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82" r:id="rId7"/>
    <p:sldMasterId id="2147483700" r:id="rId8"/>
    <p:sldMasterId id="2147483712" r:id="rId9"/>
    <p:sldMasterId id="2147483724" r:id="rId10"/>
  </p:sldMasterIdLst>
  <p:notesMasterIdLst>
    <p:notesMasterId r:id="rId83"/>
  </p:notesMasterIdLst>
  <p:sldIdLst>
    <p:sldId id="488" r:id="rId11"/>
    <p:sldId id="479" r:id="rId12"/>
    <p:sldId id="427" r:id="rId13"/>
    <p:sldId id="430" r:id="rId14"/>
    <p:sldId id="431" r:id="rId15"/>
    <p:sldId id="432" r:id="rId16"/>
    <p:sldId id="433" r:id="rId17"/>
    <p:sldId id="434" r:id="rId18"/>
    <p:sldId id="435" r:id="rId19"/>
    <p:sldId id="436" r:id="rId20"/>
    <p:sldId id="486" r:id="rId21"/>
    <p:sldId id="315" r:id="rId22"/>
    <p:sldId id="359" r:id="rId23"/>
    <p:sldId id="482" r:id="rId24"/>
    <p:sldId id="483" r:id="rId25"/>
    <p:sldId id="484" r:id="rId26"/>
    <p:sldId id="485" r:id="rId27"/>
    <p:sldId id="481" r:id="rId28"/>
    <p:sldId id="332" r:id="rId29"/>
    <p:sldId id="334" r:id="rId30"/>
    <p:sldId id="284" r:id="rId31"/>
    <p:sldId id="286" r:id="rId32"/>
    <p:sldId id="452" r:id="rId33"/>
    <p:sldId id="443" r:id="rId34"/>
    <p:sldId id="444" r:id="rId35"/>
    <p:sldId id="258" r:id="rId36"/>
    <p:sldId id="445" r:id="rId37"/>
    <p:sldId id="446" r:id="rId38"/>
    <p:sldId id="447" r:id="rId39"/>
    <p:sldId id="448" r:id="rId40"/>
    <p:sldId id="489" r:id="rId41"/>
    <p:sldId id="449" r:id="rId42"/>
    <p:sldId id="450" r:id="rId43"/>
    <p:sldId id="265" r:id="rId44"/>
    <p:sldId id="266" r:id="rId45"/>
    <p:sldId id="267" r:id="rId46"/>
    <p:sldId id="268" r:id="rId47"/>
    <p:sldId id="453" r:id="rId48"/>
    <p:sldId id="454" r:id="rId49"/>
    <p:sldId id="455" r:id="rId50"/>
    <p:sldId id="456" r:id="rId51"/>
    <p:sldId id="457" r:id="rId52"/>
    <p:sldId id="458" r:id="rId53"/>
    <p:sldId id="459" r:id="rId54"/>
    <p:sldId id="460" r:id="rId55"/>
    <p:sldId id="461" r:id="rId56"/>
    <p:sldId id="462" r:id="rId57"/>
    <p:sldId id="339" r:id="rId58"/>
    <p:sldId id="340" r:id="rId59"/>
    <p:sldId id="341" r:id="rId60"/>
    <p:sldId id="342" r:id="rId61"/>
    <p:sldId id="343" r:id="rId62"/>
    <p:sldId id="344" r:id="rId63"/>
    <p:sldId id="345" r:id="rId64"/>
    <p:sldId id="346" r:id="rId65"/>
    <p:sldId id="477" r:id="rId66"/>
    <p:sldId id="465" r:id="rId67"/>
    <p:sldId id="466" r:id="rId68"/>
    <p:sldId id="467" r:id="rId69"/>
    <p:sldId id="468" r:id="rId70"/>
    <p:sldId id="469" r:id="rId71"/>
    <p:sldId id="470" r:id="rId72"/>
    <p:sldId id="471" r:id="rId73"/>
    <p:sldId id="472" r:id="rId74"/>
    <p:sldId id="473" r:id="rId75"/>
    <p:sldId id="474" r:id="rId76"/>
    <p:sldId id="440" r:id="rId77"/>
    <p:sldId id="478" r:id="rId78"/>
    <p:sldId id="423" r:id="rId79"/>
    <p:sldId id="441" r:id="rId80"/>
    <p:sldId id="337" r:id="rId81"/>
    <p:sldId id="426" r:id="rId82"/>
  </p:sldIdLst>
  <p:sldSz cx="12192000" cy="6858000"/>
  <p:notesSz cx="6858000" cy="154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B9C79-CF52-CA50-3091-14614AA07574}" v="96" dt="2020-01-28T23:00:11.722"/>
    <p1510:client id="{9A2A937A-D88B-66BA-CFC7-F50FF05384B2}" v="5" dt="2020-01-29T02:32:50.902"/>
    <p1510:client id="{C9FB7AAD-0195-4E5C-A64C-A0CCD3555646}" v="120" dt="2020-01-29T01:46:44.128"/>
    <p1510:client id="{D3607F82-D10E-567C-484D-8172BF9E6F19}" v="1" dt="2020-01-29T22:02:26.814"/>
    <p1510:client id="{DDDC01F9-E941-5599-D46A-A403650DBBED}" v="10" dt="2020-01-30T04:55:58.593"/>
    <p1510:client id="{E5B3CC44-65F5-BD05-1476-5B578A8793D1}" v="3" dt="2020-01-30T07:21:47.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107" autoAdjust="0"/>
  </p:normalViewPr>
  <p:slideViewPr>
    <p:cSldViewPr snapToGrid="0">
      <p:cViewPr varScale="1">
        <p:scale>
          <a:sx n="79" d="100"/>
          <a:sy n="79" d="100"/>
        </p:scale>
        <p:origin x="11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presProps" Target="presProps.xml"/><Relationship Id="rId7" Type="http://schemas.openxmlformats.org/officeDocument/2006/relationships/slideMaster" Target="slideMasters/slideMaster2.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3.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5.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548CD-3881-47DA-B8D1-EFAD1D3591E8}" type="datetimeFigureOut">
              <a:rPr lang="en-US" smtClean="0"/>
              <a:t>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DC5EA-870C-4BAC-B0AE-5A3AA7B0536D}" type="slidenum">
              <a:rPr lang="en-US" smtClean="0"/>
              <a:t>‹#›</a:t>
            </a:fld>
            <a:endParaRPr lang="en-US"/>
          </a:p>
        </p:txBody>
      </p:sp>
    </p:spTree>
    <p:extLst>
      <p:ext uri="{BB962C8B-B14F-4D97-AF65-F5344CB8AC3E}">
        <p14:creationId xmlns:p14="http://schemas.microsoft.com/office/powerpoint/2010/main" val="333558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FDC5EA-870C-4BAC-B0AE-5A3AA7B05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337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FDC5EA-870C-4BAC-B0AE-5A3AA7B0536D}" type="slidenum">
              <a:rPr lang="en-US" smtClean="0"/>
              <a:t>12</a:t>
            </a:fld>
            <a:endParaRPr lang="en-US"/>
          </a:p>
        </p:txBody>
      </p:sp>
    </p:spTree>
    <p:extLst>
      <p:ext uri="{BB962C8B-B14F-4D97-AF65-F5344CB8AC3E}">
        <p14:creationId xmlns:p14="http://schemas.microsoft.com/office/powerpoint/2010/main" val="369757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pilot project is designed to demonstrate that when record-oriented data shifts to an entity-oriented framework, the relationships between creative works and related entities become clearer, and data management for separate entities becomes potentially much more efficient, interoperable, and extensible.  </a:t>
            </a:r>
          </a:p>
        </p:txBody>
      </p:sp>
      <p:sp>
        <p:nvSpPr>
          <p:cNvPr id="4" name="Slide Number Placeholder 3"/>
          <p:cNvSpPr>
            <a:spLocks noGrp="1"/>
          </p:cNvSpPr>
          <p:nvPr>
            <p:ph type="sldNum" sz="quarter" idx="5"/>
          </p:nvPr>
        </p:nvSpPr>
        <p:spPr/>
        <p:txBody>
          <a:bodyPr/>
          <a:lstStyle/>
          <a:p>
            <a:fld id="{A035E6FC-CCC7-F34C-83D9-78C7523946F2}" type="slidenum">
              <a:rPr lang="en-US" smtClean="0"/>
              <a:t>13</a:t>
            </a:fld>
            <a:endParaRPr lang="en-US"/>
          </a:p>
        </p:txBody>
      </p:sp>
    </p:spTree>
    <p:extLst>
      <p:ext uri="{BB962C8B-B14F-4D97-AF65-F5344CB8AC3E}">
        <p14:creationId xmlns:p14="http://schemas.microsoft.com/office/powerpoint/2010/main" val="2947417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pilot project is designed to demonstrate that when record-oriented data shifts to an entity-oriented framework, the relationships between creative works and related entities become clearer, and data management for separate entities becomes potentially much more efficient, interoperable, and extensible.  </a:t>
            </a:r>
          </a:p>
        </p:txBody>
      </p:sp>
      <p:sp>
        <p:nvSpPr>
          <p:cNvPr id="4" name="Slide Number Placeholder 3"/>
          <p:cNvSpPr>
            <a:spLocks noGrp="1"/>
          </p:cNvSpPr>
          <p:nvPr>
            <p:ph type="sldNum" sz="quarter" idx="5"/>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100132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pilot project is designed to demonstrate that when record-oriented data shifts to an entity-oriented framework, the relationships between creative works and related entities become clearer, and data management for separate entities becomes potentially much more efficient, interoperable, and extensible.  </a:t>
            </a:r>
          </a:p>
        </p:txBody>
      </p:sp>
      <p:sp>
        <p:nvSpPr>
          <p:cNvPr id="4" name="Slide Number Placeholder 3"/>
          <p:cNvSpPr>
            <a:spLocks noGrp="1"/>
          </p:cNvSpPr>
          <p:nvPr>
            <p:ph type="sldNum" sz="quarter" idx="5"/>
          </p:nvPr>
        </p:nvSpPr>
        <p:spPr/>
        <p:txBody>
          <a:bodyPr/>
          <a:lstStyle/>
          <a:p>
            <a:fld id="{A035E6FC-CCC7-F34C-83D9-78C7523946F2}" type="slidenum">
              <a:rPr lang="en-US" smtClean="0"/>
              <a:t>15</a:t>
            </a:fld>
            <a:endParaRPr lang="en-US"/>
          </a:p>
        </p:txBody>
      </p:sp>
    </p:spTree>
    <p:extLst>
      <p:ext uri="{BB962C8B-B14F-4D97-AF65-F5344CB8AC3E}">
        <p14:creationId xmlns:p14="http://schemas.microsoft.com/office/powerpoint/2010/main" val="2843307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pilot project is designed to demonstrate that when record-oriented data shifts to an entity-oriented framework, the relationships between creative works and related entities become clearer, and data management for separate entities becomes potentially much more efficient, interoperable, and extensible.  </a:t>
            </a:r>
          </a:p>
        </p:txBody>
      </p:sp>
      <p:sp>
        <p:nvSpPr>
          <p:cNvPr id="4" name="Slide Number Placeholder 3"/>
          <p:cNvSpPr>
            <a:spLocks noGrp="1"/>
          </p:cNvSpPr>
          <p:nvPr>
            <p:ph type="sldNum" sz="quarter" idx="5"/>
          </p:nvPr>
        </p:nvSpPr>
        <p:spPr/>
        <p:txBody>
          <a:bodyPr/>
          <a:lstStyle/>
          <a:p>
            <a:fld id="{A035E6FC-CCC7-F34C-83D9-78C7523946F2}" type="slidenum">
              <a:rPr lang="en-US" smtClean="0"/>
              <a:t>16</a:t>
            </a:fld>
            <a:endParaRPr lang="en-US"/>
          </a:p>
        </p:txBody>
      </p:sp>
    </p:spTree>
    <p:extLst>
      <p:ext uri="{BB962C8B-B14F-4D97-AF65-F5344CB8AC3E}">
        <p14:creationId xmlns:p14="http://schemas.microsoft.com/office/powerpoint/2010/main" val="92586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pilot project is designed to demonstrate that when record-oriented data shifts to an entity-oriented framework, the relationships between creative works and related entities become clearer, and data management for separate entities becomes potentially much more efficient, interoperable, and extensible.  </a:t>
            </a:r>
          </a:p>
        </p:txBody>
      </p:sp>
      <p:sp>
        <p:nvSpPr>
          <p:cNvPr id="4" name="Slide Number Placeholder 3"/>
          <p:cNvSpPr>
            <a:spLocks noGrp="1"/>
          </p:cNvSpPr>
          <p:nvPr>
            <p:ph type="sldNum" sz="quarter" idx="5"/>
          </p:nvPr>
        </p:nvSpPr>
        <p:spPr/>
        <p:txBody>
          <a:bodyPr/>
          <a:lstStyle/>
          <a:p>
            <a:fld id="{A035E6FC-CCC7-F34C-83D9-78C7523946F2}" type="slidenum">
              <a:rPr lang="en-US" smtClean="0"/>
              <a:t>17</a:t>
            </a:fld>
            <a:endParaRPr lang="en-US"/>
          </a:p>
        </p:txBody>
      </p:sp>
    </p:spTree>
    <p:extLst>
      <p:ext uri="{BB962C8B-B14F-4D97-AF65-F5344CB8AC3E}">
        <p14:creationId xmlns:p14="http://schemas.microsoft.com/office/powerpoint/2010/main" val="1364417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9FDC5EA-870C-4BAC-B0AE-5A3AA7B0536D}" type="slidenum">
              <a:rPr lang="en-US" smtClean="0"/>
              <a:t>18</a:t>
            </a:fld>
            <a:endParaRPr lang="en-US"/>
          </a:p>
        </p:txBody>
      </p:sp>
    </p:spTree>
    <p:extLst>
      <p:ext uri="{BB962C8B-B14F-4D97-AF65-F5344CB8AC3E}">
        <p14:creationId xmlns:p14="http://schemas.microsoft.com/office/powerpoint/2010/main" val="408947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divided the pilot project into 3 phases, each phase taking about 4 months to complete.</a:t>
            </a:r>
          </a:p>
          <a:p>
            <a:endParaRPr lang="en-US"/>
          </a:p>
          <a:p>
            <a:r>
              <a:rPr lang="en-US"/>
              <a:t>In the first phase, we worked with a selection of </a:t>
            </a:r>
            <a:r>
              <a:rPr lang="en-US" err="1"/>
              <a:t>CONTENTdm</a:t>
            </a:r>
            <a:r>
              <a:rPr lang="en-US"/>
              <a:t> hosted collections from the 3 participant sites, to develop and test methods for transforming the record-oriented metadata into descriptions of separate but connected real world entities … creative works, people, organizations, places, concepts, and events, and the relationships between those entities.</a:t>
            </a:r>
          </a:p>
        </p:txBody>
      </p:sp>
      <p:sp>
        <p:nvSpPr>
          <p:cNvPr id="4" name="Slide Number Placeholder 3"/>
          <p:cNvSpPr>
            <a:spLocks noGrp="1"/>
          </p:cNvSpPr>
          <p:nvPr>
            <p:ph type="sldNum" sz="quarter" idx="5"/>
          </p:nvPr>
        </p:nvSpPr>
        <p:spPr/>
        <p:txBody>
          <a:bodyPr/>
          <a:lstStyle/>
          <a:p>
            <a:fld id="{E8E27DBD-6B6D-4362-AEBE-A778E54D8926}" type="slidenum">
              <a:rPr lang="en-US" smtClean="0"/>
              <a:t>19</a:t>
            </a:fld>
            <a:endParaRPr lang="en-US"/>
          </a:p>
        </p:txBody>
      </p:sp>
    </p:spTree>
    <p:extLst>
      <p:ext uri="{BB962C8B-B14F-4D97-AF65-F5344CB8AC3E}">
        <p14:creationId xmlns:p14="http://schemas.microsoft.com/office/powerpoint/2010/main" val="1774612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record-oriented data has been transformed and loaded into a linked data ecosystem, we can use a feature of the current </a:t>
            </a:r>
            <a:r>
              <a:rPr lang="en-US" err="1"/>
              <a:t>CONTENTdm</a:t>
            </a:r>
            <a:r>
              <a:rPr lang="en-US"/>
              <a:t> user interface to show contextual data about the linked data entities, enriching the user experience.  </a:t>
            </a:r>
          </a:p>
        </p:txBody>
      </p:sp>
      <p:sp>
        <p:nvSpPr>
          <p:cNvPr id="4" name="Slide Number Placeholder 3"/>
          <p:cNvSpPr>
            <a:spLocks noGrp="1"/>
          </p:cNvSpPr>
          <p:nvPr>
            <p:ph type="sldNum" sz="quarter" idx="5"/>
          </p:nvPr>
        </p:nvSpPr>
        <p:spPr/>
        <p:txBody>
          <a:bodyPr/>
          <a:lstStyle/>
          <a:p>
            <a:fld id="{E8E27DBD-6B6D-4362-AEBE-A778E54D8926}" type="slidenum">
              <a:rPr lang="en-US" smtClean="0"/>
              <a:t>20</a:t>
            </a:fld>
            <a:endParaRPr lang="en-US"/>
          </a:p>
        </p:txBody>
      </p:sp>
    </p:spTree>
    <p:extLst>
      <p:ext uri="{BB962C8B-B14F-4D97-AF65-F5344CB8AC3E}">
        <p14:creationId xmlns:p14="http://schemas.microsoft.com/office/powerpoint/2010/main" val="319258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just beginning the second phase of the pilot project, where our focus will shift to evaluating </a:t>
            </a:r>
            <a:r>
              <a:rPr lang="en-US" err="1"/>
              <a:t>Wikibase</a:t>
            </a:r>
            <a:r>
              <a:rPr lang="en-US"/>
              <a:t> as a platform for creating and managing entity descriptions of the digital materials in </a:t>
            </a:r>
            <a:r>
              <a:rPr lang="en-US" err="1"/>
              <a:t>CONTENTdm</a:t>
            </a:r>
            <a:r>
              <a:rPr lang="en-US"/>
              <a:t>.  </a:t>
            </a:r>
          </a:p>
        </p:txBody>
      </p:sp>
      <p:sp>
        <p:nvSpPr>
          <p:cNvPr id="4" name="Slide Number Placeholder 3"/>
          <p:cNvSpPr>
            <a:spLocks noGrp="1"/>
          </p:cNvSpPr>
          <p:nvPr>
            <p:ph type="sldNum" sz="quarter" idx="5"/>
          </p:nvPr>
        </p:nvSpPr>
        <p:spPr/>
        <p:txBody>
          <a:bodyPr/>
          <a:lstStyle/>
          <a:p>
            <a:fld id="{E8E27DBD-6B6D-4362-AEBE-A778E54D8926}" type="slidenum">
              <a:rPr lang="en-US" smtClean="0"/>
              <a:t>21</a:t>
            </a:fld>
            <a:endParaRPr lang="en-US"/>
          </a:p>
        </p:txBody>
      </p:sp>
    </p:spTree>
    <p:extLst>
      <p:ext uri="{BB962C8B-B14F-4D97-AF65-F5344CB8AC3E}">
        <p14:creationId xmlns:p14="http://schemas.microsoft.com/office/powerpoint/2010/main" val="79064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We'd like to start by going over some of the motivations and context for the work we'll focus on in just a bit, to better understand the foundations on which that work is based.</a:t>
            </a:r>
          </a:p>
        </p:txBody>
      </p:sp>
      <p:sp>
        <p:nvSpPr>
          <p:cNvPr id="4" name="Slide Number Placeholder 3"/>
          <p:cNvSpPr>
            <a:spLocks noGrp="1"/>
          </p:cNvSpPr>
          <p:nvPr>
            <p:ph type="sldNum" sz="quarter" idx="5"/>
          </p:nvPr>
        </p:nvSpPr>
        <p:spPr/>
        <p:txBody>
          <a:bodyPr/>
          <a:lstStyle/>
          <a:p>
            <a:fld id="{29FDC5EA-870C-4BAC-B0AE-5A3AA7B0536D}" type="slidenum">
              <a:rPr lang="en-US" smtClean="0"/>
              <a:t>3</a:t>
            </a:fld>
            <a:endParaRPr lang="en-US"/>
          </a:p>
        </p:txBody>
      </p:sp>
    </p:spTree>
    <p:extLst>
      <p:ext uri="{BB962C8B-B14F-4D97-AF65-F5344CB8AC3E}">
        <p14:creationId xmlns:p14="http://schemas.microsoft.com/office/powerpoint/2010/main" val="232598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phase 3, projected to begin later in the spring, we’ll shift our attention to relying solely on the </a:t>
            </a:r>
            <a:r>
              <a:rPr lang="en-US" dirty="0" err="1"/>
              <a:t>Wikibase</a:t>
            </a:r>
            <a:r>
              <a:rPr lang="en-US" dirty="0"/>
              <a:t> platform as the backend system to support the </a:t>
            </a:r>
            <a:r>
              <a:rPr lang="en-US" dirty="0" err="1"/>
              <a:t>CONTENTdm</a:t>
            </a:r>
            <a:r>
              <a:rPr lang="en-US" dirty="0"/>
              <a:t> discovery interface.</a:t>
            </a:r>
          </a:p>
        </p:txBody>
      </p:sp>
      <p:sp>
        <p:nvSpPr>
          <p:cNvPr id="4" name="Slide Number Placeholder 3"/>
          <p:cNvSpPr>
            <a:spLocks noGrp="1"/>
          </p:cNvSpPr>
          <p:nvPr>
            <p:ph type="sldNum" sz="quarter" idx="5"/>
          </p:nvPr>
        </p:nvSpPr>
        <p:spPr/>
        <p:txBody>
          <a:bodyPr/>
          <a:lstStyle/>
          <a:p>
            <a:fld id="{E8E27DBD-6B6D-4362-AEBE-A778E54D8926}" type="slidenum">
              <a:rPr lang="en-US" smtClean="0"/>
              <a:t>22</a:t>
            </a:fld>
            <a:endParaRPr lang="en-US"/>
          </a:p>
        </p:txBody>
      </p:sp>
    </p:spTree>
    <p:extLst>
      <p:ext uri="{BB962C8B-B14F-4D97-AF65-F5344CB8AC3E}">
        <p14:creationId xmlns:p14="http://schemas.microsoft.com/office/powerpoint/2010/main" val="4127993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139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c90fab9f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c90fab9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c90fab9f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c90fab9f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c90fab9f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c90fab9f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c90fab9f2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c90fab9f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c90fab9f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c90fab9f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c90fab9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c90fab9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cb86bf13f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cb86bf13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we’ll be focusing on today represents another step in a cumulative sequence of OCLC projects, going back several years, where different aspects of working with library, archive, and museum Linked Data have been evaluated and tested.</a:t>
            </a:r>
          </a:p>
        </p:txBody>
      </p:sp>
      <p:sp>
        <p:nvSpPr>
          <p:cNvPr id="4" name="Slide Number Placeholder 3"/>
          <p:cNvSpPr>
            <a:spLocks noGrp="1"/>
          </p:cNvSpPr>
          <p:nvPr>
            <p:ph type="sldNum" sz="quarter" idx="5"/>
          </p:nvPr>
        </p:nvSpPr>
        <p:spPr/>
        <p:txBody>
          <a:bodyPr/>
          <a:lstStyle/>
          <a:p>
            <a:fld id="{29FDC5EA-870C-4BAC-B0AE-5A3AA7B0536D}" type="slidenum">
              <a:rPr lang="en-US" smtClean="0"/>
              <a:t>4</a:t>
            </a:fld>
            <a:endParaRPr lang="en-US"/>
          </a:p>
        </p:txBody>
      </p:sp>
    </p:spTree>
    <p:extLst>
      <p:ext uri="{BB962C8B-B14F-4D97-AF65-F5344CB8AC3E}">
        <p14:creationId xmlns:p14="http://schemas.microsoft.com/office/powerpoint/2010/main" val="937104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c90fab9f2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c90fab9f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c90fab9f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c90fab9f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c90fab9f2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c90fab9f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c90fab9f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c90fab9f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c90fab9f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c90fab9f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455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 little background to the Huntington Digital Library; it went live in 2011 after 2 years of planning and development, and contains more that 230,00 objects of which 160,000 are photographs from several major collections, including Southern California Edison, Maynard Parker, Native American collections;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64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a:t>There are 603 rare books and broadsides, with a total of 5,413 pages;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962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There are over </a:t>
            </a:r>
            <a:r>
              <a:rPr lang="en-US" sz="1200"/>
              <a:t>7,455 maps and atlases;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926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 total of </a:t>
            </a:r>
            <a:r>
              <a:rPr lang="en-US" sz="1200"/>
              <a:t>2,364 manuscripts, with a total of 34,149 pages; most are letters, but some drawings, and drafts of autobiographies, such as Benjamin Franklin’s;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68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Schema.org is a collaborative activity across major search engines to promote schemas for structured data on web pages, in email, and beyond.  Use of this standard is posited to be beneficial for making web content understandable and usable to search engines and others.</a:t>
            </a:r>
          </a:p>
          <a:p>
            <a:endParaRPr lang="en-US"/>
          </a:p>
          <a:p>
            <a:r>
              <a:rPr lang="en-US"/>
              <a:t>Shortly after this vocabulary was first announced by Google, Yahoo, Microsoft, and Yandex in 2011, OCLC developed a transformation of MARC data to Schema.org, and began publishing that data as part of each item description in WorldCat.org.  </a:t>
            </a:r>
            <a:endParaRPr lang="en-US">
              <a:cs typeface="Calibri"/>
            </a:endParaRPr>
          </a:p>
          <a:p>
            <a:endParaRPr lang="en-US"/>
          </a:p>
          <a:p>
            <a:pPr>
              <a:defRPr/>
            </a:pPr>
            <a:r>
              <a:rPr lang="en-US"/>
              <a:t>In addition to that publication channel, OCLC provides an experimental service for other applications to make use of this linked data in a range of RDF serializations.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Transformation of MARC data, with some fields reconciled and related to authority control system identifiers, taught us much about shifting from vocabularies that are used primarily in the library domain to vocabularies designed for use on the wider web.</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9FDC5EA-870C-4BAC-B0AE-5A3AA7B0536D}" type="slidenum">
              <a:rPr lang="en-US" smtClean="0"/>
              <a:t>5</a:t>
            </a:fld>
            <a:endParaRPr lang="en-US"/>
          </a:p>
        </p:txBody>
      </p:sp>
    </p:spTree>
    <p:extLst>
      <p:ext uri="{BB962C8B-B14F-4D97-AF65-F5344CB8AC3E}">
        <p14:creationId xmlns:p14="http://schemas.microsoft.com/office/powerpoint/2010/main" val="1977805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a:t>6,604 prints and ephemera, including a sampling of material,  from the John Kemble Maritime Ephemera Collection, the Jay T. Last Collection and California Letter sheets;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776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And 712 objects from Huntington history. We are celebrating our 100</a:t>
            </a:r>
            <a:r>
              <a:rPr lang="en-US" baseline="30000"/>
              <a:t>th</a:t>
            </a:r>
            <a:r>
              <a:rPr lang="en-US"/>
              <a:t> Anniversary this year!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221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 classrooms teachers are exploring new ways to add context to their teaching plans. There are mandated modules to teach about California history, but what if they wanted to set up an in-depth module on the development of Los Angeles, exploring the use of space in downtown? One way would be to reflect on the 80</a:t>
            </a:r>
            <a:r>
              <a:rPr lang="en-US" baseline="30000"/>
              <a:t>th</a:t>
            </a:r>
            <a:r>
              <a:rPr lang="en-US"/>
              <a:t> anniversary of Union Station, asking what was there before? The answer is Old Chinatown.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679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There are multiple ways to tell the story of Old Chinatown, there are maps showing the original layout of the streets (1888), and growth over time (1893 and 1904), and printed maps showing just the block (1920) the typical view in most maps (Chinatown was seen as monolithic, not a place for people to venture into)….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960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and there are images. In the past we would see these singly in searches, or teachers would download them and show them in slide decks like this, but now they can direct students to use Mirador to construction comparisons on screen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8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1904 map of Los Angeles, and if we zoom in,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23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1904 map of Los Angeles, and if we zoom in, we can see Chinatown as it was in 1904.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383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1904 map of Los Angeles, and if we zoom in, we can see Chinatown as it was in 1904. We can add to this to build context, the 1888 map. Now both maps are in Mirador, can be manipulated and compared.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630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1904 map of Los Angeles, and if we zoom in, we can see Chinatown as it was in 1904. We can add to this to build context, the 1888 map. Now both maps are in Mirador, can be manipulated and compared. Adding a slot to the right allow us to add more context, an image from 1930s showing the building at the corner of </a:t>
            </a:r>
            <a:r>
              <a:rPr lang="en-US" err="1"/>
              <a:t>Apablasa</a:t>
            </a:r>
            <a:r>
              <a:rPr lang="en-US"/>
              <a:t> and Cayetano Alley.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711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1904 map of Los Angeles, and if we zoom in, we can see Chinatown as it was in 1904. We can add to this to build context, the 1888 map. Now both maps are in Mirador, can be manipulated and compared. Adding a slot to the right allow us to add more context, an image from 1930s showing the building at the corner of </a:t>
            </a:r>
            <a:r>
              <a:rPr lang="en-US" err="1"/>
              <a:t>Apablasa</a:t>
            </a:r>
            <a:r>
              <a:rPr lang="en-US"/>
              <a:t> and Cayetano Alley. These connections give the students more to work with, give them context, gives them the ability to compare, connect, places through time. These connections are made by the teacher, yes, but the students can act of them. What if we made it easier for the Teachers and the students to see these connections. That is where linked data comes in.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1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a:t>
            </a:r>
            <a:r>
              <a:rPr lang="en-US" err="1"/>
              <a:t>EntityJS</a:t>
            </a:r>
            <a:r>
              <a:rPr lang="en-US"/>
              <a:t> RDF linked data viewer experiment focused on techniques for discovery of and navigation across descriptions of different entities: people, organizations, places, events, concepts, and creative works.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worked with several subsets of records from </a:t>
            </a:r>
            <a:r>
              <a:rPr lang="en-US" err="1"/>
              <a:t>WorldCat</a:t>
            </a:r>
            <a:r>
              <a:rPr lang="en-US"/>
              <a:t> that had a thematic focus, for example records about the US Civil War, or records about Irish literature, to see closer relationships across entities.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9FDC5EA-870C-4BAC-B0AE-5A3AA7B0536D}" type="slidenum">
              <a:rPr lang="en-US" smtClean="0"/>
              <a:t>6</a:t>
            </a:fld>
            <a:endParaRPr lang="en-US"/>
          </a:p>
        </p:txBody>
      </p:sp>
    </p:spTree>
    <p:extLst>
      <p:ext uri="{BB962C8B-B14F-4D97-AF65-F5344CB8AC3E}">
        <p14:creationId xmlns:p14="http://schemas.microsoft.com/office/powerpoint/2010/main" val="2982177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1904 map of Los Angeles, and if we zoom in, we can see Chinatown as it was in 1904. We can add to this to build context, the 1888 map. Now both maps are in Mirador, can be manipulated and compared. Adding a slot to the right allow us to add more context, an image from 1930s showing the building at the corner of </a:t>
            </a:r>
            <a:r>
              <a:rPr lang="en-US" err="1"/>
              <a:t>Apablasa</a:t>
            </a:r>
            <a:r>
              <a:rPr lang="en-US"/>
              <a:t> and Cayetano Alley. These connections give the students more to work with, give them context, gives them the ability to compare, connect, places through time. These connections are made by the teacher, yes, but the students can act of them. What if we made it easier for the Teachers and the students to see these connections. That is where linked data comes in.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917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1904 map of Los Angeles, and if we zoom in, we can see Chinatown as it was in 1904. We can add to this to build context, the 1888 map. Now both maps are in Mirador, can be manipulated and compared. Adding a slot to the right allow us to add more context, an image from 1930s showing the building at the corner of </a:t>
            </a:r>
            <a:r>
              <a:rPr lang="en-US" err="1"/>
              <a:t>Apablasa</a:t>
            </a:r>
            <a:r>
              <a:rPr lang="en-US"/>
              <a:t> and Cayetano Alley. These connections give the students more to work with, give them context, gives them the ability to compare, connect, places through time. These connections are made by the teacher, yes, but the students can act of them. What if we made it easier for the Teachers and the students to see these connections. That is where linked data comes in.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43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1904 map of Los Angeles, and if we zoom in, we can see Chinatown as it was in 1904. We can add to this to build context, the 1888 map. Now both maps are in Mirador, can be manipulated and compared. Adding a slot to the right allow us to add more context, an image from 1930s showing the building at the corner of </a:t>
            </a:r>
            <a:r>
              <a:rPr lang="en-US" err="1"/>
              <a:t>Apablasa</a:t>
            </a:r>
            <a:r>
              <a:rPr lang="en-US"/>
              <a:t> and Cayetano Alley. These connections give the students more to work with, give them context, gives them the ability to compare, connect, places through time. These connections are made by the teacher, yes, but the students can act of them. What if we made it easier for the Teachers and the students to see these connections. That is where linked data comes in.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F1AD24-3660-4B52-9375-47EB2379F3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608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t>
            </a:r>
            <a:r>
              <a:rPr lang="en-US" err="1"/>
              <a:t>OpenRefine</a:t>
            </a:r>
            <a:r>
              <a:rPr lang="en-US"/>
              <a:t> application is a primary tool for cleaning up, analyzing, and transforming data.</a:t>
            </a:r>
            <a:endParaRPr/>
          </a:p>
          <a:p>
            <a:pPr marL="0" lvl="0" indent="0" algn="l" rtl="0">
              <a:spcBef>
                <a:spcPts val="0"/>
              </a:spcBef>
              <a:spcAft>
                <a:spcPts val="0"/>
              </a:spcAft>
              <a:buNone/>
            </a:pPr>
            <a:endParaRPr/>
          </a:p>
          <a:p>
            <a:pPr marL="0" lvl="0" indent="0" algn="l" rtl="0">
              <a:spcBef>
                <a:spcPts val="0"/>
              </a:spcBef>
              <a:spcAft>
                <a:spcPts val="0"/>
              </a:spcAft>
              <a:buNone/>
            </a:pPr>
            <a:r>
              <a:rPr lang="en-US"/>
              <a:t>Here’s one example, where CONTENTdm fields that may hold “approximate” date strings, and a corresponding fields that hold a searchable string of dates within a range, can be transformed into more semantically rich earliest and latest dates, improving discovery and data interoperability in the </a:t>
            </a:r>
            <a:r>
              <a:rPr lang="en-US" err="1"/>
              <a:t>Wikibase</a:t>
            </a:r>
            <a:r>
              <a:rPr lang="en-US"/>
              <a:t> system.</a:t>
            </a:r>
            <a:endParaRPr/>
          </a:p>
          <a:p>
            <a:pPr marL="0" lvl="0" indent="0" algn="l" rtl="0">
              <a:spcBef>
                <a:spcPts val="0"/>
              </a:spcBef>
              <a:spcAft>
                <a:spcPts val="0"/>
              </a:spcAft>
              <a:buNone/>
            </a:pPr>
            <a:endParaRPr/>
          </a:p>
        </p:txBody>
      </p:sp>
      <p:sp>
        <p:nvSpPr>
          <p:cNvPr id="1228" name="Google Shape;122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Wikibase environment provides a powerful SPARQL Query tool for interrogation the data.</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In this example, a query is sent to report all of the works in the Verner Photographic Negatives collection, to find any that lack a “depicts” statement.</a:t>
            </a:r>
            <a:endParaRPr/>
          </a:p>
          <a:p>
            <a:pPr marL="0" lvl="0" indent="0" algn="l" rtl="0">
              <a:spcBef>
                <a:spcPts val="0"/>
              </a:spcBef>
              <a:spcAft>
                <a:spcPts val="0"/>
              </a:spcAft>
              <a:buNone/>
            </a:pPr>
            <a:endParaRPr/>
          </a:p>
        </p:txBody>
      </p:sp>
      <p:sp>
        <p:nvSpPr>
          <p:cNvPr id="1237" name="Google Shape;123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Wikibase environment provides a powerful SPARQL Query tool for interrogation the data.</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In this example, a query is sent to report all of the works in the Verner Photographic Negatives collection, to find any that lack a “depicts” statement.</a:t>
            </a:r>
            <a:endParaRPr/>
          </a:p>
          <a:p>
            <a:pPr marL="228600" lvl="0" indent="-228600" algn="l" rtl="0">
              <a:spcBef>
                <a:spcPts val="0"/>
              </a:spcBef>
              <a:spcAft>
                <a:spcPts val="0"/>
              </a:spcAft>
              <a:buClr>
                <a:schemeClr val="dk1"/>
              </a:buClr>
              <a:buSzPts val="1200"/>
              <a:buFont typeface="Calibri"/>
              <a:buAutoNum type="arabicPeriod"/>
            </a:pPr>
            <a:r>
              <a:rPr lang="en-US"/>
              <a:t>Linking from that result to the description of the work in the CONTENTdm Wikibase, a link to the image …</a:t>
            </a:r>
            <a:endParaRPr/>
          </a:p>
          <a:p>
            <a:pPr marL="0" lvl="0" indent="0" algn="l" rtl="0">
              <a:spcBef>
                <a:spcPts val="0"/>
              </a:spcBef>
              <a:spcAft>
                <a:spcPts val="0"/>
              </a:spcAft>
              <a:buNone/>
            </a:pPr>
            <a:endParaRPr/>
          </a:p>
        </p:txBody>
      </p:sp>
      <p:sp>
        <p:nvSpPr>
          <p:cNvPr id="1244" name="Google Shape;124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Wikibase environment provides a powerful SPARQL Query tool for interrogation the data.</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In this example, a query is sent to report all of the works in the Verner Photographic Negatives collection, to find any that lack a “depicts” statement.</a:t>
            </a:r>
            <a:endParaRPr/>
          </a:p>
          <a:p>
            <a:pPr marL="228600" lvl="0" indent="-228600" algn="l" rtl="0">
              <a:spcBef>
                <a:spcPts val="0"/>
              </a:spcBef>
              <a:spcAft>
                <a:spcPts val="0"/>
              </a:spcAft>
              <a:buClr>
                <a:schemeClr val="dk1"/>
              </a:buClr>
              <a:buSzPts val="1200"/>
              <a:buFont typeface="Calibri"/>
              <a:buAutoNum type="arabicPeriod"/>
            </a:pPr>
            <a:r>
              <a:rPr lang="en-US"/>
              <a:t>Linking from that result to the description of the work in the CONTENTdm Wikibase, a link to the image …</a:t>
            </a:r>
            <a:endParaRPr/>
          </a:p>
          <a:p>
            <a:pPr marL="228600" lvl="0" indent="-228600" algn="l" rtl="0">
              <a:spcBef>
                <a:spcPts val="0"/>
              </a:spcBef>
              <a:spcAft>
                <a:spcPts val="0"/>
              </a:spcAft>
              <a:buClr>
                <a:schemeClr val="dk1"/>
              </a:buClr>
              <a:buSzPts val="1200"/>
              <a:buFont typeface="Calibri"/>
              <a:buAutoNum type="arabicPeriod"/>
            </a:pPr>
            <a:r>
              <a:rPr lang="en-US"/>
              <a:t>provides a full view of the panoramic photograph …</a:t>
            </a:r>
            <a:endParaRPr/>
          </a:p>
          <a:p>
            <a:pPr marL="0" lvl="0" indent="0" algn="l" rtl="0">
              <a:spcBef>
                <a:spcPts val="0"/>
              </a:spcBef>
              <a:spcAft>
                <a:spcPts val="0"/>
              </a:spcAft>
              <a:buNone/>
            </a:pPr>
            <a:endParaRPr/>
          </a:p>
        </p:txBody>
      </p:sp>
      <p:sp>
        <p:nvSpPr>
          <p:cNvPr id="1253" name="Google Shape;125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Wikibase environment provides a powerful SPARQL Query tool for interrogation the data.</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In this example, a query is sent to report all of the works in the Verner Photographic Negatives collection, to find any that lack a “depicts” statement.</a:t>
            </a:r>
            <a:endParaRPr/>
          </a:p>
          <a:p>
            <a:pPr marL="228600" lvl="0" indent="-228600" algn="l" rtl="0">
              <a:spcBef>
                <a:spcPts val="0"/>
              </a:spcBef>
              <a:spcAft>
                <a:spcPts val="0"/>
              </a:spcAft>
              <a:buClr>
                <a:schemeClr val="dk1"/>
              </a:buClr>
              <a:buSzPts val="1200"/>
              <a:buFont typeface="Calibri"/>
              <a:buAutoNum type="arabicPeriod"/>
            </a:pPr>
            <a:r>
              <a:rPr lang="en-US"/>
              <a:t>Linking from that result to the description of the work in the CONTENTdm Wikibase, a link to the image …</a:t>
            </a:r>
            <a:endParaRPr/>
          </a:p>
          <a:p>
            <a:pPr marL="228600" lvl="0" indent="-228600" algn="l" rtl="0">
              <a:spcBef>
                <a:spcPts val="0"/>
              </a:spcBef>
              <a:spcAft>
                <a:spcPts val="0"/>
              </a:spcAft>
              <a:buClr>
                <a:schemeClr val="dk1"/>
              </a:buClr>
              <a:buSzPts val="1200"/>
              <a:buFont typeface="Calibri"/>
              <a:buAutoNum type="arabicPeriod"/>
            </a:pPr>
            <a:r>
              <a:rPr lang="en-US"/>
              <a:t>provides a full view of the panoramic photograph …</a:t>
            </a:r>
            <a:endParaRPr/>
          </a:p>
          <a:p>
            <a:pPr marL="228600" lvl="0" indent="-228600" algn="l" rtl="0">
              <a:spcBef>
                <a:spcPts val="0"/>
              </a:spcBef>
              <a:spcAft>
                <a:spcPts val="0"/>
              </a:spcAft>
              <a:buClr>
                <a:schemeClr val="dk1"/>
              </a:buClr>
              <a:buSzPts val="1200"/>
              <a:buFont typeface="Calibri"/>
              <a:buAutoNum type="arabicPeriod"/>
            </a:pPr>
            <a:r>
              <a:rPr lang="en-US"/>
              <a:t>and at higher-resolution shows a distinctive number “57” on the far hillside, a novelty that may help in determining the location.</a:t>
            </a:r>
            <a:endParaRPr/>
          </a:p>
          <a:p>
            <a:pPr marL="0" lvl="0" indent="0" algn="l" rtl="0">
              <a:spcBef>
                <a:spcPts val="0"/>
              </a:spcBef>
              <a:spcAft>
                <a:spcPts val="0"/>
              </a:spcAft>
              <a:buNone/>
            </a:pPr>
            <a:endParaRPr/>
          </a:p>
        </p:txBody>
      </p:sp>
      <p:sp>
        <p:nvSpPr>
          <p:cNvPr id="1262" name="Google Shape;126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t>
            </a:r>
            <a:r>
              <a:rPr lang="en-US" err="1"/>
              <a:t>Wikibase</a:t>
            </a:r>
            <a:r>
              <a:rPr lang="en-US"/>
              <a:t> environment provides a powerful SPARQL Query tool for interrogation the data.</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In this example, a query is sent to report all of the works in the Verner Photographic Negatives collection, to find any that lack a “depicts” statement.</a:t>
            </a:r>
            <a:endParaRPr/>
          </a:p>
          <a:p>
            <a:pPr marL="228600" lvl="0" indent="-228600" algn="l" rtl="0">
              <a:spcBef>
                <a:spcPts val="0"/>
              </a:spcBef>
              <a:spcAft>
                <a:spcPts val="0"/>
              </a:spcAft>
              <a:buClr>
                <a:schemeClr val="dk1"/>
              </a:buClr>
              <a:buSzPts val="1200"/>
              <a:buFont typeface="Calibri"/>
              <a:buAutoNum type="arabicPeriod"/>
            </a:pPr>
            <a:r>
              <a:rPr lang="en-US"/>
              <a:t>Linking from that result to the description of the work in the CONTENTdm </a:t>
            </a:r>
            <a:r>
              <a:rPr lang="en-US" err="1"/>
              <a:t>Wikibase</a:t>
            </a:r>
            <a:r>
              <a:rPr lang="en-US"/>
              <a:t>, a link to the image …</a:t>
            </a:r>
            <a:endParaRPr/>
          </a:p>
          <a:p>
            <a:pPr marL="228600" lvl="0" indent="-228600" algn="l" rtl="0">
              <a:spcBef>
                <a:spcPts val="0"/>
              </a:spcBef>
              <a:spcAft>
                <a:spcPts val="0"/>
              </a:spcAft>
              <a:buClr>
                <a:schemeClr val="dk1"/>
              </a:buClr>
              <a:buSzPts val="1200"/>
              <a:buFont typeface="Calibri"/>
              <a:buAutoNum type="arabicPeriod"/>
            </a:pPr>
            <a:r>
              <a:rPr lang="en-US"/>
              <a:t>provides a full view of the panoramic photograph …</a:t>
            </a:r>
            <a:endParaRPr/>
          </a:p>
          <a:p>
            <a:pPr marL="228600" lvl="0" indent="-228600" algn="l" rtl="0">
              <a:spcBef>
                <a:spcPts val="0"/>
              </a:spcBef>
              <a:spcAft>
                <a:spcPts val="0"/>
              </a:spcAft>
              <a:buClr>
                <a:schemeClr val="dk1"/>
              </a:buClr>
              <a:buSzPts val="1200"/>
              <a:buFont typeface="Calibri"/>
              <a:buAutoNum type="arabicPeriod"/>
            </a:pPr>
            <a:r>
              <a:rPr lang="en-US"/>
              <a:t>and at higher-resolution shows a distinctive number “57” on the far hillside, a novelty that may help in determining the location.</a:t>
            </a:r>
            <a:endParaRPr/>
          </a:p>
          <a:p>
            <a:pPr marL="228600" lvl="0" indent="-228600" algn="l" rtl="0">
              <a:spcBef>
                <a:spcPts val="0"/>
              </a:spcBef>
              <a:spcAft>
                <a:spcPts val="0"/>
              </a:spcAft>
              <a:buClr>
                <a:schemeClr val="dk1"/>
              </a:buClr>
              <a:buSzPts val="1200"/>
              <a:buFont typeface="Calibri"/>
              <a:buAutoNum type="arabicPeriod"/>
            </a:pPr>
            <a:r>
              <a:rPr lang="en-US"/>
              <a:t>Research on the web uncovers an article from Printers’ Ink Monthly in 1919 about these large advertisements placed throughout the US by the Heinz company, noting one in Baldwin Hills (near Culver City in California) that was illuminated by flood lights.</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272" name="Google Shape;127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t>
            </a:r>
            <a:r>
              <a:rPr lang="en-US" err="1"/>
              <a:t>Wikibase</a:t>
            </a:r>
            <a:r>
              <a:rPr lang="en-US"/>
              <a:t> environment provides a powerful SPARQL Query tool for interrogation the data.</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In this example, a query is sent to report all of the works in the Verner Photographic Negatives collection, to find any that lack a “depicts” statement.</a:t>
            </a:r>
            <a:endParaRPr/>
          </a:p>
          <a:p>
            <a:pPr marL="228600" lvl="0" indent="-228600" algn="l" rtl="0">
              <a:spcBef>
                <a:spcPts val="0"/>
              </a:spcBef>
              <a:spcAft>
                <a:spcPts val="0"/>
              </a:spcAft>
              <a:buClr>
                <a:schemeClr val="dk1"/>
              </a:buClr>
              <a:buSzPts val="1200"/>
              <a:buFont typeface="Calibri"/>
              <a:buAutoNum type="arabicPeriod"/>
            </a:pPr>
            <a:r>
              <a:rPr lang="en-US"/>
              <a:t>Linking from that result to the description of the work in the CONTENTdm </a:t>
            </a:r>
            <a:r>
              <a:rPr lang="en-US" err="1"/>
              <a:t>Wikibase</a:t>
            </a:r>
            <a:r>
              <a:rPr lang="en-US"/>
              <a:t>, a link to the image …</a:t>
            </a:r>
            <a:endParaRPr/>
          </a:p>
          <a:p>
            <a:pPr marL="228600" lvl="0" indent="-228600" algn="l" rtl="0">
              <a:spcBef>
                <a:spcPts val="0"/>
              </a:spcBef>
              <a:spcAft>
                <a:spcPts val="0"/>
              </a:spcAft>
              <a:buClr>
                <a:schemeClr val="dk1"/>
              </a:buClr>
              <a:buSzPts val="1200"/>
              <a:buFont typeface="Calibri"/>
              <a:buAutoNum type="arabicPeriod"/>
            </a:pPr>
            <a:r>
              <a:rPr lang="en-US"/>
              <a:t>provides a full view of the panoramic photograph …</a:t>
            </a:r>
            <a:endParaRPr/>
          </a:p>
          <a:p>
            <a:pPr marL="228600" lvl="0" indent="-228600" algn="l" rtl="0">
              <a:spcBef>
                <a:spcPts val="0"/>
              </a:spcBef>
              <a:spcAft>
                <a:spcPts val="0"/>
              </a:spcAft>
              <a:buClr>
                <a:schemeClr val="dk1"/>
              </a:buClr>
              <a:buSzPts val="1200"/>
              <a:buFont typeface="Calibri"/>
              <a:buAutoNum type="arabicPeriod"/>
            </a:pPr>
            <a:r>
              <a:rPr lang="en-US"/>
              <a:t>and at higher-resolution shows a distinctive number “57” on the far hillside, a novelty that may help in determining the location.</a:t>
            </a:r>
            <a:endParaRPr/>
          </a:p>
          <a:p>
            <a:pPr marL="228600" lvl="0" indent="-228600" algn="l" rtl="0">
              <a:spcBef>
                <a:spcPts val="0"/>
              </a:spcBef>
              <a:spcAft>
                <a:spcPts val="0"/>
              </a:spcAft>
              <a:buClr>
                <a:schemeClr val="dk1"/>
              </a:buClr>
              <a:buSzPts val="1200"/>
              <a:buFont typeface="Calibri"/>
              <a:buAutoNum type="arabicPeriod"/>
            </a:pPr>
            <a:r>
              <a:rPr lang="en-US"/>
              <a:t>Research on the web uncovers an article from Printers’ Ink Monthly in 1919 about these large advertisements placed throughout the US by the Heinz company, noting one in Baldwin Hills (near Culver City in California) that was illuminated by flood lights.</a:t>
            </a:r>
            <a:endParaRPr/>
          </a:p>
          <a:p>
            <a:pPr marL="228600" lvl="0" indent="-228600" algn="l" rtl="0">
              <a:spcBef>
                <a:spcPts val="0"/>
              </a:spcBef>
              <a:spcAft>
                <a:spcPts val="0"/>
              </a:spcAft>
              <a:buClr>
                <a:schemeClr val="dk1"/>
              </a:buClr>
              <a:buSzPts val="1200"/>
              <a:buFont typeface="Calibri"/>
              <a:buAutoNum type="arabicPeriod"/>
            </a:pPr>
            <a:r>
              <a:rPr lang="en-US"/>
              <a:t>The mention of floodlights provides another possible clue. A separate Huntington Digital Library collection, the archive from Southern California Edison, documents all things electrical from hydroelectric dams to lighting. Sure enough, there are photographs documenting the installation of the floodlights for the hillside sign, including one illustrating it illuminated. The location depicted in the SCE images are identified as Culver City.</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284" name="Google Shape;128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Person Entity Lookup pilot project was conducted in 2014.  </a:t>
            </a:r>
          </a:p>
          <a:p>
            <a:pPr>
              <a:defRPr/>
            </a:pPr>
            <a:endParaRPr lang="en-US"/>
          </a:p>
          <a:p>
            <a:pPr>
              <a:defRPr/>
            </a:pPr>
            <a:r>
              <a:rPr lang="en-US"/>
              <a:t>With the help of several OCLC Member Libraries we explored the features and user requirements of a shared reconciliation service for personal names.  </a:t>
            </a:r>
            <a:endParaRPr lang="en-US">
              <a:cs typeface="Calibri"/>
            </a:endParaRPr>
          </a:p>
          <a:p>
            <a:pPr>
              <a:defRPr/>
            </a:pPr>
            <a:endParaRPr lang="en-US"/>
          </a:p>
          <a:p>
            <a:pPr>
              <a:defRPr/>
            </a:pPr>
            <a:r>
              <a:rPr lang="en-US"/>
              <a:t>This pilot project explored offering that capability as a production service, with a focus on delivering linked data representations of person entities, and considered what would be required to also support inclusion of local name authority data in a shared service, for personal names that are not currently being submitted to and shared by a national authority system (like NACO).</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9FDC5EA-870C-4BAC-B0AE-5A3AA7B0536D}" type="slidenum">
              <a:rPr lang="en-US" smtClean="0"/>
              <a:t>7</a:t>
            </a:fld>
            <a:endParaRPr lang="en-US"/>
          </a:p>
        </p:txBody>
      </p:sp>
    </p:spTree>
    <p:extLst>
      <p:ext uri="{BB962C8B-B14F-4D97-AF65-F5344CB8AC3E}">
        <p14:creationId xmlns:p14="http://schemas.microsoft.com/office/powerpoint/2010/main" val="2052281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t>
            </a:r>
            <a:r>
              <a:rPr lang="en-US" err="1"/>
              <a:t>Wikibase</a:t>
            </a:r>
            <a:r>
              <a:rPr lang="en-US"/>
              <a:t> environment provides a powerful SPARQL Query tool for interrogation the data.</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In this example, a query is sent to report all of the works in the Verner Photographic Negatives collection, to find any that lack a “depicts” statement.</a:t>
            </a:r>
            <a:endParaRPr/>
          </a:p>
          <a:p>
            <a:pPr marL="228600" lvl="0" indent="-228600" algn="l" rtl="0">
              <a:spcBef>
                <a:spcPts val="0"/>
              </a:spcBef>
              <a:spcAft>
                <a:spcPts val="0"/>
              </a:spcAft>
              <a:buClr>
                <a:schemeClr val="dk1"/>
              </a:buClr>
              <a:buSzPts val="1200"/>
              <a:buFont typeface="Calibri"/>
              <a:buAutoNum type="arabicPeriod"/>
            </a:pPr>
            <a:r>
              <a:rPr lang="en-US"/>
              <a:t>Linking from that result to the description of the work in the CONTENTdm </a:t>
            </a:r>
            <a:r>
              <a:rPr lang="en-US" err="1"/>
              <a:t>Wikibase</a:t>
            </a:r>
            <a:r>
              <a:rPr lang="en-US"/>
              <a:t>, a link to the image …</a:t>
            </a:r>
            <a:endParaRPr/>
          </a:p>
          <a:p>
            <a:pPr marL="228600" lvl="0" indent="-228600" algn="l" rtl="0">
              <a:spcBef>
                <a:spcPts val="0"/>
              </a:spcBef>
              <a:spcAft>
                <a:spcPts val="0"/>
              </a:spcAft>
              <a:buClr>
                <a:schemeClr val="dk1"/>
              </a:buClr>
              <a:buSzPts val="1200"/>
              <a:buFont typeface="Calibri"/>
              <a:buAutoNum type="arabicPeriod"/>
            </a:pPr>
            <a:r>
              <a:rPr lang="en-US"/>
              <a:t>provides a full view of the panoramic photograph …</a:t>
            </a:r>
            <a:endParaRPr/>
          </a:p>
          <a:p>
            <a:pPr marL="228600" lvl="0" indent="-228600" algn="l" rtl="0">
              <a:spcBef>
                <a:spcPts val="0"/>
              </a:spcBef>
              <a:spcAft>
                <a:spcPts val="0"/>
              </a:spcAft>
              <a:buClr>
                <a:schemeClr val="dk1"/>
              </a:buClr>
              <a:buSzPts val="1200"/>
              <a:buFont typeface="Calibri"/>
              <a:buAutoNum type="arabicPeriod"/>
            </a:pPr>
            <a:r>
              <a:rPr lang="en-US"/>
              <a:t>and at higher-resolution shows a distinctive number “57” on the far hillside, a novelty that may help in determining the location.</a:t>
            </a:r>
            <a:endParaRPr/>
          </a:p>
          <a:p>
            <a:pPr marL="228600" lvl="0" indent="-228600" algn="l" rtl="0">
              <a:spcBef>
                <a:spcPts val="0"/>
              </a:spcBef>
              <a:spcAft>
                <a:spcPts val="0"/>
              </a:spcAft>
              <a:buClr>
                <a:schemeClr val="dk1"/>
              </a:buClr>
              <a:buSzPts val="1200"/>
              <a:buFont typeface="Calibri"/>
              <a:buAutoNum type="arabicPeriod"/>
            </a:pPr>
            <a:r>
              <a:rPr lang="en-US"/>
              <a:t>Research on the web uncovers an article from Printers’ Ink Monthly in 1919 about these large advertisements placed throughout the US by the Heinz company, noting one in Baldwin Hills (near Culver City in California) that was illuminated by flood lights.</a:t>
            </a:r>
            <a:endParaRPr/>
          </a:p>
          <a:p>
            <a:pPr marL="228600" lvl="0" indent="-228600" algn="l" rtl="0">
              <a:spcBef>
                <a:spcPts val="0"/>
              </a:spcBef>
              <a:spcAft>
                <a:spcPts val="0"/>
              </a:spcAft>
              <a:buClr>
                <a:schemeClr val="dk1"/>
              </a:buClr>
              <a:buSzPts val="1200"/>
              <a:buFont typeface="Calibri"/>
              <a:buAutoNum type="arabicPeriod"/>
            </a:pPr>
            <a:r>
              <a:rPr lang="en-US"/>
              <a:t>In a different Huntington Library collection focusing on photographs from Southern California Edison includes other photographs of this hillside sign, including one depicting it illuminated, with the location depicted identified as Culver City.</a:t>
            </a:r>
            <a:endParaRPr/>
          </a:p>
          <a:p>
            <a:pPr marL="228600" lvl="0" indent="-228600" algn="l" rtl="0">
              <a:spcBef>
                <a:spcPts val="0"/>
              </a:spcBef>
              <a:spcAft>
                <a:spcPts val="0"/>
              </a:spcAft>
              <a:buClr>
                <a:schemeClr val="dk1"/>
              </a:buClr>
              <a:buSzPts val="1200"/>
              <a:buFont typeface="Calibri"/>
              <a:buAutoNum type="arabicPeriod"/>
            </a:pPr>
            <a:r>
              <a:rPr lang="en-US"/>
              <a:t>And with that verifiable data, the description for this panorama in the Verner Photographic Negatives collection can be supplemented with the location depicted and a note about the sign. [It is hoped that similar data from cleanup and reconciliation can also be brought back into the live CONTENTdm collection, with the understanding that with the creation of data for </a:t>
            </a:r>
            <a:r>
              <a:rPr lang="en-US" err="1"/>
              <a:t>Wikibase</a:t>
            </a:r>
            <a:r>
              <a:rPr lang="en-US"/>
              <a:t> entities some items teased apart will not go back together....]</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300" name="Google Shape;130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7" name="Google Shape;131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Returning to the point that linked data is to activate the connections between things.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Looking again at the Verner Photographs, each entity for the creative work notes a depicted place …</a:t>
            </a:r>
            <a:endParaRPr/>
          </a:p>
        </p:txBody>
      </p:sp>
      <p:sp>
        <p:nvSpPr>
          <p:cNvPr id="1318" name="Google Shape;131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links to a unique entity description of the depicted place with its own properties, for example geographic coordinates, wholly separate from the description of the created work.</a:t>
            </a:r>
            <a:endParaRPr/>
          </a:p>
        </p:txBody>
      </p:sp>
      <p:sp>
        <p:nvSpPr>
          <p:cNvPr id="1326" name="Google Shape;132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Once we’ve made this connection between the creative works and the places they depict, and once we’ve included geo-location data provided by the depicted place entity, the opportunity to visualize that location data and the relationship between depicted places and the creative works can be realized using tools built into the </a:t>
            </a:r>
            <a:r>
              <a:rPr lang="en-US" err="1"/>
              <a:t>Wikibase</a:t>
            </a:r>
            <a:r>
              <a:rPr lang="en-US"/>
              <a:t> Query environment. This map is one such example.</a:t>
            </a:r>
            <a:endParaRPr/>
          </a:p>
          <a:p>
            <a:pPr marL="0" lvl="0" indent="0" algn="l" rtl="0">
              <a:spcBef>
                <a:spcPts val="0"/>
              </a:spcBef>
              <a:spcAft>
                <a:spcPts val="0"/>
              </a:spcAft>
              <a:buNone/>
            </a:pPr>
            <a:endParaRPr/>
          </a:p>
        </p:txBody>
      </p:sp>
      <p:sp>
        <p:nvSpPr>
          <p:cNvPr id="1334" name="Google Shape;133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282875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DC5EA-870C-4BAC-B0AE-5A3AA7B0536D}" type="slidenum">
              <a:rPr lang="en-US" smtClean="0"/>
              <a:t>69</a:t>
            </a:fld>
            <a:endParaRPr lang="en-US"/>
          </a:p>
        </p:txBody>
      </p:sp>
    </p:spTree>
    <p:extLst>
      <p:ext uri="{BB962C8B-B14F-4D97-AF65-F5344CB8AC3E}">
        <p14:creationId xmlns:p14="http://schemas.microsoft.com/office/powerpoint/2010/main" val="25345738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Phase 1 was about getting the pilot system running and migrating text-based descriptions into an entity data model. We learned a lot from that process and have developed methods that scale better for onboarding additional partners (and with an eye toward potential production-grade services). Now that we have a functioning system that is populated with real-world data, we will shift our focus to the staff tools that will be needed to create new descriptions and manage existing ones. Operating with entity-based metadata descriptions allows all of us be more open-minded in how to approach library staff workflows. Prototyping interfaces for managing these descriptions and getting feedback from all of the partners are key goals of phase 2. We are also very happy to welcome two additional institutions for this second phase. Heartful thanks to Temple University and the University of Miami for joining the pilot. Phase 2 gets underway in February.</a:t>
            </a:r>
          </a:p>
        </p:txBody>
      </p:sp>
      <p:sp>
        <p:nvSpPr>
          <p:cNvPr id="4" name="Slide Number Placeholder 3"/>
          <p:cNvSpPr>
            <a:spLocks noGrp="1"/>
          </p:cNvSpPr>
          <p:nvPr>
            <p:ph type="sldNum" sz="quarter" idx="5"/>
          </p:nvPr>
        </p:nvSpPr>
        <p:spPr/>
        <p:txBody>
          <a:bodyPr/>
          <a:lstStyle/>
          <a:p>
            <a:fld id="{29FDC5EA-870C-4BAC-B0AE-5A3AA7B0536D}" type="slidenum">
              <a:rPr lang="en-US" smtClean="0"/>
              <a:t>70</a:t>
            </a:fld>
            <a:endParaRPr lang="en-US"/>
          </a:p>
        </p:txBody>
      </p:sp>
    </p:spTree>
    <p:extLst>
      <p:ext uri="{BB962C8B-B14F-4D97-AF65-F5344CB8AC3E}">
        <p14:creationId xmlns:p14="http://schemas.microsoft.com/office/powerpoint/2010/main" val="41544094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9FDC5EA-870C-4BAC-B0AE-5A3AA7B0536D}" type="slidenum">
              <a:rPr lang="en-US" smtClean="0"/>
              <a:t>71</a:t>
            </a:fld>
            <a:endParaRPr lang="en-US"/>
          </a:p>
        </p:txBody>
      </p:sp>
    </p:spTree>
    <p:extLst>
      <p:ext uri="{BB962C8B-B14F-4D97-AF65-F5344CB8AC3E}">
        <p14:creationId xmlns:p14="http://schemas.microsoft.com/office/powerpoint/2010/main" val="412036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a:t>
            </a:r>
            <a:r>
              <a:rPr lang="en-US" err="1"/>
              <a:t>CONTENTdm</a:t>
            </a:r>
            <a:r>
              <a:rPr lang="en-US"/>
              <a:t> Metadata Refinery experiment tested workflows for analyzing, cleaning, reconciling, and transforming metadata from </a:t>
            </a:r>
            <a:r>
              <a:rPr lang="en-US" err="1"/>
              <a:t>CONTENTdm</a:t>
            </a:r>
            <a:r>
              <a:rPr lang="en-US"/>
              <a:t> collections in a shared, web-based application.  </a:t>
            </a:r>
          </a:p>
          <a:p>
            <a:pPr marL="0" marR="0" lvl="0" indent="0" algn="l" defTabSz="914400">
              <a:lnSpc>
                <a:spcPct val="100000"/>
              </a:lnSpc>
              <a:spcBef>
                <a:spcPts val="0"/>
              </a:spcBef>
              <a:spcAft>
                <a:spcPts val="0"/>
              </a:spcAft>
              <a:buClrTx/>
              <a:buSzTx/>
              <a:buFontTx/>
              <a:buNone/>
              <a:tabLst/>
              <a:defRPr/>
            </a:pPr>
            <a:endParaRPr lang="en-US">
              <a:cs typeface="Calibri"/>
            </a:endParaRPr>
          </a:p>
          <a:p>
            <a:r>
              <a:rPr lang="en-US">
                <a:cs typeface="Calibri"/>
              </a:rPr>
              <a:t>CONTENTdm is </a:t>
            </a:r>
            <a:r>
              <a:rPr lang="en-US"/>
              <a:t>an OCLC service for building, preserving and showcasing a library's unique digital collections. </a:t>
            </a:r>
            <a:endParaRPr lang="en-US">
              <a:cs typeface="Calibri"/>
            </a:endParaRPr>
          </a:p>
          <a:p>
            <a:endParaRPr lang="en-US"/>
          </a:p>
          <a:p>
            <a:r>
              <a:rPr lang="en-US"/>
              <a:t>The analysis, cleanup, and reconciliation steps in the Metadata Refinery were similar to the functions supported by applications like OpenRefine, without requiring local software installation and with a preset focus on the characteristics of </a:t>
            </a:r>
            <a:r>
              <a:rPr lang="en-US" err="1"/>
              <a:t>CONTENTdm</a:t>
            </a:r>
            <a:r>
              <a:rPr lang="en-US"/>
              <a:t> metadata and its local field mappings to Dublin Core, and with an integrated reconciliation index. </a:t>
            </a:r>
            <a:endParaRPr lang="en-US">
              <a:cs typeface="Calibri"/>
            </a:endParaRPr>
          </a:p>
          <a:p>
            <a:endParaRPr lang="en-US"/>
          </a:p>
          <a:p>
            <a:r>
              <a:rPr lang="en-US"/>
              <a:t>The results of the cleanup, analysis, and reconciliation could be transformed in the Metadata Refinery to RDF Linked Data, so that OCLC staff could explore how the RDF data could be used to enhance discovery.</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9FDC5EA-870C-4BAC-B0AE-5A3AA7B0536D}" type="slidenum">
              <a:rPr lang="en-US" smtClean="0"/>
              <a:t>8</a:t>
            </a:fld>
            <a:endParaRPr lang="en-US"/>
          </a:p>
        </p:txBody>
      </p:sp>
    </p:spTree>
    <p:extLst>
      <p:ext uri="{BB962C8B-B14F-4D97-AF65-F5344CB8AC3E}">
        <p14:creationId xmlns:p14="http://schemas.microsoft.com/office/powerpoint/2010/main" val="1808328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Project Passage was a major pilot project carried out by OCLC in 2017 and 2018, where we partnered with 16 libraries on a prototype to demonstrate the value of linked data for improving resource-description workflows in libraries.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project used the </a:t>
            </a:r>
            <a:r>
              <a:rPr lang="en-US" sz="1200" b="0" i="0" kern="1200" err="1">
                <a:solidFill>
                  <a:schemeClr val="tx1"/>
                </a:solidFill>
                <a:effectLst/>
                <a:latin typeface="+mn-lt"/>
                <a:ea typeface="+mn-ea"/>
                <a:cs typeface="+mn-cs"/>
              </a:rPr>
              <a:t>MediaWiki</a:t>
            </a:r>
            <a:r>
              <a:rPr lang="en-US" sz="1200" b="0" i="0" kern="1200">
                <a:solidFill>
                  <a:schemeClr val="tx1"/>
                </a:solidFill>
                <a:effectLst/>
                <a:latin typeface="+mn-lt"/>
                <a:ea typeface="+mn-ea"/>
                <a:cs typeface="+mn-cs"/>
              </a:rPr>
              <a:t> platform, and its </a:t>
            </a:r>
            <a:r>
              <a:rPr lang="en-US" sz="1200" b="0" i="0" kern="1200" err="1">
                <a:solidFill>
                  <a:schemeClr val="tx1"/>
                </a:solidFill>
                <a:effectLst/>
                <a:latin typeface="+mn-lt"/>
                <a:ea typeface="+mn-ea"/>
                <a:cs typeface="+mn-cs"/>
              </a:rPr>
              <a:t>Wikibase</a:t>
            </a:r>
            <a:r>
              <a:rPr lang="en-US" sz="1200" b="0" i="0" kern="1200">
                <a:solidFill>
                  <a:schemeClr val="tx1"/>
                </a:solidFill>
                <a:effectLst/>
                <a:latin typeface="+mn-lt"/>
                <a:ea typeface="+mn-ea"/>
                <a:cs typeface="+mn-cs"/>
              </a:rPr>
              <a:t> extension, as the software foundation for importing, creating, and managing bibliographic linked data.</a:t>
            </a:r>
          </a:p>
          <a:p>
            <a:endParaRPr lang="en-US" sz="1200" b="0" i="0" kern="1200">
              <a:solidFill>
                <a:schemeClr val="tx1"/>
              </a:solidFill>
              <a:effectLst/>
              <a:latin typeface="+mn-lt"/>
              <a:ea typeface="+mn-ea"/>
              <a:cs typeface="+mn-cs"/>
            </a:endParaRPr>
          </a:p>
          <a:p>
            <a:r>
              <a:rPr lang="en-US"/>
              <a:t>The project also produced some additional software prototypes, built on top of the </a:t>
            </a:r>
            <a:r>
              <a:rPr lang="en-US" err="1"/>
              <a:t>MediaWiki</a:t>
            </a:r>
            <a:r>
              <a:rPr lang="en-US"/>
              <a:t> platform, to evaluate discovery interfaces for exploring bibliographic linked data and for accelerating the data ingest process for more efficient workflows.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 report on the work was published in 2019.</a:t>
            </a:r>
            <a:endParaRPr lang="en-US"/>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9FDC5EA-870C-4BAC-B0AE-5A3AA7B0536D}" type="slidenum">
              <a:rPr lang="en-US" smtClean="0"/>
              <a:t>9</a:t>
            </a:fld>
            <a:endParaRPr lang="en-US"/>
          </a:p>
        </p:txBody>
      </p:sp>
    </p:spTree>
    <p:extLst>
      <p:ext uri="{BB962C8B-B14F-4D97-AF65-F5344CB8AC3E}">
        <p14:creationId xmlns:p14="http://schemas.microsoft.com/office/powerpoint/2010/main" val="3957440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IIIF (International Image Interoperability Framework) APIs are the result of an open community effort to make digital materials more accessible and usable.  OCLC was an early adopter of these APIs and is an active contributor to the standard’s development and testing.  These APIs are now foundational to OCLC's CONTENTdm digital content management system.</a:t>
            </a:r>
          </a:p>
          <a:p>
            <a:endParaRPr lang="en-US"/>
          </a:p>
          <a:p>
            <a:r>
              <a:rPr lang="en-US"/>
              <a:t>Working with the IIIF APIs and CONTENTdm digital images, we experimented with a cross-collection, cross-institution discovery system.   Those experiments revealed promising potential, but also pointed to descriptive data variations that we think may be resolved by moving from a distributed, record-oriented cataloging system to one that applies linked data principles to describing works and other entities, and their relationships.  </a:t>
            </a:r>
          </a:p>
          <a:p>
            <a:endParaRPr lang="en-US"/>
          </a:p>
          <a:p>
            <a:r>
              <a:rPr lang="en-US"/>
              <a:t>And those experimental findings led to the formulation of the project we’ll focus on next.</a:t>
            </a:r>
            <a:endParaRPr lang="en-US">
              <a:cs typeface="Calibri"/>
            </a:endParaRPr>
          </a:p>
        </p:txBody>
      </p:sp>
      <p:sp>
        <p:nvSpPr>
          <p:cNvPr id="4" name="Slide Number Placeholder 3"/>
          <p:cNvSpPr>
            <a:spLocks noGrp="1"/>
          </p:cNvSpPr>
          <p:nvPr>
            <p:ph type="sldNum" sz="quarter" idx="5"/>
          </p:nvPr>
        </p:nvSpPr>
        <p:spPr/>
        <p:txBody>
          <a:bodyPr/>
          <a:lstStyle/>
          <a:p>
            <a:fld id="{29FDC5EA-870C-4BAC-B0AE-5A3AA7B0536D}" type="slidenum">
              <a:rPr lang="en-US" smtClean="0"/>
              <a:t>10</a:t>
            </a:fld>
            <a:endParaRPr lang="en-US"/>
          </a:p>
        </p:txBody>
      </p:sp>
    </p:spTree>
    <p:extLst>
      <p:ext uri="{BB962C8B-B14F-4D97-AF65-F5344CB8AC3E}">
        <p14:creationId xmlns:p14="http://schemas.microsoft.com/office/powerpoint/2010/main" val="1843544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417115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3727" y="0"/>
            <a:ext cx="6105280" cy="5850667"/>
          </a:xfrm>
          <a:prstGeom prst="rect">
            <a:avLst/>
          </a:prstGeom>
        </p:spPr>
      </p:pic>
    </p:spTree>
    <p:extLst>
      <p:ext uri="{BB962C8B-B14F-4D97-AF65-F5344CB8AC3E}">
        <p14:creationId xmlns:p14="http://schemas.microsoft.com/office/powerpoint/2010/main" val="14911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screen">
            <a:extLst>
              <a:ext uri="{28A0092B-C50C-407E-A947-70E740481C1C}">
                <a14:useLocalDpi xmlns:a14="http://schemas.microsoft.com/office/drawing/2010/main"/>
              </a:ext>
            </a:extLst>
          </a:blip>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11679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9966-0841-4D03-8051-CC940E44B06E}"/>
              </a:ext>
            </a:extLst>
          </p:cNvPr>
          <p:cNvSpPr>
            <a:spLocks noGrp="1"/>
          </p:cNvSpPr>
          <p:nvPr>
            <p:ph type="dt" sz="half" idx="10"/>
          </p:nvPr>
        </p:nvSpPr>
        <p:spPr/>
        <p:txBody>
          <a:bodyPr/>
          <a:lstStyle/>
          <a:p>
            <a:fld id="{2E4A7265-90F1-4B04-AD65-5E02C578FA79}" type="datetimeFigureOut">
              <a:rPr lang="en-US" smtClean="0"/>
              <a:t>1/30/2020</a:t>
            </a:fld>
            <a:endParaRPr lang="en-US"/>
          </a:p>
        </p:txBody>
      </p:sp>
      <p:sp>
        <p:nvSpPr>
          <p:cNvPr id="3" name="Footer Placeholder 2">
            <a:extLst>
              <a:ext uri="{FF2B5EF4-FFF2-40B4-BE49-F238E27FC236}">
                <a16:creationId xmlns:a16="http://schemas.microsoft.com/office/drawing/2014/main" id="{8600CCA1-59A3-48B4-94E8-9AAB89111A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1A3A7C-94BE-46C7-8A0E-2BC3AAB3C8BE}"/>
              </a:ext>
            </a:extLst>
          </p:cNvPr>
          <p:cNvSpPr>
            <a:spLocks noGrp="1"/>
          </p:cNvSpPr>
          <p:nvPr>
            <p:ph type="sldNum" sz="quarter" idx="12"/>
          </p:nvPr>
        </p:nvSpPr>
        <p:spPr/>
        <p:txBody>
          <a:bodyPr/>
          <a:lstStyle/>
          <a:p>
            <a:fld id="{65EE8733-4434-41D2-8D3E-09B8EA5DC057}" type="slidenum">
              <a:rPr lang="en-US" smtClean="0"/>
              <a:t>‹#›</a:t>
            </a:fld>
            <a:endParaRPr lang="en-US"/>
          </a:p>
        </p:txBody>
      </p:sp>
    </p:spTree>
    <p:extLst>
      <p:ext uri="{BB962C8B-B14F-4D97-AF65-F5344CB8AC3E}">
        <p14:creationId xmlns:p14="http://schemas.microsoft.com/office/powerpoint/2010/main" val="3721143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peaker Intro">
  <p:cSld name="1_Speaker Intro">
    <p:spTree>
      <p:nvGrpSpPr>
        <p:cNvPr id="1" name="Shape 103"/>
        <p:cNvGrpSpPr/>
        <p:nvPr/>
      </p:nvGrpSpPr>
      <p:grpSpPr>
        <a:xfrm>
          <a:off x="0" y="0"/>
          <a:ext cx="0" cy="0"/>
          <a:chOff x="0" y="0"/>
          <a:chExt cx="0" cy="0"/>
        </a:xfrm>
      </p:grpSpPr>
      <p:sp>
        <p:nvSpPr>
          <p:cNvPr id="104" name="Google Shape;104;p56"/>
          <p:cNvSpPr>
            <a:spLocks noGrp="1"/>
          </p:cNvSpPr>
          <p:nvPr>
            <p:ph type="pic" idx="2"/>
          </p:nvPr>
        </p:nvSpPr>
        <p:spPr>
          <a:xfrm>
            <a:off x="1176869" y="1990726"/>
            <a:ext cx="2688167" cy="25717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5" name="Google Shape;105;p56"/>
          <p:cNvSpPr/>
          <p:nvPr/>
        </p:nvSpPr>
        <p:spPr>
          <a:xfrm rot="5400000">
            <a:off x="-699030" y="2686581"/>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06" name="Google Shape;106;p56"/>
          <p:cNvSpPr txBox="1">
            <a:spLocks noGrp="1"/>
          </p:cNvSpPr>
          <p:nvPr>
            <p:ph type="body" idx="1"/>
          </p:nvPr>
        </p:nvSpPr>
        <p:spPr>
          <a:xfrm>
            <a:off x="4555078" y="2764533"/>
            <a:ext cx="7636932" cy="8521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07" name="Google Shape;107;p56"/>
          <p:cNvCxnSpPr/>
          <p:nvPr/>
        </p:nvCxnSpPr>
        <p:spPr>
          <a:xfrm>
            <a:off x="4555067" y="3616704"/>
            <a:ext cx="7636933" cy="0"/>
          </a:xfrm>
          <a:prstGeom prst="straightConnector1">
            <a:avLst/>
          </a:prstGeom>
          <a:noFill/>
          <a:ln w="19050" cap="flat" cmpd="sng">
            <a:solidFill>
              <a:srgbClr val="3F3F3F"/>
            </a:solidFill>
            <a:prstDash val="solid"/>
            <a:round/>
            <a:headEnd type="none" w="sm" len="sm"/>
            <a:tailEnd type="none" w="sm" len="sm"/>
          </a:ln>
        </p:spPr>
      </p:cxnSp>
      <p:sp>
        <p:nvSpPr>
          <p:cNvPr id="108" name="Google Shape;108;p56"/>
          <p:cNvSpPr txBox="1">
            <a:spLocks noGrp="1"/>
          </p:cNvSpPr>
          <p:nvPr>
            <p:ph type="body" idx="3"/>
          </p:nvPr>
        </p:nvSpPr>
        <p:spPr>
          <a:xfrm>
            <a:off x="4555067" y="1987552"/>
            <a:ext cx="7636933" cy="6508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rgbClr val="236192"/>
              </a:buClr>
              <a:buSzPts val="4800"/>
              <a:buFont typeface="Arial"/>
              <a:buNone/>
              <a:defRPr sz="4800" b="1" i="0" u="none" strike="noStrike" cap="none">
                <a:solidFill>
                  <a:srgbClr val="23619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 name="Google Shape;109;p56"/>
          <p:cNvSpPr txBox="1">
            <a:spLocks noGrp="1"/>
          </p:cNvSpPr>
          <p:nvPr>
            <p:ph type="body" idx="4"/>
          </p:nvPr>
        </p:nvSpPr>
        <p:spPr>
          <a:xfrm>
            <a:off x="1176869" y="1990724"/>
            <a:ext cx="215900" cy="2571752"/>
          </a:xfrm>
          <a:prstGeom prst="rect">
            <a:avLst/>
          </a:prstGeom>
          <a:solidFill>
            <a:srgbClr val="236192">
              <a:alpha val="71764"/>
            </a:srgbClr>
          </a:solidFill>
          <a:ln>
            <a:noFill/>
          </a:ln>
        </p:spPr>
        <p:txBody>
          <a:bodyPr spcFirstLastPara="1" wrap="square" lIns="91425" tIns="45700" rIns="91425" bIns="45700" anchor="t" anchorCtr="0">
            <a:noAutofit/>
          </a:bodyPr>
          <a:lstStyle>
            <a:lvl1pPr marL="457200" marR="0" lvl="0" indent="-228600" algn="l" rtl="0">
              <a:spcBef>
                <a:spcPts val="853"/>
              </a:spcBef>
              <a:spcAft>
                <a:spcPts val="0"/>
              </a:spcAft>
              <a:buClr>
                <a:schemeClr val="accent1"/>
              </a:buClr>
              <a:buSzPts val="4267"/>
              <a:buFont typeface="Arial"/>
              <a:buNone/>
              <a:defRPr sz="4267" b="0" i="0" u="none" strike="noStrike" cap="none">
                <a:solidFill>
                  <a:schemeClr val="accent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3461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130584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5032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93752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045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446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57484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424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104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047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957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37E2D7F5-CB4C-4E7D-929E-97760C2805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2877" y="5962509"/>
            <a:ext cx="1157345" cy="405719"/>
          </a:xfrm>
          <a:prstGeom prst="rect">
            <a:avLst/>
          </a:prstGeom>
        </p:spPr>
      </p:pic>
    </p:spTree>
    <p:extLst>
      <p:ext uri="{BB962C8B-B14F-4D97-AF65-F5344CB8AC3E}">
        <p14:creationId xmlns:p14="http://schemas.microsoft.com/office/powerpoint/2010/main" val="265596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0FD32959-F9DB-4551-ADEF-B92195BCD19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2877" y="5962509"/>
            <a:ext cx="1157345" cy="405719"/>
          </a:xfrm>
          <a:prstGeom prst="rect">
            <a:avLst/>
          </a:prstGeom>
        </p:spPr>
      </p:pic>
    </p:spTree>
    <p:extLst>
      <p:ext uri="{BB962C8B-B14F-4D97-AF65-F5344CB8AC3E}">
        <p14:creationId xmlns:p14="http://schemas.microsoft.com/office/powerpoint/2010/main" val="331643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20"/>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7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AE526-6434-4ECC-A38F-00B048975A98}"/>
              </a:ext>
            </a:extLst>
          </p:cNvPr>
          <p:cNvSpPr>
            <a:spLocks noGrp="1"/>
          </p:cNvSpPr>
          <p:nvPr>
            <p:ph type="dt" sz="half" idx="10"/>
          </p:nvPr>
        </p:nvSpPr>
        <p:spPr/>
        <p:txBody>
          <a:bodyPr/>
          <a:lstStyle/>
          <a:p>
            <a:fld id="{EBD8B4BF-5142-4A9F-9CE8-0F55A76FB04D}" type="datetimeFigureOut">
              <a:rPr lang="en-US" smtClean="0"/>
              <a:t>1/30/2020</a:t>
            </a:fld>
            <a:endParaRPr lang="en-US"/>
          </a:p>
        </p:txBody>
      </p:sp>
      <p:sp>
        <p:nvSpPr>
          <p:cNvPr id="3" name="Footer Placeholder 2">
            <a:extLst>
              <a:ext uri="{FF2B5EF4-FFF2-40B4-BE49-F238E27FC236}">
                <a16:creationId xmlns:a16="http://schemas.microsoft.com/office/drawing/2014/main" id="{290C43E8-6DC3-4DA7-B69A-608C09B9E6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F637A0-D8C5-4DFE-B9DD-F18966296C86}"/>
              </a:ext>
            </a:extLst>
          </p:cNvPr>
          <p:cNvSpPr>
            <a:spLocks noGrp="1"/>
          </p:cNvSpPr>
          <p:nvPr>
            <p:ph type="sldNum" sz="quarter" idx="12"/>
          </p:nvPr>
        </p:nvSpPr>
        <p:spPr/>
        <p:txBody>
          <a:bodyPr/>
          <a:lstStyle/>
          <a:p>
            <a:fld id="{2CF96D65-85A0-4184-B424-0C0CB388C7CA}" type="slidenum">
              <a:rPr lang="en-US" smtClean="0"/>
              <a:t>‹#›</a:t>
            </a:fld>
            <a:endParaRPr lang="en-US"/>
          </a:p>
        </p:txBody>
      </p:sp>
    </p:spTree>
    <p:extLst>
      <p:ext uri="{BB962C8B-B14F-4D97-AF65-F5344CB8AC3E}">
        <p14:creationId xmlns:p14="http://schemas.microsoft.com/office/powerpoint/2010/main" val="339531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283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245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r>
              <a:rPr lang="en-US"/>
              <a:t>Click icon to add picture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03186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9087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0587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3124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3882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3703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0276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8959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6431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781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0ADB6A11-09D8-457D-BD09-DFDF546E3FC0}"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00A48-E66E-4003-9809-34EB67B0703A}"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73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62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DB6A11-09D8-457D-BD09-DFDF546E3FC0}"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00A48-E66E-4003-9809-34EB67B0703A}" type="slidenum">
              <a:rPr lang="en-US" smtClean="0"/>
              <a:pPr/>
              <a:t>‹#›</a:t>
            </a:fld>
            <a:endParaRPr lang="en-US"/>
          </a:p>
        </p:txBody>
      </p:sp>
    </p:spTree>
    <p:extLst>
      <p:ext uri="{BB962C8B-B14F-4D97-AF65-F5344CB8AC3E}">
        <p14:creationId xmlns:p14="http://schemas.microsoft.com/office/powerpoint/2010/main" val="4107107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DB6A11-09D8-457D-BD09-DFDF546E3FC0}"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00A48-E66E-4003-9809-34EB67B0703A}"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207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DB6A11-09D8-457D-BD09-DFDF546E3FC0}" type="datetimeFigureOut">
              <a:rPr lang="en-US" smtClean="0"/>
              <a:pPr/>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00A48-E66E-4003-9809-34EB67B0703A}" type="slidenum">
              <a:rPr lang="en-US" smtClean="0"/>
              <a:pPr/>
              <a:t>‹#›</a:t>
            </a:fld>
            <a:endParaRPr lang="en-US"/>
          </a:p>
        </p:txBody>
      </p:sp>
    </p:spTree>
    <p:extLst>
      <p:ext uri="{BB962C8B-B14F-4D97-AF65-F5344CB8AC3E}">
        <p14:creationId xmlns:p14="http://schemas.microsoft.com/office/powerpoint/2010/main" val="94408880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DB6A11-09D8-457D-BD09-DFDF546E3FC0}" type="datetimeFigureOut">
              <a:rPr lang="en-US" smtClean="0"/>
              <a:pPr/>
              <a:t>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F00A48-E66E-4003-9809-34EB67B0703A}" type="slidenum">
              <a:rPr lang="en-US" smtClean="0"/>
              <a:pPr/>
              <a:t>‹#›</a:t>
            </a:fld>
            <a:endParaRPr lang="en-US"/>
          </a:p>
        </p:txBody>
      </p:sp>
    </p:spTree>
    <p:extLst>
      <p:ext uri="{BB962C8B-B14F-4D97-AF65-F5344CB8AC3E}">
        <p14:creationId xmlns:p14="http://schemas.microsoft.com/office/powerpoint/2010/main" val="172884395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DB6A11-09D8-457D-BD09-DFDF546E3FC0}" type="datetimeFigureOut">
              <a:rPr lang="en-US" smtClean="0"/>
              <a:pPr/>
              <a:t>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F00A48-E66E-4003-9809-34EB67B0703A}" type="slidenum">
              <a:rPr lang="en-US" smtClean="0"/>
              <a:pPr/>
              <a:t>‹#›</a:t>
            </a:fld>
            <a:endParaRPr lang="en-US"/>
          </a:p>
        </p:txBody>
      </p:sp>
    </p:spTree>
    <p:extLst>
      <p:ext uri="{BB962C8B-B14F-4D97-AF65-F5344CB8AC3E}">
        <p14:creationId xmlns:p14="http://schemas.microsoft.com/office/powerpoint/2010/main" val="972474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DB6A11-09D8-457D-BD09-DFDF546E3FC0}" type="datetimeFigureOut">
              <a:rPr lang="en-US" smtClean="0"/>
              <a:pPr/>
              <a:t>1/30/2020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EF00A48-E66E-4003-9809-34EB67B0703A}" type="slidenum">
              <a:rPr lang="en-US" smtClean="0"/>
              <a:pPr/>
              <a:t>‹#›</a:t>
            </a:fld>
            <a:endParaRPr lang="en-US"/>
          </a:p>
        </p:txBody>
      </p:sp>
    </p:spTree>
    <p:extLst>
      <p:ext uri="{BB962C8B-B14F-4D97-AF65-F5344CB8AC3E}">
        <p14:creationId xmlns:p14="http://schemas.microsoft.com/office/powerpoint/2010/main" val="2039575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ADB6A11-09D8-457D-BD09-DFDF546E3FC0}" type="datetimeFigureOut">
              <a:rPr lang="en-US" smtClean="0"/>
              <a:pPr/>
              <a:t>1/30/2020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F00A48-E66E-4003-9809-34EB67B0703A}" type="slidenum">
              <a:rPr lang="en-US" smtClean="0"/>
              <a:pPr/>
              <a:t>‹#›</a:t>
            </a:fld>
            <a:endParaRPr lang="en-US"/>
          </a:p>
        </p:txBody>
      </p:sp>
    </p:spTree>
    <p:extLst>
      <p:ext uri="{BB962C8B-B14F-4D97-AF65-F5344CB8AC3E}">
        <p14:creationId xmlns:p14="http://schemas.microsoft.com/office/powerpoint/2010/main" val="194174025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B6A11-09D8-457D-BD09-DFDF546E3FC0}" type="datetimeFigureOut">
              <a:rPr lang="en-US" smtClean="0"/>
              <a:pPr/>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00A48-E66E-4003-9809-34EB67B0703A}" type="slidenum">
              <a:rPr lang="en-US" smtClean="0"/>
              <a:pPr/>
              <a:t>‹#›</a:t>
            </a:fld>
            <a:endParaRPr lang="en-US"/>
          </a:p>
        </p:txBody>
      </p:sp>
    </p:spTree>
    <p:extLst>
      <p:ext uri="{BB962C8B-B14F-4D97-AF65-F5344CB8AC3E}">
        <p14:creationId xmlns:p14="http://schemas.microsoft.com/office/powerpoint/2010/main" val="506504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DB6A11-09D8-457D-BD09-DFDF546E3FC0}"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00A48-E66E-4003-9809-34EB67B0703A}" type="slidenum">
              <a:rPr lang="en-US" smtClean="0"/>
              <a:pPr/>
              <a:t>‹#›</a:t>
            </a:fld>
            <a:endParaRPr lang="en-US"/>
          </a:p>
        </p:txBody>
      </p:sp>
    </p:spTree>
    <p:extLst>
      <p:ext uri="{BB962C8B-B14F-4D97-AF65-F5344CB8AC3E}">
        <p14:creationId xmlns:p14="http://schemas.microsoft.com/office/powerpoint/2010/main" val="4107275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DB6A11-09D8-457D-BD09-DFDF546E3FC0}" type="datetimeFigureOut">
              <a:rPr lang="en-US" smtClean="0"/>
              <a:pPr/>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00A48-E66E-4003-9809-34EB67B0703A}" type="slidenum">
              <a:rPr lang="en-US" smtClean="0"/>
              <a:pPr/>
              <a:t>‹#›</a:t>
            </a:fld>
            <a:endParaRPr lang="en-US"/>
          </a:p>
        </p:txBody>
      </p:sp>
    </p:spTree>
    <p:extLst>
      <p:ext uri="{BB962C8B-B14F-4D97-AF65-F5344CB8AC3E}">
        <p14:creationId xmlns:p14="http://schemas.microsoft.com/office/powerpoint/2010/main" val="395764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Click to edit Master text styles</a:t>
            </a:r>
          </a:p>
        </p:txBody>
      </p:sp>
    </p:spTree>
    <p:extLst>
      <p:ext uri="{BB962C8B-B14F-4D97-AF65-F5344CB8AC3E}">
        <p14:creationId xmlns:p14="http://schemas.microsoft.com/office/powerpoint/2010/main" val="183908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pic>
        <p:nvPicPr>
          <p:cNvPr id="11" name="Google Shape;11;p42"/>
          <p:cNvPicPr preferRelativeResize="0"/>
          <p:nvPr/>
        </p:nvPicPr>
        <p:blipFill rotWithShape="1">
          <a:blip r:embed="rId2" cstate="screen">
            <a:alphaModFix/>
            <a:extLst>
              <a:ext uri="{28A0092B-C50C-407E-A947-70E740481C1C}">
                <a14:useLocalDpi xmlns:a14="http://schemas.microsoft.com/office/drawing/2010/main"/>
              </a:ext>
            </a:extLst>
          </a:blip>
          <a:srcRect l="23295" b="48278"/>
          <a:stretch/>
        </p:blipFill>
        <p:spPr>
          <a:xfrm>
            <a:off x="4218519" y="4"/>
            <a:ext cx="7973480" cy="1413417"/>
          </a:xfrm>
          <a:prstGeom prst="rect">
            <a:avLst/>
          </a:prstGeom>
          <a:noFill/>
          <a:ln>
            <a:noFill/>
          </a:ln>
        </p:spPr>
      </p:pic>
      <p:sp>
        <p:nvSpPr>
          <p:cNvPr id="12" name="Google Shape;12;p42"/>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13" name="Google Shape;13;p42"/>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14" name="Google Shape;14;p42"/>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15" name="Google Shape;15;p42"/>
          <p:cNvSpPr/>
          <p:nvPr/>
        </p:nvSpPr>
        <p:spPr>
          <a:xfrm>
            <a:off x="-1" y="3"/>
            <a:ext cx="4254500" cy="141342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16" name="Google Shape;16;p42"/>
          <p:cNvSpPr txBox="1">
            <a:spLocks noGrp="1"/>
          </p:cNvSpPr>
          <p:nvPr>
            <p:ph type="body" idx="1"/>
          </p:nvPr>
        </p:nvSpPr>
        <p:spPr>
          <a:xfrm>
            <a:off x="3" y="1773169"/>
            <a:ext cx="4601901" cy="651397"/>
          </a:xfrm>
          <a:prstGeom prst="rect">
            <a:avLst/>
          </a:prstGeom>
          <a:solidFill>
            <a:schemeClr val="accent2"/>
          </a:solidFill>
          <a:ln>
            <a:noFill/>
          </a:ln>
        </p:spPr>
        <p:txBody>
          <a:bodyPr spcFirstLastPara="1" wrap="square" lIns="457200" tIns="137150" rIns="274300" bIns="182875" anchor="t" anchorCtr="0">
            <a:spAutoFit/>
          </a:bodyPr>
          <a:lstStyle>
            <a:lvl1pPr marL="457200" marR="0" lvl="0" indent="-228600" algn="l" rtl="0">
              <a:lnSpc>
                <a:spcPct val="100000"/>
              </a:lnSpc>
              <a:spcBef>
                <a:spcPts val="0"/>
              </a:spcBef>
              <a:spcAft>
                <a:spcPts val="0"/>
              </a:spcAft>
              <a:buClr>
                <a:schemeClr val="lt1"/>
              </a:buClr>
              <a:buSzPts val="2133"/>
              <a:buFont typeface="Arial"/>
              <a:buNone/>
              <a:defRPr sz="2133" b="0" i="0" u="none" strike="noStrike" cap="none">
                <a:solidFill>
                  <a:schemeClr val="lt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 name="Google Shape;17;p42"/>
          <p:cNvSpPr txBox="1">
            <a:spLocks noGrp="1"/>
          </p:cNvSpPr>
          <p:nvPr>
            <p:ph type="body" idx="2"/>
          </p:nvPr>
        </p:nvSpPr>
        <p:spPr>
          <a:xfrm>
            <a:off x="1039293" y="2469870"/>
            <a:ext cx="10339693" cy="1646364"/>
          </a:xfrm>
          <a:prstGeom prst="rect">
            <a:avLst/>
          </a:prstGeom>
          <a:noFill/>
          <a:ln w="101600" cap="flat" cmpd="sng">
            <a:solidFill>
              <a:schemeClr val="accent2"/>
            </a:solidFill>
            <a:prstDash val="solid"/>
            <a:miter lim="800000"/>
            <a:headEnd type="none" w="sm" len="sm"/>
            <a:tailEnd type="none" w="sm" len="sm"/>
          </a:ln>
        </p:spPr>
        <p:txBody>
          <a:bodyPr spcFirstLastPara="1" wrap="square" lIns="457200" tIns="274300" rIns="457200" bIns="274300" anchor="t" anchorCtr="0">
            <a:normAutofit/>
          </a:bodyPr>
          <a:lstStyle>
            <a:lvl1pPr marL="457200" marR="0" lvl="0" indent="-228600" algn="l" rtl="0">
              <a:spcBef>
                <a:spcPts val="0"/>
              </a:spcBef>
              <a:spcAft>
                <a:spcPts val="0"/>
              </a:spcAft>
              <a:buClr>
                <a:schemeClr val="accent2"/>
              </a:buClr>
              <a:buSzPts val="5867"/>
              <a:buFont typeface="Arial"/>
              <a:buNone/>
              <a:defRPr sz="5867" b="1" i="0" u="none" strike="noStrike" cap="none">
                <a:solidFill>
                  <a:schemeClr val="accent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8" name="Google Shape;18;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19" name="Google Shape;19;p42"/>
          <p:cNvSpPr txBox="1">
            <a:spLocks noGrp="1"/>
          </p:cNvSpPr>
          <p:nvPr>
            <p:ph type="body" idx="3"/>
          </p:nvPr>
        </p:nvSpPr>
        <p:spPr>
          <a:xfrm>
            <a:off x="971592" y="4275963"/>
            <a:ext cx="2451953" cy="502766"/>
          </a:xfrm>
          <a:prstGeom prst="rect">
            <a:avLst/>
          </a:prstGeom>
          <a:noFill/>
          <a:ln>
            <a:noFill/>
          </a:ln>
        </p:spPr>
        <p:txBody>
          <a:bodyPr spcFirstLastPara="1" wrap="square" lIns="0" tIns="45700" rIns="91425" bIns="45700" anchor="t" anchorCtr="0">
            <a:spAutoFit/>
          </a:bodyPr>
          <a:lstStyle>
            <a:lvl1pPr marL="457200" marR="0" lvl="0" indent="-228600" algn="l" rtl="0">
              <a:spcBef>
                <a:spcPts val="533"/>
              </a:spcBef>
              <a:spcAft>
                <a:spcPts val="0"/>
              </a:spcAft>
              <a:buClr>
                <a:schemeClr val="dk1"/>
              </a:buClr>
              <a:buSzPts val="2667"/>
              <a:buFont typeface="Arial"/>
              <a:buNone/>
              <a:defRPr sz="2667" b="1" i="0" u="none" strike="noStrike" cap="none">
                <a:solidFill>
                  <a:schemeClr val="dk1"/>
                </a:solidFill>
                <a:latin typeface="Arial"/>
                <a:ea typeface="Arial"/>
                <a:cs typeface="Arial"/>
                <a:sym typeface="Arial"/>
              </a:defRPr>
            </a:lvl1pPr>
            <a:lvl2pPr marL="914400" marR="0" lvl="1" indent="-228600" algn="l" rtl="0">
              <a:spcBef>
                <a:spcPts val="747"/>
              </a:spcBef>
              <a:spcAft>
                <a:spcPts val="0"/>
              </a:spcAft>
              <a:buClr>
                <a:schemeClr val="dk1"/>
              </a:buClr>
              <a:buSzPts val="3733"/>
              <a:buFont typeface="Arial"/>
              <a:buNone/>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228600"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 name="Google Shape;20;p42"/>
          <p:cNvSpPr txBox="1">
            <a:spLocks noGrp="1"/>
          </p:cNvSpPr>
          <p:nvPr>
            <p:ph type="body" idx="4"/>
          </p:nvPr>
        </p:nvSpPr>
        <p:spPr>
          <a:xfrm>
            <a:off x="971594" y="4818452"/>
            <a:ext cx="1819631" cy="410369"/>
          </a:xfrm>
          <a:prstGeom prst="rect">
            <a:avLst/>
          </a:prstGeom>
          <a:noFill/>
          <a:ln>
            <a:noFill/>
          </a:ln>
        </p:spPr>
        <p:txBody>
          <a:bodyPr spcFirstLastPara="1" wrap="square" lIns="0" tIns="0" rIns="91425" bIns="45700" anchor="t" anchorCtr="0">
            <a:spAutoFit/>
          </a:bodyPr>
          <a:lstStyle>
            <a:lvl1pPr marL="457200" marR="0" lvl="0" indent="-228600" algn="l" rtl="0">
              <a:spcBef>
                <a:spcPts val="453"/>
              </a:spcBef>
              <a:spcAft>
                <a:spcPts val="0"/>
              </a:spcAft>
              <a:buClr>
                <a:schemeClr val="dk1"/>
              </a:buClr>
              <a:buSzPts val="2267"/>
              <a:buFont typeface="Arial"/>
              <a:buNone/>
              <a:defRPr sz="2267" b="0" i="0" u="none" strike="noStrike" cap="none">
                <a:solidFill>
                  <a:schemeClr val="dk1"/>
                </a:solidFill>
                <a:latin typeface="Arial"/>
                <a:ea typeface="Arial"/>
                <a:cs typeface="Arial"/>
                <a:sym typeface="Arial"/>
              </a:defRPr>
            </a:lvl1pPr>
            <a:lvl2pPr marL="914400" marR="0" lvl="1" indent="-228600" algn="l" rtl="0">
              <a:spcBef>
                <a:spcPts val="747"/>
              </a:spcBef>
              <a:spcAft>
                <a:spcPts val="0"/>
              </a:spcAft>
              <a:buClr>
                <a:schemeClr val="dk1"/>
              </a:buClr>
              <a:buSzPts val="3733"/>
              <a:buFont typeface="Arial"/>
              <a:buNone/>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228600"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1" name="Google Shape;21;p42"/>
          <p:cNvSpPr/>
          <p:nvPr/>
        </p:nvSpPr>
        <p:spPr>
          <a:xfrm>
            <a:off x="4182534" y="1"/>
            <a:ext cx="594257" cy="1413420"/>
          </a:xfrm>
          <a:prstGeom prst="rect">
            <a:avLst/>
          </a:prstGeom>
          <a:solidFill>
            <a:srgbClr val="00AFD7">
              <a:alpha val="6274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Tree>
    <p:extLst>
      <p:ext uri="{BB962C8B-B14F-4D97-AF65-F5344CB8AC3E}">
        <p14:creationId xmlns:p14="http://schemas.microsoft.com/office/powerpoint/2010/main" val="13883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Content- Bullet">
  <p:cSld name="1_Content- Bullet">
    <p:spTree>
      <p:nvGrpSpPr>
        <p:cNvPr id="1" name="Shape 22"/>
        <p:cNvGrpSpPr/>
        <p:nvPr/>
      </p:nvGrpSpPr>
      <p:grpSpPr>
        <a:xfrm>
          <a:off x="0" y="0"/>
          <a:ext cx="0" cy="0"/>
          <a:chOff x="0" y="0"/>
          <a:chExt cx="0" cy="0"/>
        </a:xfrm>
      </p:grpSpPr>
      <p:sp>
        <p:nvSpPr>
          <p:cNvPr id="23" name="Google Shape;23;p4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24" name="Google Shape;24;p43"/>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25" name="Google Shape;25;p43"/>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26" name="Google Shape;26;p43"/>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27" name="Google Shape;27;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28" name="Google Shape;28;p43"/>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964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35"/>
        <p:cNvGrpSpPr/>
        <p:nvPr/>
      </p:nvGrpSpPr>
      <p:grpSpPr>
        <a:xfrm>
          <a:off x="0" y="0"/>
          <a:ext cx="0" cy="0"/>
          <a:chOff x="0" y="0"/>
          <a:chExt cx="0" cy="0"/>
        </a:xfrm>
      </p:grpSpPr>
      <p:pic>
        <p:nvPicPr>
          <p:cNvPr id="36" name="Google Shape;36;p45" descr="OCLC_H_PMS.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82566" y="6347609"/>
            <a:ext cx="964583" cy="320913"/>
          </a:xfrm>
          <a:prstGeom prst="rect">
            <a:avLst/>
          </a:prstGeom>
          <a:noFill/>
          <a:ln>
            <a:noFill/>
          </a:ln>
        </p:spPr>
      </p:pic>
    </p:spTree>
    <p:extLst>
      <p:ext uri="{BB962C8B-B14F-4D97-AF65-F5344CB8AC3E}">
        <p14:creationId xmlns:p14="http://schemas.microsoft.com/office/powerpoint/2010/main" val="191437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Content- Bullet">
  <p:cSld name="4_Content- Bullet">
    <p:spTree>
      <p:nvGrpSpPr>
        <p:cNvPr id="1" name="Shape 37"/>
        <p:cNvGrpSpPr/>
        <p:nvPr/>
      </p:nvGrpSpPr>
      <p:grpSpPr>
        <a:xfrm>
          <a:off x="0" y="0"/>
          <a:ext cx="0" cy="0"/>
          <a:chOff x="0" y="0"/>
          <a:chExt cx="0" cy="0"/>
        </a:xfrm>
      </p:grpSpPr>
      <p:sp>
        <p:nvSpPr>
          <p:cNvPr id="38" name="Google Shape;38;p46"/>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39" name="Google Shape;39;p46"/>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40" name="Google Shape;40;p46"/>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41" name="Google Shape;41;p46"/>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42" name="Google Shape;42;p4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43" name="Google Shape;43;p46"/>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3645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_Content- Bullet">
  <p:cSld name="5_Content- Bullet">
    <p:spTree>
      <p:nvGrpSpPr>
        <p:cNvPr id="1" name="Shape 44"/>
        <p:cNvGrpSpPr/>
        <p:nvPr/>
      </p:nvGrpSpPr>
      <p:grpSpPr>
        <a:xfrm>
          <a:off x="0" y="0"/>
          <a:ext cx="0" cy="0"/>
          <a:chOff x="0" y="0"/>
          <a:chExt cx="0" cy="0"/>
        </a:xfrm>
      </p:grpSpPr>
      <p:sp>
        <p:nvSpPr>
          <p:cNvPr id="45" name="Google Shape;45;p47"/>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46" name="Google Shape;46;p47"/>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47" name="Google Shape;47;p47"/>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48" name="Google Shape;48;p47"/>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49" name="Google Shape;49;p4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50" name="Google Shape;50;p47"/>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3382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6_Content- Bullet">
  <p:cSld name="6_Content- Bullet">
    <p:spTree>
      <p:nvGrpSpPr>
        <p:cNvPr id="1" name="Shape 51"/>
        <p:cNvGrpSpPr/>
        <p:nvPr/>
      </p:nvGrpSpPr>
      <p:grpSpPr>
        <a:xfrm>
          <a:off x="0" y="0"/>
          <a:ext cx="0" cy="0"/>
          <a:chOff x="0" y="0"/>
          <a:chExt cx="0" cy="0"/>
        </a:xfrm>
      </p:grpSpPr>
      <p:sp>
        <p:nvSpPr>
          <p:cNvPr id="52" name="Google Shape;52;p48"/>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53" name="Google Shape;53;p48"/>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54" name="Google Shape;54;p4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55" name="Google Shape;55;p48"/>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56" name="Google Shape;56;p4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57" name="Google Shape;57;p48"/>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08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7_Content- Bullet">
  <p:cSld name="7_Content- Bullet">
    <p:spTree>
      <p:nvGrpSpPr>
        <p:cNvPr id="1" name="Shape 58"/>
        <p:cNvGrpSpPr/>
        <p:nvPr/>
      </p:nvGrpSpPr>
      <p:grpSpPr>
        <a:xfrm>
          <a:off x="0" y="0"/>
          <a:ext cx="0" cy="0"/>
          <a:chOff x="0" y="0"/>
          <a:chExt cx="0" cy="0"/>
        </a:xfrm>
      </p:grpSpPr>
      <p:sp>
        <p:nvSpPr>
          <p:cNvPr id="59" name="Google Shape;59;p49"/>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60" name="Google Shape;60;p49"/>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61" name="Google Shape;61;p49"/>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62" name="Google Shape;62;p49"/>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63" name="Google Shape;63;p4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64" name="Google Shape;64;p49"/>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7461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8_Content- Bullet">
  <p:cSld name="8_Content- Bullet">
    <p:spTree>
      <p:nvGrpSpPr>
        <p:cNvPr id="1" name="Shape 65"/>
        <p:cNvGrpSpPr/>
        <p:nvPr/>
      </p:nvGrpSpPr>
      <p:grpSpPr>
        <a:xfrm>
          <a:off x="0" y="0"/>
          <a:ext cx="0" cy="0"/>
          <a:chOff x="0" y="0"/>
          <a:chExt cx="0" cy="0"/>
        </a:xfrm>
      </p:grpSpPr>
      <p:sp>
        <p:nvSpPr>
          <p:cNvPr id="66" name="Google Shape;66;p50"/>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67" name="Google Shape;67;p50"/>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68" name="Google Shape;68;p50"/>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69" name="Google Shape;69;p50"/>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70" name="Google Shape;70;p5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71" name="Google Shape;71;p50"/>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3777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9_Content- Bullet">
  <p:cSld name="9_Content- Bullet">
    <p:spTree>
      <p:nvGrpSpPr>
        <p:cNvPr id="1" name="Shape 72"/>
        <p:cNvGrpSpPr/>
        <p:nvPr/>
      </p:nvGrpSpPr>
      <p:grpSpPr>
        <a:xfrm>
          <a:off x="0" y="0"/>
          <a:ext cx="0" cy="0"/>
          <a:chOff x="0" y="0"/>
          <a:chExt cx="0" cy="0"/>
        </a:xfrm>
      </p:grpSpPr>
      <p:sp>
        <p:nvSpPr>
          <p:cNvPr id="73" name="Google Shape;73;p51"/>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74" name="Google Shape;74;p51"/>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75" name="Google Shape;75;p51"/>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76" name="Google Shape;76;p51"/>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77" name="Google Shape;77;p5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78" name="Google Shape;78;p51"/>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9487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79"/>
        <p:cNvGrpSpPr/>
        <p:nvPr/>
      </p:nvGrpSpPr>
      <p:grpSpPr>
        <a:xfrm>
          <a:off x="0" y="0"/>
          <a:ext cx="0" cy="0"/>
          <a:chOff x="0" y="0"/>
          <a:chExt cx="0" cy="0"/>
        </a:xfrm>
      </p:grpSpPr>
      <p:sp>
        <p:nvSpPr>
          <p:cNvPr id="80" name="Google Shape;80;p52"/>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81" name="Google Shape;81;p52"/>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82" name="Google Shape;82;p52"/>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83" name="Google Shape;83;p52"/>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84" name="Google Shape;84;p5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Tree>
    <p:extLst>
      <p:ext uri="{BB962C8B-B14F-4D97-AF65-F5344CB8AC3E}">
        <p14:creationId xmlns:p14="http://schemas.microsoft.com/office/powerpoint/2010/main" val="234147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79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5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7" name="Google Shape;87;p5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5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906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_Content- Bullet">
  <p:cSld name="3_Content- Bullet">
    <p:spTree>
      <p:nvGrpSpPr>
        <p:cNvPr id="1" name="Shape 89"/>
        <p:cNvGrpSpPr/>
        <p:nvPr/>
      </p:nvGrpSpPr>
      <p:grpSpPr>
        <a:xfrm>
          <a:off x="0" y="0"/>
          <a:ext cx="0" cy="0"/>
          <a:chOff x="0" y="0"/>
          <a:chExt cx="0" cy="0"/>
        </a:xfrm>
      </p:grpSpPr>
      <p:sp>
        <p:nvSpPr>
          <p:cNvPr id="90" name="Google Shape;90;p54"/>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91" name="Google Shape;91;p5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92" name="Google Shape;92;p54"/>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93" name="Google Shape;93;p54"/>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94" name="Google Shape;94;p5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95" name="Google Shape;95;p54"/>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1834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Content- Bullet">
  <p:cSld name="2_Content- Bullet">
    <p:spTree>
      <p:nvGrpSpPr>
        <p:cNvPr id="1" name="Shape 96"/>
        <p:cNvGrpSpPr/>
        <p:nvPr/>
      </p:nvGrpSpPr>
      <p:grpSpPr>
        <a:xfrm>
          <a:off x="0" y="0"/>
          <a:ext cx="0" cy="0"/>
          <a:chOff x="0" y="0"/>
          <a:chExt cx="0" cy="0"/>
        </a:xfrm>
      </p:grpSpPr>
      <p:sp>
        <p:nvSpPr>
          <p:cNvPr id="97" name="Google Shape;97;p55"/>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98" name="Google Shape;98;p55"/>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99" name="Google Shape;99;p5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00" name="Google Shape;100;p55"/>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01" name="Google Shape;101;p5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102" name="Google Shape;102;p55"/>
          <p:cNvSpPr txBox="1">
            <a:spLocks noGrp="1"/>
          </p:cNvSpPr>
          <p:nvPr>
            <p:ph type="body" idx="2"/>
          </p:nvPr>
        </p:nvSpPr>
        <p:spPr>
          <a:xfrm>
            <a:off x="455084" y="1373718"/>
            <a:ext cx="11252200" cy="4423833"/>
          </a:xfrm>
          <a:prstGeom prst="rect">
            <a:avLst/>
          </a:prstGeom>
          <a:noFill/>
          <a:ln>
            <a:noFill/>
          </a:ln>
        </p:spPr>
        <p:txBody>
          <a:bodyPr spcFirstLastPara="1" wrap="square" lIns="91425" tIns="45700" rIns="91425" bIns="45700" anchor="t" anchorCtr="0">
            <a:noAutofit/>
          </a:bodyPr>
          <a:lstStyle>
            <a:lvl1pPr marL="457200" marR="0" lvl="0"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0830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103"/>
        <p:cNvGrpSpPr/>
        <p:nvPr/>
      </p:nvGrpSpPr>
      <p:grpSpPr>
        <a:xfrm>
          <a:off x="0" y="0"/>
          <a:ext cx="0" cy="0"/>
          <a:chOff x="0" y="0"/>
          <a:chExt cx="0" cy="0"/>
        </a:xfrm>
      </p:grpSpPr>
      <p:sp>
        <p:nvSpPr>
          <p:cNvPr id="104" name="Google Shape;104;p56"/>
          <p:cNvSpPr>
            <a:spLocks noGrp="1"/>
          </p:cNvSpPr>
          <p:nvPr>
            <p:ph type="pic" idx="2"/>
          </p:nvPr>
        </p:nvSpPr>
        <p:spPr>
          <a:xfrm>
            <a:off x="1176869" y="1990726"/>
            <a:ext cx="2688167" cy="25717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5" name="Google Shape;105;p56"/>
          <p:cNvSpPr/>
          <p:nvPr/>
        </p:nvSpPr>
        <p:spPr>
          <a:xfrm rot="5400000">
            <a:off x="-699030" y="2686581"/>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06" name="Google Shape;106;p56"/>
          <p:cNvSpPr txBox="1">
            <a:spLocks noGrp="1"/>
          </p:cNvSpPr>
          <p:nvPr>
            <p:ph type="body" idx="1"/>
          </p:nvPr>
        </p:nvSpPr>
        <p:spPr>
          <a:xfrm>
            <a:off x="4555078" y="2764533"/>
            <a:ext cx="7636932" cy="8521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07" name="Google Shape;107;p56"/>
          <p:cNvCxnSpPr/>
          <p:nvPr/>
        </p:nvCxnSpPr>
        <p:spPr>
          <a:xfrm>
            <a:off x="4555067" y="3616704"/>
            <a:ext cx="7636933" cy="0"/>
          </a:xfrm>
          <a:prstGeom prst="straightConnector1">
            <a:avLst/>
          </a:prstGeom>
          <a:noFill/>
          <a:ln w="19050" cap="flat" cmpd="sng">
            <a:solidFill>
              <a:srgbClr val="3F3F3F"/>
            </a:solidFill>
            <a:prstDash val="solid"/>
            <a:round/>
            <a:headEnd type="none" w="sm" len="sm"/>
            <a:tailEnd type="none" w="sm" len="sm"/>
          </a:ln>
        </p:spPr>
      </p:cxnSp>
      <p:sp>
        <p:nvSpPr>
          <p:cNvPr id="108" name="Google Shape;108;p56"/>
          <p:cNvSpPr txBox="1">
            <a:spLocks noGrp="1"/>
          </p:cNvSpPr>
          <p:nvPr>
            <p:ph type="body" idx="3"/>
          </p:nvPr>
        </p:nvSpPr>
        <p:spPr>
          <a:xfrm>
            <a:off x="4555067" y="1987552"/>
            <a:ext cx="7636933" cy="6508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rgbClr val="236192"/>
              </a:buClr>
              <a:buSzPts val="4800"/>
              <a:buFont typeface="Arial"/>
              <a:buNone/>
              <a:defRPr sz="4800" b="1" i="0" u="none" strike="noStrike" cap="none">
                <a:solidFill>
                  <a:srgbClr val="23619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 name="Google Shape;109;p56"/>
          <p:cNvSpPr txBox="1">
            <a:spLocks noGrp="1"/>
          </p:cNvSpPr>
          <p:nvPr>
            <p:ph type="body" idx="4"/>
          </p:nvPr>
        </p:nvSpPr>
        <p:spPr>
          <a:xfrm>
            <a:off x="1176869" y="1990724"/>
            <a:ext cx="215900" cy="2571752"/>
          </a:xfrm>
          <a:prstGeom prst="rect">
            <a:avLst/>
          </a:prstGeom>
          <a:solidFill>
            <a:srgbClr val="236192">
              <a:alpha val="71764"/>
            </a:srgbClr>
          </a:solidFill>
          <a:ln>
            <a:noFill/>
          </a:ln>
        </p:spPr>
        <p:txBody>
          <a:bodyPr spcFirstLastPara="1" wrap="square" lIns="91425" tIns="45700" rIns="91425" bIns="45700" anchor="t" anchorCtr="0">
            <a:noAutofit/>
          </a:bodyPr>
          <a:lstStyle>
            <a:lvl1pPr marL="457200" marR="0" lvl="0" indent="-228600" algn="l" rtl="0">
              <a:spcBef>
                <a:spcPts val="853"/>
              </a:spcBef>
              <a:spcAft>
                <a:spcPts val="0"/>
              </a:spcAft>
              <a:buClr>
                <a:schemeClr val="accent1"/>
              </a:buClr>
              <a:buSzPts val="4267"/>
              <a:buFont typeface="Arial"/>
              <a:buNone/>
              <a:defRPr sz="4267" b="0" i="0" u="none" strike="noStrike" cap="none">
                <a:solidFill>
                  <a:schemeClr val="accent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6473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Speaker Intro">
  <p:cSld name="2_Speaker Intro">
    <p:spTree>
      <p:nvGrpSpPr>
        <p:cNvPr id="1" name="Shape 110"/>
        <p:cNvGrpSpPr/>
        <p:nvPr/>
      </p:nvGrpSpPr>
      <p:grpSpPr>
        <a:xfrm>
          <a:off x="0" y="0"/>
          <a:ext cx="0" cy="0"/>
          <a:chOff x="0" y="0"/>
          <a:chExt cx="0" cy="0"/>
        </a:xfrm>
      </p:grpSpPr>
      <p:sp>
        <p:nvSpPr>
          <p:cNvPr id="111" name="Google Shape;111;p57"/>
          <p:cNvSpPr>
            <a:spLocks noGrp="1"/>
          </p:cNvSpPr>
          <p:nvPr>
            <p:ph type="pic" idx="2"/>
          </p:nvPr>
        </p:nvSpPr>
        <p:spPr>
          <a:xfrm>
            <a:off x="1176869" y="550911"/>
            <a:ext cx="2688167" cy="25717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2" name="Google Shape;112;p57"/>
          <p:cNvSpPr/>
          <p:nvPr/>
        </p:nvSpPr>
        <p:spPr>
          <a:xfrm rot="5400000">
            <a:off x="-699030" y="1246767"/>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13" name="Google Shape;113;p57"/>
          <p:cNvSpPr txBox="1">
            <a:spLocks noGrp="1"/>
          </p:cNvSpPr>
          <p:nvPr>
            <p:ph type="body" idx="1"/>
          </p:nvPr>
        </p:nvSpPr>
        <p:spPr>
          <a:xfrm>
            <a:off x="4555078" y="1324718"/>
            <a:ext cx="7636932" cy="8521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14" name="Google Shape;114;p57"/>
          <p:cNvCxnSpPr/>
          <p:nvPr/>
        </p:nvCxnSpPr>
        <p:spPr>
          <a:xfrm>
            <a:off x="4555067" y="2176889"/>
            <a:ext cx="7636933" cy="0"/>
          </a:xfrm>
          <a:prstGeom prst="straightConnector1">
            <a:avLst/>
          </a:prstGeom>
          <a:noFill/>
          <a:ln w="19050" cap="flat" cmpd="sng">
            <a:solidFill>
              <a:srgbClr val="3F3F3F"/>
            </a:solidFill>
            <a:prstDash val="solid"/>
            <a:round/>
            <a:headEnd type="none" w="sm" len="sm"/>
            <a:tailEnd type="none" w="sm" len="sm"/>
          </a:ln>
        </p:spPr>
      </p:cxnSp>
      <p:sp>
        <p:nvSpPr>
          <p:cNvPr id="115" name="Google Shape;115;p57"/>
          <p:cNvSpPr txBox="1">
            <a:spLocks noGrp="1"/>
          </p:cNvSpPr>
          <p:nvPr>
            <p:ph type="body" idx="3"/>
          </p:nvPr>
        </p:nvSpPr>
        <p:spPr>
          <a:xfrm>
            <a:off x="4555067" y="547737"/>
            <a:ext cx="7636933" cy="6508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rgbClr val="236192"/>
              </a:buClr>
              <a:buSzPts val="4800"/>
              <a:buFont typeface="Arial"/>
              <a:buNone/>
              <a:defRPr sz="4800" b="1" i="0" u="none" strike="noStrike" cap="none">
                <a:solidFill>
                  <a:srgbClr val="23619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6" name="Google Shape;116;p57"/>
          <p:cNvSpPr txBox="1">
            <a:spLocks noGrp="1"/>
          </p:cNvSpPr>
          <p:nvPr>
            <p:ph type="body" idx="4"/>
          </p:nvPr>
        </p:nvSpPr>
        <p:spPr>
          <a:xfrm>
            <a:off x="1176869" y="550909"/>
            <a:ext cx="215900" cy="2571752"/>
          </a:xfrm>
          <a:prstGeom prst="rect">
            <a:avLst/>
          </a:prstGeom>
          <a:solidFill>
            <a:srgbClr val="236192">
              <a:alpha val="71764"/>
            </a:srgbClr>
          </a:solidFill>
          <a:ln>
            <a:noFill/>
          </a:ln>
        </p:spPr>
        <p:txBody>
          <a:bodyPr spcFirstLastPara="1" wrap="square" lIns="91425" tIns="45700" rIns="91425" bIns="45700" anchor="t" anchorCtr="0">
            <a:noAutofit/>
          </a:bodyPr>
          <a:lstStyle>
            <a:lvl1pPr marL="457200" marR="0" lvl="0" indent="-228600" algn="l" rtl="0">
              <a:spcBef>
                <a:spcPts val="853"/>
              </a:spcBef>
              <a:spcAft>
                <a:spcPts val="0"/>
              </a:spcAft>
              <a:buClr>
                <a:schemeClr val="accent1"/>
              </a:buClr>
              <a:buSzPts val="4267"/>
              <a:buFont typeface="Arial"/>
              <a:buNone/>
              <a:defRPr sz="4267" b="0" i="0" u="none" strike="noStrike" cap="none">
                <a:solidFill>
                  <a:schemeClr val="accent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7" name="Google Shape;117;p57"/>
          <p:cNvSpPr>
            <a:spLocks noGrp="1"/>
          </p:cNvSpPr>
          <p:nvPr>
            <p:ph type="pic" idx="5"/>
          </p:nvPr>
        </p:nvSpPr>
        <p:spPr>
          <a:xfrm>
            <a:off x="1176869" y="3595110"/>
            <a:ext cx="2688167" cy="25717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8" name="Google Shape;118;p57"/>
          <p:cNvSpPr/>
          <p:nvPr/>
        </p:nvSpPr>
        <p:spPr>
          <a:xfrm rot="5400000">
            <a:off x="-699030" y="4290965"/>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19" name="Google Shape;119;p57"/>
          <p:cNvSpPr txBox="1">
            <a:spLocks noGrp="1"/>
          </p:cNvSpPr>
          <p:nvPr>
            <p:ph type="body" idx="6"/>
          </p:nvPr>
        </p:nvSpPr>
        <p:spPr>
          <a:xfrm>
            <a:off x="4555078" y="4368917"/>
            <a:ext cx="7636932" cy="8521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20" name="Google Shape;120;p57"/>
          <p:cNvCxnSpPr/>
          <p:nvPr/>
        </p:nvCxnSpPr>
        <p:spPr>
          <a:xfrm>
            <a:off x="4555067" y="5221088"/>
            <a:ext cx="7636933" cy="0"/>
          </a:xfrm>
          <a:prstGeom prst="straightConnector1">
            <a:avLst/>
          </a:prstGeom>
          <a:noFill/>
          <a:ln w="19050" cap="flat" cmpd="sng">
            <a:solidFill>
              <a:srgbClr val="3F3F3F"/>
            </a:solidFill>
            <a:prstDash val="solid"/>
            <a:round/>
            <a:headEnd type="none" w="sm" len="sm"/>
            <a:tailEnd type="none" w="sm" len="sm"/>
          </a:ln>
        </p:spPr>
      </p:cxnSp>
      <p:sp>
        <p:nvSpPr>
          <p:cNvPr id="121" name="Google Shape;121;p57"/>
          <p:cNvSpPr txBox="1">
            <a:spLocks noGrp="1"/>
          </p:cNvSpPr>
          <p:nvPr>
            <p:ph type="body" idx="7"/>
          </p:nvPr>
        </p:nvSpPr>
        <p:spPr>
          <a:xfrm>
            <a:off x="4555067" y="3591936"/>
            <a:ext cx="7636933" cy="6508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rgbClr val="236192"/>
              </a:buClr>
              <a:buSzPts val="4800"/>
              <a:buFont typeface="Arial"/>
              <a:buNone/>
              <a:defRPr sz="4800" b="1" i="0" u="none" strike="noStrike" cap="none">
                <a:solidFill>
                  <a:srgbClr val="23619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2" name="Google Shape;122;p57"/>
          <p:cNvSpPr txBox="1">
            <a:spLocks noGrp="1"/>
          </p:cNvSpPr>
          <p:nvPr>
            <p:ph type="body" idx="8"/>
          </p:nvPr>
        </p:nvSpPr>
        <p:spPr>
          <a:xfrm>
            <a:off x="1176869" y="3595108"/>
            <a:ext cx="215900" cy="2571752"/>
          </a:xfrm>
          <a:prstGeom prst="rect">
            <a:avLst/>
          </a:prstGeom>
          <a:solidFill>
            <a:srgbClr val="236192">
              <a:alpha val="71764"/>
            </a:srgbClr>
          </a:solidFill>
          <a:ln>
            <a:noFill/>
          </a:ln>
        </p:spPr>
        <p:txBody>
          <a:bodyPr spcFirstLastPara="1" wrap="square" lIns="91425" tIns="45700" rIns="91425" bIns="45700" anchor="t" anchorCtr="0">
            <a:noAutofit/>
          </a:bodyPr>
          <a:lstStyle>
            <a:lvl1pPr marL="457200" marR="0" lvl="0" indent="-228600" algn="l" rtl="0">
              <a:spcBef>
                <a:spcPts val="853"/>
              </a:spcBef>
              <a:spcAft>
                <a:spcPts val="0"/>
              </a:spcAft>
              <a:buClr>
                <a:schemeClr val="accent1"/>
              </a:buClr>
              <a:buSzPts val="4267"/>
              <a:buFont typeface="Arial"/>
              <a:buNone/>
              <a:defRPr sz="4267" b="0" i="0" u="none" strike="noStrike" cap="none">
                <a:solidFill>
                  <a:schemeClr val="accent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4749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23"/>
        <p:cNvGrpSpPr/>
        <p:nvPr/>
      </p:nvGrpSpPr>
      <p:grpSpPr>
        <a:xfrm>
          <a:off x="0" y="0"/>
          <a:ext cx="0" cy="0"/>
          <a:chOff x="0" y="0"/>
          <a:chExt cx="0" cy="0"/>
        </a:xfrm>
      </p:grpSpPr>
      <p:sp>
        <p:nvSpPr>
          <p:cNvPr id="124" name="Google Shape;124;p58"/>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25" name="Google Shape;125;p58"/>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26" name="Google Shape;126;p5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27" name="Google Shape;127;p58"/>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960"/>
              </a:spcBef>
              <a:spcAft>
                <a:spcPts val="0"/>
              </a:spcAft>
              <a:buClr>
                <a:schemeClr val="dk2"/>
              </a:buClr>
              <a:buSzPts val="4800"/>
              <a:buFont typeface="Arial"/>
              <a:buNone/>
              <a:defRPr sz="4800" b="1" i="0" u="none" strike="noStrike" cap="none">
                <a:solidFill>
                  <a:schemeClr val="dk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28" name="Google Shape;128;p5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129" name="Google Shape;129;p58"/>
          <p:cNvSpPr txBox="1">
            <a:spLocks noGrp="1"/>
          </p:cNvSpPr>
          <p:nvPr>
            <p:ph type="body" idx="2"/>
          </p:nvPr>
        </p:nvSpPr>
        <p:spPr>
          <a:xfrm>
            <a:off x="454382" y="1372996"/>
            <a:ext cx="11252197" cy="4475171"/>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4045" algn="l" rtl="0">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5pPr>
            <a:lvl6pPr marL="2743200" marR="0" lvl="5" indent="-347154" algn="l" rtl="0">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21754" algn="l" rtl="0">
              <a:spcBef>
                <a:spcPts val="293"/>
              </a:spcBef>
              <a:spcAft>
                <a:spcPts val="0"/>
              </a:spcAft>
              <a:buClr>
                <a:schemeClr val="dk1"/>
              </a:buClr>
              <a:buSzPts val="1467"/>
              <a:buFont typeface="Arial"/>
              <a:buChar char="•"/>
              <a:defRPr sz="1467" b="0" i="0" u="none" strike="noStrike" cap="none">
                <a:solidFill>
                  <a:schemeClr val="dk1"/>
                </a:solidFill>
                <a:latin typeface="Arial"/>
                <a:ea typeface="Arial"/>
                <a:cs typeface="Arial"/>
                <a:sym typeface="Arial"/>
              </a:defRPr>
            </a:lvl8pPr>
            <a:lvl9pPr marL="4114800" marR="0" lvl="8" indent="-321754" algn="l" rtl="0">
              <a:spcBef>
                <a:spcPts val="293"/>
              </a:spcBef>
              <a:spcAft>
                <a:spcPts val="0"/>
              </a:spcAft>
              <a:buClr>
                <a:schemeClr val="dk1"/>
              </a:buClr>
              <a:buSzPts val="1467"/>
              <a:buFont typeface="Arial"/>
              <a:buChar char="•"/>
              <a:defRPr sz="14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5974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130"/>
        <p:cNvGrpSpPr/>
        <p:nvPr/>
      </p:nvGrpSpPr>
      <p:grpSpPr>
        <a:xfrm>
          <a:off x="0" y="0"/>
          <a:ext cx="0" cy="0"/>
          <a:chOff x="0" y="0"/>
          <a:chExt cx="0" cy="0"/>
        </a:xfrm>
      </p:grpSpPr>
      <p:sp>
        <p:nvSpPr>
          <p:cNvPr id="131" name="Google Shape;131;p59"/>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32" name="Google Shape;132;p59"/>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33" name="Google Shape;133;p59"/>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pic>
        <p:nvPicPr>
          <p:cNvPr id="134" name="Google Shape;134;p5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Tree>
    <p:extLst>
      <p:ext uri="{BB962C8B-B14F-4D97-AF65-F5344CB8AC3E}">
        <p14:creationId xmlns:p14="http://schemas.microsoft.com/office/powerpoint/2010/main" val="62203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35"/>
        <p:cNvGrpSpPr/>
        <p:nvPr/>
      </p:nvGrpSpPr>
      <p:grpSpPr>
        <a:xfrm>
          <a:off x="0" y="0"/>
          <a:ext cx="0" cy="0"/>
          <a:chOff x="0" y="0"/>
          <a:chExt cx="0" cy="0"/>
        </a:xfrm>
      </p:grpSpPr>
      <p:sp>
        <p:nvSpPr>
          <p:cNvPr id="136" name="Google Shape;136;p60"/>
          <p:cNvSpPr>
            <a:spLocks noGrp="1"/>
          </p:cNvSpPr>
          <p:nvPr>
            <p:ph type="pic" idx="2"/>
          </p:nvPr>
        </p:nvSpPr>
        <p:spPr>
          <a:xfrm>
            <a:off x="0" y="-1"/>
            <a:ext cx="12192000" cy="6858000"/>
          </a:xfrm>
          <a:prstGeom prst="rect">
            <a:avLst/>
          </a:prstGeom>
          <a:noFill/>
          <a:ln>
            <a:noFill/>
          </a:ln>
        </p:spPr>
        <p:txBody>
          <a:bodyPr spcFirstLastPara="1" wrap="square" lIns="91425" tIns="45700" rIns="91425" bIns="45700" anchor="ctr" anchorCtr="0">
            <a:noAutofit/>
          </a:bodyPr>
          <a:lstStyle>
            <a:lvl1pPr marR="0" lvl="0" algn="l" rtl="0">
              <a:spcBef>
                <a:spcPts val="507"/>
              </a:spcBef>
              <a:spcAft>
                <a:spcPts val="0"/>
              </a:spcAft>
              <a:buClr>
                <a:schemeClr val="dk1"/>
              </a:buClr>
              <a:buSzPts val="2533"/>
              <a:buFont typeface="Arial"/>
              <a:buNone/>
              <a:defRPr sz="2533"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7" name="Google Shape;137;p60"/>
          <p:cNvSpPr txBox="1">
            <a:spLocks noGrp="1"/>
          </p:cNvSpPr>
          <p:nvPr>
            <p:ph type="body" idx="1"/>
          </p:nvPr>
        </p:nvSpPr>
        <p:spPr>
          <a:xfrm>
            <a:off x="10111322" y="-20638"/>
            <a:ext cx="577849" cy="6899276"/>
          </a:xfrm>
          <a:prstGeom prst="rect">
            <a:avLst/>
          </a:prstGeom>
          <a:solidFill>
            <a:schemeClr val="accent1">
              <a:alpha val="77647"/>
            </a:schemeClr>
          </a:solidFill>
          <a:ln>
            <a:noFill/>
          </a:ln>
        </p:spPr>
        <p:txBody>
          <a:bodyPr spcFirstLastPara="1" wrap="square" lIns="91425" tIns="45700" rIns="91425" bIns="45700" anchor="t" anchorCtr="0">
            <a:noAutofit/>
          </a:bodyPr>
          <a:lstStyle>
            <a:lvl1pPr marL="457200" marR="0" lvl="0" indent="-228600" algn="l" rtl="0">
              <a:spcBef>
                <a:spcPts val="853"/>
              </a:spcBef>
              <a:spcAft>
                <a:spcPts val="0"/>
              </a:spcAft>
              <a:buClr>
                <a:schemeClr val="accent1"/>
              </a:buClr>
              <a:buSzPts val="4267"/>
              <a:buFont typeface="Arial"/>
              <a:buNone/>
              <a:defRPr sz="4267" b="0" i="0" u="none" strike="noStrike" cap="none">
                <a:solidFill>
                  <a:schemeClr val="accent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8" name="Google Shape;138;p60"/>
          <p:cNvSpPr txBox="1">
            <a:spLocks noGrp="1"/>
          </p:cNvSpPr>
          <p:nvPr>
            <p:ph type="body" idx="3"/>
          </p:nvPr>
        </p:nvSpPr>
        <p:spPr>
          <a:xfrm>
            <a:off x="10689172" y="-20638"/>
            <a:ext cx="1502833" cy="6899276"/>
          </a:xfrm>
          <a:prstGeom prst="rect">
            <a:avLst/>
          </a:prstGeom>
          <a:solidFill>
            <a:schemeClr val="accent1"/>
          </a:solidFill>
          <a:ln>
            <a:noFill/>
          </a:ln>
        </p:spPr>
        <p:txBody>
          <a:bodyPr spcFirstLastPara="1" wrap="square" lIns="91425" tIns="45700" rIns="91425" bIns="45700" anchor="t" anchorCtr="0">
            <a:noAutofit/>
          </a:bodyPr>
          <a:lstStyle>
            <a:lvl1pPr marL="457200" marR="0" lvl="0" indent="-228600" algn="l" rtl="0">
              <a:spcBef>
                <a:spcPts val="853"/>
              </a:spcBef>
              <a:spcAft>
                <a:spcPts val="0"/>
              </a:spcAft>
              <a:buClr>
                <a:schemeClr val="accent1"/>
              </a:buClr>
              <a:buSzPts val="4267"/>
              <a:buFont typeface="Arial"/>
              <a:buNone/>
              <a:defRPr sz="4267" b="0" i="0" u="none" strike="noStrike" cap="none">
                <a:solidFill>
                  <a:schemeClr val="accent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9" name="Google Shape;139;p60"/>
          <p:cNvSpPr txBox="1">
            <a:spLocks noGrp="1"/>
          </p:cNvSpPr>
          <p:nvPr>
            <p:ph type="body" idx="4"/>
          </p:nvPr>
        </p:nvSpPr>
        <p:spPr>
          <a:xfrm>
            <a:off x="-18815" y="4997709"/>
            <a:ext cx="8204200" cy="954107"/>
          </a:xfrm>
          <a:prstGeom prst="rect">
            <a:avLst/>
          </a:prstGeom>
          <a:solidFill>
            <a:schemeClr val="lt1"/>
          </a:solidFill>
          <a:ln>
            <a:noFill/>
          </a:ln>
        </p:spPr>
        <p:txBody>
          <a:bodyPr spcFirstLastPara="1" wrap="square" lIns="640075" tIns="45700" rIns="91425" bIns="45700" anchor="t" anchorCtr="0">
            <a:noAutofit/>
          </a:bodyPr>
          <a:lstStyle>
            <a:lvl1pPr marL="457200" marR="0" lvl="0" indent="-228600" algn="l" rtl="0">
              <a:spcBef>
                <a:spcPts val="640"/>
              </a:spcBef>
              <a:spcAft>
                <a:spcPts val="0"/>
              </a:spcAft>
              <a:buClr>
                <a:srgbClr val="236192"/>
              </a:buClr>
              <a:buSzPts val="3200"/>
              <a:buFont typeface="Arial"/>
              <a:buNone/>
              <a:defRPr sz="3200" b="1" i="0" u="none" strike="noStrike" cap="none">
                <a:solidFill>
                  <a:srgbClr val="23619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0" name="Google Shape;140;p60"/>
          <p:cNvSpPr txBox="1">
            <a:spLocks noGrp="1"/>
          </p:cNvSpPr>
          <p:nvPr>
            <p:ph type="body" idx="5"/>
          </p:nvPr>
        </p:nvSpPr>
        <p:spPr>
          <a:xfrm>
            <a:off x="713223" y="5447286"/>
            <a:ext cx="7480300" cy="3524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41" name="Google Shape;141;p6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Tree>
    <p:extLst>
      <p:ext uri="{BB962C8B-B14F-4D97-AF65-F5344CB8AC3E}">
        <p14:creationId xmlns:p14="http://schemas.microsoft.com/office/powerpoint/2010/main" val="46397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losing Slide - 1">
  <p:cSld name="Closing Slide - 1">
    <p:spTree>
      <p:nvGrpSpPr>
        <p:cNvPr id="1" name="Shape 142"/>
        <p:cNvGrpSpPr/>
        <p:nvPr/>
      </p:nvGrpSpPr>
      <p:grpSpPr>
        <a:xfrm>
          <a:off x="0" y="0"/>
          <a:ext cx="0" cy="0"/>
          <a:chOff x="0" y="0"/>
          <a:chExt cx="0" cy="0"/>
        </a:xfrm>
      </p:grpSpPr>
      <p:sp>
        <p:nvSpPr>
          <p:cNvPr id="143" name="Google Shape;143;p61"/>
          <p:cNvSpPr txBox="1">
            <a:spLocks noGrp="1"/>
          </p:cNvSpPr>
          <p:nvPr>
            <p:ph type="body" idx="1"/>
          </p:nvPr>
        </p:nvSpPr>
        <p:spPr>
          <a:xfrm>
            <a:off x="320571" y="259643"/>
            <a:ext cx="5307955" cy="1041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853"/>
              </a:spcBef>
              <a:spcAft>
                <a:spcPts val="0"/>
              </a:spcAft>
              <a:buClr>
                <a:srgbClr val="236192"/>
              </a:buClr>
              <a:buSzPts val="4267"/>
              <a:buFont typeface="Arial"/>
              <a:buNone/>
              <a:defRPr sz="4267" b="1" i="0" u="none" strike="noStrike" cap="none">
                <a:solidFill>
                  <a:srgbClr val="23619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4" name="Google Shape;144;p61"/>
          <p:cNvSpPr/>
          <p:nvPr/>
        </p:nvSpPr>
        <p:spPr>
          <a:xfrm rot="10800000">
            <a:off x="15117" y="5850668"/>
            <a:ext cx="12192000" cy="239713"/>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3D527F"/>
              </a:solidFill>
              <a:latin typeface="Calibri"/>
              <a:ea typeface="Calibri"/>
              <a:cs typeface="Calibri"/>
              <a:sym typeface="Calibri"/>
            </a:endParaRPr>
          </a:p>
        </p:txBody>
      </p:sp>
      <p:sp>
        <p:nvSpPr>
          <p:cNvPr id="145" name="Google Shape;145;p61"/>
          <p:cNvSpPr txBox="1">
            <a:spLocks noGrp="1"/>
          </p:cNvSpPr>
          <p:nvPr>
            <p:ph type="body" idx="2"/>
          </p:nvPr>
        </p:nvSpPr>
        <p:spPr>
          <a:xfrm>
            <a:off x="320820" y="1321005"/>
            <a:ext cx="5183717" cy="405719"/>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6" name="Google Shape;146;p61"/>
          <p:cNvSpPr txBox="1">
            <a:spLocks noGrp="1"/>
          </p:cNvSpPr>
          <p:nvPr>
            <p:ph type="body" idx="3"/>
          </p:nvPr>
        </p:nvSpPr>
        <p:spPr>
          <a:xfrm>
            <a:off x="320571" y="1690435"/>
            <a:ext cx="5183717" cy="359027"/>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73"/>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7" name="Google Shape;147;p61"/>
          <p:cNvSpPr txBox="1">
            <a:spLocks noGrp="1"/>
          </p:cNvSpPr>
          <p:nvPr>
            <p:ph type="body" idx="4"/>
          </p:nvPr>
        </p:nvSpPr>
        <p:spPr>
          <a:xfrm>
            <a:off x="320571" y="2010979"/>
            <a:ext cx="5183717" cy="305495"/>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73"/>
              </a:spcBef>
              <a:spcAft>
                <a:spcPts val="0"/>
              </a:spcAft>
              <a:buClr>
                <a:srgbClr val="236192"/>
              </a:buClr>
              <a:buSzPts val="1867"/>
              <a:buFont typeface="Arial"/>
              <a:buNone/>
              <a:defRPr sz="1867" b="1" i="0" u="none" strike="noStrike" cap="none">
                <a:solidFill>
                  <a:srgbClr val="23619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48" name="Google Shape;148;p61" descr="OCLC_H_PMS.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82566" y="6347609"/>
            <a:ext cx="964583" cy="320913"/>
          </a:xfrm>
          <a:prstGeom prst="rect">
            <a:avLst/>
          </a:prstGeom>
          <a:noFill/>
          <a:ln>
            <a:noFill/>
          </a:ln>
        </p:spPr>
      </p:pic>
      <p:pic>
        <p:nvPicPr>
          <p:cNvPr id="149" name="Google Shape;149;p61"/>
          <p:cNvPicPr preferRelativeResize="0"/>
          <p:nvPr/>
        </p:nvPicPr>
        <p:blipFill/>
        <p:spPr>
          <a:xfrm>
            <a:off x="6093727" y="0"/>
            <a:ext cx="6105280" cy="5850667"/>
          </a:xfrm>
          <a:prstGeom prst="rect">
            <a:avLst/>
          </a:prstGeom>
          <a:solidFill>
            <a:srgbClr val="FFFFFF"/>
          </a:solidFill>
          <a:ln>
            <a:noFill/>
          </a:ln>
        </p:spPr>
      </p:pic>
    </p:spTree>
    <p:extLst>
      <p:ext uri="{BB962C8B-B14F-4D97-AF65-F5344CB8AC3E}">
        <p14:creationId xmlns:p14="http://schemas.microsoft.com/office/powerpoint/2010/main" val="153298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150"/>
        <p:cNvGrpSpPr/>
        <p:nvPr/>
      </p:nvGrpSpPr>
      <p:grpSpPr>
        <a:xfrm>
          <a:off x="0" y="0"/>
          <a:ext cx="0" cy="0"/>
          <a:chOff x="0" y="0"/>
          <a:chExt cx="0" cy="0"/>
        </a:xfrm>
      </p:grpSpPr>
      <p:pic>
        <p:nvPicPr>
          <p:cNvPr id="151" name="Google Shape;151;p62" descr="ppt-because-tag.psd"/>
          <p:cNvPicPr preferRelativeResize="0"/>
          <p:nvPr/>
        </p:nvPicPr>
        <p:blipFill rotWithShape="1">
          <a:blip r:embed="rId2">
            <a:alphaModFix/>
          </a:blip>
          <a:srcRect/>
          <a:stretch/>
        </p:blipFill>
        <p:spPr>
          <a:xfrm>
            <a:off x="1236133" y="4938917"/>
            <a:ext cx="10955859" cy="810295"/>
          </a:xfrm>
          <a:prstGeom prst="rect">
            <a:avLst/>
          </a:prstGeom>
          <a:noFill/>
          <a:ln>
            <a:noFill/>
          </a:ln>
        </p:spPr>
      </p:pic>
      <p:sp>
        <p:nvSpPr>
          <p:cNvPr id="152" name="Google Shape;152;p62"/>
          <p:cNvSpPr/>
          <p:nvPr/>
        </p:nvSpPr>
        <p:spPr>
          <a:xfrm rot="-5400000">
            <a:off x="636253" y="5149331"/>
            <a:ext cx="810295" cy="389467"/>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53" name="Google Shape;153;p62"/>
          <p:cNvSpPr/>
          <p:nvPr/>
        </p:nvSpPr>
        <p:spPr>
          <a:xfrm>
            <a:off x="0" y="4938917"/>
            <a:ext cx="846667" cy="81029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54" name="Google Shape;154;p62"/>
          <p:cNvSpPr txBox="1">
            <a:spLocks noGrp="1"/>
          </p:cNvSpPr>
          <p:nvPr>
            <p:ph type="body" idx="1"/>
          </p:nvPr>
        </p:nvSpPr>
        <p:spPr>
          <a:xfrm>
            <a:off x="975786" y="1108608"/>
            <a:ext cx="5229124" cy="1682448"/>
          </a:xfrm>
          <a:prstGeom prst="rect">
            <a:avLst/>
          </a:prstGeom>
          <a:noFill/>
          <a:ln w="101600" cap="flat" cmpd="sng">
            <a:solidFill>
              <a:srgbClr val="236192"/>
            </a:solidFill>
            <a:prstDash val="solid"/>
            <a:miter lim="800000"/>
            <a:headEnd type="none" w="sm" len="sm"/>
            <a:tailEnd type="none" w="sm" len="sm"/>
          </a:ln>
        </p:spPr>
        <p:txBody>
          <a:bodyPr spcFirstLastPara="1" wrap="square" lIns="548625" tIns="274300" rIns="457200" bIns="274300" anchor="t" anchorCtr="0">
            <a:spAutoFit/>
          </a:bodyPr>
          <a:lstStyle>
            <a:lvl1pPr marL="457200" marR="0" lvl="0" indent="-228600" algn="l" rtl="0">
              <a:spcBef>
                <a:spcPts val="0"/>
              </a:spcBef>
              <a:spcAft>
                <a:spcPts val="0"/>
              </a:spcAft>
              <a:buClr>
                <a:srgbClr val="236192"/>
              </a:buClr>
              <a:buSzPts val="7333"/>
              <a:buFont typeface="Arial"/>
              <a:buNone/>
              <a:defRPr sz="7333" b="1" i="0" u="none" strike="noStrike" cap="none">
                <a:solidFill>
                  <a:srgbClr val="23619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5" name="Google Shape;155;p62"/>
          <p:cNvSpPr txBox="1">
            <a:spLocks noGrp="1"/>
          </p:cNvSpPr>
          <p:nvPr>
            <p:ph type="body" idx="2"/>
          </p:nvPr>
        </p:nvSpPr>
        <p:spPr>
          <a:xfrm>
            <a:off x="931002" y="3196723"/>
            <a:ext cx="5183717" cy="405719"/>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6" name="Google Shape;156;p62"/>
          <p:cNvSpPr txBox="1">
            <a:spLocks noGrp="1"/>
          </p:cNvSpPr>
          <p:nvPr>
            <p:ph type="body" idx="3"/>
          </p:nvPr>
        </p:nvSpPr>
        <p:spPr>
          <a:xfrm>
            <a:off x="930752" y="3584169"/>
            <a:ext cx="5183717" cy="359027"/>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73"/>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7" name="Google Shape;157;p62"/>
          <p:cNvSpPr txBox="1">
            <a:spLocks noGrp="1"/>
          </p:cNvSpPr>
          <p:nvPr>
            <p:ph type="body" idx="4"/>
          </p:nvPr>
        </p:nvSpPr>
        <p:spPr>
          <a:xfrm>
            <a:off x="930752" y="3943199"/>
            <a:ext cx="5183717" cy="305495"/>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73"/>
              </a:spcBef>
              <a:spcAft>
                <a:spcPts val="0"/>
              </a:spcAft>
              <a:buClr>
                <a:schemeClr val="accent2"/>
              </a:buClr>
              <a:buSzPts val="1867"/>
              <a:buFont typeface="Arial"/>
              <a:buNone/>
              <a:defRPr sz="1867" b="1" i="0" u="none" strike="noStrike" cap="none">
                <a:solidFill>
                  <a:schemeClr val="accent2"/>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8" name="Google Shape;158;p62"/>
          <p:cNvSpPr txBox="1">
            <a:spLocks noGrp="1"/>
          </p:cNvSpPr>
          <p:nvPr>
            <p:ph type="body" idx="5"/>
          </p:nvPr>
        </p:nvSpPr>
        <p:spPr>
          <a:xfrm>
            <a:off x="2" y="416590"/>
            <a:ext cx="4906433" cy="668966"/>
          </a:xfrm>
          <a:prstGeom prst="rect">
            <a:avLst/>
          </a:prstGeom>
          <a:solidFill>
            <a:srgbClr val="236192"/>
          </a:solidFill>
          <a:ln>
            <a:noFill/>
          </a:ln>
        </p:spPr>
        <p:txBody>
          <a:bodyPr spcFirstLastPara="1" wrap="square" lIns="640075" tIns="91425" rIns="91425" bIns="164575" anchor="t" anchorCtr="0">
            <a:spAutoFit/>
          </a:bodyPr>
          <a:lstStyle>
            <a:lvl1pPr marL="457200" marR="0" lvl="0" indent="-228600" algn="l" rtl="0">
              <a:spcBef>
                <a:spcPts val="533"/>
              </a:spcBef>
              <a:spcAft>
                <a:spcPts val="0"/>
              </a:spcAft>
              <a:buClr>
                <a:schemeClr val="lt1"/>
              </a:buClr>
              <a:buSzPts val="2667"/>
              <a:buFont typeface="Arial"/>
              <a:buNone/>
              <a:defRPr sz="2667" b="0" i="0" u="none" strike="noStrike" cap="none">
                <a:solidFill>
                  <a:schemeClr val="lt1"/>
                </a:solidFill>
                <a:latin typeface="Arial"/>
                <a:ea typeface="Arial"/>
                <a:cs typeface="Arial"/>
                <a:sym typeface="Arial"/>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59" name="Google Shape;159;p62" descr="OCLC_H_PMS.ep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82566" y="6347609"/>
            <a:ext cx="964583" cy="320913"/>
          </a:xfrm>
          <a:prstGeom prst="rect">
            <a:avLst/>
          </a:prstGeom>
          <a:noFill/>
          <a:ln>
            <a:noFill/>
          </a:ln>
        </p:spPr>
      </p:pic>
      <p:pic>
        <p:nvPicPr>
          <p:cNvPr id="160" name="Google Shape;160;p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769479" y="5051334"/>
            <a:ext cx="116923" cy="423333"/>
          </a:xfrm>
          <a:prstGeom prst="rect">
            <a:avLst/>
          </a:prstGeom>
          <a:noFill/>
          <a:ln>
            <a:noFill/>
          </a:ln>
        </p:spPr>
      </p:pic>
      <p:pic>
        <p:nvPicPr>
          <p:cNvPr id="161" name="Google Shape;161;p62"/>
          <p:cNvPicPr preferRelativeResize="0"/>
          <p:nvPr/>
        </p:nvPicPr>
        <p:blipFill/>
        <p:spPr>
          <a:xfrm>
            <a:off x="7713134" y="5206655"/>
            <a:ext cx="114807" cy="114807"/>
          </a:xfrm>
          <a:prstGeom prst="rect">
            <a:avLst/>
          </a:prstGeom>
          <a:solidFill>
            <a:srgbClr val="FFFFFF"/>
          </a:solidFill>
          <a:ln>
            <a:noFill/>
          </a:ln>
        </p:spPr>
      </p:pic>
    </p:spTree>
    <p:extLst>
      <p:ext uri="{BB962C8B-B14F-4D97-AF65-F5344CB8AC3E}">
        <p14:creationId xmlns:p14="http://schemas.microsoft.com/office/powerpoint/2010/main" val="252845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558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260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797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046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1" r:id="rId13"/>
    <p:sldLayoutId id="214748369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71919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0991488"/>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ADB6A11-09D8-457D-BD09-DFDF546E3FC0}" type="datetimeFigureOut">
              <a:rPr lang="en-US" smtClean="0"/>
              <a:pPr/>
              <a:t>1/30/2020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EF00A48-E66E-4003-9809-34EB67B0703A}"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3403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669767576"/>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oclc.org/en/contentdm/iiif.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jpe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hyperlink" Target="https://reflections.mndigital.org/catalog/nfh:1579#/image/0" TargetMode="External"/><Relationship Id="rId3" Type="http://schemas.openxmlformats.org/officeDocument/2006/relationships/hyperlink" Target="https://cplorg.contentdm.oclc.org/digital/collection/p16014coll6/id/1864" TargetMode="External"/><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s://hdl.huntington.org/digital/collection/p9539coll1/id/19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dbpedia.org/resource/Indianapolis"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hyperlink" Target="https://reflections.mndigital.org/catalog/msn:113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hyperlink" Target="https://reflections.mndigital.org/catalog/msn:1139"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cdm16614.contentdm.oclc.org/digital/collection/fmnh/id/72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hyperlink" Target="https://hdl.huntington.org/digital/collection/p16003coll7/id/14/rec/2" TargetMode="External"/><Relationship Id="rId2" Type="http://schemas.openxmlformats.org/officeDocument/2006/relationships/image" Target="../media/image56.jpe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hyperlink" Target="https://dp.la/" TargetMode="External"/><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hyperlink" Target="https://www.umbrasearch.org/"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hyperlink" Target="https://web.archive.org/web/20071226081329/teachpol.tcnj.edu/amer_pol_hist/thumbnail427.html"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creativecommons.org/licenses/by-sa/3.0/deed.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40.xml"/><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image" Target="../media/image79.jpe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40.xml"/><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40.xml"/><Relationship Id="rId5" Type="http://schemas.openxmlformats.org/officeDocument/2006/relationships/image" Target="../media/image85.jpe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40.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www.worldcat.org/oclc/1004422701"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52.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60.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60.xml"/><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6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6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6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6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60.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52.xml"/><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igitalcollections.lib.washington.edu/digital/collection/seattle/id/3583"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hyperlink" Target="https://merrick.library.miami.edu/" TargetMode="External"/><Relationship Id="rId4" Type="http://schemas.openxmlformats.org/officeDocument/2006/relationships/image" Target="../media/image115.jpeg"/><Relationship Id="rId9" Type="http://schemas.openxmlformats.org/officeDocument/2006/relationships/hyperlink" Target="https://digital.library.temple.edu/digita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hyperlink" Target="https://umedia.lib.umn.edu/item/p16022coll175:1581"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digital.libraries.psu.edu/digital/collection/maps1/id/30191" TargetMode="External"/><Relationship Id="rId3" Type="http://schemas.openxmlformats.org/officeDocument/2006/relationships/image" Target="../media/image122.png"/><Relationship Id="rId7" Type="http://schemas.openxmlformats.org/officeDocument/2006/relationships/hyperlink" Target="http://cdm.slu.edu/cdm/singleitem/collection/photos/id/1111" TargetMode="External"/><Relationship Id="rId2" Type="http://schemas.openxmlformats.org/officeDocument/2006/relationships/image" Target="../media/image121.png"/><Relationship Id="rId1" Type="http://schemas.openxmlformats.org/officeDocument/2006/relationships/slideLayout" Target="../slideLayouts/slideLayout26.xml"/><Relationship Id="rId6" Type="http://schemas.openxmlformats.org/officeDocument/2006/relationships/image" Target="../media/image125.png"/><Relationship Id="rId11" Type="http://schemas.openxmlformats.org/officeDocument/2006/relationships/hyperlink" Target="https://digitalcollections.lib.washington.edu/digital/collection/mhm/id/206" TargetMode="External"/><Relationship Id="rId5" Type="http://schemas.openxmlformats.org/officeDocument/2006/relationships/image" Target="../media/image124.png"/><Relationship Id="rId10" Type="http://schemas.openxmlformats.org/officeDocument/2006/relationships/hyperlink" Target="https://mtmemory.org/digital/collection/p16013coll91/id/704" TargetMode="External"/><Relationship Id="rId4" Type="http://schemas.openxmlformats.org/officeDocument/2006/relationships/image" Target="../media/image123.jpeg"/><Relationship Id="rId9" Type="http://schemas.openxmlformats.org/officeDocument/2006/relationships/hyperlink" Target="https://collections.lib.uwm.edu/digital/collection/wpa/id/7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hyperlink" Target="https://www.oclc.org/research/publications/2019/oclcresearch-creating-library-linked-data-with-wikibase-project-passage.html" TargetMode="External"/><Relationship Id="rId3" Type="http://schemas.openxmlformats.org/officeDocument/2006/relationships/image" Target="../media/image22.png"/><Relationship Id="rId7" Type="http://schemas.openxmlformats.org/officeDocument/2006/relationships/hyperlink" Target="https://www.oclc.org/research/themes/data-science/linkeddata/linked-data-prototype.html"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0C3B4-E3B2-5248-AD39-915C4A6A19AA}"/>
              </a:ext>
            </a:extLst>
          </p:cNvPr>
          <p:cNvSpPr>
            <a:spLocks noGrp="1"/>
          </p:cNvSpPr>
          <p:nvPr>
            <p:ph type="body" sz="quarter" idx="12"/>
          </p:nvPr>
        </p:nvSpPr>
        <p:spPr>
          <a:xfrm>
            <a:off x="3" y="1773169"/>
            <a:ext cx="5438412" cy="651397"/>
          </a:xfrm>
        </p:spPr>
        <p:txBody>
          <a:bodyPr/>
          <a:lstStyle/>
          <a:p>
            <a:r>
              <a:rPr lang="en-US"/>
              <a:t>OCLC RLP Works in Progress webinar</a:t>
            </a:r>
          </a:p>
        </p:txBody>
      </p:sp>
      <p:sp>
        <p:nvSpPr>
          <p:cNvPr id="3" name="Text Placeholder 2">
            <a:extLst>
              <a:ext uri="{FF2B5EF4-FFF2-40B4-BE49-F238E27FC236}">
                <a16:creationId xmlns:a16="http://schemas.microsoft.com/office/drawing/2014/main" id="{8B63C0BB-4794-CD43-BEA6-FFCA76F9C811}"/>
              </a:ext>
            </a:extLst>
          </p:cNvPr>
          <p:cNvSpPr>
            <a:spLocks noGrp="1"/>
          </p:cNvSpPr>
          <p:nvPr>
            <p:ph type="body" sz="quarter" idx="16"/>
          </p:nvPr>
        </p:nvSpPr>
        <p:spPr/>
        <p:txBody>
          <a:bodyPr>
            <a:normAutofit/>
          </a:bodyPr>
          <a:lstStyle/>
          <a:p>
            <a:r>
              <a:rPr lang="en-US" sz="2800"/>
              <a:t>Reimagining digital data curation: New structured data approaches for digital collections</a:t>
            </a:r>
          </a:p>
        </p:txBody>
      </p:sp>
      <p:sp>
        <p:nvSpPr>
          <p:cNvPr id="4" name="Text Placeholder 3">
            <a:extLst>
              <a:ext uri="{FF2B5EF4-FFF2-40B4-BE49-F238E27FC236}">
                <a16:creationId xmlns:a16="http://schemas.microsoft.com/office/drawing/2014/main" id="{9BA78058-EC5E-C74A-80C8-272FBA95E36D}"/>
              </a:ext>
            </a:extLst>
          </p:cNvPr>
          <p:cNvSpPr>
            <a:spLocks noGrp="1"/>
          </p:cNvSpPr>
          <p:nvPr>
            <p:ph type="body" sz="quarter" idx="17"/>
          </p:nvPr>
        </p:nvSpPr>
        <p:spPr>
          <a:xfrm>
            <a:off x="971592" y="4275963"/>
            <a:ext cx="2833468" cy="502766"/>
          </a:xfrm>
        </p:spPr>
        <p:txBody>
          <a:bodyPr/>
          <a:lstStyle/>
          <a:p>
            <a:r>
              <a:rPr lang="en-US"/>
              <a:t>January 30, 2020</a:t>
            </a:r>
          </a:p>
        </p:txBody>
      </p:sp>
      <p:sp>
        <p:nvSpPr>
          <p:cNvPr id="5" name="Text Placeholder 4">
            <a:extLst>
              <a:ext uri="{FF2B5EF4-FFF2-40B4-BE49-F238E27FC236}">
                <a16:creationId xmlns:a16="http://schemas.microsoft.com/office/drawing/2014/main" id="{CED3C3D2-207F-464B-B7CA-763DBF4585FE}"/>
              </a:ext>
            </a:extLst>
          </p:cNvPr>
          <p:cNvSpPr>
            <a:spLocks noGrp="1"/>
          </p:cNvSpPr>
          <p:nvPr>
            <p:ph type="body" sz="quarter" idx="18"/>
          </p:nvPr>
        </p:nvSpPr>
        <p:spPr>
          <a:xfrm>
            <a:off x="971592" y="4778729"/>
            <a:ext cx="7236533" cy="392415"/>
          </a:xfrm>
        </p:spPr>
        <p:txBody>
          <a:bodyPr vert="horz" wrap="none" lIns="0" tIns="0" anchor="t">
            <a:spAutoFit/>
          </a:bodyPr>
          <a:lstStyle/>
          <a:p>
            <a:r>
              <a:rPr lang="en-US" sz="2250">
                <a:cs typeface="Arial"/>
              </a:rPr>
              <a:t>CONTENTdm linked data pilot project staff and partners</a:t>
            </a:r>
          </a:p>
        </p:txBody>
      </p:sp>
    </p:spTree>
    <p:extLst>
      <p:ext uri="{BB962C8B-B14F-4D97-AF65-F5344CB8AC3E}">
        <p14:creationId xmlns:p14="http://schemas.microsoft.com/office/powerpoint/2010/main" val="3557927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CD427E-33D8-4A3B-9775-F558654F1295}"/>
              </a:ext>
            </a:extLst>
          </p:cNvPr>
          <p:cNvSpPr>
            <a:spLocks noGrp="1"/>
          </p:cNvSpPr>
          <p:nvPr>
            <p:ph type="body" sz="quarter" idx="13"/>
          </p:nvPr>
        </p:nvSpPr>
        <p:spPr/>
        <p:txBody>
          <a:bodyPr/>
          <a:lstStyle/>
          <a:p>
            <a:r>
              <a:rPr lang="en-US"/>
              <a:t>OCLC and Linked Data: Prior Work</a:t>
            </a:r>
          </a:p>
        </p:txBody>
      </p:sp>
      <p:sp>
        <p:nvSpPr>
          <p:cNvPr id="5" name="Text Placeholder 4">
            <a:extLst>
              <a:ext uri="{FF2B5EF4-FFF2-40B4-BE49-F238E27FC236}">
                <a16:creationId xmlns:a16="http://schemas.microsoft.com/office/drawing/2014/main" id="{D43B8836-7B17-4788-B7BA-87DC12A3EC21}"/>
              </a:ext>
            </a:extLst>
          </p:cNvPr>
          <p:cNvSpPr>
            <a:spLocks noGrp="1"/>
          </p:cNvSpPr>
          <p:nvPr>
            <p:ph type="body" sz="quarter" idx="12"/>
          </p:nvPr>
        </p:nvSpPr>
        <p:spPr>
          <a:xfrm>
            <a:off x="454382" y="1372996"/>
            <a:ext cx="7513961" cy="4475171"/>
          </a:xfrm>
        </p:spPr>
        <p:txBody>
          <a:bodyPr/>
          <a:lstStyle/>
          <a:p>
            <a:pPr>
              <a:spcBef>
                <a:spcPts val="1200"/>
              </a:spcBef>
            </a:pPr>
            <a:r>
              <a:rPr lang="en-US" sz="2800"/>
              <a:t>2012: </a:t>
            </a:r>
            <a:r>
              <a:rPr lang="en-US" sz="2800" err="1"/>
              <a:t>Schema.org</a:t>
            </a:r>
            <a:r>
              <a:rPr lang="en-US" sz="2800"/>
              <a:t> Linked Data in </a:t>
            </a:r>
            <a:r>
              <a:rPr lang="en-US" sz="2800" err="1"/>
              <a:t>WorldCat</a:t>
            </a:r>
            <a:endParaRPr lang="en-US" sz="2800"/>
          </a:p>
          <a:p>
            <a:pPr>
              <a:spcBef>
                <a:spcPts val="1200"/>
              </a:spcBef>
            </a:pPr>
            <a:r>
              <a:rPr lang="en-US" sz="2800"/>
              <a:t>2013: </a:t>
            </a:r>
            <a:r>
              <a:rPr lang="en-US" sz="2800" err="1"/>
              <a:t>EntityJS</a:t>
            </a:r>
            <a:r>
              <a:rPr lang="en-US" sz="2800"/>
              <a:t> RDF Viewer experiment</a:t>
            </a:r>
          </a:p>
          <a:p>
            <a:pPr>
              <a:spcBef>
                <a:spcPts val="1200"/>
              </a:spcBef>
            </a:pPr>
            <a:r>
              <a:rPr lang="en-US" sz="2800"/>
              <a:t>2014: Person Entity Lookup pilot project</a:t>
            </a:r>
          </a:p>
          <a:p>
            <a:pPr>
              <a:spcBef>
                <a:spcPts val="1200"/>
              </a:spcBef>
            </a:pPr>
            <a:r>
              <a:rPr lang="en-US" sz="2800"/>
              <a:t>2015-16: </a:t>
            </a:r>
            <a:r>
              <a:rPr lang="en-US" sz="2800" err="1"/>
              <a:t>CONTENTdm</a:t>
            </a:r>
            <a:r>
              <a:rPr lang="en-US" sz="2800"/>
              <a:t> Metadata Refinery </a:t>
            </a:r>
          </a:p>
          <a:p>
            <a:pPr>
              <a:spcBef>
                <a:spcPts val="1200"/>
              </a:spcBef>
            </a:pPr>
            <a:r>
              <a:rPr lang="en-US" sz="2800"/>
              <a:t>2017-18: Project Passage</a:t>
            </a:r>
          </a:p>
          <a:p>
            <a:pPr>
              <a:spcBef>
                <a:spcPts val="1200"/>
              </a:spcBef>
            </a:pPr>
            <a:r>
              <a:rPr lang="en-US" sz="2800">
                <a:solidFill>
                  <a:schemeClr val="accent5"/>
                </a:solidFill>
              </a:rPr>
              <a:t>2018-19: </a:t>
            </a:r>
            <a:r>
              <a:rPr lang="en-US" sz="2800" err="1">
                <a:solidFill>
                  <a:schemeClr val="accent5"/>
                </a:solidFill>
              </a:rPr>
              <a:t>IIIF</a:t>
            </a:r>
            <a:r>
              <a:rPr lang="en-US" sz="2800">
                <a:solidFill>
                  <a:schemeClr val="accent5"/>
                </a:solidFill>
              </a:rPr>
              <a:t> APIs in </a:t>
            </a:r>
            <a:r>
              <a:rPr lang="en-US" sz="2800" err="1">
                <a:solidFill>
                  <a:schemeClr val="accent5"/>
                </a:solidFill>
              </a:rPr>
              <a:t>CONTENTdm</a:t>
            </a:r>
            <a:endParaRPr lang="en-US" sz="2800">
              <a:solidFill>
                <a:schemeClr val="accent5"/>
              </a:solidFill>
            </a:endParaRPr>
          </a:p>
        </p:txBody>
      </p:sp>
      <p:pic>
        <p:nvPicPr>
          <p:cNvPr id="7" name="Picture 4" descr="Screenshot of IIIF Explorer search results">
            <a:extLst>
              <a:ext uri="{FF2B5EF4-FFF2-40B4-BE49-F238E27FC236}">
                <a16:creationId xmlns:a16="http://schemas.microsoft.com/office/drawing/2014/main" id="{D6CC66E4-2979-4BC4-8BC4-68A05A2A7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9917" y="1372995"/>
            <a:ext cx="3696662" cy="231726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7E265499-F208-406D-BD91-EC79C100A347}"/>
              </a:ext>
            </a:extLst>
          </p:cNvPr>
          <p:cNvSpPr/>
          <p:nvPr/>
        </p:nvSpPr>
        <p:spPr>
          <a:xfrm>
            <a:off x="8218962" y="5848167"/>
            <a:ext cx="3518656" cy="307777"/>
          </a:xfrm>
          <a:prstGeom prst="rect">
            <a:avLst/>
          </a:prstGeom>
        </p:spPr>
        <p:txBody>
          <a:bodyPr wrap="none">
            <a:spAutoFit/>
          </a:bodyPr>
          <a:lstStyle/>
          <a:p>
            <a:r>
              <a:rPr lang="en-US" sz="1400">
                <a:hlinkClick r:id="rId4"/>
              </a:rPr>
              <a:t>https://</a:t>
            </a:r>
            <a:r>
              <a:rPr lang="en-US" sz="1400" err="1">
                <a:hlinkClick r:id="rId4"/>
              </a:rPr>
              <a:t>www.oclc.org</a:t>
            </a:r>
            <a:r>
              <a:rPr lang="en-US" sz="1400">
                <a:hlinkClick r:id="rId4"/>
              </a:rPr>
              <a:t>/</a:t>
            </a:r>
            <a:r>
              <a:rPr lang="en-US" sz="1400" err="1">
                <a:hlinkClick r:id="rId4"/>
              </a:rPr>
              <a:t>en</a:t>
            </a:r>
            <a:r>
              <a:rPr lang="en-US" sz="1400">
                <a:hlinkClick r:id="rId4"/>
              </a:rPr>
              <a:t>/</a:t>
            </a:r>
            <a:r>
              <a:rPr lang="en-US" sz="1400" err="1">
                <a:hlinkClick r:id="rId4"/>
              </a:rPr>
              <a:t>contentdm</a:t>
            </a:r>
            <a:r>
              <a:rPr lang="en-US" sz="1400">
                <a:hlinkClick r:id="rId4"/>
              </a:rPr>
              <a:t>/</a:t>
            </a:r>
            <a:r>
              <a:rPr lang="en-US" sz="1400" err="1">
                <a:hlinkClick r:id="rId4"/>
              </a:rPr>
              <a:t>iiif.html</a:t>
            </a:r>
            <a:endParaRPr lang="en-US" sz="1400"/>
          </a:p>
        </p:txBody>
      </p:sp>
    </p:spTree>
    <p:extLst>
      <p:ext uri="{BB962C8B-B14F-4D97-AF65-F5344CB8AC3E}">
        <p14:creationId xmlns:p14="http://schemas.microsoft.com/office/powerpoint/2010/main" val="475654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erson posing for the camera&#10;&#10;Description generated with very high confidence">
            <a:extLst>
              <a:ext uri="{FF2B5EF4-FFF2-40B4-BE49-F238E27FC236}">
                <a16:creationId xmlns:a16="http://schemas.microsoft.com/office/drawing/2014/main" id="{25F56BEE-8854-4A0D-88F1-838E92355C0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59" t="1428" r="3302" b="26429"/>
          <a:stretch/>
        </p:blipFill>
        <p:spPr>
          <a:xfrm>
            <a:off x="1176869" y="1990726"/>
            <a:ext cx="2662819" cy="2563672"/>
          </a:xfrm>
        </p:spPr>
      </p:pic>
      <p:sp>
        <p:nvSpPr>
          <p:cNvPr id="3" name="Text Placeholder 2">
            <a:extLst>
              <a:ext uri="{FF2B5EF4-FFF2-40B4-BE49-F238E27FC236}">
                <a16:creationId xmlns:a16="http://schemas.microsoft.com/office/drawing/2014/main" id="{1C80C482-5E37-453A-BE92-75F7091695D8}"/>
              </a:ext>
            </a:extLst>
          </p:cNvPr>
          <p:cNvSpPr>
            <a:spLocks noGrp="1"/>
          </p:cNvSpPr>
          <p:nvPr>
            <p:ph type="body" sz="quarter" idx="12"/>
          </p:nvPr>
        </p:nvSpPr>
        <p:spPr/>
        <p:txBody>
          <a:bodyPr vert="horz" anchor="t">
            <a:normAutofit/>
          </a:bodyPr>
          <a:lstStyle/>
          <a:p>
            <a:r>
              <a:rPr lang="en-US">
                <a:cs typeface="Arial"/>
              </a:rPr>
              <a:t>Lead Software Engineer, OCLC</a:t>
            </a:r>
            <a:endParaRPr lang="en-US"/>
          </a:p>
        </p:txBody>
      </p:sp>
      <p:sp>
        <p:nvSpPr>
          <p:cNvPr id="4" name="Text Placeholder 3">
            <a:extLst>
              <a:ext uri="{FF2B5EF4-FFF2-40B4-BE49-F238E27FC236}">
                <a16:creationId xmlns:a16="http://schemas.microsoft.com/office/drawing/2014/main" id="{66EE9456-3306-465A-A008-C5C4230E4762}"/>
              </a:ext>
            </a:extLst>
          </p:cNvPr>
          <p:cNvSpPr>
            <a:spLocks noGrp="1"/>
          </p:cNvSpPr>
          <p:nvPr>
            <p:ph type="body" sz="quarter" idx="13"/>
          </p:nvPr>
        </p:nvSpPr>
        <p:spPr/>
        <p:txBody>
          <a:bodyPr vert="horz" anchor="t"/>
          <a:lstStyle/>
          <a:p>
            <a:r>
              <a:rPr lang="en-US">
                <a:cs typeface="Arial"/>
              </a:rPr>
              <a:t>Jeff </a:t>
            </a:r>
            <a:r>
              <a:rPr lang="en-US" err="1">
                <a:cs typeface="Arial"/>
              </a:rPr>
              <a:t>Mixter</a:t>
            </a:r>
            <a:endParaRPr lang="en-US" err="1"/>
          </a:p>
        </p:txBody>
      </p:sp>
      <p:sp>
        <p:nvSpPr>
          <p:cNvPr id="5" name="Text Placeholder 4">
            <a:extLst>
              <a:ext uri="{FF2B5EF4-FFF2-40B4-BE49-F238E27FC236}">
                <a16:creationId xmlns:a16="http://schemas.microsoft.com/office/drawing/2014/main" id="{289718EB-DFF1-4623-A206-7D4C5ACFBB9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31204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ABE6A-8FBD-4E37-BEC6-95A5333976BC}"/>
              </a:ext>
            </a:extLst>
          </p:cNvPr>
          <p:cNvSpPr>
            <a:spLocks noGrp="1"/>
          </p:cNvSpPr>
          <p:nvPr>
            <p:ph type="body" sz="quarter" idx="10"/>
          </p:nvPr>
        </p:nvSpPr>
        <p:spPr>
          <a:xfrm>
            <a:off x="420346" y="1108082"/>
            <a:ext cx="10898717" cy="1569660"/>
          </a:xfrm>
        </p:spPr>
        <p:txBody>
          <a:bodyPr/>
          <a:lstStyle/>
          <a:p>
            <a:r>
              <a:rPr lang="en-US" err="1"/>
              <a:t>CONTENTDM</a:t>
            </a:r>
            <a:r>
              <a:rPr lang="en-US"/>
              <a:t> LINKED DATA Pilot Project overview</a:t>
            </a:r>
          </a:p>
        </p:txBody>
      </p:sp>
      <p:sp>
        <p:nvSpPr>
          <p:cNvPr id="3" name="Text Placeholder 2">
            <a:extLst>
              <a:ext uri="{FF2B5EF4-FFF2-40B4-BE49-F238E27FC236}">
                <a16:creationId xmlns:a16="http://schemas.microsoft.com/office/drawing/2014/main" id="{6A509BD0-8B09-424F-84FC-43318C639067}"/>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26D5D83-9D28-438F-9CDB-8B2B104EE237}"/>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087032CC-FED4-4328-B151-410B635F8C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7931" y="2790235"/>
            <a:ext cx="6136391" cy="3381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602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E0493A-51AA-438D-86DA-CDE269E67871}"/>
              </a:ext>
            </a:extLst>
          </p:cNvPr>
          <p:cNvGrpSpPr/>
          <p:nvPr/>
        </p:nvGrpSpPr>
        <p:grpSpPr>
          <a:xfrm>
            <a:off x="5149875" y="172401"/>
            <a:ext cx="2254576" cy="3593969"/>
            <a:chOff x="5149875" y="172401"/>
            <a:chExt cx="2254576" cy="3593969"/>
          </a:xfrm>
        </p:grpSpPr>
        <p:pic>
          <p:nvPicPr>
            <p:cNvPr id="5" name="Picture 4" descr="A screenshot of a computer&#10;&#10;Description automatically generated">
              <a:extLst>
                <a:ext uri="{FF2B5EF4-FFF2-40B4-BE49-F238E27FC236}">
                  <a16:creationId xmlns:a16="http://schemas.microsoft.com/office/drawing/2014/main" id="{C66B923B-33AC-48F4-BAA6-443AD1903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9875" y="172401"/>
              <a:ext cx="2254576" cy="359396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E77F485-16CC-4905-9D4C-A3CA464D6275}"/>
                </a:ext>
              </a:extLst>
            </p:cNvPr>
            <p:cNvSpPr txBox="1"/>
            <p:nvPr/>
          </p:nvSpPr>
          <p:spPr>
            <a:xfrm>
              <a:off x="5680684" y="1838993"/>
              <a:ext cx="1192955" cy="307777"/>
            </a:xfrm>
            <a:prstGeom prst="rect">
              <a:avLst/>
            </a:prstGeom>
            <a:noFill/>
          </p:spPr>
          <p:txBody>
            <a:bodyPr wrap="none" rtlCol="0">
              <a:spAutoFit/>
            </a:bodyPr>
            <a:lstStyle/>
            <a:p>
              <a:r>
                <a:rPr lang="en-US" sz="1400" b="1"/>
                <a:t>POSTCARD</a:t>
              </a:r>
            </a:p>
          </p:txBody>
        </p:sp>
      </p:grpSp>
    </p:spTree>
    <p:extLst>
      <p:ext uri="{BB962C8B-B14F-4D97-AF65-F5344CB8AC3E}">
        <p14:creationId xmlns:p14="http://schemas.microsoft.com/office/powerpoint/2010/main" val="3874761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Curved 7">
            <a:extLst>
              <a:ext uri="{FF2B5EF4-FFF2-40B4-BE49-F238E27FC236}">
                <a16:creationId xmlns:a16="http://schemas.microsoft.com/office/drawing/2014/main" id="{5A2178DB-FBB3-4E29-880D-5D2203BAF009}"/>
              </a:ext>
            </a:extLst>
          </p:cNvPr>
          <p:cNvCxnSpPr>
            <a:cxnSpLocks/>
            <a:stCxn id="5" idx="1"/>
            <a:endCxn id="27" idx="3"/>
          </p:cNvCxnSpPr>
          <p:nvPr/>
        </p:nvCxnSpPr>
        <p:spPr>
          <a:xfrm rot="10800000" flipV="1">
            <a:off x="2794569" y="1969385"/>
            <a:ext cx="2355308" cy="849348"/>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C782CA53-F58D-441F-A8E8-72349A02AE13}"/>
              </a:ext>
            </a:extLst>
          </p:cNvPr>
          <p:cNvCxnSpPr>
            <a:cxnSpLocks/>
            <a:stCxn id="5" idx="1"/>
            <a:endCxn id="25" idx="3"/>
          </p:cNvCxnSpPr>
          <p:nvPr/>
        </p:nvCxnSpPr>
        <p:spPr>
          <a:xfrm rot="10800000">
            <a:off x="2510067" y="1577409"/>
            <a:ext cx="2639808" cy="391976"/>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E31C7C-49A3-49C4-8E0E-568BDDA99A41}"/>
              </a:ext>
            </a:extLst>
          </p:cNvPr>
          <p:cNvSpPr txBox="1"/>
          <p:nvPr/>
        </p:nvSpPr>
        <p:spPr>
          <a:xfrm>
            <a:off x="4002402" y="1459337"/>
            <a:ext cx="1021433" cy="379656"/>
          </a:xfrm>
          <a:prstGeom prst="rect">
            <a:avLst/>
          </a:prstGeom>
          <a:noFill/>
        </p:spPr>
        <p:txBody>
          <a:bodyPr wrap="none" rtlCol="0">
            <a:spAutoFit/>
          </a:bodyPr>
          <a:lstStyle/>
          <a:p>
            <a:r>
              <a:rPr lang="en-US" sz="1867" b="1">
                <a:solidFill>
                  <a:schemeClr val="tx2">
                    <a:lumMod val="60000"/>
                    <a:lumOff val="40000"/>
                  </a:schemeClr>
                </a:solidFill>
              </a:rPr>
              <a:t>depicts</a:t>
            </a:r>
          </a:p>
        </p:txBody>
      </p:sp>
      <p:cxnSp>
        <p:nvCxnSpPr>
          <p:cNvPr id="15" name="Connector: Curved 14">
            <a:extLst>
              <a:ext uri="{FF2B5EF4-FFF2-40B4-BE49-F238E27FC236}">
                <a16:creationId xmlns:a16="http://schemas.microsoft.com/office/drawing/2014/main" id="{6E1C8935-CDF7-4387-8F24-0E6773DC7369}"/>
              </a:ext>
            </a:extLst>
          </p:cNvPr>
          <p:cNvCxnSpPr>
            <a:cxnSpLocks/>
            <a:stCxn id="5" idx="1"/>
            <a:endCxn id="28" idx="3"/>
          </p:cNvCxnSpPr>
          <p:nvPr/>
        </p:nvCxnSpPr>
        <p:spPr>
          <a:xfrm rot="10800000" flipV="1">
            <a:off x="3307939" y="1969386"/>
            <a:ext cx="1841936" cy="2054765"/>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6E0493A-51AA-438D-86DA-CDE269E67871}"/>
              </a:ext>
            </a:extLst>
          </p:cNvPr>
          <p:cNvGrpSpPr/>
          <p:nvPr/>
        </p:nvGrpSpPr>
        <p:grpSpPr>
          <a:xfrm>
            <a:off x="5149875" y="172401"/>
            <a:ext cx="2254576" cy="3593969"/>
            <a:chOff x="5149875" y="172401"/>
            <a:chExt cx="2254576" cy="3593969"/>
          </a:xfrm>
        </p:grpSpPr>
        <p:pic>
          <p:nvPicPr>
            <p:cNvPr id="5" name="Picture 4" descr="A screenshot of a computer&#10;&#10;Description automatically generated">
              <a:extLst>
                <a:ext uri="{FF2B5EF4-FFF2-40B4-BE49-F238E27FC236}">
                  <a16:creationId xmlns:a16="http://schemas.microsoft.com/office/drawing/2014/main" id="{C66B923B-33AC-48F4-BAA6-443AD1903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9875" y="172401"/>
              <a:ext cx="2254576" cy="359396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E77F485-16CC-4905-9D4C-A3CA464D6275}"/>
                </a:ext>
              </a:extLst>
            </p:cNvPr>
            <p:cNvSpPr txBox="1"/>
            <p:nvPr/>
          </p:nvSpPr>
          <p:spPr>
            <a:xfrm>
              <a:off x="5680684" y="1838993"/>
              <a:ext cx="1192955" cy="307777"/>
            </a:xfrm>
            <a:prstGeom prst="rect">
              <a:avLst/>
            </a:prstGeom>
            <a:noFill/>
          </p:spPr>
          <p:txBody>
            <a:bodyPr wrap="none" rtlCol="0">
              <a:spAutoFit/>
            </a:bodyPr>
            <a:lstStyle/>
            <a:p>
              <a:r>
                <a:rPr lang="en-US" sz="1400" b="1"/>
                <a:t>POSTCARD</a:t>
              </a:r>
            </a:p>
          </p:txBody>
        </p:sp>
      </p:grpSp>
      <p:grpSp>
        <p:nvGrpSpPr>
          <p:cNvPr id="39" name="Group 38">
            <a:extLst>
              <a:ext uri="{FF2B5EF4-FFF2-40B4-BE49-F238E27FC236}">
                <a16:creationId xmlns:a16="http://schemas.microsoft.com/office/drawing/2014/main" id="{DFD6C9F7-C189-487A-B0F2-B18D007AE492}"/>
              </a:ext>
            </a:extLst>
          </p:cNvPr>
          <p:cNvGrpSpPr/>
          <p:nvPr/>
        </p:nvGrpSpPr>
        <p:grpSpPr>
          <a:xfrm>
            <a:off x="409554" y="477999"/>
            <a:ext cx="2100513" cy="2198821"/>
            <a:chOff x="409554" y="477999"/>
            <a:chExt cx="2100513" cy="2198821"/>
          </a:xfrm>
        </p:grpSpPr>
        <p:pic>
          <p:nvPicPr>
            <p:cNvPr id="25" name="Picture 24" descr="A screenshot of a cell phone&#10;&#10;Description automatically generated">
              <a:extLst>
                <a:ext uri="{FF2B5EF4-FFF2-40B4-BE49-F238E27FC236}">
                  <a16:creationId xmlns:a16="http://schemas.microsoft.com/office/drawing/2014/main" id="{35BA024D-EAC3-4053-8E8D-66223262B2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54" y="477999"/>
              <a:ext cx="2100513" cy="2198821"/>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724FC93A-64E4-46E1-B07A-409B188CDF5A}"/>
                </a:ext>
              </a:extLst>
            </p:cNvPr>
            <p:cNvSpPr txBox="1"/>
            <p:nvPr/>
          </p:nvSpPr>
          <p:spPr>
            <a:xfrm>
              <a:off x="509197" y="1424945"/>
              <a:ext cx="2000869" cy="307777"/>
            </a:xfrm>
            <a:prstGeom prst="rect">
              <a:avLst/>
            </a:prstGeom>
            <a:noFill/>
          </p:spPr>
          <p:txBody>
            <a:bodyPr wrap="none" rtlCol="0">
              <a:spAutoFit/>
            </a:bodyPr>
            <a:lstStyle/>
            <a:p>
              <a:r>
                <a:rPr lang="en-US" sz="1400" b="1"/>
                <a:t>PLACE OF WORSHIP</a:t>
              </a:r>
            </a:p>
          </p:txBody>
        </p:sp>
      </p:grpSp>
      <p:grpSp>
        <p:nvGrpSpPr>
          <p:cNvPr id="38" name="Group 37">
            <a:extLst>
              <a:ext uri="{FF2B5EF4-FFF2-40B4-BE49-F238E27FC236}">
                <a16:creationId xmlns:a16="http://schemas.microsoft.com/office/drawing/2014/main" id="{3C63BE08-0752-460D-AA24-342157EF6FC5}"/>
              </a:ext>
            </a:extLst>
          </p:cNvPr>
          <p:cNvGrpSpPr/>
          <p:nvPr/>
        </p:nvGrpSpPr>
        <p:grpSpPr>
          <a:xfrm>
            <a:off x="749226" y="1767737"/>
            <a:ext cx="2045341" cy="2101993"/>
            <a:chOff x="749226" y="1767737"/>
            <a:chExt cx="2045341" cy="2101993"/>
          </a:xfrm>
        </p:grpSpPr>
        <p:pic>
          <p:nvPicPr>
            <p:cNvPr id="27" name="Picture 26" descr="A screenshot of a social media post&#10;&#10;Description automatically generated">
              <a:extLst>
                <a:ext uri="{FF2B5EF4-FFF2-40B4-BE49-F238E27FC236}">
                  <a16:creationId xmlns:a16="http://schemas.microsoft.com/office/drawing/2014/main" id="{A9A94161-048E-45CA-BE8A-78794CE25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226" y="1767737"/>
              <a:ext cx="2045341" cy="2101993"/>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BD263576-5149-4413-8AA6-3B5AF0DAA9F9}"/>
                </a:ext>
              </a:extLst>
            </p:cNvPr>
            <p:cNvSpPr txBox="1"/>
            <p:nvPr/>
          </p:nvSpPr>
          <p:spPr>
            <a:xfrm>
              <a:off x="765883" y="2641002"/>
              <a:ext cx="2000869" cy="307777"/>
            </a:xfrm>
            <a:prstGeom prst="rect">
              <a:avLst/>
            </a:prstGeom>
            <a:noFill/>
          </p:spPr>
          <p:txBody>
            <a:bodyPr wrap="none" rtlCol="0">
              <a:spAutoFit/>
            </a:bodyPr>
            <a:lstStyle/>
            <a:p>
              <a:r>
                <a:rPr lang="en-US" sz="1400" b="1"/>
                <a:t>PLACE OF WORSHIP</a:t>
              </a:r>
            </a:p>
          </p:txBody>
        </p:sp>
      </p:grpSp>
      <p:grpSp>
        <p:nvGrpSpPr>
          <p:cNvPr id="37" name="Group 36">
            <a:extLst>
              <a:ext uri="{FF2B5EF4-FFF2-40B4-BE49-F238E27FC236}">
                <a16:creationId xmlns:a16="http://schemas.microsoft.com/office/drawing/2014/main" id="{CB44AAAE-A23E-4CC4-894D-09D77EA438E6}"/>
              </a:ext>
            </a:extLst>
          </p:cNvPr>
          <p:cNvGrpSpPr/>
          <p:nvPr/>
        </p:nvGrpSpPr>
        <p:grpSpPr>
          <a:xfrm>
            <a:off x="1413146" y="2942834"/>
            <a:ext cx="1894793" cy="2162633"/>
            <a:chOff x="1413146" y="2942834"/>
            <a:chExt cx="1894793" cy="2162633"/>
          </a:xfrm>
        </p:grpSpPr>
        <p:pic>
          <p:nvPicPr>
            <p:cNvPr id="28" name="Picture 27" descr="A screenshot of a computer&#10;&#10;Description automatically generated">
              <a:extLst>
                <a:ext uri="{FF2B5EF4-FFF2-40B4-BE49-F238E27FC236}">
                  <a16:creationId xmlns:a16="http://schemas.microsoft.com/office/drawing/2014/main" id="{9A05E202-DAB2-401D-A218-882321CE22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3146" y="2942834"/>
              <a:ext cx="1894793" cy="2162633"/>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3A36667B-78E8-47E2-95FF-13FF4FACB974}"/>
                </a:ext>
              </a:extLst>
            </p:cNvPr>
            <p:cNvSpPr txBox="1"/>
            <p:nvPr/>
          </p:nvSpPr>
          <p:spPr>
            <a:xfrm>
              <a:off x="1445167" y="3885029"/>
              <a:ext cx="1821332" cy="307777"/>
            </a:xfrm>
            <a:prstGeom prst="rect">
              <a:avLst/>
            </a:prstGeom>
            <a:noFill/>
          </p:spPr>
          <p:txBody>
            <a:bodyPr wrap="none" rtlCol="0">
              <a:spAutoFit/>
            </a:bodyPr>
            <a:lstStyle/>
            <a:p>
              <a:r>
                <a:rPr lang="en-US" sz="1400" b="1"/>
                <a:t>CIVIC STRUCTURE</a:t>
              </a:r>
            </a:p>
          </p:txBody>
        </p:sp>
      </p:grpSp>
    </p:spTree>
    <p:extLst>
      <p:ext uri="{BB962C8B-B14F-4D97-AF65-F5344CB8AC3E}">
        <p14:creationId xmlns:p14="http://schemas.microsoft.com/office/powerpoint/2010/main" val="401934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or: Curved 6">
            <a:extLst>
              <a:ext uri="{FF2B5EF4-FFF2-40B4-BE49-F238E27FC236}">
                <a16:creationId xmlns:a16="http://schemas.microsoft.com/office/drawing/2014/main" id="{F5E67521-2D91-44B0-96B7-AD8E4E859AD0}"/>
              </a:ext>
            </a:extLst>
          </p:cNvPr>
          <p:cNvCxnSpPr>
            <a:cxnSpLocks/>
            <a:stCxn id="28" idx="2"/>
            <a:endCxn id="4" idx="1"/>
          </p:cNvCxnSpPr>
          <p:nvPr/>
        </p:nvCxnSpPr>
        <p:spPr>
          <a:xfrm rot="16200000" flipH="1">
            <a:off x="3101337" y="4364673"/>
            <a:ext cx="707809" cy="2189395"/>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5A2178DB-FBB3-4E29-880D-5D2203BAF009}"/>
              </a:ext>
            </a:extLst>
          </p:cNvPr>
          <p:cNvCxnSpPr>
            <a:cxnSpLocks/>
            <a:stCxn id="5" idx="1"/>
            <a:endCxn id="27" idx="3"/>
          </p:cNvCxnSpPr>
          <p:nvPr/>
        </p:nvCxnSpPr>
        <p:spPr>
          <a:xfrm rot="10800000" flipV="1">
            <a:off x="2794569" y="1969385"/>
            <a:ext cx="2355308" cy="849348"/>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C782CA53-F58D-441F-A8E8-72349A02AE13}"/>
              </a:ext>
            </a:extLst>
          </p:cNvPr>
          <p:cNvCxnSpPr>
            <a:cxnSpLocks/>
            <a:stCxn id="5" idx="1"/>
            <a:endCxn id="25" idx="3"/>
          </p:cNvCxnSpPr>
          <p:nvPr/>
        </p:nvCxnSpPr>
        <p:spPr>
          <a:xfrm rot="10800000">
            <a:off x="2510067" y="1577409"/>
            <a:ext cx="2639808" cy="391976"/>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E31C7C-49A3-49C4-8E0E-568BDDA99A41}"/>
              </a:ext>
            </a:extLst>
          </p:cNvPr>
          <p:cNvSpPr txBox="1"/>
          <p:nvPr/>
        </p:nvSpPr>
        <p:spPr>
          <a:xfrm>
            <a:off x="4002402" y="1459337"/>
            <a:ext cx="1021433" cy="379656"/>
          </a:xfrm>
          <a:prstGeom prst="rect">
            <a:avLst/>
          </a:prstGeom>
          <a:noFill/>
        </p:spPr>
        <p:txBody>
          <a:bodyPr wrap="none" rtlCol="0">
            <a:spAutoFit/>
          </a:bodyPr>
          <a:lstStyle/>
          <a:p>
            <a:r>
              <a:rPr lang="en-US" sz="1867" b="1">
                <a:solidFill>
                  <a:schemeClr val="tx2">
                    <a:lumMod val="60000"/>
                    <a:lumOff val="40000"/>
                  </a:schemeClr>
                </a:solidFill>
              </a:rPr>
              <a:t>depicts</a:t>
            </a:r>
          </a:p>
        </p:txBody>
      </p:sp>
      <p:sp>
        <p:nvSpPr>
          <p:cNvPr id="11" name="TextBox 10">
            <a:extLst>
              <a:ext uri="{FF2B5EF4-FFF2-40B4-BE49-F238E27FC236}">
                <a16:creationId xmlns:a16="http://schemas.microsoft.com/office/drawing/2014/main" id="{51FCBBF6-AB2F-4BC8-8266-C732D4A9EFBD}"/>
              </a:ext>
            </a:extLst>
          </p:cNvPr>
          <p:cNvSpPr txBox="1"/>
          <p:nvPr/>
        </p:nvSpPr>
        <p:spPr>
          <a:xfrm>
            <a:off x="2072179" y="5776413"/>
            <a:ext cx="2266967" cy="379656"/>
          </a:xfrm>
          <a:prstGeom prst="rect">
            <a:avLst/>
          </a:prstGeom>
          <a:noFill/>
        </p:spPr>
        <p:txBody>
          <a:bodyPr wrap="none" rtlCol="0">
            <a:spAutoFit/>
          </a:bodyPr>
          <a:lstStyle/>
          <a:p>
            <a:r>
              <a:rPr lang="en-US" sz="1867" b="1">
                <a:solidFill>
                  <a:schemeClr val="tx2">
                    <a:lumMod val="60000"/>
                    <a:lumOff val="40000"/>
                  </a:schemeClr>
                </a:solidFill>
              </a:rPr>
              <a:t>contained in place</a:t>
            </a:r>
          </a:p>
        </p:txBody>
      </p:sp>
      <p:cxnSp>
        <p:nvCxnSpPr>
          <p:cNvPr id="14" name="Connector: Curved 13">
            <a:extLst>
              <a:ext uri="{FF2B5EF4-FFF2-40B4-BE49-F238E27FC236}">
                <a16:creationId xmlns:a16="http://schemas.microsoft.com/office/drawing/2014/main" id="{45ABE255-E575-47E5-8A03-1789D63B5702}"/>
              </a:ext>
            </a:extLst>
          </p:cNvPr>
          <p:cNvCxnSpPr>
            <a:cxnSpLocks/>
            <a:stCxn id="5" idx="2"/>
            <a:endCxn id="4" idx="0"/>
          </p:cNvCxnSpPr>
          <p:nvPr/>
        </p:nvCxnSpPr>
        <p:spPr>
          <a:xfrm rot="5400000">
            <a:off x="5839853" y="3792357"/>
            <a:ext cx="463300" cy="411323"/>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6E1C8935-CDF7-4387-8F24-0E6773DC7369}"/>
              </a:ext>
            </a:extLst>
          </p:cNvPr>
          <p:cNvCxnSpPr>
            <a:cxnSpLocks/>
            <a:stCxn id="5" idx="1"/>
            <a:endCxn id="28" idx="3"/>
          </p:cNvCxnSpPr>
          <p:nvPr/>
        </p:nvCxnSpPr>
        <p:spPr>
          <a:xfrm rot="10800000" flipV="1">
            <a:off x="3307939" y="1969386"/>
            <a:ext cx="1841936" cy="2054765"/>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C05D84-0281-4F3A-A66B-1494D21312E4}"/>
              </a:ext>
            </a:extLst>
          </p:cNvPr>
          <p:cNvSpPr txBox="1"/>
          <p:nvPr/>
        </p:nvSpPr>
        <p:spPr>
          <a:xfrm>
            <a:off x="4947478" y="3843968"/>
            <a:ext cx="835485" cy="379656"/>
          </a:xfrm>
          <a:prstGeom prst="rect">
            <a:avLst/>
          </a:prstGeom>
          <a:noFill/>
        </p:spPr>
        <p:txBody>
          <a:bodyPr wrap="none" rtlCol="0">
            <a:spAutoFit/>
          </a:bodyPr>
          <a:lstStyle/>
          <a:p>
            <a:r>
              <a:rPr lang="en-US" sz="1867" b="1">
                <a:solidFill>
                  <a:schemeClr val="tx2">
                    <a:lumMod val="60000"/>
                    <a:lumOff val="40000"/>
                  </a:schemeClr>
                </a:solidFill>
              </a:rPr>
              <a:t>about</a:t>
            </a:r>
          </a:p>
        </p:txBody>
      </p:sp>
      <p:cxnSp>
        <p:nvCxnSpPr>
          <p:cNvPr id="24" name="Connector: Curved 23">
            <a:extLst>
              <a:ext uri="{FF2B5EF4-FFF2-40B4-BE49-F238E27FC236}">
                <a16:creationId xmlns:a16="http://schemas.microsoft.com/office/drawing/2014/main" id="{E3756732-FE11-40A3-8741-977FBD6A5C22}"/>
              </a:ext>
            </a:extLst>
          </p:cNvPr>
          <p:cNvCxnSpPr>
            <a:cxnSpLocks/>
            <a:stCxn id="27" idx="2"/>
            <a:endCxn id="4" idx="1"/>
          </p:cNvCxnSpPr>
          <p:nvPr/>
        </p:nvCxnSpPr>
        <p:spPr>
          <a:xfrm rot="16200000" flipH="1">
            <a:off x="2189143" y="3452482"/>
            <a:ext cx="1943547" cy="2778041"/>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ABE1DD20-2631-4DE8-BBEA-DA5C6F62A346}"/>
              </a:ext>
            </a:extLst>
          </p:cNvPr>
          <p:cNvCxnSpPr>
            <a:cxnSpLocks/>
            <a:stCxn id="25" idx="2"/>
            <a:endCxn id="4" idx="1"/>
          </p:cNvCxnSpPr>
          <p:nvPr/>
        </p:nvCxnSpPr>
        <p:spPr>
          <a:xfrm rot="16200000" flipH="1">
            <a:off x="1436645" y="2699985"/>
            <a:ext cx="3136456" cy="3090127"/>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6E0493A-51AA-438D-86DA-CDE269E67871}"/>
              </a:ext>
            </a:extLst>
          </p:cNvPr>
          <p:cNvGrpSpPr/>
          <p:nvPr/>
        </p:nvGrpSpPr>
        <p:grpSpPr>
          <a:xfrm>
            <a:off x="5149875" y="172401"/>
            <a:ext cx="2254576" cy="3593969"/>
            <a:chOff x="5149875" y="172401"/>
            <a:chExt cx="2254576" cy="3593969"/>
          </a:xfrm>
        </p:grpSpPr>
        <p:pic>
          <p:nvPicPr>
            <p:cNvPr id="5" name="Picture 4" descr="A screenshot of a computer&#10;&#10;Description automatically generated">
              <a:extLst>
                <a:ext uri="{FF2B5EF4-FFF2-40B4-BE49-F238E27FC236}">
                  <a16:creationId xmlns:a16="http://schemas.microsoft.com/office/drawing/2014/main" id="{C66B923B-33AC-48F4-BAA6-443AD1903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9875" y="172401"/>
              <a:ext cx="2254576" cy="359396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E77F485-16CC-4905-9D4C-A3CA464D6275}"/>
                </a:ext>
              </a:extLst>
            </p:cNvPr>
            <p:cNvSpPr txBox="1"/>
            <p:nvPr/>
          </p:nvSpPr>
          <p:spPr>
            <a:xfrm>
              <a:off x="5680684" y="1838993"/>
              <a:ext cx="1192955" cy="307777"/>
            </a:xfrm>
            <a:prstGeom prst="rect">
              <a:avLst/>
            </a:prstGeom>
            <a:noFill/>
          </p:spPr>
          <p:txBody>
            <a:bodyPr wrap="none" rtlCol="0">
              <a:spAutoFit/>
            </a:bodyPr>
            <a:lstStyle/>
            <a:p>
              <a:r>
                <a:rPr lang="en-US" sz="1400" b="1"/>
                <a:t>POSTCARD</a:t>
              </a:r>
            </a:p>
          </p:txBody>
        </p:sp>
      </p:grpSp>
      <p:grpSp>
        <p:nvGrpSpPr>
          <p:cNvPr id="39" name="Group 38">
            <a:extLst>
              <a:ext uri="{FF2B5EF4-FFF2-40B4-BE49-F238E27FC236}">
                <a16:creationId xmlns:a16="http://schemas.microsoft.com/office/drawing/2014/main" id="{DFD6C9F7-C189-487A-B0F2-B18D007AE492}"/>
              </a:ext>
            </a:extLst>
          </p:cNvPr>
          <p:cNvGrpSpPr/>
          <p:nvPr/>
        </p:nvGrpSpPr>
        <p:grpSpPr>
          <a:xfrm>
            <a:off x="409554" y="477999"/>
            <a:ext cx="2100513" cy="2198821"/>
            <a:chOff x="409554" y="477999"/>
            <a:chExt cx="2100513" cy="2198821"/>
          </a:xfrm>
        </p:grpSpPr>
        <p:pic>
          <p:nvPicPr>
            <p:cNvPr id="25" name="Picture 24" descr="A screenshot of a cell phone&#10;&#10;Description automatically generated">
              <a:extLst>
                <a:ext uri="{FF2B5EF4-FFF2-40B4-BE49-F238E27FC236}">
                  <a16:creationId xmlns:a16="http://schemas.microsoft.com/office/drawing/2014/main" id="{35BA024D-EAC3-4053-8E8D-66223262B2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54" y="477999"/>
              <a:ext cx="2100513" cy="2198821"/>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724FC93A-64E4-46E1-B07A-409B188CDF5A}"/>
                </a:ext>
              </a:extLst>
            </p:cNvPr>
            <p:cNvSpPr txBox="1"/>
            <p:nvPr/>
          </p:nvSpPr>
          <p:spPr>
            <a:xfrm>
              <a:off x="509197" y="1424945"/>
              <a:ext cx="2000869" cy="307777"/>
            </a:xfrm>
            <a:prstGeom prst="rect">
              <a:avLst/>
            </a:prstGeom>
            <a:noFill/>
          </p:spPr>
          <p:txBody>
            <a:bodyPr wrap="none" rtlCol="0">
              <a:spAutoFit/>
            </a:bodyPr>
            <a:lstStyle/>
            <a:p>
              <a:r>
                <a:rPr lang="en-US" sz="1400" b="1"/>
                <a:t>PLACE OF WORSHIP</a:t>
              </a:r>
            </a:p>
          </p:txBody>
        </p:sp>
      </p:grpSp>
      <p:grpSp>
        <p:nvGrpSpPr>
          <p:cNvPr id="38" name="Group 37">
            <a:extLst>
              <a:ext uri="{FF2B5EF4-FFF2-40B4-BE49-F238E27FC236}">
                <a16:creationId xmlns:a16="http://schemas.microsoft.com/office/drawing/2014/main" id="{3C63BE08-0752-460D-AA24-342157EF6FC5}"/>
              </a:ext>
            </a:extLst>
          </p:cNvPr>
          <p:cNvGrpSpPr/>
          <p:nvPr/>
        </p:nvGrpSpPr>
        <p:grpSpPr>
          <a:xfrm>
            <a:off x="749226" y="1767737"/>
            <a:ext cx="2045341" cy="2101993"/>
            <a:chOff x="749226" y="1767737"/>
            <a:chExt cx="2045341" cy="2101993"/>
          </a:xfrm>
        </p:grpSpPr>
        <p:pic>
          <p:nvPicPr>
            <p:cNvPr id="27" name="Picture 26" descr="A screenshot of a social media post&#10;&#10;Description automatically generated">
              <a:extLst>
                <a:ext uri="{FF2B5EF4-FFF2-40B4-BE49-F238E27FC236}">
                  <a16:creationId xmlns:a16="http://schemas.microsoft.com/office/drawing/2014/main" id="{A9A94161-048E-45CA-BE8A-78794CE25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226" y="1767737"/>
              <a:ext cx="2045341" cy="2101993"/>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BD263576-5149-4413-8AA6-3B5AF0DAA9F9}"/>
                </a:ext>
              </a:extLst>
            </p:cNvPr>
            <p:cNvSpPr txBox="1"/>
            <p:nvPr/>
          </p:nvSpPr>
          <p:spPr>
            <a:xfrm>
              <a:off x="765883" y="2641002"/>
              <a:ext cx="2000869" cy="307777"/>
            </a:xfrm>
            <a:prstGeom prst="rect">
              <a:avLst/>
            </a:prstGeom>
            <a:noFill/>
          </p:spPr>
          <p:txBody>
            <a:bodyPr wrap="none" rtlCol="0">
              <a:spAutoFit/>
            </a:bodyPr>
            <a:lstStyle/>
            <a:p>
              <a:r>
                <a:rPr lang="en-US" sz="1400" b="1"/>
                <a:t>PLACE OF WORSHIP</a:t>
              </a:r>
            </a:p>
          </p:txBody>
        </p:sp>
      </p:grpSp>
      <p:grpSp>
        <p:nvGrpSpPr>
          <p:cNvPr id="37" name="Group 36">
            <a:extLst>
              <a:ext uri="{FF2B5EF4-FFF2-40B4-BE49-F238E27FC236}">
                <a16:creationId xmlns:a16="http://schemas.microsoft.com/office/drawing/2014/main" id="{CB44AAAE-A23E-4CC4-894D-09D77EA438E6}"/>
              </a:ext>
            </a:extLst>
          </p:cNvPr>
          <p:cNvGrpSpPr/>
          <p:nvPr/>
        </p:nvGrpSpPr>
        <p:grpSpPr>
          <a:xfrm>
            <a:off x="1413146" y="2942834"/>
            <a:ext cx="1894793" cy="2162633"/>
            <a:chOff x="1413146" y="2942834"/>
            <a:chExt cx="1894793" cy="2162633"/>
          </a:xfrm>
        </p:grpSpPr>
        <p:pic>
          <p:nvPicPr>
            <p:cNvPr id="28" name="Picture 27" descr="A screenshot of a computer&#10;&#10;Description automatically generated">
              <a:extLst>
                <a:ext uri="{FF2B5EF4-FFF2-40B4-BE49-F238E27FC236}">
                  <a16:creationId xmlns:a16="http://schemas.microsoft.com/office/drawing/2014/main" id="{9A05E202-DAB2-401D-A218-882321CE22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3146" y="2942834"/>
              <a:ext cx="1894793" cy="2162633"/>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3A36667B-78E8-47E2-95FF-13FF4FACB974}"/>
                </a:ext>
              </a:extLst>
            </p:cNvPr>
            <p:cNvSpPr txBox="1"/>
            <p:nvPr/>
          </p:nvSpPr>
          <p:spPr>
            <a:xfrm>
              <a:off x="1445167" y="3885029"/>
              <a:ext cx="1821332" cy="307777"/>
            </a:xfrm>
            <a:prstGeom prst="rect">
              <a:avLst/>
            </a:prstGeom>
            <a:noFill/>
          </p:spPr>
          <p:txBody>
            <a:bodyPr wrap="none" rtlCol="0">
              <a:spAutoFit/>
            </a:bodyPr>
            <a:lstStyle/>
            <a:p>
              <a:r>
                <a:rPr lang="en-US" sz="1400" b="1"/>
                <a:t>CIVIC STRUCTURE</a:t>
              </a:r>
            </a:p>
          </p:txBody>
        </p:sp>
      </p:grpSp>
      <p:grpSp>
        <p:nvGrpSpPr>
          <p:cNvPr id="36" name="Group 35">
            <a:extLst>
              <a:ext uri="{FF2B5EF4-FFF2-40B4-BE49-F238E27FC236}">
                <a16:creationId xmlns:a16="http://schemas.microsoft.com/office/drawing/2014/main" id="{D2C9592D-9762-4092-B469-AB784B923AD9}"/>
              </a:ext>
            </a:extLst>
          </p:cNvPr>
          <p:cNvGrpSpPr/>
          <p:nvPr/>
        </p:nvGrpSpPr>
        <p:grpSpPr>
          <a:xfrm>
            <a:off x="4549938" y="4229670"/>
            <a:ext cx="2631804" cy="3167213"/>
            <a:chOff x="4549938" y="4229670"/>
            <a:chExt cx="2631804" cy="3167213"/>
          </a:xfrm>
        </p:grpSpPr>
        <p:pic>
          <p:nvPicPr>
            <p:cNvPr id="4" name="Picture 3" descr="A screenshot of a computer screen&#10;&#10;Description automatically generated">
              <a:extLst>
                <a:ext uri="{FF2B5EF4-FFF2-40B4-BE49-F238E27FC236}">
                  <a16:creationId xmlns:a16="http://schemas.microsoft.com/office/drawing/2014/main" id="{CB5D50DE-67C4-4BAD-93D6-D1E5F11D0A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49938" y="4229670"/>
              <a:ext cx="2631804" cy="3167213"/>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56473C97-91C1-4BF6-A89F-59671D417473}"/>
                </a:ext>
              </a:extLst>
            </p:cNvPr>
            <p:cNvSpPr txBox="1"/>
            <p:nvPr/>
          </p:nvSpPr>
          <p:spPr>
            <a:xfrm>
              <a:off x="5569122" y="5634610"/>
              <a:ext cx="593432" cy="307777"/>
            </a:xfrm>
            <a:prstGeom prst="rect">
              <a:avLst/>
            </a:prstGeom>
            <a:noFill/>
          </p:spPr>
          <p:txBody>
            <a:bodyPr wrap="none" rtlCol="0">
              <a:spAutoFit/>
            </a:bodyPr>
            <a:lstStyle/>
            <a:p>
              <a:r>
                <a:rPr lang="en-US" sz="1400" b="1"/>
                <a:t>CITY</a:t>
              </a:r>
            </a:p>
          </p:txBody>
        </p:sp>
      </p:grpSp>
    </p:spTree>
    <p:extLst>
      <p:ext uri="{BB962C8B-B14F-4D97-AF65-F5344CB8AC3E}">
        <p14:creationId xmlns:p14="http://schemas.microsoft.com/office/powerpoint/2010/main" val="22225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nector: Curved 16">
            <a:extLst>
              <a:ext uri="{FF2B5EF4-FFF2-40B4-BE49-F238E27FC236}">
                <a16:creationId xmlns:a16="http://schemas.microsoft.com/office/drawing/2014/main" id="{3B2ADFB2-18BC-41FF-8223-03CBE112D5A3}"/>
              </a:ext>
            </a:extLst>
          </p:cNvPr>
          <p:cNvCxnSpPr>
            <a:cxnSpLocks/>
            <a:stCxn id="5" idx="2"/>
            <a:endCxn id="6" idx="1"/>
          </p:cNvCxnSpPr>
          <p:nvPr/>
        </p:nvCxnSpPr>
        <p:spPr>
          <a:xfrm rot="16200000" flipH="1">
            <a:off x="7242704" y="2800828"/>
            <a:ext cx="893469" cy="2824553"/>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F5E67521-2D91-44B0-96B7-AD8E4E859AD0}"/>
              </a:ext>
            </a:extLst>
          </p:cNvPr>
          <p:cNvCxnSpPr>
            <a:cxnSpLocks/>
            <a:stCxn id="28" idx="2"/>
            <a:endCxn id="4" idx="1"/>
          </p:cNvCxnSpPr>
          <p:nvPr/>
        </p:nvCxnSpPr>
        <p:spPr>
          <a:xfrm rot="16200000" flipH="1">
            <a:off x="3101337" y="4364673"/>
            <a:ext cx="707809" cy="2189395"/>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5A2178DB-FBB3-4E29-880D-5D2203BAF009}"/>
              </a:ext>
            </a:extLst>
          </p:cNvPr>
          <p:cNvCxnSpPr>
            <a:cxnSpLocks/>
            <a:stCxn id="5" idx="1"/>
            <a:endCxn id="27" idx="3"/>
          </p:cNvCxnSpPr>
          <p:nvPr/>
        </p:nvCxnSpPr>
        <p:spPr>
          <a:xfrm rot="10800000" flipV="1">
            <a:off x="2794569" y="1969385"/>
            <a:ext cx="2355308" cy="849348"/>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C782CA53-F58D-441F-A8E8-72349A02AE13}"/>
              </a:ext>
            </a:extLst>
          </p:cNvPr>
          <p:cNvCxnSpPr>
            <a:cxnSpLocks/>
            <a:stCxn id="5" idx="1"/>
            <a:endCxn id="25" idx="3"/>
          </p:cNvCxnSpPr>
          <p:nvPr/>
        </p:nvCxnSpPr>
        <p:spPr>
          <a:xfrm rot="10800000">
            <a:off x="2510067" y="1577409"/>
            <a:ext cx="2639808" cy="391976"/>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E31C7C-49A3-49C4-8E0E-568BDDA99A41}"/>
              </a:ext>
            </a:extLst>
          </p:cNvPr>
          <p:cNvSpPr txBox="1"/>
          <p:nvPr/>
        </p:nvSpPr>
        <p:spPr>
          <a:xfrm>
            <a:off x="4002402" y="1459337"/>
            <a:ext cx="1021433" cy="379656"/>
          </a:xfrm>
          <a:prstGeom prst="rect">
            <a:avLst/>
          </a:prstGeom>
          <a:noFill/>
        </p:spPr>
        <p:txBody>
          <a:bodyPr wrap="none" rtlCol="0">
            <a:spAutoFit/>
          </a:bodyPr>
          <a:lstStyle/>
          <a:p>
            <a:r>
              <a:rPr lang="en-US" sz="1867" b="1">
                <a:solidFill>
                  <a:schemeClr val="tx2">
                    <a:lumMod val="60000"/>
                    <a:lumOff val="40000"/>
                  </a:schemeClr>
                </a:solidFill>
              </a:rPr>
              <a:t>depicts</a:t>
            </a:r>
          </a:p>
        </p:txBody>
      </p:sp>
      <p:sp>
        <p:nvSpPr>
          <p:cNvPr id="11" name="TextBox 10">
            <a:extLst>
              <a:ext uri="{FF2B5EF4-FFF2-40B4-BE49-F238E27FC236}">
                <a16:creationId xmlns:a16="http://schemas.microsoft.com/office/drawing/2014/main" id="{51FCBBF6-AB2F-4BC8-8266-C732D4A9EFBD}"/>
              </a:ext>
            </a:extLst>
          </p:cNvPr>
          <p:cNvSpPr txBox="1"/>
          <p:nvPr/>
        </p:nvSpPr>
        <p:spPr>
          <a:xfrm>
            <a:off x="2072179" y="5776413"/>
            <a:ext cx="2266967" cy="379656"/>
          </a:xfrm>
          <a:prstGeom prst="rect">
            <a:avLst/>
          </a:prstGeom>
          <a:noFill/>
        </p:spPr>
        <p:txBody>
          <a:bodyPr wrap="none" rtlCol="0">
            <a:spAutoFit/>
          </a:bodyPr>
          <a:lstStyle/>
          <a:p>
            <a:r>
              <a:rPr lang="en-US" sz="1867" b="1">
                <a:solidFill>
                  <a:schemeClr val="tx2">
                    <a:lumMod val="60000"/>
                    <a:lumOff val="40000"/>
                  </a:schemeClr>
                </a:solidFill>
              </a:rPr>
              <a:t>contained in place</a:t>
            </a:r>
          </a:p>
        </p:txBody>
      </p:sp>
      <p:cxnSp>
        <p:nvCxnSpPr>
          <p:cNvPr id="12" name="Connector: Curved 11">
            <a:extLst>
              <a:ext uri="{FF2B5EF4-FFF2-40B4-BE49-F238E27FC236}">
                <a16:creationId xmlns:a16="http://schemas.microsoft.com/office/drawing/2014/main" id="{CC49428B-E012-4B80-BC28-0ED24908BBE5}"/>
              </a:ext>
            </a:extLst>
          </p:cNvPr>
          <p:cNvCxnSpPr>
            <a:cxnSpLocks/>
            <a:stCxn id="6" idx="2"/>
            <a:endCxn id="4" idx="3"/>
          </p:cNvCxnSpPr>
          <p:nvPr/>
        </p:nvCxnSpPr>
        <p:spPr>
          <a:xfrm rot="5400000" flipH="1">
            <a:off x="8665705" y="4329315"/>
            <a:ext cx="193009" cy="3160935"/>
          </a:xfrm>
          <a:prstGeom prst="curvedConnector4">
            <a:avLst>
              <a:gd name="adj1" fmla="val -157920"/>
              <a:gd name="adj2" fmla="val 6963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3C5F4E-3240-480D-A021-E1BBB1D34E38}"/>
              </a:ext>
            </a:extLst>
          </p:cNvPr>
          <p:cNvSpPr txBox="1"/>
          <p:nvPr/>
        </p:nvSpPr>
        <p:spPr>
          <a:xfrm>
            <a:off x="7425038" y="6310213"/>
            <a:ext cx="2266967" cy="379656"/>
          </a:xfrm>
          <a:prstGeom prst="rect">
            <a:avLst/>
          </a:prstGeom>
          <a:noFill/>
        </p:spPr>
        <p:txBody>
          <a:bodyPr wrap="none" rtlCol="0">
            <a:spAutoFit/>
          </a:bodyPr>
          <a:lstStyle/>
          <a:p>
            <a:r>
              <a:rPr lang="en-US" sz="1867" b="1">
                <a:solidFill>
                  <a:schemeClr val="tx2">
                    <a:lumMod val="60000"/>
                    <a:lumOff val="40000"/>
                  </a:schemeClr>
                </a:solidFill>
              </a:rPr>
              <a:t>contained in place</a:t>
            </a:r>
          </a:p>
        </p:txBody>
      </p:sp>
      <p:cxnSp>
        <p:nvCxnSpPr>
          <p:cNvPr id="14" name="Connector: Curved 13">
            <a:extLst>
              <a:ext uri="{FF2B5EF4-FFF2-40B4-BE49-F238E27FC236}">
                <a16:creationId xmlns:a16="http://schemas.microsoft.com/office/drawing/2014/main" id="{45ABE255-E575-47E5-8A03-1789D63B5702}"/>
              </a:ext>
            </a:extLst>
          </p:cNvPr>
          <p:cNvCxnSpPr>
            <a:cxnSpLocks/>
            <a:stCxn id="5" idx="2"/>
            <a:endCxn id="4" idx="0"/>
          </p:cNvCxnSpPr>
          <p:nvPr/>
        </p:nvCxnSpPr>
        <p:spPr>
          <a:xfrm rot="5400000">
            <a:off x="5839853" y="3792357"/>
            <a:ext cx="463300" cy="411323"/>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6E1C8935-CDF7-4387-8F24-0E6773DC7369}"/>
              </a:ext>
            </a:extLst>
          </p:cNvPr>
          <p:cNvCxnSpPr>
            <a:cxnSpLocks/>
            <a:stCxn id="5" idx="1"/>
            <a:endCxn id="28" idx="3"/>
          </p:cNvCxnSpPr>
          <p:nvPr/>
        </p:nvCxnSpPr>
        <p:spPr>
          <a:xfrm rot="10800000" flipV="1">
            <a:off x="3307939" y="1969386"/>
            <a:ext cx="1841936" cy="2054765"/>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C05D84-0281-4F3A-A66B-1494D21312E4}"/>
              </a:ext>
            </a:extLst>
          </p:cNvPr>
          <p:cNvSpPr txBox="1"/>
          <p:nvPr/>
        </p:nvSpPr>
        <p:spPr>
          <a:xfrm>
            <a:off x="4947478" y="3843968"/>
            <a:ext cx="835485" cy="379656"/>
          </a:xfrm>
          <a:prstGeom prst="rect">
            <a:avLst/>
          </a:prstGeom>
          <a:noFill/>
        </p:spPr>
        <p:txBody>
          <a:bodyPr wrap="none" rtlCol="0">
            <a:spAutoFit/>
          </a:bodyPr>
          <a:lstStyle/>
          <a:p>
            <a:r>
              <a:rPr lang="en-US" sz="1867" b="1">
                <a:solidFill>
                  <a:schemeClr val="tx2">
                    <a:lumMod val="60000"/>
                    <a:lumOff val="40000"/>
                  </a:schemeClr>
                </a:solidFill>
              </a:rPr>
              <a:t>about</a:t>
            </a:r>
          </a:p>
        </p:txBody>
      </p:sp>
      <p:sp>
        <p:nvSpPr>
          <p:cNvPr id="18" name="TextBox 17">
            <a:extLst>
              <a:ext uri="{FF2B5EF4-FFF2-40B4-BE49-F238E27FC236}">
                <a16:creationId xmlns:a16="http://schemas.microsoft.com/office/drawing/2014/main" id="{1FAE9026-4DD5-4C93-97F8-6B56A9FC85E8}"/>
              </a:ext>
            </a:extLst>
          </p:cNvPr>
          <p:cNvSpPr txBox="1"/>
          <p:nvPr/>
        </p:nvSpPr>
        <p:spPr>
          <a:xfrm>
            <a:off x="7689439" y="4567835"/>
            <a:ext cx="1810237" cy="379656"/>
          </a:xfrm>
          <a:prstGeom prst="rect">
            <a:avLst/>
          </a:prstGeom>
          <a:noFill/>
        </p:spPr>
        <p:txBody>
          <a:bodyPr wrap="square" rtlCol="0">
            <a:spAutoFit/>
          </a:bodyPr>
          <a:lstStyle/>
          <a:p>
            <a:r>
              <a:rPr lang="en-US" sz="1867" b="1">
                <a:solidFill>
                  <a:schemeClr val="tx2">
                    <a:lumMod val="60000"/>
                    <a:lumOff val="40000"/>
                  </a:schemeClr>
                </a:solidFill>
              </a:rPr>
              <a:t>held by</a:t>
            </a:r>
          </a:p>
        </p:txBody>
      </p:sp>
      <p:cxnSp>
        <p:nvCxnSpPr>
          <p:cNvPr id="24" name="Connector: Curved 23">
            <a:extLst>
              <a:ext uri="{FF2B5EF4-FFF2-40B4-BE49-F238E27FC236}">
                <a16:creationId xmlns:a16="http://schemas.microsoft.com/office/drawing/2014/main" id="{E3756732-FE11-40A3-8741-977FBD6A5C22}"/>
              </a:ext>
            </a:extLst>
          </p:cNvPr>
          <p:cNvCxnSpPr>
            <a:cxnSpLocks/>
            <a:stCxn id="27" idx="2"/>
            <a:endCxn id="4" idx="1"/>
          </p:cNvCxnSpPr>
          <p:nvPr/>
        </p:nvCxnSpPr>
        <p:spPr>
          <a:xfrm rot="16200000" flipH="1">
            <a:off x="2189143" y="3452482"/>
            <a:ext cx="1943547" cy="2778041"/>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ABE1DD20-2631-4DE8-BBEA-DA5C6F62A346}"/>
              </a:ext>
            </a:extLst>
          </p:cNvPr>
          <p:cNvCxnSpPr>
            <a:cxnSpLocks/>
            <a:stCxn id="25" idx="2"/>
            <a:endCxn id="4" idx="1"/>
          </p:cNvCxnSpPr>
          <p:nvPr/>
        </p:nvCxnSpPr>
        <p:spPr>
          <a:xfrm rot="16200000" flipH="1">
            <a:off x="1436645" y="2699985"/>
            <a:ext cx="3136456" cy="3090127"/>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6E0493A-51AA-438D-86DA-CDE269E67871}"/>
              </a:ext>
            </a:extLst>
          </p:cNvPr>
          <p:cNvGrpSpPr/>
          <p:nvPr/>
        </p:nvGrpSpPr>
        <p:grpSpPr>
          <a:xfrm>
            <a:off x="5149875" y="172401"/>
            <a:ext cx="2254576" cy="3593969"/>
            <a:chOff x="5149875" y="172401"/>
            <a:chExt cx="2254576" cy="3593969"/>
          </a:xfrm>
        </p:grpSpPr>
        <p:pic>
          <p:nvPicPr>
            <p:cNvPr id="5" name="Picture 4" descr="A screenshot of a computer&#10;&#10;Description automatically generated">
              <a:extLst>
                <a:ext uri="{FF2B5EF4-FFF2-40B4-BE49-F238E27FC236}">
                  <a16:creationId xmlns:a16="http://schemas.microsoft.com/office/drawing/2014/main" id="{C66B923B-33AC-48F4-BAA6-443AD1903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9875" y="172401"/>
              <a:ext cx="2254576" cy="359396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E77F485-16CC-4905-9D4C-A3CA464D6275}"/>
                </a:ext>
              </a:extLst>
            </p:cNvPr>
            <p:cNvSpPr txBox="1"/>
            <p:nvPr/>
          </p:nvSpPr>
          <p:spPr>
            <a:xfrm>
              <a:off x="5680684" y="1838993"/>
              <a:ext cx="1192955" cy="307777"/>
            </a:xfrm>
            <a:prstGeom prst="rect">
              <a:avLst/>
            </a:prstGeom>
            <a:noFill/>
          </p:spPr>
          <p:txBody>
            <a:bodyPr wrap="none" rtlCol="0">
              <a:spAutoFit/>
            </a:bodyPr>
            <a:lstStyle/>
            <a:p>
              <a:r>
                <a:rPr lang="en-US" sz="1400" b="1"/>
                <a:t>POSTCARD</a:t>
              </a:r>
            </a:p>
          </p:txBody>
        </p:sp>
      </p:grpSp>
      <p:grpSp>
        <p:nvGrpSpPr>
          <p:cNvPr id="39" name="Group 38">
            <a:extLst>
              <a:ext uri="{FF2B5EF4-FFF2-40B4-BE49-F238E27FC236}">
                <a16:creationId xmlns:a16="http://schemas.microsoft.com/office/drawing/2014/main" id="{DFD6C9F7-C189-487A-B0F2-B18D007AE492}"/>
              </a:ext>
            </a:extLst>
          </p:cNvPr>
          <p:cNvGrpSpPr/>
          <p:nvPr/>
        </p:nvGrpSpPr>
        <p:grpSpPr>
          <a:xfrm>
            <a:off x="409554" y="477999"/>
            <a:ext cx="2100513" cy="2198821"/>
            <a:chOff x="409554" y="477999"/>
            <a:chExt cx="2100513" cy="2198821"/>
          </a:xfrm>
        </p:grpSpPr>
        <p:pic>
          <p:nvPicPr>
            <p:cNvPr id="25" name="Picture 24" descr="A screenshot of a cell phone&#10;&#10;Description automatically generated">
              <a:extLst>
                <a:ext uri="{FF2B5EF4-FFF2-40B4-BE49-F238E27FC236}">
                  <a16:creationId xmlns:a16="http://schemas.microsoft.com/office/drawing/2014/main" id="{35BA024D-EAC3-4053-8E8D-66223262B2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54" y="477999"/>
              <a:ext cx="2100513" cy="2198821"/>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724FC93A-64E4-46E1-B07A-409B188CDF5A}"/>
                </a:ext>
              </a:extLst>
            </p:cNvPr>
            <p:cNvSpPr txBox="1"/>
            <p:nvPr/>
          </p:nvSpPr>
          <p:spPr>
            <a:xfrm>
              <a:off x="509197" y="1424945"/>
              <a:ext cx="2000869" cy="307777"/>
            </a:xfrm>
            <a:prstGeom prst="rect">
              <a:avLst/>
            </a:prstGeom>
            <a:noFill/>
          </p:spPr>
          <p:txBody>
            <a:bodyPr wrap="none" rtlCol="0">
              <a:spAutoFit/>
            </a:bodyPr>
            <a:lstStyle/>
            <a:p>
              <a:r>
                <a:rPr lang="en-US" sz="1400" b="1"/>
                <a:t>PLACE OF WORSHIP</a:t>
              </a:r>
            </a:p>
          </p:txBody>
        </p:sp>
      </p:grpSp>
      <p:grpSp>
        <p:nvGrpSpPr>
          <p:cNvPr id="38" name="Group 37">
            <a:extLst>
              <a:ext uri="{FF2B5EF4-FFF2-40B4-BE49-F238E27FC236}">
                <a16:creationId xmlns:a16="http://schemas.microsoft.com/office/drawing/2014/main" id="{3C63BE08-0752-460D-AA24-342157EF6FC5}"/>
              </a:ext>
            </a:extLst>
          </p:cNvPr>
          <p:cNvGrpSpPr/>
          <p:nvPr/>
        </p:nvGrpSpPr>
        <p:grpSpPr>
          <a:xfrm>
            <a:off x="749226" y="1767737"/>
            <a:ext cx="2045341" cy="2101993"/>
            <a:chOff x="749226" y="1767737"/>
            <a:chExt cx="2045341" cy="2101993"/>
          </a:xfrm>
        </p:grpSpPr>
        <p:pic>
          <p:nvPicPr>
            <p:cNvPr id="27" name="Picture 26" descr="A screenshot of a social media post&#10;&#10;Description automatically generated">
              <a:extLst>
                <a:ext uri="{FF2B5EF4-FFF2-40B4-BE49-F238E27FC236}">
                  <a16:creationId xmlns:a16="http://schemas.microsoft.com/office/drawing/2014/main" id="{A9A94161-048E-45CA-BE8A-78794CE25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226" y="1767737"/>
              <a:ext cx="2045341" cy="2101993"/>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BD263576-5149-4413-8AA6-3B5AF0DAA9F9}"/>
                </a:ext>
              </a:extLst>
            </p:cNvPr>
            <p:cNvSpPr txBox="1"/>
            <p:nvPr/>
          </p:nvSpPr>
          <p:spPr>
            <a:xfrm>
              <a:off x="765883" y="2641002"/>
              <a:ext cx="2000869" cy="307777"/>
            </a:xfrm>
            <a:prstGeom prst="rect">
              <a:avLst/>
            </a:prstGeom>
            <a:noFill/>
          </p:spPr>
          <p:txBody>
            <a:bodyPr wrap="none" rtlCol="0">
              <a:spAutoFit/>
            </a:bodyPr>
            <a:lstStyle/>
            <a:p>
              <a:r>
                <a:rPr lang="en-US" sz="1400" b="1"/>
                <a:t>PLACE OF WORSHIP</a:t>
              </a:r>
            </a:p>
          </p:txBody>
        </p:sp>
      </p:grpSp>
      <p:grpSp>
        <p:nvGrpSpPr>
          <p:cNvPr id="37" name="Group 36">
            <a:extLst>
              <a:ext uri="{FF2B5EF4-FFF2-40B4-BE49-F238E27FC236}">
                <a16:creationId xmlns:a16="http://schemas.microsoft.com/office/drawing/2014/main" id="{CB44AAAE-A23E-4CC4-894D-09D77EA438E6}"/>
              </a:ext>
            </a:extLst>
          </p:cNvPr>
          <p:cNvGrpSpPr/>
          <p:nvPr/>
        </p:nvGrpSpPr>
        <p:grpSpPr>
          <a:xfrm>
            <a:off x="1413146" y="2942834"/>
            <a:ext cx="1894793" cy="2162633"/>
            <a:chOff x="1413146" y="2942834"/>
            <a:chExt cx="1894793" cy="2162633"/>
          </a:xfrm>
        </p:grpSpPr>
        <p:pic>
          <p:nvPicPr>
            <p:cNvPr id="28" name="Picture 27" descr="A screenshot of a computer&#10;&#10;Description automatically generated">
              <a:extLst>
                <a:ext uri="{FF2B5EF4-FFF2-40B4-BE49-F238E27FC236}">
                  <a16:creationId xmlns:a16="http://schemas.microsoft.com/office/drawing/2014/main" id="{9A05E202-DAB2-401D-A218-882321CE22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3146" y="2942834"/>
              <a:ext cx="1894793" cy="2162633"/>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3A36667B-78E8-47E2-95FF-13FF4FACB974}"/>
                </a:ext>
              </a:extLst>
            </p:cNvPr>
            <p:cNvSpPr txBox="1"/>
            <p:nvPr/>
          </p:nvSpPr>
          <p:spPr>
            <a:xfrm>
              <a:off x="1445167" y="3885029"/>
              <a:ext cx="1821332" cy="307777"/>
            </a:xfrm>
            <a:prstGeom prst="rect">
              <a:avLst/>
            </a:prstGeom>
            <a:noFill/>
          </p:spPr>
          <p:txBody>
            <a:bodyPr wrap="none" rtlCol="0">
              <a:spAutoFit/>
            </a:bodyPr>
            <a:lstStyle/>
            <a:p>
              <a:r>
                <a:rPr lang="en-US" sz="1400" b="1"/>
                <a:t>CIVIC STRUCTURE</a:t>
              </a:r>
            </a:p>
          </p:txBody>
        </p:sp>
      </p:grpSp>
      <p:grpSp>
        <p:nvGrpSpPr>
          <p:cNvPr id="36" name="Group 35">
            <a:extLst>
              <a:ext uri="{FF2B5EF4-FFF2-40B4-BE49-F238E27FC236}">
                <a16:creationId xmlns:a16="http://schemas.microsoft.com/office/drawing/2014/main" id="{D2C9592D-9762-4092-B469-AB784B923AD9}"/>
              </a:ext>
            </a:extLst>
          </p:cNvPr>
          <p:cNvGrpSpPr/>
          <p:nvPr/>
        </p:nvGrpSpPr>
        <p:grpSpPr>
          <a:xfrm>
            <a:off x="4549938" y="4229670"/>
            <a:ext cx="2631804" cy="3167213"/>
            <a:chOff x="4549938" y="4229670"/>
            <a:chExt cx="2631804" cy="3167213"/>
          </a:xfrm>
        </p:grpSpPr>
        <p:pic>
          <p:nvPicPr>
            <p:cNvPr id="4" name="Picture 3" descr="A screenshot of a computer screen&#10;&#10;Description automatically generated">
              <a:extLst>
                <a:ext uri="{FF2B5EF4-FFF2-40B4-BE49-F238E27FC236}">
                  <a16:creationId xmlns:a16="http://schemas.microsoft.com/office/drawing/2014/main" id="{CB5D50DE-67C4-4BAD-93D6-D1E5F11D0A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49938" y="4229670"/>
              <a:ext cx="2631804" cy="3167213"/>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56473C97-91C1-4BF6-A89F-59671D417473}"/>
                </a:ext>
              </a:extLst>
            </p:cNvPr>
            <p:cNvSpPr txBox="1"/>
            <p:nvPr/>
          </p:nvSpPr>
          <p:spPr>
            <a:xfrm>
              <a:off x="5569122" y="5634610"/>
              <a:ext cx="593432" cy="307777"/>
            </a:xfrm>
            <a:prstGeom prst="rect">
              <a:avLst/>
            </a:prstGeom>
            <a:noFill/>
          </p:spPr>
          <p:txBody>
            <a:bodyPr wrap="none" rtlCol="0">
              <a:spAutoFit/>
            </a:bodyPr>
            <a:lstStyle/>
            <a:p>
              <a:r>
                <a:rPr lang="en-US" sz="1400" b="1"/>
                <a:t>CITY</a:t>
              </a:r>
            </a:p>
          </p:txBody>
        </p:sp>
      </p:grpSp>
      <p:grpSp>
        <p:nvGrpSpPr>
          <p:cNvPr id="35" name="Group 34">
            <a:extLst>
              <a:ext uri="{FF2B5EF4-FFF2-40B4-BE49-F238E27FC236}">
                <a16:creationId xmlns:a16="http://schemas.microsoft.com/office/drawing/2014/main" id="{1EE0B88B-CAB7-4A6C-AC63-1C171F89E84A}"/>
              </a:ext>
            </a:extLst>
          </p:cNvPr>
          <p:cNvGrpSpPr/>
          <p:nvPr/>
        </p:nvGrpSpPr>
        <p:grpSpPr>
          <a:xfrm>
            <a:off x="9101717" y="3313392"/>
            <a:ext cx="2481919" cy="2692893"/>
            <a:chOff x="9101717" y="3313392"/>
            <a:chExt cx="2481919" cy="2692893"/>
          </a:xfrm>
        </p:grpSpPr>
        <p:pic>
          <p:nvPicPr>
            <p:cNvPr id="6" name="Picture 5" descr="A screenshot of a computer&#10;&#10;Description automatically generated">
              <a:extLst>
                <a:ext uri="{FF2B5EF4-FFF2-40B4-BE49-F238E27FC236}">
                  <a16:creationId xmlns:a16="http://schemas.microsoft.com/office/drawing/2014/main" id="{E19810EC-A0B9-4186-B4CD-9B269149F5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1717" y="3313392"/>
              <a:ext cx="2481919" cy="2692893"/>
            </a:xfrm>
            <a:prstGeom prst="rect">
              <a:avLst/>
            </a:prstGeom>
            <a:ln>
              <a:noFill/>
            </a:ln>
            <a:effectLst>
              <a:outerShdw blurRad="292100" dist="139700" dir="2700000" algn="tl" rotWithShape="0">
                <a:srgbClr val="333333">
                  <a:alpha val="65000"/>
                </a:srgbClr>
              </a:outerShdw>
            </a:effectLst>
          </p:spPr>
        </p:pic>
        <p:sp>
          <p:nvSpPr>
            <p:cNvPr id="34" name="TextBox 33">
              <a:extLst>
                <a:ext uri="{FF2B5EF4-FFF2-40B4-BE49-F238E27FC236}">
                  <a16:creationId xmlns:a16="http://schemas.microsoft.com/office/drawing/2014/main" id="{6D04EFFA-A0DC-46AB-8A50-53F5864105BD}"/>
                </a:ext>
              </a:extLst>
            </p:cNvPr>
            <p:cNvSpPr txBox="1"/>
            <p:nvPr/>
          </p:nvSpPr>
          <p:spPr>
            <a:xfrm>
              <a:off x="9461825" y="4502218"/>
              <a:ext cx="1761701" cy="307777"/>
            </a:xfrm>
            <a:prstGeom prst="rect">
              <a:avLst/>
            </a:prstGeom>
            <a:noFill/>
          </p:spPr>
          <p:txBody>
            <a:bodyPr wrap="none" rtlCol="0">
              <a:spAutoFit/>
            </a:bodyPr>
            <a:lstStyle/>
            <a:p>
              <a:r>
                <a:rPr lang="en-US" sz="1400" b="1"/>
                <a:t>LIBRARY SYSTEM</a:t>
              </a:r>
            </a:p>
          </p:txBody>
        </p:sp>
      </p:grpSp>
    </p:spTree>
    <p:extLst>
      <p:ext uri="{BB962C8B-B14F-4D97-AF65-F5344CB8AC3E}">
        <p14:creationId xmlns:p14="http://schemas.microsoft.com/office/powerpoint/2010/main" val="816828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nector: Curved 20">
            <a:extLst>
              <a:ext uri="{FF2B5EF4-FFF2-40B4-BE49-F238E27FC236}">
                <a16:creationId xmlns:a16="http://schemas.microsoft.com/office/drawing/2014/main" id="{3A0FBB64-2363-4739-A90D-19B2D2F70447}"/>
              </a:ext>
            </a:extLst>
          </p:cNvPr>
          <p:cNvCxnSpPr>
            <a:cxnSpLocks/>
            <a:stCxn id="5" idx="3"/>
            <a:endCxn id="22" idx="1"/>
          </p:cNvCxnSpPr>
          <p:nvPr/>
        </p:nvCxnSpPr>
        <p:spPr>
          <a:xfrm>
            <a:off x="7404451" y="1969385"/>
            <a:ext cx="2064093" cy="324467"/>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3B2ADFB2-18BC-41FF-8223-03CBE112D5A3}"/>
              </a:ext>
            </a:extLst>
          </p:cNvPr>
          <p:cNvCxnSpPr>
            <a:cxnSpLocks/>
            <a:stCxn id="5" idx="2"/>
            <a:endCxn id="6" idx="1"/>
          </p:cNvCxnSpPr>
          <p:nvPr/>
        </p:nvCxnSpPr>
        <p:spPr>
          <a:xfrm rot="16200000" flipH="1">
            <a:off x="7242704" y="2800828"/>
            <a:ext cx="893469" cy="2824553"/>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F5E67521-2D91-44B0-96B7-AD8E4E859AD0}"/>
              </a:ext>
            </a:extLst>
          </p:cNvPr>
          <p:cNvCxnSpPr>
            <a:cxnSpLocks/>
            <a:stCxn id="28" idx="2"/>
            <a:endCxn id="4" idx="1"/>
          </p:cNvCxnSpPr>
          <p:nvPr/>
        </p:nvCxnSpPr>
        <p:spPr>
          <a:xfrm rot="16200000" flipH="1">
            <a:off x="3101337" y="4364673"/>
            <a:ext cx="707809" cy="2189395"/>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5A2178DB-FBB3-4E29-880D-5D2203BAF009}"/>
              </a:ext>
            </a:extLst>
          </p:cNvPr>
          <p:cNvCxnSpPr>
            <a:cxnSpLocks/>
            <a:stCxn id="5" idx="1"/>
            <a:endCxn id="27" idx="3"/>
          </p:cNvCxnSpPr>
          <p:nvPr/>
        </p:nvCxnSpPr>
        <p:spPr>
          <a:xfrm rot="10800000" flipV="1">
            <a:off x="2794569" y="1969385"/>
            <a:ext cx="2355308" cy="849348"/>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C782CA53-F58D-441F-A8E8-72349A02AE13}"/>
              </a:ext>
            </a:extLst>
          </p:cNvPr>
          <p:cNvCxnSpPr>
            <a:cxnSpLocks/>
            <a:stCxn id="5" idx="1"/>
            <a:endCxn id="25" idx="3"/>
          </p:cNvCxnSpPr>
          <p:nvPr/>
        </p:nvCxnSpPr>
        <p:spPr>
          <a:xfrm rot="10800000">
            <a:off x="2510067" y="1577409"/>
            <a:ext cx="2639808" cy="391976"/>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5E31C7C-49A3-49C4-8E0E-568BDDA99A41}"/>
              </a:ext>
            </a:extLst>
          </p:cNvPr>
          <p:cNvSpPr txBox="1"/>
          <p:nvPr/>
        </p:nvSpPr>
        <p:spPr>
          <a:xfrm>
            <a:off x="4002402" y="1459337"/>
            <a:ext cx="1021433" cy="379656"/>
          </a:xfrm>
          <a:prstGeom prst="rect">
            <a:avLst/>
          </a:prstGeom>
          <a:noFill/>
        </p:spPr>
        <p:txBody>
          <a:bodyPr wrap="none" rtlCol="0">
            <a:spAutoFit/>
          </a:bodyPr>
          <a:lstStyle/>
          <a:p>
            <a:r>
              <a:rPr lang="en-US" sz="1867" b="1">
                <a:solidFill>
                  <a:schemeClr val="tx2">
                    <a:lumMod val="60000"/>
                    <a:lumOff val="40000"/>
                  </a:schemeClr>
                </a:solidFill>
              </a:rPr>
              <a:t>depicts</a:t>
            </a:r>
          </a:p>
        </p:txBody>
      </p:sp>
      <p:sp>
        <p:nvSpPr>
          <p:cNvPr id="11" name="TextBox 10">
            <a:extLst>
              <a:ext uri="{FF2B5EF4-FFF2-40B4-BE49-F238E27FC236}">
                <a16:creationId xmlns:a16="http://schemas.microsoft.com/office/drawing/2014/main" id="{51FCBBF6-AB2F-4BC8-8266-C732D4A9EFBD}"/>
              </a:ext>
            </a:extLst>
          </p:cNvPr>
          <p:cNvSpPr txBox="1"/>
          <p:nvPr/>
        </p:nvSpPr>
        <p:spPr>
          <a:xfrm>
            <a:off x="2072179" y="5776413"/>
            <a:ext cx="2266967" cy="379656"/>
          </a:xfrm>
          <a:prstGeom prst="rect">
            <a:avLst/>
          </a:prstGeom>
          <a:noFill/>
        </p:spPr>
        <p:txBody>
          <a:bodyPr wrap="none" rtlCol="0">
            <a:spAutoFit/>
          </a:bodyPr>
          <a:lstStyle/>
          <a:p>
            <a:r>
              <a:rPr lang="en-US" sz="1867" b="1">
                <a:solidFill>
                  <a:schemeClr val="tx2">
                    <a:lumMod val="60000"/>
                    <a:lumOff val="40000"/>
                  </a:schemeClr>
                </a:solidFill>
              </a:rPr>
              <a:t>contained in place</a:t>
            </a:r>
          </a:p>
        </p:txBody>
      </p:sp>
      <p:cxnSp>
        <p:nvCxnSpPr>
          <p:cNvPr id="12" name="Connector: Curved 11">
            <a:extLst>
              <a:ext uri="{FF2B5EF4-FFF2-40B4-BE49-F238E27FC236}">
                <a16:creationId xmlns:a16="http://schemas.microsoft.com/office/drawing/2014/main" id="{CC49428B-E012-4B80-BC28-0ED24908BBE5}"/>
              </a:ext>
            </a:extLst>
          </p:cNvPr>
          <p:cNvCxnSpPr>
            <a:cxnSpLocks/>
            <a:stCxn id="6" idx="2"/>
            <a:endCxn id="4" idx="3"/>
          </p:cNvCxnSpPr>
          <p:nvPr/>
        </p:nvCxnSpPr>
        <p:spPr>
          <a:xfrm rot="5400000" flipH="1">
            <a:off x="8665705" y="4329315"/>
            <a:ext cx="193009" cy="3160935"/>
          </a:xfrm>
          <a:prstGeom prst="curvedConnector4">
            <a:avLst>
              <a:gd name="adj1" fmla="val -157920"/>
              <a:gd name="adj2" fmla="val 6963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3C5F4E-3240-480D-A021-E1BBB1D34E38}"/>
              </a:ext>
            </a:extLst>
          </p:cNvPr>
          <p:cNvSpPr txBox="1"/>
          <p:nvPr/>
        </p:nvSpPr>
        <p:spPr>
          <a:xfrm>
            <a:off x="7425038" y="6310213"/>
            <a:ext cx="2266967" cy="379656"/>
          </a:xfrm>
          <a:prstGeom prst="rect">
            <a:avLst/>
          </a:prstGeom>
          <a:noFill/>
        </p:spPr>
        <p:txBody>
          <a:bodyPr wrap="none" rtlCol="0">
            <a:spAutoFit/>
          </a:bodyPr>
          <a:lstStyle/>
          <a:p>
            <a:r>
              <a:rPr lang="en-US" sz="1867" b="1">
                <a:solidFill>
                  <a:schemeClr val="tx2">
                    <a:lumMod val="60000"/>
                    <a:lumOff val="40000"/>
                  </a:schemeClr>
                </a:solidFill>
              </a:rPr>
              <a:t>contained in place</a:t>
            </a:r>
          </a:p>
        </p:txBody>
      </p:sp>
      <p:cxnSp>
        <p:nvCxnSpPr>
          <p:cNvPr id="14" name="Connector: Curved 13">
            <a:extLst>
              <a:ext uri="{FF2B5EF4-FFF2-40B4-BE49-F238E27FC236}">
                <a16:creationId xmlns:a16="http://schemas.microsoft.com/office/drawing/2014/main" id="{45ABE255-E575-47E5-8A03-1789D63B5702}"/>
              </a:ext>
            </a:extLst>
          </p:cNvPr>
          <p:cNvCxnSpPr>
            <a:cxnSpLocks/>
            <a:stCxn id="5" idx="2"/>
            <a:endCxn id="4" idx="0"/>
          </p:cNvCxnSpPr>
          <p:nvPr/>
        </p:nvCxnSpPr>
        <p:spPr>
          <a:xfrm rot="5400000">
            <a:off x="5839853" y="3792357"/>
            <a:ext cx="463300" cy="411323"/>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6E1C8935-CDF7-4387-8F24-0E6773DC7369}"/>
              </a:ext>
            </a:extLst>
          </p:cNvPr>
          <p:cNvCxnSpPr>
            <a:cxnSpLocks/>
            <a:stCxn id="5" idx="1"/>
            <a:endCxn id="28" idx="3"/>
          </p:cNvCxnSpPr>
          <p:nvPr/>
        </p:nvCxnSpPr>
        <p:spPr>
          <a:xfrm rot="10800000" flipV="1">
            <a:off x="3307939" y="1969386"/>
            <a:ext cx="1841936" cy="2054765"/>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C05D84-0281-4F3A-A66B-1494D21312E4}"/>
              </a:ext>
            </a:extLst>
          </p:cNvPr>
          <p:cNvSpPr txBox="1"/>
          <p:nvPr/>
        </p:nvSpPr>
        <p:spPr>
          <a:xfrm>
            <a:off x="4947478" y="3843968"/>
            <a:ext cx="835485" cy="379656"/>
          </a:xfrm>
          <a:prstGeom prst="rect">
            <a:avLst/>
          </a:prstGeom>
          <a:noFill/>
        </p:spPr>
        <p:txBody>
          <a:bodyPr wrap="none" rtlCol="0">
            <a:spAutoFit/>
          </a:bodyPr>
          <a:lstStyle/>
          <a:p>
            <a:r>
              <a:rPr lang="en-US" sz="1867" b="1">
                <a:solidFill>
                  <a:schemeClr val="tx2">
                    <a:lumMod val="60000"/>
                    <a:lumOff val="40000"/>
                  </a:schemeClr>
                </a:solidFill>
              </a:rPr>
              <a:t>about</a:t>
            </a:r>
          </a:p>
        </p:txBody>
      </p:sp>
      <p:sp>
        <p:nvSpPr>
          <p:cNvPr id="18" name="TextBox 17">
            <a:extLst>
              <a:ext uri="{FF2B5EF4-FFF2-40B4-BE49-F238E27FC236}">
                <a16:creationId xmlns:a16="http://schemas.microsoft.com/office/drawing/2014/main" id="{1FAE9026-4DD5-4C93-97F8-6B56A9FC85E8}"/>
              </a:ext>
            </a:extLst>
          </p:cNvPr>
          <p:cNvSpPr txBox="1"/>
          <p:nvPr/>
        </p:nvSpPr>
        <p:spPr>
          <a:xfrm>
            <a:off x="7689439" y="4567835"/>
            <a:ext cx="1810237" cy="379656"/>
          </a:xfrm>
          <a:prstGeom prst="rect">
            <a:avLst/>
          </a:prstGeom>
          <a:noFill/>
        </p:spPr>
        <p:txBody>
          <a:bodyPr wrap="square" rtlCol="0">
            <a:spAutoFit/>
          </a:bodyPr>
          <a:lstStyle/>
          <a:p>
            <a:r>
              <a:rPr lang="en-US" sz="1867" b="1">
                <a:solidFill>
                  <a:schemeClr val="tx2">
                    <a:lumMod val="60000"/>
                    <a:lumOff val="40000"/>
                  </a:schemeClr>
                </a:solidFill>
              </a:rPr>
              <a:t>held by</a:t>
            </a:r>
          </a:p>
        </p:txBody>
      </p:sp>
      <p:cxnSp>
        <p:nvCxnSpPr>
          <p:cNvPr id="19" name="Connector: Curved 18">
            <a:extLst>
              <a:ext uri="{FF2B5EF4-FFF2-40B4-BE49-F238E27FC236}">
                <a16:creationId xmlns:a16="http://schemas.microsoft.com/office/drawing/2014/main" id="{DCD131A8-60EF-4D56-A0FC-E151EBD1E0C1}"/>
              </a:ext>
            </a:extLst>
          </p:cNvPr>
          <p:cNvCxnSpPr>
            <a:cxnSpLocks/>
            <a:stCxn id="5" idx="3"/>
            <a:endCxn id="20" idx="1"/>
          </p:cNvCxnSpPr>
          <p:nvPr/>
        </p:nvCxnSpPr>
        <p:spPr>
          <a:xfrm flipV="1">
            <a:off x="7404451" y="1185433"/>
            <a:ext cx="982455" cy="783952"/>
          </a:xfrm>
          <a:prstGeom prst="curvedConnector3">
            <a:avLst>
              <a:gd name="adj1" fmla="val 50000"/>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B909EB5-71C5-4DBE-A5F3-9B5A4F320E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6905" y="214645"/>
            <a:ext cx="1241291" cy="1941576"/>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18D70992-B261-4E6A-8761-4044B31C66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68545" y="1507396"/>
            <a:ext cx="2481919" cy="1572913"/>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D360277F-7C01-4744-A104-0802BF112D12}"/>
              </a:ext>
            </a:extLst>
          </p:cNvPr>
          <p:cNvSpPr txBox="1"/>
          <p:nvPr/>
        </p:nvSpPr>
        <p:spPr>
          <a:xfrm>
            <a:off x="7587196" y="2272365"/>
            <a:ext cx="1810237" cy="666977"/>
          </a:xfrm>
          <a:prstGeom prst="rect">
            <a:avLst/>
          </a:prstGeom>
          <a:noFill/>
        </p:spPr>
        <p:txBody>
          <a:bodyPr wrap="square" rtlCol="0">
            <a:spAutoFit/>
          </a:bodyPr>
          <a:lstStyle/>
          <a:p>
            <a:r>
              <a:rPr lang="en-US" sz="1867" b="1" err="1">
                <a:solidFill>
                  <a:schemeClr val="tx2">
                    <a:lumMod val="60000"/>
                    <a:lumOff val="40000"/>
                  </a:schemeClr>
                </a:solidFill>
              </a:rPr>
              <a:t>CONTENTdm</a:t>
            </a:r>
            <a:r>
              <a:rPr lang="en-US" sz="1867" b="1">
                <a:solidFill>
                  <a:schemeClr val="tx2">
                    <a:lumMod val="60000"/>
                    <a:lumOff val="40000"/>
                  </a:schemeClr>
                </a:solidFill>
              </a:rPr>
              <a:t> image URL</a:t>
            </a:r>
          </a:p>
        </p:txBody>
      </p:sp>
      <p:cxnSp>
        <p:nvCxnSpPr>
          <p:cNvPr id="24" name="Connector: Curved 23">
            <a:extLst>
              <a:ext uri="{FF2B5EF4-FFF2-40B4-BE49-F238E27FC236}">
                <a16:creationId xmlns:a16="http://schemas.microsoft.com/office/drawing/2014/main" id="{E3756732-FE11-40A3-8741-977FBD6A5C22}"/>
              </a:ext>
            </a:extLst>
          </p:cNvPr>
          <p:cNvCxnSpPr>
            <a:cxnSpLocks/>
            <a:stCxn id="27" idx="2"/>
            <a:endCxn id="4" idx="1"/>
          </p:cNvCxnSpPr>
          <p:nvPr/>
        </p:nvCxnSpPr>
        <p:spPr>
          <a:xfrm rot="16200000" flipH="1">
            <a:off x="2189143" y="3452482"/>
            <a:ext cx="1943547" cy="2778041"/>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ABE1DD20-2631-4DE8-BBEA-DA5C6F62A346}"/>
              </a:ext>
            </a:extLst>
          </p:cNvPr>
          <p:cNvCxnSpPr>
            <a:cxnSpLocks/>
            <a:stCxn id="25" idx="2"/>
            <a:endCxn id="4" idx="1"/>
          </p:cNvCxnSpPr>
          <p:nvPr/>
        </p:nvCxnSpPr>
        <p:spPr>
          <a:xfrm rot="16200000" flipH="1">
            <a:off x="1436645" y="2699985"/>
            <a:ext cx="3136456" cy="3090127"/>
          </a:xfrm>
          <a:prstGeom prst="curvedConnector2">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6E0493A-51AA-438D-86DA-CDE269E67871}"/>
              </a:ext>
            </a:extLst>
          </p:cNvPr>
          <p:cNvGrpSpPr/>
          <p:nvPr/>
        </p:nvGrpSpPr>
        <p:grpSpPr>
          <a:xfrm>
            <a:off x="5149875" y="172401"/>
            <a:ext cx="2254576" cy="3593969"/>
            <a:chOff x="5149875" y="172401"/>
            <a:chExt cx="2254576" cy="3593969"/>
          </a:xfrm>
        </p:grpSpPr>
        <p:pic>
          <p:nvPicPr>
            <p:cNvPr id="5" name="Picture 4" descr="A screenshot of a computer&#10;&#10;Description automatically generated">
              <a:extLst>
                <a:ext uri="{FF2B5EF4-FFF2-40B4-BE49-F238E27FC236}">
                  <a16:creationId xmlns:a16="http://schemas.microsoft.com/office/drawing/2014/main" id="{C66B923B-33AC-48F4-BAA6-443AD19036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9875" y="172401"/>
              <a:ext cx="2254576" cy="359396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E77F485-16CC-4905-9D4C-A3CA464D6275}"/>
                </a:ext>
              </a:extLst>
            </p:cNvPr>
            <p:cNvSpPr txBox="1"/>
            <p:nvPr/>
          </p:nvSpPr>
          <p:spPr>
            <a:xfrm>
              <a:off x="5680684" y="1838993"/>
              <a:ext cx="1192955" cy="307777"/>
            </a:xfrm>
            <a:prstGeom prst="rect">
              <a:avLst/>
            </a:prstGeom>
            <a:noFill/>
          </p:spPr>
          <p:txBody>
            <a:bodyPr wrap="none" rtlCol="0">
              <a:spAutoFit/>
            </a:bodyPr>
            <a:lstStyle/>
            <a:p>
              <a:r>
                <a:rPr lang="en-US" sz="1400" b="1"/>
                <a:t>POSTCARD</a:t>
              </a:r>
            </a:p>
          </p:txBody>
        </p:sp>
      </p:grpSp>
      <p:grpSp>
        <p:nvGrpSpPr>
          <p:cNvPr id="39" name="Group 38">
            <a:extLst>
              <a:ext uri="{FF2B5EF4-FFF2-40B4-BE49-F238E27FC236}">
                <a16:creationId xmlns:a16="http://schemas.microsoft.com/office/drawing/2014/main" id="{DFD6C9F7-C189-487A-B0F2-B18D007AE492}"/>
              </a:ext>
            </a:extLst>
          </p:cNvPr>
          <p:cNvGrpSpPr/>
          <p:nvPr/>
        </p:nvGrpSpPr>
        <p:grpSpPr>
          <a:xfrm>
            <a:off x="409554" y="477999"/>
            <a:ext cx="2100513" cy="2198821"/>
            <a:chOff x="409554" y="477999"/>
            <a:chExt cx="2100513" cy="2198821"/>
          </a:xfrm>
        </p:grpSpPr>
        <p:pic>
          <p:nvPicPr>
            <p:cNvPr id="25" name="Picture 24" descr="A screenshot of a cell phone&#10;&#10;Description automatically generated">
              <a:extLst>
                <a:ext uri="{FF2B5EF4-FFF2-40B4-BE49-F238E27FC236}">
                  <a16:creationId xmlns:a16="http://schemas.microsoft.com/office/drawing/2014/main" id="{35BA024D-EAC3-4053-8E8D-66223262B2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554" y="477999"/>
              <a:ext cx="2100513" cy="2198821"/>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724FC93A-64E4-46E1-B07A-409B188CDF5A}"/>
                </a:ext>
              </a:extLst>
            </p:cNvPr>
            <p:cNvSpPr txBox="1"/>
            <p:nvPr/>
          </p:nvSpPr>
          <p:spPr>
            <a:xfrm>
              <a:off x="509197" y="1424945"/>
              <a:ext cx="2000869" cy="307777"/>
            </a:xfrm>
            <a:prstGeom prst="rect">
              <a:avLst/>
            </a:prstGeom>
            <a:noFill/>
          </p:spPr>
          <p:txBody>
            <a:bodyPr wrap="none" rtlCol="0">
              <a:spAutoFit/>
            </a:bodyPr>
            <a:lstStyle/>
            <a:p>
              <a:r>
                <a:rPr lang="en-US" sz="1400" b="1"/>
                <a:t>PLACE OF WORSHIP</a:t>
              </a:r>
            </a:p>
          </p:txBody>
        </p:sp>
      </p:grpSp>
      <p:grpSp>
        <p:nvGrpSpPr>
          <p:cNvPr id="38" name="Group 37">
            <a:extLst>
              <a:ext uri="{FF2B5EF4-FFF2-40B4-BE49-F238E27FC236}">
                <a16:creationId xmlns:a16="http://schemas.microsoft.com/office/drawing/2014/main" id="{3C63BE08-0752-460D-AA24-342157EF6FC5}"/>
              </a:ext>
            </a:extLst>
          </p:cNvPr>
          <p:cNvGrpSpPr/>
          <p:nvPr/>
        </p:nvGrpSpPr>
        <p:grpSpPr>
          <a:xfrm>
            <a:off x="749226" y="1767737"/>
            <a:ext cx="2045341" cy="2101993"/>
            <a:chOff x="749226" y="1767737"/>
            <a:chExt cx="2045341" cy="2101993"/>
          </a:xfrm>
        </p:grpSpPr>
        <p:pic>
          <p:nvPicPr>
            <p:cNvPr id="27" name="Picture 26" descr="A screenshot of a social media post&#10;&#10;Description automatically generated">
              <a:extLst>
                <a:ext uri="{FF2B5EF4-FFF2-40B4-BE49-F238E27FC236}">
                  <a16:creationId xmlns:a16="http://schemas.microsoft.com/office/drawing/2014/main" id="{A9A94161-048E-45CA-BE8A-78794CE255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226" y="1767737"/>
              <a:ext cx="2045341" cy="2101993"/>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BD263576-5149-4413-8AA6-3B5AF0DAA9F9}"/>
                </a:ext>
              </a:extLst>
            </p:cNvPr>
            <p:cNvSpPr txBox="1"/>
            <p:nvPr/>
          </p:nvSpPr>
          <p:spPr>
            <a:xfrm>
              <a:off x="765883" y="2641002"/>
              <a:ext cx="2000869" cy="307777"/>
            </a:xfrm>
            <a:prstGeom prst="rect">
              <a:avLst/>
            </a:prstGeom>
            <a:noFill/>
          </p:spPr>
          <p:txBody>
            <a:bodyPr wrap="none" rtlCol="0">
              <a:spAutoFit/>
            </a:bodyPr>
            <a:lstStyle/>
            <a:p>
              <a:r>
                <a:rPr lang="en-US" sz="1400" b="1"/>
                <a:t>PLACE OF WORSHIP</a:t>
              </a:r>
            </a:p>
          </p:txBody>
        </p:sp>
      </p:grpSp>
      <p:grpSp>
        <p:nvGrpSpPr>
          <p:cNvPr id="37" name="Group 36">
            <a:extLst>
              <a:ext uri="{FF2B5EF4-FFF2-40B4-BE49-F238E27FC236}">
                <a16:creationId xmlns:a16="http://schemas.microsoft.com/office/drawing/2014/main" id="{CB44AAAE-A23E-4CC4-894D-09D77EA438E6}"/>
              </a:ext>
            </a:extLst>
          </p:cNvPr>
          <p:cNvGrpSpPr/>
          <p:nvPr/>
        </p:nvGrpSpPr>
        <p:grpSpPr>
          <a:xfrm>
            <a:off x="1413146" y="2942834"/>
            <a:ext cx="1894793" cy="2162633"/>
            <a:chOff x="1413146" y="2942834"/>
            <a:chExt cx="1894793" cy="2162633"/>
          </a:xfrm>
        </p:grpSpPr>
        <p:pic>
          <p:nvPicPr>
            <p:cNvPr id="28" name="Picture 27" descr="A screenshot of a computer&#10;&#10;Description automatically generated">
              <a:extLst>
                <a:ext uri="{FF2B5EF4-FFF2-40B4-BE49-F238E27FC236}">
                  <a16:creationId xmlns:a16="http://schemas.microsoft.com/office/drawing/2014/main" id="{9A05E202-DAB2-401D-A218-882321CE22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3146" y="2942834"/>
              <a:ext cx="1894793" cy="2162633"/>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3A36667B-78E8-47E2-95FF-13FF4FACB974}"/>
                </a:ext>
              </a:extLst>
            </p:cNvPr>
            <p:cNvSpPr txBox="1"/>
            <p:nvPr/>
          </p:nvSpPr>
          <p:spPr>
            <a:xfrm>
              <a:off x="1445167" y="3885029"/>
              <a:ext cx="1821332" cy="307777"/>
            </a:xfrm>
            <a:prstGeom prst="rect">
              <a:avLst/>
            </a:prstGeom>
            <a:noFill/>
          </p:spPr>
          <p:txBody>
            <a:bodyPr wrap="none" rtlCol="0">
              <a:spAutoFit/>
            </a:bodyPr>
            <a:lstStyle/>
            <a:p>
              <a:r>
                <a:rPr lang="en-US" sz="1400" b="1"/>
                <a:t>CIVIC STRUCTURE</a:t>
              </a:r>
            </a:p>
          </p:txBody>
        </p:sp>
      </p:grpSp>
      <p:grpSp>
        <p:nvGrpSpPr>
          <p:cNvPr id="36" name="Group 35">
            <a:extLst>
              <a:ext uri="{FF2B5EF4-FFF2-40B4-BE49-F238E27FC236}">
                <a16:creationId xmlns:a16="http://schemas.microsoft.com/office/drawing/2014/main" id="{D2C9592D-9762-4092-B469-AB784B923AD9}"/>
              </a:ext>
            </a:extLst>
          </p:cNvPr>
          <p:cNvGrpSpPr/>
          <p:nvPr/>
        </p:nvGrpSpPr>
        <p:grpSpPr>
          <a:xfrm>
            <a:off x="4549938" y="4229670"/>
            <a:ext cx="2631804" cy="3167213"/>
            <a:chOff x="4549938" y="4229670"/>
            <a:chExt cx="2631804" cy="3167213"/>
          </a:xfrm>
        </p:grpSpPr>
        <p:pic>
          <p:nvPicPr>
            <p:cNvPr id="4" name="Picture 3" descr="A screenshot of a computer screen&#10;&#10;Description automatically generated">
              <a:extLst>
                <a:ext uri="{FF2B5EF4-FFF2-40B4-BE49-F238E27FC236}">
                  <a16:creationId xmlns:a16="http://schemas.microsoft.com/office/drawing/2014/main" id="{CB5D50DE-67C4-4BAD-93D6-D1E5F11D0A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49938" y="4229670"/>
              <a:ext cx="2631804" cy="3167213"/>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56473C97-91C1-4BF6-A89F-59671D417473}"/>
                </a:ext>
              </a:extLst>
            </p:cNvPr>
            <p:cNvSpPr txBox="1"/>
            <p:nvPr/>
          </p:nvSpPr>
          <p:spPr>
            <a:xfrm>
              <a:off x="5569122" y="5634610"/>
              <a:ext cx="593432" cy="307777"/>
            </a:xfrm>
            <a:prstGeom prst="rect">
              <a:avLst/>
            </a:prstGeom>
            <a:noFill/>
          </p:spPr>
          <p:txBody>
            <a:bodyPr wrap="none" rtlCol="0">
              <a:spAutoFit/>
            </a:bodyPr>
            <a:lstStyle/>
            <a:p>
              <a:r>
                <a:rPr lang="en-US" sz="1400" b="1"/>
                <a:t>CITY</a:t>
              </a:r>
            </a:p>
          </p:txBody>
        </p:sp>
      </p:grpSp>
      <p:grpSp>
        <p:nvGrpSpPr>
          <p:cNvPr id="35" name="Group 34">
            <a:extLst>
              <a:ext uri="{FF2B5EF4-FFF2-40B4-BE49-F238E27FC236}">
                <a16:creationId xmlns:a16="http://schemas.microsoft.com/office/drawing/2014/main" id="{1EE0B88B-CAB7-4A6C-AC63-1C171F89E84A}"/>
              </a:ext>
            </a:extLst>
          </p:cNvPr>
          <p:cNvGrpSpPr/>
          <p:nvPr/>
        </p:nvGrpSpPr>
        <p:grpSpPr>
          <a:xfrm>
            <a:off x="9101717" y="3313392"/>
            <a:ext cx="2481919" cy="2692893"/>
            <a:chOff x="9101717" y="3313392"/>
            <a:chExt cx="2481919" cy="2692893"/>
          </a:xfrm>
        </p:grpSpPr>
        <p:pic>
          <p:nvPicPr>
            <p:cNvPr id="6" name="Picture 5" descr="A screenshot of a computer&#10;&#10;Description automatically generated">
              <a:extLst>
                <a:ext uri="{FF2B5EF4-FFF2-40B4-BE49-F238E27FC236}">
                  <a16:creationId xmlns:a16="http://schemas.microsoft.com/office/drawing/2014/main" id="{E19810EC-A0B9-4186-B4CD-9B269149F5D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01717" y="3313392"/>
              <a:ext cx="2481919" cy="2692893"/>
            </a:xfrm>
            <a:prstGeom prst="rect">
              <a:avLst/>
            </a:prstGeom>
            <a:ln>
              <a:noFill/>
            </a:ln>
            <a:effectLst>
              <a:outerShdw blurRad="292100" dist="139700" dir="2700000" algn="tl" rotWithShape="0">
                <a:srgbClr val="333333">
                  <a:alpha val="65000"/>
                </a:srgbClr>
              </a:outerShdw>
            </a:effectLst>
          </p:spPr>
        </p:pic>
        <p:sp>
          <p:nvSpPr>
            <p:cNvPr id="34" name="TextBox 33">
              <a:extLst>
                <a:ext uri="{FF2B5EF4-FFF2-40B4-BE49-F238E27FC236}">
                  <a16:creationId xmlns:a16="http://schemas.microsoft.com/office/drawing/2014/main" id="{6D04EFFA-A0DC-46AB-8A50-53F5864105BD}"/>
                </a:ext>
              </a:extLst>
            </p:cNvPr>
            <p:cNvSpPr txBox="1"/>
            <p:nvPr/>
          </p:nvSpPr>
          <p:spPr>
            <a:xfrm>
              <a:off x="9461825" y="4502218"/>
              <a:ext cx="1761701" cy="307777"/>
            </a:xfrm>
            <a:prstGeom prst="rect">
              <a:avLst/>
            </a:prstGeom>
            <a:noFill/>
          </p:spPr>
          <p:txBody>
            <a:bodyPr wrap="none" rtlCol="0">
              <a:spAutoFit/>
            </a:bodyPr>
            <a:lstStyle/>
            <a:p>
              <a:r>
                <a:rPr lang="en-US" sz="1400" b="1"/>
                <a:t>LIBRARY SYSTEM</a:t>
              </a:r>
            </a:p>
          </p:txBody>
        </p:sp>
      </p:grpSp>
    </p:spTree>
    <p:extLst>
      <p:ext uri="{BB962C8B-B14F-4D97-AF65-F5344CB8AC3E}">
        <p14:creationId xmlns:p14="http://schemas.microsoft.com/office/powerpoint/2010/main" val="2689746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4F94A6-1AFC-4B04-A150-47EBB3C19370}"/>
              </a:ext>
            </a:extLst>
          </p:cNvPr>
          <p:cNvSpPr/>
          <p:nvPr/>
        </p:nvSpPr>
        <p:spPr>
          <a:xfrm>
            <a:off x="446196" y="5910864"/>
            <a:ext cx="3466038" cy="61555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https://cplorg.contentdm.oclc.org/digital/collection/p16014coll6/id/1864</a:t>
            </a:r>
            <a:endParaRPr kumimoji="0" lang="en-US" sz="1000" b="0" i="0" u="none" strike="noStrike" kern="1200" cap="none" spc="0" normalizeH="0" baseline="0" noProof="0">
              <a:ln>
                <a:noFill/>
              </a:ln>
              <a:solidFill>
                <a:srgbClr val="000000">
                  <a:lumMod val="50000"/>
                  <a:lumOff val="50000"/>
                </a:srgb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7F4C22BC-4494-411D-B500-D0B2178C7169}"/>
              </a:ext>
            </a:extLst>
          </p:cNvPr>
          <p:cNvSpPr txBox="1"/>
          <p:nvPr/>
        </p:nvSpPr>
        <p:spPr>
          <a:xfrm>
            <a:off x="4163410" y="5910864"/>
            <a:ext cx="382270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https://hdl.huntington.org/digital/collection/p9539coll1/id/19305</a:t>
            </a:r>
            <a:endParaRPr kumimoji="0" lang="en-US" sz="1000" b="0" i="0" u="none" strike="noStrike" kern="1200" cap="none" spc="0" normalizeH="0" baseline="0" noProof="0">
              <a:ln>
                <a:noFill/>
              </a:ln>
              <a:solidFill>
                <a:srgbClr val="000000">
                  <a:lumMod val="50000"/>
                  <a:lumOff val="50000"/>
                </a:srgbClr>
              </a:solidFill>
              <a:effectLst/>
              <a:uLnTx/>
              <a:uFillTx/>
              <a:latin typeface="Arial"/>
              <a:ea typeface="+mn-ea"/>
              <a:cs typeface="+mn-cs"/>
            </a:endParaRPr>
          </a:p>
        </p:txBody>
      </p:sp>
      <p:pic>
        <p:nvPicPr>
          <p:cNvPr id="4" name="Picture 2">
            <a:extLst>
              <a:ext uri="{FF2B5EF4-FFF2-40B4-BE49-F238E27FC236}">
                <a16:creationId xmlns:a16="http://schemas.microsoft.com/office/drawing/2014/main" id="{D97F575B-C47E-4FA5-8994-8D6DB721D5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8362" y="2039636"/>
            <a:ext cx="2856502" cy="37462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82B91D-60D3-415B-849A-A15A232BB43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9892" y="2039636"/>
            <a:ext cx="2289553" cy="37324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798314B3-C1E2-400C-85BA-6586072A20B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511561" y="2053464"/>
            <a:ext cx="2816268" cy="37324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B3C452-C47B-4D82-96B8-8853E465B148}"/>
              </a:ext>
            </a:extLst>
          </p:cNvPr>
          <p:cNvSpPr txBox="1"/>
          <p:nvPr/>
        </p:nvSpPr>
        <p:spPr>
          <a:xfrm>
            <a:off x="8418972" y="5910864"/>
            <a:ext cx="346603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rial"/>
                <a:ea typeface="+mn-ea"/>
                <a:cs typeface="+mn-cs"/>
                <a:hlinkClick r:id="rId8">
                  <a:extLst>
                    <a:ext uri="{A12FA001-AC4F-418D-AE19-62706E023703}">
                      <ahyp:hlinkClr xmlns:ahyp="http://schemas.microsoft.com/office/drawing/2018/hyperlinkcolor" val="tx"/>
                    </a:ext>
                  </a:extLst>
                </a:hlinkClick>
              </a:rPr>
              <a:t>https://reflections.mndigital.org/catalog/nfh:1579#/image/0</a:t>
            </a:r>
            <a:endParaRPr kumimoji="0" lang="en-US" sz="1000" b="0" i="0" u="none" strike="noStrike" kern="1200" cap="none" spc="0" normalizeH="0" baseline="0" noProof="0">
              <a:ln>
                <a:noFill/>
              </a:ln>
              <a:solidFill>
                <a:srgbClr val="000000">
                  <a:lumMod val="50000"/>
                  <a:lumOff val="50000"/>
                </a:srgbClr>
              </a:solidFill>
              <a:effectLst/>
              <a:uLnTx/>
              <a:uFillTx/>
              <a:latin typeface="Arial"/>
              <a:ea typeface="+mn-ea"/>
              <a:cs typeface="+mn-cs"/>
            </a:endParaRPr>
          </a:p>
        </p:txBody>
      </p:sp>
      <p:sp>
        <p:nvSpPr>
          <p:cNvPr id="8" name="Rectangle 7">
            <a:extLst>
              <a:ext uri="{FF2B5EF4-FFF2-40B4-BE49-F238E27FC236}">
                <a16:creationId xmlns:a16="http://schemas.microsoft.com/office/drawing/2014/main" id="{B0B7E820-3BA9-4B85-9A56-E55DDB94F12A}"/>
              </a:ext>
            </a:extLst>
          </p:cNvPr>
          <p:cNvSpPr/>
          <p:nvPr/>
        </p:nvSpPr>
        <p:spPr>
          <a:xfrm>
            <a:off x="683610" y="1358525"/>
            <a:ext cx="3146610" cy="61555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65000"/>
                    <a:lumOff val="35000"/>
                  </a:srgbClr>
                </a:solidFill>
                <a:effectLst/>
                <a:uLnTx/>
                <a:uFillTx/>
                <a:latin typeface="Arial"/>
                <a:ea typeface="+mn-ea"/>
                <a:cs typeface="+mn-cs"/>
              </a:rPr>
              <a:t>Cleveland Public Library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BEEB8A50-CF84-4D04-A085-C01C70BE5478}"/>
              </a:ext>
            </a:extLst>
          </p:cNvPr>
          <p:cNvSpPr txBox="1"/>
          <p:nvPr/>
        </p:nvSpPr>
        <p:spPr>
          <a:xfrm>
            <a:off x="3918882" y="1218284"/>
            <a:ext cx="418152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lumMod val="65000"/>
                    <a:lumOff val="35000"/>
                  </a:srgbClr>
                </a:solidFill>
                <a:effectLst/>
                <a:uLnTx/>
                <a:uFillTx/>
                <a:latin typeface="Arial"/>
                <a:ea typeface="+mn-ea"/>
                <a:cs typeface="+mn-cs"/>
              </a:rPr>
              <a:t>Huntington Library, Art Museum, and Botanical Gardens</a:t>
            </a:r>
          </a:p>
        </p:txBody>
      </p:sp>
      <p:sp>
        <p:nvSpPr>
          <p:cNvPr id="10" name="TextBox 9">
            <a:extLst>
              <a:ext uri="{FF2B5EF4-FFF2-40B4-BE49-F238E27FC236}">
                <a16:creationId xmlns:a16="http://schemas.microsoft.com/office/drawing/2014/main" id="{05976D6E-8C77-4745-8102-C7A10F995FFA}"/>
              </a:ext>
            </a:extLst>
          </p:cNvPr>
          <p:cNvSpPr txBox="1"/>
          <p:nvPr/>
        </p:nvSpPr>
        <p:spPr>
          <a:xfrm>
            <a:off x="8294140" y="1333125"/>
            <a:ext cx="3324169" cy="400110"/>
          </a:xfrm>
          <a:prstGeom prst="rect">
            <a:avLst/>
          </a:prstGeom>
          <a:noFill/>
        </p:spPr>
        <p:txBody>
          <a:bodyPr wrap="square" rtlCol="0" anchor="t">
            <a:spAutoFit/>
          </a:bodyPr>
          <a:lstStyle/>
          <a:p>
            <a:pPr algn="ctr" defTabSz="457200">
              <a:defRPr/>
            </a:pPr>
            <a:r>
              <a:rPr lang="en-US" sz="2000" b="1">
                <a:solidFill>
                  <a:srgbClr val="000000">
                    <a:lumMod val="65000"/>
                    <a:lumOff val="35000"/>
                  </a:srgbClr>
                </a:solidFill>
                <a:latin typeface="Arial"/>
              </a:rPr>
              <a:t>Minnesota Digital Library</a:t>
            </a:r>
          </a:p>
        </p:txBody>
      </p:sp>
      <p:sp>
        <p:nvSpPr>
          <p:cNvPr id="11" name="Text Placeholder 1">
            <a:extLst>
              <a:ext uri="{FF2B5EF4-FFF2-40B4-BE49-F238E27FC236}">
                <a16:creationId xmlns:a16="http://schemas.microsoft.com/office/drawing/2014/main" id="{BA65AFE7-DF0C-4572-976C-705ADDE68701}"/>
              </a:ext>
            </a:extLst>
          </p:cNvPr>
          <p:cNvSpPr txBox="1">
            <a:spLocks/>
          </p:cNvSpPr>
          <p:nvPr/>
        </p:nvSpPr>
        <p:spPr>
          <a:xfrm>
            <a:off x="262759" y="333053"/>
            <a:ext cx="4866290" cy="367862"/>
          </a:xfrm>
          <a:prstGeom prst="rect">
            <a:avLst/>
          </a:prstGeom>
          <a:solidFill>
            <a:schemeClr val="bg1"/>
          </a:solidFill>
        </p:spPr>
        <p:txBody>
          <a:bodyPr lIns="274320" anchor="t"/>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defRPr/>
            </a:pPr>
            <a:r>
              <a:rPr lang="en-US" sz="2800" b="1">
                <a:solidFill>
                  <a:schemeClr val="accent2">
                    <a:lumMod val="75000"/>
                  </a:schemeClr>
                </a:solidFill>
                <a:latin typeface="Arial"/>
              </a:rPr>
              <a:t>Phase 1 project</a:t>
            </a:r>
            <a:r>
              <a:rPr kumimoji="0" lang="en-US" sz="2800" b="1" i="0" u="none" strike="noStrike" kern="1200" cap="none" spc="0" normalizeH="0" baseline="0" noProof="0">
                <a:ln>
                  <a:noFill/>
                </a:ln>
                <a:solidFill>
                  <a:schemeClr val="accent2">
                    <a:lumMod val="75000"/>
                  </a:schemeClr>
                </a:solidFill>
                <a:effectLst/>
                <a:uLnTx/>
                <a:uFillTx/>
                <a:latin typeface="Arial"/>
                <a:ea typeface="+mn-ea"/>
                <a:cs typeface="+mn-cs"/>
              </a:rPr>
              <a:t> partners</a:t>
            </a:r>
            <a:endParaRPr kumimoji="0" lang="en-US" sz="4267" b="0" i="0" u="none" strike="noStrike" kern="1200" cap="none" spc="0" normalizeH="0" baseline="0" noProof="0">
              <a:ln>
                <a:noFill/>
              </a:ln>
              <a:solidFill>
                <a:schemeClr val="accent2">
                  <a:lumMod val="75000"/>
                </a:schemeClr>
              </a:solidFill>
              <a:effectLst/>
              <a:uLnTx/>
              <a:uFillTx/>
              <a:latin typeface="Arial"/>
              <a:ea typeface="+mn-ea"/>
              <a:cs typeface="+mn-cs"/>
            </a:endParaRPr>
          </a:p>
        </p:txBody>
      </p:sp>
    </p:spTree>
    <p:extLst>
      <p:ext uri="{BB962C8B-B14F-4D97-AF65-F5344CB8AC3E}">
        <p14:creationId xmlns:p14="http://schemas.microsoft.com/office/powerpoint/2010/main" val="313131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9CDB7D-146B-4A6A-BA88-5220E92AE385}"/>
              </a:ext>
            </a:extLst>
          </p:cNvPr>
          <p:cNvSpPr txBox="1"/>
          <p:nvPr/>
        </p:nvSpPr>
        <p:spPr>
          <a:xfrm>
            <a:off x="9167239" y="115395"/>
            <a:ext cx="2627747" cy="1846659"/>
          </a:xfrm>
          <a:prstGeom prst="rect">
            <a:avLst/>
          </a:prstGeom>
          <a:noFill/>
        </p:spPr>
        <p:txBody>
          <a:bodyPr wrap="square" rtlCol="0">
            <a:spAutoFit/>
          </a:bodyPr>
          <a:lstStyle/>
          <a:p>
            <a:r>
              <a:rPr lang="en-US" sz="2400" b="1"/>
              <a:t>Phase 1:</a:t>
            </a:r>
          </a:p>
          <a:p>
            <a:pPr marL="285744" indent="-285744">
              <a:buFont typeface="Arial" panose="020B0604020202020204" pitchFamily="34" charset="0"/>
              <a:buChar char="•"/>
            </a:pPr>
            <a:r>
              <a:rPr lang="en-US"/>
              <a:t>Map </a:t>
            </a:r>
            <a:r>
              <a:rPr lang="en-US" err="1"/>
              <a:t>CONTENTdm</a:t>
            </a:r>
            <a:r>
              <a:rPr lang="en-US"/>
              <a:t> data to </a:t>
            </a:r>
            <a:r>
              <a:rPr lang="en-US" err="1"/>
              <a:t>Wikibase</a:t>
            </a:r>
            <a:endParaRPr lang="en-US"/>
          </a:p>
          <a:p>
            <a:pPr marL="285744" indent="-285744">
              <a:buFont typeface="Arial" panose="020B0604020202020204" pitchFamily="34" charset="0"/>
              <a:buChar char="•"/>
            </a:pPr>
            <a:r>
              <a:rPr lang="en-US"/>
              <a:t>Work with </a:t>
            </a:r>
            <a:r>
              <a:rPr lang="en-US" err="1"/>
              <a:t>CONTENTdm</a:t>
            </a:r>
            <a:r>
              <a:rPr lang="en-US"/>
              <a:t> content owners</a:t>
            </a:r>
          </a:p>
        </p:txBody>
      </p:sp>
      <p:sp>
        <p:nvSpPr>
          <p:cNvPr id="3" name="Flowchart: Magnetic Disk 2">
            <a:extLst>
              <a:ext uri="{FF2B5EF4-FFF2-40B4-BE49-F238E27FC236}">
                <a16:creationId xmlns:a16="http://schemas.microsoft.com/office/drawing/2014/main" id="{0A041833-1110-4CE1-80EB-E7921649EFD6}"/>
              </a:ext>
            </a:extLst>
          </p:cNvPr>
          <p:cNvSpPr/>
          <p:nvPr/>
        </p:nvSpPr>
        <p:spPr>
          <a:xfrm>
            <a:off x="1287697" y="266629"/>
            <a:ext cx="1477819" cy="785091"/>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err="1"/>
              <a:t>CONTENTdm</a:t>
            </a:r>
            <a:endParaRPr lang="en-US" sz="1467"/>
          </a:p>
        </p:txBody>
      </p:sp>
      <p:sp>
        <p:nvSpPr>
          <p:cNvPr id="4" name="Flowchart: Data 3">
            <a:extLst>
              <a:ext uri="{FF2B5EF4-FFF2-40B4-BE49-F238E27FC236}">
                <a16:creationId xmlns:a16="http://schemas.microsoft.com/office/drawing/2014/main" id="{932D468E-63C0-42F5-8E26-3E17EBCB47BC}"/>
              </a:ext>
            </a:extLst>
          </p:cNvPr>
          <p:cNvSpPr/>
          <p:nvPr/>
        </p:nvSpPr>
        <p:spPr>
          <a:xfrm>
            <a:off x="3601407" y="266627"/>
            <a:ext cx="2627747" cy="785091"/>
          </a:xfrm>
          <a:prstGeom prst="flowChartInputOutp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t>Transformation &amp; Mapping</a:t>
            </a:r>
          </a:p>
        </p:txBody>
      </p:sp>
      <p:sp>
        <p:nvSpPr>
          <p:cNvPr id="5" name="Flowchart: Magnetic Disk 4">
            <a:extLst>
              <a:ext uri="{FF2B5EF4-FFF2-40B4-BE49-F238E27FC236}">
                <a16:creationId xmlns:a16="http://schemas.microsoft.com/office/drawing/2014/main" id="{450F4F4C-60A9-400F-B817-40A661FE87AA}"/>
              </a:ext>
            </a:extLst>
          </p:cNvPr>
          <p:cNvSpPr/>
          <p:nvPr/>
        </p:nvSpPr>
        <p:spPr>
          <a:xfrm>
            <a:off x="7065044" y="266627"/>
            <a:ext cx="1477819" cy="785091"/>
          </a:xfrm>
          <a:prstGeom prst="flowChartMagneticDisk">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Wikibase</a:t>
            </a:r>
            <a:endParaRPr lang="en-US"/>
          </a:p>
        </p:txBody>
      </p:sp>
      <p:cxnSp>
        <p:nvCxnSpPr>
          <p:cNvPr id="6" name="Straight Arrow Connector 5">
            <a:extLst>
              <a:ext uri="{FF2B5EF4-FFF2-40B4-BE49-F238E27FC236}">
                <a16:creationId xmlns:a16="http://schemas.microsoft.com/office/drawing/2014/main" id="{3B3D9FFD-4E61-487D-9B66-4FD2EE1F0F46}"/>
              </a:ext>
            </a:extLst>
          </p:cNvPr>
          <p:cNvCxnSpPr>
            <a:stCxn id="3" idx="4"/>
            <a:endCxn id="4" idx="2"/>
          </p:cNvCxnSpPr>
          <p:nvPr/>
        </p:nvCxnSpPr>
        <p:spPr>
          <a:xfrm flipV="1">
            <a:off x="2765516" y="659172"/>
            <a:ext cx="1098667" cy="3"/>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A626FC-5E03-4E94-ABEC-A4B12976E30B}"/>
              </a:ext>
            </a:extLst>
          </p:cNvPr>
          <p:cNvCxnSpPr>
            <a:cxnSpLocks/>
            <a:stCxn id="4" idx="5"/>
            <a:endCxn id="5" idx="2"/>
          </p:cNvCxnSpPr>
          <p:nvPr/>
        </p:nvCxnSpPr>
        <p:spPr>
          <a:xfrm>
            <a:off x="5966377" y="659172"/>
            <a:ext cx="1098667"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4FB1E39F-86CE-4791-B1F4-C6204D26BC32}"/>
              </a:ext>
            </a:extLst>
          </p:cNvPr>
          <p:cNvCxnSpPr>
            <a:cxnSpLocks/>
            <a:stCxn id="3" idx="2"/>
            <a:endCxn id="13" idx="1"/>
          </p:cNvCxnSpPr>
          <p:nvPr/>
        </p:nvCxnSpPr>
        <p:spPr>
          <a:xfrm rot="10800000" flipV="1">
            <a:off x="998297" y="659174"/>
            <a:ext cx="289400" cy="3884673"/>
          </a:xfrm>
          <a:prstGeom prst="curvedConnector3">
            <a:avLst>
              <a:gd name="adj1" fmla="val 370005"/>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6147AA1-DD13-4EDD-A61B-CEF8830D4D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412" y="1869718"/>
            <a:ext cx="7550451" cy="626604"/>
          </a:xfrm>
          <a:prstGeom prst="rect">
            <a:avLst/>
          </a:prstGeom>
        </p:spPr>
      </p:pic>
      <p:pic>
        <p:nvPicPr>
          <p:cNvPr id="13" name="Picture 12">
            <a:extLst>
              <a:ext uri="{FF2B5EF4-FFF2-40B4-BE49-F238E27FC236}">
                <a16:creationId xmlns:a16="http://schemas.microsoft.com/office/drawing/2014/main" id="{096B3B79-A328-481E-ADAA-D35D0BACF7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97" y="2496325"/>
            <a:ext cx="4729008" cy="4095047"/>
          </a:xfrm>
          <a:prstGeom prst="rect">
            <a:avLst/>
          </a:prstGeom>
        </p:spPr>
      </p:pic>
      <p:pic>
        <p:nvPicPr>
          <p:cNvPr id="17" name="Picture 16">
            <a:extLst>
              <a:ext uri="{FF2B5EF4-FFF2-40B4-BE49-F238E27FC236}">
                <a16:creationId xmlns:a16="http://schemas.microsoft.com/office/drawing/2014/main" id="{236F59E7-2748-434C-BFD8-E35F9D9C4700}"/>
              </a:ext>
            </a:extLst>
          </p:cNvPr>
          <p:cNvPicPr>
            <a:picLocks noChangeAspect="1"/>
          </p:cNvPicPr>
          <p:nvPr/>
        </p:nvPicPr>
        <p:blipFill>
          <a:blip r:embed="rId5"/>
          <a:stretch>
            <a:fillRect/>
          </a:stretch>
        </p:blipFill>
        <p:spPr>
          <a:xfrm>
            <a:off x="5747768" y="1955863"/>
            <a:ext cx="3306400" cy="2995679"/>
          </a:xfrm>
          <a:prstGeom prst="rect">
            <a:avLst/>
          </a:prstGeom>
        </p:spPr>
      </p:pic>
    </p:spTree>
    <p:extLst>
      <p:ext uri="{BB962C8B-B14F-4D97-AF65-F5344CB8AC3E}">
        <p14:creationId xmlns:p14="http://schemas.microsoft.com/office/powerpoint/2010/main" val="323566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erson wearing glasses and smiling at the beach&#10;&#10;Description generated with very high confidence">
            <a:extLst>
              <a:ext uri="{FF2B5EF4-FFF2-40B4-BE49-F238E27FC236}">
                <a16:creationId xmlns:a16="http://schemas.microsoft.com/office/drawing/2014/main" id="{10A1570B-FF5C-4932-BAE5-9C363F9CD3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9E55BA21-ECCD-430F-AA02-96A9D9AD20A7}"/>
              </a:ext>
            </a:extLst>
          </p:cNvPr>
          <p:cNvSpPr>
            <a:spLocks noGrp="1"/>
          </p:cNvSpPr>
          <p:nvPr>
            <p:ph type="body" sz="quarter" idx="12"/>
          </p:nvPr>
        </p:nvSpPr>
        <p:spPr/>
        <p:txBody>
          <a:bodyPr/>
          <a:lstStyle/>
          <a:p>
            <a:r>
              <a:rPr lang="en-US"/>
              <a:t>Principal Engineer, OCLC</a:t>
            </a:r>
          </a:p>
        </p:txBody>
      </p:sp>
      <p:sp>
        <p:nvSpPr>
          <p:cNvPr id="4" name="Text Placeholder 3">
            <a:extLst>
              <a:ext uri="{FF2B5EF4-FFF2-40B4-BE49-F238E27FC236}">
                <a16:creationId xmlns:a16="http://schemas.microsoft.com/office/drawing/2014/main" id="{BC8A9548-9959-493C-BF48-CB283D6062B5}"/>
              </a:ext>
            </a:extLst>
          </p:cNvPr>
          <p:cNvSpPr>
            <a:spLocks noGrp="1"/>
          </p:cNvSpPr>
          <p:nvPr>
            <p:ph type="body" sz="quarter" idx="13"/>
          </p:nvPr>
        </p:nvSpPr>
        <p:spPr/>
        <p:txBody>
          <a:bodyPr/>
          <a:lstStyle/>
          <a:p>
            <a:r>
              <a:rPr lang="en-US"/>
              <a:t>Bruce Washburn</a:t>
            </a:r>
          </a:p>
        </p:txBody>
      </p:sp>
      <p:sp>
        <p:nvSpPr>
          <p:cNvPr id="5" name="Text Placeholder 4">
            <a:extLst>
              <a:ext uri="{FF2B5EF4-FFF2-40B4-BE49-F238E27FC236}">
                <a16:creationId xmlns:a16="http://schemas.microsoft.com/office/drawing/2014/main" id="{DFBF6A38-DE09-42EA-A523-C438AF9DD594}"/>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3989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nector: Curved 14">
            <a:extLst>
              <a:ext uri="{FF2B5EF4-FFF2-40B4-BE49-F238E27FC236}">
                <a16:creationId xmlns:a16="http://schemas.microsoft.com/office/drawing/2014/main" id="{E4CCF96A-5D23-4DDB-A3A8-8CBA57DD184D}"/>
              </a:ext>
            </a:extLst>
          </p:cNvPr>
          <p:cNvCxnSpPr>
            <a:cxnSpLocks/>
            <a:stCxn id="5" idx="4"/>
            <a:endCxn id="14" idx="0"/>
          </p:cNvCxnSpPr>
          <p:nvPr/>
        </p:nvCxnSpPr>
        <p:spPr>
          <a:xfrm>
            <a:off x="8542863" y="659173"/>
            <a:ext cx="2084375" cy="3377969"/>
          </a:xfrm>
          <a:prstGeom prst="curvedConnector2">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09CDB7D-146B-4A6A-BA88-5220E92AE385}"/>
              </a:ext>
            </a:extLst>
          </p:cNvPr>
          <p:cNvSpPr txBox="1"/>
          <p:nvPr/>
        </p:nvSpPr>
        <p:spPr>
          <a:xfrm>
            <a:off x="9167239" y="115395"/>
            <a:ext cx="2627747" cy="3231654"/>
          </a:xfrm>
          <a:prstGeom prst="rect">
            <a:avLst/>
          </a:prstGeom>
          <a:solidFill>
            <a:schemeClr val="bg1">
              <a:alpha val="54000"/>
            </a:schemeClr>
          </a:solidFill>
        </p:spPr>
        <p:txBody>
          <a:bodyPr wrap="square" rtlCol="0">
            <a:spAutoFit/>
          </a:bodyPr>
          <a:lstStyle/>
          <a:p>
            <a:r>
              <a:rPr lang="en-US" sz="2400" b="1"/>
              <a:t>Phase 1:</a:t>
            </a:r>
          </a:p>
          <a:p>
            <a:pPr marL="285744" indent="-285744">
              <a:buFont typeface="Arial" panose="020B0604020202020204" pitchFamily="34" charset="0"/>
              <a:buChar char="•"/>
            </a:pPr>
            <a:r>
              <a:rPr lang="en-US"/>
              <a:t>Map </a:t>
            </a:r>
            <a:r>
              <a:rPr lang="en-US" err="1"/>
              <a:t>CONTENTdm</a:t>
            </a:r>
            <a:r>
              <a:rPr lang="en-US"/>
              <a:t> data to </a:t>
            </a:r>
            <a:r>
              <a:rPr lang="en-US" err="1"/>
              <a:t>Wikibase</a:t>
            </a:r>
            <a:endParaRPr lang="en-US"/>
          </a:p>
          <a:p>
            <a:pPr marL="285744" indent="-285744">
              <a:buFont typeface="Arial" panose="020B0604020202020204" pitchFamily="34" charset="0"/>
              <a:buChar char="•"/>
            </a:pPr>
            <a:r>
              <a:rPr lang="en-US"/>
              <a:t>Work with </a:t>
            </a:r>
            <a:r>
              <a:rPr lang="en-US" err="1"/>
              <a:t>CONTENTdm</a:t>
            </a:r>
            <a:r>
              <a:rPr lang="en-US"/>
              <a:t> content owners</a:t>
            </a:r>
          </a:p>
          <a:p>
            <a:pPr marL="285744" indent="-285744">
              <a:buFont typeface="Arial" panose="020B0604020202020204" pitchFamily="34" charset="0"/>
              <a:buChar char="•"/>
            </a:pPr>
            <a:r>
              <a:rPr lang="en-US"/>
              <a:t>Add UI context found through </a:t>
            </a:r>
            <a:r>
              <a:rPr lang="en-US" err="1"/>
              <a:t>Wikibase</a:t>
            </a:r>
            <a:r>
              <a:rPr lang="en-US"/>
              <a:t> connections to external sources</a:t>
            </a:r>
          </a:p>
          <a:p>
            <a:pPr marL="285744" indent="-285744">
              <a:buFont typeface="Arial" panose="020B0604020202020204" pitchFamily="34" charset="0"/>
              <a:buChar char="•"/>
            </a:pPr>
            <a:endParaRPr lang="en-US"/>
          </a:p>
        </p:txBody>
      </p:sp>
      <p:sp>
        <p:nvSpPr>
          <p:cNvPr id="3" name="Flowchart: Magnetic Disk 2">
            <a:extLst>
              <a:ext uri="{FF2B5EF4-FFF2-40B4-BE49-F238E27FC236}">
                <a16:creationId xmlns:a16="http://schemas.microsoft.com/office/drawing/2014/main" id="{0A041833-1110-4CE1-80EB-E7921649EFD6}"/>
              </a:ext>
            </a:extLst>
          </p:cNvPr>
          <p:cNvSpPr/>
          <p:nvPr/>
        </p:nvSpPr>
        <p:spPr>
          <a:xfrm>
            <a:off x="1287697" y="266629"/>
            <a:ext cx="1477819" cy="785091"/>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err="1"/>
              <a:t>CONTENTdm</a:t>
            </a:r>
            <a:endParaRPr lang="en-US" sz="1467"/>
          </a:p>
        </p:txBody>
      </p:sp>
      <p:sp>
        <p:nvSpPr>
          <p:cNvPr id="4" name="Flowchart: Data 3">
            <a:extLst>
              <a:ext uri="{FF2B5EF4-FFF2-40B4-BE49-F238E27FC236}">
                <a16:creationId xmlns:a16="http://schemas.microsoft.com/office/drawing/2014/main" id="{932D468E-63C0-42F5-8E26-3E17EBCB47BC}"/>
              </a:ext>
            </a:extLst>
          </p:cNvPr>
          <p:cNvSpPr/>
          <p:nvPr/>
        </p:nvSpPr>
        <p:spPr>
          <a:xfrm>
            <a:off x="3601407" y="266627"/>
            <a:ext cx="2627747" cy="785091"/>
          </a:xfrm>
          <a:prstGeom prst="flowChartInputOutp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t>Transformation &amp; Mapping</a:t>
            </a:r>
          </a:p>
        </p:txBody>
      </p:sp>
      <p:sp>
        <p:nvSpPr>
          <p:cNvPr id="5" name="Flowchart: Magnetic Disk 4">
            <a:extLst>
              <a:ext uri="{FF2B5EF4-FFF2-40B4-BE49-F238E27FC236}">
                <a16:creationId xmlns:a16="http://schemas.microsoft.com/office/drawing/2014/main" id="{450F4F4C-60A9-400F-B817-40A661FE87AA}"/>
              </a:ext>
            </a:extLst>
          </p:cNvPr>
          <p:cNvSpPr/>
          <p:nvPr/>
        </p:nvSpPr>
        <p:spPr>
          <a:xfrm>
            <a:off x="7065044" y="266627"/>
            <a:ext cx="1477819" cy="785091"/>
          </a:xfrm>
          <a:prstGeom prst="flowChartMagneticDisk">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Wikibase</a:t>
            </a:r>
            <a:endParaRPr lang="en-US"/>
          </a:p>
        </p:txBody>
      </p:sp>
      <p:cxnSp>
        <p:nvCxnSpPr>
          <p:cNvPr id="6" name="Straight Arrow Connector 5">
            <a:extLst>
              <a:ext uri="{FF2B5EF4-FFF2-40B4-BE49-F238E27FC236}">
                <a16:creationId xmlns:a16="http://schemas.microsoft.com/office/drawing/2014/main" id="{3B3D9FFD-4E61-487D-9B66-4FD2EE1F0F46}"/>
              </a:ext>
            </a:extLst>
          </p:cNvPr>
          <p:cNvCxnSpPr>
            <a:stCxn id="3" idx="4"/>
            <a:endCxn id="4" idx="2"/>
          </p:cNvCxnSpPr>
          <p:nvPr/>
        </p:nvCxnSpPr>
        <p:spPr>
          <a:xfrm flipV="1">
            <a:off x="2765516" y="659172"/>
            <a:ext cx="1098667" cy="3"/>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A626FC-5E03-4E94-ABEC-A4B12976E30B}"/>
              </a:ext>
            </a:extLst>
          </p:cNvPr>
          <p:cNvCxnSpPr>
            <a:cxnSpLocks/>
            <a:stCxn id="4" idx="5"/>
            <a:endCxn id="5" idx="2"/>
          </p:cNvCxnSpPr>
          <p:nvPr/>
        </p:nvCxnSpPr>
        <p:spPr>
          <a:xfrm>
            <a:off x="5966377" y="659172"/>
            <a:ext cx="1098667"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4FB1E39F-86CE-4791-B1F4-C6204D26BC32}"/>
              </a:ext>
            </a:extLst>
          </p:cNvPr>
          <p:cNvCxnSpPr>
            <a:cxnSpLocks/>
            <a:stCxn id="3" idx="2"/>
            <a:endCxn id="13" idx="1"/>
          </p:cNvCxnSpPr>
          <p:nvPr/>
        </p:nvCxnSpPr>
        <p:spPr>
          <a:xfrm rot="10800000" flipV="1">
            <a:off x="998297" y="659174"/>
            <a:ext cx="289400" cy="3884673"/>
          </a:xfrm>
          <a:prstGeom prst="curvedConnector3">
            <a:avLst>
              <a:gd name="adj1" fmla="val 370005"/>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6147AA1-DD13-4EDD-A61B-CEF8830D4D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412" y="1869718"/>
            <a:ext cx="7550451" cy="626604"/>
          </a:xfrm>
          <a:prstGeom prst="rect">
            <a:avLst/>
          </a:prstGeom>
        </p:spPr>
      </p:pic>
      <p:pic>
        <p:nvPicPr>
          <p:cNvPr id="13" name="Picture 12">
            <a:extLst>
              <a:ext uri="{FF2B5EF4-FFF2-40B4-BE49-F238E27FC236}">
                <a16:creationId xmlns:a16="http://schemas.microsoft.com/office/drawing/2014/main" id="{096B3B79-A328-481E-ADAA-D35D0BACF7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97" y="2496325"/>
            <a:ext cx="4729008" cy="4095047"/>
          </a:xfrm>
          <a:prstGeom prst="rect">
            <a:avLst/>
          </a:prstGeom>
        </p:spPr>
      </p:pic>
      <p:sp>
        <p:nvSpPr>
          <p:cNvPr id="14" name="Rectangle: Rounded Corners 13">
            <a:extLst>
              <a:ext uri="{FF2B5EF4-FFF2-40B4-BE49-F238E27FC236}">
                <a16:creationId xmlns:a16="http://schemas.microsoft.com/office/drawing/2014/main" id="{82EA5EBC-6C3B-4833-B288-207824E4CC6D}"/>
              </a:ext>
            </a:extLst>
          </p:cNvPr>
          <p:cNvSpPr/>
          <p:nvPr/>
        </p:nvSpPr>
        <p:spPr>
          <a:xfrm>
            <a:off x="9370820" y="4037141"/>
            <a:ext cx="2512835"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CONTENTdm</a:t>
            </a:r>
            <a:endParaRPr lang="en-US"/>
          </a:p>
          <a:p>
            <a:pPr algn="ctr"/>
            <a:r>
              <a:rPr lang="en-US" err="1"/>
              <a:t>Javascript</a:t>
            </a:r>
            <a:r>
              <a:rPr lang="en-US"/>
              <a:t> Plug-in</a:t>
            </a:r>
          </a:p>
        </p:txBody>
      </p:sp>
      <p:cxnSp>
        <p:nvCxnSpPr>
          <p:cNvPr id="16" name="Connector: Curved 15">
            <a:extLst>
              <a:ext uri="{FF2B5EF4-FFF2-40B4-BE49-F238E27FC236}">
                <a16:creationId xmlns:a16="http://schemas.microsoft.com/office/drawing/2014/main" id="{301CBB09-255C-42A0-BCB7-8CF597E7505E}"/>
              </a:ext>
            </a:extLst>
          </p:cNvPr>
          <p:cNvCxnSpPr>
            <a:cxnSpLocks/>
            <a:stCxn id="14" idx="2"/>
            <a:endCxn id="18" idx="3"/>
          </p:cNvCxnSpPr>
          <p:nvPr/>
        </p:nvCxnSpPr>
        <p:spPr>
          <a:xfrm rot="5400000">
            <a:off x="9339184" y="4633273"/>
            <a:ext cx="969787" cy="1606322"/>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15C9A9B-A255-487E-9395-76D884EFAD2B}"/>
              </a:ext>
            </a:extLst>
          </p:cNvPr>
          <p:cNvPicPr>
            <a:picLocks noChangeAspect="1"/>
          </p:cNvPicPr>
          <p:nvPr/>
        </p:nvPicPr>
        <p:blipFill>
          <a:blip r:embed="rId5"/>
          <a:stretch>
            <a:fillRect/>
          </a:stretch>
        </p:blipFill>
        <p:spPr>
          <a:xfrm>
            <a:off x="5747768" y="1955863"/>
            <a:ext cx="3306400" cy="2995679"/>
          </a:xfrm>
          <a:prstGeom prst="rect">
            <a:avLst/>
          </a:prstGeom>
        </p:spPr>
      </p:pic>
      <p:sp>
        <p:nvSpPr>
          <p:cNvPr id="18" name="TextBox 17">
            <a:extLst>
              <a:ext uri="{FF2B5EF4-FFF2-40B4-BE49-F238E27FC236}">
                <a16:creationId xmlns:a16="http://schemas.microsoft.com/office/drawing/2014/main" id="{8FB303A8-CC75-4E85-8985-3DCA576BBAEE}"/>
              </a:ext>
            </a:extLst>
          </p:cNvPr>
          <p:cNvSpPr txBox="1"/>
          <p:nvPr/>
        </p:nvSpPr>
        <p:spPr>
          <a:xfrm>
            <a:off x="5807825" y="4951543"/>
            <a:ext cx="3213091" cy="1939570"/>
          </a:xfrm>
          <a:prstGeom prst="rect">
            <a:avLst/>
          </a:prstGeom>
          <a:solidFill>
            <a:schemeClr val="bg2"/>
          </a:solidFill>
          <a:ln>
            <a:solidFill>
              <a:schemeClr val="accent1"/>
            </a:solidFill>
          </a:ln>
        </p:spPr>
        <p:txBody>
          <a:bodyPr wrap="square" rtlCol="0">
            <a:spAutoFit/>
          </a:bodyPr>
          <a:lstStyle/>
          <a:p>
            <a:r>
              <a:rPr lang="en-US" sz="1333" b="1"/>
              <a:t>Indianapolis</a:t>
            </a:r>
          </a:p>
          <a:p>
            <a:r>
              <a:rPr lang="en-US" sz="1067"/>
              <a:t>Indianapolis  is the capital of the US state of Indiana, and the county seat of Marion County, Indiana. As of the 2010 United States Census, the city's population is 829,718. It is Indiana's largest city and, as of the 2010 U.S. Census, is the 12th largest city in the U.S. , the second largest city in the Midwest, the second most populous state capital, and the most populous state capital east of the Mississippi River.</a:t>
            </a:r>
          </a:p>
          <a:p>
            <a:r>
              <a:rPr lang="en-US" sz="1067"/>
              <a:t>From: </a:t>
            </a:r>
            <a:r>
              <a:rPr lang="en-US" sz="1067">
                <a:hlinkClick r:id="rId6"/>
              </a:rPr>
              <a:t>DBPedia</a:t>
            </a:r>
            <a:endParaRPr lang="en-US" sz="1067"/>
          </a:p>
        </p:txBody>
      </p:sp>
    </p:spTree>
    <p:extLst>
      <p:ext uri="{BB962C8B-B14F-4D97-AF65-F5344CB8AC3E}">
        <p14:creationId xmlns:p14="http://schemas.microsoft.com/office/powerpoint/2010/main" val="2230882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gnetic Disk 4">
            <a:extLst>
              <a:ext uri="{FF2B5EF4-FFF2-40B4-BE49-F238E27FC236}">
                <a16:creationId xmlns:a16="http://schemas.microsoft.com/office/drawing/2014/main" id="{450F4F4C-60A9-400F-B817-40A661FE87AA}"/>
              </a:ext>
            </a:extLst>
          </p:cNvPr>
          <p:cNvSpPr/>
          <p:nvPr/>
        </p:nvSpPr>
        <p:spPr>
          <a:xfrm>
            <a:off x="7065044" y="266627"/>
            <a:ext cx="1477819" cy="785091"/>
          </a:xfrm>
          <a:prstGeom prst="flowChartMagneticDisk">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Wikibase</a:t>
            </a:r>
            <a:endParaRPr lang="en-US"/>
          </a:p>
        </p:txBody>
      </p:sp>
      <p:cxnSp>
        <p:nvCxnSpPr>
          <p:cNvPr id="13" name="Connector: Curved 12">
            <a:extLst>
              <a:ext uri="{FF2B5EF4-FFF2-40B4-BE49-F238E27FC236}">
                <a16:creationId xmlns:a16="http://schemas.microsoft.com/office/drawing/2014/main" id="{68ECD93D-1FFC-4323-BB89-847EB3F3EB7A}"/>
              </a:ext>
            </a:extLst>
          </p:cNvPr>
          <p:cNvCxnSpPr>
            <a:cxnSpLocks/>
            <a:stCxn id="3" idx="0"/>
            <a:endCxn id="5" idx="2"/>
          </p:cNvCxnSpPr>
          <p:nvPr/>
        </p:nvCxnSpPr>
        <p:spPr>
          <a:xfrm rot="5400000" flipH="1" flipV="1">
            <a:off x="5352794" y="-367286"/>
            <a:ext cx="685791" cy="2738711"/>
          </a:xfrm>
          <a:prstGeom prst="curvedConnector2">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A239532-4F8D-4AD2-9A48-F6B9E6E4CD85}"/>
              </a:ext>
            </a:extLst>
          </p:cNvPr>
          <p:cNvSpPr txBox="1"/>
          <p:nvPr/>
        </p:nvSpPr>
        <p:spPr>
          <a:xfrm>
            <a:off x="9167239" y="115395"/>
            <a:ext cx="2627747" cy="2400657"/>
          </a:xfrm>
          <a:prstGeom prst="rect">
            <a:avLst/>
          </a:prstGeom>
          <a:solidFill>
            <a:schemeClr val="bg1">
              <a:alpha val="54000"/>
            </a:schemeClr>
          </a:solidFill>
        </p:spPr>
        <p:txBody>
          <a:bodyPr wrap="square" rtlCol="0">
            <a:spAutoFit/>
          </a:bodyPr>
          <a:lstStyle/>
          <a:p>
            <a:r>
              <a:rPr lang="en-US" sz="2400" b="1"/>
              <a:t>Phase 2:</a:t>
            </a:r>
          </a:p>
          <a:p>
            <a:pPr marL="285744" indent="-285744">
              <a:buFont typeface="Arial" panose="020B0604020202020204" pitchFamily="34" charset="0"/>
              <a:buChar char="•"/>
            </a:pPr>
            <a:r>
              <a:rPr lang="en-US"/>
              <a:t>Evaluate </a:t>
            </a:r>
            <a:r>
              <a:rPr lang="en-US" err="1"/>
              <a:t>Wikibase</a:t>
            </a:r>
            <a:r>
              <a:rPr lang="en-US"/>
              <a:t> as a platform for creating and maintaining </a:t>
            </a:r>
            <a:r>
              <a:rPr lang="en-US" err="1"/>
              <a:t>CONTENTdm</a:t>
            </a:r>
            <a:r>
              <a:rPr lang="en-US"/>
              <a:t> metadata </a:t>
            </a:r>
          </a:p>
          <a:p>
            <a:pPr marL="285744" indent="-285744">
              <a:buFont typeface="Arial" panose="020B0604020202020204" pitchFamily="34" charset="0"/>
              <a:buChar char="•"/>
            </a:pPr>
            <a:endParaRPr lang="en-US"/>
          </a:p>
        </p:txBody>
      </p:sp>
      <p:pic>
        <p:nvPicPr>
          <p:cNvPr id="3" name="Picture 2">
            <a:extLst>
              <a:ext uri="{FF2B5EF4-FFF2-40B4-BE49-F238E27FC236}">
                <a16:creationId xmlns:a16="http://schemas.microsoft.com/office/drawing/2014/main" id="{B4C3A78D-62BF-4804-B4F1-FEB3639B71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713" y="1344963"/>
            <a:ext cx="6955241" cy="5246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2426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gnetic Disk 4">
            <a:extLst>
              <a:ext uri="{FF2B5EF4-FFF2-40B4-BE49-F238E27FC236}">
                <a16:creationId xmlns:a16="http://schemas.microsoft.com/office/drawing/2014/main" id="{450F4F4C-60A9-400F-B817-40A661FE87AA}"/>
              </a:ext>
            </a:extLst>
          </p:cNvPr>
          <p:cNvSpPr/>
          <p:nvPr/>
        </p:nvSpPr>
        <p:spPr>
          <a:xfrm>
            <a:off x="7065044" y="266627"/>
            <a:ext cx="1477819" cy="785091"/>
          </a:xfrm>
          <a:prstGeom prst="flowChartMagneticDisk">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Wikibase</a:t>
            </a:r>
            <a:endParaRPr lang="en-US"/>
          </a:p>
        </p:txBody>
      </p:sp>
      <p:cxnSp>
        <p:nvCxnSpPr>
          <p:cNvPr id="13" name="Connector: Curved 12">
            <a:extLst>
              <a:ext uri="{FF2B5EF4-FFF2-40B4-BE49-F238E27FC236}">
                <a16:creationId xmlns:a16="http://schemas.microsoft.com/office/drawing/2014/main" id="{68ECD93D-1FFC-4323-BB89-847EB3F3EB7A}"/>
              </a:ext>
            </a:extLst>
          </p:cNvPr>
          <p:cNvCxnSpPr>
            <a:cxnSpLocks/>
            <a:stCxn id="6" idx="0"/>
            <a:endCxn id="5" idx="2"/>
          </p:cNvCxnSpPr>
          <p:nvPr/>
        </p:nvCxnSpPr>
        <p:spPr>
          <a:xfrm rot="5400000" flipH="1" flipV="1">
            <a:off x="5544282" y="86968"/>
            <a:ext cx="948556" cy="2092969"/>
          </a:xfrm>
          <a:prstGeom prst="curvedConnector2">
            <a:avLst/>
          </a:prstGeom>
          <a:ln w="762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E827E4-6FFA-4A9C-AA15-2AC01B55CAEE}"/>
              </a:ext>
            </a:extLst>
          </p:cNvPr>
          <p:cNvSpPr txBox="1"/>
          <p:nvPr/>
        </p:nvSpPr>
        <p:spPr>
          <a:xfrm>
            <a:off x="9167239" y="115395"/>
            <a:ext cx="2627747" cy="1846659"/>
          </a:xfrm>
          <a:prstGeom prst="rect">
            <a:avLst/>
          </a:prstGeom>
          <a:solidFill>
            <a:schemeClr val="bg1">
              <a:alpha val="54000"/>
            </a:schemeClr>
          </a:solidFill>
        </p:spPr>
        <p:txBody>
          <a:bodyPr wrap="square" rtlCol="0">
            <a:spAutoFit/>
          </a:bodyPr>
          <a:lstStyle/>
          <a:p>
            <a:r>
              <a:rPr lang="en-US" sz="2400" b="1"/>
              <a:t>Phase 3:</a:t>
            </a:r>
          </a:p>
          <a:p>
            <a:pPr marL="285744" indent="-285744">
              <a:buFont typeface="Arial" panose="020B0604020202020204" pitchFamily="34" charset="0"/>
              <a:buChar char="•"/>
            </a:pPr>
            <a:r>
              <a:rPr lang="en-US"/>
              <a:t>Evaluate </a:t>
            </a:r>
            <a:r>
              <a:rPr lang="en-US" err="1"/>
              <a:t>Wikibase</a:t>
            </a:r>
            <a:r>
              <a:rPr lang="en-US"/>
              <a:t> as a platform on which to build </a:t>
            </a:r>
            <a:r>
              <a:rPr lang="en-US" err="1"/>
              <a:t>CONTENTdm</a:t>
            </a:r>
            <a:r>
              <a:rPr lang="en-US"/>
              <a:t> discovery interfaces</a:t>
            </a:r>
          </a:p>
        </p:txBody>
      </p:sp>
      <p:pic>
        <p:nvPicPr>
          <p:cNvPr id="6" name="Picture 5">
            <a:extLst>
              <a:ext uri="{FF2B5EF4-FFF2-40B4-BE49-F238E27FC236}">
                <a16:creationId xmlns:a16="http://schemas.microsoft.com/office/drawing/2014/main" id="{5FCCA2D6-50EB-4842-A206-E0DFCAED3346}"/>
              </a:ext>
            </a:extLst>
          </p:cNvPr>
          <p:cNvPicPr>
            <a:picLocks noChangeAspect="1"/>
          </p:cNvPicPr>
          <p:nvPr/>
        </p:nvPicPr>
        <p:blipFill>
          <a:blip r:embed="rId3"/>
          <a:stretch>
            <a:fillRect/>
          </a:stretch>
        </p:blipFill>
        <p:spPr>
          <a:xfrm>
            <a:off x="1401287" y="1607728"/>
            <a:ext cx="7141576" cy="4983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330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5022167" y="706367"/>
            <a:ext cx="6957600" cy="5406000"/>
          </a:xfrm>
          <a:prstGeom prst="rect">
            <a:avLst/>
          </a:prstGeom>
        </p:spPr>
        <p:txBody>
          <a:bodyPr spcFirstLastPara="1" wrap="square" lIns="121900" tIns="121900" rIns="121900" bIns="121900" anchor="t" anchorCtr="0">
            <a:noAutofit/>
          </a:bodyPr>
          <a:lstStyle/>
          <a:p>
            <a:pPr marL="0" indent="0" algn="l"/>
            <a:endParaRPr lang="en-US" sz="3200">
              <a:solidFill>
                <a:srgbClr val="000000"/>
              </a:solidFill>
            </a:endParaRPr>
          </a:p>
          <a:p>
            <a:pPr marL="0" indent="0" algn="l"/>
            <a:endParaRPr lang="en-US" sz="3200">
              <a:solidFill>
                <a:srgbClr val="000000"/>
              </a:solidFill>
            </a:endParaRPr>
          </a:p>
          <a:p>
            <a:pPr marL="0" indent="0" algn="l"/>
            <a:endParaRPr lang="en-US" sz="3200">
              <a:solidFill>
                <a:srgbClr val="000000"/>
              </a:solidFill>
            </a:endParaRPr>
          </a:p>
          <a:p>
            <a:pPr marL="0" indent="0" algn="l"/>
            <a:endParaRPr lang="en-US" sz="3200">
              <a:solidFill>
                <a:srgbClr val="000000"/>
              </a:solidFill>
            </a:endParaRPr>
          </a:p>
          <a:p>
            <a:pPr marL="0" indent="0" algn="l"/>
            <a:endParaRPr lang="en-US" sz="3200">
              <a:solidFill>
                <a:srgbClr val="000000"/>
              </a:solidFill>
            </a:endParaRPr>
          </a:p>
          <a:p>
            <a:pPr marL="0" indent="0" algn="l"/>
            <a:endParaRPr lang="en-US" sz="3200">
              <a:solidFill>
                <a:srgbClr val="000000"/>
              </a:solidFill>
            </a:endParaRPr>
          </a:p>
          <a:p>
            <a:pPr marL="0" indent="0" algn="l"/>
            <a:endParaRPr lang="en-US" sz="3200">
              <a:solidFill>
                <a:srgbClr val="000000"/>
              </a:solidFill>
            </a:endParaRPr>
          </a:p>
          <a:p>
            <a:pPr marL="0" indent="0" algn="l"/>
            <a:r>
              <a:rPr lang="en-US" sz="3200">
                <a:solidFill>
                  <a:srgbClr val="000000"/>
                </a:solidFill>
              </a:rPr>
              <a:t>Jason Roy</a:t>
            </a:r>
            <a:endParaRPr lang="en-US" sz="3700"/>
          </a:p>
          <a:p>
            <a:pPr marL="0" indent="0" algn="l"/>
            <a:r>
              <a:rPr lang="en-US" sz="2400"/>
              <a:t>Director, Digital Library Services</a:t>
            </a:r>
          </a:p>
          <a:p>
            <a:pPr marL="0" indent="0" algn="l"/>
            <a:r>
              <a:rPr lang="en-US" sz="2400"/>
              <a:t>University of Minnesota Libraries</a:t>
            </a:r>
            <a:endParaRPr sz="2400">
              <a:solidFill>
                <a:srgbClr val="000000"/>
              </a:solidFill>
            </a:endParaRPr>
          </a:p>
        </p:txBody>
      </p:sp>
      <p:pic>
        <p:nvPicPr>
          <p:cNvPr id="55" name="Google Shape;55;p13"/>
          <p:cNvPicPr preferRelativeResize="0"/>
          <p:nvPr/>
        </p:nvPicPr>
        <p:blipFill>
          <a:blip r:embed="rId3">
            <a:alphaModFix/>
          </a:blip>
          <a:stretch>
            <a:fillRect/>
          </a:stretch>
        </p:blipFill>
        <p:spPr>
          <a:xfrm>
            <a:off x="636900" y="924901"/>
            <a:ext cx="3425173" cy="2089367"/>
          </a:xfrm>
          <a:prstGeom prst="rect">
            <a:avLst/>
          </a:prstGeom>
          <a:noFill/>
          <a:ln>
            <a:noFill/>
          </a:ln>
        </p:spPr>
      </p:pic>
      <p:pic>
        <p:nvPicPr>
          <p:cNvPr id="56" name="Google Shape;56;p13"/>
          <p:cNvPicPr preferRelativeResize="0"/>
          <p:nvPr/>
        </p:nvPicPr>
        <p:blipFill>
          <a:blip r:embed="rId4">
            <a:alphaModFix/>
          </a:blip>
          <a:stretch>
            <a:fillRect/>
          </a:stretch>
        </p:blipFill>
        <p:spPr>
          <a:xfrm>
            <a:off x="636900" y="3471101"/>
            <a:ext cx="3234333" cy="2089367"/>
          </a:xfrm>
          <a:prstGeom prst="rect">
            <a:avLst/>
          </a:prstGeom>
          <a:noFill/>
          <a:ln>
            <a:noFill/>
          </a:ln>
        </p:spPr>
      </p:pic>
      <p:cxnSp>
        <p:nvCxnSpPr>
          <p:cNvPr id="57" name="Google Shape;57;p13"/>
          <p:cNvCxnSpPr/>
          <p:nvPr/>
        </p:nvCxnSpPr>
        <p:spPr>
          <a:xfrm>
            <a:off x="4690467" y="924633"/>
            <a:ext cx="0" cy="4690400"/>
          </a:xfrm>
          <a:prstGeom prst="straightConnector1">
            <a:avLst/>
          </a:prstGeom>
          <a:noFill/>
          <a:ln w="19050" cap="flat" cmpd="sng">
            <a:solidFill>
              <a:srgbClr val="000000"/>
            </a:solidFill>
            <a:prstDash val="solid"/>
            <a:round/>
            <a:headEnd type="none" w="med" len="med"/>
            <a:tailEnd type="none" w="med" len="med"/>
          </a:ln>
        </p:spPr>
      </p:cxnSp>
      <p:pic>
        <p:nvPicPr>
          <p:cNvPr id="2" name="Picture 2" descr="A person standing in front of a building&#10;&#10;Description generated with very high confidence">
            <a:extLst>
              <a:ext uri="{FF2B5EF4-FFF2-40B4-BE49-F238E27FC236}">
                <a16:creationId xmlns:a16="http://schemas.microsoft.com/office/drawing/2014/main" id="{92C7D128-E1AC-431A-8FB8-282DF1DE2C11}"/>
              </a:ext>
            </a:extLst>
          </p:cNvPr>
          <p:cNvPicPr>
            <a:picLocks noChangeAspect="1"/>
          </p:cNvPicPr>
          <p:nvPr/>
        </p:nvPicPr>
        <p:blipFill>
          <a:blip r:embed="rId5"/>
          <a:stretch>
            <a:fillRect/>
          </a:stretch>
        </p:blipFill>
        <p:spPr>
          <a:xfrm>
            <a:off x="5182271" y="2229225"/>
            <a:ext cx="1814584" cy="1814584"/>
          </a:xfrm>
          <a:prstGeom prst="rect">
            <a:avLst/>
          </a:prstGeom>
        </p:spPr>
      </p:pic>
    </p:spTree>
    <p:extLst>
      <p:ext uri="{BB962C8B-B14F-4D97-AF65-F5344CB8AC3E}">
        <p14:creationId xmlns:p14="http://schemas.microsoft.com/office/powerpoint/2010/main" val="1883622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5022167" y="706367"/>
            <a:ext cx="6957600" cy="5406000"/>
          </a:xfrm>
          <a:prstGeom prst="rect">
            <a:avLst/>
          </a:prstGeom>
        </p:spPr>
        <p:txBody>
          <a:bodyPr spcFirstLastPara="1" wrap="square" lIns="121900" tIns="121900" rIns="121900" bIns="121900" anchor="t" anchorCtr="0">
            <a:noAutofit/>
          </a:bodyPr>
          <a:lstStyle/>
          <a:p>
            <a:pPr marL="0" indent="0" algn="l"/>
            <a:r>
              <a:rPr lang="en" sz="3200">
                <a:solidFill>
                  <a:srgbClr val="000000"/>
                </a:solidFill>
              </a:rPr>
              <a:t>Minnesota Reflections, the premier project of the Minnesota Digital Library (MDL), contains a collection of over 270,000 images, maps, and documents from more than 192 of the state’s cultural heritage organizations, offering resources on Minnesota’s history and geography for researchers, educators, students, and the public.</a:t>
            </a:r>
            <a:endParaRPr sz="3200">
              <a:solidFill>
                <a:srgbClr val="000000"/>
              </a:solidFill>
            </a:endParaRPr>
          </a:p>
        </p:txBody>
      </p:sp>
      <p:pic>
        <p:nvPicPr>
          <p:cNvPr id="55" name="Google Shape;55;p13"/>
          <p:cNvPicPr preferRelativeResize="0"/>
          <p:nvPr/>
        </p:nvPicPr>
        <p:blipFill>
          <a:blip r:embed="rId3">
            <a:alphaModFix/>
          </a:blip>
          <a:stretch>
            <a:fillRect/>
          </a:stretch>
        </p:blipFill>
        <p:spPr>
          <a:xfrm>
            <a:off x="636900" y="924901"/>
            <a:ext cx="3425173" cy="2089367"/>
          </a:xfrm>
          <a:prstGeom prst="rect">
            <a:avLst/>
          </a:prstGeom>
          <a:noFill/>
          <a:ln>
            <a:noFill/>
          </a:ln>
        </p:spPr>
      </p:pic>
      <p:pic>
        <p:nvPicPr>
          <p:cNvPr id="56" name="Google Shape;56;p13"/>
          <p:cNvPicPr preferRelativeResize="0"/>
          <p:nvPr/>
        </p:nvPicPr>
        <p:blipFill>
          <a:blip r:embed="rId4">
            <a:alphaModFix/>
          </a:blip>
          <a:stretch>
            <a:fillRect/>
          </a:stretch>
        </p:blipFill>
        <p:spPr>
          <a:xfrm>
            <a:off x="636900" y="3471101"/>
            <a:ext cx="3234333" cy="2089367"/>
          </a:xfrm>
          <a:prstGeom prst="rect">
            <a:avLst/>
          </a:prstGeom>
          <a:noFill/>
          <a:ln>
            <a:noFill/>
          </a:ln>
        </p:spPr>
      </p:pic>
      <p:cxnSp>
        <p:nvCxnSpPr>
          <p:cNvPr id="57" name="Google Shape;57;p13"/>
          <p:cNvCxnSpPr/>
          <p:nvPr/>
        </p:nvCxnSpPr>
        <p:spPr>
          <a:xfrm>
            <a:off x="4690467" y="924633"/>
            <a:ext cx="0" cy="4690400"/>
          </a:xfrm>
          <a:prstGeom prst="straightConnector1">
            <a:avLst/>
          </a:prstGeom>
          <a:noFill/>
          <a:ln w="19050" cap="flat" cmpd="sng">
            <a:solidFill>
              <a:srgbClr val="000000"/>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1" y="-1394940"/>
            <a:ext cx="12192001" cy="8252941"/>
          </a:xfrm>
          <a:prstGeom prst="rect">
            <a:avLst/>
          </a:prstGeom>
          <a:noFill/>
          <a:ln>
            <a:noFill/>
          </a:ln>
        </p:spPr>
      </p:pic>
      <p:sp>
        <p:nvSpPr>
          <p:cNvPr id="63" name="Google Shape;63;p14"/>
          <p:cNvSpPr txBox="1">
            <a:spLocks noGrp="1"/>
          </p:cNvSpPr>
          <p:nvPr>
            <p:ph type="body" idx="1"/>
          </p:nvPr>
        </p:nvSpPr>
        <p:spPr>
          <a:xfrm>
            <a:off x="415600" y="406400"/>
            <a:ext cx="11360800" cy="54776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marL="0" indent="0">
              <a:buNone/>
            </a:pPr>
            <a:r>
              <a:rPr lang="en" sz="3200" b="1">
                <a:solidFill>
                  <a:srgbClr val="F1C232"/>
                </a:solidFill>
              </a:rPr>
              <a:t>MDL VISION</a:t>
            </a:r>
            <a:endParaRPr sz="3200" b="1">
              <a:solidFill>
                <a:srgbClr val="F1C232"/>
              </a:solidFill>
            </a:endParaRPr>
          </a:p>
          <a:p>
            <a:pPr marL="0" indent="0">
              <a:buNone/>
            </a:pPr>
            <a:r>
              <a:rPr lang="en" sz="3200">
                <a:solidFill>
                  <a:srgbClr val="F1C232"/>
                </a:solidFill>
              </a:rPr>
              <a:t>Minnesota’s digital legacy: past, </a:t>
            </a:r>
            <a:endParaRPr sz="3200">
              <a:solidFill>
                <a:srgbClr val="F1C232"/>
              </a:solidFill>
            </a:endParaRPr>
          </a:p>
          <a:p>
            <a:pPr marL="0" indent="0">
              <a:buNone/>
            </a:pPr>
            <a:r>
              <a:rPr lang="en" sz="3200">
                <a:solidFill>
                  <a:srgbClr val="F1C232"/>
                </a:solidFill>
              </a:rPr>
              <a:t>present, and into the future.</a:t>
            </a:r>
            <a:endParaRPr sz="3200">
              <a:solidFill>
                <a:srgbClr val="F1C232"/>
              </a:solidFill>
            </a:endParaRPr>
          </a:p>
          <a:p>
            <a:pPr marL="0" indent="0">
              <a:buNone/>
            </a:pPr>
            <a:endParaRPr sz="3200" b="1">
              <a:solidFill>
                <a:srgbClr val="F1C232"/>
              </a:solidFill>
            </a:endParaRPr>
          </a:p>
          <a:p>
            <a:pPr marL="0" indent="0">
              <a:buNone/>
            </a:pPr>
            <a:endParaRPr sz="3200" b="1">
              <a:solidFill>
                <a:srgbClr val="F1C232"/>
              </a:solidFill>
            </a:endParaRPr>
          </a:p>
          <a:p>
            <a:pPr marL="0" indent="0">
              <a:buNone/>
            </a:pPr>
            <a:r>
              <a:rPr lang="en" sz="3200" b="1">
                <a:solidFill>
                  <a:srgbClr val="F1C232"/>
                </a:solidFill>
              </a:rPr>
              <a:t>MDL MISSION</a:t>
            </a:r>
            <a:endParaRPr sz="3200" b="1">
              <a:solidFill>
                <a:srgbClr val="F1C232"/>
              </a:solidFill>
            </a:endParaRPr>
          </a:p>
          <a:p>
            <a:pPr marL="0" indent="0">
              <a:buNone/>
            </a:pPr>
            <a:r>
              <a:rPr lang="en" sz="3200">
                <a:solidFill>
                  <a:srgbClr val="F1C232"/>
                </a:solidFill>
              </a:rPr>
              <a:t>Create Minnesota’s digital legacy </a:t>
            </a:r>
            <a:endParaRPr sz="3200">
              <a:solidFill>
                <a:srgbClr val="F1C232"/>
              </a:solidFill>
            </a:endParaRPr>
          </a:p>
          <a:p>
            <a:pPr marL="0" indent="0">
              <a:buNone/>
            </a:pPr>
            <a:r>
              <a:rPr lang="en" sz="3200">
                <a:solidFill>
                  <a:srgbClr val="F1C232"/>
                </a:solidFill>
              </a:rPr>
              <a:t>in partnership with libraries and </a:t>
            </a:r>
            <a:endParaRPr sz="3200">
              <a:solidFill>
                <a:srgbClr val="F1C232"/>
              </a:solidFill>
            </a:endParaRPr>
          </a:p>
          <a:p>
            <a:pPr marL="0" indent="0">
              <a:buNone/>
            </a:pPr>
            <a:r>
              <a:rPr lang="en" sz="3200">
                <a:solidFill>
                  <a:srgbClr val="F1C232"/>
                </a:solidFill>
              </a:rPr>
              <a:t>cultural heritage institutions.</a:t>
            </a:r>
            <a:endParaRPr sz="3200">
              <a:solidFill>
                <a:srgbClr val="F1C232"/>
              </a:solidFill>
            </a:endParaRPr>
          </a:p>
        </p:txBody>
      </p:sp>
      <p:sp>
        <p:nvSpPr>
          <p:cNvPr id="64" name="Google Shape;64;p14"/>
          <p:cNvSpPr txBox="1"/>
          <p:nvPr/>
        </p:nvSpPr>
        <p:spPr>
          <a:xfrm>
            <a:off x="5131200" y="6055767"/>
            <a:ext cx="6645200" cy="409600"/>
          </a:xfrm>
          <a:prstGeom prst="rect">
            <a:avLst/>
          </a:prstGeom>
          <a:noFill/>
          <a:ln>
            <a:noFill/>
          </a:ln>
        </p:spPr>
        <p:txBody>
          <a:bodyPr spcFirstLastPara="1" wrap="square" lIns="121900" tIns="121900" rIns="121900" bIns="121900" anchor="t" anchorCtr="0">
            <a:noAutofit/>
          </a:bodyPr>
          <a:lstStyle/>
          <a:p>
            <a:pPr defTabSz="1219170">
              <a:lnSpc>
                <a:spcPct val="110000"/>
              </a:lnSpc>
              <a:buClr>
                <a:srgbClr val="000000"/>
              </a:buClr>
            </a:pPr>
            <a:r>
              <a:rPr lang="en" sz="1067" kern="0">
                <a:solidFill>
                  <a:srgbClr val="FFFFFF"/>
                </a:solidFill>
                <a:latin typeface="Arial"/>
                <a:cs typeface="Arial"/>
                <a:sym typeface="Arial"/>
              </a:rPr>
              <a:t>Underground iron miner, 1920-25. Iron Range Research Center. </a:t>
            </a:r>
            <a:r>
              <a:rPr lang="en" sz="1067" kern="0">
                <a:solidFill>
                  <a:srgbClr val="FFFFFF"/>
                </a:solidFill>
                <a:uFill>
                  <a:noFill/>
                </a:uFill>
                <a:latin typeface="Arial"/>
                <a:cs typeface="Arial"/>
                <a:sym typeface="Arial"/>
                <a:hlinkClick r:id="rId4"/>
              </a:rPr>
              <a:t>reflections.mndigital.org/catalog/</a:t>
            </a:r>
            <a:r>
              <a:rPr lang="en" sz="1067" kern="0">
                <a:solidFill>
                  <a:srgbClr val="FFFFFF"/>
                </a:solidFill>
                <a:latin typeface="Arial"/>
                <a:cs typeface="Arial"/>
                <a:sym typeface="Arial"/>
              </a:rPr>
              <a:t>irrc:1861</a:t>
            </a:r>
            <a:endParaRPr sz="1067" kern="0">
              <a:solidFill>
                <a:srgbClr val="FFFFFF"/>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24033" y="1891301"/>
            <a:ext cx="3525400" cy="4633399"/>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70" name="Google Shape;70;p15"/>
          <p:cNvPicPr preferRelativeResize="0"/>
          <p:nvPr/>
        </p:nvPicPr>
        <p:blipFill>
          <a:blip r:embed="rId4">
            <a:alphaModFix/>
          </a:blip>
          <a:stretch>
            <a:fillRect/>
          </a:stretch>
        </p:blipFill>
        <p:spPr>
          <a:xfrm>
            <a:off x="203200" y="203201"/>
            <a:ext cx="4657933" cy="6321500"/>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71" name="Google Shape;71;p1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558403" y="203200"/>
            <a:ext cx="3910100" cy="5010501"/>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72" name="Google Shape;72;p15"/>
          <p:cNvSpPr txBox="1"/>
          <p:nvPr/>
        </p:nvSpPr>
        <p:spPr>
          <a:xfrm>
            <a:off x="7494900" y="1257333"/>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73" name="Google Shape;73;p15"/>
          <p:cNvSpPr txBox="1"/>
          <p:nvPr/>
        </p:nvSpPr>
        <p:spPr>
          <a:xfrm>
            <a:off x="7494900" y="1397033"/>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74" name="Google Shape;74;p15"/>
          <p:cNvSpPr txBox="1"/>
          <p:nvPr/>
        </p:nvSpPr>
        <p:spPr>
          <a:xfrm>
            <a:off x="7494900" y="2311433"/>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75" name="Google Shape;75;p15"/>
          <p:cNvSpPr txBox="1"/>
          <p:nvPr/>
        </p:nvSpPr>
        <p:spPr>
          <a:xfrm>
            <a:off x="7494900" y="2470200"/>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76" name="Google Shape;76;p15"/>
          <p:cNvSpPr txBox="1"/>
          <p:nvPr/>
        </p:nvSpPr>
        <p:spPr>
          <a:xfrm>
            <a:off x="7494900" y="2622567"/>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77" name="Google Shape;77;p15"/>
          <p:cNvSpPr txBox="1"/>
          <p:nvPr/>
        </p:nvSpPr>
        <p:spPr>
          <a:xfrm>
            <a:off x="7494900" y="2914667"/>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78" name="Google Shape;78;p15"/>
          <p:cNvSpPr txBox="1"/>
          <p:nvPr/>
        </p:nvSpPr>
        <p:spPr>
          <a:xfrm>
            <a:off x="7494900" y="3086133"/>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79" name="Google Shape;79;p15"/>
          <p:cNvSpPr txBox="1"/>
          <p:nvPr/>
        </p:nvSpPr>
        <p:spPr>
          <a:xfrm>
            <a:off x="7494900" y="3225833"/>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80" name="Google Shape;80;p15"/>
          <p:cNvSpPr txBox="1"/>
          <p:nvPr/>
        </p:nvSpPr>
        <p:spPr>
          <a:xfrm>
            <a:off x="7494900" y="3517900"/>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81" name="Google Shape;81;p15"/>
          <p:cNvSpPr txBox="1"/>
          <p:nvPr/>
        </p:nvSpPr>
        <p:spPr>
          <a:xfrm>
            <a:off x="7494900" y="3683067"/>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82" name="Google Shape;82;p15"/>
          <p:cNvSpPr txBox="1"/>
          <p:nvPr/>
        </p:nvSpPr>
        <p:spPr>
          <a:xfrm>
            <a:off x="7494900" y="3829100"/>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83" name="Google Shape;83;p15"/>
          <p:cNvSpPr txBox="1"/>
          <p:nvPr/>
        </p:nvSpPr>
        <p:spPr>
          <a:xfrm>
            <a:off x="7494900" y="3981467"/>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84" name="Google Shape;84;p15"/>
          <p:cNvSpPr txBox="1"/>
          <p:nvPr/>
        </p:nvSpPr>
        <p:spPr>
          <a:xfrm>
            <a:off x="7494900" y="4413233"/>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
        <p:nvSpPr>
          <p:cNvPr id="85" name="Google Shape;85;p15"/>
          <p:cNvSpPr txBox="1"/>
          <p:nvPr/>
        </p:nvSpPr>
        <p:spPr>
          <a:xfrm>
            <a:off x="5735100" y="2981800"/>
            <a:ext cx="290000" cy="4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990000"/>
                </a:solidFill>
                <a:latin typeface="Arial"/>
                <a:cs typeface="Arial"/>
                <a:sym typeface="Arial"/>
              </a:rPr>
              <a:t>*</a:t>
            </a:r>
            <a:endParaRPr sz="1867" b="1" kern="0">
              <a:solidFill>
                <a:srgbClr val="990000"/>
              </a:solidFill>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6"/>
          <p:cNvPicPr preferRelativeResize="0"/>
          <p:nvPr/>
        </p:nvPicPr>
        <p:blipFill>
          <a:blip r:embed="rId3">
            <a:alphaModFix/>
          </a:blip>
          <a:stretch>
            <a:fillRect/>
          </a:stretch>
        </p:blipFill>
        <p:spPr>
          <a:xfrm>
            <a:off x="-53600" y="-1392063"/>
            <a:ext cx="12192003" cy="8250065"/>
          </a:xfrm>
          <a:prstGeom prst="rect">
            <a:avLst/>
          </a:prstGeom>
          <a:noFill/>
          <a:ln>
            <a:noFill/>
          </a:ln>
        </p:spPr>
      </p:pic>
      <p:sp>
        <p:nvSpPr>
          <p:cNvPr id="91" name="Google Shape;91;p16"/>
          <p:cNvSpPr txBox="1">
            <a:spLocks noGrp="1"/>
          </p:cNvSpPr>
          <p:nvPr>
            <p:ph type="body" idx="1"/>
          </p:nvPr>
        </p:nvSpPr>
        <p:spPr>
          <a:xfrm>
            <a:off x="442367" y="2638467"/>
            <a:ext cx="7529200" cy="25708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indent="-507987">
              <a:buClr>
                <a:srgbClr val="F1C232"/>
              </a:buClr>
              <a:buSzPts val="2400"/>
            </a:pPr>
            <a:r>
              <a:rPr lang="en" sz="3200" b="1">
                <a:solidFill>
                  <a:srgbClr val="F1C232"/>
                </a:solidFill>
              </a:rPr>
              <a:t>American Swedish Institute</a:t>
            </a:r>
            <a:endParaRPr sz="3200" b="1">
              <a:solidFill>
                <a:srgbClr val="F1C232"/>
              </a:solidFill>
            </a:endParaRPr>
          </a:p>
          <a:p>
            <a:pPr indent="-507987">
              <a:spcBef>
                <a:spcPts val="667"/>
              </a:spcBef>
              <a:buClr>
                <a:srgbClr val="F1C232"/>
              </a:buClr>
              <a:buSzPts val="2400"/>
            </a:pPr>
            <a:r>
              <a:rPr lang="en" sz="3200" b="1">
                <a:solidFill>
                  <a:srgbClr val="F1C232"/>
                </a:solidFill>
              </a:rPr>
              <a:t>Becker County Historical Society</a:t>
            </a:r>
            <a:endParaRPr sz="3200" b="1">
              <a:solidFill>
                <a:srgbClr val="F1C232"/>
              </a:solidFill>
            </a:endParaRPr>
          </a:p>
          <a:p>
            <a:pPr indent="-507987">
              <a:spcBef>
                <a:spcPts val="667"/>
              </a:spcBef>
              <a:spcAft>
                <a:spcPts val="667"/>
              </a:spcAft>
              <a:buClr>
                <a:srgbClr val="F1C232"/>
              </a:buClr>
              <a:buSzPts val="2400"/>
            </a:pPr>
            <a:r>
              <a:rPr lang="en" sz="3200" b="1">
                <a:solidFill>
                  <a:srgbClr val="F1C232"/>
                </a:solidFill>
              </a:rPr>
              <a:t>Minnesota Streetcar Museum</a:t>
            </a:r>
            <a:endParaRPr sz="3200" b="1">
              <a:solidFill>
                <a:srgbClr val="F1C232"/>
              </a:solidFill>
            </a:endParaRPr>
          </a:p>
        </p:txBody>
      </p:sp>
      <p:sp>
        <p:nvSpPr>
          <p:cNvPr id="92" name="Google Shape;92;p16"/>
          <p:cNvSpPr txBox="1"/>
          <p:nvPr/>
        </p:nvSpPr>
        <p:spPr>
          <a:xfrm>
            <a:off x="4984100" y="6026533"/>
            <a:ext cx="6752400" cy="409600"/>
          </a:xfrm>
          <a:prstGeom prst="rect">
            <a:avLst/>
          </a:prstGeom>
          <a:noFill/>
          <a:ln>
            <a:noFill/>
          </a:ln>
        </p:spPr>
        <p:txBody>
          <a:bodyPr spcFirstLastPara="1" wrap="square" lIns="121900" tIns="121900" rIns="121900" bIns="121900" anchor="t" anchorCtr="0">
            <a:noAutofit/>
          </a:bodyPr>
          <a:lstStyle/>
          <a:p>
            <a:pPr defTabSz="1219170">
              <a:lnSpc>
                <a:spcPct val="110000"/>
              </a:lnSpc>
              <a:buClr>
                <a:srgbClr val="000000"/>
              </a:buClr>
            </a:pPr>
            <a:r>
              <a:rPr lang="en" sz="1067" kern="0">
                <a:solidFill>
                  <a:srgbClr val="FFFFFF"/>
                </a:solidFill>
                <a:latin typeface="Arial"/>
                <a:cs typeface="Arial"/>
                <a:sym typeface="Arial"/>
              </a:rPr>
              <a:t>Bryant at Minnehaha Creek,1953. Minnesota Streetcar Museum. </a:t>
            </a:r>
            <a:r>
              <a:rPr lang="en" sz="1067" kern="0">
                <a:solidFill>
                  <a:srgbClr val="FFFFFF"/>
                </a:solidFill>
                <a:uFill>
                  <a:noFill/>
                </a:uFill>
                <a:latin typeface="Arial"/>
                <a:cs typeface="Arial"/>
                <a:sym typeface="Arial"/>
                <a:hlinkClick r:id="rId4"/>
              </a:rPr>
              <a:t>reflections.mndigital.org/catalog/msn:1139</a:t>
            </a:r>
            <a:endParaRPr sz="1067" kern="0">
              <a:solidFill>
                <a:srgbClr val="FFFFFF"/>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Using OpenRefine to reconcile Formats and Places</a:t>
            </a:r>
            <a:endParaRPr/>
          </a:p>
        </p:txBody>
      </p:sp>
      <p:pic>
        <p:nvPicPr>
          <p:cNvPr id="98" name="Google Shape;98;p17"/>
          <p:cNvPicPr preferRelativeResize="0"/>
          <p:nvPr/>
        </p:nvPicPr>
        <p:blipFill>
          <a:blip r:embed="rId3">
            <a:alphaModFix/>
          </a:blip>
          <a:stretch>
            <a:fillRect/>
          </a:stretch>
        </p:blipFill>
        <p:spPr>
          <a:xfrm>
            <a:off x="1572967" y="1429733"/>
            <a:ext cx="8416304" cy="50946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104" name="Google Shape;104;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05" name="Google Shape;105;p18"/>
          <p:cNvPicPr preferRelativeResize="0"/>
          <p:nvPr/>
        </p:nvPicPr>
        <p:blipFill>
          <a:blip r:embed="rId3">
            <a:alphaModFix/>
          </a:blip>
          <a:stretch>
            <a:fillRect/>
          </a:stretch>
        </p:blipFill>
        <p:spPr>
          <a:xfrm>
            <a:off x="308151" y="490434"/>
            <a:ext cx="11575699" cy="5670033"/>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49256-0F8E-4C07-A2C7-9D4CAEC4391E}"/>
              </a:ext>
            </a:extLst>
          </p:cNvPr>
          <p:cNvSpPr>
            <a:spLocks noGrp="1"/>
          </p:cNvSpPr>
          <p:nvPr>
            <p:ph type="body" sz="quarter" idx="10"/>
          </p:nvPr>
        </p:nvSpPr>
        <p:spPr/>
        <p:txBody>
          <a:bodyPr/>
          <a:lstStyle/>
          <a:p>
            <a:r>
              <a:rPr lang="en-US"/>
              <a:t>MOTIVATIONS and CONTEXT</a:t>
            </a:r>
          </a:p>
        </p:txBody>
      </p:sp>
      <p:sp>
        <p:nvSpPr>
          <p:cNvPr id="3" name="Text Placeholder 2">
            <a:extLst>
              <a:ext uri="{FF2B5EF4-FFF2-40B4-BE49-F238E27FC236}">
                <a16:creationId xmlns:a16="http://schemas.microsoft.com/office/drawing/2014/main" id="{F0DF4585-8F96-4E50-8257-99E6CE45F53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E14791EB-6F21-4203-9C5D-3FE795B1B9FF}"/>
              </a:ext>
            </a:extLst>
          </p:cNvPr>
          <p:cNvSpPr>
            <a:spLocks noGrp="1"/>
          </p:cNvSpPr>
          <p:nvPr>
            <p:ph type="body" sz="quarter" idx="12"/>
          </p:nvPr>
        </p:nvSpPr>
        <p:spPr/>
        <p:txBody>
          <a:bodyPr/>
          <a:lstStyle/>
          <a:p>
            <a:endParaRPr lang="en-US"/>
          </a:p>
        </p:txBody>
      </p:sp>
      <p:pic>
        <p:nvPicPr>
          <p:cNvPr id="1026" name="Picture 2">
            <a:extLst>
              <a:ext uri="{FF2B5EF4-FFF2-40B4-BE49-F238E27FC236}">
                <a16:creationId xmlns:a16="http://schemas.microsoft.com/office/drawing/2014/main" id="{014CD376-52F7-4E79-95A3-442D8BCFC7C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2327071"/>
            <a:ext cx="5119941" cy="3626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A19077-F672-4BEE-B0C7-F3FF6A965EA6}"/>
              </a:ext>
            </a:extLst>
          </p:cNvPr>
          <p:cNvSpPr txBox="1"/>
          <p:nvPr/>
        </p:nvSpPr>
        <p:spPr>
          <a:xfrm>
            <a:off x="5981987" y="6083599"/>
            <a:ext cx="5502895" cy="646331"/>
          </a:xfrm>
          <a:prstGeom prst="rect">
            <a:avLst/>
          </a:prstGeom>
          <a:noFill/>
        </p:spPr>
        <p:txBody>
          <a:bodyPr wrap="square" rtlCol="0">
            <a:spAutoFit/>
          </a:bodyPr>
          <a:lstStyle/>
          <a:p>
            <a:r>
              <a:rPr lang="en-US" sz="1200"/>
              <a:t>Field Museum construction site photograph. Long distance view of Field Museum construction site with completed columns. Illinois Digital Archives. </a:t>
            </a:r>
            <a:r>
              <a:rPr lang="en-US" sz="1200">
                <a:hlinkClick r:id="rId4"/>
              </a:rPr>
              <a:t>https://cdm16614.contentdm.oclc.org/digital/collection/fmnh/id/724</a:t>
            </a:r>
            <a:endParaRPr lang="en-US" sz="1200"/>
          </a:p>
        </p:txBody>
      </p:sp>
    </p:spTree>
    <p:extLst>
      <p:ext uri="{BB962C8B-B14F-4D97-AF65-F5344CB8AC3E}">
        <p14:creationId xmlns:p14="http://schemas.microsoft.com/office/powerpoint/2010/main" val="1790913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9"/>
          <p:cNvPicPr preferRelativeResize="0"/>
          <p:nvPr/>
        </p:nvPicPr>
        <p:blipFill>
          <a:blip r:embed="rId3">
            <a:alphaModFix/>
          </a:blip>
          <a:stretch>
            <a:fillRect/>
          </a:stretch>
        </p:blipFill>
        <p:spPr>
          <a:xfrm>
            <a:off x="119334" y="871633"/>
            <a:ext cx="11785599" cy="5114739"/>
          </a:xfrm>
          <a:prstGeom prst="rect">
            <a:avLst/>
          </a:prstGeom>
          <a:noFill/>
          <a:ln>
            <a:noFill/>
          </a:ln>
        </p:spPr>
      </p:pic>
      <p:sp>
        <p:nvSpPr>
          <p:cNvPr id="111" name="Google Shape;111;p19"/>
          <p:cNvSpPr txBox="1"/>
          <p:nvPr/>
        </p:nvSpPr>
        <p:spPr>
          <a:xfrm>
            <a:off x="167733" y="111800"/>
            <a:ext cx="7920400" cy="71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CONTENTdm record pulling in contextual information from the Web</a:t>
            </a:r>
            <a:endParaRPr sz="1867" kern="0">
              <a:solidFill>
                <a:srgbClr val="000000"/>
              </a:solidFill>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90E7CD-0BAB-4D94-8634-5A3490862F17}"/>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vintage photo of an old building&#10;&#10;Description automatically generated">
            <a:extLst>
              <a:ext uri="{FF2B5EF4-FFF2-40B4-BE49-F238E27FC236}">
                <a16:creationId xmlns:a16="http://schemas.microsoft.com/office/drawing/2014/main" id="{5FFF98F4-D563-4705-8CD2-F91D4B23E7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0"/>
            <a:ext cx="12192001" cy="6858002"/>
          </a:xfrm>
          <a:prstGeom prst="rect">
            <a:avLst/>
          </a:prstGeom>
        </p:spPr>
      </p:pic>
      <p:graphicFrame>
        <p:nvGraphicFramePr>
          <p:cNvPr id="6" name="Table 5">
            <a:extLst>
              <a:ext uri="{FF2B5EF4-FFF2-40B4-BE49-F238E27FC236}">
                <a16:creationId xmlns:a16="http://schemas.microsoft.com/office/drawing/2014/main" id="{85C87963-67B3-4EFA-9AA2-93337FDFE978}"/>
              </a:ext>
            </a:extLst>
          </p:cNvPr>
          <p:cNvGraphicFramePr>
            <a:graphicFrameLocks noGrp="1"/>
          </p:cNvGraphicFramePr>
          <p:nvPr>
            <p:extLst>
              <p:ext uri="{D42A27DB-BD31-4B8C-83A1-F6EECF244321}">
                <p14:modId xmlns:p14="http://schemas.microsoft.com/office/powerpoint/2010/main" val="1771785203"/>
              </p:ext>
            </p:extLst>
          </p:nvPr>
        </p:nvGraphicFramePr>
        <p:xfrm>
          <a:off x="8528" y="-13857"/>
          <a:ext cx="11490742" cy="642622"/>
        </p:xfrm>
        <a:graphic>
          <a:graphicData uri="http://schemas.openxmlformats.org/drawingml/2006/table">
            <a:tbl>
              <a:tblPr/>
              <a:tblGrid>
                <a:gridCol w="11490742">
                  <a:extLst>
                    <a:ext uri="{9D8B030D-6E8A-4147-A177-3AD203B41FA5}">
                      <a16:colId xmlns:a16="http://schemas.microsoft.com/office/drawing/2014/main" val="2052560703"/>
                    </a:ext>
                  </a:extLst>
                </a:gridCol>
              </a:tblGrid>
              <a:tr h="642622">
                <a:tc>
                  <a:txBody>
                    <a:bodyPr/>
                    <a:lstStyle/>
                    <a:p>
                      <a:pPr fontAlgn="t" latinLnBrk="1"/>
                      <a:r>
                        <a:rPr lang="en-US" sz="1300">
                          <a:solidFill>
                            <a:schemeClr val="bg2"/>
                          </a:solidFill>
                          <a:effectLst/>
                        </a:rPr>
                        <a:t>"Buck" of The Call of the Wild. Owned by the Bond Brothers. Dawson, N.W.T., 1897. </a:t>
                      </a:r>
                      <a:r>
                        <a:rPr lang="en-US" sz="1300" b="0" i="0" u="none" strike="noStrike" cap="none">
                          <a:solidFill>
                            <a:schemeClr val="bg2"/>
                          </a:solidFill>
                          <a:effectLst/>
                          <a:latin typeface="+mn-lt"/>
                          <a:ea typeface="+mn-ea"/>
                          <a:cs typeface="+mn-cs"/>
                          <a:sym typeface="Arial"/>
                        </a:rPr>
                        <a:t>Jack London Photographs and Negatives, Huntington Digital Library.</a:t>
                      </a:r>
                    </a:p>
                    <a:p>
                      <a:pPr fontAlgn="t" latinLnBrk="1"/>
                      <a:r>
                        <a:rPr lang="en-US" sz="1300">
                          <a:hlinkClick r:id="rId3"/>
                        </a:rPr>
                        <a:t>https://hdl.huntington.org/digital/collection/p16003coll7/id/14/rec/2</a:t>
                      </a:r>
                      <a:endParaRPr lang="en-US" sz="1300">
                        <a:effectLst/>
                      </a:endParaRPr>
                    </a:p>
                  </a:txBody>
                  <a:tcPr marL="87863" marR="87863" marT="87863" marB="87863">
                    <a:lnL>
                      <a:noFill/>
                    </a:lnL>
                    <a:lnR>
                      <a:noFill/>
                    </a:lnR>
                    <a:lnT>
                      <a:noFill/>
                    </a:lnT>
                    <a:lnB>
                      <a:noFill/>
                    </a:lnB>
                  </a:tcPr>
                </a:tc>
                <a:extLst>
                  <a:ext uri="{0D108BD9-81ED-4DB2-BD59-A6C34878D82A}">
                    <a16:rowId xmlns:a16="http://schemas.microsoft.com/office/drawing/2014/main" val="3074631221"/>
                  </a:ext>
                </a:extLst>
              </a:tr>
            </a:tbl>
          </a:graphicData>
        </a:graphic>
      </p:graphicFrame>
    </p:spTree>
    <p:extLst>
      <p:ext uri="{BB962C8B-B14F-4D97-AF65-F5344CB8AC3E}">
        <p14:creationId xmlns:p14="http://schemas.microsoft.com/office/powerpoint/2010/main" val="4226847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0"/>
          <p:cNvPicPr preferRelativeResize="0"/>
          <p:nvPr/>
        </p:nvPicPr>
        <p:blipFill>
          <a:blip r:embed="rId3">
            <a:alphaModFix/>
          </a:blip>
          <a:stretch>
            <a:fillRect/>
          </a:stretch>
        </p:blipFill>
        <p:spPr>
          <a:xfrm>
            <a:off x="212500" y="1006334"/>
            <a:ext cx="4904835" cy="5851665"/>
          </a:xfrm>
          <a:prstGeom prst="rect">
            <a:avLst/>
          </a:prstGeom>
          <a:noFill/>
          <a:ln>
            <a:noFill/>
          </a:ln>
        </p:spPr>
      </p:pic>
      <p:pic>
        <p:nvPicPr>
          <p:cNvPr id="117" name="Google Shape;117;p20"/>
          <p:cNvPicPr preferRelativeResize="0"/>
          <p:nvPr/>
        </p:nvPicPr>
        <p:blipFill>
          <a:blip r:embed="rId4">
            <a:alphaModFix/>
          </a:blip>
          <a:stretch>
            <a:fillRect/>
          </a:stretch>
        </p:blipFill>
        <p:spPr>
          <a:xfrm>
            <a:off x="6096000" y="825800"/>
            <a:ext cx="5171733" cy="5903565"/>
          </a:xfrm>
          <a:prstGeom prst="rect">
            <a:avLst/>
          </a:prstGeom>
          <a:noFill/>
          <a:ln>
            <a:noFill/>
          </a:ln>
        </p:spPr>
      </p:pic>
      <p:sp>
        <p:nvSpPr>
          <p:cNvPr id="118" name="Google Shape;118;p20"/>
          <p:cNvSpPr txBox="1"/>
          <p:nvPr/>
        </p:nvSpPr>
        <p:spPr>
          <a:xfrm>
            <a:off x="167733" y="111800"/>
            <a:ext cx="7920400" cy="71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Additional Contextual Information</a:t>
            </a:r>
            <a:endParaRPr sz="1867" kern="0">
              <a:solidFill>
                <a:srgbClr val="000000"/>
              </a:solidFill>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77034" y="755001"/>
            <a:ext cx="6509965" cy="5538065"/>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24" name="Google Shape;124;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9034" y="139567"/>
            <a:ext cx="6509965" cy="5635859"/>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25" name="Google Shape;125;p21"/>
          <p:cNvSpPr/>
          <p:nvPr/>
        </p:nvSpPr>
        <p:spPr>
          <a:xfrm>
            <a:off x="5277033" y="5136933"/>
            <a:ext cx="572800" cy="572800"/>
          </a:xfrm>
          <a:prstGeom prst="roundRect">
            <a:avLst>
              <a:gd name="adj" fmla="val 16667"/>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126;p21"/>
          <p:cNvSpPr/>
          <p:nvPr/>
        </p:nvSpPr>
        <p:spPr>
          <a:xfrm>
            <a:off x="10735400" y="5709733"/>
            <a:ext cx="572800" cy="572800"/>
          </a:xfrm>
          <a:prstGeom prst="roundRect">
            <a:avLst>
              <a:gd name="adj" fmla="val 16667"/>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132" name="Google Shape;132;p2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33" name="Google Shape;133;p22"/>
          <p:cNvPicPr preferRelativeResize="0"/>
          <p:nvPr/>
        </p:nvPicPr>
        <p:blipFill>
          <a:blip r:embed="rId3">
            <a:alphaModFix/>
          </a:blip>
          <a:stretch>
            <a:fillRect/>
          </a:stretch>
        </p:blipFill>
        <p:spPr>
          <a:xfrm>
            <a:off x="608120" y="1"/>
            <a:ext cx="10975761" cy="68579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139" name="Google Shape;139;p2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40" name="Google Shape;140;p23"/>
          <p:cNvPicPr preferRelativeResize="0"/>
          <p:nvPr/>
        </p:nvPicPr>
        <p:blipFill>
          <a:blip r:embed="rId3">
            <a:alphaModFix/>
          </a:blip>
          <a:stretch>
            <a:fillRect/>
          </a:stretch>
        </p:blipFill>
        <p:spPr>
          <a:xfrm>
            <a:off x="608120" y="1"/>
            <a:ext cx="10975761" cy="6857999"/>
          </a:xfrm>
          <a:prstGeom prst="rect">
            <a:avLst/>
          </a:prstGeom>
          <a:noFill/>
          <a:ln>
            <a:noFill/>
          </a:ln>
        </p:spPr>
      </p:pic>
      <p:sp>
        <p:nvSpPr>
          <p:cNvPr id="141" name="Google Shape;141;p23"/>
          <p:cNvSpPr/>
          <p:nvPr/>
        </p:nvSpPr>
        <p:spPr>
          <a:xfrm>
            <a:off x="991433" y="2411600"/>
            <a:ext cx="2103600" cy="308000"/>
          </a:xfrm>
          <a:prstGeom prst="roundRect">
            <a:avLst>
              <a:gd name="adj" fmla="val 16667"/>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142;p23"/>
          <p:cNvSpPr/>
          <p:nvPr/>
        </p:nvSpPr>
        <p:spPr>
          <a:xfrm>
            <a:off x="991433" y="4128767"/>
            <a:ext cx="1878000" cy="308000"/>
          </a:xfrm>
          <a:prstGeom prst="roundRect">
            <a:avLst>
              <a:gd name="adj" fmla="val 16667"/>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43;p23"/>
          <p:cNvSpPr/>
          <p:nvPr/>
        </p:nvSpPr>
        <p:spPr>
          <a:xfrm>
            <a:off x="2440633" y="4436767"/>
            <a:ext cx="2103600" cy="308000"/>
          </a:xfrm>
          <a:prstGeom prst="roundRect">
            <a:avLst>
              <a:gd name="adj" fmla="val 16667"/>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44;p23"/>
          <p:cNvSpPr/>
          <p:nvPr/>
        </p:nvSpPr>
        <p:spPr>
          <a:xfrm>
            <a:off x="991433" y="4934733"/>
            <a:ext cx="1527200" cy="397600"/>
          </a:xfrm>
          <a:prstGeom prst="roundRect">
            <a:avLst>
              <a:gd name="adj" fmla="val 16667"/>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45;p23"/>
          <p:cNvSpPr/>
          <p:nvPr/>
        </p:nvSpPr>
        <p:spPr>
          <a:xfrm>
            <a:off x="991433" y="5522300"/>
            <a:ext cx="1527200" cy="308000"/>
          </a:xfrm>
          <a:prstGeom prst="roundRect">
            <a:avLst>
              <a:gd name="adj" fmla="val 16667"/>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p23"/>
          <p:cNvSpPr/>
          <p:nvPr/>
        </p:nvSpPr>
        <p:spPr>
          <a:xfrm>
            <a:off x="5573500" y="3652967"/>
            <a:ext cx="5894000" cy="2048800"/>
          </a:xfrm>
          <a:prstGeom prst="roundRect">
            <a:avLst>
              <a:gd name="adj" fmla="val 16667"/>
            </a:avLst>
          </a:prstGeom>
          <a:noFill/>
          <a:ln w="19050" cap="flat" cmpd="sng">
            <a:solidFill>
              <a:srgbClr val="A61C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100"/>
            </a:pPr>
            <a:r>
              <a:rPr lang="en" sz="2400" kern="0">
                <a:solidFill>
                  <a:srgbClr val="000000"/>
                </a:solidFill>
                <a:latin typeface="Arial"/>
                <a:cs typeface="Arial"/>
                <a:sym typeface="Arial"/>
              </a:rPr>
              <a:t>Linked data creates opportunities to better support access to additional data points and to share this information alongside the rest of our data set.</a:t>
            </a:r>
            <a:endParaRPr sz="1867" kern="0">
              <a:solidFill>
                <a:srgbClr val="000000"/>
              </a:solidFill>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body" idx="1"/>
          </p:nvPr>
        </p:nvSpPr>
        <p:spPr>
          <a:xfrm>
            <a:off x="2293267" y="5139533"/>
            <a:ext cx="2076800" cy="820400"/>
          </a:xfrm>
          <a:prstGeom prst="rect">
            <a:avLst/>
          </a:prstGeom>
        </p:spPr>
        <p:txBody>
          <a:bodyPr spcFirstLastPara="1" wrap="square" lIns="121900" tIns="121900" rIns="121900" bIns="121900" anchor="t" anchorCtr="0">
            <a:noAutofit/>
          </a:bodyPr>
          <a:lstStyle/>
          <a:p>
            <a:pPr marL="0" indent="0">
              <a:spcAft>
                <a:spcPts val="2133"/>
              </a:spcAft>
              <a:buNone/>
            </a:pPr>
            <a:r>
              <a:rPr lang="en" u="sng">
                <a:solidFill>
                  <a:srgbClr val="000000"/>
                </a:solidFill>
                <a:hlinkClick r:id="rId3"/>
              </a:rPr>
              <a:t>https://dp.la/</a:t>
            </a:r>
            <a:endParaRPr>
              <a:solidFill>
                <a:srgbClr val="000000"/>
              </a:solidFill>
            </a:endParaRPr>
          </a:p>
        </p:txBody>
      </p:sp>
      <p:pic>
        <p:nvPicPr>
          <p:cNvPr id="152" name="Google Shape;152;p24"/>
          <p:cNvPicPr preferRelativeResize="0"/>
          <p:nvPr/>
        </p:nvPicPr>
        <p:blipFill>
          <a:blip r:embed="rId4">
            <a:alphaModFix/>
          </a:blip>
          <a:stretch>
            <a:fillRect/>
          </a:stretch>
        </p:blipFill>
        <p:spPr>
          <a:xfrm>
            <a:off x="1206100" y="1286167"/>
            <a:ext cx="4108267" cy="3594733"/>
          </a:xfrm>
          <a:prstGeom prst="rect">
            <a:avLst/>
          </a:prstGeom>
          <a:noFill/>
          <a:ln>
            <a:noFill/>
          </a:ln>
        </p:spPr>
      </p:pic>
      <p:pic>
        <p:nvPicPr>
          <p:cNvPr id="153" name="Google Shape;153;p24"/>
          <p:cNvPicPr preferRelativeResize="0"/>
          <p:nvPr/>
        </p:nvPicPr>
        <p:blipFill>
          <a:blip r:embed="rId5">
            <a:alphaModFix/>
          </a:blip>
          <a:stretch>
            <a:fillRect/>
          </a:stretch>
        </p:blipFill>
        <p:spPr>
          <a:xfrm>
            <a:off x="6694667" y="1238834"/>
            <a:ext cx="4108267" cy="3689399"/>
          </a:xfrm>
          <a:prstGeom prst="rect">
            <a:avLst/>
          </a:prstGeom>
          <a:noFill/>
          <a:ln>
            <a:noFill/>
          </a:ln>
        </p:spPr>
      </p:pic>
      <p:sp>
        <p:nvSpPr>
          <p:cNvPr id="154" name="Google Shape;154;p24"/>
          <p:cNvSpPr txBox="1">
            <a:spLocks noGrp="1"/>
          </p:cNvSpPr>
          <p:nvPr>
            <p:ph type="body" idx="1"/>
          </p:nvPr>
        </p:nvSpPr>
        <p:spPr>
          <a:xfrm>
            <a:off x="6491200" y="5139533"/>
            <a:ext cx="4388000" cy="820400"/>
          </a:xfrm>
          <a:prstGeom prst="rect">
            <a:avLst/>
          </a:prstGeom>
        </p:spPr>
        <p:txBody>
          <a:bodyPr spcFirstLastPara="1" wrap="square" lIns="121900" tIns="121900" rIns="121900" bIns="121900" anchor="t" anchorCtr="0">
            <a:noAutofit/>
          </a:bodyPr>
          <a:lstStyle/>
          <a:p>
            <a:pPr marL="0" indent="0">
              <a:spcAft>
                <a:spcPts val="2133"/>
              </a:spcAft>
              <a:buNone/>
            </a:pPr>
            <a:r>
              <a:rPr lang="en" u="sng">
                <a:solidFill>
                  <a:srgbClr val="000000"/>
                </a:solidFill>
                <a:hlinkClick r:id="rId6"/>
              </a:rPr>
              <a:t>https://www.umbrasearch.org/</a:t>
            </a:r>
            <a:endParaRPr>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body" idx="1"/>
          </p:nvPr>
        </p:nvSpPr>
        <p:spPr>
          <a:xfrm>
            <a:off x="59200" y="5594067"/>
            <a:ext cx="12073600" cy="1132800"/>
          </a:xfrm>
          <a:prstGeom prst="rect">
            <a:avLst/>
          </a:prstGeom>
        </p:spPr>
        <p:txBody>
          <a:bodyPr spcFirstLastPara="1" wrap="square" lIns="121900" tIns="121900" rIns="121900" bIns="121900" anchor="t" anchorCtr="0">
            <a:noAutofit/>
          </a:bodyPr>
          <a:lstStyle/>
          <a:p>
            <a:pPr marL="0" indent="0">
              <a:buNone/>
            </a:pPr>
            <a:r>
              <a:rPr lang="en" sz="1067">
                <a:solidFill>
                  <a:srgbClr val="000000"/>
                </a:solidFill>
              </a:rPr>
              <a:t>American family watching TV, ca. 1958. Evert F. Baumgardner. National Archives and Records Administration. </a:t>
            </a:r>
            <a:r>
              <a:rPr lang="en" sz="1067">
                <a:solidFill>
                  <a:srgbClr val="000000"/>
                </a:solidFill>
                <a:uFill>
                  <a:noFill/>
                </a:uFill>
                <a:hlinkClick r:id="rId3"/>
              </a:rPr>
              <a:t>https://web.archive.org/web/20071226081329/teachpol.tcnj.edu/amer_pol_hist/thumbnail427.html</a:t>
            </a:r>
            <a:endParaRPr sz="1067">
              <a:solidFill>
                <a:srgbClr val="000000"/>
              </a:solidFill>
            </a:endParaRPr>
          </a:p>
          <a:p>
            <a:pPr marL="0" indent="0">
              <a:buNone/>
            </a:pPr>
            <a:endParaRPr sz="1067">
              <a:solidFill>
                <a:schemeClr val="dk1"/>
              </a:solidFill>
            </a:endParaRPr>
          </a:p>
          <a:p>
            <a:pPr marL="0" indent="0">
              <a:buClr>
                <a:schemeClr val="dk1"/>
              </a:buClr>
              <a:buSzPts val="1100"/>
              <a:buNone/>
            </a:pPr>
            <a:r>
              <a:rPr lang="en" sz="1067">
                <a:solidFill>
                  <a:schemeClr val="dk1"/>
                </a:solidFill>
              </a:rPr>
              <a:t>Programming with safety gear, 2013. Dmellas. </a:t>
            </a:r>
            <a:r>
              <a:rPr lang="en" sz="1067" u="sng">
                <a:solidFill>
                  <a:schemeClr val="dk1"/>
                </a:solidFill>
                <a:hlinkClick r:id="rId4"/>
              </a:rPr>
              <a:t>https://creativecommons.org/licenses/by-sa/3.0/deed.en</a:t>
            </a:r>
            <a:endParaRPr sz="1067">
              <a:solidFill>
                <a:srgbClr val="000000"/>
              </a:solidFill>
            </a:endParaRPr>
          </a:p>
        </p:txBody>
      </p:sp>
      <p:sp>
        <p:nvSpPr>
          <p:cNvPr id="160" name="Google Shape;160;p2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pic>
        <p:nvPicPr>
          <p:cNvPr id="161" name="Google Shape;161;p25"/>
          <p:cNvPicPr preferRelativeResize="0"/>
          <p:nvPr/>
        </p:nvPicPr>
        <p:blipFill>
          <a:blip r:embed="rId5">
            <a:alphaModFix/>
          </a:blip>
          <a:stretch>
            <a:fillRect/>
          </a:stretch>
        </p:blipFill>
        <p:spPr>
          <a:xfrm>
            <a:off x="415595" y="288561"/>
            <a:ext cx="3230200" cy="4733400"/>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62" name="Google Shape;162;p25"/>
          <p:cNvPicPr preferRelativeResize="0"/>
          <p:nvPr/>
        </p:nvPicPr>
        <p:blipFill>
          <a:blip r:embed="rId6">
            <a:alphaModFix/>
          </a:blip>
          <a:stretch>
            <a:fillRect/>
          </a:stretch>
        </p:blipFill>
        <p:spPr>
          <a:xfrm>
            <a:off x="5465200" y="288567"/>
            <a:ext cx="6311176" cy="4733400"/>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Huntington Digital Library"/>
          <p:cNvSpPr>
            <a:spLocks noGrp="1"/>
          </p:cNvSpPr>
          <p:nvPr>
            <p:ph type="ctrTitle"/>
          </p:nvPr>
        </p:nvSpPr>
        <p:spPr>
          <a:xfrm>
            <a:off x="1100051" y="1600200"/>
            <a:ext cx="8792787" cy="2374436"/>
          </a:xfrm>
        </p:spPr>
        <p:txBody>
          <a:bodyPr>
            <a:normAutofit/>
          </a:bodyPr>
          <a:lstStyle/>
          <a:p>
            <a:pPr algn="l"/>
            <a:r>
              <a:rPr lang="en-US"/>
              <a:t>The Huntington Digital Library</a:t>
            </a:r>
          </a:p>
        </p:txBody>
      </p:sp>
      <p:sp>
        <p:nvSpPr>
          <p:cNvPr id="3" name="Subtitle 2" descr="IIIF and Mirador in Education&#10;2019 IIIF Showcase / 04 November 2019"/>
          <p:cNvSpPr>
            <a:spLocks noGrp="1"/>
          </p:cNvSpPr>
          <p:nvPr>
            <p:ph type="subTitle" idx="1"/>
          </p:nvPr>
        </p:nvSpPr>
        <p:spPr>
          <a:xfrm>
            <a:off x="2635425" y="4478367"/>
            <a:ext cx="10058400" cy="1143000"/>
          </a:xfrm>
        </p:spPr>
        <p:txBody>
          <a:bodyPr vert="horz" lIns="91440" tIns="45720" rIns="91440" bIns="45720" rtlCol="0" anchor="t">
            <a:normAutofit/>
          </a:bodyPr>
          <a:lstStyle/>
          <a:p>
            <a:pPr>
              <a:spcAft>
                <a:spcPts val="0"/>
              </a:spcAft>
            </a:pPr>
            <a:r>
              <a:rPr lang="en-US" b="1"/>
              <a:t>Mario Einaudi</a:t>
            </a:r>
            <a:endParaRPr lang="en-US">
              <a:cs typeface="Calibri Light" panose="020F0302020204030204"/>
            </a:endParaRPr>
          </a:p>
          <a:p>
            <a:pPr>
              <a:spcAft>
                <a:spcPts val="0"/>
              </a:spcAft>
            </a:pPr>
            <a:r>
              <a:rPr lang="en-US"/>
              <a:t>Digital Repository Manager</a:t>
            </a:r>
            <a:endParaRPr lang="en-US">
              <a:cs typeface="Calibri Light" panose="020F0302020204030204"/>
            </a:endParaRPr>
          </a:p>
        </p:txBody>
      </p:sp>
      <p:pic>
        <p:nvPicPr>
          <p:cNvPr id="7" name="Picture 6" descr="The Huntington Library Art Museums and Botanical Gardens Logo">
            <a:extLst>
              <a:ext uri="{FF2B5EF4-FFF2-40B4-BE49-F238E27FC236}">
                <a16:creationId xmlns:a16="http://schemas.microsoft.com/office/drawing/2014/main" id="{F9C612CE-FA18-4494-9E88-892493430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3770" y="5715000"/>
            <a:ext cx="3473579" cy="606922"/>
          </a:xfrm>
          <a:prstGeom prst="rect">
            <a:avLst/>
          </a:prstGeom>
        </p:spPr>
      </p:pic>
      <p:pic>
        <p:nvPicPr>
          <p:cNvPr id="4" name="Picture 4" descr="A person wearing glasses and smiling at the camera&#10;&#10;Description generated with very high confidence">
            <a:extLst>
              <a:ext uri="{FF2B5EF4-FFF2-40B4-BE49-F238E27FC236}">
                <a16:creationId xmlns:a16="http://schemas.microsoft.com/office/drawing/2014/main" id="{2F7E9887-146B-4477-ADD4-8D236782F6CB}"/>
              </a:ext>
            </a:extLst>
          </p:cNvPr>
          <p:cNvPicPr>
            <a:picLocks noChangeAspect="1"/>
          </p:cNvPicPr>
          <p:nvPr/>
        </p:nvPicPr>
        <p:blipFill>
          <a:blip r:embed="rId4"/>
          <a:stretch>
            <a:fillRect/>
          </a:stretch>
        </p:blipFill>
        <p:spPr>
          <a:xfrm>
            <a:off x="1212376" y="4412776"/>
            <a:ext cx="1282890" cy="161498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999" y="4550229"/>
            <a:ext cx="10909073" cy="1057655"/>
          </a:xfrm>
        </p:spPr>
        <p:txBody>
          <a:bodyPr vert="horz" lIns="91440" tIns="45720" rIns="91440" bIns="45720" rtlCol="0" anchor="b">
            <a:normAutofit/>
          </a:bodyPr>
          <a:lstStyle/>
          <a:p>
            <a:r>
              <a:rPr lang="en-US" sz="3300" kern="1200" spc="-50" baseline="0">
                <a:solidFill>
                  <a:schemeClr val="tx1">
                    <a:lumMod val="85000"/>
                    <a:lumOff val="15000"/>
                  </a:schemeClr>
                </a:solidFill>
                <a:latin typeface="+mj-lt"/>
                <a:ea typeface="+mj-ea"/>
                <a:cs typeface="+mj-cs"/>
              </a:rPr>
              <a:t>The Huntington Digital Library:</a:t>
            </a:r>
            <a:br>
              <a:rPr lang="en-US" sz="3300" kern="1200" spc="-50" baseline="0">
                <a:solidFill>
                  <a:schemeClr val="tx1">
                    <a:lumMod val="85000"/>
                    <a:lumOff val="15000"/>
                  </a:schemeClr>
                </a:solidFill>
                <a:latin typeface="+mj-lt"/>
                <a:ea typeface="+mj-ea"/>
                <a:cs typeface="+mj-cs"/>
              </a:rPr>
            </a:br>
            <a:r>
              <a:rPr lang="en-US" sz="3300" kern="1200" spc="-50" baseline="0">
                <a:solidFill>
                  <a:schemeClr val="tx1">
                    <a:lumMod val="85000"/>
                    <a:lumOff val="15000"/>
                  </a:schemeClr>
                </a:solidFill>
                <a:latin typeface="+mj-lt"/>
                <a:ea typeface="+mj-ea"/>
                <a:cs typeface="+mj-cs"/>
              </a:rPr>
              <a:t>more than 160,000 photographs</a:t>
            </a:r>
          </a:p>
        </p:txBody>
      </p:sp>
      <p:pic>
        <p:nvPicPr>
          <p:cNvPr id="31" name="Content Placeholder 30" descr="Photograph of Ocotillo Lodge, Palm Springs, California, approximately 1957, showing the entrance with ocotillo in the foreground.">
            <a:extLst>
              <a:ext uri="{FF2B5EF4-FFF2-40B4-BE49-F238E27FC236}">
                <a16:creationId xmlns:a16="http://schemas.microsoft.com/office/drawing/2014/main" id="{3F670E22-2E6F-4B58-8F08-E01B0FD37DC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7343" y="614251"/>
            <a:ext cx="2993509" cy="3843665"/>
          </a:xfrm>
        </p:spPr>
      </p:pic>
      <p:pic>
        <p:nvPicPr>
          <p:cNvPr id="7" name="Picture 6" descr="Portrait of three Seminole women wearing elaborate necklaces, 19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362" y="640079"/>
            <a:ext cx="2756092" cy="3814661"/>
          </a:xfrm>
          <a:prstGeom prst="rect">
            <a:avLst/>
          </a:prstGeom>
        </p:spPr>
      </p:pic>
      <p:pic>
        <p:nvPicPr>
          <p:cNvPr id="8" name="Picture 7" descr=" A portrait of a small, light-colored dog with a dark face and ears seated on a metal framed chair with a padded seat cushion">
            <a:extLst>
              <a:ext uri="{FF2B5EF4-FFF2-40B4-BE49-F238E27FC236}">
                <a16:creationId xmlns:a16="http://schemas.microsoft.com/office/drawing/2014/main" id="{909CE16A-F5C5-418F-A544-1E3BC28DD6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4660" y="614251"/>
            <a:ext cx="3103759" cy="38436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CD427E-33D8-4A3B-9775-F558654F1295}"/>
              </a:ext>
            </a:extLst>
          </p:cNvPr>
          <p:cNvSpPr>
            <a:spLocks noGrp="1"/>
          </p:cNvSpPr>
          <p:nvPr>
            <p:ph type="body" sz="quarter" idx="13"/>
          </p:nvPr>
        </p:nvSpPr>
        <p:spPr/>
        <p:txBody>
          <a:bodyPr/>
          <a:lstStyle/>
          <a:p>
            <a:r>
              <a:rPr lang="en-US"/>
              <a:t>OCLC and Linked Data: Prior Work</a:t>
            </a:r>
          </a:p>
        </p:txBody>
      </p:sp>
      <p:sp>
        <p:nvSpPr>
          <p:cNvPr id="5" name="Text Placeholder 4">
            <a:extLst>
              <a:ext uri="{FF2B5EF4-FFF2-40B4-BE49-F238E27FC236}">
                <a16:creationId xmlns:a16="http://schemas.microsoft.com/office/drawing/2014/main" id="{D43B8836-7B17-4788-B7BA-87DC12A3EC21}"/>
              </a:ext>
            </a:extLst>
          </p:cNvPr>
          <p:cNvSpPr>
            <a:spLocks noGrp="1"/>
          </p:cNvSpPr>
          <p:nvPr>
            <p:ph type="body" sz="quarter" idx="12"/>
          </p:nvPr>
        </p:nvSpPr>
        <p:spPr>
          <a:xfrm>
            <a:off x="454382" y="1372996"/>
            <a:ext cx="7513961" cy="4475171"/>
          </a:xfrm>
        </p:spPr>
        <p:txBody>
          <a:bodyPr/>
          <a:lstStyle/>
          <a:p>
            <a:pPr>
              <a:spcBef>
                <a:spcPts val="1200"/>
              </a:spcBef>
            </a:pPr>
            <a:r>
              <a:rPr lang="en-US" sz="2800"/>
              <a:t>2012: </a:t>
            </a:r>
            <a:r>
              <a:rPr lang="en-US" sz="2800" err="1"/>
              <a:t>Schema.org</a:t>
            </a:r>
            <a:r>
              <a:rPr lang="en-US" sz="2800"/>
              <a:t> Linked Data in </a:t>
            </a:r>
            <a:r>
              <a:rPr lang="en-US" sz="2800" err="1"/>
              <a:t>WorldCat</a:t>
            </a:r>
            <a:endParaRPr lang="en-US" sz="2800"/>
          </a:p>
          <a:p>
            <a:pPr>
              <a:spcBef>
                <a:spcPts val="1200"/>
              </a:spcBef>
            </a:pPr>
            <a:r>
              <a:rPr lang="en-US" sz="2800"/>
              <a:t>2013: </a:t>
            </a:r>
            <a:r>
              <a:rPr lang="en-US" sz="2800" err="1"/>
              <a:t>EntityJS</a:t>
            </a:r>
            <a:r>
              <a:rPr lang="en-US" sz="2800"/>
              <a:t> Linked Data discovery app</a:t>
            </a:r>
          </a:p>
          <a:p>
            <a:pPr>
              <a:spcBef>
                <a:spcPts val="1200"/>
              </a:spcBef>
            </a:pPr>
            <a:r>
              <a:rPr lang="en-US" sz="2800"/>
              <a:t>2014: Person Entity Lookup pilot project</a:t>
            </a:r>
          </a:p>
          <a:p>
            <a:pPr>
              <a:spcBef>
                <a:spcPts val="1200"/>
              </a:spcBef>
            </a:pPr>
            <a:r>
              <a:rPr lang="en-US" sz="2800"/>
              <a:t>2015-16: </a:t>
            </a:r>
            <a:r>
              <a:rPr lang="en-US" sz="2800" err="1"/>
              <a:t>CONTENTdm</a:t>
            </a:r>
            <a:r>
              <a:rPr lang="en-US" sz="2800"/>
              <a:t> Metadata Refinery </a:t>
            </a:r>
          </a:p>
          <a:p>
            <a:pPr>
              <a:spcBef>
                <a:spcPts val="1200"/>
              </a:spcBef>
            </a:pPr>
            <a:r>
              <a:rPr lang="en-US" sz="2800"/>
              <a:t>2017-18: Project Passage</a:t>
            </a:r>
          </a:p>
          <a:p>
            <a:pPr>
              <a:spcBef>
                <a:spcPts val="1200"/>
              </a:spcBef>
            </a:pPr>
            <a:r>
              <a:rPr lang="en-US" sz="2800"/>
              <a:t>2018-19: </a:t>
            </a:r>
            <a:r>
              <a:rPr lang="en-US" sz="2800" err="1"/>
              <a:t>IIIF</a:t>
            </a:r>
            <a:r>
              <a:rPr lang="en-US" sz="2800"/>
              <a:t> APIs in </a:t>
            </a:r>
            <a:r>
              <a:rPr lang="en-US" sz="2800" err="1"/>
              <a:t>CONTENTdm</a:t>
            </a:r>
            <a:endParaRPr lang="en-US" sz="2800"/>
          </a:p>
        </p:txBody>
      </p:sp>
    </p:spTree>
    <p:extLst>
      <p:ext uri="{BB962C8B-B14F-4D97-AF65-F5344CB8AC3E}">
        <p14:creationId xmlns:p14="http://schemas.microsoft.com/office/powerpoint/2010/main" val="3090380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999" y="4550229"/>
            <a:ext cx="10909073" cy="1057655"/>
          </a:xfrm>
        </p:spPr>
        <p:txBody>
          <a:bodyPr vert="horz" lIns="91440" tIns="45720" rIns="91440" bIns="45720" rtlCol="0" anchor="b">
            <a:normAutofit/>
          </a:bodyPr>
          <a:lstStyle/>
          <a:p>
            <a:r>
              <a:rPr lang="en-US" sz="3300" kern="1200" spc="-50" baseline="0">
                <a:solidFill>
                  <a:schemeClr val="tx1">
                    <a:lumMod val="85000"/>
                    <a:lumOff val="15000"/>
                  </a:schemeClr>
                </a:solidFill>
                <a:latin typeface="+mj-lt"/>
                <a:ea typeface="+mj-ea"/>
                <a:cs typeface="+mj-cs"/>
              </a:rPr>
              <a:t>The Huntington Digital Library: </a:t>
            </a:r>
            <a:br>
              <a:rPr lang="en-US" sz="3300" kern="1200" spc="-50" baseline="0">
                <a:solidFill>
                  <a:schemeClr val="tx1">
                    <a:lumMod val="85000"/>
                    <a:lumOff val="15000"/>
                  </a:schemeClr>
                </a:solidFill>
                <a:latin typeface="+mj-lt"/>
                <a:ea typeface="+mj-ea"/>
                <a:cs typeface="+mj-cs"/>
              </a:rPr>
            </a:br>
            <a:r>
              <a:rPr lang="en-US" sz="3300" kern="1200" spc="-50" baseline="0">
                <a:solidFill>
                  <a:schemeClr val="tx1">
                    <a:lumMod val="85000"/>
                    <a:lumOff val="15000"/>
                  </a:schemeClr>
                </a:solidFill>
                <a:latin typeface="+mj-lt"/>
                <a:ea typeface="+mj-ea"/>
                <a:cs typeface="+mj-cs"/>
              </a:rPr>
              <a:t>603 rare books and broadsides</a:t>
            </a:r>
          </a:p>
        </p:txBody>
      </p:sp>
      <p:pic>
        <p:nvPicPr>
          <p:cNvPr id="6" name="Picture 5" descr="Title page from 1598 edition of Loves labours lost by William Shakespeare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437" y="640080"/>
            <a:ext cx="2404826" cy="3602736"/>
          </a:xfrm>
          <a:prstGeom prst="rect">
            <a:avLst/>
          </a:prstGeom>
        </p:spPr>
      </p:pic>
      <p:pic>
        <p:nvPicPr>
          <p:cNvPr id="8" name="Picture 7" descr="The 1682 broadside titled A true narrative of the horrid hellish Popish-Plot."/>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3735" y="640080"/>
            <a:ext cx="2711058" cy="3602736"/>
          </a:xfrm>
          <a:prstGeom prst="rect">
            <a:avLst/>
          </a:prstGeom>
        </p:spPr>
      </p:pic>
      <p:pic>
        <p:nvPicPr>
          <p:cNvPr id="4" name="Picture 3" descr="1794 frontispiece, titled The Ancient of Days, from Europe, a prophecy by William Blake's "/>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07710" y="640080"/>
            <a:ext cx="2557942" cy="360273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999" y="4550229"/>
            <a:ext cx="10909073" cy="1057655"/>
          </a:xfrm>
        </p:spPr>
        <p:txBody>
          <a:bodyPr vert="horz" lIns="91440" tIns="45720" rIns="91440" bIns="45720" rtlCol="0" anchor="b">
            <a:normAutofit/>
          </a:bodyPr>
          <a:lstStyle/>
          <a:p>
            <a:r>
              <a:rPr lang="en-US" sz="3300" kern="1200" spc="-50" baseline="0">
                <a:solidFill>
                  <a:schemeClr val="tx1">
                    <a:lumMod val="85000"/>
                    <a:lumOff val="15000"/>
                  </a:schemeClr>
                </a:solidFill>
                <a:latin typeface="+mj-lt"/>
                <a:ea typeface="+mj-ea"/>
                <a:cs typeface="+mj-cs"/>
              </a:rPr>
              <a:t>The Huntington Digital Library: </a:t>
            </a:r>
            <a:br>
              <a:rPr lang="en-US" sz="3300" kern="1200" spc="-50" baseline="0">
                <a:solidFill>
                  <a:schemeClr val="tx1">
                    <a:lumMod val="85000"/>
                    <a:lumOff val="15000"/>
                  </a:schemeClr>
                </a:solidFill>
                <a:latin typeface="+mj-lt"/>
                <a:ea typeface="+mj-ea"/>
                <a:cs typeface="+mj-cs"/>
              </a:rPr>
            </a:br>
            <a:r>
              <a:rPr lang="en-US" sz="3300" kern="1200" spc="-50" baseline="0">
                <a:solidFill>
                  <a:schemeClr val="tx1">
                    <a:lumMod val="85000"/>
                    <a:lumOff val="15000"/>
                  </a:schemeClr>
                </a:solidFill>
                <a:latin typeface="+mj-lt"/>
                <a:ea typeface="+mj-ea"/>
                <a:cs typeface="+mj-cs"/>
              </a:rPr>
              <a:t>over 7,455 maps and atlases</a:t>
            </a:r>
          </a:p>
        </p:txBody>
      </p:sp>
      <p:pic>
        <p:nvPicPr>
          <p:cNvPr id="5" name="Content Placeholder 4" descr="Railway_map_of_India.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5458" y="707006"/>
            <a:ext cx="3312784" cy="3468883"/>
          </a:xfrm>
          <a:prstGeom prst="rect">
            <a:avLst/>
          </a:prstGeom>
        </p:spPr>
      </p:pic>
      <p:pic>
        <p:nvPicPr>
          <p:cNvPr id="4" name="Picture 3" descr="A close up of a piece of paper&#10;&#10;Description automatically generated">
            <a:extLst>
              <a:ext uri="{FF2B5EF4-FFF2-40B4-BE49-F238E27FC236}">
                <a16:creationId xmlns:a16="http://schemas.microsoft.com/office/drawing/2014/main" id="{8D08B260-C684-4619-ACFA-6BF8155E21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32872" y="1038024"/>
            <a:ext cx="3312785" cy="2806847"/>
          </a:xfrm>
          <a:prstGeom prst="rect">
            <a:avLst/>
          </a:prstGeom>
        </p:spPr>
      </p:pic>
      <p:pic>
        <p:nvPicPr>
          <p:cNvPr id="7" name="Picture 6" descr="Novus_planiglobii_terrestris_per_utrumque_polum_conspectu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0289" y="1186731"/>
            <a:ext cx="3312784" cy="250943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999" y="4550229"/>
            <a:ext cx="10909073" cy="1057655"/>
          </a:xfrm>
        </p:spPr>
        <p:txBody>
          <a:bodyPr vert="horz" lIns="91440" tIns="45720" rIns="91440" bIns="45720" rtlCol="0" anchor="b">
            <a:normAutofit/>
          </a:bodyPr>
          <a:lstStyle/>
          <a:p>
            <a:r>
              <a:rPr lang="en-US" sz="3300" kern="1200" spc="-50" baseline="0">
                <a:solidFill>
                  <a:schemeClr val="tx1">
                    <a:lumMod val="85000"/>
                    <a:lumOff val="15000"/>
                  </a:schemeClr>
                </a:solidFill>
                <a:latin typeface="+mj-lt"/>
                <a:ea typeface="+mj-ea"/>
                <a:cs typeface="+mj-cs"/>
              </a:rPr>
              <a:t>The Huntington Digital Library:</a:t>
            </a:r>
            <a:br>
              <a:rPr lang="en-US" sz="3300" kern="1200" spc="-50" baseline="0">
                <a:solidFill>
                  <a:schemeClr val="tx1">
                    <a:lumMod val="85000"/>
                    <a:lumOff val="15000"/>
                  </a:schemeClr>
                </a:solidFill>
                <a:latin typeface="+mj-lt"/>
                <a:ea typeface="+mj-ea"/>
                <a:cs typeface="+mj-cs"/>
              </a:rPr>
            </a:br>
            <a:r>
              <a:rPr lang="en-US" sz="3300" kern="1200" spc="-50" baseline="0">
                <a:solidFill>
                  <a:schemeClr val="tx1">
                    <a:lumMod val="85000"/>
                    <a:lumOff val="15000"/>
                  </a:schemeClr>
                </a:solidFill>
                <a:latin typeface="+mj-lt"/>
                <a:ea typeface="+mj-ea"/>
                <a:cs typeface="+mj-cs"/>
              </a:rPr>
              <a:t>2,364 manuscripts, a total of 34,149 pages</a:t>
            </a:r>
          </a:p>
        </p:txBody>
      </p:sp>
      <p:pic>
        <p:nvPicPr>
          <p:cNvPr id="5" name="Content Placeholder 4" descr="First page of the Autobiography of Benjamin Franklin, written by Franklin between 1771-1789."/>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778840" y="640080"/>
            <a:ext cx="2215682" cy="3602736"/>
          </a:xfrm>
          <a:prstGeom prst="rect">
            <a:avLst/>
          </a:prstGeom>
        </p:spPr>
      </p:pic>
      <p:pic>
        <p:nvPicPr>
          <p:cNvPr id="8" name="Picture 7" descr="A page from an elaborately decorated and painted collection of celebratory verses for the marriage of Lady Magdalen Egerton (d. 1664) to Sir Gervase Cutler (d. 1644) in 1633.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2022" y="640080"/>
            <a:ext cx="2179655" cy="3602736"/>
          </a:xfrm>
          <a:prstGeom prst="rect">
            <a:avLst/>
          </a:prstGeom>
        </p:spPr>
      </p:pic>
      <p:pic>
        <p:nvPicPr>
          <p:cNvPr id="10" name="Picture 9" descr="View of exterior of the Church of San Jose, Panama, manuscript drawing, July 1851.">
            <a:extLst>
              <a:ext uri="{FF2B5EF4-FFF2-40B4-BE49-F238E27FC236}">
                <a16:creationId xmlns:a16="http://schemas.microsoft.com/office/drawing/2014/main" id="{F40EDCD1-E2AB-4796-910C-13DB7F8680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50260" y="640080"/>
            <a:ext cx="2278009" cy="360273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999" y="4550229"/>
            <a:ext cx="10909073" cy="1057655"/>
          </a:xfrm>
        </p:spPr>
        <p:txBody>
          <a:bodyPr vert="horz" lIns="91440" tIns="45720" rIns="91440" bIns="45720" rtlCol="0" anchor="b">
            <a:normAutofit/>
          </a:bodyPr>
          <a:lstStyle/>
          <a:p>
            <a:r>
              <a:rPr lang="en-US" sz="3300" kern="1200" spc="-50" baseline="0">
                <a:solidFill>
                  <a:schemeClr val="tx1">
                    <a:lumMod val="85000"/>
                    <a:lumOff val="15000"/>
                  </a:schemeClr>
                </a:solidFill>
                <a:latin typeface="+mj-lt"/>
                <a:ea typeface="+mj-ea"/>
                <a:cs typeface="+mj-cs"/>
              </a:rPr>
              <a:t>The Huntington Digital Library:</a:t>
            </a:r>
            <a:br>
              <a:rPr lang="en-US" sz="3300" kern="1200" spc="-50" baseline="0">
                <a:solidFill>
                  <a:schemeClr val="tx1">
                    <a:lumMod val="85000"/>
                    <a:lumOff val="15000"/>
                  </a:schemeClr>
                </a:solidFill>
                <a:latin typeface="+mj-lt"/>
                <a:ea typeface="+mj-ea"/>
                <a:cs typeface="+mj-cs"/>
              </a:rPr>
            </a:br>
            <a:r>
              <a:rPr lang="en-US" sz="3300" kern="1200" spc="-50" baseline="0">
                <a:solidFill>
                  <a:schemeClr val="tx1">
                    <a:lumMod val="85000"/>
                    <a:lumOff val="15000"/>
                  </a:schemeClr>
                </a:solidFill>
                <a:latin typeface="+mj-lt"/>
                <a:ea typeface="+mj-ea"/>
                <a:cs typeface="+mj-cs"/>
              </a:rPr>
              <a:t>6,604 prints and ephemera</a:t>
            </a:r>
          </a:p>
        </p:txBody>
      </p:sp>
      <p:pic>
        <p:nvPicPr>
          <p:cNvPr id="8" name="Content Placeholder 7" descr="1928 poster for Swiss travel, titled Lake of Lucerne : Switzerland. Shows a steamship on a lake with mountains in the background."/>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12879" y="640080"/>
            <a:ext cx="2557942" cy="3602736"/>
          </a:xfrm>
          <a:prstGeom prst="rect">
            <a:avLst/>
          </a:prstGeom>
        </p:spPr>
      </p:pic>
      <p:pic>
        <p:nvPicPr>
          <p:cNvPr id="6" name="Picture 5" descr="Citrus crate label of three large oranges with leaves, Glendora Heights Orange &amp; Lemon Growers, approximately 19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2872" y="834747"/>
            <a:ext cx="3312785" cy="3213402"/>
          </a:xfrm>
          <a:prstGeom prst="rect">
            <a:avLst/>
          </a:prstGeom>
        </p:spPr>
      </p:pic>
      <p:pic>
        <p:nvPicPr>
          <p:cNvPr id="7" name="Picture 6" descr="California letter sheet entitled Commandments to California Wives, 1855. "/>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71682" y="640080"/>
            <a:ext cx="2629997" cy="360273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999" y="4550229"/>
            <a:ext cx="10909073" cy="1057655"/>
          </a:xfrm>
        </p:spPr>
        <p:txBody>
          <a:bodyPr vert="horz" lIns="91440" tIns="45720" rIns="91440" bIns="45720" rtlCol="0" anchor="b">
            <a:normAutofit/>
          </a:bodyPr>
          <a:lstStyle/>
          <a:p>
            <a:r>
              <a:rPr lang="en-US" sz="3300" kern="1200" spc="-50" baseline="0">
                <a:solidFill>
                  <a:schemeClr val="tx1">
                    <a:lumMod val="85000"/>
                    <a:lumOff val="15000"/>
                  </a:schemeClr>
                </a:solidFill>
                <a:latin typeface="+mj-lt"/>
                <a:ea typeface="+mj-ea"/>
                <a:cs typeface="+mj-cs"/>
              </a:rPr>
              <a:t>The Huntington Digital Library:</a:t>
            </a:r>
            <a:br>
              <a:rPr lang="en-US" sz="3300" kern="1200" spc="-50" baseline="0">
                <a:solidFill>
                  <a:schemeClr val="tx1">
                    <a:lumMod val="85000"/>
                    <a:lumOff val="15000"/>
                  </a:schemeClr>
                </a:solidFill>
                <a:latin typeface="+mj-lt"/>
                <a:ea typeface="+mj-ea"/>
                <a:cs typeface="+mj-cs"/>
              </a:rPr>
            </a:br>
            <a:r>
              <a:rPr lang="en-US" sz="3300" kern="1200" spc="-50" baseline="0">
                <a:solidFill>
                  <a:schemeClr val="tx1">
                    <a:lumMod val="85000"/>
                    <a:lumOff val="15000"/>
                  </a:schemeClr>
                </a:solidFill>
                <a:latin typeface="+mj-lt"/>
                <a:ea typeface="+mj-ea"/>
                <a:cs typeface="+mj-cs"/>
              </a:rPr>
              <a:t>712 objects in Huntington history</a:t>
            </a:r>
          </a:p>
        </p:txBody>
      </p:sp>
      <p:pic>
        <p:nvPicPr>
          <p:cNvPr id="1026" name="Picture 2" descr="Photographic portrait of Henry Huntington in 18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3021" y="640080"/>
            <a:ext cx="2397658" cy="3602736"/>
          </a:xfrm>
          <a:prstGeom prst="rect">
            <a:avLst/>
          </a:prstGeom>
          <a:noFill/>
        </p:spPr>
      </p:pic>
      <p:pic>
        <p:nvPicPr>
          <p:cNvPr id="9" name="Picture 8" descr="Photograph of two women, cataloging manuscripts in Huntington library, February 193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32872" y="680819"/>
            <a:ext cx="3312785" cy="3521257"/>
          </a:xfrm>
          <a:prstGeom prst="rect">
            <a:avLst/>
          </a:prstGeom>
        </p:spPr>
      </p:pic>
      <p:pic>
        <p:nvPicPr>
          <p:cNvPr id="7" name="Picture 6" descr="William Hertrich, Superintendent of Botanical Gardens, with Agave attenuata, or &quot;foxtail&quot; agave, blooming for the first time, about 1911."/>
          <p:cNvPicPr>
            <a:picLocks noChangeAspect="1"/>
          </p:cNvPicPr>
          <p:nvPr/>
        </p:nvPicPr>
        <p:blipFill>
          <a:blip r:embed="rId5" cstate="print"/>
          <a:stretch>
            <a:fillRect/>
          </a:stretch>
        </p:blipFill>
        <p:spPr>
          <a:xfrm>
            <a:off x="8513137" y="640080"/>
            <a:ext cx="2747087" cy="360273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AF3F-F6EB-476B-BCCF-B692C4E0E9A4}"/>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kern="1200" spc="-50" baseline="0">
                <a:solidFill>
                  <a:schemeClr val="tx1">
                    <a:lumMod val="85000"/>
                    <a:lumOff val="15000"/>
                  </a:schemeClr>
                </a:solidFill>
                <a:latin typeface="+mj-lt"/>
                <a:ea typeface="+mj-ea"/>
                <a:cs typeface="+mj-cs"/>
              </a:rPr>
              <a:t>IIIF, Mirador &amp; Education</a:t>
            </a:r>
          </a:p>
        </p:txBody>
      </p:sp>
      <p:pic>
        <p:nvPicPr>
          <p:cNvPr id="4" name="Content Placeholder 3" descr="A view of the front of Union Station at 800 North Alameda, Los Angeles, while it was under construction, 1939.">
            <a:extLst>
              <a:ext uri="{FF2B5EF4-FFF2-40B4-BE49-F238E27FC236}">
                <a16:creationId xmlns:a16="http://schemas.microsoft.com/office/drawing/2014/main" id="{6BB2C29C-B4CA-4840-A3B3-2F2F2C029A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5457" y="934025"/>
            <a:ext cx="5131653" cy="3014845"/>
          </a:xfrm>
          <a:prstGeom prst="rect">
            <a:avLst/>
          </a:prstGeom>
        </p:spPr>
      </p:pic>
      <p:pic>
        <p:nvPicPr>
          <p:cNvPr id="6" name="Picture 5" descr="View of two story-brick attached buildings with balconies in the 300 block of Apablasa Street in Old Chinatown, Los Angeles, with a sign for the &quot;Mon Chong &amp; Co.&quot; store at 341 Apablasa Street. Some of the balconies have awnings and decorative fretwork, as well as potted plants.">
            <a:extLst>
              <a:ext uri="{FF2B5EF4-FFF2-40B4-BE49-F238E27FC236}">
                <a16:creationId xmlns:a16="http://schemas.microsoft.com/office/drawing/2014/main" id="{F01D9A62-2D1D-4578-9A77-1A9DA592E9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4891" y="640080"/>
            <a:ext cx="4574902" cy="3602736"/>
          </a:xfrm>
          <a:prstGeom prst="rect">
            <a:avLst/>
          </a:prstGeom>
        </p:spPr>
      </p:pic>
    </p:spTree>
    <p:extLst>
      <p:ext uri="{BB962C8B-B14F-4D97-AF65-F5344CB8AC3E}">
        <p14:creationId xmlns:p14="http://schemas.microsoft.com/office/powerpoint/2010/main" val="42763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AF3F-F6EB-476B-BCCF-B692C4E0E9A4}"/>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kern="1200" spc="-50" baseline="0">
                <a:solidFill>
                  <a:schemeClr val="tx1">
                    <a:lumMod val="85000"/>
                    <a:lumOff val="15000"/>
                  </a:schemeClr>
                </a:solidFill>
                <a:latin typeface="+mj-lt"/>
                <a:ea typeface="+mj-ea"/>
                <a:cs typeface="+mj-cs"/>
              </a:rPr>
              <a:t>IIIF, Mirador &amp; Education</a:t>
            </a:r>
          </a:p>
        </p:txBody>
      </p:sp>
      <p:pic>
        <p:nvPicPr>
          <p:cNvPr id="14" name="Picture 13" descr="A detail from a map of the City of Los Angeles showing Old Chinatown, 1920">
            <a:extLst>
              <a:ext uri="{FF2B5EF4-FFF2-40B4-BE49-F238E27FC236}">
                <a16:creationId xmlns:a16="http://schemas.microsoft.com/office/drawing/2014/main" id="{10ACFD6E-5201-46A3-B62E-A79B6B5B05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9465" y="1352915"/>
            <a:ext cx="2484888" cy="2323370"/>
          </a:xfrm>
          <a:prstGeom prst="rect">
            <a:avLst/>
          </a:prstGeom>
        </p:spPr>
      </p:pic>
      <p:pic>
        <p:nvPicPr>
          <p:cNvPr id="12" name="Picture 11" descr="A detail from a map of the City of Los Angeles showing Old Chinatown Sept. 3rd 1904.">
            <a:extLst>
              <a:ext uri="{FF2B5EF4-FFF2-40B4-BE49-F238E27FC236}">
                <a16:creationId xmlns:a16="http://schemas.microsoft.com/office/drawing/2014/main" id="{874DD345-E13F-4544-8810-1E43D751AB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2798" y="1357798"/>
            <a:ext cx="2476811" cy="2340586"/>
          </a:xfrm>
          <a:prstGeom prst="rect">
            <a:avLst/>
          </a:prstGeom>
        </p:spPr>
      </p:pic>
      <p:pic>
        <p:nvPicPr>
          <p:cNvPr id="8" name="Picture 7" descr="A tract map along Apablaza St., Los Angeles, east from Alameda St. to Concha St., showing structures, 1888.">
            <a:extLst>
              <a:ext uri="{FF2B5EF4-FFF2-40B4-BE49-F238E27FC236}">
                <a16:creationId xmlns:a16="http://schemas.microsoft.com/office/drawing/2014/main" id="{E21B6B5C-1FF8-4004-96AA-454299558D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8186" y="1424253"/>
            <a:ext cx="2777955" cy="2180694"/>
          </a:xfrm>
          <a:prstGeom prst="rect">
            <a:avLst/>
          </a:prstGeom>
        </p:spPr>
      </p:pic>
      <p:pic>
        <p:nvPicPr>
          <p:cNvPr id="10" name="Picture 9" descr="A detail from a map of Los Angeles City and Western Additions, California, 1893.">
            <a:extLst>
              <a:ext uri="{FF2B5EF4-FFF2-40B4-BE49-F238E27FC236}">
                <a16:creationId xmlns:a16="http://schemas.microsoft.com/office/drawing/2014/main" id="{AAD868E6-B6CE-4FF0-B6A7-CBDE430AD4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0596" y="1357798"/>
            <a:ext cx="2487746" cy="2313604"/>
          </a:xfrm>
          <a:prstGeom prst="rect">
            <a:avLst/>
          </a:prstGeom>
        </p:spPr>
      </p:pic>
    </p:spTree>
    <p:extLst>
      <p:ext uri="{BB962C8B-B14F-4D97-AF65-F5344CB8AC3E}">
        <p14:creationId xmlns:p14="http://schemas.microsoft.com/office/powerpoint/2010/main" val="72517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AF3F-F6EB-476B-BCCF-B692C4E0E9A4}"/>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kern="1200" spc="-50" baseline="0">
                <a:solidFill>
                  <a:schemeClr val="tx1">
                    <a:lumMod val="85000"/>
                    <a:lumOff val="15000"/>
                  </a:schemeClr>
                </a:solidFill>
                <a:latin typeface="+mj-lt"/>
                <a:ea typeface="+mj-ea"/>
                <a:cs typeface="+mj-cs"/>
              </a:rPr>
              <a:t>IIIF, Mirador &amp; Education</a:t>
            </a:r>
          </a:p>
        </p:txBody>
      </p:sp>
      <p:pic>
        <p:nvPicPr>
          <p:cNvPr id="6" name="Picture 5" descr="Photograph of two- and three-story brick buildings on Marchessault Street in Old Chinatown, Los Angeles, 1933. The building in the middle is Man Jen Low Cafe and has three floors. ">
            <a:extLst>
              <a:ext uri="{FF2B5EF4-FFF2-40B4-BE49-F238E27FC236}">
                <a16:creationId xmlns:a16="http://schemas.microsoft.com/office/drawing/2014/main" id="{12915667-E52D-4CE4-867E-1DC1186172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1663" y="640080"/>
            <a:ext cx="4475447" cy="3602736"/>
          </a:xfrm>
          <a:prstGeom prst="rect">
            <a:avLst/>
          </a:prstGeom>
        </p:spPr>
      </p:pic>
      <p:pic>
        <p:nvPicPr>
          <p:cNvPr id="4" name="Picture 3" descr="Photograph entitled &quot;Chinatown, 11-25&quot; [Nov. 1925] by Maynard Parker.">
            <a:extLst>
              <a:ext uri="{FF2B5EF4-FFF2-40B4-BE49-F238E27FC236}">
                <a16:creationId xmlns:a16="http://schemas.microsoft.com/office/drawing/2014/main" id="{73E5E2BC-E8C8-4890-A7B4-D59625B68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4891" y="640080"/>
            <a:ext cx="2891197" cy="3602736"/>
          </a:xfrm>
          <a:prstGeom prst="rect">
            <a:avLst/>
          </a:prstGeom>
        </p:spPr>
      </p:pic>
    </p:spTree>
    <p:extLst>
      <p:ext uri="{BB962C8B-B14F-4D97-AF65-F5344CB8AC3E}">
        <p14:creationId xmlns:p14="http://schemas.microsoft.com/office/powerpoint/2010/main" val="428531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20844F9-0C6D-4CBD-9BDB-857C9F2489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0035"/>
            <a:ext cx="12192000" cy="5904903"/>
          </a:xfrm>
          <a:prstGeom prst="rect">
            <a:avLst/>
          </a:prstGeom>
        </p:spPr>
      </p:pic>
    </p:spTree>
    <p:extLst>
      <p:ext uri="{BB962C8B-B14F-4D97-AF65-F5344CB8AC3E}">
        <p14:creationId xmlns:p14="http://schemas.microsoft.com/office/powerpoint/2010/main" val="1040901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BC0455D9-76D2-4AEA-BFAF-DFD70B1A0F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050"/>
            <a:ext cx="12192000" cy="5899150"/>
          </a:xfrm>
          <a:prstGeom prst="rect">
            <a:avLst/>
          </a:prstGeom>
        </p:spPr>
      </p:pic>
    </p:spTree>
    <p:extLst>
      <p:ext uri="{BB962C8B-B14F-4D97-AF65-F5344CB8AC3E}">
        <p14:creationId xmlns:p14="http://schemas.microsoft.com/office/powerpoint/2010/main" val="13710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CD427E-33D8-4A3B-9775-F558654F1295}"/>
              </a:ext>
            </a:extLst>
          </p:cNvPr>
          <p:cNvSpPr>
            <a:spLocks noGrp="1"/>
          </p:cNvSpPr>
          <p:nvPr>
            <p:ph type="body" sz="quarter" idx="13"/>
          </p:nvPr>
        </p:nvSpPr>
        <p:spPr/>
        <p:txBody>
          <a:bodyPr/>
          <a:lstStyle/>
          <a:p>
            <a:r>
              <a:rPr lang="en-US"/>
              <a:t>OCLC and Linked Data: Prior Work</a:t>
            </a:r>
          </a:p>
        </p:txBody>
      </p:sp>
      <p:sp>
        <p:nvSpPr>
          <p:cNvPr id="5" name="Text Placeholder 4">
            <a:extLst>
              <a:ext uri="{FF2B5EF4-FFF2-40B4-BE49-F238E27FC236}">
                <a16:creationId xmlns:a16="http://schemas.microsoft.com/office/drawing/2014/main" id="{D43B8836-7B17-4788-B7BA-87DC12A3EC21}"/>
              </a:ext>
            </a:extLst>
          </p:cNvPr>
          <p:cNvSpPr>
            <a:spLocks noGrp="1"/>
          </p:cNvSpPr>
          <p:nvPr>
            <p:ph type="body" sz="quarter" idx="12"/>
          </p:nvPr>
        </p:nvSpPr>
        <p:spPr>
          <a:xfrm>
            <a:off x="454382" y="1372996"/>
            <a:ext cx="7513961" cy="4475171"/>
          </a:xfrm>
        </p:spPr>
        <p:txBody>
          <a:bodyPr/>
          <a:lstStyle/>
          <a:p>
            <a:pPr>
              <a:spcBef>
                <a:spcPts val="1200"/>
              </a:spcBef>
            </a:pPr>
            <a:r>
              <a:rPr lang="en-US" sz="2800">
                <a:solidFill>
                  <a:schemeClr val="accent5"/>
                </a:solidFill>
              </a:rPr>
              <a:t>2012: </a:t>
            </a:r>
            <a:r>
              <a:rPr lang="en-US" sz="2800" err="1">
                <a:solidFill>
                  <a:schemeClr val="accent5"/>
                </a:solidFill>
              </a:rPr>
              <a:t>Schema.org</a:t>
            </a:r>
            <a:r>
              <a:rPr lang="en-US" sz="2800">
                <a:solidFill>
                  <a:schemeClr val="accent5"/>
                </a:solidFill>
              </a:rPr>
              <a:t> Linked Data in </a:t>
            </a:r>
            <a:r>
              <a:rPr lang="en-US" sz="2800" err="1">
                <a:solidFill>
                  <a:schemeClr val="accent5"/>
                </a:solidFill>
              </a:rPr>
              <a:t>WorldCat</a:t>
            </a:r>
            <a:endParaRPr lang="en-US" sz="2800">
              <a:solidFill>
                <a:schemeClr val="accent5"/>
              </a:solidFill>
            </a:endParaRPr>
          </a:p>
          <a:p>
            <a:pPr>
              <a:spcBef>
                <a:spcPts val="1200"/>
              </a:spcBef>
            </a:pPr>
            <a:r>
              <a:rPr lang="en-US" sz="2800"/>
              <a:t>2013: </a:t>
            </a:r>
            <a:r>
              <a:rPr lang="en-US" sz="2800" err="1"/>
              <a:t>EntityJS</a:t>
            </a:r>
            <a:r>
              <a:rPr lang="en-US" sz="2800"/>
              <a:t> RDF Viewer experiment</a:t>
            </a:r>
          </a:p>
          <a:p>
            <a:pPr>
              <a:spcBef>
                <a:spcPts val="1200"/>
              </a:spcBef>
            </a:pPr>
            <a:r>
              <a:rPr lang="en-US" sz="2800"/>
              <a:t>2014: Person Entity Lookup pilot project</a:t>
            </a:r>
          </a:p>
          <a:p>
            <a:pPr>
              <a:spcBef>
                <a:spcPts val="1200"/>
              </a:spcBef>
            </a:pPr>
            <a:r>
              <a:rPr lang="en-US" sz="2800"/>
              <a:t>2015-16: </a:t>
            </a:r>
            <a:r>
              <a:rPr lang="en-US" sz="2800" err="1"/>
              <a:t>CONTENTdm</a:t>
            </a:r>
            <a:r>
              <a:rPr lang="en-US" sz="2800"/>
              <a:t> Metadata Refinery </a:t>
            </a:r>
          </a:p>
          <a:p>
            <a:pPr>
              <a:spcBef>
                <a:spcPts val="1200"/>
              </a:spcBef>
            </a:pPr>
            <a:r>
              <a:rPr lang="en-US" sz="2800"/>
              <a:t>2017-18: Project Passage</a:t>
            </a:r>
          </a:p>
          <a:p>
            <a:pPr>
              <a:spcBef>
                <a:spcPts val="1200"/>
              </a:spcBef>
            </a:pPr>
            <a:r>
              <a:rPr lang="en-US" sz="2800"/>
              <a:t>2018-19: </a:t>
            </a:r>
            <a:r>
              <a:rPr lang="en-US" sz="2800" err="1"/>
              <a:t>IIIF</a:t>
            </a:r>
            <a:r>
              <a:rPr lang="en-US" sz="2800"/>
              <a:t> APIs in </a:t>
            </a:r>
            <a:r>
              <a:rPr lang="en-US" sz="2800" err="1"/>
              <a:t>CONTENTdm</a:t>
            </a:r>
            <a:endParaRPr lang="en-US" sz="2800"/>
          </a:p>
        </p:txBody>
      </p:sp>
      <p:pic>
        <p:nvPicPr>
          <p:cNvPr id="2" name="Picture 1">
            <a:extLst>
              <a:ext uri="{FF2B5EF4-FFF2-40B4-BE49-F238E27FC236}">
                <a16:creationId xmlns:a16="http://schemas.microsoft.com/office/drawing/2014/main" id="{BE5D9518-6D92-4BFA-ADBF-25A2BC76AB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2018" y="1372996"/>
            <a:ext cx="3775600" cy="254586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704DCEB-FAE2-4E8F-A29D-3DBE88752645}"/>
              </a:ext>
            </a:extLst>
          </p:cNvPr>
          <p:cNvSpPr/>
          <p:nvPr/>
        </p:nvSpPr>
        <p:spPr>
          <a:xfrm>
            <a:off x="8239801" y="5848167"/>
            <a:ext cx="3497817" cy="307777"/>
          </a:xfrm>
          <a:prstGeom prst="rect">
            <a:avLst/>
          </a:prstGeom>
        </p:spPr>
        <p:txBody>
          <a:bodyPr wrap="none">
            <a:spAutoFit/>
          </a:bodyPr>
          <a:lstStyle/>
          <a:p>
            <a:r>
              <a:rPr lang="en-US" sz="1400">
                <a:hlinkClick r:id="rId4"/>
              </a:rPr>
              <a:t>http://www.worldcat.org/oclc/1004422701</a:t>
            </a:r>
            <a:r>
              <a:rPr lang="en-US" sz="1400"/>
              <a:t> </a:t>
            </a:r>
          </a:p>
        </p:txBody>
      </p:sp>
    </p:spTree>
    <p:extLst>
      <p:ext uri="{BB962C8B-B14F-4D97-AF65-F5344CB8AC3E}">
        <p14:creationId xmlns:p14="http://schemas.microsoft.com/office/powerpoint/2010/main" val="709642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E28E1637-0D8D-4885-9835-E49A8BB9C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165996"/>
          </a:xfrm>
          <a:prstGeom prst="rect">
            <a:avLst/>
          </a:prstGeom>
        </p:spPr>
      </p:pic>
    </p:spTree>
    <p:extLst>
      <p:ext uri="{BB962C8B-B14F-4D97-AF65-F5344CB8AC3E}">
        <p14:creationId xmlns:p14="http://schemas.microsoft.com/office/powerpoint/2010/main" val="220559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ppt_w</p:attrName>
                                        </p:attrNameLst>
                                      </p:cBhvr>
                                      <p:tavLst>
                                        <p:tav tm="0" fmla="#ppt_w*sin(2.5*pi*$)">
                                          <p:val>
                                            <p:fltVal val="0"/>
                                          </p:val>
                                        </p:tav>
                                        <p:tav tm="100000">
                                          <p:val>
                                            <p:fltVal val="1"/>
                                          </p:val>
                                        </p:tav>
                                      </p:tavLst>
                                    </p:anim>
                                    <p:anim calcmode="lin" valueType="num">
                                      <p:cBhvr>
                                        <p:cTn id="9"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1ADCC4AA-8868-4D48-8688-22D3EF21C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
            <a:ext cx="12192000" cy="5975224"/>
          </a:xfrm>
          <a:prstGeom prst="rect">
            <a:avLst/>
          </a:prstGeom>
        </p:spPr>
      </p:pic>
    </p:spTree>
    <p:extLst>
      <p:ext uri="{BB962C8B-B14F-4D97-AF65-F5344CB8AC3E}">
        <p14:creationId xmlns:p14="http://schemas.microsoft.com/office/powerpoint/2010/main" val="38845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ppt_w</p:attrName>
                                        </p:attrNameLst>
                                      </p:cBhvr>
                                      <p:tavLst>
                                        <p:tav tm="0" fmla="#ppt_w*sin(2.5*pi*$)">
                                          <p:val>
                                            <p:fltVal val="0"/>
                                          </p:val>
                                        </p:tav>
                                        <p:tav tm="100000">
                                          <p:val>
                                            <p:fltVal val="1"/>
                                          </p:val>
                                        </p:tav>
                                      </p:tavLst>
                                    </p:anim>
                                    <p:anim calcmode="lin" valueType="num">
                                      <p:cBhvr>
                                        <p:cTn id="9"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1ADCC4AA-8868-4D48-8688-22D3EF21C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
            <a:ext cx="12192000" cy="5975224"/>
          </a:xfrm>
          <a:prstGeom prst="rect">
            <a:avLst/>
          </a:prstGeom>
        </p:spPr>
      </p:pic>
      <p:cxnSp>
        <p:nvCxnSpPr>
          <p:cNvPr id="13" name="Straight Arrow Connector 12">
            <a:extLst>
              <a:ext uri="{FF2B5EF4-FFF2-40B4-BE49-F238E27FC236}">
                <a16:creationId xmlns:a16="http://schemas.microsoft.com/office/drawing/2014/main" id="{B5F68EC3-7518-45D3-ABEB-47F77A6E467A}"/>
              </a:ext>
            </a:extLst>
          </p:cNvPr>
          <p:cNvCxnSpPr>
            <a:cxnSpLocks/>
          </p:cNvCxnSpPr>
          <p:nvPr/>
        </p:nvCxnSpPr>
        <p:spPr>
          <a:xfrm flipH="1">
            <a:off x="6172200" y="2672700"/>
            <a:ext cx="2926165" cy="299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78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ppt_w</p:attrName>
                                        </p:attrNameLst>
                                      </p:cBhvr>
                                      <p:tavLst>
                                        <p:tav tm="0" fmla="#ppt_w*sin(2.5*pi*$)">
                                          <p:val>
                                            <p:fltVal val="0"/>
                                          </p:val>
                                        </p:tav>
                                        <p:tav tm="100000">
                                          <p:val>
                                            <p:fltVal val="1"/>
                                          </p:val>
                                        </p:tav>
                                      </p:tavLst>
                                    </p:anim>
                                    <p:anim calcmode="lin" valueType="num">
                                      <p:cBhvr>
                                        <p:cTn id="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1ADCC4AA-8868-4D48-8688-22D3EF21C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72" y="147635"/>
            <a:ext cx="12192000" cy="5975224"/>
          </a:xfrm>
          <a:prstGeom prst="rect">
            <a:avLst/>
          </a:prstGeom>
        </p:spPr>
      </p:pic>
      <p:sp>
        <p:nvSpPr>
          <p:cNvPr id="10" name="Oval 9">
            <a:extLst>
              <a:ext uri="{FF2B5EF4-FFF2-40B4-BE49-F238E27FC236}">
                <a16:creationId xmlns:a16="http://schemas.microsoft.com/office/drawing/2014/main" id="{58150780-E2BB-4212-A533-090BCA31F2F1}"/>
              </a:ext>
            </a:extLst>
          </p:cNvPr>
          <p:cNvSpPr/>
          <p:nvPr/>
        </p:nvSpPr>
        <p:spPr>
          <a:xfrm>
            <a:off x="5694066" y="2830447"/>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B5F68EC3-7518-45D3-ABEB-47F77A6E467A}"/>
              </a:ext>
            </a:extLst>
          </p:cNvPr>
          <p:cNvCxnSpPr>
            <a:cxnSpLocks/>
          </p:cNvCxnSpPr>
          <p:nvPr/>
        </p:nvCxnSpPr>
        <p:spPr>
          <a:xfrm flipH="1">
            <a:off x="6231235" y="2667000"/>
            <a:ext cx="2926165" cy="299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89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ppt_w</p:attrName>
                                        </p:attrNameLst>
                                      </p:cBhvr>
                                      <p:tavLst>
                                        <p:tav tm="0" fmla="#ppt_w*sin(2.5*pi*$)">
                                          <p:val>
                                            <p:fltVal val="0"/>
                                          </p:val>
                                        </p:tav>
                                        <p:tav tm="100000">
                                          <p:val>
                                            <p:fltVal val="1"/>
                                          </p:val>
                                        </p:tav>
                                      </p:tavLst>
                                    </p:anim>
                                    <p:anim calcmode="lin" valueType="num">
                                      <p:cBhvr>
                                        <p:cTn id="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1ADCC4AA-8868-4D48-8688-22D3EF21C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60" y="152400"/>
            <a:ext cx="12192000" cy="5975224"/>
          </a:xfrm>
          <a:prstGeom prst="rect">
            <a:avLst/>
          </a:prstGeom>
        </p:spPr>
      </p:pic>
      <p:sp>
        <p:nvSpPr>
          <p:cNvPr id="10" name="Oval 9">
            <a:extLst>
              <a:ext uri="{FF2B5EF4-FFF2-40B4-BE49-F238E27FC236}">
                <a16:creationId xmlns:a16="http://schemas.microsoft.com/office/drawing/2014/main" id="{58150780-E2BB-4212-A533-090BCA31F2F1}"/>
              </a:ext>
            </a:extLst>
          </p:cNvPr>
          <p:cNvSpPr/>
          <p:nvPr/>
        </p:nvSpPr>
        <p:spPr>
          <a:xfrm>
            <a:off x="5676901" y="28194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B5F68EC3-7518-45D3-ABEB-47F77A6E467A}"/>
              </a:ext>
            </a:extLst>
          </p:cNvPr>
          <p:cNvCxnSpPr>
            <a:cxnSpLocks/>
          </p:cNvCxnSpPr>
          <p:nvPr/>
        </p:nvCxnSpPr>
        <p:spPr>
          <a:xfrm flipH="1">
            <a:off x="6217837" y="2667000"/>
            <a:ext cx="2926165" cy="299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0F59FF6-9028-4BFA-9F9C-EF7EB21970DA}"/>
              </a:ext>
            </a:extLst>
          </p:cNvPr>
          <p:cNvCxnSpPr/>
          <p:nvPr/>
        </p:nvCxnSpPr>
        <p:spPr>
          <a:xfrm flipH="1">
            <a:off x="2686052" y="3009900"/>
            <a:ext cx="2971800" cy="266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3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ppt_w</p:attrName>
                                        </p:attrNameLst>
                                      </p:cBhvr>
                                      <p:tavLst>
                                        <p:tav tm="0" fmla="#ppt_w*sin(2.5*pi*$)">
                                          <p:val>
                                            <p:fltVal val="0"/>
                                          </p:val>
                                        </p:tav>
                                        <p:tav tm="100000">
                                          <p:val>
                                            <p:fltVal val="1"/>
                                          </p:val>
                                        </p:tav>
                                      </p:tavLst>
                                    </p:anim>
                                    <p:anim calcmode="lin" valueType="num">
                                      <p:cBhvr>
                                        <p:cTn id="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1ADCC4AA-8868-4D48-8688-22D3EF21C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60" y="152400"/>
            <a:ext cx="12192000" cy="5975224"/>
          </a:xfrm>
          <a:prstGeom prst="rect">
            <a:avLst/>
          </a:prstGeom>
        </p:spPr>
      </p:pic>
      <p:sp>
        <p:nvSpPr>
          <p:cNvPr id="10" name="Oval 9">
            <a:extLst>
              <a:ext uri="{FF2B5EF4-FFF2-40B4-BE49-F238E27FC236}">
                <a16:creationId xmlns:a16="http://schemas.microsoft.com/office/drawing/2014/main" id="{58150780-E2BB-4212-A533-090BCA31F2F1}"/>
              </a:ext>
            </a:extLst>
          </p:cNvPr>
          <p:cNvSpPr/>
          <p:nvPr/>
        </p:nvSpPr>
        <p:spPr>
          <a:xfrm>
            <a:off x="5676901" y="28194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16A6C412-B0AD-4AA5-BABE-842E5743ABAE}"/>
              </a:ext>
            </a:extLst>
          </p:cNvPr>
          <p:cNvSpPr/>
          <p:nvPr/>
        </p:nvSpPr>
        <p:spPr>
          <a:xfrm>
            <a:off x="762000" y="2667000"/>
            <a:ext cx="19812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B5F68EC3-7518-45D3-ABEB-47F77A6E467A}"/>
              </a:ext>
            </a:extLst>
          </p:cNvPr>
          <p:cNvCxnSpPr>
            <a:cxnSpLocks/>
          </p:cNvCxnSpPr>
          <p:nvPr/>
        </p:nvCxnSpPr>
        <p:spPr>
          <a:xfrm flipH="1">
            <a:off x="6217837" y="2667000"/>
            <a:ext cx="2926165" cy="299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0F59FF6-9028-4BFA-9F9C-EF7EB21970DA}"/>
              </a:ext>
            </a:extLst>
          </p:cNvPr>
          <p:cNvCxnSpPr/>
          <p:nvPr/>
        </p:nvCxnSpPr>
        <p:spPr>
          <a:xfrm flipH="1">
            <a:off x="2686052" y="2971800"/>
            <a:ext cx="2971800" cy="266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9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ppt_w</p:attrName>
                                        </p:attrNameLst>
                                      </p:cBhvr>
                                      <p:tavLst>
                                        <p:tav tm="0" fmla="#ppt_w*sin(2.5*pi*$)">
                                          <p:val>
                                            <p:fltVal val="0"/>
                                          </p:val>
                                        </p:tav>
                                        <p:tav tm="100000">
                                          <p:val>
                                            <p:fltVal val="1"/>
                                          </p:val>
                                        </p:tav>
                                      </p:tavLst>
                                    </p:anim>
                                    <p:anim calcmode="lin" valueType="num">
                                      <p:cBhvr>
                                        <p:cTn id="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9531A4-46E8-4238-B764-4358455BEF02}"/>
              </a:ext>
            </a:extLst>
          </p:cNvPr>
          <p:cNvSpPr>
            <a:spLocks noGrp="1"/>
          </p:cNvSpPr>
          <p:nvPr>
            <p:ph type="body" sz="quarter" idx="10"/>
          </p:nvPr>
        </p:nvSpPr>
        <p:spPr>
          <a:xfrm>
            <a:off x="420346" y="1108082"/>
            <a:ext cx="10898717" cy="769441"/>
          </a:xfrm>
        </p:spPr>
        <p:txBody>
          <a:bodyPr/>
          <a:lstStyle/>
          <a:p>
            <a:r>
              <a:rPr lang="en-US" sz="4400"/>
              <a:t>Cleaning data / creating links</a:t>
            </a:r>
          </a:p>
        </p:txBody>
      </p:sp>
      <p:sp>
        <p:nvSpPr>
          <p:cNvPr id="3" name="Text Placeholder 2">
            <a:extLst>
              <a:ext uri="{FF2B5EF4-FFF2-40B4-BE49-F238E27FC236}">
                <a16:creationId xmlns:a16="http://schemas.microsoft.com/office/drawing/2014/main" id="{BE6B83A0-1013-4C0E-BEB5-B9D42ECA245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1EE3EEF1-D8DF-4A9C-863B-7299A2292A0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9546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grpSp>
        <p:nvGrpSpPr>
          <p:cNvPr id="1230" name="Google Shape;1230;p26"/>
          <p:cNvGrpSpPr/>
          <p:nvPr/>
        </p:nvGrpSpPr>
        <p:grpSpPr>
          <a:xfrm>
            <a:off x="2172448" y="1372995"/>
            <a:ext cx="7847104" cy="5454951"/>
            <a:chOff x="0" y="0"/>
            <a:chExt cx="9865430" cy="6858000"/>
          </a:xfrm>
        </p:grpSpPr>
        <p:pic>
          <p:nvPicPr>
            <p:cNvPr id="1231" name="Google Shape;1231;p26"/>
            <p:cNvPicPr preferRelativeResize="0"/>
            <p:nvPr/>
          </p:nvPicPr>
          <p:blipFill rotWithShape="1">
            <a:blip r:embed="rId3">
              <a:alphaModFix/>
            </a:blip>
            <a:srcRect/>
            <a:stretch/>
          </p:blipFill>
          <p:spPr>
            <a:xfrm>
              <a:off x="0" y="523875"/>
              <a:ext cx="9865430" cy="6334125"/>
            </a:xfrm>
            <a:prstGeom prst="rect">
              <a:avLst/>
            </a:prstGeom>
            <a:noFill/>
            <a:ln>
              <a:noFill/>
            </a:ln>
          </p:spPr>
        </p:pic>
        <p:pic>
          <p:nvPicPr>
            <p:cNvPr id="1232" name="Google Shape;1232;p26"/>
            <p:cNvPicPr preferRelativeResize="0"/>
            <p:nvPr/>
          </p:nvPicPr>
          <p:blipFill rotWithShape="1">
            <a:blip r:embed="rId4">
              <a:alphaModFix/>
            </a:blip>
            <a:srcRect/>
            <a:stretch/>
          </p:blipFill>
          <p:spPr>
            <a:xfrm>
              <a:off x="0" y="0"/>
              <a:ext cx="4019550" cy="523875"/>
            </a:xfrm>
            <a:prstGeom prst="rect">
              <a:avLst/>
            </a:prstGeom>
            <a:noFill/>
            <a:ln>
              <a:noFill/>
            </a:ln>
          </p:spPr>
        </p:pic>
      </p:grpSp>
      <p:sp>
        <p:nvSpPr>
          <p:cNvPr id="1233" name="Google Shape;1233;p26"/>
          <p:cNvSpPr txBo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Data Queries and Quality Assessment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Google Shape;1239;p27"/>
          <p:cNvPicPr preferRelativeResize="0"/>
          <p:nvPr/>
        </p:nvPicPr>
        <p:blipFill rotWithShape="1">
          <a:blip r:embed="rId3">
            <a:alphaModFix/>
          </a:blip>
          <a:srcRect/>
          <a:stretch/>
        </p:blipFill>
        <p:spPr>
          <a:xfrm>
            <a:off x="485421" y="1372995"/>
            <a:ext cx="7400925" cy="4343400"/>
          </a:xfrm>
          <a:prstGeom prst="rect">
            <a:avLst/>
          </a:prstGeom>
          <a:noFill/>
          <a:ln>
            <a:noFill/>
          </a:ln>
          <a:effectLst>
            <a:outerShdw blurRad="292100" dist="139700" dir="2700000" algn="tl" rotWithShape="0">
              <a:srgbClr val="333333">
                <a:alpha val="64705"/>
              </a:srgbClr>
            </a:outerShdw>
          </a:effectLst>
        </p:spPr>
      </p:pic>
      <p:sp>
        <p:nvSpPr>
          <p:cNvPr id="1240" name="Google Shape;1240;p27"/>
          <p:cNvSpPr txBo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Data Queries and Quality Assessment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28"/>
          <p:cNvPicPr preferRelativeResize="0"/>
          <p:nvPr/>
        </p:nvPicPr>
        <p:blipFill rotWithShape="1">
          <a:blip r:embed="rId3">
            <a:alphaModFix/>
          </a:blip>
          <a:srcRect/>
          <a:stretch/>
        </p:blipFill>
        <p:spPr>
          <a:xfrm>
            <a:off x="485421" y="1372995"/>
            <a:ext cx="7400925" cy="4343400"/>
          </a:xfrm>
          <a:prstGeom prst="rect">
            <a:avLst/>
          </a:prstGeom>
          <a:noFill/>
          <a:ln>
            <a:noFill/>
          </a:ln>
          <a:effectLst>
            <a:outerShdw blurRad="292100" dist="139700" dir="2700000" algn="tl" rotWithShape="0">
              <a:srgbClr val="333333">
                <a:alpha val="64705"/>
              </a:srgbClr>
            </a:outerShdw>
          </a:effectLst>
        </p:spPr>
      </p:pic>
      <p:pic>
        <p:nvPicPr>
          <p:cNvPr id="1247" name="Google Shape;1247;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92223" y="1218551"/>
            <a:ext cx="6986017" cy="5101671"/>
          </a:xfrm>
          <a:prstGeom prst="rect">
            <a:avLst/>
          </a:prstGeom>
          <a:noFill/>
          <a:ln>
            <a:noFill/>
          </a:ln>
          <a:effectLst>
            <a:outerShdw blurRad="292100" dist="139700" dir="2700000" algn="tl" rotWithShape="0">
              <a:srgbClr val="333333">
                <a:alpha val="64705"/>
              </a:srgbClr>
            </a:outerShdw>
          </a:effectLst>
        </p:spPr>
      </p:pic>
      <p:sp>
        <p:nvSpPr>
          <p:cNvPr id="1248" name="Google Shape;1248;p28"/>
          <p:cNvSpPr/>
          <p:nvPr/>
        </p:nvSpPr>
        <p:spPr>
          <a:xfrm>
            <a:off x="2511706" y="5561950"/>
            <a:ext cx="4816020" cy="588329"/>
          </a:xfrm>
          <a:prstGeom prst="ellipse">
            <a:avLst/>
          </a:prstGeom>
          <a:noFill/>
          <a:ln w="2857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9" name="Google Shape;1249;p28"/>
          <p:cNvSpPr txBo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Data Queries and Quality Assessment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F176CF1-4372-4381-B7CB-F8AB3B662F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68343" y="1372995"/>
            <a:ext cx="3738236" cy="3634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96CD427E-33D8-4A3B-9775-F558654F1295}"/>
              </a:ext>
            </a:extLst>
          </p:cNvPr>
          <p:cNvSpPr>
            <a:spLocks noGrp="1"/>
          </p:cNvSpPr>
          <p:nvPr>
            <p:ph type="body" sz="quarter" idx="13"/>
          </p:nvPr>
        </p:nvSpPr>
        <p:spPr/>
        <p:txBody>
          <a:bodyPr/>
          <a:lstStyle/>
          <a:p>
            <a:r>
              <a:rPr lang="en-US"/>
              <a:t>OCLC and Linked Data: Prior Work</a:t>
            </a:r>
          </a:p>
        </p:txBody>
      </p:sp>
      <p:sp>
        <p:nvSpPr>
          <p:cNvPr id="5" name="Text Placeholder 4">
            <a:extLst>
              <a:ext uri="{FF2B5EF4-FFF2-40B4-BE49-F238E27FC236}">
                <a16:creationId xmlns:a16="http://schemas.microsoft.com/office/drawing/2014/main" id="{D43B8836-7B17-4788-B7BA-87DC12A3EC21}"/>
              </a:ext>
            </a:extLst>
          </p:cNvPr>
          <p:cNvSpPr>
            <a:spLocks noGrp="1"/>
          </p:cNvSpPr>
          <p:nvPr>
            <p:ph type="body" sz="quarter" idx="12"/>
          </p:nvPr>
        </p:nvSpPr>
        <p:spPr>
          <a:xfrm>
            <a:off x="454382" y="1372996"/>
            <a:ext cx="7513961" cy="4475171"/>
          </a:xfrm>
        </p:spPr>
        <p:txBody>
          <a:bodyPr/>
          <a:lstStyle/>
          <a:p>
            <a:pPr>
              <a:spcBef>
                <a:spcPts val="1200"/>
              </a:spcBef>
            </a:pPr>
            <a:r>
              <a:rPr lang="en-US" sz="2800"/>
              <a:t>2012: </a:t>
            </a:r>
            <a:r>
              <a:rPr lang="en-US" sz="2800" err="1"/>
              <a:t>Schema.org</a:t>
            </a:r>
            <a:r>
              <a:rPr lang="en-US" sz="2800"/>
              <a:t> Linked Data in </a:t>
            </a:r>
            <a:r>
              <a:rPr lang="en-US" sz="2800" err="1"/>
              <a:t>WorldCat</a:t>
            </a:r>
            <a:endParaRPr lang="en-US" sz="2800"/>
          </a:p>
          <a:p>
            <a:pPr>
              <a:spcBef>
                <a:spcPts val="1200"/>
              </a:spcBef>
            </a:pPr>
            <a:r>
              <a:rPr lang="en-US" sz="2800">
                <a:solidFill>
                  <a:schemeClr val="accent5"/>
                </a:solidFill>
              </a:rPr>
              <a:t>2013: </a:t>
            </a:r>
            <a:r>
              <a:rPr lang="en-US" sz="2800" err="1">
                <a:solidFill>
                  <a:schemeClr val="accent5"/>
                </a:solidFill>
              </a:rPr>
              <a:t>EntityJS</a:t>
            </a:r>
            <a:r>
              <a:rPr lang="en-US" sz="2800">
                <a:solidFill>
                  <a:schemeClr val="accent5"/>
                </a:solidFill>
              </a:rPr>
              <a:t> RDF Viewer experiment</a:t>
            </a:r>
          </a:p>
          <a:p>
            <a:pPr>
              <a:spcBef>
                <a:spcPts val="1200"/>
              </a:spcBef>
            </a:pPr>
            <a:r>
              <a:rPr lang="en-US" sz="2800"/>
              <a:t>2014: Person Entity Lookup pilot project</a:t>
            </a:r>
          </a:p>
          <a:p>
            <a:pPr>
              <a:spcBef>
                <a:spcPts val="1200"/>
              </a:spcBef>
            </a:pPr>
            <a:r>
              <a:rPr lang="en-US" sz="2800"/>
              <a:t>2015-16: </a:t>
            </a:r>
            <a:r>
              <a:rPr lang="en-US" sz="2800" err="1"/>
              <a:t>CONTENTdm</a:t>
            </a:r>
            <a:r>
              <a:rPr lang="en-US" sz="2800"/>
              <a:t> Metadata Refinery </a:t>
            </a:r>
          </a:p>
          <a:p>
            <a:pPr>
              <a:spcBef>
                <a:spcPts val="1200"/>
              </a:spcBef>
            </a:pPr>
            <a:r>
              <a:rPr lang="en-US" sz="2800"/>
              <a:t>2017-18: Project Passage</a:t>
            </a:r>
          </a:p>
          <a:p>
            <a:pPr>
              <a:spcBef>
                <a:spcPts val="1200"/>
              </a:spcBef>
            </a:pPr>
            <a:r>
              <a:rPr lang="en-US" sz="2800"/>
              <a:t>2018-19: </a:t>
            </a:r>
            <a:r>
              <a:rPr lang="en-US" sz="2800" err="1"/>
              <a:t>IIIF</a:t>
            </a:r>
            <a:r>
              <a:rPr lang="en-US" sz="2800"/>
              <a:t> APIs in </a:t>
            </a:r>
            <a:r>
              <a:rPr lang="en-US" sz="2800" err="1"/>
              <a:t>CONTENTdm</a:t>
            </a:r>
            <a:endParaRPr lang="en-US" sz="2800"/>
          </a:p>
        </p:txBody>
      </p:sp>
    </p:spTree>
    <p:extLst>
      <p:ext uri="{BB962C8B-B14F-4D97-AF65-F5344CB8AC3E}">
        <p14:creationId xmlns:p14="http://schemas.microsoft.com/office/powerpoint/2010/main" val="1849578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1255" name="Google Shape;1255;p29"/>
          <p:cNvPicPr preferRelativeResize="0"/>
          <p:nvPr/>
        </p:nvPicPr>
        <p:blipFill rotWithShape="1">
          <a:blip r:embed="rId3">
            <a:alphaModFix/>
          </a:blip>
          <a:srcRect/>
          <a:stretch/>
        </p:blipFill>
        <p:spPr>
          <a:xfrm>
            <a:off x="485421" y="1372995"/>
            <a:ext cx="7400925" cy="4343400"/>
          </a:xfrm>
          <a:prstGeom prst="rect">
            <a:avLst/>
          </a:prstGeom>
          <a:noFill/>
          <a:ln>
            <a:noFill/>
          </a:ln>
          <a:effectLst>
            <a:outerShdw blurRad="292100" dist="139700" dir="2700000" algn="tl" rotWithShape="0">
              <a:srgbClr val="333333">
                <a:alpha val="64705"/>
              </a:srgbClr>
            </a:outerShdw>
          </a:effectLst>
        </p:spPr>
      </p:pic>
      <p:pic>
        <p:nvPicPr>
          <p:cNvPr id="1256" name="Google Shape;1256;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92223" y="1218551"/>
            <a:ext cx="6986017" cy="5101671"/>
          </a:xfrm>
          <a:prstGeom prst="rect">
            <a:avLst/>
          </a:prstGeom>
          <a:noFill/>
          <a:ln>
            <a:noFill/>
          </a:ln>
          <a:effectLst>
            <a:outerShdw blurRad="292100" dist="139700" dir="2700000" algn="tl" rotWithShape="0">
              <a:srgbClr val="333333">
                <a:alpha val="64705"/>
              </a:srgbClr>
            </a:outerShdw>
          </a:effectLst>
        </p:spPr>
      </p:pic>
      <p:pic>
        <p:nvPicPr>
          <p:cNvPr id="1257" name="Google Shape;1257;p29"/>
          <p:cNvPicPr preferRelativeResize="0"/>
          <p:nvPr/>
        </p:nvPicPr>
        <p:blipFill rotWithShape="1">
          <a:blip r:embed="rId5">
            <a:alphaModFix/>
          </a:blip>
          <a:srcRect/>
          <a:stretch/>
        </p:blipFill>
        <p:spPr>
          <a:xfrm>
            <a:off x="729615" y="3895499"/>
            <a:ext cx="10915650" cy="2619375"/>
          </a:xfrm>
          <a:prstGeom prst="rect">
            <a:avLst/>
          </a:prstGeom>
          <a:noFill/>
          <a:ln>
            <a:noFill/>
          </a:ln>
          <a:effectLst>
            <a:outerShdw blurRad="292100" dist="139700" dir="2700000" algn="tl" rotWithShape="0">
              <a:srgbClr val="333333">
                <a:alpha val="64705"/>
              </a:srgbClr>
            </a:outerShdw>
          </a:effectLst>
        </p:spPr>
      </p:pic>
      <p:sp>
        <p:nvSpPr>
          <p:cNvPr id="1258" name="Google Shape;1258;p29"/>
          <p:cNvSpPr txBo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Data Queries and Quality Assessment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30"/>
          <p:cNvPicPr preferRelativeResize="0"/>
          <p:nvPr/>
        </p:nvPicPr>
        <p:blipFill rotWithShape="1">
          <a:blip r:embed="rId3">
            <a:alphaModFix/>
          </a:blip>
          <a:srcRect/>
          <a:stretch/>
        </p:blipFill>
        <p:spPr>
          <a:xfrm>
            <a:off x="485421" y="1372995"/>
            <a:ext cx="7400925" cy="4343400"/>
          </a:xfrm>
          <a:prstGeom prst="rect">
            <a:avLst/>
          </a:prstGeom>
          <a:noFill/>
          <a:ln>
            <a:noFill/>
          </a:ln>
          <a:effectLst>
            <a:outerShdw blurRad="292100" dist="139700" dir="2700000" algn="tl" rotWithShape="0">
              <a:srgbClr val="333333">
                <a:alpha val="64705"/>
              </a:srgbClr>
            </a:outerShdw>
          </a:effectLst>
        </p:spPr>
      </p:pic>
      <p:pic>
        <p:nvPicPr>
          <p:cNvPr id="1265" name="Google Shape;1265;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92223" y="1218551"/>
            <a:ext cx="6986017" cy="5101671"/>
          </a:xfrm>
          <a:prstGeom prst="rect">
            <a:avLst/>
          </a:prstGeom>
          <a:noFill/>
          <a:ln>
            <a:noFill/>
          </a:ln>
          <a:effectLst>
            <a:outerShdw blurRad="292100" dist="139700" dir="2700000" algn="tl" rotWithShape="0">
              <a:srgbClr val="333333">
                <a:alpha val="64705"/>
              </a:srgbClr>
            </a:outerShdw>
          </a:effectLst>
        </p:spPr>
      </p:pic>
      <p:pic>
        <p:nvPicPr>
          <p:cNvPr id="1266" name="Google Shape;1266;p30"/>
          <p:cNvPicPr preferRelativeResize="0"/>
          <p:nvPr/>
        </p:nvPicPr>
        <p:blipFill rotWithShape="1">
          <a:blip r:embed="rId5">
            <a:alphaModFix/>
          </a:blip>
          <a:srcRect/>
          <a:stretch/>
        </p:blipFill>
        <p:spPr>
          <a:xfrm>
            <a:off x="729615" y="3895499"/>
            <a:ext cx="10915650" cy="2619375"/>
          </a:xfrm>
          <a:prstGeom prst="rect">
            <a:avLst/>
          </a:prstGeom>
          <a:noFill/>
          <a:ln>
            <a:noFill/>
          </a:ln>
          <a:effectLst>
            <a:outerShdw blurRad="292100" dist="139700" dir="2700000" algn="tl" rotWithShape="0">
              <a:srgbClr val="333333">
                <a:alpha val="64705"/>
              </a:srgbClr>
            </a:outerShdw>
          </a:effectLst>
        </p:spPr>
      </p:pic>
      <p:pic>
        <p:nvPicPr>
          <p:cNvPr id="1267" name="Google Shape;1267;p30"/>
          <p:cNvPicPr preferRelativeResize="0"/>
          <p:nvPr/>
        </p:nvPicPr>
        <p:blipFill rotWithShape="1">
          <a:blip r:embed="rId6">
            <a:alphaModFix/>
          </a:blip>
          <a:srcRect/>
          <a:stretch/>
        </p:blipFill>
        <p:spPr>
          <a:xfrm>
            <a:off x="5076880" y="1442099"/>
            <a:ext cx="5743575" cy="2943225"/>
          </a:xfrm>
          <a:prstGeom prst="rect">
            <a:avLst/>
          </a:prstGeom>
          <a:noFill/>
          <a:ln>
            <a:noFill/>
          </a:ln>
          <a:effectLst>
            <a:outerShdw blurRad="292100" dist="139700" dir="2700000" algn="tl" rotWithShape="0">
              <a:srgbClr val="333333">
                <a:alpha val="64705"/>
              </a:srgbClr>
            </a:outerShdw>
          </a:effectLst>
        </p:spPr>
      </p:pic>
      <p:sp>
        <p:nvSpPr>
          <p:cNvPr id="1268" name="Google Shape;1268;p30"/>
          <p:cNvSpPr txBo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Data Queries and Quality Assessment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1274" name="Google Shape;1274;p31"/>
          <p:cNvPicPr preferRelativeResize="0"/>
          <p:nvPr/>
        </p:nvPicPr>
        <p:blipFill rotWithShape="1">
          <a:blip r:embed="rId3">
            <a:alphaModFix/>
          </a:blip>
          <a:srcRect/>
          <a:stretch/>
        </p:blipFill>
        <p:spPr>
          <a:xfrm>
            <a:off x="393001" y="406908"/>
            <a:ext cx="7400925" cy="4343400"/>
          </a:xfrm>
          <a:prstGeom prst="rect">
            <a:avLst/>
          </a:prstGeom>
          <a:noFill/>
          <a:ln>
            <a:noFill/>
          </a:ln>
          <a:effectLst>
            <a:outerShdw blurRad="292100" dist="139700" dir="2700000" algn="tl" rotWithShape="0">
              <a:srgbClr val="333333">
                <a:alpha val="64705"/>
              </a:srgbClr>
            </a:outerShdw>
          </a:effectLst>
        </p:spPr>
      </p:pic>
      <p:pic>
        <p:nvPicPr>
          <p:cNvPr id="1275" name="Google Shape;1275;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92223" y="1218551"/>
            <a:ext cx="6986017" cy="5101671"/>
          </a:xfrm>
          <a:prstGeom prst="rect">
            <a:avLst/>
          </a:prstGeom>
          <a:noFill/>
          <a:ln>
            <a:noFill/>
          </a:ln>
          <a:effectLst>
            <a:outerShdw blurRad="292100" dist="139700" dir="2700000" algn="tl" rotWithShape="0">
              <a:srgbClr val="333333">
                <a:alpha val="64705"/>
              </a:srgbClr>
            </a:outerShdw>
          </a:effectLst>
        </p:spPr>
      </p:pic>
      <p:pic>
        <p:nvPicPr>
          <p:cNvPr id="1276" name="Google Shape;1276;p31"/>
          <p:cNvPicPr preferRelativeResize="0"/>
          <p:nvPr/>
        </p:nvPicPr>
        <p:blipFill rotWithShape="1">
          <a:blip r:embed="rId5">
            <a:alphaModFix/>
          </a:blip>
          <a:srcRect/>
          <a:stretch/>
        </p:blipFill>
        <p:spPr>
          <a:xfrm>
            <a:off x="729615" y="3895499"/>
            <a:ext cx="10915650" cy="2619375"/>
          </a:xfrm>
          <a:prstGeom prst="rect">
            <a:avLst/>
          </a:prstGeom>
          <a:noFill/>
          <a:ln>
            <a:noFill/>
          </a:ln>
          <a:effectLst>
            <a:outerShdw blurRad="292100" dist="139700" dir="2700000" algn="tl" rotWithShape="0">
              <a:srgbClr val="333333">
                <a:alpha val="64705"/>
              </a:srgbClr>
            </a:outerShdw>
          </a:effectLst>
        </p:spPr>
      </p:pic>
      <p:pic>
        <p:nvPicPr>
          <p:cNvPr id="1277" name="Google Shape;1277;p31"/>
          <p:cNvPicPr preferRelativeResize="0"/>
          <p:nvPr/>
        </p:nvPicPr>
        <p:blipFill rotWithShape="1">
          <a:blip r:embed="rId6">
            <a:alphaModFix/>
          </a:blip>
          <a:srcRect/>
          <a:stretch/>
        </p:blipFill>
        <p:spPr>
          <a:xfrm>
            <a:off x="5076880" y="1442099"/>
            <a:ext cx="5743575" cy="2943225"/>
          </a:xfrm>
          <a:prstGeom prst="rect">
            <a:avLst/>
          </a:prstGeom>
          <a:noFill/>
          <a:ln>
            <a:noFill/>
          </a:ln>
          <a:effectLst>
            <a:outerShdw blurRad="292100" dist="139700" dir="2700000" algn="tl" rotWithShape="0">
              <a:srgbClr val="333333">
                <a:alpha val="64705"/>
              </a:srgbClr>
            </a:outerShdw>
          </a:effectLst>
        </p:spPr>
      </p:pic>
      <p:pic>
        <p:nvPicPr>
          <p:cNvPr id="1278" name="Google Shape;1278;p31"/>
          <p:cNvPicPr preferRelativeResize="0"/>
          <p:nvPr/>
        </p:nvPicPr>
        <p:blipFill rotWithShape="1">
          <a:blip r:embed="rId7">
            <a:alphaModFix/>
          </a:blip>
          <a:srcRect/>
          <a:stretch/>
        </p:blipFill>
        <p:spPr>
          <a:xfrm>
            <a:off x="967413" y="393723"/>
            <a:ext cx="5305425" cy="5962650"/>
          </a:xfrm>
          <a:prstGeom prst="rect">
            <a:avLst/>
          </a:prstGeom>
          <a:noFill/>
          <a:ln>
            <a:noFill/>
          </a:ln>
        </p:spPr>
      </p:pic>
      <p:sp>
        <p:nvSpPr>
          <p:cNvPr id="1279" name="Google Shape;1279;p31"/>
          <p:cNvSpPr txBox="1"/>
          <p:nvPr/>
        </p:nvSpPr>
        <p:spPr>
          <a:xfrm>
            <a:off x="4531518" y="3167001"/>
            <a:ext cx="6035993" cy="3570208"/>
          </a:xfrm>
          <a:prstGeom prst="rect">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“Aside from the painted signboards and cut out 57's along the main railroad lines are to be found these giant numerals built of concrete into the faces of hills and mountains. Horseshoe Curve on the Pennsylvania wouldn't seem like Horseshoe Curve without the Heinz contribution to the scenery. There is the 57 mountain at Salt Lake City (Helper, Utah?) The King's Highway of California picks its way among mountainous 57s. Most spectacular of these is a ground sign with 125 foot figures Illuminated with powerful flood lights. (Baldwin Hills 57) It glistens out through the night to be read by automobilists and patrons of the railroads and interurban car lines.”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3F3F3F"/>
                </a:solidFill>
                <a:effectLst/>
                <a:uLnTx/>
                <a:uFillTx/>
                <a:latin typeface="Times New Roman"/>
                <a:ea typeface="Times New Roman"/>
                <a:cs typeface="Times New Roman"/>
                <a:sym typeface="Times New Roman"/>
              </a:rPr>
              <a:t>-- A Priceless Trademark Found on the "L" (Elevated Rail). Ohliger, C.F. 1919. Printers' Ink Monthly. N.W. Ayer &amp; Son. Pg. 57.</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31"/>
          <p:cNvSpPr txBox="1"/>
          <p:nvPr/>
        </p:nvSpPr>
        <p:spPr>
          <a:xfrm>
            <a:off x="454382" y="457739"/>
            <a:ext cx="11252197" cy="915256"/>
          </a:xfrm>
          <a:prstGeom prst="rect">
            <a:avLst/>
          </a:prstGeom>
          <a:solidFill>
            <a:schemeClr val="lt1">
              <a:alpha val="75686"/>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Data Queries and Quality Assessment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pic>
        <p:nvPicPr>
          <p:cNvPr id="1286" name="Google Shape;1286;p32"/>
          <p:cNvPicPr preferRelativeResize="0"/>
          <p:nvPr/>
        </p:nvPicPr>
        <p:blipFill rotWithShape="1">
          <a:blip r:embed="rId3">
            <a:alphaModFix/>
          </a:blip>
          <a:srcRect/>
          <a:stretch/>
        </p:blipFill>
        <p:spPr>
          <a:xfrm>
            <a:off x="393001" y="406908"/>
            <a:ext cx="7400925" cy="4343400"/>
          </a:xfrm>
          <a:prstGeom prst="rect">
            <a:avLst/>
          </a:prstGeom>
          <a:noFill/>
          <a:ln>
            <a:noFill/>
          </a:ln>
          <a:effectLst>
            <a:outerShdw blurRad="292100" dist="139700" dir="2700000" algn="tl" rotWithShape="0">
              <a:srgbClr val="333333">
                <a:alpha val="64705"/>
              </a:srgbClr>
            </a:outerShdw>
          </a:effectLst>
        </p:spPr>
      </p:pic>
      <p:pic>
        <p:nvPicPr>
          <p:cNvPr id="1287" name="Google Shape;1287;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92223" y="1218551"/>
            <a:ext cx="6986017" cy="5101671"/>
          </a:xfrm>
          <a:prstGeom prst="rect">
            <a:avLst/>
          </a:prstGeom>
          <a:noFill/>
          <a:ln>
            <a:noFill/>
          </a:ln>
          <a:effectLst>
            <a:outerShdw blurRad="292100" dist="139700" dir="2700000" algn="tl" rotWithShape="0">
              <a:srgbClr val="333333">
                <a:alpha val="64705"/>
              </a:srgbClr>
            </a:outerShdw>
          </a:effectLst>
        </p:spPr>
      </p:pic>
      <p:pic>
        <p:nvPicPr>
          <p:cNvPr id="1288" name="Google Shape;1288;p32"/>
          <p:cNvPicPr preferRelativeResize="0"/>
          <p:nvPr/>
        </p:nvPicPr>
        <p:blipFill rotWithShape="1">
          <a:blip r:embed="rId5">
            <a:alphaModFix/>
          </a:blip>
          <a:srcRect/>
          <a:stretch/>
        </p:blipFill>
        <p:spPr>
          <a:xfrm>
            <a:off x="729615" y="3895499"/>
            <a:ext cx="10915650" cy="2619375"/>
          </a:xfrm>
          <a:prstGeom prst="rect">
            <a:avLst/>
          </a:prstGeom>
          <a:noFill/>
          <a:ln>
            <a:noFill/>
          </a:ln>
          <a:effectLst>
            <a:outerShdw blurRad="292100" dist="139700" dir="2700000" algn="tl" rotWithShape="0">
              <a:srgbClr val="333333">
                <a:alpha val="64705"/>
              </a:srgbClr>
            </a:outerShdw>
          </a:effectLst>
        </p:spPr>
      </p:pic>
      <p:pic>
        <p:nvPicPr>
          <p:cNvPr id="1289" name="Google Shape;1289;p32"/>
          <p:cNvPicPr preferRelativeResize="0"/>
          <p:nvPr/>
        </p:nvPicPr>
        <p:blipFill rotWithShape="1">
          <a:blip r:embed="rId6">
            <a:alphaModFix/>
          </a:blip>
          <a:srcRect/>
          <a:stretch/>
        </p:blipFill>
        <p:spPr>
          <a:xfrm>
            <a:off x="5076880" y="1442099"/>
            <a:ext cx="5743575" cy="2943225"/>
          </a:xfrm>
          <a:prstGeom prst="rect">
            <a:avLst/>
          </a:prstGeom>
          <a:noFill/>
          <a:ln>
            <a:noFill/>
          </a:ln>
          <a:effectLst>
            <a:outerShdw blurRad="292100" dist="139700" dir="2700000" algn="tl" rotWithShape="0">
              <a:srgbClr val="333333">
                <a:alpha val="64705"/>
              </a:srgbClr>
            </a:outerShdw>
          </a:effectLst>
        </p:spPr>
      </p:pic>
      <p:pic>
        <p:nvPicPr>
          <p:cNvPr id="1290" name="Google Shape;1290;p32"/>
          <p:cNvPicPr preferRelativeResize="0"/>
          <p:nvPr/>
        </p:nvPicPr>
        <p:blipFill rotWithShape="1">
          <a:blip r:embed="rId7">
            <a:alphaModFix/>
          </a:blip>
          <a:srcRect/>
          <a:stretch/>
        </p:blipFill>
        <p:spPr>
          <a:xfrm>
            <a:off x="967413" y="393723"/>
            <a:ext cx="5305425" cy="5962650"/>
          </a:xfrm>
          <a:prstGeom prst="rect">
            <a:avLst/>
          </a:prstGeom>
          <a:noFill/>
          <a:ln>
            <a:noFill/>
          </a:ln>
        </p:spPr>
      </p:pic>
      <p:sp>
        <p:nvSpPr>
          <p:cNvPr id="1291" name="Google Shape;1291;p32"/>
          <p:cNvSpPr txBox="1"/>
          <p:nvPr/>
        </p:nvSpPr>
        <p:spPr>
          <a:xfrm>
            <a:off x="4531518" y="3167001"/>
            <a:ext cx="6035993" cy="3570208"/>
          </a:xfrm>
          <a:prstGeom prst="rect">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“Aside from the painted signboards and cut out 57's along the main railroad lines are to be found these giant numerals built of concrete into the faces of hills and mountains. Horseshoe Curve on the Pennsylvania wouldn't seem like Horseshoe Curve without the Heinz contribution to the scenery. There is the 57 mountain at Salt Lake City (Helper, Utah?) The King's Highway of California picks its way among mountainous 57s. Most spectacular of these is a ground sign with 125 foot figures Illuminated with powerful flood lights. (Baldwin Hills 57) It glistens out through the night to be read by automobilists and patrons of the railroads and interurban car lines.”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3F3F3F"/>
                </a:solidFill>
                <a:effectLst/>
                <a:uLnTx/>
                <a:uFillTx/>
                <a:latin typeface="Times New Roman"/>
                <a:ea typeface="Times New Roman"/>
                <a:cs typeface="Times New Roman"/>
                <a:sym typeface="Times New Roman"/>
              </a:rPr>
              <a:t>-- A Priceless Trademark Found on the "L" (Elevated Rail). Ohliger, C.F. 1919. Printers' Ink Monthly. N.W. Ayer &amp; Son. Pg. 57.</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92" name="Google Shape;1292;p32"/>
          <p:cNvGrpSpPr/>
          <p:nvPr/>
        </p:nvGrpSpPr>
        <p:grpSpPr>
          <a:xfrm>
            <a:off x="381761" y="-303466"/>
            <a:ext cx="6819900" cy="7059246"/>
            <a:chOff x="381761" y="-303466"/>
            <a:chExt cx="6819900" cy="7059246"/>
          </a:xfrm>
        </p:grpSpPr>
        <p:pic>
          <p:nvPicPr>
            <p:cNvPr id="1293" name="Google Shape;1293;p32"/>
            <p:cNvPicPr preferRelativeResize="0"/>
            <p:nvPr/>
          </p:nvPicPr>
          <p:blipFill rotWithShape="1">
            <a:blip r:embed="rId8">
              <a:alphaModFix/>
            </a:blip>
            <a:srcRect/>
            <a:stretch/>
          </p:blipFill>
          <p:spPr>
            <a:xfrm>
              <a:off x="381761" y="-303466"/>
              <a:ext cx="6819900" cy="4210050"/>
            </a:xfrm>
            <a:prstGeom prst="rect">
              <a:avLst/>
            </a:prstGeom>
            <a:noFill/>
            <a:ln>
              <a:noFill/>
            </a:ln>
            <a:effectLst>
              <a:outerShdw blurRad="292100" dist="139700" dir="2700000" algn="tl" rotWithShape="0">
                <a:srgbClr val="333333">
                  <a:alpha val="64705"/>
                </a:srgbClr>
              </a:outerShdw>
            </a:effectLst>
          </p:spPr>
        </p:pic>
        <p:pic>
          <p:nvPicPr>
            <p:cNvPr id="1294" name="Google Shape;1294;p32"/>
            <p:cNvPicPr preferRelativeResize="0"/>
            <p:nvPr/>
          </p:nvPicPr>
          <p:blipFill rotWithShape="1">
            <a:blip r:embed="rId9">
              <a:alphaModFix/>
            </a:blip>
            <a:srcRect/>
            <a:stretch/>
          </p:blipFill>
          <p:spPr>
            <a:xfrm>
              <a:off x="381761" y="3429000"/>
              <a:ext cx="6819900" cy="3326780"/>
            </a:xfrm>
            <a:prstGeom prst="rect">
              <a:avLst/>
            </a:prstGeom>
            <a:noFill/>
            <a:ln>
              <a:noFill/>
            </a:ln>
            <a:effectLst>
              <a:outerShdw blurRad="292100" dist="139700" dir="2700000" algn="tl" rotWithShape="0">
                <a:srgbClr val="333333">
                  <a:alpha val="64705"/>
                </a:srgbClr>
              </a:outerShdw>
            </a:effectLst>
          </p:spPr>
        </p:pic>
      </p:grpSp>
      <p:sp>
        <p:nvSpPr>
          <p:cNvPr id="1295" name="Google Shape;1295;p32"/>
          <p:cNvSpPr/>
          <p:nvPr/>
        </p:nvSpPr>
        <p:spPr>
          <a:xfrm>
            <a:off x="222557" y="5051120"/>
            <a:ext cx="3716696" cy="588329"/>
          </a:xfrm>
          <a:prstGeom prst="ellipse">
            <a:avLst/>
          </a:prstGeom>
          <a:noFill/>
          <a:ln w="2857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6" name="Google Shape;1296;p32"/>
          <p:cNvSpPr txBox="1"/>
          <p:nvPr/>
        </p:nvSpPr>
        <p:spPr>
          <a:xfrm>
            <a:off x="454382" y="457739"/>
            <a:ext cx="11252197" cy="915256"/>
          </a:xfrm>
          <a:prstGeom prst="rect">
            <a:avLst/>
          </a:prstGeom>
          <a:solidFill>
            <a:schemeClr val="lt1">
              <a:alpha val="75686"/>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Data Queries and Quality Assessment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2" name="Google Shape;1302;p33"/>
          <p:cNvPicPr preferRelativeResize="0"/>
          <p:nvPr/>
        </p:nvPicPr>
        <p:blipFill rotWithShape="1">
          <a:blip r:embed="rId3">
            <a:alphaModFix/>
          </a:blip>
          <a:srcRect/>
          <a:stretch/>
        </p:blipFill>
        <p:spPr>
          <a:xfrm>
            <a:off x="393001" y="406908"/>
            <a:ext cx="7400925" cy="4343400"/>
          </a:xfrm>
          <a:prstGeom prst="rect">
            <a:avLst/>
          </a:prstGeom>
          <a:noFill/>
          <a:ln>
            <a:noFill/>
          </a:ln>
          <a:effectLst>
            <a:outerShdw blurRad="292100" dist="139700" dir="2700000" algn="tl" rotWithShape="0">
              <a:srgbClr val="333333">
                <a:alpha val="64705"/>
              </a:srgbClr>
            </a:outerShdw>
          </a:effectLst>
        </p:spPr>
      </p:pic>
      <p:pic>
        <p:nvPicPr>
          <p:cNvPr id="1303" name="Google Shape;1303;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92223" y="1218551"/>
            <a:ext cx="6986017" cy="5101671"/>
          </a:xfrm>
          <a:prstGeom prst="rect">
            <a:avLst/>
          </a:prstGeom>
          <a:noFill/>
          <a:ln>
            <a:noFill/>
          </a:ln>
          <a:effectLst>
            <a:outerShdw blurRad="292100" dist="139700" dir="2700000" algn="tl" rotWithShape="0">
              <a:srgbClr val="333333">
                <a:alpha val="64705"/>
              </a:srgbClr>
            </a:outerShdw>
          </a:effectLst>
        </p:spPr>
      </p:pic>
      <p:pic>
        <p:nvPicPr>
          <p:cNvPr id="1304" name="Google Shape;1304;p33"/>
          <p:cNvPicPr preferRelativeResize="0"/>
          <p:nvPr/>
        </p:nvPicPr>
        <p:blipFill rotWithShape="1">
          <a:blip r:embed="rId5">
            <a:alphaModFix/>
          </a:blip>
          <a:srcRect/>
          <a:stretch/>
        </p:blipFill>
        <p:spPr>
          <a:xfrm>
            <a:off x="729615" y="3895499"/>
            <a:ext cx="10915650" cy="2619375"/>
          </a:xfrm>
          <a:prstGeom prst="rect">
            <a:avLst/>
          </a:prstGeom>
          <a:noFill/>
          <a:ln>
            <a:noFill/>
          </a:ln>
          <a:effectLst>
            <a:outerShdw blurRad="292100" dist="139700" dir="2700000" algn="tl" rotWithShape="0">
              <a:srgbClr val="333333">
                <a:alpha val="64705"/>
              </a:srgbClr>
            </a:outerShdw>
          </a:effectLst>
        </p:spPr>
      </p:pic>
      <p:pic>
        <p:nvPicPr>
          <p:cNvPr id="1305" name="Google Shape;1305;p33"/>
          <p:cNvPicPr preferRelativeResize="0"/>
          <p:nvPr/>
        </p:nvPicPr>
        <p:blipFill rotWithShape="1">
          <a:blip r:embed="rId6">
            <a:alphaModFix/>
          </a:blip>
          <a:srcRect/>
          <a:stretch/>
        </p:blipFill>
        <p:spPr>
          <a:xfrm>
            <a:off x="5076880" y="1442099"/>
            <a:ext cx="5743575" cy="2943225"/>
          </a:xfrm>
          <a:prstGeom prst="rect">
            <a:avLst/>
          </a:prstGeom>
          <a:noFill/>
          <a:ln>
            <a:noFill/>
          </a:ln>
          <a:effectLst>
            <a:outerShdw blurRad="292100" dist="139700" dir="2700000" algn="tl" rotWithShape="0">
              <a:srgbClr val="333333">
                <a:alpha val="64705"/>
              </a:srgbClr>
            </a:outerShdw>
          </a:effectLst>
        </p:spPr>
      </p:pic>
      <p:pic>
        <p:nvPicPr>
          <p:cNvPr id="1306" name="Google Shape;1306;p33"/>
          <p:cNvPicPr preferRelativeResize="0"/>
          <p:nvPr/>
        </p:nvPicPr>
        <p:blipFill rotWithShape="1">
          <a:blip r:embed="rId7">
            <a:alphaModFix/>
          </a:blip>
          <a:srcRect/>
          <a:stretch/>
        </p:blipFill>
        <p:spPr>
          <a:xfrm>
            <a:off x="967413" y="393723"/>
            <a:ext cx="5305425" cy="5962650"/>
          </a:xfrm>
          <a:prstGeom prst="rect">
            <a:avLst/>
          </a:prstGeom>
          <a:noFill/>
          <a:ln>
            <a:noFill/>
          </a:ln>
        </p:spPr>
      </p:pic>
      <p:sp>
        <p:nvSpPr>
          <p:cNvPr id="1307" name="Google Shape;1307;p33"/>
          <p:cNvSpPr txBox="1"/>
          <p:nvPr/>
        </p:nvSpPr>
        <p:spPr>
          <a:xfrm>
            <a:off x="4531518" y="3167001"/>
            <a:ext cx="6035993" cy="3570208"/>
          </a:xfrm>
          <a:prstGeom prst="rect">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“Aside from the painted signboards and cut out 57's along the main railroad lines are to be found these giant numerals built of concrete into the faces of hills and mountains. Horseshoe Curve on the Pennsylvania wouldn't seem like Horseshoe Curve without the Heinz contribution to the scenery. There is the 57 mountain at Salt Lake City (Helper, Utah?) The King's Highway of California picks its way among mountainous 57s. Most spectacular of these is a ground sign with 125 foot figures Illuminated with powerful flood lights. (Baldwin Hills 57) It glistens out through the night to be read by automobilists and patrons of the railroads and interurban car lines.”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3F3F3F"/>
                </a:solidFill>
                <a:effectLst/>
                <a:uLnTx/>
                <a:uFillTx/>
                <a:latin typeface="Times New Roman"/>
                <a:ea typeface="Times New Roman"/>
                <a:cs typeface="Times New Roman"/>
                <a:sym typeface="Times New Roman"/>
              </a:rPr>
              <a:t>-- A Priceless Trademark Found on the "L" (Elevated Rail). Ohliger, C.F. 1919. Printers' Ink Monthly. N.W. Ayer &amp; Son. Pg. 57.</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08" name="Google Shape;1308;p33"/>
          <p:cNvGrpSpPr/>
          <p:nvPr/>
        </p:nvGrpSpPr>
        <p:grpSpPr>
          <a:xfrm>
            <a:off x="381761" y="-303466"/>
            <a:ext cx="6819900" cy="7059246"/>
            <a:chOff x="381761" y="-303466"/>
            <a:chExt cx="6819900" cy="7059246"/>
          </a:xfrm>
        </p:grpSpPr>
        <p:pic>
          <p:nvPicPr>
            <p:cNvPr id="1309" name="Google Shape;1309;p33"/>
            <p:cNvPicPr preferRelativeResize="0"/>
            <p:nvPr/>
          </p:nvPicPr>
          <p:blipFill rotWithShape="1">
            <a:blip r:embed="rId8">
              <a:alphaModFix/>
            </a:blip>
            <a:srcRect/>
            <a:stretch/>
          </p:blipFill>
          <p:spPr>
            <a:xfrm>
              <a:off x="381761" y="-303466"/>
              <a:ext cx="6819900" cy="4210050"/>
            </a:xfrm>
            <a:prstGeom prst="rect">
              <a:avLst/>
            </a:prstGeom>
            <a:noFill/>
            <a:ln>
              <a:noFill/>
            </a:ln>
            <a:effectLst>
              <a:outerShdw blurRad="292100" dist="139700" dir="2700000" algn="tl" rotWithShape="0">
                <a:srgbClr val="333333">
                  <a:alpha val="64705"/>
                </a:srgbClr>
              </a:outerShdw>
            </a:effectLst>
          </p:spPr>
        </p:pic>
        <p:pic>
          <p:nvPicPr>
            <p:cNvPr id="1310" name="Google Shape;1310;p33"/>
            <p:cNvPicPr preferRelativeResize="0"/>
            <p:nvPr/>
          </p:nvPicPr>
          <p:blipFill rotWithShape="1">
            <a:blip r:embed="rId9">
              <a:alphaModFix/>
            </a:blip>
            <a:srcRect/>
            <a:stretch/>
          </p:blipFill>
          <p:spPr>
            <a:xfrm>
              <a:off x="381761" y="3429000"/>
              <a:ext cx="6819900" cy="3326780"/>
            </a:xfrm>
            <a:prstGeom prst="rect">
              <a:avLst/>
            </a:prstGeom>
            <a:noFill/>
            <a:ln>
              <a:noFill/>
            </a:ln>
            <a:effectLst>
              <a:outerShdw blurRad="292100" dist="139700" dir="2700000" algn="tl" rotWithShape="0">
                <a:srgbClr val="333333">
                  <a:alpha val="64705"/>
                </a:srgbClr>
              </a:outerShdw>
            </a:effectLst>
          </p:spPr>
        </p:pic>
      </p:grpSp>
      <p:pic>
        <p:nvPicPr>
          <p:cNvPr id="1311" name="Google Shape;1311;p33"/>
          <p:cNvPicPr preferRelativeResize="0"/>
          <p:nvPr/>
        </p:nvPicPr>
        <p:blipFill rotWithShape="1">
          <a:blip r:embed="rId10">
            <a:alphaModFix/>
          </a:blip>
          <a:srcRect/>
          <a:stretch/>
        </p:blipFill>
        <p:spPr>
          <a:xfrm>
            <a:off x="4564285" y="537778"/>
            <a:ext cx="6953250" cy="5857875"/>
          </a:xfrm>
          <a:prstGeom prst="rect">
            <a:avLst/>
          </a:prstGeom>
          <a:noFill/>
          <a:ln>
            <a:noFill/>
          </a:ln>
          <a:effectLst>
            <a:outerShdw blurRad="292100" dist="139700" dir="2700000" algn="tl" rotWithShape="0">
              <a:srgbClr val="333333">
                <a:alpha val="64705"/>
              </a:srgbClr>
            </a:outerShdw>
          </a:effectLst>
        </p:spPr>
      </p:pic>
      <p:sp>
        <p:nvSpPr>
          <p:cNvPr id="1312" name="Google Shape;1312;p33"/>
          <p:cNvSpPr/>
          <p:nvPr/>
        </p:nvSpPr>
        <p:spPr>
          <a:xfrm>
            <a:off x="4486815" y="4385325"/>
            <a:ext cx="3895672" cy="696864"/>
          </a:xfrm>
          <a:prstGeom prst="ellipse">
            <a:avLst/>
          </a:prstGeom>
          <a:noFill/>
          <a:ln w="2857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3" name="Google Shape;1313;p33"/>
          <p:cNvSpPr/>
          <p:nvPr/>
        </p:nvSpPr>
        <p:spPr>
          <a:xfrm>
            <a:off x="4486815" y="5669463"/>
            <a:ext cx="7158450" cy="780457"/>
          </a:xfrm>
          <a:prstGeom prst="ellipse">
            <a:avLst/>
          </a:prstGeom>
          <a:noFill/>
          <a:ln w="2857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4" name="Google Shape;1314;p33"/>
          <p:cNvSpPr txBox="1"/>
          <p:nvPr/>
        </p:nvSpPr>
        <p:spPr>
          <a:xfrm>
            <a:off x="454382" y="457739"/>
            <a:ext cx="11252197" cy="915256"/>
          </a:xfrm>
          <a:prstGeom prst="rect">
            <a:avLst/>
          </a:prstGeom>
          <a:solidFill>
            <a:schemeClr val="lt1">
              <a:alpha val="75686"/>
            </a:scheme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Data Queries and Quality Assessment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2" name="Google Shape;1322;p34"/>
          <p:cNvSpPr txBo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Connecting and Visualizing Related Entities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screenshot of a cell phone&#10;&#10;Description automatically generated">
            <a:extLst>
              <a:ext uri="{FF2B5EF4-FFF2-40B4-BE49-F238E27FC236}">
                <a16:creationId xmlns:a16="http://schemas.microsoft.com/office/drawing/2014/main" id="{EBBD9743-860D-48F7-83A8-DE2B53B79B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382" y="1372995"/>
            <a:ext cx="8534400" cy="5040198"/>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1DB316D7-93F2-41F1-B920-0AB6A4D8EF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7600" y="3048000"/>
            <a:ext cx="7419899" cy="3109918"/>
          </a:xfrm>
          <a:prstGeom prst="rect">
            <a:avLst/>
          </a:prstGeom>
        </p:spPr>
      </p:pic>
      <p:sp>
        <p:nvSpPr>
          <p:cNvPr id="6" name="Oval 5">
            <a:extLst>
              <a:ext uri="{FF2B5EF4-FFF2-40B4-BE49-F238E27FC236}">
                <a16:creationId xmlns:a16="http://schemas.microsoft.com/office/drawing/2014/main" id="{2336E79A-27A1-4A54-A049-7D77B9EF91F1}"/>
              </a:ext>
            </a:extLst>
          </p:cNvPr>
          <p:cNvSpPr/>
          <p:nvPr/>
        </p:nvSpPr>
        <p:spPr>
          <a:xfrm>
            <a:off x="4267200" y="2792725"/>
            <a:ext cx="5562600" cy="2007875"/>
          </a:xfrm>
          <a:prstGeom prst="ellipse">
            <a:avLst/>
          </a:prstGeom>
          <a:no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30" name="Google Shape;1330;p35"/>
          <p:cNvSpPr txBo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236192"/>
              </a:buClr>
              <a:buSzPts val="4000"/>
              <a:buFont typeface="Arial"/>
              <a:buNone/>
              <a:tabLst/>
              <a:defRPr/>
            </a:pPr>
            <a:r>
              <a:rPr kumimoji="0" lang="en-US" sz="4000" b="1" i="0" u="none" strike="noStrike" kern="0" cap="none" spc="0" normalizeH="0" baseline="0" noProof="0">
                <a:ln>
                  <a:noFill/>
                </a:ln>
                <a:solidFill>
                  <a:srgbClr val="236192"/>
                </a:solidFill>
                <a:effectLst/>
                <a:uLnTx/>
                <a:uFillTx/>
                <a:latin typeface="Arial"/>
                <a:ea typeface="Arial"/>
                <a:cs typeface="Arial"/>
                <a:sym typeface="Arial"/>
              </a:rPr>
              <a:t>Connecting and Visualizing Related Entities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screenshot of a cell phone&#10;&#10;Description automatically generated">
            <a:extLst>
              <a:ext uri="{FF2B5EF4-FFF2-40B4-BE49-F238E27FC236}">
                <a16:creationId xmlns:a16="http://schemas.microsoft.com/office/drawing/2014/main" id="{CC1802F7-9B95-434B-ABBC-B5CA33573A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1143000"/>
            <a:ext cx="6717601" cy="5505190"/>
          </a:xfrm>
          <a:prstGeom prst="rect">
            <a:avLst/>
          </a:prstGeom>
        </p:spPr>
      </p:pic>
      <p:sp>
        <p:nvSpPr>
          <p:cNvPr id="1329" name="Google Shape;1329;p35"/>
          <p:cNvSpPr/>
          <p:nvPr/>
        </p:nvSpPr>
        <p:spPr>
          <a:xfrm>
            <a:off x="2590800" y="5562600"/>
            <a:ext cx="4004841" cy="891250"/>
          </a:xfrm>
          <a:prstGeom prst="ellipse">
            <a:avLst/>
          </a:prstGeom>
          <a:noFill/>
          <a:ln w="2857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C66C7C93-BCC9-924B-923A-067C56DF6C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p:spPr>
      </p:pic>
    </p:spTree>
    <p:extLst>
      <p:ext uri="{BB962C8B-B14F-4D97-AF65-F5344CB8AC3E}">
        <p14:creationId xmlns:p14="http://schemas.microsoft.com/office/powerpoint/2010/main" val="72438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erson smiling for the camera&#10;&#10;Description generated with very high confidence">
            <a:extLst>
              <a:ext uri="{FF2B5EF4-FFF2-40B4-BE49-F238E27FC236}">
                <a16:creationId xmlns:a16="http://schemas.microsoft.com/office/drawing/2014/main" id="{0807043A-F04D-443D-9DCC-6C59B6FCE6F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378153" y="1990726"/>
            <a:ext cx="2688167" cy="2571751"/>
          </a:xfrm>
        </p:spPr>
      </p:pic>
      <p:sp>
        <p:nvSpPr>
          <p:cNvPr id="3" name="Text Placeholder 2">
            <a:extLst>
              <a:ext uri="{FF2B5EF4-FFF2-40B4-BE49-F238E27FC236}">
                <a16:creationId xmlns:a16="http://schemas.microsoft.com/office/drawing/2014/main" id="{DA04233F-602A-4507-8DDE-D95120C7FA82}"/>
              </a:ext>
            </a:extLst>
          </p:cNvPr>
          <p:cNvSpPr>
            <a:spLocks noGrp="1"/>
          </p:cNvSpPr>
          <p:nvPr>
            <p:ph type="body" sz="quarter" idx="12"/>
          </p:nvPr>
        </p:nvSpPr>
        <p:spPr/>
        <p:txBody>
          <a:bodyPr/>
          <a:lstStyle/>
          <a:p>
            <a:r>
              <a:rPr lang="en-US" err="1"/>
              <a:t>CONTENTdm</a:t>
            </a:r>
            <a:r>
              <a:rPr lang="en-US"/>
              <a:t> Product Manager, OCLC  </a:t>
            </a:r>
          </a:p>
        </p:txBody>
      </p:sp>
      <p:sp>
        <p:nvSpPr>
          <p:cNvPr id="4" name="Text Placeholder 3">
            <a:extLst>
              <a:ext uri="{FF2B5EF4-FFF2-40B4-BE49-F238E27FC236}">
                <a16:creationId xmlns:a16="http://schemas.microsoft.com/office/drawing/2014/main" id="{2BAC44EC-2F02-4B45-87D3-1907DC99BF47}"/>
              </a:ext>
            </a:extLst>
          </p:cNvPr>
          <p:cNvSpPr>
            <a:spLocks noGrp="1"/>
          </p:cNvSpPr>
          <p:nvPr>
            <p:ph type="body" sz="quarter" idx="13"/>
          </p:nvPr>
        </p:nvSpPr>
        <p:spPr/>
        <p:txBody>
          <a:bodyPr/>
          <a:lstStyle/>
          <a:p>
            <a:r>
              <a:rPr lang="en-US"/>
              <a:t>Shane Huddleston</a:t>
            </a:r>
          </a:p>
        </p:txBody>
      </p:sp>
      <p:sp>
        <p:nvSpPr>
          <p:cNvPr id="5" name="Text Placeholder 4">
            <a:extLst>
              <a:ext uri="{FF2B5EF4-FFF2-40B4-BE49-F238E27FC236}">
                <a16:creationId xmlns:a16="http://schemas.microsoft.com/office/drawing/2014/main" id="{0E755E0C-96F3-41DE-953C-2056D47CB10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349964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D1FDB-8088-455D-87A2-69F82DB20639}"/>
              </a:ext>
            </a:extLst>
          </p:cNvPr>
          <p:cNvSpPr>
            <a:spLocks noGrp="1"/>
          </p:cNvSpPr>
          <p:nvPr>
            <p:ph type="body" sz="quarter" idx="10"/>
          </p:nvPr>
        </p:nvSpPr>
        <p:spPr/>
        <p:txBody>
          <a:bodyPr/>
          <a:lstStyle/>
          <a:p>
            <a:r>
              <a:rPr lang="en-US"/>
              <a:t>What’s next</a:t>
            </a:r>
          </a:p>
        </p:txBody>
      </p:sp>
      <p:sp>
        <p:nvSpPr>
          <p:cNvPr id="3" name="Text Placeholder 2">
            <a:extLst>
              <a:ext uri="{FF2B5EF4-FFF2-40B4-BE49-F238E27FC236}">
                <a16:creationId xmlns:a16="http://schemas.microsoft.com/office/drawing/2014/main" id="{9649986A-FAD3-4514-A56F-414BDD61B8FF}"/>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E6E1CF5B-7849-4ACE-BDA1-102C5E421E72}"/>
              </a:ext>
            </a:extLst>
          </p:cNvPr>
          <p:cNvSpPr>
            <a:spLocks noGrp="1"/>
          </p:cNvSpPr>
          <p:nvPr>
            <p:ph type="body" sz="quarter" idx="12"/>
          </p:nvPr>
        </p:nvSpPr>
        <p:spPr/>
        <p:txBody>
          <a:bodyPr/>
          <a:lstStyle/>
          <a:p>
            <a:endParaRPr lang="en-US"/>
          </a:p>
        </p:txBody>
      </p:sp>
      <p:sp>
        <p:nvSpPr>
          <p:cNvPr id="6" name="TextBox 5">
            <a:extLst>
              <a:ext uri="{FF2B5EF4-FFF2-40B4-BE49-F238E27FC236}">
                <a16:creationId xmlns:a16="http://schemas.microsoft.com/office/drawing/2014/main" id="{AA247505-9E60-451D-8FB0-1CC23070F9F7}"/>
              </a:ext>
            </a:extLst>
          </p:cNvPr>
          <p:cNvSpPr txBox="1"/>
          <p:nvPr/>
        </p:nvSpPr>
        <p:spPr>
          <a:xfrm>
            <a:off x="5092205" y="6139214"/>
            <a:ext cx="5428649" cy="923330"/>
          </a:xfrm>
          <a:prstGeom prst="rect">
            <a:avLst/>
          </a:prstGeom>
          <a:noFill/>
        </p:spPr>
        <p:txBody>
          <a:bodyPr wrap="square" rtlCol="0">
            <a:spAutoFit/>
          </a:bodyPr>
          <a:lstStyle/>
          <a:p>
            <a:r>
              <a:rPr lang="en-US" sz="1200"/>
              <a:t>SAFEGE Monorail test track, artist's rendering, Paris, France, January 1960. University of Washington Libraries, Special Collections. </a:t>
            </a:r>
            <a:r>
              <a:rPr lang="en-US" sz="1200">
                <a:solidFill>
                  <a:prstClr val="white">
                    <a:lumMod val="50000"/>
                  </a:prstClr>
                </a:solidFill>
                <a:hlinkClick r:id="rId3"/>
              </a:rPr>
              <a:t>https://digitalcollections.lib.washington.edu/digital/collection/seattle/id/3583</a:t>
            </a:r>
            <a:r>
              <a:rPr lang="en-US" sz="1200">
                <a:solidFill>
                  <a:prstClr val="white">
                    <a:lumMod val="50000"/>
                  </a:prstClr>
                </a:solidFill>
              </a:rPr>
              <a:t> </a:t>
            </a:r>
            <a:endParaRPr lang="en-US" sz="1200">
              <a:solidFill>
                <a:prstClr val="white">
                  <a:lumMod val="50000"/>
                </a:prstClr>
              </a:solidFill>
              <a:cs typeface="Arial"/>
            </a:endParaRPr>
          </a:p>
          <a:p>
            <a:endParaRPr lang="en-US"/>
          </a:p>
        </p:txBody>
      </p:sp>
      <p:pic>
        <p:nvPicPr>
          <p:cNvPr id="8" name="Picture 7" descr="A picture containing sitting, wooden, table, laptop&#10;&#10;Description automatically generated">
            <a:extLst>
              <a:ext uri="{FF2B5EF4-FFF2-40B4-BE49-F238E27FC236}">
                <a16:creationId xmlns:a16="http://schemas.microsoft.com/office/drawing/2014/main" id="{0C581263-B480-47CE-AE67-F1269E1363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2205" y="2078800"/>
            <a:ext cx="5869565" cy="39361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4158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CD427E-33D8-4A3B-9775-F558654F1295}"/>
              </a:ext>
            </a:extLst>
          </p:cNvPr>
          <p:cNvSpPr>
            <a:spLocks noGrp="1"/>
          </p:cNvSpPr>
          <p:nvPr>
            <p:ph type="body" sz="quarter" idx="13"/>
          </p:nvPr>
        </p:nvSpPr>
        <p:spPr/>
        <p:txBody>
          <a:bodyPr/>
          <a:lstStyle/>
          <a:p>
            <a:r>
              <a:rPr lang="en-US"/>
              <a:t>OCLC and Linked Data: Prior Work</a:t>
            </a:r>
          </a:p>
        </p:txBody>
      </p:sp>
      <p:sp>
        <p:nvSpPr>
          <p:cNvPr id="5" name="Text Placeholder 4">
            <a:extLst>
              <a:ext uri="{FF2B5EF4-FFF2-40B4-BE49-F238E27FC236}">
                <a16:creationId xmlns:a16="http://schemas.microsoft.com/office/drawing/2014/main" id="{D43B8836-7B17-4788-B7BA-87DC12A3EC21}"/>
              </a:ext>
            </a:extLst>
          </p:cNvPr>
          <p:cNvSpPr>
            <a:spLocks noGrp="1"/>
          </p:cNvSpPr>
          <p:nvPr>
            <p:ph type="body" sz="quarter" idx="12"/>
          </p:nvPr>
        </p:nvSpPr>
        <p:spPr>
          <a:xfrm>
            <a:off x="454382" y="1372996"/>
            <a:ext cx="7513961" cy="4475171"/>
          </a:xfrm>
        </p:spPr>
        <p:txBody>
          <a:bodyPr/>
          <a:lstStyle/>
          <a:p>
            <a:pPr>
              <a:spcBef>
                <a:spcPts val="1200"/>
              </a:spcBef>
            </a:pPr>
            <a:r>
              <a:rPr lang="en-US" sz="2800"/>
              <a:t>2012: </a:t>
            </a:r>
            <a:r>
              <a:rPr lang="en-US" sz="2800" err="1"/>
              <a:t>Schema.org</a:t>
            </a:r>
            <a:r>
              <a:rPr lang="en-US" sz="2800"/>
              <a:t> Linked Data in </a:t>
            </a:r>
            <a:r>
              <a:rPr lang="en-US" sz="2800" err="1"/>
              <a:t>WorldCat</a:t>
            </a:r>
            <a:endParaRPr lang="en-US" sz="2800"/>
          </a:p>
          <a:p>
            <a:pPr>
              <a:spcBef>
                <a:spcPts val="1200"/>
              </a:spcBef>
            </a:pPr>
            <a:r>
              <a:rPr lang="en-US" sz="2800"/>
              <a:t>2013: </a:t>
            </a:r>
            <a:r>
              <a:rPr lang="en-US" sz="2800" err="1"/>
              <a:t>EntityJS</a:t>
            </a:r>
            <a:r>
              <a:rPr lang="en-US" sz="2800"/>
              <a:t> RDF Viewer experiment</a:t>
            </a:r>
          </a:p>
          <a:p>
            <a:pPr>
              <a:spcBef>
                <a:spcPts val="1200"/>
              </a:spcBef>
            </a:pPr>
            <a:r>
              <a:rPr lang="en-US" sz="2800">
                <a:solidFill>
                  <a:schemeClr val="accent5"/>
                </a:solidFill>
              </a:rPr>
              <a:t>2014: Person Entity Lookup pilot project</a:t>
            </a:r>
          </a:p>
          <a:p>
            <a:pPr>
              <a:spcBef>
                <a:spcPts val="1200"/>
              </a:spcBef>
            </a:pPr>
            <a:r>
              <a:rPr lang="en-US" sz="2800"/>
              <a:t>2015-16: </a:t>
            </a:r>
            <a:r>
              <a:rPr lang="en-US" sz="2800" err="1"/>
              <a:t>CONTENTdm</a:t>
            </a:r>
            <a:r>
              <a:rPr lang="en-US" sz="2800"/>
              <a:t> Metadata Refinery </a:t>
            </a:r>
          </a:p>
          <a:p>
            <a:pPr>
              <a:spcBef>
                <a:spcPts val="1200"/>
              </a:spcBef>
            </a:pPr>
            <a:r>
              <a:rPr lang="en-US" sz="2800"/>
              <a:t>2017-18: Project Passage</a:t>
            </a:r>
          </a:p>
          <a:p>
            <a:pPr>
              <a:spcBef>
                <a:spcPts val="1200"/>
              </a:spcBef>
            </a:pPr>
            <a:r>
              <a:rPr lang="en-US" sz="2800"/>
              <a:t>2018-19: </a:t>
            </a:r>
            <a:r>
              <a:rPr lang="en-US" sz="2800" err="1"/>
              <a:t>IIIF</a:t>
            </a:r>
            <a:r>
              <a:rPr lang="en-US" sz="2800"/>
              <a:t> APIs in </a:t>
            </a:r>
            <a:r>
              <a:rPr lang="en-US" sz="2800" err="1"/>
              <a:t>CONTENTdm</a:t>
            </a:r>
            <a:endParaRPr lang="en-US" sz="2800"/>
          </a:p>
        </p:txBody>
      </p:sp>
      <p:pic>
        <p:nvPicPr>
          <p:cNvPr id="4" name="Picture 3">
            <a:extLst>
              <a:ext uri="{FF2B5EF4-FFF2-40B4-BE49-F238E27FC236}">
                <a16:creationId xmlns:a16="http://schemas.microsoft.com/office/drawing/2014/main" id="{407644B2-0089-46D5-BE6E-3F479BF79EC8}"/>
              </a:ext>
            </a:extLst>
          </p:cNvPr>
          <p:cNvPicPr>
            <a:picLocks noChangeAspect="1"/>
          </p:cNvPicPr>
          <p:nvPr/>
        </p:nvPicPr>
        <p:blipFill>
          <a:blip r:embed="rId3"/>
          <a:stretch>
            <a:fillRect/>
          </a:stretch>
        </p:blipFill>
        <p:spPr>
          <a:xfrm>
            <a:off x="7968769" y="1372995"/>
            <a:ext cx="3737809" cy="1729434"/>
          </a:xfrm>
          <a:prstGeom prst="rect">
            <a:avLst/>
          </a:prstGeom>
        </p:spPr>
      </p:pic>
    </p:spTree>
    <p:extLst>
      <p:ext uri="{BB962C8B-B14F-4D97-AF65-F5344CB8AC3E}">
        <p14:creationId xmlns:p14="http://schemas.microsoft.com/office/powerpoint/2010/main" val="752569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C3A219-8F82-41C1-9CA3-B9517FFCA660}"/>
              </a:ext>
            </a:extLst>
          </p:cNvPr>
          <p:cNvSpPr>
            <a:spLocks noGrp="1"/>
          </p:cNvSpPr>
          <p:nvPr>
            <p:ph type="body" sz="quarter" idx="13"/>
          </p:nvPr>
        </p:nvSpPr>
        <p:spPr/>
        <p:txBody>
          <a:bodyPr/>
          <a:lstStyle/>
          <a:p>
            <a:r>
              <a:rPr lang="en-US"/>
              <a:t>What’s next</a:t>
            </a:r>
          </a:p>
        </p:txBody>
      </p:sp>
      <p:sp>
        <p:nvSpPr>
          <p:cNvPr id="3" name="Text Placeholder 2">
            <a:extLst>
              <a:ext uri="{FF2B5EF4-FFF2-40B4-BE49-F238E27FC236}">
                <a16:creationId xmlns:a16="http://schemas.microsoft.com/office/drawing/2014/main" id="{C85E1C67-6062-483D-8509-27BDEA91F6D0}"/>
              </a:ext>
            </a:extLst>
          </p:cNvPr>
          <p:cNvSpPr>
            <a:spLocks noGrp="1"/>
          </p:cNvSpPr>
          <p:nvPr>
            <p:ph type="body" sz="quarter" idx="12"/>
          </p:nvPr>
        </p:nvSpPr>
        <p:spPr/>
        <p:txBody>
          <a:bodyPr vert="horz" anchor="t"/>
          <a:lstStyle/>
          <a:p>
            <a:pPr marL="456565" indent="-456565"/>
            <a:r>
              <a:rPr lang="en-US">
                <a:cs typeface="Arial"/>
              </a:rPr>
              <a:t>Phase 2 kick-off</a:t>
            </a:r>
          </a:p>
          <a:p>
            <a:pPr marL="456565" indent="-456565"/>
            <a:r>
              <a:rPr lang="en-US">
                <a:cs typeface="Arial"/>
              </a:rPr>
              <a:t>More partners</a:t>
            </a:r>
          </a:p>
          <a:p>
            <a:pPr marL="989330" lvl="1" indent="-456565"/>
            <a:r>
              <a:rPr lang="en-US" sz="3200">
                <a:cs typeface="Arial"/>
              </a:rPr>
              <a:t>Temple University Libraries</a:t>
            </a:r>
          </a:p>
          <a:p>
            <a:pPr marL="989330" lvl="1" indent="-456565"/>
            <a:r>
              <a:rPr lang="en-US" sz="3200">
                <a:cs typeface="Arial"/>
              </a:rPr>
              <a:t>University of Miami Libraries</a:t>
            </a:r>
          </a:p>
        </p:txBody>
      </p:sp>
      <p:pic>
        <p:nvPicPr>
          <p:cNvPr id="5" name="Picture 4" descr="A person in a suit and tie&#10;&#10;Description automatically generated">
            <a:extLst>
              <a:ext uri="{FF2B5EF4-FFF2-40B4-BE49-F238E27FC236}">
                <a16:creationId xmlns:a16="http://schemas.microsoft.com/office/drawing/2014/main" id="{03988719-EEE5-45AD-8C00-0BC3AF4928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8710" y="4339816"/>
            <a:ext cx="1702677" cy="1599049"/>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C2E4D671-88EC-46EB-AF64-BB13681671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14097" y="4328320"/>
            <a:ext cx="2293555" cy="1619250"/>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423BA9AE-8849-462D-81FB-5B714A3304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98774" y="4339816"/>
            <a:ext cx="1753452" cy="1572117"/>
          </a:xfrm>
          <a:prstGeom prst="rect">
            <a:avLst/>
          </a:prstGeom>
        </p:spPr>
      </p:pic>
      <p:pic>
        <p:nvPicPr>
          <p:cNvPr id="13" name="Picture 12" descr="A picture containing map, text&#10;&#10;Description automatically generated">
            <a:extLst>
              <a:ext uri="{FF2B5EF4-FFF2-40B4-BE49-F238E27FC236}">
                <a16:creationId xmlns:a16="http://schemas.microsoft.com/office/drawing/2014/main" id="{3E122B96-DA57-4DA1-A9E2-78B826BAF9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89442" y="4349340"/>
            <a:ext cx="1709594" cy="1580000"/>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0402500C-AED6-4678-B571-930F0F9304E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5349" y="4339816"/>
            <a:ext cx="2095306" cy="1599049"/>
          </a:xfrm>
          <a:prstGeom prst="rect">
            <a:avLst/>
          </a:prstGeom>
        </p:spPr>
      </p:pic>
      <p:pic>
        <p:nvPicPr>
          <p:cNvPr id="17" name="Picture 16" descr="A person standing in front of a building&#10;&#10;Description automatically generated">
            <a:extLst>
              <a:ext uri="{FF2B5EF4-FFF2-40B4-BE49-F238E27FC236}">
                <a16:creationId xmlns:a16="http://schemas.microsoft.com/office/drawing/2014/main" id="{FDA745E6-4C24-4946-A328-B6D84B2B5D2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28143" y="4319614"/>
            <a:ext cx="2197366" cy="1609726"/>
          </a:xfrm>
          <a:prstGeom prst="rect">
            <a:avLst/>
          </a:prstGeom>
        </p:spPr>
      </p:pic>
      <p:sp>
        <p:nvSpPr>
          <p:cNvPr id="4" name="TextBox 3">
            <a:extLst>
              <a:ext uri="{FF2B5EF4-FFF2-40B4-BE49-F238E27FC236}">
                <a16:creationId xmlns:a16="http://schemas.microsoft.com/office/drawing/2014/main" id="{7BF507E8-426C-43CE-9000-5195CDB9B3B2}"/>
              </a:ext>
            </a:extLst>
          </p:cNvPr>
          <p:cNvSpPr txBox="1"/>
          <p:nvPr/>
        </p:nvSpPr>
        <p:spPr>
          <a:xfrm>
            <a:off x="0" y="5944651"/>
            <a:ext cx="12107652" cy="276999"/>
          </a:xfrm>
          <a:prstGeom prst="rect">
            <a:avLst/>
          </a:prstGeom>
          <a:noFill/>
        </p:spPr>
        <p:txBody>
          <a:bodyPr wrap="square" rtlCol="0">
            <a:spAutoFit/>
          </a:bodyPr>
          <a:lstStyle/>
          <a:p>
            <a:r>
              <a:rPr lang="en-US" sz="1200"/>
              <a:t>Temple University Libraries digital collections </a:t>
            </a:r>
            <a:r>
              <a:rPr lang="en-US" sz="1100">
                <a:hlinkClick r:id="rId9"/>
              </a:rPr>
              <a:t>https://digital.library.temple.edu/digital/</a:t>
            </a:r>
            <a:r>
              <a:rPr lang="en-US" sz="1100"/>
              <a:t>        </a:t>
            </a:r>
            <a:r>
              <a:rPr lang="en-US" sz="1200"/>
              <a:t>University of Miami Libraries digital collections </a:t>
            </a:r>
            <a:r>
              <a:rPr lang="en-US" sz="1100">
                <a:hlinkClick r:id="rId10"/>
              </a:rPr>
              <a:t>https://merrick.library.miami.edu/</a:t>
            </a:r>
            <a:endParaRPr lang="en-US" sz="1100"/>
          </a:p>
        </p:txBody>
      </p:sp>
    </p:spTree>
    <p:extLst>
      <p:ext uri="{BB962C8B-B14F-4D97-AF65-F5344CB8AC3E}">
        <p14:creationId xmlns:p14="http://schemas.microsoft.com/office/powerpoint/2010/main" val="174296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25BCE-1A41-44BC-A625-D212E61C92E1}"/>
              </a:ext>
            </a:extLst>
          </p:cNvPr>
          <p:cNvPicPr>
            <a:picLocks noChangeAspect="1"/>
          </p:cNvPicPr>
          <p:nvPr/>
        </p:nvPicPr>
        <p:blipFill>
          <a:blip r:embed="rId3"/>
          <a:stretch>
            <a:fillRect/>
          </a:stretch>
        </p:blipFill>
        <p:spPr>
          <a:xfrm>
            <a:off x="0" y="-904773"/>
            <a:ext cx="12192000" cy="8667546"/>
          </a:xfrm>
          <a:prstGeom prst="rect">
            <a:avLst/>
          </a:prstGeom>
        </p:spPr>
      </p:pic>
      <p:sp>
        <p:nvSpPr>
          <p:cNvPr id="6" name="Text Placeholder 1">
            <a:extLst>
              <a:ext uri="{FF2B5EF4-FFF2-40B4-BE49-F238E27FC236}">
                <a16:creationId xmlns:a16="http://schemas.microsoft.com/office/drawing/2014/main" id="{80937883-0D7C-4D57-8862-73C7368294C8}"/>
              </a:ext>
            </a:extLst>
          </p:cNvPr>
          <p:cNvSpPr txBox="1">
            <a:spLocks/>
          </p:cNvSpPr>
          <p:nvPr/>
        </p:nvSpPr>
        <p:spPr>
          <a:xfrm>
            <a:off x="454382" y="457739"/>
            <a:ext cx="11252197" cy="915256"/>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4800" b="1" i="0" u="none" strike="noStrike" kern="1200" cap="none" spc="0" normalizeH="0" baseline="0" noProof="0">
                <a:ln>
                  <a:noFill/>
                </a:ln>
                <a:solidFill>
                  <a:prstClr val="white"/>
                </a:solidFill>
                <a:effectLst/>
                <a:uLnTx/>
                <a:uFillTx/>
                <a:latin typeface="Arial"/>
                <a:ea typeface="+mn-ea"/>
                <a:cs typeface="+mn-cs"/>
              </a:rPr>
              <a:t>DISCUSSION</a:t>
            </a:r>
          </a:p>
        </p:txBody>
      </p:sp>
      <p:sp>
        <p:nvSpPr>
          <p:cNvPr id="7" name="TextBox 6">
            <a:extLst>
              <a:ext uri="{FF2B5EF4-FFF2-40B4-BE49-F238E27FC236}">
                <a16:creationId xmlns:a16="http://schemas.microsoft.com/office/drawing/2014/main" id="{57C934E5-66D4-4BF9-B725-65691DFE93E2}"/>
              </a:ext>
            </a:extLst>
          </p:cNvPr>
          <p:cNvSpPr txBox="1"/>
          <p:nvPr/>
        </p:nvSpPr>
        <p:spPr>
          <a:xfrm>
            <a:off x="6178083" y="684534"/>
            <a:ext cx="5559535"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“Students. Outdoor Discussion Group.” University of Minnesota Archives Photograph Collection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a:t>
            </a:r>
            <a:r>
              <a:rPr kumimoji="0" lang="en-US" sz="1000" b="0" i="0" u="none" strike="noStrike" kern="1200" cap="none" spc="0" normalizeH="0" baseline="0" noProof="0" err="1">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umedia.lib.umn.edu</a:t>
            </a:r>
            <a:r>
              <a:rPr kumimoji="0" lang="en-US" sz="1000" b="0" i="0" u="none" strike="noStrike" kern="1200" cap="none" spc="0" normalizeH="0" baseline="0" noProof="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/item/</a:t>
            </a:r>
            <a:r>
              <a:rPr kumimoji="0" lang="en-US" sz="1000" b="0" i="0" u="none" strike="noStrike" kern="1200" cap="none" spc="0" normalizeH="0" baseline="0" noProof="0" err="1">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p16022coll175:1581</a:t>
            </a:r>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09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BE32CA-2587-4A11-B6A5-C2E7D4918183}"/>
              </a:ext>
            </a:extLst>
          </p:cNvPr>
          <p:cNvSpPr>
            <a:spLocks noGrp="1"/>
          </p:cNvSpPr>
          <p:nvPr>
            <p:ph type="body" sz="quarter" idx="13"/>
          </p:nvPr>
        </p:nvSpPr>
        <p:spPr/>
        <p:txBody>
          <a:bodyPr/>
          <a:lstStyle/>
          <a:p>
            <a:r>
              <a:rPr lang="en-US"/>
              <a:t>Thank you!</a:t>
            </a:r>
          </a:p>
        </p:txBody>
      </p:sp>
      <p:sp>
        <p:nvSpPr>
          <p:cNvPr id="3" name="Text Placeholder 2">
            <a:extLst>
              <a:ext uri="{FF2B5EF4-FFF2-40B4-BE49-F238E27FC236}">
                <a16:creationId xmlns:a16="http://schemas.microsoft.com/office/drawing/2014/main" id="{DFA3E1EC-A1C7-4933-832D-AF1F2CA63273}"/>
              </a:ext>
            </a:extLst>
          </p:cNvPr>
          <p:cNvSpPr>
            <a:spLocks noGrp="1"/>
          </p:cNvSpPr>
          <p:nvPr>
            <p:ph type="body" sz="quarter" idx="14"/>
          </p:nvPr>
        </p:nvSpPr>
        <p:spPr/>
        <p:txBody>
          <a:bodyPr vert="horz" anchor="t"/>
          <a:lstStyle/>
          <a:p>
            <a:pPr marL="0" indent="0">
              <a:buNone/>
            </a:pPr>
            <a:r>
              <a:rPr lang="en-US" sz="3700"/>
              <a:t>Visit </a:t>
            </a:r>
            <a:r>
              <a:rPr lang="en-US" sz="4000" b="1">
                <a:solidFill>
                  <a:schemeClr val="tx2"/>
                </a:solidFill>
              </a:rPr>
              <a:t>oc.lc/</a:t>
            </a:r>
            <a:r>
              <a:rPr lang="en-US" sz="4000" b="1" err="1">
                <a:solidFill>
                  <a:schemeClr val="tx2"/>
                </a:solidFill>
              </a:rPr>
              <a:t>cdmld</a:t>
            </a:r>
            <a:r>
              <a:rPr lang="en-US" sz="4000" b="1">
                <a:solidFill>
                  <a:schemeClr val="tx2"/>
                </a:solidFill>
              </a:rPr>
              <a:t> </a:t>
            </a:r>
            <a:r>
              <a:rPr lang="en-US" sz="3700"/>
              <a:t>for more information </a:t>
            </a:r>
          </a:p>
          <a:p>
            <a:pPr marL="0" indent="0">
              <a:buNone/>
            </a:pPr>
            <a:endParaRPr lang="en-US" sz="3700"/>
          </a:p>
          <a:p>
            <a:pPr marL="0" indent="0">
              <a:buNone/>
            </a:pPr>
            <a:r>
              <a:rPr lang="en-US" sz="3600" b="1">
                <a:solidFill>
                  <a:schemeClr val="tx2"/>
                </a:solidFill>
              </a:rPr>
              <a:t>Questions? </a:t>
            </a:r>
            <a:r>
              <a:rPr lang="en-US" sz="3600"/>
              <a:t>Mercy Procaccini procaccm@oclc.org</a:t>
            </a:r>
          </a:p>
          <a:p>
            <a:pPr marL="456565" indent="-456565"/>
            <a:endParaRPr lang="en-US">
              <a:cs typeface="Arial"/>
            </a:endParaRPr>
          </a:p>
        </p:txBody>
      </p:sp>
      <p:pic>
        <p:nvPicPr>
          <p:cNvPr id="4" name="Picture 3">
            <a:extLst>
              <a:ext uri="{FF2B5EF4-FFF2-40B4-BE49-F238E27FC236}">
                <a16:creationId xmlns:a16="http://schemas.microsoft.com/office/drawing/2014/main" id="{DCAEDB17-2379-47A6-9A8D-5379C72355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0263" y="3727084"/>
            <a:ext cx="1525914" cy="2067019"/>
          </a:xfrm>
          <a:prstGeom prst="rect">
            <a:avLst/>
          </a:prstGeom>
        </p:spPr>
      </p:pic>
      <p:pic>
        <p:nvPicPr>
          <p:cNvPr id="5" name="Picture 4">
            <a:extLst>
              <a:ext uri="{FF2B5EF4-FFF2-40B4-BE49-F238E27FC236}">
                <a16:creationId xmlns:a16="http://schemas.microsoft.com/office/drawing/2014/main" id="{D6BFFFA3-1B30-411A-97C1-5364BB256F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9486" y="3727084"/>
            <a:ext cx="2970663" cy="2067019"/>
          </a:xfrm>
          <a:prstGeom prst="rect">
            <a:avLst/>
          </a:prstGeom>
        </p:spPr>
      </p:pic>
      <p:pic>
        <p:nvPicPr>
          <p:cNvPr id="6" name="Picture 5" descr="A picture containing rug&#10;&#10;Description automatically generated">
            <a:extLst>
              <a:ext uri="{FF2B5EF4-FFF2-40B4-BE49-F238E27FC236}">
                <a16:creationId xmlns:a16="http://schemas.microsoft.com/office/drawing/2014/main" id="{D18D4FED-2CB6-451F-9D2F-CD5FCE9CC0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9272" y="3719741"/>
            <a:ext cx="2733414" cy="204116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B53E3A5-863E-42F9-9FA0-DC930EB5CD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720" y="3727084"/>
            <a:ext cx="2981485" cy="2067019"/>
          </a:xfrm>
          <a:prstGeom prst="rect">
            <a:avLst/>
          </a:prstGeom>
        </p:spPr>
      </p:pic>
      <p:pic>
        <p:nvPicPr>
          <p:cNvPr id="8" name="Picture 7">
            <a:extLst>
              <a:ext uri="{FF2B5EF4-FFF2-40B4-BE49-F238E27FC236}">
                <a16:creationId xmlns:a16="http://schemas.microsoft.com/office/drawing/2014/main" id="{A00ED899-F78F-4F0A-AD76-3C0CFD62A9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60149" y="3719741"/>
            <a:ext cx="1437367" cy="2041168"/>
          </a:xfrm>
          <a:prstGeom prst="rect">
            <a:avLst/>
          </a:prstGeom>
        </p:spPr>
      </p:pic>
      <p:sp>
        <p:nvSpPr>
          <p:cNvPr id="9" name="TextBox 8">
            <a:extLst>
              <a:ext uri="{FF2B5EF4-FFF2-40B4-BE49-F238E27FC236}">
                <a16:creationId xmlns:a16="http://schemas.microsoft.com/office/drawing/2014/main" id="{C195DFB6-8C74-43FA-B9FE-3367F36A9FC2}"/>
              </a:ext>
            </a:extLst>
          </p:cNvPr>
          <p:cNvSpPr txBox="1"/>
          <p:nvPr/>
        </p:nvSpPr>
        <p:spPr>
          <a:xfrm>
            <a:off x="112720" y="5797552"/>
            <a:ext cx="11984796" cy="877163"/>
          </a:xfrm>
          <a:prstGeom prst="rect">
            <a:avLst/>
          </a:prstGeom>
          <a:noFill/>
        </p:spPr>
        <p:txBody>
          <a:bodyPr wrap="square" rtlCol="0">
            <a:spAutoFit/>
          </a:bodyPr>
          <a:lstStyle/>
          <a:p>
            <a:r>
              <a:rPr lang="en-US" sz="1100">
                <a:solidFill>
                  <a:schemeClr val="bg1">
                    <a:lumMod val="50000"/>
                  </a:schemeClr>
                </a:solidFill>
                <a:ea typeface="+mn-lt"/>
                <a:cs typeface="+mn-lt"/>
                <a:hlinkClick r:id="rId7"/>
              </a:rPr>
              <a:t>http://cdm.slu.edu/cdm/singleitem/collection/photos/id/1111</a:t>
            </a:r>
            <a:r>
              <a:rPr lang="en-US" sz="1100">
                <a:solidFill>
                  <a:schemeClr val="bg1">
                    <a:lumMod val="50000"/>
                  </a:schemeClr>
                </a:solidFill>
                <a:ea typeface="+mn-lt"/>
                <a:cs typeface="+mn-lt"/>
              </a:rPr>
              <a:t> </a:t>
            </a:r>
            <a:r>
              <a:rPr lang="en-US" sz="1100">
                <a:solidFill>
                  <a:schemeClr val="bg1">
                    <a:lumMod val="50000"/>
                  </a:schemeClr>
                </a:solidFill>
                <a:hlinkClick r:id="rId8"/>
              </a:rPr>
              <a:t>https://digital.libraries.psu.edu/digital/collection/maps1/id/30191</a:t>
            </a:r>
            <a:r>
              <a:rPr lang="en-US" sz="1100">
                <a:solidFill>
                  <a:schemeClr val="bg1">
                    <a:lumMod val="50000"/>
                  </a:schemeClr>
                </a:solidFill>
              </a:rPr>
              <a:t> </a:t>
            </a:r>
            <a:r>
              <a:rPr lang="en-US" sz="1100">
                <a:solidFill>
                  <a:schemeClr val="bg1">
                    <a:lumMod val="50000"/>
                  </a:schemeClr>
                </a:solidFill>
                <a:ea typeface="+mn-lt"/>
                <a:cs typeface="+mn-lt"/>
                <a:hlinkClick r:id="rId9"/>
              </a:rPr>
              <a:t>https://collections.lib.uwm.edu/digital/collection/wpa/id/71</a:t>
            </a:r>
            <a:r>
              <a:rPr lang="en-US" sz="1100">
                <a:solidFill>
                  <a:schemeClr val="bg1">
                    <a:lumMod val="50000"/>
                  </a:schemeClr>
                </a:solidFill>
                <a:ea typeface="+mn-lt"/>
                <a:cs typeface="+mn-lt"/>
              </a:rPr>
              <a:t>  </a:t>
            </a:r>
            <a:r>
              <a:rPr lang="en-US" sz="1100">
                <a:solidFill>
                  <a:schemeClr val="bg1">
                    <a:lumMod val="50000"/>
                  </a:schemeClr>
                </a:solidFill>
                <a:ea typeface="+mn-lt"/>
                <a:cs typeface="+mn-lt"/>
                <a:hlinkClick r:id="rId10"/>
              </a:rPr>
              <a:t>https://mtmemory.org/digital/collection/p16013coll91/id/704</a:t>
            </a:r>
            <a:r>
              <a:rPr lang="en-US" sz="1100">
                <a:solidFill>
                  <a:schemeClr val="bg1">
                    <a:lumMod val="50000"/>
                  </a:schemeClr>
                </a:solidFill>
                <a:ea typeface="+mn-lt"/>
                <a:cs typeface="+mn-lt"/>
              </a:rPr>
              <a:t>  </a:t>
            </a:r>
            <a:r>
              <a:rPr lang="en-US" sz="1100">
                <a:solidFill>
                  <a:schemeClr val="bg1">
                    <a:lumMod val="50000"/>
                  </a:schemeClr>
                </a:solidFill>
                <a:hlinkClick r:id="rId11"/>
              </a:rPr>
              <a:t>https://digitalcollections.lib.washington.edu/digital/collection/mhm/id/206</a:t>
            </a:r>
            <a:endParaRPr lang="en-US" sz="1100">
              <a:solidFill>
                <a:schemeClr val="bg1">
                  <a:lumMod val="50000"/>
                </a:schemeClr>
              </a:solidFill>
            </a:endParaRPr>
          </a:p>
          <a:p>
            <a:endParaRPr lang="en-US" sz="1100">
              <a:solidFill>
                <a:schemeClr val="bg1">
                  <a:lumMod val="50000"/>
                </a:schemeClr>
              </a:solidFill>
              <a:cs typeface="Arial"/>
            </a:endParaRPr>
          </a:p>
          <a:p>
            <a:endParaRPr lang="en-US"/>
          </a:p>
        </p:txBody>
      </p:sp>
    </p:spTree>
    <p:extLst>
      <p:ext uri="{BB962C8B-B14F-4D97-AF65-F5344CB8AC3E}">
        <p14:creationId xmlns:p14="http://schemas.microsoft.com/office/powerpoint/2010/main" val="639314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CD427E-33D8-4A3B-9775-F558654F1295}"/>
              </a:ext>
            </a:extLst>
          </p:cNvPr>
          <p:cNvSpPr>
            <a:spLocks noGrp="1"/>
          </p:cNvSpPr>
          <p:nvPr>
            <p:ph type="body" sz="quarter" idx="13"/>
          </p:nvPr>
        </p:nvSpPr>
        <p:spPr/>
        <p:txBody>
          <a:bodyPr/>
          <a:lstStyle/>
          <a:p>
            <a:r>
              <a:rPr lang="en-US"/>
              <a:t>OCLC and Linked Data: Prior Work</a:t>
            </a:r>
          </a:p>
        </p:txBody>
      </p:sp>
      <p:sp>
        <p:nvSpPr>
          <p:cNvPr id="5" name="Text Placeholder 4">
            <a:extLst>
              <a:ext uri="{FF2B5EF4-FFF2-40B4-BE49-F238E27FC236}">
                <a16:creationId xmlns:a16="http://schemas.microsoft.com/office/drawing/2014/main" id="{D43B8836-7B17-4788-B7BA-87DC12A3EC21}"/>
              </a:ext>
            </a:extLst>
          </p:cNvPr>
          <p:cNvSpPr>
            <a:spLocks noGrp="1"/>
          </p:cNvSpPr>
          <p:nvPr>
            <p:ph type="body" sz="quarter" idx="12"/>
          </p:nvPr>
        </p:nvSpPr>
        <p:spPr>
          <a:xfrm>
            <a:off x="454382" y="1372996"/>
            <a:ext cx="7513961" cy="4475171"/>
          </a:xfrm>
        </p:spPr>
        <p:txBody>
          <a:bodyPr/>
          <a:lstStyle/>
          <a:p>
            <a:pPr>
              <a:spcBef>
                <a:spcPts val="1200"/>
              </a:spcBef>
            </a:pPr>
            <a:r>
              <a:rPr lang="en-US" sz="2800"/>
              <a:t>2012: </a:t>
            </a:r>
            <a:r>
              <a:rPr lang="en-US" sz="2800" err="1"/>
              <a:t>Schema.org</a:t>
            </a:r>
            <a:r>
              <a:rPr lang="en-US" sz="2800"/>
              <a:t> Linked Data in </a:t>
            </a:r>
            <a:r>
              <a:rPr lang="en-US" sz="2800" err="1"/>
              <a:t>WorldCat</a:t>
            </a:r>
            <a:endParaRPr lang="en-US" sz="2800"/>
          </a:p>
          <a:p>
            <a:pPr>
              <a:spcBef>
                <a:spcPts val="1200"/>
              </a:spcBef>
            </a:pPr>
            <a:r>
              <a:rPr lang="en-US" sz="2800"/>
              <a:t>2013: </a:t>
            </a:r>
            <a:r>
              <a:rPr lang="en-US" sz="2800" err="1"/>
              <a:t>EntityJS</a:t>
            </a:r>
            <a:r>
              <a:rPr lang="en-US" sz="2800"/>
              <a:t> RDF Viewer experiment</a:t>
            </a:r>
          </a:p>
          <a:p>
            <a:pPr>
              <a:spcBef>
                <a:spcPts val="1200"/>
              </a:spcBef>
            </a:pPr>
            <a:r>
              <a:rPr lang="en-US" sz="2800"/>
              <a:t>2014: Person Entity Lookup pilot project</a:t>
            </a:r>
          </a:p>
          <a:p>
            <a:pPr>
              <a:spcBef>
                <a:spcPts val="1200"/>
              </a:spcBef>
            </a:pPr>
            <a:r>
              <a:rPr lang="en-US" sz="2800">
                <a:solidFill>
                  <a:schemeClr val="accent5"/>
                </a:solidFill>
              </a:rPr>
              <a:t>2015-16: </a:t>
            </a:r>
            <a:r>
              <a:rPr lang="en-US" sz="2800" err="1">
                <a:solidFill>
                  <a:schemeClr val="accent5"/>
                </a:solidFill>
              </a:rPr>
              <a:t>CONTENTdm</a:t>
            </a:r>
            <a:r>
              <a:rPr lang="en-US" sz="2800">
                <a:solidFill>
                  <a:schemeClr val="accent5"/>
                </a:solidFill>
              </a:rPr>
              <a:t> Metadata Refinery </a:t>
            </a:r>
          </a:p>
          <a:p>
            <a:pPr>
              <a:spcBef>
                <a:spcPts val="1200"/>
              </a:spcBef>
            </a:pPr>
            <a:r>
              <a:rPr lang="en-US" sz="2800"/>
              <a:t>2017-18: Project Passage</a:t>
            </a:r>
          </a:p>
          <a:p>
            <a:pPr>
              <a:spcBef>
                <a:spcPts val="1200"/>
              </a:spcBef>
            </a:pPr>
            <a:r>
              <a:rPr lang="en-US" sz="2800"/>
              <a:t>2018-19: </a:t>
            </a:r>
            <a:r>
              <a:rPr lang="en-US" sz="2800" err="1"/>
              <a:t>IIIF</a:t>
            </a:r>
            <a:r>
              <a:rPr lang="en-US" sz="2800"/>
              <a:t> APIs in </a:t>
            </a:r>
            <a:r>
              <a:rPr lang="en-US" sz="2800" err="1"/>
              <a:t>CONTENTdm</a:t>
            </a:r>
            <a:endParaRPr lang="en-US" sz="2800"/>
          </a:p>
        </p:txBody>
      </p:sp>
      <p:pic>
        <p:nvPicPr>
          <p:cNvPr id="7" name="Picture 6">
            <a:extLst>
              <a:ext uri="{FF2B5EF4-FFF2-40B4-BE49-F238E27FC236}">
                <a16:creationId xmlns:a16="http://schemas.microsoft.com/office/drawing/2014/main" id="{3A8DCA5C-1856-4C3E-8B72-27919615E3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8344" y="1372995"/>
            <a:ext cx="3457832" cy="191449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5775DEC-E864-4672-8313-66D6EDA993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0141" y="2910253"/>
            <a:ext cx="3076438" cy="1914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784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CD427E-33D8-4A3B-9775-F558654F1295}"/>
              </a:ext>
            </a:extLst>
          </p:cNvPr>
          <p:cNvSpPr>
            <a:spLocks noGrp="1"/>
          </p:cNvSpPr>
          <p:nvPr>
            <p:ph type="body" sz="quarter" idx="13"/>
          </p:nvPr>
        </p:nvSpPr>
        <p:spPr/>
        <p:txBody>
          <a:bodyPr/>
          <a:lstStyle/>
          <a:p>
            <a:r>
              <a:rPr lang="en-US"/>
              <a:t>OCLC and Linked Data: Prior Work</a:t>
            </a:r>
          </a:p>
        </p:txBody>
      </p:sp>
      <p:sp>
        <p:nvSpPr>
          <p:cNvPr id="5" name="Text Placeholder 4">
            <a:extLst>
              <a:ext uri="{FF2B5EF4-FFF2-40B4-BE49-F238E27FC236}">
                <a16:creationId xmlns:a16="http://schemas.microsoft.com/office/drawing/2014/main" id="{D43B8836-7B17-4788-B7BA-87DC12A3EC21}"/>
              </a:ext>
            </a:extLst>
          </p:cNvPr>
          <p:cNvSpPr>
            <a:spLocks noGrp="1"/>
          </p:cNvSpPr>
          <p:nvPr>
            <p:ph type="body" sz="quarter" idx="12"/>
          </p:nvPr>
        </p:nvSpPr>
        <p:spPr>
          <a:xfrm>
            <a:off x="454382" y="1372996"/>
            <a:ext cx="7513961" cy="4475171"/>
          </a:xfrm>
        </p:spPr>
        <p:txBody>
          <a:bodyPr/>
          <a:lstStyle/>
          <a:p>
            <a:pPr>
              <a:spcBef>
                <a:spcPts val="1200"/>
              </a:spcBef>
            </a:pPr>
            <a:r>
              <a:rPr lang="en-US" sz="2800"/>
              <a:t>2012: </a:t>
            </a:r>
            <a:r>
              <a:rPr lang="en-US" sz="2800" err="1"/>
              <a:t>Schema.org</a:t>
            </a:r>
            <a:r>
              <a:rPr lang="en-US" sz="2800"/>
              <a:t> Linked Data in </a:t>
            </a:r>
            <a:r>
              <a:rPr lang="en-US" sz="2800" err="1"/>
              <a:t>WorldCat</a:t>
            </a:r>
            <a:endParaRPr lang="en-US" sz="2800"/>
          </a:p>
          <a:p>
            <a:pPr>
              <a:spcBef>
                <a:spcPts val="1200"/>
              </a:spcBef>
            </a:pPr>
            <a:r>
              <a:rPr lang="en-US" sz="2800"/>
              <a:t>2013: </a:t>
            </a:r>
            <a:r>
              <a:rPr lang="en-US" sz="2800" err="1"/>
              <a:t>EntityJS</a:t>
            </a:r>
            <a:r>
              <a:rPr lang="en-US" sz="2800"/>
              <a:t> RDF Viewer experiment</a:t>
            </a:r>
          </a:p>
          <a:p>
            <a:pPr>
              <a:spcBef>
                <a:spcPts val="1200"/>
              </a:spcBef>
            </a:pPr>
            <a:r>
              <a:rPr lang="en-US" sz="2800"/>
              <a:t>2014: Person Entity Lookup pilot project</a:t>
            </a:r>
          </a:p>
          <a:p>
            <a:pPr>
              <a:spcBef>
                <a:spcPts val="1200"/>
              </a:spcBef>
            </a:pPr>
            <a:r>
              <a:rPr lang="en-US" sz="2800"/>
              <a:t>2015-16: </a:t>
            </a:r>
            <a:r>
              <a:rPr lang="en-US" sz="2800" err="1"/>
              <a:t>CONTENTdm</a:t>
            </a:r>
            <a:r>
              <a:rPr lang="en-US" sz="2800"/>
              <a:t> Metadata Refinery </a:t>
            </a:r>
          </a:p>
          <a:p>
            <a:pPr>
              <a:spcBef>
                <a:spcPts val="1200"/>
              </a:spcBef>
            </a:pPr>
            <a:r>
              <a:rPr lang="en-US" sz="2800">
                <a:solidFill>
                  <a:schemeClr val="accent5"/>
                </a:solidFill>
              </a:rPr>
              <a:t>2017-18: Project Passage</a:t>
            </a:r>
          </a:p>
          <a:p>
            <a:pPr>
              <a:spcBef>
                <a:spcPts val="1200"/>
              </a:spcBef>
            </a:pPr>
            <a:r>
              <a:rPr lang="en-US" sz="2800"/>
              <a:t>2018-19: </a:t>
            </a:r>
            <a:r>
              <a:rPr lang="en-US" sz="2800" err="1"/>
              <a:t>IIIF</a:t>
            </a:r>
            <a:r>
              <a:rPr lang="en-US" sz="2800"/>
              <a:t> APIs in </a:t>
            </a:r>
            <a:r>
              <a:rPr lang="en-US" sz="2800" err="1"/>
              <a:t>CONTENTdm</a:t>
            </a:r>
            <a:endParaRPr lang="en-US" sz="2800"/>
          </a:p>
        </p:txBody>
      </p:sp>
      <p:pic>
        <p:nvPicPr>
          <p:cNvPr id="7" name="Picture 6">
            <a:extLst>
              <a:ext uri="{FF2B5EF4-FFF2-40B4-BE49-F238E27FC236}">
                <a16:creationId xmlns:a16="http://schemas.microsoft.com/office/drawing/2014/main" id="{D4D421B8-44C1-4C19-BB37-A1D53E64A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8344" y="1372995"/>
            <a:ext cx="3199192" cy="2175748"/>
          </a:xfrm>
          <a:prstGeom prst="rect">
            <a:avLst/>
          </a:prstGeom>
          <a:ln>
            <a:noFill/>
          </a:ln>
          <a:effectLst>
            <a:outerShdw blurRad="292100" dist="139700" dir="2700000" algn="tl" rotWithShape="0">
              <a:srgbClr val="333333">
                <a:alpha val="65000"/>
              </a:srgbClr>
            </a:outerShdw>
          </a:effectLst>
        </p:spPr>
      </p:pic>
      <p:pic>
        <p:nvPicPr>
          <p:cNvPr id="10" name="Google Shape;426;p63">
            <a:extLst>
              <a:ext uri="{FF2B5EF4-FFF2-40B4-BE49-F238E27FC236}">
                <a16:creationId xmlns:a16="http://schemas.microsoft.com/office/drawing/2014/main" id="{C54043F3-AA8F-435B-B070-33731709FAD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489128" y="1854647"/>
            <a:ext cx="3106079" cy="3316500"/>
          </a:xfrm>
          <a:prstGeom prst="rect">
            <a:avLst/>
          </a:prstGeom>
          <a:noFill/>
          <a:ln>
            <a:noFill/>
          </a:ln>
          <a:effectLst>
            <a:outerShdw blurRad="214313" dist="142875" dir="2700000" algn="bl" rotWithShape="0">
              <a:srgbClr val="000000">
                <a:alpha val="40000"/>
              </a:srgbClr>
            </a:outerShdw>
          </a:effectLst>
        </p:spPr>
      </p:pic>
      <p:pic>
        <p:nvPicPr>
          <p:cNvPr id="11" name="Google Shape;427;p63">
            <a:extLst>
              <a:ext uri="{FF2B5EF4-FFF2-40B4-BE49-F238E27FC236}">
                <a16:creationId xmlns:a16="http://schemas.microsoft.com/office/drawing/2014/main" id="{2B4AA00E-818D-429D-95E4-9D1E8B225AD6}"/>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157989" y="3331604"/>
            <a:ext cx="2148922" cy="1905994"/>
          </a:xfrm>
          <a:prstGeom prst="rect">
            <a:avLst/>
          </a:prstGeom>
          <a:noFill/>
          <a:ln>
            <a:noFill/>
          </a:ln>
          <a:effectLst>
            <a:outerShdw blurRad="214313" dist="142875" dir="2700000" algn="bl" rotWithShape="0">
              <a:srgbClr val="000000">
                <a:alpha val="40000"/>
              </a:srgbClr>
            </a:outerShdw>
          </a:effectLst>
        </p:spPr>
      </p:pic>
      <p:pic>
        <p:nvPicPr>
          <p:cNvPr id="4" name="Picture 3">
            <a:extLst>
              <a:ext uri="{FF2B5EF4-FFF2-40B4-BE49-F238E27FC236}">
                <a16:creationId xmlns:a16="http://schemas.microsoft.com/office/drawing/2014/main" id="{A13079F3-A391-496B-BB4B-4A7453359919}"/>
              </a:ext>
            </a:extLst>
          </p:cNvPr>
          <p:cNvPicPr>
            <a:picLocks noChangeAspect="1"/>
          </p:cNvPicPr>
          <p:nvPr/>
        </p:nvPicPr>
        <p:blipFill>
          <a:blip r:embed="rId6"/>
          <a:stretch>
            <a:fillRect/>
          </a:stretch>
        </p:blipFill>
        <p:spPr>
          <a:xfrm>
            <a:off x="10042168" y="3594682"/>
            <a:ext cx="1695450" cy="21717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4543475D-9D58-4989-9E0B-30F56F62078E}"/>
              </a:ext>
            </a:extLst>
          </p:cNvPr>
          <p:cNvSpPr/>
          <p:nvPr/>
        </p:nvSpPr>
        <p:spPr>
          <a:xfrm>
            <a:off x="3907971" y="5442989"/>
            <a:ext cx="7829647" cy="738664"/>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400">
                <a:hlinkClick r:id="rId7"/>
              </a:rPr>
              <a:t>https://www.oclc.org/research/themes/data-science/linkeddata/linked-data-prototype.html</a:t>
            </a:r>
            <a:endParaRPr lang="en-US" sz="1400"/>
          </a:p>
          <a:p>
            <a:pPr marL="285750" indent="-285750">
              <a:buFont typeface="Arial" panose="020B0604020202020204" pitchFamily="34" charset="0"/>
              <a:buChar char="•"/>
            </a:pPr>
            <a:r>
              <a:rPr lang="en-US" sz="1400">
                <a:hlinkClick r:id="rId8"/>
              </a:rPr>
              <a:t>https://www.oclc.org/research/publications/2019/oclcresearch-creating-library-linked-data-with-wikibase-project-passage.html</a:t>
            </a:r>
            <a:r>
              <a:rPr lang="en-US" sz="1400"/>
              <a:t> </a:t>
            </a:r>
          </a:p>
        </p:txBody>
      </p:sp>
    </p:spTree>
    <p:extLst>
      <p:ext uri="{BB962C8B-B14F-4D97-AF65-F5344CB8AC3E}">
        <p14:creationId xmlns:p14="http://schemas.microsoft.com/office/powerpoint/2010/main" val="2399790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5.xml><?xml version="1.0" encoding="utf-8"?>
<a:theme xmlns:a="http://schemas.openxmlformats.org/drawingml/2006/main" name="1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485e7bf7-f092-433a-9fe1-d3dc7a4f71f8">DSYS-1495707066-3225</_dlc_DocId>
    <_dlc_DocIdUrl xmlns="485e7bf7-f092-433a-9fe1-d3dc7a4f71f8">
      <Url>https://insideoclc.sharepoint.com/sites/products/GPM/digital/_layouts/15/DocIdRedir.aspx?ID=DSYS-1495707066-3225</Url>
      <Description>DSYS-1495707066-3225</Description>
    </_dlc_DocIdUrl>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CF6130BD9B554DAA95B9F68AFBE064" ma:contentTypeVersion="170" ma:contentTypeDescription="Create a new document." ma:contentTypeScope="" ma:versionID="3c3a2f06f9ac80179a18d93a3737923a">
  <xsd:schema xmlns:xsd="http://www.w3.org/2001/XMLSchema" xmlns:xs="http://www.w3.org/2001/XMLSchema" xmlns:p="http://schemas.microsoft.com/office/2006/metadata/properties" xmlns:ns1="http://schemas.microsoft.com/sharepoint/v3" xmlns:ns2="83a715fa-b0d7-47ca-a0ea-45e451126346" xmlns:ns3="7db82f73-b8a6-4fb2-be47-0733c9053593" xmlns:ns4="485e7bf7-f092-433a-9fe1-d3dc7a4f71f8" targetNamespace="http://schemas.microsoft.com/office/2006/metadata/properties" ma:root="true" ma:fieldsID="ceb2783e36dfc78f3447448300ea370c" ns1:_="" ns2:_="" ns3:_="" ns4:_="">
    <xsd:import namespace="http://schemas.microsoft.com/sharepoint/v3"/>
    <xsd:import namespace="83a715fa-b0d7-47ca-a0ea-45e451126346"/>
    <xsd:import namespace="7db82f73-b8a6-4fb2-be47-0733c9053593"/>
    <xsd:import namespace="485e7bf7-f092-433a-9fe1-d3dc7a4f71f8"/>
    <xsd:element name="properties">
      <xsd:complexType>
        <xsd:sequence>
          <xsd:element name="documentManagement">
            <xsd:complexType>
              <xsd:all>
                <xsd:element ref="ns1:PublishingExpirationDate" minOccurs="0"/>
                <xsd:element ref="ns2:SharedWithUsers" minOccurs="0"/>
                <xsd:element ref="ns2:SharingHintHash" minOccurs="0"/>
                <xsd:element ref="ns4:SharedWithDetails" minOccurs="0"/>
                <xsd:element ref="ns1:PublishingStartDate" minOccurs="0"/>
                <xsd:element ref="ns4:LastSharedByUser" minOccurs="0"/>
                <xsd:element ref="ns4:LastSharedByTime" minOccurs="0"/>
                <xsd:element ref="ns4:_dlc_DocId" minOccurs="0"/>
                <xsd:element ref="ns4:_dlc_DocIdUrl" minOccurs="0"/>
                <xsd:element ref="ns4: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a715fa-b0d7-47ca-a0ea-45e45112634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b82f73-b8a6-4fb2-be47-0733c9053593" elementFormDefault="qualified">
    <xsd:import namespace="http://schemas.microsoft.com/office/2006/documentManagement/types"/>
    <xsd:import namespace="http://schemas.microsoft.com/office/infopath/2007/PartnerControls"/>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MediaServiceAutoTags" ma:internalName="MediaServiceAutoTags" ma:readOnly="true">
      <xsd:simpleType>
        <xsd:restriction base="dms:Text"/>
      </xsd:simpleType>
    </xsd:element>
    <xsd:element name="MediaServiceOCR" ma:index="23" nillable="true" ma:displayName="MediaServiceOCR" ma:internalName="MediaServiceOCR" ma:readOnly="true">
      <xsd:simpleType>
        <xsd:restriction base="dms:Note">
          <xsd:maxLength value="255"/>
        </xsd:restriction>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5e7bf7-f092-433a-9fe1-d3dc7a4f71f8" elementFormDefault="qualified">
    <xsd:import namespace="http://schemas.microsoft.com/office/2006/documentManagement/types"/>
    <xsd:import namespace="http://schemas.microsoft.com/office/infopath/2007/PartnerControls"/>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1e867eb-0ccf-46b3-a8be-678a344b5681" ContentTypeId="0x0101"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C498EC2-4655-4AA7-AC92-C5326AECD435}">
  <ds:schemaRefs>
    <ds:schemaRef ds:uri="485e7bf7-f092-433a-9fe1-d3dc7a4f71f8"/>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9D22C1F-581F-4170-88A4-D1A125C789A5}">
  <ds:schemaRefs>
    <ds:schemaRef ds:uri="http://schemas.microsoft.com/sharepoint/v3/contenttype/forms"/>
  </ds:schemaRefs>
</ds:datastoreItem>
</file>

<file path=customXml/itemProps3.xml><?xml version="1.0" encoding="utf-8"?>
<ds:datastoreItem xmlns:ds="http://schemas.openxmlformats.org/officeDocument/2006/customXml" ds:itemID="{E22795DD-E840-488A-9166-3C953A93F3A2}">
  <ds:schemaRefs>
    <ds:schemaRef ds:uri="485e7bf7-f092-433a-9fe1-d3dc7a4f71f8"/>
    <ds:schemaRef ds:uri="7db82f73-b8a6-4fb2-be47-0733c9053593"/>
    <ds:schemaRef ds:uri="83a715fa-b0d7-47ca-a0ea-45e4511263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4CFFE2D1-DA57-4544-A546-8FD3AC96CB64}">
  <ds:schemaRefs>
    <ds:schemaRef ds:uri="Microsoft.SharePoint.Taxonomy.ContentTypeSync"/>
  </ds:schemaRefs>
</ds:datastoreItem>
</file>

<file path=customXml/itemProps5.xml><?xml version="1.0" encoding="utf-8"?>
<ds:datastoreItem xmlns:ds="http://schemas.openxmlformats.org/officeDocument/2006/customXml" ds:itemID="{B99E346A-EF54-415B-B52F-F138CFA0E3E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TotalTime>
  <Words>4976</Words>
  <Application>Microsoft Office PowerPoint</Application>
  <PresentationFormat>Widescreen</PresentationFormat>
  <Paragraphs>396</Paragraphs>
  <Slides>72</Slides>
  <Notes>66</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72</vt:i4>
      </vt:variant>
    </vt:vector>
  </HeadingPairs>
  <TitlesOfParts>
    <vt:vector size="81" baseType="lpstr">
      <vt:lpstr>Arial</vt:lpstr>
      <vt:lpstr>Calibri</vt:lpstr>
      <vt:lpstr>Calibri Light</vt:lpstr>
      <vt:lpstr>Times New Roman</vt:lpstr>
      <vt:lpstr>Nonconfidential</vt:lpstr>
      <vt:lpstr>1_Master_Slides_V2</vt:lpstr>
      <vt:lpstr>Simple Light</vt:lpstr>
      <vt:lpstr>Retrospect</vt:lpstr>
      <vt:lpstr>1_Nonconfidential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OpenRefine to reconcile Formats and Places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Huntington Digital Library</vt:lpstr>
      <vt:lpstr>The Huntington Digital Library: more than 160,000 photographs</vt:lpstr>
      <vt:lpstr>The Huntington Digital Library:  603 rare books and broadsides</vt:lpstr>
      <vt:lpstr>The Huntington Digital Library:  over 7,455 maps and atlases</vt:lpstr>
      <vt:lpstr>The Huntington Digital Library: 2,364 manuscripts, a total of 34,149 pages</vt:lpstr>
      <vt:lpstr>The Huntington Digital Library: 6,604 prints and ephemera</vt:lpstr>
      <vt:lpstr>The Huntington Digital Library: 712 objects in Huntington history</vt:lpstr>
      <vt:lpstr>IIIF, Mirador &amp; Education</vt:lpstr>
      <vt:lpstr>IIIF, Mirador &amp; Education</vt:lpstr>
      <vt:lpstr>IIIF, Mirador &amp;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Procaccini,Mercy</dc:creator>
  <cp:lastModifiedBy>Procaccini,Mercy</cp:lastModifiedBy>
  <cp:revision>15</cp:revision>
  <dcterms:created xsi:type="dcterms:W3CDTF">2020-01-04T01:07:24Z</dcterms:created>
  <dcterms:modified xsi:type="dcterms:W3CDTF">2020-01-31T00:44:31Z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0x01010013CF6130BD9B554DAA95B9F68AFBE064</vt:lpwstr>
  </property>
  <property fmtid="{D5CDD505-2E9C-101B-9397-08002B2CF9AE}" pid="3" name="_dlc_DocIdItemGuid">
    <vt:lpwstr>83b1ee0e-8ab6-4b4e-842c-ac315fc9f25e</vt:lpwstr>
  </property>
</Properties>
</file>