
<file path=[Content_Types].xml><?xml version="1.0" encoding="utf-8"?>
<Types xmlns="http://schemas.openxmlformats.org/package/2006/content-types"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301" r:id="rId2"/>
    <p:sldId id="302" r:id="rId3"/>
    <p:sldId id="300" r:id="rId4"/>
    <p:sldId id="299" r:id="rId5"/>
    <p:sldId id="298" r:id="rId6"/>
    <p:sldId id="291" r:id="rId7"/>
    <p:sldId id="260" r:id="rId8"/>
    <p:sldId id="263" r:id="rId9"/>
    <p:sldId id="259" r:id="rId10"/>
    <p:sldId id="303" r:id="rId11"/>
    <p:sldId id="265" r:id="rId12"/>
    <p:sldId id="267" r:id="rId13"/>
    <p:sldId id="304" r:id="rId14"/>
    <p:sldId id="306" r:id="rId15"/>
    <p:sldId id="30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317"/>
    <p:restoredTop sz="94709"/>
  </p:normalViewPr>
  <p:slideViewPr>
    <p:cSldViewPr snapToGrid="0" snapToObjects="1">
      <p:cViewPr varScale="1">
        <p:scale>
          <a:sx n="81" d="100"/>
          <a:sy n="81" d="100"/>
        </p:scale>
        <p:origin x="96" y="3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Volumes\wilder\Demographics%202015\Excel%20Files%20on%20special%20issues\ARL%20age%201986%20to%20201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Volumes\wilder\Demographics%202015\Excel%20Files%20on%20special%20issues\ARL%20age%201986%20to%202015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Volumes\wilder\Demographics%202015\Excel%20Files%20on%20special%20issues\ARL%20age%201986%20to%202015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Volumes\wilder\Demographics%202015\Excel%20Files%20on%20special%20issues\ARL%20age%201986%20to%202015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wilder\Desktop\Miscellaneious\OCLC%20Research\Lower%20Skil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wilder\Desktop\Miscellaneious\OCLC%20Research\Lower%20Skil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Sheet1!$B$4</c:f>
              <c:strCache>
                <c:ptCount val="1"/>
                <c:pt idx="0">
                  <c:v>1986</c:v>
                </c:pt>
              </c:strCache>
            </c:strRef>
          </c:tx>
          <c:marker>
            <c:symbol val="none"/>
          </c:marker>
          <c:cat>
            <c:strRef>
              <c:f>Sheet1!$C$25:$L$25</c:f>
              <c:strCache>
                <c:ptCount val="10"/>
                <c:pt idx="0">
                  <c:v>&lt;24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60-64</c:v>
                </c:pt>
                <c:pt idx="9">
                  <c:v>65+</c:v>
                </c:pt>
              </c:strCache>
            </c:strRef>
          </c:cat>
          <c:val>
            <c:numRef>
              <c:f>Sheet1!$C$7:$L$7</c:f>
              <c:numCache>
                <c:formatCode>0.0</c:formatCode>
                <c:ptCount val="10"/>
                <c:pt idx="0">
                  <c:v>0.13653741125068269</c:v>
                </c:pt>
                <c:pt idx="1">
                  <c:v>4.5740032768978702</c:v>
                </c:pt>
                <c:pt idx="2">
                  <c:v>12.643364281813216</c:v>
                </c:pt>
                <c:pt idx="3">
                  <c:v>20.862916439104314</c:v>
                </c:pt>
                <c:pt idx="4">
                  <c:v>19.415619879847078</c:v>
                </c:pt>
                <c:pt idx="5">
                  <c:v>13.558164937192791</c:v>
                </c:pt>
                <c:pt idx="6">
                  <c:v>10.17203713817586</c:v>
                </c:pt>
                <c:pt idx="7">
                  <c:v>9.2299290005461501</c:v>
                </c:pt>
                <c:pt idx="8">
                  <c:v>6.772255598033861</c:v>
                </c:pt>
                <c:pt idx="9">
                  <c:v>2.6351720371381759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A2C-224C-9CA3-B73EBB61B8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29207160"/>
        <c:axId val="2029204168"/>
      </c:lineChart>
      <c:catAx>
        <c:axId val="2029207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 baseline="0"/>
            </a:pPr>
            <a:endParaRPr lang="en-US"/>
          </a:p>
        </c:txPr>
        <c:crossAx val="2029204168"/>
        <c:crosses val="autoZero"/>
        <c:auto val="1"/>
        <c:lblAlgn val="ctr"/>
        <c:lblOffset val="100"/>
        <c:noMultiLvlLbl val="0"/>
      </c:catAx>
      <c:valAx>
        <c:axId val="202920416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 baseline="0"/>
            </a:pPr>
            <a:endParaRPr lang="en-US"/>
          </a:p>
        </c:txPr>
        <c:crossAx val="202920716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2000" baseline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Sheet1!$B$4</c:f>
              <c:strCache>
                <c:ptCount val="1"/>
                <c:pt idx="0">
                  <c:v>1986</c:v>
                </c:pt>
              </c:strCache>
            </c:strRef>
          </c:tx>
          <c:marker>
            <c:symbol val="none"/>
          </c:marker>
          <c:cat>
            <c:strRef>
              <c:f>Sheet1!$C$25:$L$25</c:f>
              <c:strCache>
                <c:ptCount val="10"/>
                <c:pt idx="0">
                  <c:v>&lt;24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60-64</c:v>
                </c:pt>
                <c:pt idx="9">
                  <c:v>65+</c:v>
                </c:pt>
              </c:strCache>
            </c:strRef>
          </c:cat>
          <c:val>
            <c:numRef>
              <c:f>Sheet1!$C$7:$L$7</c:f>
              <c:numCache>
                <c:formatCode>0.0</c:formatCode>
                <c:ptCount val="10"/>
                <c:pt idx="0">
                  <c:v>0.13653741125068269</c:v>
                </c:pt>
                <c:pt idx="1">
                  <c:v>4.5740032768978702</c:v>
                </c:pt>
                <c:pt idx="2">
                  <c:v>12.643364281813216</c:v>
                </c:pt>
                <c:pt idx="3">
                  <c:v>20.862916439104314</c:v>
                </c:pt>
                <c:pt idx="4">
                  <c:v>19.415619879847078</c:v>
                </c:pt>
                <c:pt idx="5">
                  <c:v>13.558164937192791</c:v>
                </c:pt>
                <c:pt idx="6">
                  <c:v>10.17203713817586</c:v>
                </c:pt>
                <c:pt idx="7">
                  <c:v>9.2299290005461501</c:v>
                </c:pt>
                <c:pt idx="8">
                  <c:v>6.772255598033861</c:v>
                </c:pt>
                <c:pt idx="9">
                  <c:v>2.6351720371381759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A2C-224C-9CA3-B73EBB61B861}"/>
            </c:ext>
          </c:extLst>
        </c:ser>
        <c:ser>
          <c:idx val="2"/>
          <c:order val="1"/>
          <c:tx>
            <c:strRef>
              <c:f>Sheet1!$B$14</c:f>
              <c:strCache>
                <c:ptCount val="1"/>
                <c:pt idx="0">
                  <c:v>1994</c:v>
                </c:pt>
              </c:strCache>
            </c:strRef>
          </c:tx>
          <c:marker>
            <c:symbol val="none"/>
          </c:marker>
          <c:val>
            <c:numRef>
              <c:f>Sheet1!$C$17:$L$17</c:f>
              <c:numCache>
                <c:formatCode>0.0</c:formatCode>
                <c:ptCount val="10"/>
                <c:pt idx="0">
                  <c:v>0.29106029106029108</c:v>
                </c:pt>
                <c:pt idx="1">
                  <c:v>2.7442827442827444</c:v>
                </c:pt>
                <c:pt idx="2">
                  <c:v>7.165627165627166</c:v>
                </c:pt>
                <c:pt idx="3">
                  <c:v>12.196812196812196</c:v>
                </c:pt>
                <c:pt idx="4">
                  <c:v>19.57033957033957</c:v>
                </c:pt>
                <c:pt idx="5">
                  <c:v>23.035343035343036</c:v>
                </c:pt>
                <c:pt idx="6">
                  <c:v>16.645876645876648</c:v>
                </c:pt>
                <c:pt idx="7">
                  <c:v>9.9653499653499651</c:v>
                </c:pt>
                <c:pt idx="8">
                  <c:v>5.7103257103257103</c:v>
                </c:pt>
                <c:pt idx="9">
                  <c:v>2.6749826749826751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A2C-224C-9CA3-B73EBB61B8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29207160"/>
        <c:axId val="2029204168"/>
      </c:lineChart>
      <c:catAx>
        <c:axId val="2029207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 baseline="0"/>
            </a:pPr>
            <a:endParaRPr lang="en-US"/>
          </a:p>
        </c:txPr>
        <c:crossAx val="2029204168"/>
        <c:crosses val="autoZero"/>
        <c:auto val="1"/>
        <c:lblAlgn val="ctr"/>
        <c:lblOffset val="100"/>
        <c:noMultiLvlLbl val="0"/>
      </c:catAx>
      <c:valAx>
        <c:axId val="202920416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 baseline="0"/>
            </a:pPr>
            <a:endParaRPr lang="en-US"/>
          </a:p>
        </c:txPr>
        <c:crossAx val="202920716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2000" baseline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Sheet1!$B$4</c:f>
              <c:strCache>
                <c:ptCount val="1"/>
                <c:pt idx="0">
                  <c:v>1986</c:v>
                </c:pt>
              </c:strCache>
            </c:strRef>
          </c:tx>
          <c:marker>
            <c:symbol val="none"/>
          </c:marker>
          <c:cat>
            <c:strRef>
              <c:f>Sheet1!$C$25:$L$25</c:f>
              <c:strCache>
                <c:ptCount val="10"/>
                <c:pt idx="0">
                  <c:v>&lt;24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60-64</c:v>
                </c:pt>
                <c:pt idx="9">
                  <c:v>65+</c:v>
                </c:pt>
              </c:strCache>
            </c:strRef>
          </c:cat>
          <c:val>
            <c:numRef>
              <c:f>Sheet1!$C$7:$L$7</c:f>
              <c:numCache>
                <c:formatCode>0.0</c:formatCode>
                <c:ptCount val="10"/>
                <c:pt idx="0">
                  <c:v>0.13653741125068269</c:v>
                </c:pt>
                <c:pt idx="1">
                  <c:v>4.5740032768978702</c:v>
                </c:pt>
                <c:pt idx="2">
                  <c:v>12.643364281813216</c:v>
                </c:pt>
                <c:pt idx="3">
                  <c:v>20.862916439104314</c:v>
                </c:pt>
                <c:pt idx="4">
                  <c:v>19.415619879847078</c:v>
                </c:pt>
                <c:pt idx="5">
                  <c:v>13.558164937192791</c:v>
                </c:pt>
                <c:pt idx="6">
                  <c:v>10.17203713817586</c:v>
                </c:pt>
                <c:pt idx="7">
                  <c:v>9.2299290005461501</c:v>
                </c:pt>
                <c:pt idx="8">
                  <c:v>6.772255598033861</c:v>
                </c:pt>
                <c:pt idx="9">
                  <c:v>2.6351720371381759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A2C-224C-9CA3-B73EBB61B861}"/>
            </c:ext>
          </c:extLst>
        </c:ser>
        <c:ser>
          <c:idx val="2"/>
          <c:order val="1"/>
          <c:tx>
            <c:strRef>
              <c:f>Sheet1!$B$14</c:f>
              <c:strCache>
                <c:ptCount val="1"/>
                <c:pt idx="0">
                  <c:v>1994</c:v>
                </c:pt>
              </c:strCache>
            </c:strRef>
          </c:tx>
          <c:marker>
            <c:symbol val="none"/>
          </c:marker>
          <c:val>
            <c:numRef>
              <c:f>Sheet1!$C$17:$L$17</c:f>
              <c:numCache>
                <c:formatCode>0.0</c:formatCode>
                <c:ptCount val="10"/>
                <c:pt idx="0">
                  <c:v>0.29106029106029108</c:v>
                </c:pt>
                <c:pt idx="1">
                  <c:v>2.7442827442827444</c:v>
                </c:pt>
                <c:pt idx="2">
                  <c:v>7.165627165627166</c:v>
                </c:pt>
                <c:pt idx="3">
                  <c:v>12.196812196812196</c:v>
                </c:pt>
                <c:pt idx="4">
                  <c:v>19.57033957033957</c:v>
                </c:pt>
                <c:pt idx="5">
                  <c:v>23.035343035343036</c:v>
                </c:pt>
                <c:pt idx="6">
                  <c:v>16.645876645876648</c:v>
                </c:pt>
                <c:pt idx="7">
                  <c:v>9.9653499653499651</c:v>
                </c:pt>
                <c:pt idx="8">
                  <c:v>5.7103257103257103</c:v>
                </c:pt>
                <c:pt idx="9">
                  <c:v>2.6749826749826751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A2C-224C-9CA3-B73EBB61B861}"/>
            </c:ext>
          </c:extLst>
        </c:ser>
        <c:ser>
          <c:idx val="5"/>
          <c:order val="2"/>
          <c:tx>
            <c:strRef>
              <c:f>Sheet1!$B$29</c:f>
              <c:strCache>
                <c:ptCount val="1"/>
                <c:pt idx="0">
                  <c:v>2005</c:v>
                </c:pt>
              </c:strCache>
            </c:strRef>
          </c:tx>
          <c:marker>
            <c:symbol val="none"/>
          </c:marker>
          <c:val>
            <c:numRef>
              <c:f>Sheet1!$C$32:$L$32</c:f>
              <c:numCache>
                <c:formatCode>0.0</c:formatCode>
                <c:ptCount val="10"/>
                <c:pt idx="0">
                  <c:v>0.20077441560304032</c:v>
                </c:pt>
                <c:pt idx="1">
                  <c:v>3.8147138964577656</c:v>
                </c:pt>
                <c:pt idx="2">
                  <c:v>8.6476409006166648</c:v>
                </c:pt>
                <c:pt idx="3">
                  <c:v>10.970887709737559</c:v>
                </c:pt>
                <c:pt idx="4">
                  <c:v>11.401118600315503</c:v>
                </c:pt>
                <c:pt idx="5">
                  <c:v>13.380180696974042</c:v>
                </c:pt>
                <c:pt idx="6">
                  <c:v>18.39954108705005</c:v>
                </c:pt>
                <c:pt idx="7">
                  <c:v>19.518141402552704</c:v>
                </c:pt>
                <c:pt idx="8">
                  <c:v>10.182131077011329</c:v>
                </c:pt>
                <c:pt idx="9">
                  <c:v>3.4848702136813423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A2C-224C-9CA3-B73EBB61B8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29207160"/>
        <c:axId val="2029204168"/>
      </c:lineChart>
      <c:catAx>
        <c:axId val="2029207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 baseline="0"/>
            </a:pPr>
            <a:endParaRPr lang="en-US"/>
          </a:p>
        </c:txPr>
        <c:crossAx val="2029204168"/>
        <c:crosses val="autoZero"/>
        <c:auto val="1"/>
        <c:lblAlgn val="ctr"/>
        <c:lblOffset val="100"/>
        <c:noMultiLvlLbl val="0"/>
      </c:catAx>
      <c:valAx>
        <c:axId val="202920416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 baseline="0"/>
            </a:pPr>
            <a:endParaRPr lang="en-US"/>
          </a:p>
        </c:txPr>
        <c:crossAx val="202920716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2000" baseline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Sheet1!$B$4</c:f>
              <c:strCache>
                <c:ptCount val="1"/>
                <c:pt idx="0">
                  <c:v>1986</c:v>
                </c:pt>
              </c:strCache>
            </c:strRef>
          </c:tx>
          <c:marker>
            <c:symbol val="none"/>
          </c:marker>
          <c:cat>
            <c:strRef>
              <c:f>Sheet1!$C$25:$L$25</c:f>
              <c:strCache>
                <c:ptCount val="10"/>
                <c:pt idx="0">
                  <c:v>&lt;24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60-64</c:v>
                </c:pt>
                <c:pt idx="9">
                  <c:v>65+</c:v>
                </c:pt>
              </c:strCache>
            </c:strRef>
          </c:cat>
          <c:val>
            <c:numRef>
              <c:f>Sheet1!$C$7:$L$7</c:f>
              <c:numCache>
                <c:formatCode>0.0</c:formatCode>
                <c:ptCount val="10"/>
                <c:pt idx="0">
                  <c:v>0.13653741125068269</c:v>
                </c:pt>
                <c:pt idx="1">
                  <c:v>4.5740032768978702</c:v>
                </c:pt>
                <c:pt idx="2">
                  <c:v>12.643364281813216</c:v>
                </c:pt>
                <c:pt idx="3">
                  <c:v>20.862916439104314</c:v>
                </c:pt>
                <c:pt idx="4">
                  <c:v>19.415619879847078</c:v>
                </c:pt>
                <c:pt idx="5">
                  <c:v>13.558164937192791</c:v>
                </c:pt>
                <c:pt idx="6">
                  <c:v>10.17203713817586</c:v>
                </c:pt>
                <c:pt idx="7">
                  <c:v>9.2299290005461501</c:v>
                </c:pt>
                <c:pt idx="8">
                  <c:v>6.772255598033861</c:v>
                </c:pt>
                <c:pt idx="9">
                  <c:v>2.6351720371381759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A2C-224C-9CA3-B73EBB61B861}"/>
            </c:ext>
          </c:extLst>
        </c:ser>
        <c:ser>
          <c:idx val="2"/>
          <c:order val="1"/>
          <c:tx>
            <c:strRef>
              <c:f>Sheet1!$B$14</c:f>
              <c:strCache>
                <c:ptCount val="1"/>
                <c:pt idx="0">
                  <c:v>1994</c:v>
                </c:pt>
              </c:strCache>
            </c:strRef>
          </c:tx>
          <c:marker>
            <c:symbol val="none"/>
          </c:marker>
          <c:val>
            <c:numRef>
              <c:f>Sheet1!$C$17:$L$17</c:f>
              <c:numCache>
                <c:formatCode>0.0</c:formatCode>
                <c:ptCount val="10"/>
                <c:pt idx="0">
                  <c:v>0.29106029106029108</c:v>
                </c:pt>
                <c:pt idx="1">
                  <c:v>2.7442827442827444</c:v>
                </c:pt>
                <c:pt idx="2">
                  <c:v>7.165627165627166</c:v>
                </c:pt>
                <c:pt idx="3">
                  <c:v>12.196812196812196</c:v>
                </c:pt>
                <c:pt idx="4">
                  <c:v>19.57033957033957</c:v>
                </c:pt>
                <c:pt idx="5">
                  <c:v>23.035343035343036</c:v>
                </c:pt>
                <c:pt idx="6">
                  <c:v>16.645876645876648</c:v>
                </c:pt>
                <c:pt idx="7">
                  <c:v>9.9653499653499651</c:v>
                </c:pt>
                <c:pt idx="8">
                  <c:v>5.7103257103257103</c:v>
                </c:pt>
                <c:pt idx="9">
                  <c:v>2.6749826749826751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A2C-224C-9CA3-B73EBB61B861}"/>
            </c:ext>
          </c:extLst>
        </c:ser>
        <c:ser>
          <c:idx val="5"/>
          <c:order val="2"/>
          <c:tx>
            <c:strRef>
              <c:f>Sheet1!$B$29</c:f>
              <c:strCache>
                <c:ptCount val="1"/>
                <c:pt idx="0">
                  <c:v>2005</c:v>
                </c:pt>
              </c:strCache>
            </c:strRef>
          </c:tx>
          <c:marker>
            <c:symbol val="none"/>
          </c:marker>
          <c:val>
            <c:numRef>
              <c:f>Sheet1!$C$32:$L$32</c:f>
              <c:numCache>
                <c:formatCode>0.0</c:formatCode>
                <c:ptCount val="10"/>
                <c:pt idx="0">
                  <c:v>0.20077441560304032</c:v>
                </c:pt>
                <c:pt idx="1">
                  <c:v>3.8147138964577656</c:v>
                </c:pt>
                <c:pt idx="2">
                  <c:v>8.6476409006166648</c:v>
                </c:pt>
                <c:pt idx="3">
                  <c:v>10.970887709737559</c:v>
                </c:pt>
                <c:pt idx="4">
                  <c:v>11.401118600315503</c:v>
                </c:pt>
                <c:pt idx="5">
                  <c:v>13.380180696974042</c:v>
                </c:pt>
                <c:pt idx="6">
                  <c:v>18.39954108705005</c:v>
                </c:pt>
                <c:pt idx="7">
                  <c:v>19.518141402552704</c:v>
                </c:pt>
                <c:pt idx="8">
                  <c:v>10.182131077011329</c:v>
                </c:pt>
                <c:pt idx="9">
                  <c:v>3.4848702136813423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A2C-224C-9CA3-B73EBB61B861}"/>
            </c:ext>
          </c:extLst>
        </c:ser>
        <c:ser>
          <c:idx val="7"/>
          <c:order val="3"/>
          <c:tx>
            <c:strRef>
              <c:f>Sheet1!$B$39</c:f>
              <c:strCache>
                <c:ptCount val="1"/>
                <c:pt idx="0">
                  <c:v>2015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val>
            <c:numRef>
              <c:f>Sheet1!$C$42:$L$42</c:f>
              <c:numCache>
                <c:formatCode>General</c:formatCode>
                <c:ptCount val="10"/>
                <c:pt idx="0">
                  <c:v>0.2</c:v>
                </c:pt>
                <c:pt idx="1">
                  <c:v>3.8</c:v>
                </c:pt>
                <c:pt idx="2">
                  <c:v>9.6</c:v>
                </c:pt>
                <c:pt idx="3">
                  <c:v>13</c:v>
                </c:pt>
                <c:pt idx="4">
                  <c:v>13.4</c:v>
                </c:pt>
                <c:pt idx="5">
                  <c:v>12.7</c:v>
                </c:pt>
                <c:pt idx="6">
                  <c:v>11.7</c:v>
                </c:pt>
                <c:pt idx="7">
                  <c:v>12.7</c:v>
                </c:pt>
                <c:pt idx="8">
                  <c:v>13.6</c:v>
                </c:pt>
                <c:pt idx="9">
                  <c:v>9.3000000000000007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4A2C-224C-9CA3-B73EBB61B8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29207160"/>
        <c:axId val="2029204168"/>
      </c:lineChart>
      <c:catAx>
        <c:axId val="2029207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 baseline="0"/>
            </a:pPr>
            <a:endParaRPr lang="en-US"/>
          </a:p>
        </c:txPr>
        <c:crossAx val="2029204168"/>
        <c:crosses val="autoZero"/>
        <c:auto val="1"/>
        <c:lblAlgn val="ctr"/>
        <c:lblOffset val="100"/>
        <c:noMultiLvlLbl val="0"/>
      </c:catAx>
      <c:valAx>
        <c:axId val="202920416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 baseline="0"/>
            </a:pPr>
            <a:endParaRPr lang="en-US"/>
          </a:p>
        </c:txPr>
        <c:crossAx val="2029207160"/>
        <c:crosses val="autoZero"/>
        <c:crossBetween val="between"/>
      </c:valAx>
      <c:spPr>
        <a:ln>
          <a:solidFill>
            <a:srgbClr val="FF0000"/>
          </a:solidFill>
        </a:ln>
      </c:spPr>
    </c:plotArea>
    <c:legend>
      <c:legendPos val="r"/>
      <c:overlay val="0"/>
      <c:txPr>
        <a:bodyPr/>
        <a:lstStyle/>
        <a:p>
          <a:pPr>
            <a:defRPr sz="2000" baseline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000" b="1" i="0" baseline="0" dirty="0"/>
              <a:t>Median ARL Total Staffing in FTE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ARL!$A$51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ARL!$B$50:$D$50</c:f>
              <c:numCache>
                <c:formatCode>General</c:formatCode>
                <c:ptCount val="3"/>
                <c:pt idx="0">
                  <c:v>1990</c:v>
                </c:pt>
                <c:pt idx="1">
                  <c:v>2005</c:v>
                </c:pt>
                <c:pt idx="2">
                  <c:v>2017</c:v>
                </c:pt>
              </c:numCache>
            </c:numRef>
          </c:cat>
          <c:val>
            <c:numRef>
              <c:f>ARL!$B$51:$D$51</c:f>
              <c:numCache>
                <c:formatCode>General</c:formatCode>
                <c:ptCount val="3"/>
                <c:pt idx="0">
                  <c:v>273</c:v>
                </c:pt>
                <c:pt idx="1">
                  <c:v>265</c:v>
                </c:pt>
                <c:pt idx="2">
                  <c:v>220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754-A549-93BE-EFE81CEC99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86422864"/>
        <c:axId val="1375005424"/>
      </c:lineChart>
      <c:catAx>
        <c:axId val="1386422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5005424"/>
        <c:crosses val="autoZero"/>
        <c:auto val="1"/>
        <c:lblAlgn val="ctr"/>
        <c:lblOffset val="100"/>
        <c:noMultiLvlLbl val="0"/>
      </c:catAx>
      <c:valAx>
        <c:axId val="1375005424"/>
        <c:scaling>
          <c:orientation val="minMax"/>
          <c:min val="1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642286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aseline="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000" b="1" i="0" baseline="0" dirty="0"/>
              <a:t>Median ARL Staffing in FTE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ARL!$A$6</c:f>
              <c:strCache>
                <c:ptCount val="1"/>
                <c:pt idx="0">
                  <c:v>Student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ARL!$B$5:$D$5</c:f>
              <c:numCache>
                <c:formatCode>General</c:formatCode>
                <c:ptCount val="3"/>
                <c:pt idx="0">
                  <c:v>1990</c:v>
                </c:pt>
                <c:pt idx="1">
                  <c:v>2005</c:v>
                </c:pt>
                <c:pt idx="2">
                  <c:v>2017</c:v>
                </c:pt>
              </c:numCache>
            </c:numRef>
          </c:cat>
          <c:val>
            <c:numRef>
              <c:f>ARL!$B$6:$D$6</c:f>
              <c:numCache>
                <c:formatCode>General</c:formatCode>
                <c:ptCount val="3"/>
                <c:pt idx="0">
                  <c:v>61</c:v>
                </c:pt>
                <c:pt idx="1">
                  <c:v>54</c:v>
                </c:pt>
                <c:pt idx="2">
                  <c:v>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A07-D646-BB6B-25757D801139}"/>
            </c:ext>
          </c:extLst>
        </c:ser>
        <c:ser>
          <c:idx val="1"/>
          <c:order val="1"/>
          <c:tx>
            <c:strRef>
              <c:f>ARL!$A$7</c:f>
              <c:strCache>
                <c:ptCount val="1"/>
                <c:pt idx="0">
                  <c:v>Support staff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ARL!$B$5:$D$5</c:f>
              <c:numCache>
                <c:formatCode>General</c:formatCode>
                <c:ptCount val="3"/>
                <c:pt idx="0">
                  <c:v>1990</c:v>
                </c:pt>
                <c:pt idx="1">
                  <c:v>2005</c:v>
                </c:pt>
                <c:pt idx="2">
                  <c:v>2017</c:v>
                </c:pt>
              </c:numCache>
            </c:numRef>
          </c:cat>
          <c:val>
            <c:numRef>
              <c:f>ARL!$B$7:$D$7</c:f>
              <c:numCache>
                <c:formatCode>General</c:formatCode>
                <c:ptCount val="3"/>
                <c:pt idx="0">
                  <c:v>144</c:v>
                </c:pt>
                <c:pt idx="1">
                  <c:v>120</c:v>
                </c:pt>
                <c:pt idx="2">
                  <c:v>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A07-D646-BB6B-25757D801139}"/>
            </c:ext>
          </c:extLst>
        </c:ser>
        <c:ser>
          <c:idx val="2"/>
          <c:order val="2"/>
          <c:tx>
            <c:strRef>
              <c:f>ARL!$A$8</c:f>
              <c:strCache>
                <c:ptCount val="1"/>
                <c:pt idx="0">
                  <c:v>Professional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ARL!$B$5:$D$5</c:f>
              <c:numCache>
                <c:formatCode>General</c:formatCode>
                <c:ptCount val="3"/>
                <c:pt idx="0">
                  <c:v>1990</c:v>
                </c:pt>
                <c:pt idx="1">
                  <c:v>2005</c:v>
                </c:pt>
                <c:pt idx="2">
                  <c:v>2017</c:v>
                </c:pt>
              </c:numCache>
            </c:numRef>
          </c:cat>
          <c:val>
            <c:numRef>
              <c:f>ARL!$B$8:$D$8</c:f>
              <c:numCache>
                <c:formatCode>General</c:formatCode>
                <c:ptCount val="3"/>
                <c:pt idx="0">
                  <c:v>74</c:v>
                </c:pt>
                <c:pt idx="1">
                  <c:v>80</c:v>
                </c:pt>
                <c:pt idx="2">
                  <c:v>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A07-D646-BB6B-25757D8011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75665200"/>
        <c:axId val="1375666880"/>
      </c:lineChart>
      <c:catAx>
        <c:axId val="1375665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5666880"/>
        <c:crosses val="autoZero"/>
        <c:auto val="1"/>
        <c:lblAlgn val="ctr"/>
        <c:lblOffset val="100"/>
        <c:noMultiLvlLbl val="0"/>
      </c:catAx>
      <c:valAx>
        <c:axId val="1375666880"/>
        <c:scaling>
          <c:orientation val="minMax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5665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2B1BE-4938-864E-8FEA-A997712D4431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B1FC5-E9E5-DE46-98BD-33976A1FC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437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B1FC5-E9E5-DE46-98BD-33976A1FC3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262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ABDAC-39FC-2741-9DB1-7B4C4DB137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688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B1FC5-E9E5-DE46-98BD-33976A1FC3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702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B1FC5-E9E5-DE46-98BD-33976A1FC3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41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19% drop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B1FC5-E9E5-DE46-98BD-33976A1FC3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369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Students: 33%, support staff: 40%</a:t>
            </a:r>
          </a:p>
          <a:p>
            <a:r>
              <a:rPr lang="en-US" dirty="0"/>
              <a:t>Professionals up 19%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B1FC5-E9E5-DE46-98BD-33976A1FC3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611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70EC-5BC4-8F4A-BE94-B7AFE087E938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A6142-0040-5D47-AE9B-BD1957F0D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4893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70EC-5BC4-8F4A-BE94-B7AFE087E938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A6142-0040-5D47-AE9B-BD1957F0D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733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70EC-5BC4-8F4A-BE94-B7AFE087E938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A6142-0040-5D47-AE9B-BD1957F0D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849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70EC-5BC4-8F4A-BE94-B7AFE087E938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A6142-0040-5D47-AE9B-BD1957F0D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58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70EC-5BC4-8F4A-BE94-B7AFE087E938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A6142-0040-5D47-AE9B-BD1957F0D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3248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70EC-5BC4-8F4A-BE94-B7AFE087E938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A6142-0040-5D47-AE9B-BD1957F0D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26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70EC-5BC4-8F4A-BE94-B7AFE087E938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A6142-0040-5D47-AE9B-BD1957F0D2B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484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70EC-5BC4-8F4A-BE94-B7AFE087E938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A6142-0040-5D47-AE9B-BD1957F0D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91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70EC-5BC4-8F4A-BE94-B7AFE087E938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A6142-0040-5D47-AE9B-BD1957F0D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7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70EC-5BC4-8F4A-BE94-B7AFE087E938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A6142-0040-5D47-AE9B-BD1957F0D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848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2E570EC-5BC4-8F4A-BE94-B7AFE087E938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A6142-0040-5D47-AE9B-BD1957F0D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378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2E570EC-5BC4-8F4A-BE94-B7AFE087E938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332A6142-0040-5D47-AE9B-BD1957F0D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746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98590" y="988741"/>
            <a:ext cx="5888754" cy="4880518"/>
          </a:xfrm>
          <a:noFill/>
          <a:ln>
            <a:noFill/>
          </a:ln>
        </p:spPr>
        <p:txBody>
          <a:bodyPr wrap="square">
            <a:normAutofit/>
          </a:bodyPr>
          <a:lstStyle/>
          <a:p>
            <a:pPr algn="l"/>
            <a:r>
              <a:rPr lang="en-US" sz="4400" dirty="0">
                <a:solidFill>
                  <a:schemeClr val="tx1"/>
                </a:solidFill>
              </a:rPr>
              <a:t>Generational change and the decline of lower skill employment in academic libraries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E5BD17F-C95C-40ED-8D04-03295D46F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203DEB5-0B19-4F8E-84E2-00F5861C9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321564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67700" y="2007220"/>
            <a:ext cx="2357553" cy="2843560"/>
          </a:xfrm>
        </p:spPr>
        <p:txBody>
          <a:bodyPr anchor="ctr"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Stanley Wilder</a:t>
            </a:r>
          </a:p>
          <a:p>
            <a:pPr algn="r"/>
            <a:r>
              <a:rPr lang="en-US" dirty="0">
                <a:solidFill>
                  <a:srgbClr val="FFFFFF"/>
                </a:solidFill>
              </a:rPr>
              <a:t>Louisiana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2971349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6A5F6-AFF2-3443-881C-9AFC1AD24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8590" y="988741"/>
            <a:ext cx="5888754" cy="4880518"/>
          </a:xfrm>
          <a:noFill/>
          <a:ln>
            <a:noFill/>
          </a:ln>
        </p:spPr>
        <p:txBody>
          <a:bodyPr vert="horz" wrap="square" lIns="274320" tIns="182880" rIns="274320" bIns="182880" rtlCol="0" anchor="ctr" anchorCtr="1">
            <a:normAutofit/>
          </a:bodyPr>
          <a:lstStyle/>
          <a:p>
            <a:pPr algn="l"/>
            <a:r>
              <a:rPr lang="en-US" sz="4800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THEME 2:</a:t>
            </a:r>
            <a:br>
              <a:rPr lang="en-US" sz="4800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4800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NEW SKILLS FOR NEW HIRES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5BD17F-C95C-40ED-8D04-03295D46F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03DEB5-0B19-4F8E-84E2-00F5861C9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321564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936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C45250-2059-AB44-9DFC-58351BA62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63550"/>
            <a:ext cx="11582400" cy="593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677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99CBAC-00F9-2B4C-9FCC-D19501D703BE}"/>
              </a:ext>
            </a:extLst>
          </p:cNvPr>
          <p:cNvSpPr/>
          <p:nvPr/>
        </p:nvSpPr>
        <p:spPr>
          <a:xfrm>
            <a:off x="3048000" y="2828836"/>
            <a:ext cx="6096000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US" dirty="0">
                <a:effectLst/>
                <a:latin typeface="Times New Roman" panose="02020603050405020304" pitchFamily="18" charset="0"/>
              </a:rPr>
            </a:br>
            <a:endParaRPr lang="en-US" dirty="0">
              <a:effectLst/>
              <a:latin typeface="Times New Roman" panose="02020603050405020304" pitchFamily="18" charset="0"/>
            </a:endParaRPr>
          </a:p>
          <a:p>
            <a:br>
              <a:rPr lang="en-US" dirty="0">
                <a:effectLst/>
                <a:latin typeface="Times New Roman" panose="02020603050405020304" pitchFamily="18" charset="0"/>
              </a:rPr>
            </a:br>
            <a:endParaRPr lang="en-US" sz="800" dirty="0">
              <a:latin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</a:endParaRPr>
          </a:p>
          <a:p>
            <a:endParaRPr lang="en-US" dirty="0">
              <a:effectLst/>
              <a:latin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0D996B-E4DF-8143-9161-CAF74CE31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303" y="0"/>
            <a:ext cx="89373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272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6A5F6-AFF2-3443-881C-9AFC1AD24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8590" y="988741"/>
            <a:ext cx="5888754" cy="4880518"/>
          </a:xfrm>
          <a:noFill/>
          <a:ln>
            <a:noFill/>
          </a:ln>
        </p:spPr>
        <p:txBody>
          <a:bodyPr vert="horz" wrap="square" lIns="274320" tIns="182880" rIns="274320" bIns="182880" rtlCol="0" anchor="ctr" anchorCtr="1">
            <a:normAutofit/>
          </a:bodyPr>
          <a:lstStyle/>
          <a:p>
            <a:pPr algn="l"/>
            <a:r>
              <a:rPr lang="en-US" sz="4800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THEME 3:</a:t>
            </a:r>
            <a:br>
              <a:rPr lang="en-US" sz="4800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4800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DECLINE OF LOWER SKILL LIBRARY WORK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5BD17F-C95C-40ED-8D04-03295D46F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03DEB5-0B19-4F8E-84E2-00F5861C9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321564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6955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55397E3-A42B-0B4D-B535-89EFCE9687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0607518"/>
              </p:ext>
            </p:extLst>
          </p:nvPr>
        </p:nvGraphicFramePr>
        <p:xfrm>
          <a:off x="804334" y="804334"/>
          <a:ext cx="10583332" cy="5249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72586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44D3D08-0C82-9A4C-A3C7-7DB887A890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2197715"/>
              </p:ext>
            </p:extLst>
          </p:nvPr>
        </p:nvGraphicFramePr>
        <p:xfrm>
          <a:off x="804334" y="804334"/>
          <a:ext cx="10583332" cy="5249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05707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6A5F6-AFF2-3443-881C-9AFC1AD24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8590" y="988741"/>
            <a:ext cx="5888754" cy="4880518"/>
          </a:xfrm>
          <a:noFill/>
          <a:ln>
            <a:noFill/>
          </a:ln>
        </p:spPr>
        <p:txBody>
          <a:bodyPr vert="horz" wrap="square" lIns="274320" tIns="182880" rIns="274320" bIns="182880" rtlCol="0" anchor="ctr" anchorCtr="1">
            <a:normAutofit/>
          </a:bodyPr>
          <a:lstStyle/>
          <a:p>
            <a:pPr algn="l"/>
            <a:r>
              <a:rPr lang="en-US" sz="4800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THEME 1:</a:t>
            </a:r>
            <a:br>
              <a:rPr lang="en-US" sz="4800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4800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GUARD CHANGES NOW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5BD17F-C95C-40ED-8D04-03295D46F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03DEB5-0B19-4F8E-84E2-00F5861C9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321564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9880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7195251"/>
              </p:ext>
            </p:extLst>
          </p:nvPr>
        </p:nvGraphicFramePr>
        <p:xfrm>
          <a:off x="643467" y="643466"/>
          <a:ext cx="10905066" cy="5571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58781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8283125"/>
              </p:ext>
            </p:extLst>
          </p:nvPr>
        </p:nvGraphicFramePr>
        <p:xfrm>
          <a:off x="643467" y="643466"/>
          <a:ext cx="10905066" cy="5571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5080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3015460"/>
              </p:ext>
            </p:extLst>
          </p:nvPr>
        </p:nvGraphicFramePr>
        <p:xfrm>
          <a:off x="643467" y="643466"/>
          <a:ext cx="10905066" cy="5571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6774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3746080"/>
              </p:ext>
            </p:extLst>
          </p:nvPr>
        </p:nvGraphicFramePr>
        <p:xfrm>
          <a:off x="643467" y="643466"/>
          <a:ext cx="10905066" cy="5571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25547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9C14D4-2EA4-2145-A808-F2E9152A9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12700"/>
            <a:ext cx="11353800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675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72190B-3E9C-8D43-B3F8-32952B01F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50" y="736600"/>
            <a:ext cx="11569700" cy="53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9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B7026F5-9A50-304B-A065-59871AD28B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676327"/>
              </p:ext>
            </p:extLst>
          </p:nvPr>
        </p:nvGraphicFramePr>
        <p:xfrm>
          <a:off x="643467" y="1111413"/>
          <a:ext cx="10905067" cy="4635178"/>
        </p:xfrm>
        <a:graphic>
          <a:graphicData uri="http://schemas.openxmlformats.org/drawingml/2006/table">
            <a:tbl>
              <a:tblPr/>
              <a:tblGrid>
                <a:gridCol w="2362607">
                  <a:extLst>
                    <a:ext uri="{9D8B030D-6E8A-4147-A177-3AD203B41FA5}">
                      <a16:colId xmlns:a16="http://schemas.microsoft.com/office/drawing/2014/main" val="1453419931"/>
                    </a:ext>
                  </a:extLst>
                </a:gridCol>
                <a:gridCol w="2249111">
                  <a:extLst>
                    <a:ext uri="{9D8B030D-6E8A-4147-A177-3AD203B41FA5}">
                      <a16:colId xmlns:a16="http://schemas.microsoft.com/office/drawing/2014/main" val="4225829079"/>
                    </a:ext>
                  </a:extLst>
                </a:gridCol>
                <a:gridCol w="2097783">
                  <a:extLst>
                    <a:ext uri="{9D8B030D-6E8A-4147-A177-3AD203B41FA5}">
                      <a16:colId xmlns:a16="http://schemas.microsoft.com/office/drawing/2014/main" val="3394944269"/>
                    </a:ext>
                  </a:extLst>
                </a:gridCol>
                <a:gridCol w="2097783">
                  <a:extLst>
                    <a:ext uri="{9D8B030D-6E8A-4147-A177-3AD203B41FA5}">
                      <a16:colId xmlns:a16="http://schemas.microsoft.com/office/drawing/2014/main" val="2976956696"/>
                    </a:ext>
                  </a:extLst>
                </a:gridCol>
                <a:gridCol w="2097783">
                  <a:extLst>
                    <a:ext uri="{9D8B030D-6E8A-4147-A177-3AD203B41FA5}">
                      <a16:colId xmlns:a16="http://schemas.microsoft.com/office/drawing/2014/main" val="2829703131"/>
                    </a:ext>
                  </a:extLst>
                </a:gridCol>
              </a:tblGrid>
              <a:tr h="1294421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2700" b="0" i="0" u="none" strike="noStrike">
                          <a:effectLst/>
                          <a:latin typeface="Times New Roman" panose="02020603050405020304" pitchFamily="18" charset="0"/>
                        </a:rPr>
                      </a:b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935" marR="70935" marT="14187" marB="0"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b="1" i="0" u="none" strike="noStrike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</a:rPr>
                        <a:t>Population size in prior year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935" marR="70935" marT="14187" marB="0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b="1" i="0" u="none" strike="noStrike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</a:rPr>
                        <a:t>60–64 departures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935" marR="70935" marT="14187" marB="0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b="1" i="0" u="none" strike="noStrike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</a:rPr>
                        <a:t>65+ departures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935" marR="70935" marT="14187" marB="0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b="1" i="0" u="none" strike="noStrike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</a:rPr>
                        <a:t>Total departures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935" marR="70935" marT="14187" marB="0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0921244"/>
                  </a:ext>
                </a:extLst>
              </a:tr>
              <a:tr h="477251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b="1" i="0" u="none" strike="noStrike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</a:rPr>
                        <a:t>1986 to 1990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935" marR="70935" marT="14187" marB="0"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b="0" i="0" u="none" strike="noStrike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</a:rPr>
                        <a:t>8,168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935" marR="70935" marT="14187" marB="0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b="0" i="0" u="none" strike="noStrike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</a:rPr>
                        <a:t>278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935" marR="70935" marT="14187" marB="0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b="0" i="0" u="none" strike="noStrike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935" marR="70935" marT="14187" marB="0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b="0" i="0" u="none" strike="noStrike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</a:rPr>
                        <a:t>368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935" marR="70935" marT="14187" marB="0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6765766"/>
                  </a:ext>
                </a:extLst>
              </a:tr>
              <a:tr h="477251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b="1" i="0" u="none" strike="noStrike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</a:rPr>
                        <a:t>1990 to 1994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935" marR="70935" marT="14187" marB="0"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b="0" i="0" u="none" strike="noStrike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</a:rPr>
                        <a:t>8,792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935" marR="70935" marT="14187" marB="0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b="0" i="0" u="none" strike="noStrike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</a:rPr>
                        <a:t>308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935" marR="70935" marT="14187" marB="0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b="0" i="0" u="none" strike="noStrike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</a:rPr>
                        <a:t>114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935" marR="70935" marT="14187" marB="0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b="0" i="0" u="none" strike="noStrike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</a:rPr>
                        <a:t>422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935" marR="70935" marT="14187" marB="0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5507336"/>
                  </a:ext>
                </a:extLst>
              </a:tr>
              <a:tr h="477251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b="1" i="0" u="none" strike="noStrike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</a:rPr>
                        <a:t>1994 to 2000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935" marR="70935" marT="14187" marB="0"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b="0" i="0" u="none" strike="noStrike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</a:rPr>
                        <a:t>8,634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935" marR="70935" marT="14187" marB="0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b="0" i="0" u="none" strike="noStrike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</a:rPr>
                        <a:t>203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935" marR="70935" marT="14187" marB="0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b="0" i="0" u="none" strike="noStrike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</a:rPr>
                        <a:t>104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935" marR="70935" marT="14187" marB="0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b="0" i="0" u="none" strike="noStrike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</a:rPr>
                        <a:t>307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935" marR="70935" marT="14187" marB="0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1753814"/>
                  </a:ext>
                </a:extLst>
              </a:tr>
              <a:tr h="477251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b="1" i="0" u="none" strike="noStrike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</a:rPr>
                        <a:t>2000 to 2005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935" marR="70935" marT="14187" marB="0"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b="0" i="0" u="none" strike="noStrike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</a:rPr>
                        <a:t>8,882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935" marR="70935" marT="14187" marB="0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b="0" i="0" u="none" strike="noStrike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</a:rPr>
                        <a:t>315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935" marR="70935" marT="14187" marB="0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b="0" i="0" u="none" strike="noStrike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</a:rPr>
                        <a:t>133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935" marR="70935" marT="14187" marB="0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b="0" i="0" u="none" strike="noStrike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</a:rPr>
                        <a:t>449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935" marR="70935" marT="14187" marB="0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1095560"/>
                  </a:ext>
                </a:extLst>
              </a:tr>
              <a:tr h="477251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b="1" i="0" u="none" strike="noStrike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</a:rPr>
                        <a:t>2005 to 2010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935" marR="70935" marT="14187" marB="0"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b="0" i="0" u="none" strike="noStrike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</a:rPr>
                        <a:t>9,655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935" marR="70935" marT="14187" marB="0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b="0" i="0" u="none" strike="noStrike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</a:rPr>
                        <a:t>492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935" marR="70935" marT="14187" marB="0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b="0" i="0" u="none" strike="noStrike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</a:rPr>
                        <a:t>106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935" marR="70935" marT="14187" marB="0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b="0" i="0" u="none" strike="noStrike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</a:rPr>
                        <a:t>599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935" marR="70935" marT="14187" marB="0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8179653"/>
                  </a:ext>
                </a:extLst>
              </a:tr>
              <a:tr h="477251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b="1" i="0" u="none" strike="noStrike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</a:rPr>
                        <a:t>2010 to 2015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935" marR="70935" marT="14187" marB="0"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b="0" i="0" u="none" strike="noStrike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</a:rPr>
                        <a:t>10,037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935" marR="70935" marT="14187" marB="0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b="0" i="0" u="none" strike="noStrike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</a:rPr>
                        <a:t>738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935" marR="70935" marT="14187" marB="0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b="0" i="0" u="none" strike="noStrike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</a:rPr>
                        <a:t>361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935" marR="70935" marT="14187" marB="0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b="0" i="0" u="none" strike="noStrike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</a:rPr>
                        <a:t>1,099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935" marR="70935" marT="14187" marB="0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3069983"/>
                  </a:ext>
                </a:extLst>
              </a:tr>
              <a:tr h="477251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b="1" i="0" u="none" strike="noStrike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</a:rPr>
                        <a:t>2015 to 2020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935" marR="70935" marT="14187" marB="0"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b="0" i="0" u="none" strike="noStrike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</a:rPr>
                        <a:t>10,131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935" marR="70935" marT="14187" marB="0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b="0" i="0" u="none" strike="noStrike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</a:rPr>
                        <a:t>689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935" marR="70935" marT="14187" marB="0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b="0" i="0" u="none" strike="noStrike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</a:rPr>
                        <a:t>790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935" marR="70935" marT="14187" marB="0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b="0" i="0" u="none" strike="noStrike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</a:rPr>
                        <a:t>1,479</a:t>
                      </a:r>
                      <a:endParaRPr lang="en-US" sz="2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935" marR="70935" marT="14187" marB="0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6603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2101723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123</Words>
  <Application>Microsoft Office PowerPoint</Application>
  <PresentationFormat>Widescreen</PresentationFormat>
  <Paragraphs>59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Gill Sans MT</vt:lpstr>
      <vt:lpstr>Times New Roman</vt:lpstr>
      <vt:lpstr>Parcel</vt:lpstr>
      <vt:lpstr>Generational change and the decline of lower skill employment in academic libraries</vt:lpstr>
      <vt:lpstr>THEME 1:  THE GUARD CHANGES NOW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THEME 2:  NEW SKILLS FOR NEW HIRES</vt:lpstr>
      <vt:lpstr>PowerPoint Presentation</vt:lpstr>
      <vt:lpstr>PowerPoint Presentation</vt:lpstr>
      <vt:lpstr>THEME 3:  THE DECLINE OF LOWER SKILL LIBRARY WORK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Generational change and the decline of lower skill employment in academic libraries</dc:title>
  <dc:creator>Stanley J Wilder</dc:creator>
  <cp:lastModifiedBy>Jeanette McNicol</cp:lastModifiedBy>
  <cp:revision>4</cp:revision>
  <dcterms:created xsi:type="dcterms:W3CDTF">2019-04-22T21:19:56Z</dcterms:created>
  <dcterms:modified xsi:type="dcterms:W3CDTF">2019-04-29T16:53:18Z</dcterms:modified>
</cp:coreProperties>
</file>