
<file path=[Content_Types].xml><?xml version="1.0" encoding="utf-8"?>
<Types xmlns="http://schemas.openxmlformats.org/package/2006/content-types">
  <Default Extension="(null)" ContentType="image/x-emf"/>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51" r:id="rId2"/>
    <p:sldMasterId id="2147483753" r:id="rId3"/>
    <p:sldMasterId id="2147483765" r:id="rId4"/>
    <p:sldMasterId id="2147483779" r:id="rId5"/>
  </p:sldMasterIdLst>
  <p:notesMasterIdLst>
    <p:notesMasterId r:id="rId36"/>
  </p:notesMasterIdLst>
  <p:sldIdLst>
    <p:sldId id="353" r:id="rId6"/>
    <p:sldId id="571" r:id="rId7"/>
    <p:sldId id="575" r:id="rId8"/>
    <p:sldId id="586" r:id="rId9"/>
    <p:sldId id="587" r:id="rId10"/>
    <p:sldId id="574" r:id="rId11"/>
    <p:sldId id="277" r:id="rId12"/>
    <p:sldId id="256" r:id="rId13"/>
    <p:sldId id="269" r:id="rId14"/>
    <p:sldId id="260" r:id="rId15"/>
    <p:sldId id="268" r:id="rId16"/>
    <p:sldId id="257" r:id="rId17"/>
    <p:sldId id="266" r:id="rId18"/>
    <p:sldId id="258" r:id="rId19"/>
    <p:sldId id="259" r:id="rId20"/>
    <p:sldId id="261" r:id="rId21"/>
    <p:sldId id="262" r:id="rId22"/>
    <p:sldId id="263" r:id="rId23"/>
    <p:sldId id="265" r:id="rId24"/>
    <p:sldId id="267" r:id="rId25"/>
    <p:sldId id="278" r:id="rId26"/>
    <p:sldId id="279" r:id="rId27"/>
    <p:sldId id="280" r:id="rId28"/>
    <p:sldId id="281" r:id="rId29"/>
    <p:sldId id="282" r:id="rId30"/>
    <p:sldId id="283" r:id="rId31"/>
    <p:sldId id="284" r:id="rId32"/>
    <p:sldId id="285" r:id="rId33"/>
    <p:sldId id="264"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4"/>
    <p:restoredTop sz="94694"/>
  </p:normalViewPr>
  <p:slideViewPr>
    <p:cSldViewPr snapToGrid="0" snapToObjects="1">
      <p:cViewPr varScale="1">
        <p:scale>
          <a:sx n="99" d="100"/>
          <a:sy n="99" d="100"/>
        </p:scale>
        <p:origin x="1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0C19F-FC4D-43B0-9B7F-C1B3BCDDAAEF}"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53787-02A0-48A9-A589-095B8D426A07}" type="slidenum">
              <a:rPr lang="en-US" smtClean="0"/>
              <a:t>‹#›</a:t>
            </a:fld>
            <a:endParaRPr lang="en-US"/>
          </a:p>
        </p:txBody>
      </p:sp>
    </p:spTree>
    <p:extLst>
      <p:ext uri="{BB962C8B-B14F-4D97-AF65-F5344CB8AC3E}">
        <p14:creationId xmlns:p14="http://schemas.microsoft.com/office/powerpoint/2010/main" val="409296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OCLC Research has a long history of work in the area of archives, special, and distinctive collections in research libraries. We work in special collections because they are an important sight of knowledge creation, made possible by library’s commitment to the stewardship of their distinctive collections. The unique nature of material in special collections can make scaling a challenge, and we work to identify areas of common need and patterns of innovation to help libraries scale learning and expertise with these collections.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In October, we released the Research &amp; Learning Agenda for Archives, Special, and Distinctive Collections. </a:t>
            </a:r>
          </a:p>
          <a:p>
            <a:pPr marL="400050" indent="-171450">
              <a:buFont typeface="Arial" panose="020B0604020202020204" pitchFamily="34" charset="0"/>
              <a:buChar char="•"/>
            </a:pPr>
            <a:r>
              <a:rPr lang="en-US" dirty="0"/>
              <a:t>articulates the shared challenges and opportunities research libraries are are facing in this sphere, and suggests approaches for working on them together. </a:t>
            </a:r>
          </a:p>
          <a:p>
            <a:pPr marL="400050" indent="-171450">
              <a:buFont typeface="Arial" panose="020B0604020202020204" pitchFamily="34" charset="0"/>
              <a:buChar char="•"/>
            </a:pPr>
            <a:r>
              <a:rPr lang="en-US" dirty="0"/>
              <a:t>The agenda will guide OCLC Research work in this area in the future, and we hope it will also serve </a:t>
            </a:r>
            <a:r>
              <a:rPr lang="en-US" sz="1200" b="0" i="0" u="none" strike="noStrike" cap="none" dirty="0">
                <a:solidFill>
                  <a:schemeClr val="dk1"/>
                </a:solidFill>
                <a:effectLst/>
                <a:latin typeface="+mn-lt"/>
                <a:ea typeface="Calibri"/>
                <a:cs typeface="Calibri"/>
                <a:sym typeface="Calibri"/>
              </a:rPr>
              <a:t>to frame larger conversations and spur action across the field</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year, OCLC RLP will be presenting a number of webinars that respond to issue surfaced during our work on the agenda. </a:t>
            </a:r>
          </a:p>
          <a:p>
            <a:pPr marL="228600" indent="0">
              <a:buFont typeface="Arial" panose="020B0604020202020204" pitchFamily="34" charset="0"/>
              <a:buNone/>
            </a:pPr>
            <a:endParaRPr lang="en-US" sz="1200" b="0" i="0" u="none" strike="noStrike" cap="none" dirty="0">
              <a:solidFill>
                <a:schemeClr val="dk1"/>
              </a:solidFill>
              <a:effectLst/>
              <a:latin typeface="+mn-lt"/>
              <a:ea typeface="Calibri"/>
              <a:cs typeface="Calibri"/>
              <a:sym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AD2DB-6206-6849-8A28-45575CC176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90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5ec4f327830bd8f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5ec4f327830bd8f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1a8dcde56a382fd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1a8dcde56a382fd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a1b6cae3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a1b6cae3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a1b6cae3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a1b6cae3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a1b6cae3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a1b6cae3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a1b6cae3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a1b6cae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78a2b8c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78a2b8c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this working group as responding to multiple needs in the agenda: </a:t>
            </a:r>
          </a:p>
          <a:p>
            <a:endParaRPr lang="en-US" dirty="0"/>
          </a:p>
          <a:p>
            <a:r>
              <a:rPr lang="en-US" dirty="0"/>
              <a:t>The agenda calls for a renewed </a:t>
            </a:r>
          </a:p>
          <a:p>
            <a:r>
              <a:rPr lang="en-US" dirty="0"/>
              <a:t>Appraisal – in general and specifically related to needed frameworks for AV and born digital</a:t>
            </a:r>
          </a:p>
          <a:p>
            <a:r>
              <a:rPr lang="en-US" dirty="0"/>
              <a:t>Advocacy</a:t>
            </a:r>
          </a:p>
          <a:p>
            <a:r>
              <a:rPr lang="en-US" dirty="0"/>
              <a:t>Data collection for reporting and assessment</a:t>
            </a:r>
          </a:p>
          <a:p>
            <a:r>
              <a:rPr lang="en-US" dirty="0"/>
              <a:t>Stewardship Responsibilities and Collection Management</a:t>
            </a:r>
          </a:p>
          <a:p>
            <a:r>
              <a:rPr lang="en-US" dirty="0"/>
              <a:t>Valuing special collections and the labor that goes into their responsible stewardship and care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090A4-B448-094A-92D2-AD4CB7DF3C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94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the connection between the work of collection building and collection management, and our ultimate ability to live up to our obligations to our donors, collections, and users.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090A4-B448-094A-92D2-AD4CB7DF3C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20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32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Clr>
                <a:srgbClr val="000000"/>
              </a:buClr>
              <a:buFont typeface="Arial" panose="020B0604020202020204" pitchFamily="34" charset="0"/>
              <a:buChar char="•"/>
              <a:defRPr/>
            </a:pPr>
            <a:r>
              <a:rPr lang="en-US" dirty="0"/>
              <a:t>a white paper, toolkit, and sample documentation</a:t>
            </a:r>
          </a:p>
          <a:p>
            <a:pPr marL="285750" lvl="0" indent="-285750">
              <a:buClr>
                <a:srgbClr val="000000"/>
              </a:buClr>
              <a:buFont typeface="Arial" panose="020B0604020202020204" pitchFamily="34" charset="0"/>
              <a:buChar char="•"/>
              <a:defRPr/>
            </a:pPr>
            <a:r>
              <a:rPr lang="en-US" dirty="0"/>
              <a:t>practical strategies for enacting responsible collecting</a:t>
            </a:r>
          </a:p>
          <a:p>
            <a:pPr marL="285750" lvl="0" indent="-285750">
              <a:buClr>
                <a:srgbClr val="000000"/>
              </a:buClr>
              <a:buFont typeface="Arial" panose="020B0604020202020204" pitchFamily="34" charset="0"/>
              <a:buChar char="•"/>
              <a:defRPr/>
            </a:pPr>
            <a:r>
              <a:rPr lang="en-US" dirty="0"/>
              <a:t>a toolkit to help institutions implement these strategies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96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3FD2D-386B-B945-B879-20EDCDEED3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33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5ec4f327830bd8f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5ec4f327830bd8f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5ec4f327830bd8f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5ec4f327830bd8f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8BBA-E413-3542-A0B8-D8D03D6E8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23C9E-7258-5140-B79D-F0846E87F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92412-7C17-3841-A53F-923182991790}"/>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5" name="Footer Placeholder 4">
            <a:extLst>
              <a:ext uri="{FF2B5EF4-FFF2-40B4-BE49-F238E27FC236}">
                <a16:creationId xmlns:a16="http://schemas.microsoft.com/office/drawing/2014/main" id="{D709722F-179E-9D40-857F-2652FB19E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B7406-F833-BB43-A1A8-AEF26B922D18}"/>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176937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28F5-FC7D-9443-B97D-477CFA33A6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F963D9-C467-9341-9186-37062CF04F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D5895-5695-EC40-A4E6-9DD73C1C75C3}"/>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5" name="Footer Placeholder 4">
            <a:extLst>
              <a:ext uri="{FF2B5EF4-FFF2-40B4-BE49-F238E27FC236}">
                <a16:creationId xmlns:a16="http://schemas.microsoft.com/office/drawing/2014/main" id="{FC4D4A74-B6AF-2C4A-A942-246CA254A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06312-D8E0-AB49-8899-CBFEC5D142EB}"/>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22144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2F5E4-FAFF-5749-937C-C7875FEFD6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7AA9B6-5FF1-C846-9E54-FDF80F1AF7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949BA-4550-7D47-8C6E-D742B13D2102}"/>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5" name="Footer Placeholder 4">
            <a:extLst>
              <a:ext uri="{FF2B5EF4-FFF2-40B4-BE49-F238E27FC236}">
                <a16:creationId xmlns:a16="http://schemas.microsoft.com/office/drawing/2014/main" id="{0B0EE748-FADE-3845-9008-618E1B7BF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7C9C2-FE3D-9C48-9FA9-9518DA15BA76}"/>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20921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Shape 26"/>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7" name="Shape 27"/>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Shape 28"/>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9" name="Shape 2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970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415600" y="719633"/>
            <a:ext cx="11360800" cy="1710000"/>
          </a:xfrm>
          <a:prstGeom prst="rect">
            <a:avLst/>
          </a:prstGeom>
        </p:spPr>
        <p:txBody>
          <a:bodyPr spcFirstLastPara="1" wrap="square" lIns="91425" tIns="91425" rIns="91425" bIns="91425" anchor="t" anchorCtr="0"/>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2" name="Google Shape;12;p2"/>
          <p:cNvSpPr txBox="1">
            <a:spLocks noGrp="1"/>
          </p:cNvSpPr>
          <p:nvPr>
            <p:ph type="subTitle" idx="1"/>
          </p:nvPr>
        </p:nvSpPr>
        <p:spPr>
          <a:xfrm>
            <a:off x="415600" y="2504747"/>
            <a:ext cx="5656800" cy="984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2133">
                <a:solidFill>
                  <a:schemeClr val="lt2"/>
                </a:solidFill>
              </a:defRPr>
            </a:lvl1pPr>
            <a:lvl2pPr lvl="1">
              <a:lnSpc>
                <a:spcPct val="100000"/>
              </a:lnSpc>
              <a:spcBef>
                <a:spcPts val="0"/>
              </a:spcBef>
              <a:spcAft>
                <a:spcPts val="0"/>
              </a:spcAft>
              <a:buClr>
                <a:schemeClr val="lt2"/>
              </a:buClr>
              <a:buSzPts val="1600"/>
              <a:buNone/>
              <a:defRPr sz="2133">
                <a:solidFill>
                  <a:schemeClr val="lt2"/>
                </a:solidFill>
              </a:defRPr>
            </a:lvl2pPr>
            <a:lvl3pPr lvl="2">
              <a:lnSpc>
                <a:spcPct val="100000"/>
              </a:lnSpc>
              <a:spcBef>
                <a:spcPts val="0"/>
              </a:spcBef>
              <a:spcAft>
                <a:spcPts val="0"/>
              </a:spcAft>
              <a:buClr>
                <a:schemeClr val="lt2"/>
              </a:buClr>
              <a:buSzPts val="1600"/>
              <a:buNone/>
              <a:defRPr sz="2133">
                <a:solidFill>
                  <a:schemeClr val="lt2"/>
                </a:solidFill>
              </a:defRPr>
            </a:lvl3pPr>
            <a:lvl4pPr lvl="3">
              <a:lnSpc>
                <a:spcPct val="100000"/>
              </a:lnSpc>
              <a:spcBef>
                <a:spcPts val="0"/>
              </a:spcBef>
              <a:spcAft>
                <a:spcPts val="0"/>
              </a:spcAft>
              <a:buClr>
                <a:schemeClr val="lt2"/>
              </a:buClr>
              <a:buSzPts val="1600"/>
              <a:buNone/>
              <a:defRPr sz="2133">
                <a:solidFill>
                  <a:schemeClr val="lt2"/>
                </a:solidFill>
              </a:defRPr>
            </a:lvl4pPr>
            <a:lvl5pPr lvl="4">
              <a:lnSpc>
                <a:spcPct val="100000"/>
              </a:lnSpc>
              <a:spcBef>
                <a:spcPts val="0"/>
              </a:spcBef>
              <a:spcAft>
                <a:spcPts val="0"/>
              </a:spcAft>
              <a:buClr>
                <a:schemeClr val="lt2"/>
              </a:buClr>
              <a:buSzPts val="1600"/>
              <a:buNone/>
              <a:defRPr sz="2133">
                <a:solidFill>
                  <a:schemeClr val="lt2"/>
                </a:solidFill>
              </a:defRPr>
            </a:lvl5pPr>
            <a:lvl6pPr lvl="5">
              <a:lnSpc>
                <a:spcPct val="100000"/>
              </a:lnSpc>
              <a:spcBef>
                <a:spcPts val="0"/>
              </a:spcBef>
              <a:spcAft>
                <a:spcPts val="0"/>
              </a:spcAft>
              <a:buClr>
                <a:schemeClr val="lt2"/>
              </a:buClr>
              <a:buSzPts val="1600"/>
              <a:buNone/>
              <a:defRPr sz="2133">
                <a:solidFill>
                  <a:schemeClr val="lt2"/>
                </a:solidFill>
              </a:defRPr>
            </a:lvl6pPr>
            <a:lvl7pPr lvl="6">
              <a:lnSpc>
                <a:spcPct val="100000"/>
              </a:lnSpc>
              <a:spcBef>
                <a:spcPts val="0"/>
              </a:spcBef>
              <a:spcAft>
                <a:spcPts val="0"/>
              </a:spcAft>
              <a:buClr>
                <a:schemeClr val="lt2"/>
              </a:buClr>
              <a:buSzPts val="1600"/>
              <a:buNone/>
              <a:defRPr sz="2133">
                <a:solidFill>
                  <a:schemeClr val="lt2"/>
                </a:solidFill>
              </a:defRPr>
            </a:lvl7pPr>
            <a:lvl8pPr lvl="7">
              <a:lnSpc>
                <a:spcPct val="100000"/>
              </a:lnSpc>
              <a:spcBef>
                <a:spcPts val="0"/>
              </a:spcBef>
              <a:spcAft>
                <a:spcPts val="0"/>
              </a:spcAft>
              <a:buClr>
                <a:schemeClr val="lt2"/>
              </a:buClr>
              <a:buSzPts val="1600"/>
              <a:buNone/>
              <a:defRPr sz="2133">
                <a:solidFill>
                  <a:schemeClr val="lt2"/>
                </a:solidFill>
              </a:defRPr>
            </a:lvl8pPr>
            <a:lvl9pPr lvl="8">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1679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415600" y="719633"/>
            <a:ext cx="11360800" cy="1710000"/>
          </a:xfrm>
          <a:prstGeom prst="rect">
            <a:avLst/>
          </a:prstGeom>
        </p:spPr>
        <p:txBody>
          <a:bodyPr spcFirstLastPara="1" wrap="square" lIns="91425" tIns="91425" rIns="91425" bIns="91425" anchor="t" anchorCtr="0"/>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1271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0" y="0"/>
            <a:ext cx="575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1" y="58834"/>
            <a:ext cx="5751500"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67" y="0"/>
            <a:ext cx="5755867"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293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Google Shape;30;p5"/>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1" name="Google Shape;31;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8016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8801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p:nvPr/>
        </p:nvSpPr>
        <p:spPr>
          <a:xfrm>
            <a:off x="0" y="0"/>
            <a:ext cx="5019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txBox="1">
            <a:spLocks noGrp="1"/>
          </p:cNvSpPr>
          <p:nvPr>
            <p:ph type="title"/>
          </p:nvPr>
        </p:nvSpPr>
        <p:spPr>
          <a:xfrm>
            <a:off x="415633" y="667900"/>
            <a:ext cx="4170000" cy="24388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415600" y="3187533"/>
            <a:ext cx="4170000" cy="3064000"/>
          </a:xfrm>
          <a:prstGeom prst="rect">
            <a:avLst/>
          </a:prstGeom>
        </p:spPr>
        <p:txBody>
          <a:bodyPr spcFirstLastPara="1" wrap="square" lIns="91425" tIns="91425" rIns="91425" bIns="91425" anchor="t" anchorCtr="0"/>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2133"/>
              </a:spcBef>
              <a:spcAft>
                <a:spcPts val="0"/>
              </a:spcAft>
              <a:buClr>
                <a:schemeClr val="accent2"/>
              </a:buClr>
              <a:buSzPts val="1100"/>
              <a:buChar char="○"/>
              <a:defRPr>
                <a:solidFill>
                  <a:schemeClr val="accent2"/>
                </a:solidFill>
              </a:defRPr>
            </a:lvl2pPr>
            <a:lvl3pPr marL="1828754" lvl="2" indent="-397923">
              <a:spcBef>
                <a:spcPts val="2133"/>
              </a:spcBef>
              <a:spcAft>
                <a:spcPts val="0"/>
              </a:spcAft>
              <a:buClr>
                <a:schemeClr val="accent2"/>
              </a:buClr>
              <a:buSzPts val="1100"/>
              <a:buChar char="■"/>
              <a:defRPr>
                <a:solidFill>
                  <a:schemeClr val="accent2"/>
                </a:solidFill>
              </a:defRPr>
            </a:lvl3pPr>
            <a:lvl4pPr marL="2438339" lvl="3" indent="-397923">
              <a:spcBef>
                <a:spcPts val="2133"/>
              </a:spcBef>
              <a:spcAft>
                <a:spcPts val="0"/>
              </a:spcAft>
              <a:buClr>
                <a:schemeClr val="accent2"/>
              </a:buClr>
              <a:buSzPts val="1100"/>
              <a:buChar char="●"/>
              <a:defRPr>
                <a:solidFill>
                  <a:schemeClr val="accent2"/>
                </a:solidFill>
              </a:defRPr>
            </a:lvl4pPr>
            <a:lvl5pPr marL="3047924" lvl="4" indent="-397923">
              <a:spcBef>
                <a:spcPts val="2133"/>
              </a:spcBef>
              <a:spcAft>
                <a:spcPts val="0"/>
              </a:spcAft>
              <a:buClr>
                <a:schemeClr val="accent2"/>
              </a:buClr>
              <a:buSzPts val="1100"/>
              <a:buChar char="○"/>
              <a:defRPr>
                <a:solidFill>
                  <a:schemeClr val="accent2"/>
                </a:solidFill>
              </a:defRPr>
            </a:lvl5pPr>
            <a:lvl6pPr marL="3657509" lvl="5" indent="-397923">
              <a:spcBef>
                <a:spcPts val="2133"/>
              </a:spcBef>
              <a:spcAft>
                <a:spcPts val="0"/>
              </a:spcAft>
              <a:buClr>
                <a:schemeClr val="accent2"/>
              </a:buClr>
              <a:buSzPts val="1100"/>
              <a:buChar char="■"/>
              <a:defRPr>
                <a:solidFill>
                  <a:schemeClr val="accent2"/>
                </a:solidFill>
              </a:defRPr>
            </a:lvl6pPr>
            <a:lvl7pPr marL="4267093" lvl="6" indent="-397923">
              <a:spcBef>
                <a:spcPts val="2133"/>
              </a:spcBef>
              <a:spcAft>
                <a:spcPts val="0"/>
              </a:spcAft>
              <a:buClr>
                <a:schemeClr val="accent2"/>
              </a:buClr>
              <a:buSzPts val="1100"/>
              <a:buChar char="●"/>
              <a:defRPr>
                <a:solidFill>
                  <a:schemeClr val="accent2"/>
                </a:solidFill>
              </a:defRPr>
            </a:lvl7pPr>
            <a:lvl8pPr marL="4876678" lvl="7" indent="-397923">
              <a:spcBef>
                <a:spcPts val="2133"/>
              </a:spcBef>
              <a:spcAft>
                <a:spcPts val="0"/>
              </a:spcAft>
              <a:buClr>
                <a:schemeClr val="accent2"/>
              </a:buClr>
              <a:buSzPts val="1100"/>
              <a:buChar char="○"/>
              <a:defRPr>
                <a:solidFill>
                  <a:schemeClr val="accent2"/>
                </a:solidFill>
              </a:defRPr>
            </a:lvl8pPr>
            <a:lvl9pPr marL="5486263" lvl="8" indent="-397923">
              <a:spcBef>
                <a:spcPts val="2133"/>
              </a:spcBef>
              <a:spcAft>
                <a:spcPts val="2133"/>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9052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567" y="1064800"/>
            <a:ext cx="8330400" cy="4728400"/>
          </a:xfrm>
          <a:prstGeom prst="rect">
            <a:avLst/>
          </a:prstGeom>
        </p:spPr>
        <p:txBody>
          <a:bodyPr spcFirstLastPara="1" wrap="square" lIns="91425" tIns="91425" rIns="91425" bIns="91425" anchor="ctr" anchorCtr="0"/>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43" name="Google Shape;4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971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1159-119C-9A47-8F53-D9ED6559D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FCE6C-D26F-2B4F-B147-69C6120DE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0E546-DA56-A348-B2CD-426BE80B38EC}"/>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5" name="Footer Placeholder 4">
            <a:extLst>
              <a:ext uri="{FF2B5EF4-FFF2-40B4-BE49-F238E27FC236}">
                <a16:creationId xmlns:a16="http://schemas.microsoft.com/office/drawing/2014/main" id="{AF475D48-27A2-D044-9908-D512FD5C1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0945B-4510-814C-912F-2BFC384055AE}"/>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3187852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9"/>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2133">
                <a:solidFill>
                  <a:schemeClr val="accent2"/>
                </a:solidFill>
              </a:defRPr>
            </a:lvl1pPr>
            <a:lvl2pPr lvl="1">
              <a:lnSpc>
                <a:spcPct val="100000"/>
              </a:lnSpc>
              <a:spcBef>
                <a:spcPts val="0"/>
              </a:spcBef>
              <a:spcAft>
                <a:spcPts val="0"/>
              </a:spcAft>
              <a:buClr>
                <a:schemeClr val="accent2"/>
              </a:buClr>
              <a:buSzPts val="1600"/>
              <a:buNone/>
              <a:defRPr sz="2133">
                <a:solidFill>
                  <a:schemeClr val="accent2"/>
                </a:solidFill>
              </a:defRPr>
            </a:lvl2pPr>
            <a:lvl3pPr lvl="2">
              <a:lnSpc>
                <a:spcPct val="100000"/>
              </a:lnSpc>
              <a:spcBef>
                <a:spcPts val="0"/>
              </a:spcBef>
              <a:spcAft>
                <a:spcPts val="0"/>
              </a:spcAft>
              <a:buClr>
                <a:schemeClr val="accent2"/>
              </a:buClr>
              <a:buSzPts val="1600"/>
              <a:buNone/>
              <a:defRPr sz="2133">
                <a:solidFill>
                  <a:schemeClr val="accent2"/>
                </a:solidFill>
              </a:defRPr>
            </a:lvl3pPr>
            <a:lvl4pPr lvl="3">
              <a:lnSpc>
                <a:spcPct val="100000"/>
              </a:lnSpc>
              <a:spcBef>
                <a:spcPts val="0"/>
              </a:spcBef>
              <a:spcAft>
                <a:spcPts val="0"/>
              </a:spcAft>
              <a:buClr>
                <a:schemeClr val="accent2"/>
              </a:buClr>
              <a:buSzPts val="1600"/>
              <a:buNone/>
              <a:defRPr sz="2133">
                <a:solidFill>
                  <a:schemeClr val="accent2"/>
                </a:solidFill>
              </a:defRPr>
            </a:lvl4pPr>
            <a:lvl5pPr lvl="4">
              <a:lnSpc>
                <a:spcPct val="100000"/>
              </a:lnSpc>
              <a:spcBef>
                <a:spcPts val="0"/>
              </a:spcBef>
              <a:spcAft>
                <a:spcPts val="0"/>
              </a:spcAft>
              <a:buClr>
                <a:schemeClr val="accent2"/>
              </a:buClr>
              <a:buSzPts val="1600"/>
              <a:buNone/>
              <a:defRPr sz="2133">
                <a:solidFill>
                  <a:schemeClr val="accent2"/>
                </a:solidFill>
              </a:defRPr>
            </a:lvl5pPr>
            <a:lvl6pPr lvl="5">
              <a:lnSpc>
                <a:spcPct val="100000"/>
              </a:lnSpc>
              <a:spcBef>
                <a:spcPts val="0"/>
              </a:spcBef>
              <a:spcAft>
                <a:spcPts val="0"/>
              </a:spcAft>
              <a:buClr>
                <a:schemeClr val="accent2"/>
              </a:buClr>
              <a:buSzPts val="1600"/>
              <a:buNone/>
              <a:defRPr sz="2133">
                <a:solidFill>
                  <a:schemeClr val="accent2"/>
                </a:solidFill>
              </a:defRPr>
            </a:lvl6pPr>
            <a:lvl7pPr lvl="6">
              <a:lnSpc>
                <a:spcPct val="100000"/>
              </a:lnSpc>
              <a:spcBef>
                <a:spcPts val="0"/>
              </a:spcBef>
              <a:spcAft>
                <a:spcPts val="0"/>
              </a:spcAft>
              <a:buClr>
                <a:schemeClr val="accent2"/>
              </a:buClr>
              <a:buSzPts val="1600"/>
              <a:buNone/>
              <a:defRPr sz="2133">
                <a:solidFill>
                  <a:schemeClr val="accent2"/>
                </a:solidFill>
              </a:defRPr>
            </a:lvl7pPr>
            <a:lvl8pPr lvl="7">
              <a:lnSpc>
                <a:spcPct val="100000"/>
              </a:lnSpc>
              <a:spcBef>
                <a:spcPts val="0"/>
              </a:spcBef>
              <a:spcAft>
                <a:spcPts val="0"/>
              </a:spcAft>
              <a:buClr>
                <a:schemeClr val="accent2"/>
              </a:buClr>
              <a:buSzPts val="1600"/>
              <a:buNone/>
              <a:defRPr sz="2133">
                <a:solidFill>
                  <a:schemeClr val="accent2"/>
                </a:solidFill>
              </a:defRPr>
            </a:lvl8pPr>
            <a:lvl9pPr lvl="8">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48" name="Google Shape;48;p9"/>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49" name="Google Shape;4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9732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383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3333">
                <a:solidFill>
                  <a:schemeClr val="lt1"/>
                </a:solidFill>
              </a:defRPr>
            </a:lvl1pPr>
            <a:lvl2pPr lvl="1">
              <a:spcBef>
                <a:spcPts val="0"/>
              </a:spcBef>
              <a:spcAft>
                <a:spcPts val="0"/>
              </a:spcAft>
              <a:buClr>
                <a:schemeClr val="lt1"/>
              </a:buClr>
              <a:buSzPts val="10000"/>
              <a:buNone/>
              <a:defRPr sz="13333">
                <a:solidFill>
                  <a:schemeClr val="lt1"/>
                </a:solidFill>
              </a:defRPr>
            </a:lvl2pPr>
            <a:lvl3pPr lvl="2">
              <a:spcBef>
                <a:spcPts val="0"/>
              </a:spcBef>
              <a:spcAft>
                <a:spcPts val="0"/>
              </a:spcAft>
              <a:buClr>
                <a:schemeClr val="lt1"/>
              </a:buClr>
              <a:buSzPts val="10000"/>
              <a:buNone/>
              <a:defRPr sz="13333">
                <a:solidFill>
                  <a:schemeClr val="lt1"/>
                </a:solidFill>
              </a:defRPr>
            </a:lvl3pPr>
            <a:lvl4pPr lvl="3">
              <a:spcBef>
                <a:spcPts val="0"/>
              </a:spcBef>
              <a:spcAft>
                <a:spcPts val="0"/>
              </a:spcAft>
              <a:buClr>
                <a:schemeClr val="lt1"/>
              </a:buClr>
              <a:buSzPts val="10000"/>
              <a:buNone/>
              <a:defRPr sz="13333">
                <a:solidFill>
                  <a:schemeClr val="lt1"/>
                </a:solidFill>
              </a:defRPr>
            </a:lvl4pPr>
            <a:lvl5pPr lvl="4">
              <a:spcBef>
                <a:spcPts val="0"/>
              </a:spcBef>
              <a:spcAft>
                <a:spcPts val="0"/>
              </a:spcAft>
              <a:buClr>
                <a:schemeClr val="lt1"/>
              </a:buClr>
              <a:buSzPts val="10000"/>
              <a:buNone/>
              <a:defRPr sz="13333">
                <a:solidFill>
                  <a:schemeClr val="lt1"/>
                </a:solidFill>
              </a:defRPr>
            </a:lvl5pPr>
            <a:lvl6pPr lvl="5">
              <a:spcBef>
                <a:spcPts val="0"/>
              </a:spcBef>
              <a:spcAft>
                <a:spcPts val="0"/>
              </a:spcAft>
              <a:buClr>
                <a:schemeClr val="lt1"/>
              </a:buClr>
              <a:buSzPts val="10000"/>
              <a:buNone/>
              <a:defRPr sz="13333">
                <a:solidFill>
                  <a:schemeClr val="lt1"/>
                </a:solidFill>
              </a:defRPr>
            </a:lvl6pPr>
            <a:lvl7pPr lvl="6">
              <a:spcBef>
                <a:spcPts val="0"/>
              </a:spcBef>
              <a:spcAft>
                <a:spcPts val="0"/>
              </a:spcAft>
              <a:buClr>
                <a:schemeClr val="lt1"/>
              </a:buClr>
              <a:buSzPts val="10000"/>
              <a:buNone/>
              <a:defRPr sz="13333">
                <a:solidFill>
                  <a:schemeClr val="lt1"/>
                </a:solidFill>
              </a:defRPr>
            </a:lvl7pPr>
            <a:lvl8pPr lvl="7">
              <a:spcBef>
                <a:spcPts val="0"/>
              </a:spcBef>
              <a:spcAft>
                <a:spcPts val="0"/>
              </a:spcAft>
              <a:buClr>
                <a:schemeClr val="lt1"/>
              </a:buClr>
              <a:buSzPts val="10000"/>
              <a:buNone/>
              <a:defRPr sz="13333">
                <a:solidFill>
                  <a:schemeClr val="lt1"/>
                </a:solidFill>
              </a:defRPr>
            </a:lvl8pPr>
            <a:lvl9pPr lvl="8">
              <a:spcBef>
                <a:spcPts val="0"/>
              </a:spcBef>
              <a:spcAft>
                <a:spcPts val="0"/>
              </a:spcAft>
              <a:buClr>
                <a:schemeClr val="lt1"/>
              </a:buClr>
              <a:buSzPts val="10000"/>
              <a:buNone/>
              <a:defRPr sz="13333">
                <a:solidFill>
                  <a:schemeClr val="lt1"/>
                </a:solidFill>
              </a:defRPr>
            </a:lvl9pPr>
          </a:lstStyle>
          <a:p>
            <a:r>
              <a:t>xx%</a:t>
            </a:r>
          </a:p>
        </p:txBody>
      </p:sp>
      <p:sp>
        <p:nvSpPr>
          <p:cNvPr id="56" name="Google Shape;56;p11"/>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2133"/>
              </a:spcBef>
              <a:spcAft>
                <a:spcPts val="0"/>
              </a:spcAft>
              <a:buClr>
                <a:schemeClr val="accent2"/>
              </a:buClr>
              <a:buSzPts val="1100"/>
              <a:buChar char="○"/>
              <a:defRPr>
                <a:solidFill>
                  <a:schemeClr val="accent2"/>
                </a:solidFill>
              </a:defRPr>
            </a:lvl2pPr>
            <a:lvl3pPr marL="1828754" lvl="2" indent="-397923">
              <a:spcBef>
                <a:spcPts val="2133"/>
              </a:spcBef>
              <a:spcAft>
                <a:spcPts val="0"/>
              </a:spcAft>
              <a:buClr>
                <a:schemeClr val="accent2"/>
              </a:buClr>
              <a:buSzPts val="1100"/>
              <a:buChar char="■"/>
              <a:defRPr>
                <a:solidFill>
                  <a:schemeClr val="accent2"/>
                </a:solidFill>
              </a:defRPr>
            </a:lvl3pPr>
            <a:lvl4pPr marL="2438339" lvl="3" indent="-397923">
              <a:spcBef>
                <a:spcPts val="2133"/>
              </a:spcBef>
              <a:spcAft>
                <a:spcPts val="0"/>
              </a:spcAft>
              <a:buClr>
                <a:schemeClr val="accent2"/>
              </a:buClr>
              <a:buSzPts val="1100"/>
              <a:buChar char="●"/>
              <a:defRPr>
                <a:solidFill>
                  <a:schemeClr val="accent2"/>
                </a:solidFill>
              </a:defRPr>
            </a:lvl4pPr>
            <a:lvl5pPr marL="3047924" lvl="4" indent="-397923">
              <a:spcBef>
                <a:spcPts val="2133"/>
              </a:spcBef>
              <a:spcAft>
                <a:spcPts val="0"/>
              </a:spcAft>
              <a:buClr>
                <a:schemeClr val="accent2"/>
              </a:buClr>
              <a:buSzPts val="1100"/>
              <a:buChar char="○"/>
              <a:defRPr>
                <a:solidFill>
                  <a:schemeClr val="accent2"/>
                </a:solidFill>
              </a:defRPr>
            </a:lvl5pPr>
            <a:lvl6pPr marL="3657509" lvl="5" indent="-397923">
              <a:spcBef>
                <a:spcPts val="2133"/>
              </a:spcBef>
              <a:spcAft>
                <a:spcPts val="0"/>
              </a:spcAft>
              <a:buClr>
                <a:schemeClr val="accent2"/>
              </a:buClr>
              <a:buSzPts val="1100"/>
              <a:buChar char="■"/>
              <a:defRPr>
                <a:solidFill>
                  <a:schemeClr val="accent2"/>
                </a:solidFill>
              </a:defRPr>
            </a:lvl6pPr>
            <a:lvl7pPr marL="4267093" lvl="6" indent="-397923">
              <a:spcBef>
                <a:spcPts val="2133"/>
              </a:spcBef>
              <a:spcAft>
                <a:spcPts val="0"/>
              </a:spcAft>
              <a:buClr>
                <a:schemeClr val="accent2"/>
              </a:buClr>
              <a:buSzPts val="1100"/>
              <a:buChar char="●"/>
              <a:defRPr>
                <a:solidFill>
                  <a:schemeClr val="accent2"/>
                </a:solidFill>
              </a:defRPr>
            </a:lvl7pPr>
            <a:lvl8pPr marL="4876678" lvl="7" indent="-397923">
              <a:spcBef>
                <a:spcPts val="2133"/>
              </a:spcBef>
              <a:spcAft>
                <a:spcPts val="0"/>
              </a:spcAft>
              <a:buClr>
                <a:schemeClr val="accent2"/>
              </a:buClr>
              <a:buSzPts val="1100"/>
              <a:buChar char="○"/>
              <a:defRPr>
                <a:solidFill>
                  <a:schemeClr val="accent2"/>
                </a:solidFill>
              </a:defRPr>
            </a:lvl8pPr>
            <a:lvl9pPr marL="5486263" lvl="8" indent="-397923">
              <a:spcBef>
                <a:spcPts val="2133"/>
              </a:spcBef>
              <a:spcAft>
                <a:spcPts val="2133"/>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2607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4949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5D7C-01CF-DB40-9DF9-24BA12C89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16B027-D526-F24E-B8DB-4400983C1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A4F88-F9C7-F641-89ED-CFA3ECF61DCA}"/>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5" name="Footer Placeholder 4">
            <a:extLst>
              <a:ext uri="{FF2B5EF4-FFF2-40B4-BE49-F238E27FC236}">
                <a16:creationId xmlns:a16="http://schemas.microsoft.com/office/drawing/2014/main" id="{FDEF442F-832A-6649-A393-C1866E55A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8E6EDC-B09D-864A-9AF6-1DDED90E32AD}"/>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4020545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40F0-F625-104A-99BD-08CDFD67A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E207F8-5852-0E40-84E0-B57D91D53C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F43FF-2EF6-4342-B3B3-C8E0D9CC232A}"/>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5" name="Footer Placeholder 4">
            <a:extLst>
              <a:ext uri="{FF2B5EF4-FFF2-40B4-BE49-F238E27FC236}">
                <a16:creationId xmlns:a16="http://schemas.microsoft.com/office/drawing/2014/main" id="{91EE8D27-0EB2-2E42-B898-78441E247E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EA4AA1-9EFE-6D4C-AF9D-6815B5C052AF}"/>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1997684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699F-3411-B84A-A76D-43CD821043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A16446-8B5A-AC45-B556-96BA60846D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4B87B9-7CCC-9B4B-8F12-3735D4F2A041}"/>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5" name="Footer Placeholder 4">
            <a:extLst>
              <a:ext uri="{FF2B5EF4-FFF2-40B4-BE49-F238E27FC236}">
                <a16:creationId xmlns:a16="http://schemas.microsoft.com/office/drawing/2014/main" id="{EE1F8096-EB89-9441-B98C-2ABF6EAB6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DF922-AD2E-104F-B78A-35DD3CB99BF4}"/>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3866704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7ED-049E-1C42-8862-CE1430DED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EA98C2-4A79-C647-B424-84F49D0B6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60A4E4-21D3-8046-9B97-0768C74B43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3B571-F555-9343-9914-EFA92E8EC080}"/>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6" name="Footer Placeholder 5">
            <a:extLst>
              <a:ext uri="{FF2B5EF4-FFF2-40B4-BE49-F238E27FC236}">
                <a16:creationId xmlns:a16="http://schemas.microsoft.com/office/drawing/2014/main" id="{369B4298-FDEF-4944-A62F-CCCE572B2C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18D4C-13B4-F34D-B73F-820C3F3A892E}"/>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948683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20D3-72A1-D548-A95B-1DDD31FC3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5DCA1-326C-AD41-AF73-48457BA89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973399-72DD-1F45-B00A-3D631DC3E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134B90-1E36-394B-B31E-21E1CA203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F2654-EAE1-704B-99A1-6921FFB89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DB3EC2-5410-CF42-9A2C-34DE15A96519}"/>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8" name="Footer Placeholder 7">
            <a:extLst>
              <a:ext uri="{FF2B5EF4-FFF2-40B4-BE49-F238E27FC236}">
                <a16:creationId xmlns:a16="http://schemas.microsoft.com/office/drawing/2014/main" id="{B08695FD-6E22-D241-A8F9-0341A747D5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5DFDE1-33E0-4743-A0F0-84CD11EB34FC}"/>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1035352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898A-DE55-CE47-8D49-3A5DF3D6CD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05E645-FA21-C94D-8173-E3360AAE2EE5}"/>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4" name="Footer Placeholder 3">
            <a:extLst>
              <a:ext uri="{FF2B5EF4-FFF2-40B4-BE49-F238E27FC236}">
                <a16:creationId xmlns:a16="http://schemas.microsoft.com/office/drawing/2014/main" id="{549DB3CE-DFAB-284E-B098-87915E0D9B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66ABCB-C8BC-2C42-AEEB-68512F5FA64D}"/>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11806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6CA0-C86D-9D47-9020-307215E53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8C168-E742-054E-938D-16512E7E0D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DC244-DBEB-9849-B44E-BFD261BF2B67}"/>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5" name="Footer Placeholder 4">
            <a:extLst>
              <a:ext uri="{FF2B5EF4-FFF2-40B4-BE49-F238E27FC236}">
                <a16:creationId xmlns:a16="http://schemas.microsoft.com/office/drawing/2014/main" id="{4347CA0D-98B1-4F40-AE7E-204916A3E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D41C3-F0B6-D94A-BBC6-6B787A84B5AE}"/>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2274843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76B86-FEA4-1449-A879-ED940B77FD15}"/>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3" name="Footer Placeholder 2">
            <a:extLst>
              <a:ext uri="{FF2B5EF4-FFF2-40B4-BE49-F238E27FC236}">
                <a16:creationId xmlns:a16="http://schemas.microsoft.com/office/drawing/2014/main" id="{ED70972F-0741-C842-8919-BC41FE541A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7D151D-426F-9B40-8CA7-CB8B174A7373}"/>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4218569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4DA8-E1C0-E844-BD50-2C31C02C4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6ABC30-1185-B741-A261-095790CCE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5586BB-AA21-7D41-9AF8-484D2B43D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8A4E0-D5E1-DA43-A0A9-1EC5DFF8E442}"/>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6" name="Footer Placeholder 5">
            <a:extLst>
              <a:ext uri="{FF2B5EF4-FFF2-40B4-BE49-F238E27FC236}">
                <a16:creationId xmlns:a16="http://schemas.microsoft.com/office/drawing/2014/main" id="{305A26CB-169A-964B-AC68-97AD431F3F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400686-ED91-AF45-8336-246BD41D7778}"/>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3944728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B96F-5047-2544-84B2-823A1B3EF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937CE9-84CB-FC42-9CAD-D9A6449CD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D9666D7-46D0-E846-8CC8-CA3883434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6977B7-F82F-FA49-9AB5-E48A4F982654}"/>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6" name="Footer Placeholder 5">
            <a:extLst>
              <a:ext uri="{FF2B5EF4-FFF2-40B4-BE49-F238E27FC236}">
                <a16:creationId xmlns:a16="http://schemas.microsoft.com/office/drawing/2014/main" id="{DA686379-74E3-3F45-8ACA-88E9D51FB4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21031C-FD6F-0B4B-A3ED-943BD54ABDA3}"/>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2793617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4185-2211-1F4F-B088-7274C3E5B1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CF1AF5-1DFE-354B-9BBC-D1A31D629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93051-42FB-304A-A972-089A5F4BE4C8}"/>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5" name="Footer Placeholder 4">
            <a:extLst>
              <a:ext uri="{FF2B5EF4-FFF2-40B4-BE49-F238E27FC236}">
                <a16:creationId xmlns:a16="http://schemas.microsoft.com/office/drawing/2014/main" id="{01CBD94B-1CA5-2642-86D5-25096F8A63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CC75B3-B749-AA41-AA29-7451E5397ED4}"/>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2635809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84144-DD2C-744B-AADB-8CC3162363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541CA6-CFF2-2049-BB6A-8648A09C78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0AFC5-BCE6-7A49-9D7D-9B36B51B8579}"/>
              </a:ext>
            </a:extLst>
          </p:cNvPr>
          <p:cNvSpPr>
            <a:spLocks noGrp="1"/>
          </p:cNvSpPr>
          <p:nvPr>
            <p:ph type="dt" sz="half" idx="10"/>
          </p:nvPr>
        </p:nvSpPr>
        <p:spPr/>
        <p:txBody>
          <a:bodyPr/>
          <a:lstStyle/>
          <a:p>
            <a:fld id="{D475EF07-7385-324F-8C82-928D4CB83AA9}" type="datetimeFigureOut">
              <a:rPr lang="en-US" smtClean="0"/>
              <a:t>5/24/2019</a:t>
            </a:fld>
            <a:endParaRPr lang="en-US" dirty="0"/>
          </a:p>
        </p:txBody>
      </p:sp>
      <p:sp>
        <p:nvSpPr>
          <p:cNvPr id="5" name="Footer Placeholder 4">
            <a:extLst>
              <a:ext uri="{FF2B5EF4-FFF2-40B4-BE49-F238E27FC236}">
                <a16:creationId xmlns:a16="http://schemas.microsoft.com/office/drawing/2014/main" id="{1BF791E1-2A50-BD4C-95FF-D7F7B9C6F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093CF0-7E6D-9949-9834-6965BE5FFB34}"/>
              </a:ext>
            </a:extLst>
          </p:cNvPr>
          <p:cNvSpPr>
            <a:spLocks noGrp="1"/>
          </p:cNvSpPr>
          <p:nvPr>
            <p:ph type="sldNum" sz="quarter" idx="12"/>
          </p:nvPr>
        </p:nvSpPr>
        <p:spPr/>
        <p:txBody>
          <a:bodyPr/>
          <a:lstStyle/>
          <a:p>
            <a:fld id="{77FF1F50-5555-4C46-9A16-72E8E64108B3}" type="slidenum">
              <a:rPr lang="en-US" smtClean="0"/>
              <a:t>‹#›</a:t>
            </a:fld>
            <a:endParaRPr lang="en-US" dirty="0"/>
          </a:p>
        </p:txBody>
      </p:sp>
    </p:spTree>
    <p:extLst>
      <p:ext uri="{BB962C8B-B14F-4D97-AF65-F5344CB8AC3E}">
        <p14:creationId xmlns:p14="http://schemas.microsoft.com/office/powerpoint/2010/main" val="1544646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9236"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9" name="Rectangle 18"/>
          <p:cNvSpPr/>
          <p:nvPr userDrawn="1"/>
        </p:nvSpPr>
        <p:spPr>
          <a:xfrm>
            <a:off x="2955636"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20" name="Rectangle 19"/>
          <p:cNvSpPr/>
          <p:nvPr userDrawn="1"/>
        </p:nvSpPr>
        <p:spPr>
          <a:xfrm>
            <a:off x="4360329"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pic>
        <p:nvPicPr>
          <p:cNvPr id="5" name="Picture 4">
            <a:extLst>
              <a:ext uri="{FF2B5EF4-FFF2-40B4-BE49-F238E27FC236}">
                <a16:creationId xmlns:a16="http://schemas.microsoft.com/office/drawing/2014/main" id="{91A9483E-5FE2-4298-8430-AB0A107D157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147631" y="6407387"/>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9542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2"/>
        <p:cNvGrpSpPr/>
        <p:nvPr/>
      </p:nvGrpSpPr>
      <p:grpSpPr>
        <a:xfrm>
          <a:off x="0" y="0"/>
          <a:ext cx="0" cy="0"/>
          <a:chOff x="0" y="0"/>
          <a:chExt cx="0" cy="0"/>
        </a:xfrm>
      </p:grpSpPr>
      <p:sp>
        <p:nvSpPr>
          <p:cNvPr id="23" name="Shape 23"/>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D527F"/>
              </a:solidFill>
              <a:latin typeface="Arial"/>
              <a:ea typeface="Arial"/>
              <a:cs typeface="Arial"/>
              <a:sym typeface="Arial"/>
            </a:endParaRPr>
          </a:p>
        </p:txBody>
      </p:sp>
      <p:sp>
        <p:nvSpPr>
          <p:cNvPr id="24" name="Shape 24"/>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D527F"/>
              </a:solidFill>
              <a:latin typeface="Arial"/>
              <a:ea typeface="Arial"/>
              <a:cs typeface="Arial"/>
              <a:sym typeface="Arial"/>
            </a:endParaRPr>
          </a:p>
        </p:txBody>
      </p:sp>
      <p:sp>
        <p:nvSpPr>
          <p:cNvPr id="25" name="Shape 25"/>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D527F"/>
              </a:solidFill>
              <a:latin typeface="Arial"/>
              <a:ea typeface="Arial"/>
              <a:cs typeface="Arial"/>
              <a:sym typeface="Arial"/>
            </a:endParaRPr>
          </a:p>
        </p:txBody>
      </p:sp>
      <p:sp>
        <p:nvSpPr>
          <p:cNvPr id="26" name="Shape 26"/>
          <p:cNvSpPr txBox="1">
            <a:spLocks noGrp="1"/>
          </p:cNvSpPr>
          <p:nvPr>
            <p:ph type="body" idx="1"/>
          </p:nvPr>
        </p:nvSpPr>
        <p:spPr>
          <a:xfrm>
            <a:off x="454382" y="457739"/>
            <a:ext cx="11252197" cy="915256"/>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a:alphaModFix/>
          </a:blip>
          <a:srcRect/>
          <a:stretch/>
        </p:blipFill>
        <p:spPr>
          <a:xfrm>
            <a:off x="11080072" y="6422994"/>
            <a:ext cx="916227" cy="291625"/>
          </a:xfrm>
          <a:prstGeom prst="rect">
            <a:avLst/>
          </a:prstGeom>
          <a:noFill/>
          <a:ln>
            <a:noFill/>
          </a:ln>
        </p:spPr>
      </p:pic>
      <p:sp>
        <p:nvSpPr>
          <p:cNvPr id="28" name="Shape 28"/>
          <p:cNvSpPr txBox="1">
            <a:spLocks noGrp="1"/>
          </p:cNvSpPr>
          <p:nvPr>
            <p:ph type="body" idx="2"/>
          </p:nvPr>
        </p:nvSpPr>
        <p:spPr>
          <a:xfrm>
            <a:off x="454382" y="1372997"/>
            <a:ext cx="11252197" cy="4475171"/>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909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7D8D-EB22-6544-BD05-05B2C3268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072643-B188-4143-8729-378B3F068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197CD-DA73-DC4B-B346-9678C72A81C8}"/>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5" name="Footer Placeholder 4">
            <a:extLst>
              <a:ext uri="{FF2B5EF4-FFF2-40B4-BE49-F238E27FC236}">
                <a16:creationId xmlns:a16="http://schemas.microsoft.com/office/drawing/2014/main" id="{706E5BD6-E0CB-B747-8831-B11473F4C1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5CE6F8-84FA-264C-BB00-8A4EC343FF80}"/>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1661505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3A05-55C3-874D-9CF3-228F45016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9B3D5-8A0B-F141-8A42-8EFB509D96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2611E-FDD6-2D4C-BC66-5FE56DE34ADD}"/>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5" name="Footer Placeholder 4">
            <a:extLst>
              <a:ext uri="{FF2B5EF4-FFF2-40B4-BE49-F238E27FC236}">
                <a16:creationId xmlns:a16="http://schemas.microsoft.com/office/drawing/2014/main" id="{0BD73643-5C9C-534C-8E7F-8ACADB5737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43B33-C939-4E49-9DA8-52846237FAE9}"/>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2326966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661A-2D77-C649-85BC-A456D2BA2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A7D096-2472-7048-9E80-8BE0FE958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0639C5-F5B5-774F-807F-18C1B0CBF602}"/>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5" name="Footer Placeholder 4">
            <a:extLst>
              <a:ext uri="{FF2B5EF4-FFF2-40B4-BE49-F238E27FC236}">
                <a16:creationId xmlns:a16="http://schemas.microsoft.com/office/drawing/2014/main" id="{DA2ECC1D-518B-3140-BBDD-87A091AA1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245539-AF49-B641-AE96-FB5AEA6D4F62}"/>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353055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21FD-726C-8F41-AD30-C9CAB3E67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19D38-469C-F041-9079-D1AD8D6257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1CFFD-D42D-3345-B5ED-E0142CEFC7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99650A-5059-5A41-BC29-64F6751DB3E2}"/>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6" name="Footer Placeholder 5">
            <a:extLst>
              <a:ext uri="{FF2B5EF4-FFF2-40B4-BE49-F238E27FC236}">
                <a16:creationId xmlns:a16="http://schemas.microsoft.com/office/drawing/2014/main" id="{5CBF3801-F2F2-9942-B025-45385FC5C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C0CC4-47DF-B141-A0C6-5E1464A98F72}"/>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720201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C211-B572-9549-A1B6-F3D5A6893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F4A5F-81BD-304F-8423-989642BA20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23700-475E-5645-8DDF-14027C2E62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471530-29E3-BE43-8666-8F0680775F6C}"/>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6" name="Footer Placeholder 5">
            <a:extLst>
              <a:ext uri="{FF2B5EF4-FFF2-40B4-BE49-F238E27FC236}">
                <a16:creationId xmlns:a16="http://schemas.microsoft.com/office/drawing/2014/main" id="{25F7E171-B967-A24D-AEE3-34CCF21D72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136077-A362-7A45-8E0C-5074321D8D51}"/>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3436679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7947-4495-F642-9E32-DBC571F67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7C91E-9F03-6A44-8FD1-F182592B1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F248F4-0E3C-8A44-A085-B5C575CB62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E74CA9-9A16-C441-9E34-285B3D74B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EC7862-A413-1B40-9169-BE920F9E8C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2E857-DC07-C54A-A624-378410792439}"/>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8" name="Footer Placeholder 7">
            <a:extLst>
              <a:ext uri="{FF2B5EF4-FFF2-40B4-BE49-F238E27FC236}">
                <a16:creationId xmlns:a16="http://schemas.microsoft.com/office/drawing/2014/main" id="{39CB7E9A-BF9B-784E-AB10-13A7A7BCD0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6A17B9-60B7-E348-B13F-58DD9B6072C3}"/>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1469820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617C-E346-BF47-9812-7FFE8CA46C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7D7E2-A597-804F-BDE4-1F5CD9122CEC}"/>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4" name="Footer Placeholder 3">
            <a:extLst>
              <a:ext uri="{FF2B5EF4-FFF2-40B4-BE49-F238E27FC236}">
                <a16:creationId xmlns:a16="http://schemas.microsoft.com/office/drawing/2014/main" id="{02EC7BD2-F336-B245-85D9-A38F9286BF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1A28C5-3924-D44D-9B5D-2FCE2DF8524A}"/>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2322167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078A4-8C28-7D4D-86F8-E24525C93F37}"/>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3" name="Footer Placeholder 2">
            <a:extLst>
              <a:ext uri="{FF2B5EF4-FFF2-40B4-BE49-F238E27FC236}">
                <a16:creationId xmlns:a16="http://schemas.microsoft.com/office/drawing/2014/main" id="{0DC7FDEF-CAF7-F941-B8F4-D1DA529418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930BAB-8E99-B243-9550-645DCA19A181}"/>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3123134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B344-AD5A-B545-BBC5-959D701AE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7420F2-2EAA-0544-824A-A79981CE6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6C3A9-965F-644B-A9F6-CD21F916D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300C2D-A8B4-9E4C-BBD8-6557657AEE88}"/>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6" name="Footer Placeholder 5">
            <a:extLst>
              <a:ext uri="{FF2B5EF4-FFF2-40B4-BE49-F238E27FC236}">
                <a16:creationId xmlns:a16="http://schemas.microsoft.com/office/drawing/2014/main" id="{55792B61-D4C2-384E-B4DC-7ED41707FD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A5CF4E-8F53-084A-BF79-4566715958E1}"/>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543543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EDBE-6384-9E44-AA0E-552175A6A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9D06A2-B0C2-C048-8DC1-B77A0AF10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617B0C-2559-5C44-A19B-ADAB2D177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3ED095-D4AE-BC49-8520-10ADE6BC4690}"/>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6" name="Footer Placeholder 5">
            <a:extLst>
              <a:ext uri="{FF2B5EF4-FFF2-40B4-BE49-F238E27FC236}">
                <a16:creationId xmlns:a16="http://schemas.microsoft.com/office/drawing/2014/main" id="{FE20BF0E-9C9B-2E45-86BE-82263670E3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1334D7-1947-624B-8AF2-362F9E63B631}"/>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3830811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DFF5-A58A-6847-B184-E88A3CA06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C8B83B-FD55-1644-910F-BB2AC0E1B9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5E609-080B-7C4E-8725-68EF3F6CC3E8}"/>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5" name="Footer Placeholder 4">
            <a:extLst>
              <a:ext uri="{FF2B5EF4-FFF2-40B4-BE49-F238E27FC236}">
                <a16:creationId xmlns:a16="http://schemas.microsoft.com/office/drawing/2014/main" id="{F873969A-192D-6449-A286-322112B74A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C1E067-1EE4-A74C-B39D-2B0743738F07}"/>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4275031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59D410-E5C1-F644-A687-D7ECCBECE5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E4F0B-C9CB-764C-845D-0D2750C513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9370F-DD6D-A74E-B9C5-5382D2B0C4EA}"/>
              </a:ext>
            </a:extLst>
          </p:cNvPr>
          <p:cNvSpPr>
            <a:spLocks noGrp="1"/>
          </p:cNvSpPr>
          <p:nvPr>
            <p:ph type="dt" sz="half" idx="10"/>
          </p:nvPr>
        </p:nvSpPr>
        <p:spPr/>
        <p:txBody>
          <a:bodyPr/>
          <a:lstStyle/>
          <a:p>
            <a:fld id="{C4556E1A-61B5-8040-A1A5-164DBCFA834B}" type="datetimeFigureOut">
              <a:rPr lang="en-US" smtClean="0"/>
              <a:t>5/24/2019</a:t>
            </a:fld>
            <a:endParaRPr lang="en-US" dirty="0"/>
          </a:p>
        </p:txBody>
      </p:sp>
      <p:sp>
        <p:nvSpPr>
          <p:cNvPr id="5" name="Footer Placeholder 4">
            <a:extLst>
              <a:ext uri="{FF2B5EF4-FFF2-40B4-BE49-F238E27FC236}">
                <a16:creationId xmlns:a16="http://schemas.microsoft.com/office/drawing/2014/main" id="{C927EE93-496D-5242-9CD4-7E5B6C4EAF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3E78D7-67C0-FC49-892C-A79AB851A163}"/>
              </a:ext>
            </a:extLst>
          </p:cNvPr>
          <p:cNvSpPr>
            <a:spLocks noGrp="1"/>
          </p:cNvSpPr>
          <p:nvPr>
            <p:ph type="sldNum" sz="quarter" idx="12"/>
          </p:nvPr>
        </p:nvSpPr>
        <p:spPr/>
        <p:txBody>
          <a:bodyPr/>
          <a:lstStyle/>
          <a:p>
            <a:fld id="{B590AC6A-8F67-D84A-8BC1-3EC98026FBCF}" type="slidenum">
              <a:rPr lang="en-US" smtClean="0"/>
              <a:t>‹#›</a:t>
            </a:fld>
            <a:endParaRPr lang="en-US" dirty="0"/>
          </a:p>
        </p:txBody>
      </p:sp>
    </p:spTree>
    <p:extLst>
      <p:ext uri="{BB962C8B-B14F-4D97-AF65-F5344CB8AC3E}">
        <p14:creationId xmlns:p14="http://schemas.microsoft.com/office/powerpoint/2010/main" val="1276864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9236"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9" name="Rectangle 18"/>
          <p:cNvSpPr/>
          <p:nvPr userDrawn="1"/>
        </p:nvSpPr>
        <p:spPr>
          <a:xfrm>
            <a:off x="2955636"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20" name="Rectangle 19"/>
          <p:cNvSpPr/>
          <p:nvPr userDrawn="1"/>
        </p:nvSpPr>
        <p:spPr>
          <a:xfrm>
            <a:off x="4360329"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pic>
        <p:nvPicPr>
          <p:cNvPr id="5" name="Picture 4">
            <a:extLst>
              <a:ext uri="{FF2B5EF4-FFF2-40B4-BE49-F238E27FC236}">
                <a16:creationId xmlns:a16="http://schemas.microsoft.com/office/drawing/2014/main" id="{91A9483E-5FE2-4298-8430-AB0A107D157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147631" y="6407387"/>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1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 Bar">
    <p:spTree>
      <p:nvGrpSpPr>
        <p:cNvPr id="1" name=""/>
        <p:cNvGrpSpPr/>
        <p:nvPr/>
      </p:nvGrpSpPr>
      <p:grpSpPr>
        <a:xfrm>
          <a:off x="0" y="0"/>
          <a:ext cx="0" cy="0"/>
          <a:chOff x="0" y="0"/>
          <a:chExt cx="0" cy="0"/>
        </a:xfrm>
      </p:grpSpPr>
      <p:sp>
        <p:nvSpPr>
          <p:cNvPr id="18" name="Rectangle 17"/>
          <p:cNvSpPr/>
          <p:nvPr userDrawn="1"/>
        </p:nvSpPr>
        <p:spPr>
          <a:xfrm>
            <a:off x="0" y="56388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19" name="Rectangle 18"/>
          <p:cNvSpPr/>
          <p:nvPr userDrawn="1"/>
        </p:nvSpPr>
        <p:spPr>
          <a:xfrm>
            <a:off x="2946400" y="56388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sp>
        <p:nvSpPr>
          <p:cNvPr id="20" name="Rectangle 19"/>
          <p:cNvSpPr/>
          <p:nvPr userDrawn="1"/>
        </p:nvSpPr>
        <p:spPr>
          <a:xfrm>
            <a:off x="4351093" y="56388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3D527F"/>
              </a:solidFill>
            </a:endParaRPr>
          </a:p>
        </p:txBody>
      </p:sp>
      <p:pic>
        <p:nvPicPr>
          <p:cNvPr id="5" name="Picture 5">
            <a:extLst>
              <a:ext uri="{FF2B5EF4-FFF2-40B4-BE49-F238E27FC236}">
                <a16:creationId xmlns:a16="http://schemas.microsoft.com/office/drawing/2014/main" id="{AAFE1985-1056-4231-96F8-B7076DB7E26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080073" y="6422994"/>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01A6733-70DD-4449-8C03-80A8F13C842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147631" y="5797787"/>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11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C9A0-CBFE-9348-AEED-3DA05F09D1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7F23D8-288F-964E-8FFC-C179649E0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2CCC9-2650-C14C-AE32-FFC72A415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1E68E-F01A-D846-B9A2-0A0B4A3CC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2DC0BB-C38A-454B-9E14-A09593C082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280700-F03F-5149-A8CE-C51E05E789E4}"/>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8" name="Footer Placeholder 7">
            <a:extLst>
              <a:ext uri="{FF2B5EF4-FFF2-40B4-BE49-F238E27FC236}">
                <a16:creationId xmlns:a16="http://schemas.microsoft.com/office/drawing/2014/main" id="{FE02CC43-A255-E147-81E7-57509D599B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007091-88F5-FD4C-8C2A-D96308D4AFF3}"/>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1143478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3295" b="48278"/>
          <a:stretch/>
        </p:blipFill>
        <p:spPr>
          <a:xfrm>
            <a:off x="4218519" y="5"/>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D527F"/>
              </a:solidFill>
              <a:effectLst/>
              <a:uLnTx/>
              <a:uFillTx/>
              <a:latin typeface="Arial"/>
              <a:ea typeface="+mn-ea"/>
              <a:cs typeface="+mn-cs"/>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D527F"/>
              </a:solidFill>
              <a:effectLst/>
              <a:uLnTx/>
              <a:uFillTx/>
              <a:latin typeface="Arial"/>
              <a:ea typeface="+mn-ea"/>
              <a:cs typeface="+mn-cs"/>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D527F"/>
              </a:solidFill>
              <a:effectLst/>
              <a:uLnTx/>
              <a:uFillTx/>
              <a:latin typeface="Arial"/>
              <a:ea typeface="+mn-ea"/>
              <a:cs typeface="+mn-cs"/>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D527F"/>
              </a:solidFill>
              <a:effectLst/>
              <a:uLnTx/>
              <a:uFillTx/>
              <a:latin typeface="Arial"/>
              <a:ea typeface="+mn-ea"/>
              <a:cs typeface="+mn-cs"/>
            </a:endParaRPr>
          </a:p>
        </p:txBody>
      </p:sp>
      <p:sp>
        <p:nvSpPr>
          <p:cNvPr id="36" name="Text Placeholder 35"/>
          <p:cNvSpPr>
            <a:spLocks noGrp="1"/>
          </p:cNvSpPr>
          <p:nvPr>
            <p:ph type="body" sz="quarter" idx="12" hasCustomPrompt="1"/>
          </p:nvPr>
        </p:nvSpPr>
        <p:spPr>
          <a:xfrm>
            <a:off x="4" y="1773170"/>
            <a:ext cx="4218334" cy="651397"/>
          </a:xfrm>
          <a:prstGeom prst="rect">
            <a:avLst/>
          </a:prstGeom>
          <a:solidFill>
            <a:schemeClr val="accent2"/>
          </a:solidFill>
          <a:ln>
            <a:noFill/>
          </a:ln>
        </p:spPr>
        <p:txBody>
          <a:bodyPr vert="horz" wrap="none" lIns="457200" tIns="137160" rIns="274320" bIns="182880">
            <a:spAutoFit/>
          </a:bodyPr>
          <a:lstStyle>
            <a:lvl1pPr marL="0" marR="0" indent="0" algn="l" defTabSz="609570"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1"/>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080073" y="6422994"/>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146037" cy="461729"/>
          </a:xfrm>
          <a:prstGeom prst="rect">
            <a:avLst/>
          </a:prstGeom>
        </p:spPr>
        <p:txBody>
          <a:bodyPr vert="horz" wrap="none" lIns="0">
            <a:spAutoFit/>
          </a:bodyPr>
          <a:lstStyle>
            <a:lvl1pPr marL="0" indent="0">
              <a:buNone/>
              <a:defRPr sz="2667" b="1"/>
            </a:lvl1pPr>
            <a:lvl2pPr marL="609570" indent="0">
              <a:buNone/>
              <a:defRPr/>
            </a:lvl2pPr>
            <a:lvl5pPr marL="2438278"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5" y="4818453"/>
            <a:ext cx="1612236" cy="360163"/>
          </a:xfrm>
          <a:prstGeom prst="rect">
            <a:avLst/>
          </a:prstGeom>
        </p:spPr>
        <p:txBody>
          <a:bodyPr vert="horz" wrap="none" lIns="0" tIns="0">
            <a:spAutoFit/>
          </a:bodyPr>
          <a:lstStyle>
            <a:lvl1pPr marL="0" indent="0">
              <a:buNone/>
              <a:defRPr sz="2267" b="0"/>
            </a:lvl1pPr>
            <a:lvl2pPr marL="609570" indent="0">
              <a:buNone/>
              <a:defRPr/>
            </a:lvl2pPr>
            <a:lvl5pPr marL="2438278" indent="0">
              <a:buNone/>
              <a:defRPr/>
            </a:lvl5pPr>
          </a:lstStyle>
          <a:p>
            <a:pPr lvl="0"/>
            <a:r>
              <a:rPr lang="en-US" dirty="0"/>
              <a:t>Speaker Title</a:t>
            </a:r>
          </a:p>
        </p:txBody>
      </p:sp>
      <p:sp>
        <p:nvSpPr>
          <p:cNvPr id="15" name="Rectangle 14"/>
          <p:cNvSpPr/>
          <p:nvPr userDrawn="1"/>
        </p:nvSpPr>
        <p:spPr>
          <a:xfrm>
            <a:off x="4182536" y="2"/>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D527F"/>
              </a:solidFill>
              <a:effectLst/>
              <a:uLnTx/>
              <a:uFillTx/>
              <a:latin typeface="Arial"/>
              <a:ea typeface="+mn-ea"/>
              <a:cs typeface="+mn-cs"/>
            </a:endParaRPr>
          </a:p>
        </p:txBody>
      </p:sp>
    </p:spTree>
    <p:extLst>
      <p:ext uri="{BB962C8B-B14F-4D97-AF65-F5344CB8AC3E}">
        <p14:creationId xmlns:p14="http://schemas.microsoft.com/office/powerpoint/2010/main" val="2434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1DB2-7190-BC42-BEC3-662D4E78F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E130B-E7B7-C74D-B000-8699A53A74E3}"/>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4" name="Footer Placeholder 3">
            <a:extLst>
              <a:ext uri="{FF2B5EF4-FFF2-40B4-BE49-F238E27FC236}">
                <a16:creationId xmlns:a16="http://schemas.microsoft.com/office/drawing/2014/main" id="{01E1159D-86F1-7A43-948D-57FB9AF23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A9A38D-1239-C349-95D8-4DA0AF7E8AC6}"/>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255817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16B57-15B6-EE40-905C-F019E69A8C9B}"/>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3" name="Footer Placeholder 2">
            <a:extLst>
              <a:ext uri="{FF2B5EF4-FFF2-40B4-BE49-F238E27FC236}">
                <a16:creationId xmlns:a16="http://schemas.microsoft.com/office/drawing/2014/main" id="{88A20888-D48F-AE48-8C94-E49E673A14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04542F-A8AD-F845-8046-D73FC2053894}"/>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5746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95D3-452A-1442-BB08-5677C6F49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0AC62-CCF0-9A48-ABE1-095C9554F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093020-40EC-1840-839A-5686AD7DC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6B617-ACDD-194D-A765-31DEDC078139}"/>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6" name="Footer Placeholder 5">
            <a:extLst>
              <a:ext uri="{FF2B5EF4-FFF2-40B4-BE49-F238E27FC236}">
                <a16:creationId xmlns:a16="http://schemas.microsoft.com/office/drawing/2014/main" id="{625ECC95-C171-7743-956A-BE6FEC310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79D33-4D13-8942-A146-07B599A73237}"/>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346148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8961-5238-134A-BD91-896DE6CD0D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108AB0-88AB-8042-81DD-10817717C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2E42B-FF20-574B-805E-54DD9D34F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8DBB3-49B0-8B40-B495-A5B0B7897FF6}"/>
              </a:ext>
            </a:extLst>
          </p:cNvPr>
          <p:cNvSpPr>
            <a:spLocks noGrp="1"/>
          </p:cNvSpPr>
          <p:nvPr>
            <p:ph type="dt" sz="half" idx="10"/>
          </p:nvPr>
        </p:nvSpPr>
        <p:spPr/>
        <p:txBody>
          <a:bodyPr/>
          <a:lstStyle/>
          <a:p>
            <a:fld id="{D8636371-51A4-5343-A30C-AAA05ED87732}" type="datetimeFigureOut">
              <a:rPr lang="en-US" smtClean="0"/>
              <a:t>5/24/2019</a:t>
            </a:fld>
            <a:endParaRPr lang="en-US"/>
          </a:p>
        </p:txBody>
      </p:sp>
      <p:sp>
        <p:nvSpPr>
          <p:cNvPr id="6" name="Footer Placeholder 5">
            <a:extLst>
              <a:ext uri="{FF2B5EF4-FFF2-40B4-BE49-F238E27FC236}">
                <a16:creationId xmlns:a16="http://schemas.microsoft.com/office/drawing/2014/main" id="{1441511D-A041-8646-8DA3-8E30CFBCE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BDABF-441C-CF48-924D-41930D0F13DD}"/>
              </a:ext>
            </a:extLst>
          </p:cNvPr>
          <p:cNvSpPr>
            <a:spLocks noGrp="1"/>
          </p:cNvSpPr>
          <p:nvPr>
            <p:ph type="sldNum" sz="quarter" idx="12"/>
          </p:nvPr>
        </p:nvSpPr>
        <p:spPr/>
        <p:txBody>
          <a:bodyPr/>
          <a:lstStyle/>
          <a:p>
            <a:fld id="{31DF119A-9CF7-6A4D-878D-00953F2551C9}" type="slidenum">
              <a:rPr lang="en-US" smtClean="0"/>
              <a:t>‹#›</a:t>
            </a:fld>
            <a:endParaRPr lang="en-US"/>
          </a:p>
        </p:txBody>
      </p:sp>
    </p:spTree>
    <p:extLst>
      <p:ext uri="{BB962C8B-B14F-4D97-AF65-F5344CB8AC3E}">
        <p14:creationId xmlns:p14="http://schemas.microsoft.com/office/powerpoint/2010/main" val="35999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5.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333EB3-2E3D-8D49-BF48-C1CEDE0D5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710E4-1ED7-8F40-9FF7-592883838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BFA50-3E2D-E449-8362-8AAC158B99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36371-51A4-5343-A30C-AAA05ED87732}" type="datetimeFigureOut">
              <a:rPr lang="en-US" smtClean="0"/>
              <a:t>5/24/2019</a:t>
            </a:fld>
            <a:endParaRPr lang="en-US"/>
          </a:p>
        </p:txBody>
      </p:sp>
      <p:sp>
        <p:nvSpPr>
          <p:cNvPr id="5" name="Footer Placeholder 4">
            <a:extLst>
              <a:ext uri="{FF2B5EF4-FFF2-40B4-BE49-F238E27FC236}">
                <a16:creationId xmlns:a16="http://schemas.microsoft.com/office/drawing/2014/main" id="{DDF81F49-70E1-684E-BCA0-12556FD41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38F853-578E-8745-9FA0-B7DFC52E9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F119A-9CF7-6A4D-878D-00953F2551C9}" type="slidenum">
              <a:rPr lang="en-US" smtClean="0"/>
              <a:t>‹#›</a:t>
            </a:fld>
            <a:endParaRPr lang="en-US"/>
          </a:p>
        </p:txBody>
      </p:sp>
    </p:spTree>
    <p:extLst>
      <p:ext uri="{BB962C8B-B14F-4D97-AF65-F5344CB8AC3E}">
        <p14:creationId xmlns:p14="http://schemas.microsoft.com/office/powerpoint/2010/main" val="24202715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50"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latin typeface="Open Sans"/>
                <a:ea typeface="Open Sans"/>
                <a:cs typeface="Open Sans"/>
                <a:sym typeface="Open Sans"/>
              </a:defRPr>
            </a:lvl1pPr>
            <a:lvl2pPr lvl="1" algn="r" rtl="0">
              <a:buNone/>
              <a:defRPr sz="1333">
                <a:solidFill>
                  <a:schemeClr val="dk2"/>
                </a:solidFill>
                <a:latin typeface="Open Sans"/>
                <a:ea typeface="Open Sans"/>
                <a:cs typeface="Open Sans"/>
                <a:sym typeface="Open Sans"/>
              </a:defRPr>
            </a:lvl2pPr>
            <a:lvl3pPr lvl="2" algn="r" rtl="0">
              <a:buNone/>
              <a:defRPr sz="1333">
                <a:solidFill>
                  <a:schemeClr val="dk2"/>
                </a:solidFill>
                <a:latin typeface="Open Sans"/>
                <a:ea typeface="Open Sans"/>
                <a:cs typeface="Open Sans"/>
                <a:sym typeface="Open Sans"/>
              </a:defRPr>
            </a:lvl3pPr>
            <a:lvl4pPr lvl="3" algn="r" rtl="0">
              <a:buNone/>
              <a:defRPr sz="1333">
                <a:solidFill>
                  <a:schemeClr val="dk2"/>
                </a:solidFill>
                <a:latin typeface="Open Sans"/>
                <a:ea typeface="Open Sans"/>
                <a:cs typeface="Open Sans"/>
                <a:sym typeface="Open Sans"/>
              </a:defRPr>
            </a:lvl4pPr>
            <a:lvl5pPr lvl="4" algn="r" rtl="0">
              <a:buNone/>
              <a:defRPr sz="1333">
                <a:solidFill>
                  <a:schemeClr val="dk2"/>
                </a:solidFill>
                <a:latin typeface="Open Sans"/>
                <a:ea typeface="Open Sans"/>
                <a:cs typeface="Open Sans"/>
                <a:sym typeface="Open Sans"/>
              </a:defRPr>
            </a:lvl5pPr>
            <a:lvl6pPr lvl="5" algn="r" rtl="0">
              <a:buNone/>
              <a:defRPr sz="1333">
                <a:solidFill>
                  <a:schemeClr val="dk2"/>
                </a:solidFill>
                <a:latin typeface="Open Sans"/>
                <a:ea typeface="Open Sans"/>
                <a:cs typeface="Open Sans"/>
                <a:sym typeface="Open Sans"/>
              </a:defRPr>
            </a:lvl6pPr>
            <a:lvl7pPr lvl="6" algn="r" rtl="0">
              <a:buNone/>
              <a:defRPr sz="1333">
                <a:solidFill>
                  <a:schemeClr val="dk2"/>
                </a:solidFill>
                <a:latin typeface="Open Sans"/>
                <a:ea typeface="Open Sans"/>
                <a:cs typeface="Open Sans"/>
                <a:sym typeface="Open Sans"/>
              </a:defRPr>
            </a:lvl7pPr>
            <a:lvl8pPr lvl="7" algn="r" rtl="0">
              <a:buNone/>
              <a:defRPr sz="1333">
                <a:solidFill>
                  <a:schemeClr val="dk2"/>
                </a:solidFill>
                <a:latin typeface="Open Sans"/>
                <a:ea typeface="Open Sans"/>
                <a:cs typeface="Open Sans"/>
                <a:sym typeface="Open Sans"/>
              </a:defRPr>
            </a:lvl8pPr>
            <a:lvl9pPr lvl="8" algn="r" rtl="0">
              <a:buNone/>
              <a:defRPr sz="1333">
                <a:solidFill>
                  <a:schemeClr val="dk2"/>
                </a:solidFill>
                <a:latin typeface="Open Sans"/>
                <a:ea typeface="Open Sans"/>
                <a:cs typeface="Open Sans"/>
                <a:sym typeface="Open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5698497"/>
      </p:ext>
    </p:extLst>
  </p:cSld>
  <p:clrMap bg1="lt1" tx1="dk1" bg2="dk2" tx2="lt2" accent1="accent1" accent2="accent2" accent3="accent3" accent4="accent4" accent5="accent5" accent6="accent6" hlink="hlink" folHlink="folHlink"/>
  <p:sldLayoutIdLst>
    <p:sldLayoutId id="21474837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Roboto"/>
                <a:ea typeface="Roboto"/>
                <a:cs typeface="Roboto"/>
                <a:sym typeface="Roboto"/>
              </a:defRPr>
            </a:lvl1pPr>
            <a:lvl2pPr lvl="1" algn="r">
              <a:buNone/>
              <a:defRPr sz="1333">
                <a:solidFill>
                  <a:schemeClr val="dk2"/>
                </a:solidFill>
                <a:latin typeface="Roboto"/>
                <a:ea typeface="Roboto"/>
                <a:cs typeface="Roboto"/>
                <a:sym typeface="Roboto"/>
              </a:defRPr>
            </a:lvl2pPr>
            <a:lvl3pPr lvl="2" algn="r">
              <a:buNone/>
              <a:defRPr sz="1333">
                <a:solidFill>
                  <a:schemeClr val="dk2"/>
                </a:solidFill>
                <a:latin typeface="Roboto"/>
                <a:ea typeface="Roboto"/>
                <a:cs typeface="Roboto"/>
                <a:sym typeface="Roboto"/>
              </a:defRPr>
            </a:lvl3pPr>
            <a:lvl4pPr lvl="3" algn="r">
              <a:buNone/>
              <a:defRPr sz="1333">
                <a:solidFill>
                  <a:schemeClr val="dk2"/>
                </a:solidFill>
                <a:latin typeface="Roboto"/>
                <a:ea typeface="Roboto"/>
                <a:cs typeface="Roboto"/>
                <a:sym typeface="Roboto"/>
              </a:defRPr>
            </a:lvl4pPr>
            <a:lvl5pPr lvl="4" algn="r">
              <a:buNone/>
              <a:defRPr sz="1333">
                <a:solidFill>
                  <a:schemeClr val="dk2"/>
                </a:solidFill>
                <a:latin typeface="Roboto"/>
                <a:ea typeface="Roboto"/>
                <a:cs typeface="Roboto"/>
                <a:sym typeface="Roboto"/>
              </a:defRPr>
            </a:lvl5pPr>
            <a:lvl6pPr lvl="5" algn="r">
              <a:buNone/>
              <a:defRPr sz="1333">
                <a:solidFill>
                  <a:schemeClr val="dk2"/>
                </a:solidFill>
                <a:latin typeface="Roboto"/>
                <a:ea typeface="Roboto"/>
                <a:cs typeface="Roboto"/>
                <a:sym typeface="Roboto"/>
              </a:defRPr>
            </a:lvl6pPr>
            <a:lvl7pPr lvl="6" algn="r">
              <a:buNone/>
              <a:defRPr sz="1333">
                <a:solidFill>
                  <a:schemeClr val="dk2"/>
                </a:solidFill>
                <a:latin typeface="Roboto"/>
                <a:ea typeface="Roboto"/>
                <a:cs typeface="Roboto"/>
                <a:sym typeface="Roboto"/>
              </a:defRPr>
            </a:lvl7pPr>
            <a:lvl8pPr lvl="7" algn="r">
              <a:buNone/>
              <a:defRPr sz="1333">
                <a:solidFill>
                  <a:schemeClr val="dk2"/>
                </a:solidFill>
                <a:latin typeface="Roboto"/>
                <a:ea typeface="Roboto"/>
                <a:cs typeface="Roboto"/>
                <a:sym typeface="Roboto"/>
              </a:defRPr>
            </a:lvl8pPr>
            <a:lvl9pPr lvl="8" algn="r">
              <a:buNone/>
              <a:defRPr sz="1333">
                <a:solidFill>
                  <a:schemeClr val="dk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9732938"/>
      </p:ext>
    </p:extLst>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CF70D-97BF-4C4C-93C0-62A88A389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11680-3DAE-3C4C-96CD-93F4052E4A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1DEA0-57F0-9A43-BCD9-AF230ACC3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5EF07-7385-324F-8C82-928D4CB83AA9}" type="datetimeFigureOut">
              <a:rPr lang="en-US" smtClean="0"/>
              <a:t>5/24/2019</a:t>
            </a:fld>
            <a:endParaRPr lang="en-US" dirty="0"/>
          </a:p>
        </p:txBody>
      </p:sp>
      <p:sp>
        <p:nvSpPr>
          <p:cNvPr id="5" name="Footer Placeholder 4">
            <a:extLst>
              <a:ext uri="{FF2B5EF4-FFF2-40B4-BE49-F238E27FC236}">
                <a16:creationId xmlns:a16="http://schemas.microsoft.com/office/drawing/2014/main" id="{9B8F930C-0A59-BF42-A72B-AB624C231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222D8D-DE63-5040-9811-74A0076C0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F1F50-5555-4C46-9A16-72E8E64108B3}" type="slidenum">
              <a:rPr lang="en-US" smtClean="0"/>
              <a:t>‹#›</a:t>
            </a:fld>
            <a:endParaRPr lang="en-US" dirty="0"/>
          </a:p>
        </p:txBody>
      </p:sp>
    </p:spTree>
    <p:extLst>
      <p:ext uri="{BB962C8B-B14F-4D97-AF65-F5344CB8AC3E}">
        <p14:creationId xmlns:p14="http://schemas.microsoft.com/office/powerpoint/2010/main" val="92002122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2B966-3137-364B-85A8-FAB146EA3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AC8D1-6493-A244-9733-4250F5F6F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C2064-5C9C-304C-BC4D-985D195812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56E1A-61B5-8040-A1A5-164DBCFA834B}" type="datetimeFigureOut">
              <a:rPr lang="en-US" smtClean="0"/>
              <a:t>5/24/2019</a:t>
            </a:fld>
            <a:endParaRPr lang="en-US" dirty="0"/>
          </a:p>
        </p:txBody>
      </p:sp>
      <p:sp>
        <p:nvSpPr>
          <p:cNvPr id="5" name="Footer Placeholder 4">
            <a:extLst>
              <a:ext uri="{FF2B5EF4-FFF2-40B4-BE49-F238E27FC236}">
                <a16:creationId xmlns:a16="http://schemas.microsoft.com/office/drawing/2014/main" id="{86963934-AFB0-D14A-9DC7-E97B7A211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67343F-BA39-CE4E-8005-C12A8D35A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0AC6A-8F67-D84A-8BC1-3EC98026FBCF}" type="slidenum">
              <a:rPr lang="en-US" smtClean="0"/>
              <a:t>‹#›</a:t>
            </a:fld>
            <a:endParaRPr lang="en-US" dirty="0"/>
          </a:p>
        </p:txBody>
      </p:sp>
    </p:spTree>
    <p:extLst>
      <p:ext uri="{BB962C8B-B14F-4D97-AF65-F5344CB8AC3E}">
        <p14:creationId xmlns:p14="http://schemas.microsoft.com/office/powerpoint/2010/main" val="26652169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null)"/><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zAqcSKY0fSwUZtcL0vo07enDwdSTk--lkDOupg_XN6s/edit"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CDE2F-AE3D-6A4E-9FFA-8C81B8BD9AD7}"/>
              </a:ext>
            </a:extLst>
          </p:cNvPr>
          <p:cNvSpPr txBox="1"/>
          <p:nvPr/>
        </p:nvSpPr>
        <p:spPr>
          <a:xfrm>
            <a:off x="381000" y="279433"/>
            <a:ext cx="10912642"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Our Work in Archives, Special,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Distinctive Collections: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C6DA831-FDE9-E046-9DB6-10C95F2EBAA5}"/>
              </a:ext>
            </a:extLst>
          </p:cNvPr>
          <p:cNvPicPr>
            <a:picLocks noChangeAspect="1"/>
          </p:cNvPicPr>
          <p:nvPr/>
        </p:nvPicPr>
        <p:blipFill>
          <a:blip r:embed="rId3"/>
          <a:stretch>
            <a:fillRect/>
          </a:stretch>
        </p:blipFill>
        <p:spPr>
          <a:xfrm>
            <a:off x="1028701" y="1675090"/>
            <a:ext cx="6937867" cy="4306362"/>
          </a:xfrm>
          <a:prstGeom prst="rect">
            <a:avLst/>
          </a:prstGeom>
        </p:spPr>
      </p:pic>
      <p:pic>
        <p:nvPicPr>
          <p:cNvPr id="5" name="Picture 4">
            <a:extLst>
              <a:ext uri="{FF2B5EF4-FFF2-40B4-BE49-F238E27FC236}">
                <a16:creationId xmlns:a16="http://schemas.microsoft.com/office/drawing/2014/main" id="{D34AE21D-53D0-FE41-9366-D400ACF04519}"/>
              </a:ext>
            </a:extLst>
          </p:cNvPr>
          <p:cNvPicPr>
            <a:picLocks noChangeAspect="1"/>
          </p:cNvPicPr>
          <p:nvPr/>
        </p:nvPicPr>
        <p:blipFill>
          <a:blip r:embed="rId4"/>
          <a:stretch>
            <a:fillRect/>
          </a:stretch>
        </p:blipFill>
        <p:spPr>
          <a:xfrm>
            <a:off x="8699551" y="1141208"/>
            <a:ext cx="2898891" cy="38364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Shape 734">
            <a:extLst>
              <a:ext uri="{FF2B5EF4-FFF2-40B4-BE49-F238E27FC236}">
                <a16:creationId xmlns:a16="http://schemas.microsoft.com/office/drawing/2014/main" id="{C8EF3114-7FE6-5745-B62D-7CA691ADD797}"/>
              </a:ext>
            </a:extLst>
          </p:cNvPr>
          <p:cNvSpPr/>
          <p:nvPr/>
        </p:nvSpPr>
        <p:spPr>
          <a:xfrm>
            <a:off x="8472490" y="5147011"/>
            <a:ext cx="3492449" cy="56978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oc.lc/rlp-agenda</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7" name="Picture 6" descr="research-and-learning-cover-500.png">
            <a:extLst>
              <a:ext uri="{FF2B5EF4-FFF2-40B4-BE49-F238E27FC236}">
                <a16:creationId xmlns:a16="http://schemas.microsoft.com/office/drawing/2014/main" id="{13D6A589-407C-E749-914F-A99489CEC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9299" y="1065007"/>
            <a:ext cx="3231497" cy="3987667"/>
          </a:xfrm>
          <a:prstGeom prst="rect">
            <a:avLst/>
          </a:prstGeom>
          <a:solidFill>
            <a:schemeClr val="bg1"/>
          </a:solidFill>
          <a:ln>
            <a:solidFill>
              <a:schemeClr val="accent3"/>
            </a:solidFill>
          </a:ln>
        </p:spPr>
      </p:pic>
    </p:spTree>
    <p:extLst>
      <p:ext uri="{BB962C8B-B14F-4D97-AF65-F5344CB8AC3E}">
        <p14:creationId xmlns:p14="http://schemas.microsoft.com/office/powerpoint/2010/main" val="6284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BE75C-3E17-094E-8B06-726473A3A5A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Goals and Outcomes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9E2607-6D96-C748-9B53-0F9D7AD58D34}"/>
              </a:ext>
            </a:extLst>
          </p:cNvPr>
          <p:cNvSpPr>
            <a:spLocks noGrp="1"/>
          </p:cNvSpPr>
          <p:nvPr>
            <p:ph idx="1"/>
          </p:nvPr>
        </p:nvSpPr>
        <p:spPr>
          <a:xfrm>
            <a:off x="4976031" y="963877"/>
            <a:ext cx="6377769" cy="4930246"/>
          </a:xfrm>
        </p:spPr>
        <p:txBody>
          <a:bodyPr anchor="ctr">
            <a:normAutofit/>
          </a:bodyPr>
          <a:lstStyle/>
          <a:p>
            <a:pPr marL="0" indent="0">
              <a:buNone/>
            </a:pPr>
            <a:endParaRPr lang="en-US" sz="2400" dirty="0"/>
          </a:p>
          <a:p>
            <a:pPr marL="0" indent="0">
              <a:buNone/>
            </a:pPr>
            <a:r>
              <a:rPr lang="en-US" sz="2400" dirty="0"/>
              <a:t>Suite of tools to assist selectors, resource allocators, and technical services managers collaborate on how to select, resource, appraise, and steward new acquisitions</a:t>
            </a:r>
          </a:p>
        </p:txBody>
      </p:sp>
    </p:spTree>
    <p:extLst>
      <p:ext uri="{BB962C8B-B14F-4D97-AF65-F5344CB8AC3E}">
        <p14:creationId xmlns:p14="http://schemas.microsoft.com/office/powerpoint/2010/main" val="229060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7F008-FD51-484D-B8C5-76B173C5A08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Timeline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075FF6-CC60-4F43-A42C-ED2F89F8D6AB}"/>
              </a:ext>
            </a:extLst>
          </p:cNvPr>
          <p:cNvSpPr>
            <a:spLocks noGrp="1"/>
          </p:cNvSpPr>
          <p:nvPr>
            <p:ph idx="1"/>
          </p:nvPr>
        </p:nvSpPr>
        <p:spPr>
          <a:xfrm>
            <a:off x="4976031" y="963877"/>
            <a:ext cx="6377769" cy="4930246"/>
          </a:xfrm>
        </p:spPr>
        <p:txBody>
          <a:bodyPr anchor="ctr">
            <a:normAutofit fontScale="85000" lnSpcReduction="10000"/>
          </a:bodyPr>
          <a:lstStyle/>
          <a:p>
            <a:pPr fontAlgn="base"/>
            <a:r>
              <a:rPr lang="en-US" b="1" dirty="0"/>
              <a:t>January 2019: </a:t>
            </a:r>
            <a:r>
              <a:rPr lang="en-US" dirty="0"/>
              <a:t>Draft sample workflows for new acquisitions</a:t>
            </a:r>
          </a:p>
          <a:p>
            <a:pPr fontAlgn="base"/>
            <a:r>
              <a:rPr lang="en-US" b="1" dirty="0"/>
              <a:t>February 2019: </a:t>
            </a:r>
            <a:r>
              <a:rPr lang="en-US" dirty="0"/>
              <a:t>Identify where in those workflows a communication tool could facilitate effective transfer of knowledge about an acquisition</a:t>
            </a:r>
          </a:p>
          <a:p>
            <a:pPr fontAlgn="base"/>
            <a:r>
              <a:rPr lang="en-US" b="1" dirty="0"/>
              <a:t>March 2019: </a:t>
            </a:r>
            <a:r>
              <a:rPr lang="en-US" dirty="0"/>
              <a:t>Identify the tools we will create </a:t>
            </a:r>
          </a:p>
          <a:p>
            <a:pPr fontAlgn="base"/>
            <a:r>
              <a:rPr lang="en-US" b="1" dirty="0"/>
              <a:t>April 2019: </a:t>
            </a:r>
            <a:r>
              <a:rPr lang="en-US" dirty="0"/>
              <a:t>Call for Community samples</a:t>
            </a:r>
            <a:endParaRPr lang="en-US" b="1" dirty="0"/>
          </a:p>
          <a:p>
            <a:pPr fontAlgn="base"/>
            <a:r>
              <a:rPr lang="en-US" b="1" dirty="0"/>
              <a:t>May 2019:</a:t>
            </a:r>
            <a:r>
              <a:rPr lang="en-US" dirty="0"/>
              <a:t> Create, modify, or identify and aggregate tools</a:t>
            </a:r>
            <a:endParaRPr lang="en-US" b="1" dirty="0"/>
          </a:p>
          <a:p>
            <a:pPr fontAlgn="base"/>
            <a:r>
              <a:rPr lang="en-US" b="1" dirty="0"/>
              <a:t>June 2019:</a:t>
            </a:r>
            <a:r>
              <a:rPr lang="en-US" dirty="0"/>
              <a:t> Refine and test tool suite</a:t>
            </a:r>
          </a:p>
          <a:p>
            <a:pPr fontAlgn="base"/>
            <a:r>
              <a:rPr lang="en-US" b="1" dirty="0"/>
              <a:t>July 2019:</a:t>
            </a:r>
            <a:r>
              <a:rPr lang="en-US" dirty="0"/>
              <a:t> Present tool suite to broader CBOI group, request feedback, refine as needed.</a:t>
            </a:r>
          </a:p>
          <a:p>
            <a:endParaRPr lang="en-US" sz="2400" dirty="0"/>
          </a:p>
        </p:txBody>
      </p:sp>
    </p:spTree>
    <p:extLst>
      <p:ext uri="{BB962C8B-B14F-4D97-AF65-F5344CB8AC3E}">
        <p14:creationId xmlns:p14="http://schemas.microsoft.com/office/powerpoint/2010/main" val="11848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CC3C5-7F24-234A-8A8D-029ECD0BD974}"/>
              </a:ext>
            </a:extLst>
          </p:cNvPr>
          <p:cNvSpPr>
            <a:spLocks noGrp="1"/>
          </p:cNvSpPr>
          <p:nvPr>
            <p:ph type="title"/>
          </p:nvPr>
        </p:nvSpPr>
        <p:spPr>
          <a:xfrm>
            <a:off x="838200" y="963877"/>
            <a:ext cx="3494362" cy="4930246"/>
          </a:xfrm>
        </p:spPr>
        <p:txBody>
          <a:bodyPr vert="horz" lIns="91440" tIns="45720" rIns="91440" bIns="45720" rtlCol="0">
            <a:normAutofit/>
          </a:bodyPr>
          <a:lstStyle/>
          <a:p>
            <a:pPr algn="r"/>
            <a:r>
              <a:rPr lang="en-US" kern="1200">
                <a:solidFill>
                  <a:schemeClr val="accent1"/>
                </a:solidFill>
                <a:latin typeface="+mj-lt"/>
                <a:ea typeface="+mj-ea"/>
                <a:cs typeface="+mj-cs"/>
              </a:rPr>
              <a:t>Workflow Analysis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134F1DC-205B-2B45-A775-05AA041887F5}"/>
              </a:ext>
            </a:extLst>
          </p:cNvPr>
          <p:cNvSpPr>
            <a:spLocks noGrp="1"/>
          </p:cNvSpPr>
          <p:nvPr>
            <p:ph idx="1"/>
          </p:nvPr>
        </p:nvSpPr>
        <p:spPr>
          <a:xfrm>
            <a:off x="4976031" y="963877"/>
            <a:ext cx="6377769" cy="4930246"/>
          </a:xfrm>
        </p:spPr>
        <p:txBody>
          <a:bodyPr anchor="ctr">
            <a:normAutofit/>
          </a:bodyPr>
          <a:lstStyle/>
          <a:p>
            <a:r>
              <a:rPr lang="en-US" sz="2400" dirty="0"/>
              <a:t>Pre-Custodial</a:t>
            </a:r>
          </a:p>
          <a:p>
            <a:r>
              <a:rPr lang="en-US" sz="2400" dirty="0"/>
              <a:t>Acquisition and Transfer</a:t>
            </a:r>
          </a:p>
          <a:p>
            <a:r>
              <a:rPr lang="en-US" sz="2400" dirty="0"/>
              <a:t>Ongoing Stewardship </a:t>
            </a:r>
          </a:p>
        </p:txBody>
      </p:sp>
    </p:spTree>
    <p:extLst>
      <p:ext uri="{BB962C8B-B14F-4D97-AF65-F5344CB8AC3E}">
        <p14:creationId xmlns:p14="http://schemas.microsoft.com/office/powerpoint/2010/main" val="101189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FD0E-5343-C14A-BD57-445A05EC9A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60CEBED-F551-9045-B406-8AAF463AE8BB}"/>
              </a:ext>
            </a:extLst>
          </p:cNvPr>
          <p:cNvPicPr>
            <a:picLocks noGrp="1" noChangeAspect="1"/>
          </p:cNvPicPr>
          <p:nvPr>
            <p:ph idx="1"/>
          </p:nvPr>
        </p:nvPicPr>
        <p:blipFill>
          <a:blip r:embed="rId2"/>
          <a:stretch>
            <a:fillRect/>
          </a:stretch>
        </p:blipFill>
        <p:spPr>
          <a:xfrm>
            <a:off x="947753" y="365125"/>
            <a:ext cx="10296494" cy="6400313"/>
          </a:xfrm>
        </p:spPr>
      </p:pic>
    </p:spTree>
    <p:extLst>
      <p:ext uri="{BB962C8B-B14F-4D97-AF65-F5344CB8AC3E}">
        <p14:creationId xmlns:p14="http://schemas.microsoft.com/office/powerpoint/2010/main" val="79801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11F117D-D769-5547-A17D-15E54F4D9937}"/>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Categorized</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A5085AB-2692-A74B-A040-4DA352F51540}"/>
              </a:ext>
            </a:extLst>
          </p:cNvPr>
          <p:cNvSpPr>
            <a:spLocks noGrp="1"/>
          </p:cNvSpPr>
          <p:nvPr>
            <p:ph idx="1"/>
          </p:nvPr>
        </p:nvSpPr>
        <p:spPr>
          <a:xfrm>
            <a:off x="4976031" y="963877"/>
            <a:ext cx="6377769" cy="4930246"/>
          </a:xfrm>
        </p:spPr>
        <p:txBody>
          <a:bodyPr anchor="ctr">
            <a:normAutofit/>
          </a:bodyPr>
          <a:lstStyle/>
          <a:p>
            <a:r>
              <a:rPr lang="en-US" sz="2400"/>
              <a:t>Policy and Local Practice</a:t>
            </a:r>
          </a:p>
          <a:p>
            <a:r>
              <a:rPr lang="en-US" sz="2400"/>
              <a:t>Collection Assessment Tools</a:t>
            </a:r>
          </a:p>
          <a:p>
            <a:r>
              <a:rPr lang="en-US" sz="2400"/>
              <a:t>Internal Communication and Advocacy</a:t>
            </a:r>
          </a:p>
          <a:p>
            <a:r>
              <a:rPr lang="en-US" sz="2400"/>
              <a:t>Donor and External Communication</a:t>
            </a:r>
          </a:p>
        </p:txBody>
      </p:sp>
    </p:spTree>
    <p:extLst>
      <p:ext uri="{BB962C8B-B14F-4D97-AF65-F5344CB8AC3E}">
        <p14:creationId xmlns:p14="http://schemas.microsoft.com/office/powerpoint/2010/main" val="377342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54FBD4-531B-5A4A-9CA8-19C484FB0B9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Policy and Local Practice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5D6096-124E-C04E-B527-985E1A080947}"/>
              </a:ext>
            </a:extLst>
          </p:cNvPr>
          <p:cNvSpPr>
            <a:spLocks noGrp="1"/>
          </p:cNvSpPr>
          <p:nvPr>
            <p:ph idx="1"/>
          </p:nvPr>
        </p:nvSpPr>
        <p:spPr>
          <a:xfrm>
            <a:off x="4976031" y="963877"/>
            <a:ext cx="6377769" cy="4930246"/>
          </a:xfrm>
        </p:spPr>
        <p:txBody>
          <a:bodyPr anchor="ctr">
            <a:normAutofit/>
          </a:bodyPr>
          <a:lstStyle/>
          <a:p>
            <a:r>
              <a:rPr lang="en-US" sz="2400" dirty="0"/>
              <a:t>Collection development policy templates, checklists, or examples</a:t>
            </a:r>
          </a:p>
          <a:p>
            <a:r>
              <a:rPr lang="en-US" sz="2400" dirty="0"/>
              <a:t>Levels of description document</a:t>
            </a:r>
          </a:p>
          <a:p>
            <a:r>
              <a:rPr lang="en-US" sz="2400" dirty="0"/>
              <a:t>Processing/Cataloging plan template</a:t>
            </a:r>
          </a:p>
          <a:p>
            <a:r>
              <a:rPr lang="en-US" sz="2400" dirty="0"/>
              <a:t>Checklist of pre-acquisition and acquisition steps</a:t>
            </a:r>
          </a:p>
          <a:p>
            <a:r>
              <a:rPr lang="en-US" sz="2400" dirty="0"/>
              <a:t>Documentation checklist</a:t>
            </a:r>
          </a:p>
          <a:p>
            <a:r>
              <a:rPr lang="en-US" sz="2400" dirty="0"/>
              <a:t>Transfer tools for electronic records</a:t>
            </a:r>
          </a:p>
        </p:txBody>
      </p:sp>
    </p:spTree>
    <p:extLst>
      <p:ext uri="{BB962C8B-B14F-4D97-AF65-F5344CB8AC3E}">
        <p14:creationId xmlns:p14="http://schemas.microsoft.com/office/powerpoint/2010/main" val="214050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F58B9-63A5-EC42-A28A-7E91B5BE1F24}"/>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Collection Assessment Tools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10800A-96ED-E041-91E3-D602942661CC}"/>
              </a:ext>
            </a:extLst>
          </p:cNvPr>
          <p:cNvSpPr>
            <a:spLocks noGrp="1"/>
          </p:cNvSpPr>
          <p:nvPr>
            <p:ph idx="1"/>
          </p:nvPr>
        </p:nvSpPr>
        <p:spPr>
          <a:xfrm>
            <a:off x="4976031" y="963877"/>
            <a:ext cx="6377769" cy="4930246"/>
          </a:xfrm>
        </p:spPr>
        <p:txBody>
          <a:bodyPr anchor="ctr">
            <a:normAutofit/>
          </a:bodyPr>
          <a:lstStyle/>
          <a:p>
            <a:r>
              <a:rPr lang="en-US" sz="2400" dirty="0"/>
              <a:t>Background Research Form</a:t>
            </a:r>
          </a:p>
          <a:p>
            <a:r>
              <a:rPr lang="en-US" sz="2400" dirty="0"/>
              <a:t>Field Notes Template</a:t>
            </a:r>
          </a:p>
          <a:p>
            <a:r>
              <a:rPr lang="en-US" sz="2400" dirty="0"/>
              <a:t>Electronic records Survey</a:t>
            </a:r>
          </a:p>
          <a:p>
            <a:r>
              <a:rPr lang="en-US" sz="2400" dirty="0"/>
              <a:t>Talking Points document to guide conversations with donors</a:t>
            </a:r>
          </a:p>
          <a:p>
            <a:r>
              <a:rPr lang="en-US" sz="2400" dirty="0"/>
              <a:t>Ingest Checklist</a:t>
            </a:r>
          </a:p>
          <a:p>
            <a:r>
              <a:rPr lang="en-US" sz="2400" dirty="0"/>
              <a:t>Preservation Assessment Template</a:t>
            </a:r>
          </a:p>
        </p:txBody>
      </p:sp>
    </p:spTree>
    <p:extLst>
      <p:ext uri="{BB962C8B-B14F-4D97-AF65-F5344CB8AC3E}">
        <p14:creationId xmlns:p14="http://schemas.microsoft.com/office/powerpoint/2010/main" val="95229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1EF39-2F59-2C43-AC13-80216937F383}"/>
              </a:ext>
            </a:extLst>
          </p:cNvPr>
          <p:cNvSpPr>
            <a:spLocks noGrp="1"/>
          </p:cNvSpPr>
          <p:nvPr>
            <p:ph type="title"/>
          </p:nvPr>
        </p:nvSpPr>
        <p:spPr>
          <a:xfrm>
            <a:off x="440874" y="963877"/>
            <a:ext cx="4018521" cy="4930246"/>
          </a:xfrm>
        </p:spPr>
        <p:txBody>
          <a:bodyPr>
            <a:normAutofit/>
          </a:bodyPr>
          <a:lstStyle/>
          <a:p>
            <a:pPr algn="r"/>
            <a:r>
              <a:rPr lang="en-US" dirty="0">
                <a:solidFill>
                  <a:schemeClr val="accent1"/>
                </a:solidFill>
              </a:rPr>
              <a:t>Internal Communication and Advocacy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EBC872-0DB9-0145-96C7-31B993187973}"/>
              </a:ext>
            </a:extLst>
          </p:cNvPr>
          <p:cNvSpPr>
            <a:spLocks noGrp="1"/>
          </p:cNvSpPr>
          <p:nvPr>
            <p:ph idx="1"/>
          </p:nvPr>
        </p:nvSpPr>
        <p:spPr>
          <a:xfrm>
            <a:off x="4976031" y="963877"/>
            <a:ext cx="6377769" cy="4930246"/>
          </a:xfrm>
        </p:spPr>
        <p:txBody>
          <a:bodyPr anchor="ctr">
            <a:normAutofit/>
          </a:bodyPr>
          <a:lstStyle/>
          <a:p>
            <a:r>
              <a:rPr lang="en-US" sz="2400" dirty="0"/>
              <a:t>Operational Impact Report</a:t>
            </a:r>
          </a:p>
          <a:p>
            <a:r>
              <a:rPr lang="en-US" sz="2400" dirty="0"/>
              <a:t>Digitization Consideration Form</a:t>
            </a:r>
          </a:p>
        </p:txBody>
      </p:sp>
    </p:spTree>
    <p:extLst>
      <p:ext uri="{BB962C8B-B14F-4D97-AF65-F5344CB8AC3E}">
        <p14:creationId xmlns:p14="http://schemas.microsoft.com/office/powerpoint/2010/main" val="59303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36ED4-7F6C-5B4D-9D61-C75EE02C58C8}"/>
              </a:ext>
            </a:extLst>
          </p:cNvPr>
          <p:cNvSpPr>
            <a:spLocks noGrp="1"/>
          </p:cNvSpPr>
          <p:nvPr>
            <p:ph type="title"/>
          </p:nvPr>
        </p:nvSpPr>
        <p:spPr>
          <a:xfrm>
            <a:off x="489862" y="963877"/>
            <a:ext cx="3842700" cy="4930246"/>
          </a:xfrm>
        </p:spPr>
        <p:txBody>
          <a:bodyPr>
            <a:normAutofit/>
          </a:bodyPr>
          <a:lstStyle/>
          <a:p>
            <a:pPr algn="r"/>
            <a:r>
              <a:rPr lang="en-US" dirty="0">
                <a:solidFill>
                  <a:schemeClr val="accent1"/>
                </a:solidFill>
              </a:rPr>
              <a:t>Donor and External Communication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3ABA41-EE78-374D-8200-AD8643C0598A}"/>
              </a:ext>
            </a:extLst>
          </p:cNvPr>
          <p:cNvSpPr>
            <a:spLocks noGrp="1"/>
          </p:cNvSpPr>
          <p:nvPr>
            <p:ph idx="1"/>
          </p:nvPr>
        </p:nvSpPr>
        <p:spPr>
          <a:xfrm>
            <a:off x="4976031" y="963877"/>
            <a:ext cx="6377769" cy="4930246"/>
          </a:xfrm>
        </p:spPr>
        <p:txBody>
          <a:bodyPr anchor="ctr">
            <a:normAutofit/>
          </a:bodyPr>
          <a:lstStyle/>
          <a:p>
            <a:r>
              <a:rPr lang="en-US" sz="2400" dirty="0"/>
              <a:t>Information Packet for Potential Donors</a:t>
            </a:r>
          </a:p>
          <a:p>
            <a:r>
              <a:rPr lang="en-US" sz="2400" dirty="0"/>
              <a:t>Donor Communication Checklist</a:t>
            </a:r>
          </a:p>
        </p:txBody>
      </p:sp>
    </p:spTree>
    <p:extLst>
      <p:ext uri="{BB962C8B-B14F-4D97-AF65-F5344CB8AC3E}">
        <p14:creationId xmlns:p14="http://schemas.microsoft.com/office/powerpoint/2010/main" val="317987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CC3C5-7F24-234A-8A8D-029ECD0BD974}"/>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User Documentation</a:t>
            </a:r>
          </a:p>
        </p:txBody>
      </p:sp>
    </p:spTree>
    <p:extLst>
      <p:ext uri="{BB962C8B-B14F-4D97-AF65-F5344CB8AC3E}">
        <p14:creationId xmlns:p14="http://schemas.microsoft.com/office/powerpoint/2010/main" val="66666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0" y="440267"/>
            <a:ext cx="8439148" cy="941072"/>
          </a:xfrm>
          <a:solidFill>
            <a:srgbClr val="236192"/>
          </a:solidFill>
        </p:spPr>
        <p:txBody>
          <a:bodyPr anchor="ctr"/>
          <a:lstStyle/>
          <a:p>
            <a:pPr algn="ctr"/>
            <a:r>
              <a:rPr lang="en-US" dirty="0">
                <a:solidFill>
                  <a:schemeClr val="bg1"/>
                </a:solidFill>
              </a:rPr>
              <a:t>Responding to the Agenda</a:t>
            </a:r>
          </a:p>
        </p:txBody>
      </p:sp>
      <p:sp>
        <p:nvSpPr>
          <p:cNvPr id="7" name="Shape 734">
            <a:extLst>
              <a:ext uri="{FF2B5EF4-FFF2-40B4-BE49-F238E27FC236}">
                <a16:creationId xmlns:a16="http://schemas.microsoft.com/office/drawing/2014/main" id="{63074A96-D416-9C43-87E5-EA54005D24F2}"/>
              </a:ext>
            </a:extLst>
          </p:cNvPr>
          <p:cNvSpPr/>
          <p:nvPr/>
        </p:nvSpPr>
        <p:spPr>
          <a:xfrm>
            <a:off x="879231" y="1570892"/>
            <a:ext cx="10433538" cy="424486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ED94446-4336-5D48-9284-B28F4A5BF79B}"/>
              </a:ext>
            </a:extLst>
          </p:cNvPr>
          <p:cNvSpPr txBox="1"/>
          <p:nvPr/>
        </p:nvSpPr>
        <p:spPr>
          <a:xfrm>
            <a:off x="879231" y="1861357"/>
            <a:ext cx="10610640" cy="390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an ever-expanding universe of information to steward and sizable existing backlogs, it is time to </a:t>
            </a:r>
            <a:r>
              <a:rPr kumimoji="0" lang="en-US"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re-emphasize the importance of appraisal.”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continued backlogs and resource challenges require a renewed energy be put toward </a:t>
            </a:r>
            <a:r>
              <a:rPr kumimoji="0" lang="en-US"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appraisal and reappraisal as part of</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comprehensive strategies to fulfill our stewardship obligations</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10381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709F75E-01E6-3044-A904-6927DB959BC7}"/>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Where We</a:t>
            </a:r>
            <a:br>
              <a:rPr lang="en-US" dirty="0">
                <a:solidFill>
                  <a:schemeClr val="accent1"/>
                </a:solidFill>
              </a:rPr>
            </a:br>
            <a:r>
              <a:rPr lang="en-US" dirty="0">
                <a:solidFill>
                  <a:schemeClr val="accent1"/>
                </a:solidFill>
              </a:rPr>
              <a:t>Are Now</a:t>
            </a:r>
          </a:p>
        </p:txBody>
      </p:sp>
      <p:cxnSp>
        <p:nvCxnSpPr>
          <p:cNvPr id="14"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FE6D5C7-D7CA-5149-B5AF-19D8556B60B0}"/>
              </a:ext>
            </a:extLst>
          </p:cNvPr>
          <p:cNvSpPr>
            <a:spLocks noGrp="1"/>
          </p:cNvSpPr>
          <p:nvPr>
            <p:ph idx="1"/>
          </p:nvPr>
        </p:nvSpPr>
        <p:spPr>
          <a:xfrm>
            <a:off x="4976031" y="963877"/>
            <a:ext cx="6377769" cy="4930246"/>
          </a:xfrm>
        </p:spPr>
        <p:txBody>
          <a:bodyPr anchor="ctr">
            <a:normAutofit/>
          </a:bodyPr>
          <a:lstStyle/>
          <a:p>
            <a:r>
              <a:rPr lang="en-US" sz="2400" dirty="0"/>
              <a:t>Collected Sample Tools, Worksheets, Forms and Policies from the Community </a:t>
            </a:r>
          </a:p>
          <a:p>
            <a:r>
              <a:rPr lang="en-US" sz="2400" dirty="0"/>
              <a:t>Identifying or drafting exemplars of different documentation types</a:t>
            </a:r>
          </a:p>
          <a:p>
            <a:r>
              <a:rPr lang="en-US" sz="2400" dirty="0"/>
              <a:t>Getting feedback about where colleagues need/want formal or informal tools to support our work</a:t>
            </a:r>
          </a:p>
          <a:p>
            <a:r>
              <a:rPr lang="en-US" sz="2400" dirty="0"/>
              <a:t>Integrating those forms back into a workflow </a:t>
            </a:r>
          </a:p>
        </p:txBody>
      </p:sp>
    </p:spTree>
    <p:extLst>
      <p:ext uri="{BB962C8B-B14F-4D97-AF65-F5344CB8AC3E}">
        <p14:creationId xmlns:p14="http://schemas.microsoft.com/office/powerpoint/2010/main" val="213607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415600" y="794733"/>
            <a:ext cx="11360800" cy="1710000"/>
          </a:xfrm>
          <a:prstGeom prst="rect">
            <a:avLst/>
          </a:prstGeom>
        </p:spPr>
        <p:txBody>
          <a:bodyPr spcFirstLastPara="1" wrap="square" lIns="121900" tIns="121900" rIns="121900" bIns="121900" anchor="t" anchorCtr="0">
            <a:noAutofit/>
          </a:bodyPr>
          <a:lstStyle/>
          <a:p>
            <a:r>
              <a:rPr lang="en"/>
              <a:t>Operational Impact Estimator (OIE) Subgroup</a:t>
            </a:r>
            <a:endParaRPr/>
          </a:p>
        </p:txBody>
      </p:sp>
      <p:sp>
        <p:nvSpPr>
          <p:cNvPr id="65" name="Google Shape;65;p13"/>
          <p:cNvSpPr txBox="1">
            <a:spLocks noGrp="1"/>
          </p:cNvSpPr>
          <p:nvPr>
            <p:ph type="subTitle" idx="1"/>
          </p:nvPr>
        </p:nvSpPr>
        <p:spPr>
          <a:xfrm>
            <a:off x="415600" y="2504747"/>
            <a:ext cx="5656800" cy="984400"/>
          </a:xfrm>
          <a:prstGeom prst="rect">
            <a:avLst/>
          </a:prstGeom>
        </p:spPr>
        <p:txBody>
          <a:bodyPr spcFirstLastPara="1" wrap="square" lIns="121900" tIns="121900" rIns="121900" bIns="121900" anchor="t" anchorCtr="0">
            <a:noAutofit/>
          </a:bodyPr>
          <a:lstStyle/>
          <a:p>
            <a:pPr marL="0" indent="0"/>
            <a:r>
              <a:rPr lang="en"/>
              <a:t>Mary Kidd</a:t>
            </a:r>
            <a:endParaRPr/>
          </a:p>
          <a:p>
            <a:pPr marL="0" indent="0"/>
            <a:r>
              <a:rPr lang="en"/>
              <a:t>Operations and Systems Coordinator</a:t>
            </a:r>
            <a:endParaRPr/>
          </a:p>
          <a:p>
            <a:pPr marL="0" indent="0"/>
            <a:r>
              <a:rPr lang="en"/>
              <a:t>New York Public Library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415600" y="719633"/>
            <a:ext cx="11360800" cy="1710000"/>
          </a:xfrm>
          <a:prstGeom prst="rect">
            <a:avLst/>
          </a:prstGeom>
        </p:spPr>
        <p:txBody>
          <a:bodyPr spcFirstLastPara="1" wrap="square" lIns="121900" tIns="121900" rIns="121900" bIns="121900" anchor="t" anchorCtr="0">
            <a:noAutofit/>
          </a:bodyPr>
          <a:lstStyle/>
          <a:p>
            <a:r>
              <a:rPr lang="en"/>
              <a:t>Timeline</a:t>
            </a:r>
            <a:endParaRPr/>
          </a:p>
        </p:txBody>
      </p:sp>
      <p:sp>
        <p:nvSpPr>
          <p:cNvPr id="71" name="Google Shape;71;p14"/>
          <p:cNvSpPr txBox="1"/>
          <p:nvPr/>
        </p:nvSpPr>
        <p:spPr>
          <a:xfrm>
            <a:off x="1219200" y="1778000"/>
            <a:ext cx="9753600" cy="4328800"/>
          </a:xfrm>
          <a:prstGeom prst="rect">
            <a:avLst/>
          </a:prstGeom>
          <a:noFill/>
          <a:ln>
            <a:noFill/>
          </a:ln>
        </p:spPr>
        <p:txBody>
          <a:bodyPr spcFirstLastPara="1" wrap="square" lIns="121900" tIns="121900" rIns="121900" bIns="121900" anchor="t" anchorCtr="0">
            <a:noAutofit/>
          </a:bodyPr>
          <a:lstStyle/>
          <a:p>
            <a:pPr marL="609585" indent="-423323" defTabSz="1219170">
              <a:lnSpc>
                <a:spcPct val="115000"/>
              </a:lnSpc>
              <a:buClr>
                <a:srgbClr val="000000"/>
              </a:buClr>
              <a:buSzPts val="1400"/>
              <a:buFont typeface="Arial"/>
              <a:buChar char="●"/>
            </a:pPr>
            <a:r>
              <a:rPr lang="en" sz="1867" b="1" kern="0">
                <a:solidFill>
                  <a:srgbClr val="000000"/>
                </a:solidFill>
                <a:latin typeface="Arial"/>
                <a:cs typeface="Arial"/>
                <a:sym typeface="Arial"/>
              </a:rPr>
              <a:t>February 2019: </a:t>
            </a:r>
            <a:r>
              <a:rPr lang="en" sz="1867" kern="0">
                <a:solidFill>
                  <a:srgbClr val="000000"/>
                </a:solidFill>
                <a:latin typeface="Arial"/>
                <a:cs typeface="Arial"/>
                <a:sym typeface="Arial"/>
              </a:rPr>
              <a:t>Draft a Statement of Scope for the Cost Estimator</a:t>
            </a:r>
            <a:endParaRPr sz="1867" kern="0">
              <a:solidFill>
                <a:srgbClr val="000000"/>
              </a:solidFill>
              <a:latin typeface="Arial"/>
              <a:cs typeface="Arial"/>
              <a:sym typeface="Arial"/>
            </a:endParaRPr>
          </a:p>
          <a:p>
            <a:pPr marL="609585" indent="-423323" defTabSz="1219170">
              <a:lnSpc>
                <a:spcPct val="115000"/>
              </a:lnSpc>
              <a:buClr>
                <a:srgbClr val="000000"/>
              </a:buClr>
              <a:buSzPts val="1400"/>
              <a:buFont typeface="Arial"/>
              <a:buChar char="●"/>
            </a:pPr>
            <a:r>
              <a:rPr lang="en" sz="1867" b="1" kern="0">
                <a:solidFill>
                  <a:srgbClr val="000000"/>
                </a:solidFill>
                <a:latin typeface="Arial"/>
                <a:cs typeface="Arial"/>
                <a:sym typeface="Arial"/>
              </a:rPr>
              <a:t>March 2019: </a:t>
            </a:r>
            <a:r>
              <a:rPr lang="en" sz="1867" kern="0">
                <a:solidFill>
                  <a:srgbClr val="000000"/>
                </a:solidFill>
                <a:latin typeface="Arial"/>
                <a:cs typeface="Arial"/>
                <a:sym typeface="Arial"/>
              </a:rPr>
              <a:t>Review existing cost calculator tools and literature, input findings into a list, and discuss strengths/weaknesses of available tools. Begin developing a list of major functions, activities/actions/tasks.</a:t>
            </a:r>
            <a:endParaRPr sz="1867" kern="0">
              <a:solidFill>
                <a:srgbClr val="000000"/>
              </a:solidFill>
              <a:latin typeface="Arial"/>
              <a:cs typeface="Arial"/>
              <a:sym typeface="Arial"/>
            </a:endParaRPr>
          </a:p>
          <a:p>
            <a:pPr marL="609585" indent="-423323" defTabSz="1219170">
              <a:lnSpc>
                <a:spcPct val="115000"/>
              </a:lnSpc>
              <a:buClr>
                <a:srgbClr val="000000"/>
              </a:buClr>
              <a:buSzPts val="1400"/>
              <a:buFont typeface="Arial"/>
              <a:buChar char="●"/>
            </a:pPr>
            <a:r>
              <a:rPr lang="en" sz="1867" b="1" kern="0">
                <a:solidFill>
                  <a:srgbClr val="000000"/>
                </a:solidFill>
                <a:latin typeface="Arial"/>
                <a:cs typeface="Arial"/>
                <a:sym typeface="Arial"/>
              </a:rPr>
              <a:t>April 2019: </a:t>
            </a:r>
            <a:r>
              <a:rPr lang="en" sz="1867" kern="0">
                <a:solidFill>
                  <a:srgbClr val="000000"/>
                </a:solidFill>
                <a:latin typeface="Arial"/>
                <a:cs typeface="Arial"/>
                <a:sym typeface="Arial"/>
              </a:rPr>
              <a:t>Continue developing list of major functions by adding to it cost units. Draft calculations.</a:t>
            </a:r>
            <a:endParaRPr sz="1867" kern="0">
              <a:solidFill>
                <a:srgbClr val="000000"/>
              </a:solidFill>
              <a:latin typeface="Arial"/>
              <a:cs typeface="Arial"/>
              <a:sym typeface="Arial"/>
            </a:endParaRPr>
          </a:p>
          <a:p>
            <a:pPr marL="609585" indent="-423323" defTabSz="1219170">
              <a:lnSpc>
                <a:spcPct val="115000"/>
              </a:lnSpc>
              <a:buClr>
                <a:srgbClr val="000000"/>
              </a:buClr>
              <a:buSzPts val="1400"/>
              <a:buFont typeface="Arial"/>
              <a:buChar char="●"/>
            </a:pPr>
            <a:r>
              <a:rPr lang="en" sz="1867" b="1" kern="0">
                <a:solidFill>
                  <a:srgbClr val="000000"/>
                </a:solidFill>
                <a:latin typeface="Arial"/>
                <a:cs typeface="Arial"/>
                <a:sym typeface="Arial"/>
              </a:rPr>
              <a:t>May 2019</a:t>
            </a:r>
            <a:r>
              <a:rPr lang="en" sz="1867" kern="0">
                <a:solidFill>
                  <a:srgbClr val="000000"/>
                </a:solidFill>
                <a:latin typeface="Arial"/>
                <a:cs typeface="Arial"/>
                <a:sym typeface="Arial"/>
              </a:rPr>
              <a:t>: Workshop building up calculations: break out work.</a:t>
            </a:r>
            <a:endParaRPr sz="1867" kern="0">
              <a:solidFill>
                <a:srgbClr val="000000"/>
              </a:solidFill>
              <a:latin typeface="Arial"/>
              <a:cs typeface="Arial"/>
              <a:sym typeface="Arial"/>
            </a:endParaRPr>
          </a:p>
          <a:p>
            <a:pPr marL="609585" indent="-423323" defTabSz="1219170">
              <a:lnSpc>
                <a:spcPct val="115000"/>
              </a:lnSpc>
              <a:buClr>
                <a:srgbClr val="000000"/>
              </a:buClr>
              <a:buSzPts val="1400"/>
              <a:buFont typeface="Arial"/>
              <a:buChar char="●"/>
            </a:pPr>
            <a:r>
              <a:rPr lang="en" sz="1867" b="1" kern="0">
                <a:solidFill>
                  <a:srgbClr val="000000"/>
                </a:solidFill>
                <a:latin typeface="Arial"/>
                <a:cs typeface="Arial"/>
                <a:sym typeface="Arial"/>
              </a:rPr>
              <a:t>June 2019:</a:t>
            </a:r>
            <a:r>
              <a:rPr lang="en" sz="1867" kern="0">
                <a:solidFill>
                  <a:srgbClr val="000000"/>
                </a:solidFill>
                <a:latin typeface="Arial"/>
                <a:cs typeface="Arial"/>
                <a:sym typeface="Arial"/>
              </a:rPr>
              <a:t> Transpose cost categories/calculations to a shared Google sheet and begin testing</a:t>
            </a:r>
            <a:r>
              <a:rPr lang="en" sz="1867" b="1" kern="0">
                <a:solidFill>
                  <a:srgbClr val="000000"/>
                </a:solidFill>
                <a:latin typeface="Arial"/>
                <a:cs typeface="Arial"/>
                <a:sym typeface="Arial"/>
              </a:rPr>
              <a:t>.</a:t>
            </a:r>
            <a:r>
              <a:rPr lang="en" sz="1867" kern="0">
                <a:solidFill>
                  <a:srgbClr val="000000"/>
                </a:solidFill>
                <a:latin typeface="Arial"/>
                <a:cs typeface="Arial"/>
                <a:sym typeface="Arial"/>
              </a:rPr>
              <a:t>.</a:t>
            </a:r>
            <a:endParaRPr sz="1867" kern="0">
              <a:solidFill>
                <a:srgbClr val="000000"/>
              </a:solidFill>
              <a:latin typeface="Arial"/>
              <a:cs typeface="Arial"/>
              <a:sym typeface="Arial"/>
            </a:endParaRPr>
          </a:p>
          <a:p>
            <a:pPr marL="609585" indent="-423323" defTabSz="1219170">
              <a:lnSpc>
                <a:spcPct val="115000"/>
              </a:lnSpc>
              <a:buClr>
                <a:srgbClr val="000000"/>
              </a:buClr>
              <a:buSzPts val="1400"/>
              <a:buFont typeface="Arial"/>
              <a:buChar char="●"/>
            </a:pPr>
            <a:r>
              <a:rPr lang="en" sz="1867" b="1" kern="0">
                <a:solidFill>
                  <a:srgbClr val="000000"/>
                </a:solidFill>
                <a:latin typeface="Arial"/>
                <a:cs typeface="Arial"/>
                <a:sym typeface="Arial"/>
              </a:rPr>
              <a:t>July 2019:</a:t>
            </a:r>
            <a:r>
              <a:rPr lang="en" sz="1867" kern="0">
                <a:solidFill>
                  <a:srgbClr val="000000"/>
                </a:solidFill>
                <a:latin typeface="Arial"/>
                <a:cs typeface="Arial"/>
                <a:sym typeface="Arial"/>
              </a:rPr>
              <a:t> Present Cost Estimator with great CBOI group to provide feedback to group; refine as needed.</a:t>
            </a:r>
            <a:endParaRPr sz="1867"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15600" y="719633"/>
            <a:ext cx="11360800" cy="1710000"/>
          </a:xfrm>
          <a:prstGeom prst="rect">
            <a:avLst/>
          </a:prstGeom>
        </p:spPr>
        <p:txBody>
          <a:bodyPr spcFirstLastPara="1" wrap="square" lIns="121900" tIns="121900" rIns="121900" bIns="121900" anchor="t" anchorCtr="0">
            <a:noAutofit/>
          </a:bodyPr>
          <a:lstStyle/>
          <a:p>
            <a:r>
              <a:rPr lang="en"/>
              <a:t>Scope</a:t>
            </a:r>
            <a:endParaRPr/>
          </a:p>
        </p:txBody>
      </p:sp>
      <p:sp>
        <p:nvSpPr>
          <p:cNvPr id="77" name="Google Shape;77;p15"/>
          <p:cNvSpPr txBox="1"/>
          <p:nvPr/>
        </p:nvSpPr>
        <p:spPr>
          <a:xfrm>
            <a:off x="1219200" y="1968500"/>
            <a:ext cx="9753600" cy="36620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2000" kern="0">
                <a:solidFill>
                  <a:srgbClr val="000000"/>
                </a:solidFill>
                <a:latin typeface="Arial"/>
                <a:cs typeface="Arial"/>
                <a:sym typeface="Arial"/>
              </a:rPr>
              <a:t>“The Operational Impact Estimator, or OIE, will provide a total estimated dollar value for a single acquisition. The total estimate will encompass, mainly, the cost of labor, supplies and transport.</a:t>
            </a:r>
            <a:endParaRPr sz="2000" kern="0">
              <a:solidFill>
                <a:srgbClr val="000000"/>
              </a:solidFill>
              <a:latin typeface="Arial"/>
              <a:cs typeface="Arial"/>
              <a:sym typeface="Arial"/>
            </a:endParaRPr>
          </a:p>
          <a:p>
            <a:pPr defTabSz="1219170">
              <a:lnSpc>
                <a:spcPct val="115000"/>
              </a:lnSpc>
              <a:buClr>
                <a:srgbClr val="000000"/>
              </a:buClr>
            </a:pPr>
            <a:endParaRPr sz="2000" kern="0">
              <a:solidFill>
                <a:srgbClr val="000000"/>
              </a:solidFill>
              <a:latin typeface="Arial"/>
              <a:cs typeface="Arial"/>
              <a:sym typeface="Arial"/>
            </a:endParaRPr>
          </a:p>
          <a:p>
            <a:pPr defTabSz="1219170">
              <a:lnSpc>
                <a:spcPct val="115000"/>
              </a:lnSpc>
              <a:buClr>
                <a:srgbClr val="000000"/>
              </a:buClr>
            </a:pPr>
            <a:r>
              <a:rPr lang="en" sz="2000" kern="0">
                <a:solidFill>
                  <a:srgbClr val="000000"/>
                </a:solidFill>
                <a:latin typeface="Arial"/>
                <a:cs typeface="Arial"/>
                <a:sym typeface="Arial"/>
              </a:rPr>
              <a:t>The tool will take on the form of a spreadsheet template. The user will input certain variables that will influence one or many calculations.</a:t>
            </a:r>
            <a:endParaRPr sz="2000" kern="0">
              <a:solidFill>
                <a:srgbClr val="000000"/>
              </a:solidFill>
              <a:latin typeface="Arial"/>
              <a:cs typeface="Arial"/>
              <a:sym typeface="Arial"/>
            </a:endParaRPr>
          </a:p>
          <a:p>
            <a:pPr defTabSz="1219170">
              <a:lnSpc>
                <a:spcPct val="115000"/>
              </a:lnSpc>
              <a:buClr>
                <a:srgbClr val="000000"/>
              </a:buClr>
            </a:pPr>
            <a:endParaRPr sz="2000" kern="0">
              <a:solidFill>
                <a:srgbClr val="000000"/>
              </a:solidFill>
              <a:latin typeface="Arial"/>
              <a:cs typeface="Arial"/>
              <a:sym typeface="Arial"/>
            </a:endParaRPr>
          </a:p>
          <a:p>
            <a:pPr defTabSz="1219170">
              <a:lnSpc>
                <a:spcPct val="115000"/>
              </a:lnSpc>
              <a:buClr>
                <a:srgbClr val="000000"/>
              </a:buClr>
            </a:pPr>
            <a:r>
              <a:rPr lang="en" sz="2000" kern="0">
                <a:solidFill>
                  <a:srgbClr val="000000"/>
                </a:solidFill>
                <a:latin typeface="Arial"/>
                <a:cs typeface="Arial"/>
                <a:sym typeface="Arial"/>
              </a:rPr>
              <a:t>The tool will be tested by the smaller subgroup using example collections; from there, it will be presented to the greater CBOI working group and refined, and then shared widely.”</a:t>
            </a:r>
            <a:endParaRPr sz="2000" kern="0">
              <a:solidFill>
                <a:srgbClr val="000000"/>
              </a:solidFill>
              <a:latin typeface="Arial"/>
              <a:cs typeface="Arial"/>
              <a:sym typeface="Arial"/>
            </a:endParaRPr>
          </a:p>
          <a:p>
            <a:pPr defTabSz="1219170">
              <a:buClr>
                <a:srgbClr val="000000"/>
              </a:buClr>
            </a:pPr>
            <a:endParaRPr sz="2267" kern="0">
              <a:solidFill>
                <a:srgbClr val="000000"/>
              </a:solidFill>
              <a:latin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389283" y="510567"/>
            <a:ext cx="3162447" cy="5622128"/>
          </a:xfrm>
          <a:prstGeom prst="rect">
            <a:avLst/>
          </a:prstGeom>
          <a:noFill/>
          <a:ln>
            <a:noFill/>
          </a:ln>
        </p:spPr>
      </p:pic>
      <p:sp>
        <p:nvSpPr>
          <p:cNvPr id="83" name="Google Shape;83;p16"/>
          <p:cNvSpPr txBox="1">
            <a:spLocks noGrp="1"/>
          </p:cNvSpPr>
          <p:nvPr>
            <p:ph type="title"/>
          </p:nvPr>
        </p:nvSpPr>
        <p:spPr>
          <a:xfrm>
            <a:off x="415633" y="667900"/>
            <a:ext cx="4942000" cy="3345200"/>
          </a:xfrm>
          <a:prstGeom prst="rect">
            <a:avLst/>
          </a:prstGeom>
        </p:spPr>
        <p:txBody>
          <a:bodyPr spcFirstLastPara="1" wrap="square" lIns="121900" tIns="121900" rIns="121900" bIns="121900" anchor="t" anchorCtr="0">
            <a:noAutofit/>
          </a:bodyPr>
          <a:lstStyle/>
          <a:p>
            <a:r>
              <a:rPr lang="en"/>
              <a:t>Gather Existing Literature and Calculator/</a:t>
            </a:r>
            <a:endParaRPr/>
          </a:p>
          <a:p>
            <a:r>
              <a:rPr lang="en"/>
              <a:t>Estimator Tool Scan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415600" y="6028533"/>
            <a:ext cx="10639200" cy="614000"/>
          </a:xfrm>
          <a:prstGeom prst="rect">
            <a:avLst/>
          </a:prstGeom>
        </p:spPr>
        <p:txBody>
          <a:bodyPr spcFirstLastPara="1" wrap="square" lIns="121900" tIns="121900" rIns="121900" bIns="121900" anchor="ctr" anchorCtr="0">
            <a:noAutofit/>
          </a:bodyPr>
          <a:lstStyle/>
          <a:p>
            <a:pPr marL="0" indent="0"/>
            <a:r>
              <a:rPr lang="en"/>
              <a:t>Operational Impact Tools Inventory + Function Grid</a:t>
            </a:r>
            <a:endParaRPr/>
          </a:p>
        </p:txBody>
      </p:sp>
      <p:pic>
        <p:nvPicPr>
          <p:cNvPr id="89" name="Google Shape;89;p17"/>
          <p:cNvPicPr preferRelativeResize="0"/>
          <p:nvPr/>
        </p:nvPicPr>
        <p:blipFill rotWithShape="1">
          <a:blip r:embed="rId3">
            <a:alphaModFix/>
          </a:blip>
          <a:srcRect t="7185" b="4098"/>
          <a:stretch/>
        </p:blipFill>
        <p:spPr>
          <a:xfrm>
            <a:off x="737751" y="311700"/>
            <a:ext cx="9994899" cy="49876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415600" y="6028533"/>
            <a:ext cx="10639200" cy="614000"/>
          </a:xfrm>
          <a:prstGeom prst="rect">
            <a:avLst/>
          </a:prstGeom>
        </p:spPr>
        <p:txBody>
          <a:bodyPr spcFirstLastPara="1" wrap="square" lIns="121900" tIns="121900" rIns="121900" bIns="121900" anchor="ctr" anchorCtr="0">
            <a:noAutofit/>
          </a:bodyPr>
          <a:lstStyle/>
          <a:p>
            <a:pPr marL="0" indent="0"/>
            <a:r>
              <a:rPr lang="en"/>
              <a:t>Major Functions and Activities List</a:t>
            </a:r>
            <a:endParaRPr/>
          </a:p>
        </p:txBody>
      </p:sp>
      <p:sp>
        <p:nvSpPr>
          <p:cNvPr id="95" name="Google Shape;95;p18"/>
          <p:cNvSpPr txBox="1"/>
          <p:nvPr/>
        </p:nvSpPr>
        <p:spPr>
          <a:xfrm>
            <a:off x="1370800" y="1010233"/>
            <a:ext cx="9450400" cy="39636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2000" kern="0">
                <a:solidFill>
                  <a:srgbClr val="000000"/>
                </a:solidFill>
                <a:latin typeface="Arial"/>
                <a:cs typeface="Arial"/>
                <a:sym typeface="Arial"/>
              </a:rPr>
              <a:t>The purpose of this document is to create a list of major functions across which the </a:t>
            </a:r>
            <a:r>
              <a:rPr lang="en" sz="2000" kern="0">
                <a:solidFill>
                  <a:srgbClr val="000000"/>
                </a:solidFill>
                <a:uFill>
                  <a:noFill/>
                </a:uFill>
                <a:latin typeface="Arial"/>
                <a:cs typeface="Arial"/>
                <a:sym typeface="Arial"/>
                <a:hlinkClick r:id="rId3"/>
              </a:rPr>
              <a:t>Operational Impact Estimator (OIE)</a:t>
            </a:r>
            <a:r>
              <a:rPr lang="en" sz="2000" kern="0">
                <a:solidFill>
                  <a:srgbClr val="000000"/>
                </a:solidFill>
                <a:latin typeface="Arial"/>
                <a:cs typeface="Arial"/>
                <a:sym typeface="Arial"/>
              </a:rPr>
              <a:t> will be developed to estimate cost. Each major function (i.e. “Pre-Acquisition”) consists of one or many activities (i.e. “Site Visit”). Each activity may consist of one or many sub-activities (i.e. “Create preliminary inventory”, “Prepare for transport”, etc.).</a:t>
            </a:r>
            <a:endParaRPr sz="2000" kern="0">
              <a:solidFill>
                <a:srgbClr val="000000"/>
              </a:solidFill>
              <a:latin typeface="Arial"/>
              <a:cs typeface="Arial"/>
              <a:sym typeface="Arial"/>
            </a:endParaRPr>
          </a:p>
          <a:p>
            <a:pPr defTabSz="1219170">
              <a:lnSpc>
                <a:spcPct val="115000"/>
              </a:lnSpc>
              <a:buClr>
                <a:srgbClr val="000000"/>
              </a:buClr>
            </a:pPr>
            <a:endParaRPr sz="2000" kern="0">
              <a:solidFill>
                <a:srgbClr val="000000"/>
              </a:solidFill>
              <a:latin typeface="Arial"/>
              <a:cs typeface="Arial"/>
              <a:sym typeface="Arial"/>
            </a:endParaRPr>
          </a:p>
          <a:p>
            <a:pPr defTabSz="1219170">
              <a:lnSpc>
                <a:spcPct val="115000"/>
              </a:lnSpc>
              <a:buClr>
                <a:srgbClr val="000000"/>
              </a:buClr>
            </a:pPr>
            <a:r>
              <a:rPr lang="en" sz="2000" kern="0">
                <a:solidFill>
                  <a:srgbClr val="000000"/>
                </a:solidFill>
                <a:latin typeface="Arial"/>
                <a:cs typeface="Arial"/>
                <a:sym typeface="Arial"/>
              </a:rPr>
              <a:t>Once this list is drafted and reviewed by the group, we will work on refining this list, and once refined, associate costs for each activity, with the idea that the cost of each task can be rolled up into each activity.</a:t>
            </a:r>
            <a:endParaRPr sz="1467" kern="0">
              <a:solidFill>
                <a:srgbClr val="000000"/>
              </a:solidFill>
              <a:latin typeface="Arial"/>
              <a:cs typeface="Arial"/>
              <a:sym typeface="Arial"/>
            </a:endParaRPr>
          </a:p>
          <a:p>
            <a:pPr defTabSz="1219170">
              <a:buClr>
                <a:srgbClr val="000000"/>
              </a:buClr>
            </a:pPr>
            <a:endParaRPr sz="1867" kern="0">
              <a:solidFill>
                <a:srgbClr val="000000"/>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1"/>
          </p:nvPr>
        </p:nvSpPr>
        <p:spPr>
          <a:xfrm>
            <a:off x="415600" y="6028533"/>
            <a:ext cx="10639200" cy="614000"/>
          </a:xfrm>
          <a:prstGeom prst="rect">
            <a:avLst/>
          </a:prstGeom>
        </p:spPr>
        <p:txBody>
          <a:bodyPr spcFirstLastPara="1" wrap="square" lIns="121900" tIns="121900" rIns="121900" bIns="121900" anchor="ctr" anchorCtr="0">
            <a:noAutofit/>
          </a:bodyPr>
          <a:lstStyle/>
          <a:p>
            <a:pPr marL="0" indent="0"/>
            <a:endParaRPr/>
          </a:p>
        </p:txBody>
      </p:sp>
      <p:pic>
        <p:nvPicPr>
          <p:cNvPr id="101" name="Google Shape;101;p19"/>
          <p:cNvPicPr preferRelativeResize="0"/>
          <p:nvPr/>
        </p:nvPicPr>
        <p:blipFill rotWithShape="1">
          <a:blip r:embed="rId3">
            <a:alphaModFix/>
          </a:blip>
          <a:srcRect t="6912" b="5036"/>
          <a:stretch/>
        </p:blipFill>
        <p:spPr>
          <a:xfrm>
            <a:off x="1098551" y="328968"/>
            <a:ext cx="9994899" cy="49502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p:cNvPicPr preferRelativeResize="0"/>
          <p:nvPr/>
        </p:nvPicPr>
        <p:blipFill rotWithShape="1">
          <a:blip r:embed="rId3">
            <a:alphaModFix/>
          </a:blip>
          <a:srcRect t="6307" b="4976"/>
          <a:stretch/>
        </p:blipFill>
        <p:spPr>
          <a:xfrm>
            <a:off x="1098567" y="410167"/>
            <a:ext cx="9994867" cy="4987635"/>
          </a:xfrm>
          <a:prstGeom prst="rect">
            <a:avLst/>
          </a:prstGeom>
          <a:noFill/>
          <a:ln>
            <a:noFill/>
          </a:ln>
        </p:spPr>
      </p:pic>
      <p:sp>
        <p:nvSpPr>
          <p:cNvPr id="107" name="Google Shape;107;p20"/>
          <p:cNvSpPr txBox="1">
            <a:spLocks noGrp="1"/>
          </p:cNvSpPr>
          <p:nvPr>
            <p:ph type="body" idx="1"/>
          </p:nvPr>
        </p:nvSpPr>
        <p:spPr>
          <a:xfrm>
            <a:off x="415600" y="6028533"/>
            <a:ext cx="10639200" cy="614000"/>
          </a:xfrm>
          <a:prstGeom prst="rect">
            <a:avLst/>
          </a:prstGeom>
        </p:spPr>
        <p:txBody>
          <a:bodyPr spcFirstLastPara="1" wrap="square" lIns="121900" tIns="121900" rIns="121900" bIns="121900" anchor="ctr" anchorCtr="0">
            <a:noAutofit/>
          </a:bodyPr>
          <a:lstStyle/>
          <a:p>
            <a:pPr marL="0" indent="0"/>
            <a:r>
              <a:rPr lang="en"/>
              <a:t>Talking to our Peers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body" idx="1"/>
          </p:nvPr>
        </p:nvSpPr>
        <p:spPr>
          <a:xfrm>
            <a:off x="415600" y="6028533"/>
            <a:ext cx="10639200" cy="614000"/>
          </a:xfrm>
          <a:prstGeom prst="rect">
            <a:avLst/>
          </a:prstGeom>
        </p:spPr>
        <p:txBody>
          <a:bodyPr spcFirstLastPara="1" wrap="square" lIns="121900" tIns="121900" rIns="121900" bIns="121900" anchor="ctr" anchorCtr="0">
            <a:noAutofit/>
          </a:bodyPr>
          <a:lstStyle/>
          <a:p>
            <a:pPr marL="0" indent="0"/>
            <a:r>
              <a:rPr lang="en"/>
              <a:t>Calculation Build Up</a:t>
            </a:r>
            <a:endParaRPr/>
          </a:p>
        </p:txBody>
      </p:sp>
      <p:pic>
        <p:nvPicPr>
          <p:cNvPr id="113" name="Google Shape;113;p21"/>
          <p:cNvPicPr preferRelativeResize="0"/>
          <p:nvPr/>
        </p:nvPicPr>
        <p:blipFill rotWithShape="1">
          <a:blip r:embed="rId3">
            <a:alphaModFix/>
          </a:blip>
          <a:srcRect t="7179" b="3527"/>
          <a:stretch/>
        </p:blipFill>
        <p:spPr>
          <a:xfrm>
            <a:off x="737767" y="492200"/>
            <a:ext cx="9994899" cy="50204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0" y="440267"/>
            <a:ext cx="8439148" cy="1414980"/>
          </a:xfrm>
          <a:solidFill>
            <a:srgbClr val="236192"/>
          </a:solidFill>
        </p:spPr>
        <p:txBody>
          <a:bodyPr anchor="ctr">
            <a:normAutofit fontScale="92500"/>
          </a:bodyPr>
          <a:lstStyle/>
          <a:p>
            <a:pPr algn="ctr">
              <a:spcAft>
                <a:spcPts val="600"/>
              </a:spcAft>
            </a:pPr>
            <a:r>
              <a:rPr lang="en-US" dirty="0">
                <a:solidFill>
                  <a:schemeClr val="bg1"/>
                </a:solidFill>
              </a:rPr>
              <a:t>Taking Action: Collection Building &amp; Operational Impacts Working Group</a:t>
            </a:r>
          </a:p>
        </p:txBody>
      </p:sp>
      <p:sp>
        <p:nvSpPr>
          <p:cNvPr id="7" name="Shape 734">
            <a:extLst>
              <a:ext uri="{FF2B5EF4-FFF2-40B4-BE49-F238E27FC236}">
                <a16:creationId xmlns:a16="http://schemas.microsoft.com/office/drawing/2014/main" id="{63074A96-D416-9C43-87E5-EA54005D24F2}"/>
              </a:ext>
            </a:extLst>
          </p:cNvPr>
          <p:cNvSpPr/>
          <p:nvPr/>
        </p:nvSpPr>
        <p:spPr>
          <a:xfrm>
            <a:off x="879231" y="1570892"/>
            <a:ext cx="10433538" cy="424486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ED94446-4336-5D48-9284-B28F4A5BF79B}"/>
              </a:ext>
            </a:extLst>
          </p:cNvPr>
          <p:cNvSpPr txBox="1"/>
          <p:nvPr/>
        </p:nvSpPr>
        <p:spPr>
          <a:xfrm>
            <a:off x="879231" y="2100892"/>
            <a:ext cx="10433539" cy="346921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key to making informed collection development, appraisal, and processing decisions is </a:t>
            </a:r>
            <a:r>
              <a:rPr kumimoji="0" lang="en-US"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strong understanding of the necessary institutional resources and capacity</a:t>
            </a:r>
            <a:r>
              <a:rPr kumimoji="0" lang="en-US"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the work to preserve, describe, store, and make accessible collection material.” </a:t>
            </a:r>
          </a:p>
        </p:txBody>
      </p:sp>
    </p:spTree>
    <p:extLst>
      <p:ext uri="{BB962C8B-B14F-4D97-AF65-F5344CB8AC3E}">
        <p14:creationId xmlns:p14="http://schemas.microsoft.com/office/powerpoint/2010/main" val="147814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415600" y="719633"/>
            <a:ext cx="11360800" cy="1710000"/>
          </a:xfrm>
          <a:prstGeom prst="rect">
            <a:avLst/>
          </a:prstGeom>
        </p:spPr>
        <p:txBody>
          <a:bodyPr spcFirstLastPara="1" wrap="square" lIns="121900" tIns="121900" rIns="121900" bIns="121900" anchor="t" anchorCtr="0">
            <a:noAutofit/>
          </a:bodyPr>
          <a:lstStyle/>
          <a:p>
            <a:r>
              <a:rPr lang="en"/>
              <a:t>Questions/comments</a:t>
            </a:r>
            <a:endParaRPr/>
          </a:p>
        </p:txBody>
      </p:sp>
      <p:sp>
        <p:nvSpPr>
          <p:cNvPr id="119" name="Google Shape;119;p22"/>
          <p:cNvSpPr txBox="1"/>
          <p:nvPr/>
        </p:nvSpPr>
        <p:spPr>
          <a:xfrm>
            <a:off x="5742333" y="3757133"/>
            <a:ext cx="6034000" cy="27564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en" sz="2000" b="1" kern="0">
                <a:solidFill>
                  <a:srgbClr val="222222"/>
                </a:solidFill>
                <a:latin typeface="Arial"/>
                <a:cs typeface="Arial"/>
                <a:sym typeface="Arial"/>
              </a:rPr>
              <a:t>Gordon Daines</a:t>
            </a:r>
            <a:endParaRPr sz="2000" kern="0">
              <a:solidFill>
                <a:srgbClr val="222222"/>
              </a:solidFill>
              <a:latin typeface="Arial"/>
              <a:cs typeface="Arial"/>
              <a:sym typeface="Arial"/>
            </a:endParaRPr>
          </a:p>
          <a:p>
            <a:pPr algn="r" defTabSz="1219170">
              <a:buClr>
                <a:srgbClr val="000000"/>
              </a:buClr>
            </a:pPr>
            <a:r>
              <a:rPr lang="en" sz="2000" kern="0">
                <a:solidFill>
                  <a:srgbClr val="222222"/>
                </a:solidFill>
                <a:latin typeface="Arial"/>
                <a:cs typeface="Arial"/>
                <a:sym typeface="Arial"/>
              </a:rPr>
              <a:t>gordon_daines@byu.edu</a:t>
            </a:r>
            <a:endParaRPr sz="2000" kern="0">
              <a:solidFill>
                <a:srgbClr val="222222"/>
              </a:solidFill>
              <a:latin typeface="Arial"/>
              <a:cs typeface="Arial"/>
              <a:sym typeface="Arial"/>
            </a:endParaRPr>
          </a:p>
          <a:p>
            <a:pPr algn="r" defTabSz="1219170">
              <a:buClr>
                <a:srgbClr val="000000"/>
              </a:buClr>
            </a:pPr>
            <a:endParaRPr sz="2000" kern="0">
              <a:solidFill>
                <a:srgbClr val="222222"/>
              </a:solidFill>
              <a:latin typeface="Arial"/>
              <a:cs typeface="Arial"/>
              <a:sym typeface="Arial"/>
            </a:endParaRPr>
          </a:p>
          <a:p>
            <a:pPr algn="r" defTabSz="1219170">
              <a:buClr>
                <a:srgbClr val="000000"/>
              </a:buClr>
            </a:pPr>
            <a:r>
              <a:rPr lang="en" sz="2000" b="1" kern="0">
                <a:solidFill>
                  <a:srgbClr val="000000"/>
                </a:solidFill>
                <a:latin typeface="Arial"/>
                <a:cs typeface="Arial"/>
                <a:sym typeface="Arial"/>
              </a:rPr>
              <a:t>Carrie Hintz</a:t>
            </a:r>
            <a:endParaRPr sz="2000" kern="0">
              <a:solidFill>
                <a:srgbClr val="000000"/>
              </a:solidFill>
              <a:latin typeface="Arial"/>
              <a:cs typeface="Arial"/>
              <a:sym typeface="Arial"/>
            </a:endParaRPr>
          </a:p>
          <a:p>
            <a:pPr algn="r" defTabSz="1219170">
              <a:buClr>
                <a:srgbClr val="000000"/>
              </a:buClr>
            </a:pPr>
            <a:r>
              <a:rPr lang="en" sz="2000" kern="0">
                <a:solidFill>
                  <a:srgbClr val="000000"/>
                </a:solidFill>
                <a:latin typeface="Arial"/>
                <a:cs typeface="Arial"/>
                <a:sym typeface="Arial"/>
              </a:rPr>
              <a:t>carrie.hintz@emory.edu</a:t>
            </a:r>
            <a:endParaRPr sz="2000" kern="0">
              <a:solidFill>
                <a:srgbClr val="000000"/>
              </a:solidFill>
              <a:latin typeface="Arial"/>
              <a:cs typeface="Arial"/>
              <a:sym typeface="Arial"/>
            </a:endParaRPr>
          </a:p>
          <a:p>
            <a:pPr algn="r" defTabSz="1219170">
              <a:buClr>
                <a:srgbClr val="000000"/>
              </a:buClr>
            </a:pPr>
            <a:endParaRPr sz="2000" kern="0">
              <a:solidFill>
                <a:srgbClr val="000000"/>
              </a:solidFill>
              <a:latin typeface="Arial"/>
              <a:cs typeface="Arial"/>
              <a:sym typeface="Arial"/>
            </a:endParaRPr>
          </a:p>
          <a:p>
            <a:pPr algn="r" defTabSz="1219170">
              <a:buClr>
                <a:srgbClr val="000000"/>
              </a:buClr>
            </a:pPr>
            <a:r>
              <a:rPr lang="en" sz="2000" b="1" kern="0">
                <a:solidFill>
                  <a:srgbClr val="000000"/>
                </a:solidFill>
                <a:latin typeface="Arial"/>
                <a:cs typeface="Arial"/>
                <a:sym typeface="Arial"/>
              </a:rPr>
              <a:t>Mary Kidd</a:t>
            </a:r>
            <a:endParaRPr sz="2000" kern="0">
              <a:solidFill>
                <a:srgbClr val="000000"/>
              </a:solidFill>
              <a:latin typeface="Arial"/>
              <a:cs typeface="Arial"/>
              <a:sym typeface="Arial"/>
            </a:endParaRPr>
          </a:p>
          <a:p>
            <a:pPr algn="r" defTabSz="1219170">
              <a:buClr>
                <a:srgbClr val="000000"/>
              </a:buClr>
            </a:pPr>
            <a:r>
              <a:rPr lang="en" sz="2000" kern="0">
                <a:solidFill>
                  <a:srgbClr val="000000"/>
                </a:solidFill>
                <a:latin typeface="Arial"/>
                <a:cs typeface="Arial"/>
                <a:sym typeface="Arial"/>
              </a:rPr>
              <a:t>marykidd@nypl.org</a:t>
            </a:r>
            <a:endParaRPr sz="2000" kern="0">
              <a:solidFill>
                <a:srgbClr val="000000"/>
              </a:solidFill>
              <a:latin typeface="Arial"/>
              <a:cs typeface="Arial"/>
              <a:sym typeface="Arial"/>
            </a:endParaRPr>
          </a:p>
          <a:p>
            <a:pPr algn="r" defTabSz="1219170">
              <a:buClr>
                <a:srgbClr val="000000"/>
              </a:buClr>
            </a:pPr>
            <a:endParaRPr sz="2000" kern="0">
              <a:solidFill>
                <a:srgbClr val="222222"/>
              </a:solidFill>
              <a:latin typeface="Arial"/>
              <a:cs typeface="Arial"/>
              <a:sym typeface="Arial"/>
            </a:endParaRPr>
          </a:p>
        </p:txBody>
      </p:sp>
      <p:sp>
        <p:nvSpPr>
          <p:cNvPr id="120" name="Google Shape;120;p22"/>
          <p:cNvSpPr txBox="1"/>
          <p:nvPr/>
        </p:nvSpPr>
        <p:spPr>
          <a:xfrm>
            <a:off x="246100" y="1870367"/>
            <a:ext cx="9729200" cy="2296800"/>
          </a:xfrm>
          <a:prstGeom prst="rect">
            <a:avLst/>
          </a:prstGeom>
          <a:noFill/>
          <a:ln>
            <a:noFill/>
          </a:ln>
        </p:spPr>
        <p:txBody>
          <a:bodyPr spcFirstLastPara="1" wrap="square" lIns="121900" tIns="121900" rIns="121900" bIns="121900" anchor="t" anchorCtr="0">
            <a:noAutofit/>
          </a:bodyPr>
          <a:lstStyle/>
          <a:p>
            <a:pPr marL="609585" indent="-431789" defTabSz="1219170">
              <a:buClr>
                <a:srgbClr val="000000"/>
              </a:buClr>
              <a:buSzPts val="1500"/>
              <a:buFont typeface="Roboto"/>
              <a:buChar char="●"/>
            </a:pPr>
            <a:r>
              <a:rPr lang="en" sz="2000" kern="0">
                <a:solidFill>
                  <a:srgbClr val="000000"/>
                </a:solidFill>
                <a:latin typeface="Roboto"/>
                <a:ea typeface="Roboto"/>
                <a:cs typeface="Roboto"/>
                <a:sym typeface="Roboto"/>
              </a:rPr>
              <a:t>Can you see yourself using some or all of the tools presented by the group today?</a:t>
            </a:r>
            <a:endParaRPr sz="2000" kern="0">
              <a:solidFill>
                <a:srgbClr val="000000"/>
              </a:solidFill>
              <a:latin typeface="Roboto"/>
              <a:ea typeface="Roboto"/>
              <a:cs typeface="Roboto"/>
              <a:sym typeface="Roboto"/>
            </a:endParaRPr>
          </a:p>
          <a:p>
            <a:pPr marL="609585" indent="-431789" defTabSz="1219170">
              <a:buClr>
                <a:srgbClr val="000000"/>
              </a:buClr>
              <a:buSzPts val="1500"/>
              <a:buFont typeface="Roboto"/>
              <a:buChar char="●"/>
            </a:pPr>
            <a:r>
              <a:rPr lang="en" sz="2000" kern="0">
                <a:solidFill>
                  <a:srgbClr val="000000"/>
                </a:solidFill>
                <a:latin typeface="Roboto"/>
                <a:ea typeface="Roboto"/>
                <a:cs typeface="Roboto"/>
                <a:sym typeface="Roboto"/>
              </a:rPr>
              <a:t>If you can see yourself using these tools, can you explain how or for what purpose?</a:t>
            </a:r>
            <a:endParaRPr sz="2000" kern="0">
              <a:solidFill>
                <a:srgbClr val="000000"/>
              </a:solidFill>
              <a:latin typeface="Roboto"/>
              <a:ea typeface="Roboto"/>
              <a:cs typeface="Roboto"/>
              <a:sym typeface="Roboto"/>
            </a:endParaRPr>
          </a:p>
          <a:p>
            <a:pPr marL="609585" indent="-431789" defTabSz="1219170">
              <a:buClr>
                <a:srgbClr val="000000"/>
              </a:buClr>
              <a:buSzPts val="1500"/>
              <a:buFont typeface="Roboto"/>
              <a:buChar char="●"/>
            </a:pPr>
            <a:r>
              <a:rPr lang="en" sz="2000" kern="0">
                <a:solidFill>
                  <a:srgbClr val="000000"/>
                </a:solidFill>
                <a:latin typeface="Roboto"/>
                <a:ea typeface="Roboto"/>
                <a:cs typeface="Roboto"/>
                <a:sym typeface="Roboto"/>
              </a:rPr>
              <a:t>What might these tools be missing or lacking?</a:t>
            </a:r>
            <a:endParaRPr sz="2000" kern="0">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63A2EC6-5BBF-6648-9A01-FA377A7E81D1}"/>
              </a:ext>
            </a:extLst>
          </p:cNvPr>
          <p:cNvSpPr txBox="1"/>
          <p:nvPr/>
        </p:nvSpPr>
        <p:spPr>
          <a:xfrm>
            <a:off x="838200" y="963877"/>
            <a:ext cx="3494362" cy="493024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Working Group Goals</a:t>
            </a: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A6D8D2D-B1A9-6D4C-8777-6DFA14F19A30}"/>
              </a:ext>
            </a:extLst>
          </p:cNvPr>
          <p:cNvSpPr txBox="1"/>
          <p:nvPr/>
        </p:nvSpPr>
        <p:spPr>
          <a:xfrm>
            <a:off x="4849198" y="963877"/>
            <a:ext cx="7021235" cy="4930246"/>
          </a:xfrm>
          <a:prstGeom prst="rect">
            <a:avLst/>
          </a:prstGeom>
        </p:spPr>
        <p:txBody>
          <a:bodyPr vert="horz" lIns="91440" tIns="45720" rIns="91440" bIns="45720" rtlCol="0" anchor="ctr">
            <a:norm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explore the intersections between current collecting and collection management practices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seek ways to better integrate collection management considerations into the collection development process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bring together colleagues across these important, interdependent functions </a:t>
            </a:r>
          </a:p>
        </p:txBody>
      </p:sp>
    </p:spTree>
    <p:extLst>
      <p:ext uri="{BB962C8B-B14F-4D97-AF65-F5344CB8AC3E}">
        <p14:creationId xmlns:p14="http://schemas.microsoft.com/office/powerpoint/2010/main" val="386438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63A2EC6-5BBF-6648-9A01-FA377A7E81D1}"/>
              </a:ext>
            </a:extLst>
          </p:cNvPr>
          <p:cNvSpPr txBox="1"/>
          <p:nvPr/>
        </p:nvSpPr>
        <p:spPr>
          <a:xfrm>
            <a:off x="838200" y="963877"/>
            <a:ext cx="3494362" cy="493024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To Help Us All</a:t>
            </a: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A6D8D2D-B1A9-6D4C-8777-6DFA14F19A30}"/>
              </a:ext>
            </a:extLst>
          </p:cNvPr>
          <p:cNvSpPr txBox="1"/>
          <p:nvPr/>
        </p:nvSpPr>
        <p:spPr>
          <a:xfrm>
            <a:off x="4849198" y="963877"/>
            <a:ext cx="7021235" cy="4930246"/>
          </a:xfrm>
          <a:prstGeom prst="rect">
            <a:avLst/>
          </a:prstGeom>
        </p:spPr>
        <p:txBody>
          <a:bodyPr vert="horz" lIns="91440" tIns="45720" rIns="91440" bIns="45720" rtlCol="0" anchor="ctr">
            <a:norm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assess total cost of ownership of collections</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determine operational impact of collections</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facilitate better communication across our orgs</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enable informed decision-making in collection building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advocate for the necessary resources to steward our collections.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92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EBCD0-54B1-6343-851F-15D820972FB0}"/>
              </a:ext>
            </a:extLst>
          </p:cNvPr>
          <p:cNvSpPr>
            <a:spLocks noGrp="1"/>
          </p:cNvSpPr>
          <p:nvPr>
            <p:ph type="body" idx="1"/>
          </p:nvPr>
        </p:nvSpPr>
        <p:spPr>
          <a:solidFill>
            <a:srgbClr val="A9306F"/>
          </a:solidFill>
        </p:spPr>
        <p:txBody>
          <a:bodyPr/>
          <a:lstStyle/>
          <a:p>
            <a:pPr algn="ctr"/>
            <a:r>
              <a:rPr lang="en-US" dirty="0">
                <a:solidFill>
                  <a:schemeClr val="bg1"/>
                </a:solidFill>
              </a:rPr>
              <a:t>Working Group Members</a:t>
            </a:r>
          </a:p>
        </p:txBody>
      </p:sp>
      <p:sp>
        <p:nvSpPr>
          <p:cNvPr id="3" name="Text Placeholder 2">
            <a:extLst>
              <a:ext uri="{FF2B5EF4-FFF2-40B4-BE49-F238E27FC236}">
                <a16:creationId xmlns:a16="http://schemas.microsoft.com/office/drawing/2014/main" id="{58330053-FE39-0C4A-8F59-05AAEFF5A5FD}"/>
              </a:ext>
            </a:extLst>
          </p:cNvPr>
          <p:cNvSpPr>
            <a:spLocks noGrp="1"/>
          </p:cNvSpPr>
          <p:nvPr>
            <p:ph type="body" idx="2"/>
          </p:nvPr>
        </p:nvSpPr>
        <p:spPr>
          <a:xfrm>
            <a:off x="454382" y="1502229"/>
            <a:ext cx="11252197" cy="4637314"/>
          </a:xfrm>
        </p:spPr>
        <p:txBody>
          <a:bodyPr numCol="3">
            <a:noAutofit/>
          </a:bodyPr>
          <a:lstStyle/>
          <a:p>
            <a:pPr marL="76200" indent="0" algn="ctr" fontAlgn="base">
              <a:buNone/>
            </a:pPr>
            <a:r>
              <a:rPr lang="en-US" sz="1800" b="1" dirty="0"/>
              <a:t>Matthew Beacom</a:t>
            </a:r>
            <a:br>
              <a:rPr lang="en-US" sz="1800" dirty="0"/>
            </a:br>
            <a:r>
              <a:rPr lang="en-US" sz="1800" dirty="0"/>
              <a:t>Yale University</a:t>
            </a:r>
          </a:p>
          <a:p>
            <a:pPr marL="76200" indent="0" algn="ctr" fontAlgn="base">
              <a:buNone/>
            </a:pPr>
            <a:endParaRPr lang="en-US" sz="800" dirty="0"/>
          </a:p>
          <a:p>
            <a:pPr marL="76200" indent="0" algn="ctr" fontAlgn="base">
              <a:buNone/>
            </a:pPr>
            <a:r>
              <a:rPr lang="en-US" sz="1800" b="1" dirty="0"/>
              <a:t>Heather Briston</a:t>
            </a:r>
            <a:br>
              <a:rPr lang="en-US" sz="1800" dirty="0"/>
            </a:br>
            <a:r>
              <a:rPr lang="en-US" sz="1800" dirty="0"/>
              <a:t>UCLA</a:t>
            </a:r>
          </a:p>
          <a:p>
            <a:pPr marL="76200" indent="0" algn="ctr" fontAlgn="base">
              <a:buNone/>
            </a:pPr>
            <a:endParaRPr lang="en-US" sz="800" dirty="0"/>
          </a:p>
          <a:p>
            <a:pPr marL="76200" indent="0" algn="ctr" fontAlgn="base">
              <a:buNone/>
            </a:pPr>
            <a:r>
              <a:rPr lang="en-US" sz="1800" b="1" dirty="0"/>
              <a:t>Paul Constantine</a:t>
            </a:r>
            <a:br>
              <a:rPr lang="en-US" sz="1800" dirty="0"/>
            </a:br>
            <a:r>
              <a:rPr lang="en-US" sz="1800" dirty="0"/>
              <a:t>University of Washington</a:t>
            </a:r>
          </a:p>
          <a:p>
            <a:pPr marL="76200" indent="0" algn="ctr" fontAlgn="base">
              <a:buNone/>
            </a:pPr>
            <a:endParaRPr lang="en-US" sz="800" dirty="0"/>
          </a:p>
          <a:p>
            <a:pPr marL="76200" indent="0" algn="ctr" fontAlgn="base">
              <a:buNone/>
            </a:pPr>
            <a:r>
              <a:rPr lang="en-US" sz="1800" b="1" dirty="0"/>
              <a:t>Martha Conway</a:t>
            </a:r>
            <a:br>
              <a:rPr lang="en-US" sz="1800" dirty="0"/>
            </a:br>
            <a:r>
              <a:rPr lang="en-US" sz="1800" dirty="0"/>
              <a:t>University of Michigan</a:t>
            </a:r>
          </a:p>
          <a:p>
            <a:pPr marL="76200" indent="0" algn="ctr" fontAlgn="base">
              <a:buNone/>
            </a:pPr>
            <a:endParaRPr lang="en-US" sz="800" dirty="0"/>
          </a:p>
          <a:p>
            <a:pPr marL="76200" indent="0" algn="ctr" fontAlgn="base">
              <a:buNone/>
            </a:pPr>
            <a:r>
              <a:rPr lang="en-US" sz="1800" b="1" dirty="0"/>
              <a:t>Gordon Daines</a:t>
            </a:r>
            <a:br>
              <a:rPr lang="en-US" sz="1800" dirty="0"/>
            </a:br>
            <a:r>
              <a:rPr lang="en-US" sz="1800" dirty="0"/>
              <a:t>Brigham Young University</a:t>
            </a:r>
          </a:p>
          <a:p>
            <a:pPr marL="76200" indent="0" algn="ctr" fontAlgn="base">
              <a:buNone/>
            </a:pPr>
            <a:endParaRPr lang="en-US" sz="800" dirty="0"/>
          </a:p>
          <a:p>
            <a:pPr marL="76200" indent="0" algn="ctr" fontAlgn="base">
              <a:buNone/>
            </a:pPr>
            <a:r>
              <a:rPr lang="en-US" sz="1800" b="1" dirty="0"/>
              <a:t>Andra Darlington</a:t>
            </a:r>
            <a:br>
              <a:rPr lang="en-US" sz="1800" dirty="0"/>
            </a:br>
            <a:r>
              <a:rPr lang="en-US" sz="1800" dirty="0"/>
              <a:t>Getty Research Institute</a:t>
            </a:r>
          </a:p>
          <a:p>
            <a:pPr marL="76200" indent="0" algn="ctr" fontAlgn="base">
              <a:buNone/>
            </a:pPr>
            <a:endParaRPr lang="en-US" sz="800" dirty="0"/>
          </a:p>
          <a:p>
            <a:pPr marL="76200" indent="0" algn="ctr" fontAlgn="base">
              <a:buNone/>
            </a:pPr>
            <a:r>
              <a:rPr lang="en-US" sz="1800" b="1" dirty="0"/>
              <a:t>Audra Eagle Yun</a:t>
            </a:r>
            <a:br>
              <a:rPr lang="en-US" sz="1800" dirty="0"/>
            </a:br>
            <a:r>
              <a:rPr lang="en-US" sz="1800" dirty="0"/>
              <a:t>University of California Irvine</a:t>
            </a:r>
          </a:p>
          <a:p>
            <a:pPr marL="76200" indent="0" algn="ctr" fontAlgn="base">
              <a:buNone/>
            </a:pPr>
            <a:endParaRPr lang="en-US" sz="800" b="1" dirty="0"/>
          </a:p>
          <a:p>
            <a:pPr marL="76200" indent="0" algn="ctr" fontAlgn="base">
              <a:buNone/>
            </a:pPr>
            <a:r>
              <a:rPr lang="en-US" sz="1800" b="1" dirty="0"/>
              <a:t>Ed Galloway</a:t>
            </a:r>
            <a:br>
              <a:rPr lang="en-US" sz="1800" dirty="0"/>
            </a:br>
            <a:r>
              <a:rPr lang="en-US" sz="1800" dirty="0"/>
              <a:t>University of Pittsburgh</a:t>
            </a:r>
          </a:p>
          <a:p>
            <a:pPr marL="76200" indent="0" algn="ctr" fontAlgn="base">
              <a:buNone/>
            </a:pPr>
            <a:endParaRPr lang="en-US" sz="800" b="1" dirty="0"/>
          </a:p>
          <a:p>
            <a:pPr marL="76200" indent="0" algn="ctr" fontAlgn="base">
              <a:buNone/>
            </a:pPr>
            <a:r>
              <a:rPr lang="en-US" sz="1800" b="1" dirty="0"/>
              <a:t>Carrie Hintz</a:t>
            </a:r>
            <a:br>
              <a:rPr lang="en-US" sz="1800" dirty="0"/>
            </a:br>
            <a:r>
              <a:rPr lang="en-US" sz="1800" dirty="0"/>
              <a:t>Emory University</a:t>
            </a:r>
          </a:p>
          <a:p>
            <a:pPr marL="76200" indent="0" algn="ctr" fontAlgn="base">
              <a:buNone/>
            </a:pPr>
            <a:endParaRPr lang="en-US" sz="800" dirty="0"/>
          </a:p>
          <a:p>
            <a:pPr marL="76200" indent="0" algn="ctr" fontAlgn="base">
              <a:buNone/>
            </a:pPr>
            <a:r>
              <a:rPr lang="en-US" sz="1800" b="1" dirty="0"/>
              <a:t>Jasmine Jones</a:t>
            </a:r>
            <a:br>
              <a:rPr lang="en-US" sz="1800" dirty="0"/>
            </a:br>
            <a:r>
              <a:rPr lang="en-US" sz="1800" dirty="0"/>
              <a:t>UCLA</a:t>
            </a:r>
          </a:p>
          <a:p>
            <a:pPr marL="76200" indent="0" algn="ctr" fontAlgn="base">
              <a:buNone/>
            </a:pPr>
            <a:endParaRPr lang="en-US" sz="800" dirty="0"/>
          </a:p>
          <a:p>
            <a:pPr marL="76200" indent="0" algn="ctr" fontAlgn="base">
              <a:buNone/>
            </a:pPr>
            <a:r>
              <a:rPr lang="en-US" sz="1800" b="1" dirty="0"/>
              <a:t>Brigette Kamsler</a:t>
            </a:r>
            <a:br>
              <a:rPr lang="en-US" sz="1800" dirty="0"/>
            </a:br>
            <a:r>
              <a:rPr lang="en-US" sz="1800" dirty="0"/>
              <a:t>George Washington University</a:t>
            </a:r>
          </a:p>
          <a:p>
            <a:pPr marL="76200" indent="0" algn="ctr" fontAlgn="base">
              <a:buNone/>
            </a:pPr>
            <a:endParaRPr lang="en-US" sz="800" dirty="0"/>
          </a:p>
          <a:p>
            <a:pPr marL="76200" indent="0" algn="ctr" fontAlgn="base">
              <a:buNone/>
            </a:pPr>
            <a:r>
              <a:rPr lang="en-US" sz="1800" b="1" dirty="0"/>
              <a:t>Mary Kidd</a:t>
            </a:r>
            <a:br>
              <a:rPr lang="en-US" sz="1800" dirty="0"/>
            </a:br>
            <a:r>
              <a:rPr lang="en-US" sz="1800" dirty="0"/>
              <a:t>New York Public Library  </a:t>
            </a:r>
          </a:p>
          <a:p>
            <a:pPr marL="76200" indent="0" algn="ctr" fontAlgn="base">
              <a:buNone/>
            </a:pPr>
            <a:endParaRPr lang="en-US" sz="1800" dirty="0"/>
          </a:p>
          <a:p>
            <a:pPr marL="76200" indent="0" algn="ctr" fontAlgn="base">
              <a:buNone/>
            </a:pPr>
            <a:r>
              <a:rPr lang="en-US" sz="1800" b="1" dirty="0"/>
              <a:t>Sue Luftschein</a:t>
            </a:r>
            <a:br>
              <a:rPr lang="en-US" sz="1800" dirty="0"/>
            </a:br>
            <a:r>
              <a:rPr lang="en-US" sz="1800" dirty="0"/>
              <a:t>University of Southern California</a:t>
            </a:r>
          </a:p>
          <a:p>
            <a:pPr marL="76200" indent="0" algn="ctr" fontAlgn="base">
              <a:buNone/>
            </a:pPr>
            <a:endParaRPr lang="en-US" sz="800" dirty="0"/>
          </a:p>
          <a:p>
            <a:pPr marL="76200" indent="0" algn="ctr" fontAlgn="base">
              <a:buNone/>
            </a:pPr>
            <a:r>
              <a:rPr lang="en-US" sz="1800" b="1" dirty="0"/>
              <a:t>Nicholas Martin</a:t>
            </a:r>
            <a:br>
              <a:rPr lang="en-US" sz="1800" dirty="0"/>
            </a:br>
            <a:r>
              <a:rPr lang="en-US" sz="1800" dirty="0"/>
              <a:t>New York University</a:t>
            </a:r>
          </a:p>
          <a:p>
            <a:pPr marL="76200" indent="0" algn="ctr" fontAlgn="base">
              <a:buNone/>
            </a:pPr>
            <a:endParaRPr lang="en-US" sz="800" dirty="0"/>
          </a:p>
          <a:p>
            <a:pPr marL="76200" indent="0" algn="ctr" fontAlgn="base">
              <a:buNone/>
            </a:pPr>
            <a:r>
              <a:rPr lang="en-US" sz="1800" b="1" dirty="0"/>
              <a:t>Erik Moore</a:t>
            </a:r>
            <a:br>
              <a:rPr lang="en-US" sz="1800" dirty="0"/>
            </a:br>
            <a:r>
              <a:rPr lang="en-US" sz="1800" dirty="0"/>
              <a:t>University of Minnesota</a:t>
            </a:r>
          </a:p>
          <a:p>
            <a:pPr marL="76200" indent="0" algn="ctr" fontAlgn="base">
              <a:buNone/>
            </a:pPr>
            <a:endParaRPr lang="en-US" sz="800" dirty="0"/>
          </a:p>
          <a:p>
            <a:pPr marL="76200" indent="0" algn="ctr" fontAlgn="base">
              <a:buNone/>
            </a:pPr>
            <a:r>
              <a:rPr lang="en-US" sz="1800" b="1" dirty="0"/>
              <a:t>Susan Pyzynski</a:t>
            </a:r>
            <a:br>
              <a:rPr lang="en-US" sz="1800" dirty="0"/>
            </a:br>
            <a:r>
              <a:rPr lang="en-US" sz="1800" dirty="0"/>
              <a:t>Harvard University</a:t>
            </a:r>
          </a:p>
          <a:p>
            <a:pPr marL="76200" indent="0" algn="ctr" fontAlgn="base">
              <a:buNone/>
            </a:pPr>
            <a:endParaRPr lang="en-US" sz="800" dirty="0"/>
          </a:p>
          <a:p>
            <a:pPr marL="76200" indent="0" algn="ctr" fontAlgn="base">
              <a:buNone/>
            </a:pPr>
            <a:r>
              <a:rPr lang="en-US" sz="1800" b="1" dirty="0"/>
              <a:t>Andrea Riley</a:t>
            </a:r>
            <a:br>
              <a:rPr lang="en-US" sz="1800" dirty="0"/>
            </a:br>
            <a:r>
              <a:rPr lang="en-US" sz="1800" dirty="0"/>
              <a:t>NARA</a:t>
            </a:r>
          </a:p>
          <a:p>
            <a:pPr marL="76200" indent="0" algn="ctr" fontAlgn="base">
              <a:buNone/>
            </a:pPr>
            <a:endParaRPr lang="en-US" sz="800" dirty="0"/>
          </a:p>
          <a:p>
            <a:pPr marL="76200" indent="0" algn="ctr" fontAlgn="base">
              <a:buNone/>
            </a:pPr>
            <a:r>
              <a:rPr lang="en-US" sz="1800" b="1" dirty="0"/>
              <a:t>Gioia Stevens</a:t>
            </a:r>
            <a:br>
              <a:rPr lang="en-US" sz="1800" dirty="0"/>
            </a:br>
            <a:r>
              <a:rPr lang="en-US" sz="1800" dirty="0"/>
              <a:t>New York University</a:t>
            </a:r>
          </a:p>
        </p:txBody>
      </p:sp>
    </p:spTree>
    <p:extLst>
      <p:ext uri="{BB962C8B-B14F-4D97-AF65-F5344CB8AC3E}">
        <p14:creationId xmlns:p14="http://schemas.microsoft.com/office/powerpoint/2010/main" val="110217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423" y="665084"/>
            <a:ext cx="9630655" cy="943200"/>
          </a:xfrm>
        </p:spPr>
        <p:txBody>
          <a:bodyPr/>
          <a:lstStyle/>
          <a:p>
            <a:r>
              <a:rPr lang="en-US" dirty="0"/>
              <a:t>Annotated Bibliography Working Group</a:t>
            </a:r>
          </a:p>
        </p:txBody>
      </p:sp>
      <p:sp>
        <p:nvSpPr>
          <p:cNvPr id="3" name="Text Placeholder 2"/>
          <p:cNvSpPr>
            <a:spLocks noGrp="1"/>
          </p:cNvSpPr>
          <p:nvPr>
            <p:ph type="body" idx="1"/>
          </p:nvPr>
        </p:nvSpPr>
        <p:spPr>
          <a:xfrm>
            <a:off x="559730" y="1789316"/>
            <a:ext cx="10598181" cy="4403600"/>
          </a:xfrm>
        </p:spPr>
        <p:txBody>
          <a:bodyPr/>
          <a:lstStyle/>
          <a:p>
            <a:r>
              <a:rPr lang="en-US" sz="2000" dirty="0">
                <a:latin typeface="Calibri" panose="020F0502020204030204" pitchFamily="34" charset="0"/>
                <a:cs typeface="Calibri" panose="020F0502020204030204" pitchFamily="34" charset="0"/>
              </a:rPr>
              <a:t>Annotated Bibliography is available at: </a:t>
            </a:r>
            <a:r>
              <a:rPr lang="en-US" sz="2000" u="sng" dirty="0">
                <a:solidFill>
                  <a:schemeClr val="accent3"/>
                </a:solidFill>
                <a:latin typeface="Calibri" panose="020F0502020204030204" pitchFamily="34" charset="0"/>
                <a:cs typeface="Calibri" panose="020F0502020204030204" pitchFamily="34" charset="0"/>
              </a:rPr>
              <a:t>https://docs.google.com/document/d/1YW5ctrbA5PuoO4ZLWAExn6nhtEUG_y_YDloVatYUhXk/edit?usp=sharing</a:t>
            </a:r>
            <a:endParaRPr lang="en-US" sz="2000" dirty="0">
              <a:solidFill>
                <a:schemeClr val="accent3"/>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Feedback is welcome: </a:t>
            </a:r>
            <a:r>
              <a:rPr lang="fr-FR" sz="2000" b="1" dirty="0">
                <a:latin typeface="Calibri" panose="020F0502020204030204" pitchFamily="34" charset="0"/>
                <a:cs typeface="Calibri" panose="020F0502020204030204" pitchFamily="34" charset="0"/>
              </a:rPr>
              <a:t>gordon_daines@byu.edu</a:t>
            </a:r>
            <a:endParaRPr lang="en-US" sz="2000" b="1" dirty="0">
              <a:latin typeface="Calibri" panose="020F0502020204030204" pitchFamily="34" charset="0"/>
              <a:cs typeface="Calibri" panose="020F0502020204030204" pitchFamily="34" charset="0"/>
            </a:endParaRPr>
          </a:p>
          <a:p>
            <a:pPr marL="761981" lvl="1" indent="0">
              <a:lnSpc>
                <a:spcPct val="50000"/>
              </a:lnSpc>
              <a:buNone/>
            </a:pPr>
            <a:endParaRPr lang="fr-FR" sz="2400" dirty="0">
              <a:latin typeface="Calibri" panose="020F0502020204030204" pitchFamily="34" charset="0"/>
              <a:cs typeface="Calibri" panose="020F0502020204030204" pitchFamily="34" charset="0"/>
            </a:endParaRPr>
          </a:p>
          <a:p>
            <a:pPr marL="761981" lvl="1" indent="0">
              <a:lnSpc>
                <a:spcPct val="50000"/>
              </a:lnSpc>
              <a:buNone/>
            </a:pPr>
            <a:r>
              <a:rPr lang="fr-FR" sz="2400" dirty="0">
                <a:latin typeface="Calibri" panose="020F0502020204030204" pitchFamily="34" charset="0"/>
                <a:cs typeface="Calibri" panose="020F0502020204030204" pitchFamily="34" charset="0"/>
              </a:rPr>
              <a:t>Gordon Daines</a:t>
            </a:r>
          </a:p>
          <a:p>
            <a:pPr marL="761981" lvl="1" indent="0">
              <a:lnSpc>
                <a:spcPct val="50000"/>
              </a:lnSpc>
              <a:buNone/>
            </a:pPr>
            <a:r>
              <a:rPr lang="en-US" dirty="0">
                <a:latin typeface="Calibri" panose="020F0502020204030204" pitchFamily="34" charset="0"/>
                <a:cs typeface="Calibri" panose="020F0502020204030204" pitchFamily="34" charset="0"/>
              </a:rPr>
              <a:t>Department Chair, L. Tom Perry Special Collections, Brigham Young University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400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8FB967-681B-F64F-BDEC-DF970EB15CA9}"/>
              </a:ext>
            </a:extLst>
          </p:cNvPr>
          <p:cNvSpPr>
            <a:spLocks noGrp="1"/>
          </p:cNvSpPr>
          <p:nvPr>
            <p:ph type="ctrTitle"/>
          </p:nvPr>
        </p:nvSpPr>
        <p:spPr>
          <a:xfrm>
            <a:off x="1158240" y="1122363"/>
            <a:ext cx="6339840" cy="2387600"/>
          </a:xfrm>
        </p:spPr>
        <p:txBody>
          <a:bodyPr>
            <a:normAutofit/>
          </a:bodyPr>
          <a:lstStyle/>
          <a:p>
            <a:pPr algn="l"/>
            <a:r>
              <a:rPr lang="en-US" sz="6600" dirty="0">
                <a:solidFill>
                  <a:schemeClr val="tx1">
                    <a:lumMod val="85000"/>
                    <a:lumOff val="15000"/>
                  </a:schemeClr>
                </a:solidFill>
              </a:rPr>
              <a:t>Communication Tools</a:t>
            </a:r>
          </a:p>
        </p:txBody>
      </p:sp>
      <p:sp>
        <p:nvSpPr>
          <p:cNvPr id="3" name="Subtitle 2">
            <a:extLst>
              <a:ext uri="{FF2B5EF4-FFF2-40B4-BE49-F238E27FC236}">
                <a16:creationId xmlns:a16="http://schemas.microsoft.com/office/drawing/2014/main" id="{E578E8C0-F855-ED44-8A2C-FBE05D4D67C9}"/>
              </a:ext>
            </a:extLst>
          </p:cNvPr>
          <p:cNvSpPr>
            <a:spLocks noGrp="1"/>
          </p:cNvSpPr>
          <p:nvPr>
            <p:ph type="subTitle" idx="1"/>
          </p:nvPr>
        </p:nvSpPr>
        <p:spPr>
          <a:xfrm>
            <a:off x="1158240" y="4700588"/>
            <a:ext cx="5252288" cy="1655762"/>
          </a:xfrm>
        </p:spPr>
        <p:txBody>
          <a:bodyPr>
            <a:normAutofit/>
          </a:bodyPr>
          <a:lstStyle/>
          <a:p>
            <a:pPr algn="l"/>
            <a:r>
              <a:rPr lang="en-US" dirty="0">
                <a:solidFill>
                  <a:schemeClr val="tx1">
                    <a:lumMod val="85000"/>
                    <a:lumOff val="15000"/>
                  </a:schemeClr>
                </a:solidFill>
              </a:rPr>
              <a:t>Carrie Hintz</a:t>
            </a:r>
          </a:p>
          <a:p>
            <a:pPr algn="l"/>
            <a:r>
              <a:rPr lang="en-US" dirty="0">
                <a:solidFill>
                  <a:schemeClr val="tx1">
                    <a:lumMod val="85000"/>
                    <a:lumOff val="15000"/>
                  </a:schemeClr>
                </a:solidFill>
              </a:rPr>
              <a:t>Head of Collection Services</a:t>
            </a:r>
          </a:p>
          <a:p>
            <a:pPr algn="l"/>
            <a:r>
              <a:rPr lang="en-US" dirty="0">
                <a:solidFill>
                  <a:schemeClr val="tx1">
                    <a:lumMod val="85000"/>
                    <a:lumOff val="15000"/>
                  </a:schemeClr>
                </a:solidFill>
              </a:rPr>
              <a:t>Rose Library, Emory University</a:t>
            </a: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08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CAB597-768E-854D-A4B6-D7F41B1E38AF}"/>
              </a:ext>
            </a:extLst>
          </p:cNvPr>
          <p:cNvSpPr>
            <a:spLocks noGrp="1"/>
          </p:cNvSpPr>
          <p:nvPr>
            <p:ph type="title"/>
          </p:nvPr>
        </p:nvSpPr>
        <p:spPr>
          <a:xfrm>
            <a:off x="838200" y="631825"/>
            <a:ext cx="10515600" cy="1325563"/>
          </a:xfrm>
        </p:spPr>
        <p:txBody>
          <a:bodyPr>
            <a:normAutofit/>
          </a:bodyPr>
          <a:lstStyle/>
          <a:p>
            <a:r>
              <a:rPr lang="en-US" dirty="0">
                <a:solidFill>
                  <a:schemeClr val="accent1"/>
                </a:solidFill>
              </a:rPr>
              <a:t>Scope</a:t>
            </a:r>
          </a:p>
        </p:txBody>
      </p:sp>
      <p:sp>
        <p:nvSpPr>
          <p:cNvPr id="3" name="Content Placeholder 2">
            <a:extLst>
              <a:ext uri="{FF2B5EF4-FFF2-40B4-BE49-F238E27FC236}">
                <a16:creationId xmlns:a16="http://schemas.microsoft.com/office/drawing/2014/main" id="{DA227F7E-A9CB-E845-8CF7-16EB48738FF8}"/>
              </a:ext>
            </a:extLst>
          </p:cNvPr>
          <p:cNvSpPr>
            <a:spLocks noGrp="1"/>
          </p:cNvSpPr>
          <p:nvPr>
            <p:ph idx="1"/>
          </p:nvPr>
        </p:nvSpPr>
        <p:spPr>
          <a:xfrm>
            <a:off x="838200" y="2057400"/>
            <a:ext cx="10515600" cy="3871762"/>
          </a:xfrm>
        </p:spPr>
        <p:txBody>
          <a:bodyPr>
            <a:normAutofit/>
          </a:bodyPr>
          <a:lstStyle/>
          <a:p>
            <a:pPr marL="0" indent="0">
              <a:buNone/>
            </a:pPr>
            <a:r>
              <a:rPr lang="en-US" sz="2400" dirty="0"/>
              <a:t>The Communication Tools subgroup will create a suite of tools to assist selectors and other special collections professionals responsible for collection development to collect and share information regarding potential acquisitions with stakeholders.  These tools will help repositories develop policies and best practices to support sound collection development, and will support selectors’ efforts to gather and share information about potential acquisitions, assess and communicate the impact an acquisition will have on repository staff and operations, to  communicate with donors and administrators about the resources required to effectively steward a collection, and to articulate and promote the value that library workers’ labor and expertise bring to bear on collections and collecting decisions.</a:t>
            </a:r>
          </a:p>
        </p:txBody>
      </p:sp>
    </p:spTree>
    <p:extLst>
      <p:ext uri="{BB962C8B-B14F-4D97-AF65-F5344CB8AC3E}">
        <p14:creationId xmlns:p14="http://schemas.microsoft.com/office/powerpoint/2010/main" val="1108815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1341</Words>
  <Application>Microsoft Office PowerPoint</Application>
  <PresentationFormat>Widescreen</PresentationFormat>
  <Paragraphs>185</Paragraphs>
  <Slides>30</Slides>
  <Notes>16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Arial</vt:lpstr>
      <vt:lpstr>Calibri</vt:lpstr>
      <vt:lpstr>Calibri Light</vt:lpstr>
      <vt:lpstr>Merriweather</vt:lpstr>
      <vt:lpstr>Open Sans</vt:lpstr>
      <vt:lpstr>PT Sans Narrow</vt:lpstr>
      <vt:lpstr>Roboto</vt:lpstr>
      <vt:lpstr>Office Theme</vt:lpstr>
      <vt:lpstr>1_Tropic</vt:lpstr>
      <vt:lpstr>Paradigm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Annotated Bibliography Working Group</vt:lpstr>
      <vt:lpstr>Communication Tools</vt:lpstr>
      <vt:lpstr>Scope</vt:lpstr>
      <vt:lpstr>Goals and Outcomes </vt:lpstr>
      <vt:lpstr>Timeline</vt:lpstr>
      <vt:lpstr>Workflow Analysis</vt:lpstr>
      <vt:lpstr>PowerPoint Presentation</vt:lpstr>
      <vt:lpstr>Categorized</vt:lpstr>
      <vt:lpstr>Policy and Local Practice</vt:lpstr>
      <vt:lpstr>Collection Assessment Tools</vt:lpstr>
      <vt:lpstr>Internal Communication and Advocacy</vt:lpstr>
      <vt:lpstr>Donor and External Communication</vt:lpstr>
      <vt:lpstr>User Documentation</vt:lpstr>
      <vt:lpstr>Where We Are Now</vt:lpstr>
      <vt:lpstr>Operational Impact Estimator (OIE) Subgroup</vt:lpstr>
      <vt:lpstr>Timeline</vt:lpstr>
      <vt:lpstr>Scope</vt:lpstr>
      <vt:lpstr>Gather Existing Literature and Calculator/ Estimator Tool Scan</vt:lpstr>
      <vt:lpstr>PowerPoint Presentation</vt:lpstr>
      <vt:lpstr>PowerPoint Presentation</vt:lpstr>
      <vt:lpstr>PowerPoint Presentation</vt:lpstr>
      <vt:lpstr>PowerPoint Presentation</vt:lpstr>
      <vt:lpstr>PowerPoint Presentation</vt:lpstr>
      <vt:lpstr>Questions/comments</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RLP Collection Building and Operational Impacts Working Group Update</dc:title>
  <dc:creator>Chela Scott Weber, Gordon Daines, Carrie Hintz, Mary Kidd</dc:creator>
  <dc:description>Presentation at the OCLC Research Works in Progress Webinar: OCLC RLP Collection Building and Operational Impacts Working Group Update, 20 May 2019.</dc:description>
  <cp:lastModifiedBy>McNicol,Jeanette</cp:lastModifiedBy>
  <cp:revision>7</cp:revision>
  <dcterms:created xsi:type="dcterms:W3CDTF">2019-05-16T17:12:47Z</dcterms:created>
  <dcterms:modified xsi:type="dcterms:W3CDTF">2019-05-24T20:40:01Z</dcterms:modified>
</cp:coreProperties>
</file>