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1" r:id="rId3"/>
    <p:sldId id="265" r:id="rId4"/>
    <p:sldId id="269" r:id="rId5"/>
    <p:sldId id="267" r:id="rId6"/>
    <p:sldId id="268" r:id="rId7"/>
    <p:sldId id="264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7F595-8B4B-849E-0636-DCA6422C7AB4}" v="1" dt="2019-11-28T13:00:41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A13C0-C5F6-4A86-8AA7-11B7EA1CD96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B17CFD5-1CFC-43F7-9DF4-BD7D8B7D21A8}">
      <dgm:prSet phldrT="[Text]"/>
      <dgm:spPr/>
      <dgm:t>
        <a:bodyPr/>
        <a:lstStyle/>
        <a:p>
          <a:r>
            <a:rPr lang="ca-ES" b="1" dirty="0"/>
            <a:t>Professors UB</a:t>
          </a:r>
        </a:p>
        <a:p>
          <a:r>
            <a:rPr lang="ca-ES" i="1" dirty="0" err="1">
              <a:solidFill>
                <a:srgbClr val="002060"/>
              </a:solidFill>
            </a:rPr>
            <a:t>Authorities</a:t>
          </a:r>
          <a:r>
            <a:rPr lang="ca-ES" i="1" dirty="0">
              <a:solidFill>
                <a:srgbClr val="002060"/>
              </a:solidFill>
            </a:rPr>
            <a:t>  set</a:t>
          </a:r>
        </a:p>
      </dgm:t>
    </dgm:pt>
    <dgm:pt modelId="{66D91C40-1A4A-4B61-9ACE-519072B5D188}" type="parTrans" cxnId="{0677F110-3FBE-444C-A6A3-A3806D5C3F45}">
      <dgm:prSet/>
      <dgm:spPr/>
      <dgm:t>
        <a:bodyPr/>
        <a:lstStyle/>
        <a:p>
          <a:endParaRPr lang="ca-ES"/>
        </a:p>
      </dgm:t>
    </dgm:pt>
    <dgm:pt modelId="{4EEFE359-CB7F-4E64-B33D-1173D000B92A}" type="sibTrans" cxnId="{0677F110-3FBE-444C-A6A3-A3806D5C3F45}">
      <dgm:prSet/>
      <dgm:spPr/>
      <dgm:t>
        <a:bodyPr/>
        <a:lstStyle/>
        <a:p>
          <a:endParaRPr lang="ca-ES"/>
        </a:p>
      </dgm:t>
    </dgm:pt>
    <dgm:pt modelId="{EC14A881-7E44-4860-B5ED-B3387B5E8BFC}">
      <dgm:prSet phldrT="[Text]"/>
      <dgm:spPr/>
      <dgm:t>
        <a:bodyPr/>
        <a:lstStyle/>
        <a:p>
          <a:r>
            <a:rPr lang="ca-ES" b="1" dirty="0" err="1"/>
            <a:t>Discovery</a:t>
          </a:r>
          <a:endParaRPr lang="ca-ES" b="1" dirty="0"/>
        </a:p>
        <a:p>
          <a:r>
            <a:rPr lang="ca-ES" i="1" dirty="0" err="1">
              <a:solidFill>
                <a:srgbClr val="002060"/>
              </a:solidFill>
            </a:rPr>
            <a:t>Analogic</a:t>
          </a:r>
          <a:r>
            <a:rPr lang="ca-ES" i="1" dirty="0">
              <a:solidFill>
                <a:srgbClr val="002060"/>
              </a:solidFill>
            </a:rPr>
            <a:t> &amp; </a:t>
          </a:r>
          <a:r>
            <a:rPr lang="ca-ES" i="1" dirty="0" err="1">
              <a:solidFill>
                <a:srgbClr val="002060"/>
              </a:solidFill>
            </a:rPr>
            <a:t>electronic</a:t>
          </a:r>
          <a:r>
            <a:rPr lang="ca-ES" i="1" dirty="0">
              <a:solidFill>
                <a:srgbClr val="002060"/>
              </a:solidFill>
            </a:rPr>
            <a:t> </a:t>
          </a:r>
          <a:r>
            <a:rPr lang="ca-ES" i="1" dirty="0" err="1">
              <a:solidFill>
                <a:srgbClr val="002060"/>
              </a:solidFill>
            </a:rPr>
            <a:t>publications</a:t>
          </a:r>
          <a:endParaRPr lang="ca-ES" i="1" dirty="0">
            <a:solidFill>
              <a:srgbClr val="002060"/>
            </a:solidFill>
          </a:endParaRPr>
        </a:p>
      </dgm:t>
    </dgm:pt>
    <dgm:pt modelId="{0FE69D66-4492-49B2-A760-97FD3D9D07A1}" type="parTrans" cxnId="{E59CB1CB-AA97-42ED-9410-F1A509281A27}">
      <dgm:prSet/>
      <dgm:spPr/>
      <dgm:t>
        <a:bodyPr/>
        <a:lstStyle/>
        <a:p>
          <a:endParaRPr lang="ca-ES"/>
        </a:p>
      </dgm:t>
    </dgm:pt>
    <dgm:pt modelId="{AEC69050-77B4-4295-9CEF-70015B235860}" type="sibTrans" cxnId="{E59CB1CB-AA97-42ED-9410-F1A509281A27}">
      <dgm:prSet/>
      <dgm:spPr/>
      <dgm:t>
        <a:bodyPr/>
        <a:lstStyle/>
        <a:p>
          <a:endParaRPr lang="ca-ES"/>
        </a:p>
      </dgm:t>
    </dgm:pt>
    <dgm:pt modelId="{956E785A-8F5C-4978-BA03-A021BD09D4DA}">
      <dgm:prSet phldrT="[Text]"/>
      <dgm:spPr/>
      <dgm:t>
        <a:bodyPr/>
        <a:lstStyle/>
        <a:p>
          <a:r>
            <a:rPr lang="ca-ES" b="1" dirty="0"/>
            <a:t>Digital </a:t>
          </a:r>
          <a:r>
            <a:rPr lang="ca-ES" b="1" dirty="0" err="1"/>
            <a:t>repository</a:t>
          </a:r>
          <a:endParaRPr lang="ca-ES" b="1" dirty="0"/>
        </a:p>
        <a:p>
          <a:r>
            <a:rPr lang="ca-ES" i="1" dirty="0" err="1">
              <a:solidFill>
                <a:srgbClr val="002060"/>
              </a:solidFill>
            </a:rPr>
            <a:t>Research</a:t>
          </a:r>
          <a:r>
            <a:rPr lang="ca-ES" i="1" dirty="0">
              <a:solidFill>
                <a:srgbClr val="002060"/>
              </a:solidFill>
            </a:rPr>
            <a:t> </a:t>
          </a:r>
          <a:r>
            <a:rPr lang="ca-ES" i="1" dirty="0" err="1">
              <a:solidFill>
                <a:srgbClr val="002060"/>
              </a:solidFill>
            </a:rPr>
            <a:t>publications</a:t>
          </a:r>
          <a:endParaRPr lang="ca-ES" i="1" dirty="0">
            <a:solidFill>
              <a:srgbClr val="002060"/>
            </a:solidFill>
          </a:endParaRPr>
        </a:p>
      </dgm:t>
    </dgm:pt>
    <dgm:pt modelId="{C90D96B2-2C63-4791-8EE5-3D6975C0EB79}" type="parTrans" cxnId="{113B04FE-59C2-4FA9-9511-06B0F8583E4A}">
      <dgm:prSet/>
      <dgm:spPr/>
      <dgm:t>
        <a:bodyPr/>
        <a:lstStyle/>
        <a:p>
          <a:endParaRPr lang="ca-ES"/>
        </a:p>
      </dgm:t>
    </dgm:pt>
    <dgm:pt modelId="{DBD292D3-9DEE-4BDC-B9EC-481C6C2586A3}" type="sibTrans" cxnId="{113B04FE-59C2-4FA9-9511-06B0F8583E4A}">
      <dgm:prSet/>
      <dgm:spPr/>
      <dgm:t>
        <a:bodyPr/>
        <a:lstStyle/>
        <a:p>
          <a:endParaRPr lang="ca-ES"/>
        </a:p>
      </dgm:t>
    </dgm:pt>
    <dgm:pt modelId="{2DDDAAF8-50E4-4960-BF74-A1604AEB297C}">
      <dgm:prSet phldrT="[Text]"/>
      <dgm:spPr/>
      <dgm:t>
        <a:bodyPr/>
        <a:lstStyle/>
        <a:p>
          <a:r>
            <a:rPr lang="ca-ES" dirty="0"/>
            <a:t>GREC </a:t>
          </a:r>
        </a:p>
        <a:p>
          <a:r>
            <a:rPr lang="ca-ES" i="1" dirty="0">
              <a:solidFill>
                <a:srgbClr val="002060"/>
              </a:solidFill>
            </a:rPr>
            <a:t>UB CRIS</a:t>
          </a:r>
          <a:endParaRPr lang="ca-ES" dirty="0"/>
        </a:p>
      </dgm:t>
    </dgm:pt>
    <dgm:pt modelId="{33D0A26E-7ABD-4CE4-B7D6-F41BCECC764A}" type="parTrans" cxnId="{48F21A3B-8E2F-4BA2-AD0D-9EE082DDD49E}">
      <dgm:prSet/>
      <dgm:spPr/>
      <dgm:t>
        <a:bodyPr/>
        <a:lstStyle/>
        <a:p>
          <a:endParaRPr lang="ca-ES"/>
        </a:p>
      </dgm:t>
    </dgm:pt>
    <dgm:pt modelId="{D7971E71-14C2-4330-8A14-1D4724256296}" type="sibTrans" cxnId="{48F21A3B-8E2F-4BA2-AD0D-9EE082DDD49E}">
      <dgm:prSet/>
      <dgm:spPr/>
      <dgm:t>
        <a:bodyPr/>
        <a:lstStyle/>
        <a:p>
          <a:endParaRPr lang="ca-ES"/>
        </a:p>
      </dgm:t>
    </dgm:pt>
    <dgm:pt modelId="{CB9A5CAA-6366-4D38-BA89-8798CB0F11A3}">
      <dgm:prSet phldrT="[Text]"/>
      <dgm:spPr/>
      <dgm:t>
        <a:bodyPr/>
        <a:lstStyle/>
        <a:p>
          <a:r>
            <a:rPr lang="ca-ES" b="1" dirty="0" err="1"/>
            <a:t>External</a:t>
          </a:r>
          <a:r>
            <a:rPr lang="ca-ES" b="1" dirty="0"/>
            <a:t> </a:t>
          </a:r>
          <a:r>
            <a:rPr lang="ca-ES" b="1" dirty="0" err="1"/>
            <a:t>silos</a:t>
          </a:r>
          <a:r>
            <a:rPr lang="ca-ES" b="1" dirty="0"/>
            <a:t> of </a:t>
          </a:r>
          <a:r>
            <a:rPr lang="ca-ES" b="1" dirty="0" err="1"/>
            <a:t>information</a:t>
          </a:r>
          <a:endParaRPr lang="ca-ES" b="1" dirty="0"/>
        </a:p>
        <a:p>
          <a:r>
            <a:rPr lang="ca-ES" i="1" dirty="0" err="1">
              <a:solidFill>
                <a:srgbClr val="002060"/>
              </a:solidFill>
            </a:rPr>
            <a:t>Dialnet</a:t>
          </a:r>
          <a:r>
            <a:rPr lang="ca-ES" i="1" dirty="0">
              <a:solidFill>
                <a:srgbClr val="002060"/>
              </a:solidFill>
            </a:rPr>
            <a:t>, </a:t>
          </a:r>
          <a:r>
            <a:rPr lang="ca-ES" i="1" dirty="0" err="1">
              <a:solidFill>
                <a:srgbClr val="002060"/>
              </a:solidFill>
            </a:rPr>
            <a:t>google</a:t>
          </a:r>
          <a:r>
            <a:rPr lang="ca-ES" i="1" dirty="0">
              <a:solidFill>
                <a:srgbClr val="002060"/>
              </a:solidFill>
            </a:rPr>
            <a:t> </a:t>
          </a:r>
          <a:r>
            <a:rPr lang="ca-ES" i="1" dirty="0" err="1">
              <a:solidFill>
                <a:srgbClr val="002060"/>
              </a:solidFill>
            </a:rPr>
            <a:t>scholar</a:t>
          </a:r>
          <a:r>
            <a:rPr lang="ca-ES" i="1" dirty="0">
              <a:solidFill>
                <a:srgbClr val="002060"/>
              </a:solidFill>
            </a:rPr>
            <a:t>, etc. </a:t>
          </a:r>
          <a:endParaRPr lang="ca-ES" dirty="0"/>
        </a:p>
      </dgm:t>
    </dgm:pt>
    <dgm:pt modelId="{2DE49613-442B-40A7-BA51-633FA1CBA094}" type="parTrans" cxnId="{FDC62527-036F-44D0-A7EB-BE93CDB44D8A}">
      <dgm:prSet/>
      <dgm:spPr/>
      <dgm:t>
        <a:bodyPr/>
        <a:lstStyle/>
        <a:p>
          <a:endParaRPr lang="ca-ES"/>
        </a:p>
      </dgm:t>
    </dgm:pt>
    <dgm:pt modelId="{3208F2ED-4CEC-4799-9A31-C927A00539E4}" type="sibTrans" cxnId="{FDC62527-036F-44D0-A7EB-BE93CDB44D8A}">
      <dgm:prSet/>
      <dgm:spPr/>
      <dgm:t>
        <a:bodyPr/>
        <a:lstStyle/>
        <a:p>
          <a:endParaRPr lang="ca-ES"/>
        </a:p>
      </dgm:t>
    </dgm:pt>
    <dgm:pt modelId="{55461E46-001D-4DED-8646-880CDD67D2CF}" type="pres">
      <dgm:prSet presAssocID="{78BA13C0-C5F6-4A86-8AA7-11B7EA1CD9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7932FC-87CD-4F4A-A994-6B95EBB65857}" type="pres">
      <dgm:prSet presAssocID="{EB17CFD5-1CFC-43F7-9DF4-BD7D8B7D21A8}" presName="centerShape" presStyleLbl="node0" presStyleIdx="0" presStyleCnt="1" custScaleX="169100" custScaleY="159464"/>
      <dgm:spPr/>
    </dgm:pt>
    <dgm:pt modelId="{4ED3BAFF-B777-471E-A26F-30D782BE6C4B}" type="pres">
      <dgm:prSet presAssocID="{0FE69D66-4492-49B2-A760-97FD3D9D07A1}" presName="parTrans" presStyleLbl="sibTrans2D1" presStyleIdx="0" presStyleCnt="4"/>
      <dgm:spPr/>
    </dgm:pt>
    <dgm:pt modelId="{E20F1231-E7A2-4A1E-9167-9F44F455DC88}" type="pres">
      <dgm:prSet presAssocID="{0FE69D66-4492-49B2-A760-97FD3D9D07A1}" presName="connectorText" presStyleLbl="sibTrans2D1" presStyleIdx="0" presStyleCnt="4"/>
      <dgm:spPr/>
    </dgm:pt>
    <dgm:pt modelId="{CB1874DA-E00A-44A0-9512-5EF1BAAC2B52}" type="pres">
      <dgm:prSet presAssocID="{EC14A881-7E44-4860-B5ED-B3387B5E8BFC}" presName="node" presStyleLbl="node1" presStyleIdx="0" presStyleCnt="4">
        <dgm:presLayoutVars>
          <dgm:bulletEnabled val="1"/>
        </dgm:presLayoutVars>
      </dgm:prSet>
      <dgm:spPr/>
    </dgm:pt>
    <dgm:pt modelId="{2134B172-6013-458C-97BD-3503BA2F3DDF}" type="pres">
      <dgm:prSet presAssocID="{C90D96B2-2C63-4791-8EE5-3D6975C0EB79}" presName="parTrans" presStyleLbl="sibTrans2D1" presStyleIdx="1" presStyleCnt="4"/>
      <dgm:spPr/>
    </dgm:pt>
    <dgm:pt modelId="{A8254999-A8B1-4266-91EA-C325A7264885}" type="pres">
      <dgm:prSet presAssocID="{C90D96B2-2C63-4791-8EE5-3D6975C0EB79}" presName="connectorText" presStyleLbl="sibTrans2D1" presStyleIdx="1" presStyleCnt="4"/>
      <dgm:spPr/>
    </dgm:pt>
    <dgm:pt modelId="{868CA1DB-F724-49D0-8E09-0B853A37ED59}" type="pres">
      <dgm:prSet presAssocID="{956E785A-8F5C-4978-BA03-A021BD09D4DA}" presName="node" presStyleLbl="node1" presStyleIdx="1" presStyleCnt="4" custScaleX="95467" custScaleY="101974" custRadScaleRad="103361" custRadScaleInc="2849">
        <dgm:presLayoutVars>
          <dgm:bulletEnabled val="1"/>
        </dgm:presLayoutVars>
      </dgm:prSet>
      <dgm:spPr/>
    </dgm:pt>
    <dgm:pt modelId="{C3D398B5-2C79-4BD7-BAF9-1307F69807D5}" type="pres">
      <dgm:prSet presAssocID="{33D0A26E-7ABD-4CE4-B7D6-F41BCECC764A}" presName="parTrans" presStyleLbl="sibTrans2D1" presStyleIdx="2" presStyleCnt="4"/>
      <dgm:spPr/>
    </dgm:pt>
    <dgm:pt modelId="{7F865AF3-94D7-4986-AC0C-61B180A9F36E}" type="pres">
      <dgm:prSet presAssocID="{33D0A26E-7ABD-4CE4-B7D6-F41BCECC764A}" presName="connectorText" presStyleLbl="sibTrans2D1" presStyleIdx="2" presStyleCnt="4"/>
      <dgm:spPr/>
    </dgm:pt>
    <dgm:pt modelId="{2FA08813-39F4-4564-947A-2DCCD2B8C4DA}" type="pres">
      <dgm:prSet presAssocID="{2DDDAAF8-50E4-4960-BF74-A1604AEB297C}" presName="node" presStyleLbl="node1" presStyleIdx="2" presStyleCnt="4" custScaleX="92140" custScaleY="92260">
        <dgm:presLayoutVars>
          <dgm:bulletEnabled val="1"/>
        </dgm:presLayoutVars>
      </dgm:prSet>
      <dgm:spPr/>
    </dgm:pt>
    <dgm:pt modelId="{1838D690-5979-426B-8808-5F259FBF30DF}" type="pres">
      <dgm:prSet presAssocID="{2DE49613-442B-40A7-BA51-633FA1CBA094}" presName="parTrans" presStyleLbl="sibTrans2D1" presStyleIdx="3" presStyleCnt="4"/>
      <dgm:spPr/>
    </dgm:pt>
    <dgm:pt modelId="{51425DD3-CC08-4A9F-AB65-D214F175492D}" type="pres">
      <dgm:prSet presAssocID="{2DE49613-442B-40A7-BA51-633FA1CBA094}" presName="connectorText" presStyleLbl="sibTrans2D1" presStyleIdx="3" presStyleCnt="4"/>
      <dgm:spPr/>
    </dgm:pt>
    <dgm:pt modelId="{198C8CC2-1D5B-4E75-A9E0-9A31E3C788B9}" type="pres">
      <dgm:prSet presAssocID="{CB9A5CAA-6366-4D38-BA89-8798CB0F11A3}" presName="node" presStyleLbl="node1" presStyleIdx="3" presStyleCnt="4" custRadScaleRad="112731" custRadScaleInc="-2714">
        <dgm:presLayoutVars>
          <dgm:bulletEnabled val="1"/>
        </dgm:presLayoutVars>
      </dgm:prSet>
      <dgm:spPr/>
    </dgm:pt>
  </dgm:ptLst>
  <dgm:cxnLst>
    <dgm:cxn modelId="{4A05C502-7022-48A0-A3B7-B2BB68483213}" type="presOf" srcId="{CB9A5CAA-6366-4D38-BA89-8798CB0F11A3}" destId="{198C8CC2-1D5B-4E75-A9E0-9A31E3C788B9}" srcOrd="0" destOrd="0" presId="urn:microsoft.com/office/officeart/2005/8/layout/radial5"/>
    <dgm:cxn modelId="{0677F110-3FBE-444C-A6A3-A3806D5C3F45}" srcId="{78BA13C0-C5F6-4A86-8AA7-11B7EA1CD962}" destId="{EB17CFD5-1CFC-43F7-9DF4-BD7D8B7D21A8}" srcOrd="0" destOrd="0" parTransId="{66D91C40-1A4A-4B61-9ACE-519072B5D188}" sibTransId="{4EEFE359-CB7F-4E64-B33D-1173D000B92A}"/>
    <dgm:cxn modelId="{FDC62527-036F-44D0-A7EB-BE93CDB44D8A}" srcId="{EB17CFD5-1CFC-43F7-9DF4-BD7D8B7D21A8}" destId="{CB9A5CAA-6366-4D38-BA89-8798CB0F11A3}" srcOrd="3" destOrd="0" parTransId="{2DE49613-442B-40A7-BA51-633FA1CBA094}" sibTransId="{3208F2ED-4CEC-4799-9A31-C927A00539E4}"/>
    <dgm:cxn modelId="{87DA942F-3616-48A8-B737-C9D24E4D5DF4}" type="presOf" srcId="{78BA13C0-C5F6-4A86-8AA7-11B7EA1CD962}" destId="{55461E46-001D-4DED-8646-880CDD67D2CF}" srcOrd="0" destOrd="0" presId="urn:microsoft.com/office/officeart/2005/8/layout/radial5"/>
    <dgm:cxn modelId="{50B2E932-1FAB-4D23-9B58-C95C28642F33}" type="presOf" srcId="{2DE49613-442B-40A7-BA51-633FA1CBA094}" destId="{1838D690-5979-426B-8808-5F259FBF30DF}" srcOrd="0" destOrd="0" presId="urn:microsoft.com/office/officeart/2005/8/layout/radial5"/>
    <dgm:cxn modelId="{B5455537-4162-4853-83A3-883DA0B9D378}" type="presOf" srcId="{0FE69D66-4492-49B2-A760-97FD3D9D07A1}" destId="{4ED3BAFF-B777-471E-A26F-30D782BE6C4B}" srcOrd="0" destOrd="0" presId="urn:microsoft.com/office/officeart/2005/8/layout/radial5"/>
    <dgm:cxn modelId="{48F21A3B-8E2F-4BA2-AD0D-9EE082DDD49E}" srcId="{EB17CFD5-1CFC-43F7-9DF4-BD7D8B7D21A8}" destId="{2DDDAAF8-50E4-4960-BF74-A1604AEB297C}" srcOrd="2" destOrd="0" parTransId="{33D0A26E-7ABD-4CE4-B7D6-F41BCECC764A}" sibTransId="{D7971E71-14C2-4330-8A14-1D4724256296}"/>
    <dgm:cxn modelId="{ED5AA66E-81C3-4C77-8FD0-F8AB0996BACC}" type="presOf" srcId="{0FE69D66-4492-49B2-A760-97FD3D9D07A1}" destId="{E20F1231-E7A2-4A1E-9167-9F44F455DC88}" srcOrd="1" destOrd="0" presId="urn:microsoft.com/office/officeart/2005/8/layout/radial5"/>
    <dgm:cxn modelId="{51180350-D9E9-4853-94DA-64A33ED2759A}" type="presOf" srcId="{EB17CFD5-1CFC-43F7-9DF4-BD7D8B7D21A8}" destId="{CA7932FC-87CD-4F4A-A994-6B95EBB65857}" srcOrd="0" destOrd="0" presId="urn:microsoft.com/office/officeart/2005/8/layout/radial5"/>
    <dgm:cxn modelId="{F15B6E51-E2CF-49C4-916A-4C6507F10B24}" type="presOf" srcId="{956E785A-8F5C-4978-BA03-A021BD09D4DA}" destId="{868CA1DB-F724-49D0-8E09-0B853A37ED59}" srcOrd="0" destOrd="0" presId="urn:microsoft.com/office/officeart/2005/8/layout/radial5"/>
    <dgm:cxn modelId="{B6D7DC58-2C34-4B83-A7FE-7CC59B62AC12}" type="presOf" srcId="{EC14A881-7E44-4860-B5ED-B3387B5E8BFC}" destId="{CB1874DA-E00A-44A0-9512-5EF1BAAC2B52}" srcOrd="0" destOrd="0" presId="urn:microsoft.com/office/officeart/2005/8/layout/radial5"/>
    <dgm:cxn modelId="{3AEB747B-9C29-44E5-8761-5E93967D9976}" type="presOf" srcId="{C90D96B2-2C63-4791-8EE5-3D6975C0EB79}" destId="{A8254999-A8B1-4266-91EA-C325A7264885}" srcOrd="1" destOrd="0" presId="urn:microsoft.com/office/officeart/2005/8/layout/radial5"/>
    <dgm:cxn modelId="{671B0B8A-E653-4561-A5A5-09ED4BB2F18C}" type="presOf" srcId="{2DE49613-442B-40A7-BA51-633FA1CBA094}" destId="{51425DD3-CC08-4A9F-AB65-D214F175492D}" srcOrd="1" destOrd="0" presId="urn:microsoft.com/office/officeart/2005/8/layout/radial5"/>
    <dgm:cxn modelId="{ECA359AE-EE60-4B88-8CF0-01C3696F52B2}" type="presOf" srcId="{C90D96B2-2C63-4791-8EE5-3D6975C0EB79}" destId="{2134B172-6013-458C-97BD-3503BA2F3DDF}" srcOrd="0" destOrd="0" presId="urn:microsoft.com/office/officeart/2005/8/layout/radial5"/>
    <dgm:cxn modelId="{E59CB1CB-AA97-42ED-9410-F1A509281A27}" srcId="{EB17CFD5-1CFC-43F7-9DF4-BD7D8B7D21A8}" destId="{EC14A881-7E44-4860-B5ED-B3387B5E8BFC}" srcOrd="0" destOrd="0" parTransId="{0FE69D66-4492-49B2-A760-97FD3D9D07A1}" sibTransId="{AEC69050-77B4-4295-9CEF-70015B235860}"/>
    <dgm:cxn modelId="{FAC371DF-F182-4163-9135-B5A52639777A}" type="presOf" srcId="{33D0A26E-7ABD-4CE4-B7D6-F41BCECC764A}" destId="{7F865AF3-94D7-4986-AC0C-61B180A9F36E}" srcOrd="1" destOrd="0" presId="urn:microsoft.com/office/officeart/2005/8/layout/radial5"/>
    <dgm:cxn modelId="{CC67ACEE-4D3B-42F1-9D25-048D248B491F}" type="presOf" srcId="{33D0A26E-7ABD-4CE4-B7D6-F41BCECC764A}" destId="{C3D398B5-2C79-4BD7-BAF9-1307F69807D5}" srcOrd="0" destOrd="0" presId="urn:microsoft.com/office/officeart/2005/8/layout/radial5"/>
    <dgm:cxn modelId="{67B0D3F2-3948-4AAA-820F-85020883A3D0}" type="presOf" srcId="{2DDDAAF8-50E4-4960-BF74-A1604AEB297C}" destId="{2FA08813-39F4-4564-947A-2DCCD2B8C4DA}" srcOrd="0" destOrd="0" presId="urn:microsoft.com/office/officeart/2005/8/layout/radial5"/>
    <dgm:cxn modelId="{113B04FE-59C2-4FA9-9511-06B0F8583E4A}" srcId="{EB17CFD5-1CFC-43F7-9DF4-BD7D8B7D21A8}" destId="{956E785A-8F5C-4978-BA03-A021BD09D4DA}" srcOrd="1" destOrd="0" parTransId="{C90D96B2-2C63-4791-8EE5-3D6975C0EB79}" sibTransId="{DBD292D3-9DEE-4BDC-B9EC-481C6C2586A3}"/>
    <dgm:cxn modelId="{01C37AA7-78CA-4C3F-8C3A-2E3CF2BDB583}" type="presParOf" srcId="{55461E46-001D-4DED-8646-880CDD67D2CF}" destId="{CA7932FC-87CD-4F4A-A994-6B95EBB65857}" srcOrd="0" destOrd="0" presId="urn:microsoft.com/office/officeart/2005/8/layout/radial5"/>
    <dgm:cxn modelId="{6628D558-38CA-403A-8E25-32061711AC68}" type="presParOf" srcId="{55461E46-001D-4DED-8646-880CDD67D2CF}" destId="{4ED3BAFF-B777-471E-A26F-30D782BE6C4B}" srcOrd="1" destOrd="0" presId="urn:microsoft.com/office/officeart/2005/8/layout/radial5"/>
    <dgm:cxn modelId="{FEE7F914-D564-4049-BC82-851D91888A24}" type="presParOf" srcId="{4ED3BAFF-B777-471E-A26F-30D782BE6C4B}" destId="{E20F1231-E7A2-4A1E-9167-9F44F455DC88}" srcOrd="0" destOrd="0" presId="urn:microsoft.com/office/officeart/2005/8/layout/radial5"/>
    <dgm:cxn modelId="{B47C4FC9-507E-4FC4-9105-DB858C35E422}" type="presParOf" srcId="{55461E46-001D-4DED-8646-880CDD67D2CF}" destId="{CB1874DA-E00A-44A0-9512-5EF1BAAC2B52}" srcOrd="2" destOrd="0" presId="urn:microsoft.com/office/officeart/2005/8/layout/radial5"/>
    <dgm:cxn modelId="{C4572963-5272-4684-9DD4-6FA9CDC2CAD0}" type="presParOf" srcId="{55461E46-001D-4DED-8646-880CDD67D2CF}" destId="{2134B172-6013-458C-97BD-3503BA2F3DDF}" srcOrd="3" destOrd="0" presId="urn:microsoft.com/office/officeart/2005/8/layout/radial5"/>
    <dgm:cxn modelId="{E7029670-37C5-40FA-B41C-B2DFF356F802}" type="presParOf" srcId="{2134B172-6013-458C-97BD-3503BA2F3DDF}" destId="{A8254999-A8B1-4266-91EA-C325A7264885}" srcOrd="0" destOrd="0" presId="urn:microsoft.com/office/officeart/2005/8/layout/radial5"/>
    <dgm:cxn modelId="{F066662F-E2DD-4ED6-BC22-42361AD151DE}" type="presParOf" srcId="{55461E46-001D-4DED-8646-880CDD67D2CF}" destId="{868CA1DB-F724-49D0-8E09-0B853A37ED59}" srcOrd="4" destOrd="0" presId="urn:microsoft.com/office/officeart/2005/8/layout/radial5"/>
    <dgm:cxn modelId="{009AB22E-74BC-4285-BFB5-6D059F6328A6}" type="presParOf" srcId="{55461E46-001D-4DED-8646-880CDD67D2CF}" destId="{C3D398B5-2C79-4BD7-BAF9-1307F69807D5}" srcOrd="5" destOrd="0" presId="urn:microsoft.com/office/officeart/2005/8/layout/radial5"/>
    <dgm:cxn modelId="{C50F3413-6E8F-4530-9470-23CADC686A21}" type="presParOf" srcId="{C3D398B5-2C79-4BD7-BAF9-1307F69807D5}" destId="{7F865AF3-94D7-4986-AC0C-61B180A9F36E}" srcOrd="0" destOrd="0" presId="urn:microsoft.com/office/officeart/2005/8/layout/radial5"/>
    <dgm:cxn modelId="{6BF2986D-CEF6-4D2E-BD36-4BA1E5A44232}" type="presParOf" srcId="{55461E46-001D-4DED-8646-880CDD67D2CF}" destId="{2FA08813-39F4-4564-947A-2DCCD2B8C4DA}" srcOrd="6" destOrd="0" presId="urn:microsoft.com/office/officeart/2005/8/layout/radial5"/>
    <dgm:cxn modelId="{EB6C9F0B-4F12-4EA6-AC6F-8AC584A7B63E}" type="presParOf" srcId="{55461E46-001D-4DED-8646-880CDD67D2CF}" destId="{1838D690-5979-426B-8808-5F259FBF30DF}" srcOrd="7" destOrd="0" presId="urn:microsoft.com/office/officeart/2005/8/layout/radial5"/>
    <dgm:cxn modelId="{BC2BE917-D332-49B3-AC69-7B81BAD81BEB}" type="presParOf" srcId="{1838D690-5979-426B-8808-5F259FBF30DF}" destId="{51425DD3-CC08-4A9F-AB65-D214F175492D}" srcOrd="0" destOrd="0" presId="urn:microsoft.com/office/officeart/2005/8/layout/radial5"/>
    <dgm:cxn modelId="{A4CF5646-8E39-4265-B8EB-0BF9F3BB50C2}" type="presParOf" srcId="{55461E46-001D-4DED-8646-880CDD67D2CF}" destId="{198C8CC2-1D5B-4E75-A9E0-9A31E3C788B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932FC-87CD-4F4A-A994-6B95EBB65857}">
      <dsp:nvSpPr>
        <dsp:cNvPr id="0" name=""/>
        <dsp:cNvSpPr/>
      </dsp:nvSpPr>
      <dsp:spPr>
        <a:xfrm>
          <a:off x="2457118" y="1466225"/>
          <a:ext cx="1798475" cy="1695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b="1" kern="1200" dirty="0"/>
            <a:t>Professors UB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 err="1">
              <a:solidFill>
                <a:srgbClr val="002060"/>
              </a:solidFill>
            </a:rPr>
            <a:t>Authorities</a:t>
          </a:r>
          <a:r>
            <a:rPr lang="ca-ES" sz="1600" i="1" kern="1200" dirty="0">
              <a:solidFill>
                <a:srgbClr val="002060"/>
              </a:solidFill>
            </a:rPr>
            <a:t>  set</a:t>
          </a:r>
        </a:p>
      </dsp:txBody>
      <dsp:txXfrm>
        <a:off x="2720499" y="1714597"/>
        <a:ext cx="1271713" cy="1199246"/>
      </dsp:txXfrm>
    </dsp:sp>
    <dsp:sp modelId="{4ED3BAFF-B777-471E-A26F-30D782BE6C4B}">
      <dsp:nvSpPr>
        <dsp:cNvPr id="0" name=""/>
        <dsp:cNvSpPr/>
      </dsp:nvSpPr>
      <dsp:spPr>
        <a:xfrm rot="16200000">
          <a:off x="3326715" y="1231172"/>
          <a:ext cx="59280" cy="36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/>
        </a:p>
      </dsp:txBody>
      <dsp:txXfrm>
        <a:off x="3335607" y="1312386"/>
        <a:ext cx="41496" cy="216965"/>
      </dsp:txXfrm>
    </dsp:sp>
    <dsp:sp modelId="{CB1874DA-E00A-44A0-9512-5EF1BAAC2B52}">
      <dsp:nvSpPr>
        <dsp:cNvPr id="0" name=""/>
        <dsp:cNvSpPr/>
      </dsp:nvSpPr>
      <dsp:spPr>
        <a:xfrm>
          <a:off x="2695787" y="33237"/>
          <a:ext cx="1321137" cy="1321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b="1" kern="1200" dirty="0" err="1"/>
            <a:t>Discovery</a:t>
          </a:r>
          <a:endParaRPr lang="ca-ES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i="1" kern="1200" dirty="0" err="1">
              <a:solidFill>
                <a:srgbClr val="002060"/>
              </a:solidFill>
            </a:rPr>
            <a:t>Analogic</a:t>
          </a:r>
          <a:r>
            <a:rPr lang="ca-ES" sz="1100" i="1" kern="1200" dirty="0">
              <a:solidFill>
                <a:srgbClr val="002060"/>
              </a:solidFill>
            </a:rPr>
            <a:t> &amp; </a:t>
          </a:r>
          <a:r>
            <a:rPr lang="ca-ES" sz="1100" i="1" kern="1200" dirty="0" err="1">
              <a:solidFill>
                <a:srgbClr val="002060"/>
              </a:solidFill>
            </a:rPr>
            <a:t>electronic</a:t>
          </a:r>
          <a:r>
            <a:rPr lang="ca-ES" sz="1100" i="1" kern="1200" dirty="0">
              <a:solidFill>
                <a:srgbClr val="002060"/>
              </a:solidFill>
            </a:rPr>
            <a:t> </a:t>
          </a:r>
          <a:r>
            <a:rPr lang="ca-ES" sz="1100" i="1" kern="1200" dirty="0" err="1">
              <a:solidFill>
                <a:srgbClr val="002060"/>
              </a:solidFill>
            </a:rPr>
            <a:t>publications</a:t>
          </a:r>
          <a:endParaRPr lang="ca-ES" sz="1100" i="1" kern="1200" dirty="0">
            <a:solidFill>
              <a:srgbClr val="002060"/>
            </a:solidFill>
          </a:endParaRPr>
        </a:p>
      </dsp:txBody>
      <dsp:txXfrm>
        <a:off x="2889263" y="226713"/>
        <a:ext cx="934185" cy="934185"/>
      </dsp:txXfrm>
    </dsp:sp>
    <dsp:sp modelId="{2134B172-6013-458C-97BD-3503BA2F3DDF}">
      <dsp:nvSpPr>
        <dsp:cNvPr id="0" name=""/>
        <dsp:cNvSpPr/>
      </dsp:nvSpPr>
      <dsp:spPr>
        <a:xfrm rot="76923">
          <a:off x="4287228" y="2155108"/>
          <a:ext cx="76862" cy="36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/>
        </a:p>
      </dsp:txBody>
      <dsp:txXfrm>
        <a:off x="4287231" y="2227172"/>
        <a:ext cx="53803" cy="216965"/>
      </dsp:txXfrm>
    </dsp:sp>
    <dsp:sp modelId="{868CA1DB-F724-49D0-8E09-0B853A37ED59}">
      <dsp:nvSpPr>
        <dsp:cNvPr id="0" name=""/>
        <dsp:cNvSpPr/>
      </dsp:nvSpPr>
      <dsp:spPr>
        <a:xfrm>
          <a:off x="4400188" y="1678086"/>
          <a:ext cx="1261250" cy="1347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b="1" kern="1200" dirty="0"/>
            <a:t>Digital </a:t>
          </a:r>
          <a:r>
            <a:rPr lang="ca-ES" sz="1100" b="1" kern="1200" dirty="0" err="1"/>
            <a:t>repository</a:t>
          </a:r>
          <a:endParaRPr lang="ca-ES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i="1" kern="1200" dirty="0" err="1">
              <a:solidFill>
                <a:srgbClr val="002060"/>
              </a:solidFill>
            </a:rPr>
            <a:t>Research</a:t>
          </a:r>
          <a:r>
            <a:rPr lang="ca-ES" sz="1100" i="1" kern="1200" dirty="0">
              <a:solidFill>
                <a:srgbClr val="002060"/>
              </a:solidFill>
            </a:rPr>
            <a:t> </a:t>
          </a:r>
          <a:r>
            <a:rPr lang="ca-ES" sz="1100" i="1" kern="1200" dirty="0" err="1">
              <a:solidFill>
                <a:srgbClr val="002060"/>
              </a:solidFill>
            </a:rPr>
            <a:t>publications</a:t>
          </a:r>
          <a:endParaRPr lang="ca-ES" sz="1100" i="1" kern="1200" dirty="0">
            <a:solidFill>
              <a:srgbClr val="002060"/>
            </a:solidFill>
          </a:endParaRPr>
        </a:p>
      </dsp:txBody>
      <dsp:txXfrm>
        <a:off x="4584894" y="1875381"/>
        <a:ext cx="891838" cy="952626"/>
      </dsp:txXfrm>
    </dsp:sp>
    <dsp:sp modelId="{C3D398B5-2C79-4BD7-BAF9-1307F69807D5}">
      <dsp:nvSpPr>
        <dsp:cNvPr id="0" name=""/>
        <dsp:cNvSpPr/>
      </dsp:nvSpPr>
      <dsp:spPr>
        <a:xfrm rot="5400000">
          <a:off x="3313166" y="3060455"/>
          <a:ext cx="86378" cy="36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/>
        </a:p>
      </dsp:txBody>
      <dsp:txXfrm>
        <a:off x="3326123" y="3119821"/>
        <a:ext cx="60465" cy="216965"/>
      </dsp:txXfrm>
    </dsp:sp>
    <dsp:sp modelId="{2FA08813-39F4-4564-947A-2DCCD2B8C4DA}">
      <dsp:nvSpPr>
        <dsp:cNvPr id="0" name=""/>
        <dsp:cNvSpPr/>
      </dsp:nvSpPr>
      <dsp:spPr>
        <a:xfrm>
          <a:off x="2747708" y="3325194"/>
          <a:ext cx="1217295" cy="1218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GREC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i="1" kern="1200" dirty="0">
              <a:solidFill>
                <a:srgbClr val="002060"/>
              </a:solidFill>
            </a:rPr>
            <a:t>UB CRIS</a:t>
          </a:r>
          <a:endParaRPr lang="ca-ES" sz="1100" kern="1200" dirty="0"/>
        </a:p>
      </dsp:txBody>
      <dsp:txXfrm>
        <a:off x="2925977" y="3503695"/>
        <a:ext cx="860757" cy="861879"/>
      </dsp:txXfrm>
    </dsp:sp>
    <dsp:sp modelId="{1838D690-5979-426B-8808-5F259FBF30DF}">
      <dsp:nvSpPr>
        <dsp:cNvPr id="0" name=""/>
        <dsp:cNvSpPr/>
      </dsp:nvSpPr>
      <dsp:spPr>
        <a:xfrm rot="10726722">
          <a:off x="2257181" y="2155341"/>
          <a:ext cx="141472" cy="361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/>
        </a:p>
      </dsp:txBody>
      <dsp:txXfrm rot="10800000">
        <a:off x="2299618" y="2227211"/>
        <a:ext cx="99030" cy="216965"/>
      </dsp:txXfrm>
    </dsp:sp>
    <dsp:sp modelId="{198C8CC2-1D5B-4E75-A9E0-9A31E3C788B9}">
      <dsp:nvSpPr>
        <dsp:cNvPr id="0" name=""/>
        <dsp:cNvSpPr/>
      </dsp:nvSpPr>
      <dsp:spPr>
        <a:xfrm>
          <a:off x="869492" y="1692586"/>
          <a:ext cx="1321137" cy="1321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b="1" kern="1200" dirty="0" err="1"/>
            <a:t>External</a:t>
          </a:r>
          <a:r>
            <a:rPr lang="ca-ES" sz="1100" b="1" kern="1200" dirty="0"/>
            <a:t> </a:t>
          </a:r>
          <a:r>
            <a:rPr lang="ca-ES" sz="1100" b="1" kern="1200" dirty="0" err="1"/>
            <a:t>silos</a:t>
          </a:r>
          <a:r>
            <a:rPr lang="ca-ES" sz="1100" b="1" kern="1200" dirty="0"/>
            <a:t> of </a:t>
          </a:r>
          <a:r>
            <a:rPr lang="ca-ES" sz="1100" b="1" kern="1200" dirty="0" err="1"/>
            <a:t>information</a:t>
          </a:r>
          <a:endParaRPr lang="ca-ES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i="1" kern="1200" dirty="0" err="1">
              <a:solidFill>
                <a:srgbClr val="002060"/>
              </a:solidFill>
            </a:rPr>
            <a:t>Dialnet</a:t>
          </a:r>
          <a:r>
            <a:rPr lang="ca-ES" sz="1100" i="1" kern="1200" dirty="0">
              <a:solidFill>
                <a:srgbClr val="002060"/>
              </a:solidFill>
            </a:rPr>
            <a:t>, </a:t>
          </a:r>
          <a:r>
            <a:rPr lang="ca-ES" sz="1100" i="1" kern="1200" dirty="0" err="1">
              <a:solidFill>
                <a:srgbClr val="002060"/>
              </a:solidFill>
            </a:rPr>
            <a:t>google</a:t>
          </a:r>
          <a:r>
            <a:rPr lang="ca-ES" sz="1100" i="1" kern="1200" dirty="0">
              <a:solidFill>
                <a:srgbClr val="002060"/>
              </a:solidFill>
            </a:rPr>
            <a:t> </a:t>
          </a:r>
          <a:r>
            <a:rPr lang="ca-ES" sz="1100" i="1" kern="1200" dirty="0" err="1">
              <a:solidFill>
                <a:srgbClr val="002060"/>
              </a:solidFill>
            </a:rPr>
            <a:t>scholar</a:t>
          </a:r>
          <a:r>
            <a:rPr lang="ca-ES" sz="1100" i="1" kern="1200" dirty="0">
              <a:solidFill>
                <a:srgbClr val="002060"/>
              </a:solidFill>
            </a:rPr>
            <a:t>, etc. </a:t>
          </a:r>
          <a:endParaRPr lang="ca-ES" sz="1100" kern="1200" dirty="0"/>
        </a:p>
      </dsp:txBody>
      <dsp:txXfrm>
        <a:off x="1062968" y="1886062"/>
        <a:ext cx="934185" cy="93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16/12/2019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540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649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21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686-40A4-438D-ACAB-834D998427D8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0369-528F-4049-BE05-22B698B4750A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302B-1931-4E7B-B132-E4C04825A381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D82F-ED88-4DA3-B28A-10287C7754A2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4088-64E9-4035-98D5-CB1AA54C7605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0B0A-5A9C-4B95-A58C-8683C8CE10B7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0BB7-4A9F-4B6C-A9BE-94B327E4F081}" type="datetime1">
              <a:rPr lang="ca-ES" smtClean="0"/>
              <a:t>16/12/2019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78F2-6C86-4616-B6F0-CD996B6DA597}" type="datetime1">
              <a:rPr lang="ca-ES" smtClean="0"/>
              <a:t>16/12/2019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7C24-4B14-44FE-B2C0-30DE19D506C2}" type="datetime1">
              <a:rPr lang="ca-ES" smtClean="0"/>
              <a:t>16/12/2019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7D82-8C7B-42DA-A4DA-5A5430DE5815}" type="datetime1">
              <a:rPr lang="ca-ES" smtClean="0"/>
              <a:t>16/12/2019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542D-315A-4D8C-92CA-213078995676}" type="datetime1">
              <a:rPr lang="ca-ES" smtClean="0"/>
              <a:t>16/12/2019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F8F3-DAE9-42B3-809B-CE9CE7039017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6432-448E-4E11-9404-61B05C991C8E}" type="datetime1">
              <a:rPr lang="ca-ES" smtClean="0"/>
              <a:t>16/12/2019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8E15-7489-478F-9C2B-A3A2F2550033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AD43-714A-4434-9B09-0B6D21F7B259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6D9-133D-45C5-9384-82F69CAABFD4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2BF-E824-42EC-B948-0773FC434111}" type="datetime1">
              <a:rPr lang="ca-ES" smtClean="0"/>
              <a:t>16/12/2019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E80-4845-4938-8660-7244D4456EAA}" type="datetime1">
              <a:rPr lang="ca-ES" smtClean="0"/>
              <a:t>16/12/2019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413C-2F93-4339-9257-D4006B10479D}" type="datetime1">
              <a:rPr lang="ca-ES" smtClean="0"/>
              <a:t>16/12/2019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7A1-F306-448F-99D5-7B5A170F948E}" type="datetime1">
              <a:rPr lang="ca-ES" smtClean="0"/>
              <a:t>16/12/2019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E8B-310B-45F9-99EA-B29B4F62FBAB}" type="datetime1">
              <a:rPr lang="ca-ES" smtClean="0"/>
              <a:t>16/12/2019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EADA-7759-4E75-BB05-256EA73574EE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062A-E8FC-4940-A01E-2604E457D705}" type="datetime1">
              <a:rPr lang="ca-ES" smtClean="0"/>
              <a:t>16/12/2019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188" y="2979738"/>
            <a:ext cx="799306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Professors UB :</a:t>
            </a:r>
          </a:p>
          <a:p>
            <a:pPr algn="ctr"/>
            <a:endParaRPr lang="en-US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bases for a Linked Open Data project</a:t>
            </a:r>
          </a:p>
          <a:p>
            <a:pPr algn="ctr"/>
            <a:endParaRPr lang="en-US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ca-ES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Rosa Fabeiro </a:t>
            </a:r>
            <a:r>
              <a:rPr lang="en-US" altLang="ca-ES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</a:t>
            </a:r>
            <a:r>
              <a:rPr lang="en-US" altLang="ca-ES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Anna </a:t>
            </a:r>
            <a:r>
              <a:rPr lang="en-US" altLang="ca-ES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Rovira</a:t>
            </a:r>
            <a:endParaRPr lang="ca-ES" altLang="ca-ES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0" y="2682166"/>
            <a:ext cx="1902263" cy="1026221"/>
          </a:xfrm>
          <a:prstGeom prst="rect">
            <a:avLst/>
          </a:prstGeom>
        </p:spPr>
      </p:pic>
      <p:sp>
        <p:nvSpPr>
          <p:cNvPr id="7" name="Contenidor de peu de pàgina 6"/>
          <p:cNvSpPr>
            <a:spLocks noGrp="1"/>
          </p:cNvSpPr>
          <p:nvPr>
            <p:ph type="ftr" sz="quarter" idx="11"/>
          </p:nvPr>
        </p:nvSpPr>
        <p:spPr>
          <a:xfrm>
            <a:off x="125259" y="6352423"/>
            <a:ext cx="7227518" cy="50557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Authorities and Identifiers: How Do We Move Forward? An OCLC Research Symposium. Barcelona. 03/12/2019</a:t>
            </a:r>
          </a:p>
          <a:p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idor de peu de pàgina 6"/>
          <p:cNvSpPr txBox="1">
            <a:spLocks/>
          </p:cNvSpPr>
          <p:nvPr/>
        </p:nvSpPr>
        <p:spPr>
          <a:xfrm>
            <a:off x="162837" y="6461188"/>
            <a:ext cx="7778664" cy="397911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/>
              <a:t>Professors UB : bases for a Linked Open Data project. Rosa Fabeiro I Anna </a:t>
            </a:r>
            <a:r>
              <a:rPr lang="en-US" sz="800" i="1" dirty="0" err="1"/>
              <a:t>Rovira</a:t>
            </a:r>
            <a:endParaRPr lang="en-US" sz="800" dirty="0"/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Authorities and Identifiers: How Do We Move Forward? An OCLC Research Symposium. Barcelona. 03/12/2019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1290181" y="1816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9" name="Rectangle arrodonit 8"/>
          <p:cNvSpPr/>
          <p:nvPr/>
        </p:nvSpPr>
        <p:spPr>
          <a:xfrm>
            <a:off x="689957" y="1080104"/>
            <a:ext cx="7813964" cy="540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dirty="0" err="1"/>
              <a:t>We</a:t>
            </a:r>
            <a:r>
              <a:rPr lang="ca-ES" sz="2000" dirty="0"/>
              <a:t> </a:t>
            </a:r>
            <a:r>
              <a:rPr lang="ca-ES" sz="2000" dirty="0" err="1"/>
              <a:t>have</a:t>
            </a:r>
            <a:r>
              <a:rPr lang="ca-ES" sz="2000" dirty="0"/>
              <a:t> ...  </a:t>
            </a:r>
            <a:r>
              <a:rPr lang="ca-ES" dirty="0"/>
              <a:t>	</a:t>
            </a:r>
            <a:r>
              <a:rPr lang="ca-ES" sz="1600" dirty="0"/>
              <a:t> A </a:t>
            </a:r>
            <a:r>
              <a:rPr lang="ca-ES" sz="1600" dirty="0" err="1"/>
              <a:t>need</a:t>
            </a:r>
            <a:r>
              <a:rPr lang="ca-ES" sz="1600" dirty="0"/>
              <a:t> to </a:t>
            </a:r>
            <a:r>
              <a:rPr lang="ca-ES" sz="1600" dirty="0" err="1"/>
              <a:t>interconnect</a:t>
            </a:r>
            <a:r>
              <a:rPr lang="ca-ES" sz="1600" dirty="0"/>
              <a:t> </a:t>
            </a:r>
            <a:r>
              <a:rPr lang="ca-ES" sz="1600" dirty="0" err="1"/>
              <a:t>our</a:t>
            </a:r>
            <a:r>
              <a:rPr lang="ca-ES" sz="1600" dirty="0"/>
              <a:t> </a:t>
            </a:r>
            <a:r>
              <a:rPr lang="ca-ES" sz="1600" dirty="0" err="1"/>
              <a:t>authorities</a:t>
            </a:r>
            <a:endParaRPr lang="ca-ES" sz="1600" dirty="0"/>
          </a:p>
          <a:p>
            <a:r>
              <a:rPr lang="ca-ES" sz="1600" dirty="0"/>
              <a:t>	          	 </a:t>
            </a:r>
            <a:r>
              <a:rPr lang="ca-ES" sz="1600" dirty="0" err="1"/>
              <a:t>and</a:t>
            </a:r>
            <a:r>
              <a:rPr lang="ca-ES" sz="1600" dirty="0"/>
              <a:t> do </a:t>
            </a:r>
            <a:r>
              <a:rPr lang="ca-ES" sz="1600" dirty="0" err="1"/>
              <a:t>it</a:t>
            </a:r>
            <a:r>
              <a:rPr lang="ca-ES" sz="1600" dirty="0"/>
              <a:t> </a:t>
            </a:r>
            <a:r>
              <a:rPr lang="ca-ES" sz="1600" dirty="0" err="1"/>
              <a:t>easily</a:t>
            </a:r>
            <a:r>
              <a:rPr lang="ca-ES" sz="1600" dirty="0"/>
              <a:t>, open,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scalable</a:t>
            </a:r>
            <a:r>
              <a:rPr lang="ca-ES" sz="1600" dirty="0"/>
              <a:t>	</a:t>
            </a:r>
            <a:r>
              <a:rPr lang="ca-ES" dirty="0"/>
              <a:t>	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26903280"/>
              </p:ext>
            </p:extLst>
          </p:nvPr>
        </p:nvGraphicFramePr>
        <p:xfrm>
          <a:off x="1030779" y="1816274"/>
          <a:ext cx="6682769" cy="457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509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r="23532"/>
          <a:stretch/>
        </p:blipFill>
        <p:spPr>
          <a:xfrm>
            <a:off x="411460" y="3108799"/>
            <a:ext cx="4593560" cy="3425005"/>
          </a:xfrm>
          <a:prstGeom prst="rect">
            <a:avLst/>
          </a:prstGeom>
        </p:spPr>
      </p:pic>
      <p:sp>
        <p:nvSpPr>
          <p:cNvPr id="3" name="Contenidor de peu de pàgina 6"/>
          <p:cNvSpPr txBox="1">
            <a:spLocks/>
          </p:cNvSpPr>
          <p:nvPr/>
        </p:nvSpPr>
        <p:spPr>
          <a:xfrm>
            <a:off x="162837" y="6461188"/>
            <a:ext cx="7778664" cy="397911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/>
              <a:t>Professors UB : bases for a Linked Open Data project. Rosa Fabeiro I Anna </a:t>
            </a:r>
            <a:r>
              <a:rPr lang="en-US" sz="800" i="1" dirty="0" err="1"/>
              <a:t>Rovira</a:t>
            </a:r>
            <a:endParaRPr lang="en-US" sz="800" dirty="0"/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Authorities and Identifiers: How Do We Move Forward? An OCLC Research Symposium. Barcelona. 03/12/2019</a:t>
            </a:r>
          </a:p>
        </p:txBody>
      </p:sp>
      <p:sp>
        <p:nvSpPr>
          <p:cNvPr id="5" name="Rectangle arrodonit 4"/>
          <p:cNvSpPr/>
          <p:nvPr/>
        </p:nvSpPr>
        <p:spPr>
          <a:xfrm>
            <a:off x="532015" y="897828"/>
            <a:ext cx="7722524" cy="449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dirty="0" err="1"/>
              <a:t>We</a:t>
            </a:r>
            <a:r>
              <a:rPr lang="ca-ES" sz="2000" dirty="0"/>
              <a:t> </a:t>
            </a:r>
            <a:r>
              <a:rPr lang="ca-ES" sz="2000" dirty="0" err="1"/>
              <a:t>have</a:t>
            </a:r>
            <a:r>
              <a:rPr lang="ca-ES" sz="2000" dirty="0"/>
              <a:t> </a:t>
            </a:r>
            <a:r>
              <a:rPr lang="ca-ES" sz="2000" dirty="0" err="1"/>
              <a:t>done</a:t>
            </a:r>
            <a:r>
              <a:rPr lang="ca-ES" sz="2000" dirty="0"/>
              <a:t>  </a:t>
            </a:r>
            <a:r>
              <a:rPr lang="ca-ES" sz="1600" dirty="0"/>
              <a:t>...    A lot of </a:t>
            </a:r>
            <a:r>
              <a:rPr lang="ca-ES" sz="1600" dirty="0" err="1"/>
              <a:t>work</a:t>
            </a:r>
            <a:r>
              <a:rPr lang="ca-ES" sz="1600" dirty="0"/>
              <a:t> to </a:t>
            </a:r>
            <a:r>
              <a:rPr lang="ca-ES" sz="1600" dirty="0" err="1"/>
              <a:t>connect</a:t>
            </a:r>
            <a:r>
              <a:rPr lang="ca-ES" sz="1600" dirty="0"/>
              <a:t>	</a:t>
            </a:r>
            <a:r>
              <a:rPr lang="ca-ES" sz="1400" dirty="0"/>
              <a:t>	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5328455" y="2011834"/>
            <a:ext cx="33167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rgbClr val="0070C0"/>
                </a:solidFill>
              </a:rPr>
              <a:t>In </a:t>
            </a:r>
            <a:r>
              <a:rPr lang="ca-ES" dirty="0" err="1">
                <a:solidFill>
                  <a:srgbClr val="0070C0"/>
                </a:solidFill>
              </a:rPr>
              <a:t>the</a:t>
            </a:r>
            <a:r>
              <a:rPr lang="ca-ES" dirty="0">
                <a:solidFill>
                  <a:srgbClr val="0070C0"/>
                </a:solidFill>
              </a:rPr>
              <a:t> </a:t>
            </a:r>
            <a:r>
              <a:rPr lang="ca-ES" dirty="0" err="1">
                <a:solidFill>
                  <a:srgbClr val="0070C0"/>
                </a:solidFill>
              </a:rPr>
              <a:t>Authorities</a:t>
            </a:r>
            <a:r>
              <a:rPr lang="ca-ES" dirty="0">
                <a:solidFill>
                  <a:srgbClr val="0070C0"/>
                </a:solidFill>
              </a:rPr>
              <a:t> </a:t>
            </a:r>
            <a:r>
              <a:rPr lang="ca-ES" dirty="0" err="1">
                <a:solidFill>
                  <a:srgbClr val="0070C0"/>
                </a:solidFill>
              </a:rPr>
              <a:t>file</a:t>
            </a:r>
            <a:r>
              <a:rPr lang="ca-ES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100" dirty="0" err="1"/>
              <a:t>Define</a:t>
            </a:r>
            <a:r>
              <a:rPr lang="ca-ES" sz="1100" dirty="0"/>
              <a:t> </a:t>
            </a:r>
            <a:r>
              <a:rPr lang="ca-ES" sz="1100" dirty="0" err="1"/>
              <a:t>the</a:t>
            </a:r>
            <a:r>
              <a:rPr lang="ca-ES" sz="1100" dirty="0"/>
              <a:t> set of </a:t>
            </a:r>
            <a:r>
              <a:rPr lang="ca-ES" sz="1100" dirty="0" err="1"/>
              <a:t>authorities</a:t>
            </a:r>
            <a:endParaRPr lang="ca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100" dirty="0" err="1"/>
              <a:t>Improve</a:t>
            </a:r>
            <a:r>
              <a:rPr lang="ca-ES" sz="1100" dirty="0"/>
              <a:t> metadades </a:t>
            </a:r>
            <a:r>
              <a:rPr lang="ca-ES" sz="1100" dirty="0" err="1"/>
              <a:t>with</a:t>
            </a:r>
            <a:r>
              <a:rPr lang="ca-ES" sz="1100" dirty="0"/>
              <a:t> </a:t>
            </a:r>
            <a:r>
              <a:rPr lang="ca-ES" sz="1100" dirty="0" err="1"/>
              <a:t>new</a:t>
            </a:r>
            <a:r>
              <a:rPr lang="ca-ES" sz="1100" dirty="0"/>
              <a:t> RDA </a:t>
            </a:r>
            <a:r>
              <a:rPr lang="ca-ES" sz="1100" dirty="0" err="1"/>
              <a:t>fields</a:t>
            </a:r>
            <a:endParaRPr lang="ca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100" dirty="0" err="1"/>
              <a:t>Include</a:t>
            </a:r>
            <a:r>
              <a:rPr lang="ca-ES" sz="1100" dirty="0"/>
              <a:t> </a:t>
            </a:r>
            <a:r>
              <a:rPr lang="ca-ES" sz="1100" dirty="0" err="1"/>
              <a:t>identifiers</a:t>
            </a:r>
            <a:r>
              <a:rPr lang="ca-ES" sz="1100" dirty="0"/>
              <a:t> </a:t>
            </a:r>
            <a:r>
              <a:rPr lang="ca-ES" sz="1100" dirty="0" err="1"/>
              <a:t>extracted</a:t>
            </a:r>
            <a:r>
              <a:rPr lang="ca-ES" sz="1100" dirty="0"/>
              <a:t> </a:t>
            </a:r>
            <a:r>
              <a:rPr lang="ca-ES" sz="1100" dirty="0" err="1"/>
              <a:t>from</a:t>
            </a:r>
            <a:r>
              <a:rPr lang="ca-ES" sz="1100" dirty="0"/>
              <a:t> </a:t>
            </a:r>
            <a:r>
              <a:rPr lang="ca-ES" sz="1100" dirty="0" err="1"/>
              <a:t>the</a:t>
            </a:r>
            <a:r>
              <a:rPr lang="ca-ES" sz="1100" dirty="0"/>
              <a:t> CRIS (ORCID, </a:t>
            </a:r>
            <a:r>
              <a:rPr lang="ca-ES" sz="1100" dirty="0" err="1"/>
              <a:t>Scopus</a:t>
            </a:r>
            <a:r>
              <a:rPr lang="ca-ES" sz="1100" dirty="0"/>
              <a:t>, </a:t>
            </a:r>
            <a:r>
              <a:rPr lang="ca-ES" sz="1100" dirty="0" err="1"/>
              <a:t>Researcher</a:t>
            </a:r>
            <a:r>
              <a:rPr lang="ca-ES" sz="1100" dirty="0"/>
              <a:t> ID, VIAF, </a:t>
            </a:r>
            <a:r>
              <a:rPr lang="ca-ES" sz="1100" dirty="0" err="1"/>
              <a:t>Dialnet</a:t>
            </a:r>
            <a:r>
              <a:rPr lang="ca-ES" sz="11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100" dirty="0" err="1"/>
              <a:t>Include</a:t>
            </a:r>
            <a:r>
              <a:rPr lang="ca-ES" sz="1100" dirty="0"/>
              <a:t> </a:t>
            </a:r>
            <a:r>
              <a:rPr lang="ca-ES" sz="1100" dirty="0" err="1"/>
              <a:t>alternative</a:t>
            </a:r>
            <a:r>
              <a:rPr lang="ca-ES" sz="1100" dirty="0"/>
              <a:t> </a:t>
            </a:r>
            <a:r>
              <a:rPr lang="ca-ES" sz="1100" dirty="0" err="1"/>
              <a:t>name</a:t>
            </a:r>
            <a:r>
              <a:rPr lang="ca-ES" sz="1100" dirty="0"/>
              <a:t> </a:t>
            </a:r>
            <a:r>
              <a:rPr lang="ca-ES" sz="1100" dirty="0" err="1"/>
              <a:t>forms</a:t>
            </a:r>
            <a:r>
              <a:rPr lang="ca-ES" sz="1100" dirty="0"/>
              <a:t> </a:t>
            </a:r>
            <a:r>
              <a:rPr lang="ca-ES" sz="1100" dirty="0" err="1"/>
              <a:t>extracted</a:t>
            </a:r>
            <a:r>
              <a:rPr lang="ca-ES" sz="1100" dirty="0"/>
              <a:t> </a:t>
            </a:r>
            <a:r>
              <a:rPr lang="ca-ES" sz="1100" dirty="0" err="1"/>
              <a:t>from</a:t>
            </a:r>
            <a:r>
              <a:rPr lang="ca-ES" sz="1100" dirty="0"/>
              <a:t> </a:t>
            </a:r>
            <a:r>
              <a:rPr lang="ca-ES" sz="1100" dirty="0" err="1"/>
              <a:t>the</a:t>
            </a:r>
            <a:r>
              <a:rPr lang="ca-ES" sz="1100" dirty="0"/>
              <a:t> CRIS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100" dirty="0" err="1"/>
              <a:t>Identify</a:t>
            </a:r>
            <a:r>
              <a:rPr lang="ca-ES" sz="1100" dirty="0"/>
              <a:t> </a:t>
            </a:r>
            <a:r>
              <a:rPr lang="ca-ES" sz="1100" dirty="0" err="1"/>
              <a:t>and</a:t>
            </a:r>
            <a:r>
              <a:rPr lang="ca-ES" sz="1100" dirty="0"/>
              <a:t> </a:t>
            </a:r>
            <a:r>
              <a:rPr lang="ca-ES" sz="1100" dirty="0" err="1"/>
              <a:t>disambiguate</a:t>
            </a:r>
            <a:r>
              <a:rPr lang="ca-ES" sz="1100" dirty="0"/>
              <a:t> </a:t>
            </a:r>
            <a:r>
              <a:rPr lang="ca-ES" sz="1100" dirty="0" err="1"/>
              <a:t>our</a:t>
            </a:r>
            <a:r>
              <a:rPr lang="ca-ES" sz="1100" dirty="0"/>
              <a:t> </a:t>
            </a:r>
            <a:r>
              <a:rPr lang="ca-ES" sz="1100" dirty="0" err="1"/>
              <a:t>entities</a:t>
            </a:r>
            <a:endParaRPr lang="ca-ES" sz="1100" dirty="0"/>
          </a:p>
        </p:txBody>
      </p:sp>
      <p:sp>
        <p:nvSpPr>
          <p:cNvPr id="11" name="Rectangle arrodonit 10"/>
          <p:cNvSpPr/>
          <p:nvPr/>
        </p:nvSpPr>
        <p:spPr>
          <a:xfrm>
            <a:off x="5253642" y="1739667"/>
            <a:ext cx="3291842" cy="210912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noFill/>
            </a:endParaRPr>
          </a:p>
        </p:txBody>
      </p:sp>
      <p:sp>
        <p:nvSpPr>
          <p:cNvPr id="12" name="Rectangle arrodonit 11"/>
          <p:cNvSpPr/>
          <p:nvPr/>
        </p:nvSpPr>
        <p:spPr>
          <a:xfrm>
            <a:off x="5253642" y="4120960"/>
            <a:ext cx="3291842" cy="234022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8455" y="4390197"/>
            <a:ext cx="3165672" cy="159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0070C0"/>
                </a:solidFill>
              </a:rPr>
              <a:t>In </a:t>
            </a:r>
            <a:r>
              <a:rPr lang="ca-ES" dirty="0" err="1">
                <a:solidFill>
                  <a:srgbClr val="0070C0"/>
                </a:solidFill>
              </a:rPr>
              <a:t>the</a:t>
            </a:r>
            <a:r>
              <a:rPr lang="ca-ES" dirty="0">
                <a:solidFill>
                  <a:srgbClr val="0070C0"/>
                </a:solidFill>
              </a:rPr>
              <a:t> CRIS </a:t>
            </a:r>
            <a:r>
              <a:rPr lang="ca-ES" dirty="0" err="1">
                <a:solidFill>
                  <a:srgbClr val="0070C0"/>
                </a:solidFill>
              </a:rPr>
              <a:t>and</a:t>
            </a:r>
            <a:r>
              <a:rPr lang="ca-ES" dirty="0">
                <a:solidFill>
                  <a:srgbClr val="0070C0"/>
                </a:solidFill>
              </a:rPr>
              <a:t> </a:t>
            </a:r>
            <a:r>
              <a:rPr lang="ca-ES" dirty="0" err="1">
                <a:solidFill>
                  <a:srgbClr val="0070C0"/>
                </a:solidFill>
              </a:rPr>
              <a:t>the</a:t>
            </a:r>
            <a:r>
              <a:rPr lang="ca-ES" dirty="0">
                <a:solidFill>
                  <a:srgbClr val="0070C0"/>
                </a:solidFill>
              </a:rPr>
              <a:t> </a:t>
            </a:r>
            <a:r>
              <a:rPr lang="ca-ES" dirty="0" err="1">
                <a:solidFill>
                  <a:srgbClr val="0070C0"/>
                </a:solidFill>
              </a:rPr>
              <a:t>Repository</a:t>
            </a:r>
            <a:endParaRPr lang="ca-ES" dirty="0">
              <a:solidFill>
                <a:srgbClr val="0070C0"/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100" dirty="0"/>
              <a:t>Ask researchers to include their ORCID in CRIS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Include and update weekly our authorities in the process of reviewing publications before entering them into the repository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Identify new activity in researchers and complete the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Review the CRIS to identify new identifiers </a:t>
            </a:r>
            <a:endParaRPr lang="ca-ES" sz="1100" dirty="0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74" y="1619066"/>
            <a:ext cx="2602364" cy="14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1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9144000" cy="6858000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1290181" y="1816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4" y="1660543"/>
            <a:ext cx="2420759" cy="232947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5"/>
          <a:srcRect l="1308" t="13411" r="52571" b="15709"/>
          <a:stretch/>
        </p:blipFill>
        <p:spPr>
          <a:xfrm>
            <a:off x="5898478" y="1454191"/>
            <a:ext cx="2727945" cy="2358270"/>
          </a:xfrm>
          <a:prstGeom prst="rect">
            <a:avLst/>
          </a:prstGeom>
        </p:spPr>
      </p:pic>
      <p:grpSp>
        <p:nvGrpSpPr>
          <p:cNvPr id="12" name="Agrupa 11"/>
          <p:cNvGrpSpPr/>
          <p:nvPr/>
        </p:nvGrpSpPr>
        <p:grpSpPr>
          <a:xfrm>
            <a:off x="4963420" y="3807968"/>
            <a:ext cx="3964818" cy="1457481"/>
            <a:chOff x="3256550" y="4080979"/>
            <a:chExt cx="5686431" cy="1956566"/>
          </a:xfrm>
        </p:grpSpPr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5262" y="4080979"/>
              <a:ext cx="5547719" cy="1827484"/>
            </a:xfrm>
            <a:prstGeom prst="rect">
              <a:avLst/>
            </a:prstGeom>
          </p:spPr>
        </p:pic>
        <p:pic>
          <p:nvPicPr>
            <p:cNvPr id="11" name="Imat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6550" y="4994721"/>
              <a:ext cx="5686431" cy="1042824"/>
            </a:xfrm>
            <a:prstGeom prst="rect">
              <a:avLst/>
            </a:prstGeom>
          </p:spPr>
        </p:pic>
      </p:grpSp>
      <p:sp>
        <p:nvSpPr>
          <p:cNvPr id="18" name="Rectangle arrodonit 17"/>
          <p:cNvSpPr/>
          <p:nvPr/>
        </p:nvSpPr>
        <p:spPr>
          <a:xfrm>
            <a:off x="515482" y="2948736"/>
            <a:ext cx="1030778" cy="37393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noFill/>
            </a:endParaRPr>
          </a:p>
        </p:txBody>
      </p:sp>
      <p:sp>
        <p:nvSpPr>
          <p:cNvPr id="19" name="Rectangle arrodonit 18"/>
          <p:cNvSpPr/>
          <p:nvPr/>
        </p:nvSpPr>
        <p:spPr>
          <a:xfrm>
            <a:off x="7498079" y="2804144"/>
            <a:ext cx="631768" cy="28284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noFill/>
            </a:endParaRPr>
          </a:p>
        </p:txBody>
      </p:sp>
      <p:sp>
        <p:nvSpPr>
          <p:cNvPr id="20" name="Rectangle arrodonit 19"/>
          <p:cNvSpPr/>
          <p:nvPr/>
        </p:nvSpPr>
        <p:spPr>
          <a:xfrm>
            <a:off x="4994749" y="4912367"/>
            <a:ext cx="2220838" cy="37393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noFill/>
            </a:endParaRPr>
          </a:p>
        </p:txBody>
      </p:sp>
      <p:grpSp>
        <p:nvGrpSpPr>
          <p:cNvPr id="22" name="Agrupa 21"/>
          <p:cNvGrpSpPr/>
          <p:nvPr/>
        </p:nvGrpSpPr>
        <p:grpSpPr>
          <a:xfrm>
            <a:off x="904287" y="3967938"/>
            <a:ext cx="4090462" cy="2482180"/>
            <a:chOff x="481538" y="3845387"/>
            <a:chExt cx="4090462" cy="2482180"/>
          </a:xfrm>
        </p:grpSpPr>
        <p:pic>
          <p:nvPicPr>
            <p:cNvPr id="15" name="Imatg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1538" y="3845387"/>
              <a:ext cx="4090462" cy="2440470"/>
            </a:xfrm>
            <a:prstGeom prst="rect">
              <a:avLst/>
            </a:prstGeom>
          </p:spPr>
        </p:pic>
        <p:pic>
          <p:nvPicPr>
            <p:cNvPr id="21" name="Imatg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1192" y="5725500"/>
              <a:ext cx="3939368" cy="602067"/>
            </a:xfrm>
            <a:prstGeom prst="rect">
              <a:avLst/>
            </a:prstGeom>
          </p:spPr>
        </p:pic>
      </p:grpSp>
      <p:sp>
        <p:nvSpPr>
          <p:cNvPr id="24" name="Rectangle arrodonit 23"/>
          <p:cNvSpPr/>
          <p:nvPr/>
        </p:nvSpPr>
        <p:spPr>
          <a:xfrm>
            <a:off x="938802" y="6055326"/>
            <a:ext cx="2220838" cy="37393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noFill/>
            </a:endParaRPr>
          </a:p>
        </p:txBody>
      </p:sp>
      <p:sp>
        <p:nvSpPr>
          <p:cNvPr id="25" name="Contenidor de peu de pàgina 6"/>
          <p:cNvSpPr txBox="1">
            <a:spLocks/>
          </p:cNvSpPr>
          <p:nvPr/>
        </p:nvSpPr>
        <p:spPr>
          <a:xfrm>
            <a:off x="162837" y="6461188"/>
            <a:ext cx="7778664" cy="397911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/>
              <a:t>Professors UB : bases for a Linked Open Data project. Rosa Fabeiro I Anna </a:t>
            </a:r>
            <a:r>
              <a:rPr lang="en-US" sz="800" i="1" dirty="0" err="1"/>
              <a:t>Rovira</a:t>
            </a:r>
            <a:endParaRPr lang="en-US" sz="800" dirty="0"/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Authorities and Identifiers: How Do We Move Forward? An OCLC Research Symposium. Barcelona. 03/12/2019</a:t>
            </a:r>
          </a:p>
        </p:txBody>
      </p:sp>
      <p:sp>
        <p:nvSpPr>
          <p:cNvPr id="16" name="Fletxa corbada a l'esquerra 15"/>
          <p:cNvSpPr/>
          <p:nvPr/>
        </p:nvSpPr>
        <p:spPr>
          <a:xfrm rot="20778209">
            <a:off x="2379731" y="2500740"/>
            <a:ext cx="473824" cy="16744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7" name="Fletxa corbada a l'esquerra 16"/>
          <p:cNvSpPr/>
          <p:nvPr/>
        </p:nvSpPr>
        <p:spPr>
          <a:xfrm rot="2232402">
            <a:off x="4970487" y="5296623"/>
            <a:ext cx="513319" cy="14236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6" name="Rectangle arrodonit 25"/>
          <p:cNvSpPr/>
          <p:nvPr/>
        </p:nvSpPr>
        <p:spPr>
          <a:xfrm>
            <a:off x="441045" y="1007353"/>
            <a:ext cx="7946283" cy="414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dirty="0" err="1"/>
              <a:t>Catalonia</a:t>
            </a:r>
            <a:r>
              <a:rPr lang="ca-ES" sz="1600" dirty="0"/>
              <a:t> </a:t>
            </a:r>
            <a:r>
              <a:rPr lang="ca-ES" sz="1600" dirty="0" err="1"/>
              <a:t>research</a:t>
            </a:r>
            <a:r>
              <a:rPr lang="ca-ES" sz="1600" dirty="0"/>
              <a:t> portal ... A </a:t>
            </a:r>
            <a:r>
              <a:rPr lang="ca-ES" sz="1600" dirty="0" err="1"/>
              <a:t>new</a:t>
            </a:r>
            <a:r>
              <a:rPr lang="ca-ES" sz="1600" dirty="0"/>
              <a:t> </a:t>
            </a:r>
            <a:r>
              <a:rPr lang="ca-ES" sz="1600" dirty="0" err="1"/>
              <a:t>project</a:t>
            </a:r>
            <a:r>
              <a:rPr lang="ca-ES" sz="1600" dirty="0"/>
              <a:t> </a:t>
            </a:r>
            <a:r>
              <a:rPr lang="ca-ES" sz="1600" dirty="0" err="1"/>
              <a:t>helping</a:t>
            </a:r>
            <a:r>
              <a:rPr lang="ca-ES" sz="1600" dirty="0"/>
              <a:t> to </a:t>
            </a:r>
            <a:r>
              <a:rPr lang="ca-ES" sz="1600" dirty="0" err="1"/>
              <a:t>connect</a:t>
            </a:r>
            <a:endParaRPr lang="ca-ES" sz="1600" dirty="0"/>
          </a:p>
        </p:txBody>
      </p:sp>
      <p:sp>
        <p:nvSpPr>
          <p:cNvPr id="27" name="QuadreDeText 26"/>
          <p:cNvSpPr txBox="1"/>
          <p:nvPr/>
        </p:nvSpPr>
        <p:spPr>
          <a:xfrm>
            <a:off x="3521699" y="1889982"/>
            <a:ext cx="14989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err="1">
                <a:solidFill>
                  <a:srgbClr val="0070C0"/>
                </a:solidFill>
              </a:rPr>
              <a:t>Only</a:t>
            </a:r>
            <a:r>
              <a:rPr lang="ca-ES" sz="1100" b="1" dirty="0">
                <a:solidFill>
                  <a:srgbClr val="0070C0"/>
                </a:solidFill>
              </a:rPr>
              <a:t> </a:t>
            </a:r>
            <a:r>
              <a:rPr lang="ca-ES" sz="1100" b="1" dirty="0" err="1">
                <a:solidFill>
                  <a:srgbClr val="0070C0"/>
                </a:solidFill>
              </a:rPr>
              <a:t>researchers</a:t>
            </a:r>
            <a:r>
              <a:rPr lang="ca-ES" sz="1100" b="1" dirty="0">
                <a:solidFill>
                  <a:srgbClr val="0070C0"/>
                </a:solidFill>
              </a:rPr>
              <a:t> </a:t>
            </a:r>
            <a:r>
              <a:rPr lang="ca-ES" sz="1100" b="1" dirty="0" err="1">
                <a:solidFill>
                  <a:srgbClr val="0070C0"/>
                </a:solidFill>
              </a:rPr>
              <a:t>with</a:t>
            </a:r>
            <a:r>
              <a:rPr lang="ca-ES" sz="1100" b="1" dirty="0">
                <a:solidFill>
                  <a:srgbClr val="0070C0"/>
                </a:solidFill>
              </a:rPr>
              <a:t> ORCID in </a:t>
            </a:r>
            <a:r>
              <a:rPr lang="ca-ES" sz="1100" b="1" dirty="0" err="1">
                <a:solidFill>
                  <a:srgbClr val="0070C0"/>
                </a:solidFill>
              </a:rPr>
              <a:t>the</a:t>
            </a:r>
            <a:r>
              <a:rPr lang="ca-ES" sz="1100" b="1" dirty="0">
                <a:solidFill>
                  <a:srgbClr val="0070C0"/>
                </a:solidFill>
              </a:rPr>
              <a:t> CRIS </a:t>
            </a:r>
            <a:r>
              <a:rPr lang="ca-ES" sz="1100" b="1" dirty="0" err="1">
                <a:solidFill>
                  <a:srgbClr val="0070C0"/>
                </a:solidFill>
              </a:rPr>
              <a:t>appears</a:t>
            </a:r>
            <a:r>
              <a:rPr lang="ca-ES" sz="1100" b="1" dirty="0">
                <a:solidFill>
                  <a:srgbClr val="0070C0"/>
                </a:solidFill>
              </a:rPr>
              <a:t> in </a:t>
            </a:r>
            <a:r>
              <a:rPr lang="ca-ES" sz="1100" b="1" dirty="0" err="1">
                <a:solidFill>
                  <a:srgbClr val="0070C0"/>
                </a:solidFill>
              </a:rPr>
              <a:t>the</a:t>
            </a:r>
            <a:r>
              <a:rPr lang="ca-ES" sz="1100" b="1" dirty="0">
                <a:solidFill>
                  <a:srgbClr val="0070C0"/>
                </a:solidFill>
              </a:rPr>
              <a:t> portal</a:t>
            </a:r>
          </a:p>
        </p:txBody>
      </p:sp>
      <p:sp>
        <p:nvSpPr>
          <p:cNvPr id="28" name="Rectangle arrodonit 27"/>
          <p:cNvSpPr/>
          <p:nvPr/>
        </p:nvSpPr>
        <p:spPr>
          <a:xfrm>
            <a:off x="3471015" y="1736082"/>
            <a:ext cx="1589121" cy="104023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475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1290181" y="1816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9" name="Rectangle arrodonit 8"/>
          <p:cNvSpPr/>
          <p:nvPr/>
        </p:nvSpPr>
        <p:spPr>
          <a:xfrm>
            <a:off x="739035" y="1090106"/>
            <a:ext cx="6800609" cy="456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dirty="0" err="1"/>
              <a:t>We</a:t>
            </a:r>
            <a:r>
              <a:rPr lang="ca-ES" sz="2000" dirty="0"/>
              <a:t> </a:t>
            </a:r>
            <a:r>
              <a:rPr lang="ca-ES" sz="2000" dirty="0" err="1"/>
              <a:t>want</a:t>
            </a:r>
            <a:r>
              <a:rPr lang="ca-ES" sz="2000" dirty="0"/>
              <a:t> </a:t>
            </a:r>
            <a:r>
              <a:rPr lang="ca-ES" sz="1600" dirty="0"/>
              <a:t>...   </a:t>
            </a:r>
            <a:r>
              <a:rPr lang="ca-ES" sz="1600" dirty="0" err="1"/>
              <a:t>Implement</a:t>
            </a:r>
            <a:r>
              <a:rPr lang="ca-ES" sz="1600" dirty="0"/>
              <a:t> a </a:t>
            </a:r>
            <a:r>
              <a:rPr lang="ca-ES" sz="1600" dirty="0" err="1"/>
              <a:t>Linked</a:t>
            </a:r>
            <a:r>
              <a:rPr lang="ca-ES" sz="1600" dirty="0"/>
              <a:t> Open Data </a:t>
            </a:r>
            <a:r>
              <a:rPr lang="ca-ES" sz="1600" dirty="0" err="1"/>
              <a:t>project</a:t>
            </a:r>
            <a:r>
              <a:rPr lang="ca-ES" sz="1600" dirty="0"/>
              <a:t> </a:t>
            </a:r>
          </a:p>
        </p:txBody>
      </p:sp>
      <p:sp>
        <p:nvSpPr>
          <p:cNvPr id="8" name="Contenidor de peu de pàgina 6"/>
          <p:cNvSpPr txBox="1">
            <a:spLocks/>
          </p:cNvSpPr>
          <p:nvPr/>
        </p:nvSpPr>
        <p:spPr>
          <a:xfrm>
            <a:off x="162837" y="6461188"/>
            <a:ext cx="7778664" cy="397911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/>
              <a:t>Professors UB : bases for a Linked Open Data project. Rosa Fabeiro I Anna </a:t>
            </a:r>
            <a:r>
              <a:rPr lang="en-US" sz="800" i="1" dirty="0" err="1"/>
              <a:t>Rovira</a:t>
            </a:r>
            <a:endParaRPr lang="en-US" sz="800" dirty="0"/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Authorities and Identifiers: How Do We Move Forward? An OCLC Research Symposium. Barcelona. 03/12/2019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1290182" y="1953491"/>
            <a:ext cx="60665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ca-ES" sz="1600" dirty="0" err="1"/>
              <a:t>We</a:t>
            </a:r>
            <a:r>
              <a:rPr lang="ca-ES" sz="1600" dirty="0"/>
              <a:t> </a:t>
            </a:r>
            <a:r>
              <a:rPr lang="ca-ES" sz="1600" dirty="0" err="1"/>
              <a:t>have</a:t>
            </a:r>
            <a:r>
              <a:rPr lang="ca-ES" sz="1600" dirty="0"/>
              <a:t> </a:t>
            </a:r>
            <a:r>
              <a:rPr lang="ca-ES" sz="1600" dirty="0" err="1"/>
              <a:t>some</a:t>
            </a:r>
            <a:r>
              <a:rPr lang="ca-ES" sz="1600" dirty="0"/>
              <a:t> bases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preparations</a:t>
            </a:r>
            <a:r>
              <a:rPr lang="ca-ES" sz="1600" dirty="0"/>
              <a:t> </a:t>
            </a:r>
            <a:r>
              <a:rPr lang="ca-ES" sz="1600" dirty="0" err="1"/>
              <a:t>done</a:t>
            </a:r>
            <a:r>
              <a:rPr lang="ca-ES" sz="1600" dirty="0"/>
              <a:t> </a:t>
            </a:r>
            <a:r>
              <a:rPr lang="ca-ES" sz="1600" dirty="0" err="1"/>
              <a:t>but</a:t>
            </a:r>
            <a:r>
              <a:rPr lang="ca-ES" sz="1600" dirty="0"/>
              <a:t> </a:t>
            </a:r>
            <a:r>
              <a:rPr lang="ca-ES" sz="1600" dirty="0" err="1"/>
              <a:t>we</a:t>
            </a:r>
            <a:r>
              <a:rPr lang="ca-ES" sz="1600" dirty="0"/>
              <a:t> </a:t>
            </a:r>
            <a:r>
              <a:rPr lang="ca-ES" sz="1600" dirty="0" err="1"/>
              <a:t>need</a:t>
            </a:r>
            <a:r>
              <a:rPr lang="ca-ES" sz="1600" dirty="0"/>
              <a:t>: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a-ES" sz="16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a-ES" sz="1600" dirty="0"/>
              <a:t>A permanent URI for </a:t>
            </a:r>
            <a:r>
              <a:rPr lang="ca-ES" sz="1600" dirty="0" err="1"/>
              <a:t>our</a:t>
            </a:r>
            <a:r>
              <a:rPr lang="ca-ES" sz="1600" dirty="0"/>
              <a:t> </a:t>
            </a:r>
            <a:r>
              <a:rPr lang="ca-ES" sz="1600" dirty="0" err="1"/>
              <a:t>authorities</a:t>
            </a:r>
            <a:r>
              <a:rPr lang="ca-ES" sz="1600" dirty="0"/>
              <a:t>. Till </a:t>
            </a:r>
            <a:r>
              <a:rPr lang="ca-ES" sz="1600" dirty="0" err="1"/>
              <a:t>now</a:t>
            </a:r>
            <a:r>
              <a:rPr lang="ca-ES" sz="1600" dirty="0"/>
              <a:t> </a:t>
            </a:r>
            <a:r>
              <a:rPr lang="ca-ES" sz="1600" dirty="0" err="1"/>
              <a:t>we</a:t>
            </a:r>
            <a:r>
              <a:rPr lang="ca-ES" sz="1600" dirty="0"/>
              <a:t> </a:t>
            </a:r>
            <a:r>
              <a:rPr lang="ca-ES" sz="1600" dirty="0" err="1"/>
              <a:t>depend</a:t>
            </a:r>
            <a:r>
              <a:rPr lang="ca-ES" sz="1600" dirty="0"/>
              <a:t> on </a:t>
            </a:r>
            <a:r>
              <a:rPr lang="ca-ES" sz="1600" dirty="0" err="1"/>
              <a:t>the</a:t>
            </a:r>
            <a:r>
              <a:rPr lang="ca-ES" sz="1600" dirty="0"/>
              <a:t> SIGB</a:t>
            </a:r>
          </a:p>
          <a:p>
            <a:endParaRPr lang="ca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1600" dirty="0"/>
              <a:t>A </a:t>
            </a:r>
            <a:r>
              <a:rPr lang="ca-ES" sz="1600" dirty="0" err="1"/>
              <a:t>vocabulary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format to </a:t>
            </a:r>
            <a:r>
              <a:rPr lang="en-US" sz="1600" dirty="0"/>
              <a:t>move forward in a more interlinked ecosystem of bibliographic entities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a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1600" dirty="0"/>
              <a:t>A </a:t>
            </a:r>
            <a:r>
              <a:rPr lang="ca-ES" sz="1600" dirty="0" err="1"/>
              <a:t>technological</a:t>
            </a:r>
            <a:r>
              <a:rPr lang="ca-ES" sz="1600" dirty="0"/>
              <a:t> </a:t>
            </a:r>
            <a:r>
              <a:rPr lang="ca-ES" sz="1600" dirty="0" err="1"/>
              <a:t>tool</a:t>
            </a:r>
            <a:r>
              <a:rPr lang="ca-ES" sz="1600" dirty="0"/>
              <a:t> to do </a:t>
            </a:r>
            <a:r>
              <a:rPr lang="ca-ES" sz="1600" dirty="0" err="1"/>
              <a:t>it</a:t>
            </a:r>
            <a:r>
              <a:rPr lang="ca-ES" sz="1600" dirty="0"/>
              <a:t> possible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easily</a:t>
            </a:r>
            <a:endParaRPr lang="ca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a-E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a-ES" sz="1600" dirty="0"/>
          </a:p>
          <a:p>
            <a:r>
              <a:rPr lang="ca-ES" sz="1600" dirty="0"/>
              <a:t>At </a:t>
            </a:r>
            <a:r>
              <a:rPr lang="ca-ES" sz="1600" dirty="0" err="1"/>
              <a:t>least</a:t>
            </a:r>
            <a:r>
              <a:rPr lang="ca-ES" sz="1600" dirty="0"/>
              <a:t> ....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11321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12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58974" y="3545528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20xx-xx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sp>
        <p:nvSpPr>
          <p:cNvPr id="9" name="Contenidor de peu de pà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Authorities and Identifiers: How Do We Move Forward? An OCLC Research Symposium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1" id="{05F4B426-707A-4C5E-8FE5-EAE7B8330A4B}" vid="{D4BC2A90-19A0-4165-B25B-4DED2DA5C62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1" id="{05F4B426-707A-4C5E-8FE5-EAE7B8330A4B}" vid="{4A44E810-D4FC-4E05-AC87-7492C8753F6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2019_presentacio_UnitatProcesTecnic</Template>
  <TotalTime>365</TotalTime>
  <Words>413</Words>
  <Application>Microsoft Office PowerPoint</Application>
  <PresentationFormat>On-screen Show (4:3)</PresentationFormat>
  <Paragraphs>58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Wingdings</vt:lpstr>
      <vt:lpstr>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Professors UB : bases for a Linked Open Data project</dc:title>
  <dc:creator>Rosa Fabeiro Garcia</dc:creator>
  <cp:lastModifiedBy>McNicol,Jeanette</cp:lastModifiedBy>
  <cp:revision>24</cp:revision>
  <dcterms:created xsi:type="dcterms:W3CDTF">2019-11-21T12:31:10Z</dcterms:created>
  <dcterms:modified xsi:type="dcterms:W3CDTF">2019-12-16T20:32:15Z</dcterms:modified>
</cp:coreProperties>
</file>