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393" r:id="rId3"/>
    <p:sldId id="258" r:id="rId4"/>
    <p:sldId id="1925" r:id="rId5"/>
    <p:sldId id="1936" r:id="rId6"/>
    <p:sldId id="1923" r:id="rId7"/>
    <p:sldId id="534" r:id="rId8"/>
    <p:sldId id="276" r:id="rId9"/>
    <p:sldId id="274" r:id="rId10"/>
    <p:sldId id="473" r:id="rId11"/>
    <p:sldId id="466" r:id="rId12"/>
    <p:sldId id="1031" r:id="rId13"/>
    <p:sldId id="1026" r:id="rId14"/>
    <p:sldId id="395" r:id="rId15"/>
    <p:sldId id="438" r:id="rId16"/>
    <p:sldId id="399" r:id="rId17"/>
    <p:sldId id="401" r:id="rId18"/>
    <p:sldId id="412" r:id="rId19"/>
    <p:sldId id="414" r:id="rId20"/>
    <p:sldId id="405" r:id="rId21"/>
    <p:sldId id="407" r:id="rId22"/>
    <p:sldId id="408" r:id="rId23"/>
    <p:sldId id="409" r:id="rId24"/>
    <p:sldId id="410" r:id="rId25"/>
    <p:sldId id="4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ntrell,Joanne" initials="C" lastIdx="1" clrIdx="0">
    <p:extLst>
      <p:ext uri="{19B8F6BF-5375-455C-9EA6-DF929625EA0E}">
        <p15:presenceInfo xmlns:p15="http://schemas.microsoft.com/office/powerpoint/2012/main" userId="S::cantrelj@oclc.org::258d5b89-cccc-4895-8d3b-779d62b9082b" providerId="AD"/>
      </p:ext>
    </p:extLst>
  </p:cmAuthor>
  <p:cmAuthor id="2" name="Gallagher,Peggy" initials="G" lastIdx="1" clrIdx="1">
    <p:extLst>
      <p:ext uri="{19B8F6BF-5375-455C-9EA6-DF929625EA0E}">
        <p15:presenceInfo xmlns:p15="http://schemas.microsoft.com/office/powerpoint/2012/main" userId="S-1-5-21-2132901703-1472156187-1681070327-382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B61"/>
    <a:srgbClr val="236192"/>
    <a:srgbClr val="00AFD7"/>
    <a:srgbClr val="888B8D"/>
    <a:srgbClr val="57113C"/>
    <a:srgbClr val="13334D"/>
    <a:srgbClr val="006C86"/>
    <a:srgbClr val="007749"/>
    <a:srgbClr val="DB53A1"/>
    <a:srgbClr val="E87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71144" autoAdjust="0"/>
  </p:normalViewPr>
  <p:slideViewPr>
    <p:cSldViewPr snapToGrid="0">
      <p:cViewPr varScale="1">
        <p:scale>
          <a:sx n="70" d="100"/>
          <a:sy n="70" d="100"/>
        </p:scale>
        <p:origin x="1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7079232283468"/>
          <c:y val="8.8281121537824719E-2"/>
          <c:w val="0.54895853838582676"/>
          <c:h val="0.823437756924350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12-4760-8B1D-1475B3A7353C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112-4760-8B1D-1475B3A7353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12-4760-8B1D-1475B3A735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Americas</c:v>
                </c:pt>
                <c:pt idx="1">
                  <c:v>EMEA</c:v>
                </c:pt>
                <c:pt idx="2">
                  <c:v>Asia Pacific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346</c:v>
                </c:pt>
                <c:pt idx="1">
                  <c:v>256</c:v>
                </c:pt>
                <c:pt idx="2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12-4760-8B1D-1475B3A73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OCLC's role in support of library's efforts – TOTAL Resp.</a:t>
            </a:r>
            <a:endParaRPr lang="en-US" sz="1400" dirty="0">
              <a:effectLst/>
            </a:endParaRPr>
          </a:p>
          <a:p>
            <a:pPr>
              <a:defRPr/>
            </a:pPr>
            <a:r>
              <a:rPr lang="en-US" sz="1000" b="0" i="0" baseline="0" dirty="0">
                <a:effectLst/>
              </a:rPr>
              <a:t>Base: Respondents with current and/or planned open content activities.</a:t>
            </a:r>
            <a:endParaRPr lang="en-US" sz="1000" dirty="0">
              <a:effectLst/>
            </a:endParaRPr>
          </a:p>
        </c:rich>
      </c:tx>
      <c:layout>
        <c:manualLayout>
          <c:xMode val="edge"/>
          <c:yMode val="edge"/>
          <c:x val="0.378510638095142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7561673309334709"/>
          <c:y val="0.1059683037163833"/>
          <c:w val="0.59497417731770386"/>
          <c:h val="0.767145813487116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OCLC supports my library's efforts</c:v>
                </c:pt>
              </c:strCache>
            </c:strRef>
          </c:tx>
          <c:spPr>
            <a:solidFill>
              <a:srgbClr val="00AF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Publishing (n=232)</c:v>
                </c:pt>
                <c:pt idx="1">
                  <c:v>Supporting users/instructing/digital literacy programs (n=358)</c:v>
                </c:pt>
                <c:pt idx="2">
                  <c:v>Supporting authors/researchers/teachers (n=328)</c:v>
                </c:pt>
                <c:pt idx="3">
                  <c:v>Institutional repository (n=339)</c:v>
                </c:pt>
                <c:pt idx="4">
                  <c:v>Digitizing collections (n=320)</c:v>
                </c:pt>
                <c:pt idx="5">
                  <c:v>Advocacy and policies (n=276)</c:v>
                </c:pt>
                <c:pt idx="6">
                  <c:v>Data services (n=208)</c:v>
                </c:pt>
                <c:pt idx="7">
                  <c:v>Bibliometrics (n=163)</c:v>
                </c:pt>
                <c:pt idx="8">
                  <c:v>Assessment (n=176)</c:v>
                </c:pt>
                <c:pt idx="9">
                  <c:v>Selecting open content not managed by the library (n=302)</c:v>
                </c:pt>
                <c:pt idx="10">
                  <c:v>Digital Collections Library (n=294)</c:v>
                </c:pt>
                <c:pt idx="11">
                  <c:v>Deep interactions of open content (n=133)</c:v>
                </c:pt>
                <c:pt idx="12">
                  <c:v>Promoting the discovery of open content (n=355)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7.3275862068965511E-2</c:v>
                </c:pt>
                <c:pt idx="1">
                  <c:v>7.2625698324022353E-2</c:v>
                </c:pt>
                <c:pt idx="2">
                  <c:v>9.451219512195122E-2</c:v>
                </c:pt>
                <c:pt idx="3">
                  <c:v>0.10029498525073746</c:v>
                </c:pt>
                <c:pt idx="4">
                  <c:v>8.4375000000000006E-2</c:v>
                </c:pt>
                <c:pt idx="5">
                  <c:v>7.2463768115942032E-2</c:v>
                </c:pt>
                <c:pt idx="6">
                  <c:v>9.6153846153846159E-2</c:v>
                </c:pt>
                <c:pt idx="7">
                  <c:v>7.9754601226993863E-2</c:v>
                </c:pt>
                <c:pt idx="8">
                  <c:v>9.6590909090909088E-2</c:v>
                </c:pt>
                <c:pt idx="9">
                  <c:v>0.15894039735099338</c:v>
                </c:pt>
                <c:pt idx="10">
                  <c:v>0.11564625850340136</c:v>
                </c:pt>
                <c:pt idx="11">
                  <c:v>0.10526315789473684</c:v>
                </c:pt>
                <c:pt idx="12">
                  <c:v>0.18591549295774648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D-4AF3-9255-EE8060280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see a role for OCLC to support </c:v>
                </c:pt>
              </c:strCache>
            </c:strRef>
          </c:tx>
          <c:spPr>
            <a:solidFill>
              <a:srgbClr val="2361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Publishing (n=232)</c:v>
                </c:pt>
                <c:pt idx="1">
                  <c:v>Supporting users/instructing/digital literacy programs (n=358)</c:v>
                </c:pt>
                <c:pt idx="2">
                  <c:v>Supporting authors/researchers/teachers (n=328)</c:v>
                </c:pt>
                <c:pt idx="3">
                  <c:v>Institutional repository (n=339)</c:v>
                </c:pt>
                <c:pt idx="4">
                  <c:v>Digitizing collections (n=320)</c:v>
                </c:pt>
                <c:pt idx="5">
                  <c:v>Advocacy and policies (n=276)</c:v>
                </c:pt>
                <c:pt idx="6">
                  <c:v>Data services (n=208)</c:v>
                </c:pt>
                <c:pt idx="7">
                  <c:v>Bibliometrics (n=163)</c:v>
                </c:pt>
                <c:pt idx="8">
                  <c:v>Assessment (n=176)</c:v>
                </c:pt>
                <c:pt idx="9">
                  <c:v>Selecting open content not managed by the library (n=302)</c:v>
                </c:pt>
                <c:pt idx="10">
                  <c:v>Digital Collections Library (n=294)</c:v>
                </c:pt>
                <c:pt idx="11">
                  <c:v>Deep interactions of open content (n=133)</c:v>
                </c:pt>
                <c:pt idx="12">
                  <c:v>Promoting the discovery of open content (n=355)</c:v>
                </c:pt>
              </c:strCache>
            </c:strRef>
          </c:cat>
          <c:val>
            <c:numRef>
              <c:f>Sheet1!$C$2:$C$14</c:f>
              <c:numCache>
                <c:formatCode>0%</c:formatCode>
                <c:ptCount val="13"/>
                <c:pt idx="0">
                  <c:v>0.375</c:v>
                </c:pt>
                <c:pt idx="1">
                  <c:v>0.38547486033519551</c:v>
                </c:pt>
                <c:pt idx="2">
                  <c:v>0.39329268292682928</c:v>
                </c:pt>
                <c:pt idx="3">
                  <c:v>0.39823008849557523</c:v>
                </c:pt>
                <c:pt idx="4">
                  <c:v>0.44374999999999998</c:v>
                </c:pt>
                <c:pt idx="5">
                  <c:v>0.45652173913043476</c:v>
                </c:pt>
                <c:pt idx="6">
                  <c:v>0.45192307692307693</c:v>
                </c:pt>
                <c:pt idx="7">
                  <c:v>0.49693251533742333</c:v>
                </c:pt>
                <c:pt idx="8">
                  <c:v>0.54545454545454541</c:v>
                </c:pt>
                <c:pt idx="9">
                  <c:v>0.50331125827814571</c:v>
                </c:pt>
                <c:pt idx="10">
                  <c:v>0.54761904761904767</c:v>
                </c:pt>
                <c:pt idx="11">
                  <c:v>0.63157894736842102</c:v>
                </c:pt>
                <c:pt idx="12">
                  <c:v>0.57183098591549297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AD-4AF3-9255-EE8060280C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 do not see a role for OCLC to support</c:v>
                </c:pt>
              </c:strCache>
            </c:strRef>
          </c:tx>
          <c:spPr>
            <a:solidFill>
              <a:srgbClr val="8A1B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Publishing (n=232)</c:v>
                </c:pt>
                <c:pt idx="1">
                  <c:v>Supporting users/instructing/digital literacy programs (n=358)</c:v>
                </c:pt>
                <c:pt idx="2">
                  <c:v>Supporting authors/researchers/teachers (n=328)</c:v>
                </c:pt>
                <c:pt idx="3">
                  <c:v>Institutional repository (n=339)</c:v>
                </c:pt>
                <c:pt idx="4">
                  <c:v>Digitizing collections (n=320)</c:v>
                </c:pt>
                <c:pt idx="5">
                  <c:v>Advocacy and policies (n=276)</c:v>
                </c:pt>
                <c:pt idx="6">
                  <c:v>Data services (n=208)</c:v>
                </c:pt>
                <c:pt idx="7">
                  <c:v>Bibliometrics (n=163)</c:v>
                </c:pt>
                <c:pt idx="8">
                  <c:v>Assessment (n=176)</c:v>
                </c:pt>
                <c:pt idx="9">
                  <c:v>Selecting open content not managed by the library (n=302)</c:v>
                </c:pt>
                <c:pt idx="10">
                  <c:v>Digital Collections Library (n=294)</c:v>
                </c:pt>
                <c:pt idx="11">
                  <c:v>Deep interactions of open content (n=133)</c:v>
                </c:pt>
                <c:pt idx="12">
                  <c:v>Promoting the discovery of open content (n=355)</c:v>
                </c:pt>
              </c:strCache>
            </c:strRef>
          </c:cat>
          <c:val>
            <c:numRef>
              <c:f>Sheet1!$D$2:$D$14</c:f>
              <c:numCache>
                <c:formatCode>0%</c:formatCode>
                <c:ptCount val="13"/>
                <c:pt idx="0">
                  <c:v>0.55172413793103448</c:v>
                </c:pt>
                <c:pt idx="1">
                  <c:v>0.54189944134078216</c:v>
                </c:pt>
                <c:pt idx="2">
                  <c:v>0.51219512195121952</c:v>
                </c:pt>
                <c:pt idx="3">
                  <c:v>0.50147492625368728</c:v>
                </c:pt>
                <c:pt idx="4">
                  <c:v>0.47187499999999999</c:v>
                </c:pt>
                <c:pt idx="5">
                  <c:v>0.47101449275362317</c:v>
                </c:pt>
                <c:pt idx="6">
                  <c:v>0.45192307692307693</c:v>
                </c:pt>
                <c:pt idx="7">
                  <c:v>0.42331288343558282</c:v>
                </c:pt>
                <c:pt idx="8">
                  <c:v>0.35795454545454547</c:v>
                </c:pt>
                <c:pt idx="9">
                  <c:v>0.33774834437086093</c:v>
                </c:pt>
                <c:pt idx="10">
                  <c:v>0.33673469387755101</c:v>
                </c:pt>
                <c:pt idx="11">
                  <c:v>0.26315789473684209</c:v>
                </c:pt>
                <c:pt idx="12">
                  <c:v>0.24225352112676057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AD-4AF3-9255-EE8060280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0451000"/>
        <c:axId val="610451328"/>
      </c:barChart>
      <c:catAx>
        <c:axId val="610451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451328"/>
        <c:crosses val="autoZero"/>
        <c:auto val="1"/>
        <c:lblAlgn val="ctr"/>
        <c:lblOffset val="100"/>
        <c:noMultiLvlLbl val="0"/>
      </c:catAx>
      <c:valAx>
        <c:axId val="61045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451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16353118385001"/>
          <c:y val="0.95203765059059997"/>
          <c:w val="0.84609211812195551"/>
          <c:h val="4.7962257645109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OCLC Research areas most relevant to library's open content activities </a:t>
            </a:r>
            <a:r>
              <a:rPr lang="en-US" sz="1400" b="1" i="0" baseline="0" dirty="0">
                <a:effectLst/>
              </a:rPr>
              <a:t>– TOTAL Resp. (n=412)</a:t>
            </a:r>
            <a:br>
              <a:rPr lang="en-US" sz="1800" b="1" i="0" baseline="0" dirty="0">
                <a:effectLst/>
              </a:rPr>
            </a:br>
            <a:r>
              <a:rPr lang="en-US" sz="1000" b="0" i="0" baseline="0" dirty="0">
                <a:effectLst/>
              </a:rPr>
              <a:t>Note: Respondents were asked to select their top 3 options 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148842633596032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087083318514605"/>
          <c:y val="0.11697055948564519"/>
          <c:w val="0.58022899461832045"/>
          <c:h val="0.852795447500373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(n=412)</c:v>
                </c:pt>
              </c:strCache>
            </c:strRef>
          </c:tx>
          <c:spPr>
            <a:solidFill>
              <a:srgbClr val="888B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Other</c:v>
                </c:pt>
                <c:pt idx="1">
                  <c:v>Wikimedia and libraries</c:v>
                </c:pt>
                <c:pt idx="2">
                  <c:v>User behavior studies</c:v>
                </c:pt>
                <c:pt idx="3">
                  <c:v>Impact assessment</c:v>
                </c:pt>
                <c:pt idx="4">
                  <c:v>Linked Data</c:v>
                </c:pt>
                <c:pt idx="5">
                  <c:v>Research Data Management (RDM)</c:v>
                </c:pt>
                <c:pt idx="6">
                  <c:v>Research Information Management (RIM) / 
Current Research Information Systems (CRIS)</c:v>
                </c:pt>
                <c:pt idx="7">
                  <c:v>Optimizing Resource Sharing</c:v>
                </c:pt>
                <c:pt idx="8">
                  <c:v>Special Collections and Archives</c:v>
                </c:pt>
                <c:pt idx="9">
                  <c:v>Standardization of metadata (e.g., Designating Open 
Access Information in the MARC Formats; IIIF; etc.)</c:v>
                </c:pt>
                <c:pt idx="10">
                  <c:v>Discoverability of open content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0.01</c:v>
                </c:pt>
                <c:pt idx="1">
                  <c:v>0.08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0.22</c:v>
                </c:pt>
                <c:pt idx="5">
                  <c:v>0.24</c:v>
                </c:pt>
                <c:pt idx="6">
                  <c:v>0.25</c:v>
                </c:pt>
                <c:pt idx="7">
                  <c:v>0.28000000000000003</c:v>
                </c:pt>
                <c:pt idx="8">
                  <c:v>0.28999999999999998</c:v>
                </c:pt>
                <c:pt idx="9">
                  <c:v>0.49</c:v>
                </c:pt>
                <c:pt idx="1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C-4895-A94F-B758B0383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39135616"/>
        <c:axId val="639135944"/>
      </c:barChart>
      <c:catAx>
        <c:axId val="63913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135944"/>
        <c:crosses val="autoZero"/>
        <c:auto val="1"/>
        <c:lblAlgn val="ctr"/>
        <c:lblOffset val="100"/>
        <c:noMultiLvlLbl val="0"/>
      </c:catAx>
      <c:valAx>
        <c:axId val="639135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3913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OCLC Research areas most relevant to library's open content activities </a:t>
            </a:r>
            <a:r>
              <a:rPr lang="en-US" sz="1800" b="1" i="0" baseline="0" dirty="0">
                <a:effectLst/>
              </a:rPr>
              <a:t>– </a:t>
            </a:r>
            <a:r>
              <a:rPr lang="en-US" sz="1400" b="1" i="0" baseline="0" dirty="0">
                <a:effectLst/>
              </a:rPr>
              <a:t>by Region</a:t>
            </a:r>
            <a:br>
              <a:rPr lang="en-US" sz="1400" b="1" i="0" baseline="0" dirty="0">
                <a:effectLst/>
              </a:rPr>
            </a:br>
            <a:r>
              <a:rPr lang="en-US" sz="1000" b="0" i="0" baseline="0" dirty="0">
                <a:effectLst/>
              </a:rPr>
              <a:t>Note: Respondents were asked to select their top 3 options 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18540832535873128"/>
          <c:y val="1.82020362811979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64855836718398"/>
          <c:y val="0.11136706695737775"/>
          <c:w val="0.54408646338862687"/>
          <c:h val="0.867975182489538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 (n=54)</c:v>
                </c:pt>
              </c:strCache>
            </c:strRef>
          </c:tx>
          <c:spPr>
            <a:solidFill>
              <a:srgbClr val="8A1B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Other</c:v>
                </c:pt>
                <c:pt idx="1">
                  <c:v>Wikimedia and libraries</c:v>
                </c:pt>
                <c:pt idx="2">
                  <c:v>Research Data Management (RDM)</c:v>
                </c:pt>
                <c:pt idx="3">
                  <c:v>User behavior studies</c:v>
                </c:pt>
                <c:pt idx="4">
                  <c:v>Research Information Management (RIM) / Current Research Information Systems (CRIS)</c:v>
                </c:pt>
                <c:pt idx="5">
                  <c:v>Impact assessment</c:v>
                </c:pt>
                <c:pt idx="6">
                  <c:v>Linked Data</c:v>
                </c:pt>
                <c:pt idx="7">
                  <c:v>Optimizing Resource Sharing</c:v>
                </c:pt>
                <c:pt idx="8">
                  <c:v>Special Collections and Archives</c:v>
                </c:pt>
                <c:pt idx="9">
                  <c:v>Standardization of metadata (e.g., Designating Open Access Information in the MARC Formats; IIIF; etc.)</c:v>
                </c:pt>
                <c:pt idx="10">
                  <c:v>Discoverability of open content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0.02</c:v>
                </c:pt>
                <c:pt idx="1">
                  <c:v>7.0000000000000007E-2</c:v>
                </c:pt>
                <c:pt idx="2">
                  <c:v>0.33</c:v>
                </c:pt>
                <c:pt idx="3">
                  <c:v>0.09</c:v>
                </c:pt>
                <c:pt idx="4">
                  <c:v>0.3</c:v>
                </c:pt>
                <c:pt idx="5">
                  <c:v>0.24</c:v>
                </c:pt>
                <c:pt idx="6">
                  <c:v>0.22</c:v>
                </c:pt>
                <c:pt idx="7">
                  <c:v>0.3</c:v>
                </c:pt>
                <c:pt idx="8">
                  <c:v>0.3</c:v>
                </c:pt>
                <c:pt idx="9">
                  <c:v>0.39</c:v>
                </c:pt>
                <c:pt idx="10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C-4895-A94F-B758B03833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EMEA (n=151)</c:v>
                </c:pt>
              </c:strCache>
            </c:strRef>
          </c:tx>
          <c:spPr>
            <a:solidFill>
              <a:srgbClr val="2361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Other</c:v>
                </c:pt>
                <c:pt idx="1">
                  <c:v>Wikimedia and libraries</c:v>
                </c:pt>
                <c:pt idx="2">
                  <c:v>Research Data Management (RDM)</c:v>
                </c:pt>
                <c:pt idx="3">
                  <c:v>User behavior studies</c:v>
                </c:pt>
                <c:pt idx="4">
                  <c:v>Research Information Management (RIM) / Current Research Information Systems (CRIS)</c:v>
                </c:pt>
                <c:pt idx="5">
                  <c:v>Impact assessment</c:v>
                </c:pt>
                <c:pt idx="6">
                  <c:v>Linked Data</c:v>
                </c:pt>
                <c:pt idx="7">
                  <c:v>Optimizing Resource Sharing</c:v>
                </c:pt>
                <c:pt idx="8">
                  <c:v>Special Collections and Archives</c:v>
                </c:pt>
                <c:pt idx="9">
                  <c:v>Standardization of metadata (e.g., Designating Open Access Information in the MARC Formats; IIIF; etc.)</c:v>
                </c:pt>
                <c:pt idx="10">
                  <c:v>Discoverability of open content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0.01</c:v>
                </c:pt>
                <c:pt idx="1">
                  <c:v>0.09</c:v>
                </c:pt>
                <c:pt idx="2">
                  <c:v>0.36</c:v>
                </c:pt>
                <c:pt idx="3">
                  <c:v>0.18</c:v>
                </c:pt>
                <c:pt idx="4">
                  <c:v>0.38</c:v>
                </c:pt>
                <c:pt idx="5">
                  <c:v>0.13</c:v>
                </c:pt>
                <c:pt idx="6">
                  <c:v>0.2</c:v>
                </c:pt>
                <c:pt idx="7">
                  <c:v>0.28000000000000003</c:v>
                </c:pt>
                <c:pt idx="8">
                  <c:v>0.19</c:v>
                </c:pt>
                <c:pt idx="9">
                  <c:v>0.45</c:v>
                </c:pt>
                <c:pt idx="1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E-4245-81E3-22CF27894F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Americas (n=207)</c:v>
                </c:pt>
              </c:strCache>
            </c:strRef>
          </c:tx>
          <c:spPr>
            <a:solidFill>
              <a:srgbClr val="00AF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Other</c:v>
                </c:pt>
                <c:pt idx="1">
                  <c:v>Wikimedia and libraries</c:v>
                </c:pt>
                <c:pt idx="2">
                  <c:v>Research Data Management (RDM)</c:v>
                </c:pt>
                <c:pt idx="3">
                  <c:v>User behavior studies</c:v>
                </c:pt>
                <c:pt idx="4">
                  <c:v>Research Information Management (RIM) / Current Research Information Systems (CRIS)</c:v>
                </c:pt>
                <c:pt idx="5">
                  <c:v>Impact assessment</c:v>
                </c:pt>
                <c:pt idx="6">
                  <c:v>Linked Data</c:v>
                </c:pt>
                <c:pt idx="7">
                  <c:v>Optimizing Resource Sharing</c:v>
                </c:pt>
                <c:pt idx="8">
                  <c:v>Special Collections and Archives</c:v>
                </c:pt>
                <c:pt idx="9">
                  <c:v>Standardization of metadata (e.g., Designating Open Access Information in the MARC Formats; IIIF; etc.)</c:v>
                </c:pt>
                <c:pt idx="10">
                  <c:v>Discoverability of open content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0.01</c:v>
                </c:pt>
                <c:pt idx="1">
                  <c:v>0.08</c:v>
                </c:pt>
                <c:pt idx="2">
                  <c:v>0.12</c:v>
                </c:pt>
                <c:pt idx="3">
                  <c:v>0.13</c:v>
                </c:pt>
                <c:pt idx="4">
                  <c:v>0.14000000000000001</c:v>
                </c:pt>
                <c:pt idx="5">
                  <c:v>0.18</c:v>
                </c:pt>
                <c:pt idx="6">
                  <c:v>0.24</c:v>
                </c:pt>
                <c:pt idx="7">
                  <c:v>0.28000000000000003</c:v>
                </c:pt>
                <c:pt idx="8">
                  <c:v>0.36</c:v>
                </c:pt>
                <c:pt idx="9">
                  <c:v>0.54</c:v>
                </c:pt>
                <c:pt idx="10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D-4D8B-9E81-F6ECDD649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39135616"/>
        <c:axId val="639135944"/>
      </c:barChart>
      <c:catAx>
        <c:axId val="63913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135944"/>
        <c:crosses val="autoZero"/>
        <c:auto val="1"/>
        <c:lblAlgn val="ctr"/>
        <c:lblOffset val="100"/>
        <c:noMultiLvlLbl val="0"/>
      </c:catAx>
      <c:valAx>
        <c:axId val="639135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3913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221255543693574"/>
          <c:y val="0.58431952941584542"/>
          <c:w val="0.12812695040352229"/>
          <c:h val="0.13610220006791687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43087768156925"/>
          <c:y val="0.18210981153508374"/>
          <c:w val="0.54655196067500511"/>
          <c:h val="0.8047650358040880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00-4EAE-B4D8-FAA01926DB6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E00-4EAE-B4D8-FAA01926DB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00-4EAE-B4D8-FAA01926DB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E00-4EAE-B4D8-FAA01926DB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00-4EAE-B4D8-FAA01926DB68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E00-4EAE-B4D8-FAA01926DB68}"/>
              </c:ext>
            </c:extLst>
          </c:dPt>
          <c:dPt>
            <c:idx val="6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00-4EAE-B4D8-FAA01926DB68}"/>
              </c:ext>
            </c:extLst>
          </c:dPt>
          <c:dPt>
            <c:idx val="7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3E00-4EAE-B4D8-FAA01926DB68}"/>
              </c:ext>
            </c:extLst>
          </c:dPt>
          <c:dPt>
            <c:idx val="8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00-4EAE-B4D8-FAA01926DB68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3E00-4EAE-B4D8-FAA01926DB68}"/>
              </c:ext>
            </c:extLst>
          </c:dPt>
          <c:dPt>
            <c:idx val="1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E00-4EAE-B4D8-FAA01926DB68}"/>
              </c:ext>
            </c:extLst>
          </c:dPt>
          <c:dPt>
            <c:idx val="1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3E00-4EAE-B4D8-FAA01926DB68}"/>
              </c:ext>
            </c:extLst>
          </c:dPt>
          <c:dPt>
            <c:idx val="12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E00-4EAE-B4D8-FAA01926DB68}"/>
              </c:ext>
            </c:extLst>
          </c:dPt>
          <c:dPt>
            <c:idx val="1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0575-4CE2-A751-85B350E849AA}"/>
              </c:ext>
            </c:extLst>
          </c:dPt>
          <c:dPt>
            <c:idx val="1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0575-4CE2-A751-85B350E849AA}"/>
              </c:ext>
            </c:extLst>
          </c:dPt>
          <c:dPt>
            <c:idx val="15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3E00-4EAE-B4D8-FAA01926DB68}"/>
              </c:ext>
            </c:extLst>
          </c:dPt>
          <c:dPt>
            <c:idx val="16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0575-4CE2-A751-85B350E849AA}"/>
              </c:ext>
            </c:extLst>
          </c:dPt>
          <c:dLbls>
            <c:dLbl>
              <c:idx val="0"/>
              <c:layout>
                <c:manualLayout>
                  <c:x val="-0.18953220267167961"/>
                  <c:y val="-0.206476476674266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00-4EAE-B4D8-FAA01926DB68}"/>
                </c:ext>
              </c:extLst>
            </c:dLbl>
            <c:dLbl>
              <c:idx val="1"/>
              <c:layout>
                <c:manualLayout>
                  <c:x val="-3.4476538754029909E-2"/>
                  <c:y val="-3.10681864713392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00-4EAE-B4D8-FAA01926DB68}"/>
                </c:ext>
              </c:extLst>
            </c:dLbl>
            <c:dLbl>
              <c:idx val="2"/>
              <c:layout>
                <c:manualLayout>
                  <c:x val="-9.3981747105951668E-2"/>
                  <c:y val="-0.150941357641912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00-4EAE-B4D8-FAA01926DB68}"/>
                </c:ext>
              </c:extLst>
            </c:dLbl>
            <c:dLbl>
              <c:idx val="3"/>
              <c:layout>
                <c:manualLayout>
                  <c:x val="-6.6799199464025211E-2"/>
                  <c:y val="-4.2938630031711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00-4EAE-B4D8-FAA01926DB68}"/>
                </c:ext>
              </c:extLst>
            </c:dLbl>
            <c:dLbl>
              <c:idx val="4"/>
              <c:layout>
                <c:manualLayout>
                  <c:x val="-4.5814252983701047E-3"/>
                  <c:y val="-5.89774236443613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00-4EAE-B4D8-FAA01926DB68}"/>
                </c:ext>
              </c:extLst>
            </c:dLbl>
            <c:dLbl>
              <c:idx val="5"/>
              <c:layout>
                <c:manualLayout>
                  <c:x val="6.6006815034304306E-2"/>
                  <c:y val="-2.94803036526349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00-4EAE-B4D8-FAA01926DB68}"/>
                </c:ext>
              </c:extLst>
            </c:dLbl>
            <c:dLbl>
              <c:idx val="6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00-4EAE-B4D8-FAA01926DB68}"/>
                </c:ext>
              </c:extLst>
            </c:dLbl>
            <c:dLbl>
              <c:idx val="8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00-4EAE-B4D8-FAA01926DB68}"/>
                </c:ext>
              </c:extLst>
            </c:dLbl>
            <c:dLbl>
              <c:idx val="9"/>
              <c:layout>
                <c:manualLayout>
                  <c:x val="3.8722703344624167E-3"/>
                  <c:y val="5.83643541852636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591761843533964E-2"/>
                      <c:h val="7.49999953863191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3E00-4EAE-B4D8-FAA01926DB68}"/>
                </c:ext>
              </c:extLst>
            </c:dLbl>
            <c:dLbl>
              <c:idx val="10"/>
              <c:layout>
                <c:manualLayout>
                  <c:x val="3.178809428166969E-2"/>
                  <c:y val="9.04156871053341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95436071141017E-2"/>
                      <c:h val="6.99140581991844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00-4EAE-B4D8-FAA01926DB68}"/>
                </c:ext>
              </c:extLst>
            </c:dLbl>
            <c:dLbl>
              <c:idx val="11"/>
              <c:layout>
                <c:manualLayout>
                  <c:x val="-4.7766713034509252E-2"/>
                  <c:y val="3.81472048383855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225121430538575E-2"/>
                      <c:h val="0.120492180087833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3E00-4EAE-B4D8-FAA01926DB68}"/>
                </c:ext>
              </c:extLst>
            </c:dLbl>
            <c:dLbl>
              <c:idx val="12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00-4EAE-B4D8-FAA01926DB68}"/>
                </c:ext>
              </c:extLst>
            </c:dLbl>
            <c:dLbl>
              <c:idx val="13"/>
              <c:layout>
                <c:manualLayout>
                  <c:x val="-1.3209134172632213E-3"/>
                  <c:y val="-5.153481474318315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575-4CE2-A751-85B350E849AA}"/>
                </c:ext>
              </c:extLst>
            </c:dLbl>
            <c:dLbl>
              <c:idx val="14"/>
              <c:layout>
                <c:manualLayout>
                  <c:x val="3.415289810710441E-2"/>
                  <c:y val="-2.117125854015388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575-4CE2-A751-85B350E849AA}"/>
                </c:ext>
              </c:extLst>
            </c:dLbl>
            <c:dLbl>
              <c:idx val="15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E00-4EAE-B4D8-FAA01926DB68}"/>
                </c:ext>
              </c:extLst>
            </c:dLbl>
            <c:dLbl>
              <c:idx val="16"/>
              <c:layout>
                <c:manualLayout>
                  <c:x val="8.2277807110944276E-2"/>
                  <c:y val="-6.580031583413411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575-4CE2-A751-85B350E849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Research &amp; University</c:v>
                </c:pt>
                <c:pt idx="1">
                  <c:v>Vocational and Other Education</c:v>
                </c:pt>
                <c:pt idx="2">
                  <c:v>Public </c:v>
                </c:pt>
                <c:pt idx="3">
                  <c:v>Special </c:v>
                </c:pt>
                <c:pt idx="4">
                  <c:v>National </c:v>
                </c:pt>
                <c:pt idx="5">
                  <c:v>Other 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507</c:v>
                </c:pt>
                <c:pt idx="1">
                  <c:v>55</c:v>
                </c:pt>
                <c:pt idx="2">
                  <c:v>60</c:v>
                </c:pt>
                <c:pt idx="3">
                  <c:v>49</c:v>
                </c:pt>
                <c:pt idx="4">
                  <c:v>13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0-4EAE-B4D8-FAA01926D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>
                <a:effectLst/>
              </a:rPr>
              <a:t>Lead Contributor Level of Responsibility – TOTAL Resp. (n=445)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1773286003575670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AFD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9F-42EF-87B6-E6620555A504}"/>
              </c:ext>
            </c:extLst>
          </c:dPt>
          <c:dPt>
            <c:idx val="1"/>
            <c:bubble3D val="0"/>
            <c:spPr>
              <a:solidFill>
                <a:srgbClr val="2361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9F-42EF-87B6-E6620555A504}"/>
              </c:ext>
            </c:extLst>
          </c:dPt>
          <c:dPt>
            <c:idx val="2"/>
            <c:bubble3D val="0"/>
            <c:spPr>
              <a:solidFill>
                <a:srgbClr val="A9316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9F-42EF-87B6-E6620555A504}"/>
              </c:ext>
            </c:extLst>
          </c:dPt>
          <c:dPt>
            <c:idx val="3"/>
            <c:bubble3D val="0"/>
            <c:spPr>
              <a:solidFill>
                <a:srgbClr val="0077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B9F-42EF-87B6-E6620555A504}"/>
              </c:ext>
            </c:extLst>
          </c:dPt>
          <c:dPt>
            <c:idx val="4"/>
            <c:bubble3D val="0"/>
            <c:spPr>
              <a:solidFill>
                <a:srgbClr val="E8772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B9F-42EF-87B6-E6620555A5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Librarian/Library Staff</c:v>
                </c:pt>
                <c:pt idx="1">
                  <c:v>Director</c:v>
                </c:pt>
                <c:pt idx="2">
                  <c:v>Manager</c:v>
                </c:pt>
                <c:pt idx="3">
                  <c:v>Assistant Director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0.47</c:v>
                </c:pt>
                <c:pt idx="1">
                  <c:v>0.25</c:v>
                </c:pt>
                <c:pt idx="2">
                  <c:v>0.16</c:v>
                </c:pt>
                <c:pt idx="3">
                  <c:v>0.08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DF-406D-93D3-6FAAEBBC3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Lead Contributor Area(s) of Responsibility – TOTAL Resp. (n=435)</a:t>
            </a:r>
            <a:endParaRPr lang="en-US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88B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Assessment</c:v>
                </c:pt>
                <c:pt idx="1">
                  <c:v>Archives/Special Collections</c:v>
                </c:pt>
                <c:pt idx="2">
                  <c:v>Interlibrary Loan</c:v>
                </c:pt>
                <c:pt idx="3">
                  <c:v>Other</c:v>
                </c:pt>
                <c:pt idx="4">
                  <c:v>Public/Reference Services</c:v>
                </c:pt>
                <c:pt idx="5">
                  <c:v>Information Technology/Systems</c:v>
                </c:pt>
                <c:pt idx="6">
                  <c:v>Acquisitions</c:v>
                </c:pt>
                <c:pt idx="7">
                  <c:v>Overall responsible (Director level)</c:v>
                </c:pt>
                <c:pt idx="8">
                  <c:v>Collection Development/Selection</c:v>
                </c:pt>
                <c:pt idx="9">
                  <c:v>Cataloging/Technical Services</c:v>
                </c:pt>
                <c:pt idx="10">
                  <c:v>E-resources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0.17</c:v>
                </c:pt>
                <c:pt idx="1">
                  <c:v>0.18</c:v>
                </c:pt>
                <c:pt idx="2">
                  <c:v>0.19</c:v>
                </c:pt>
                <c:pt idx="3">
                  <c:v>0.2</c:v>
                </c:pt>
                <c:pt idx="4">
                  <c:v>0.25</c:v>
                </c:pt>
                <c:pt idx="5">
                  <c:v>0.27</c:v>
                </c:pt>
                <c:pt idx="6">
                  <c:v>0.3</c:v>
                </c:pt>
                <c:pt idx="7">
                  <c:v>0.34</c:v>
                </c:pt>
                <c:pt idx="8">
                  <c:v>0.34</c:v>
                </c:pt>
                <c:pt idx="9">
                  <c:v>0.35</c:v>
                </c:pt>
                <c:pt idx="1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C-4895-A94F-B758B0383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39135616"/>
        <c:axId val="639135944"/>
      </c:barChart>
      <c:catAx>
        <c:axId val="63913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135944"/>
        <c:crosses val="autoZero"/>
        <c:auto val="1"/>
        <c:lblAlgn val="ctr"/>
        <c:lblOffset val="100"/>
        <c:noMultiLvlLbl val="0"/>
      </c:catAx>
      <c:valAx>
        <c:axId val="639135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3913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Open Content Activities </a:t>
            </a:r>
            <a:r>
              <a:rPr lang="en-US" sz="1400" b="1" i="0" baseline="0" dirty="0">
                <a:effectLst/>
              </a:rPr>
              <a:t>- Currently and Plan* to be Involved by TOTAL Resp.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1634592163178761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087083318514605"/>
          <c:y val="6.9175699109195091E-2"/>
          <c:w val="0.57547000773961032"/>
          <c:h val="0.90059032174350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Plan* (n=695)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Not sure</c:v>
                </c:pt>
                <c:pt idx="1">
                  <c:v>None, we are currently / plan to be involved </c:v>
                </c:pt>
                <c:pt idx="2">
                  <c:v>Deep interactions of open content </c:v>
                </c:pt>
                <c:pt idx="3">
                  <c:v>Assessment</c:v>
                </c:pt>
                <c:pt idx="4">
                  <c:v>Born-digital (legal) deposit/Web-archive</c:v>
                </c:pt>
                <c:pt idx="5">
                  <c:v>Bibliometrics </c:v>
                </c:pt>
                <c:pt idx="6">
                  <c:v>Data Services </c:v>
                </c:pt>
                <c:pt idx="7">
                  <c:v>Publishing </c:v>
                </c:pt>
                <c:pt idx="8">
                  <c:v>Advocacy and policies </c:v>
                </c:pt>
                <c:pt idx="9">
                  <c:v>Digital Collections Library</c:v>
                </c:pt>
                <c:pt idx="10">
                  <c:v>Selecting open content not managed by the library </c:v>
                </c:pt>
                <c:pt idx="11">
                  <c:v>Digitizing Collections </c:v>
                </c:pt>
                <c:pt idx="12">
                  <c:v>Supporting authors/researchers/teachers </c:v>
                </c:pt>
                <c:pt idx="13">
                  <c:v>Institutional repository</c:v>
                </c:pt>
                <c:pt idx="14">
                  <c:v>Promoting the discovery of open content </c:v>
                </c:pt>
                <c:pt idx="15">
                  <c:v>Supporting users/instructing/digital literacy programs 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0.23</c:v>
                </c:pt>
                <c:pt idx="1">
                  <c:v>0.05</c:v>
                </c:pt>
                <c:pt idx="2">
                  <c:v>0.16</c:v>
                </c:pt>
                <c:pt idx="3">
                  <c:v>0.15</c:v>
                </c:pt>
                <c:pt idx="4">
                  <c:v>0.13</c:v>
                </c:pt>
                <c:pt idx="5">
                  <c:v>0.09</c:v>
                </c:pt>
                <c:pt idx="6">
                  <c:v>0.17</c:v>
                </c:pt>
                <c:pt idx="7">
                  <c:v>0.14000000000000001</c:v>
                </c:pt>
                <c:pt idx="8">
                  <c:v>0.1</c:v>
                </c:pt>
                <c:pt idx="9">
                  <c:v>0.15</c:v>
                </c:pt>
                <c:pt idx="10">
                  <c:v>0.11</c:v>
                </c:pt>
                <c:pt idx="11">
                  <c:v>0.13</c:v>
                </c:pt>
                <c:pt idx="12">
                  <c:v>0.14000000000000001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C-4895-A94F-B758B03833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(n=705)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Not sure</c:v>
                </c:pt>
                <c:pt idx="1">
                  <c:v>None, we are currently / plan to be involved </c:v>
                </c:pt>
                <c:pt idx="2">
                  <c:v>Deep interactions of open content </c:v>
                </c:pt>
                <c:pt idx="3">
                  <c:v>Assessment</c:v>
                </c:pt>
                <c:pt idx="4">
                  <c:v>Born-digital (legal) deposit/Web-archive</c:v>
                </c:pt>
                <c:pt idx="5">
                  <c:v>Bibliometrics </c:v>
                </c:pt>
                <c:pt idx="6">
                  <c:v>Data Services </c:v>
                </c:pt>
                <c:pt idx="7">
                  <c:v>Publishing </c:v>
                </c:pt>
                <c:pt idx="8">
                  <c:v>Advocacy and policies </c:v>
                </c:pt>
                <c:pt idx="9">
                  <c:v>Digital Collections Library</c:v>
                </c:pt>
                <c:pt idx="10">
                  <c:v>Selecting open content not managed by the library </c:v>
                </c:pt>
                <c:pt idx="11">
                  <c:v>Digitizing Collections </c:v>
                </c:pt>
                <c:pt idx="12">
                  <c:v>Supporting authors/researchers/teachers </c:v>
                </c:pt>
                <c:pt idx="13">
                  <c:v>Institutional repository</c:v>
                </c:pt>
                <c:pt idx="14">
                  <c:v>Promoting the discovery of open content </c:v>
                </c:pt>
                <c:pt idx="15">
                  <c:v>Supporting users/instructing/digital literacy programs </c:v>
                </c:pt>
              </c:strCache>
            </c:strRef>
          </c:cat>
          <c:val>
            <c:numRef>
              <c:f>Sheet1!$C$2:$C$17</c:f>
              <c:numCache>
                <c:formatCode>0%</c:formatCode>
                <c:ptCount val="16"/>
                <c:pt idx="0">
                  <c:v>0.03</c:v>
                </c:pt>
                <c:pt idx="1">
                  <c:v>0.06</c:v>
                </c:pt>
                <c:pt idx="2">
                  <c:v>0.14000000000000001</c:v>
                </c:pt>
                <c:pt idx="3">
                  <c:v>0.2</c:v>
                </c:pt>
                <c:pt idx="4">
                  <c:v>0.2</c:v>
                </c:pt>
                <c:pt idx="5">
                  <c:v>0.23</c:v>
                </c:pt>
                <c:pt idx="6">
                  <c:v>0.31</c:v>
                </c:pt>
                <c:pt idx="7">
                  <c:v>0.36</c:v>
                </c:pt>
                <c:pt idx="8">
                  <c:v>0.49</c:v>
                </c:pt>
                <c:pt idx="9">
                  <c:v>0.5</c:v>
                </c:pt>
                <c:pt idx="10">
                  <c:v>0.54</c:v>
                </c:pt>
                <c:pt idx="11">
                  <c:v>0.56999999999999995</c:v>
                </c:pt>
                <c:pt idx="12">
                  <c:v>0.57999999999999996</c:v>
                </c:pt>
                <c:pt idx="13">
                  <c:v>0.6</c:v>
                </c:pt>
                <c:pt idx="14">
                  <c:v>0.61</c:v>
                </c:pt>
                <c:pt idx="15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E-4245-81E3-22CF27894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39135616"/>
        <c:axId val="639135944"/>
      </c:barChart>
      <c:catAx>
        <c:axId val="63913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135944"/>
        <c:crosses val="autoZero"/>
        <c:auto val="1"/>
        <c:lblAlgn val="ctr"/>
        <c:lblOffset val="100"/>
        <c:noMultiLvlLbl val="0"/>
      </c:catAx>
      <c:valAx>
        <c:axId val="639135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3913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92857618194548"/>
          <c:y val="0.53820072342056546"/>
          <c:w val="0.15588481015594488"/>
          <c:h val="0.1072266554114408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Open Content Activities </a:t>
            </a:r>
            <a:r>
              <a:rPr lang="en-US" sz="1400" b="1" i="0" baseline="0" dirty="0">
                <a:effectLst/>
              </a:rPr>
              <a:t>– PLAN TO BE Involved by Region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26982699029426965"/>
          <c:y val="1.43645496487471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225442316431612"/>
          <c:y val="6.9175699109195091E-2"/>
          <c:w val="0.56470051385744324"/>
          <c:h val="0.90059032174350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 (n=101)</c:v>
                </c:pt>
              </c:strCache>
            </c:strRef>
          </c:tx>
          <c:spPr>
            <a:solidFill>
              <a:srgbClr val="8A1B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Not sure</c:v>
                </c:pt>
                <c:pt idx="1">
                  <c:v>None, we are not planning to be involved in open content activities</c:v>
                </c:pt>
                <c:pt idx="2">
                  <c:v>Bibliometrics </c:v>
                </c:pt>
                <c:pt idx="3">
                  <c:v>Selecting open content managed by the library </c:v>
                </c:pt>
                <c:pt idx="4">
                  <c:v>Born-digital (legal) deposit/Web-archive</c:v>
                </c:pt>
                <c:pt idx="5">
                  <c:v>Advocacy and policies </c:v>
                </c:pt>
                <c:pt idx="6">
                  <c:v>Publishing </c:v>
                </c:pt>
                <c:pt idx="7">
                  <c:v>Digitizing Collections </c:v>
                </c:pt>
                <c:pt idx="8">
                  <c:v>Deep interactions of open content </c:v>
                </c:pt>
                <c:pt idx="9">
                  <c:v>Digital Collections Library</c:v>
                </c:pt>
                <c:pt idx="10">
                  <c:v>Data Services </c:v>
                </c:pt>
                <c:pt idx="11">
                  <c:v>Supporting authors/researchers/teachers </c:v>
                </c:pt>
                <c:pt idx="12">
                  <c:v>Supporting users/instructing/digital literacy programs </c:v>
                </c:pt>
                <c:pt idx="13">
                  <c:v>Promoting the discovery of open content </c:v>
                </c:pt>
                <c:pt idx="14">
                  <c:v>Institutional repository</c:v>
                </c:pt>
                <c:pt idx="15">
                  <c:v>Assessment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0.2</c:v>
                </c:pt>
                <c:pt idx="1">
                  <c:v>0.06</c:v>
                </c:pt>
                <c:pt idx="2">
                  <c:v>0.11</c:v>
                </c:pt>
                <c:pt idx="3">
                  <c:v>0.17</c:v>
                </c:pt>
                <c:pt idx="4">
                  <c:v>0.16</c:v>
                </c:pt>
                <c:pt idx="5">
                  <c:v>0.09</c:v>
                </c:pt>
                <c:pt idx="6">
                  <c:v>0.13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0.22</c:v>
                </c:pt>
                <c:pt idx="10">
                  <c:v>0.13</c:v>
                </c:pt>
                <c:pt idx="11">
                  <c:v>0.19</c:v>
                </c:pt>
                <c:pt idx="12">
                  <c:v>0.12</c:v>
                </c:pt>
                <c:pt idx="13">
                  <c:v>0.19</c:v>
                </c:pt>
                <c:pt idx="14">
                  <c:v>0.11</c:v>
                </c:pt>
                <c:pt idx="15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C-4895-A94F-B758B03833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EMEA (n=250)</c:v>
                </c:pt>
              </c:strCache>
            </c:strRef>
          </c:tx>
          <c:spPr>
            <a:solidFill>
              <a:srgbClr val="2361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Not sure</c:v>
                </c:pt>
                <c:pt idx="1">
                  <c:v>None, we are not planning to be involved in open content activities</c:v>
                </c:pt>
                <c:pt idx="2">
                  <c:v>Bibliometrics </c:v>
                </c:pt>
                <c:pt idx="3">
                  <c:v>Selecting open content managed by the library </c:v>
                </c:pt>
                <c:pt idx="4">
                  <c:v>Born-digital (legal) deposit/Web-archive</c:v>
                </c:pt>
                <c:pt idx="5">
                  <c:v>Advocacy and policies </c:v>
                </c:pt>
                <c:pt idx="6">
                  <c:v>Publishing </c:v>
                </c:pt>
                <c:pt idx="7">
                  <c:v>Digitizing Collections </c:v>
                </c:pt>
                <c:pt idx="8">
                  <c:v>Deep interactions of open content </c:v>
                </c:pt>
                <c:pt idx="9">
                  <c:v>Digital Collections Library</c:v>
                </c:pt>
                <c:pt idx="10">
                  <c:v>Data Services </c:v>
                </c:pt>
                <c:pt idx="11">
                  <c:v>Supporting authors/researchers/teachers </c:v>
                </c:pt>
                <c:pt idx="12">
                  <c:v>Supporting users/instructing/digital literacy programs </c:v>
                </c:pt>
                <c:pt idx="13">
                  <c:v>Promoting the discovery of open content </c:v>
                </c:pt>
                <c:pt idx="14">
                  <c:v>Institutional repository</c:v>
                </c:pt>
                <c:pt idx="15">
                  <c:v>Assessment</c:v>
                </c:pt>
              </c:strCache>
            </c:strRef>
          </c:cat>
          <c:val>
            <c:numRef>
              <c:f>Sheet1!$C$2:$C$17</c:f>
              <c:numCache>
                <c:formatCode>0%</c:formatCode>
                <c:ptCount val="16"/>
                <c:pt idx="0">
                  <c:v>0.19</c:v>
                </c:pt>
                <c:pt idx="1">
                  <c:v>0.04</c:v>
                </c:pt>
                <c:pt idx="2">
                  <c:v>0.12</c:v>
                </c:pt>
                <c:pt idx="3">
                  <c:v>0.11</c:v>
                </c:pt>
                <c:pt idx="4">
                  <c:v>0.17</c:v>
                </c:pt>
                <c:pt idx="5">
                  <c:v>0.1</c:v>
                </c:pt>
                <c:pt idx="6">
                  <c:v>0.18</c:v>
                </c:pt>
                <c:pt idx="7">
                  <c:v>0.16</c:v>
                </c:pt>
                <c:pt idx="8">
                  <c:v>0.22</c:v>
                </c:pt>
                <c:pt idx="9">
                  <c:v>0.18</c:v>
                </c:pt>
                <c:pt idx="10">
                  <c:v>0.23</c:v>
                </c:pt>
                <c:pt idx="11">
                  <c:v>0.13</c:v>
                </c:pt>
                <c:pt idx="12">
                  <c:v>0.11</c:v>
                </c:pt>
                <c:pt idx="13">
                  <c:v>0.16</c:v>
                </c:pt>
                <c:pt idx="14">
                  <c:v>0.12</c:v>
                </c:pt>
                <c:pt idx="1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E-4245-81E3-22CF27894F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Americas (n=344)</c:v>
                </c:pt>
              </c:strCache>
            </c:strRef>
          </c:tx>
          <c:spPr>
            <a:solidFill>
              <a:srgbClr val="00AF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Not sure</c:v>
                </c:pt>
                <c:pt idx="1">
                  <c:v>None, we are not planning to be involved in open content activities</c:v>
                </c:pt>
                <c:pt idx="2">
                  <c:v>Bibliometrics </c:v>
                </c:pt>
                <c:pt idx="3">
                  <c:v>Selecting open content managed by the library </c:v>
                </c:pt>
                <c:pt idx="4">
                  <c:v>Born-digital (legal) deposit/Web-archive</c:v>
                </c:pt>
                <c:pt idx="5">
                  <c:v>Advocacy and policies </c:v>
                </c:pt>
                <c:pt idx="6">
                  <c:v>Publishing </c:v>
                </c:pt>
                <c:pt idx="7">
                  <c:v>Digitizing Collections </c:v>
                </c:pt>
                <c:pt idx="8">
                  <c:v>Deep interactions of open content </c:v>
                </c:pt>
                <c:pt idx="9">
                  <c:v>Digital Collections Library</c:v>
                </c:pt>
                <c:pt idx="10">
                  <c:v>Data Services </c:v>
                </c:pt>
                <c:pt idx="11">
                  <c:v>Supporting authors/researchers/teachers </c:v>
                </c:pt>
                <c:pt idx="12">
                  <c:v>Supporting users/instructing/digital literacy programs </c:v>
                </c:pt>
                <c:pt idx="13">
                  <c:v>Promoting the discovery of open content </c:v>
                </c:pt>
                <c:pt idx="14">
                  <c:v>Institutional repository</c:v>
                </c:pt>
                <c:pt idx="15">
                  <c:v>Assessment</c:v>
                </c:pt>
              </c:strCache>
            </c:strRef>
          </c:cat>
          <c:val>
            <c:numRef>
              <c:f>Sheet1!$D$2:$D$17</c:f>
              <c:numCache>
                <c:formatCode>0%</c:formatCode>
                <c:ptCount val="16"/>
                <c:pt idx="0">
                  <c:v>0.27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0.09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0.11</c:v>
                </c:pt>
                <c:pt idx="9">
                  <c:v>0.11</c:v>
                </c:pt>
                <c:pt idx="10">
                  <c:v>0.13</c:v>
                </c:pt>
                <c:pt idx="11">
                  <c:v>0.13</c:v>
                </c:pt>
                <c:pt idx="12">
                  <c:v>0.14000000000000001</c:v>
                </c:pt>
                <c:pt idx="13">
                  <c:v>0.14000000000000001</c:v>
                </c:pt>
                <c:pt idx="14">
                  <c:v>0.17</c:v>
                </c:pt>
                <c:pt idx="1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D-4D8B-9E81-F6ECDD649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39135616"/>
        <c:axId val="639135944"/>
      </c:barChart>
      <c:catAx>
        <c:axId val="63913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135944"/>
        <c:crosses val="autoZero"/>
        <c:auto val="1"/>
        <c:lblAlgn val="ctr"/>
        <c:lblOffset val="100"/>
        <c:noMultiLvlLbl val="0"/>
      </c:catAx>
      <c:valAx>
        <c:axId val="639135944"/>
        <c:scaling>
          <c:orientation val="minMax"/>
          <c:max val="0.5"/>
        </c:scaling>
        <c:delete val="1"/>
        <c:axPos val="b"/>
        <c:numFmt formatCode="0%" sourceLinked="1"/>
        <c:majorTickMark val="out"/>
        <c:minorTickMark val="none"/>
        <c:tickLblPos val="nextTo"/>
        <c:crossAx val="63913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287104670326981"/>
          <c:y val="0.18450623085904905"/>
          <c:w val="0.13452352201156839"/>
          <c:h val="0.13424915820345856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CURRENT Open Content Activities </a:t>
            </a:r>
            <a:r>
              <a:rPr lang="en-US" sz="1400" b="1" i="0" baseline="0" dirty="0">
                <a:effectLst/>
              </a:rPr>
              <a:t>– Involved in for MORE THAN 3 YEARS by Region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18913399996317215"/>
          <c:y val="1.938218567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64855836718398"/>
          <c:y val="7.8752041104479295E-2"/>
          <c:w val="0.54408646338862687"/>
          <c:h val="0.900590321743503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 (n=74)</c:v>
                </c:pt>
              </c:strCache>
            </c:strRef>
          </c:tx>
          <c:spPr>
            <a:solidFill>
              <a:srgbClr val="8A1B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Bibliometrics </c:v>
                </c:pt>
                <c:pt idx="1">
                  <c:v>Assessment</c:v>
                </c:pt>
                <c:pt idx="2">
                  <c:v>Deep interactions of open content </c:v>
                </c:pt>
                <c:pt idx="3">
                  <c:v>Promoting the discovery of open content </c:v>
                </c:pt>
                <c:pt idx="4">
                  <c:v>Data services </c:v>
                </c:pt>
                <c:pt idx="5">
                  <c:v>Born-digital (legal) deposit/Web-archive</c:v>
                </c:pt>
                <c:pt idx="6">
                  <c:v>Selecting open content managed by the library </c:v>
                </c:pt>
                <c:pt idx="7">
                  <c:v>Advocacy and policies </c:v>
                </c:pt>
                <c:pt idx="8">
                  <c:v>Supporting users/instructing/digital literacy programs </c:v>
                </c:pt>
                <c:pt idx="9">
                  <c:v>Publishing </c:v>
                </c:pt>
                <c:pt idx="10">
                  <c:v>Supporting authors/researchers/teachers </c:v>
                </c:pt>
                <c:pt idx="11">
                  <c:v>Institutional repository</c:v>
                </c:pt>
                <c:pt idx="12">
                  <c:v>Digitizing collections </c:v>
                </c:pt>
                <c:pt idx="13">
                  <c:v>Digital Collections Library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0.73913043478260865</c:v>
                </c:pt>
                <c:pt idx="1">
                  <c:v>0.5625</c:v>
                </c:pt>
                <c:pt idx="2">
                  <c:v>0.22222222222222221</c:v>
                </c:pt>
                <c:pt idx="3">
                  <c:v>0.54</c:v>
                </c:pt>
                <c:pt idx="4">
                  <c:v>0.6470588235294118</c:v>
                </c:pt>
                <c:pt idx="5">
                  <c:v>0.66666666666666663</c:v>
                </c:pt>
                <c:pt idx="6">
                  <c:v>0.51351351351351349</c:v>
                </c:pt>
                <c:pt idx="7">
                  <c:v>0.73529411764705888</c:v>
                </c:pt>
                <c:pt idx="8">
                  <c:v>0.53703703703703709</c:v>
                </c:pt>
                <c:pt idx="9">
                  <c:v>0.67741935483870963</c:v>
                </c:pt>
                <c:pt idx="10">
                  <c:v>0.67391304347826086</c:v>
                </c:pt>
                <c:pt idx="11">
                  <c:v>0.66666666666666663</c:v>
                </c:pt>
                <c:pt idx="12">
                  <c:v>0.65909090909090906</c:v>
                </c:pt>
                <c:pt idx="13">
                  <c:v>0.65116279069767447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C-4895-A94F-B758B03833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EMEA (n=220)</c:v>
                </c:pt>
              </c:strCache>
            </c:strRef>
          </c:tx>
          <c:spPr>
            <a:solidFill>
              <a:srgbClr val="2361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Bibliometrics </c:v>
                </c:pt>
                <c:pt idx="1">
                  <c:v>Assessment</c:v>
                </c:pt>
                <c:pt idx="2">
                  <c:v>Deep interactions of open content </c:v>
                </c:pt>
                <c:pt idx="3">
                  <c:v>Promoting the discovery of open content </c:v>
                </c:pt>
                <c:pt idx="4">
                  <c:v>Data services </c:v>
                </c:pt>
                <c:pt idx="5">
                  <c:v>Born-digital (legal) deposit/Web-archive</c:v>
                </c:pt>
                <c:pt idx="6">
                  <c:v>Selecting open content managed by the library </c:v>
                </c:pt>
                <c:pt idx="7">
                  <c:v>Advocacy and policies </c:v>
                </c:pt>
                <c:pt idx="8">
                  <c:v>Supporting users/instructing/digital literacy programs </c:v>
                </c:pt>
                <c:pt idx="9">
                  <c:v>Publishing </c:v>
                </c:pt>
                <c:pt idx="10">
                  <c:v>Supporting authors/researchers/teachers </c:v>
                </c:pt>
                <c:pt idx="11">
                  <c:v>Institutional repository</c:v>
                </c:pt>
                <c:pt idx="12">
                  <c:v>Digitizing collections </c:v>
                </c:pt>
                <c:pt idx="13">
                  <c:v>Digital Collections Library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0.58666666666666667</c:v>
                </c:pt>
                <c:pt idx="1">
                  <c:v>0.44444444444444442</c:v>
                </c:pt>
                <c:pt idx="2">
                  <c:v>0.42857142857142855</c:v>
                </c:pt>
                <c:pt idx="3">
                  <c:v>0.5539568345323741</c:v>
                </c:pt>
                <c:pt idx="4">
                  <c:v>0.47499999999999998</c:v>
                </c:pt>
                <c:pt idx="5">
                  <c:v>0.5</c:v>
                </c:pt>
                <c:pt idx="6">
                  <c:v>0.56896551724137934</c:v>
                </c:pt>
                <c:pt idx="7">
                  <c:v>0.6717557251908397</c:v>
                </c:pt>
                <c:pt idx="8">
                  <c:v>0.67307692307692313</c:v>
                </c:pt>
                <c:pt idx="9">
                  <c:v>0.64367816091954022</c:v>
                </c:pt>
                <c:pt idx="10">
                  <c:v>0.74829931972789121</c:v>
                </c:pt>
                <c:pt idx="11">
                  <c:v>0.76300578034682076</c:v>
                </c:pt>
                <c:pt idx="12">
                  <c:v>0.65116279069767447</c:v>
                </c:pt>
                <c:pt idx="13">
                  <c:v>0.67741935483870963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E-4245-81E3-22CF27894F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Americas (n=296)</c:v>
                </c:pt>
              </c:strCache>
            </c:strRef>
          </c:tx>
          <c:spPr>
            <a:solidFill>
              <a:srgbClr val="00AF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Bibliometrics </c:v>
                </c:pt>
                <c:pt idx="1">
                  <c:v>Assessment</c:v>
                </c:pt>
                <c:pt idx="2">
                  <c:v>Deep interactions of open content </c:v>
                </c:pt>
                <c:pt idx="3">
                  <c:v>Promoting the discovery of open content </c:v>
                </c:pt>
                <c:pt idx="4">
                  <c:v>Data services </c:v>
                </c:pt>
                <c:pt idx="5">
                  <c:v>Born-digital (legal) deposit/Web-archive</c:v>
                </c:pt>
                <c:pt idx="6">
                  <c:v>Selecting open content managed by the library </c:v>
                </c:pt>
                <c:pt idx="7">
                  <c:v>Advocacy and policies </c:v>
                </c:pt>
                <c:pt idx="8">
                  <c:v>Supporting users/instructing/digital literacy programs </c:v>
                </c:pt>
                <c:pt idx="9">
                  <c:v>Publishing </c:v>
                </c:pt>
                <c:pt idx="10">
                  <c:v>Supporting authors/researchers/teachers </c:v>
                </c:pt>
                <c:pt idx="11">
                  <c:v>Institutional repository</c:v>
                </c:pt>
                <c:pt idx="12">
                  <c:v>Digitizing collections </c:v>
                </c:pt>
                <c:pt idx="13">
                  <c:v>Digital Collections Library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0.37254901960784315</c:v>
                </c:pt>
                <c:pt idx="1">
                  <c:v>0.41176470588235292</c:v>
                </c:pt>
                <c:pt idx="2">
                  <c:v>0.5</c:v>
                </c:pt>
                <c:pt idx="3">
                  <c:v>0.51643192488262912</c:v>
                </c:pt>
                <c:pt idx="4">
                  <c:v>0.52564102564102566</c:v>
                </c:pt>
                <c:pt idx="5">
                  <c:v>0.54794520547945202</c:v>
                </c:pt>
                <c:pt idx="6">
                  <c:v>0.551219512195122</c:v>
                </c:pt>
                <c:pt idx="7">
                  <c:v>0.55629139072847678</c:v>
                </c:pt>
                <c:pt idx="8">
                  <c:v>0.61722488038277512</c:v>
                </c:pt>
                <c:pt idx="9">
                  <c:v>0.61818181818181817</c:v>
                </c:pt>
                <c:pt idx="10">
                  <c:v>0.63736263736263732</c:v>
                </c:pt>
                <c:pt idx="11">
                  <c:v>0.67901234567901236</c:v>
                </c:pt>
                <c:pt idx="12">
                  <c:v>0.74611398963730569</c:v>
                </c:pt>
                <c:pt idx="13">
                  <c:v>0.7579617834394905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D-4D8B-9E81-F6ECDD649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39135616"/>
        <c:axId val="639135944"/>
      </c:barChart>
      <c:catAx>
        <c:axId val="63913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135944"/>
        <c:crosses val="autoZero"/>
        <c:auto val="1"/>
        <c:lblAlgn val="ctr"/>
        <c:lblOffset val="100"/>
        <c:noMultiLvlLbl val="0"/>
      </c:catAx>
      <c:valAx>
        <c:axId val="639135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3913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221255543693574"/>
          <c:y val="0.58431952941584542"/>
          <c:w val="0.12812695040352229"/>
          <c:h val="0.13610220006791687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Comfort Level with Impact </a:t>
            </a:r>
            <a:r>
              <a:rPr lang="en-US" sz="1400" b="1" i="0" baseline="0" dirty="0">
                <a:effectLst/>
              </a:rPr>
              <a:t>– TOTAL Resp.</a:t>
            </a:r>
            <a:br>
              <a:rPr lang="en-US" sz="1400" b="1" i="0" baseline="0" dirty="0">
                <a:effectLst/>
              </a:rPr>
            </a:br>
            <a:r>
              <a:rPr lang="en-US" sz="1000" b="0" i="0" baseline="0" dirty="0">
                <a:effectLst/>
              </a:rPr>
              <a:t>Base: Respondents with current or planned open content activities.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3845649750238798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2687593172547578"/>
          <c:y val="9.7936642676953164E-2"/>
          <c:w val="0.54371497868557517"/>
          <c:h val="0.7716368341300409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Want to accelerate impact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Selecting open content not managed by the library (n=318)</c:v>
                </c:pt>
                <c:pt idx="1">
                  <c:v>Born-digital (legal) deposit/Web-archive (n=170)</c:v>
                </c:pt>
                <c:pt idx="2">
                  <c:v>Digitizing collections (n=336)</c:v>
                </c:pt>
                <c:pt idx="3">
                  <c:v>Digital Collections Library (n=310)</c:v>
                </c:pt>
                <c:pt idx="4">
                  <c:v>Supporting users/instructing/digital literacy programs (n=378)</c:v>
                </c:pt>
                <c:pt idx="5">
                  <c:v>Bibliometrics (n=169)</c:v>
                </c:pt>
                <c:pt idx="6">
                  <c:v>Publishing (n=245)</c:v>
                </c:pt>
                <c:pt idx="7">
                  <c:v>Institutional repository (n=358)</c:v>
                </c:pt>
                <c:pt idx="8">
                  <c:v>Assessment (n=184)</c:v>
                </c:pt>
                <c:pt idx="9">
                  <c:v>Deep interactions of open content (n=141)</c:v>
                </c:pt>
                <c:pt idx="10">
                  <c:v>Supporting authors/researchers/teachers (n=344)</c:v>
                </c:pt>
                <c:pt idx="11">
                  <c:v>Promoting the discovery of open content (n=375)</c:v>
                </c:pt>
                <c:pt idx="12">
                  <c:v>Advocacy and policies (n=295)</c:v>
                </c:pt>
                <c:pt idx="13">
                  <c:v>Data services (n=219)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0.42138364779874216</c:v>
                </c:pt>
                <c:pt idx="1">
                  <c:v>0.52352941176470591</c:v>
                </c:pt>
                <c:pt idx="2">
                  <c:v>0.53869047619047616</c:v>
                </c:pt>
                <c:pt idx="3">
                  <c:v>0.53870967741935483</c:v>
                </c:pt>
                <c:pt idx="4">
                  <c:v>0.55026455026455023</c:v>
                </c:pt>
                <c:pt idx="5">
                  <c:v>0.55029585798816572</c:v>
                </c:pt>
                <c:pt idx="6">
                  <c:v>0.56734693877551023</c:v>
                </c:pt>
                <c:pt idx="7">
                  <c:v>0.57262569832402233</c:v>
                </c:pt>
                <c:pt idx="8">
                  <c:v>0.57608695652173914</c:v>
                </c:pt>
                <c:pt idx="9">
                  <c:v>0.60992907801418439</c:v>
                </c:pt>
                <c:pt idx="10">
                  <c:v>0.61337209302325579</c:v>
                </c:pt>
                <c:pt idx="11">
                  <c:v>0.624</c:v>
                </c:pt>
                <c:pt idx="12">
                  <c:v>0.6271186440677966</c:v>
                </c:pt>
                <c:pt idx="13">
                  <c:v>0.73515981735159819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D-4AF3-9255-EE8060280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Comfortable with the pace</c:v>
                </c:pt>
              </c:strCache>
            </c:strRef>
          </c:tx>
          <c:spPr>
            <a:solidFill>
              <a:srgbClr val="888B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Selecting open content not managed by the library (n=318)</c:v>
                </c:pt>
                <c:pt idx="1">
                  <c:v>Born-digital (legal) deposit/Web-archive (n=170)</c:v>
                </c:pt>
                <c:pt idx="2">
                  <c:v>Digitizing collections (n=336)</c:v>
                </c:pt>
                <c:pt idx="3">
                  <c:v>Digital Collections Library (n=310)</c:v>
                </c:pt>
                <c:pt idx="4">
                  <c:v>Supporting users/instructing/digital literacy programs (n=378)</c:v>
                </c:pt>
                <c:pt idx="5">
                  <c:v>Bibliometrics (n=169)</c:v>
                </c:pt>
                <c:pt idx="6">
                  <c:v>Publishing (n=245)</c:v>
                </c:pt>
                <c:pt idx="7">
                  <c:v>Institutional repository (n=358)</c:v>
                </c:pt>
                <c:pt idx="8">
                  <c:v>Assessment (n=184)</c:v>
                </c:pt>
                <c:pt idx="9">
                  <c:v>Deep interactions of open content (n=141)</c:v>
                </c:pt>
                <c:pt idx="10">
                  <c:v>Supporting authors/researchers/teachers (n=344)</c:v>
                </c:pt>
                <c:pt idx="11">
                  <c:v>Promoting the discovery of open content (n=375)</c:v>
                </c:pt>
                <c:pt idx="12">
                  <c:v>Advocacy and policies (n=295)</c:v>
                </c:pt>
                <c:pt idx="13">
                  <c:v>Data services (n=219)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0.57861635220125784</c:v>
                </c:pt>
                <c:pt idx="1">
                  <c:v>0.47647058823529409</c:v>
                </c:pt>
                <c:pt idx="2">
                  <c:v>0.46130952380952384</c:v>
                </c:pt>
                <c:pt idx="3">
                  <c:v>0.46129032258064517</c:v>
                </c:pt>
                <c:pt idx="4">
                  <c:v>0.44973544973544971</c:v>
                </c:pt>
                <c:pt idx="5">
                  <c:v>0.44970414201183434</c:v>
                </c:pt>
                <c:pt idx="6">
                  <c:v>0.43265306122448982</c:v>
                </c:pt>
                <c:pt idx="7">
                  <c:v>0.42737430167597767</c:v>
                </c:pt>
                <c:pt idx="8">
                  <c:v>0.42391304347826086</c:v>
                </c:pt>
                <c:pt idx="9">
                  <c:v>0.39007092198581561</c:v>
                </c:pt>
                <c:pt idx="10">
                  <c:v>0.38662790697674421</c:v>
                </c:pt>
                <c:pt idx="11">
                  <c:v>0.376</c:v>
                </c:pt>
                <c:pt idx="12">
                  <c:v>0.3728813559322034</c:v>
                </c:pt>
                <c:pt idx="13">
                  <c:v>0.26484018264840181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AD-4AF3-9255-EE8060280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0451000"/>
        <c:axId val="610451328"/>
      </c:barChart>
      <c:catAx>
        <c:axId val="610451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451328"/>
        <c:crosses val="autoZero"/>
        <c:auto val="1"/>
        <c:lblAlgn val="ctr"/>
        <c:lblOffset val="100"/>
        <c:noMultiLvlLbl val="0"/>
      </c:catAx>
      <c:valAx>
        <c:axId val="61045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451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61495439471736"/>
          <c:y val="0.95203765058823508"/>
          <c:w val="0.62720605483839054"/>
          <c:h val="4.7962257645109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Right Scale to Achieve Impact – </a:t>
            </a:r>
            <a:r>
              <a:rPr lang="en-US" sz="1400" b="1" i="0" baseline="0" dirty="0">
                <a:effectLst/>
              </a:rPr>
              <a:t>TOTAL Respondents</a:t>
            </a:r>
            <a:br>
              <a:rPr lang="en-US" sz="1600" b="0" i="0" baseline="0" dirty="0">
                <a:effectLst/>
              </a:rPr>
            </a:br>
            <a:r>
              <a:rPr lang="en-US" sz="1000" b="0" i="0" baseline="0" dirty="0">
                <a:effectLst/>
              </a:rPr>
              <a:t>Base: Respondents with current and/or planned open content activities.</a:t>
            </a:r>
            <a:endParaRPr lang="en-US" sz="1000" dirty="0">
              <a:effectLst/>
            </a:endParaRPr>
          </a:p>
        </c:rich>
      </c:tx>
      <c:layout>
        <c:manualLayout>
          <c:xMode val="edge"/>
          <c:yMode val="edge"/>
          <c:x val="0.3671494033346519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0022251223424105"/>
          <c:y val="0.1059683037163833"/>
          <c:w val="0.57036835439301536"/>
          <c:h val="0.767145813487116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Institutional</c:v>
                </c:pt>
              </c:strCache>
            </c:strRef>
          </c:tx>
          <c:spPr>
            <a:solidFill>
              <a:srgbClr val="00AF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Data services (n=210)</c:v>
                </c:pt>
                <c:pt idx="1">
                  <c:v>Deep interactions of open content (n=133)</c:v>
                </c:pt>
                <c:pt idx="2">
                  <c:v>Publishing (n=234)</c:v>
                </c:pt>
                <c:pt idx="3">
                  <c:v>Promoting the discovery of open content (n=358)</c:v>
                </c:pt>
                <c:pt idx="4">
                  <c:v>Digital Collections Library (n=297)</c:v>
                </c:pt>
                <c:pt idx="5">
                  <c:v>Digitizing collections (n=323)</c:v>
                </c:pt>
                <c:pt idx="6">
                  <c:v>Selecting open content not managed by the library (n=306)</c:v>
                </c:pt>
                <c:pt idx="7">
                  <c:v>Born-digital (legal) deposit/Web-archive (n=160)</c:v>
                </c:pt>
                <c:pt idx="8">
                  <c:v>Advocacy and policies (n=279)</c:v>
                </c:pt>
                <c:pt idx="9">
                  <c:v>Institutional repository (n=343)</c:v>
                </c:pt>
                <c:pt idx="10">
                  <c:v>Bibliometrics (n=163)</c:v>
                </c:pt>
                <c:pt idx="11">
                  <c:v>Assessment (n=176)</c:v>
                </c:pt>
                <c:pt idx="12">
                  <c:v>Supporting authors/researchers/teachers (n=330)</c:v>
                </c:pt>
                <c:pt idx="13">
                  <c:v>Supporting users/instructing/digital literacy programs (n=361)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0.25714285714285712</c:v>
                </c:pt>
                <c:pt idx="1">
                  <c:v>0.27067669172932329</c:v>
                </c:pt>
                <c:pt idx="2">
                  <c:v>0.28205128205128205</c:v>
                </c:pt>
                <c:pt idx="3">
                  <c:v>0.29329608938547486</c:v>
                </c:pt>
                <c:pt idx="4">
                  <c:v>0.29629629629629628</c:v>
                </c:pt>
                <c:pt idx="5">
                  <c:v>0.30650154798761609</c:v>
                </c:pt>
                <c:pt idx="6">
                  <c:v>0.34313725490196079</c:v>
                </c:pt>
                <c:pt idx="7">
                  <c:v>0.35</c:v>
                </c:pt>
                <c:pt idx="8">
                  <c:v>0.36200716845878134</c:v>
                </c:pt>
                <c:pt idx="9">
                  <c:v>0.39650145772594753</c:v>
                </c:pt>
                <c:pt idx="10">
                  <c:v>0.42944785276073622</c:v>
                </c:pt>
                <c:pt idx="11">
                  <c:v>0.43181818181818182</c:v>
                </c:pt>
                <c:pt idx="12">
                  <c:v>0.45757575757575758</c:v>
                </c:pt>
                <c:pt idx="13">
                  <c:v>0.47368421052631576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AD-4AF3-9255-EE8060280C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(campus/local community)</c:v>
                </c:pt>
              </c:strCache>
            </c:strRef>
          </c:tx>
          <c:spPr>
            <a:solidFill>
              <a:srgbClr val="23619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Data services (n=210)</c:v>
                </c:pt>
                <c:pt idx="1">
                  <c:v>Deep interactions of open content (n=133)</c:v>
                </c:pt>
                <c:pt idx="2">
                  <c:v>Publishing (n=234)</c:v>
                </c:pt>
                <c:pt idx="3">
                  <c:v>Promoting the discovery of open content (n=358)</c:v>
                </c:pt>
                <c:pt idx="4">
                  <c:v>Digital Collections Library (n=297)</c:v>
                </c:pt>
                <c:pt idx="5">
                  <c:v>Digitizing collections (n=323)</c:v>
                </c:pt>
                <c:pt idx="6">
                  <c:v>Selecting open content not managed by the library (n=306)</c:v>
                </c:pt>
                <c:pt idx="7">
                  <c:v>Born-digital (legal) deposit/Web-archive (n=160)</c:v>
                </c:pt>
                <c:pt idx="8">
                  <c:v>Advocacy and policies (n=279)</c:v>
                </c:pt>
                <c:pt idx="9">
                  <c:v>Institutional repository (n=343)</c:v>
                </c:pt>
                <c:pt idx="10">
                  <c:v>Bibliometrics (n=163)</c:v>
                </c:pt>
                <c:pt idx="11">
                  <c:v>Assessment (n=176)</c:v>
                </c:pt>
                <c:pt idx="12">
                  <c:v>Supporting authors/researchers/teachers (n=330)</c:v>
                </c:pt>
                <c:pt idx="13">
                  <c:v>Supporting users/instructing/digital literacy programs (n=361)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0.15238095238095239</c:v>
                </c:pt>
                <c:pt idx="1">
                  <c:v>0.15789473684210525</c:v>
                </c:pt>
                <c:pt idx="2">
                  <c:v>0.14529914529914531</c:v>
                </c:pt>
                <c:pt idx="3">
                  <c:v>0.18994413407821228</c:v>
                </c:pt>
                <c:pt idx="4">
                  <c:v>0.10774410774410774</c:v>
                </c:pt>
                <c:pt idx="5">
                  <c:v>0.18575851393188855</c:v>
                </c:pt>
                <c:pt idx="6">
                  <c:v>0.21895424836601307</c:v>
                </c:pt>
                <c:pt idx="7">
                  <c:v>0.1125</c:v>
                </c:pt>
                <c:pt idx="8">
                  <c:v>0.1003584229390681</c:v>
                </c:pt>
                <c:pt idx="9">
                  <c:v>0.10204081632653061</c:v>
                </c:pt>
                <c:pt idx="10">
                  <c:v>0.16564417177914109</c:v>
                </c:pt>
                <c:pt idx="11">
                  <c:v>0.20454545454545456</c:v>
                </c:pt>
                <c:pt idx="12">
                  <c:v>0.23030303030303031</c:v>
                </c:pt>
                <c:pt idx="13">
                  <c:v>0.27977839335180055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AD-4AF3-9255-EE8060280CD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Consortial</c:v>
                </c:pt>
              </c:strCache>
            </c:strRef>
          </c:tx>
          <c:spPr>
            <a:solidFill>
              <a:srgbClr val="8A1B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Data services (n=210)</c:v>
                </c:pt>
                <c:pt idx="1">
                  <c:v>Deep interactions of open content (n=133)</c:v>
                </c:pt>
                <c:pt idx="2">
                  <c:v>Publishing (n=234)</c:v>
                </c:pt>
                <c:pt idx="3">
                  <c:v>Promoting the discovery of open content (n=358)</c:v>
                </c:pt>
                <c:pt idx="4">
                  <c:v>Digital Collections Library (n=297)</c:v>
                </c:pt>
                <c:pt idx="5">
                  <c:v>Digitizing collections (n=323)</c:v>
                </c:pt>
                <c:pt idx="6">
                  <c:v>Selecting open content not managed by the library (n=306)</c:v>
                </c:pt>
                <c:pt idx="7">
                  <c:v>Born-digital (legal) deposit/Web-archive (n=160)</c:v>
                </c:pt>
                <c:pt idx="8">
                  <c:v>Advocacy and policies (n=279)</c:v>
                </c:pt>
                <c:pt idx="9">
                  <c:v>Institutional repository (n=343)</c:v>
                </c:pt>
                <c:pt idx="10">
                  <c:v>Bibliometrics (n=163)</c:v>
                </c:pt>
                <c:pt idx="11">
                  <c:v>Assessment (n=176)</c:v>
                </c:pt>
                <c:pt idx="12">
                  <c:v>Supporting authors/researchers/teachers (n=330)</c:v>
                </c:pt>
                <c:pt idx="13">
                  <c:v>Supporting users/instructing/digital literacy programs (n=361)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0.12380952380952381</c:v>
                </c:pt>
                <c:pt idx="1">
                  <c:v>0.15037593984962405</c:v>
                </c:pt>
                <c:pt idx="2">
                  <c:v>0.17094017094017094</c:v>
                </c:pt>
                <c:pt idx="3">
                  <c:v>0.14245810055865921</c:v>
                </c:pt>
                <c:pt idx="4">
                  <c:v>0.14141414141414141</c:v>
                </c:pt>
                <c:pt idx="5">
                  <c:v>0.12693498452012383</c:v>
                </c:pt>
                <c:pt idx="6">
                  <c:v>0.16666666666666666</c:v>
                </c:pt>
                <c:pt idx="7">
                  <c:v>0.1</c:v>
                </c:pt>
                <c:pt idx="8">
                  <c:v>0.11469534050179211</c:v>
                </c:pt>
                <c:pt idx="9">
                  <c:v>0.13702623906705538</c:v>
                </c:pt>
                <c:pt idx="10">
                  <c:v>9.202453987730061E-2</c:v>
                </c:pt>
                <c:pt idx="11">
                  <c:v>0.11931818181818182</c:v>
                </c:pt>
                <c:pt idx="12">
                  <c:v>9.3939393939393934E-2</c:v>
                </c:pt>
                <c:pt idx="13">
                  <c:v>8.5872576177285317E-2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AD-4AF3-9255-EE8060280CD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National/regional</c:v>
                </c:pt>
              </c:strCache>
            </c:strRef>
          </c:tx>
          <c:spPr>
            <a:solidFill>
              <a:srgbClr val="00774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Data services (n=210)</c:v>
                </c:pt>
                <c:pt idx="1">
                  <c:v>Deep interactions of open content (n=133)</c:v>
                </c:pt>
                <c:pt idx="2">
                  <c:v>Publishing (n=234)</c:v>
                </c:pt>
                <c:pt idx="3">
                  <c:v>Promoting the discovery of open content (n=358)</c:v>
                </c:pt>
                <c:pt idx="4">
                  <c:v>Digital Collections Library (n=297)</c:v>
                </c:pt>
                <c:pt idx="5">
                  <c:v>Digitizing collections (n=323)</c:v>
                </c:pt>
                <c:pt idx="6">
                  <c:v>Selecting open content not managed by the library (n=306)</c:v>
                </c:pt>
                <c:pt idx="7">
                  <c:v>Born-digital (legal) deposit/Web-archive (n=160)</c:v>
                </c:pt>
                <c:pt idx="8">
                  <c:v>Advocacy and policies (n=279)</c:v>
                </c:pt>
                <c:pt idx="9">
                  <c:v>Institutional repository (n=343)</c:v>
                </c:pt>
                <c:pt idx="10">
                  <c:v>Bibliometrics (n=163)</c:v>
                </c:pt>
                <c:pt idx="11">
                  <c:v>Assessment (n=176)</c:v>
                </c:pt>
                <c:pt idx="12">
                  <c:v>Supporting authors/researchers/teachers (n=330)</c:v>
                </c:pt>
                <c:pt idx="13">
                  <c:v>Supporting users/instructing/digital literacy programs (n=361)</c:v>
                </c:pt>
              </c:strCache>
            </c:strRef>
          </c:cat>
          <c:val>
            <c:numRef>
              <c:f>Sheet1!$E$2:$E$15</c:f>
              <c:numCache>
                <c:formatCode>0%</c:formatCode>
                <c:ptCount val="14"/>
                <c:pt idx="0">
                  <c:v>0.1761904761904762</c:v>
                </c:pt>
                <c:pt idx="1">
                  <c:v>0.12030075187969924</c:v>
                </c:pt>
                <c:pt idx="2">
                  <c:v>0.12820512820512819</c:v>
                </c:pt>
                <c:pt idx="3">
                  <c:v>0.12849162011173185</c:v>
                </c:pt>
                <c:pt idx="4">
                  <c:v>0.16498316498316498</c:v>
                </c:pt>
                <c:pt idx="5">
                  <c:v>0.15479876160990713</c:v>
                </c:pt>
                <c:pt idx="6">
                  <c:v>8.1699346405228759E-2</c:v>
                </c:pt>
                <c:pt idx="7">
                  <c:v>0.15</c:v>
                </c:pt>
                <c:pt idx="8">
                  <c:v>0.23297491039426524</c:v>
                </c:pt>
                <c:pt idx="9">
                  <c:v>0.11661807580174927</c:v>
                </c:pt>
                <c:pt idx="10">
                  <c:v>7.9754601226993863E-2</c:v>
                </c:pt>
                <c:pt idx="11">
                  <c:v>8.5227272727272721E-2</c:v>
                </c:pt>
                <c:pt idx="12">
                  <c:v>9.3939393939393934E-2</c:v>
                </c:pt>
                <c:pt idx="13">
                  <c:v>4.7091412742382273E-2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AD-4AF3-9255-EE8060280CD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Trans-national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B2A-483C-8FB4-D2B0C46F1835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B2A-483C-8FB4-D2B0C46F183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2A-483C-8FB4-D2B0C46F183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2A-483C-8FB4-D2B0C46F18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Data services (n=210)</c:v>
                </c:pt>
                <c:pt idx="1">
                  <c:v>Deep interactions of open content (n=133)</c:v>
                </c:pt>
                <c:pt idx="2">
                  <c:v>Publishing (n=234)</c:v>
                </c:pt>
                <c:pt idx="3">
                  <c:v>Promoting the discovery of open content (n=358)</c:v>
                </c:pt>
                <c:pt idx="4">
                  <c:v>Digital Collections Library (n=297)</c:v>
                </c:pt>
                <c:pt idx="5">
                  <c:v>Digitizing collections (n=323)</c:v>
                </c:pt>
                <c:pt idx="6">
                  <c:v>Selecting open content not managed by the library (n=306)</c:v>
                </c:pt>
                <c:pt idx="7">
                  <c:v>Born-digital (legal) deposit/Web-archive (n=160)</c:v>
                </c:pt>
                <c:pt idx="8">
                  <c:v>Advocacy and policies (n=279)</c:v>
                </c:pt>
                <c:pt idx="9">
                  <c:v>Institutional repository (n=343)</c:v>
                </c:pt>
                <c:pt idx="10">
                  <c:v>Bibliometrics (n=163)</c:v>
                </c:pt>
                <c:pt idx="11">
                  <c:v>Assessment (n=176)</c:v>
                </c:pt>
                <c:pt idx="12">
                  <c:v>Supporting authors/researchers/teachers (n=330)</c:v>
                </c:pt>
                <c:pt idx="13">
                  <c:v>Supporting users/instructing/digital literacy programs (n=361)</c:v>
                </c:pt>
              </c:strCache>
            </c:strRef>
          </c:cat>
          <c:val>
            <c:numRef>
              <c:f>Sheet1!$F$2:$F$15</c:f>
              <c:numCache>
                <c:formatCode>0%</c:formatCode>
                <c:ptCount val="14"/>
                <c:pt idx="0">
                  <c:v>3.8095238095238099E-2</c:v>
                </c:pt>
                <c:pt idx="1">
                  <c:v>3.7593984962406013E-2</c:v>
                </c:pt>
                <c:pt idx="2">
                  <c:v>2.9914529914529916E-2</c:v>
                </c:pt>
                <c:pt idx="3">
                  <c:v>2.5139664804469275E-2</c:v>
                </c:pt>
                <c:pt idx="4">
                  <c:v>4.3771043771043773E-2</c:v>
                </c:pt>
                <c:pt idx="5">
                  <c:v>3.4055727554179564E-2</c:v>
                </c:pt>
                <c:pt idx="6">
                  <c:v>2.2875816993464051E-2</c:v>
                </c:pt>
                <c:pt idx="7">
                  <c:v>2.5000000000000001E-2</c:v>
                </c:pt>
                <c:pt idx="8">
                  <c:v>3.5842293906810034E-2</c:v>
                </c:pt>
                <c:pt idx="9">
                  <c:v>2.6239067055393587E-2</c:v>
                </c:pt>
                <c:pt idx="10">
                  <c:v>3.0674846625766871E-2</c:v>
                </c:pt>
                <c:pt idx="11">
                  <c:v>2.2727272727272728E-2</c:v>
                </c:pt>
                <c:pt idx="12">
                  <c:v>6.0606060606060606E-3</c:v>
                </c:pt>
                <c:pt idx="13">
                  <c:v>5.5401662049861496E-3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2A-483C-8FB4-D2B0C46F183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Global</c:v>
                </c:pt>
              </c:strCache>
            </c:strRef>
          </c:tx>
          <c:spPr>
            <a:solidFill>
              <a:srgbClr val="888B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Data services (n=210)</c:v>
                </c:pt>
                <c:pt idx="1">
                  <c:v>Deep interactions of open content (n=133)</c:v>
                </c:pt>
                <c:pt idx="2">
                  <c:v>Publishing (n=234)</c:v>
                </c:pt>
                <c:pt idx="3">
                  <c:v>Promoting the discovery of open content (n=358)</c:v>
                </c:pt>
                <c:pt idx="4">
                  <c:v>Digital Collections Library (n=297)</c:v>
                </c:pt>
                <c:pt idx="5">
                  <c:v>Digitizing collections (n=323)</c:v>
                </c:pt>
                <c:pt idx="6">
                  <c:v>Selecting open content not managed by the library (n=306)</c:v>
                </c:pt>
                <c:pt idx="7">
                  <c:v>Born-digital (legal) deposit/Web-archive (n=160)</c:v>
                </c:pt>
                <c:pt idx="8">
                  <c:v>Advocacy and policies (n=279)</c:v>
                </c:pt>
                <c:pt idx="9">
                  <c:v>Institutional repository (n=343)</c:v>
                </c:pt>
                <c:pt idx="10">
                  <c:v>Bibliometrics (n=163)</c:v>
                </c:pt>
                <c:pt idx="11">
                  <c:v>Assessment (n=176)</c:v>
                </c:pt>
                <c:pt idx="12">
                  <c:v>Supporting authors/researchers/teachers (n=330)</c:v>
                </c:pt>
                <c:pt idx="13">
                  <c:v>Supporting users/instructing/digital literacy programs (n=361)</c:v>
                </c:pt>
              </c:strCache>
            </c:strRef>
          </c:cat>
          <c:val>
            <c:numRef>
              <c:f>Sheet1!$G$2:$G$15</c:f>
              <c:numCache>
                <c:formatCode>0%</c:formatCode>
                <c:ptCount val="14"/>
                <c:pt idx="0">
                  <c:v>0.1761904761904762</c:v>
                </c:pt>
                <c:pt idx="1">
                  <c:v>0.18045112781954886</c:v>
                </c:pt>
                <c:pt idx="2">
                  <c:v>0.16666666666666666</c:v>
                </c:pt>
                <c:pt idx="3">
                  <c:v>0.15921787709497207</c:v>
                </c:pt>
                <c:pt idx="4">
                  <c:v>0.16498316498316498</c:v>
                </c:pt>
                <c:pt idx="5">
                  <c:v>0.11764705882352941</c:v>
                </c:pt>
                <c:pt idx="6">
                  <c:v>9.4771241830065356E-2</c:v>
                </c:pt>
                <c:pt idx="7">
                  <c:v>0.18124999999999999</c:v>
                </c:pt>
                <c:pt idx="8">
                  <c:v>0.12186379928315412</c:v>
                </c:pt>
                <c:pt idx="9">
                  <c:v>0.15451895043731778</c:v>
                </c:pt>
                <c:pt idx="10">
                  <c:v>0.12883435582822086</c:v>
                </c:pt>
                <c:pt idx="11">
                  <c:v>7.3863636363636367E-2</c:v>
                </c:pt>
                <c:pt idx="12">
                  <c:v>7.575757575757576E-2</c:v>
                </c:pt>
                <c:pt idx="13">
                  <c:v>5.817174515235457E-2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2A-483C-8FB4-D2B0C46F183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rgbClr val="AE257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Data services (n=210)</c:v>
                </c:pt>
                <c:pt idx="1">
                  <c:v>Deep interactions of open content (n=133)</c:v>
                </c:pt>
                <c:pt idx="2">
                  <c:v>Publishing (n=234)</c:v>
                </c:pt>
                <c:pt idx="3">
                  <c:v>Promoting the discovery of open content (n=358)</c:v>
                </c:pt>
                <c:pt idx="4">
                  <c:v>Digital Collections Library (n=297)</c:v>
                </c:pt>
                <c:pt idx="5">
                  <c:v>Digitizing collections (n=323)</c:v>
                </c:pt>
                <c:pt idx="6">
                  <c:v>Selecting open content not managed by the library (n=306)</c:v>
                </c:pt>
                <c:pt idx="7">
                  <c:v>Born-digital (legal) deposit/Web-archive (n=160)</c:v>
                </c:pt>
                <c:pt idx="8">
                  <c:v>Advocacy and policies (n=279)</c:v>
                </c:pt>
                <c:pt idx="9">
                  <c:v>Institutional repository (n=343)</c:v>
                </c:pt>
                <c:pt idx="10">
                  <c:v>Bibliometrics (n=163)</c:v>
                </c:pt>
                <c:pt idx="11">
                  <c:v>Assessment (n=176)</c:v>
                </c:pt>
                <c:pt idx="12">
                  <c:v>Supporting authors/researchers/teachers (n=330)</c:v>
                </c:pt>
                <c:pt idx="13">
                  <c:v>Supporting users/instructing/digital literacy programs (n=361)</c:v>
                </c:pt>
              </c:strCache>
            </c:strRef>
          </c:cat>
          <c:val>
            <c:numRef>
              <c:f>Sheet1!$H$2:$H$15</c:f>
              <c:numCache>
                <c:formatCode>0%</c:formatCode>
                <c:ptCount val="14"/>
                <c:pt idx="0">
                  <c:v>7.6190476190476197E-2</c:v>
                </c:pt>
                <c:pt idx="1">
                  <c:v>8.2706766917293228E-2</c:v>
                </c:pt>
                <c:pt idx="2">
                  <c:v>7.6923076923076927E-2</c:v>
                </c:pt>
                <c:pt idx="3">
                  <c:v>6.1452513966480445E-2</c:v>
                </c:pt>
                <c:pt idx="4">
                  <c:v>8.0808080808080815E-2</c:v>
                </c:pt>
                <c:pt idx="5">
                  <c:v>7.4303405572755415E-2</c:v>
                </c:pt>
                <c:pt idx="6">
                  <c:v>7.1895424836601302E-2</c:v>
                </c:pt>
                <c:pt idx="7">
                  <c:v>8.1250000000000003E-2</c:v>
                </c:pt>
                <c:pt idx="8">
                  <c:v>3.2258064516129031E-2</c:v>
                </c:pt>
                <c:pt idx="9">
                  <c:v>6.7055393586005832E-2</c:v>
                </c:pt>
                <c:pt idx="10">
                  <c:v>7.3619631901840496E-2</c:v>
                </c:pt>
                <c:pt idx="11">
                  <c:v>6.25E-2</c:v>
                </c:pt>
                <c:pt idx="12">
                  <c:v>4.2424242424242427E-2</c:v>
                </c:pt>
                <c:pt idx="13">
                  <c:v>4.9861495844875349E-2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2A-483C-8FB4-D2B0C46F18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10451000"/>
        <c:axId val="610451328"/>
      </c:barChart>
      <c:catAx>
        <c:axId val="610451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451328"/>
        <c:crosses val="autoZero"/>
        <c:auto val="1"/>
        <c:lblAlgn val="ctr"/>
        <c:lblOffset val="100"/>
        <c:noMultiLvlLbl val="0"/>
      </c:catAx>
      <c:valAx>
        <c:axId val="610451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4510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047117625482101E-2"/>
          <c:y val="0.95203765058823508"/>
          <c:w val="0.96359498397787746"/>
          <c:h val="4.7962257645109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0.73658</cdr:x>
      <cdr:y>0.77295</cdr:y>
    </cdr:from>
    <cdr:to>
      <cdr:x>0.88716</cdr:x>
      <cdr:y>0.84364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0C413B9-C1C5-45FD-99B0-6BBEFC25B171}"/>
            </a:ext>
          </a:extLst>
        </cdr:cNvPr>
        <cdr:cNvSpPr txBox="1"/>
      </cdr:nvSpPr>
      <cdr:spPr>
        <a:xfrm xmlns:a="http://schemas.openxmlformats.org/drawingml/2006/main">
          <a:off x="5986912" y="4188344"/>
          <a:ext cx="1223889" cy="383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N=705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0.65959</cdr:x>
      <cdr:y>0.13288</cdr:y>
    </cdr:from>
    <cdr:to>
      <cdr:x>0.97271</cdr:x>
      <cdr:y>0.30342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A4DD815-7F4C-4A15-B49B-80ACE9DDAD66}"/>
            </a:ext>
          </a:extLst>
        </cdr:cNvPr>
        <cdr:cNvSpPr txBox="1"/>
      </cdr:nvSpPr>
      <cdr:spPr>
        <a:xfrm xmlns:a="http://schemas.openxmlformats.org/drawingml/2006/main">
          <a:off x="7520333" y="720028"/>
          <a:ext cx="3570051" cy="924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0.76921</cdr:x>
      <cdr:y>0.86097</cdr:y>
    </cdr:from>
    <cdr:to>
      <cdr:x>0.87655</cdr:x>
      <cdr:y>0.93166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E5317CCF-768A-4157-9E97-EEAFEA399384}"/>
            </a:ext>
          </a:extLst>
        </cdr:cNvPr>
        <cdr:cNvSpPr txBox="1"/>
      </cdr:nvSpPr>
      <cdr:spPr>
        <a:xfrm xmlns:a="http://schemas.openxmlformats.org/drawingml/2006/main">
          <a:off x="5388139" y="4095890"/>
          <a:ext cx="751923" cy="336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N=705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0.03895</cdr:x>
      <cdr:y>0.85637</cdr:y>
    </cdr:from>
    <cdr:to>
      <cdr:x>1</cdr:x>
      <cdr:y>0.96823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09FA051-6E86-4D95-9480-62F4A5C4FC86}"/>
            </a:ext>
          </a:extLst>
        </cdr:cNvPr>
        <cdr:cNvSpPr txBox="1"/>
      </cdr:nvSpPr>
      <cdr:spPr>
        <a:xfrm xmlns:a="http://schemas.openxmlformats.org/drawingml/2006/main">
          <a:off x="359925" y="4542816"/>
          <a:ext cx="8881353" cy="593387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tx2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100" b="1" dirty="0"/>
            <a:t>None/Not sure</a:t>
          </a:r>
        </a:p>
        <a:p xmlns:a="http://schemas.openxmlformats.org/drawingml/2006/main">
          <a:pPr algn="r"/>
          <a:r>
            <a:rPr lang="en-US" sz="1050" dirty="0"/>
            <a:t>Americas (32%); </a:t>
          </a:r>
        </a:p>
        <a:p xmlns:a="http://schemas.openxmlformats.org/drawingml/2006/main">
          <a:pPr algn="r"/>
          <a:r>
            <a:rPr lang="en-US" sz="1050" dirty="0"/>
            <a:t>EMEA (23%); AP (26%) </a:t>
          </a:r>
        </a:p>
      </cdr:txBody>
    </cdr:sp>
  </cdr:relSizeAnchor>
  <cdr:relSizeAnchor xmlns:cdr="http://schemas.openxmlformats.org/drawingml/2006/chartDrawing">
    <cdr:from>
      <cdr:x>0.14774</cdr:x>
      <cdr:y>0.34241</cdr:y>
    </cdr:from>
    <cdr:to>
      <cdr:x>0.27259</cdr:x>
      <cdr:y>0.41059</cdr:y>
    </cdr:to>
    <cdr:sp macro="" textlink="">
      <cdr:nvSpPr>
        <cdr:cNvPr id="3" name="Arrow: Right 2">
          <a:extLst xmlns:a="http://schemas.openxmlformats.org/drawingml/2006/main">
            <a:ext uri="{FF2B5EF4-FFF2-40B4-BE49-F238E27FC236}">
              <a16:creationId xmlns:a16="http://schemas.microsoft.com/office/drawing/2014/main" id="{EB133AE7-5941-4115-9898-23255B8882C8}"/>
            </a:ext>
          </a:extLst>
        </cdr:cNvPr>
        <cdr:cNvSpPr/>
      </cdr:nvSpPr>
      <cdr:spPr>
        <a:xfrm xmlns:a="http://schemas.openxmlformats.org/drawingml/2006/main">
          <a:off x="1365337" y="1854875"/>
          <a:ext cx="1153772" cy="36933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0.07319</cdr:x>
      <cdr:y>0.4616</cdr:y>
    </cdr:from>
    <cdr:to>
      <cdr:x>0.19804</cdr:x>
      <cdr:y>0.52978</cdr:y>
    </cdr:to>
    <cdr:sp macro="" textlink="">
      <cdr:nvSpPr>
        <cdr:cNvPr id="4" name="Arrow: Right 3">
          <a:extLst xmlns:a="http://schemas.openxmlformats.org/drawingml/2006/main">
            <a:ext uri="{FF2B5EF4-FFF2-40B4-BE49-F238E27FC236}">
              <a16:creationId xmlns:a16="http://schemas.microsoft.com/office/drawing/2014/main" id="{9D7F6425-8529-49AF-B6AE-485888AF78E2}"/>
            </a:ext>
          </a:extLst>
        </cdr:cNvPr>
        <cdr:cNvSpPr/>
      </cdr:nvSpPr>
      <cdr:spPr>
        <a:xfrm xmlns:a="http://schemas.openxmlformats.org/drawingml/2006/main">
          <a:off x="676405" y="2500532"/>
          <a:ext cx="1153772" cy="36933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0.19925</cdr:x>
      <cdr:y>0.56452</cdr:y>
    </cdr:from>
    <cdr:to>
      <cdr:x>0.3241</cdr:x>
      <cdr:y>0.6327</cdr:y>
    </cdr:to>
    <cdr:sp macro="" textlink="">
      <cdr:nvSpPr>
        <cdr:cNvPr id="5" name="Arrow: Right 4">
          <a:extLst xmlns:a="http://schemas.openxmlformats.org/drawingml/2006/main">
            <a:ext uri="{FF2B5EF4-FFF2-40B4-BE49-F238E27FC236}">
              <a16:creationId xmlns:a16="http://schemas.microsoft.com/office/drawing/2014/main" id="{9D7F6425-8529-49AF-B6AE-485888AF78E2}"/>
            </a:ext>
          </a:extLst>
        </cdr:cNvPr>
        <cdr:cNvSpPr/>
      </cdr:nvSpPr>
      <cdr:spPr>
        <a:xfrm xmlns:a="http://schemas.openxmlformats.org/drawingml/2006/main">
          <a:off x="1841326" y="3058070"/>
          <a:ext cx="1153772" cy="36933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0.05429</cdr:x>
      <cdr:y>0.67795</cdr:y>
    </cdr:from>
    <cdr:to>
      <cdr:x>0.17914</cdr:x>
      <cdr:y>0.74613</cdr:y>
    </cdr:to>
    <cdr:sp macro="" textlink="">
      <cdr:nvSpPr>
        <cdr:cNvPr id="6" name="Arrow: Right 5">
          <a:extLst xmlns:a="http://schemas.openxmlformats.org/drawingml/2006/main">
            <a:ext uri="{FF2B5EF4-FFF2-40B4-BE49-F238E27FC236}">
              <a16:creationId xmlns:a16="http://schemas.microsoft.com/office/drawing/2014/main" id="{4A6A55A4-5894-4E16-A30D-AD8D09CCFE7F}"/>
            </a:ext>
          </a:extLst>
        </cdr:cNvPr>
        <cdr:cNvSpPr/>
      </cdr:nvSpPr>
      <cdr:spPr>
        <a:xfrm xmlns:a="http://schemas.openxmlformats.org/drawingml/2006/main">
          <a:off x="501737" y="3672541"/>
          <a:ext cx="1153772" cy="36933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0.78218</cdr:y>
    </cdr:from>
    <cdr:to>
      <cdr:x>0.13196</cdr:x>
      <cdr:y>0.85515</cdr:y>
    </cdr:to>
    <cdr:sp macro="" textlink="">
      <cdr:nvSpPr>
        <cdr:cNvPr id="2" name="Arrow: Right 1">
          <a:extLst xmlns:a="http://schemas.openxmlformats.org/drawingml/2006/main">
            <a:ext uri="{FF2B5EF4-FFF2-40B4-BE49-F238E27FC236}">
              <a16:creationId xmlns:a16="http://schemas.microsoft.com/office/drawing/2014/main" id="{4A6A55A4-5894-4E16-A30D-AD8D09CCFE7F}"/>
            </a:ext>
          </a:extLst>
        </cdr:cNvPr>
        <cdr:cNvSpPr/>
      </cdr:nvSpPr>
      <cdr:spPr>
        <a:xfrm xmlns:a="http://schemas.openxmlformats.org/drawingml/2006/main">
          <a:off x="-1889485" y="3959476"/>
          <a:ext cx="1153772" cy="369332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CF6B0-F68E-40BA-8BDC-4DE1AAB1228D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ECA47-AC66-4269-BE81-11504EA82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8A6A1-9FBA-427F-B88F-0DEC2874EC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84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C1640-F2B7-4306-B1E5-B2F1B473AA3A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Folienbildplatzhalter 6">
            <a:extLst>
              <a:ext uri="{FF2B5EF4-FFF2-40B4-BE49-F238E27FC236}">
                <a16:creationId xmlns:a16="http://schemas.microsoft.com/office/drawing/2014/main" id="{25BB83DF-6275-490A-8394-E449E3FEA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42972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58186-BDE4-EB4F-BA50-64F9ACD24A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lienbildplatzhalter 6">
            <a:extLst>
              <a:ext uri="{FF2B5EF4-FFF2-40B4-BE49-F238E27FC236}">
                <a16:creationId xmlns:a16="http://schemas.microsoft.com/office/drawing/2014/main" id="{8BFC8815-3E99-408C-B3EA-6D9386AC8F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049338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19FA4-AA05-4BDB-A782-C3ACC50B6D5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Folienbildplatzhalter 6">
            <a:extLst>
              <a:ext uri="{FF2B5EF4-FFF2-40B4-BE49-F238E27FC236}">
                <a16:creationId xmlns:a16="http://schemas.microsoft.com/office/drawing/2014/main" id="{F0E19240-1731-4650-B065-66653A490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47922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8A6A1-9FBA-427F-B88F-0DEC2874EC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02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8A6A1-9FBA-427F-B88F-0DEC2874EC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203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C7A02-C2B1-4191-9B3C-4EDAFA8A4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175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C7A02-C2B1-4191-9B3C-4EDAFA8A4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116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C7A02-C2B1-4191-9B3C-4EDAFA8A4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4770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C7A02-C2B1-4191-9B3C-4EDAFA8A4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126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C7A02-C2B1-4191-9B3C-4EDAFA8A4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52675" y="1476375"/>
            <a:ext cx="7088188" cy="39878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40789" y="5683193"/>
            <a:ext cx="9926320" cy="4649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9000" y="11216029"/>
            <a:ext cx="5376756" cy="593194"/>
          </a:xfrm>
          <a:prstGeom prst="rect">
            <a:avLst/>
          </a:prstGeom>
        </p:spPr>
        <p:txBody>
          <a:bodyPr/>
          <a:lstStyle/>
          <a:p>
            <a:fld id="{737125F9-CC46-924D-B58D-85F033EB11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1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C7A02-C2B1-4191-9B3C-4EDAFA8A4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544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C7A02-C2B1-4191-9B3C-4EDAFA8A4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5044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C7A02-C2B1-4191-9B3C-4EDAFA8A4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5036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C7A02-C2B1-4191-9B3C-4EDAFA8A4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992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C7A02-C2B1-4191-9B3C-4EDAFA8A43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14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52675" y="1476375"/>
            <a:ext cx="7088188" cy="39878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40789" y="5683193"/>
            <a:ext cx="9926320" cy="4649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9000" y="11216029"/>
            <a:ext cx="5376756" cy="593194"/>
          </a:xfrm>
          <a:prstGeom prst="rect">
            <a:avLst/>
          </a:prstGeom>
        </p:spPr>
        <p:txBody>
          <a:bodyPr/>
          <a:lstStyle/>
          <a:p>
            <a:fld id="{C1E2F63F-4F53-43AD-BF4E-943A34CC6B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7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52675" y="1476375"/>
            <a:ext cx="7088188" cy="39878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40789" y="5683193"/>
            <a:ext cx="9926320" cy="46498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9000" y="11216029"/>
            <a:ext cx="5376756" cy="593194"/>
          </a:xfrm>
          <a:prstGeom prst="rect">
            <a:avLst/>
          </a:prstGeom>
        </p:spPr>
        <p:txBody>
          <a:bodyPr/>
          <a:lstStyle/>
          <a:p>
            <a:fld id="{737125F9-CC46-924D-B58D-85F033EB11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F63F-4F53-43AD-BF4E-943A34CC6B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E911E4-7CD8-4F9C-B647-4242FE4D106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809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6CBE3-8CB3-48C2-9D94-D7CE01205D3D}" type="slidenum">
              <a:rPr lang="en-US"/>
              <a:pPr/>
              <a:t>7</a:t>
            </a:fld>
            <a:endParaRPr lang="en-US"/>
          </a:p>
        </p:txBody>
      </p:sp>
      <p:sp>
        <p:nvSpPr>
          <p:cNvPr id="10" name="Folienbildplatzhalter 9">
            <a:extLst>
              <a:ext uri="{FF2B5EF4-FFF2-40B4-BE49-F238E27FC236}">
                <a16:creationId xmlns:a16="http://schemas.microsoft.com/office/drawing/2014/main" id="{98E86294-AA6A-4AE9-BDFB-294BD8639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436658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E0FD2-B1F1-8342-A21B-1B3777363375}" type="slidenum">
              <a:rPr lang="en-US"/>
              <a:pPr/>
              <a:t>8</a:t>
            </a:fld>
            <a:endParaRPr lang="en-US"/>
          </a:p>
        </p:txBody>
      </p:sp>
      <p:sp>
        <p:nvSpPr>
          <p:cNvPr id="7" name="Folienbildplatzhalter 6">
            <a:extLst>
              <a:ext uri="{FF2B5EF4-FFF2-40B4-BE49-F238E27FC236}">
                <a16:creationId xmlns:a16="http://schemas.microsoft.com/office/drawing/2014/main" id="{0FC2DF98-1E9F-4B68-A468-AE1598F33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570973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5E6FC-CCC7-F34C-83D9-78C7523946F2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Folienbildplatzhalter 6">
            <a:extLst>
              <a:ext uri="{FF2B5EF4-FFF2-40B4-BE49-F238E27FC236}">
                <a16:creationId xmlns:a16="http://schemas.microsoft.com/office/drawing/2014/main" id="{E286F458-259A-4FDB-B41F-2CF5AC909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6588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5" b="48278"/>
          <a:stretch/>
        </p:blipFill>
        <p:spPr>
          <a:xfrm>
            <a:off x="4218519" y="4"/>
            <a:ext cx="7973480" cy="1413417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3"/>
            <a:ext cx="4254500" cy="141342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3" y="1773169"/>
            <a:ext cx="4601901" cy="651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457200" tIns="137160" rIns="274320" bIns="18288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dirty="0">
                <a:solidFill>
                  <a:schemeClr val="bg1"/>
                </a:solidFill>
                <a:cs typeface="Arial" charset="0"/>
              </a:rPr>
              <a:t>Event Location • June 25, 2015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039293" y="2469870"/>
            <a:ext cx="10339693" cy="1646364"/>
          </a:xfrm>
          <a:prstGeom prst="rect">
            <a:avLst/>
          </a:prstGeom>
          <a:ln w="101600" cmpd="sng">
            <a:solidFill>
              <a:schemeClr val="accent2"/>
            </a:solidFill>
            <a:miter lim="800000"/>
          </a:ln>
        </p:spPr>
        <p:txBody>
          <a:bodyPr vert="horz" wrap="square" lIns="457200" tIns="274320" rIns="457200" bIns="274320">
            <a:normAutofit/>
          </a:bodyPr>
          <a:lstStyle>
            <a:lvl1pPr marL="0" indent="0" algn="l">
              <a:spcBef>
                <a:spcPts val="0"/>
              </a:spcBef>
              <a:buNone/>
              <a:defRPr sz="5867" b="1" baseline="0">
                <a:ln w="0" cmpd="sng">
                  <a:noFill/>
                </a:ln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Place title here</a:t>
            </a:r>
          </a:p>
        </p:txBody>
      </p:sp>
      <p:pic>
        <p:nvPicPr>
          <p:cNvPr id="18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71592" y="4275963"/>
            <a:ext cx="2451953" cy="502766"/>
          </a:xfrm>
          <a:prstGeom prst="rect">
            <a:avLst/>
          </a:prstGeom>
        </p:spPr>
        <p:txBody>
          <a:bodyPr vert="horz" wrap="none" lIns="0">
            <a:spAutoFit/>
          </a:bodyPr>
          <a:lstStyle>
            <a:lvl1pPr marL="0" indent="0">
              <a:buNone/>
              <a:defRPr sz="2667" b="1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71594" y="4818452"/>
            <a:ext cx="1819631" cy="410369"/>
          </a:xfrm>
          <a:prstGeom prst="rect">
            <a:avLst/>
          </a:prstGeom>
        </p:spPr>
        <p:txBody>
          <a:bodyPr vert="horz" wrap="none" lIns="0" tIns="0">
            <a:spAutoFit/>
          </a:bodyPr>
          <a:lstStyle>
            <a:lvl1pPr marL="0" indent="0">
              <a:buNone/>
              <a:defRPr sz="2267" b="0"/>
            </a:lvl1pPr>
            <a:lvl2pPr marL="609585" indent="0">
              <a:buNone/>
              <a:defRPr/>
            </a:lvl2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182534" y="1"/>
            <a:ext cx="594257" cy="1413420"/>
          </a:xfrm>
          <a:prstGeom prst="rect">
            <a:avLst/>
          </a:prstGeom>
          <a:solidFill>
            <a:srgbClr val="00AFD7">
              <a:alpha val="6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8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0571" y="259643"/>
            <a:ext cx="5307955" cy="1041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Closing Message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15117" y="5850668"/>
            <a:ext cx="12192000" cy="239713"/>
          </a:xfrm>
          <a:prstGeom prst="rect">
            <a:avLst/>
          </a:prstGeom>
          <a:solidFill>
            <a:srgbClr val="00AFD7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3D52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20820" y="1321005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20571" y="1690435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0" baseline="0"/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20571" y="2010979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pic>
        <p:nvPicPr>
          <p:cNvPr id="10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pt-because-pattern.psd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439" y="2"/>
            <a:ext cx="6129563" cy="58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636253" y="5149331"/>
            <a:ext cx="810295" cy="389467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7899907" y="4935539"/>
            <a:ext cx="56303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00" dirty="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938917"/>
            <a:ext cx="846667" cy="81029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75786" y="1108608"/>
            <a:ext cx="5229124" cy="1682448"/>
          </a:xfrm>
          <a:prstGeom prst="rect">
            <a:avLst/>
          </a:prstGeom>
          <a:ln w="101600" cmpd="sng">
            <a:solidFill>
              <a:srgbClr val="236192"/>
            </a:solidFill>
            <a:miter lim="800000"/>
          </a:ln>
        </p:spPr>
        <p:txBody>
          <a:bodyPr vert="horz" wrap="none" lIns="548640" tIns="274320" rIns="457200" bIns="274320">
            <a:spAutoFit/>
          </a:bodyPr>
          <a:lstStyle>
            <a:lvl1pPr marL="0" indent="0" algn="l">
              <a:spcBef>
                <a:spcPts val="0"/>
              </a:spcBef>
              <a:buNone/>
              <a:defRPr sz="7333" b="1" baseline="0">
                <a:ln w="0" cmpd="sng">
                  <a:noFill/>
                </a:ln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31002" y="3196723"/>
            <a:ext cx="5183717" cy="4057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4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930752" y="3584169"/>
            <a:ext cx="5183717" cy="3590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930752" y="3943199"/>
            <a:ext cx="5183717" cy="3054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1867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Speaker Contact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416590"/>
            <a:ext cx="4906433" cy="668966"/>
          </a:xfrm>
          <a:prstGeom prst="rect">
            <a:avLst/>
          </a:prstGeom>
          <a:solidFill>
            <a:srgbClr val="236192"/>
          </a:solidFill>
        </p:spPr>
        <p:txBody>
          <a:bodyPr vert="horz" wrap="square" lIns="640080" tIns="91440" bIns="164592">
            <a:spAutoFit/>
          </a:bodyPr>
          <a:lstStyle>
            <a:lvl1pPr marL="0" indent="0">
              <a:buNone/>
              <a:defRPr sz="26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Title</a:t>
            </a:r>
          </a:p>
        </p:txBody>
      </p:sp>
      <p:pic>
        <p:nvPicPr>
          <p:cNvPr id="16" name="Picture 15" descr="ppt-because-ta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133" y="4938917"/>
            <a:ext cx="10955859" cy="810295"/>
          </a:xfrm>
          <a:prstGeom prst="rect">
            <a:avLst/>
          </a:prstGeom>
        </p:spPr>
      </p:pic>
      <p:pic>
        <p:nvPicPr>
          <p:cNvPr id="17" name="Picture 26" descr="OCLC_H_PMS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16">
            <a:extLst>
              <a:ext uri="{FF2B5EF4-FFF2-40B4-BE49-F238E27FC236}">
                <a16:creationId xmlns:a16="http://schemas.microsoft.com/office/drawing/2014/main" id="{8A4C3EA6-B673-4283-9DD6-799B6AE49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209849"/>
            <a:ext cx="10695708" cy="57426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7E911E4-7CD8-4F9C-B647-4242FE4D106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00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- Bullet">
  <p:cSld name="2_Content- Bulle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4384" y="457739"/>
            <a:ext cx="11252197" cy="91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882" marR="0" lvl="0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2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marR="0" lvl="1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marR="0" lvl="2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marR="0" lvl="3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4" marR="0" lvl="4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8" marR="0" lvl="5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2" marR="0" lvl="7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54384" y="1373001"/>
            <a:ext cx="11252197" cy="447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882" marR="0" lvl="0" indent="-2857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66" marR="0" lvl="1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16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49" marR="0" lvl="2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17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2" marR="0" lvl="3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14" marR="0" lvl="4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298" marR="0" lvl="5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180" marR="0" lvl="6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062" marR="0" lvl="7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5946" marR="0" lvl="8" indent="-17144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Foliennummernplatzhalter 16">
            <a:extLst>
              <a:ext uri="{FF2B5EF4-FFF2-40B4-BE49-F238E27FC236}">
                <a16:creationId xmlns:a16="http://schemas.microsoft.com/office/drawing/2014/main" id="{2981915E-B57E-465B-8E95-36E734C5D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6209849"/>
            <a:ext cx="10695708" cy="57426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7E911E4-7CD8-4F9C-B647-4242FE4D106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14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9A9D2-EC60-460E-8651-2FD404FBE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425F7-D703-48FA-8999-563667576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D0C0-4F94-4E68-97A2-7F6F0CE1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35CB7-E8FB-4CF3-BCCD-0334F0418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OCLC Confidential                                      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093DF-4BAC-4A2A-94FF-9501D8FD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E285-4AEF-46E0-A27B-D84182B7C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74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9931-E5A0-4C2C-A1CC-A583EBC2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6EDE4-BDC9-44BE-9A63-4C88C267D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832F-B696-4BBE-9D71-97DBAEF3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88F64-71B8-4725-A178-45B4936F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OCLC Confidential                                      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4BD67-7016-4282-AB74-0F3215F7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E285-4AEF-46E0-A27B-D84182B7C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00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CC947-254E-47F2-A7C0-17248CB6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C4F73-7EE8-4FCF-8E86-79DB3A110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7108-8E69-43B1-85A3-B5A37972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C60B7-D18E-4A62-9AE8-3CF066FB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OCLC Confidential                                      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0ED7D-27D7-4B7F-918D-8D21AB1F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E285-4AEF-46E0-A27B-D84182B7C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92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BE3-E5C7-4E54-AF05-7EAA6F1BE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E3BC1-6242-4A57-819C-4645125E4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54507-BAF5-4A4E-8E09-4B3C81BFA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EE1A4-F5EF-467D-A699-7A0AC0DA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B4504-7CB7-4AB7-A122-87649985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OCLC Confidential                                      DRAFT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0DE22-3A6C-4CD2-AA19-4CD7A752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E285-4AEF-46E0-A27B-D84182B7C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62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C33A-9B84-4527-9D09-FE738738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100B6-5CE8-49B3-B826-07598C523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C9DFB-563D-4BAB-B512-47223D01A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1C6AD8-3CF9-4ACF-8CAD-DA53B4E20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3A04E-1A9D-4612-AE06-E35F52160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8E257-89E1-45EE-8AC8-A4DFD5E6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A092A1-67B7-4337-A1E9-8BEECE81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OCLC Confidential                                      DRAFT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CF591-1CB0-44D1-B123-7CCD1F405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E285-4AEF-46E0-A27B-D84182B7C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7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7D3D-0D72-4D09-B455-F78C984F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0D4FD-BE6B-4CC6-B152-BACBD533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712508-B472-4792-A398-484EC94F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OCLC Confidential                                      DRAFT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A1525-9C1D-4CDF-8331-8CE4E599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E285-4AEF-46E0-A27B-D84182B7C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5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9" y="1990726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699030" y="2686581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8" y="2764533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55067" y="3616704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1987552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9" y="1990724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4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FA4EF-1D58-4AA3-82B6-759CD628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FD899-86E2-4CEC-BF01-2C885538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OCLC Confidential                                      DRAFT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55259-7F53-42FE-A92F-3BA6E423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E285-4AEF-46E0-A27B-D84182B7C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8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48BB-013E-4EAF-885A-4194E28DC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D9092-1570-4BB2-8E81-26D400F7C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C80EA-D6A7-4B49-A4FF-3606BDF7E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F6054-FFE9-4442-90C3-1FC04384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6A320-2466-4787-A7E7-1FB9944A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OCLC Confidential                                      DRAFT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1401F-C90C-43D1-8078-4BAAB64B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E285-4AEF-46E0-A27B-D84182B7C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74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D7784-BDB6-4FEE-BE5F-33EFB5AC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594DC-9AC7-4055-897D-2442AB656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CC01B-93A0-4748-A848-F6A7CD739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ABE01-49DB-44B0-AE41-EFC9A28DE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18F96-2A03-422F-A6C5-B250B700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OCLC Confidential                                      DRAFT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8BE40-7F12-4848-8708-F7D9CE3A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E285-4AEF-46E0-A27B-D84182B7C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841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3587-1BA1-49B7-AF79-87612C5D1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E82D7-ED78-4459-9D70-3A2317729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5BADC-60F2-4EEF-926A-2E5781F37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6D52B-119C-42FF-A456-1514789E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OCLC Confidential                                      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1374C-7534-42C6-B0EA-7B6D3525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E285-4AEF-46E0-A27B-D84182B7C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05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FA942-EEE6-4BC5-8F54-8B6D638F5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E2658-A2F9-44F8-9333-26D5A96E3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100E2-912F-49D4-B2ED-5B9E3F7A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A07ED-59B8-4009-9284-1FCE5FEE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OCLC Confidential                                      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28CA0-C4A7-4A10-90E9-BB6C7BDC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9E285-4AEF-46E0-A27B-D84182B7C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6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1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76869" y="550911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699030" y="1246767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55078" y="1324718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555067" y="2176889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555067" y="547737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1176869" y="550909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176869" y="3595110"/>
            <a:ext cx="2688167" cy="257175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spcBef>
                <a:spcPts val="0"/>
              </a:spcBef>
              <a:buNone/>
              <a:defRPr sz="1867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Place Speaker 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699030" y="4290965"/>
            <a:ext cx="2574927" cy="1176867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55078" y="4368917"/>
            <a:ext cx="7636932" cy="85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0" i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+mn-lt"/>
                <a:ea typeface="ＭＳ Ｐゴシック" charset="0"/>
                <a:cs typeface="Arial"/>
              </a:rPr>
              <a:t>Speaker Position, Speaker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55067" y="5221088"/>
            <a:ext cx="7636933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555067" y="3591936"/>
            <a:ext cx="7636933" cy="6508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176869" y="3595108"/>
            <a:ext cx="215900" cy="2571752"/>
          </a:xfrm>
          <a:prstGeom prst="rect">
            <a:avLst/>
          </a:prstGeom>
          <a:solidFill>
            <a:srgbClr val="236192">
              <a:alpha val="72000"/>
            </a:srgbClr>
          </a:solidFill>
          <a:ln>
            <a:noFill/>
          </a:ln>
        </p:spPr>
        <p:txBody>
          <a:bodyPr vert="horz"/>
          <a:lstStyle>
            <a:lvl1pPr marL="0" indent="0">
              <a:buNone/>
              <a:defRPr>
                <a:ln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FD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20346" y="1108082"/>
            <a:ext cx="10898717" cy="830997"/>
          </a:xfrm>
          <a:prstGeom prst="rect">
            <a:avLst/>
          </a:prstGeom>
          <a:ln w="28575" cmpd="sng">
            <a:solidFill>
              <a:srgbClr val="FFFFFF"/>
            </a:solidFill>
          </a:ln>
        </p:spPr>
        <p:txBody>
          <a:bodyPr vert="horz" lIns="274320" tIns="45720" rIns="274320" bIns="45720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 b="1" i="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cs typeface="Arial" charset="0"/>
              </a:rPr>
              <a:t>NEW SECTION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4951" y="850901"/>
            <a:ext cx="353483" cy="6007100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1215941" y="850902"/>
            <a:ext cx="353483" cy="5432839"/>
          </a:xfrm>
          <a:prstGeom prst="rect">
            <a:avLst/>
          </a:prstGeom>
          <a:solidFill>
            <a:srgbClr val="00AFD7"/>
          </a:solidFill>
        </p:spPr>
        <p:txBody>
          <a:bodyPr vert="horz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     </a:t>
            </a:r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4382" y="1372996"/>
            <a:ext cx="11252197" cy="4475171"/>
          </a:xfrm>
          <a:prstGeom prst="rect">
            <a:avLst/>
          </a:prstGeom>
        </p:spPr>
        <p:txBody>
          <a:bodyPr vert="horz"/>
          <a:lstStyle>
            <a:lvl1pPr marL="457189" indent="-457189">
              <a:buFont typeface="Arial"/>
              <a:buChar char="•"/>
              <a:defRPr sz="3200" baseline="0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2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4382" y="457739"/>
            <a:ext cx="11252197" cy="9152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2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248400"/>
            <a:ext cx="2946400" cy="609600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46400" y="6248400"/>
            <a:ext cx="1413933" cy="609600"/>
          </a:xfrm>
          <a:prstGeom prst="rect">
            <a:avLst/>
          </a:prstGeom>
          <a:solidFill>
            <a:srgbClr val="007D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360333" y="6248400"/>
            <a:ext cx="7831667" cy="60960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3D527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39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6" descr="OCLC_H_PMS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2566" y="6347609"/>
            <a:ext cx="964583" cy="3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3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2533" baseline="0">
                <a:sym typeface="Wingdings"/>
              </a:defRPr>
            </a:lvl1pPr>
            <a:lvl2pPr marL="609585" indent="0">
              <a:buNone/>
              <a:defRPr sz="3200"/>
            </a:lvl2pPr>
          </a:lstStyle>
          <a:p>
            <a:pPr lvl="1"/>
            <a:r>
              <a:rPr lang="en-US" dirty="0"/>
              <a:t>Drag and drop photo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111322" y="-20638"/>
            <a:ext cx="577849" cy="6899276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   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89172" y="-20638"/>
            <a:ext cx="1502833" cy="6899276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-18815" y="4997709"/>
            <a:ext cx="8204200" cy="954107"/>
          </a:xfrm>
          <a:prstGeom prst="rect">
            <a:avLst/>
          </a:prstGeom>
          <a:solidFill>
            <a:schemeClr val="bg1"/>
          </a:solidFill>
        </p:spPr>
        <p:txBody>
          <a:bodyPr vert="horz" lIns="640080"/>
          <a:lstStyle>
            <a:lvl1pPr marL="0" indent="0">
              <a:buNone/>
              <a:defRPr sz="3200" b="1" baseline="0">
                <a:solidFill>
                  <a:srgbClr val="236192"/>
                </a:solidFill>
              </a:defRPr>
            </a:lvl1pPr>
          </a:lstStyle>
          <a:p>
            <a:pPr lvl="0"/>
            <a:r>
              <a:rPr lang="en-US" dirty="0"/>
              <a:t>Persons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3223" y="5447286"/>
            <a:ext cx="7480300" cy="3524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Persons Title</a:t>
            </a: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072" y="6422993"/>
            <a:ext cx="916227" cy="29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61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23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E64B1C-9BBF-4C89-8EDB-216C013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0D8CD-93A4-476E-9328-A0E15CC5F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1FF8C-1317-4750-A2AD-119180CC1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C3B35-7ECD-4385-9935-D4047EEB9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OCLC Confidential                                      DRAFT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EAA8A-B964-4CBF-8FCA-56D38A31F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9E285-4AEF-46E0-A27B-D84182B7C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2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89643-126A-45E3-8A9A-47E1402194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" y="1773169"/>
            <a:ext cx="4322850" cy="651397"/>
          </a:xfrm>
        </p:spPr>
        <p:txBody>
          <a:bodyPr/>
          <a:lstStyle/>
          <a:p>
            <a:r>
              <a:rPr lang="en-US" dirty="0"/>
              <a:t>20 March 2019 RLP @ RLUK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F1A4104-5A3A-4A94-AE19-BF27EA38CA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2018 OCLC Open Access Study: Highlights of Findings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47CBF-725E-4FB7-8615-ACAB466EEE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1592" y="4275963"/>
            <a:ext cx="3170099" cy="502766"/>
          </a:xfrm>
        </p:spPr>
        <p:txBody>
          <a:bodyPr/>
          <a:lstStyle/>
          <a:p>
            <a:r>
              <a:rPr lang="en-US" dirty="0"/>
              <a:t>Merrilee Proffitt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10E034-50DE-4699-81BA-7F44EAEC3B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71594" y="4818452"/>
            <a:ext cx="6972422" cy="395045"/>
          </a:xfrm>
        </p:spPr>
        <p:txBody>
          <a:bodyPr/>
          <a:lstStyle/>
          <a:p>
            <a:r>
              <a:rPr lang="en-US" dirty="0"/>
              <a:t>Senior Manager, OCLC Research Library Partnership</a:t>
            </a:r>
          </a:p>
        </p:txBody>
      </p:sp>
    </p:spTree>
    <p:extLst>
      <p:ext uri="{BB962C8B-B14F-4D97-AF65-F5344CB8AC3E}">
        <p14:creationId xmlns:p14="http://schemas.microsoft.com/office/powerpoint/2010/main" val="416389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13490C-FD61-42E3-9192-80512B65FF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OCLC Global Council: OA </a:t>
            </a:r>
            <a:r>
              <a:rPr lang="en-US" i="1"/>
              <a:t>and</a:t>
            </a:r>
            <a:r>
              <a:rPr lang="en-US"/>
              <a:t> Open Content</a:t>
            </a:r>
          </a:p>
        </p:txBody>
      </p:sp>
      <p:pic>
        <p:nvPicPr>
          <p:cNvPr id="12" name="Picture 11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4636561B-A444-404B-872C-76F63394B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32" b="2232"/>
          <a:stretch/>
        </p:blipFill>
        <p:spPr>
          <a:xfrm>
            <a:off x="1695559" y="2762368"/>
            <a:ext cx="1715115" cy="1715115"/>
          </a:xfrm>
          <a:prstGeom prst="ellipse">
            <a:avLst/>
          </a:prstGeom>
        </p:spPr>
      </p:pic>
      <p:pic>
        <p:nvPicPr>
          <p:cNvPr id="13" name="Picture 12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80A9FAB2-7804-4373-A4A1-A2862841FA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21" b="6821"/>
          <a:stretch/>
        </p:blipFill>
        <p:spPr>
          <a:xfrm>
            <a:off x="1695559" y="989555"/>
            <a:ext cx="1715115" cy="1715115"/>
          </a:xfrm>
          <a:prstGeom prst="ellipse">
            <a:avLst/>
          </a:prstGeom>
        </p:spPr>
      </p:pic>
      <p:pic>
        <p:nvPicPr>
          <p:cNvPr id="14" name="Picture 13" descr="A person wearing glasses and smiling at the camera&#10;&#10;Description generated with very high confidence">
            <a:extLst>
              <a:ext uri="{FF2B5EF4-FFF2-40B4-BE49-F238E27FC236}">
                <a16:creationId xmlns:a16="http://schemas.microsoft.com/office/drawing/2014/main" id="{3C044AA0-F5FA-4780-A632-C416D5F1DE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294"/>
          <a:stretch/>
        </p:blipFill>
        <p:spPr>
          <a:xfrm>
            <a:off x="3552223" y="989555"/>
            <a:ext cx="1686220" cy="1715115"/>
          </a:xfrm>
          <a:prstGeom prst="ellipse">
            <a:avLst/>
          </a:prstGeom>
        </p:spPr>
      </p:pic>
      <p:pic>
        <p:nvPicPr>
          <p:cNvPr id="15" name="Picture 14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FF75D0AB-CFF1-4085-A38E-782908044F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67" r="16667"/>
          <a:stretch/>
        </p:blipFill>
        <p:spPr>
          <a:xfrm>
            <a:off x="1695559" y="4535181"/>
            <a:ext cx="1715115" cy="1715115"/>
          </a:xfrm>
          <a:prstGeom prst="ellipse">
            <a:avLst/>
          </a:prstGeom>
        </p:spPr>
      </p:pic>
      <p:pic>
        <p:nvPicPr>
          <p:cNvPr id="16" name="Picture 15" descr="A person sitting at a table using a computer&#10;&#10;Description generated with very high confidence">
            <a:extLst>
              <a:ext uri="{FF2B5EF4-FFF2-40B4-BE49-F238E27FC236}">
                <a16:creationId xmlns:a16="http://schemas.microsoft.com/office/drawing/2014/main" id="{67BA832D-0F31-4410-9177-4C5FB78A1D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05" r="5905" b="41425"/>
          <a:stretch/>
        </p:blipFill>
        <p:spPr>
          <a:xfrm>
            <a:off x="3555732" y="2762368"/>
            <a:ext cx="1715115" cy="1715115"/>
          </a:xfrm>
          <a:prstGeom prst="ellipse">
            <a:avLst/>
          </a:prstGeom>
        </p:spPr>
      </p:pic>
      <p:pic>
        <p:nvPicPr>
          <p:cNvPr id="17" name="Picture 16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6233C3CF-8168-4D0D-9C56-73E75B316A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103" r="6103" b="25840"/>
          <a:stretch/>
        </p:blipFill>
        <p:spPr>
          <a:xfrm>
            <a:off x="3555732" y="4535181"/>
            <a:ext cx="1715115" cy="1715115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2917F5-0194-499B-9B6E-81873E655D67}"/>
              </a:ext>
            </a:extLst>
          </p:cNvPr>
          <p:cNvSpPr txBox="1"/>
          <p:nvPr/>
        </p:nvSpPr>
        <p:spPr>
          <a:xfrm>
            <a:off x="5862011" y="1905507"/>
            <a:ext cx="4532056" cy="304698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defTabSz="609570">
              <a:defRPr/>
            </a:pPr>
            <a:r>
              <a:rPr lang="en-US" sz="2400">
                <a:solidFill>
                  <a:srgbClr val="000000"/>
                </a:solidFill>
                <a:latin typeface="Arial"/>
              </a:rPr>
              <a:t>Debbie Schachter, Chair (ARC)</a:t>
            </a:r>
          </a:p>
          <a:p>
            <a:pPr defTabSz="609570">
              <a:defRPr/>
            </a:pPr>
            <a:r>
              <a:rPr lang="en-US" sz="2400">
                <a:solidFill>
                  <a:srgbClr val="000000"/>
                </a:solidFill>
                <a:latin typeface="Arial"/>
              </a:rPr>
              <a:t>Scott Walter (ARC)</a:t>
            </a:r>
          </a:p>
          <a:p>
            <a:pPr defTabSz="609570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  <a:p>
            <a:pPr defTabSz="609570">
              <a:defRPr/>
            </a:pPr>
            <a:r>
              <a:rPr lang="en-US" sz="2400">
                <a:solidFill>
                  <a:srgbClr val="000000"/>
                </a:solidFill>
                <a:latin typeface="Arial"/>
              </a:rPr>
              <a:t>Rupert Schaab (EMEA)</a:t>
            </a:r>
          </a:p>
          <a:p>
            <a:pPr defTabSz="609570">
              <a:defRPr/>
            </a:pPr>
            <a:r>
              <a:rPr lang="en-US" sz="2400">
                <a:solidFill>
                  <a:srgbClr val="000000"/>
                </a:solidFill>
                <a:latin typeface="Arial"/>
              </a:rPr>
              <a:t>Tuba </a:t>
            </a:r>
            <a:r>
              <a:rPr lang="en-US" sz="2400" err="1">
                <a:solidFill>
                  <a:srgbClr val="000000"/>
                </a:solidFill>
                <a:latin typeface="Arial"/>
              </a:rPr>
              <a:t>Akbaytürk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 (EMEA)</a:t>
            </a:r>
          </a:p>
          <a:p>
            <a:pPr defTabSz="609570"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  <a:p>
            <a:pPr defTabSz="609570">
              <a:defRPr/>
            </a:pPr>
            <a:r>
              <a:rPr lang="en-US" sz="2400">
                <a:solidFill>
                  <a:srgbClr val="000000"/>
                </a:solidFill>
                <a:latin typeface="Arial"/>
              </a:rPr>
              <a:t>Howard Amos (APRC)</a:t>
            </a:r>
          </a:p>
          <a:p>
            <a:pPr defTabSz="609570">
              <a:defRPr/>
            </a:pPr>
            <a:r>
              <a:rPr lang="en-US" sz="2400" err="1">
                <a:solidFill>
                  <a:srgbClr val="000000"/>
                </a:solidFill>
                <a:latin typeface="Arial"/>
              </a:rPr>
              <a:t>Kuang-hua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 Chen (APRC)</a:t>
            </a:r>
          </a:p>
        </p:txBody>
      </p:sp>
    </p:spTree>
    <p:extLst>
      <p:ext uri="{BB962C8B-B14F-4D97-AF65-F5344CB8AC3E}">
        <p14:creationId xmlns:p14="http://schemas.microsoft.com/office/powerpoint/2010/main" val="126284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19DC38-3D53-4AEB-B1EC-EDBE62306D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anchor="t"/>
          <a:lstStyle/>
          <a:p>
            <a:r>
              <a:rPr lang="en-US">
                <a:cs typeface="Arial"/>
              </a:rPr>
              <a:t>Defining Open Content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765FC-7E67-42B2-BD4D-8825D6A137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r>
              <a:rPr lang="en-US" sz="4267">
                <a:cs typeface="Arial"/>
              </a:rPr>
              <a:t>Open and freely available</a:t>
            </a:r>
          </a:p>
          <a:p>
            <a:r>
              <a:rPr lang="en-US" sz="4267">
                <a:cs typeface="Arial"/>
              </a:rPr>
              <a:t>Accessible immediately and online</a:t>
            </a:r>
          </a:p>
          <a:p>
            <a:r>
              <a:rPr lang="en-US" sz="4267">
                <a:cs typeface="Arial"/>
              </a:rPr>
              <a:t>Digital and usable in a digital environment </a:t>
            </a:r>
          </a:p>
          <a:p>
            <a:r>
              <a:rPr lang="en-US" sz="4267">
                <a:cs typeface="Arial"/>
              </a:rPr>
              <a:t>Acknowledging the "continuum of openness"</a:t>
            </a:r>
          </a:p>
        </p:txBody>
      </p:sp>
    </p:spTree>
    <p:extLst>
      <p:ext uri="{BB962C8B-B14F-4D97-AF65-F5344CB8AC3E}">
        <p14:creationId xmlns:p14="http://schemas.microsoft.com/office/powerpoint/2010/main" val="19834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59BDCB-33F8-4166-BA85-0CFDD805D1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anchor="t"/>
          <a:lstStyle/>
          <a:p>
            <a:r>
              <a:rPr lang="de-DE" dirty="0"/>
              <a:t>Overview of survey findings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CF1F73E-86B2-4F09-A149-61FB7925D4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anchor="t"/>
          <a:lstStyle/>
          <a:p>
            <a:pPr marL="0" indent="0">
              <a:buNone/>
            </a:pPr>
            <a:r>
              <a:rPr lang="en-US" dirty="0"/>
              <a:t>705 responses from 82 different countries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72% are Research and University libraries</a:t>
            </a:r>
          </a:p>
          <a:p>
            <a:r>
              <a:rPr lang="en-US" dirty="0">
                <a:cs typeface="Arial"/>
              </a:rPr>
              <a:t>91% are currently involved in Open Content activities </a:t>
            </a:r>
          </a:p>
          <a:p>
            <a:r>
              <a:rPr lang="en-US" dirty="0"/>
              <a:t>Current top 3 Open Content activities:</a:t>
            </a:r>
            <a:endParaRPr lang="en-US" dirty="0">
              <a:cs typeface="Arial"/>
            </a:endParaRPr>
          </a:p>
          <a:p>
            <a:pPr lvl="1"/>
            <a:r>
              <a:rPr lang="en-US" sz="2800" dirty="0"/>
              <a:t>Supporting users/instructors/digital literacy programs</a:t>
            </a:r>
            <a:endParaRPr lang="en-US" sz="2800" dirty="0">
              <a:cs typeface="Arial"/>
            </a:endParaRPr>
          </a:p>
          <a:p>
            <a:pPr lvl="1"/>
            <a:r>
              <a:rPr lang="en-US" sz="2800" dirty="0"/>
              <a:t>Promoting the discovery of Open Content</a:t>
            </a:r>
            <a:endParaRPr lang="en-US" sz="2800" dirty="0">
              <a:cs typeface="Arial"/>
            </a:endParaRPr>
          </a:p>
          <a:p>
            <a:pPr lvl="1"/>
            <a:r>
              <a:rPr lang="en-US" sz="2800" dirty="0"/>
              <a:t>Operating an institutional repository</a:t>
            </a:r>
            <a:r>
              <a:rPr lang="en-US" b="1" dirty="0"/>
              <a:t> </a:t>
            </a:r>
            <a:endParaRPr lang="de-D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4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CD539-3338-4180-B022-FEE4D28B09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" y="78026"/>
            <a:ext cx="6858000" cy="1332486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Responses by Region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9828CA6-D663-4217-BB44-924741832A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67066"/>
              </p:ext>
            </p:extLst>
          </p:nvPr>
        </p:nvGraphicFramePr>
        <p:xfrm>
          <a:off x="3339968" y="114331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9E8CD07-D280-45B1-9E02-40E4850CAA32}"/>
              </a:ext>
            </a:extLst>
          </p:cNvPr>
          <p:cNvSpPr txBox="1"/>
          <p:nvPr/>
        </p:nvSpPr>
        <p:spPr>
          <a:xfrm>
            <a:off x="234892" y="1711354"/>
            <a:ext cx="4404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Half (49%) of the respondents are from the Americas region; just over a third (36%) from EMEA and 15% from Asia Pacific.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D2B60C-5041-4962-8650-527D57F86E3E}"/>
              </a:ext>
            </a:extLst>
          </p:cNvPr>
          <p:cNvSpPr txBox="1"/>
          <p:nvPr/>
        </p:nvSpPr>
        <p:spPr>
          <a:xfrm>
            <a:off x="365760" y="5841664"/>
            <a:ext cx="3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642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CD539-3338-4180-B022-FEE4D28B09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312139" y="206596"/>
            <a:ext cx="5596399" cy="1174459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Responses by Library Type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A2D0DC3-806B-439A-85CB-D8408E5056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604939"/>
              </p:ext>
            </p:extLst>
          </p:nvPr>
        </p:nvGraphicFramePr>
        <p:xfrm>
          <a:off x="4639111" y="1381055"/>
          <a:ext cx="7004807" cy="4757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EFFF80-4D22-42C3-A640-39071920D433}"/>
              </a:ext>
            </a:extLst>
          </p:cNvPr>
          <p:cNvSpPr txBox="1"/>
          <p:nvPr/>
        </p:nvSpPr>
        <p:spPr>
          <a:xfrm>
            <a:off x="234892" y="1711354"/>
            <a:ext cx="4404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Nearly three-fourths of the respondents are Research &amp; University Libraries (72%) and another 8% are from other Educational Libraries.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FF4F20-47A8-4E37-866A-CDCCBAD93FE7}"/>
              </a:ext>
            </a:extLst>
          </p:cNvPr>
          <p:cNvSpPr txBox="1"/>
          <p:nvPr/>
        </p:nvSpPr>
        <p:spPr>
          <a:xfrm>
            <a:off x="365760" y="5841664"/>
            <a:ext cx="3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3642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27DC0-21F1-4BA7-9448-90B39AF21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021" y="101404"/>
            <a:ext cx="11252197" cy="91525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Nearly half (49%) of the lead contributors are higher level staff (director, assistant director or manager); 47% are librarians/library staff. The lead contributor represents various areas of responsibilities, with e-resources being the most represented.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75A6901-05B1-4C29-A5FE-91F4B856F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736471"/>
              </p:ext>
            </p:extLst>
          </p:nvPr>
        </p:nvGraphicFramePr>
        <p:xfrm>
          <a:off x="-983575" y="1408281"/>
          <a:ext cx="7209277" cy="470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E0DF23-BE0A-4C5D-9263-FA4DAF4C6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2285161"/>
              </p:ext>
            </p:extLst>
          </p:nvPr>
        </p:nvGraphicFramePr>
        <p:xfrm>
          <a:off x="5496127" y="1365025"/>
          <a:ext cx="5904690" cy="462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758E74E-B21D-47C7-98F2-4B13E00B1CF4}"/>
              </a:ext>
            </a:extLst>
          </p:cNvPr>
          <p:cNvSpPr txBox="1"/>
          <p:nvPr/>
        </p:nvSpPr>
        <p:spPr>
          <a:xfrm>
            <a:off x="87549" y="5966207"/>
            <a:ext cx="5090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260 total respondents did not provide level of responsibility for the lead contributor.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50741E-5558-4DA0-A4A0-F317D2ED9892}"/>
              </a:ext>
            </a:extLst>
          </p:cNvPr>
          <p:cNvSpPr txBox="1"/>
          <p:nvPr/>
        </p:nvSpPr>
        <p:spPr>
          <a:xfrm>
            <a:off x="6095999" y="5985663"/>
            <a:ext cx="54432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270 total respondents did not provide area(s) of responsibility for the lead contributor.</a:t>
            </a:r>
          </a:p>
        </p:txBody>
      </p:sp>
    </p:spTree>
    <p:extLst>
      <p:ext uri="{BB962C8B-B14F-4D97-AF65-F5344CB8AC3E}">
        <p14:creationId xmlns:p14="http://schemas.microsoft.com/office/powerpoint/2010/main" val="30518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27DC0-21F1-4BA7-9448-90B39AF21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5099" y="101403"/>
            <a:ext cx="9137714" cy="1017277"/>
          </a:xfrm>
        </p:spPr>
        <p:txBody>
          <a:bodyPr>
            <a:normAutofit/>
          </a:bodyPr>
          <a:lstStyle/>
          <a:p>
            <a:r>
              <a:rPr lang="en-US" sz="2000" dirty="0"/>
              <a:t>Most (91%) are CURRENTLY and 72% PLAN to be involved in open content activities.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E0DF23-BE0A-4C5D-9263-FA4DAF4C6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203813"/>
              </p:ext>
            </p:extLst>
          </p:nvPr>
        </p:nvGraphicFramePr>
        <p:xfrm>
          <a:off x="3885974" y="645572"/>
          <a:ext cx="7889133" cy="532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758E74E-B21D-47C7-98F2-4B13E00B1CF4}"/>
              </a:ext>
            </a:extLst>
          </p:cNvPr>
          <p:cNvSpPr txBox="1"/>
          <p:nvPr/>
        </p:nvSpPr>
        <p:spPr>
          <a:xfrm>
            <a:off x="416893" y="5418058"/>
            <a:ext cx="3944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*Many</a:t>
            </a:r>
            <a:r>
              <a:rPr lang="en-US" sz="1000" b="1" baseline="0" dirty="0"/>
              <a:t> of those planning to get involved in specific open content activities are also currently involved in open content activities.</a:t>
            </a:r>
            <a:endParaRPr lang="en-US" sz="1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1916A-C938-4025-A8AD-F93AF71BCFF7}"/>
              </a:ext>
            </a:extLst>
          </p:cNvPr>
          <p:cNvSpPr txBox="1"/>
          <p:nvPr/>
        </p:nvSpPr>
        <p:spPr>
          <a:xfrm>
            <a:off x="4609065" y="5248872"/>
            <a:ext cx="596954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/>
              <a:t>None/Not sure </a:t>
            </a:r>
          </a:p>
          <a:p>
            <a:pPr algn="r"/>
            <a:r>
              <a:rPr lang="en-US" sz="1050" dirty="0"/>
              <a:t>Current (9%)</a:t>
            </a:r>
          </a:p>
          <a:p>
            <a:pPr algn="r"/>
            <a:r>
              <a:rPr lang="en-US" sz="1050" dirty="0"/>
              <a:t>Plan to (28%)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F0F6B41-CC7A-43A3-86EE-5AFE3B7A1BFC}"/>
              </a:ext>
            </a:extLst>
          </p:cNvPr>
          <p:cNvSpPr txBox="1">
            <a:spLocks/>
          </p:cNvSpPr>
          <p:nvPr/>
        </p:nvSpPr>
        <p:spPr>
          <a:xfrm>
            <a:off x="143923" y="866722"/>
            <a:ext cx="3848261" cy="4620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More than half are CURRENTLY involved in: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1" dirty="0"/>
              <a:t>supporting users/instructors/ digital literacy programs </a:t>
            </a:r>
            <a:r>
              <a:rPr lang="en-US" sz="1800" dirty="0"/>
              <a:t>(65%);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1" dirty="0"/>
              <a:t>promoting the discovery of open content </a:t>
            </a:r>
            <a:r>
              <a:rPr lang="en-US" sz="1800" dirty="0"/>
              <a:t>(61%);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i="1" dirty="0"/>
              <a:t>institutional repository </a:t>
            </a:r>
            <a:r>
              <a:rPr lang="en-US" sz="1800" dirty="0"/>
              <a:t>(60%);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supporting authors/researchers/ teachers (58%);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1" dirty="0"/>
              <a:t>digitizing collections </a:t>
            </a:r>
            <a:r>
              <a:rPr lang="en-US" sz="1800" dirty="0"/>
              <a:t>(57%);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1" dirty="0"/>
              <a:t>selecting open content not managed by the library </a:t>
            </a:r>
            <a:r>
              <a:rPr lang="en-US" sz="1800" dirty="0"/>
              <a:t>(54%). </a:t>
            </a:r>
          </a:p>
          <a:p>
            <a:r>
              <a:rPr lang="en-US" sz="1800" dirty="0"/>
              <a:t>A tenth or more PLAN to be involved in most of the open content activities.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06177-4D0F-40D1-9BB0-3CE1F9B6EDC3}"/>
              </a:ext>
            </a:extLst>
          </p:cNvPr>
          <p:cNvSpPr txBox="1"/>
          <p:nvPr/>
        </p:nvSpPr>
        <p:spPr>
          <a:xfrm>
            <a:off x="365760" y="5841664"/>
            <a:ext cx="3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7637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27DC0-21F1-4BA7-9448-90B39AF21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5098" y="101403"/>
            <a:ext cx="11789923" cy="1017277"/>
          </a:xfrm>
        </p:spPr>
        <p:txBody>
          <a:bodyPr>
            <a:normAutofit/>
          </a:bodyPr>
          <a:lstStyle/>
          <a:p>
            <a:r>
              <a:rPr lang="en-US" sz="2000" dirty="0"/>
              <a:t>Significantly more EMEA respondents (compared to Americas) PLAN to be involved in </a:t>
            </a:r>
            <a:r>
              <a:rPr lang="en-US" sz="2000" i="1" dirty="0"/>
              <a:t>data services</a:t>
            </a:r>
            <a:r>
              <a:rPr lang="en-US" sz="2000" dirty="0"/>
              <a:t>; </a:t>
            </a:r>
            <a:r>
              <a:rPr lang="en-US" sz="2000" i="1"/>
              <a:t>digital collections </a:t>
            </a:r>
            <a:r>
              <a:rPr lang="en-US" sz="2000" i="1" dirty="0"/>
              <a:t>library</a:t>
            </a:r>
            <a:r>
              <a:rPr lang="en-US" sz="2000" dirty="0"/>
              <a:t>; </a:t>
            </a:r>
            <a:r>
              <a:rPr lang="en-US" sz="2000" i="1" dirty="0"/>
              <a:t>deep interactions of open content</a:t>
            </a:r>
            <a:r>
              <a:rPr lang="en-US" sz="2000" dirty="0"/>
              <a:t>; </a:t>
            </a:r>
            <a:r>
              <a:rPr lang="en-US" sz="2000" i="1" dirty="0"/>
              <a:t>publishing</a:t>
            </a:r>
            <a:r>
              <a:rPr lang="en-US" sz="2000" dirty="0"/>
              <a:t>; and </a:t>
            </a:r>
            <a:r>
              <a:rPr lang="en-US" sz="2000" i="1" dirty="0"/>
              <a:t>born-digital (legal) deposit/Web-archive</a:t>
            </a:r>
            <a:r>
              <a:rPr lang="en-US" sz="2000" dirty="0"/>
              <a:t>. Significantly more respondents from the Americas (compared to EMEA) PLAN to be involved in </a:t>
            </a:r>
            <a:r>
              <a:rPr lang="en-US" sz="2000" i="1" dirty="0"/>
              <a:t>assessment</a:t>
            </a:r>
            <a:r>
              <a:rPr lang="en-US" sz="2000" dirty="0"/>
              <a:t>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E0DF23-BE0A-4C5D-9263-FA4DAF4C6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168330"/>
              </p:ext>
            </p:extLst>
          </p:nvPr>
        </p:nvGraphicFramePr>
        <p:xfrm>
          <a:off x="1935802" y="928468"/>
          <a:ext cx="9241279" cy="5417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FDFE2A-2827-4A64-943B-F963A9870394}"/>
              </a:ext>
            </a:extLst>
          </p:cNvPr>
          <p:cNvSpPr txBox="1"/>
          <p:nvPr/>
        </p:nvSpPr>
        <p:spPr>
          <a:xfrm>
            <a:off x="365760" y="5841664"/>
            <a:ext cx="3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8590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27DC0-21F1-4BA7-9448-90B39AF21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5099" y="101403"/>
            <a:ext cx="11770468" cy="127992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Americas’ respondents are more likely to have been involved in </a:t>
            </a:r>
            <a:r>
              <a:rPr lang="en-US" sz="1600" i="1" dirty="0"/>
              <a:t>Digital Collections Library</a:t>
            </a:r>
            <a:r>
              <a:rPr lang="en-US" sz="1600" dirty="0"/>
              <a:t>; </a:t>
            </a:r>
            <a:r>
              <a:rPr lang="en-US" sz="1600" i="1" dirty="0"/>
              <a:t>digitizing collections</a:t>
            </a:r>
            <a:r>
              <a:rPr lang="en-US" sz="1600" dirty="0"/>
              <a:t>; and </a:t>
            </a:r>
            <a:r>
              <a:rPr lang="en-US" sz="1600" i="1" dirty="0"/>
              <a:t>deep interactions of open content </a:t>
            </a:r>
            <a:r>
              <a:rPr lang="en-US" sz="1600" dirty="0"/>
              <a:t>for more than 3 years. EMEA respondents are more likely to be involved in </a:t>
            </a:r>
            <a:r>
              <a:rPr lang="en-US" sz="1600" i="1" dirty="0"/>
              <a:t>institutional repository</a:t>
            </a:r>
            <a:r>
              <a:rPr lang="en-US" sz="1600" dirty="0"/>
              <a:t>; </a:t>
            </a:r>
            <a:r>
              <a:rPr lang="en-US" sz="1600" i="1" dirty="0"/>
              <a:t>supporting</a:t>
            </a:r>
            <a:r>
              <a:rPr lang="en-US" sz="1600" dirty="0"/>
              <a:t> </a:t>
            </a:r>
            <a:r>
              <a:rPr lang="en-US" sz="1600" i="1" dirty="0"/>
              <a:t>authors/researchers/teachers</a:t>
            </a:r>
            <a:r>
              <a:rPr lang="en-US" sz="1600" dirty="0"/>
              <a:t>; and </a:t>
            </a:r>
            <a:r>
              <a:rPr lang="en-US" sz="1600" i="1" dirty="0"/>
              <a:t>supporting users/instructing/digital literacy programs </a:t>
            </a:r>
            <a:r>
              <a:rPr lang="en-US" sz="1600" dirty="0"/>
              <a:t>for more than 3 years. AP respondents are more likely to have been involved in </a:t>
            </a:r>
            <a:r>
              <a:rPr lang="en-US" sz="1600" i="1" dirty="0"/>
              <a:t>bibliometrics</a:t>
            </a:r>
            <a:r>
              <a:rPr lang="en-US" sz="1600" dirty="0"/>
              <a:t>; </a:t>
            </a:r>
            <a:r>
              <a:rPr lang="en-US" sz="1600" i="1" dirty="0"/>
              <a:t>assessment</a:t>
            </a:r>
            <a:r>
              <a:rPr lang="en-US" sz="1600" dirty="0"/>
              <a:t>; </a:t>
            </a:r>
            <a:r>
              <a:rPr lang="en-US" sz="1600" i="1" dirty="0"/>
              <a:t>data</a:t>
            </a:r>
            <a:r>
              <a:rPr lang="en-US" sz="1600" dirty="0"/>
              <a:t> </a:t>
            </a:r>
            <a:r>
              <a:rPr lang="en-US" sz="1600" i="1" dirty="0"/>
              <a:t>services</a:t>
            </a:r>
            <a:r>
              <a:rPr lang="en-US" sz="1600" dirty="0"/>
              <a:t>; </a:t>
            </a:r>
            <a:r>
              <a:rPr lang="en-US" sz="1600" i="1" dirty="0"/>
              <a:t>born-digital (legal) deposit/Web-archive; </a:t>
            </a:r>
            <a:r>
              <a:rPr lang="en-US" sz="1600" dirty="0"/>
              <a:t>and</a:t>
            </a:r>
            <a:r>
              <a:rPr lang="en-US" sz="1600" i="1" dirty="0"/>
              <a:t> advocacy &amp; policies</a:t>
            </a:r>
            <a:r>
              <a:rPr lang="en-US" sz="1600" dirty="0"/>
              <a:t> longer (more than 3 years).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E0DF23-BE0A-4C5D-9263-FA4DAF4C6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3208349"/>
              </p:ext>
            </p:extLst>
          </p:nvPr>
        </p:nvGraphicFramePr>
        <p:xfrm>
          <a:off x="1889485" y="1264596"/>
          <a:ext cx="8743383" cy="5062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9804F6-95EE-4F71-A3F7-55AED91E9D5B}"/>
              </a:ext>
            </a:extLst>
          </p:cNvPr>
          <p:cNvSpPr txBox="1"/>
          <p:nvPr/>
        </p:nvSpPr>
        <p:spPr>
          <a:xfrm>
            <a:off x="365760" y="5841664"/>
            <a:ext cx="3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DRAFT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A6A55A4-5894-4E16-A30D-AD8D09CCFE7F}"/>
              </a:ext>
            </a:extLst>
          </p:cNvPr>
          <p:cNvSpPr/>
          <p:nvPr/>
        </p:nvSpPr>
        <p:spPr>
          <a:xfrm>
            <a:off x="2208627" y="5841664"/>
            <a:ext cx="1153772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1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27DC0-21F1-4BA7-9448-90B39AF21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883" y="71069"/>
            <a:ext cx="11252197" cy="915256"/>
          </a:xfrm>
        </p:spPr>
        <p:txBody>
          <a:bodyPr>
            <a:normAutofit/>
          </a:bodyPr>
          <a:lstStyle/>
          <a:p>
            <a:r>
              <a:rPr lang="en-US" dirty="0"/>
              <a:t>Total respondents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2E8F5F-87C0-49DA-9B49-9448DC372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29493"/>
              </p:ext>
            </p:extLst>
          </p:nvPr>
        </p:nvGraphicFramePr>
        <p:xfrm>
          <a:off x="1788265" y="1989190"/>
          <a:ext cx="8521429" cy="4070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5344">
                  <a:extLst>
                    <a:ext uri="{9D8B030D-6E8A-4147-A177-3AD203B41FA5}">
                      <a16:colId xmlns:a16="http://schemas.microsoft.com/office/drawing/2014/main" val="2280022812"/>
                    </a:ext>
                  </a:extLst>
                </a:gridCol>
                <a:gridCol w="692555">
                  <a:extLst>
                    <a:ext uri="{9D8B030D-6E8A-4147-A177-3AD203B41FA5}">
                      <a16:colId xmlns:a16="http://schemas.microsoft.com/office/drawing/2014/main" val="1763968365"/>
                    </a:ext>
                  </a:extLst>
                </a:gridCol>
                <a:gridCol w="776322">
                  <a:extLst>
                    <a:ext uri="{9D8B030D-6E8A-4147-A177-3AD203B41FA5}">
                      <a16:colId xmlns:a16="http://schemas.microsoft.com/office/drawing/2014/main" val="2376325281"/>
                    </a:ext>
                  </a:extLst>
                </a:gridCol>
                <a:gridCol w="710119">
                  <a:extLst>
                    <a:ext uri="{9D8B030D-6E8A-4147-A177-3AD203B41FA5}">
                      <a16:colId xmlns:a16="http://schemas.microsoft.com/office/drawing/2014/main" val="2710523432"/>
                    </a:ext>
                  </a:extLst>
                </a:gridCol>
                <a:gridCol w="564204">
                  <a:extLst>
                    <a:ext uri="{9D8B030D-6E8A-4147-A177-3AD203B41FA5}">
                      <a16:colId xmlns:a16="http://schemas.microsoft.com/office/drawing/2014/main" val="1399313229"/>
                    </a:ext>
                  </a:extLst>
                </a:gridCol>
                <a:gridCol w="972766">
                  <a:extLst>
                    <a:ext uri="{9D8B030D-6E8A-4147-A177-3AD203B41FA5}">
                      <a16:colId xmlns:a16="http://schemas.microsoft.com/office/drawing/2014/main" val="4262318901"/>
                    </a:ext>
                  </a:extLst>
                </a:gridCol>
                <a:gridCol w="710119">
                  <a:extLst>
                    <a:ext uri="{9D8B030D-6E8A-4147-A177-3AD203B41FA5}">
                      <a16:colId xmlns:a16="http://schemas.microsoft.com/office/drawing/2014/main" val="906542665"/>
                    </a:ext>
                  </a:extLst>
                </a:gridCol>
              </a:tblGrid>
              <a:tr h="6609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Budget line item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FTE allocation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Project money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Other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No source of investment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Not sure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256264"/>
                  </a:ext>
                </a:extLst>
              </a:tr>
              <a:tr h="220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Data services (n=168)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675703"/>
                  </a:ext>
                </a:extLst>
              </a:tr>
              <a:tr h="220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Digital Collections Library (n=284)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742380"/>
                  </a:ext>
                </a:extLst>
              </a:tr>
              <a:tr h="220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Institutional repository (n=340)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51439"/>
                  </a:ext>
                </a:extLst>
              </a:tr>
              <a:tr h="220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Publishing (n=197)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627313"/>
                  </a:ext>
                </a:extLst>
              </a:tr>
              <a:tr h="220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Digitizing collections (n=320)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607379"/>
                  </a:ext>
                </a:extLst>
              </a:tr>
              <a:tr h="220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Born-digital (legal) deposit/Web-archive (n=108)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62078"/>
                  </a:ext>
                </a:extLst>
              </a:tr>
              <a:tr h="220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Bibliometrics (n=129)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053971"/>
                  </a:ext>
                </a:extLst>
              </a:tr>
              <a:tr h="220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Deep interactions with open content (n=73)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38089"/>
                  </a:ext>
                </a:extLst>
              </a:tr>
              <a:tr h="220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Assessment (n=114)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759409"/>
                  </a:ext>
                </a:extLst>
              </a:tr>
              <a:tr h="23542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Supporting of authors/researchers/teachers (n=329)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134863"/>
                  </a:ext>
                </a:extLst>
              </a:tr>
              <a:tr h="233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Supporting users/instructing/digital literacy programs (n=373)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221265"/>
                  </a:ext>
                </a:extLst>
              </a:tr>
              <a:tr h="220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Advocacy and policies (n=285)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197029"/>
                  </a:ext>
                </a:extLst>
              </a:tr>
              <a:tr h="3228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Selecting open content not  managed by the library (n=316)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8001550"/>
                  </a:ext>
                </a:extLst>
              </a:tr>
              <a:tr h="220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Promoting the discovery of open content (n=357)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238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7ACDCB-CB33-4D80-92E0-81EAA6F4B60C}"/>
              </a:ext>
            </a:extLst>
          </p:cNvPr>
          <p:cNvSpPr txBox="1"/>
          <p:nvPr/>
        </p:nvSpPr>
        <p:spPr>
          <a:xfrm>
            <a:off x="1666670" y="823272"/>
            <a:ext cx="8764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 planning for expenses/investment, please indicate if the source of investment for each of your current open access activities is a budget line item, full-time equivalent (FTE) allocation and/or project-specific funding.  (Select all that apply.) (Table sorted in descending order based on “no source of investment”)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4D7102-58DA-4F94-9318-F0E7A5CD11F1}"/>
              </a:ext>
            </a:extLst>
          </p:cNvPr>
          <p:cNvSpPr txBox="1"/>
          <p:nvPr/>
        </p:nvSpPr>
        <p:spPr>
          <a:xfrm>
            <a:off x="365760" y="5841664"/>
            <a:ext cx="3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6901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072" y="880592"/>
            <a:ext cx="9160933" cy="53170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394" y="5817631"/>
            <a:ext cx="1460656" cy="2308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</a:rPr>
              <a:t>As of 30 December 2018</a:t>
            </a:r>
            <a:endParaRPr lang="en-US" sz="933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9515" y="27116"/>
            <a:ext cx="11252197" cy="915257"/>
          </a:xfrm>
        </p:spPr>
        <p:txBody>
          <a:bodyPr/>
          <a:lstStyle/>
          <a:p>
            <a:r>
              <a:rPr lang="en-US" sz="3733"/>
              <a:t>A global network of libraries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6E84BC-340A-164E-B34A-FD6598385BD4}"/>
              </a:ext>
            </a:extLst>
          </p:cNvPr>
          <p:cNvSpPr txBox="1"/>
          <p:nvPr/>
        </p:nvSpPr>
        <p:spPr>
          <a:xfrm>
            <a:off x="695600" y="2964179"/>
            <a:ext cx="1900329" cy="523220"/>
          </a:xfrm>
          <a:prstGeom prst="rect">
            <a:avLst/>
          </a:prstGeom>
          <a:solidFill>
            <a:srgbClr val="007DBA"/>
          </a:solidFill>
        </p:spPr>
        <p:txBody>
          <a:bodyPr wrap="square" lIns="243840" tIns="121920" bIns="121920" rtlCol="0" anchor="ctr">
            <a:spAutoFit/>
          </a:bodyPr>
          <a:lstStyle/>
          <a:p>
            <a:pPr defTabSz="609523"/>
            <a:r>
              <a:rPr lang="en-US" b="1" dirty="0">
                <a:solidFill>
                  <a:prstClr val="white"/>
                </a:solidFill>
              </a:rPr>
              <a:t>Americas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5EA1B0-C098-4846-B8F6-3AF57CC682F8}"/>
              </a:ext>
            </a:extLst>
          </p:cNvPr>
          <p:cNvSpPr txBox="1"/>
          <p:nvPr/>
        </p:nvSpPr>
        <p:spPr>
          <a:xfrm>
            <a:off x="1170670" y="3530207"/>
            <a:ext cx="2871943" cy="800219"/>
          </a:xfrm>
          <a:prstGeom prst="rect">
            <a:avLst/>
          </a:prstGeom>
          <a:solidFill>
            <a:schemeClr val="accent2"/>
          </a:solidFill>
        </p:spPr>
        <p:txBody>
          <a:bodyPr wrap="square" lIns="243840" tIns="121920" bIns="121920" rtlCol="0" anchor="t">
            <a:spAutoFit/>
          </a:bodyPr>
          <a:lstStyle/>
          <a:p>
            <a:pPr defTabSz="609523"/>
            <a:r>
              <a:rPr lang="en-US">
                <a:solidFill>
                  <a:prstClr val="white"/>
                </a:solidFill>
              </a:rPr>
              <a:t>10,060 members in 23 countries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687F12-F4BB-7A48-A51C-5C5B62B89C32}"/>
              </a:ext>
            </a:extLst>
          </p:cNvPr>
          <p:cNvSpPr txBox="1"/>
          <p:nvPr/>
        </p:nvSpPr>
        <p:spPr>
          <a:xfrm>
            <a:off x="4675145" y="1363742"/>
            <a:ext cx="1381723" cy="523220"/>
          </a:xfrm>
          <a:prstGeom prst="rect">
            <a:avLst/>
          </a:prstGeom>
          <a:solidFill>
            <a:srgbClr val="4C8C2B"/>
          </a:solidFill>
        </p:spPr>
        <p:txBody>
          <a:bodyPr wrap="square" lIns="243840" tIns="121920" bIns="121920" rtlCol="0" anchor="ctr">
            <a:spAutoFit/>
          </a:bodyPr>
          <a:lstStyle/>
          <a:p>
            <a:pPr defTabSz="609523"/>
            <a:r>
              <a:rPr lang="en-US" b="1" dirty="0">
                <a:solidFill>
                  <a:prstClr val="white"/>
                </a:solidFill>
              </a:rPr>
              <a:t>EMEA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5361AF-4A5B-E542-BCBF-A1EB01D9E339}"/>
              </a:ext>
            </a:extLst>
          </p:cNvPr>
          <p:cNvSpPr txBox="1"/>
          <p:nvPr/>
        </p:nvSpPr>
        <p:spPr>
          <a:xfrm>
            <a:off x="5150209" y="1926714"/>
            <a:ext cx="2723257" cy="800219"/>
          </a:xfrm>
          <a:prstGeom prst="rect">
            <a:avLst/>
          </a:prstGeom>
          <a:solidFill>
            <a:schemeClr val="accent4"/>
          </a:solidFill>
        </p:spPr>
        <p:txBody>
          <a:bodyPr wrap="square" lIns="243840" tIns="121920" bIns="121920" rtlCol="0" anchor="t">
            <a:spAutoFit/>
          </a:bodyPr>
          <a:lstStyle/>
          <a:p>
            <a:pPr defTabSz="609523"/>
            <a:r>
              <a:rPr lang="en-US">
                <a:solidFill>
                  <a:prstClr val="white"/>
                </a:solidFill>
              </a:rPr>
              <a:t>6,050 members in 78 countries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987C0E-3AAA-C449-81CF-B700841144DE}"/>
              </a:ext>
            </a:extLst>
          </p:cNvPr>
          <p:cNvSpPr txBox="1"/>
          <p:nvPr/>
        </p:nvSpPr>
        <p:spPr>
          <a:xfrm>
            <a:off x="8585765" y="3271955"/>
            <a:ext cx="2316433" cy="523220"/>
          </a:xfrm>
          <a:prstGeom prst="rect">
            <a:avLst/>
          </a:prstGeom>
          <a:solidFill>
            <a:schemeClr val="accent5"/>
          </a:solidFill>
        </p:spPr>
        <p:txBody>
          <a:bodyPr wrap="square" lIns="243840" tIns="121920" bIns="121920" rtlCol="0" anchor="ctr">
            <a:spAutoFit/>
          </a:bodyPr>
          <a:lstStyle/>
          <a:p>
            <a:pPr defTabSz="609523"/>
            <a:r>
              <a:rPr lang="en-US" b="1">
                <a:solidFill>
                  <a:prstClr val="white"/>
                </a:solidFill>
              </a:rPr>
              <a:t>Asia Pacific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F41BAE-069F-CF41-8F9E-A7C88A0CB2DC}"/>
              </a:ext>
            </a:extLst>
          </p:cNvPr>
          <p:cNvSpPr txBox="1"/>
          <p:nvPr/>
        </p:nvSpPr>
        <p:spPr>
          <a:xfrm>
            <a:off x="9060829" y="3834930"/>
            <a:ext cx="2773513" cy="800219"/>
          </a:xfrm>
          <a:prstGeom prst="rect">
            <a:avLst/>
          </a:prstGeom>
          <a:solidFill>
            <a:srgbClr val="DE6126"/>
          </a:solidFill>
        </p:spPr>
        <p:txBody>
          <a:bodyPr wrap="square" lIns="243840" tIns="121920" bIns="121920" rtlCol="0" anchor="t">
            <a:spAutoFit/>
          </a:bodyPr>
          <a:lstStyle/>
          <a:p>
            <a:pPr defTabSz="609523"/>
            <a:r>
              <a:rPr lang="en-US">
                <a:solidFill>
                  <a:prstClr val="white"/>
                </a:solidFill>
              </a:rPr>
              <a:t>1,472 members in 20 countries</a:t>
            </a:r>
          </a:p>
        </p:txBody>
      </p:sp>
    </p:spTree>
    <p:extLst>
      <p:ext uri="{BB962C8B-B14F-4D97-AF65-F5344CB8AC3E}">
        <p14:creationId xmlns:p14="http://schemas.microsoft.com/office/powerpoint/2010/main" val="2472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27DC0-21F1-4BA7-9448-90B39AF21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021" y="101404"/>
            <a:ext cx="11252197" cy="915256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74% of total respondents want to accelerate the impact for current and/or planned </a:t>
            </a:r>
            <a:r>
              <a:rPr lang="en-US" i="1" dirty="0"/>
              <a:t>data services </a:t>
            </a:r>
            <a:r>
              <a:rPr lang="en-US" dirty="0"/>
              <a:t>open content activities; and more than half feel this way for many of the other open content activities.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743D25-FAB0-4C98-8395-83242517D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0124941"/>
              </p:ext>
            </p:extLst>
          </p:nvPr>
        </p:nvGraphicFramePr>
        <p:xfrm>
          <a:off x="287021" y="1011916"/>
          <a:ext cx="11617958" cy="517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7446B8C-437E-4A8E-BD34-60BA83D8F5D9}"/>
              </a:ext>
            </a:extLst>
          </p:cNvPr>
          <p:cNvSpPr txBox="1"/>
          <p:nvPr/>
        </p:nvSpPr>
        <p:spPr>
          <a:xfrm>
            <a:off x="365760" y="5841664"/>
            <a:ext cx="3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1327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27DC0-21F1-4BA7-9448-90B39AF21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021" y="101404"/>
            <a:ext cx="11252197" cy="915256"/>
          </a:xfrm>
        </p:spPr>
        <p:txBody>
          <a:bodyPr>
            <a:normAutofit/>
          </a:bodyPr>
          <a:lstStyle/>
          <a:p>
            <a:r>
              <a:rPr lang="en-US" dirty="0"/>
              <a:t>Total respondents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743D25-FAB0-4C98-8395-83242517D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328883"/>
              </p:ext>
            </p:extLst>
          </p:nvPr>
        </p:nvGraphicFramePr>
        <p:xfrm>
          <a:off x="464235" y="900332"/>
          <a:ext cx="11252196" cy="523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E63736-B64D-4680-8172-5663102D0D35}"/>
              </a:ext>
            </a:extLst>
          </p:cNvPr>
          <p:cNvSpPr txBox="1"/>
          <p:nvPr/>
        </p:nvSpPr>
        <p:spPr>
          <a:xfrm>
            <a:off x="365760" y="5841664"/>
            <a:ext cx="3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6679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27DC0-21F1-4BA7-9448-90B39AF21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021" y="101404"/>
            <a:ext cx="11678000" cy="1260468"/>
          </a:xfrm>
        </p:spPr>
        <p:txBody>
          <a:bodyPr>
            <a:normAutofit/>
          </a:bodyPr>
          <a:lstStyle/>
          <a:p>
            <a:r>
              <a:rPr lang="en-US" sz="2000" dirty="0"/>
              <a:t>Nearly half or more total respondents report OCLC currently supports or they see a role for OCLC to support their library’s efforts in the various open content activities. Half or more do NOT see a role for OCLC to support </a:t>
            </a:r>
            <a:r>
              <a:rPr lang="en-US" sz="2000" i="1" dirty="0"/>
              <a:t>publishing</a:t>
            </a:r>
            <a:r>
              <a:rPr lang="en-US" sz="2000" dirty="0"/>
              <a:t> (55%); </a:t>
            </a:r>
            <a:r>
              <a:rPr lang="en-US" sz="2000" i="1" dirty="0"/>
              <a:t>supporting users/instructing/digital literacy programs </a:t>
            </a:r>
            <a:r>
              <a:rPr lang="en-US" sz="2000" dirty="0"/>
              <a:t>(54%); </a:t>
            </a:r>
            <a:r>
              <a:rPr lang="en-US" sz="2000" i="1" dirty="0"/>
              <a:t>supporting authors/researchers/teachers </a:t>
            </a:r>
            <a:r>
              <a:rPr lang="en-US" sz="2000" dirty="0"/>
              <a:t>(51%); and </a:t>
            </a:r>
            <a:r>
              <a:rPr lang="en-US" sz="2000" i="1" dirty="0"/>
              <a:t>institutional repository </a:t>
            </a:r>
            <a:r>
              <a:rPr lang="en-US" sz="2000" dirty="0"/>
              <a:t>(50%) open content activities.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2743D25-FAB0-4C98-8395-83242517D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5315595"/>
              </p:ext>
            </p:extLst>
          </p:nvPr>
        </p:nvGraphicFramePr>
        <p:xfrm>
          <a:off x="1595336" y="1498060"/>
          <a:ext cx="8929991" cy="474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E1F7C5-1719-4ED5-BBE2-C22A97F5D806}"/>
              </a:ext>
            </a:extLst>
          </p:cNvPr>
          <p:cNvSpPr txBox="1"/>
          <p:nvPr/>
        </p:nvSpPr>
        <p:spPr>
          <a:xfrm>
            <a:off x="365760" y="5841664"/>
            <a:ext cx="3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44040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27DC0-21F1-4BA7-9448-90B39AF21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021" y="101404"/>
            <a:ext cx="11366715" cy="890817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The top OCLC Research areas most relevant to library’s open content activities are </a:t>
            </a:r>
            <a:r>
              <a:rPr lang="en-US" i="1" dirty="0"/>
              <a:t>discoverability of open content </a:t>
            </a:r>
            <a:r>
              <a:rPr lang="en-US" dirty="0"/>
              <a:t>(63%) and </a:t>
            </a:r>
            <a:r>
              <a:rPr lang="en-US" i="1" dirty="0"/>
              <a:t>standardization of metadata </a:t>
            </a:r>
            <a:r>
              <a:rPr lang="en-US" dirty="0"/>
              <a:t>(49%) among total respondents.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E0DF23-BE0A-4C5D-9263-FA4DAF4C6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931522"/>
              </p:ext>
            </p:extLst>
          </p:nvPr>
        </p:nvGraphicFramePr>
        <p:xfrm>
          <a:off x="836579" y="992221"/>
          <a:ext cx="9766570" cy="5321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7EAEB3F-41EE-4AA0-A834-5B6D614128C2}"/>
              </a:ext>
            </a:extLst>
          </p:cNvPr>
          <p:cNvSpPr txBox="1"/>
          <p:nvPr/>
        </p:nvSpPr>
        <p:spPr>
          <a:xfrm>
            <a:off x="365760" y="5841664"/>
            <a:ext cx="3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215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F27DC0-21F1-4BA7-9448-90B39AF21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5099" y="101403"/>
            <a:ext cx="11770468" cy="1027005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The top OCLC Research areas most relevant to library’s open content activities are </a:t>
            </a:r>
            <a:r>
              <a:rPr lang="en-US" sz="1800" i="1" dirty="0"/>
              <a:t>discoverability of open content</a:t>
            </a:r>
            <a:r>
              <a:rPr lang="en-US" sz="1800" dirty="0"/>
              <a:t> and </a:t>
            </a:r>
            <a:r>
              <a:rPr lang="en-US" sz="1800" i="1" dirty="0"/>
              <a:t>standardization of metadata </a:t>
            </a:r>
            <a:r>
              <a:rPr lang="en-US" sz="1800" dirty="0"/>
              <a:t>among all regions. There is more interest among EMEA and AP respondents in </a:t>
            </a:r>
            <a:r>
              <a:rPr lang="en-US" sz="1800" i="1" dirty="0"/>
              <a:t>RIM/CRIS </a:t>
            </a:r>
            <a:r>
              <a:rPr lang="en-US" sz="1800" dirty="0"/>
              <a:t>and </a:t>
            </a:r>
            <a:r>
              <a:rPr lang="en-US" sz="1800" i="1" dirty="0"/>
              <a:t>Research Data Management (RDM) </a:t>
            </a:r>
            <a:r>
              <a:rPr lang="en-US" sz="1800" dirty="0"/>
              <a:t>– nearly a third or more selected these as most relevant areas compared to approximately a tenth of respondents from the Americas.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E0DF23-BE0A-4C5D-9263-FA4DAF4C6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73409"/>
              </p:ext>
            </p:extLst>
          </p:nvPr>
        </p:nvGraphicFramePr>
        <p:xfrm>
          <a:off x="1694932" y="1206230"/>
          <a:ext cx="9491877" cy="5062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16482C-91D5-4ED5-92D8-B0650BFE0DA3}"/>
              </a:ext>
            </a:extLst>
          </p:cNvPr>
          <p:cNvSpPr txBox="1"/>
          <p:nvPr/>
        </p:nvSpPr>
        <p:spPr>
          <a:xfrm>
            <a:off x="365760" y="5841664"/>
            <a:ext cx="368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7015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8095F4-83B7-E44A-B4AC-A1B7DBCA2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289" y="863717"/>
            <a:ext cx="8688415" cy="495536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3AFA81E-05DC-3940-BFAA-5A65F9630194}"/>
              </a:ext>
            </a:extLst>
          </p:cNvPr>
          <p:cNvGrpSpPr/>
          <p:nvPr/>
        </p:nvGrpSpPr>
        <p:grpSpPr>
          <a:xfrm>
            <a:off x="316590" y="211593"/>
            <a:ext cx="3368231" cy="5565422"/>
            <a:chOff x="181227" y="139953"/>
            <a:chExt cx="2526173" cy="4174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7E793E-D963-D54B-B62E-8FE38983AC27}"/>
                </a:ext>
              </a:extLst>
            </p:cNvPr>
            <p:cNvSpPr txBox="1"/>
            <p:nvPr/>
          </p:nvSpPr>
          <p:spPr>
            <a:xfrm>
              <a:off x="214890" y="139953"/>
              <a:ext cx="2492510" cy="992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>
                  <a:solidFill>
                    <a:schemeClr val="tx2"/>
                  </a:solidFill>
                </a:rPr>
                <a:t>18,000</a:t>
              </a:r>
              <a:endParaRPr lang="en-US" sz="8000">
                <a:solidFill>
                  <a:schemeClr val="tx2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AD9C0A-CCCC-4740-8900-444193649189}"/>
                </a:ext>
              </a:extLst>
            </p:cNvPr>
            <p:cNvSpPr txBox="1"/>
            <p:nvPr/>
          </p:nvSpPr>
          <p:spPr>
            <a:xfrm>
              <a:off x="248554" y="1040340"/>
              <a:ext cx="1687000" cy="484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member libraries </a:t>
              </a:r>
              <a:br>
                <a:rPr lang="en-US"/>
              </a:br>
              <a:r>
                <a:rPr lang="en-US"/>
                <a:t>worldwide who elect</a:t>
              </a:r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9772C4-03B8-C04A-8DED-73CEA73A774E}"/>
                </a:ext>
              </a:extLst>
            </p:cNvPr>
            <p:cNvSpPr txBox="1"/>
            <p:nvPr/>
          </p:nvSpPr>
          <p:spPr>
            <a:xfrm>
              <a:off x="181227" y="1649501"/>
              <a:ext cx="994503" cy="992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>
                  <a:solidFill>
                    <a:schemeClr val="tx2"/>
                  </a:solidFill>
                </a:rPr>
                <a:t>48</a:t>
              </a:r>
              <a:endParaRPr lang="en-US" sz="8000">
                <a:solidFill>
                  <a:schemeClr val="tx2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020DF1-D4A6-5E4C-A989-D43ABA531EF2}"/>
                </a:ext>
              </a:extLst>
            </p:cNvPr>
            <p:cNvSpPr txBox="1"/>
            <p:nvPr/>
          </p:nvSpPr>
          <p:spPr>
            <a:xfrm>
              <a:off x="248554" y="2497564"/>
              <a:ext cx="1677382" cy="484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delegates to Global </a:t>
              </a:r>
              <a:br>
                <a:rPr lang="en-US"/>
              </a:br>
              <a:r>
                <a:rPr lang="en-US"/>
                <a:t>Council, who elect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2B394A-6B80-9542-BF6C-DFB38B98568B}"/>
                </a:ext>
              </a:extLst>
            </p:cNvPr>
            <p:cNvSpPr txBox="1"/>
            <p:nvPr/>
          </p:nvSpPr>
          <p:spPr>
            <a:xfrm>
              <a:off x="181227" y="3067387"/>
              <a:ext cx="566501" cy="992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>
                  <a:solidFill>
                    <a:schemeClr val="tx2"/>
                  </a:solidFill>
                </a:rPr>
                <a:t>6</a:t>
              </a:r>
              <a:endParaRPr lang="en-US" sz="8000">
                <a:solidFill>
                  <a:schemeClr val="tx2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7096CD-A1FC-B54B-A3CE-036539B1B977}"/>
                </a:ext>
              </a:extLst>
            </p:cNvPr>
            <p:cNvSpPr txBox="1"/>
            <p:nvPr/>
          </p:nvSpPr>
          <p:spPr>
            <a:xfrm>
              <a:off x="248554" y="3829274"/>
              <a:ext cx="2321789" cy="484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members of the 15-member </a:t>
              </a:r>
            </a:p>
            <a:p>
              <a:r>
                <a:rPr lang="en-US"/>
                <a:t>OCLC Board of Trustees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29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039993" y="2438010"/>
            <a:ext cx="4113543" cy="119538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b="1">
                <a:solidFill>
                  <a:schemeClr val="bg1"/>
                </a:solidFill>
              </a:rPr>
              <a:t>Why OCLC?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144611" y="361829"/>
            <a:ext cx="12178587" cy="4842830"/>
            <a:chOff x="-108459" y="271368"/>
            <a:chExt cx="9133939" cy="5003046"/>
          </a:xfrm>
        </p:grpSpPr>
        <p:sp>
          <p:nvSpPr>
            <p:cNvPr id="5" name="TextBox 4"/>
            <p:cNvSpPr txBox="1"/>
            <p:nvPr/>
          </p:nvSpPr>
          <p:spPr>
            <a:xfrm>
              <a:off x="2777563" y="3851946"/>
              <a:ext cx="3803989" cy="1422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960"/>
                </a:lnSpc>
              </a:pPr>
              <a:r>
                <a:rPr lang="en-US" sz="4800" b="1">
                  <a:solidFill>
                    <a:schemeClr val="accent6"/>
                  </a:solidFill>
                  <a:latin typeface="Beirut" charset="0"/>
                  <a:ea typeface="Beirut" charset="0"/>
                  <a:cs typeface="Beirut" charset="0"/>
                </a:rPr>
                <a:t>“research on </a:t>
              </a:r>
              <a:br>
                <a:rPr lang="en-US" sz="4800" b="1">
                  <a:solidFill>
                    <a:schemeClr val="accent6"/>
                  </a:solidFill>
                  <a:latin typeface="Beirut" charset="0"/>
                  <a:ea typeface="Beirut" charset="0"/>
                  <a:cs typeface="Beirut" charset="0"/>
                </a:rPr>
              </a:br>
              <a:r>
                <a:rPr lang="en-US" sz="4800" b="1">
                  <a:solidFill>
                    <a:schemeClr val="accent6"/>
                  </a:solidFill>
                  <a:latin typeface="Beirut" charset="0"/>
                  <a:ea typeface="Beirut" charset="0"/>
                  <a:cs typeface="Beirut" charset="0"/>
                </a:rPr>
                <a:t>our behalf”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108459" y="2538611"/>
              <a:ext cx="3336851" cy="179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3733">
                  <a:solidFill>
                    <a:schemeClr val="tx2"/>
                  </a:solidFill>
                  <a:latin typeface="Corbel" charset="0"/>
                  <a:ea typeface="Corbel" charset="0"/>
                  <a:cs typeface="Corbel" charset="0"/>
                </a:rPr>
                <a:t>“I believe in the concept of the cooperative</a:t>
              </a:r>
              <a:r>
                <a:rPr lang="en-US" sz="4800">
                  <a:solidFill>
                    <a:schemeClr val="tx2"/>
                  </a:solidFill>
                  <a:latin typeface="Corbel" charset="0"/>
                  <a:ea typeface="Corbel" charset="0"/>
                  <a:cs typeface="Corbel" charset="0"/>
                </a:rPr>
                <a:t>”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84686" y="2538611"/>
              <a:ext cx="2740794" cy="2639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tx2"/>
                  </a:solidFill>
                  <a:latin typeface="Farah" charset="0"/>
                  <a:ea typeface="Farah" charset="0"/>
                  <a:cs typeface="Farah" charset="0"/>
                </a:rPr>
                <a:t>“making  the world feel smaller and connected for </a:t>
              </a:r>
              <a:br>
                <a:rPr lang="en-US" sz="3200" b="1">
                  <a:solidFill>
                    <a:schemeClr val="tx2"/>
                  </a:solidFill>
                  <a:latin typeface="Farah" charset="0"/>
                  <a:ea typeface="Farah" charset="0"/>
                  <a:cs typeface="Farah" charset="0"/>
                </a:rPr>
              </a:br>
              <a:r>
                <a:rPr lang="en-US" sz="3200" b="1">
                  <a:solidFill>
                    <a:schemeClr val="tx2"/>
                  </a:solidFill>
                  <a:latin typeface="Farah" charset="0"/>
                  <a:ea typeface="Farah" charset="0"/>
                  <a:cs typeface="Farah" charset="0"/>
                </a:rPr>
                <a:t>the public good”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3759" y="271368"/>
              <a:ext cx="3462146" cy="1621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accent6"/>
                  </a:solidFill>
                </a:rPr>
                <a:t>“power in numbers, power of the network, power of expertise”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37" y="178279"/>
            <a:ext cx="12696195" cy="5976424"/>
            <a:chOff x="1826" y="133708"/>
            <a:chExt cx="9522146" cy="4482318"/>
          </a:xfrm>
        </p:grpSpPr>
        <p:sp>
          <p:nvSpPr>
            <p:cNvPr id="7" name="TextBox 6"/>
            <p:cNvSpPr txBox="1"/>
            <p:nvPr/>
          </p:nvSpPr>
          <p:spPr>
            <a:xfrm>
              <a:off x="1826" y="3567871"/>
              <a:ext cx="3635678" cy="93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733">
                  <a:solidFill>
                    <a:schemeClr val="accent5"/>
                  </a:solidFill>
                </a:rPr>
                <a:t>“understanding of shared challenges”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06006" y="133708"/>
              <a:ext cx="575736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solidFill>
                    <a:schemeClr val="accent1"/>
                  </a:solidFill>
                </a:rPr>
                <a:t>“sharing and camaraderie”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63319" y="686723"/>
              <a:ext cx="4609675" cy="900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>
                  <a:solidFill>
                    <a:schemeClr val="accent5"/>
                  </a:solidFill>
                  <a:latin typeface="Adobe Fan Heiti Std B" charset="-120"/>
                  <a:ea typeface="Adobe Fan Heiti Std B" charset="-120"/>
                  <a:cs typeface="Adobe Fan Heiti Std B" charset="-120"/>
                </a:rPr>
                <a:t>“</a:t>
              </a:r>
              <a:r>
                <a:rPr lang="en-US" sz="6400">
                  <a:solidFill>
                    <a:schemeClr val="accent5"/>
                  </a:solidFill>
                  <a:latin typeface="Adobe Fan Heiti Std B" charset="-120"/>
                  <a:ea typeface="Adobe Fan Heiti Std B" charset="-120"/>
                  <a:cs typeface="Adobe Fan Heiti Std B" charset="-120"/>
                </a:rPr>
                <a:t>innovation</a:t>
              </a:r>
              <a:r>
                <a:rPr lang="en-US" sz="7200">
                  <a:solidFill>
                    <a:schemeClr val="accent5"/>
                  </a:solidFill>
                  <a:latin typeface="Adobe Fan Heiti Std B" charset="-120"/>
                  <a:ea typeface="Adobe Fan Heiti Std B" charset="-120"/>
                  <a:cs typeface="Adobe Fan Heiti Std B" charset="-120"/>
                </a:rPr>
                <a:t>”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75311" y="3931271"/>
              <a:ext cx="4548661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333" b="1">
                  <a:solidFill>
                    <a:schemeClr val="accent4"/>
                  </a:solidFill>
                  <a:latin typeface="Helvetica" charset="0"/>
                  <a:ea typeface="Helvetica" charset="0"/>
                  <a:cs typeface="Helvetica" charset="0"/>
                </a:rPr>
                <a:t>“</a:t>
              </a:r>
              <a:r>
                <a:rPr lang="en-US" sz="4800" b="1">
                  <a:solidFill>
                    <a:schemeClr val="accent4"/>
                  </a:solidFill>
                  <a:latin typeface="Helvetica" charset="0"/>
                  <a:ea typeface="Helvetica" charset="0"/>
                  <a:cs typeface="Helvetica" charset="0"/>
                </a:rPr>
                <a:t>collaboration</a:t>
              </a:r>
              <a:r>
                <a:rPr lang="en-US" sz="5333" b="1">
                  <a:solidFill>
                    <a:schemeClr val="accent4"/>
                  </a:solidFill>
                  <a:latin typeface="Helvetica" charset="0"/>
                  <a:ea typeface="Helvetica" charset="0"/>
                  <a:cs typeface="Helvetica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546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0FD2A4-3973-4F3E-822E-0773DD7C9F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47" y="3918626"/>
            <a:ext cx="2182695" cy="2182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A184C3-4C86-4E63-AE1D-CA65761901E0}"/>
              </a:ext>
            </a:extLst>
          </p:cNvPr>
          <p:cNvSpPr txBox="1"/>
          <p:nvPr/>
        </p:nvSpPr>
        <p:spPr>
          <a:xfrm>
            <a:off x="-52650" y="2494170"/>
            <a:ext cx="2944691" cy="103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OCLC</a:t>
            </a:r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14354"/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Research Library Partnership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D76348-4A68-4472-AA7D-7C94D7F5AC22}"/>
              </a:ext>
            </a:extLst>
          </p:cNvPr>
          <p:cNvSpPr txBox="1"/>
          <p:nvPr/>
        </p:nvSpPr>
        <p:spPr>
          <a:xfrm>
            <a:off x="244717" y="177067"/>
            <a:ext cx="1026643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3733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OCLC’s Membership and Research Division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A138A-802A-4179-9060-23ABB882C761}"/>
              </a:ext>
            </a:extLst>
          </p:cNvPr>
          <p:cNvSpPr txBox="1"/>
          <p:nvPr/>
        </p:nvSpPr>
        <p:spPr>
          <a:xfrm>
            <a:off x="2628128" y="1066719"/>
            <a:ext cx="4273693" cy="5056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1" indent="-380981" defTabSz="914354">
              <a:buFont typeface="Arial" panose="020B0604020202020204" pitchFamily="34" charset="0"/>
              <a:buChar char="•"/>
            </a:pPr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devoted exclusively to the challenges facing libraries and archives</a:t>
            </a:r>
          </a:p>
          <a:p>
            <a:pPr marL="380981" indent="-380981" defTabSz="914354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1" indent="-380981" defTabSz="914354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resource for </a:t>
            </a:r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Development</a:t>
            </a:r>
          </a:p>
          <a:p>
            <a:pPr marL="380981" indent="-380981" defTabSz="914354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1" indent="-380981" defTabSz="914354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RLP is the platform to </a:t>
            </a:r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with institutions 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research and issues</a:t>
            </a:r>
          </a:p>
          <a:p>
            <a:pPr marL="380981" indent="-380981" defTabSz="914354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1" indent="-380981" defTabSz="914354">
              <a:buFont typeface="Arial" panose="020B0604020202020204" pitchFamily="34" charset="0"/>
              <a:buChar char="•"/>
            </a:pPr>
            <a:r>
              <a:rPr lang="en-US" sz="21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Lifelong learning </a:t>
            </a:r>
            <a:r>
              <a:rPr lang="en-US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133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WebJunction</a:t>
            </a:r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81" indent="-380981" defTabSz="914354">
              <a:buFont typeface="Arial" panose="020B0604020202020204" pitchFamily="34" charset="0"/>
              <a:buChar char="•"/>
            </a:pPr>
            <a:endParaRPr lang="en-US" sz="21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89C645-13B3-2C4A-853A-BAB5CD41266C}"/>
              </a:ext>
            </a:extLst>
          </p:cNvPr>
          <p:cNvGrpSpPr/>
          <p:nvPr/>
        </p:nvGrpSpPr>
        <p:grpSpPr>
          <a:xfrm>
            <a:off x="7109248" y="1066719"/>
            <a:ext cx="4501797" cy="4950159"/>
            <a:chOff x="5215647" y="930166"/>
            <a:chExt cx="3396094" cy="3734332"/>
          </a:xfrm>
        </p:grpSpPr>
        <p:pic>
          <p:nvPicPr>
            <p:cNvPr id="12" name="Picture 11" descr="https://www.oclc.org/content/dam/research/publications/2018/Irish-Presence-Report-600.png">
              <a:extLst>
                <a:ext uri="{FF2B5EF4-FFF2-40B4-BE49-F238E27FC236}">
                  <a16:creationId xmlns:a16="http://schemas.microsoft.com/office/drawing/2014/main" id="{1230A700-75D6-4589-846D-1E06286FA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612" y="930167"/>
              <a:ext cx="1665129" cy="215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oclc.org/content/dam/research/images/publications/vandrcover.png">
              <a:extLst>
                <a:ext uri="{FF2B5EF4-FFF2-40B4-BE49-F238E27FC236}">
                  <a16:creationId xmlns:a16="http://schemas.microsoft.com/office/drawing/2014/main" id="{D448FB8D-A64C-4257-9BFC-D720EDF8D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647" y="930166"/>
              <a:ext cx="1657817" cy="215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D84D589-F189-4537-83A1-D8D1CE99D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647" y="3145309"/>
              <a:ext cx="3396094" cy="151918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4C6BBA3-454A-A847-8383-71DDD93C260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71" y="1290045"/>
            <a:ext cx="2356800" cy="77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650873-50DE-5D48-9D71-226050811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E14CB-A4BA-B040-9FDA-A8E6BF2E47E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374">
            <a:extLst>
              <a:ext uri="{FF2B5EF4-FFF2-40B4-BE49-F238E27FC236}">
                <a16:creationId xmlns:a16="http://schemas.microsoft.com/office/drawing/2014/main" id="{58103272-F0B3-BA45-89D9-30B8D1AC5E9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7200" y="-114339"/>
            <a:ext cx="12909019" cy="6972339"/>
          </a:xfrm>
          <a:prstGeom prst="rect">
            <a:avLst/>
          </a:prstGeom>
          <a:gradFill>
            <a:gsLst>
              <a:gs pos="0">
                <a:srgbClr val="EFFBFF"/>
              </a:gs>
              <a:gs pos="74000">
                <a:srgbClr val="79E5FE"/>
              </a:gs>
              <a:gs pos="83000">
                <a:srgbClr val="79E5FE"/>
              </a:gs>
              <a:gs pos="100000">
                <a:srgbClr val="A5EEFF"/>
              </a:gs>
            </a:gsLst>
            <a:lin ang="5400000" scaled="0"/>
          </a:gradFill>
          <a:ln>
            <a:noFill/>
          </a:ln>
        </p:spPr>
      </p:pic>
      <p:sp>
        <p:nvSpPr>
          <p:cNvPr id="5" name="Shape 375">
            <a:extLst>
              <a:ext uri="{FF2B5EF4-FFF2-40B4-BE49-F238E27FC236}">
                <a16:creationId xmlns:a16="http://schemas.microsoft.com/office/drawing/2014/main" id="{9692B56C-997C-D545-ACE6-FA7B00450608}"/>
              </a:ext>
            </a:extLst>
          </p:cNvPr>
          <p:cNvSpPr txBox="1">
            <a:spLocks/>
          </p:cNvSpPr>
          <p:nvPr/>
        </p:nvSpPr>
        <p:spPr>
          <a:xfrm>
            <a:off x="828583" y="228893"/>
            <a:ext cx="10877999" cy="6864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342900" marR="0" lvl="0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2700" b="1" i="0" u="none" strike="noStrike" kern="1200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80000"/>
              </a:lnSpc>
              <a:buClr>
                <a:schemeClr val="dk2"/>
              </a:buClr>
              <a:buSzPts val="3330"/>
            </a:pPr>
            <a:r>
              <a:rPr lang="en-US" sz="4267" dirty="0">
                <a:solidFill>
                  <a:srgbClr val="002060"/>
                </a:solidFill>
                <a:latin typeface="+mj-lt"/>
              </a:rPr>
              <a:t>OCLC Research Library Partnership (RLP)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2747F1-83D3-084E-B75D-7E9DB73790D9}"/>
              </a:ext>
            </a:extLst>
          </p:cNvPr>
          <p:cNvSpPr txBox="1"/>
          <p:nvPr/>
        </p:nvSpPr>
        <p:spPr>
          <a:xfrm>
            <a:off x="1361243" y="2103003"/>
            <a:ext cx="9670743" cy="353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/>
              <a:t>Transnational network of peer institutions</a:t>
            </a:r>
          </a:p>
          <a:p>
            <a:pPr marL="214303" indent="-214303" algn="ctr">
              <a:buFont typeface="Arial" panose="020B0604020202020204" pitchFamily="34" charset="0"/>
              <a:buChar char="•"/>
            </a:pPr>
            <a:endParaRPr lang="en-US" sz="3733" dirty="0"/>
          </a:p>
          <a:p>
            <a:pPr algn="ctr"/>
            <a:r>
              <a:rPr lang="en-US" sz="3733" dirty="0"/>
              <a:t>Direct interaction with OCLC Research</a:t>
            </a:r>
          </a:p>
          <a:p>
            <a:pPr marL="214303" indent="-214303" algn="ctr">
              <a:buFont typeface="Arial" panose="020B0604020202020204" pitchFamily="34" charset="0"/>
              <a:buChar char="•"/>
            </a:pPr>
            <a:endParaRPr lang="en-US" sz="3733" dirty="0"/>
          </a:p>
          <a:p>
            <a:pPr algn="ctr"/>
            <a:r>
              <a:rPr lang="en-US" sz="3733" dirty="0"/>
              <a:t>Shared understanding for collaborative solutions</a:t>
            </a:r>
          </a:p>
        </p:txBody>
      </p:sp>
    </p:spTree>
    <p:extLst>
      <p:ext uri="{BB962C8B-B14F-4D97-AF65-F5344CB8AC3E}">
        <p14:creationId xmlns:p14="http://schemas.microsoft.com/office/powerpoint/2010/main" val="36487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AF139A-620A-4C18-9372-F86F028D58C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12192000" cy="984251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chemeClr val="bg1"/>
                </a:solidFill>
              </a:rPr>
              <a:t>FRAMING THE OPEN CONTENT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6334F-C5C5-4C8C-9C04-64073FE32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67" y="758782"/>
            <a:ext cx="9439665" cy="58246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2FD97C-2333-4754-AB57-49FB8CDB9BA4}"/>
              </a:ext>
            </a:extLst>
          </p:cNvPr>
          <p:cNvSpPr txBox="1"/>
          <p:nvPr/>
        </p:nvSpPr>
        <p:spPr>
          <a:xfrm>
            <a:off x="1849676" y="2192056"/>
            <a:ext cx="85678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What has become entirely unambiguous, though, is that libraries are now expected—by researchers, funders, faculty colleagues, and especially end-users—to provide services that support open materials and workflows as fully as any other kind of content.</a:t>
            </a:r>
          </a:p>
        </p:txBody>
      </p:sp>
    </p:spTree>
    <p:extLst>
      <p:ext uri="{BB962C8B-B14F-4D97-AF65-F5344CB8AC3E}">
        <p14:creationId xmlns:p14="http://schemas.microsoft.com/office/powerpoint/2010/main" val="330979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D7947DE1-F912-7E49-A991-6A289F73DB8B}"/>
              </a:ext>
            </a:extLst>
          </p:cNvPr>
          <p:cNvSpPr txBox="1">
            <a:spLocks/>
          </p:cNvSpPr>
          <p:nvPr/>
        </p:nvSpPr>
        <p:spPr>
          <a:xfrm>
            <a:off x="567628" y="2133600"/>
            <a:ext cx="8373491" cy="3970000"/>
          </a:xfrm>
          <a:prstGeom prst="rect">
            <a:avLst/>
          </a:prstGeom>
        </p:spPr>
        <p:txBody>
          <a:bodyPr vert="horz" lIns="121920" tIns="60960" rIns="121920" bIns="6096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97D"/>
                </a:solidFill>
                <a:latin typeface="Calibri" panose="020F0502020204030204"/>
                <a:cs typeface="Calibri"/>
              </a:rPr>
              <a:t>Changes to MARC fields for designating Open Access and License information</a:t>
            </a:r>
          </a:p>
          <a:p>
            <a:pPr marL="609585" indent="-609585" defTabSz="1219170">
              <a:spcBef>
                <a:spcPts val="1333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rgbClr val="1F497D"/>
                </a:solidFill>
                <a:latin typeface="Calibri" panose="020F0502020204030204"/>
                <a:cs typeface="Calibri"/>
              </a:rPr>
              <a:t>Scales to millions of links at OCLC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E24705-E174-2445-8C58-C5E723640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565" y="1357223"/>
            <a:ext cx="2540000" cy="2590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87CF4-151A-4EA1-B80A-6C8927B9F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anchor="t"/>
          <a:lstStyle/>
          <a:p>
            <a:r>
              <a:rPr lang="en-US" dirty="0"/>
              <a:t>Identify OA-links: </a:t>
            </a:r>
            <a:r>
              <a:rPr lang="en-US" sz="3733" dirty="0"/>
              <a:t>MARC proposal accepted</a:t>
            </a:r>
            <a:endParaRPr lang="en-US" sz="3733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5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5BDE0-52AC-4FEB-BC3C-0EA7584E2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84" y="0"/>
            <a:ext cx="12381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2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onconfidential">
  <a:themeElements>
    <a:clrScheme name="Custom 4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9920</TotalTime>
  <Words>1520</Words>
  <Application>Microsoft Office PowerPoint</Application>
  <PresentationFormat>Widescreen</PresentationFormat>
  <Paragraphs>256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Adobe Fan Heiti Std B</vt:lpstr>
      <vt:lpstr>Arial</vt:lpstr>
      <vt:lpstr>Beirut</vt:lpstr>
      <vt:lpstr>Calibri</vt:lpstr>
      <vt:lpstr>Calibri Light</vt:lpstr>
      <vt:lpstr>Corbel</vt:lpstr>
      <vt:lpstr>Farah</vt:lpstr>
      <vt:lpstr>Helvetica</vt:lpstr>
      <vt:lpstr>Nonconfidential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OCLC Open Access Study: Highlights of Findings</dc:title>
  <dc:creator>Merrilee Proffitt</dc:creator>
  <dc:description>Presented at the OCLC Research Library Partnership Meeting during the Research Libraries UK Conference, 20 March 2019, London, UK _x000d_
</dc:description>
  <cp:lastModifiedBy>McNicol,Jeanette</cp:lastModifiedBy>
  <cp:revision>143</cp:revision>
  <dcterms:created xsi:type="dcterms:W3CDTF">2019-02-07T17:51:42Z</dcterms:created>
  <dcterms:modified xsi:type="dcterms:W3CDTF">2019-03-28T23:37:58Z</dcterms:modified>
</cp:coreProperties>
</file>