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5.xml" ContentType="application/vnd.openxmlformats-officedocument.drawingml.chartshapes+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3"/>
  </p:notesMasterIdLst>
  <p:sldIdLst>
    <p:sldId id="393" r:id="rId3"/>
    <p:sldId id="1925" r:id="rId4"/>
    <p:sldId id="1928" r:id="rId5"/>
    <p:sldId id="410" r:id="rId6"/>
    <p:sldId id="1945" r:id="rId7"/>
    <p:sldId id="1946" r:id="rId8"/>
    <p:sldId id="1947" r:id="rId9"/>
    <p:sldId id="1948" r:id="rId10"/>
    <p:sldId id="394" r:id="rId11"/>
    <p:sldId id="395" r:id="rId12"/>
    <p:sldId id="396" r:id="rId13"/>
    <p:sldId id="397" r:id="rId14"/>
    <p:sldId id="398" r:id="rId15"/>
    <p:sldId id="399" r:id="rId16"/>
    <p:sldId id="400" r:id="rId17"/>
    <p:sldId id="401" r:id="rId18"/>
    <p:sldId id="402" r:id="rId19"/>
    <p:sldId id="403" r:id="rId20"/>
    <p:sldId id="414" r:id="rId21"/>
    <p:sldId id="415" r:id="rId22"/>
    <p:sldId id="1954" r:id="rId23"/>
    <p:sldId id="1955" r:id="rId24"/>
    <p:sldId id="1930" r:id="rId25"/>
    <p:sldId id="1929" r:id="rId26"/>
    <p:sldId id="411" r:id="rId27"/>
    <p:sldId id="1944" r:id="rId28"/>
    <p:sldId id="1035" r:id="rId29"/>
    <p:sldId id="473" r:id="rId30"/>
    <p:sldId id="412" r:id="rId31"/>
    <p:sldId id="413" r:id="rId3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8B8D"/>
    <a:srgbClr val="E87722"/>
    <a:srgbClr val="007749"/>
    <a:srgbClr val="8A1B61"/>
    <a:srgbClr val="236192"/>
    <a:srgbClr val="AE2573"/>
    <a:srgbClr val="00AFD7"/>
    <a:srgbClr val="007DBA"/>
    <a:srgbClr val="BFD9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328" autoAdjust="0"/>
  </p:normalViewPr>
  <p:slideViewPr>
    <p:cSldViewPr snapToGrid="0">
      <p:cViewPr varScale="1">
        <p:scale>
          <a:sx n="83" d="100"/>
          <a:sy n="83" d="100"/>
        </p:scale>
        <p:origin x="94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1" Type="http://schemas.openxmlformats.org/officeDocument/2006/relationships/oleObject" Target="file:///\\oclc\data\LibraryServices\Dublin\Home\cantrelj\My%20Documents\MARKET%20RESEARCH%20PROJECTS\2018%20Res%20Innovation%20and%20Trends\OCLC%20Research%20Innovation%20Trends%20and%20Priorities%20Study%20-%20ANZ%20-%20Summary%20Data.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Length of Time Worked in a Library </a:t>
            </a:r>
          </a:p>
          <a:p>
            <a:pPr>
              <a:defRPr b="1"/>
            </a:pPr>
            <a:r>
              <a:rPr lang="en-US" b="0" dirty="0"/>
              <a:t>(n=26)</a:t>
            </a:r>
          </a:p>
        </c:rich>
      </c:tx>
      <c:layout>
        <c:manualLayout>
          <c:xMode val="edge"/>
          <c:yMode val="edge"/>
          <c:x val="0.30896988958782384"/>
          <c:y val="1.8046313548043663E-3"/>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5 years or less</c:v>
                </c:pt>
              </c:strCache>
            </c:strRef>
          </c:tx>
          <c:spPr>
            <a:solidFill>
              <a:srgbClr val="00AFD7"/>
            </a:solidFill>
            <a:ln>
              <a:solidFill>
                <a:schemeClr val="bg1"/>
              </a:solidFill>
            </a:ln>
            <a:effectLst/>
          </c:spPr>
          <c:invertIfNegative val="0"/>
          <c:cat>
            <c:strRef>
              <c:f>Sheet1!$A$2</c:f>
              <c:strCache>
                <c:ptCount val="1"/>
                <c:pt idx="0">
                  <c:v>Length of time worked in a library</c:v>
                </c:pt>
              </c:strCache>
            </c:strRef>
          </c:cat>
          <c:val>
            <c:numRef>
              <c:f>Sheet1!$B$2</c:f>
              <c:numCache>
                <c:formatCode>0%</c:formatCode>
                <c:ptCount val="1"/>
                <c:pt idx="0">
                  <c:v>0</c:v>
                </c:pt>
              </c:numCache>
            </c:numRef>
          </c:val>
          <c:extLst>
            <c:ext xmlns:c16="http://schemas.microsoft.com/office/drawing/2014/chart" uri="{C3380CC4-5D6E-409C-BE32-E72D297353CC}">
              <c16:uniqueId val="{00000000-861A-484D-B791-90F259F2D111}"/>
            </c:ext>
          </c:extLst>
        </c:ser>
        <c:ser>
          <c:idx val="1"/>
          <c:order val="1"/>
          <c:tx>
            <c:strRef>
              <c:f>Sheet1!$C$1</c:f>
              <c:strCache>
                <c:ptCount val="1"/>
                <c:pt idx="0">
                  <c:v>6 to 10 years</c:v>
                </c:pt>
              </c:strCache>
            </c:strRef>
          </c:tx>
          <c:spPr>
            <a:solidFill>
              <a:srgbClr val="23619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Length of time worked in a library</c:v>
                </c:pt>
              </c:strCache>
            </c:strRef>
          </c:cat>
          <c:val>
            <c:numRef>
              <c:f>Sheet1!$C$2</c:f>
              <c:numCache>
                <c:formatCode>0%</c:formatCode>
                <c:ptCount val="1"/>
                <c:pt idx="0">
                  <c:v>0.04</c:v>
                </c:pt>
              </c:numCache>
            </c:numRef>
          </c:val>
          <c:extLst>
            <c:ext xmlns:c16="http://schemas.microsoft.com/office/drawing/2014/chart" uri="{C3380CC4-5D6E-409C-BE32-E72D297353CC}">
              <c16:uniqueId val="{00000001-861A-484D-B791-90F259F2D111}"/>
            </c:ext>
          </c:extLst>
        </c:ser>
        <c:ser>
          <c:idx val="2"/>
          <c:order val="2"/>
          <c:tx>
            <c:strRef>
              <c:f>Sheet1!$D$1</c:f>
              <c:strCache>
                <c:ptCount val="1"/>
                <c:pt idx="0">
                  <c:v>11 to 15 years</c:v>
                </c:pt>
              </c:strCache>
            </c:strRef>
          </c:tx>
          <c:spPr>
            <a:solidFill>
              <a:srgbClr val="8A1B6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Length of time worked in a library</c:v>
                </c:pt>
              </c:strCache>
            </c:strRef>
          </c:cat>
          <c:val>
            <c:numRef>
              <c:f>Sheet1!$D$2</c:f>
              <c:numCache>
                <c:formatCode>0%</c:formatCode>
                <c:ptCount val="1"/>
                <c:pt idx="0">
                  <c:v>0.04</c:v>
                </c:pt>
              </c:numCache>
            </c:numRef>
          </c:val>
          <c:extLst>
            <c:ext xmlns:c16="http://schemas.microsoft.com/office/drawing/2014/chart" uri="{C3380CC4-5D6E-409C-BE32-E72D297353CC}">
              <c16:uniqueId val="{00000000-604C-4729-B7FD-B54792A66712}"/>
            </c:ext>
          </c:extLst>
        </c:ser>
        <c:ser>
          <c:idx val="3"/>
          <c:order val="3"/>
          <c:tx>
            <c:strRef>
              <c:f>Sheet1!$E$1</c:f>
              <c:strCache>
                <c:ptCount val="1"/>
                <c:pt idx="0">
                  <c:v>16 to 20 years</c:v>
                </c:pt>
              </c:strCache>
            </c:strRef>
          </c:tx>
          <c:spPr>
            <a:solidFill>
              <a:srgbClr val="007749"/>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Length of time worked in a library</c:v>
                </c:pt>
              </c:strCache>
            </c:strRef>
          </c:cat>
          <c:val>
            <c:numRef>
              <c:f>Sheet1!$E$2</c:f>
              <c:numCache>
                <c:formatCode>0%</c:formatCode>
                <c:ptCount val="1"/>
                <c:pt idx="0">
                  <c:v>0.12</c:v>
                </c:pt>
              </c:numCache>
            </c:numRef>
          </c:val>
          <c:extLst>
            <c:ext xmlns:c16="http://schemas.microsoft.com/office/drawing/2014/chart" uri="{C3380CC4-5D6E-409C-BE32-E72D297353CC}">
              <c16:uniqueId val="{00000001-604C-4729-B7FD-B54792A66712}"/>
            </c:ext>
          </c:extLst>
        </c:ser>
        <c:ser>
          <c:idx val="4"/>
          <c:order val="4"/>
          <c:tx>
            <c:strRef>
              <c:f>Sheet1!$F$1</c:f>
              <c:strCache>
                <c:ptCount val="1"/>
                <c:pt idx="0">
                  <c:v>Column1</c:v>
                </c:pt>
              </c:strCache>
            </c:strRef>
          </c:tx>
          <c:spPr>
            <a:solidFill>
              <a:schemeClr val="accent5"/>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5-604C-4729-B7FD-B54792A66712}"/>
              </c:ext>
            </c:extLst>
          </c:dPt>
          <c:cat>
            <c:strRef>
              <c:f>Sheet1!$A$2</c:f>
              <c:strCache>
                <c:ptCount val="1"/>
                <c:pt idx="0">
                  <c:v>Length of time worked in a library</c:v>
                </c:pt>
              </c:strCache>
            </c:strRef>
          </c:cat>
          <c:val>
            <c:numRef>
              <c:f>Sheet1!$F$2</c:f>
              <c:numCache>
                <c:formatCode>0%</c:formatCode>
                <c:ptCount val="1"/>
                <c:pt idx="0">
                  <c:v>0.01</c:v>
                </c:pt>
              </c:numCache>
            </c:numRef>
          </c:val>
          <c:extLst>
            <c:ext xmlns:c16="http://schemas.microsoft.com/office/drawing/2014/chart" uri="{C3380CC4-5D6E-409C-BE32-E72D297353CC}">
              <c16:uniqueId val="{00000002-604C-4729-B7FD-B54792A66712}"/>
            </c:ext>
          </c:extLst>
        </c:ser>
        <c:ser>
          <c:idx val="5"/>
          <c:order val="5"/>
          <c:tx>
            <c:strRef>
              <c:f>Sheet1!$G$1</c:f>
              <c:strCache>
                <c:ptCount val="1"/>
                <c:pt idx="0">
                  <c:v>21 to 30 years</c:v>
                </c:pt>
              </c:strCache>
            </c:strRef>
          </c:tx>
          <c:spPr>
            <a:solidFill>
              <a:srgbClr val="E8772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Length of time worked in a library</c:v>
                </c:pt>
              </c:strCache>
            </c:strRef>
          </c:cat>
          <c:val>
            <c:numRef>
              <c:f>Sheet1!$G$2</c:f>
              <c:numCache>
                <c:formatCode>0%</c:formatCode>
                <c:ptCount val="1"/>
                <c:pt idx="0">
                  <c:v>0.61</c:v>
                </c:pt>
              </c:numCache>
            </c:numRef>
          </c:val>
          <c:extLst>
            <c:ext xmlns:c16="http://schemas.microsoft.com/office/drawing/2014/chart" uri="{C3380CC4-5D6E-409C-BE32-E72D297353CC}">
              <c16:uniqueId val="{00000003-604C-4729-B7FD-B54792A66712}"/>
            </c:ext>
          </c:extLst>
        </c:ser>
        <c:ser>
          <c:idx val="6"/>
          <c:order val="6"/>
          <c:tx>
            <c:strRef>
              <c:f>Sheet1!$H$1</c:f>
              <c:strCache>
                <c:ptCount val="1"/>
                <c:pt idx="0">
                  <c:v>Over 30 years</c:v>
                </c:pt>
              </c:strCache>
            </c:strRef>
          </c:tx>
          <c:spPr>
            <a:solidFill>
              <a:srgbClr val="888B8D"/>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Length of time worked in a library</c:v>
                </c:pt>
              </c:strCache>
            </c:strRef>
          </c:cat>
          <c:val>
            <c:numRef>
              <c:f>Sheet1!$H$2</c:f>
              <c:numCache>
                <c:formatCode>0%</c:formatCode>
                <c:ptCount val="1"/>
                <c:pt idx="0">
                  <c:v>0.19</c:v>
                </c:pt>
              </c:numCache>
            </c:numRef>
          </c:val>
          <c:extLst>
            <c:ext xmlns:c16="http://schemas.microsoft.com/office/drawing/2014/chart" uri="{C3380CC4-5D6E-409C-BE32-E72D297353CC}">
              <c16:uniqueId val="{00000004-604C-4729-B7FD-B54792A66712}"/>
            </c:ext>
          </c:extLst>
        </c:ser>
        <c:dLbls>
          <c:showLegendKey val="0"/>
          <c:showVal val="0"/>
          <c:showCatName val="0"/>
          <c:showSerName val="0"/>
          <c:showPercent val="0"/>
          <c:showBubbleSize val="0"/>
        </c:dLbls>
        <c:gapWidth val="53"/>
        <c:overlap val="100"/>
        <c:axId val="294835328"/>
        <c:axId val="294836968"/>
      </c:barChart>
      <c:catAx>
        <c:axId val="294835328"/>
        <c:scaling>
          <c:orientation val="minMax"/>
        </c:scaling>
        <c:delete val="1"/>
        <c:axPos val="l"/>
        <c:numFmt formatCode="General" sourceLinked="1"/>
        <c:majorTickMark val="none"/>
        <c:minorTickMark val="none"/>
        <c:tickLblPos val="nextTo"/>
        <c:crossAx val="294836968"/>
        <c:crosses val="autoZero"/>
        <c:auto val="1"/>
        <c:lblAlgn val="ctr"/>
        <c:lblOffset val="100"/>
        <c:noMultiLvlLbl val="0"/>
      </c:catAx>
      <c:valAx>
        <c:axId val="2948369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4835328"/>
        <c:crosses val="autoZero"/>
        <c:crossBetween val="between"/>
        <c:majorUnit val="0.2"/>
      </c:valAx>
      <c:spPr>
        <a:noFill/>
        <a:ln>
          <a:noFill/>
        </a:ln>
        <a:effectLst/>
      </c:spPr>
    </c:plotArea>
    <c:legend>
      <c:legendPos val="b"/>
      <c:legendEntry>
        <c:idx val="4"/>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Top</a:t>
            </a:r>
            <a:r>
              <a:rPr lang="en-US" b="1" baseline="0" dirty="0"/>
              <a:t> 5 Priorities – 2018</a:t>
            </a:r>
          </a:p>
          <a:p>
            <a:pPr>
              <a:defRPr/>
            </a:pPr>
            <a:r>
              <a:rPr lang="en-US" baseline="0" dirty="0"/>
              <a:t>Ranked in Top 5 (n=24)</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23619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Research information management (incl CRIS)</c:v>
                </c:pt>
                <c:pt idx="1">
                  <c:v>Support for digital scholarship/ digital humanities</c:v>
                </c:pt>
                <c:pt idx="2">
                  <c:v>Demonstrating library value to funders</c:v>
                </c:pt>
                <c:pt idx="3">
                  <c:v>Facilities issues</c:v>
                </c:pt>
                <c:pt idx="4">
                  <c:v>Data curation/ research data management</c:v>
                </c:pt>
              </c:strCache>
            </c:strRef>
          </c:cat>
          <c:val>
            <c:numRef>
              <c:f>Sheet1!$B$2:$B$6</c:f>
              <c:numCache>
                <c:formatCode>0%</c:formatCode>
                <c:ptCount val="5"/>
                <c:pt idx="0">
                  <c:v>0.33</c:v>
                </c:pt>
                <c:pt idx="1">
                  <c:v>0.46</c:v>
                </c:pt>
                <c:pt idx="2">
                  <c:v>0.5</c:v>
                </c:pt>
                <c:pt idx="3">
                  <c:v>0.5</c:v>
                </c:pt>
                <c:pt idx="4">
                  <c:v>0.75</c:v>
                </c:pt>
              </c:numCache>
            </c:numRef>
          </c:val>
          <c:extLst>
            <c:ext xmlns:c16="http://schemas.microsoft.com/office/drawing/2014/chart" uri="{C3380CC4-5D6E-409C-BE32-E72D297353CC}">
              <c16:uniqueId val="{00000000-96EC-43FC-AFC2-3305F2B95681}"/>
            </c:ext>
          </c:extLst>
        </c:ser>
        <c:dLbls>
          <c:showLegendKey val="0"/>
          <c:showVal val="0"/>
          <c:showCatName val="0"/>
          <c:showSerName val="0"/>
          <c:showPercent val="0"/>
          <c:showBubbleSize val="0"/>
        </c:dLbls>
        <c:gapWidth val="93"/>
        <c:axId val="294835656"/>
        <c:axId val="294845824"/>
      </c:barChart>
      <c:catAx>
        <c:axId val="294835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4845824"/>
        <c:crosses val="autoZero"/>
        <c:auto val="1"/>
        <c:lblAlgn val="ctr"/>
        <c:lblOffset val="100"/>
        <c:noMultiLvlLbl val="0"/>
      </c:catAx>
      <c:valAx>
        <c:axId val="294845824"/>
        <c:scaling>
          <c:orientation val="minMax"/>
          <c:max val="1"/>
        </c:scaling>
        <c:delete val="1"/>
        <c:axPos val="b"/>
        <c:numFmt formatCode="0%" sourceLinked="1"/>
        <c:majorTickMark val="none"/>
        <c:minorTickMark val="none"/>
        <c:tickLblPos val="nextTo"/>
        <c:crossAx val="29483565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Top</a:t>
            </a:r>
            <a:r>
              <a:rPr lang="en-US" b="1" baseline="0" dirty="0"/>
              <a:t> 5 Priorities –</a:t>
            </a:r>
          </a:p>
          <a:p>
            <a:pPr>
              <a:defRPr/>
            </a:pPr>
            <a:r>
              <a:rPr lang="en-US" b="1" baseline="0" dirty="0"/>
              <a:t> Most Challenging/Ripe for Innovation</a:t>
            </a:r>
          </a:p>
          <a:p>
            <a:pPr>
              <a:defRPr/>
            </a:pPr>
            <a:r>
              <a:rPr lang="en-US" baseline="0" dirty="0"/>
              <a:t>Ranked in Top 5 (n=24)</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007D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Institutional repository (IR) discovery and aggregation</c:v>
                </c:pt>
                <c:pt idx="1">
                  <c:v>Data curation/ RDM</c:v>
                </c:pt>
                <c:pt idx="2">
                  <c:v>Research information management (incl CRIS)</c:v>
                </c:pt>
                <c:pt idx="3">
                  <c:v>Support or management of open access publishing</c:v>
                </c:pt>
                <c:pt idx="4">
                  <c:v>Support for digital scholarship/ digital humanities</c:v>
                </c:pt>
              </c:strCache>
            </c:strRef>
          </c:cat>
          <c:val>
            <c:numRef>
              <c:f>Sheet1!$B$2:$B$6</c:f>
              <c:numCache>
                <c:formatCode>0%</c:formatCode>
                <c:ptCount val="5"/>
                <c:pt idx="0">
                  <c:v>0.28999999999999998</c:v>
                </c:pt>
                <c:pt idx="1">
                  <c:v>0.42</c:v>
                </c:pt>
                <c:pt idx="2">
                  <c:v>0.42</c:v>
                </c:pt>
                <c:pt idx="3">
                  <c:v>0.42</c:v>
                </c:pt>
                <c:pt idx="4">
                  <c:v>0.63</c:v>
                </c:pt>
              </c:numCache>
            </c:numRef>
          </c:val>
          <c:extLst>
            <c:ext xmlns:c16="http://schemas.microsoft.com/office/drawing/2014/chart" uri="{C3380CC4-5D6E-409C-BE32-E72D297353CC}">
              <c16:uniqueId val="{00000000-E962-4573-B36C-18D9C40CC9AF}"/>
            </c:ext>
          </c:extLst>
        </c:ser>
        <c:dLbls>
          <c:showLegendKey val="0"/>
          <c:showVal val="0"/>
          <c:showCatName val="0"/>
          <c:showSerName val="0"/>
          <c:showPercent val="0"/>
          <c:showBubbleSize val="0"/>
        </c:dLbls>
        <c:gapWidth val="93"/>
        <c:axId val="294835656"/>
        <c:axId val="294845824"/>
      </c:barChart>
      <c:catAx>
        <c:axId val="294835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4845824"/>
        <c:crosses val="autoZero"/>
        <c:auto val="1"/>
        <c:lblAlgn val="ctr"/>
        <c:lblOffset val="100"/>
        <c:noMultiLvlLbl val="0"/>
      </c:catAx>
      <c:valAx>
        <c:axId val="294845824"/>
        <c:scaling>
          <c:orientation val="minMax"/>
          <c:max val="1"/>
        </c:scaling>
        <c:delete val="1"/>
        <c:axPos val="b"/>
        <c:numFmt formatCode="0%" sourceLinked="1"/>
        <c:majorTickMark val="none"/>
        <c:minorTickMark val="none"/>
        <c:tickLblPos val="nextTo"/>
        <c:crossAx val="29483565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Engagement</a:t>
            </a:r>
            <a:r>
              <a:rPr lang="en-US" b="1" baseline="0" dirty="0"/>
              <a:t> and Support in a Shared Capacity </a:t>
            </a:r>
            <a:r>
              <a:rPr lang="en-US" b="0" baseline="0" dirty="0"/>
              <a:t>(n=25)</a:t>
            </a:r>
          </a:p>
          <a:p>
            <a:pPr>
              <a:defRPr/>
            </a:pPr>
            <a:r>
              <a:rPr lang="en-US" baseline="0" dirty="0"/>
              <a:t>Does your library…</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Yes</c:v>
                </c:pt>
              </c:strCache>
            </c:strRef>
          </c:tx>
          <c:spPr>
            <a:solidFill>
              <a:srgbClr val="23619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…have a unit that supports innovation or efforts to develop shared capacity with other libraries or library organizations?</c:v>
                </c:pt>
                <c:pt idx="1">
                  <c:v>…apply for grants to support innovation or efforts to develop shared capacity with other libraries or library organizations?</c:v>
                </c:pt>
                <c:pt idx="2">
                  <c:v>…self-fund innovation or efforts to develop shared capacity with other libraries or library organizations?</c:v>
                </c:pt>
                <c:pt idx="3">
                  <c:v>…engage in innovation or efforts to develop shared capacity with other libraries or library organizations?</c:v>
                </c:pt>
              </c:strCache>
            </c:strRef>
          </c:cat>
          <c:val>
            <c:numRef>
              <c:f>Sheet1!$B$2:$B$5</c:f>
              <c:numCache>
                <c:formatCode>0%</c:formatCode>
                <c:ptCount val="4"/>
                <c:pt idx="0">
                  <c:v>0.36</c:v>
                </c:pt>
                <c:pt idx="1">
                  <c:v>0.72</c:v>
                </c:pt>
                <c:pt idx="2">
                  <c:v>0.88</c:v>
                </c:pt>
                <c:pt idx="3">
                  <c:v>1</c:v>
                </c:pt>
              </c:numCache>
            </c:numRef>
          </c:val>
          <c:extLst>
            <c:ext xmlns:c16="http://schemas.microsoft.com/office/drawing/2014/chart" uri="{C3380CC4-5D6E-409C-BE32-E72D297353CC}">
              <c16:uniqueId val="{00000000-7F6B-4265-90B9-8F17C8C20B85}"/>
            </c:ext>
          </c:extLst>
        </c:ser>
        <c:ser>
          <c:idx val="1"/>
          <c:order val="1"/>
          <c:tx>
            <c:strRef>
              <c:f>Sheet1!$C$1</c:f>
              <c:strCache>
                <c:ptCount val="1"/>
                <c:pt idx="0">
                  <c:v>No</c:v>
                </c:pt>
              </c:strCache>
            </c:strRef>
          </c:tx>
          <c:spPr>
            <a:solidFill>
              <a:srgbClr val="AE2573"/>
            </a:solidFill>
            <a:ln>
              <a:solidFill>
                <a:schemeClr val="bg1"/>
              </a:solid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5-7F6B-4265-90B9-8F17C8C20B8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…have a unit that supports innovation or efforts to develop shared capacity with other libraries or library organizations?</c:v>
                </c:pt>
                <c:pt idx="1">
                  <c:v>…apply for grants to support innovation or efforts to develop shared capacity with other libraries or library organizations?</c:v>
                </c:pt>
                <c:pt idx="2">
                  <c:v>…self-fund innovation or efforts to develop shared capacity with other libraries or library organizations?</c:v>
                </c:pt>
                <c:pt idx="3">
                  <c:v>…engage in innovation or efforts to develop shared capacity with other libraries or library organizations?</c:v>
                </c:pt>
              </c:strCache>
            </c:strRef>
          </c:cat>
          <c:val>
            <c:numRef>
              <c:f>Sheet1!$C$2:$C$5</c:f>
              <c:numCache>
                <c:formatCode>0%</c:formatCode>
                <c:ptCount val="4"/>
                <c:pt idx="0">
                  <c:v>0.6</c:v>
                </c:pt>
                <c:pt idx="1">
                  <c:v>0.2</c:v>
                </c:pt>
                <c:pt idx="2">
                  <c:v>0.12</c:v>
                </c:pt>
                <c:pt idx="3">
                  <c:v>0</c:v>
                </c:pt>
              </c:numCache>
            </c:numRef>
          </c:val>
          <c:extLst>
            <c:ext xmlns:c16="http://schemas.microsoft.com/office/drawing/2014/chart" uri="{C3380CC4-5D6E-409C-BE32-E72D297353CC}">
              <c16:uniqueId val="{00000003-7F6B-4265-90B9-8F17C8C20B85}"/>
            </c:ext>
          </c:extLst>
        </c:ser>
        <c:ser>
          <c:idx val="2"/>
          <c:order val="2"/>
          <c:tx>
            <c:strRef>
              <c:f>Sheet1!$D$1</c:f>
              <c:strCache>
                <c:ptCount val="1"/>
                <c:pt idx="0">
                  <c:v>Don't know</c:v>
                </c:pt>
              </c:strCache>
            </c:strRef>
          </c:tx>
          <c:spPr>
            <a:solidFill>
              <a:schemeClr val="accent3"/>
            </a:solidFill>
            <a:ln>
              <a:solidFill>
                <a:schemeClr val="bg1"/>
              </a:solidFill>
            </a:ln>
            <a:effectLst/>
          </c:spPr>
          <c:invertIfNegative val="0"/>
          <c:dLbls>
            <c:dLbl>
              <c:idx val="0"/>
              <c:layout>
                <c:manualLayout>
                  <c:x val="6.2500000000000003E-3"/>
                  <c:y val="-0.10322922434163279"/>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888B8D"/>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F6B-4265-90B9-8F17C8C20B85}"/>
                </c:ext>
              </c:extLst>
            </c:dLbl>
            <c:dLbl>
              <c:idx val="2"/>
              <c:delete val="1"/>
              <c:extLst>
                <c:ext xmlns:c15="http://schemas.microsoft.com/office/drawing/2012/chart" uri="{CE6537A1-D6FC-4f65-9D91-7224C49458BB}"/>
                <c:ext xmlns:c16="http://schemas.microsoft.com/office/drawing/2014/chart" uri="{C3380CC4-5D6E-409C-BE32-E72D297353CC}">
                  <c16:uniqueId val="{00000007-7F6B-4265-90B9-8F17C8C20B85}"/>
                </c:ext>
              </c:extLst>
            </c:dLbl>
            <c:dLbl>
              <c:idx val="3"/>
              <c:delete val="1"/>
              <c:extLst>
                <c:ext xmlns:c15="http://schemas.microsoft.com/office/drawing/2012/chart" uri="{CE6537A1-D6FC-4f65-9D91-7224C49458BB}"/>
                <c:ext xmlns:c16="http://schemas.microsoft.com/office/drawing/2014/chart" uri="{C3380CC4-5D6E-409C-BE32-E72D297353CC}">
                  <c16:uniqueId val="{00000006-7F6B-4265-90B9-8F17C8C20B8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…have a unit that supports innovation or efforts to develop shared capacity with other libraries or library organizations?</c:v>
                </c:pt>
                <c:pt idx="1">
                  <c:v>…apply for grants to support innovation or efforts to develop shared capacity with other libraries or library organizations?</c:v>
                </c:pt>
                <c:pt idx="2">
                  <c:v>…self-fund innovation or efforts to develop shared capacity with other libraries or library organizations?</c:v>
                </c:pt>
                <c:pt idx="3">
                  <c:v>…engage in innovation or efforts to develop shared capacity with other libraries or library organizations?</c:v>
                </c:pt>
              </c:strCache>
            </c:strRef>
          </c:cat>
          <c:val>
            <c:numRef>
              <c:f>Sheet1!$D$2:$D$5</c:f>
              <c:numCache>
                <c:formatCode>0%</c:formatCode>
                <c:ptCount val="4"/>
                <c:pt idx="0">
                  <c:v>0.04</c:v>
                </c:pt>
                <c:pt idx="1">
                  <c:v>0.08</c:v>
                </c:pt>
                <c:pt idx="2">
                  <c:v>0</c:v>
                </c:pt>
                <c:pt idx="3">
                  <c:v>0</c:v>
                </c:pt>
              </c:numCache>
            </c:numRef>
          </c:val>
          <c:extLst>
            <c:ext xmlns:c16="http://schemas.microsoft.com/office/drawing/2014/chart" uri="{C3380CC4-5D6E-409C-BE32-E72D297353CC}">
              <c16:uniqueId val="{00000004-7F6B-4265-90B9-8F17C8C20B85}"/>
            </c:ext>
          </c:extLst>
        </c:ser>
        <c:dLbls>
          <c:showLegendKey val="0"/>
          <c:showVal val="0"/>
          <c:showCatName val="0"/>
          <c:showSerName val="0"/>
          <c:showPercent val="0"/>
          <c:showBubbleSize val="0"/>
        </c:dLbls>
        <c:gapWidth val="87"/>
        <c:overlap val="100"/>
        <c:axId val="772238096"/>
        <c:axId val="836696416"/>
      </c:barChart>
      <c:catAx>
        <c:axId val="772238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36696416"/>
        <c:crosses val="autoZero"/>
        <c:auto val="1"/>
        <c:lblAlgn val="ctr"/>
        <c:lblOffset val="100"/>
        <c:noMultiLvlLbl val="0"/>
      </c:catAx>
      <c:valAx>
        <c:axId val="836696416"/>
        <c:scaling>
          <c:orientation val="minMax"/>
        </c:scaling>
        <c:delete val="1"/>
        <c:axPos val="b"/>
        <c:numFmt formatCode="0%" sourceLinked="1"/>
        <c:majorTickMark val="none"/>
        <c:minorTickMark val="none"/>
        <c:tickLblPos val="nextTo"/>
        <c:crossAx val="772238096"/>
        <c:crosses val="autoZero"/>
        <c:crossBetween val="between"/>
      </c:valAx>
      <c:spPr>
        <a:noFill/>
        <a:ln>
          <a:noFill/>
        </a:ln>
        <a:effectLst/>
      </c:spPr>
    </c:plotArea>
    <c:legend>
      <c:legendPos val="b"/>
      <c:layout>
        <c:manualLayout>
          <c:xMode val="edge"/>
          <c:yMode val="edge"/>
          <c:x val="0.64137426181102364"/>
          <c:y val="0.91661526721499131"/>
          <c:w val="0.2760717273622047"/>
          <c:h val="6.958553394706669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Does</a:t>
            </a:r>
            <a:r>
              <a:rPr lang="en-US" b="1" baseline="0" dirty="0"/>
              <a:t> your library partner with others to undertake innovation or to develop shared capacity?</a:t>
            </a:r>
          </a:p>
          <a:p>
            <a:pPr>
              <a:defRPr/>
            </a:pPr>
            <a:r>
              <a:rPr lang="en-US" baseline="0" dirty="0"/>
              <a:t>(n=25)</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Yes</c:v>
                </c:pt>
              </c:strCache>
            </c:strRef>
          </c:tx>
          <c:spPr>
            <a:solidFill>
              <a:srgbClr val="23619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extLst>
                <c:ext xmlns:c16="http://schemas.microsoft.com/office/drawing/2014/chart" uri="{C3380CC4-5D6E-409C-BE32-E72D297353CC}">
                  <c16:uniqueId val="{00000003-E658-44F8-B992-2F850BB8105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658-44F8-B992-2F850BB81054}"/>
            </c:ext>
          </c:extLst>
        </c:ser>
        <c:ser>
          <c:idx val="1"/>
          <c:order val="1"/>
          <c:tx>
            <c:strRef>
              <c:f>Sheet1!$C$1</c:f>
              <c:strCache>
                <c:ptCount val="1"/>
                <c:pt idx="0">
                  <c:v>No</c:v>
                </c:pt>
              </c:strCache>
            </c:strRef>
          </c:tx>
          <c:spPr>
            <a:solidFill>
              <a:srgbClr val="8A1B61"/>
            </a:solidFill>
            <a:ln>
              <a:noFill/>
            </a:ln>
            <a:effectLst/>
          </c:spPr>
          <c:invertIfNegative val="0"/>
          <c:cat>
            <c:strRef>
              <c:f>Sheet1!$A$2</c:f>
              <c:strCache>
                <c:ptCount val="1"/>
                <c:pt idx="0">
                  <c:v>Category 1</c:v>
                </c:pt>
              </c:strCache>
            </c:strRef>
          </c:cat>
          <c:val>
            <c:numRef>
              <c:f>Sheet1!$C$2</c:f>
              <c:numCache>
                <c:formatCode>0%</c:formatCode>
                <c:ptCount val="1"/>
                <c:pt idx="0">
                  <c:v>0</c:v>
                </c:pt>
              </c:numCache>
            </c:numRef>
          </c:val>
          <c:extLst>
            <c:ext xmlns:c16="http://schemas.microsoft.com/office/drawing/2014/chart" uri="{C3380CC4-5D6E-409C-BE32-E72D297353CC}">
              <c16:uniqueId val="{00000001-E658-44F8-B992-2F850BB81054}"/>
            </c:ext>
          </c:extLst>
        </c:ser>
        <c:ser>
          <c:idx val="2"/>
          <c:order val="2"/>
          <c:tx>
            <c:strRef>
              <c:f>Sheet1!$D$1</c:f>
              <c:strCache>
                <c:ptCount val="1"/>
                <c:pt idx="0">
                  <c:v>Don't know</c:v>
                </c:pt>
              </c:strCache>
            </c:strRef>
          </c:tx>
          <c:spPr>
            <a:solidFill>
              <a:schemeClr val="accent3"/>
            </a:solidFill>
            <a:ln>
              <a:noFill/>
            </a:ln>
            <a:effectLst/>
          </c:spPr>
          <c:invertIfNegative val="0"/>
          <c:cat>
            <c:strRef>
              <c:f>Sheet1!$A$2</c:f>
              <c:strCache>
                <c:ptCount val="1"/>
                <c:pt idx="0">
                  <c:v>Category 1</c:v>
                </c:pt>
              </c:strCache>
            </c:strRef>
          </c:cat>
          <c:val>
            <c:numRef>
              <c:f>Sheet1!$D$2</c:f>
              <c:numCache>
                <c:formatCode>0%</c:formatCode>
                <c:ptCount val="1"/>
                <c:pt idx="0">
                  <c:v>0</c:v>
                </c:pt>
              </c:numCache>
            </c:numRef>
          </c:val>
          <c:extLst>
            <c:ext xmlns:c16="http://schemas.microsoft.com/office/drawing/2014/chart" uri="{C3380CC4-5D6E-409C-BE32-E72D297353CC}">
              <c16:uniqueId val="{00000002-E658-44F8-B992-2F850BB81054}"/>
            </c:ext>
          </c:extLst>
        </c:ser>
        <c:dLbls>
          <c:showLegendKey val="0"/>
          <c:showVal val="0"/>
          <c:showCatName val="0"/>
          <c:showSerName val="0"/>
          <c:showPercent val="0"/>
          <c:showBubbleSize val="0"/>
        </c:dLbls>
        <c:gapWidth val="25"/>
        <c:overlap val="100"/>
        <c:axId val="298347120"/>
        <c:axId val="298349088"/>
      </c:barChart>
      <c:catAx>
        <c:axId val="298347120"/>
        <c:scaling>
          <c:orientation val="minMax"/>
        </c:scaling>
        <c:delete val="1"/>
        <c:axPos val="l"/>
        <c:numFmt formatCode="General" sourceLinked="1"/>
        <c:majorTickMark val="none"/>
        <c:minorTickMark val="none"/>
        <c:tickLblPos val="nextTo"/>
        <c:crossAx val="298349088"/>
        <c:crosses val="autoZero"/>
        <c:auto val="1"/>
        <c:lblAlgn val="ctr"/>
        <c:lblOffset val="100"/>
        <c:noMultiLvlLbl val="0"/>
      </c:catAx>
      <c:valAx>
        <c:axId val="298349088"/>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834712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What organizations that serve libraries do you consider to be thought-leaders?</a:t>
            </a:r>
            <a:r>
              <a:rPr lang="en-US" b="1" baseline="0" dirty="0"/>
              <a:t> </a:t>
            </a:r>
            <a:r>
              <a:rPr lang="en-US" baseline="0" dirty="0"/>
              <a:t>(n=24)</a:t>
            </a:r>
            <a:endParaRPr lang="en-US" dirty="0"/>
          </a:p>
        </c:rich>
      </c:tx>
      <c:layout>
        <c:manualLayout>
          <c:xMode val="edge"/>
          <c:yMode val="edge"/>
          <c:x val="0.10357521486284804"/>
          <c:y val="3.225625567913358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23619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RLUK</c:v>
                </c:pt>
                <c:pt idx="1">
                  <c:v>Pew</c:v>
                </c:pt>
                <c:pt idx="2">
                  <c:v>COAR</c:v>
                </c:pt>
                <c:pt idx="3">
                  <c:v>LIBER</c:v>
                </c:pt>
                <c:pt idx="4">
                  <c:v>ACRL</c:v>
                </c:pt>
                <c:pt idx="5">
                  <c:v>ALA</c:v>
                </c:pt>
                <c:pt idx="6">
                  <c:v>OCUL</c:v>
                </c:pt>
                <c:pt idx="7">
                  <c:v>ITHAKA</c:v>
                </c:pt>
                <c:pt idx="8">
                  <c:v>Educause</c:v>
                </c:pt>
                <c:pt idx="9">
                  <c:v>IFLA</c:v>
                </c:pt>
                <c:pt idx="10">
                  <c:v>SPARC</c:v>
                </c:pt>
                <c:pt idx="11">
                  <c:v>CRKN</c:v>
                </c:pt>
                <c:pt idx="12">
                  <c:v>ARL</c:v>
                </c:pt>
                <c:pt idx="13">
                  <c:v>OCLC</c:v>
                </c:pt>
                <c:pt idx="14">
                  <c:v>CNI</c:v>
                </c:pt>
                <c:pt idx="15">
                  <c:v>CARL</c:v>
                </c:pt>
              </c:strCache>
            </c:strRef>
          </c:cat>
          <c:val>
            <c:numRef>
              <c:f>Sheet1!$B$2:$B$17</c:f>
              <c:numCache>
                <c:formatCode>General</c:formatCode>
                <c:ptCount val="16"/>
                <c:pt idx="0">
                  <c:v>2</c:v>
                </c:pt>
                <c:pt idx="1">
                  <c:v>2</c:v>
                </c:pt>
                <c:pt idx="2">
                  <c:v>2</c:v>
                </c:pt>
                <c:pt idx="3">
                  <c:v>3</c:v>
                </c:pt>
                <c:pt idx="4">
                  <c:v>3</c:v>
                </c:pt>
                <c:pt idx="5">
                  <c:v>3</c:v>
                </c:pt>
                <c:pt idx="6">
                  <c:v>3</c:v>
                </c:pt>
                <c:pt idx="7">
                  <c:v>4</c:v>
                </c:pt>
                <c:pt idx="8">
                  <c:v>4</c:v>
                </c:pt>
                <c:pt idx="9">
                  <c:v>4</c:v>
                </c:pt>
                <c:pt idx="10">
                  <c:v>5</c:v>
                </c:pt>
                <c:pt idx="11">
                  <c:v>5</c:v>
                </c:pt>
                <c:pt idx="12">
                  <c:v>7</c:v>
                </c:pt>
                <c:pt idx="13">
                  <c:v>8</c:v>
                </c:pt>
                <c:pt idx="14">
                  <c:v>10</c:v>
                </c:pt>
                <c:pt idx="15">
                  <c:v>12</c:v>
                </c:pt>
              </c:numCache>
            </c:numRef>
          </c:val>
          <c:extLst>
            <c:ext xmlns:c16="http://schemas.microsoft.com/office/drawing/2014/chart" uri="{C3380CC4-5D6E-409C-BE32-E72D297353CC}">
              <c16:uniqueId val="{00000000-B49B-45E4-BCE8-13AECED953DE}"/>
            </c:ext>
          </c:extLst>
        </c:ser>
        <c:dLbls>
          <c:showLegendKey val="0"/>
          <c:showVal val="0"/>
          <c:showCatName val="0"/>
          <c:showSerName val="0"/>
          <c:showPercent val="0"/>
          <c:showBubbleSize val="0"/>
        </c:dLbls>
        <c:gapWidth val="51"/>
        <c:axId val="298098960"/>
        <c:axId val="298099288"/>
      </c:barChart>
      <c:catAx>
        <c:axId val="298098960"/>
        <c:scaling>
          <c:orientation val="minMax"/>
        </c:scaling>
        <c:delete val="1"/>
        <c:axPos val="l"/>
        <c:numFmt formatCode="General" sourceLinked="1"/>
        <c:majorTickMark val="none"/>
        <c:minorTickMark val="none"/>
        <c:tickLblPos val="nextTo"/>
        <c:crossAx val="298099288"/>
        <c:crosses val="autoZero"/>
        <c:auto val="1"/>
        <c:lblAlgn val="ctr"/>
        <c:lblOffset val="100"/>
        <c:noMultiLvlLbl val="0"/>
      </c:catAx>
      <c:valAx>
        <c:axId val="298099288"/>
        <c:scaling>
          <c:orientation val="minMax"/>
        </c:scaling>
        <c:delete val="1"/>
        <c:axPos val="b"/>
        <c:numFmt formatCode="General" sourceLinked="1"/>
        <c:majorTickMark val="none"/>
        <c:minorTickMark val="none"/>
        <c:tickLblPos val="nextTo"/>
        <c:crossAx val="29809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Which library organizations help you identify potential partners to undertake</a:t>
            </a:r>
            <a:r>
              <a:rPr lang="en-US" b="1" baseline="0" dirty="0"/>
              <a:t> innovation or to develop shared capacity</a:t>
            </a:r>
            <a:r>
              <a:rPr lang="en-US" b="1" dirty="0"/>
              <a:t>?</a:t>
            </a:r>
            <a:r>
              <a:rPr lang="en-US" b="1" baseline="0" dirty="0"/>
              <a:t> </a:t>
            </a:r>
            <a:r>
              <a:rPr lang="en-US" baseline="0" dirty="0"/>
              <a:t>(n=20)</a:t>
            </a:r>
            <a:endParaRPr lang="en-US" dirty="0"/>
          </a:p>
        </c:rich>
      </c:tx>
      <c:layout>
        <c:manualLayout>
          <c:xMode val="edge"/>
          <c:yMode val="edge"/>
          <c:x val="0.10357521486284804"/>
          <c:y val="3.225625567913358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007DBA"/>
            </a:solidFill>
            <a:ln>
              <a:noFill/>
            </a:ln>
            <a:effectLst/>
          </c:spPr>
          <c:invertIfNegative val="0"/>
          <c:dLbls>
            <c:dLbl>
              <c:idx val="0"/>
              <c:layout>
                <c:manualLayout>
                  <c:x val="3.9283169256033146E-2"/>
                  <c:y val="4.7794572154844627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A1-49D7-B5DE-4F0B49A91E6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BCI Library Subcommittee</c:v>
                </c:pt>
                <c:pt idx="1">
                  <c:v>CNI</c:v>
                </c:pt>
                <c:pt idx="2">
                  <c:v>COPPUL</c:v>
                </c:pt>
                <c:pt idx="3">
                  <c:v>CRKN</c:v>
                </c:pt>
                <c:pt idx="4">
                  <c:v>OCUL</c:v>
                </c:pt>
                <c:pt idx="5">
                  <c:v>ARL</c:v>
                </c:pt>
                <c:pt idx="6">
                  <c:v>CARL</c:v>
                </c:pt>
              </c:strCache>
            </c:strRef>
          </c:cat>
          <c:val>
            <c:numRef>
              <c:f>Sheet1!$B$2:$B$8</c:f>
              <c:numCache>
                <c:formatCode>General</c:formatCode>
                <c:ptCount val="7"/>
                <c:pt idx="0">
                  <c:v>2</c:v>
                </c:pt>
                <c:pt idx="1">
                  <c:v>2</c:v>
                </c:pt>
                <c:pt idx="2">
                  <c:v>3</c:v>
                </c:pt>
                <c:pt idx="3">
                  <c:v>4</c:v>
                </c:pt>
                <c:pt idx="4">
                  <c:v>5</c:v>
                </c:pt>
                <c:pt idx="5">
                  <c:v>6</c:v>
                </c:pt>
                <c:pt idx="6">
                  <c:v>16</c:v>
                </c:pt>
              </c:numCache>
            </c:numRef>
          </c:val>
          <c:extLst>
            <c:ext xmlns:c16="http://schemas.microsoft.com/office/drawing/2014/chart" uri="{C3380CC4-5D6E-409C-BE32-E72D297353CC}">
              <c16:uniqueId val="{00000000-95A1-49D7-B5DE-4F0B49A91E68}"/>
            </c:ext>
          </c:extLst>
        </c:ser>
        <c:dLbls>
          <c:showLegendKey val="0"/>
          <c:showVal val="0"/>
          <c:showCatName val="0"/>
          <c:showSerName val="0"/>
          <c:showPercent val="0"/>
          <c:showBubbleSize val="0"/>
        </c:dLbls>
        <c:gapWidth val="51"/>
        <c:axId val="298098960"/>
        <c:axId val="298099288"/>
      </c:barChart>
      <c:catAx>
        <c:axId val="298098960"/>
        <c:scaling>
          <c:orientation val="minMax"/>
        </c:scaling>
        <c:delete val="1"/>
        <c:axPos val="l"/>
        <c:numFmt formatCode="General" sourceLinked="1"/>
        <c:majorTickMark val="none"/>
        <c:minorTickMark val="none"/>
        <c:tickLblPos val="nextTo"/>
        <c:crossAx val="298099288"/>
        <c:crosses val="autoZero"/>
        <c:auto val="1"/>
        <c:lblAlgn val="ctr"/>
        <c:lblOffset val="100"/>
        <c:noMultiLvlLbl val="0"/>
      </c:catAx>
      <c:valAx>
        <c:axId val="298099288"/>
        <c:scaling>
          <c:orientation val="minMax"/>
        </c:scaling>
        <c:delete val="1"/>
        <c:axPos val="b"/>
        <c:numFmt formatCode="General" sourceLinked="1"/>
        <c:majorTickMark val="none"/>
        <c:minorTickMark val="none"/>
        <c:tickLblPos val="nextTo"/>
        <c:crossAx val="29809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a:t>ANZ Top</a:t>
            </a:r>
            <a:r>
              <a:rPr lang="en-US" sz="1400" b="1" baseline="0"/>
              <a:t> 5 Priorities - 2018 </a:t>
            </a:r>
            <a:br>
              <a:rPr lang="en-US" sz="1400" b="1" baseline="0"/>
            </a:br>
            <a:r>
              <a:rPr lang="en-US" sz="1400" b="0" baseline="0"/>
              <a:t>Ranked in Top 5</a:t>
            </a:r>
          </a:p>
          <a:p>
            <a:pPr>
              <a:defRPr b="1"/>
            </a:pPr>
            <a:r>
              <a:rPr lang="en-US" sz="1400" b="0" baseline="0"/>
              <a:t> by at least 20% of respondents (n=24)</a:t>
            </a:r>
            <a:endParaRPr lang="en-US" sz="1400" b="0"/>
          </a:p>
        </c:rich>
      </c:tx>
      <c:layout>
        <c:manualLayout>
          <c:xMode val="edge"/>
          <c:yMode val="edge"/>
          <c:x val="0.29349528162549665"/>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1260414251365005"/>
          <c:y val="0.150432142951828"/>
          <c:w val="0.47529420359365121"/>
          <c:h val="0.77898724780614548"/>
        </c:manualLayout>
      </c:layout>
      <c:barChart>
        <c:barDir val="bar"/>
        <c:grouping val="clustered"/>
        <c:varyColors val="0"/>
        <c:ser>
          <c:idx val="0"/>
          <c:order val="0"/>
          <c:tx>
            <c:strRef>
              <c:f>Sheet1!$B$1</c:f>
              <c:strCache>
                <c:ptCount val="1"/>
                <c:pt idx="0">
                  <c:v>Series 1</c:v>
                </c:pt>
              </c:strCache>
            </c:strRef>
          </c:tx>
          <c:spPr>
            <a:solidFill>
              <a:srgbClr val="236192"/>
            </a:solidFill>
            <a:ln>
              <a:noFill/>
            </a:ln>
            <a:effectLst/>
            <a:scene3d>
              <a:camera prst="orthographicFront"/>
              <a:lightRig rig="threePt" dir="t"/>
            </a:scene3d>
            <a:sp3d>
              <a:bevelT w="50800" h="50800"/>
              <a:bevelB w="50800" h="508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Visibility of the library's collection</c:v>
                </c:pt>
                <c:pt idx="1">
                  <c:v>Data curation/research
 data management</c:v>
                </c:pt>
                <c:pt idx="2">
                  <c:v>Licensed electronic 
collections/e-books</c:v>
                </c:pt>
                <c:pt idx="3">
                  <c:v>Facilities issues </c:v>
                </c:pt>
                <c:pt idx="4">
                  <c:v>Demonstrating library 
value to your funders</c:v>
                </c:pt>
              </c:strCache>
            </c:strRef>
          </c:cat>
          <c:val>
            <c:numRef>
              <c:f>Sheet1!$B$2:$B$9</c:f>
              <c:numCache>
                <c:formatCode>0%</c:formatCode>
                <c:ptCount val="5"/>
                <c:pt idx="0">
                  <c:v>0.41666666666666669</c:v>
                </c:pt>
                <c:pt idx="1">
                  <c:v>0.41666666666666669</c:v>
                </c:pt>
                <c:pt idx="2">
                  <c:v>0.5</c:v>
                </c:pt>
                <c:pt idx="3">
                  <c:v>0.5</c:v>
                </c:pt>
                <c:pt idx="4">
                  <c:v>0.625</c:v>
                </c:pt>
              </c:numCache>
            </c:numRef>
          </c:val>
          <c:extLst>
            <c:ext xmlns:c16="http://schemas.microsoft.com/office/drawing/2014/chart" uri="{C3380CC4-5D6E-409C-BE32-E72D297353CC}">
              <c16:uniqueId val="{00000006-C436-4D54-AC93-53BBAFDD7C28}"/>
            </c:ext>
          </c:extLst>
        </c:ser>
        <c:dLbls>
          <c:showLegendKey val="0"/>
          <c:showVal val="0"/>
          <c:showCatName val="0"/>
          <c:showSerName val="0"/>
          <c:showPercent val="0"/>
          <c:showBubbleSize val="0"/>
        </c:dLbls>
        <c:gapWidth val="50"/>
        <c:axId val="371670744"/>
        <c:axId val="371670088"/>
      </c:barChart>
      <c:catAx>
        <c:axId val="371670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71670088"/>
        <c:crosses val="autoZero"/>
        <c:auto val="1"/>
        <c:lblAlgn val="ctr"/>
        <c:lblOffset val="100"/>
        <c:noMultiLvlLbl val="0"/>
      </c:catAx>
      <c:valAx>
        <c:axId val="371670088"/>
        <c:scaling>
          <c:orientation val="minMax"/>
          <c:max val="0.75000000000000011"/>
          <c:min val="0"/>
        </c:scaling>
        <c:delete val="1"/>
        <c:axPos val="b"/>
        <c:numFmt formatCode="0%" sourceLinked="1"/>
        <c:majorTickMark val="out"/>
        <c:minorTickMark val="none"/>
        <c:tickLblPos val="nextTo"/>
        <c:crossAx val="37167074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US" sz="1800" b="1" dirty="0"/>
              <a:t>ANZ Top 5 Priorities</a:t>
            </a:r>
            <a:r>
              <a:rPr lang="en-US" sz="1800" b="1" baseline="0" dirty="0"/>
              <a:t> </a:t>
            </a:r>
            <a:r>
              <a:rPr lang="en-US" sz="1400" b="1" baseline="0" dirty="0"/>
              <a:t>- </a:t>
            </a:r>
            <a:r>
              <a:rPr lang="en-US" sz="1100" b="1" baseline="0" dirty="0"/>
              <a:t>Most Challenging/Ripe for Innovation</a:t>
            </a:r>
          </a:p>
          <a:p>
            <a:pPr>
              <a:defRPr sz="1100" b="1"/>
            </a:pPr>
            <a:r>
              <a:rPr lang="en-US" sz="1200" b="0" baseline="0" dirty="0"/>
              <a:t>Ranked in Top 5 </a:t>
            </a:r>
          </a:p>
          <a:p>
            <a:pPr>
              <a:defRPr sz="1100" b="1"/>
            </a:pPr>
            <a:r>
              <a:rPr lang="en-US" sz="1200" b="0" baseline="0" dirty="0"/>
              <a:t>by at least 20% of respondents (n=24)</a:t>
            </a:r>
            <a:endParaRPr lang="en-US" sz="1200" b="0" dirty="0"/>
          </a:p>
        </c:rich>
      </c:tx>
      <c:layout>
        <c:manualLayout>
          <c:xMode val="edge"/>
          <c:yMode val="edge"/>
          <c:x val="0.14049083087228936"/>
          <c:y val="4.0030022516887663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4927676102902334"/>
          <c:y val="0.16920284245044909"/>
          <c:w val="0.38591295491048694"/>
          <c:h val="0.78221114447025042"/>
        </c:manualLayout>
      </c:layout>
      <c:barChart>
        <c:barDir val="bar"/>
        <c:grouping val="clustered"/>
        <c:varyColors val="0"/>
        <c:ser>
          <c:idx val="0"/>
          <c:order val="0"/>
          <c:tx>
            <c:strRef>
              <c:f>Sheet1!$B$1</c:f>
              <c:strCache>
                <c:ptCount val="1"/>
                <c:pt idx="0">
                  <c:v>Series 1</c:v>
                </c:pt>
              </c:strCache>
            </c:strRef>
          </c:tx>
          <c:spPr>
            <a:solidFill>
              <a:srgbClr val="236192"/>
            </a:solidFill>
            <a:ln>
              <a:noFill/>
            </a:ln>
            <a:effectLst/>
            <a:scene3d>
              <a:camera prst="orthographicFront"/>
              <a:lightRig rig="threePt" dir="t"/>
            </a:scene3d>
            <a:sp3d>
              <a:bevelT w="50800" h="50800"/>
              <a:bevelB w="50800" h="508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7"/>
                <c:pt idx="0">
                  <c:v>Data curation / research data management</c:v>
                </c:pt>
                <c:pt idx="1">
                  <c:v>Education/support for open access</c:v>
                </c:pt>
                <c:pt idx="2">
                  <c:v>Licensed electronic 
collections/e-books</c:v>
                </c:pt>
                <c:pt idx="3">
                  <c:v>Visibility of the library's collection</c:v>
                </c:pt>
                <c:pt idx="4">
                  <c:v>Librarian skills development</c:v>
                </c:pt>
                <c:pt idx="5">
                  <c:v>Support for digital scholarship/
digital humanities</c:v>
                </c:pt>
                <c:pt idx="6">
                  <c:v>Demonstrating library 
value to your funders</c:v>
                </c:pt>
              </c:strCache>
            </c:strRef>
          </c:cat>
          <c:val>
            <c:numRef>
              <c:f>Sheet1!$B$2:$B$12</c:f>
              <c:numCache>
                <c:formatCode>0%</c:formatCode>
                <c:ptCount val="7"/>
                <c:pt idx="0">
                  <c:v>0.28999999999999998</c:v>
                </c:pt>
                <c:pt idx="1">
                  <c:v>0.28999999999999998</c:v>
                </c:pt>
                <c:pt idx="2">
                  <c:v>0.29166666666666669</c:v>
                </c:pt>
                <c:pt idx="3">
                  <c:v>0.33333333333333331</c:v>
                </c:pt>
                <c:pt idx="4">
                  <c:v>0.33333333333333331</c:v>
                </c:pt>
                <c:pt idx="5">
                  <c:v>0.41666666666666669</c:v>
                </c:pt>
                <c:pt idx="6">
                  <c:v>0.54166666666666663</c:v>
                </c:pt>
              </c:numCache>
            </c:numRef>
          </c:val>
          <c:extLst>
            <c:ext xmlns:c16="http://schemas.microsoft.com/office/drawing/2014/chart" uri="{C3380CC4-5D6E-409C-BE32-E72D297353CC}">
              <c16:uniqueId val="{00000006-C09E-4D6C-AAE0-9246B03F9688}"/>
            </c:ext>
          </c:extLst>
        </c:ser>
        <c:dLbls>
          <c:showLegendKey val="0"/>
          <c:showVal val="0"/>
          <c:showCatName val="0"/>
          <c:showSerName val="0"/>
          <c:showPercent val="0"/>
          <c:showBubbleSize val="0"/>
        </c:dLbls>
        <c:gapWidth val="50"/>
        <c:axId val="371670744"/>
        <c:axId val="371670088"/>
      </c:barChart>
      <c:catAx>
        <c:axId val="371670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71670088"/>
        <c:crosses val="autoZero"/>
        <c:auto val="1"/>
        <c:lblAlgn val="ctr"/>
        <c:lblOffset val="100"/>
        <c:noMultiLvlLbl val="0"/>
      </c:catAx>
      <c:valAx>
        <c:axId val="371670088"/>
        <c:scaling>
          <c:orientation val="minMax"/>
          <c:max val="0.75000000000000011"/>
          <c:min val="0"/>
        </c:scaling>
        <c:delete val="1"/>
        <c:axPos val="b"/>
        <c:numFmt formatCode="0%" sourceLinked="1"/>
        <c:majorTickMark val="out"/>
        <c:minorTickMark val="none"/>
        <c:tickLblPos val="nextTo"/>
        <c:crossAx val="371670744"/>
        <c:crosses val="autoZero"/>
        <c:crossBetween val="between"/>
        <c:majorUnit val="1"/>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US" sz="1800" b="1" dirty="0"/>
              <a:t>UK Top</a:t>
            </a:r>
            <a:r>
              <a:rPr lang="en-US" sz="1800" b="1" baseline="0" dirty="0"/>
              <a:t> 3 Priorities - 2018 </a:t>
            </a:r>
            <a:br>
              <a:rPr lang="en-US" sz="1800" b="1" baseline="0" dirty="0"/>
            </a:br>
            <a:r>
              <a:rPr lang="en-US" sz="1200" b="0" baseline="0" dirty="0"/>
              <a:t>Ranked in Top 3</a:t>
            </a:r>
          </a:p>
          <a:p>
            <a:pPr>
              <a:defRPr sz="1100" b="1"/>
            </a:pPr>
            <a:r>
              <a:rPr lang="en-US" sz="1200" b="0" baseline="0" dirty="0"/>
              <a:t> by at least 20% of respondents (n=26)</a:t>
            </a:r>
            <a:endParaRPr lang="en-US" sz="1800" b="0" dirty="0"/>
          </a:p>
        </c:rich>
      </c:tx>
      <c:layout>
        <c:manualLayout>
          <c:xMode val="edge"/>
          <c:yMode val="edge"/>
          <c:x val="0.29349528162549665"/>
          <c:y val="0"/>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1260414251365005"/>
          <c:y val="0.2139853232034315"/>
          <c:w val="0.47529420359365121"/>
          <c:h val="0.75446373496594232"/>
        </c:manualLayout>
      </c:layout>
      <c:barChart>
        <c:barDir val="bar"/>
        <c:grouping val="clustered"/>
        <c:varyColors val="0"/>
        <c:ser>
          <c:idx val="0"/>
          <c:order val="0"/>
          <c:tx>
            <c:strRef>
              <c:f>Sheet1!$B$1</c:f>
              <c:strCache>
                <c:ptCount val="1"/>
                <c:pt idx="0">
                  <c:v>Series 1</c:v>
                </c:pt>
              </c:strCache>
            </c:strRef>
          </c:tx>
          <c:spPr>
            <a:solidFill>
              <a:srgbClr val="007749"/>
            </a:solidFill>
            <a:ln>
              <a:noFill/>
            </a:ln>
            <a:effectLst/>
            <a:scene3d>
              <a:camera prst="orthographicFront"/>
              <a:lightRig rig="threePt" dir="t"/>
            </a:scene3d>
            <a:sp3d>
              <a:bevelT w="50800" h="50800"/>
              <a:bevelB w="50800" h="50800"/>
            </a:sp3d>
          </c:spPr>
          <c:invertIfNegative val="0"/>
          <c:dPt>
            <c:idx val="0"/>
            <c:invertIfNegative val="0"/>
            <c:bubble3D val="0"/>
            <c:spPr>
              <a:solidFill>
                <a:srgbClr val="007749"/>
              </a:solidFill>
              <a:ln>
                <a:noFill/>
              </a:ln>
              <a:effectLst/>
              <a:scene3d>
                <a:camera prst="orthographicFront"/>
                <a:lightRig rig="threePt" dir="t"/>
              </a:scene3d>
              <a:sp3d>
                <a:bevelT w="50800" h="50800"/>
                <a:bevelB w="50800" h="50800"/>
              </a:sp3d>
            </c:spPr>
            <c:extLst>
              <c:ext xmlns:c16="http://schemas.microsoft.com/office/drawing/2014/chart" uri="{C3380CC4-5D6E-409C-BE32-E72D297353CC}">
                <c16:uniqueId val="{00000001-BA22-4DDB-A5B0-6987FAF3917F}"/>
              </c:ext>
            </c:extLst>
          </c:dPt>
          <c:dPt>
            <c:idx val="1"/>
            <c:invertIfNegative val="0"/>
            <c:bubble3D val="0"/>
            <c:spPr>
              <a:solidFill>
                <a:srgbClr val="007749"/>
              </a:solidFill>
              <a:ln>
                <a:noFill/>
              </a:ln>
              <a:effectLst/>
              <a:scene3d>
                <a:camera prst="orthographicFront"/>
                <a:lightRig rig="threePt" dir="t"/>
              </a:scene3d>
              <a:sp3d>
                <a:bevelT w="50800" h="50800"/>
                <a:bevelB w="50800" h="50800"/>
              </a:sp3d>
            </c:spPr>
            <c:extLst>
              <c:ext xmlns:c16="http://schemas.microsoft.com/office/drawing/2014/chart" uri="{C3380CC4-5D6E-409C-BE32-E72D297353CC}">
                <c16:uniqueId val="{00000003-BA22-4DDB-A5B0-6987FAF3917F}"/>
              </c:ext>
            </c:extLst>
          </c:dPt>
          <c:dPt>
            <c:idx val="2"/>
            <c:invertIfNegative val="0"/>
            <c:bubble3D val="0"/>
            <c:spPr>
              <a:solidFill>
                <a:srgbClr val="007749"/>
              </a:solidFill>
              <a:ln>
                <a:noFill/>
              </a:ln>
              <a:effectLst/>
              <a:scene3d>
                <a:camera prst="orthographicFront"/>
                <a:lightRig rig="threePt" dir="t"/>
              </a:scene3d>
              <a:sp3d>
                <a:bevelT w="50800" h="50800"/>
                <a:bevelB w="50800" h="50800"/>
              </a:sp3d>
            </c:spPr>
            <c:extLst>
              <c:ext xmlns:c16="http://schemas.microsoft.com/office/drawing/2014/chart" uri="{C3380CC4-5D6E-409C-BE32-E72D297353CC}">
                <c16:uniqueId val="{00000005-BA22-4DDB-A5B0-6987FAF3917F}"/>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Facilities issues</c:v>
                </c:pt>
                <c:pt idx="1">
                  <c:v>Data curation/ research data management</c:v>
                </c:pt>
                <c:pt idx="2">
                  <c:v>Demonstrating library value to your funders</c:v>
                </c:pt>
                <c:pt idx="3">
                  <c:v>Research Information Management (including CRIS systems)</c:v>
                </c:pt>
                <c:pt idx="4">
                  <c:v>Open access publishing</c:v>
                </c:pt>
                <c:pt idx="5">
                  <c:v>Licensed electronic 
collections/e-books</c:v>
                </c:pt>
              </c:strCache>
            </c:strRef>
          </c:cat>
          <c:val>
            <c:numRef>
              <c:f>Sheet1!$B$2:$B$7</c:f>
              <c:numCache>
                <c:formatCode>0%</c:formatCode>
                <c:ptCount val="6"/>
                <c:pt idx="0">
                  <c:v>0.23</c:v>
                </c:pt>
                <c:pt idx="1">
                  <c:v>0.23</c:v>
                </c:pt>
                <c:pt idx="2">
                  <c:v>0.23</c:v>
                </c:pt>
                <c:pt idx="3">
                  <c:v>0.27</c:v>
                </c:pt>
                <c:pt idx="4">
                  <c:v>0.27</c:v>
                </c:pt>
                <c:pt idx="5">
                  <c:v>0.5</c:v>
                </c:pt>
              </c:numCache>
            </c:numRef>
          </c:val>
          <c:extLst>
            <c:ext xmlns:c16="http://schemas.microsoft.com/office/drawing/2014/chart" uri="{C3380CC4-5D6E-409C-BE32-E72D297353CC}">
              <c16:uniqueId val="{00000006-BA22-4DDB-A5B0-6987FAF3917F}"/>
            </c:ext>
          </c:extLst>
        </c:ser>
        <c:dLbls>
          <c:showLegendKey val="0"/>
          <c:showVal val="0"/>
          <c:showCatName val="0"/>
          <c:showSerName val="0"/>
          <c:showPercent val="0"/>
          <c:showBubbleSize val="0"/>
        </c:dLbls>
        <c:gapWidth val="50"/>
        <c:axId val="371670744"/>
        <c:axId val="371670088"/>
      </c:barChart>
      <c:catAx>
        <c:axId val="371670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71670088"/>
        <c:crosses val="autoZero"/>
        <c:auto val="1"/>
        <c:lblAlgn val="ctr"/>
        <c:lblOffset val="100"/>
        <c:noMultiLvlLbl val="0"/>
      </c:catAx>
      <c:valAx>
        <c:axId val="371670088"/>
        <c:scaling>
          <c:orientation val="minMax"/>
          <c:max val="0.75000000000000011"/>
          <c:min val="0"/>
        </c:scaling>
        <c:delete val="1"/>
        <c:axPos val="b"/>
        <c:numFmt formatCode="0%" sourceLinked="1"/>
        <c:majorTickMark val="out"/>
        <c:minorTickMark val="none"/>
        <c:tickLblPos val="nextTo"/>
        <c:crossAx val="37167074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US" sz="1800" b="1" dirty="0"/>
              <a:t>UK Top 3 Priorities</a:t>
            </a:r>
            <a:r>
              <a:rPr lang="en-US" sz="1800" b="1" baseline="0" dirty="0"/>
              <a:t> </a:t>
            </a:r>
            <a:r>
              <a:rPr lang="en-US" sz="1400" b="1" baseline="0" dirty="0"/>
              <a:t>- </a:t>
            </a:r>
            <a:r>
              <a:rPr lang="en-US" sz="1100" b="1" baseline="0" dirty="0"/>
              <a:t>Most Challenging/Ripe for Innovation</a:t>
            </a:r>
          </a:p>
          <a:p>
            <a:pPr>
              <a:defRPr sz="1100" b="1"/>
            </a:pPr>
            <a:r>
              <a:rPr lang="en-US" sz="1200" b="1" baseline="0" dirty="0"/>
              <a:t>Ranked in Top 3 </a:t>
            </a:r>
          </a:p>
          <a:p>
            <a:pPr>
              <a:defRPr sz="1100" b="1"/>
            </a:pPr>
            <a:r>
              <a:rPr lang="en-US" sz="1200" b="1" baseline="0" dirty="0"/>
              <a:t>by at least 20% of respondents (n=26)</a:t>
            </a:r>
            <a:endParaRPr lang="en-US" sz="900" b="1" dirty="0"/>
          </a:p>
        </c:rich>
      </c:tx>
      <c:layout>
        <c:manualLayout>
          <c:xMode val="edge"/>
          <c:yMode val="edge"/>
          <c:x val="0.14049083087228936"/>
          <c:y val="4.0030022516887663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4927676102902334"/>
          <c:y val="0.21364712744240302"/>
          <c:w val="0.38591295491048694"/>
          <c:h val="0.73776689024982989"/>
        </c:manualLayout>
      </c:layout>
      <c:barChart>
        <c:barDir val="bar"/>
        <c:grouping val="clustered"/>
        <c:varyColors val="0"/>
        <c:ser>
          <c:idx val="0"/>
          <c:order val="0"/>
          <c:tx>
            <c:strRef>
              <c:f>Sheet1!$B$1</c:f>
              <c:strCache>
                <c:ptCount val="1"/>
                <c:pt idx="0">
                  <c:v>Series 1</c:v>
                </c:pt>
              </c:strCache>
            </c:strRef>
          </c:tx>
          <c:spPr>
            <a:solidFill>
              <a:srgbClr val="007749"/>
            </a:solidFill>
            <a:ln>
              <a:noFill/>
            </a:ln>
            <a:effectLst/>
            <a:scene3d>
              <a:camera prst="orthographicFront"/>
              <a:lightRig rig="threePt" dir="t"/>
            </a:scene3d>
            <a:sp3d>
              <a:bevelT w="50800" h="50800"/>
              <a:bevelB w="50800" h="50800"/>
            </a:sp3d>
          </c:spPr>
          <c:invertIfNegative val="0"/>
          <c:dPt>
            <c:idx val="0"/>
            <c:invertIfNegative val="0"/>
            <c:bubble3D val="0"/>
            <c:spPr>
              <a:solidFill>
                <a:srgbClr val="007749"/>
              </a:solidFill>
              <a:ln>
                <a:noFill/>
              </a:ln>
              <a:effectLst/>
              <a:scene3d>
                <a:camera prst="orthographicFront"/>
                <a:lightRig rig="threePt" dir="t"/>
              </a:scene3d>
              <a:sp3d>
                <a:bevelT w="50800" h="50800"/>
                <a:bevelB w="50800" h="50800"/>
              </a:sp3d>
            </c:spPr>
            <c:extLst>
              <c:ext xmlns:c16="http://schemas.microsoft.com/office/drawing/2014/chart" uri="{C3380CC4-5D6E-409C-BE32-E72D297353CC}">
                <c16:uniqueId val="{00000001-662F-4B33-8AE1-502C3F2F7E05}"/>
              </c:ext>
            </c:extLst>
          </c:dPt>
          <c:dPt>
            <c:idx val="1"/>
            <c:invertIfNegative val="0"/>
            <c:bubble3D val="0"/>
            <c:spPr>
              <a:solidFill>
                <a:srgbClr val="007749"/>
              </a:solidFill>
              <a:ln>
                <a:noFill/>
              </a:ln>
              <a:effectLst/>
              <a:scene3d>
                <a:camera prst="orthographicFront"/>
                <a:lightRig rig="threePt" dir="t"/>
              </a:scene3d>
              <a:sp3d>
                <a:bevelT w="50800" h="50800"/>
                <a:bevelB w="50800" h="50800"/>
              </a:sp3d>
            </c:spPr>
            <c:extLst>
              <c:ext xmlns:c16="http://schemas.microsoft.com/office/drawing/2014/chart" uri="{C3380CC4-5D6E-409C-BE32-E72D297353CC}">
                <c16:uniqueId val="{00000003-662F-4B33-8AE1-502C3F2F7E05}"/>
              </c:ext>
            </c:extLst>
          </c:dPt>
          <c:dPt>
            <c:idx val="2"/>
            <c:invertIfNegative val="0"/>
            <c:bubble3D val="0"/>
            <c:spPr>
              <a:solidFill>
                <a:srgbClr val="007749"/>
              </a:solidFill>
              <a:ln>
                <a:noFill/>
              </a:ln>
              <a:effectLst/>
              <a:scene3d>
                <a:camera prst="orthographicFront"/>
                <a:lightRig rig="threePt" dir="t"/>
              </a:scene3d>
              <a:sp3d>
                <a:bevelT w="50800" h="50800"/>
                <a:bevelB w="50800" h="50800"/>
              </a:sp3d>
            </c:spPr>
            <c:extLst>
              <c:ext xmlns:c16="http://schemas.microsoft.com/office/drawing/2014/chart" uri="{C3380CC4-5D6E-409C-BE32-E72D297353CC}">
                <c16:uniqueId val="{00000005-662F-4B33-8AE1-502C3F2F7E0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Demonstrating library value to your funders</c:v>
                </c:pt>
                <c:pt idx="1">
                  <c:v>Librarian skills development</c:v>
                </c:pt>
                <c:pt idx="2">
                  <c:v>Open access publishing</c:v>
                </c:pt>
                <c:pt idx="3">
                  <c:v>Support for digital scholarship/
digital humanities</c:v>
                </c:pt>
                <c:pt idx="4">
                  <c:v>Data curation / research data management</c:v>
                </c:pt>
              </c:strCache>
            </c:strRef>
          </c:cat>
          <c:val>
            <c:numRef>
              <c:f>Sheet1!$B$2:$B$6</c:f>
              <c:numCache>
                <c:formatCode>0%</c:formatCode>
                <c:ptCount val="5"/>
                <c:pt idx="0">
                  <c:v>0.23</c:v>
                </c:pt>
                <c:pt idx="1">
                  <c:v>0.31</c:v>
                </c:pt>
                <c:pt idx="2">
                  <c:v>0.35</c:v>
                </c:pt>
                <c:pt idx="3">
                  <c:v>0.38</c:v>
                </c:pt>
                <c:pt idx="4">
                  <c:v>0.46</c:v>
                </c:pt>
              </c:numCache>
            </c:numRef>
          </c:val>
          <c:extLst>
            <c:ext xmlns:c16="http://schemas.microsoft.com/office/drawing/2014/chart" uri="{C3380CC4-5D6E-409C-BE32-E72D297353CC}">
              <c16:uniqueId val="{00000006-662F-4B33-8AE1-502C3F2F7E05}"/>
            </c:ext>
          </c:extLst>
        </c:ser>
        <c:dLbls>
          <c:showLegendKey val="0"/>
          <c:showVal val="0"/>
          <c:showCatName val="0"/>
          <c:showSerName val="0"/>
          <c:showPercent val="0"/>
          <c:showBubbleSize val="0"/>
        </c:dLbls>
        <c:gapWidth val="50"/>
        <c:axId val="371670744"/>
        <c:axId val="371670088"/>
      </c:barChart>
      <c:catAx>
        <c:axId val="371670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71670088"/>
        <c:crosses val="autoZero"/>
        <c:auto val="1"/>
        <c:lblAlgn val="ctr"/>
        <c:lblOffset val="100"/>
        <c:noMultiLvlLbl val="0"/>
      </c:catAx>
      <c:valAx>
        <c:axId val="371670088"/>
        <c:scaling>
          <c:orientation val="minMax"/>
          <c:max val="0.75000000000000011"/>
          <c:min val="0"/>
        </c:scaling>
        <c:delete val="1"/>
        <c:axPos val="b"/>
        <c:numFmt formatCode="0%" sourceLinked="1"/>
        <c:majorTickMark val="out"/>
        <c:minorTickMark val="none"/>
        <c:tickLblPos val="nextTo"/>
        <c:crossAx val="371670744"/>
        <c:crosses val="autoZero"/>
        <c:crossBetween val="between"/>
        <c:majorUnit val="1"/>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Length of Time Worked in Current Position</a:t>
            </a:r>
          </a:p>
          <a:p>
            <a:pPr>
              <a:defRPr b="1"/>
            </a:pPr>
            <a:r>
              <a:rPr lang="en-US" b="0" dirty="0"/>
              <a:t>(n=26)</a:t>
            </a:r>
          </a:p>
        </c:rich>
      </c:tx>
      <c:layout>
        <c:manualLayout>
          <c:xMode val="edge"/>
          <c:yMode val="edge"/>
          <c:x val="0.30757324154313115"/>
          <c:y val="7.0051800741180578E-3"/>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Less than 1 year</c:v>
                </c:pt>
              </c:strCache>
            </c:strRef>
          </c:tx>
          <c:spPr>
            <a:solidFill>
              <a:srgbClr val="00AFD7"/>
            </a:solidFill>
            <a:ln>
              <a:solidFill>
                <a:schemeClr val="bg1"/>
              </a:solid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C78C-460D-A4A1-D47AF3C7E30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Length of time worked in a library</c:v>
                </c:pt>
              </c:strCache>
            </c:strRef>
          </c:cat>
          <c:val>
            <c:numRef>
              <c:f>Sheet1!$B$2</c:f>
              <c:numCache>
                <c:formatCode>0%</c:formatCode>
                <c:ptCount val="1"/>
                <c:pt idx="0">
                  <c:v>0.15</c:v>
                </c:pt>
              </c:numCache>
            </c:numRef>
          </c:val>
          <c:extLst>
            <c:ext xmlns:c16="http://schemas.microsoft.com/office/drawing/2014/chart" uri="{C3380CC4-5D6E-409C-BE32-E72D297353CC}">
              <c16:uniqueId val="{00000000-C78C-460D-A4A1-D47AF3C7E302}"/>
            </c:ext>
          </c:extLst>
        </c:ser>
        <c:ser>
          <c:idx val="1"/>
          <c:order val="1"/>
          <c:tx>
            <c:strRef>
              <c:f>Sheet1!$C$1</c:f>
              <c:strCache>
                <c:ptCount val="1"/>
                <c:pt idx="0">
                  <c:v>1 to 5 years</c:v>
                </c:pt>
              </c:strCache>
            </c:strRef>
          </c:tx>
          <c:spPr>
            <a:solidFill>
              <a:srgbClr val="236192"/>
            </a:solidFill>
            <a:ln>
              <a:solidFill>
                <a:schemeClr val="bg1"/>
              </a:solid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C78C-460D-A4A1-D47AF3C7E3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Length of time worked in a library</c:v>
                </c:pt>
              </c:strCache>
            </c:strRef>
          </c:cat>
          <c:val>
            <c:numRef>
              <c:f>Sheet1!$C$2</c:f>
              <c:numCache>
                <c:formatCode>0%</c:formatCode>
                <c:ptCount val="1"/>
                <c:pt idx="0">
                  <c:v>0.5</c:v>
                </c:pt>
              </c:numCache>
            </c:numRef>
          </c:val>
          <c:extLst>
            <c:ext xmlns:c16="http://schemas.microsoft.com/office/drawing/2014/chart" uri="{C3380CC4-5D6E-409C-BE32-E72D297353CC}">
              <c16:uniqueId val="{00000001-C78C-460D-A4A1-D47AF3C7E302}"/>
            </c:ext>
          </c:extLst>
        </c:ser>
        <c:ser>
          <c:idx val="2"/>
          <c:order val="2"/>
          <c:tx>
            <c:strRef>
              <c:f>Sheet1!$D$1</c:f>
              <c:strCache>
                <c:ptCount val="1"/>
                <c:pt idx="0">
                  <c:v>Column1</c:v>
                </c:pt>
              </c:strCache>
            </c:strRef>
          </c:tx>
          <c:spPr>
            <a:noFill/>
            <a:ln>
              <a:noFill/>
            </a:ln>
            <a:effectLst/>
          </c:spPr>
          <c:invertIfNegative val="0"/>
          <c:cat>
            <c:strRef>
              <c:f>Sheet1!$A$2</c:f>
              <c:strCache>
                <c:ptCount val="1"/>
                <c:pt idx="0">
                  <c:v>Length of time worked in a library</c:v>
                </c:pt>
              </c:strCache>
            </c:strRef>
          </c:cat>
          <c:val>
            <c:numRef>
              <c:f>Sheet1!$D$2</c:f>
              <c:numCache>
                <c:formatCode>0%</c:formatCode>
                <c:ptCount val="1"/>
                <c:pt idx="0">
                  <c:v>0.01</c:v>
                </c:pt>
              </c:numCache>
            </c:numRef>
          </c:val>
          <c:extLst>
            <c:ext xmlns:c16="http://schemas.microsoft.com/office/drawing/2014/chart" uri="{C3380CC4-5D6E-409C-BE32-E72D297353CC}">
              <c16:uniqueId val="{00000000-DDC0-47B4-A20B-E30679F7B0F4}"/>
            </c:ext>
          </c:extLst>
        </c:ser>
        <c:ser>
          <c:idx val="3"/>
          <c:order val="3"/>
          <c:tx>
            <c:strRef>
              <c:f>Sheet1!$E$1</c:f>
              <c:strCache>
                <c:ptCount val="1"/>
                <c:pt idx="0">
                  <c:v>6 to 10 years</c:v>
                </c:pt>
              </c:strCache>
            </c:strRef>
          </c:tx>
          <c:spPr>
            <a:solidFill>
              <a:srgbClr val="8A1B6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Length of time worked in a library</c:v>
                </c:pt>
              </c:strCache>
            </c:strRef>
          </c:cat>
          <c:val>
            <c:numRef>
              <c:f>Sheet1!$E$2</c:f>
              <c:numCache>
                <c:formatCode>0%</c:formatCode>
                <c:ptCount val="1"/>
                <c:pt idx="0">
                  <c:v>0.23</c:v>
                </c:pt>
              </c:numCache>
            </c:numRef>
          </c:val>
          <c:extLst>
            <c:ext xmlns:c16="http://schemas.microsoft.com/office/drawing/2014/chart" uri="{C3380CC4-5D6E-409C-BE32-E72D297353CC}">
              <c16:uniqueId val="{00000001-DDC0-47B4-A20B-E30679F7B0F4}"/>
            </c:ext>
          </c:extLst>
        </c:ser>
        <c:ser>
          <c:idx val="4"/>
          <c:order val="4"/>
          <c:tx>
            <c:strRef>
              <c:f>Sheet1!$F$1</c:f>
              <c:strCache>
                <c:ptCount val="1"/>
                <c:pt idx="0">
                  <c:v>Over 10 years</c:v>
                </c:pt>
              </c:strCache>
            </c:strRef>
          </c:tx>
          <c:spPr>
            <a:solidFill>
              <a:srgbClr val="007749"/>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Length of time worked in a library</c:v>
                </c:pt>
              </c:strCache>
            </c:strRef>
          </c:cat>
          <c:val>
            <c:numRef>
              <c:f>Sheet1!$F$2</c:f>
              <c:numCache>
                <c:formatCode>0%</c:formatCode>
                <c:ptCount val="1"/>
                <c:pt idx="0">
                  <c:v>0.12</c:v>
                </c:pt>
              </c:numCache>
            </c:numRef>
          </c:val>
          <c:extLst>
            <c:ext xmlns:c16="http://schemas.microsoft.com/office/drawing/2014/chart" uri="{C3380CC4-5D6E-409C-BE32-E72D297353CC}">
              <c16:uniqueId val="{00000002-DDC0-47B4-A20B-E30679F7B0F4}"/>
            </c:ext>
          </c:extLst>
        </c:ser>
        <c:dLbls>
          <c:showLegendKey val="0"/>
          <c:showVal val="0"/>
          <c:showCatName val="0"/>
          <c:showSerName val="0"/>
          <c:showPercent val="0"/>
          <c:showBubbleSize val="0"/>
        </c:dLbls>
        <c:gapWidth val="53"/>
        <c:overlap val="100"/>
        <c:axId val="294835328"/>
        <c:axId val="294836968"/>
      </c:barChart>
      <c:catAx>
        <c:axId val="294835328"/>
        <c:scaling>
          <c:orientation val="minMax"/>
        </c:scaling>
        <c:delete val="1"/>
        <c:axPos val="l"/>
        <c:numFmt formatCode="General" sourceLinked="1"/>
        <c:majorTickMark val="none"/>
        <c:minorTickMark val="none"/>
        <c:tickLblPos val="nextTo"/>
        <c:crossAx val="294836968"/>
        <c:crosses val="autoZero"/>
        <c:auto val="1"/>
        <c:lblAlgn val="ctr"/>
        <c:lblOffset val="100"/>
        <c:noMultiLvlLbl val="0"/>
      </c:catAx>
      <c:valAx>
        <c:axId val="2948369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4835328"/>
        <c:crosses val="autoZero"/>
        <c:crossBetween val="between"/>
        <c:majorUnit val="0.2"/>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400" b="0" dirty="0"/>
              <a:t>Main Reasons Students Use the Library - Current vs. 2022</a:t>
            </a:r>
          </a:p>
          <a:p>
            <a:pPr>
              <a:defRPr sz="1100"/>
            </a:pPr>
            <a:r>
              <a:rPr lang="en-US" sz="1400" b="0" dirty="0"/>
              <a:t>Base:</a:t>
            </a:r>
            <a:r>
              <a:rPr lang="en-US" sz="1400" b="0" baseline="0" dirty="0"/>
              <a:t> UK respondents who feel the use will change modestly or significantly</a:t>
            </a:r>
            <a:endParaRPr lang="en-US" sz="1400" b="0" dirty="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1"/>
          <c:order val="1"/>
          <c:tx>
            <c:strRef>
              <c:f>Sheet1!$C$1</c:f>
              <c:strCache>
                <c:ptCount val="1"/>
                <c:pt idx="0">
                  <c:v>Current (n=15) 
(Who expect change)</c:v>
                </c:pt>
              </c:strCache>
            </c:strRef>
          </c:tx>
          <c:spPr>
            <a:solidFill>
              <a:srgbClr val="D1FFED"/>
            </a:solidFill>
            <a:ln>
              <a:noFill/>
            </a:ln>
            <a:effectLst/>
          </c:spPr>
          <c:invertIfNegative val="0"/>
          <c:cat>
            <c:strRef>
              <c:f>Sheet1!$A$2:$A$13</c:f>
              <c:strCache>
                <c:ptCount val="12"/>
                <c:pt idx="0">
                  <c:v>Conduct research</c:v>
                </c:pt>
                <c:pt idx="1">
                  <c:v>Other </c:v>
                </c:pt>
                <c:pt idx="2">
                  <c:v>Receive research support services </c:v>
                </c:pt>
                <c:pt idx="3">
                  <c:v>Utilize the library as a technology center</c:v>
                </c:pt>
                <c:pt idx="4">
                  <c:v>Use short loan collection</c:v>
                </c:pt>
                <c:pt idx="5">
                  <c:v>Get reference support from a librarian</c:v>
                </c:pt>
                <c:pt idx="6">
                  <c:v>Access/borrow journals/articles</c:v>
                </c:pt>
                <c:pt idx="7">
                  <c:v>Utilize the library as a social or meeting space</c:v>
                </c:pt>
                <c:pt idx="8">
                  <c:v>Access online databases/journals</c:v>
                </c:pt>
                <c:pt idx="9">
                  <c:v>Prepare assignments</c:v>
                </c:pt>
                <c:pt idx="10">
                  <c:v>Access/borrow books/materials</c:v>
                </c:pt>
                <c:pt idx="11">
                  <c:v>Utilize the library as a work or collaborative space</c:v>
                </c:pt>
              </c:strCache>
            </c:strRef>
          </c:cat>
          <c:val>
            <c:numRef>
              <c:f>Sheet1!$C$2:$C$13</c:f>
              <c:numCache>
                <c:formatCode>0%</c:formatCode>
                <c:ptCount val="12"/>
                <c:pt idx="0">
                  <c:v>0</c:v>
                </c:pt>
                <c:pt idx="1">
                  <c:v>0.03</c:v>
                </c:pt>
                <c:pt idx="2">
                  <c:v>0.04</c:v>
                </c:pt>
                <c:pt idx="3">
                  <c:v>7.0000000000000007E-2</c:v>
                </c:pt>
                <c:pt idx="4">
                  <c:v>0.1</c:v>
                </c:pt>
                <c:pt idx="5">
                  <c:v>0.13</c:v>
                </c:pt>
                <c:pt idx="6">
                  <c:v>0.17</c:v>
                </c:pt>
                <c:pt idx="7">
                  <c:v>0.17</c:v>
                </c:pt>
                <c:pt idx="8">
                  <c:v>0.27</c:v>
                </c:pt>
                <c:pt idx="9">
                  <c:v>0.3</c:v>
                </c:pt>
                <c:pt idx="10">
                  <c:v>0.73</c:v>
                </c:pt>
                <c:pt idx="11">
                  <c:v>0.93</c:v>
                </c:pt>
              </c:numCache>
            </c:numRef>
          </c:val>
          <c:extLst>
            <c:ext xmlns:c16="http://schemas.microsoft.com/office/drawing/2014/chart" uri="{C3380CC4-5D6E-409C-BE32-E72D297353CC}">
              <c16:uniqueId val="{00000000-B4BA-4FBF-97B9-02953D4AC678}"/>
            </c:ext>
          </c:extLst>
        </c:ser>
        <c:dLbls>
          <c:showLegendKey val="0"/>
          <c:showVal val="0"/>
          <c:showCatName val="0"/>
          <c:showSerName val="0"/>
          <c:showPercent val="0"/>
          <c:showBubbleSize val="0"/>
        </c:dLbls>
        <c:gapWidth val="25"/>
        <c:axId val="666056464"/>
        <c:axId val="666060400"/>
      </c:barChart>
      <c:barChart>
        <c:barDir val="bar"/>
        <c:grouping val="clustered"/>
        <c:varyColors val="0"/>
        <c:ser>
          <c:idx val="0"/>
          <c:order val="0"/>
          <c:tx>
            <c:strRef>
              <c:f>Sheet1!$B$1</c:f>
              <c:strCache>
                <c:ptCount val="1"/>
                <c:pt idx="0">
                  <c:v>2022 (n=15)</c:v>
                </c:pt>
              </c:strCache>
            </c:strRef>
          </c:tx>
          <c:spPr>
            <a:solidFill>
              <a:srgbClr val="007749"/>
            </a:solidFill>
            <a:ln>
              <a:solidFill>
                <a:schemeClr val="bg1"/>
              </a:solidFill>
            </a:ln>
            <a:effectLst/>
          </c:spPr>
          <c:invertIfNegative val="0"/>
          <c:cat>
            <c:strRef>
              <c:f>Sheet1!$A$2:$A$13</c:f>
              <c:strCache>
                <c:ptCount val="12"/>
                <c:pt idx="0">
                  <c:v>Conduct research</c:v>
                </c:pt>
                <c:pt idx="1">
                  <c:v>Other </c:v>
                </c:pt>
                <c:pt idx="2">
                  <c:v>Receive research support services </c:v>
                </c:pt>
                <c:pt idx="3">
                  <c:v>Utilize the library as a technology center</c:v>
                </c:pt>
                <c:pt idx="4">
                  <c:v>Use short loan collection</c:v>
                </c:pt>
                <c:pt idx="5">
                  <c:v>Get reference support from a librarian</c:v>
                </c:pt>
                <c:pt idx="6">
                  <c:v>Access/borrow journals/articles</c:v>
                </c:pt>
                <c:pt idx="7">
                  <c:v>Utilize the library as a social or meeting space</c:v>
                </c:pt>
                <c:pt idx="8">
                  <c:v>Access online databases/journals</c:v>
                </c:pt>
                <c:pt idx="9">
                  <c:v>Prepare assignments</c:v>
                </c:pt>
                <c:pt idx="10">
                  <c:v>Access/borrow books/materials</c:v>
                </c:pt>
                <c:pt idx="11">
                  <c:v>Utilize the library as a work or collaborative space</c:v>
                </c:pt>
              </c:strCache>
            </c:strRef>
          </c:cat>
          <c:val>
            <c:numRef>
              <c:f>Sheet1!$B$2:$B$13</c:f>
              <c:numCache>
                <c:formatCode>0%</c:formatCode>
                <c:ptCount val="12"/>
                <c:pt idx="0">
                  <c:v>0.03</c:v>
                </c:pt>
                <c:pt idx="1">
                  <c:v>0</c:v>
                </c:pt>
                <c:pt idx="2">
                  <c:v>0.26</c:v>
                </c:pt>
                <c:pt idx="3">
                  <c:v>0.42</c:v>
                </c:pt>
                <c:pt idx="4">
                  <c:v>0</c:v>
                </c:pt>
                <c:pt idx="5">
                  <c:v>0.06</c:v>
                </c:pt>
                <c:pt idx="6">
                  <c:v>0.03</c:v>
                </c:pt>
                <c:pt idx="7">
                  <c:v>0.35</c:v>
                </c:pt>
                <c:pt idx="8">
                  <c:v>0.23</c:v>
                </c:pt>
                <c:pt idx="9">
                  <c:v>0.13</c:v>
                </c:pt>
                <c:pt idx="10">
                  <c:v>0.35</c:v>
                </c:pt>
                <c:pt idx="11">
                  <c:v>0.94</c:v>
                </c:pt>
              </c:numCache>
            </c:numRef>
          </c:val>
          <c:extLst>
            <c:ext xmlns:c16="http://schemas.microsoft.com/office/drawing/2014/chart" uri="{C3380CC4-5D6E-409C-BE32-E72D297353CC}">
              <c16:uniqueId val="{00000001-B4BA-4FBF-97B9-02953D4AC678}"/>
            </c:ext>
          </c:extLst>
        </c:ser>
        <c:dLbls>
          <c:showLegendKey val="0"/>
          <c:showVal val="0"/>
          <c:showCatName val="0"/>
          <c:showSerName val="0"/>
          <c:showPercent val="0"/>
          <c:showBubbleSize val="0"/>
        </c:dLbls>
        <c:gapWidth val="180"/>
        <c:axId val="781324984"/>
        <c:axId val="786986008"/>
      </c:barChart>
      <c:catAx>
        <c:axId val="666056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66060400"/>
        <c:crosses val="autoZero"/>
        <c:auto val="1"/>
        <c:lblAlgn val="ctr"/>
        <c:lblOffset val="100"/>
        <c:noMultiLvlLbl val="0"/>
      </c:catAx>
      <c:valAx>
        <c:axId val="666060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6056464"/>
        <c:crosses val="autoZero"/>
        <c:crossBetween val="between"/>
        <c:majorUnit val="0.2"/>
      </c:valAx>
      <c:valAx>
        <c:axId val="786986008"/>
        <c:scaling>
          <c:orientation val="minMax"/>
        </c:scaling>
        <c:delete val="1"/>
        <c:axPos val="t"/>
        <c:numFmt formatCode="0%" sourceLinked="1"/>
        <c:majorTickMark val="out"/>
        <c:minorTickMark val="none"/>
        <c:tickLblPos val="nextTo"/>
        <c:crossAx val="781324984"/>
        <c:crosses val="max"/>
        <c:crossBetween val="between"/>
      </c:valAx>
      <c:catAx>
        <c:axId val="781324984"/>
        <c:scaling>
          <c:orientation val="minMax"/>
        </c:scaling>
        <c:delete val="1"/>
        <c:axPos val="l"/>
        <c:numFmt formatCode="General" sourceLinked="1"/>
        <c:majorTickMark val="out"/>
        <c:minorTickMark val="none"/>
        <c:tickLblPos val="nextTo"/>
        <c:crossAx val="786986008"/>
        <c:crosses val="autoZero"/>
        <c:auto val="1"/>
        <c:lblAlgn val="ctr"/>
        <c:lblOffset val="100"/>
        <c:noMultiLvlLbl val="0"/>
      </c:catAx>
      <c:spPr>
        <a:noFill/>
        <a:ln>
          <a:noFill/>
        </a:ln>
        <a:effectLst/>
      </c:spPr>
    </c:plotArea>
    <c:legend>
      <c:legendPos val="r"/>
      <c:layout>
        <c:manualLayout>
          <c:xMode val="edge"/>
          <c:yMode val="edge"/>
          <c:x val="0.77537894719681777"/>
          <c:y val="0.3891066741657293"/>
          <c:w val="0.20184672568102896"/>
          <c:h val="0.17443028384338552"/>
        </c:manualLayout>
      </c:layout>
      <c:overlay val="1"/>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333333"/>
                </a:solidFill>
                <a:latin typeface="Calibri"/>
                <a:ea typeface="Calibri"/>
                <a:cs typeface="Calibri"/>
              </a:defRPr>
            </a:pPr>
            <a:r>
              <a:rPr lang="en-US" sz="1600" b="1" dirty="0"/>
              <a:t>ANZ </a:t>
            </a:r>
            <a:r>
              <a:rPr lang="en-US" sz="1400" b="1" dirty="0"/>
              <a:t>TOP</a:t>
            </a:r>
            <a:r>
              <a:rPr lang="en-US" sz="1400" b="1" baseline="0" dirty="0"/>
              <a:t> 5 M</a:t>
            </a:r>
            <a:r>
              <a:rPr lang="en-US" sz="1400" b="1" dirty="0"/>
              <a:t>ain Reasons Students Use the Library - Current vs. 2023</a:t>
            </a:r>
            <a:endParaRPr lang="en-US" sz="1600" b="1" dirty="0"/>
          </a:p>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333333"/>
                </a:solidFill>
                <a:latin typeface="Calibri"/>
                <a:ea typeface="Calibri"/>
                <a:cs typeface="Calibri"/>
              </a:defRPr>
            </a:pPr>
            <a:r>
              <a:rPr lang="en-US" sz="1050" b="1" dirty="0"/>
              <a:t>Base: Respondents who expect use will change modestly or significantly.</a:t>
            </a:r>
          </a:p>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333333"/>
                </a:solidFill>
                <a:latin typeface="Calibri"/>
                <a:ea typeface="Calibri"/>
                <a:cs typeface="Calibri"/>
              </a:defRPr>
            </a:pPr>
            <a:r>
              <a:rPr lang="en-US" sz="1050" b="1" i="0" baseline="0" dirty="0">
                <a:effectLst/>
              </a:rPr>
              <a:t>Note: Respondents were instructed to select no more than 5 options.</a:t>
            </a:r>
            <a:endParaRPr lang="en-US" sz="1050" b="1" dirty="0">
              <a:effectLst/>
            </a:endParaRPr>
          </a:p>
        </c:rich>
      </c:tx>
      <c:layout>
        <c:manualLayout>
          <c:xMode val="edge"/>
          <c:yMode val="edge"/>
          <c:x val="0.23126224538834053"/>
          <c:y val="0"/>
        </c:manualLayout>
      </c:layout>
      <c:overlay val="0"/>
      <c:spPr>
        <a:noFill/>
        <a:ln w="25400">
          <a:noFill/>
        </a:ln>
      </c:spPr>
    </c:title>
    <c:autoTitleDeleted val="0"/>
    <c:plotArea>
      <c:layout>
        <c:manualLayout>
          <c:layoutTarget val="inner"/>
          <c:xMode val="edge"/>
          <c:yMode val="edge"/>
          <c:x val="0.41749429103338093"/>
          <c:y val="0.13394931257411349"/>
          <c:w val="0.54919015517939418"/>
          <c:h val="0.80871525038576231"/>
        </c:manualLayout>
      </c:layout>
      <c:barChart>
        <c:barDir val="bar"/>
        <c:grouping val="clustered"/>
        <c:varyColors val="0"/>
        <c:ser>
          <c:idx val="0"/>
          <c:order val="0"/>
          <c:tx>
            <c:strRef>
              <c:f>'Reason Students Future'!$B$22</c:f>
              <c:strCache>
                <c:ptCount val="1"/>
                <c:pt idx="0">
                  <c:v>Current (n=20)
(who expect change)</c:v>
                </c:pt>
              </c:strCache>
            </c:strRef>
          </c:tx>
          <c:spPr>
            <a:solidFill>
              <a:srgbClr val="D0E4F4"/>
            </a:solidFill>
            <a:ln>
              <a:noFill/>
            </a:ln>
            <a:effectLst/>
          </c:spPr>
          <c:invertIfNegative val="0"/>
          <c:cat>
            <c:strRef>
              <c:f>'Reason Students Future'!$A$23:$A$36</c:f>
              <c:strCache>
                <c:ptCount val="14"/>
                <c:pt idx="0">
                  <c:v>Request ILL</c:v>
                </c:pt>
                <c:pt idx="1">
                  <c:v>Other*</c:v>
                </c:pt>
                <c:pt idx="2">
                  <c:v>Receive research support services </c:v>
                </c:pt>
                <c:pt idx="3">
                  <c:v>Access/borrow physical journals/articles</c:v>
                </c:pt>
                <c:pt idx="4">
                  <c:v>Utilize the library as a technology center </c:v>
                </c:pt>
                <c:pt idx="5">
                  <c:v>Conduct research</c:v>
                </c:pt>
                <c:pt idx="6">
                  <c:v>Access/borrow books/materials</c:v>
                </c:pt>
                <c:pt idx="7">
                  <c:v>Get reference support from a librarian</c:v>
                </c:pt>
                <c:pt idx="8">
                  <c:v>Utilize the library as a social or meeting space</c:v>
                </c:pt>
                <c:pt idx="9">
                  <c:v>Use short loan collection</c:v>
                </c:pt>
                <c:pt idx="10">
                  <c:v>Prepare assignments</c:v>
                </c:pt>
                <c:pt idx="11">
                  <c:v>Utilize the library for collaborative work or study space</c:v>
                </c:pt>
                <c:pt idx="12">
                  <c:v>Access online databases/journals/articles</c:v>
                </c:pt>
                <c:pt idx="13">
                  <c:v>Utilize the library for individual work or study space</c:v>
                </c:pt>
              </c:strCache>
            </c:strRef>
          </c:cat>
          <c:val>
            <c:numRef>
              <c:f>'Reason Students Future'!$B$23:$B$36</c:f>
              <c:numCache>
                <c:formatCode>0%</c:formatCode>
                <c:ptCount val="14"/>
                <c:pt idx="0">
                  <c:v>0</c:v>
                </c:pt>
                <c:pt idx="1">
                  <c:v>0</c:v>
                </c:pt>
                <c:pt idx="2">
                  <c:v>0.05</c:v>
                </c:pt>
                <c:pt idx="3">
                  <c:v>0.1</c:v>
                </c:pt>
                <c:pt idx="4">
                  <c:v>0.15</c:v>
                </c:pt>
                <c:pt idx="5">
                  <c:v>0.2</c:v>
                </c:pt>
                <c:pt idx="6">
                  <c:v>0.3</c:v>
                </c:pt>
                <c:pt idx="7">
                  <c:v>0.3</c:v>
                </c:pt>
                <c:pt idx="8">
                  <c:v>0.35</c:v>
                </c:pt>
                <c:pt idx="9">
                  <c:v>0.4</c:v>
                </c:pt>
                <c:pt idx="10">
                  <c:v>0.5</c:v>
                </c:pt>
                <c:pt idx="11">
                  <c:v>0.75</c:v>
                </c:pt>
                <c:pt idx="12">
                  <c:v>0.8</c:v>
                </c:pt>
                <c:pt idx="13">
                  <c:v>0.85</c:v>
                </c:pt>
              </c:numCache>
            </c:numRef>
          </c:val>
          <c:extLst>
            <c:ext xmlns:c16="http://schemas.microsoft.com/office/drawing/2014/chart" uri="{C3380CC4-5D6E-409C-BE32-E72D297353CC}">
              <c16:uniqueId val="{00000000-9C8F-4D82-AEE1-B96C2678FA26}"/>
            </c:ext>
          </c:extLst>
        </c:ser>
        <c:dLbls>
          <c:showLegendKey val="0"/>
          <c:showVal val="0"/>
          <c:showCatName val="0"/>
          <c:showSerName val="0"/>
          <c:showPercent val="0"/>
          <c:showBubbleSize val="0"/>
        </c:dLbls>
        <c:gapWidth val="25"/>
        <c:axId val="645444584"/>
        <c:axId val="1"/>
      </c:barChart>
      <c:barChart>
        <c:barDir val="bar"/>
        <c:grouping val="clustered"/>
        <c:varyColors val="0"/>
        <c:ser>
          <c:idx val="1"/>
          <c:order val="1"/>
          <c:tx>
            <c:strRef>
              <c:f>'Reason Students Future'!$C$22</c:f>
              <c:strCache>
                <c:ptCount val="1"/>
                <c:pt idx="0">
                  <c:v>2023 (n=19)</c:v>
                </c:pt>
              </c:strCache>
            </c:strRef>
          </c:tx>
          <c:spPr>
            <a:solidFill>
              <a:srgbClr val="236192"/>
            </a:solidFill>
            <a:ln>
              <a:noFill/>
            </a:ln>
            <a:effectLst/>
          </c:spPr>
          <c:invertIfNegative val="0"/>
          <c:cat>
            <c:strRef>
              <c:f>'Reason Students Future'!$A$23:$A$36</c:f>
              <c:strCache>
                <c:ptCount val="14"/>
                <c:pt idx="0">
                  <c:v>Request ILL</c:v>
                </c:pt>
                <c:pt idx="1">
                  <c:v>Other*</c:v>
                </c:pt>
                <c:pt idx="2">
                  <c:v>Receive research support services </c:v>
                </c:pt>
                <c:pt idx="3">
                  <c:v>Access/borrow physical journals/articles</c:v>
                </c:pt>
                <c:pt idx="4">
                  <c:v>Utilize the library as a technology center </c:v>
                </c:pt>
                <c:pt idx="5">
                  <c:v>Conduct research</c:v>
                </c:pt>
                <c:pt idx="6">
                  <c:v>Access/borrow books/materials</c:v>
                </c:pt>
                <c:pt idx="7">
                  <c:v>Get reference support from a librarian</c:v>
                </c:pt>
                <c:pt idx="8">
                  <c:v>Utilize the library as a social or meeting space</c:v>
                </c:pt>
                <c:pt idx="9">
                  <c:v>Use short loan collection</c:v>
                </c:pt>
                <c:pt idx="10">
                  <c:v>Prepare assignments</c:v>
                </c:pt>
                <c:pt idx="11">
                  <c:v>Utilize the library for collaborative work or study space</c:v>
                </c:pt>
                <c:pt idx="12">
                  <c:v>Access online databases/journals/articles</c:v>
                </c:pt>
                <c:pt idx="13">
                  <c:v>Utilize the library for individual work or study space</c:v>
                </c:pt>
              </c:strCache>
            </c:strRef>
          </c:cat>
          <c:val>
            <c:numRef>
              <c:f>'Reason Students Future'!$C$23:$C$36</c:f>
              <c:numCache>
                <c:formatCode>0%</c:formatCode>
                <c:ptCount val="14"/>
                <c:pt idx="0">
                  <c:v>0.1053</c:v>
                </c:pt>
                <c:pt idx="1">
                  <c:v>0.1053</c:v>
                </c:pt>
                <c:pt idx="2">
                  <c:v>0.52629999999999999</c:v>
                </c:pt>
                <c:pt idx="3">
                  <c:v>0</c:v>
                </c:pt>
                <c:pt idx="4">
                  <c:v>0.57889999999999997</c:v>
                </c:pt>
                <c:pt idx="5">
                  <c:v>0.1053</c:v>
                </c:pt>
                <c:pt idx="6">
                  <c:v>0.15790000000000001</c:v>
                </c:pt>
                <c:pt idx="7">
                  <c:v>0.26319999999999999</c:v>
                </c:pt>
                <c:pt idx="8">
                  <c:v>0.36840000000000012</c:v>
                </c:pt>
                <c:pt idx="9">
                  <c:v>0.1053</c:v>
                </c:pt>
                <c:pt idx="10">
                  <c:v>0.36840000000000012</c:v>
                </c:pt>
                <c:pt idx="11">
                  <c:v>0.78949999999999998</c:v>
                </c:pt>
                <c:pt idx="12">
                  <c:v>0.63159999999999994</c:v>
                </c:pt>
                <c:pt idx="13">
                  <c:v>0.78949999999999998</c:v>
                </c:pt>
              </c:numCache>
            </c:numRef>
          </c:val>
          <c:extLst>
            <c:ext xmlns:c16="http://schemas.microsoft.com/office/drawing/2014/chart" uri="{C3380CC4-5D6E-409C-BE32-E72D297353CC}">
              <c16:uniqueId val="{00000001-9C8F-4D82-AEE1-B96C2678FA26}"/>
            </c:ext>
          </c:extLst>
        </c:ser>
        <c:dLbls>
          <c:showLegendKey val="0"/>
          <c:showVal val="0"/>
          <c:showCatName val="0"/>
          <c:showSerName val="0"/>
          <c:showPercent val="0"/>
          <c:showBubbleSize val="0"/>
        </c:dLbls>
        <c:gapWidth val="180"/>
        <c:axId val="3"/>
        <c:axId val="4"/>
      </c:barChart>
      <c:catAx>
        <c:axId val="645444584"/>
        <c:scaling>
          <c:orientation val="minMax"/>
        </c:scaling>
        <c:delete val="0"/>
        <c:axPos val="l"/>
        <c:numFmt formatCode="General" sourceLinked="1"/>
        <c:majorTickMark val="none"/>
        <c:minorTickMark val="none"/>
        <c:tickLblPos val="nextTo"/>
        <c:spPr>
          <a:ln w="3175">
            <a:solidFill>
              <a:srgbClr val="DDDDDD"/>
            </a:solidFill>
            <a:prstDash val="solid"/>
          </a:ln>
        </c:spPr>
        <c:txPr>
          <a:bodyPr rot="0" vert="horz"/>
          <a:lstStyle/>
          <a:p>
            <a:pPr>
              <a:defRPr sz="1400" b="1" i="0" u="none" strike="noStrike" baseline="0">
                <a:solidFill>
                  <a:srgbClr val="333333"/>
                </a:solidFill>
                <a:latin typeface="Calibri"/>
                <a:ea typeface="Calibri"/>
                <a:cs typeface="Calibri"/>
              </a:defRPr>
            </a:pPr>
            <a:endParaRPr lang="en-US"/>
          </a:p>
        </c:txPr>
        <c:crossAx val="1"/>
        <c:crosses val="autoZero"/>
        <c:auto val="1"/>
        <c:lblAlgn val="ctr"/>
        <c:lblOffset val="100"/>
        <c:noMultiLvlLbl val="0"/>
      </c:catAx>
      <c:valAx>
        <c:axId val="1"/>
        <c:scaling>
          <c:orientation val="minMax"/>
          <c:max val="1"/>
        </c:scaling>
        <c:delete val="0"/>
        <c:axPos val="b"/>
        <c:majorGridlines>
          <c:spPr>
            <a:ln w="3175">
              <a:solidFill>
                <a:srgbClr val="DDDDDD"/>
              </a:solidFill>
              <a:prstDash val="solid"/>
            </a:ln>
          </c:spPr>
        </c:majorGridlines>
        <c:numFmt formatCode="0%" sourceLinked="1"/>
        <c:majorTickMark val="out"/>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645444584"/>
        <c:crosses val="autoZero"/>
        <c:crossBetween val="between"/>
        <c:majorUnit val="0.2"/>
      </c:valAx>
      <c:catAx>
        <c:axId val="3"/>
        <c:scaling>
          <c:orientation val="minMax"/>
        </c:scaling>
        <c:delete val="1"/>
        <c:axPos val="l"/>
        <c:numFmt formatCode="General" sourceLinked="1"/>
        <c:majorTickMark val="out"/>
        <c:minorTickMark val="none"/>
        <c:tickLblPos val="nextTo"/>
        <c:crossAx val="4"/>
        <c:crosses val="autoZero"/>
        <c:auto val="1"/>
        <c:lblAlgn val="ctr"/>
        <c:lblOffset val="100"/>
        <c:noMultiLvlLbl val="0"/>
      </c:catAx>
      <c:valAx>
        <c:axId val="4"/>
        <c:scaling>
          <c:orientation val="minMax"/>
          <c:max val="1"/>
        </c:scaling>
        <c:delete val="0"/>
        <c:axPos val="t"/>
        <c:numFmt formatCode="0%" sourceLinked="1"/>
        <c:majorTickMark val="out"/>
        <c:minorTickMark val="none"/>
        <c:tickLblPos val="none"/>
        <c:spPr>
          <a:ln w="6350">
            <a:noFill/>
          </a:ln>
        </c:spPr>
        <c:crossAx val="3"/>
        <c:crosses val="max"/>
        <c:crossBetween val="between"/>
      </c:valAx>
      <c:spPr>
        <a:noFill/>
        <a:ln w="25400">
          <a:noFill/>
        </a:ln>
      </c:spPr>
    </c:plotArea>
    <c:legend>
      <c:legendPos val="b"/>
      <c:layout>
        <c:manualLayout>
          <c:xMode val="edge"/>
          <c:yMode val="edge"/>
          <c:x val="0.78742342416622013"/>
          <c:y val="0.39864752200092635"/>
          <c:w val="0.17209080540325128"/>
          <c:h val="0.15869422572178477"/>
        </c:manualLayout>
      </c:layout>
      <c:overlay val="0"/>
      <c:spPr>
        <a:solidFill>
          <a:srgbClr val="FFFFFF"/>
        </a:solidFill>
        <a:ln w="12700">
          <a:solidFill>
            <a:srgbClr val="333333"/>
          </a:solidFill>
          <a:prstDash val="solid"/>
        </a:ln>
      </c:spPr>
      <c:txPr>
        <a:bodyPr/>
        <a:lstStyle/>
        <a:p>
          <a:pPr>
            <a:defRPr sz="825" b="0" i="0" u="none" strike="noStrike" baseline="0">
              <a:solidFill>
                <a:srgbClr val="333333"/>
              </a:solidFill>
              <a:latin typeface="Calibri"/>
              <a:ea typeface="Calibri"/>
              <a:cs typeface="Calibri"/>
            </a:defRPr>
          </a:pPr>
          <a:endParaRPr lang="en-US"/>
        </a:p>
      </c:txPr>
    </c:legend>
    <c:plotVisOnly val="1"/>
    <c:dispBlanksAs val="gap"/>
    <c:showDLblsOverMax val="0"/>
  </c:chart>
  <c:spPr>
    <a:solidFill>
      <a:srgbClr val="FFFFFF"/>
    </a:solidFill>
    <a:ln w="3175">
      <a:no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Expected Change in Unique Visitors to PHYSICAL and ONLIN</a:t>
            </a:r>
            <a:r>
              <a:rPr lang="en-US" b="1" baseline="0" dirty="0"/>
              <a:t>E Library – 2018-2023 </a:t>
            </a:r>
            <a:r>
              <a:rPr lang="en-US" b="0" baseline="0" dirty="0"/>
              <a:t>(n=25)</a:t>
            </a:r>
            <a:endParaRPr lang="en-US" b="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Increase &gt;20%</c:v>
                </c:pt>
              </c:strCache>
            </c:strRef>
          </c:tx>
          <c:spPr>
            <a:solidFill>
              <a:srgbClr val="23619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ONLINE library</c:v>
                </c:pt>
                <c:pt idx="1">
                  <c:v>PHYSICAL library</c:v>
                </c:pt>
              </c:strCache>
            </c:strRef>
          </c:cat>
          <c:val>
            <c:numRef>
              <c:f>Sheet1!$B$2:$B$3</c:f>
              <c:numCache>
                <c:formatCode>0%</c:formatCode>
                <c:ptCount val="2"/>
                <c:pt idx="0">
                  <c:v>0.44</c:v>
                </c:pt>
                <c:pt idx="1">
                  <c:v>0.24</c:v>
                </c:pt>
              </c:numCache>
            </c:numRef>
          </c:val>
          <c:extLst>
            <c:ext xmlns:c16="http://schemas.microsoft.com/office/drawing/2014/chart" uri="{C3380CC4-5D6E-409C-BE32-E72D297353CC}">
              <c16:uniqueId val="{00000000-D97F-4DA1-BF5B-68F5D059CA9A}"/>
            </c:ext>
          </c:extLst>
        </c:ser>
        <c:ser>
          <c:idx val="1"/>
          <c:order val="1"/>
          <c:tx>
            <c:strRef>
              <c:f>Sheet1!$C$1</c:f>
              <c:strCache>
                <c:ptCount val="1"/>
                <c:pt idx="0">
                  <c:v>Increase &lt;20%</c:v>
                </c:pt>
              </c:strCache>
            </c:strRef>
          </c:tx>
          <c:spPr>
            <a:solidFill>
              <a:srgbClr val="007DBA"/>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ONLINE library</c:v>
                </c:pt>
                <c:pt idx="1">
                  <c:v>PHYSICAL library</c:v>
                </c:pt>
              </c:strCache>
            </c:strRef>
          </c:cat>
          <c:val>
            <c:numRef>
              <c:f>Sheet1!$C$2:$C$3</c:f>
              <c:numCache>
                <c:formatCode>0%</c:formatCode>
                <c:ptCount val="2"/>
                <c:pt idx="0">
                  <c:v>0.48</c:v>
                </c:pt>
                <c:pt idx="1">
                  <c:v>0.36</c:v>
                </c:pt>
              </c:numCache>
            </c:numRef>
          </c:val>
          <c:extLst>
            <c:ext xmlns:c16="http://schemas.microsoft.com/office/drawing/2014/chart" uri="{C3380CC4-5D6E-409C-BE32-E72D297353CC}">
              <c16:uniqueId val="{00000001-D97F-4DA1-BF5B-68F5D059CA9A}"/>
            </c:ext>
          </c:extLst>
        </c:ser>
        <c:ser>
          <c:idx val="2"/>
          <c:order val="2"/>
          <c:tx>
            <c:strRef>
              <c:f>Sheet1!$D$1</c:f>
              <c:strCache>
                <c:ptCount val="1"/>
                <c:pt idx="0">
                  <c:v>Column1</c:v>
                </c:pt>
              </c:strCache>
            </c:strRef>
          </c:tx>
          <c:spPr>
            <a:noFill/>
            <a:ln>
              <a:noFill/>
            </a:ln>
            <a:effectLst/>
          </c:spPr>
          <c:invertIfNegative val="0"/>
          <c:cat>
            <c:strRef>
              <c:f>Sheet1!$A$2:$A$3</c:f>
              <c:strCache>
                <c:ptCount val="2"/>
                <c:pt idx="0">
                  <c:v>ONLINE library</c:v>
                </c:pt>
                <c:pt idx="1">
                  <c:v>PHYSICAL library</c:v>
                </c:pt>
              </c:strCache>
            </c:strRef>
          </c:cat>
          <c:val>
            <c:numRef>
              <c:f>Sheet1!$D$2:$D$3</c:f>
              <c:numCache>
                <c:formatCode>0%</c:formatCode>
                <c:ptCount val="2"/>
                <c:pt idx="0">
                  <c:v>0.01</c:v>
                </c:pt>
                <c:pt idx="1">
                  <c:v>0.01</c:v>
                </c:pt>
              </c:numCache>
            </c:numRef>
          </c:val>
          <c:extLst>
            <c:ext xmlns:c16="http://schemas.microsoft.com/office/drawing/2014/chart" uri="{C3380CC4-5D6E-409C-BE32-E72D297353CC}">
              <c16:uniqueId val="{00000002-D97F-4DA1-BF5B-68F5D059CA9A}"/>
            </c:ext>
          </c:extLst>
        </c:ser>
        <c:ser>
          <c:idx val="3"/>
          <c:order val="3"/>
          <c:tx>
            <c:strRef>
              <c:f>Sheet1!$E$1</c:f>
              <c:strCache>
                <c:ptCount val="1"/>
                <c:pt idx="0">
                  <c:v>Remain the same</c:v>
                </c:pt>
              </c:strCache>
            </c:strRef>
          </c:tx>
          <c:spPr>
            <a:solidFill>
              <a:srgbClr val="007749"/>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ONLINE library</c:v>
                </c:pt>
                <c:pt idx="1">
                  <c:v>PHYSICAL library</c:v>
                </c:pt>
              </c:strCache>
            </c:strRef>
          </c:cat>
          <c:val>
            <c:numRef>
              <c:f>Sheet1!$E$2:$E$3</c:f>
              <c:numCache>
                <c:formatCode>0%</c:formatCode>
                <c:ptCount val="2"/>
                <c:pt idx="0">
                  <c:v>0.04</c:v>
                </c:pt>
                <c:pt idx="1">
                  <c:v>0.2</c:v>
                </c:pt>
              </c:numCache>
            </c:numRef>
          </c:val>
          <c:extLst>
            <c:ext xmlns:c16="http://schemas.microsoft.com/office/drawing/2014/chart" uri="{C3380CC4-5D6E-409C-BE32-E72D297353CC}">
              <c16:uniqueId val="{00000003-D97F-4DA1-BF5B-68F5D059CA9A}"/>
            </c:ext>
          </c:extLst>
        </c:ser>
        <c:ser>
          <c:idx val="4"/>
          <c:order val="4"/>
          <c:tx>
            <c:strRef>
              <c:f>Sheet1!$F$1</c:f>
              <c:strCache>
                <c:ptCount val="1"/>
                <c:pt idx="0">
                  <c:v>Column2</c:v>
                </c:pt>
              </c:strCache>
            </c:strRef>
          </c:tx>
          <c:spPr>
            <a:noFill/>
            <a:ln>
              <a:noFill/>
            </a:ln>
            <a:effectLst/>
          </c:spPr>
          <c:invertIfNegative val="0"/>
          <c:cat>
            <c:strRef>
              <c:f>Sheet1!$A$2:$A$3</c:f>
              <c:strCache>
                <c:ptCount val="2"/>
                <c:pt idx="0">
                  <c:v>ONLINE library</c:v>
                </c:pt>
                <c:pt idx="1">
                  <c:v>PHYSICAL library</c:v>
                </c:pt>
              </c:strCache>
            </c:strRef>
          </c:cat>
          <c:val>
            <c:numRef>
              <c:f>Sheet1!$F$2:$F$3</c:f>
              <c:numCache>
                <c:formatCode>0%</c:formatCode>
                <c:ptCount val="2"/>
                <c:pt idx="0">
                  <c:v>0.01</c:v>
                </c:pt>
                <c:pt idx="1">
                  <c:v>0.01</c:v>
                </c:pt>
              </c:numCache>
            </c:numRef>
          </c:val>
          <c:extLst>
            <c:ext xmlns:c16="http://schemas.microsoft.com/office/drawing/2014/chart" uri="{C3380CC4-5D6E-409C-BE32-E72D297353CC}">
              <c16:uniqueId val="{00000004-D97F-4DA1-BF5B-68F5D059CA9A}"/>
            </c:ext>
          </c:extLst>
        </c:ser>
        <c:ser>
          <c:idx val="5"/>
          <c:order val="5"/>
          <c:tx>
            <c:strRef>
              <c:f>Sheet1!$G$1</c:f>
              <c:strCache>
                <c:ptCount val="1"/>
                <c:pt idx="0">
                  <c:v>Decline &lt;20%</c:v>
                </c:pt>
              </c:strCache>
            </c:strRef>
          </c:tx>
          <c:spPr>
            <a:solidFill>
              <a:srgbClr val="AE2573"/>
            </a:solidFill>
            <a:ln>
              <a:solidFill>
                <a:schemeClr val="bg1"/>
              </a:solidFill>
            </a:ln>
            <a:effectLst/>
          </c:spPr>
          <c:invertIfNegative val="0"/>
          <c:cat>
            <c:strRef>
              <c:f>Sheet1!$A$2:$A$3</c:f>
              <c:strCache>
                <c:ptCount val="2"/>
                <c:pt idx="0">
                  <c:v>ONLINE library</c:v>
                </c:pt>
                <c:pt idx="1">
                  <c:v>PHYSICAL library</c:v>
                </c:pt>
              </c:strCache>
            </c:strRef>
          </c:cat>
          <c:val>
            <c:numRef>
              <c:f>Sheet1!$G$2:$G$3</c:f>
              <c:numCache>
                <c:formatCode>0%</c:formatCode>
                <c:ptCount val="2"/>
                <c:pt idx="0">
                  <c:v>0</c:v>
                </c:pt>
                <c:pt idx="1">
                  <c:v>0</c:v>
                </c:pt>
              </c:numCache>
            </c:numRef>
          </c:val>
          <c:extLst>
            <c:ext xmlns:c16="http://schemas.microsoft.com/office/drawing/2014/chart" uri="{C3380CC4-5D6E-409C-BE32-E72D297353CC}">
              <c16:uniqueId val="{00000005-D97F-4DA1-BF5B-68F5D059CA9A}"/>
            </c:ext>
          </c:extLst>
        </c:ser>
        <c:ser>
          <c:idx val="6"/>
          <c:order val="6"/>
          <c:tx>
            <c:strRef>
              <c:f>Sheet1!$H$1</c:f>
              <c:strCache>
                <c:ptCount val="1"/>
                <c:pt idx="0">
                  <c:v>Decline &gt;20%</c:v>
                </c:pt>
              </c:strCache>
            </c:strRef>
          </c:tx>
          <c:spPr>
            <a:solidFill>
              <a:srgbClr val="8A1B6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ONLINE library</c:v>
                </c:pt>
                <c:pt idx="1">
                  <c:v>PHYSICAL library</c:v>
                </c:pt>
              </c:strCache>
            </c:strRef>
          </c:cat>
          <c:val>
            <c:numRef>
              <c:f>Sheet1!$H$2:$H$3</c:f>
              <c:numCache>
                <c:formatCode>0%</c:formatCode>
                <c:ptCount val="2"/>
                <c:pt idx="0">
                  <c:v>0.04</c:v>
                </c:pt>
                <c:pt idx="1">
                  <c:v>0.16</c:v>
                </c:pt>
              </c:numCache>
            </c:numRef>
          </c:val>
          <c:extLst>
            <c:ext xmlns:c16="http://schemas.microsoft.com/office/drawing/2014/chart" uri="{C3380CC4-5D6E-409C-BE32-E72D297353CC}">
              <c16:uniqueId val="{00000006-D97F-4DA1-BF5B-68F5D059CA9A}"/>
            </c:ext>
          </c:extLst>
        </c:ser>
        <c:ser>
          <c:idx val="7"/>
          <c:order val="7"/>
          <c:tx>
            <c:strRef>
              <c:f>Sheet1!$I$1</c:f>
              <c:strCache>
                <c:ptCount val="1"/>
                <c:pt idx="0">
                  <c:v>Column3</c:v>
                </c:pt>
              </c:strCache>
            </c:strRef>
          </c:tx>
          <c:spPr>
            <a:noFill/>
            <a:ln>
              <a:noFill/>
            </a:ln>
            <a:effectLst/>
          </c:spPr>
          <c:invertIfNegative val="0"/>
          <c:cat>
            <c:strRef>
              <c:f>Sheet1!$A$2:$A$3</c:f>
              <c:strCache>
                <c:ptCount val="2"/>
                <c:pt idx="0">
                  <c:v>ONLINE library</c:v>
                </c:pt>
                <c:pt idx="1">
                  <c:v>PHYSICAL library</c:v>
                </c:pt>
              </c:strCache>
            </c:strRef>
          </c:cat>
          <c:val>
            <c:numRef>
              <c:f>Sheet1!$I$2:$I$3</c:f>
              <c:numCache>
                <c:formatCode>0%</c:formatCode>
                <c:ptCount val="2"/>
                <c:pt idx="0">
                  <c:v>0.01</c:v>
                </c:pt>
                <c:pt idx="1">
                  <c:v>0.01</c:v>
                </c:pt>
              </c:numCache>
            </c:numRef>
          </c:val>
          <c:extLst>
            <c:ext xmlns:c16="http://schemas.microsoft.com/office/drawing/2014/chart" uri="{C3380CC4-5D6E-409C-BE32-E72D297353CC}">
              <c16:uniqueId val="{00000007-D97F-4DA1-BF5B-68F5D059CA9A}"/>
            </c:ext>
          </c:extLst>
        </c:ser>
        <c:ser>
          <c:idx val="8"/>
          <c:order val="8"/>
          <c:tx>
            <c:strRef>
              <c:f>Sheet1!$J$1</c:f>
              <c:strCache>
                <c:ptCount val="1"/>
                <c:pt idx="0">
                  <c:v>Don't know</c:v>
                </c:pt>
              </c:strCache>
            </c:strRef>
          </c:tx>
          <c:spPr>
            <a:solidFill>
              <a:schemeClr val="accent3">
                <a:lumMod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D97F-4DA1-BF5B-68F5D059CA9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ONLINE library</c:v>
                </c:pt>
                <c:pt idx="1">
                  <c:v>PHYSICAL library</c:v>
                </c:pt>
              </c:strCache>
            </c:strRef>
          </c:cat>
          <c:val>
            <c:numRef>
              <c:f>Sheet1!$J$2:$J$3</c:f>
              <c:numCache>
                <c:formatCode>0%</c:formatCode>
                <c:ptCount val="2"/>
                <c:pt idx="0">
                  <c:v>0</c:v>
                </c:pt>
                <c:pt idx="1">
                  <c:v>0.04</c:v>
                </c:pt>
              </c:numCache>
            </c:numRef>
          </c:val>
          <c:extLst>
            <c:ext xmlns:c16="http://schemas.microsoft.com/office/drawing/2014/chart" uri="{C3380CC4-5D6E-409C-BE32-E72D297353CC}">
              <c16:uniqueId val="{00000008-D97F-4DA1-BF5B-68F5D059CA9A}"/>
            </c:ext>
          </c:extLst>
        </c:ser>
        <c:dLbls>
          <c:showLegendKey val="0"/>
          <c:showVal val="0"/>
          <c:showCatName val="0"/>
          <c:showSerName val="0"/>
          <c:showPercent val="0"/>
          <c:showBubbleSize val="0"/>
        </c:dLbls>
        <c:gapWidth val="90"/>
        <c:overlap val="100"/>
        <c:axId val="664275408"/>
        <c:axId val="664275080"/>
      </c:barChart>
      <c:catAx>
        <c:axId val="664275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4275080"/>
        <c:crosses val="autoZero"/>
        <c:auto val="1"/>
        <c:lblAlgn val="ctr"/>
        <c:lblOffset val="100"/>
        <c:noMultiLvlLbl val="0"/>
      </c:catAx>
      <c:valAx>
        <c:axId val="66427508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4275408"/>
        <c:crosses val="autoZero"/>
        <c:crossBetween val="between"/>
        <c:majorUnit val="0.2"/>
      </c:valAx>
      <c:spPr>
        <a:noFill/>
        <a:ln>
          <a:noFill/>
        </a:ln>
        <a:effectLst/>
      </c:spPr>
    </c:plotArea>
    <c:legend>
      <c:legendPos val="b"/>
      <c:legendEntry>
        <c:idx val="2"/>
        <c:delete val="1"/>
      </c:legendEntry>
      <c:legendEntry>
        <c:idx val="4"/>
        <c:delete val="1"/>
      </c:legendEntry>
      <c:legendEntry>
        <c:idx val="7"/>
        <c:delete val="1"/>
      </c:legendEntry>
      <c:layout>
        <c:manualLayout>
          <c:xMode val="edge"/>
          <c:yMode val="edge"/>
          <c:x val="0.16689025263244148"/>
          <c:y val="0.91790331813570936"/>
          <c:w val="0.81181763881311375"/>
          <c:h val="6.351123894903953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Main Reason Faculty/Staff Use the Library Today </a:t>
            </a:r>
            <a:r>
              <a:rPr lang="en-US" b="0" dirty="0"/>
              <a:t>(n=25)</a:t>
            </a:r>
          </a:p>
          <a:p>
            <a:pPr>
              <a:defRPr/>
            </a:pPr>
            <a:r>
              <a:rPr lang="en-US" sz="1800" dirty="0"/>
              <a:t>Respondents were instructed to select no more than 5 options</a:t>
            </a:r>
          </a:p>
        </c:rich>
      </c:tx>
      <c:layout>
        <c:manualLayout>
          <c:xMode val="edge"/>
          <c:yMode val="edge"/>
          <c:x val="0.13474999999999998"/>
          <c:y val="2.109374870240227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4622502460629918"/>
          <c:y val="0.14731351510035348"/>
          <c:w val="0.4365874753937008"/>
          <c:h val="0.82690524039924129"/>
        </c:manualLayout>
      </c:layout>
      <c:barChart>
        <c:barDir val="bar"/>
        <c:grouping val="clustered"/>
        <c:varyColors val="0"/>
        <c:ser>
          <c:idx val="0"/>
          <c:order val="0"/>
          <c:tx>
            <c:strRef>
              <c:f>Sheet1!$B$1</c:f>
              <c:strCache>
                <c:ptCount val="1"/>
                <c:pt idx="0">
                  <c:v>Series 1</c:v>
                </c:pt>
              </c:strCache>
            </c:strRef>
          </c:tx>
          <c:spPr>
            <a:solidFill>
              <a:srgbClr val="23619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Use short loan collection</c:v>
                </c:pt>
                <c:pt idx="1">
                  <c:v>Access/borrow physical journals/articles</c:v>
                </c:pt>
                <c:pt idx="2">
                  <c:v>Social or meeting space</c:v>
                </c:pt>
                <c:pt idx="3">
                  <c:v>Technology center</c:v>
                </c:pt>
                <c:pt idx="4">
                  <c:v>Get reference support from librarian</c:v>
                </c:pt>
                <c:pt idx="5">
                  <c:v>Prepare assignments</c:v>
                </c:pt>
                <c:pt idx="6">
                  <c:v>Collaborative work or study space</c:v>
                </c:pt>
                <c:pt idx="7">
                  <c:v>Individual work or study space</c:v>
                </c:pt>
                <c:pt idx="8">
                  <c:v>Request ILL</c:v>
                </c:pt>
                <c:pt idx="9">
                  <c:v>Conduct research</c:v>
                </c:pt>
                <c:pt idx="10">
                  <c:v>Access/borrow books/materials</c:v>
                </c:pt>
                <c:pt idx="11">
                  <c:v>Receive research support services</c:v>
                </c:pt>
                <c:pt idx="12">
                  <c:v>Access online databases/journals/articles</c:v>
                </c:pt>
              </c:strCache>
            </c:strRef>
          </c:cat>
          <c:val>
            <c:numRef>
              <c:f>Sheet1!$B$2:$B$14</c:f>
              <c:numCache>
                <c:formatCode>0%</c:formatCode>
                <c:ptCount val="13"/>
                <c:pt idx="0">
                  <c:v>0.04</c:v>
                </c:pt>
                <c:pt idx="1">
                  <c:v>0.08</c:v>
                </c:pt>
                <c:pt idx="2">
                  <c:v>0.12</c:v>
                </c:pt>
                <c:pt idx="3">
                  <c:v>0.16</c:v>
                </c:pt>
                <c:pt idx="4">
                  <c:v>0.2</c:v>
                </c:pt>
                <c:pt idx="5">
                  <c:v>0.24</c:v>
                </c:pt>
                <c:pt idx="6">
                  <c:v>0.24</c:v>
                </c:pt>
                <c:pt idx="7">
                  <c:v>0.32</c:v>
                </c:pt>
                <c:pt idx="8">
                  <c:v>0.44</c:v>
                </c:pt>
                <c:pt idx="9">
                  <c:v>0.48</c:v>
                </c:pt>
                <c:pt idx="10">
                  <c:v>0.64</c:v>
                </c:pt>
                <c:pt idx="11">
                  <c:v>0.72</c:v>
                </c:pt>
                <c:pt idx="12">
                  <c:v>0.8</c:v>
                </c:pt>
              </c:numCache>
            </c:numRef>
          </c:val>
          <c:extLst>
            <c:ext xmlns:c16="http://schemas.microsoft.com/office/drawing/2014/chart" uri="{C3380CC4-5D6E-409C-BE32-E72D297353CC}">
              <c16:uniqueId val="{00000000-0929-4B6D-958E-E9F30344E3C9}"/>
            </c:ext>
          </c:extLst>
        </c:ser>
        <c:dLbls>
          <c:showLegendKey val="0"/>
          <c:showVal val="0"/>
          <c:showCatName val="0"/>
          <c:showSerName val="0"/>
          <c:showPercent val="0"/>
          <c:showBubbleSize val="0"/>
        </c:dLbls>
        <c:gapWidth val="107"/>
        <c:axId val="841792120"/>
        <c:axId val="841791792"/>
      </c:barChart>
      <c:catAx>
        <c:axId val="841792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41791792"/>
        <c:crosses val="autoZero"/>
        <c:auto val="1"/>
        <c:lblAlgn val="ctr"/>
        <c:lblOffset val="100"/>
        <c:noMultiLvlLbl val="0"/>
      </c:catAx>
      <c:valAx>
        <c:axId val="841791792"/>
        <c:scaling>
          <c:orientation val="minMax"/>
          <c:max val="1"/>
        </c:scaling>
        <c:delete val="1"/>
        <c:axPos val="b"/>
        <c:numFmt formatCode="0%" sourceLinked="1"/>
        <c:majorTickMark val="none"/>
        <c:minorTickMark val="none"/>
        <c:tickLblPos val="nextTo"/>
        <c:crossAx val="84179212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How Faculty/Staff</a:t>
            </a:r>
            <a:r>
              <a:rPr lang="en-US" b="1" baseline="0" dirty="0"/>
              <a:t> Use Is Expected to Change</a:t>
            </a:r>
          </a:p>
          <a:p>
            <a:pPr>
              <a:defRPr b="1"/>
            </a:pPr>
            <a:r>
              <a:rPr lang="en-US" b="1" baseline="0" dirty="0"/>
              <a:t> in 5 Years </a:t>
            </a:r>
            <a:r>
              <a:rPr lang="en-US" b="0" baseline="0" dirty="0"/>
              <a:t>(n=25)</a:t>
            </a:r>
            <a:r>
              <a:rPr lang="en-US" b="0" dirty="0"/>
              <a:t> </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Change significantly</c:v>
                </c:pt>
              </c:strCache>
            </c:strRef>
          </c:tx>
          <c:spPr>
            <a:solidFill>
              <a:srgbClr val="23619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c:v>
                </c:pt>
              </c:numCache>
            </c:numRef>
          </c:val>
          <c:extLst>
            <c:ext xmlns:c16="http://schemas.microsoft.com/office/drawing/2014/chart" uri="{C3380CC4-5D6E-409C-BE32-E72D297353CC}">
              <c16:uniqueId val="{00000000-9C56-4F18-9FD6-5F451D6BCB00}"/>
            </c:ext>
          </c:extLst>
        </c:ser>
        <c:ser>
          <c:idx val="1"/>
          <c:order val="1"/>
          <c:tx>
            <c:strRef>
              <c:f>Sheet1!$C$1</c:f>
              <c:strCache>
                <c:ptCount val="1"/>
                <c:pt idx="0">
                  <c:v>Change modestly</c:v>
                </c:pt>
              </c:strCache>
            </c:strRef>
          </c:tx>
          <c:spPr>
            <a:solidFill>
              <a:srgbClr val="007DBA"/>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c:v>
                </c:pt>
              </c:numCache>
            </c:numRef>
          </c:val>
          <c:extLst>
            <c:ext xmlns:c16="http://schemas.microsoft.com/office/drawing/2014/chart" uri="{C3380CC4-5D6E-409C-BE32-E72D297353CC}">
              <c16:uniqueId val="{00000001-9C56-4F18-9FD6-5F451D6BCB00}"/>
            </c:ext>
          </c:extLst>
        </c:ser>
        <c:ser>
          <c:idx val="2"/>
          <c:order val="2"/>
          <c:tx>
            <c:strRef>
              <c:f>Sheet1!$D$1</c:f>
              <c:strCache>
                <c:ptCount val="1"/>
                <c:pt idx="0">
                  <c:v>Remain about the same</c:v>
                </c:pt>
              </c:strCache>
            </c:strRef>
          </c:tx>
          <c:spPr>
            <a:solidFill>
              <a:srgbClr val="007749"/>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0.12</c:v>
                </c:pt>
              </c:numCache>
            </c:numRef>
          </c:val>
          <c:extLst>
            <c:ext xmlns:c16="http://schemas.microsoft.com/office/drawing/2014/chart" uri="{C3380CC4-5D6E-409C-BE32-E72D297353CC}">
              <c16:uniqueId val="{00000002-9C56-4F18-9FD6-5F451D6BCB00}"/>
            </c:ext>
          </c:extLst>
        </c:ser>
        <c:dLbls>
          <c:showLegendKey val="0"/>
          <c:showVal val="0"/>
          <c:showCatName val="0"/>
          <c:showSerName val="0"/>
          <c:showPercent val="0"/>
          <c:showBubbleSize val="0"/>
        </c:dLbls>
        <c:gapWidth val="69"/>
        <c:overlap val="100"/>
        <c:axId val="672307672"/>
        <c:axId val="672308656"/>
      </c:barChart>
      <c:catAx>
        <c:axId val="672307672"/>
        <c:scaling>
          <c:orientation val="minMax"/>
        </c:scaling>
        <c:delete val="1"/>
        <c:axPos val="l"/>
        <c:numFmt formatCode="General" sourceLinked="1"/>
        <c:majorTickMark val="none"/>
        <c:minorTickMark val="none"/>
        <c:tickLblPos val="nextTo"/>
        <c:crossAx val="672308656"/>
        <c:crosses val="autoZero"/>
        <c:auto val="1"/>
        <c:lblAlgn val="ctr"/>
        <c:lblOffset val="100"/>
        <c:noMultiLvlLbl val="0"/>
      </c:catAx>
      <c:valAx>
        <c:axId val="6723086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2307672"/>
        <c:crosses val="autoZero"/>
        <c:crossBetween val="between"/>
      </c:valAx>
      <c:spPr>
        <a:noFill/>
        <a:ln>
          <a:noFill/>
        </a:ln>
        <a:effectLst/>
      </c:spPr>
    </c:plotArea>
    <c:legend>
      <c:legendPos val="b"/>
      <c:layout>
        <c:manualLayout>
          <c:xMode val="edge"/>
          <c:yMode val="edge"/>
          <c:x val="3.2417755143578121E-2"/>
          <c:y val="0.84572408841368552"/>
          <c:w val="0.92987284511986878"/>
          <c:h val="0.1301312871873160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Main Reason Faculty/Staff Use the Library Today vs.</a:t>
            </a:r>
            <a:r>
              <a:rPr lang="en-US" b="1" baseline="0" dirty="0"/>
              <a:t> 2023</a:t>
            </a:r>
          </a:p>
          <a:p>
            <a:pPr>
              <a:defRPr/>
            </a:pPr>
            <a:r>
              <a:rPr lang="en-US" sz="1800" b="0" baseline="0" dirty="0"/>
              <a:t>Respondents were instructed to select no more than 5 options</a:t>
            </a:r>
            <a:endParaRPr lang="en-US" sz="1800" b="0" dirty="0"/>
          </a:p>
        </c:rich>
      </c:tx>
      <c:layout>
        <c:manualLayout>
          <c:xMode val="edge"/>
          <c:yMode val="edge"/>
          <c:x val="0.18481946171447336"/>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1943702657921145"/>
          <c:y val="0.12592967975334154"/>
          <c:w val="0.39564555047504435"/>
          <c:h val="0.84360157212096631"/>
        </c:manualLayout>
      </c:layout>
      <c:barChart>
        <c:barDir val="bar"/>
        <c:grouping val="clustered"/>
        <c:varyColors val="0"/>
        <c:ser>
          <c:idx val="0"/>
          <c:order val="0"/>
          <c:tx>
            <c:strRef>
              <c:f>Sheet1!$B$1</c:f>
              <c:strCache>
                <c:ptCount val="1"/>
                <c:pt idx="0">
                  <c:v>2023 (n=22)</c:v>
                </c:pt>
              </c:strCache>
            </c:strRef>
          </c:tx>
          <c:spPr>
            <a:solidFill>
              <a:srgbClr val="8A1B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Use short loan collection</c:v>
                </c:pt>
                <c:pt idx="1">
                  <c:v>Access/borrow physical journals/articles</c:v>
                </c:pt>
                <c:pt idx="2">
                  <c:v>Get reference support from librarian</c:v>
                </c:pt>
                <c:pt idx="3">
                  <c:v>Individual work or study space</c:v>
                </c:pt>
                <c:pt idx="4">
                  <c:v>Prepare assignments</c:v>
                </c:pt>
                <c:pt idx="5">
                  <c:v>Request ILL</c:v>
                </c:pt>
                <c:pt idx="6">
                  <c:v>Social or meeting space</c:v>
                </c:pt>
                <c:pt idx="7">
                  <c:v>Collaborative work or study space</c:v>
                </c:pt>
                <c:pt idx="8">
                  <c:v>Conduct research</c:v>
                </c:pt>
                <c:pt idx="9">
                  <c:v>Technology center</c:v>
                </c:pt>
                <c:pt idx="10">
                  <c:v>Access/borrow books/materials</c:v>
                </c:pt>
                <c:pt idx="11">
                  <c:v>Access online databases/journals/articles</c:v>
                </c:pt>
                <c:pt idx="12">
                  <c:v>Receive research support services</c:v>
                </c:pt>
              </c:strCache>
            </c:strRef>
          </c:cat>
          <c:val>
            <c:numRef>
              <c:f>Sheet1!$B$2:$B$14</c:f>
              <c:numCache>
                <c:formatCode>0%</c:formatCode>
                <c:ptCount val="13"/>
                <c:pt idx="0">
                  <c:v>0</c:v>
                </c:pt>
                <c:pt idx="1">
                  <c:v>0</c:v>
                </c:pt>
                <c:pt idx="2">
                  <c:v>0.09</c:v>
                </c:pt>
                <c:pt idx="3">
                  <c:v>0.09</c:v>
                </c:pt>
                <c:pt idx="4">
                  <c:v>0.23</c:v>
                </c:pt>
                <c:pt idx="5">
                  <c:v>0.23</c:v>
                </c:pt>
                <c:pt idx="6">
                  <c:v>0.32</c:v>
                </c:pt>
                <c:pt idx="7">
                  <c:v>0.32</c:v>
                </c:pt>
                <c:pt idx="8">
                  <c:v>0.36</c:v>
                </c:pt>
                <c:pt idx="9">
                  <c:v>0.41</c:v>
                </c:pt>
                <c:pt idx="10">
                  <c:v>0.41</c:v>
                </c:pt>
                <c:pt idx="11">
                  <c:v>0.82</c:v>
                </c:pt>
                <c:pt idx="12">
                  <c:v>0.95</c:v>
                </c:pt>
              </c:numCache>
            </c:numRef>
          </c:val>
          <c:extLst>
            <c:ext xmlns:c16="http://schemas.microsoft.com/office/drawing/2014/chart" uri="{C3380CC4-5D6E-409C-BE32-E72D297353CC}">
              <c16:uniqueId val="{00000000-093A-42F9-B701-EF1DD95C4DD6}"/>
            </c:ext>
          </c:extLst>
        </c:ser>
        <c:ser>
          <c:idx val="1"/>
          <c:order val="1"/>
          <c:tx>
            <c:strRef>
              <c:f>Sheet1!$C$1</c:f>
              <c:strCache>
                <c:ptCount val="1"/>
                <c:pt idx="0">
                  <c:v>Current (n=22) (who expect change)</c:v>
                </c:pt>
              </c:strCache>
            </c:strRef>
          </c:tx>
          <c:spPr>
            <a:solidFill>
              <a:srgbClr val="23619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Use short loan collection</c:v>
                </c:pt>
                <c:pt idx="1">
                  <c:v>Access/borrow physical journals/articles</c:v>
                </c:pt>
                <c:pt idx="2">
                  <c:v>Get reference support from librarian</c:v>
                </c:pt>
                <c:pt idx="3">
                  <c:v>Individual work or study space</c:v>
                </c:pt>
                <c:pt idx="4">
                  <c:v>Prepare assignments</c:v>
                </c:pt>
                <c:pt idx="5">
                  <c:v>Request ILL</c:v>
                </c:pt>
                <c:pt idx="6">
                  <c:v>Social or meeting space</c:v>
                </c:pt>
                <c:pt idx="7">
                  <c:v>Collaborative work or study space</c:v>
                </c:pt>
                <c:pt idx="8">
                  <c:v>Conduct research</c:v>
                </c:pt>
                <c:pt idx="9">
                  <c:v>Technology center</c:v>
                </c:pt>
                <c:pt idx="10">
                  <c:v>Access/borrow books/materials</c:v>
                </c:pt>
                <c:pt idx="11">
                  <c:v>Access online databases/journals/articles</c:v>
                </c:pt>
                <c:pt idx="12">
                  <c:v>Receive research support services</c:v>
                </c:pt>
              </c:strCache>
            </c:strRef>
          </c:cat>
          <c:val>
            <c:numRef>
              <c:f>Sheet1!$C$2:$C$14</c:f>
              <c:numCache>
                <c:formatCode>0%</c:formatCode>
                <c:ptCount val="13"/>
                <c:pt idx="0">
                  <c:v>0.04</c:v>
                </c:pt>
                <c:pt idx="1">
                  <c:v>0.09</c:v>
                </c:pt>
                <c:pt idx="2">
                  <c:v>0.14000000000000001</c:v>
                </c:pt>
                <c:pt idx="3">
                  <c:v>0.23</c:v>
                </c:pt>
                <c:pt idx="4">
                  <c:v>0.27</c:v>
                </c:pt>
                <c:pt idx="5">
                  <c:v>0.41</c:v>
                </c:pt>
                <c:pt idx="6">
                  <c:v>0.14000000000000001</c:v>
                </c:pt>
                <c:pt idx="7">
                  <c:v>0.27</c:v>
                </c:pt>
                <c:pt idx="8">
                  <c:v>0.45</c:v>
                </c:pt>
                <c:pt idx="9">
                  <c:v>0.14000000000000001</c:v>
                </c:pt>
                <c:pt idx="10">
                  <c:v>0.68</c:v>
                </c:pt>
                <c:pt idx="11">
                  <c:v>0.82</c:v>
                </c:pt>
                <c:pt idx="12">
                  <c:v>0.73</c:v>
                </c:pt>
              </c:numCache>
            </c:numRef>
          </c:val>
          <c:extLst>
            <c:ext xmlns:c16="http://schemas.microsoft.com/office/drawing/2014/chart" uri="{C3380CC4-5D6E-409C-BE32-E72D297353CC}">
              <c16:uniqueId val="{00000001-093A-42F9-B701-EF1DD95C4DD6}"/>
            </c:ext>
          </c:extLst>
        </c:ser>
        <c:dLbls>
          <c:showLegendKey val="0"/>
          <c:showVal val="0"/>
          <c:showCatName val="0"/>
          <c:showSerName val="0"/>
          <c:showPercent val="0"/>
          <c:showBubbleSize val="0"/>
        </c:dLbls>
        <c:gapWidth val="107"/>
        <c:axId val="841792120"/>
        <c:axId val="841791792"/>
      </c:barChart>
      <c:catAx>
        <c:axId val="841792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41791792"/>
        <c:crosses val="autoZero"/>
        <c:auto val="1"/>
        <c:lblAlgn val="ctr"/>
        <c:lblOffset val="100"/>
        <c:noMultiLvlLbl val="0"/>
      </c:catAx>
      <c:valAx>
        <c:axId val="841791792"/>
        <c:scaling>
          <c:orientation val="minMax"/>
          <c:max val="1"/>
        </c:scaling>
        <c:delete val="1"/>
        <c:axPos val="b"/>
        <c:numFmt formatCode="0%" sourceLinked="1"/>
        <c:majorTickMark val="none"/>
        <c:minorTickMark val="none"/>
        <c:tickLblPos val="nextTo"/>
        <c:crossAx val="841792120"/>
        <c:crosses val="autoZero"/>
        <c:crossBetween val="between"/>
        <c:majorUnit val="0.2"/>
      </c:valAx>
      <c:spPr>
        <a:noFill/>
        <a:ln>
          <a:noFill/>
        </a:ln>
        <a:effectLst/>
      </c:spPr>
    </c:plotArea>
    <c:legend>
      <c:legendPos val="r"/>
      <c:layout>
        <c:manualLayout>
          <c:xMode val="edge"/>
          <c:yMode val="edge"/>
          <c:x val="0.67493406075613804"/>
          <c:y val="0.47047124320427886"/>
          <c:w val="0.30776663055689502"/>
          <c:h val="0.1685809443540265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Main Reason Students Use the Library Today (n=25)</a:t>
            </a:r>
          </a:p>
          <a:p>
            <a:pPr>
              <a:defRPr/>
            </a:pPr>
            <a:r>
              <a:rPr lang="en-US" sz="1800" dirty="0"/>
              <a:t>Respondents were instructed</a:t>
            </a:r>
            <a:r>
              <a:rPr lang="en-US" sz="1800" baseline="0" dirty="0"/>
              <a:t> to chose no more than 5 options</a:t>
            </a:r>
            <a:endParaRPr lang="en-US" sz="18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8216252460629927"/>
          <c:y val="0.15196557569395483"/>
          <c:w val="0.45533747539370079"/>
          <c:h val="0.82459705879990064"/>
        </c:manualLayout>
      </c:layout>
      <c:barChart>
        <c:barDir val="bar"/>
        <c:grouping val="clustered"/>
        <c:varyColors val="0"/>
        <c:ser>
          <c:idx val="0"/>
          <c:order val="0"/>
          <c:tx>
            <c:strRef>
              <c:f>Sheet1!$B$1</c:f>
              <c:strCache>
                <c:ptCount val="1"/>
                <c:pt idx="0">
                  <c:v>Series 1</c:v>
                </c:pt>
              </c:strCache>
            </c:strRef>
          </c:tx>
          <c:spPr>
            <a:solidFill>
              <a:srgbClr val="23619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Access/borrow physical journals/articles</c:v>
                </c:pt>
                <c:pt idx="1">
                  <c:v>Receive research support services</c:v>
                </c:pt>
                <c:pt idx="2">
                  <c:v>Conduct research</c:v>
                </c:pt>
                <c:pt idx="3">
                  <c:v>Technology center</c:v>
                </c:pt>
                <c:pt idx="4">
                  <c:v>Use short loan collection</c:v>
                </c:pt>
                <c:pt idx="5">
                  <c:v>Get reference support from librarian</c:v>
                </c:pt>
                <c:pt idx="6">
                  <c:v>Access/borrow books/materials</c:v>
                </c:pt>
                <c:pt idx="7">
                  <c:v>Prepare assignments</c:v>
                </c:pt>
                <c:pt idx="8">
                  <c:v>Social or meeting space</c:v>
                </c:pt>
                <c:pt idx="9">
                  <c:v>Access online databases/journals/articles</c:v>
                </c:pt>
                <c:pt idx="10">
                  <c:v>Collaborative work or study space</c:v>
                </c:pt>
                <c:pt idx="11">
                  <c:v>Individual work or study space</c:v>
                </c:pt>
              </c:strCache>
            </c:strRef>
          </c:cat>
          <c:val>
            <c:numRef>
              <c:f>Sheet1!$B$2:$B$13</c:f>
              <c:numCache>
                <c:formatCode>0%</c:formatCode>
                <c:ptCount val="12"/>
                <c:pt idx="0">
                  <c:v>0.04</c:v>
                </c:pt>
                <c:pt idx="1">
                  <c:v>0.08</c:v>
                </c:pt>
                <c:pt idx="2">
                  <c:v>0.12</c:v>
                </c:pt>
                <c:pt idx="3">
                  <c:v>0.15</c:v>
                </c:pt>
                <c:pt idx="4">
                  <c:v>0.19</c:v>
                </c:pt>
                <c:pt idx="5">
                  <c:v>0.23</c:v>
                </c:pt>
                <c:pt idx="6">
                  <c:v>0.35</c:v>
                </c:pt>
                <c:pt idx="7">
                  <c:v>0.38</c:v>
                </c:pt>
                <c:pt idx="8">
                  <c:v>0.5</c:v>
                </c:pt>
                <c:pt idx="9">
                  <c:v>0.8</c:v>
                </c:pt>
                <c:pt idx="10">
                  <c:v>0.96</c:v>
                </c:pt>
                <c:pt idx="11">
                  <c:v>1</c:v>
                </c:pt>
              </c:numCache>
            </c:numRef>
          </c:val>
          <c:extLst>
            <c:ext xmlns:c16="http://schemas.microsoft.com/office/drawing/2014/chart" uri="{C3380CC4-5D6E-409C-BE32-E72D297353CC}">
              <c16:uniqueId val="{00000000-0929-4B6D-958E-E9F30344E3C9}"/>
            </c:ext>
          </c:extLst>
        </c:ser>
        <c:dLbls>
          <c:showLegendKey val="0"/>
          <c:showVal val="0"/>
          <c:showCatName val="0"/>
          <c:showSerName val="0"/>
          <c:showPercent val="0"/>
          <c:showBubbleSize val="0"/>
        </c:dLbls>
        <c:gapWidth val="107"/>
        <c:axId val="841792120"/>
        <c:axId val="841791792"/>
      </c:barChart>
      <c:catAx>
        <c:axId val="841792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41791792"/>
        <c:crosses val="autoZero"/>
        <c:auto val="1"/>
        <c:lblAlgn val="ctr"/>
        <c:lblOffset val="100"/>
        <c:noMultiLvlLbl val="0"/>
      </c:catAx>
      <c:valAx>
        <c:axId val="841791792"/>
        <c:scaling>
          <c:orientation val="minMax"/>
          <c:max val="1"/>
        </c:scaling>
        <c:delete val="1"/>
        <c:axPos val="b"/>
        <c:numFmt formatCode="0%" sourceLinked="1"/>
        <c:majorTickMark val="none"/>
        <c:minorTickMark val="none"/>
        <c:tickLblPos val="nextTo"/>
        <c:crossAx val="84179212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How Student </a:t>
            </a:r>
            <a:r>
              <a:rPr lang="en-US" b="1" baseline="0" dirty="0"/>
              <a:t>Use Is Expected to Change </a:t>
            </a:r>
          </a:p>
          <a:p>
            <a:pPr>
              <a:defRPr b="1"/>
            </a:pPr>
            <a:r>
              <a:rPr lang="en-US" b="1" baseline="0" dirty="0"/>
              <a:t>in 5 Years </a:t>
            </a:r>
            <a:r>
              <a:rPr lang="en-US" b="0" baseline="0" dirty="0"/>
              <a:t>(n=25)</a:t>
            </a:r>
            <a:r>
              <a:rPr lang="en-US" b="0" dirty="0"/>
              <a:t> </a:t>
            </a:r>
          </a:p>
        </c:rich>
      </c:tx>
      <c:layout>
        <c:manualLayout>
          <c:xMode val="edge"/>
          <c:yMode val="edge"/>
          <c:x val="0.1227048858340976"/>
          <c:y val="4.4906601341116199E-3"/>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Change significantly</c:v>
                </c:pt>
              </c:strCache>
            </c:strRef>
          </c:tx>
          <c:spPr>
            <a:solidFill>
              <a:srgbClr val="236192"/>
            </a:solidFill>
            <a:ln>
              <a:solidFill>
                <a:schemeClr val="bg1"/>
              </a:solidFill>
            </a:ln>
            <a:effectLst/>
          </c:spPr>
          <c:invertIfNegative val="0"/>
          <c:dLbls>
            <c:dLbl>
              <c:idx val="0"/>
              <c:layout>
                <c:manualLayout>
                  <c:x val="2.748027514895968E-2"/>
                  <c:y val="-0.1971810992584875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236192"/>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7A-4AC8-83E3-5FAD6822D38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0.04</c:v>
                </c:pt>
              </c:numCache>
            </c:numRef>
          </c:val>
          <c:extLst>
            <c:ext xmlns:c16="http://schemas.microsoft.com/office/drawing/2014/chart" uri="{C3380CC4-5D6E-409C-BE32-E72D297353CC}">
              <c16:uniqueId val="{00000000-3D7A-4AC8-83E3-5FAD6822D38F}"/>
            </c:ext>
          </c:extLst>
        </c:ser>
        <c:ser>
          <c:idx val="1"/>
          <c:order val="1"/>
          <c:tx>
            <c:strRef>
              <c:f>Sheet1!$C$1</c:f>
              <c:strCache>
                <c:ptCount val="1"/>
                <c:pt idx="0">
                  <c:v>Change modestly</c:v>
                </c:pt>
              </c:strCache>
            </c:strRef>
          </c:tx>
          <c:spPr>
            <a:solidFill>
              <a:srgbClr val="007DBA"/>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c:v>
                </c:pt>
              </c:numCache>
            </c:numRef>
          </c:val>
          <c:extLst>
            <c:ext xmlns:c16="http://schemas.microsoft.com/office/drawing/2014/chart" uri="{C3380CC4-5D6E-409C-BE32-E72D297353CC}">
              <c16:uniqueId val="{00000001-3D7A-4AC8-83E3-5FAD6822D38F}"/>
            </c:ext>
          </c:extLst>
        </c:ser>
        <c:ser>
          <c:idx val="2"/>
          <c:order val="2"/>
          <c:tx>
            <c:strRef>
              <c:f>Sheet1!$D$1</c:f>
              <c:strCache>
                <c:ptCount val="1"/>
                <c:pt idx="0">
                  <c:v>Remain about the same</c:v>
                </c:pt>
              </c:strCache>
            </c:strRef>
          </c:tx>
          <c:spPr>
            <a:solidFill>
              <a:srgbClr val="007749"/>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0.24</c:v>
                </c:pt>
              </c:numCache>
            </c:numRef>
          </c:val>
          <c:extLst>
            <c:ext xmlns:c16="http://schemas.microsoft.com/office/drawing/2014/chart" uri="{C3380CC4-5D6E-409C-BE32-E72D297353CC}">
              <c16:uniqueId val="{00000002-3D7A-4AC8-83E3-5FAD6822D38F}"/>
            </c:ext>
          </c:extLst>
        </c:ser>
        <c:dLbls>
          <c:showLegendKey val="0"/>
          <c:showVal val="0"/>
          <c:showCatName val="0"/>
          <c:showSerName val="0"/>
          <c:showPercent val="0"/>
          <c:showBubbleSize val="0"/>
        </c:dLbls>
        <c:gapWidth val="87"/>
        <c:overlap val="100"/>
        <c:axId val="672307672"/>
        <c:axId val="672308656"/>
      </c:barChart>
      <c:catAx>
        <c:axId val="672307672"/>
        <c:scaling>
          <c:orientation val="minMax"/>
        </c:scaling>
        <c:delete val="1"/>
        <c:axPos val="l"/>
        <c:numFmt formatCode="General" sourceLinked="1"/>
        <c:majorTickMark val="none"/>
        <c:minorTickMark val="none"/>
        <c:tickLblPos val="nextTo"/>
        <c:crossAx val="672308656"/>
        <c:crosses val="autoZero"/>
        <c:auto val="1"/>
        <c:lblAlgn val="ctr"/>
        <c:lblOffset val="100"/>
        <c:noMultiLvlLbl val="0"/>
      </c:catAx>
      <c:valAx>
        <c:axId val="6723086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2307672"/>
        <c:crosses val="autoZero"/>
        <c:crossBetween val="between"/>
      </c:valAx>
      <c:spPr>
        <a:noFill/>
        <a:ln>
          <a:noFill/>
        </a:ln>
        <a:effectLst/>
      </c:spPr>
    </c:plotArea>
    <c:legend>
      <c:legendPos val="b"/>
      <c:layout>
        <c:manualLayout>
          <c:xMode val="edge"/>
          <c:yMode val="edge"/>
          <c:x val="3.2417755143578121E-2"/>
          <c:y val="0.84572408841368552"/>
          <c:w val="0.92987284511986878"/>
          <c:h val="0.1301312871873160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Main Reason Students</a:t>
            </a:r>
            <a:r>
              <a:rPr lang="en-US" b="1" baseline="0" dirty="0"/>
              <a:t> </a:t>
            </a:r>
            <a:r>
              <a:rPr lang="en-US" b="1" dirty="0"/>
              <a:t>Use the Library Today vs.</a:t>
            </a:r>
            <a:r>
              <a:rPr lang="en-US" b="1" baseline="0" dirty="0"/>
              <a:t> 2023</a:t>
            </a:r>
          </a:p>
          <a:p>
            <a:pPr>
              <a:defRPr/>
            </a:pPr>
            <a:r>
              <a:rPr lang="en-US" sz="1800" baseline="0" dirty="0"/>
              <a:t>Respondents were instructed to select no more than 5 options</a:t>
            </a:r>
            <a:endParaRPr lang="en-US" sz="1800" dirty="0"/>
          </a:p>
        </c:rich>
      </c:tx>
      <c:layout>
        <c:manualLayout>
          <c:xMode val="edge"/>
          <c:yMode val="edge"/>
          <c:x val="0.18956737899968756"/>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9435899662840163"/>
          <c:y val="0.12955943285350646"/>
          <c:w val="0.4365874753937008"/>
          <c:h val="0.84465921613052009"/>
        </c:manualLayout>
      </c:layout>
      <c:barChart>
        <c:barDir val="bar"/>
        <c:grouping val="clustered"/>
        <c:varyColors val="0"/>
        <c:ser>
          <c:idx val="0"/>
          <c:order val="0"/>
          <c:tx>
            <c:strRef>
              <c:f>Sheet1!$B$1</c:f>
              <c:strCache>
                <c:ptCount val="1"/>
                <c:pt idx="0">
                  <c:v>2023 (n=19)</c:v>
                </c:pt>
              </c:strCache>
            </c:strRef>
          </c:tx>
          <c:spPr>
            <a:solidFill>
              <a:srgbClr val="8A1B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Conduct research</c:v>
                </c:pt>
                <c:pt idx="1">
                  <c:v>Receive research support services</c:v>
                </c:pt>
                <c:pt idx="2">
                  <c:v>Technology center</c:v>
                </c:pt>
                <c:pt idx="3">
                  <c:v>Access/borrow books/materials</c:v>
                </c:pt>
                <c:pt idx="4">
                  <c:v>Get reference support from librarian</c:v>
                </c:pt>
                <c:pt idx="5">
                  <c:v>Prepare assignments</c:v>
                </c:pt>
                <c:pt idx="6">
                  <c:v>Social or meeting space</c:v>
                </c:pt>
                <c:pt idx="7">
                  <c:v>Access online databases/journals/articles</c:v>
                </c:pt>
                <c:pt idx="8">
                  <c:v>Collaborative work or study space</c:v>
                </c:pt>
                <c:pt idx="9">
                  <c:v>Individual work or study space</c:v>
                </c:pt>
              </c:strCache>
            </c:strRef>
          </c:cat>
          <c:val>
            <c:numRef>
              <c:f>Sheet1!$B$2:$B$11</c:f>
              <c:numCache>
                <c:formatCode>0%</c:formatCode>
                <c:ptCount val="10"/>
                <c:pt idx="0">
                  <c:v>0.11</c:v>
                </c:pt>
                <c:pt idx="1">
                  <c:v>0.26</c:v>
                </c:pt>
                <c:pt idx="2">
                  <c:v>0.57999999999999996</c:v>
                </c:pt>
                <c:pt idx="3">
                  <c:v>0</c:v>
                </c:pt>
                <c:pt idx="4">
                  <c:v>0.21</c:v>
                </c:pt>
                <c:pt idx="5">
                  <c:v>0.21</c:v>
                </c:pt>
                <c:pt idx="6">
                  <c:v>0.47</c:v>
                </c:pt>
                <c:pt idx="7">
                  <c:v>0.68</c:v>
                </c:pt>
                <c:pt idx="8">
                  <c:v>1</c:v>
                </c:pt>
                <c:pt idx="9">
                  <c:v>0.95</c:v>
                </c:pt>
              </c:numCache>
            </c:numRef>
          </c:val>
          <c:extLst>
            <c:ext xmlns:c16="http://schemas.microsoft.com/office/drawing/2014/chart" uri="{C3380CC4-5D6E-409C-BE32-E72D297353CC}">
              <c16:uniqueId val="{00000000-093A-42F9-B701-EF1DD95C4DD6}"/>
            </c:ext>
          </c:extLst>
        </c:ser>
        <c:ser>
          <c:idx val="1"/>
          <c:order val="1"/>
          <c:tx>
            <c:strRef>
              <c:f>Sheet1!$C$1</c:f>
              <c:strCache>
                <c:ptCount val="1"/>
                <c:pt idx="0">
                  <c:v>Current (n=19) (who expect change)</c:v>
                </c:pt>
              </c:strCache>
            </c:strRef>
          </c:tx>
          <c:spPr>
            <a:solidFill>
              <a:srgbClr val="23619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Conduct research</c:v>
                </c:pt>
                <c:pt idx="1">
                  <c:v>Receive research support services</c:v>
                </c:pt>
                <c:pt idx="2">
                  <c:v>Technology center</c:v>
                </c:pt>
                <c:pt idx="3">
                  <c:v>Access/borrow books/materials</c:v>
                </c:pt>
                <c:pt idx="4">
                  <c:v>Get reference support from librarian</c:v>
                </c:pt>
                <c:pt idx="5">
                  <c:v>Prepare assignments</c:v>
                </c:pt>
                <c:pt idx="6">
                  <c:v>Social or meeting space</c:v>
                </c:pt>
                <c:pt idx="7">
                  <c:v>Access online databases/journals/articles</c:v>
                </c:pt>
                <c:pt idx="8">
                  <c:v>Collaborative work or study space</c:v>
                </c:pt>
                <c:pt idx="9">
                  <c:v>Individual work or study space</c:v>
                </c:pt>
              </c:strCache>
            </c:strRef>
          </c:cat>
          <c:val>
            <c:numRef>
              <c:f>Sheet1!$C$2:$C$11</c:f>
              <c:numCache>
                <c:formatCode>0%</c:formatCode>
                <c:ptCount val="10"/>
                <c:pt idx="0">
                  <c:v>0.11</c:v>
                </c:pt>
                <c:pt idx="1">
                  <c:v>0.11</c:v>
                </c:pt>
                <c:pt idx="2">
                  <c:v>0.16</c:v>
                </c:pt>
                <c:pt idx="3">
                  <c:v>0.32</c:v>
                </c:pt>
                <c:pt idx="4">
                  <c:v>0.32</c:v>
                </c:pt>
                <c:pt idx="5">
                  <c:v>0.32</c:v>
                </c:pt>
                <c:pt idx="6">
                  <c:v>0.47</c:v>
                </c:pt>
                <c:pt idx="7">
                  <c:v>0.79</c:v>
                </c:pt>
                <c:pt idx="8">
                  <c:v>0.95</c:v>
                </c:pt>
                <c:pt idx="9">
                  <c:v>1</c:v>
                </c:pt>
              </c:numCache>
            </c:numRef>
          </c:val>
          <c:extLst>
            <c:ext xmlns:c16="http://schemas.microsoft.com/office/drawing/2014/chart" uri="{C3380CC4-5D6E-409C-BE32-E72D297353CC}">
              <c16:uniqueId val="{00000001-093A-42F9-B701-EF1DD95C4DD6}"/>
            </c:ext>
          </c:extLst>
        </c:ser>
        <c:dLbls>
          <c:showLegendKey val="0"/>
          <c:showVal val="0"/>
          <c:showCatName val="0"/>
          <c:showSerName val="0"/>
          <c:showPercent val="0"/>
          <c:showBubbleSize val="0"/>
        </c:dLbls>
        <c:gapWidth val="107"/>
        <c:axId val="841792120"/>
        <c:axId val="841791792"/>
      </c:barChart>
      <c:catAx>
        <c:axId val="841792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41791792"/>
        <c:crosses val="autoZero"/>
        <c:auto val="1"/>
        <c:lblAlgn val="ctr"/>
        <c:lblOffset val="100"/>
        <c:noMultiLvlLbl val="0"/>
      </c:catAx>
      <c:valAx>
        <c:axId val="841791792"/>
        <c:scaling>
          <c:orientation val="minMax"/>
          <c:max val="1"/>
        </c:scaling>
        <c:delete val="1"/>
        <c:axPos val="b"/>
        <c:numFmt formatCode="0%" sourceLinked="1"/>
        <c:majorTickMark val="none"/>
        <c:minorTickMark val="none"/>
        <c:tickLblPos val="nextTo"/>
        <c:crossAx val="841792120"/>
        <c:crosses val="autoZero"/>
        <c:crossBetween val="between"/>
        <c:majorUnit val="0.2"/>
      </c:valAx>
      <c:spPr>
        <a:noFill/>
        <a:ln>
          <a:noFill/>
        </a:ln>
        <a:effectLst/>
      </c:spPr>
    </c:plotArea>
    <c:legend>
      <c:legendPos val="r"/>
      <c:layout>
        <c:manualLayout>
          <c:xMode val="edge"/>
          <c:yMode val="edge"/>
          <c:x val="0.74073266827036333"/>
          <c:y val="0.47941749184152782"/>
          <c:w val="0.22998672990361316"/>
          <c:h val="0.162807788132534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0.22101</cdr:x>
      <cdr:y>0.30376</cdr:y>
    </cdr:from>
    <cdr:to>
      <cdr:x>0.96515</cdr:x>
      <cdr:y>0.63788</cdr:y>
    </cdr:to>
    <cdr:sp macro="" textlink="">
      <cdr:nvSpPr>
        <cdr:cNvPr id="2" name="TextBox 1">
          <a:extLst xmlns:a="http://schemas.openxmlformats.org/drawingml/2006/main">
            <a:ext uri="{FF2B5EF4-FFF2-40B4-BE49-F238E27FC236}">
              <a16:creationId xmlns:a16="http://schemas.microsoft.com/office/drawing/2014/main" id="{530D64A0-3F94-4413-8BB7-67EAA07B6E0B}"/>
            </a:ext>
          </a:extLst>
        </cdr:cNvPr>
        <cdr:cNvSpPr txBox="1"/>
      </cdr:nvSpPr>
      <cdr:spPr>
        <a:xfrm xmlns:a="http://schemas.openxmlformats.org/drawingml/2006/main">
          <a:off x="2009727" y="741802"/>
          <a:ext cx="6766560" cy="815926"/>
        </a:xfrm>
        <a:prstGeom xmlns:a="http://schemas.openxmlformats.org/drawingml/2006/main" prst="rect">
          <a:avLst/>
        </a:prstGeom>
        <a:ln xmlns:a="http://schemas.openxmlformats.org/drawingml/2006/main" w="12700">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t>80%</a:t>
          </a:r>
        </a:p>
      </cdr:txBody>
    </cdr:sp>
  </cdr:relSizeAnchor>
</c:userShapes>
</file>

<file path=ppt/drawings/drawing2.xml><?xml version="1.0" encoding="utf-8"?>
<c:userShapes xmlns:c="http://schemas.openxmlformats.org/drawingml/2006/chart">
  <cdr:relSizeAnchor xmlns:cdr="http://schemas.openxmlformats.org/drawingml/2006/chartDrawing">
    <cdr:from>
      <cdr:x>0.02439</cdr:x>
      <cdr:y>0.28838</cdr:y>
    </cdr:from>
    <cdr:to>
      <cdr:x>0.62944</cdr:x>
      <cdr:y>0.6225</cdr:y>
    </cdr:to>
    <cdr:sp macro="" textlink="">
      <cdr:nvSpPr>
        <cdr:cNvPr id="2" name="TextBox 1">
          <a:extLst xmlns:a="http://schemas.openxmlformats.org/drawingml/2006/main">
            <a:ext uri="{FF2B5EF4-FFF2-40B4-BE49-F238E27FC236}">
              <a16:creationId xmlns:a16="http://schemas.microsoft.com/office/drawing/2014/main" id="{229B4895-61B2-4372-B141-608CB5C29181}"/>
            </a:ext>
          </a:extLst>
        </cdr:cNvPr>
        <cdr:cNvSpPr txBox="1"/>
      </cdr:nvSpPr>
      <cdr:spPr>
        <a:xfrm xmlns:a="http://schemas.openxmlformats.org/drawingml/2006/main">
          <a:off x="221762" y="704241"/>
          <a:ext cx="5501836" cy="815926"/>
        </a:xfrm>
        <a:prstGeom xmlns:a="http://schemas.openxmlformats.org/drawingml/2006/main" prst="rect">
          <a:avLst/>
        </a:prstGeom>
        <a:ln xmlns:a="http://schemas.openxmlformats.org/drawingml/2006/main" w="12700">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t>65%</a:t>
          </a:r>
        </a:p>
      </cdr:txBody>
    </cdr:sp>
  </cdr:relSizeAnchor>
</c:userShapes>
</file>

<file path=ppt/drawings/drawing3.xml><?xml version="1.0" encoding="utf-8"?>
<c:userShapes xmlns:c="http://schemas.openxmlformats.org/drawingml/2006/chart">
  <cdr:relSizeAnchor xmlns:cdr="http://schemas.openxmlformats.org/drawingml/2006/chartDrawing">
    <cdr:from>
      <cdr:x>0.12553</cdr:x>
      <cdr:y>0.15333</cdr:y>
    </cdr:from>
    <cdr:to>
      <cdr:x>0.6182</cdr:x>
      <cdr:y>0.381</cdr:y>
    </cdr:to>
    <cdr:sp macro="" textlink="">
      <cdr:nvSpPr>
        <cdr:cNvPr id="2" name="TextBox 1">
          <a:extLst xmlns:a="http://schemas.openxmlformats.org/drawingml/2006/main">
            <a:ext uri="{FF2B5EF4-FFF2-40B4-BE49-F238E27FC236}">
              <a16:creationId xmlns:a16="http://schemas.microsoft.com/office/drawing/2014/main" id="{C1D23E93-F820-4C7C-860D-35432EEF380B}"/>
            </a:ext>
          </a:extLst>
        </cdr:cNvPr>
        <cdr:cNvSpPr txBox="1"/>
      </cdr:nvSpPr>
      <cdr:spPr>
        <a:xfrm xmlns:a="http://schemas.openxmlformats.org/drawingml/2006/main">
          <a:off x="1412519" y="628650"/>
          <a:ext cx="5543550" cy="933450"/>
        </a:xfrm>
        <a:prstGeom xmlns:a="http://schemas.openxmlformats.org/drawingml/2006/main" prst="rect">
          <a:avLst/>
        </a:prstGeom>
        <a:ln xmlns:a="http://schemas.openxmlformats.org/drawingml/2006/main" w="12700">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t>60%</a:t>
          </a:r>
        </a:p>
      </cdr:txBody>
    </cdr:sp>
  </cdr:relSizeAnchor>
  <cdr:relSizeAnchor xmlns:cdr="http://schemas.openxmlformats.org/drawingml/2006/chartDrawing">
    <cdr:from>
      <cdr:x>0.12666</cdr:x>
      <cdr:y>0.49251</cdr:y>
    </cdr:from>
    <cdr:to>
      <cdr:x>0.88103</cdr:x>
      <cdr:y>0.72767</cdr:y>
    </cdr:to>
    <cdr:sp macro="" textlink="">
      <cdr:nvSpPr>
        <cdr:cNvPr id="3" name="TextBox 1">
          <a:extLst xmlns:a="http://schemas.openxmlformats.org/drawingml/2006/main">
            <a:ext uri="{FF2B5EF4-FFF2-40B4-BE49-F238E27FC236}">
              <a16:creationId xmlns:a16="http://schemas.microsoft.com/office/drawing/2014/main" id="{F2E26386-6DE0-45C8-B682-CE4CE952A8EC}"/>
            </a:ext>
          </a:extLst>
        </cdr:cNvPr>
        <cdr:cNvSpPr txBox="1"/>
      </cdr:nvSpPr>
      <cdr:spPr>
        <a:xfrm xmlns:a="http://schemas.openxmlformats.org/drawingml/2006/main">
          <a:off x="1425218" y="2019301"/>
          <a:ext cx="8488289" cy="964140"/>
        </a:xfrm>
        <a:prstGeom xmlns:a="http://schemas.openxmlformats.org/drawingml/2006/main" prst="rect">
          <a:avLst/>
        </a:prstGeom>
        <a:ln xmlns:a="http://schemas.openxmlformats.org/drawingml/2006/main" w="12700">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t>92%</a:t>
          </a:r>
        </a:p>
      </cdr:txBody>
    </cdr:sp>
  </cdr:relSizeAnchor>
</c:userShapes>
</file>

<file path=ppt/drawings/drawing4.xml><?xml version="1.0" encoding="utf-8"?>
<c:userShapes xmlns:c="http://schemas.openxmlformats.org/drawingml/2006/chart">
  <cdr:relSizeAnchor xmlns:cdr="http://schemas.openxmlformats.org/drawingml/2006/chartDrawing">
    <cdr:from>
      <cdr:x>0.0795</cdr:x>
      <cdr:y>0.31677</cdr:y>
    </cdr:from>
    <cdr:to>
      <cdr:x>0.19948</cdr:x>
      <cdr:y>0.38493</cdr:y>
    </cdr:to>
    <cdr:sp macro="" textlink="">
      <cdr:nvSpPr>
        <cdr:cNvPr id="2" name="Arrow: Right 1">
          <a:extLst xmlns:a="http://schemas.openxmlformats.org/drawingml/2006/main">
            <a:ext uri="{FF2B5EF4-FFF2-40B4-BE49-F238E27FC236}">
              <a16:creationId xmlns:a16="http://schemas.microsoft.com/office/drawing/2014/main" id="{9939C19F-EF62-43CD-8658-97BC5D8B5919}"/>
            </a:ext>
          </a:extLst>
        </cdr:cNvPr>
        <cdr:cNvSpPr/>
      </cdr:nvSpPr>
      <cdr:spPr>
        <a:xfrm xmlns:a="http://schemas.openxmlformats.org/drawingml/2006/main">
          <a:off x="764466" y="1716490"/>
          <a:ext cx="1153773" cy="369339"/>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cdr:x>
      <cdr:y>0.51656</cdr:y>
    </cdr:from>
    <cdr:to>
      <cdr:x>0.11998</cdr:x>
      <cdr:y>0.58472</cdr:y>
    </cdr:to>
    <cdr:sp macro="" textlink="">
      <cdr:nvSpPr>
        <cdr:cNvPr id="3" name="Arrow: Right 2">
          <a:extLst xmlns:a="http://schemas.openxmlformats.org/drawingml/2006/main">
            <a:ext uri="{FF2B5EF4-FFF2-40B4-BE49-F238E27FC236}">
              <a16:creationId xmlns:a16="http://schemas.microsoft.com/office/drawing/2014/main" id="{9939C19F-EF62-43CD-8658-97BC5D8B5919}"/>
            </a:ext>
          </a:extLst>
        </cdr:cNvPr>
        <cdr:cNvSpPr/>
      </cdr:nvSpPr>
      <cdr:spPr>
        <a:xfrm xmlns:a="http://schemas.openxmlformats.org/drawingml/2006/main">
          <a:off x="0" y="2799055"/>
          <a:ext cx="1153773" cy="369339"/>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cdr:x>
      <cdr:y>0.11893</cdr:y>
    </cdr:from>
    <cdr:to>
      <cdr:x>0.11998</cdr:x>
      <cdr:y>0.18709</cdr:y>
    </cdr:to>
    <cdr:sp macro="" textlink="">
      <cdr:nvSpPr>
        <cdr:cNvPr id="4" name="Arrow: Right 3">
          <a:extLst xmlns:a="http://schemas.openxmlformats.org/drawingml/2006/main">
            <a:ext uri="{FF2B5EF4-FFF2-40B4-BE49-F238E27FC236}">
              <a16:creationId xmlns:a16="http://schemas.microsoft.com/office/drawing/2014/main" id="{9939C19F-EF62-43CD-8658-97BC5D8B5919}"/>
            </a:ext>
          </a:extLst>
        </cdr:cNvPr>
        <cdr:cNvSpPr/>
      </cdr:nvSpPr>
      <cdr:spPr>
        <a:xfrm xmlns:a="http://schemas.openxmlformats.org/drawingml/2006/main">
          <a:off x="-1792848" y="644435"/>
          <a:ext cx="1153773" cy="369339"/>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0.10052</cdr:x>
      <cdr:y>0.72273</cdr:y>
    </cdr:from>
    <cdr:to>
      <cdr:x>0.2069</cdr:x>
      <cdr:y>0.79401</cdr:y>
    </cdr:to>
    <cdr:sp macro="" textlink="">
      <cdr:nvSpPr>
        <cdr:cNvPr id="2" name="Arrow: Right 1">
          <a:extLst xmlns:a="http://schemas.openxmlformats.org/drawingml/2006/main">
            <a:ext uri="{FF2B5EF4-FFF2-40B4-BE49-F238E27FC236}">
              <a16:creationId xmlns:a16="http://schemas.microsoft.com/office/drawing/2014/main" id="{9939C19F-EF62-43CD-8658-97BC5D8B5919}"/>
            </a:ext>
          </a:extLst>
        </cdr:cNvPr>
        <cdr:cNvSpPr/>
      </cdr:nvSpPr>
      <cdr:spPr>
        <a:xfrm xmlns:a="http://schemas.openxmlformats.org/drawingml/2006/main">
          <a:off x="1090286" y="3744986"/>
          <a:ext cx="1153773" cy="369339"/>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cdr:x>
      <cdr:y>0.81547</cdr:y>
    </cdr:from>
    <cdr:to>
      <cdr:x>0.10638</cdr:x>
      <cdr:y>0.88675</cdr:y>
    </cdr:to>
    <cdr:sp macro="" textlink="">
      <cdr:nvSpPr>
        <cdr:cNvPr id="3" name="Arrow: Right 2">
          <a:extLst xmlns:a="http://schemas.openxmlformats.org/drawingml/2006/main">
            <a:ext uri="{FF2B5EF4-FFF2-40B4-BE49-F238E27FC236}">
              <a16:creationId xmlns:a16="http://schemas.microsoft.com/office/drawing/2014/main" id="{9939C19F-EF62-43CD-8658-97BC5D8B5919}"/>
            </a:ext>
          </a:extLst>
        </cdr:cNvPr>
        <cdr:cNvSpPr/>
      </cdr:nvSpPr>
      <cdr:spPr>
        <a:xfrm xmlns:a="http://schemas.openxmlformats.org/drawingml/2006/main">
          <a:off x="0" y="4225554"/>
          <a:ext cx="1153773" cy="369339"/>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D75ACAFB-1DAE-44FA-B1ED-ADA65E17EFEB}" type="datetimeFigureOut">
              <a:rPr lang="en-US" smtClean="0"/>
              <a:t>5/30/2019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876D454F-F7E1-45ED-8D21-ABD2C4F52783}" type="slidenum">
              <a:rPr lang="en-US" smtClean="0"/>
              <a:t>‹#›</a:t>
            </a:fld>
            <a:endParaRPr lang="en-US"/>
          </a:p>
        </p:txBody>
      </p:sp>
    </p:spTree>
    <p:extLst>
      <p:ext uri="{BB962C8B-B14F-4D97-AF65-F5344CB8AC3E}">
        <p14:creationId xmlns:p14="http://schemas.microsoft.com/office/powerpoint/2010/main" val="3714272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imeshighereducation.com/world-university-rankings/2017/world-rankin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172">
              <a:defRPr/>
            </a:pPr>
            <a:fld id="{B298A6A1-9FBA-427F-B88F-0DEC2874ECEC}" type="slidenum">
              <a:rPr lang="en-US">
                <a:solidFill>
                  <a:prstClr val="black"/>
                </a:solidFill>
                <a:latin typeface="Calibri" panose="020F0502020204030204"/>
              </a:rPr>
              <a:pPr defTabSz="933172">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47884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asked library directors to share with us their top of mind observations about the use of the library by faculty and students, and also to share with us where there are challenges and opportunities for innovation. </a:t>
            </a:r>
          </a:p>
          <a:p>
            <a:endParaRPr lang="en-US" dirty="0"/>
          </a:p>
          <a:p>
            <a:r>
              <a:rPr lang="en-US" dirty="0"/>
              <a:t>Here we see that library directors expect the change in visits to the physical library to increase modestly, while use of the “online library” (access to collections and services that can be used without entering a physical building will expand over the next 5 years, with 44% of those surveyed predicting an increase of over 20%. </a:t>
            </a:r>
          </a:p>
        </p:txBody>
      </p:sp>
      <p:sp>
        <p:nvSpPr>
          <p:cNvPr id="4" name="Slide Number Placeholder 3"/>
          <p:cNvSpPr>
            <a:spLocks noGrp="1"/>
          </p:cNvSpPr>
          <p:nvPr>
            <p:ph type="sldNum" sz="quarter" idx="10"/>
          </p:nvPr>
        </p:nvSpPr>
        <p:spPr/>
        <p:txBody>
          <a:bodyPr/>
          <a:lstStyle/>
          <a:p>
            <a:fld id="{876D454F-F7E1-45ED-8D21-ABD2C4F52783}" type="slidenum">
              <a:rPr lang="en-US" smtClean="0"/>
              <a:t>10</a:t>
            </a:fld>
            <a:endParaRPr lang="en-US" dirty="0"/>
          </a:p>
        </p:txBody>
      </p:sp>
    </p:spTree>
    <p:extLst>
      <p:ext uri="{BB962C8B-B14F-4D97-AF65-F5344CB8AC3E}">
        <p14:creationId xmlns:p14="http://schemas.microsoft.com/office/powerpoint/2010/main" val="707075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asked a pair of questions about students and faculty, asking for impressions of the top 5 reasons that faculty or students would use the library now, and in 2023. Remember as you see these slides that percentages reflect only those top 5 reasons – all of these service areas are important and the fact that something is not ranked high does not mean that it is unimportant. </a:t>
            </a:r>
          </a:p>
          <a:p>
            <a:endParaRPr lang="en-US" dirty="0"/>
          </a:p>
          <a:p>
            <a:r>
              <a:rPr lang="en-US" dirty="0"/>
              <a:t>Faculty use of the library is expected to change only modestly, but let’s take a look at where that change might be. </a:t>
            </a:r>
          </a:p>
        </p:txBody>
      </p:sp>
      <p:sp>
        <p:nvSpPr>
          <p:cNvPr id="4" name="Slide Number Placeholder 3"/>
          <p:cNvSpPr>
            <a:spLocks noGrp="1"/>
          </p:cNvSpPr>
          <p:nvPr>
            <p:ph type="sldNum" sz="quarter" idx="10"/>
          </p:nvPr>
        </p:nvSpPr>
        <p:spPr/>
        <p:txBody>
          <a:bodyPr/>
          <a:lstStyle/>
          <a:p>
            <a:fld id="{876D454F-F7E1-45ED-8D21-ABD2C4F52783}" type="slidenum">
              <a:rPr lang="en-US" smtClean="0"/>
              <a:t>11</a:t>
            </a:fld>
            <a:endParaRPr lang="en-US" dirty="0"/>
          </a:p>
        </p:txBody>
      </p:sp>
    </p:spTree>
    <p:extLst>
      <p:ext uri="{BB962C8B-B14F-4D97-AF65-F5344CB8AC3E}">
        <p14:creationId xmlns:p14="http://schemas.microsoft.com/office/powerpoint/2010/main" val="2605346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contrast the blue (current) with the magenta (2023) you can see that library leaders expect an increase in faculty reliance on library provided research support services, as well as an increase in use of the library as a technology center, as well as the library serving as a social or meeting place. </a:t>
            </a:r>
          </a:p>
        </p:txBody>
      </p:sp>
      <p:sp>
        <p:nvSpPr>
          <p:cNvPr id="4" name="Slide Number Placeholder 3"/>
          <p:cNvSpPr>
            <a:spLocks noGrp="1"/>
          </p:cNvSpPr>
          <p:nvPr>
            <p:ph type="sldNum" sz="quarter" idx="10"/>
          </p:nvPr>
        </p:nvSpPr>
        <p:spPr/>
        <p:txBody>
          <a:bodyPr/>
          <a:lstStyle/>
          <a:p>
            <a:fld id="{876D454F-F7E1-45ED-8D21-ABD2C4F52783}" type="slidenum">
              <a:rPr lang="en-US" smtClean="0"/>
              <a:t>12</a:t>
            </a:fld>
            <a:endParaRPr lang="en-US" dirty="0"/>
          </a:p>
        </p:txBody>
      </p:sp>
    </p:spTree>
    <p:extLst>
      <p:ext uri="{BB962C8B-B14F-4D97-AF65-F5344CB8AC3E}">
        <p14:creationId xmlns:p14="http://schemas.microsoft.com/office/powerpoint/2010/main" val="2708730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As with faculty, use of the library by students  is expected to change only modestly, but let’s take a look at where that change might be. </a:t>
            </a:r>
          </a:p>
          <a:p>
            <a:endParaRPr lang="en-US" dirty="0"/>
          </a:p>
        </p:txBody>
      </p:sp>
      <p:sp>
        <p:nvSpPr>
          <p:cNvPr id="4" name="Slide Number Placeholder 3"/>
          <p:cNvSpPr>
            <a:spLocks noGrp="1"/>
          </p:cNvSpPr>
          <p:nvPr>
            <p:ph type="sldNum" sz="quarter" idx="10"/>
          </p:nvPr>
        </p:nvSpPr>
        <p:spPr/>
        <p:txBody>
          <a:bodyPr/>
          <a:lstStyle/>
          <a:p>
            <a:fld id="{876D454F-F7E1-45ED-8D21-ABD2C4F52783}" type="slidenum">
              <a:rPr lang="en-US" smtClean="0"/>
              <a:t>13</a:t>
            </a:fld>
            <a:endParaRPr lang="en-US" dirty="0"/>
          </a:p>
        </p:txBody>
      </p:sp>
    </p:spTree>
    <p:extLst>
      <p:ext uri="{BB962C8B-B14F-4D97-AF65-F5344CB8AC3E}">
        <p14:creationId xmlns:p14="http://schemas.microsoft.com/office/powerpoint/2010/main" val="2579323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see a big jump in reliance on the library as a technology center, as well as an increase in students receiving research support services. Students are already heavy users of library spaces, both their for study, collaboration, and social needs and we expect this will continue. </a:t>
            </a:r>
          </a:p>
        </p:txBody>
      </p:sp>
      <p:sp>
        <p:nvSpPr>
          <p:cNvPr id="4" name="Slide Number Placeholder 3"/>
          <p:cNvSpPr>
            <a:spLocks noGrp="1"/>
          </p:cNvSpPr>
          <p:nvPr>
            <p:ph type="sldNum" sz="quarter" idx="10"/>
          </p:nvPr>
        </p:nvSpPr>
        <p:spPr/>
        <p:txBody>
          <a:bodyPr/>
          <a:lstStyle/>
          <a:p>
            <a:fld id="{876D454F-F7E1-45ED-8D21-ABD2C4F52783}" type="slidenum">
              <a:rPr lang="en-US" smtClean="0"/>
              <a:t>14</a:t>
            </a:fld>
            <a:endParaRPr lang="en-US" dirty="0"/>
          </a:p>
        </p:txBody>
      </p:sp>
    </p:spTree>
    <p:extLst>
      <p:ext uri="{BB962C8B-B14F-4D97-AF65-F5344CB8AC3E}">
        <p14:creationId xmlns:p14="http://schemas.microsoft.com/office/powerpoint/2010/main" val="957201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asked library leaders to rank their current top priorities, and also tell us areas they see as the most challenging / ripe for innovation. OCLC is interested in how libraries engage as networks to solve challenges and to innovate, and we were pleased to see several of the issues called out by Canadian research library leaders also areas where we are already engaging: research information management, research data management and open access. </a:t>
            </a:r>
          </a:p>
          <a:p>
            <a:endParaRPr lang="en-US" dirty="0"/>
          </a:p>
          <a:p>
            <a:r>
              <a:rPr lang="en-US" dirty="0"/>
              <a:t>VIVIAN:  This became the slide we turned</a:t>
            </a:r>
            <a:r>
              <a:rPr lang="en-US" baseline="0" dirty="0"/>
              <a:t> to frequently in our discussions of our new strategic plan.  We focused most intently on the areas deemed MOST CHALLENGING / RIPE FOR INNOVATION – with the understanding that these were the areas where CARL as an organization could bring value.</a:t>
            </a:r>
            <a:endParaRPr lang="en-US" dirty="0"/>
          </a:p>
        </p:txBody>
      </p:sp>
      <p:sp>
        <p:nvSpPr>
          <p:cNvPr id="4" name="Slide Number Placeholder 3"/>
          <p:cNvSpPr>
            <a:spLocks noGrp="1"/>
          </p:cNvSpPr>
          <p:nvPr>
            <p:ph type="sldNum" sz="quarter" idx="10"/>
          </p:nvPr>
        </p:nvSpPr>
        <p:spPr/>
        <p:txBody>
          <a:bodyPr/>
          <a:lstStyle/>
          <a:p>
            <a:fld id="{876D454F-F7E1-45ED-8D21-ABD2C4F52783}" type="slidenum">
              <a:rPr lang="en-US" smtClean="0"/>
              <a:t>15</a:t>
            </a:fld>
            <a:endParaRPr lang="en-US" dirty="0"/>
          </a:p>
        </p:txBody>
      </p:sp>
    </p:spTree>
    <p:extLst>
      <p:ext uri="{BB962C8B-B14F-4D97-AF65-F5344CB8AC3E}">
        <p14:creationId xmlns:p14="http://schemas.microsoft.com/office/powerpoint/2010/main" val="2995340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heartened to see that a number of the areas flagged as “challenging / ripe for innovation” are ones that OCLC has already invested in. I’d like to draw your attention to just a few of these. For example, in the area of Research Data Management, OCLC Research has issued a report series, the Realities of Research Data Management. We also have a recorded webinar series and learner guide to help those who are looking to sharpen their skills in that area.</a:t>
            </a:r>
          </a:p>
          <a:p>
            <a:endParaRPr lang="en-US" dirty="0"/>
          </a:p>
          <a:p>
            <a:r>
              <a:rPr lang="en-US" dirty="0"/>
              <a:t>Similarly, in the area of Research Information Management, we have a number of reports available to help provide an evidence base for research information management as it is practiced globally and to help practitioners see the big picture.  </a:t>
            </a:r>
          </a:p>
          <a:p>
            <a:endParaRPr lang="en-US" dirty="0"/>
          </a:p>
          <a:p>
            <a:r>
              <a:rPr lang="en-US" dirty="0"/>
              <a:t>We share your concern with open access and with the leadership of OCLC’s global council, we are undertaking the global access to open content survey. This survey closes soon, so please share your views on fruitful open content activities. </a:t>
            </a:r>
          </a:p>
        </p:txBody>
      </p:sp>
      <p:sp>
        <p:nvSpPr>
          <p:cNvPr id="4" name="Slide Number Placeholder 3"/>
          <p:cNvSpPr>
            <a:spLocks noGrp="1"/>
          </p:cNvSpPr>
          <p:nvPr>
            <p:ph type="sldNum" sz="quarter" idx="10"/>
          </p:nvPr>
        </p:nvSpPr>
        <p:spPr/>
        <p:txBody>
          <a:bodyPr/>
          <a:lstStyle/>
          <a:p>
            <a:fld id="{876D454F-F7E1-45ED-8D21-ABD2C4F52783}" type="slidenum">
              <a:rPr lang="en-US" smtClean="0"/>
              <a:t>25</a:t>
            </a:fld>
            <a:endParaRPr lang="en-US"/>
          </a:p>
        </p:txBody>
      </p:sp>
    </p:spTree>
    <p:extLst>
      <p:ext uri="{BB962C8B-B14F-4D97-AF65-F5344CB8AC3E}">
        <p14:creationId xmlns:p14="http://schemas.microsoft.com/office/powerpoint/2010/main" val="89647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lstStyle/>
          <a:p>
            <a:r>
              <a:rPr lang="en-US">
                <a:sym typeface="Calibri"/>
              </a:rPr>
              <a:t>An area of recent research for OCLC is research information management, as we recognize this as an important emerging service categories for libraries. We’ve been developing an arc of research to describe, explain, and document international practices in research information management. </a:t>
            </a:r>
            <a:endParaRPr lang="en-US"/>
          </a:p>
          <a:p>
            <a:r>
              <a:rPr lang="en-US">
                <a:sym typeface="Calibri"/>
              </a:rPr>
              <a:t>In 2017 we released a position paper on research information management, which I’ll talk a bit more about in a minute. </a:t>
            </a:r>
            <a:endParaRPr lang="en-US"/>
          </a:p>
          <a:p>
            <a:r>
              <a:rPr lang="en-US">
                <a:sym typeface="Calibri"/>
              </a:rPr>
              <a:t>That year we also published a research report, conducted in collaboration with LIBER, documenting case studies in persistent identifiers in research information management.</a:t>
            </a:r>
            <a:endParaRPr lang="en-US"/>
          </a:p>
          <a:p>
            <a:r>
              <a:rPr lang="en-US">
                <a:sym typeface="Calibri"/>
              </a:rPr>
              <a:t>We have also been collaborating with </a:t>
            </a:r>
            <a:r>
              <a:rPr lang="en-US" err="1">
                <a:sym typeface="Calibri"/>
              </a:rPr>
              <a:t>euroCRIS</a:t>
            </a:r>
            <a:r>
              <a:rPr lang="en-US">
                <a:sym typeface="Calibri"/>
              </a:rPr>
              <a:t> on an international survey on Research Information Management Practices, which was published in late 2018, providing a quantitative view of RIM practices worldwide.</a:t>
            </a:r>
          </a:p>
          <a:p>
            <a:endParaRPr lang="en-US">
              <a:sym typeface="Calibri"/>
            </a:endParaRPr>
          </a:p>
          <a:p>
            <a:r>
              <a:rPr lang="en-US">
                <a:sym typeface="Calibri"/>
              </a:rPr>
              <a:t>Though all of these research efforts, we have sought to better understand what constitutes research information management (i.e., the different use cases), and how the library is supporting these activities. </a:t>
            </a:r>
          </a:p>
          <a:p>
            <a:endParaRPr lang="de-DE"/>
          </a:p>
        </p:txBody>
      </p:sp>
      <p:sp>
        <p:nvSpPr>
          <p:cNvPr id="4" name="Foliennummernplatzhalter 3"/>
          <p:cNvSpPr>
            <a:spLocks noGrp="1"/>
          </p:cNvSpPr>
          <p:nvPr>
            <p:ph type="sldNum" sz="quarter" idx="5"/>
          </p:nvPr>
        </p:nvSpPr>
        <p:spPr/>
        <p:txBody>
          <a:bodyPr/>
          <a:lstStyle/>
          <a:p>
            <a:fld id="{A8619FA4-AA05-4BDB-A782-C3ACC50B6D5F}" type="slidenum">
              <a:rPr lang="de-DE" smtClean="0"/>
              <a:pPr/>
              <a:t>27</a:t>
            </a:fld>
            <a:endParaRPr lang="de-DE"/>
          </a:p>
        </p:txBody>
      </p:sp>
      <p:sp>
        <p:nvSpPr>
          <p:cNvPr id="7" name="Folienbildplatzhalter 6">
            <a:extLst>
              <a:ext uri="{FF2B5EF4-FFF2-40B4-BE49-F238E27FC236}">
                <a16:creationId xmlns:a16="http://schemas.microsoft.com/office/drawing/2014/main" id="{F6E3464A-B15B-4525-8C0F-71D6EC090FFC}"/>
              </a:ext>
            </a:extLst>
          </p:cNvPr>
          <p:cNvSpPr>
            <a:spLocks noGrp="1" noRot="1" noChangeAspect="1"/>
          </p:cNvSpPr>
          <p:nvPr>
            <p:ph type="sldImg"/>
          </p:nvPr>
        </p:nvSpPr>
        <p:spPr/>
      </p:sp>
    </p:spTree>
    <p:extLst>
      <p:ext uri="{BB962C8B-B14F-4D97-AF65-F5344CB8AC3E}">
        <p14:creationId xmlns:p14="http://schemas.microsoft.com/office/powerpoint/2010/main" val="2087776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library community and OCLC have big aspirations – this is clear from discussions we have had so far on this topic with our members.</a:t>
            </a:r>
          </a:p>
          <a:p>
            <a:r>
              <a:rPr lang="en-US" dirty="0"/>
              <a:t>OCLC has therefore set-up a strategic working group to plan for OA and Open Content in a strategic way.</a:t>
            </a:r>
          </a:p>
          <a:p>
            <a:r>
              <a:rPr lang="en-US" dirty="0"/>
              <a:t>This survey will help inform the roadmap of the activities this group is planning.</a:t>
            </a:r>
          </a:p>
          <a:p>
            <a:endParaRPr lang="en-US" dirty="0"/>
          </a:p>
          <a:p>
            <a:r>
              <a:rPr lang="en-US" dirty="0"/>
              <a:t>The group has already started. It looks at the big challenges and the low hanging fruit and makes progress in small steps. </a:t>
            </a:r>
          </a:p>
          <a:p>
            <a:r>
              <a:rPr lang="en-US" dirty="0"/>
              <a:t>Where are we today? What do we have in the Index (49 Million e-books and articles are identifiable as OA)? How do we identify open content and surface it? How can we help discovery of open content in WC Discovery and WorldCat.org (100 Million users/year)? How do we shift from privileging print to privileging open access?</a:t>
            </a:r>
          </a:p>
        </p:txBody>
      </p:sp>
      <p:sp>
        <p:nvSpPr>
          <p:cNvPr id="4" name="Slide Number Placeholder 3"/>
          <p:cNvSpPr>
            <a:spLocks noGrp="1"/>
          </p:cNvSpPr>
          <p:nvPr>
            <p:ph type="sldNum" sz="quarter" idx="10"/>
          </p:nvPr>
        </p:nvSpPr>
        <p:spPr/>
        <p:txBody>
          <a:bodyPr/>
          <a:lstStyle/>
          <a:p>
            <a:fld id="{A035E6FC-CCC7-F34C-83D9-78C7523946F2}" type="slidenum">
              <a:rPr lang="en-US"/>
              <a:pPr/>
              <a:t>28</a:t>
            </a:fld>
            <a:endParaRPr lang="en-US"/>
          </a:p>
        </p:txBody>
      </p:sp>
      <p:sp>
        <p:nvSpPr>
          <p:cNvPr id="7" name="Folienbildplatzhalter 6">
            <a:extLst>
              <a:ext uri="{FF2B5EF4-FFF2-40B4-BE49-F238E27FC236}">
                <a16:creationId xmlns:a16="http://schemas.microsoft.com/office/drawing/2014/main" id="{E286F458-259A-4FDB-B41F-2CF5AC909368}"/>
              </a:ext>
            </a:extLst>
          </p:cNvPr>
          <p:cNvSpPr>
            <a:spLocks noGrp="1" noRot="1" noChangeAspect="1"/>
          </p:cNvSpPr>
          <p:nvPr>
            <p:ph type="sldImg"/>
          </p:nvPr>
        </p:nvSpPr>
        <p:spPr/>
      </p:sp>
    </p:spTree>
    <p:extLst>
      <p:ext uri="{BB962C8B-B14F-4D97-AF65-F5344CB8AC3E}">
        <p14:creationId xmlns:p14="http://schemas.microsoft.com/office/powerpoint/2010/main" val="2265884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CARL, especially to Susan Haigh and Vivian Lewis for being wonderful partners in helping to bring this survey to life. If you took the survey, our thanks to you for helping provide context for how our work makes a difference in Canada. </a:t>
            </a:r>
          </a:p>
          <a:p>
            <a:endParaRPr lang="en-US" dirty="0"/>
          </a:p>
          <a:p>
            <a:r>
              <a:rPr lang="en-US" dirty="0"/>
              <a:t>Questions about the surveys? Merrilee Proffitt</a:t>
            </a:r>
          </a:p>
          <a:p>
            <a:r>
              <a:rPr lang="en-US" dirty="0"/>
              <a:t>Questions about work with RDM or RIM? Rebecca Bryant</a:t>
            </a:r>
          </a:p>
          <a:p>
            <a:r>
              <a:rPr lang="en-US" dirty="0"/>
              <a:t>Questions about open content survey? Titia van der Werf?</a:t>
            </a:r>
          </a:p>
        </p:txBody>
      </p:sp>
      <p:sp>
        <p:nvSpPr>
          <p:cNvPr id="4" name="Slide Number Placeholder 3"/>
          <p:cNvSpPr>
            <a:spLocks noGrp="1"/>
          </p:cNvSpPr>
          <p:nvPr>
            <p:ph type="sldNum" sz="quarter" idx="10"/>
          </p:nvPr>
        </p:nvSpPr>
        <p:spPr/>
        <p:txBody>
          <a:bodyPr/>
          <a:lstStyle/>
          <a:p>
            <a:fld id="{876D454F-F7E1-45ED-8D21-ABD2C4F52783}" type="slidenum">
              <a:rPr lang="en-US" smtClean="0"/>
              <a:t>30</a:t>
            </a:fld>
            <a:endParaRPr lang="en-US"/>
          </a:p>
        </p:txBody>
      </p:sp>
    </p:spTree>
    <p:extLst>
      <p:ext uri="{BB962C8B-B14F-4D97-AF65-F5344CB8AC3E}">
        <p14:creationId xmlns:p14="http://schemas.microsoft.com/office/powerpoint/2010/main" val="34819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7438" y="1477963"/>
            <a:ext cx="7100887" cy="3994150"/>
          </a:xfrm>
          <a:prstGeom prst="rect">
            <a:avLst/>
          </a:prstGeom>
        </p:spPr>
      </p:sp>
      <p:sp>
        <p:nvSpPr>
          <p:cNvPr id="3" name="Notes Placeholder 2"/>
          <p:cNvSpPr>
            <a:spLocks noGrp="1"/>
          </p:cNvSpPr>
          <p:nvPr>
            <p:ph type="body" idx="1"/>
          </p:nvPr>
        </p:nvSpPr>
        <p:spPr>
          <a:xfrm>
            <a:off x="1243037" y="5690958"/>
            <a:ext cx="9944302" cy="4656231"/>
          </a:xfrm>
          <a:prstGeom prst="rect">
            <a:avLst/>
          </a:prstGeom>
        </p:spPr>
        <p:txBody>
          <a:bodyPr/>
          <a:lstStyle/>
          <a:p>
            <a:r>
              <a:rPr lang="en-US">
                <a:cs typeface="Calibri"/>
              </a:rPr>
              <a:t>The OCLC cooperative is member-governed. Its 18,000 member libraries worldwide elect 48 delegates to OCLC's Global Council, who in turn elect six members of the 15-member OCLC Board of Trustees. </a:t>
            </a:r>
          </a:p>
          <a:p>
            <a:endParaRPr lang="en-US">
              <a:cs typeface="Calibri"/>
            </a:endParaRPr>
          </a:p>
          <a:p>
            <a:r>
              <a:rPr lang="en-US" i="1">
                <a:cs typeface="Calibri"/>
              </a:rPr>
              <a:t>[Notes current as of 3/11/19]</a:t>
            </a:r>
            <a:endParaRPr lang="en-US">
              <a:cs typeface="Calibri"/>
            </a:endParaRPr>
          </a:p>
        </p:txBody>
      </p:sp>
      <p:sp>
        <p:nvSpPr>
          <p:cNvPr id="4" name="Slide Number Placeholder 3"/>
          <p:cNvSpPr>
            <a:spLocks noGrp="1"/>
          </p:cNvSpPr>
          <p:nvPr>
            <p:ph type="sldNum" sz="quarter" idx="10"/>
          </p:nvPr>
        </p:nvSpPr>
        <p:spPr>
          <a:xfrm>
            <a:off x="7041733" y="11231352"/>
            <a:ext cx="5386497" cy="594004"/>
          </a:xfrm>
          <a:prstGeom prst="rect">
            <a:avLst/>
          </a:prstGeom>
        </p:spPr>
        <p:txBody>
          <a:bodyPr/>
          <a:lstStyle/>
          <a:p>
            <a:fld id="{C1E2F63F-4F53-43AD-BF4E-943A34CC6B7C}" type="slidenum">
              <a:rPr lang="en-US" smtClean="0"/>
              <a:t>2</a:t>
            </a:fld>
            <a:endParaRPr lang="en-US"/>
          </a:p>
        </p:txBody>
      </p:sp>
    </p:spTree>
    <p:extLst>
      <p:ext uri="{BB962C8B-B14F-4D97-AF65-F5344CB8AC3E}">
        <p14:creationId xmlns:p14="http://schemas.microsoft.com/office/powerpoint/2010/main" val="2151974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57FE3C-647B-1545-9254-E7D428BA0134}" type="slidenum">
              <a:rPr lang="en-US" smtClean="0"/>
              <a:t>3</a:t>
            </a:fld>
            <a:endParaRPr lang="en-US"/>
          </a:p>
        </p:txBody>
      </p:sp>
    </p:spTree>
    <p:extLst>
      <p:ext uri="{BB962C8B-B14F-4D97-AF65-F5344CB8AC3E}">
        <p14:creationId xmlns:p14="http://schemas.microsoft.com/office/powerpoint/2010/main" val="1089970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OCLC research undertook this survey at the urging of the EMEA regional council, part of OCLC’s governance structure. Members of the EMEA regional council were kind but firm – if OCLC Research was to be successful in serving a global library community, it should have a baseline understanding of what challenges and priorities are faced by libraries in different parts of the globe. The EMEA innovation survey was sent to library directors at 238 institutions in the UK, the Netherlands, Germany, Austria, Switzerland, Denmark, Spain, France, and Italy</a:t>
            </a:r>
          </a:p>
          <a:p>
            <a:r>
              <a:rPr lang="en-US" dirty="0"/>
              <a:t>(Institutions were chosen from the </a:t>
            </a:r>
            <a:r>
              <a:rPr lang="en-US" u="sng" dirty="0">
                <a:hlinkClick r:id="rId3"/>
              </a:rPr>
              <a:t>Times Higher Education World University Rankings 2016-2017</a:t>
            </a:r>
            <a:r>
              <a:rPr lang="en-US" u="sng" dirty="0"/>
              <a:t>). </a:t>
            </a:r>
            <a:r>
              <a:rPr lang="en-US" dirty="0"/>
              <a:t>Encouraged by the findings from this initial survey, which revealed that OCLC Research is working in areas that are meaningful to the institutions surveyed, we partnered with CARL and CAUL (the Council of Australian University Libraries, which also includes research libraries in New Zealand) to help us better understand issues in research libraries in Canada and in Australia / New Zealand. Today I will share with you preliminary results from the CARL / OCLC Survey. </a:t>
            </a:r>
            <a:endParaRPr lang="en-US" u="sng" dirty="0"/>
          </a:p>
        </p:txBody>
      </p:sp>
      <p:sp>
        <p:nvSpPr>
          <p:cNvPr id="4" name="Slide Number Placeholder 3"/>
          <p:cNvSpPr>
            <a:spLocks noGrp="1"/>
          </p:cNvSpPr>
          <p:nvPr>
            <p:ph type="sldNum" sz="quarter" idx="10"/>
          </p:nvPr>
        </p:nvSpPr>
        <p:spPr/>
        <p:txBody>
          <a:bodyPr/>
          <a:lstStyle/>
          <a:p>
            <a:fld id="{876D454F-F7E1-45ED-8D21-ABD2C4F52783}" type="slidenum">
              <a:rPr lang="en-US" smtClean="0"/>
              <a:t>4</a:t>
            </a:fld>
            <a:endParaRPr lang="en-US" dirty="0"/>
          </a:p>
        </p:txBody>
      </p:sp>
    </p:spTree>
    <p:extLst>
      <p:ext uri="{BB962C8B-B14F-4D97-AF65-F5344CB8AC3E}">
        <p14:creationId xmlns:p14="http://schemas.microsoft.com/office/powerpoint/2010/main" val="3529505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Canadian Association of Research Libraries is</a:t>
            </a:r>
            <a:r>
              <a:rPr lang="en-US" baseline="0" dirty="0"/>
              <a:t> the voice of research libraries in Canada.  Our association represents 29 of the largest university libraries in the country – as well as two federal institutions – the National Science Library and Library and Archives Canada.</a:t>
            </a:r>
            <a:endParaRPr lang="en-US" dirty="0"/>
          </a:p>
        </p:txBody>
      </p:sp>
      <p:sp>
        <p:nvSpPr>
          <p:cNvPr id="4" name="Slide Number Placeholder 3"/>
          <p:cNvSpPr>
            <a:spLocks noGrp="1"/>
          </p:cNvSpPr>
          <p:nvPr>
            <p:ph type="sldNum" sz="quarter" idx="10"/>
          </p:nvPr>
        </p:nvSpPr>
        <p:spPr/>
        <p:txBody>
          <a:bodyPr/>
          <a:lstStyle/>
          <a:p>
            <a:fld id="{876D454F-F7E1-45ED-8D21-ABD2C4F52783}" type="slidenum">
              <a:rPr lang="en-US" smtClean="0"/>
              <a:t>5</a:t>
            </a:fld>
            <a:endParaRPr lang="en-US"/>
          </a:p>
        </p:txBody>
      </p:sp>
    </p:spTree>
    <p:extLst>
      <p:ext uri="{BB962C8B-B14F-4D97-AF65-F5344CB8AC3E}">
        <p14:creationId xmlns:p14="http://schemas.microsoft.com/office/powerpoint/2010/main" val="2468282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a:t>
            </a:r>
            <a:r>
              <a:rPr lang="en-US" baseline="0" dirty="0"/>
              <a:t> spends a lot of time thinking about where we, as an organization, can add value above and beyond what is already being supported locally or through our other professional bodies.  We traditionally focus our attention on four areas – advancing research, strengthening capacity, measuring impact and influencing public policy.  </a:t>
            </a:r>
          </a:p>
          <a:p>
            <a:endParaRPr lang="en-US" baseline="0" dirty="0"/>
          </a:p>
          <a:p>
            <a:r>
              <a:rPr lang="en-US" baseline="0" dirty="0"/>
              <a:t>There are clearly some thematic similarities with other key research library organizations – but with a distinctly Canadian flavor.</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76D454F-F7E1-45ED-8D21-ABD2C4F52783}" type="slidenum">
              <a:rPr lang="en-US" smtClean="0"/>
              <a:t>6</a:t>
            </a:fld>
            <a:endParaRPr lang="en-US"/>
          </a:p>
        </p:txBody>
      </p:sp>
    </p:spTree>
    <p:extLst>
      <p:ext uri="{BB962C8B-B14F-4D97-AF65-F5344CB8AC3E}">
        <p14:creationId xmlns:p14="http://schemas.microsoft.com/office/powerpoint/2010/main" val="2423893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2018, we found ourselves at that critical point that all good organizations regularly find themselves in  – we were embarking on a review of our strategic plan.  </a:t>
            </a:r>
          </a:p>
          <a:p>
            <a:r>
              <a:rPr lang="en-US" baseline="0" dirty="0"/>
              <a:t>The strategic planning group, of which I am a member, has utilized many of the tools you would expect from such a process.  We’ve done an environmental scan, conducted an online survey, interviewed each member, etc. </a:t>
            </a:r>
          </a:p>
          <a:p>
            <a:r>
              <a:rPr lang="en-US" baseline="0" dirty="0"/>
              <a:t>When we were approached by OCLC about the idea of replicating the trends and priorities survey we were very receptive.  We viewed the survey as potentially providing another lens on where our members wanted us to act.  Having a neutral and respected  third party frame the questions and work with us to analyze the results can sometimes result in rich results.  It would allow us to test our findings.  Were we framing our questions and explorations with too much familiarity?  Were we restating the organization we already had rather than imagining the organization of our dreams?  </a:t>
            </a:r>
            <a:endParaRPr lang="en-US" dirty="0"/>
          </a:p>
        </p:txBody>
      </p:sp>
      <p:sp>
        <p:nvSpPr>
          <p:cNvPr id="4" name="Slide Number Placeholder 3"/>
          <p:cNvSpPr>
            <a:spLocks noGrp="1"/>
          </p:cNvSpPr>
          <p:nvPr>
            <p:ph type="sldNum" sz="quarter" idx="10"/>
          </p:nvPr>
        </p:nvSpPr>
        <p:spPr/>
        <p:txBody>
          <a:bodyPr/>
          <a:lstStyle/>
          <a:p>
            <a:fld id="{876D454F-F7E1-45ED-8D21-ABD2C4F52783}" type="slidenum">
              <a:rPr lang="en-US" smtClean="0"/>
              <a:t>7</a:t>
            </a:fld>
            <a:endParaRPr lang="en-US"/>
          </a:p>
        </p:txBody>
      </p:sp>
    </p:spTree>
    <p:extLst>
      <p:ext uri="{BB962C8B-B14F-4D97-AF65-F5344CB8AC3E}">
        <p14:creationId xmlns:p14="http://schemas.microsoft.com/office/powerpoint/2010/main" val="2474287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a:t>
            </a:r>
            <a:r>
              <a:rPr lang="en-US" baseline="0" dirty="0"/>
              <a:t> has a strong international focus.  </a:t>
            </a:r>
            <a:r>
              <a:rPr lang="en-US" dirty="0"/>
              <a:t>We</a:t>
            </a:r>
            <a:r>
              <a:rPr lang="en-US" baseline="0" dirty="0"/>
              <a:t> have  close connections with ARL, LIBER, RLUK.  We are a founding member of IARLA.  Our members are active in IFLA.  We are eager to learn from and share our work with others.  So the opportunity to put our own experience in an international context was appealing.</a:t>
            </a:r>
          </a:p>
          <a:p>
            <a:r>
              <a:rPr lang="en-US" baseline="0" dirty="0"/>
              <a:t>The fact that half of the membership is embarking on a study tour of Australia and New Zealand (one of the two comparator areas)  in June was made the survey particularly compelling!  </a:t>
            </a:r>
          </a:p>
          <a:p>
            <a:endParaRPr lang="en-US" dirty="0"/>
          </a:p>
        </p:txBody>
      </p:sp>
      <p:sp>
        <p:nvSpPr>
          <p:cNvPr id="4" name="Slide Number Placeholder 3"/>
          <p:cNvSpPr>
            <a:spLocks noGrp="1"/>
          </p:cNvSpPr>
          <p:nvPr>
            <p:ph type="sldNum" sz="quarter" idx="10"/>
          </p:nvPr>
        </p:nvSpPr>
        <p:spPr/>
        <p:txBody>
          <a:bodyPr/>
          <a:lstStyle/>
          <a:p>
            <a:fld id="{876D454F-F7E1-45ED-8D21-ABD2C4F52783}" type="slidenum">
              <a:rPr lang="en-US" smtClean="0"/>
              <a:t>8</a:t>
            </a:fld>
            <a:endParaRPr lang="en-US"/>
          </a:p>
        </p:txBody>
      </p:sp>
    </p:spTree>
    <p:extLst>
      <p:ext uri="{BB962C8B-B14F-4D97-AF65-F5344CB8AC3E}">
        <p14:creationId xmlns:p14="http://schemas.microsoft.com/office/powerpoint/2010/main" val="4186385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 relatively “new” bunch of directors.  (Remember the extraordinary new study published by Stanley</a:t>
            </a:r>
            <a:r>
              <a:rPr lang="en-US" baseline="0" dirty="0"/>
              <a:t> Wilder for ARL RLI that showed the relative youth of Canadian ARL directors versus U.S. ARL directors.)  </a:t>
            </a:r>
            <a:r>
              <a:rPr lang="en-US" dirty="0"/>
              <a:t>The majority of library directors who took this survey (80%) have a long tenure in libraries (21 years and up), but 65% have held their current leadership positions for 5 years or less. </a:t>
            </a:r>
          </a:p>
        </p:txBody>
      </p:sp>
      <p:sp>
        <p:nvSpPr>
          <p:cNvPr id="4" name="Slide Number Placeholder 3"/>
          <p:cNvSpPr>
            <a:spLocks noGrp="1"/>
          </p:cNvSpPr>
          <p:nvPr>
            <p:ph type="sldNum" sz="quarter" idx="5"/>
          </p:nvPr>
        </p:nvSpPr>
        <p:spPr/>
        <p:txBody>
          <a:bodyPr/>
          <a:lstStyle/>
          <a:p>
            <a:fld id="{F32C7A02-C2B1-4191-9B3C-4EDAFA8A43E8}" type="slidenum">
              <a:rPr lang="en-US" smtClean="0"/>
              <a:t>9</a:t>
            </a:fld>
            <a:endParaRPr lang="en-US" dirty="0"/>
          </a:p>
        </p:txBody>
      </p:sp>
    </p:spTree>
    <p:extLst>
      <p:ext uri="{BB962C8B-B14F-4D97-AF65-F5344CB8AC3E}">
        <p14:creationId xmlns:p14="http://schemas.microsoft.com/office/powerpoint/2010/main" val="970111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9A9D2-EC60-460E-8651-2FD404FBEE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0425F7-D703-48FA-8999-5636675766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12D0C0-4F94-4E68-97A2-7F6F0CE167D1}"/>
              </a:ext>
            </a:extLst>
          </p:cNvPr>
          <p:cNvSpPr>
            <a:spLocks noGrp="1"/>
          </p:cNvSpPr>
          <p:nvPr>
            <p:ph type="dt" sz="half" idx="10"/>
          </p:nvPr>
        </p:nvSpPr>
        <p:spPr/>
        <p:txBody>
          <a:bodyPr/>
          <a:lstStyle/>
          <a:p>
            <a:fld id="{AECC4C60-1DDB-4255-8CBF-577B18CCA3A1}" type="datetimeFigureOut">
              <a:rPr lang="en-US" smtClean="0"/>
              <a:t>5/30/2019</a:t>
            </a:fld>
            <a:endParaRPr lang="en-US"/>
          </a:p>
        </p:txBody>
      </p:sp>
      <p:sp>
        <p:nvSpPr>
          <p:cNvPr id="5" name="Footer Placeholder 4">
            <a:extLst>
              <a:ext uri="{FF2B5EF4-FFF2-40B4-BE49-F238E27FC236}">
                <a16:creationId xmlns:a16="http://schemas.microsoft.com/office/drawing/2014/main" id="{78E35CB7-E8FB-4CF3-BCCD-0334F04183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E093DF-4BAC-4A2A-94FF-9501D8FDCCB8}"/>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541738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63587-1BA1-49B7-AF79-87612C5D18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CE82D7-ED78-4459-9D70-3A23177291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5BADC-60F2-4EEF-926A-2E5781F37D2B}"/>
              </a:ext>
            </a:extLst>
          </p:cNvPr>
          <p:cNvSpPr>
            <a:spLocks noGrp="1"/>
          </p:cNvSpPr>
          <p:nvPr>
            <p:ph type="dt" sz="half" idx="10"/>
          </p:nvPr>
        </p:nvSpPr>
        <p:spPr/>
        <p:txBody>
          <a:bodyPr/>
          <a:lstStyle/>
          <a:p>
            <a:fld id="{AECC4C60-1DDB-4255-8CBF-577B18CCA3A1}" type="datetimeFigureOut">
              <a:rPr lang="en-US" smtClean="0"/>
              <a:t>5/30/2019</a:t>
            </a:fld>
            <a:endParaRPr lang="en-US"/>
          </a:p>
        </p:txBody>
      </p:sp>
      <p:sp>
        <p:nvSpPr>
          <p:cNvPr id="5" name="Footer Placeholder 4">
            <a:extLst>
              <a:ext uri="{FF2B5EF4-FFF2-40B4-BE49-F238E27FC236}">
                <a16:creationId xmlns:a16="http://schemas.microsoft.com/office/drawing/2014/main" id="{2006D52B-119C-42FF-A456-1514789E8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1374C-7534-42C6-B0EA-7B6D35250EF4}"/>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1736258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5FA942-EEE6-4BC5-8F54-8B6D638F50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7E2658-A2F9-44F8-9333-26D5A96E3C3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100E2-912F-49D4-B2ED-5B9E3F7A99FD}"/>
              </a:ext>
            </a:extLst>
          </p:cNvPr>
          <p:cNvSpPr>
            <a:spLocks noGrp="1"/>
          </p:cNvSpPr>
          <p:nvPr>
            <p:ph type="dt" sz="half" idx="10"/>
          </p:nvPr>
        </p:nvSpPr>
        <p:spPr/>
        <p:txBody>
          <a:bodyPr/>
          <a:lstStyle/>
          <a:p>
            <a:fld id="{AECC4C60-1DDB-4255-8CBF-577B18CCA3A1}" type="datetimeFigureOut">
              <a:rPr lang="en-US" smtClean="0"/>
              <a:t>5/30/2019</a:t>
            </a:fld>
            <a:endParaRPr lang="en-US"/>
          </a:p>
        </p:txBody>
      </p:sp>
      <p:sp>
        <p:nvSpPr>
          <p:cNvPr id="5" name="Footer Placeholder 4">
            <a:extLst>
              <a:ext uri="{FF2B5EF4-FFF2-40B4-BE49-F238E27FC236}">
                <a16:creationId xmlns:a16="http://schemas.microsoft.com/office/drawing/2014/main" id="{9ADA07ED-59B8-4009-9284-1FCE5FEE0B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728CA0-C4A7-4A10-90E9-BB6C7BDCD33E}"/>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2975507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3572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4218519" y="4"/>
            <a:ext cx="7973480" cy="1413417"/>
          </a:xfrm>
          <a:prstGeom prst="rect">
            <a:avLst/>
          </a:prstGeom>
        </p:spPr>
      </p:pic>
      <p:sp>
        <p:nvSpPr>
          <p:cNvPr id="22" name="Rectangle 21"/>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3" name="Rectangle 22"/>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4" name="Rectangle 23"/>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p:nvSpPr>
        <p:spPr>
          <a:xfrm>
            <a:off x="-1" y="3"/>
            <a:ext cx="4254500" cy="141342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36" name="Text Placeholder 35"/>
          <p:cNvSpPr>
            <a:spLocks noGrp="1"/>
          </p:cNvSpPr>
          <p:nvPr>
            <p:ph type="body" sz="quarter" idx="12" hasCustomPrompt="1"/>
          </p:nvPr>
        </p:nvSpPr>
        <p:spPr>
          <a:xfrm>
            <a:off x="3" y="1773169"/>
            <a:ext cx="4601901" cy="651397"/>
          </a:xfrm>
          <a:prstGeom prst="rect">
            <a:avLst/>
          </a:prstGeom>
          <a:solidFill>
            <a:schemeClr val="accent2"/>
          </a:solidFill>
          <a:ln>
            <a:noFill/>
          </a:ln>
        </p:spPr>
        <p:txBody>
          <a:bodyPr vert="horz" wrap="none" lIns="457200" tIns="137160" rIns="274320" bIns="182880">
            <a:spAutoFit/>
          </a:bodyPr>
          <a:lstStyle>
            <a:lvl1pPr marL="0" marR="0" indent="0" algn="l" defTabSz="609585" rtl="0" eaLnBrk="1" fontAlgn="auto" latinLnBrk="0" hangingPunct="1">
              <a:lnSpc>
                <a:spcPct val="100000"/>
              </a:lnSpc>
              <a:spcBef>
                <a:spcPts val="0"/>
              </a:spcBef>
              <a:spcAft>
                <a:spcPts val="0"/>
              </a:spcAft>
              <a:buClrTx/>
              <a:buSzTx/>
              <a:buFontTx/>
              <a:buNone/>
              <a:tabLst/>
              <a:defRPr sz="2133" baseline="0">
                <a:ln>
                  <a:noFill/>
                </a:ln>
                <a:solidFill>
                  <a:schemeClr val="bg1"/>
                </a:solidFill>
                <a:effectLst/>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33"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1039293" y="2469870"/>
            <a:ext cx="10339693" cy="1646364"/>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5867"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971592" y="4275963"/>
            <a:ext cx="2451953" cy="502766"/>
          </a:xfrm>
          <a:prstGeom prst="rect">
            <a:avLst/>
          </a:prstGeom>
        </p:spPr>
        <p:txBody>
          <a:bodyPr vert="horz" wrap="none" lIns="0">
            <a:spAutoFit/>
          </a:bodyPr>
          <a:lstStyle>
            <a:lvl1pPr marL="0" indent="0">
              <a:buNone/>
              <a:defRPr sz="2667" b="1"/>
            </a:lvl1pPr>
            <a:lvl2pPr marL="609585" indent="0">
              <a:buNone/>
              <a:defRPr/>
            </a:lvl2pPr>
            <a:lvl5pPr marL="2438339"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971594" y="4818452"/>
            <a:ext cx="1819631" cy="410369"/>
          </a:xfrm>
          <a:prstGeom prst="rect">
            <a:avLst/>
          </a:prstGeom>
        </p:spPr>
        <p:txBody>
          <a:bodyPr vert="horz" wrap="none" lIns="0" tIns="0">
            <a:spAutoFit/>
          </a:bodyPr>
          <a:lstStyle>
            <a:lvl1pPr marL="0" indent="0">
              <a:buNone/>
              <a:defRPr sz="2267" b="0"/>
            </a:lvl1pPr>
            <a:lvl2pPr marL="609585" indent="0">
              <a:buNone/>
              <a:defRPr/>
            </a:lvl2pPr>
            <a:lvl5pPr marL="2438339" indent="0">
              <a:buNone/>
              <a:defRPr/>
            </a:lvl5pPr>
          </a:lstStyle>
          <a:p>
            <a:pPr lvl="0"/>
            <a:r>
              <a:rPr lang="en-US" dirty="0"/>
              <a:t>Speaker Title</a:t>
            </a:r>
          </a:p>
        </p:txBody>
      </p:sp>
      <p:sp>
        <p:nvSpPr>
          <p:cNvPr id="15" name="Rectangle 14"/>
          <p:cNvSpPr/>
          <p:nvPr userDrawn="1"/>
        </p:nvSpPr>
        <p:spPr>
          <a:xfrm>
            <a:off x="4182534" y="1"/>
            <a:ext cx="594257" cy="1413420"/>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Tree>
    <p:extLst>
      <p:ext uri="{BB962C8B-B14F-4D97-AF65-F5344CB8AC3E}">
        <p14:creationId xmlns:p14="http://schemas.microsoft.com/office/powerpoint/2010/main" val="405521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1990726"/>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699030" y="2686581"/>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2764533"/>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3616704"/>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1987552"/>
            <a:ext cx="7636933" cy="650875"/>
          </a:xfrm>
          <a:prstGeom prst="rect">
            <a:avLst/>
          </a:prstGeom>
        </p:spPr>
        <p:txBody>
          <a:bodyPr vert="horz"/>
          <a:lstStyle>
            <a:lvl1pPr marL="0" indent="0">
              <a:buNone/>
              <a:defRPr sz="48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1176869" y="1990724"/>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214841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550911"/>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699030" y="1246767"/>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1324718"/>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2176889"/>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547737"/>
            <a:ext cx="7636933" cy="650875"/>
          </a:xfrm>
          <a:prstGeom prst="rect">
            <a:avLst/>
          </a:prstGeom>
        </p:spPr>
        <p:txBody>
          <a:bodyPr vert="horz"/>
          <a:lstStyle>
            <a:lvl1pPr marL="0" indent="0">
              <a:buNone/>
              <a:defRPr sz="48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1176869" y="550909"/>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1176869" y="3595110"/>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699030" y="4290965"/>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2"/>
          <p:cNvSpPr>
            <a:spLocks noGrp="1"/>
          </p:cNvSpPr>
          <p:nvPr>
            <p:ph type="body" sz="quarter" idx="17" hasCustomPrompt="1"/>
          </p:nvPr>
        </p:nvSpPr>
        <p:spPr>
          <a:xfrm>
            <a:off x="4555078" y="4368917"/>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4555067" y="5221088"/>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4555067" y="3591936"/>
            <a:ext cx="7636933" cy="650875"/>
          </a:xfrm>
          <a:prstGeom prst="rect">
            <a:avLst/>
          </a:prstGeom>
        </p:spPr>
        <p:txBody>
          <a:bodyPr vert="horz"/>
          <a:lstStyle>
            <a:lvl1pPr marL="0" indent="0">
              <a:buNone/>
              <a:defRPr sz="48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1176869" y="3595108"/>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207113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Text Placeholder 8"/>
          <p:cNvSpPr>
            <a:spLocks noGrp="1"/>
          </p:cNvSpPr>
          <p:nvPr>
            <p:ph type="body" sz="quarter" idx="10" hasCustomPrompt="1"/>
          </p:nvPr>
        </p:nvSpPr>
        <p:spPr>
          <a:xfrm>
            <a:off x="420346" y="1108082"/>
            <a:ext cx="10898717" cy="830997"/>
          </a:xfrm>
          <a:prstGeom prst="rect">
            <a:avLst/>
          </a:prstGeom>
          <a:ln w="28575" cmpd="sng">
            <a:solidFill>
              <a:srgbClr val="FFFFFF"/>
            </a:solidFill>
          </a:ln>
        </p:spPr>
        <p:txBody>
          <a:bodyPr vert="horz" lIns="274320" tIns="45720" rIns="274320" bIns="45720">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4800" b="1" i="0" cap="all" baseline="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sz="48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234951" y="850901"/>
            <a:ext cx="353483" cy="6007100"/>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11215941" y="850902"/>
            <a:ext cx="353483" cy="543283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88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4" name="Text Placeholder 3"/>
          <p:cNvSpPr>
            <a:spLocks noGrp="1"/>
          </p:cNvSpPr>
          <p:nvPr>
            <p:ph type="body" sz="quarter" idx="12" hasCustomPrompt="1"/>
          </p:nvPr>
        </p:nvSpPr>
        <p:spPr>
          <a:xfrm>
            <a:off x="454382" y="1372996"/>
            <a:ext cx="11252197" cy="4475171"/>
          </a:xfrm>
          <a:prstGeom prst="rect">
            <a:avLst/>
          </a:prstGeom>
        </p:spPr>
        <p:txBody>
          <a:bodyPr vert="horz"/>
          <a:lstStyle>
            <a:lvl1pPr marL="457189" indent="-457189">
              <a:buFont typeface="Arial"/>
              <a:buChar char="•"/>
              <a:defRPr sz="3200" baseline="0"/>
            </a:lvl1pPr>
          </a:lstStyle>
          <a:p>
            <a:pPr lvl="0"/>
            <a:r>
              <a:rPr lang="en-US" dirty="0"/>
              <a:t>Click to add copy</a:t>
            </a: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3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71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481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39931-E5A0-4C2C-A1CC-A583EBC297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A6EDE4-BDC9-44BE-9A63-4C88C267D98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6C832F-B696-4BBE-9D71-97DBAEF39766}"/>
              </a:ext>
            </a:extLst>
          </p:cNvPr>
          <p:cNvSpPr>
            <a:spLocks noGrp="1"/>
          </p:cNvSpPr>
          <p:nvPr>
            <p:ph type="dt" sz="half" idx="10"/>
          </p:nvPr>
        </p:nvSpPr>
        <p:spPr/>
        <p:txBody>
          <a:bodyPr/>
          <a:lstStyle/>
          <a:p>
            <a:fld id="{AECC4C60-1DDB-4255-8CBF-577B18CCA3A1}" type="datetimeFigureOut">
              <a:rPr lang="en-US" smtClean="0"/>
              <a:t>5/30/2019</a:t>
            </a:fld>
            <a:endParaRPr lang="en-US"/>
          </a:p>
        </p:txBody>
      </p:sp>
      <p:sp>
        <p:nvSpPr>
          <p:cNvPr id="5" name="Footer Placeholder 4">
            <a:extLst>
              <a:ext uri="{FF2B5EF4-FFF2-40B4-BE49-F238E27FC236}">
                <a16:creationId xmlns:a16="http://schemas.microsoft.com/office/drawing/2014/main" id="{CFB88F64-71B8-4725-A178-45B4936F5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4BD67-7016-4282-AB74-0F3215F71C87}"/>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3247694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156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8000"/>
          </a:xfrm>
          <a:prstGeom prst="rect">
            <a:avLst/>
          </a:prstGeom>
        </p:spPr>
        <p:txBody>
          <a:bodyPr vert="horz" anchor="ctr"/>
          <a:lstStyle>
            <a:lvl1pPr marL="0" indent="0" algn="l">
              <a:buNone/>
              <a:defRPr sz="2533" baseline="0">
                <a:sym typeface="Wingdings"/>
              </a:defRPr>
            </a:lvl1pPr>
            <a:lvl2pPr marL="609585" indent="0">
              <a:buNone/>
              <a:defRPr sz="3200"/>
            </a:lvl2pPr>
          </a:lstStyle>
          <a:p>
            <a:pPr lvl="1"/>
            <a:r>
              <a:rPr lang="en-US" dirty="0"/>
              <a:t>Drag and drop photo here</a:t>
            </a:r>
          </a:p>
        </p:txBody>
      </p:sp>
      <p:sp>
        <p:nvSpPr>
          <p:cNvPr id="15" name="Text Placeholder 14"/>
          <p:cNvSpPr>
            <a:spLocks noGrp="1"/>
          </p:cNvSpPr>
          <p:nvPr>
            <p:ph type="body" sz="quarter" idx="13" hasCustomPrompt="1"/>
          </p:nvPr>
        </p:nvSpPr>
        <p:spPr>
          <a:xfrm>
            <a:off x="10111322" y="-20638"/>
            <a:ext cx="577849"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10689172" y="-20638"/>
            <a:ext cx="1502833"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8815" y="4997709"/>
            <a:ext cx="8204200" cy="954107"/>
          </a:xfrm>
          <a:prstGeom prst="rect">
            <a:avLst/>
          </a:prstGeom>
          <a:solidFill>
            <a:schemeClr val="bg1"/>
          </a:solidFill>
        </p:spPr>
        <p:txBody>
          <a:bodyPr vert="horz" lIns="640080"/>
          <a:lstStyle>
            <a:lvl1pPr marL="0" indent="0">
              <a:buNone/>
              <a:defRPr sz="32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713223" y="5447286"/>
            <a:ext cx="7480300" cy="352425"/>
          </a:xfrm>
          <a:prstGeom prst="rect">
            <a:avLst/>
          </a:prstGeom>
        </p:spPr>
        <p:txBody>
          <a:bodyPr vert="horz"/>
          <a:lstStyle>
            <a:lvl1pPr marL="0" indent="0">
              <a:buNone/>
              <a:defRPr sz="24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451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320571" y="259643"/>
            <a:ext cx="5307955" cy="1041400"/>
          </a:xfrm>
          <a:prstGeom prst="rect">
            <a:avLst/>
          </a:prstGeom>
        </p:spPr>
        <p:txBody>
          <a:bodyPr vert="horz"/>
          <a:lstStyle>
            <a:lvl1pPr marL="0" indent="0">
              <a:buNone/>
              <a:defRPr sz="4267" b="1" baseline="0">
                <a:solidFill>
                  <a:srgbClr val="236192"/>
                </a:solidFill>
              </a:defRPr>
            </a:lvl1pPr>
          </a:lstStyle>
          <a:p>
            <a:pPr lvl="0"/>
            <a:r>
              <a:rPr lang="en-US" dirty="0"/>
              <a:t>Closing Message</a:t>
            </a:r>
          </a:p>
        </p:txBody>
      </p:sp>
      <p:sp>
        <p:nvSpPr>
          <p:cNvPr id="9" name="Rectangle 8"/>
          <p:cNvSpPr/>
          <p:nvPr userDrawn="1"/>
        </p:nvSpPr>
        <p:spPr>
          <a:xfrm rot="10800000">
            <a:off x="15117" y="5850668"/>
            <a:ext cx="12192000" cy="239713"/>
          </a:xfrm>
          <a:prstGeom prst="rect">
            <a:avLst/>
          </a:prstGeom>
          <a:solidFill>
            <a:srgbClr val="00AFD7"/>
          </a:solidFill>
          <a:ln w="95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320820" y="1321005"/>
            <a:ext cx="5183717" cy="405719"/>
          </a:xfrm>
          <a:prstGeom prst="rect">
            <a:avLst/>
          </a:prstGeom>
        </p:spPr>
        <p:txBody>
          <a:bodyPr vert="horz">
            <a:normAutofit/>
          </a:bodyPr>
          <a:lstStyle>
            <a:lvl1pPr marL="0" indent="0">
              <a:buNone/>
              <a:defRPr sz="2400" b="1" baseline="0"/>
            </a:lvl1pPr>
          </a:lstStyle>
          <a:p>
            <a:pPr lvl="0"/>
            <a:r>
              <a:rPr lang="en-US" dirty="0"/>
              <a:t>Speaker Name</a:t>
            </a:r>
          </a:p>
        </p:txBody>
      </p:sp>
      <p:sp>
        <p:nvSpPr>
          <p:cNvPr id="22" name="Text Placeholder 20"/>
          <p:cNvSpPr>
            <a:spLocks noGrp="1"/>
          </p:cNvSpPr>
          <p:nvPr>
            <p:ph type="body" sz="quarter" idx="12" hasCustomPrompt="1"/>
          </p:nvPr>
        </p:nvSpPr>
        <p:spPr>
          <a:xfrm>
            <a:off x="320571" y="1690435"/>
            <a:ext cx="5183717" cy="359027"/>
          </a:xfrm>
          <a:prstGeom prst="rect">
            <a:avLst/>
          </a:prstGeom>
        </p:spPr>
        <p:txBody>
          <a:bodyPr vert="horz">
            <a:normAutofit/>
          </a:bodyPr>
          <a:lstStyle>
            <a:lvl1pPr marL="0" indent="0">
              <a:buNone/>
              <a:defRPr sz="1867" b="0" baseline="0"/>
            </a:lvl1pPr>
          </a:lstStyle>
          <a:p>
            <a:pPr lvl="0"/>
            <a:r>
              <a:rPr lang="en-US" dirty="0"/>
              <a:t>Speaker Title</a:t>
            </a:r>
          </a:p>
        </p:txBody>
      </p:sp>
      <p:sp>
        <p:nvSpPr>
          <p:cNvPr id="23" name="Text Placeholder 20"/>
          <p:cNvSpPr>
            <a:spLocks noGrp="1"/>
          </p:cNvSpPr>
          <p:nvPr>
            <p:ph type="body" sz="quarter" idx="13" hasCustomPrompt="1"/>
          </p:nvPr>
        </p:nvSpPr>
        <p:spPr>
          <a:xfrm>
            <a:off x="320571" y="2010979"/>
            <a:ext cx="5183717" cy="305495"/>
          </a:xfrm>
          <a:prstGeom prst="rect">
            <a:avLst/>
          </a:prstGeom>
        </p:spPr>
        <p:txBody>
          <a:bodyPr vert="horz">
            <a:normAutofit/>
          </a:bodyPr>
          <a:lstStyle>
            <a:lvl1pPr marL="0" indent="0">
              <a:buNone/>
              <a:defRPr sz="1867"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ppt-because-pattern.psd"/>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62439" y="2"/>
            <a:ext cx="6129563" cy="5850665"/>
          </a:xfrm>
          <a:prstGeom prst="rect">
            <a:avLst/>
          </a:prstGeom>
        </p:spPr>
      </p:pic>
    </p:spTree>
    <p:extLst>
      <p:ext uri="{BB962C8B-B14F-4D97-AF65-F5344CB8AC3E}">
        <p14:creationId xmlns:p14="http://schemas.microsoft.com/office/powerpoint/2010/main" val="173537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636253" y="5149331"/>
            <a:ext cx="810295" cy="389467"/>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0" name="TextBox 8"/>
          <p:cNvSpPr txBox="1">
            <a:spLocks noChangeArrowheads="1"/>
          </p:cNvSpPr>
          <p:nvPr userDrawn="1"/>
        </p:nvSpPr>
        <p:spPr bwMode="auto">
          <a:xfrm>
            <a:off x="7899907" y="4935539"/>
            <a:ext cx="56303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800" dirty="0">
                <a:solidFill>
                  <a:schemeClr val="bg1"/>
                </a:solidFill>
              </a:rPr>
              <a:t>SM</a:t>
            </a:r>
          </a:p>
        </p:txBody>
      </p:sp>
      <p:sp>
        <p:nvSpPr>
          <p:cNvPr id="11" name="Rectangle 10"/>
          <p:cNvSpPr/>
          <p:nvPr userDrawn="1"/>
        </p:nvSpPr>
        <p:spPr>
          <a:xfrm>
            <a:off x="0" y="4938917"/>
            <a:ext cx="846667" cy="810295"/>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8"/>
          <p:cNvSpPr>
            <a:spLocks noGrp="1"/>
          </p:cNvSpPr>
          <p:nvPr>
            <p:ph type="body" sz="quarter" idx="10" hasCustomPrompt="1"/>
          </p:nvPr>
        </p:nvSpPr>
        <p:spPr>
          <a:xfrm>
            <a:off x="975786" y="1108608"/>
            <a:ext cx="5229124" cy="1682448"/>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7333"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931002" y="3196723"/>
            <a:ext cx="5183717" cy="405719"/>
          </a:xfrm>
          <a:prstGeom prst="rect">
            <a:avLst/>
          </a:prstGeom>
        </p:spPr>
        <p:txBody>
          <a:bodyPr vert="horz">
            <a:normAutofit/>
          </a:bodyPr>
          <a:lstStyle>
            <a:lvl1pPr marL="0" indent="0">
              <a:buNone/>
              <a:defRPr sz="24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930752" y="3584169"/>
            <a:ext cx="5183717" cy="359027"/>
          </a:xfrm>
          <a:prstGeom prst="rect">
            <a:avLst/>
          </a:prstGeom>
        </p:spPr>
        <p:txBody>
          <a:bodyPr vert="horz">
            <a:normAutofit/>
          </a:bodyPr>
          <a:lstStyle>
            <a:lvl1pPr marL="0" indent="0">
              <a:buNone/>
              <a:defRPr sz="1867"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930752" y="3943199"/>
            <a:ext cx="5183717" cy="305495"/>
          </a:xfrm>
          <a:prstGeom prst="rect">
            <a:avLst/>
          </a:prstGeom>
        </p:spPr>
        <p:txBody>
          <a:bodyPr vert="horz">
            <a:normAutofit/>
          </a:bodyPr>
          <a:lstStyle>
            <a:lvl1pPr marL="0" indent="0">
              <a:buNone/>
              <a:defRPr sz="1867"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2" y="416590"/>
            <a:ext cx="4906433" cy="668966"/>
          </a:xfrm>
          <a:prstGeom prst="rect">
            <a:avLst/>
          </a:prstGeom>
          <a:solidFill>
            <a:srgbClr val="236192"/>
          </a:solidFill>
        </p:spPr>
        <p:txBody>
          <a:bodyPr vert="horz" wrap="square" lIns="640080" tIns="91440" bIns="164592">
            <a:spAutoFit/>
          </a:bodyPr>
          <a:lstStyle>
            <a:lvl1pPr marL="0" indent="0">
              <a:buNone/>
              <a:defRPr sz="2667" baseline="0">
                <a:solidFill>
                  <a:schemeClr val="bg1"/>
                </a:solidFill>
              </a:defRPr>
            </a:lvl1pPr>
          </a:lstStyle>
          <a:p>
            <a:pPr lvl="0"/>
            <a:r>
              <a:rPr lang="en-US" dirty="0"/>
              <a:t>Event Title</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36133" y="4938917"/>
            <a:ext cx="10955859" cy="810295"/>
          </a:xfrm>
          <a:prstGeom prst="rect">
            <a:avLst/>
          </a:prstGeom>
        </p:spPr>
      </p:pic>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54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C947-254E-47F2-A7C0-17248CB6FE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CC4F73-7EE8-4FCF-8E86-79DB3A1105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657108-8E69-43B1-85A3-B5A37972662C}"/>
              </a:ext>
            </a:extLst>
          </p:cNvPr>
          <p:cNvSpPr>
            <a:spLocks noGrp="1"/>
          </p:cNvSpPr>
          <p:nvPr>
            <p:ph type="dt" sz="half" idx="10"/>
          </p:nvPr>
        </p:nvSpPr>
        <p:spPr/>
        <p:txBody>
          <a:bodyPr/>
          <a:lstStyle/>
          <a:p>
            <a:fld id="{AECC4C60-1DDB-4255-8CBF-577B18CCA3A1}" type="datetimeFigureOut">
              <a:rPr lang="en-US" smtClean="0"/>
              <a:t>5/30/2019</a:t>
            </a:fld>
            <a:endParaRPr lang="en-US"/>
          </a:p>
        </p:txBody>
      </p:sp>
      <p:sp>
        <p:nvSpPr>
          <p:cNvPr id="5" name="Footer Placeholder 4">
            <a:extLst>
              <a:ext uri="{FF2B5EF4-FFF2-40B4-BE49-F238E27FC236}">
                <a16:creationId xmlns:a16="http://schemas.microsoft.com/office/drawing/2014/main" id="{143C60B7-D18E-4A62-9AE8-3CF066FBB9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20ED7D-27D7-4B7F-918D-8D21AB1F286D}"/>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376998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BBE3-E5C7-4E54-AF05-7EAA6F1BEE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8E3BC1-6242-4A57-819C-4645125E4C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B54507-BAF5-4A4E-8E09-4B3C81BFA68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0EE1A4-F5EF-467D-A699-7A0AC0DA23D3}"/>
              </a:ext>
            </a:extLst>
          </p:cNvPr>
          <p:cNvSpPr>
            <a:spLocks noGrp="1"/>
          </p:cNvSpPr>
          <p:nvPr>
            <p:ph type="dt" sz="half" idx="10"/>
          </p:nvPr>
        </p:nvSpPr>
        <p:spPr/>
        <p:txBody>
          <a:bodyPr/>
          <a:lstStyle/>
          <a:p>
            <a:fld id="{AECC4C60-1DDB-4255-8CBF-577B18CCA3A1}" type="datetimeFigureOut">
              <a:rPr lang="en-US" smtClean="0"/>
              <a:t>5/30/2019</a:t>
            </a:fld>
            <a:endParaRPr lang="en-US"/>
          </a:p>
        </p:txBody>
      </p:sp>
      <p:sp>
        <p:nvSpPr>
          <p:cNvPr id="6" name="Footer Placeholder 5">
            <a:extLst>
              <a:ext uri="{FF2B5EF4-FFF2-40B4-BE49-F238E27FC236}">
                <a16:creationId xmlns:a16="http://schemas.microsoft.com/office/drawing/2014/main" id="{692B4504-7CB7-4AB7-A122-87649985CC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10DE22-3A6C-4CD2-AA19-4CD7A752A81C}"/>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274554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3C33A-9B84-4527-9D09-FE738738D0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5100B6-5CE8-49B3-B826-07598C5230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9C9DFB-563D-4BAB-B512-47223D01A1C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1C6AD8-3CF9-4ACF-8CAD-DA53B4E20A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293A04E-1A9D-4612-AE06-E35F5216046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68E257-89E1-45EE-8AC8-A4DFD5E6FC09}"/>
              </a:ext>
            </a:extLst>
          </p:cNvPr>
          <p:cNvSpPr>
            <a:spLocks noGrp="1"/>
          </p:cNvSpPr>
          <p:nvPr>
            <p:ph type="dt" sz="half" idx="10"/>
          </p:nvPr>
        </p:nvSpPr>
        <p:spPr/>
        <p:txBody>
          <a:bodyPr/>
          <a:lstStyle/>
          <a:p>
            <a:fld id="{AECC4C60-1DDB-4255-8CBF-577B18CCA3A1}" type="datetimeFigureOut">
              <a:rPr lang="en-US" smtClean="0"/>
              <a:t>5/30/2019</a:t>
            </a:fld>
            <a:endParaRPr lang="en-US"/>
          </a:p>
        </p:txBody>
      </p:sp>
      <p:sp>
        <p:nvSpPr>
          <p:cNvPr id="8" name="Footer Placeholder 7">
            <a:extLst>
              <a:ext uri="{FF2B5EF4-FFF2-40B4-BE49-F238E27FC236}">
                <a16:creationId xmlns:a16="http://schemas.microsoft.com/office/drawing/2014/main" id="{2EA092A1-67B7-4337-A1E9-8BEECE811D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3CF591-1CB0-44D1-B123-7CCD1F405895}"/>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116556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7D3D-0D72-4D09-B455-F78C984F30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00D4FD-BE6B-4CC6-B152-BACBD533129D}"/>
              </a:ext>
            </a:extLst>
          </p:cNvPr>
          <p:cNvSpPr>
            <a:spLocks noGrp="1"/>
          </p:cNvSpPr>
          <p:nvPr>
            <p:ph type="dt" sz="half" idx="10"/>
          </p:nvPr>
        </p:nvSpPr>
        <p:spPr/>
        <p:txBody>
          <a:bodyPr/>
          <a:lstStyle/>
          <a:p>
            <a:fld id="{AECC4C60-1DDB-4255-8CBF-577B18CCA3A1}" type="datetimeFigureOut">
              <a:rPr lang="en-US" smtClean="0"/>
              <a:t>5/30/2019</a:t>
            </a:fld>
            <a:endParaRPr lang="en-US"/>
          </a:p>
        </p:txBody>
      </p:sp>
      <p:sp>
        <p:nvSpPr>
          <p:cNvPr id="4" name="Footer Placeholder 3">
            <a:extLst>
              <a:ext uri="{FF2B5EF4-FFF2-40B4-BE49-F238E27FC236}">
                <a16:creationId xmlns:a16="http://schemas.microsoft.com/office/drawing/2014/main" id="{FE712508-B472-4792-A398-484EC94F2D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FA1525-9C1D-4CDF-8331-8CE4E599CFB9}"/>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4084069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BFA4EF-1D58-4AA3-82B6-759CD628D9CE}"/>
              </a:ext>
            </a:extLst>
          </p:cNvPr>
          <p:cNvSpPr>
            <a:spLocks noGrp="1"/>
          </p:cNvSpPr>
          <p:nvPr>
            <p:ph type="dt" sz="half" idx="10"/>
          </p:nvPr>
        </p:nvSpPr>
        <p:spPr/>
        <p:txBody>
          <a:bodyPr/>
          <a:lstStyle/>
          <a:p>
            <a:fld id="{AECC4C60-1DDB-4255-8CBF-577B18CCA3A1}" type="datetimeFigureOut">
              <a:rPr lang="en-US" smtClean="0"/>
              <a:t>5/30/2019</a:t>
            </a:fld>
            <a:endParaRPr lang="en-US"/>
          </a:p>
        </p:txBody>
      </p:sp>
      <p:sp>
        <p:nvSpPr>
          <p:cNvPr id="3" name="Footer Placeholder 2">
            <a:extLst>
              <a:ext uri="{FF2B5EF4-FFF2-40B4-BE49-F238E27FC236}">
                <a16:creationId xmlns:a16="http://schemas.microsoft.com/office/drawing/2014/main" id="{35BFD899-86E2-4CEC-BF01-2C88553863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555259-7F53-42FE-A92F-3BA6E423A52D}"/>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30343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48BB-013E-4EAF-885A-4194E28DC6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5D9092-1570-4BB2-8E81-26D400F7C3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2C80EA-D6A7-4B49-A4FF-3606BDF7E4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BF6054-FFE9-4442-90C3-1FC04384D137}"/>
              </a:ext>
            </a:extLst>
          </p:cNvPr>
          <p:cNvSpPr>
            <a:spLocks noGrp="1"/>
          </p:cNvSpPr>
          <p:nvPr>
            <p:ph type="dt" sz="half" idx="10"/>
          </p:nvPr>
        </p:nvSpPr>
        <p:spPr/>
        <p:txBody>
          <a:bodyPr/>
          <a:lstStyle/>
          <a:p>
            <a:fld id="{AECC4C60-1DDB-4255-8CBF-577B18CCA3A1}" type="datetimeFigureOut">
              <a:rPr lang="en-US" smtClean="0"/>
              <a:t>5/30/2019</a:t>
            </a:fld>
            <a:endParaRPr lang="en-US"/>
          </a:p>
        </p:txBody>
      </p:sp>
      <p:sp>
        <p:nvSpPr>
          <p:cNvPr id="6" name="Footer Placeholder 5">
            <a:extLst>
              <a:ext uri="{FF2B5EF4-FFF2-40B4-BE49-F238E27FC236}">
                <a16:creationId xmlns:a16="http://schemas.microsoft.com/office/drawing/2014/main" id="{C706A320-2466-4787-A7E7-1FB9944A05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D1401F-C90C-43D1-8078-4BAAB64B01A4}"/>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3317484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7784-BDB6-4FEE-BE5F-33EFB5ACC7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A594DC-9AC7-4055-897D-2442AB656E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FCC01B-93A0-4748-A848-F6A7CD739D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3ABE01-49DB-44B0-AE41-EFC9A28DEC62}"/>
              </a:ext>
            </a:extLst>
          </p:cNvPr>
          <p:cNvSpPr>
            <a:spLocks noGrp="1"/>
          </p:cNvSpPr>
          <p:nvPr>
            <p:ph type="dt" sz="half" idx="10"/>
          </p:nvPr>
        </p:nvSpPr>
        <p:spPr/>
        <p:txBody>
          <a:bodyPr/>
          <a:lstStyle/>
          <a:p>
            <a:fld id="{AECC4C60-1DDB-4255-8CBF-577B18CCA3A1}" type="datetimeFigureOut">
              <a:rPr lang="en-US" smtClean="0"/>
              <a:t>5/30/2019</a:t>
            </a:fld>
            <a:endParaRPr lang="en-US"/>
          </a:p>
        </p:txBody>
      </p:sp>
      <p:sp>
        <p:nvSpPr>
          <p:cNvPr id="6" name="Footer Placeholder 5">
            <a:extLst>
              <a:ext uri="{FF2B5EF4-FFF2-40B4-BE49-F238E27FC236}">
                <a16:creationId xmlns:a16="http://schemas.microsoft.com/office/drawing/2014/main" id="{0D218F96-2A03-422F-A6C5-B250B70030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18BE40-7F12-4848-8708-F7D9CE3A516E}"/>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3645360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E64B1C-9BBF-4C89-8EDB-216C013496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B0D8CD-93A4-476E-9328-A0E15CC5F8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A1FF8C-1317-4750-A2AD-119180CC1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C4C60-1DDB-4255-8CBF-577B18CCA3A1}" type="datetimeFigureOut">
              <a:rPr lang="en-US" smtClean="0"/>
              <a:t>5/30/2019</a:t>
            </a:fld>
            <a:endParaRPr lang="en-US"/>
          </a:p>
        </p:txBody>
      </p:sp>
      <p:sp>
        <p:nvSpPr>
          <p:cNvPr id="5" name="Footer Placeholder 4">
            <a:extLst>
              <a:ext uri="{FF2B5EF4-FFF2-40B4-BE49-F238E27FC236}">
                <a16:creationId xmlns:a16="http://schemas.microsoft.com/office/drawing/2014/main" id="{5C9C3B35-7ECD-4385-9935-D4047EEB9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1EAA8A-B964-4CBF-8FCA-56D38A31F5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9E285-4AEF-46E0-A27B-D84182B7C09E}" type="slidenum">
              <a:rPr lang="en-US" smtClean="0"/>
              <a:t>‹#›</a:t>
            </a:fld>
            <a:endParaRPr lang="en-US"/>
          </a:p>
        </p:txBody>
      </p:sp>
    </p:spTree>
    <p:extLst>
      <p:ext uri="{BB962C8B-B14F-4D97-AF65-F5344CB8AC3E}">
        <p14:creationId xmlns:p14="http://schemas.microsoft.com/office/powerpoint/2010/main" val="1036340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9326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0.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16.tiff"/><Relationship Id="rId5" Type="http://schemas.openxmlformats.org/officeDocument/2006/relationships/image" Target="../media/image13.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79B1974-AE86-440D-9DFF-77BFC7804A9A}"/>
              </a:ext>
            </a:extLst>
          </p:cNvPr>
          <p:cNvSpPr>
            <a:spLocks noGrp="1"/>
          </p:cNvSpPr>
          <p:nvPr>
            <p:ph type="body" sz="quarter" idx="12"/>
          </p:nvPr>
        </p:nvSpPr>
        <p:spPr>
          <a:xfrm>
            <a:off x="-1" y="2130324"/>
            <a:ext cx="1484061" cy="754053"/>
          </a:xfrm>
        </p:spPr>
        <p:txBody>
          <a:bodyPr/>
          <a:lstStyle/>
          <a:p>
            <a:r>
              <a:rPr lang="en-US" sz="2800" dirty="0">
                <a:latin typeface="Calibri" panose="020F0502020204030204" pitchFamily="34" charset="0"/>
              </a:rPr>
              <a:t>CARL</a:t>
            </a:r>
          </a:p>
        </p:txBody>
      </p:sp>
      <p:sp>
        <p:nvSpPr>
          <p:cNvPr id="18" name="Text Placeholder 17">
            <a:extLst>
              <a:ext uri="{FF2B5EF4-FFF2-40B4-BE49-F238E27FC236}">
                <a16:creationId xmlns:a16="http://schemas.microsoft.com/office/drawing/2014/main" id="{6F1A4104-5A3A-4A94-AE19-BF27EA38CAB2}"/>
              </a:ext>
            </a:extLst>
          </p:cNvPr>
          <p:cNvSpPr>
            <a:spLocks noGrp="1"/>
          </p:cNvSpPr>
          <p:nvPr>
            <p:ph type="body" sz="quarter" idx="16"/>
          </p:nvPr>
        </p:nvSpPr>
        <p:spPr>
          <a:xfrm>
            <a:off x="926153" y="2921583"/>
            <a:ext cx="10792235" cy="1646364"/>
          </a:xfrm>
        </p:spPr>
        <p:txBody>
          <a:bodyPr>
            <a:normAutofit fontScale="70000" lnSpcReduction="20000"/>
          </a:bodyPr>
          <a:lstStyle/>
          <a:p>
            <a:r>
              <a:rPr lang="en-US" dirty="0">
                <a:latin typeface="Calibri" panose="020F0502020204030204" pitchFamily="34" charset="0"/>
              </a:rPr>
              <a:t>Trends and Priorities in Canadian Research Libraries: Results of a CARL-OCLC Survey</a:t>
            </a:r>
          </a:p>
        </p:txBody>
      </p:sp>
      <p:sp>
        <p:nvSpPr>
          <p:cNvPr id="19" name="Text Placeholder 18">
            <a:extLst>
              <a:ext uri="{FF2B5EF4-FFF2-40B4-BE49-F238E27FC236}">
                <a16:creationId xmlns:a16="http://schemas.microsoft.com/office/drawing/2014/main" id="{9B5F5202-F977-49DF-A7F6-7E282141928B}"/>
              </a:ext>
            </a:extLst>
          </p:cNvPr>
          <p:cNvSpPr>
            <a:spLocks noGrp="1"/>
          </p:cNvSpPr>
          <p:nvPr>
            <p:ph type="body" sz="quarter" idx="17"/>
          </p:nvPr>
        </p:nvSpPr>
        <p:spPr>
          <a:xfrm>
            <a:off x="858452" y="4727676"/>
            <a:ext cx="10122515" cy="502766"/>
          </a:xfrm>
        </p:spPr>
        <p:txBody>
          <a:bodyPr/>
          <a:lstStyle/>
          <a:p>
            <a:r>
              <a:rPr lang="en-US" dirty="0">
                <a:latin typeface="Calibri" panose="020F0502020204030204" pitchFamily="34" charset="0"/>
              </a:rPr>
              <a:t>Vivian Lewis, University Librarian, McMaster University @VivianLewis1</a:t>
            </a:r>
          </a:p>
        </p:txBody>
      </p:sp>
      <p:sp>
        <p:nvSpPr>
          <p:cNvPr id="6" name="Text Placeholder 18">
            <a:extLst>
              <a:ext uri="{FF2B5EF4-FFF2-40B4-BE49-F238E27FC236}">
                <a16:creationId xmlns:a16="http://schemas.microsoft.com/office/drawing/2014/main" id="{2A0CDBBF-405C-4F6B-891E-4AA5D3246419}"/>
              </a:ext>
            </a:extLst>
          </p:cNvPr>
          <p:cNvSpPr txBox="1">
            <a:spLocks/>
          </p:cNvSpPr>
          <p:nvPr/>
        </p:nvSpPr>
        <p:spPr>
          <a:xfrm>
            <a:off x="858451" y="5230442"/>
            <a:ext cx="9183283" cy="502766"/>
          </a:xfrm>
          <a:prstGeom prst="rect">
            <a:avLst/>
          </a:prstGeom>
        </p:spPr>
        <p:txBody>
          <a:bodyPr vert="horz" wrap="none" lIns="0">
            <a:spAutoFit/>
          </a:bodyPr>
          <a:lstStyle>
            <a:lvl1pPr marL="0" indent="0" algn="l" defTabSz="609585" rtl="0" eaLnBrk="1" latinLnBrk="0" hangingPunct="1">
              <a:spcBef>
                <a:spcPct val="20000"/>
              </a:spcBef>
              <a:buFont typeface="Arial"/>
              <a:buNone/>
              <a:defRPr sz="2667" b="1" kern="1200">
                <a:solidFill>
                  <a:schemeClr val="tx1"/>
                </a:solidFill>
                <a:latin typeface="+mn-lt"/>
                <a:ea typeface="+mn-ea"/>
                <a:cs typeface="+mn-cs"/>
              </a:defRPr>
            </a:lvl1pPr>
            <a:lvl2pPr marL="609585" indent="0" algn="l" defTabSz="609585" rtl="0" eaLnBrk="1" latinLnBrk="0" hangingPunct="1">
              <a:spcBef>
                <a:spcPct val="20000"/>
              </a:spcBef>
              <a:buFont typeface="Arial"/>
              <a:buNone/>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438339" indent="0" algn="l" defTabSz="609585" rtl="0" eaLnBrk="1" latinLnBrk="0" hangingPunct="1">
              <a:spcBef>
                <a:spcPct val="20000"/>
              </a:spcBef>
              <a:buFont typeface="Arial"/>
              <a:buNone/>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dirty="0">
                <a:latin typeface="Calibri" panose="020F0502020204030204" pitchFamily="34" charset="0"/>
              </a:rPr>
              <a:t>Merrilee Proffitt, Senior Manager, OCLC Research @</a:t>
            </a:r>
            <a:r>
              <a:rPr lang="en-US" dirty="0" err="1">
                <a:latin typeface="Calibri" panose="020F0502020204030204" pitchFamily="34" charset="0"/>
              </a:rPr>
              <a:t>MerrileeIam</a:t>
            </a:r>
            <a:endParaRPr lang="en-US" dirty="0">
              <a:latin typeface="Calibri" panose="020F0502020204030204" pitchFamily="34" charset="0"/>
            </a:endParaRPr>
          </a:p>
        </p:txBody>
      </p:sp>
    </p:spTree>
    <p:extLst>
      <p:ext uri="{BB962C8B-B14F-4D97-AF65-F5344CB8AC3E}">
        <p14:creationId xmlns:p14="http://schemas.microsoft.com/office/powerpoint/2010/main" val="416389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0C894A-AE61-4058-A8D7-423EBF00D6FB}"/>
              </a:ext>
            </a:extLst>
          </p:cNvPr>
          <p:cNvSpPr>
            <a:spLocks noGrp="1"/>
          </p:cNvSpPr>
          <p:nvPr>
            <p:ph type="body" sz="quarter" idx="13"/>
          </p:nvPr>
        </p:nvSpPr>
        <p:spPr/>
        <p:txBody>
          <a:bodyPr>
            <a:normAutofit fontScale="77500" lnSpcReduction="20000"/>
          </a:bodyPr>
          <a:lstStyle/>
          <a:p>
            <a:r>
              <a:rPr lang="en-US" dirty="0"/>
              <a:t>Majority (60%) expect use of </a:t>
            </a:r>
            <a:r>
              <a:rPr lang="en-US" u="sng" dirty="0"/>
              <a:t>physical</a:t>
            </a:r>
            <a:r>
              <a:rPr lang="en-US" dirty="0"/>
              <a:t> library to increase over next 5 years; 92% expect </a:t>
            </a:r>
            <a:r>
              <a:rPr lang="en-US" u="sng" dirty="0"/>
              <a:t>online</a:t>
            </a:r>
            <a:r>
              <a:rPr lang="en-US" dirty="0"/>
              <a:t> use to increase</a:t>
            </a:r>
          </a:p>
        </p:txBody>
      </p:sp>
      <p:graphicFrame>
        <p:nvGraphicFramePr>
          <p:cNvPr id="9" name="Chart 8">
            <a:extLst>
              <a:ext uri="{FF2B5EF4-FFF2-40B4-BE49-F238E27FC236}">
                <a16:creationId xmlns:a16="http://schemas.microsoft.com/office/drawing/2014/main" id="{7E10E1F2-9534-4E47-94E0-385E3F5CAB12}"/>
              </a:ext>
            </a:extLst>
          </p:cNvPr>
          <p:cNvGraphicFramePr/>
          <p:nvPr>
            <p:extLst>
              <p:ext uri="{D42A27DB-BD31-4B8C-83A1-F6EECF244321}">
                <p14:modId xmlns:p14="http://schemas.microsoft.com/office/powerpoint/2010/main" val="3725297854"/>
              </p:ext>
            </p:extLst>
          </p:nvPr>
        </p:nvGraphicFramePr>
        <p:xfrm>
          <a:off x="454381" y="1733550"/>
          <a:ext cx="11252197" cy="40999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007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931DC6-FC1C-4E88-B817-1E4CF6A9E558}"/>
              </a:ext>
            </a:extLst>
          </p:cNvPr>
          <p:cNvSpPr>
            <a:spLocks noGrp="1"/>
          </p:cNvSpPr>
          <p:nvPr>
            <p:ph type="body" sz="quarter" idx="13"/>
          </p:nvPr>
        </p:nvSpPr>
        <p:spPr>
          <a:xfrm>
            <a:off x="144893" y="0"/>
            <a:ext cx="12047107" cy="1286655"/>
          </a:xfrm>
        </p:spPr>
        <p:txBody>
          <a:bodyPr>
            <a:normAutofit/>
          </a:bodyPr>
          <a:lstStyle/>
          <a:p>
            <a:r>
              <a:rPr lang="en-US" sz="2800" dirty="0"/>
              <a:t>Accessing online resources, receiving research support and borrowing materials: </a:t>
            </a:r>
          </a:p>
          <a:p>
            <a:r>
              <a:rPr lang="en-US" sz="2000" dirty="0"/>
              <a:t>Main reasons </a:t>
            </a:r>
            <a:r>
              <a:rPr lang="en-US" sz="2000" u="sng" dirty="0"/>
              <a:t>faculty/staff </a:t>
            </a:r>
            <a:r>
              <a:rPr lang="en-US" sz="2000" dirty="0"/>
              <a:t>use the library today, according to nearly two-thirds or more respondents</a:t>
            </a:r>
          </a:p>
        </p:txBody>
      </p:sp>
      <p:graphicFrame>
        <p:nvGraphicFramePr>
          <p:cNvPr id="5" name="Chart 4">
            <a:extLst>
              <a:ext uri="{FF2B5EF4-FFF2-40B4-BE49-F238E27FC236}">
                <a16:creationId xmlns:a16="http://schemas.microsoft.com/office/drawing/2014/main" id="{645D1420-D0CF-434F-B22A-404B77EF0949}"/>
              </a:ext>
            </a:extLst>
          </p:cNvPr>
          <p:cNvGraphicFramePr/>
          <p:nvPr>
            <p:extLst>
              <p:ext uri="{D42A27DB-BD31-4B8C-83A1-F6EECF244321}">
                <p14:modId xmlns:p14="http://schemas.microsoft.com/office/powerpoint/2010/main" val="1489591349"/>
              </p:ext>
            </p:extLst>
          </p:nvPr>
        </p:nvGraphicFramePr>
        <p:xfrm>
          <a:off x="-120357" y="1029156"/>
          <a:ext cx="8128000" cy="52560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F1C69BE7-84A0-4BE0-8711-178BA864CDC2}"/>
              </a:ext>
            </a:extLst>
          </p:cNvPr>
          <p:cNvGraphicFramePr/>
          <p:nvPr>
            <p:extLst>
              <p:ext uri="{D42A27DB-BD31-4B8C-83A1-F6EECF244321}">
                <p14:modId xmlns:p14="http://schemas.microsoft.com/office/powerpoint/2010/main" val="1601090081"/>
              </p:ext>
            </p:extLst>
          </p:nvPr>
        </p:nvGraphicFramePr>
        <p:xfrm>
          <a:off x="6471138" y="3727938"/>
          <a:ext cx="5720862" cy="23646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959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AECC9446-80B0-4DDE-B84F-68B0C8730716}"/>
              </a:ext>
            </a:extLst>
          </p:cNvPr>
          <p:cNvGraphicFramePr/>
          <p:nvPr>
            <p:extLst>
              <p:ext uri="{D42A27DB-BD31-4B8C-83A1-F6EECF244321}">
                <p14:modId xmlns:p14="http://schemas.microsoft.com/office/powerpoint/2010/main" val="4068039833"/>
              </p:ext>
            </p:extLst>
          </p:nvPr>
        </p:nvGraphicFramePr>
        <p:xfrm>
          <a:off x="1792848" y="975099"/>
          <a:ext cx="9616049"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1">
            <a:extLst>
              <a:ext uri="{FF2B5EF4-FFF2-40B4-BE49-F238E27FC236}">
                <a16:creationId xmlns:a16="http://schemas.microsoft.com/office/drawing/2014/main" id="{99382DB3-A7C9-475E-B537-78CF3CD46E84}"/>
              </a:ext>
            </a:extLst>
          </p:cNvPr>
          <p:cNvSpPr>
            <a:spLocks noGrp="1"/>
          </p:cNvSpPr>
          <p:nvPr>
            <p:ph type="body" sz="quarter" idx="13"/>
          </p:nvPr>
        </p:nvSpPr>
        <p:spPr>
          <a:xfrm>
            <a:off x="0" y="59111"/>
            <a:ext cx="11252200" cy="915988"/>
          </a:xfrm>
        </p:spPr>
        <p:txBody>
          <a:bodyPr>
            <a:normAutofit/>
          </a:bodyPr>
          <a:lstStyle/>
          <a:p>
            <a:r>
              <a:rPr lang="en-US" sz="2800" dirty="0"/>
              <a:t>Respondents expect growth in receiving research support services and using the library as a technology center among faculty.</a:t>
            </a:r>
            <a:endParaRPr lang="en-US" sz="2000" dirty="0"/>
          </a:p>
        </p:txBody>
      </p:sp>
    </p:spTree>
    <p:extLst>
      <p:ext uri="{BB962C8B-B14F-4D97-AF65-F5344CB8AC3E}">
        <p14:creationId xmlns:p14="http://schemas.microsoft.com/office/powerpoint/2010/main" val="124865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931DC6-FC1C-4E88-B817-1E4CF6A9E558}"/>
              </a:ext>
            </a:extLst>
          </p:cNvPr>
          <p:cNvSpPr>
            <a:spLocks noGrp="1"/>
          </p:cNvSpPr>
          <p:nvPr>
            <p:ph type="body" sz="quarter" idx="13"/>
          </p:nvPr>
        </p:nvSpPr>
        <p:spPr>
          <a:xfrm>
            <a:off x="215232" y="0"/>
            <a:ext cx="11252197" cy="1272587"/>
          </a:xfrm>
        </p:spPr>
        <p:txBody>
          <a:bodyPr>
            <a:normAutofit/>
          </a:bodyPr>
          <a:lstStyle/>
          <a:p>
            <a:r>
              <a:rPr lang="en-US" sz="2800" dirty="0"/>
              <a:t>Using the library for individual or group work/study space and accessing online resources: </a:t>
            </a:r>
            <a:r>
              <a:rPr lang="en-US" sz="2000" dirty="0"/>
              <a:t>Main reasons students use the library today, say 80%+ respondents</a:t>
            </a:r>
          </a:p>
        </p:txBody>
      </p:sp>
      <p:graphicFrame>
        <p:nvGraphicFramePr>
          <p:cNvPr id="5" name="Chart 4">
            <a:extLst>
              <a:ext uri="{FF2B5EF4-FFF2-40B4-BE49-F238E27FC236}">
                <a16:creationId xmlns:a16="http://schemas.microsoft.com/office/drawing/2014/main" id="{645D1420-D0CF-434F-B22A-404B77EF0949}"/>
              </a:ext>
            </a:extLst>
          </p:cNvPr>
          <p:cNvGraphicFramePr/>
          <p:nvPr>
            <p:extLst>
              <p:ext uri="{D42A27DB-BD31-4B8C-83A1-F6EECF244321}">
                <p14:modId xmlns:p14="http://schemas.microsoft.com/office/powerpoint/2010/main" val="1838986580"/>
              </p:ext>
            </p:extLst>
          </p:nvPr>
        </p:nvGraphicFramePr>
        <p:xfrm>
          <a:off x="0" y="1029157"/>
          <a:ext cx="8128000" cy="52279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EFFDDF12-0CBB-475E-88B2-0F52B5E97C92}"/>
              </a:ext>
            </a:extLst>
          </p:cNvPr>
          <p:cNvGraphicFramePr/>
          <p:nvPr>
            <p:extLst>
              <p:ext uri="{D42A27DB-BD31-4B8C-83A1-F6EECF244321}">
                <p14:modId xmlns:p14="http://schemas.microsoft.com/office/powerpoint/2010/main" val="2187579722"/>
              </p:ext>
            </p:extLst>
          </p:nvPr>
        </p:nvGraphicFramePr>
        <p:xfrm>
          <a:off x="6625721" y="3000750"/>
          <a:ext cx="5264444" cy="30847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2460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E997C9-3CAF-4807-BBD0-081D90781288}"/>
              </a:ext>
            </a:extLst>
          </p:cNvPr>
          <p:cNvSpPr>
            <a:spLocks noGrp="1"/>
          </p:cNvSpPr>
          <p:nvPr>
            <p:ph type="body" sz="quarter" idx="13"/>
          </p:nvPr>
        </p:nvSpPr>
        <p:spPr>
          <a:xfrm>
            <a:off x="0" y="63843"/>
            <a:ext cx="12013809" cy="1160045"/>
          </a:xfrm>
        </p:spPr>
        <p:txBody>
          <a:bodyPr>
            <a:normAutofit fontScale="92500" lnSpcReduction="10000"/>
          </a:bodyPr>
          <a:lstStyle/>
          <a:p>
            <a:r>
              <a:rPr lang="en-US" sz="2800" dirty="0"/>
              <a:t>While only 16% believe using the library as a technology center is a main reason </a:t>
            </a:r>
            <a:r>
              <a:rPr lang="en-US" sz="2800" u="sng" dirty="0"/>
              <a:t>students</a:t>
            </a:r>
            <a:r>
              <a:rPr lang="en-US" sz="2800" dirty="0"/>
              <a:t> use the library today, more than half (58%) of respondents believe this will be true in 5 years</a:t>
            </a:r>
          </a:p>
        </p:txBody>
      </p:sp>
      <p:graphicFrame>
        <p:nvGraphicFramePr>
          <p:cNvPr id="3" name="Chart 2">
            <a:extLst>
              <a:ext uri="{FF2B5EF4-FFF2-40B4-BE49-F238E27FC236}">
                <a16:creationId xmlns:a16="http://schemas.microsoft.com/office/drawing/2014/main" id="{AECC9446-80B0-4DDE-B84F-68B0C8730716}"/>
              </a:ext>
            </a:extLst>
          </p:cNvPr>
          <p:cNvGraphicFramePr/>
          <p:nvPr>
            <p:extLst>
              <p:ext uri="{D42A27DB-BD31-4B8C-83A1-F6EECF244321}">
                <p14:modId xmlns:p14="http://schemas.microsoft.com/office/powerpoint/2010/main" val="2737900128"/>
              </p:ext>
            </p:extLst>
          </p:nvPr>
        </p:nvGraphicFramePr>
        <p:xfrm>
          <a:off x="436097" y="1223888"/>
          <a:ext cx="10846191" cy="51817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571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C8AD80-7E4F-4D7C-B4FD-3CD5CB814366}"/>
              </a:ext>
            </a:extLst>
          </p:cNvPr>
          <p:cNvSpPr>
            <a:spLocks noGrp="1"/>
          </p:cNvSpPr>
          <p:nvPr>
            <p:ph type="body" sz="quarter" idx="13"/>
          </p:nvPr>
        </p:nvSpPr>
        <p:spPr>
          <a:xfrm>
            <a:off x="0" y="191697"/>
            <a:ext cx="11252197" cy="1538627"/>
          </a:xfrm>
        </p:spPr>
        <p:txBody>
          <a:bodyPr>
            <a:normAutofit fontScale="40000" lnSpcReduction="20000"/>
          </a:bodyPr>
          <a:lstStyle/>
          <a:p>
            <a:r>
              <a:rPr lang="en-US" sz="7000" dirty="0"/>
              <a:t>Top priorities focus on research data, facilities and demonstrating value</a:t>
            </a:r>
          </a:p>
          <a:p>
            <a:endParaRPr lang="en-US" dirty="0"/>
          </a:p>
          <a:p>
            <a:r>
              <a:rPr lang="en-US" sz="7000" dirty="0"/>
              <a:t>Digital humanities, open access, research information management and research data: Most challenging/ripe for innovation</a:t>
            </a:r>
          </a:p>
        </p:txBody>
      </p:sp>
      <p:graphicFrame>
        <p:nvGraphicFramePr>
          <p:cNvPr id="5" name="Chart 4">
            <a:extLst>
              <a:ext uri="{FF2B5EF4-FFF2-40B4-BE49-F238E27FC236}">
                <a16:creationId xmlns:a16="http://schemas.microsoft.com/office/drawing/2014/main" id="{C54DC91F-B70E-4D38-96DD-51BDAF9A03B7}"/>
              </a:ext>
            </a:extLst>
          </p:cNvPr>
          <p:cNvGraphicFramePr/>
          <p:nvPr>
            <p:extLst>
              <p:ext uri="{D42A27DB-BD31-4B8C-83A1-F6EECF244321}">
                <p14:modId xmlns:p14="http://schemas.microsoft.com/office/powerpoint/2010/main" val="3067320219"/>
              </p:ext>
            </p:extLst>
          </p:nvPr>
        </p:nvGraphicFramePr>
        <p:xfrm>
          <a:off x="485421" y="1828800"/>
          <a:ext cx="5657138" cy="43095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21030EC8-D7A9-4CC2-86FB-4289B14FCB51}"/>
              </a:ext>
            </a:extLst>
          </p:cNvPr>
          <p:cNvGraphicFramePr/>
          <p:nvPr>
            <p:extLst>
              <p:ext uri="{D42A27DB-BD31-4B8C-83A1-F6EECF244321}">
                <p14:modId xmlns:p14="http://schemas.microsoft.com/office/powerpoint/2010/main" val="184166651"/>
              </p:ext>
            </p:extLst>
          </p:nvPr>
        </p:nvGraphicFramePr>
        <p:xfrm>
          <a:off x="6080480" y="1828800"/>
          <a:ext cx="5657138" cy="43095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0280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9F4609-F26D-4FB1-BFBD-6C1328FF26DC}"/>
              </a:ext>
            </a:extLst>
          </p:cNvPr>
          <p:cNvSpPr>
            <a:spLocks noGrp="1"/>
          </p:cNvSpPr>
          <p:nvPr>
            <p:ph type="body" sz="quarter" idx="13"/>
          </p:nvPr>
        </p:nvSpPr>
        <p:spPr>
          <a:xfrm>
            <a:off x="0" y="106047"/>
            <a:ext cx="12004904" cy="1300722"/>
          </a:xfrm>
        </p:spPr>
        <p:txBody>
          <a:bodyPr>
            <a:normAutofit fontScale="62500" lnSpcReduction="20000"/>
          </a:bodyPr>
          <a:lstStyle/>
          <a:p>
            <a:r>
              <a:rPr lang="en-US" dirty="0"/>
              <a:t>All respondents’ libraries engage in innovation and shared capacity efforts; </a:t>
            </a:r>
          </a:p>
          <a:p>
            <a:r>
              <a:rPr lang="en-US" dirty="0"/>
              <a:t>The vast majority (88%) self-fund these efforts</a:t>
            </a:r>
          </a:p>
        </p:txBody>
      </p:sp>
      <p:graphicFrame>
        <p:nvGraphicFramePr>
          <p:cNvPr id="5" name="Chart 4">
            <a:extLst>
              <a:ext uri="{FF2B5EF4-FFF2-40B4-BE49-F238E27FC236}">
                <a16:creationId xmlns:a16="http://schemas.microsoft.com/office/drawing/2014/main" id="{FF1D82C2-F02F-4FCA-888D-CD5C7D1957A5}"/>
              </a:ext>
            </a:extLst>
          </p:cNvPr>
          <p:cNvGraphicFramePr/>
          <p:nvPr>
            <p:extLst>
              <p:ext uri="{D42A27DB-BD31-4B8C-83A1-F6EECF244321}">
                <p14:modId xmlns:p14="http://schemas.microsoft.com/office/powerpoint/2010/main" val="4001165383"/>
              </p:ext>
            </p:extLst>
          </p:nvPr>
        </p:nvGraphicFramePr>
        <p:xfrm>
          <a:off x="2016480" y="1519311"/>
          <a:ext cx="8128000" cy="41829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490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05778B-A79F-4364-BE81-F6561E2EA052}"/>
              </a:ext>
            </a:extLst>
          </p:cNvPr>
          <p:cNvSpPr>
            <a:spLocks noGrp="1"/>
          </p:cNvSpPr>
          <p:nvPr>
            <p:ph type="body" sz="quarter" idx="13"/>
          </p:nvPr>
        </p:nvSpPr>
        <p:spPr>
          <a:xfrm>
            <a:off x="0" y="0"/>
            <a:ext cx="11953323" cy="1219358"/>
          </a:xfrm>
        </p:spPr>
        <p:txBody>
          <a:bodyPr>
            <a:normAutofit fontScale="62500" lnSpcReduction="20000"/>
          </a:bodyPr>
          <a:lstStyle/>
          <a:p>
            <a:r>
              <a:rPr lang="en-US" dirty="0"/>
              <a:t>All respondents’ libraries partner with others to undertake innovation or develop shared capacity;</a:t>
            </a:r>
          </a:p>
          <a:p>
            <a:r>
              <a:rPr lang="en-US" dirty="0"/>
              <a:t>Most-mentioned partners: CARL, OCUL and “other libraries”</a:t>
            </a:r>
          </a:p>
        </p:txBody>
      </p:sp>
      <p:graphicFrame>
        <p:nvGraphicFramePr>
          <p:cNvPr id="5" name="Chart 4">
            <a:extLst>
              <a:ext uri="{FF2B5EF4-FFF2-40B4-BE49-F238E27FC236}">
                <a16:creationId xmlns:a16="http://schemas.microsoft.com/office/drawing/2014/main" id="{69041EF3-D064-4C08-A038-AB9BEB7FCBA6}"/>
              </a:ext>
            </a:extLst>
          </p:cNvPr>
          <p:cNvGraphicFramePr/>
          <p:nvPr>
            <p:extLst>
              <p:ext uri="{D42A27DB-BD31-4B8C-83A1-F6EECF244321}">
                <p14:modId xmlns:p14="http://schemas.microsoft.com/office/powerpoint/2010/main" val="1426812473"/>
              </p:ext>
            </p:extLst>
          </p:nvPr>
        </p:nvGraphicFramePr>
        <p:xfrm>
          <a:off x="298450" y="1981200"/>
          <a:ext cx="6788150" cy="31929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CEAC862D-80D4-4DBE-A8D3-3C528CDE29BF}"/>
              </a:ext>
            </a:extLst>
          </p:cNvPr>
          <p:cNvGraphicFramePr>
            <a:graphicFrameLocks noGrp="1"/>
          </p:cNvGraphicFramePr>
          <p:nvPr>
            <p:extLst>
              <p:ext uri="{D42A27DB-BD31-4B8C-83A1-F6EECF244321}">
                <p14:modId xmlns:p14="http://schemas.microsoft.com/office/powerpoint/2010/main" val="965605829"/>
              </p:ext>
            </p:extLst>
          </p:nvPr>
        </p:nvGraphicFramePr>
        <p:xfrm>
          <a:off x="6940550" y="1219358"/>
          <a:ext cx="4953000" cy="4958080"/>
        </p:xfrm>
        <a:graphic>
          <a:graphicData uri="http://schemas.openxmlformats.org/drawingml/2006/table">
            <a:tbl>
              <a:tblPr firstRow="1" bandRow="1">
                <a:tableStyleId>{5C22544A-7EE6-4342-B048-85BDC9FD1C3A}</a:tableStyleId>
              </a:tblPr>
              <a:tblGrid>
                <a:gridCol w="3276876">
                  <a:extLst>
                    <a:ext uri="{9D8B030D-6E8A-4147-A177-3AD203B41FA5}">
                      <a16:colId xmlns:a16="http://schemas.microsoft.com/office/drawing/2014/main" val="2410417868"/>
                    </a:ext>
                  </a:extLst>
                </a:gridCol>
                <a:gridCol w="1676124">
                  <a:extLst>
                    <a:ext uri="{9D8B030D-6E8A-4147-A177-3AD203B41FA5}">
                      <a16:colId xmlns:a16="http://schemas.microsoft.com/office/drawing/2014/main" val="2372506356"/>
                    </a:ext>
                  </a:extLst>
                </a:gridCol>
              </a:tblGrid>
              <a:tr h="459560">
                <a:tc>
                  <a:txBody>
                    <a:bodyPr/>
                    <a:lstStyle/>
                    <a:p>
                      <a:r>
                        <a:rPr lang="en-US" dirty="0"/>
                        <a:t>With whom do you partner?</a:t>
                      </a:r>
                    </a:p>
                  </a:txBody>
                  <a:tcPr>
                    <a:solidFill>
                      <a:srgbClr val="236192"/>
                    </a:solidFill>
                  </a:tcPr>
                </a:tc>
                <a:tc>
                  <a:txBody>
                    <a:bodyPr/>
                    <a:lstStyle/>
                    <a:p>
                      <a:pPr algn="ctr"/>
                      <a:r>
                        <a:rPr lang="en-US" dirty="0"/>
                        <a:t>CAN </a:t>
                      </a:r>
                    </a:p>
                    <a:p>
                      <a:pPr algn="ctr"/>
                      <a:r>
                        <a:rPr lang="en-US" dirty="0"/>
                        <a:t># of Mentions (n=23)</a:t>
                      </a:r>
                    </a:p>
                  </a:txBody>
                  <a:tcPr>
                    <a:solidFill>
                      <a:srgbClr val="236192"/>
                    </a:solidFill>
                  </a:tcPr>
                </a:tc>
                <a:extLst>
                  <a:ext uri="{0D108BD9-81ED-4DB2-BD59-A6C34878D82A}">
                    <a16:rowId xmlns:a16="http://schemas.microsoft.com/office/drawing/2014/main" val="1683275895"/>
                  </a:ext>
                </a:extLst>
              </a:tr>
              <a:tr h="370840">
                <a:tc>
                  <a:txBody>
                    <a:bodyPr/>
                    <a:lstStyle/>
                    <a:p>
                      <a:r>
                        <a:rPr lang="en-US" dirty="0"/>
                        <a:t>CARL (Canadian Association of Research Libraries)</a:t>
                      </a:r>
                    </a:p>
                  </a:txBody>
                  <a:tcPr>
                    <a:solidFill>
                      <a:srgbClr val="BFD9EF"/>
                    </a:solidFill>
                  </a:tcPr>
                </a:tc>
                <a:tc>
                  <a:txBody>
                    <a:bodyPr/>
                    <a:lstStyle/>
                    <a:p>
                      <a:pPr algn="ctr"/>
                      <a:r>
                        <a:rPr lang="en-US" dirty="0"/>
                        <a:t>13</a:t>
                      </a:r>
                    </a:p>
                  </a:txBody>
                  <a:tcPr>
                    <a:solidFill>
                      <a:srgbClr val="BFD9EF"/>
                    </a:solidFill>
                  </a:tcPr>
                </a:tc>
                <a:extLst>
                  <a:ext uri="{0D108BD9-81ED-4DB2-BD59-A6C34878D82A}">
                    <a16:rowId xmlns:a16="http://schemas.microsoft.com/office/drawing/2014/main" val="362166973"/>
                  </a:ext>
                </a:extLst>
              </a:tr>
              <a:tr h="370840">
                <a:tc>
                  <a:txBody>
                    <a:bodyPr/>
                    <a:lstStyle/>
                    <a:p>
                      <a:r>
                        <a:rPr lang="en-US" dirty="0"/>
                        <a:t>OCUL (Ontario Council of University Libraries)</a:t>
                      </a:r>
                    </a:p>
                  </a:txBody>
                  <a:tcPr>
                    <a:solidFill>
                      <a:schemeClr val="bg1">
                        <a:lumMod val="95000"/>
                      </a:schemeClr>
                    </a:solidFill>
                  </a:tcPr>
                </a:tc>
                <a:tc>
                  <a:txBody>
                    <a:bodyPr/>
                    <a:lstStyle/>
                    <a:p>
                      <a:pPr algn="ctr"/>
                      <a:r>
                        <a:rPr lang="en-US" dirty="0"/>
                        <a:t>9</a:t>
                      </a:r>
                    </a:p>
                  </a:txBody>
                  <a:tcPr>
                    <a:solidFill>
                      <a:schemeClr val="bg1">
                        <a:lumMod val="95000"/>
                      </a:schemeClr>
                    </a:solidFill>
                  </a:tcPr>
                </a:tc>
                <a:extLst>
                  <a:ext uri="{0D108BD9-81ED-4DB2-BD59-A6C34878D82A}">
                    <a16:rowId xmlns:a16="http://schemas.microsoft.com/office/drawing/2014/main" val="3854903278"/>
                  </a:ext>
                </a:extLst>
              </a:tr>
              <a:tr h="370840">
                <a:tc>
                  <a:txBody>
                    <a:bodyPr/>
                    <a:lstStyle/>
                    <a:p>
                      <a:r>
                        <a:rPr lang="en-US" dirty="0"/>
                        <a:t>Other libraries</a:t>
                      </a:r>
                    </a:p>
                  </a:txBody>
                  <a:tcPr>
                    <a:solidFill>
                      <a:srgbClr val="BFD9EF"/>
                    </a:solidFill>
                  </a:tcPr>
                </a:tc>
                <a:tc>
                  <a:txBody>
                    <a:bodyPr/>
                    <a:lstStyle/>
                    <a:p>
                      <a:pPr algn="ctr"/>
                      <a:r>
                        <a:rPr lang="en-US" dirty="0"/>
                        <a:t>8</a:t>
                      </a:r>
                    </a:p>
                  </a:txBody>
                  <a:tcPr>
                    <a:solidFill>
                      <a:srgbClr val="BFD9EF"/>
                    </a:solidFill>
                  </a:tcPr>
                </a:tc>
                <a:extLst>
                  <a:ext uri="{0D108BD9-81ED-4DB2-BD59-A6C34878D82A}">
                    <a16:rowId xmlns:a16="http://schemas.microsoft.com/office/drawing/2014/main" val="1477819635"/>
                  </a:ext>
                </a:extLst>
              </a:tr>
              <a:tr h="370840">
                <a:tc>
                  <a:txBody>
                    <a:bodyPr/>
                    <a:lstStyle/>
                    <a:p>
                      <a:r>
                        <a:rPr lang="en-US" dirty="0"/>
                        <a:t>CRKN (Canadian Research Knowledge Network)</a:t>
                      </a:r>
                    </a:p>
                  </a:txBody>
                  <a:tcPr>
                    <a:solidFill>
                      <a:schemeClr val="bg1">
                        <a:lumMod val="95000"/>
                      </a:schemeClr>
                    </a:solidFill>
                  </a:tcPr>
                </a:tc>
                <a:tc>
                  <a:txBody>
                    <a:bodyPr/>
                    <a:lstStyle/>
                    <a:p>
                      <a:pPr algn="ctr"/>
                      <a:r>
                        <a:rPr lang="en-US" dirty="0"/>
                        <a:t>7</a:t>
                      </a:r>
                    </a:p>
                  </a:txBody>
                  <a:tcPr>
                    <a:solidFill>
                      <a:schemeClr val="bg1">
                        <a:lumMod val="95000"/>
                      </a:schemeClr>
                    </a:solidFill>
                  </a:tcPr>
                </a:tc>
                <a:extLst>
                  <a:ext uri="{0D108BD9-81ED-4DB2-BD59-A6C34878D82A}">
                    <a16:rowId xmlns:a16="http://schemas.microsoft.com/office/drawing/2014/main" val="1709972782"/>
                  </a:ext>
                </a:extLst>
              </a:tr>
              <a:tr h="370840">
                <a:tc>
                  <a:txBody>
                    <a:bodyPr/>
                    <a:lstStyle/>
                    <a:p>
                      <a:r>
                        <a:rPr lang="en-US" dirty="0"/>
                        <a:t>COPPUL (Council of Prairie and Pacific University Libraries)</a:t>
                      </a:r>
                    </a:p>
                  </a:txBody>
                  <a:tcPr>
                    <a:solidFill>
                      <a:srgbClr val="BFD9EF"/>
                    </a:solidFill>
                  </a:tcPr>
                </a:tc>
                <a:tc>
                  <a:txBody>
                    <a:bodyPr/>
                    <a:lstStyle/>
                    <a:p>
                      <a:pPr algn="ctr"/>
                      <a:r>
                        <a:rPr lang="en-US" dirty="0"/>
                        <a:t>5</a:t>
                      </a:r>
                    </a:p>
                  </a:txBody>
                  <a:tcPr>
                    <a:solidFill>
                      <a:srgbClr val="BFD9EF"/>
                    </a:solidFill>
                  </a:tcPr>
                </a:tc>
                <a:extLst>
                  <a:ext uri="{0D108BD9-81ED-4DB2-BD59-A6C34878D82A}">
                    <a16:rowId xmlns:a16="http://schemas.microsoft.com/office/drawing/2014/main" val="3046020393"/>
                  </a:ext>
                </a:extLst>
              </a:tr>
              <a:tr h="370840">
                <a:tc>
                  <a:txBody>
                    <a:bodyPr/>
                    <a:lstStyle/>
                    <a:p>
                      <a:r>
                        <a:rPr lang="en-US" dirty="0" err="1"/>
                        <a:t>Keep@Downsview</a:t>
                      </a:r>
                      <a:endParaRPr lang="en-US" dirty="0"/>
                    </a:p>
                  </a:txBody>
                  <a:tcPr>
                    <a:solidFill>
                      <a:schemeClr val="bg1">
                        <a:lumMod val="95000"/>
                      </a:schemeClr>
                    </a:solidFill>
                  </a:tcPr>
                </a:tc>
                <a:tc>
                  <a:txBody>
                    <a:bodyPr/>
                    <a:lstStyle/>
                    <a:p>
                      <a:pPr algn="ctr"/>
                      <a:r>
                        <a:rPr lang="en-US" dirty="0"/>
                        <a:t>4</a:t>
                      </a:r>
                    </a:p>
                  </a:txBody>
                  <a:tcPr>
                    <a:solidFill>
                      <a:schemeClr val="bg1">
                        <a:lumMod val="95000"/>
                      </a:schemeClr>
                    </a:solidFill>
                  </a:tcPr>
                </a:tc>
                <a:extLst>
                  <a:ext uri="{0D108BD9-81ED-4DB2-BD59-A6C34878D82A}">
                    <a16:rowId xmlns:a16="http://schemas.microsoft.com/office/drawing/2014/main" val="2008367176"/>
                  </a:ext>
                </a:extLst>
              </a:tr>
              <a:tr h="370840">
                <a:tc>
                  <a:txBody>
                    <a:bodyPr/>
                    <a:lstStyle/>
                    <a:p>
                      <a:r>
                        <a:rPr lang="en-US" dirty="0"/>
                        <a:t>ARL</a:t>
                      </a:r>
                    </a:p>
                  </a:txBody>
                  <a:tcPr>
                    <a:solidFill>
                      <a:srgbClr val="BFD9EF"/>
                    </a:solidFill>
                  </a:tcPr>
                </a:tc>
                <a:tc>
                  <a:txBody>
                    <a:bodyPr/>
                    <a:lstStyle/>
                    <a:p>
                      <a:pPr algn="ctr"/>
                      <a:r>
                        <a:rPr lang="en-US" dirty="0"/>
                        <a:t>3</a:t>
                      </a:r>
                    </a:p>
                  </a:txBody>
                  <a:tcPr>
                    <a:solidFill>
                      <a:srgbClr val="BFD9EF"/>
                    </a:solidFill>
                  </a:tcPr>
                </a:tc>
                <a:extLst>
                  <a:ext uri="{0D108BD9-81ED-4DB2-BD59-A6C34878D82A}">
                    <a16:rowId xmlns:a16="http://schemas.microsoft.com/office/drawing/2014/main" val="770218923"/>
                  </a:ext>
                </a:extLst>
              </a:tr>
              <a:tr h="370840">
                <a:tc>
                  <a:txBody>
                    <a:bodyPr/>
                    <a:lstStyle/>
                    <a:p>
                      <a:r>
                        <a:rPr lang="en-US" dirty="0" err="1"/>
                        <a:t>Erudit</a:t>
                      </a:r>
                      <a:endParaRPr lang="en-US" dirty="0"/>
                    </a:p>
                  </a:txBody>
                  <a:tcPr>
                    <a:solidFill>
                      <a:srgbClr val="BFD9EF"/>
                    </a:solidFill>
                  </a:tcPr>
                </a:tc>
                <a:tc>
                  <a:txBody>
                    <a:bodyPr/>
                    <a:lstStyle/>
                    <a:p>
                      <a:pPr algn="ctr"/>
                      <a:r>
                        <a:rPr lang="en-US" dirty="0"/>
                        <a:t>2</a:t>
                      </a:r>
                    </a:p>
                  </a:txBody>
                  <a:tcPr>
                    <a:solidFill>
                      <a:srgbClr val="BFD9EF"/>
                    </a:solidFill>
                  </a:tcPr>
                </a:tc>
                <a:extLst>
                  <a:ext uri="{0D108BD9-81ED-4DB2-BD59-A6C34878D82A}">
                    <a16:rowId xmlns:a16="http://schemas.microsoft.com/office/drawing/2014/main" val="1845684905"/>
                  </a:ext>
                </a:extLst>
              </a:tr>
            </a:tbl>
          </a:graphicData>
        </a:graphic>
      </p:graphicFrame>
    </p:spTree>
    <p:extLst>
      <p:ext uri="{BB962C8B-B14F-4D97-AF65-F5344CB8AC3E}">
        <p14:creationId xmlns:p14="http://schemas.microsoft.com/office/powerpoint/2010/main" val="149034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387332-D6F3-47CE-88F6-6D4658932A33}"/>
              </a:ext>
            </a:extLst>
          </p:cNvPr>
          <p:cNvSpPr>
            <a:spLocks noGrp="1"/>
          </p:cNvSpPr>
          <p:nvPr>
            <p:ph type="body" sz="quarter" idx="13"/>
          </p:nvPr>
        </p:nvSpPr>
        <p:spPr>
          <a:xfrm>
            <a:off x="206732" y="57689"/>
            <a:ext cx="11252197" cy="915256"/>
          </a:xfrm>
        </p:spPr>
        <p:txBody>
          <a:bodyPr>
            <a:normAutofit fontScale="77500" lnSpcReduction="20000"/>
          </a:bodyPr>
          <a:lstStyle/>
          <a:p>
            <a:r>
              <a:rPr lang="en-US" dirty="0"/>
              <a:t>CARL: </a:t>
            </a:r>
            <a:r>
              <a:rPr lang="en-US" sz="4600" dirty="0"/>
              <a:t>Most-mentioned thought-leading and helpful organization</a:t>
            </a:r>
            <a:endParaRPr lang="en-US" dirty="0"/>
          </a:p>
        </p:txBody>
      </p:sp>
      <p:graphicFrame>
        <p:nvGraphicFramePr>
          <p:cNvPr id="5" name="Chart 4">
            <a:extLst>
              <a:ext uri="{FF2B5EF4-FFF2-40B4-BE49-F238E27FC236}">
                <a16:creationId xmlns:a16="http://schemas.microsoft.com/office/drawing/2014/main" id="{AA794FEE-84E9-4C49-A492-2BEEBB0CDBA9}"/>
              </a:ext>
            </a:extLst>
          </p:cNvPr>
          <p:cNvGraphicFramePr/>
          <p:nvPr>
            <p:extLst>
              <p:ext uri="{D42A27DB-BD31-4B8C-83A1-F6EECF244321}">
                <p14:modId xmlns:p14="http://schemas.microsoft.com/office/powerpoint/2010/main" val="1043201255"/>
              </p:ext>
            </p:extLst>
          </p:nvPr>
        </p:nvGraphicFramePr>
        <p:xfrm>
          <a:off x="206732" y="972945"/>
          <a:ext cx="6053391" cy="53144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F3D488C0-4B9D-4B22-96D5-FDA92850C2AB}"/>
              </a:ext>
            </a:extLst>
          </p:cNvPr>
          <p:cNvGraphicFramePr/>
          <p:nvPr>
            <p:extLst>
              <p:ext uri="{D42A27DB-BD31-4B8C-83A1-F6EECF244321}">
                <p14:modId xmlns:p14="http://schemas.microsoft.com/office/powerpoint/2010/main" val="2147606778"/>
              </p:ext>
            </p:extLst>
          </p:nvPr>
        </p:nvGraphicFramePr>
        <p:xfrm>
          <a:off x="5832830" y="972945"/>
          <a:ext cx="6877551" cy="5314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804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3010566-F9E4-44F5-A56E-DE56C948E935}"/>
              </a:ext>
            </a:extLst>
          </p:cNvPr>
          <p:cNvGraphicFramePr/>
          <p:nvPr>
            <p:extLst>
              <p:ext uri="{D42A27DB-BD31-4B8C-83A1-F6EECF244321}">
                <p14:modId xmlns:p14="http://schemas.microsoft.com/office/powerpoint/2010/main" val="3978070191"/>
              </p:ext>
            </p:extLst>
          </p:nvPr>
        </p:nvGraphicFramePr>
        <p:xfrm>
          <a:off x="454382" y="1471449"/>
          <a:ext cx="5410391" cy="47650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E5AB633C-A4C3-4FE6-93E3-BAA263C9B6B5}"/>
              </a:ext>
            </a:extLst>
          </p:cNvPr>
          <p:cNvGraphicFramePr/>
          <p:nvPr>
            <p:extLst>
              <p:ext uri="{D42A27DB-BD31-4B8C-83A1-F6EECF244321}">
                <p14:modId xmlns:p14="http://schemas.microsoft.com/office/powerpoint/2010/main" val="1416286096"/>
              </p:ext>
            </p:extLst>
          </p:nvPr>
        </p:nvGraphicFramePr>
        <p:xfrm>
          <a:off x="5864773" y="1545021"/>
          <a:ext cx="5654565" cy="469147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1">
            <a:extLst>
              <a:ext uri="{FF2B5EF4-FFF2-40B4-BE49-F238E27FC236}">
                <a16:creationId xmlns:a16="http://schemas.microsoft.com/office/drawing/2014/main" id="{0E62D796-C32A-474B-857F-B077D265B1AE}"/>
              </a:ext>
            </a:extLst>
          </p:cNvPr>
          <p:cNvSpPr>
            <a:spLocks noGrp="1"/>
          </p:cNvSpPr>
          <p:nvPr>
            <p:ph type="body" sz="quarter" idx="13"/>
          </p:nvPr>
        </p:nvSpPr>
        <p:spPr>
          <a:xfrm>
            <a:off x="0" y="191697"/>
            <a:ext cx="11252197" cy="1538627"/>
          </a:xfrm>
        </p:spPr>
        <p:txBody>
          <a:bodyPr>
            <a:normAutofit fontScale="40000" lnSpcReduction="20000"/>
          </a:bodyPr>
          <a:lstStyle/>
          <a:p>
            <a:r>
              <a:rPr lang="en-US" sz="7000" dirty="0"/>
              <a:t>ANZ Top priorities Demonstrating value, facilities, e-resources</a:t>
            </a:r>
          </a:p>
          <a:p>
            <a:endParaRPr lang="en-US" dirty="0"/>
          </a:p>
          <a:p>
            <a:r>
              <a:rPr lang="en-US" sz="7000" dirty="0"/>
              <a:t>Demonstrating value, digital scholarship: Most challenging/ripe for innovation</a:t>
            </a:r>
          </a:p>
        </p:txBody>
      </p:sp>
    </p:spTree>
    <p:extLst>
      <p:ext uri="{BB962C8B-B14F-4D97-AF65-F5344CB8AC3E}">
        <p14:creationId xmlns:p14="http://schemas.microsoft.com/office/powerpoint/2010/main" val="295434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8095F4-83B7-E44A-B4AC-A1B7DBCA2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2078" y="821646"/>
            <a:ext cx="8688415" cy="4955369"/>
          </a:xfrm>
          <a:prstGeom prst="rect">
            <a:avLst/>
          </a:prstGeom>
        </p:spPr>
      </p:pic>
      <p:grpSp>
        <p:nvGrpSpPr>
          <p:cNvPr id="11" name="Group 10">
            <a:extLst>
              <a:ext uri="{FF2B5EF4-FFF2-40B4-BE49-F238E27FC236}">
                <a16:creationId xmlns:a16="http://schemas.microsoft.com/office/drawing/2014/main" id="{F3AFA81E-05DC-3940-BFAA-5A65F9630194}"/>
              </a:ext>
            </a:extLst>
          </p:cNvPr>
          <p:cNvGrpSpPr/>
          <p:nvPr/>
        </p:nvGrpSpPr>
        <p:grpSpPr>
          <a:xfrm>
            <a:off x="316590" y="211593"/>
            <a:ext cx="3368231" cy="5565422"/>
            <a:chOff x="181227" y="139953"/>
            <a:chExt cx="2526173" cy="4174070"/>
          </a:xfrm>
        </p:grpSpPr>
        <p:sp>
          <p:nvSpPr>
            <p:cNvPr id="4" name="TextBox 3">
              <a:extLst>
                <a:ext uri="{FF2B5EF4-FFF2-40B4-BE49-F238E27FC236}">
                  <a16:creationId xmlns:a16="http://schemas.microsoft.com/office/drawing/2014/main" id="{CB7E793E-D963-D54B-B62E-8FE38983AC27}"/>
                </a:ext>
              </a:extLst>
            </p:cNvPr>
            <p:cNvSpPr txBox="1"/>
            <p:nvPr/>
          </p:nvSpPr>
          <p:spPr>
            <a:xfrm>
              <a:off x="214890" y="139953"/>
              <a:ext cx="2492510" cy="992580"/>
            </a:xfrm>
            <a:prstGeom prst="rect">
              <a:avLst/>
            </a:prstGeom>
            <a:noFill/>
          </p:spPr>
          <p:txBody>
            <a:bodyPr wrap="none" rtlCol="0">
              <a:spAutoFit/>
            </a:bodyPr>
            <a:lstStyle/>
            <a:p>
              <a:r>
                <a:rPr lang="en-US" sz="8000" b="1" dirty="0">
                  <a:solidFill>
                    <a:schemeClr val="tx2"/>
                  </a:solidFill>
                </a:rPr>
                <a:t>18,000</a:t>
              </a:r>
              <a:endParaRPr lang="en-US" sz="8000" dirty="0">
                <a:solidFill>
                  <a:schemeClr val="tx2"/>
                </a:solidFill>
              </a:endParaRPr>
            </a:p>
          </p:txBody>
        </p:sp>
        <p:sp>
          <p:nvSpPr>
            <p:cNvPr id="5" name="TextBox 4">
              <a:extLst>
                <a:ext uri="{FF2B5EF4-FFF2-40B4-BE49-F238E27FC236}">
                  <a16:creationId xmlns:a16="http://schemas.microsoft.com/office/drawing/2014/main" id="{7AAD9C0A-CCCC-4740-8900-444193649189}"/>
                </a:ext>
              </a:extLst>
            </p:cNvPr>
            <p:cNvSpPr txBox="1"/>
            <p:nvPr/>
          </p:nvSpPr>
          <p:spPr>
            <a:xfrm>
              <a:off x="248554" y="1040340"/>
              <a:ext cx="1687000" cy="484749"/>
            </a:xfrm>
            <a:prstGeom prst="rect">
              <a:avLst/>
            </a:prstGeom>
            <a:noFill/>
          </p:spPr>
          <p:txBody>
            <a:bodyPr wrap="none" rtlCol="0">
              <a:spAutoFit/>
            </a:bodyPr>
            <a:lstStyle/>
            <a:p>
              <a:r>
                <a:rPr lang="en-US" dirty="0"/>
                <a:t>member libraries </a:t>
              </a:r>
              <a:br>
                <a:rPr lang="en-US" dirty="0"/>
              </a:br>
              <a:r>
                <a:rPr lang="en-US" dirty="0"/>
                <a:t>worldwide who elect</a:t>
              </a:r>
              <a:endParaRPr lang="en-US" sz="1600" dirty="0"/>
            </a:p>
          </p:txBody>
        </p:sp>
        <p:sp>
          <p:nvSpPr>
            <p:cNvPr id="7" name="TextBox 6">
              <a:extLst>
                <a:ext uri="{FF2B5EF4-FFF2-40B4-BE49-F238E27FC236}">
                  <a16:creationId xmlns:a16="http://schemas.microsoft.com/office/drawing/2014/main" id="{749772C4-03B8-C04A-8DED-73CEA73A774E}"/>
                </a:ext>
              </a:extLst>
            </p:cNvPr>
            <p:cNvSpPr txBox="1"/>
            <p:nvPr/>
          </p:nvSpPr>
          <p:spPr>
            <a:xfrm>
              <a:off x="181227" y="1649501"/>
              <a:ext cx="994503" cy="992580"/>
            </a:xfrm>
            <a:prstGeom prst="rect">
              <a:avLst/>
            </a:prstGeom>
            <a:noFill/>
          </p:spPr>
          <p:txBody>
            <a:bodyPr wrap="none" rtlCol="0">
              <a:spAutoFit/>
            </a:bodyPr>
            <a:lstStyle/>
            <a:p>
              <a:r>
                <a:rPr lang="en-US" sz="8000" b="1" dirty="0">
                  <a:solidFill>
                    <a:schemeClr val="tx2"/>
                  </a:solidFill>
                </a:rPr>
                <a:t>48</a:t>
              </a:r>
              <a:endParaRPr lang="en-US" sz="8000" dirty="0">
                <a:solidFill>
                  <a:schemeClr val="tx2"/>
                </a:solidFill>
              </a:endParaRPr>
            </a:p>
          </p:txBody>
        </p:sp>
        <p:sp>
          <p:nvSpPr>
            <p:cNvPr id="8" name="TextBox 7">
              <a:extLst>
                <a:ext uri="{FF2B5EF4-FFF2-40B4-BE49-F238E27FC236}">
                  <a16:creationId xmlns:a16="http://schemas.microsoft.com/office/drawing/2014/main" id="{2D020DF1-D4A6-5E4C-A989-D43ABA531EF2}"/>
                </a:ext>
              </a:extLst>
            </p:cNvPr>
            <p:cNvSpPr txBox="1"/>
            <p:nvPr/>
          </p:nvSpPr>
          <p:spPr>
            <a:xfrm>
              <a:off x="248554" y="2497564"/>
              <a:ext cx="1677382" cy="484749"/>
            </a:xfrm>
            <a:prstGeom prst="rect">
              <a:avLst/>
            </a:prstGeom>
            <a:noFill/>
          </p:spPr>
          <p:txBody>
            <a:bodyPr wrap="none" rtlCol="0">
              <a:spAutoFit/>
            </a:bodyPr>
            <a:lstStyle/>
            <a:p>
              <a:r>
                <a:rPr lang="en-US"/>
                <a:t>delegates to Global </a:t>
              </a:r>
              <a:br>
                <a:rPr lang="en-US"/>
              </a:br>
              <a:r>
                <a:rPr lang="en-US"/>
                <a:t>Council, who elect</a:t>
              </a:r>
            </a:p>
          </p:txBody>
        </p:sp>
        <p:sp>
          <p:nvSpPr>
            <p:cNvPr id="9" name="TextBox 8">
              <a:extLst>
                <a:ext uri="{FF2B5EF4-FFF2-40B4-BE49-F238E27FC236}">
                  <a16:creationId xmlns:a16="http://schemas.microsoft.com/office/drawing/2014/main" id="{7F2B394A-6B80-9542-BF6C-DFB38B98568B}"/>
                </a:ext>
              </a:extLst>
            </p:cNvPr>
            <p:cNvSpPr txBox="1"/>
            <p:nvPr/>
          </p:nvSpPr>
          <p:spPr>
            <a:xfrm>
              <a:off x="181227" y="3067387"/>
              <a:ext cx="566501" cy="992580"/>
            </a:xfrm>
            <a:prstGeom prst="rect">
              <a:avLst/>
            </a:prstGeom>
            <a:noFill/>
          </p:spPr>
          <p:txBody>
            <a:bodyPr wrap="none" rtlCol="0">
              <a:spAutoFit/>
            </a:bodyPr>
            <a:lstStyle/>
            <a:p>
              <a:r>
                <a:rPr lang="en-US" sz="8000" b="1">
                  <a:solidFill>
                    <a:schemeClr val="tx2"/>
                  </a:solidFill>
                </a:rPr>
                <a:t>6</a:t>
              </a:r>
              <a:endParaRPr lang="en-US" sz="8000">
                <a:solidFill>
                  <a:schemeClr val="tx2"/>
                </a:solidFill>
              </a:endParaRPr>
            </a:p>
          </p:txBody>
        </p:sp>
        <p:sp>
          <p:nvSpPr>
            <p:cNvPr id="10" name="TextBox 9">
              <a:extLst>
                <a:ext uri="{FF2B5EF4-FFF2-40B4-BE49-F238E27FC236}">
                  <a16:creationId xmlns:a16="http://schemas.microsoft.com/office/drawing/2014/main" id="{1C7096CD-A1FC-B54B-A3CE-036539B1B977}"/>
                </a:ext>
              </a:extLst>
            </p:cNvPr>
            <p:cNvSpPr txBox="1"/>
            <p:nvPr/>
          </p:nvSpPr>
          <p:spPr>
            <a:xfrm>
              <a:off x="248554" y="3829274"/>
              <a:ext cx="2321789" cy="484749"/>
            </a:xfrm>
            <a:prstGeom prst="rect">
              <a:avLst/>
            </a:prstGeom>
            <a:noFill/>
          </p:spPr>
          <p:txBody>
            <a:bodyPr wrap="none" rtlCol="0">
              <a:spAutoFit/>
            </a:bodyPr>
            <a:lstStyle/>
            <a:p>
              <a:r>
                <a:rPr lang="en-US"/>
                <a:t>members of the 15-member </a:t>
              </a:r>
            </a:p>
            <a:p>
              <a:r>
                <a:rPr lang="en-US"/>
                <a:t>OCLC Board of Trustees</a:t>
              </a:r>
            </a:p>
          </p:txBody>
        </p:sp>
      </p:grpSp>
    </p:spTree>
    <p:extLst>
      <p:ext uri="{BB962C8B-B14F-4D97-AF65-F5344CB8AC3E}">
        <p14:creationId xmlns:p14="http://schemas.microsoft.com/office/powerpoint/2010/main" val="273229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842C9C35-4408-4DB4-9ECF-3AB7379B7934}"/>
              </a:ext>
            </a:extLst>
          </p:cNvPr>
          <p:cNvGraphicFramePr/>
          <p:nvPr>
            <p:extLst>
              <p:ext uri="{D42A27DB-BD31-4B8C-83A1-F6EECF244321}">
                <p14:modId xmlns:p14="http://schemas.microsoft.com/office/powerpoint/2010/main" val="302737382"/>
              </p:ext>
            </p:extLst>
          </p:nvPr>
        </p:nvGraphicFramePr>
        <p:xfrm>
          <a:off x="283780" y="1968354"/>
          <a:ext cx="5528442" cy="41171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9C38EE20-ED24-4A57-BB57-967FC3F2FD16}"/>
              </a:ext>
            </a:extLst>
          </p:cNvPr>
          <p:cNvGraphicFramePr/>
          <p:nvPr>
            <p:extLst>
              <p:ext uri="{D42A27DB-BD31-4B8C-83A1-F6EECF244321}">
                <p14:modId xmlns:p14="http://schemas.microsoft.com/office/powerpoint/2010/main" val="3819681951"/>
              </p:ext>
            </p:extLst>
          </p:nvPr>
        </p:nvGraphicFramePr>
        <p:xfrm>
          <a:off x="6379779" y="1968354"/>
          <a:ext cx="5044966" cy="428530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1">
            <a:extLst>
              <a:ext uri="{FF2B5EF4-FFF2-40B4-BE49-F238E27FC236}">
                <a16:creationId xmlns:a16="http://schemas.microsoft.com/office/drawing/2014/main" id="{9BB4BF3D-3C63-4E3D-8B65-BE2732D9F701}"/>
              </a:ext>
            </a:extLst>
          </p:cNvPr>
          <p:cNvSpPr>
            <a:spLocks noGrp="1"/>
          </p:cNvSpPr>
          <p:nvPr>
            <p:ph type="body" sz="quarter" idx="13"/>
          </p:nvPr>
        </p:nvSpPr>
        <p:spPr>
          <a:xfrm>
            <a:off x="0" y="191697"/>
            <a:ext cx="11252197" cy="1538627"/>
          </a:xfrm>
        </p:spPr>
        <p:txBody>
          <a:bodyPr>
            <a:normAutofit fontScale="47500" lnSpcReduction="20000"/>
          </a:bodyPr>
          <a:lstStyle/>
          <a:p>
            <a:r>
              <a:rPr lang="en-US" sz="7000" dirty="0"/>
              <a:t>UK Top priorities, e-resources, open access publishing, RIM</a:t>
            </a:r>
          </a:p>
          <a:p>
            <a:endParaRPr lang="en-US" dirty="0"/>
          </a:p>
          <a:p>
            <a:r>
              <a:rPr lang="en-US" sz="7000" dirty="0"/>
              <a:t>RDM, digital scholarship, most challenging/ripe for innovation</a:t>
            </a:r>
          </a:p>
        </p:txBody>
      </p:sp>
    </p:spTree>
    <p:extLst>
      <p:ext uri="{BB962C8B-B14F-4D97-AF65-F5344CB8AC3E}">
        <p14:creationId xmlns:p14="http://schemas.microsoft.com/office/powerpoint/2010/main" val="37206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Top Priorities</a:t>
            </a:r>
          </a:p>
        </p:txBody>
      </p:sp>
      <p:graphicFrame>
        <p:nvGraphicFramePr>
          <p:cNvPr id="5" name="Table 4">
            <a:extLst>
              <a:ext uri="{FF2B5EF4-FFF2-40B4-BE49-F238E27FC236}">
                <a16:creationId xmlns:a16="http://schemas.microsoft.com/office/drawing/2014/main" id="{4A9E7013-86CE-485F-BF53-D736BCE756A3}"/>
              </a:ext>
            </a:extLst>
          </p:cNvPr>
          <p:cNvGraphicFramePr>
            <a:graphicFrameLocks noGrp="1"/>
          </p:cNvGraphicFramePr>
          <p:nvPr>
            <p:extLst>
              <p:ext uri="{D42A27DB-BD31-4B8C-83A1-F6EECF244321}">
                <p14:modId xmlns:p14="http://schemas.microsoft.com/office/powerpoint/2010/main" val="1722248898"/>
              </p:ext>
            </p:extLst>
          </p:nvPr>
        </p:nvGraphicFramePr>
        <p:xfrm>
          <a:off x="604344" y="1512214"/>
          <a:ext cx="10983312" cy="3200400"/>
        </p:xfrm>
        <a:graphic>
          <a:graphicData uri="http://schemas.openxmlformats.org/drawingml/2006/table">
            <a:tbl>
              <a:tblPr firstRow="1" bandRow="1">
                <a:tableStyleId>{5C22544A-7EE6-4342-B048-85BDC9FD1C3A}</a:tableStyleId>
              </a:tblPr>
              <a:tblGrid>
                <a:gridCol w="4801033">
                  <a:extLst>
                    <a:ext uri="{9D8B030D-6E8A-4147-A177-3AD203B41FA5}">
                      <a16:colId xmlns:a16="http://schemas.microsoft.com/office/drawing/2014/main" val="633371999"/>
                    </a:ext>
                  </a:extLst>
                </a:gridCol>
                <a:gridCol w="6182279">
                  <a:extLst>
                    <a:ext uri="{9D8B030D-6E8A-4147-A177-3AD203B41FA5}">
                      <a16:colId xmlns:a16="http://schemas.microsoft.com/office/drawing/2014/main" val="3176316267"/>
                    </a:ext>
                  </a:extLst>
                </a:gridCol>
              </a:tblGrid>
              <a:tr h="0">
                <a:tc>
                  <a:txBody>
                    <a:bodyPr/>
                    <a:lstStyle/>
                    <a:p>
                      <a:r>
                        <a:rPr lang="en-US" sz="2400" b="0" i="0" dirty="0">
                          <a:solidFill>
                            <a:schemeClr val="tx1"/>
                          </a:solidFill>
                        </a:rPr>
                        <a:t>Common to all</a:t>
                      </a:r>
                    </a:p>
                  </a:txBody>
                  <a:tcPr>
                    <a:solidFill>
                      <a:schemeClr val="accent1">
                        <a:lumMod val="20000"/>
                        <a:lumOff val="80000"/>
                      </a:schemeClr>
                    </a:solidFill>
                  </a:tcPr>
                </a:tc>
                <a:tc>
                  <a:txBody>
                    <a:bodyPr/>
                    <a:lstStyle/>
                    <a:p>
                      <a:pPr marL="342900" indent="-342900">
                        <a:buFont typeface="Arial" panose="020B0604020202020204" pitchFamily="34" charset="0"/>
                        <a:buChar char="•"/>
                      </a:pPr>
                      <a:r>
                        <a:rPr lang="en-US" sz="2400" b="0" i="0" dirty="0">
                          <a:solidFill>
                            <a:schemeClr val="tx1"/>
                          </a:solidFill>
                        </a:rPr>
                        <a:t>Data Curation, Research Data Management</a:t>
                      </a:r>
                    </a:p>
                    <a:p>
                      <a:pPr marL="342900" indent="-342900">
                        <a:buFont typeface="Arial" panose="020B0604020202020204" pitchFamily="34" charset="0"/>
                        <a:buChar char="•"/>
                      </a:pPr>
                      <a:r>
                        <a:rPr lang="en-US" sz="2400" b="0" i="0" dirty="0">
                          <a:solidFill>
                            <a:schemeClr val="tx1"/>
                          </a:solidFill>
                        </a:rPr>
                        <a:t>Demonstrating Value to Your Funders</a:t>
                      </a:r>
                    </a:p>
                    <a:p>
                      <a:endParaRPr lang="en-US" sz="2400" b="0" i="0" dirty="0"/>
                    </a:p>
                  </a:txBody>
                  <a:tcPr>
                    <a:solidFill>
                      <a:schemeClr val="accent1">
                        <a:lumMod val="20000"/>
                        <a:lumOff val="80000"/>
                      </a:schemeClr>
                    </a:solidFill>
                  </a:tcPr>
                </a:tc>
                <a:extLst>
                  <a:ext uri="{0D108BD9-81ED-4DB2-BD59-A6C34878D82A}">
                    <a16:rowId xmlns:a16="http://schemas.microsoft.com/office/drawing/2014/main" val="1366491247"/>
                  </a:ext>
                </a:extLst>
              </a:tr>
              <a:tr h="370840">
                <a:tc>
                  <a:txBody>
                    <a:bodyPr/>
                    <a:lstStyle/>
                    <a:p>
                      <a:r>
                        <a:rPr lang="en-US" sz="2400" b="0" i="0" dirty="0"/>
                        <a:t>Unique to CARL</a:t>
                      </a:r>
                    </a:p>
                  </a:txBody>
                  <a:tcPr/>
                </a:tc>
                <a:tc>
                  <a:txBody>
                    <a:bodyPr/>
                    <a:lstStyle/>
                    <a:p>
                      <a:pPr marL="285750" indent="-285750">
                        <a:buFont typeface="Arial" panose="020B0604020202020204" pitchFamily="34" charset="0"/>
                        <a:buChar char="•"/>
                      </a:pPr>
                      <a:r>
                        <a:rPr lang="en-US" sz="2400" b="0" i="0" dirty="0"/>
                        <a:t>Support for Digital Humanities / Digital Scholarship</a:t>
                      </a:r>
                    </a:p>
                  </a:txBody>
                  <a:tcPr/>
                </a:tc>
                <a:extLst>
                  <a:ext uri="{0D108BD9-81ED-4DB2-BD59-A6C34878D82A}">
                    <a16:rowId xmlns:a16="http://schemas.microsoft.com/office/drawing/2014/main" val="3562154953"/>
                  </a:ext>
                </a:extLst>
              </a:tr>
              <a:tr h="370840">
                <a:tc>
                  <a:txBody>
                    <a:bodyPr/>
                    <a:lstStyle/>
                    <a:p>
                      <a:r>
                        <a:rPr lang="en-US" sz="2400" b="0" i="0" dirty="0"/>
                        <a:t>Flagged by UK or CAUL but </a:t>
                      </a:r>
                      <a:r>
                        <a:rPr lang="en-US" sz="2400" b="0" i="0" u="sng" dirty="0"/>
                        <a:t>not</a:t>
                      </a:r>
                      <a:r>
                        <a:rPr lang="en-US" sz="2400" b="0" i="0" dirty="0"/>
                        <a:t> CARL</a:t>
                      </a:r>
                    </a:p>
                  </a:txBody>
                  <a:tcPr/>
                </a:tc>
                <a:tc>
                  <a:txBody>
                    <a:bodyPr/>
                    <a:lstStyle/>
                    <a:p>
                      <a:pPr marL="285750" indent="-285750">
                        <a:buFont typeface="Arial" panose="020B0604020202020204" pitchFamily="34" charset="0"/>
                        <a:buChar char="•"/>
                      </a:pPr>
                      <a:r>
                        <a:rPr lang="en-US" sz="2400" b="0" i="0" dirty="0"/>
                        <a:t>Licensed electronic collections / e-books</a:t>
                      </a:r>
                    </a:p>
                    <a:p>
                      <a:pPr marL="285750" indent="-285750">
                        <a:buFont typeface="Arial" panose="020B0604020202020204" pitchFamily="34" charset="0"/>
                        <a:buChar char="•"/>
                      </a:pPr>
                      <a:r>
                        <a:rPr lang="en-US" sz="2400" b="0" i="0" dirty="0"/>
                        <a:t>Visibility of the Library’s collection</a:t>
                      </a:r>
                    </a:p>
                    <a:p>
                      <a:pPr marL="285750" indent="-285750">
                        <a:buFont typeface="Arial" panose="020B0604020202020204" pitchFamily="34" charset="0"/>
                        <a:buChar char="•"/>
                      </a:pPr>
                      <a:endParaRPr lang="en-US" sz="2400" b="0" i="0" dirty="0"/>
                    </a:p>
                  </a:txBody>
                  <a:tcPr/>
                </a:tc>
                <a:extLst>
                  <a:ext uri="{0D108BD9-81ED-4DB2-BD59-A6C34878D82A}">
                    <a16:rowId xmlns:a16="http://schemas.microsoft.com/office/drawing/2014/main" val="728084675"/>
                  </a:ext>
                </a:extLst>
              </a:tr>
            </a:tbl>
          </a:graphicData>
        </a:graphic>
      </p:graphicFrame>
    </p:spTree>
    <p:extLst>
      <p:ext uri="{BB962C8B-B14F-4D97-AF65-F5344CB8AC3E}">
        <p14:creationId xmlns:p14="http://schemas.microsoft.com/office/powerpoint/2010/main" val="101532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r>
              <a:rPr lang="en-US" sz="3600" dirty="0"/>
              <a:t>Most Challenging / Ripe for Innovation</a:t>
            </a:r>
          </a:p>
        </p:txBody>
      </p:sp>
      <p:graphicFrame>
        <p:nvGraphicFramePr>
          <p:cNvPr id="4" name="Table 3">
            <a:extLst>
              <a:ext uri="{FF2B5EF4-FFF2-40B4-BE49-F238E27FC236}">
                <a16:creationId xmlns:a16="http://schemas.microsoft.com/office/drawing/2014/main" id="{D6F00341-211F-4A23-A510-73F1B5D3E477}"/>
              </a:ext>
            </a:extLst>
          </p:cNvPr>
          <p:cNvGraphicFramePr>
            <a:graphicFrameLocks noGrp="1"/>
          </p:cNvGraphicFramePr>
          <p:nvPr>
            <p:extLst>
              <p:ext uri="{D42A27DB-BD31-4B8C-83A1-F6EECF244321}">
                <p14:modId xmlns:p14="http://schemas.microsoft.com/office/powerpoint/2010/main" val="167437854"/>
              </p:ext>
            </p:extLst>
          </p:nvPr>
        </p:nvGraphicFramePr>
        <p:xfrm>
          <a:off x="588824" y="1558513"/>
          <a:ext cx="10983312" cy="3931920"/>
        </p:xfrm>
        <a:graphic>
          <a:graphicData uri="http://schemas.openxmlformats.org/drawingml/2006/table">
            <a:tbl>
              <a:tblPr firstRow="1" bandRow="1">
                <a:tableStyleId>{5C22544A-7EE6-4342-B048-85BDC9FD1C3A}</a:tableStyleId>
              </a:tblPr>
              <a:tblGrid>
                <a:gridCol w="4017900">
                  <a:extLst>
                    <a:ext uri="{9D8B030D-6E8A-4147-A177-3AD203B41FA5}">
                      <a16:colId xmlns:a16="http://schemas.microsoft.com/office/drawing/2014/main" val="633371999"/>
                    </a:ext>
                  </a:extLst>
                </a:gridCol>
                <a:gridCol w="6965412">
                  <a:extLst>
                    <a:ext uri="{9D8B030D-6E8A-4147-A177-3AD203B41FA5}">
                      <a16:colId xmlns:a16="http://schemas.microsoft.com/office/drawing/2014/main" val="3176316267"/>
                    </a:ext>
                  </a:extLst>
                </a:gridCol>
              </a:tblGrid>
              <a:tr h="170744">
                <a:tc>
                  <a:txBody>
                    <a:bodyPr/>
                    <a:lstStyle/>
                    <a:p>
                      <a:r>
                        <a:rPr lang="en-US" sz="2400" b="0" dirty="0">
                          <a:solidFill>
                            <a:schemeClr val="tx1"/>
                          </a:solidFill>
                        </a:rPr>
                        <a:t>Common to all</a:t>
                      </a: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sz="2400" b="0" dirty="0">
                          <a:solidFill>
                            <a:schemeClr val="tx1"/>
                          </a:solidFill>
                        </a:rPr>
                        <a:t>Support for Digital Humanities / Digital Scholarship</a:t>
                      </a:r>
                    </a:p>
                  </a:txBody>
                  <a:tcPr>
                    <a:solidFill>
                      <a:schemeClr val="accent1">
                        <a:lumMod val="20000"/>
                        <a:lumOff val="80000"/>
                      </a:schemeClr>
                    </a:solidFill>
                  </a:tcPr>
                </a:tc>
                <a:extLst>
                  <a:ext uri="{0D108BD9-81ED-4DB2-BD59-A6C34878D82A}">
                    <a16:rowId xmlns:a16="http://schemas.microsoft.com/office/drawing/2014/main" val="1366491247"/>
                  </a:ext>
                </a:extLst>
              </a:tr>
              <a:tr h="0">
                <a:tc>
                  <a:txBody>
                    <a:bodyPr/>
                    <a:lstStyle/>
                    <a:p>
                      <a:r>
                        <a:rPr lang="en-US" sz="2400" b="0" dirty="0"/>
                        <a:t>Unique to CARL</a:t>
                      </a:r>
                    </a:p>
                  </a:txBody>
                  <a:tcPr/>
                </a:tc>
                <a:tc>
                  <a:txBody>
                    <a:bodyPr/>
                    <a:lstStyle/>
                    <a:p>
                      <a:pPr marL="342900" indent="-342900">
                        <a:buFont typeface="Arial" panose="020B0604020202020204" pitchFamily="34" charset="0"/>
                        <a:buChar char="•"/>
                      </a:pPr>
                      <a:r>
                        <a:rPr lang="en-US" sz="2400" b="0" dirty="0"/>
                        <a:t>Research Information Management (incl CRIS)</a:t>
                      </a:r>
                    </a:p>
                    <a:p>
                      <a:pPr marL="342900" indent="-342900">
                        <a:buFont typeface="Arial" panose="020B0604020202020204" pitchFamily="34" charset="0"/>
                        <a:buChar char="•"/>
                      </a:pPr>
                      <a:r>
                        <a:rPr lang="en-US" sz="2400" b="0" dirty="0"/>
                        <a:t>Institutional Repository (IR) discovery and aggregation</a:t>
                      </a:r>
                    </a:p>
                    <a:p>
                      <a:pPr marL="285750" indent="-285750">
                        <a:buFont typeface="Arial" panose="020B0604020202020204" pitchFamily="34" charset="0"/>
                        <a:buChar char="•"/>
                      </a:pPr>
                      <a:endParaRPr lang="en-US" sz="2400" b="0" dirty="0"/>
                    </a:p>
                  </a:txBody>
                  <a:tcPr/>
                </a:tc>
                <a:extLst>
                  <a:ext uri="{0D108BD9-81ED-4DB2-BD59-A6C34878D82A}">
                    <a16:rowId xmlns:a16="http://schemas.microsoft.com/office/drawing/2014/main" val="3562154953"/>
                  </a:ext>
                </a:extLst>
              </a:tr>
              <a:tr h="370840">
                <a:tc>
                  <a:txBody>
                    <a:bodyPr/>
                    <a:lstStyle/>
                    <a:p>
                      <a:r>
                        <a:rPr lang="en-US" sz="2400" b="0" dirty="0"/>
                        <a:t>Flagged by UK or CAUL but </a:t>
                      </a:r>
                      <a:r>
                        <a:rPr lang="en-US" sz="2400" b="0" u="sng" dirty="0"/>
                        <a:t>not</a:t>
                      </a:r>
                      <a:r>
                        <a:rPr lang="en-US" sz="2400" b="0" dirty="0"/>
                        <a:t> CARL</a:t>
                      </a:r>
                    </a:p>
                  </a:txBody>
                  <a:tcPr/>
                </a:tc>
                <a:tc>
                  <a:txBody>
                    <a:bodyPr/>
                    <a:lstStyle/>
                    <a:p>
                      <a:pPr marL="285750" indent="-285750">
                        <a:buFont typeface="Arial" panose="020B0604020202020204" pitchFamily="34" charset="0"/>
                        <a:buChar char="•"/>
                      </a:pPr>
                      <a:r>
                        <a:rPr lang="en-US" sz="2400" b="0" dirty="0"/>
                        <a:t>Licensed electronic collections / e-books</a:t>
                      </a:r>
                    </a:p>
                    <a:p>
                      <a:pPr marL="285750" indent="-285750">
                        <a:buFont typeface="Arial" panose="020B0604020202020204" pitchFamily="34" charset="0"/>
                        <a:buChar char="•"/>
                      </a:pPr>
                      <a:r>
                        <a:rPr lang="en-US" sz="2400" b="0" dirty="0"/>
                        <a:t>Visibility of the Library’s collection</a:t>
                      </a:r>
                    </a:p>
                    <a:p>
                      <a:pPr marL="285750" indent="-285750">
                        <a:buFont typeface="Arial" panose="020B0604020202020204" pitchFamily="34" charset="0"/>
                        <a:buChar char="•"/>
                      </a:pPr>
                      <a:r>
                        <a:rPr lang="en-US" sz="2400" b="0" dirty="0"/>
                        <a:t>Demonstrating library value to funders</a:t>
                      </a:r>
                    </a:p>
                    <a:p>
                      <a:pPr marL="285750" indent="-285750">
                        <a:buFont typeface="Arial" panose="020B0604020202020204" pitchFamily="34" charset="0"/>
                        <a:buChar char="•"/>
                      </a:pPr>
                      <a:r>
                        <a:rPr lang="en-US" sz="2400" b="0" dirty="0"/>
                        <a:t>Librarian Skills Development</a:t>
                      </a:r>
                    </a:p>
                    <a:p>
                      <a:pPr marL="285750" indent="-285750">
                        <a:buFont typeface="Arial" panose="020B0604020202020204" pitchFamily="34" charset="0"/>
                        <a:buChar char="•"/>
                      </a:pPr>
                      <a:endParaRPr lang="en-US" sz="2400" b="0" dirty="0"/>
                    </a:p>
                  </a:txBody>
                  <a:tcPr/>
                </a:tc>
                <a:extLst>
                  <a:ext uri="{0D108BD9-81ED-4DB2-BD59-A6C34878D82A}">
                    <a16:rowId xmlns:a16="http://schemas.microsoft.com/office/drawing/2014/main" val="728084675"/>
                  </a:ext>
                </a:extLst>
              </a:tr>
            </a:tbl>
          </a:graphicData>
        </a:graphic>
      </p:graphicFrame>
    </p:spTree>
    <p:extLst>
      <p:ext uri="{BB962C8B-B14F-4D97-AF65-F5344CB8AC3E}">
        <p14:creationId xmlns:p14="http://schemas.microsoft.com/office/powerpoint/2010/main" val="277153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2F5BA6-4901-4E93-97A6-5427A3CC5329}"/>
              </a:ext>
            </a:extLst>
          </p:cNvPr>
          <p:cNvSpPr>
            <a:spLocks noGrp="1"/>
          </p:cNvSpPr>
          <p:nvPr>
            <p:ph type="body" sz="quarter" idx="13"/>
          </p:nvPr>
        </p:nvSpPr>
        <p:spPr/>
        <p:txBody>
          <a:bodyPr>
            <a:normAutofit/>
          </a:bodyPr>
          <a:lstStyle/>
          <a:p>
            <a:r>
              <a:rPr lang="en-US" dirty="0"/>
              <a:t>Students now and in the future (UK)</a:t>
            </a:r>
          </a:p>
        </p:txBody>
      </p:sp>
      <p:graphicFrame>
        <p:nvGraphicFramePr>
          <p:cNvPr id="3" name="Chart 2">
            <a:extLst>
              <a:ext uri="{FF2B5EF4-FFF2-40B4-BE49-F238E27FC236}">
                <a16:creationId xmlns:a16="http://schemas.microsoft.com/office/drawing/2014/main" id="{791A1F78-278B-4B63-8239-F3F9EF953DD9}"/>
              </a:ext>
            </a:extLst>
          </p:cNvPr>
          <p:cNvGraphicFramePr/>
          <p:nvPr>
            <p:extLst>
              <p:ext uri="{D42A27DB-BD31-4B8C-83A1-F6EECF244321}">
                <p14:modId xmlns:p14="http://schemas.microsoft.com/office/powerpoint/2010/main" val="3654217097"/>
              </p:ext>
            </p:extLst>
          </p:nvPr>
        </p:nvGraphicFramePr>
        <p:xfrm>
          <a:off x="2469931" y="1460939"/>
          <a:ext cx="7441324" cy="4372302"/>
        </p:xfrm>
        <a:graphic>
          <a:graphicData uri="http://schemas.openxmlformats.org/drawingml/2006/chart">
            <c:chart xmlns:c="http://schemas.openxmlformats.org/drawingml/2006/chart" xmlns:r="http://schemas.openxmlformats.org/officeDocument/2006/relationships" r:id="rId2"/>
          </a:graphicData>
        </a:graphic>
      </p:graphicFrame>
      <p:sp>
        <p:nvSpPr>
          <p:cNvPr id="4" name="Arrow: Right 3">
            <a:extLst>
              <a:ext uri="{FF2B5EF4-FFF2-40B4-BE49-F238E27FC236}">
                <a16:creationId xmlns:a16="http://schemas.microsoft.com/office/drawing/2014/main" id="{9939C19F-EF62-43CD-8658-97BC5D8B5919}"/>
              </a:ext>
            </a:extLst>
          </p:cNvPr>
          <p:cNvSpPr/>
          <p:nvPr/>
        </p:nvSpPr>
        <p:spPr>
          <a:xfrm>
            <a:off x="1074420" y="4379447"/>
            <a:ext cx="1153773" cy="3693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5" name="Arrow: Right 4">
            <a:extLst>
              <a:ext uri="{FF2B5EF4-FFF2-40B4-BE49-F238E27FC236}">
                <a16:creationId xmlns:a16="http://schemas.microsoft.com/office/drawing/2014/main" id="{9939C19F-EF62-43CD-8658-97BC5D8B5919}"/>
              </a:ext>
            </a:extLst>
          </p:cNvPr>
          <p:cNvSpPr/>
          <p:nvPr/>
        </p:nvSpPr>
        <p:spPr>
          <a:xfrm>
            <a:off x="1451609" y="4748786"/>
            <a:ext cx="1153773" cy="3693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32327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DF8700-7CA0-49D5-AB6D-B6139FE7F85D}"/>
              </a:ext>
            </a:extLst>
          </p:cNvPr>
          <p:cNvSpPr>
            <a:spLocks noGrp="1"/>
          </p:cNvSpPr>
          <p:nvPr>
            <p:ph type="body" sz="quarter" idx="13"/>
          </p:nvPr>
        </p:nvSpPr>
        <p:spPr/>
        <p:txBody>
          <a:bodyPr>
            <a:normAutofit/>
          </a:bodyPr>
          <a:lstStyle/>
          <a:p>
            <a:r>
              <a:rPr lang="en-US" dirty="0"/>
              <a:t>Students now and in the future (ANZ)</a:t>
            </a:r>
          </a:p>
        </p:txBody>
      </p:sp>
      <p:graphicFrame>
        <p:nvGraphicFramePr>
          <p:cNvPr id="3" name="Chart 2">
            <a:extLst>
              <a:ext uri="{FF2B5EF4-FFF2-40B4-BE49-F238E27FC236}">
                <a16:creationId xmlns:a16="http://schemas.microsoft.com/office/drawing/2014/main" id="{A993D580-8C80-49EA-8487-3F761DB8E882}"/>
              </a:ext>
            </a:extLst>
          </p:cNvPr>
          <p:cNvGraphicFramePr/>
          <p:nvPr>
            <p:extLst>
              <p:ext uri="{D42A27DB-BD31-4B8C-83A1-F6EECF244321}">
                <p14:modId xmlns:p14="http://schemas.microsoft.com/office/powerpoint/2010/main" val="3583268358"/>
              </p:ext>
            </p:extLst>
          </p:nvPr>
        </p:nvGraphicFramePr>
        <p:xfrm>
          <a:off x="2007476" y="1372995"/>
          <a:ext cx="8271641" cy="4470757"/>
        </p:xfrm>
        <a:graphic>
          <a:graphicData uri="http://schemas.openxmlformats.org/drawingml/2006/chart">
            <c:chart xmlns:c="http://schemas.openxmlformats.org/drawingml/2006/chart" xmlns:r="http://schemas.openxmlformats.org/officeDocument/2006/relationships" r:id="rId2"/>
          </a:graphicData>
        </a:graphic>
      </p:graphicFrame>
      <p:sp>
        <p:nvSpPr>
          <p:cNvPr id="4" name="Arrow: Right 3">
            <a:extLst>
              <a:ext uri="{FF2B5EF4-FFF2-40B4-BE49-F238E27FC236}">
                <a16:creationId xmlns:a16="http://schemas.microsoft.com/office/drawing/2014/main" id="{9939C19F-EF62-43CD-8658-97BC5D8B5919}"/>
              </a:ext>
            </a:extLst>
          </p:cNvPr>
          <p:cNvSpPr/>
          <p:nvPr/>
        </p:nvSpPr>
        <p:spPr>
          <a:xfrm>
            <a:off x="654043" y="4232302"/>
            <a:ext cx="1153773" cy="3693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5" name="Arrow: Right 4">
            <a:extLst>
              <a:ext uri="{FF2B5EF4-FFF2-40B4-BE49-F238E27FC236}">
                <a16:creationId xmlns:a16="http://schemas.microsoft.com/office/drawing/2014/main" id="{9939C19F-EF62-43CD-8658-97BC5D8B5919}"/>
              </a:ext>
            </a:extLst>
          </p:cNvPr>
          <p:cNvSpPr/>
          <p:nvPr/>
        </p:nvSpPr>
        <p:spPr>
          <a:xfrm>
            <a:off x="1230929" y="4778840"/>
            <a:ext cx="1153773" cy="3693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52768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07C432-A442-4BF4-BD1B-2A468B4D0A12}"/>
              </a:ext>
            </a:extLst>
          </p:cNvPr>
          <p:cNvSpPr>
            <a:spLocks noGrp="1"/>
          </p:cNvSpPr>
          <p:nvPr>
            <p:ph type="body" sz="quarter" idx="12"/>
          </p:nvPr>
        </p:nvSpPr>
        <p:spPr/>
        <p:txBody>
          <a:bodyPr/>
          <a:lstStyle/>
          <a:p>
            <a:r>
              <a:rPr lang="en-US" dirty="0"/>
              <a:t>Research Data Management </a:t>
            </a:r>
          </a:p>
          <a:p>
            <a:pPr lvl="1"/>
            <a:r>
              <a:rPr lang="en-US" sz="2800" dirty="0"/>
              <a:t>Realities of RDM (publication series) oc.lc/</a:t>
            </a:r>
            <a:r>
              <a:rPr lang="en-US" sz="2800" dirty="0" err="1"/>
              <a:t>rdm</a:t>
            </a:r>
            <a:endParaRPr lang="en-US" sz="2800" dirty="0"/>
          </a:p>
          <a:p>
            <a:pPr lvl="1"/>
            <a:r>
              <a:rPr lang="en-US" sz="2800" dirty="0"/>
              <a:t>Webinars + learning guide</a:t>
            </a:r>
          </a:p>
          <a:p>
            <a:r>
              <a:rPr lang="en-US" dirty="0"/>
              <a:t>Research Information Management oc.lc/rim </a:t>
            </a:r>
          </a:p>
          <a:p>
            <a:pPr lvl="1"/>
            <a:r>
              <a:rPr lang="en-US" sz="2800" dirty="0"/>
              <a:t>Case studies, global survey results, position paper</a:t>
            </a:r>
          </a:p>
          <a:p>
            <a:r>
              <a:rPr lang="en-US" dirty="0"/>
              <a:t>Open Access – Access to Open Content Survey oc.lc/</a:t>
            </a:r>
            <a:r>
              <a:rPr lang="en-US" dirty="0" err="1"/>
              <a:t>oasurvey</a:t>
            </a:r>
            <a:r>
              <a:rPr lang="en-US" dirty="0"/>
              <a:t> (closed 31 January) </a:t>
            </a:r>
          </a:p>
        </p:txBody>
      </p:sp>
      <p:sp>
        <p:nvSpPr>
          <p:cNvPr id="3" name="Text Placeholder 2">
            <a:extLst>
              <a:ext uri="{FF2B5EF4-FFF2-40B4-BE49-F238E27FC236}">
                <a16:creationId xmlns:a16="http://schemas.microsoft.com/office/drawing/2014/main" id="{8C1075D2-01A4-498C-9EE7-2C0CA1A1F91E}"/>
              </a:ext>
            </a:extLst>
          </p:cNvPr>
          <p:cNvSpPr>
            <a:spLocks noGrp="1"/>
          </p:cNvSpPr>
          <p:nvPr>
            <p:ph type="body" sz="quarter" idx="13"/>
          </p:nvPr>
        </p:nvSpPr>
        <p:spPr/>
        <p:txBody>
          <a:bodyPr/>
          <a:lstStyle/>
          <a:p>
            <a:r>
              <a:rPr lang="en-US" dirty="0"/>
              <a:t>OCLC Research investments</a:t>
            </a:r>
          </a:p>
          <a:p>
            <a:endParaRPr lang="en-US" dirty="0"/>
          </a:p>
        </p:txBody>
      </p:sp>
    </p:spTree>
    <p:extLst>
      <p:ext uri="{BB962C8B-B14F-4D97-AF65-F5344CB8AC3E}">
        <p14:creationId xmlns:p14="http://schemas.microsoft.com/office/powerpoint/2010/main" val="367991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382">
            <a:extLst>
              <a:ext uri="{FF2B5EF4-FFF2-40B4-BE49-F238E27FC236}">
                <a16:creationId xmlns:a16="http://schemas.microsoft.com/office/drawing/2014/main" id="{08DD9A6E-6F03-4DF5-BEC7-04AA856066F0}"/>
              </a:ext>
            </a:extLst>
          </p:cNvPr>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1" y="0"/>
            <a:ext cx="12192000" cy="6858000"/>
          </a:xfrm>
          <a:prstGeom prst="rect">
            <a:avLst/>
          </a:prstGeom>
          <a:solidFill>
            <a:schemeClr val="lt1"/>
          </a:solidFill>
          <a:ln>
            <a:noFill/>
          </a:ln>
        </p:spPr>
      </p:pic>
      <p:sp>
        <p:nvSpPr>
          <p:cNvPr id="3" name="Shape 384">
            <a:extLst>
              <a:ext uri="{FF2B5EF4-FFF2-40B4-BE49-F238E27FC236}">
                <a16:creationId xmlns:a16="http://schemas.microsoft.com/office/drawing/2014/main" id="{D1AFD35C-CBC3-4E78-8D75-ACC699E88C1A}"/>
              </a:ext>
            </a:extLst>
          </p:cNvPr>
          <p:cNvSpPr txBox="1"/>
          <p:nvPr/>
        </p:nvSpPr>
        <p:spPr>
          <a:xfrm>
            <a:off x="1045143" y="299506"/>
            <a:ext cx="10101716" cy="522737"/>
          </a:xfrm>
          <a:prstGeom prst="rect">
            <a:avLst/>
          </a:prstGeom>
          <a:noFill/>
          <a:ln>
            <a:noFill/>
          </a:ln>
        </p:spPr>
        <p:txBody>
          <a:bodyPr spcFirstLastPara="1" wrap="square" lIns="91425" tIns="45700" rIns="91425" bIns="45700" anchor="t" anchorCtr="0">
            <a:noAutofit/>
          </a:bodyPr>
          <a:lstStyle/>
          <a:p>
            <a:pPr defTabSz="914377">
              <a:buClr>
                <a:srgbClr val="000000"/>
              </a:buClr>
            </a:pPr>
            <a:r>
              <a:rPr lang="en-US" sz="2000" b="1" kern="0" dirty="0">
                <a:solidFill>
                  <a:srgbClr val="FFFFFF"/>
                </a:solidFill>
                <a:latin typeface="Arial"/>
                <a:cs typeface="Arial"/>
                <a:sym typeface="Arial"/>
              </a:rPr>
              <a:t>OCLC Research publications on Research Data Management</a:t>
            </a:r>
            <a:endParaRPr sz="1400" kern="0" dirty="0">
              <a:solidFill>
                <a:srgbClr val="000000"/>
              </a:solidFill>
              <a:latin typeface="Arial"/>
              <a:cs typeface="Arial"/>
              <a:sym typeface="Arial"/>
            </a:endParaRPr>
          </a:p>
        </p:txBody>
      </p:sp>
      <p:pic>
        <p:nvPicPr>
          <p:cNvPr id="4" name="Picture 2" descr="The Realities of Research Data Management Part Two: Scoping the University RDM Service Bundle">
            <a:extLst>
              <a:ext uri="{FF2B5EF4-FFF2-40B4-BE49-F238E27FC236}">
                <a16:creationId xmlns:a16="http://schemas.microsoft.com/office/drawing/2014/main" id="{19C8EA53-E094-4E9C-9DB7-80309DF13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57" y="1704622"/>
            <a:ext cx="2970691" cy="38438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www.oclc.org/content/dam/research/images/publications/RDM-Part2-Cover-v2-small.png">
            <a:extLst>
              <a:ext uri="{FF2B5EF4-FFF2-40B4-BE49-F238E27FC236}">
                <a16:creationId xmlns:a16="http://schemas.microsoft.com/office/drawing/2014/main" id="{70563179-54E9-414F-967F-E4FF0237F5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0568" y="1704622"/>
            <a:ext cx="2970691" cy="38438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www.oclc.org/content/dam/research/images/publications/rdm3-cover.png">
            <a:extLst>
              <a:ext uri="{FF2B5EF4-FFF2-40B4-BE49-F238E27FC236}">
                <a16:creationId xmlns:a16="http://schemas.microsoft.com/office/drawing/2014/main" id="{C61FFEAF-FF64-4ADB-ACBC-DEE362142C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4479" y="1704622"/>
            <a:ext cx="2971877" cy="38438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s://www.oclc.org/content/dam/research/images/publications/rdm4-cover.jpg">
            <a:extLst>
              <a:ext uri="{FF2B5EF4-FFF2-40B4-BE49-F238E27FC236}">
                <a16:creationId xmlns:a16="http://schemas.microsoft.com/office/drawing/2014/main" id="{D383075D-3E9F-477D-A052-3FD5F366FA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9576" y="1704621"/>
            <a:ext cx="2882829" cy="3736147"/>
          </a:xfrm>
          <a:prstGeom prst="rect">
            <a:avLst/>
          </a:prstGeom>
          <a:noFill/>
          <a:extLst>
            <a:ext uri="{909E8E84-426E-40DD-AFC4-6F175D3DCCD1}">
              <a14:hiddenFill xmlns:a14="http://schemas.microsoft.com/office/drawing/2010/main">
                <a:solidFill>
                  <a:srgbClr val="FFFFFF"/>
                </a:solidFill>
              </a14:hiddenFill>
            </a:ext>
          </a:extLst>
        </p:spPr>
      </p:pic>
      <p:sp>
        <p:nvSpPr>
          <p:cNvPr id="12" name="Shape 383">
            <a:extLst>
              <a:ext uri="{FF2B5EF4-FFF2-40B4-BE49-F238E27FC236}">
                <a16:creationId xmlns:a16="http://schemas.microsoft.com/office/drawing/2014/main" id="{6CE50A04-A3AB-4854-8B70-9BA958A0D5D4}"/>
              </a:ext>
            </a:extLst>
          </p:cNvPr>
          <p:cNvSpPr/>
          <p:nvPr/>
        </p:nvSpPr>
        <p:spPr>
          <a:xfrm>
            <a:off x="1" y="6327176"/>
            <a:ext cx="3952644" cy="542841"/>
          </a:xfrm>
          <a:prstGeom prst="rect">
            <a:avLst/>
          </a:prstGeom>
          <a:solidFill>
            <a:srgbClr val="A9306F"/>
          </a:solidFill>
          <a:ln>
            <a:noFill/>
          </a:ln>
        </p:spPr>
        <p:txBody>
          <a:bodyPr spcFirstLastPara="1" wrap="square" lIns="91425" tIns="45700" rIns="91425" bIns="45700" anchor="t" anchorCtr="0">
            <a:noAutofit/>
          </a:bodyPr>
          <a:lstStyle/>
          <a:p>
            <a:pPr algn="ctr" defTabSz="914377">
              <a:buClr>
                <a:srgbClr val="000000"/>
              </a:buClr>
            </a:pPr>
            <a:r>
              <a:rPr lang="en-US" sz="2100" kern="0" dirty="0">
                <a:solidFill>
                  <a:srgbClr val="FFFFFF"/>
                </a:solidFill>
                <a:latin typeface="Arial"/>
                <a:cs typeface="Arial"/>
                <a:sym typeface="Arial"/>
              </a:rPr>
              <a:t>oc.lc/</a:t>
            </a:r>
            <a:r>
              <a:rPr lang="en-US" sz="2100" kern="0" dirty="0" err="1">
                <a:solidFill>
                  <a:srgbClr val="FFFFFF"/>
                </a:solidFill>
                <a:latin typeface="Arial"/>
                <a:cs typeface="Arial"/>
                <a:sym typeface="Arial"/>
              </a:rPr>
              <a:t>rdm</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425196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382">
            <a:extLst>
              <a:ext uri="{FF2B5EF4-FFF2-40B4-BE49-F238E27FC236}">
                <a16:creationId xmlns:a16="http://schemas.microsoft.com/office/drawing/2014/main" id="{C6990E06-08D0-489C-A0AB-DA4A5EF6A06C}"/>
              </a:ext>
            </a:extLst>
          </p:cNvPr>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 y="0"/>
            <a:ext cx="12192000" cy="6858000"/>
          </a:xfrm>
          <a:prstGeom prst="rect">
            <a:avLst/>
          </a:prstGeom>
          <a:solidFill>
            <a:schemeClr val="lt1"/>
          </a:solidFill>
          <a:ln>
            <a:noFill/>
          </a:ln>
        </p:spPr>
      </p:pic>
      <p:sp>
        <p:nvSpPr>
          <p:cNvPr id="3" name="Shape 383">
            <a:extLst>
              <a:ext uri="{FF2B5EF4-FFF2-40B4-BE49-F238E27FC236}">
                <a16:creationId xmlns:a16="http://schemas.microsoft.com/office/drawing/2014/main" id="{44B38EAC-CB56-4D71-9BFF-A73DF2C6591B}"/>
              </a:ext>
            </a:extLst>
          </p:cNvPr>
          <p:cNvSpPr/>
          <p:nvPr/>
        </p:nvSpPr>
        <p:spPr>
          <a:xfrm>
            <a:off x="1" y="6327176"/>
            <a:ext cx="3952644" cy="542841"/>
          </a:xfrm>
          <a:prstGeom prst="rect">
            <a:avLst/>
          </a:prstGeom>
          <a:solidFill>
            <a:srgbClr val="A9306F"/>
          </a:solidFill>
          <a:ln>
            <a:noFill/>
          </a:ln>
        </p:spPr>
        <p:txBody>
          <a:bodyPr spcFirstLastPara="1" wrap="square" lIns="91425" tIns="45700" rIns="91425" bIns="45700" anchor="t" anchorCtr="0">
            <a:noAutofit/>
          </a:bodyPr>
          <a:lstStyle/>
          <a:p>
            <a:pPr algn="ctr" defTabSz="914377">
              <a:buClr>
                <a:srgbClr val="000000"/>
              </a:buClr>
            </a:pPr>
            <a:r>
              <a:rPr lang="en-US" sz="2100" kern="0" dirty="0">
                <a:solidFill>
                  <a:srgbClr val="FFFFFF"/>
                </a:solidFill>
                <a:latin typeface="Arial"/>
                <a:cs typeface="Arial"/>
                <a:sym typeface="Arial"/>
              </a:rPr>
              <a:t>oc.lc/rim</a:t>
            </a:r>
            <a:endParaRPr sz="1400" kern="0" dirty="0">
              <a:solidFill>
                <a:srgbClr val="000000"/>
              </a:solidFill>
              <a:latin typeface="Arial"/>
              <a:cs typeface="Arial"/>
              <a:sym typeface="Arial"/>
            </a:endParaRPr>
          </a:p>
        </p:txBody>
      </p:sp>
      <p:pic>
        <p:nvPicPr>
          <p:cNvPr id="4" name="Shape 387">
            <a:extLst>
              <a:ext uri="{FF2B5EF4-FFF2-40B4-BE49-F238E27FC236}">
                <a16:creationId xmlns:a16="http://schemas.microsoft.com/office/drawing/2014/main" id="{0FE6C7FA-768F-47A2-AF8E-33BDBAB0FE11}"/>
              </a:ext>
            </a:extLst>
          </p:cNvPr>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676850" y="1118653"/>
            <a:ext cx="3437769" cy="4361291"/>
          </a:xfrm>
          <a:prstGeom prst="rect">
            <a:avLst/>
          </a:prstGeom>
          <a:noFill/>
          <a:ln w="31750" cap="flat" cmpd="sng">
            <a:solidFill>
              <a:schemeClr val="lt1"/>
            </a:solidFill>
            <a:prstDash val="solid"/>
            <a:round/>
            <a:headEnd type="none" w="sm" len="sm"/>
            <a:tailEnd type="none" w="sm" len="sm"/>
          </a:ln>
        </p:spPr>
      </p:pic>
      <p:pic>
        <p:nvPicPr>
          <p:cNvPr id="5" name="Shape 388">
            <a:extLst>
              <a:ext uri="{FF2B5EF4-FFF2-40B4-BE49-F238E27FC236}">
                <a16:creationId xmlns:a16="http://schemas.microsoft.com/office/drawing/2014/main" id="{42576EE1-BD00-42EC-AAD9-F47CEDBF177A}"/>
              </a:ext>
            </a:extLst>
          </p:cNvPr>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4495802" y="1138696"/>
            <a:ext cx="3488143" cy="4358555"/>
          </a:xfrm>
          <a:prstGeom prst="rect">
            <a:avLst/>
          </a:prstGeom>
          <a:noFill/>
          <a:ln w="31750" cap="flat" cmpd="sng">
            <a:solidFill>
              <a:schemeClr val="lt1"/>
            </a:solidFill>
            <a:prstDash val="solid"/>
            <a:round/>
            <a:headEnd type="none" w="sm" len="sm"/>
            <a:tailEnd type="none" w="sm" len="sm"/>
          </a:ln>
        </p:spPr>
      </p:pic>
      <p:pic>
        <p:nvPicPr>
          <p:cNvPr id="6" name="Picture 1">
            <a:extLst>
              <a:ext uri="{FF2B5EF4-FFF2-40B4-BE49-F238E27FC236}">
                <a16:creationId xmlns:a16="http://schemas.microsoft.com/office/drawing/2014/main" id="{C842DE05-89E5-4FAC-9B67-86BF52ABAE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62949" y="1118652"/>
            <a:ext cx="3437769" cy="4395525"/>
          </a:xfrm>
          <a:prstGeom prst="rect">
            <a:avLst/>
          </a:prstGeom>
          <a:ln w="28575">
            <a:solidFill>
              <a:schemeClr val="bg1"/>
            </a:solidFill>
          </a:ln>
        </p:spPr>
      </p:pic>
      <p:sp>
        <p:nvSpPr>
          <p:cNvPr id="7" name="Shape 384">
            <a:extLst>
              <a:ext uri="{FF2B5EF4-FFF2-40B4-BE49-F238E27FC236}">
                <a16:creationId xmlns:a16="http://schemas.microsoft.com/office/drawing/2014/main" id="{E2CB0553-857C-40B7-AC61-3161D641ADA1}"/>
              </a:ext>
            </a:extLst>
          </p:cNvPr>
          <p:cNvSpPr txBox="1"/>
          <p:nvPr/>
        </p:nvSpPr>
        <p:spPr>
          <a:xfrm>
            <a:off x="1045143" y="299506"/>
            <a:ext cx="10101716" cy="522737"/>
          </a:xfrm>
          <a:prstGeom prst="rect">
            <a:avLst/>
          </a:prstGeom>
          <a:noFill/>
          <a:ln>
            <a:noFill/>
          </a:ln>
        </p:spPr>
        <p:txBody>
          <a:bodyPr spcFirstLastPara="1" wrap="square" lIns="91425" tIns="45700" rIns="91425" bIns="45700" anchor="t" anchorCtr="0">
            <a:noAutofit/>
          </a:bodyPr>
          <a:lstStyle/>
          <a:p>
            <a:pPr defTabSz="914377">
              <a:buClr>
                <a:srgbClr val="000000"/>
              </a:buClr>
            </a:pPr>
            <a:r>
              <a:rPr lang="en-US" sz="2000" b="1" kern="0" dirty="0">
                <a:solidFill>
                  <a:srgbClr val="FFFFFF"/>
                </a:solidFill>
                <a:latin typeface="Arial"/>
                <a:cs typeface="Arial"/>
                <a:sym typeface="Arial"/>
              </a:rPr>
              <a:t>OCLC Research publications on Research Information Management</a:t>
            </a:r>
            <a:endParaRPr sz="1400" kern="0" dirty="0">
              <a:solidFill>
                <a:srgbClr val="000000"/>
              </a:solidFill>
              <a:latin typeface="Arial"/>
              <a:cs typeface="Arial"/>
              <a:sym typeface="Arial"/>
            </a:endParaRPr>
          </a:p>
        </p:txBody>
      </p:sp>
      <p:sp>
        <p:nvSpPr>
          <p:cNvPr id="8" name="Oval 8">
            <a:extLst>
              <a:ext uri="{FF2B5EF4-FFF2-40B4-BE49-F238E27FC236}">
                <a16:creationId xmlns:a16="http://schemas.microsoft.com/office/drawing/2014/main" id="{AEB3723A-9F0C-44B4-B76B-98F29038DA57}"/>
              </a:ext>
            </a:extLst>
          </p:cNvPr>
          <p:cNvSpPr/>
          <p:nvPr/>
        </p:nvSpPr>
        <p:spPr>
          <a:xfrm>
            <a:off x="11724517" y="445027"/>
            <a:ext cx="76200" cy="76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271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D5BDE0-52AC-4FEB-BC3C-0EA7584E2B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84" y="0"/>
            <a:ext cx="12381168" cy="6858000"/>
          </a:xfrm>
          <a:prstGeom prst="rect">
            <a:avLst/>
          </a:prstGeom>
        </p:spPr>
      </p:pic>
    </p:spTree>
    <p:extLst>
      <p:ext uri="{BB962C8B-B14F-4D97-AF65-F5344CB8AC3E}">
        <p14:creationId xmlns:p14="http://schemas.microsoft.com/office/powerpoint/2010/main" val="311252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B226F6-780A-46C1-A788-33D8AA13A2DA}"/>
              </a:ext>
            </a:extLst>
          </p:cNvPr>
          <p:cNvSpPr>
            <a:spLocks noGrp="1"/>
          </p:cNvSpPr>
          <p:nvPr>
            <p:ph type="body" sz="quarter" idx="12"/>
          </p:nvPr>
        </p:nvSpPr>
        <p:spPr/>
        <p:txBody>
          <a:bodyPr/>
          <a:lstStyle/>
          <a:p>
            <a:r>
              <a:rPr lang="en-US" dirty="0"/>
              <a:t>Finish analysis of preliminary results</a:t>
            </a:r>
          </a:p>
          <a:p>
            <a:r>
              <a:rPr lang="en-US" dirty="0"/>
              <a:t>Publication of results (along with results from the UK and CAUL data) – later in 2019</a:t>
            </a:r>
          </a:p>
          <a:p>
            <a:endParaRPr lang="en-US" dirty="0"/>
          </a:p>
        </p:txBody>
      </p:sp>
      <p:sp>
        <p:nvSpPr>
          <p:cNvPr id="3" name="Text Placeholder 2">
            <a:extLst>
              <a:ext uri="{FF2B5EF4-FFF2-40B4-BE49-F238E27FC236}">
                <a16:creationId xmlns:a16="http://schemas.microsoft.com/office/drawing/2014/main" id="{0FCCEDFB-6EFD-4B96-B30A-79C2156FE7E4}"/>
              </a:ext>
            </a:extLst>
          </p:cNvPr>
          <p:cNvSpPr>
            <a:spLocks noGrp="1"/>
          </p:cNvSpPr>
          <p:nvPr>
            <p:ph type="body" sz="quarter" idx="13"/>
          </p:nvPr>
        </p:nvSpPr>
        <p:spPr/>
        <p:txBody>
          <a:bodyPr/>
          <a:lstStyle/>
          <a:p>
            <a:r>
              <a:rPr lang="en-US" dirty="0"/>
              <a:t>Next steps</a:t>
            </a:r>
          </a:p>
        </p:txBody>
      </p:sp>
    </p:spTree>
    <p:extLst>
      <p:ext uri="{BB962C8B-B14F-4D97-AF65-F5344CB8AC3E}">
        <p14:creationId xmlns:p14="http://schemas.microsoft.com/office/powerpoint/2010/main" val="367777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sz="5333" spc="-67" dirty="0"/>
              <a:t>OCLC Research</a:t>
            </a:r>
          </a:p>
        </p:txBody>
      </p:sp>
      <p:sp>
        <p:nvSpPr>
          <p:cNvPr id="11" name="Text Placeholder 9"/>
          <p:cNvSpPr txBox="1">
            <a:spLocks/>
          </p:cNvSpPr>
          <p:nvPr/>
        </p:nvSpPr>
        <p:spPr>
          <a:xfrm>
            <a:off x="454381" y="1585872"/>
            <a:ext cx="6744704" cy="2037581"/>
          </a:xfrm>
          <a:prstGeom prst="rect">
            <a:avLst/>
          </a:prstGeom>
        </p:spPr>
        <p:txBody>
          <a:bodyPr vert="horz"/>
          <a:lstStyle>
            <a:lvl1pPr marL="0" indent="0" algn="l" defTabSz="457200" rtl="0" eaLnBrk="1" latinLnBrk="0" hangingPunct="1">
              <a:spcBef>
                <a:spcPct val="20000"/>
              </a:spcBef>
              <a:buFont typeface="Arial"/>
              <a:buNone/>
              <a:defRPr sz="3600" b="1" kern="1200" baseline="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70">
              <a:defRPr/>
            </a:pPr>
            <a:r>
              <a:rPr lang="en-US" sz="5333" b="0" dirty="0">
                <a:solidFill>
                  <a:srgbClr val="E87722"/>
                </a:solidFill>
                <a:latin typeface="Arial"/>
              </a:rPr>
              <a:t>Scale and accelerate library learning  innovation and collaboration.</a:t>
            </a:r>
          </a:p>
        </p:txBody>
      </p:sp>
      <p:pic>
        <p:nvPicPr>
          <p:cNvPr id="5" name="Picture 4">
            <a:extLst>
              <a:ext uri="{FF2B5EF4-FFF2-40B4-BE49-F238E27FC236}">
                <a16:creationId xmlns:a16="http://schemas.microsoft.com/office/drawing/2014/main" id="{B1C1960C-EA60-FA4C-9D4A-7147317316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9086" y="457741"/>
            <a:ext cx="4312559" cy="5633585"/>
          </a:xfrm>
          <a:prstGeom prst="rect">
            <a:avLst/>
          </a:prstGeom>
        </p:spPr>
      </p:pic>
    </p:spTree>
    <p:extLst>
      <p:ext uri="{BB962C8B-B14F-4D97-AF65-F5344CB8AC3E}">
        <p14:creationId xmlns:p14="http://schemas.microsoft.com/office/powerpoint/2010/main" val="302138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B2B742-043B-4D81-8BE9-DD486EBA0F0E}"/>
              </a:ext>
            </a:extLst>
          </p:cNvPr>
          <p:cNvSpPr>
            <a:spLocks noGrp="1"/>
          </p:cNvSpPr>
          <p:nvPr>
            <p:ph type="body" sz="quarter" idx="12"/>
          </p:nvPr>
        </p:nvSpPr>
        <p:spPr>
          <a:xfrm>
            <a:off x="454383" y="1372997"/>
            <a:ext cx="8626556" cy="915256"/>
          </a:xfrm>
        </p:spPr>
        <p:txBody>
          <a:bodyPr/>
          <a:lstStyle/>
          <a:p>
            <a:pPr marL="0" indent="0" algn="ctr">
              <a:buNone/>
            </a:pPr>
            <a:r>
              <a:rPr lang="en-US" sz="4800" dirty="0"/>
              <a:t>THANK YOU!</a:t>
            </a:r>
          </a:p>
        </p:txBody>
      </p:sp>
      <p:sp>
        <p:nvSpPr>
          <p:cNvPr id="3" name="Text Placeholder 2">
            <a:extLst>
              <a:ext uri="{FF2B5EF4-FFF2-40B4-BE49-F238E27FC236}">
                <a16:creationId xmlns:a16="http://schemas.microsoft.com/office/drawing/2014/main" id="{7F429F6A-25F8-4FE4-ACF4-DAA9B6D02204}"/>
              </a:ext>
            </a:extLst>
          </p:cNvPr>
          <p:cNvSpPr>
            <a:spLocks noGrp="1"/>
          </p:cNvSpPr>
          <p:nvPr>
            <p:ph type="body" sz="quarter" idx="13"/>
          </p:nvPr>
        </p:nvSpPr>
        <p:spPr/>
        <p:txBody>
          <a:bodyPr/>
          <a:lstStyle/>
          <a:p>
            <a:r>
              <a:rPr lang="en-US" dirty="0"/>
              <a:t>If you took the survey….	</a:t>
            </a:r>
          </a:p>
        </p:txBody>
      </p:sp>
      <p:sp>
        <p:nvSpPr>
          <p:cNvPr id="6" name="Text Placeholder 1">
            <a:extLst>
              <a:ext uri="{FF2B5EF4-FFF2-40B4-BE49-F238E27FC236}">
                <a16:creationId xmlns:a16="http://schemas.microsoft.com/office/drawing/2014/main" id="{82BE6604-7C21-4D23-B7D1-B0AFA1EBC0C0}"/>
              </a:ext>
            </a:extLst>
          </p:cNvPr>
          <p:cNvSpPr txBox="1">
            <a:spLocks/>
          </p:cNvSpPr>
          <p:nvPr/>
        </p:nvSpPr>
        <p:spPr>
          <a:xfrm>
            <a:off x="469902" y="3654492"/>
            <a:ext cx="11252196" cy="915256"/>
          </a:xfrm>
          <a:prstGeom prst="rect">
            <a:avLst/>
          </a:prstGeom>
        </p:spPr>
        <p:txBody>
          <a:bodyPr vert="horz"/>
          <a:lstStyle>
            <a:lvl1pPr marL="457189" indent="-457189" algn="l" defTabSz="609585" rtl="0" eaLnBrk="1" latinLnBrk="0" hangingPunct="1">
              <a:spcBef>
                <a:spcPct val="20000"/>
              </a:spcBef>
              <a:buFont typeface="Arial"/>
              <a:buChar char="•"/>
              <a:defRPr sz="3200" kern="1200" baseline="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4800" dirty="0"/>
              <a:t>Vivian Lewis lewisvm@mcmaster.ca</a:t>
            </a:r>
            <a:br>
              <a:rPr lang="en-US" sz="4800" dirty="0"/>
            </a:br>
            <a:r>
              <a:rPr lang="en-US" sz="4800" dirty="0"/>
              <a:t>Merrilee Proffitt proffitm@oclc.org</a:t>
            </a:r>
          </a:p>
        </p:txBody>
      </p:sp>
      <p:sp>
        <p:nvSpPr>
          <p:cNvPr id="7" name="Text Placeholder 2">
            <a:extLst>
              <a:ext uri="{FF2B5EF4-FFF2-40B4-BE49-F238E27FC236}">
                <a16:creationId xmlns:a16="http://schemas.microsoft.com/office/drawing/2014/main" id="{1EC19350-C602-4BC1-9C50-FE0BBFF66E8F}"/>
              </a:ext>
            </a:extLst>
          </p:cNvPr>
          <p:cNvSpPr txBox="1">
            <a:spLocks/>
          </p:cNvSpPr>
          <p:nvPr/>
        </p:nvSpPr>
        <p:spPr>
          <a:xfrm>
            <a:off x="469901" y="2739234"/>
            <a:ext cx="11252197" cy="915256"/>
          </a:xfrm>
          <a:prstGeom prst="rect">
            <a:avLst/>
          </a:prstGeom>
        </p:spPr>
        <p:txBody>
          <a:bodyPr vert="horz"/>
          <a:lstStyle>
            <a:lvl1pPr marL="0" indent="0" algn="l" defTabSz="609585" rtl="0" eaLnBrk="1" latinLnBrk="0" hangingPunct="1">
              <a:spcBef>
                <a:spcPct val="20000"/>
              </a:spcBef>
              <a:buFont typeface="Arial"/>
              <a:buNone/>
              <a:defRPr sz="4800" b="1" kern="1200" baseline="0">
                <a:solidFill>
                  <a:schemeClr val="tx2"/>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dirty="0"/>
              <a:t>Questions and discussion</a:t>
            </a:r>
          </a:p>
        </p:txBody>
      </p:sp>
    </p:spTree>
    <p:extLst>
      <p:ext uri="{BB962C8B-B14F-4D97-AF65-F5344CB8AC3E}">
        <p14:creationId xmlns:p14="http://schemas.microsoft.com/office/powerpoint/2010/main" val="393065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5AFAF3C-6931-4AF4-8EA3-F4976D655E94}"/>
              </a:ext>
            </a:extLst>
          </p:cNvPr>
          <p:cNvSpPr>
            <a:spLocks noGrp="1"/>
          </p:cNvSpPr>
          <p:nvPr>
            <p:ph type="body" sz="quarter" idx="12"/>
          </p:nvPr>
        </p:nvSpPr>
        <p:spPr/>
        <p:txBody>
          <a:bodyPr/>
          <a:lstStyle/>
          <a:p>
            <a:r>
              <a:rPr lang="en-US" dirty="0"/>
              <a:t>In 2017, OCLC Research was encouraged by OCLC EMEA Regional Council to sharpen intelligence around research library needs and priorities outside the United States</a:t>
            </a:r>
          </a:p>
          <a:p>
            <a:pPr lvl="1"/>
            <a:r>
              <a:rPr lang="en-US" sz="2800" dirty="0"/>
              <a:t>2017: survey of library directors at 238 institutions in the UK, the Netherlands, Germany, Austria, Switzerland, Denmark, Spain, France, and Italy</a:t>
            </a:r>
          </a:p>
          <a:p>
            <a:pPr lvl="1"/>
            <a:r>
              <a:rPr lang="en-US" sz="2800" dirty="0"/>
              <a:t>2018: survey of library directors in CARL and CAUL </a:t>
            </a:r>
          </a:p>
        </p:txBody>
      </p:sp>
      <p:sp>
        <p:nvSpPr>
          <p:cNvPr id="7" name="Text Placeholder 6">
            <a:extLst>
              <a:ext uri="{FF2B5EF4-FFF2-40B4-BE49-F238E27FC236}">
                <a16:creationId xmlns:a16="http://schemas.microsoft.com/office/drawing/2014/main" id="{36F64585-2B0D-42BB-BE98-9959D4D742DC}"/>
              </a:ext>
            </a:extLst>
          </p:cNvPr>
          <p:cNvSpPr>
            <a:spLocks noGrp="1"/>
          </p:cNvSpPr>
          <p:nvPr>
            <p:ph type="body" sz="quarter" idx="13"/>
          </p:nvPr>
        </p:nvSpPr>
        <p:spPr/>
        <p:txBody>
          <a:bodyPr/>
          <a:lstStyle/>
          <a:p>
            <a:r>
              <a:rPr lang="en-US" dirty="0"/>
              <a:t>Why this survey?</a:t>
            </a:r>
          </a:p>
        </p:txBody>
      </p:sp>
    </p:spTree>
    <p:extLst>
      <p:ext uri="{BB962C8B-B14F-4D97-AF65-F5344CB8AC3E}">
        <p14:creationId xmlns:p14="http://schemas.microsoft.com/office/powerpoint/2010/main" val="142803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3638" y="2153265"/>
            <a:ext cx="4511762" cy="1600438"/>
          </a:xfrm>
          <a:prstGeom prst="rect">
            <a:avLst/>
          </a:prstGeom>
          <a:noFill/>
        </p:spPr>
        <p:txBody>
          <a:bodyPr wrap="square" rtlCol="0">
            <a:spAutoFit/>
          </a:bodyPr>
          <a:lstStyle/>
          <a:p>
            <a:r>
              <a:rPr lang="en-US" sz="8000" b="1" dirty="0">
                <a:solidFill>
                  <a:schemeClr val="tx2"/>
                </a:solidFill>
              </a:rPr>
              <a:t>29</a:t>
            </a:r>
            <a:r>
              <a:rPr lang="en-US" sz="8000" dirty="0"/>
              <a:t> </a:t>
            </a:r>
          </a:p>
          <a:p>
            <a:r>
              <a:rPr lang="en-US" dirty="0"/>
              <a:t>of Canada’s largest university libraries and</a:t>
            </a:r>
          </a:p>
        </p:txBody>
      </p:sp>
      <p:sp>
        <p:nvSpPr>
          <p:cNvPr id="5" name="TextBox 4"/>
          <p:cNvSpPr txBox="1"/>
          <p:nvPr/>
        </p:nvSpPr>
        <p:spPr>
          <a:xfrm>
            <a:off x="593638" y="4239290"/>
            <a:ext cx="1838965" cy="1600438"/>
          </a:xfrm>
          <a:prstGeom prst="rect">
            <a:avLst/>
          </a:prstGeom>
          <a:noFill/>
        </p:spPr>
        <p:txBody>
          <a:bodyPr wrap="none" rtlCol="0">
            <a:spAutoFit/>
          </a:bodyPr>
          <a:lstStyle/>
          <a:p>
            <a:r>
              <a:rPr lang="en-US" sz="8000" b="1" dirty="0">
                <a:solidFill>
                  <a:schemeClr val="tx2"/>
                </a:solidFill>
              </a:rPr>
              <a:t>2</a:t>
            </a:r>
            <a:r>
              <a:rPr lang="en-US" sz="8000" dirty="0"/>
              <a:t> </a:t>
            </a:r>
          </a:p>
          <a:p>
            <a:r>
              <a:rPr lang="en-US" dirty="0"/>
              <a:t>Federal libraries</a:t>
            </a:r>
          </a:p>
        </p:txBody>
      </p:sp>
      <p:pic>
        <p:nvPicPr>
          <p:cNvPr id="1038" name="Picture 14" descr="Image result for canada map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7816" y="1474804"/>
            <a:ext cx="6964184" cy="45577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arl librar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6180" y="283332"/>
            <a:ext cx="4577900" cy="1780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25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93422" y="1113916"/>
            <a:ext cx="11252197" cy="4475171"/>
          </a:xfrm>
        </p:spPr>
        <p:txBody>
          <a:bodyPr/>
          <a:lstStyle/>
          <a:p>
            <a:r>
              <a:rPr lang="en-US" sz="4800" dirty="0">
                <a:solidFill>
                  <a:schemeClr val="accent5">
                    <a:lumMod val="75000"/>
                  </a:schemeClr>
                </a:solidFill>
              </a:rPr>
              <a:t>Advance research</a:t>
            </a:r>
          </a:p>
          <a:p>
            <a:r>
              <a:rPr lang="en-US" sz="4800" dirty="0">
                <a:solidFill>
                  <a:schemeClr val="accent5">
                    <a:lumMod val="75000"/>
                  </a:schemeClr>
                </a:solidFill>
              </a:rPr>
              <a:t>Strengthen capacity</a:t>
            </a:r>
          </a:p>
          <a:p>
            <a:r>
              <a:rPr lang="en-US" sz="4800" dirty="0">
                <a:solidFill>
                  <a:schemeClr val="accent5">
                    <a:lumMod val="75000"/>
                  </a:schemeClr>
                </a:solidFill>
              </a:rPr>
              <a:t>Measure impact</a:t>
            </a:r>
          </a:p>
          <a:p>
            <a:r>
              <a:rPr lang="en-US" sz="4800" dirty="0">
                <a:solidFill>
                  <a:schemeClr val="accent5">
                    <a:lumMod val="75000"/>
                  </a:schemeClr>
                </a:solidFill>
              </a:rPr>
              <a:t>Influence public policy</a:t>
            </a:r>
          </a:p>
        </p:txBody>
      </p:sp>
      <p:pic>
        <p:nvPicPr>
          <p:cNvPr id="4" name="Picture 2" descr="Image result for carl libra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340" y="344292"/>
            <a:ext cx="4577900" cy="1780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89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Environmental scan of other research library organization</a:t>
            </a:r>
          </a:p>
          <a:p>
            <a:r>
              <a:rPr lang="en-US" dirty="0"/>
              <a:t>Review of past plan</a:t>
            </a:r>
          </a:p>
          <a:p>
            <a:r>
              <a:rPr lang="en-US" dirty="0"/>
              <a:t>Online survey</a:t>
            </a:r>
          </a:p>
          <a:p>
            <a:r>
              <a:rPr lang="en-US" dirty="0"/>
              <a:t>Member interviews</a:t>
            </a:r>
          </a:p>
          <a:p>
            <a:r>
              <a:rPr lang="en-US" dirty="0"/>
              <a:t>Workshop</a:t>
            </a:r>
          </a:p>
          <a:p>
            <a:r>
              <a:rPr lang="en-US" b="1" dirty="0">
                <a:solidFill>
                  <a:schemeClr val="accent5">
                    <a:lumMod val="75000"/>
                  </a:schemeClr>
                </a:solidFill>
              </a:rPr>
              <a:t>Review of preliminary data from the CARL-OCLC Trends and Priorities Survey</a:t>
            </a:r>
          </a:p>
          <a:p>
            <a:endParaRPr lang="en-US" dirty="0"/>
          </a:p>
        </p:txBody>
      </p:sp>
      <p:sp>
        <p:nvSpPr>
          <p:cNvPr id="3" name="Text Placeholder 2"/>
          <p:cNvSpPr>
            <a:spLocks noGrp="1"/>
          </p:cNvSpPr>
          <p:nvPr>
            <p:ph type="body" sz="quarter" idx="13"/>
          </p:nvPr>
        </p:nvSpPr>
        <p:spPr/>
        <p:txBody>
          <a:bodyPr/>
          <a:lstStyle/>
          <a:p>
            <a:r>
              <a:rPr lang="en-US" dirty="0"/>
              <a:t>Strategic Planning</a:t>
            </a:r>
          </a:p>
        </p:txBody>
      </p:sp>
    </p:spTree>
    <p:extLst>
      <p:ext uri="{BB962C8B-B14F-4D97-AF65-F5344CB8AC3E}">
        <p14:creationId xmlns:p14="http://schemas.microsoft.com/office/powerpoint/2010/main" val="278706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8095F4-83B7-E44A-B4AC-A1B7DBCA2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998" y="1172166"/>
            <a:ext cx="8688415" cy="4955369"/>
          </a:xfrm>
          <a:prstGeom prst="rect">
            <a:avLst/>
          </a:prstGeom>
        </p:spPr>
      </p:pic>
      <p:sp>
        <p:nvSpPr>
          <p:cNvPr id="3" name="Text Placeholder 2"/>
          <p:cNvSpPr>
            <a:spLocks noGrp="1"/>
          </p:cNvSpPr>
          <p:nvPr>
            <p:ph type="body" sz="quarter" idx="13"/>
          </p:nvPr>
        </p:nvSpPr>
        <p:spPr/>
        <p:txBody>
          <a:bodyPr/>
          <a:lstStyle/>
          <a:p>
            <a:r>
              <a:rPr lang="en-US" dirty="0"/>
              <a:t>The International Context</a:t>
            </a:r>
          </a:p>
        </p:txBody>
      </p:sp>
    </p:spTree>
    <p:extLst>
      <p:ext uri="{BB962C8B-B14F-4D97-AF65-F5344CB8AC3E}">
        <p14:creationId xmlns:p14="http://schemas.microsoft.com/office/powerpoint/2010/main" val="163753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3F27DC0-21F1-4BA7-9448-90B39AF215EA}"/>
              </a:ext>
            </a:extLst>
          </p:cNvPr>
          <p:cNvSpPr>
            <a:spLocks noGrp="1"/>
          </p:cNvSpPr>
          <p:nvPr>
            <p:ph type="body" sz="quarter" idx="13"/>
          </p:nvPr>
        </p:nvSpPr>
        <p:spPr>
          <a:xfrm>
            <a:off x="287021" y="101404"/>
            <a:ext cx="11252197" cy="915256"/>
          </a:xfrm>
        </p:spPr>
        <p:txBody>
          <a:bodyPr>
            <a:normAutofit fontScale="47500" lnSpcReduction="20000"/>
          </a:bodyPr>
          <a:lstStyle/>
          <a:p>
            <a:r>
              <a:rPr lang="en-US" sz="7600" dirty="0"/>
              <a:t>26 library directors took the survey in Canada</a:t>
            </a:r>
          </a:p>
          <a:p>
            <a:r>
              <a:rPr lang="en-US" dirty="0"/>
              <a:t>80% have been in profession for 20+ years; 65% in their current position for 5 years or less</a:t>
            </a:r>
          </a:p>
        </p:txBody>
      </p:sp>
      <p:graphicFrame>
        <p:nvGraphicFramePr>
          <p:cNvPr id="4" name="Chart 3">
            <a:extLst>
              <a:ext uri="{FF2B5EF4-FFF2-40B4-BE49-F238E27FC236}">
                <a16:creationId xmlns:a16="http://schemas.microsoft.com/office/drawing/2014/main" id="{DA205E16-4EBD-4E67-BBDF-FDE570A4CB6B}"/>
              </a:ext>
            </a:extLst>
          </p:cNvPr>
          <p:cNvGraphicFramePr/>
          <p:nvPr>
            <p:extLst>
              <p:ext uri="{D42A27DB-BD31-4B8C-83A1-F6EECF244321}">
                <p14:modId xmlns:p14="http://schemas.microsoft.com/office/powerpoint/2010/main" val="313621599"/>
              </p:ext>
            </p:extLst>
          </p:nvPr>
        </p:nvGraphicFramePr>
        <p:xfrm>
          <a:off x="1380587" y="1178438"/>
          <a:ext cx="9093200" cy="2442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62AD375E-69E6-488E-B693-181BB27C4712}"/>
              </a:ext>
            </a:extLst>
          </p:cNvPr>
          <p:cNvGraphicFramePr/>
          <p:nvPr>
            <p:extLst>
              <p:ext uri="{D42A27DB-BD31-4B8C-83A1-F6EECF244321}">
                <p14:modId xmlns:p14="http://schemas.microsoft.com/office/powerpoint/2010/main" val="300126067"/>
              </p:ext>
            </p:extLst>
          </p:nvPr>
        </p:nvGraphicFramePr>
        <p:xfrm>
          <a:off x="1380587" y="3782267"/>
          <a:ext cx="9093200" cy="24420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3423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21203</TotalTime>
  <Words>2866</Words>
  <Application>Microsoft Office PowerPoint</Application>
  <PresentationFormat>Widescreen</PresentationFormat>
  <Paragraphs>229</Paragraphs>
  <Slides>30</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30</vt:i4>
      </vt:variant>
    </vt:vector>
  </HeadingPairs>
  <TitlesOfParts>
    <vt:vector size="35" baseType="lpstr">
      <vt:lpstr>Arial</vt:lpstr>
      <vt:lpstr>Calibri</vt:lpstr>
      <vt:lpstr>Calibri Light</vt:lpstr>
      <vt:lpstr>Office Theme</vt:lpstr>
      <vt:lpstr>Nonconfidential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Trends and Priorities in Canadian Research Libraries: Results of a CARL-OCLC Survey</dc:title>
  <dc:creator>Vivian Lewis and Merrilee Proffitt</dc:creator>
  <dc:description>Presented to California Academic &amp; Research Libraries (CARL) 1 May 2019</dc:description>
  <cp:lastModifiedBy>McNicol,Jeanette</cp:lastModifiedBy>
  <cp:revision>92</cp:revision>
  <cp:lastPrinted>2019-04-05T13:37:16Z</cp:lastPrinted>
  <dcterms:created xsi:type="dcterms:W3CDTF">2018-11-15T14:00:46Z</dcterms:created>
  <dcterms:modified xsi:type="dcterms:W3CDTF">2019-05-30T18:00:17Z</dcterms:modified>
</cp:coreProperties>
</file>