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393" r:id="rId3"/>
    <p:sldId id="258" r:id="rId4"/>
    <p:sldId id="1925" r:id="rId5"/>
    <p:sldId id="1936" r:id="rId6"/>
    <p:sldId id="1923" r:id="rId7"/>
    <p:sldId id="276" r:id="rId8"/>
    <p:sldId id="2039" r:id="rId9"/>
    <p:sldId id="394" r:id="rId10"/>
    <p:sldId id="1026" r:id="rId11"/>
    <p:sldId id="395" r:id="rId12"/>
    <p:sldId id="2040" r:id="rId13"/>
    <p:sldId id="399" r:id="rId14"/>
    <p:sldId id="2062" r:id="rId15"/>
    <p:sldId id="2043" r:id="rId16"/>
    <p:sldId id="1937" r:id="rId17"/>
    <p:sldId id="355" r:id="rId18"/>
    <p:sldId id="1938" r:id="rId19"/>
    <p:sldId id="1939" r:id="rId20"/>
    <p:sldId id="2061" r:id="rId21"/>
    <p:sldId id="2057" r:id="rId22"/>
    <p:sldId id="2058" r:id="rId23"/>
    <p:sldId id="1011" r:id="rId24"/>
    <p:sldId id="1009" r:id="rId25"/>
    <p:sldId id="1010" r:id="rId26"/>
    <p:sldId id="1012" r:id="rId27"/>
    <p:sldId id="257" r:id="rId28"/>
    <p:sldId id="1013" r:id="rId29"/>
    <p:sldId id="1016" r:id="rId30"/>
    <p:sldId id="2055" r:id="rId31"/>
    <p:sldId id="206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ntrell,Joanne" initials="C" lastIdx="1" clrIdx="0">
    <p:extLst>
      <p:ext uri="{19B8F6BF-5375-455C-9EA6-DF929625EA0E}">
        <p15:presenceInfo xmlns:p15="http://schemas.microsoft.com/office/powerpoint/2012/main" userId="S::cantrelj@oclc.org::258d5b89-cccc-4895-8d3b-779d62b9082b" providerId="AD"/>
      </p:ext>
    </p:extLst>
  </p:cmAuthor>
  <p:cmAuthor id="2" name="Gallagher,Peggy" initials="G" lastIdx="1" clrIdx="1">
    <p:extLst>
      <p:ext uri="{19B8F6BF-5375-455C-9EA6-DF929625EA0E}">
        <p15:presenceInfo xmlns:p15="http://schemas.microsoft.com/office/powerpoint/2012/main" userId="S-1-5-21-2132901703-1472156187-1681070327-382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A1B61"/>
    <a:srgbClr val="236192"/>
    <a:srgbClr val="00AFD7"/>
    <a:srgbClr val="888B8D"/>
    <a:srgbClr val="57113C"/>
    <a:srgbClr val="13334D"/>
    <a:srgbClr val="006C86"/>
    <a:srgbClr val="007749"/>
    <a:srgbClr val="DB53A1"/>
    <a:srgbClr val="E877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75567" autoAdjust="0"/>
  </p:normalViewPr>
  <p:slideViewPr>
    <p:cSldViewPr snapToGrid="0">
      <p:cViewPr varScale="1">
        <p:scale>
          <a:sx n="135" d="100"/>
          <a:sy n="135" d="100"/>
        </p:scale>
        <p:origin x="908"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77079232283468"/>
          <c:y val="8.8281121537824719E-2"/>
          <c:w val="0.54895853838582676"/>
          <c:h val="0.82343775692435062"/>
        </c:manualLayout>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112-4760-8B1D-1475B3A7353C}"/>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2-9112-4760-8B1D-1475B3A7353C}"/>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3-9112-4760-8B1D-1475B3A7353C}"/>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Americas</c:v>
                </c:pt>
                <c:pt idx="1">
                  <c:v>EMEA</c:v>
                </c:pt>
                <c:pt idx="2">
                  <c:v>Asia Pacific</c:v>
                </c:pt>
              </c:strCache>
            </c:strRef>
          </c:cat>
          <c:val>
            <c:numRef>
              <c:f>Sheet1!$B$2:$B$4</c:f>
              <c:numCache>
                <c:formatCode>General</c:formatCode>
                <c:ptCount val="3"/>
                <c:pt idx="0">
                  <c:v>346</c:v>
                </c:pt>
                <c:pt idx="1">
                  <c:v>256</c:v>
                </c:pt>
                <c:pt idx="2">
                  <c:v>103</c:v>
                </c:pt>
              </c:numCache>
            </c:numRef>
          </c:val>
          <c:extLst>
            <c:ext xmlns:c16="http://schemas.microsoft.com/office/drawing/2014/chart" uri="{C3380CC4-5D6E-409C-BE32-E72D297353CC}">
              <c16:uniqueId val="{00000000-9112-4760-8B1D-1475B3A735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43087768156925"/>
          <c:y val="0.18210981153508374"/>
          <c:w val="0.54655196067500511"/>
          <c:h val="0.80476503580408809"/>
        </c:manualLayout>
      </c:layout>
      <c:pieChart>
        <c:varyColors val="1"/>
        <c:ser>
          <c:idx val="0"/>
          <c:order val="0"/>
          <c:tx>
            <c:strRef>
              <c:f>Sheet1!$B$1</c:f>
              <c:strCache>
                <c:ptCount val="1"/>
                <c:pt idx="0">
                  <c:v>Sales</c:v>
                </c:pt>
              </c:strCache>
            </c:strRef>
          </c:tx>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3E00-4EAE-B4D8-FAA01926DB68}"/>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2-3E00-4EAE-B4D8-FAA01926DB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3E00-4EAE-B4D8-FAA01926DB6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3E00-4EAE-B4D8-FAA01926DB6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3E00-4EAE-B4D8-FAA01926DB68}"/>
              </c:ext>
            </c:extLst>
          </c:dPt>
          <c:dPt>
            <c:idx val="5"/>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6-3E00-4EAE-B4D8-FAA01926DB68}"/>
              </c:ext>
            </c:extLst>
          </c:dPt>
          <c:dPt>
            <c:idx val="6"/>
            <c:bubble3D val="0"/>
            <c:spPr>
              <a:noFill/>
              <a:ln w="19050">
                <a:solidFill>
                  <a:schemeClr val="lt1"/>
                </a:solidFill>
              </a:ln>
              <a:effectLst/>
            </c:spPr>
            <c:extLst>
              <c:ext xmlns:c16="http://schemas.microsoft.com/office/drawing/2014/chart" uri="{C3380CC4-5D6E-409C-BE32-E72D297353CC}">
                <c16:uniqueId val="{00000007-3E00-4EAE-B4D8-FAA01926DB68}"/>
              </c:ext>
            </c:extLst>
          </c:dPt>
          <c:dPt>
            <c:idx val="7"/>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8-3E00-4EAE-B4D8-FAA01926DB68}"/>
              </c:ext>
            </c:extLst>
          </c:dPt>
          <c:dPt>
            <c:idx val="8"/>
            <c:bubble3D val="0"/>
            <c:spPr>
              <a:noFill/>
              <a:ln w="19050">
                <a:solidFill>
                  <a:schemeClr val="lt1"/>
                </a:solidFill>
              </a:ln>
              <a:effectLst/>
            </c:spPr>
            <c:extLst>
              <c:ext xmlns:c16="http://schemas.microsoft.com/office/drawing/2014/chart" uri="{C3380CC4-5D6E-409C-BE32-E72D297353CC}">
                <c16:uniqueId val="{00000009-3E00-4EAE-B4D8-FAA01926DB68}"/>
              </c:ext>
            </c:extLst>
          </c:dPt>
          <c:dPt>
            <c:idx val="9"/>
            <c:bubble3D val="0"/>
            <c:spPr>
              <a:solidFill>
                <a:srgbClr val="00B050"/>
              </a:solidFill>
              <a:ln w="19050">
                <a:solidFill>
                  <a:schemeClr val="lt1"/>
                </a:solidFill>
              </a:ln>
              <a:effectLst/>
            </c:spPr>
            <c:extLst>
              <c:ext xmlns:c16="http://schemas.microsoft.com/office/drawing/2014/chart" uri="{C3380CC4-5D6E-409C-BE32-E72D297353CC}">
                <c16:uniqueId val="{0000000A-3E00-4EAE-B4D8-FAA01926DB68}"/>
              </c:ext>
            </c:extLst>
          </c:dPt>
          <c:dPt>
            <c:idx val="10"/>
            <c:bubble3D val="0"/>
            <c:spPr>
              <a:solidFill>
                <a:schemeClr val="accent4"/>
              </a:solidFill>
              <a:ln w="19050">
                <a:solidFill>
                  <a:schemeClr val="lt1"/>
                </a:solidFill>
              </a:ln>
              <a:effectLst/>
            </c:spPr>
            <c:extLst>
              <c:ext xmlns:c16="http://schemas.microsoft.com/office/drawing/2014/chart" uri="{C3380CC4-5D6E-409C-BE32-E72D297353CC}">
                <c16:uniqueId val="{0000000B-3E00-4EAE-B4D8-FAA01926DB68}"/>
              </c:ext>
            </c:extLst>
          </c:dPt>
          <c:dPt>
            <c:idx val="11"/>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C-3E00-4EAE-B4D8-FAA01926DB68}"/>
              </c:ext>
            </c:extLst>
          </c:dPt>
          <c:dPt>
            <c:idx val="12"/>
            <c:bubble3D val="0"/>
            <c:spPr>
              <a:noFill/>
              <a:ln w="19050">
                <a:solidFill>
                  <a:schemeClr val="lt1"/>
                </a:solidFill>
              </a:ln>
              <a:effectLst/>
            </c:spPr>
            <c:extLst>
              <c:ext xmlns:c16="http://schemas.microsoft.com/office/drawing/2014/chart" uri="{C3380CC4-5D6E-409C-BE32-E72D297353CC}">
                <c16:uniqueId val="{0000000D-3E00-4EAE-B4D8-FAA01926DB68}"/>
              </c:ext>
            </c:extLst>
          </c:dPt>
          <c:dPt>
            <c:idx val="13"/>
            <c:bubble3D val="0"/>
            <c:spPr>
              <a:solidFill>
                <a:schemeClr val="accent5"/>
              </a:solidFill>
              <a:ln w="19050">
                <a:solidFill>
                  <a:schemeClr val="lt1"/>
                </a:solidFill>
              </a:ln>
              <a:effectLst/>
            </c:spPr>
            <c:extLst>
              <c:ext xmlns:c16="http://schemas.microsoft.com/office/drawing/2014/chart" uri="{C3380CC4-5D6E-409C-BE32-E72D297353CC}">
                <c16:uniqueId val="{0000001B-0575-4CE2-A751-85B350E849AA}"/>
              </c:ext>
            </c:extLst>
          </c:dPt>
          <c:dPt>
            <c:idx val="14"/>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1D-0575-4CE2-A751-85B350E849AA}"/>
              </c:ext>
            </c:extLst>
          </c:dPt>
          <c:dPt>
            <c:idx val="15"/>
            <c:bubble3D val="0"/>
            <c:spPr>
              <a:noFill/>
              <a:ln w="19050">
                <a:solidFill>
                  <a:schemeClr val="lt1"/>
                </a:solidFill>
              </a:ln>
              <a:effectLst/>
            </c:spPr>
            <c:extLst>
              <c:ext xmlns:c16="http://schemas.microsoft.com/office/drawing/2014/chart" uri="{C3380CC4-5D6E-409C-BE32-E72D297353CC}">
                <c16:uniqueId val="{0000000E-3E00-4EAE-B4D8-FAA01926DB68}"/>
              </c:ext>
            </c:extLst>
          </c:dPt>
          <c:dPt>
            <c:idx val="16"/>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21-0575-4CE2-A751-85B350E849AA}"/>
              </c:ext>
            </c:extLst>
          </c:dPt>
          <c:dLbls>
            <c:dLbl>
              <c:idx val="0"/>
              <c:layout>
                <c:manualLayout>
                  <c:x val="-0.18953220267167961"/>
                  <c:y val="-0.20647647667426625"/>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mn-cs"/>
                      </a:defRPr>
                    </a:pPr>
                    <a:r>
                      <a:rPr lang="en-US" dirty="0"/>
                      <a:t>University &amp; Research </a:t>
                    </a:r>
                    <a:r>
                      <a:rPr lang="en-US" baseline="0" dirty="0"/>
                      <a:t>
</a:t>
                    </a:r>
                    <a:fld id="{EEB79CFE-99F9-491A-805E-0B0DB9C8BE05}" type="PERCENTAGE">
                      <a:rPr lang="en-US" baseline="0"/>
                      <a:pPr>
                        <a:defRPr sz="2000" b="1">
                          <a:solidFill>
                            <a:schemeClr val="bg1"/>
                          </a:solidFill>
                          <a:latin typeface="Calibri" panose="020F0502020204030204" pitchFamily="34" charset="0"/>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00-4EAE-B4D8-FAA01926DB68}"/>
                </c:ext>
              </c:extLst>
            </c:dLbl>
            <c:dLbl>
              <c:idx val="1"/>
              <c:layout>
                <c:manualLayout>
                  <c:x val="-3.4476538754029909E-2"/>
                  <c:y val="-3.106818647133928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E00-4EAE-B4D8-FAA01926DB68}"/>
                </c:ext>
              </c:extLst>
            </c:dLbl>
            <c:dLbl>
              <c:idx val="2"/>
              <c:layout>
                <c:manualLayout>
                  <c:x val="-9.3981747105951668E-2"/>
                  <c:y val="-0.1509413576419120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E00-4EAE-B4D8-FAA01926DB68}"/>
                </c:ext>
              </c:extLst>
            </c:dLbl>
            <c:dLbl>
              <c:idx val="3"/>
              <c:layout>
                <c:manualLayout>
                  <c:x val="-6.6799199464025211E-2"/>
                  <c:y val="-4.29386300317114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3E00-4EAE-B4D8-FAA01926DB68}"/>
                </c:ext>
              </c:extLst>
            </c:dLbl>
            <c:dLbl>
              <c:idx val="4"/>
              <c:layout>
                <c:manualLayout>
                  <c:x val="-4.5814252983701047E-3"/>
                  <c:y val="-5.897742364436133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E00-4EAE-B4D8-FAA01926DB68}"/>
                </c:ext>
              </c:extLst>
            </c:dLbl>
            <c:dLbl>
              <c:idx val="5"/>
              <c:layout>
                <c:manualLayout>
                  <c:x val="6.6006815034304306E-2"/>
                  <c:y val="-2.948030365263497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3E00-4EAE-B4D8-FAA01926DB68}"/>
                </c:ext>
              </c:extLst>
            </c:dLbl>
            <c:dLbl>
              <c:idx val="6"/>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00-4EAE-B4D8-FAA01926DB68}"/>
                </c:ext>
              </c:extLst>
            </c:dLbl>
            <c:dLbl>
              <c:idx val="8"/>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00-4EAE-B4D8-FAA01926DB68}"/>
                </c:ext>
              </c:extLst>
            </c:dLbl>
            <c:dLbl>
              <c:idx val="9"/>
              <c:layout>
                <c:manualLayout>
                  <c:x val="3.8722703344624167E-3"/>
                  <c:y val="5.8364354185263645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8.1591761843533964E-2"/>
                      <c:h val="7.4999995386319185E-2"/>
                    </c:manualLayout>
                  </c15:layout>
                </c:ext>
                <c:ext xmlns:c16="http://schemas.microsoft.com/office/drawing/2014/chart" uri="{C3380CC4-5D6E-409C-BE32-E72D297353CC}">
                  <c16:uniqueId val="{0000000A-3E00-4EAE-B4D8-FAA01926DB68}"/>
                </c:ext>
              </c:extLst>
            </c:dLbl>
            <c:dLbl>
              <c:idx val="10"/>
              <c:layout>
                <c:manualLayout>
                  <c:x val="3.178809428166969E-2"/>
                  <c:y val="9.0415687105334167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4.195436071141017E-2"/>
                      <c:h val="6.9914058199184406E-2"/>
                    </c:manualLayout>
                  </c15:layout>
                </c:ext>
                <c:ext xmlns:c16="http://schemas.microsoft.com/office/drawing/2014/chart" uri="{C3380CC4-5D6E-409C-BE32-E72D297353CC}">
                  <c16:uniqueId val="{0000000B-3E00-4EAE-B4D8-FAA01926DB68}"/>
                </c:ext>
              </c:extLst>
            </c:dLbl>
            <c:dLbl>
              <c:idx val="11"/>
              <c:layout>
                <c:manualLayout>
                  <c:x val="-4.7766713034509252E-2"/>
                  <c:y val="3.8147204838385518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9.7225121430538575E-2"/>
                      <c:h val="0.12049218008783338"/>
                    </c:manualLayout>
                  </c15:layout>
                </c:ext>
                <c:ext xmlns:c16="http://schemas.microsoft.com/office/drawing/2014/chart" uri="{C3380CC4-5D6E-409C-BE32-E72D297353CC}">
                  <c16:uniqueId val="{0000000C-3E00-4EAE-B4D8-FAA01926DB68}"/>
                </c:ext>
              </c:extLst>
            </c:dLbl>
            <c:dLbl>
              <c:idx val="12"/>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E00-4EAE-B4D8-FAA01926DB68}"/>
                </c:ext>
              </c:extLst>
            </c:dLbl>
            <c:dLbl>
              <c:idx val="13"/>
              <c:layout>
                <c:manualLayout>
                  <c:x val="-1.3209134172632213E-3"/>
                  <c:y val="-5.153481474318315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B-0575-4CE2-A751-85B350E849AA}"/>
                </c:ext>
              </c:extLst>
            </c:dLbl>
            <c:dLbl>
              <c:idx val="14"/>
              <c:layout>
                <c:manualLayout>
                  <c:x val="3.415289810710441E-2"/>
                  <c:y val="-2.117125854015388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0575-4CE2-A751-85B350E849AA}"/>
                </c:ext>
              </c:extLst>
            </c:dLbl>
            <c:dLbl>
              <c:idx val="15"/>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E00-4EAE-B4D8-FAA01926DB68}"/>
                </c:ext>
              </c:extLst>
            </c:dLbl>
            <c:dLbl>
              <c:idx val="16"/>
              <c:layout>
                <c:manualLayout>
                  <c:x val="8.2277807110944276E-2"/>
                  <c:y val="-6.580031583413411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0575-4CE2-A751-85B350E849A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Research &amp; University</c:v>
                </c:pt>
                <c:pt idx="1">
                  <c:v>Vocational and Other Education</c:v>
                </c:pt>
                <c:pt idx="2">
                  <c:v>Public </c:v>
                </c:pt>
                <c:pt idx="3">
                  <c:v>Special </c:v>
                </c:pt>
                <c:pt idx="4">
                  <c:v>National </c:v>
                </c:pt>
                <c:pt idx="5">
                  <c:v>Other  </c:v>
                </c:pt>
              </c:strCache>
            </c:strRef>
          </c:cat>
          <c:val>
            <c:numRef>
              <c:f>Sheet1!$B$2:$B$7</c:f>
              <c:numCache>
                <c:formatCode>General</c:formatCode>
                <c:ptCount val="6"/>
                <c:pt idx="0">
                  <c:v>507</c:v>
                </c:pt>
                <c:pt idx="1">
                  <c:v>55</c:v>
                </c:pt>
                <c:pt idx="2">
                  <c:v>60</c:v>
                </c:pt>
                <c:pt idx="3">
                  <c:v>49</c:v>
                </c:pt>
                <c:pt idx="4">
                  <c:v>13</c:v>
                </c:pt>
                <c:pt idx="5">
                  <c:v>21</c:v>
                </c:pt>
              </c:numCache>
            </c:numRef>
          </c:val>
          <c:extLst>
            <c:ext xmlns:c16="http://schemas.microsoft.com/office/drawing/2014/chart" uri="{C3380CC4-5D6E-409C-BE32-E72D297353CC}">
              <c16:uniqueId val="{00000000-3E00-4EAE-B4D8-FAA01926DB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400" b="1" i="0" baseline="0" dirty="0">
                <a:effectLst/>
              </a:rPr>
              <a:t>Lead Contributor Level of Responsibility – TOTAL Resp. (n=445)</a:t>
            </a:r>
            <a:endParaRPr lang="en-US" sz="1400" dirty="0">
              <a:effectLst/>
            </a:endParaRPr>
          </a:p>
        </c:rich>
      </c:tx>
      <c:layout>
        <c:manualLayout>
          <c:xMode val="edge"/>
          <c:yMode val="edge"/>
          <c:x val="0.17732860035756706"/>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00AFD7"/>
              </a:solidFill>
              <a:ln w="19050">
                <a:solidFill>
                  <a:schemeClr val="lt1"/>
                </a:solidFill>
              </a:ln>
              <a:effectLst/>
            </c:spPr>
            <c:extLst>
              <c:ext xmlns:c16="http://schemas.microsoft.com/office/drawing/2014/chart" uri="{C3380CC4-5D6E-409C-BE32-E72D297353CC}">
                <c16:uniqueId val="{00000001-CB9F-42EF-87B6-E6620555A504}"/>
              </c:ext>
            </c:extLst>
          </c:dPt>
          <c:dPt>
            <c:idx val="1"/>
            <c:bubble3D val="0"/>
            <c:spPr>
              <a:solidFill>
                <a:srgbClr val="236192"/>
              </a:solidFill>
              <a:ln w="19050">
                <a:solidFill>
                  <a:schemeClr val="lt1"/>
                </a:solidFill>
              </a:ln>
              <a:effectLst/>
            </c:spPr>
            <c:extLst>
              <c:ext xmlns:c16="http://schemas.microsoft.com/office/drawing/2014/chart" uri="{C3380CC4-5D6E-409C-BE32-E72D297353CC}">
                <c16:uniqueId val="{00000003-CB9F-42EF-87B6-E6620555A504}"/>
              </c:ext>
            </c:extLst>
          </c:dPt>
          <c:dPt>
            <c:idx val="2"/>
            <c:bubble3D val="0"/>
            <c:spPr>
              <a:solidFill>
                <a:srgbClr val="A9316F"/>
              </a:solidFill>
              <a:ln w="19050">
                <a:solidFill>
                  <a:schemeClr val="lt1"/>
                </a:solidFill>
              </a:ln>
              <a:effectLst/>
            </c:spPr>
            <c:extLst>
              <c:ext xmlns:c16="http://schemas.microsoft.com/office/drawing/2014/chart" uri="{C3380CC4-5D6E-409C-BE32-E72D297353CC}">
                <c16:uniqueId val="{00000005-CB9F-42EF-87B6-E6620555A504}"/>
              </c:ext>
            </c:extLst>
          </c:dPt>
          <c:dPt>
            <c:idx val="3"/>
            <c:bubble3D val="0"/>
            <c:spPr>
              <a:solidFill>
                <a:srgbClr val="007749"/>
              </a:solidFill>
              <a:ln w="19050">
                <a:solidFill>
                  <a:schemeClr val="lt1"/>
                </a:solidFill>
              </a:ln>
              <a:effectLst/>
            </c:spPr>
            <c:extLst>
              <c:ext xmlns:c16="http://schemas.microsoft.com/office/drawing/2014/chart" uri="{C3380CC4-5D6E-409C-BE32-E72D297353CC}">
                <c16:uniqueId val="{00000007-CB9F-42EF-87B6-E6620555A504}"/>
              </c:ext>
            </c:extLst>
          </c:dPt>
          <c:dPt>
            <c:idx val="4"/>
            <c:bubble3D val="0"/>
            <c:spPr>
              <a:solidFill>
                <a:srgbClr val="E87722"/>
              </a:solidFill>
              <a:ln w="19050">
                <a:solidFill>
                  <a:schemeClr val="lt1"/>
                </a:solidFill>
              </a:ln>
              <a:effectLst/>
            </c:spPr>
            <c:extLst>
              <c:ext xmlns:c16="http://schemas.microsoft.com/office/drawing/2014/chart" uri="{C3380CC4-5D6E-409C-BE32-E72D297353CC}">
                <c16:uniqueId val="{00000009-CB9F-42EF-87B6-E6620555A50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Librarian/Library Staff</c:v>
                </c:pt>
                <c:pt idx="1">
                  <c:v>Director</c:v>
                </c:pt>
                <c:pt idx="2">
                  <c:v>Manager</c:v>
                </c:pt>
                <c:pt idx="3">
                  <c:v>Assistant Director</c:v>
                </c:pt>
                <c:pt idx="4">
                  <c:v>Other</c:v>
                </c:pt>
              </c:strCache>
            </c:strRef>
          </c:cat>
          <c:val>
            <c:numRef>
              <c:f>Sheet1!$B$2:$B$6</c:f>
              <c:numCache>
                <c:formatCode>0%</c:formatCode>
                <c:ptCount val="5"/>
                <c:pt idx="0">
                  <c:v>0.47</c:v>
                </c:pt>
                <c:pt idx="1">
                  <c:v>0.25</c:v>
                </c:pt>
                <c:pt idx="2">
                  <c:v>0.16</c:v>
                </c:pt>
                <c:pt idx="3">
                  <c:v>0.08</c:v>
                </c:pt>
                <c:pt idx="4">
                  <c:v>0.04</c:v>
                </c:pt>
              </c:numCache>
            </c:numRef>
          </c:val>
          <c:extLst>
            <c:ext xmlns:c16="http://schemas.microsoft.com/office/drawing/2014/chart" uri="{C3380CC4-5D6E-409C-BE32-E72D297353CC}">
              <c16:uniqueId val="{00000000-F0DF-406D-93D3-6FAAEBBC3A4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i="0" baseline="0" dirty="0">
                <a:effectLst/>
              </a:rPr>
              <a:t>Lead Contributor Area(s) of Responsibility – TOTAL Resp. (n=435)</a:t>
            </a:r>
            <a:endParaRPr lang="en-US" sz="1200" dirty="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888B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Assessment</c:v>
                </c:pt>
                <c:pt idx="1">
                  <c:v>Archives/Special Collections</c:v>
                </c:pt>
                <c:pt idx="2">
                  <c:v>Interlibrary Loan</c:v>
                </c:pt>
                <c:pt idx="3">
                  <c:v>Other</c:v>
                </c:pt>
                <c:pt idx="4">
                  <c:v>Public/Reference Services</c:v>
                </c:pt>
                <c:pt idx="5">
                  <c:v>Information Technology/Systems</c:v>
                </c:pt>
                <c:pt idx="6">
                  <c:v>Acquisitions</c:v>
                </c:pt>
                <c:pt idx="7">
                  <c:v>Overall responsible (Director level)</c:v>
                </c:pt>
                <c:pt idx="8">
                  <c:v>Collection Development/Selection</c:v>
                </c:pt>
                <c:pt idx="9">
                  <c:v>Cataloging/Technical Services</c:v>
                </c:pt>
                <c:pt idx="10">
                  <c:v>E-resources</c:v>
                </c:pt>
              </c:strCache>
            </c:strRef>
          </c:cat>
          <c:val>
            <c:numRef>
              <c:f>Sheet1!$B$2:$B$12</c:f>
              <c:numCache>
                <c:formatCode>0%</c:formatCode>
                <c:ptCount val="11"/>
                <c:pt idx="0">
                  <c:v>0.17</c:v>
                </c:pt>
                <c:pt idx="1">
                  <c:v>0.18</c:v>
                </c:pt>
                <c:pt idx="2">
                  <c:v>0.19</c:v>
                </c:pt>
                <c:pt idx="3">
                  <c:v>0.2</c:v>
                </c:pt>
                <c:pt idx="4">
                  <c:v>0.25</c:v>
                </c:pt>
                <c:pt idx="5">
                  <c:v>0.27</c:v>
                </c:pt>
                <c:pt idx="6">
                  <c:v>0.3</c:v>
                </c:pt>
                <c:pt idx="7">
                  <c:v>0.34</c:v>
                </c:pt>
                <c:pt idx="8">
                  <c:v>0.34</c:v>
                </c:pt>
                <c:pt idx="9">
                  <c:v>0.35</c:v>
                </c:pt>
                <c:pt idx="10">
                  <c:v>0.4</c:v>
                </c:pt>
              </c:numCache>
            </c:numRef>
          </c:val>
          <c:extLst>
            <c:ext xmlns:c16="http://schemas.microsoft.com/office/drawing/2014/chart" uri="{C3380CC4-5D6E-409C-BE32-E72D297353CC}">
              <c16:uniqueId val="{00000000-8A0C-4895-A94F-B758B03833AD}"/>
            </c:ext>
          </c:extLst>
        </c:ser>
        <c:dLbls>
          <c:showLegendKey val="0"/>
          <c:showVal val="0"/>
          <c:showCatName val="0"/>
          <c:showSerName val="0"/>
          <c:showPercent val="0"/>
          <c:showBubbleSize val="0"/>
        </c:dLbls>
        <c:gapWidth val="50"/>
        <c:axId val="639135616"/>
        <c:axId val="639135944"/>
      </c:barChart>
      <c:catAx>
        <c:axId val="63913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9135944"/>
        <c:crosses val="autoZero"/>
        <c:auto val="1"/>
        <c:lblAlgn val="ctr"/>
        <c:lblOffset val="100"/>
        <c:noMultiLvlLbl val="0"/>
      </c:catAx>
      <c:valAx>
        <c:axId val="639135944"/>
        <c:scaling>
          <c:orientation val="minMax"/>
        </c:scaling>
        <c:delete val="1"/>
        <c:axPos val="b"/>
        <c:numFmt formatCode="0%" sourceLinked="1"/>
        <c:majorTickMark val="none"/>
        <c:minorTickMark val="none"/>
        <c:tickLblPos val="nextTo"/>
        <c:crossAx val="639135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0.73658</cdr:x>
      <cdr:y>0.77295</cdr:y>
    </cdr:from>
    <cdr:to>
      <cdr:x>0.88716</cdr:x>
      <cdr:y>0.84364</cdr:y>
    </cdr:to>
    <cdr:sp macro="" textlink="">
      <cdr:nvSpPr>
        <cdr:cNvPr id="2" name="TextBox 1">
          <a:extLst xmlns:a="http://schemas.openxmlformats.org/drawingml/2006/main">
            <a:ext uri="{FF2B5EF4-FFF2-40B4-BE49-F238E27FC236}">
              <a16:creationId xmlns:a16="http://schemas.microsoft.com/office/drawing/2014/main" id="{40C413B9-C1C5-45FD-99B0-6BBEFC25B171}"/>
            </a:ext>
          </a:extLst>
        </cdr:cNvPr>
        <cdr:cNvSpPr txBox="1"/>
      </cdr:nvSpPr>
      <cdr:spPr>
        <a:xfrm xmlns:a="http://schemas.openxmlformats.org/drawingml/2006/main">
          <a:off x="5986912" y="4188344"/>
          <a:ext cx="1223889" cy="3830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latin typeface="Calibri" panose="020F0502020204030204" pitchFamily="34" charset="0"/>
              <a:cs typeface="Calibri" panose="020F0502020204030204" pitchFamily="34" charset="0"/>
            </a:rPr>
            <a:t>N=705</a:t>
          </a:r>
        </a:p>
      </cdr:txBody>
    </cdr:sp>
  </cdr:relSizeAnchor>
</c:userShapes>
</file>

<file path=ppt/drawings/drawing2.xml><?xml version="1.0" encoding="utf-8"?>
<c:userShapes xmlns:c="http://schemas.openxmlformats.org/drawingml/2006/chart">
  <cdr:relSizeAnchor xmlns:cdr="http://schemas.openxmlformats.org/drawingml/2006/chartDrawing">
    <cdr:from>
      <cdr:x>0.65959</cdr:x>
      <cdr:y>0.13288</cdr:y>
    </cdr:from>
    <cdr:to>
      <cdr:x>0.97271</cdr:x>
      <cdr:y>0.30342</cdr:y>
    </cdr:to>
    <cdr:sp macro="" textlink="">
      <cdr:nvSpPr>
        <cdr:cNvPr id="2" name="TextBox 1">
          <a:extLst xmlns:a="http://schemas.openxmlformats.org/drawingml/2006/main">
            <a:ext uri="{FF2B5EF4-FFF2-40B4-BE49-F238E27FC236}">
              <a16:creationId xmlns:a16="http://schemas.microsoft.com/office/drawing/2014/main" id="{7A4DD815-7F4C-4A15-B49B-80ACE9DDAD66}"/>
            </a:ext>
          </a:extLst>
        </cdr:cNvPr>
        <cdr:cNvSpPr txBox="1"/>
      </cdr:nvSpPr>
      <cdr:spPr>
        <a:xfrm xmlns:a="http://schemas.openxmlformats.org/drawingml/2006/main">
          <a:off x="7520333" y="720028"/>
          <a:ext cx="3570051" cy="9241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CF6B0-F68E-40BA-8BDC-4DE1AAB1228D}"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ECA47-AC66-4269-BE81-11504EA8273C}" type="slidenum">
              <a:rPr lang="en-US" smtClean="0"/>
              <a:t>‹#›</a:t>
            </a:fld>
            <a:endParaRPr lang="en-US"/>
          </a:p>
        </p:txBody>
      </p:sp>
    </p:spTree>
    <p:extLst>
      <p:ext uri="{BB962C8B-B14F-4D97-AF65-F5344CB8AC3E}">
        <p14:creationId xmlns:p14="http://schemas.microsoft.com/office/powerpoint/2010/main" val="5126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sparcopen.org/" TargetMode="External"/><Relationship Id="rId3" Type="http://schemas.openxmlformats.org/officeDocument/2006/relationships/hyperlink" Target="https://help.oclc.org/Discovery_and_Reference/WorldCat_Discovery/Release_notes/2018_Release_notes/050WorldCat_Discovery_release_notes_October_2018" TargetMode="External"/><Relationship Id="rId7" Type="http://schemas.openxmlformats.org/officeDocument/2006/relationships/hyperlink" Target="https://www.coar-repositories.org/"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oclc.org/research/publications/2017/oclcresearch-defining-rim.html" TargetMode="External"/><Relationship Id="rId11" Type="http://schemas.openxmlformats.org/officeDocument/2006/relationships/hyperlink" Target="https://www.datacite.org/" TargetMode="External"/><Relationship Id="rId5" Type="http://schemas.openxmlformats.org/officeDocument/2006/relationships/hyperlink" Target="https://www.oclc.org/research/publications/2017/oclcresearch-research-data-management.html" TargetMode="External"/><Relationship Id="rId10" Type="http://schemas.openxmlformats.org/officeDocument/2006/relationships/hyperlink" Target="https://orcid.org/" TargetMode="External"/><Relationship Id="rId4" Type="http://schemas.openxmlformats.org/officeDocument/2006/relationships/hyperlink" Target="https://www.oclc.org/en/digital-gateway.html" TargetMode="External"/><Relationship Id="rId9" Type="http://schemas.openxmlformats.org/officeDocument/2006/relationships/hyperlink" Target="https://iiif.io/"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298A6A1-9FBA-427F-B88F-0DEC2874EC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884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298A6A1-9FBA-427F-B88F-0DEC2874EC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02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pool of respondents was self-selected and not representative from a methodological point of view. In many cases, only one respondent per country participated in the survey. </a:t>
            </a:r>
          </a:p>
          <a:p>
            <a:r>
              <a:rPr lang="en-US" dirty="0"/>
              <a:t>So there are quite a few imbalances.</a:t>
            </a:r>
          </a:p>
          <a:p>
            <a:r>
              <a:rPr lang="en-US" dirty="0"/>
              <a:t>Nearly ¾ of the respondents (72%) are University and Research libraries. The results for the total responses are heavily skewed by this majority segment.</a:t>
            </a:r>
          </a:p>
          <a:p>
            <a:r>
              <a:rPr lang="en-US" dirty="0"/>
              <a:t>Therefore I will just focus on the responses from this category in my presentation today.</a:t>
            </a:r>
          </a:p>
          <a:p>
            <a:r>
              <a:rPr lang="en-US" dirty="0"/>
              <a:t>With 511 respondents from 69 countries – this group provides an insightful and current snapshot of the state of open content support in higher education and research, worldwide</a:t>
            </a:r>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298A6A1-9FBA-427F-B88F-0DEC2874EC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379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C7A02-C2B1-4191-9B3C-4EDAFA8A43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17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open content activities that University &amp; Research Libraries currently support. As you can see, the institutional repository scores highest of all OC activities reported by this group of libraries. </a:t>
            </a:r>
          </a:p>
        </p:txBody>
      </p:sp>
      <p:sp>
        <p:nvSpPr>
          <p:cNvPr id="4" name="Slide Number Placeholder 3"/>
          <p:cNvSpPr>
            <a:spLocks noGrp="1"/>
          </p:cNvSpPr>
          <p:nvPr>
            <p:ph type="sldNum" sz="quarter" idx="5"/>
          </p:nvPr>
        </p:nvSpPr>
        <p:spPr/>
        <p:txBody>
          <a:bodyPr/>
          <a:lstStyle/>
          <a:p>
            <a:fld id="{002ECA47-AC66-4269-BE81-11504EA8273C}" type="slidenum">
              <a:rPr lang="en-US" smtClean="0"/>
              <a:t>14</a:t>
            </a:fld>
            <a:endParaRPr lang="en-US"/>
          </a:p>
        </p:txBody>
      </p:sp>
    </p:spTree>
    <p:extLst>
      <p:ext uri="{BB962C8B-B14F-4D97-AF65-F5344CB8AC3E}">
        <p14:creationId xmlns:p14="http://schemas.microsoft.com/office/powerpoint/2010/main" val="2097365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Lorcan’s typology of collections as a framework for data analysis. Asking the question: How does the shift to open impact library activities in these 3 collection areas?</a:t>
            </a:r>
          </a:p>
        </p:txBody>
      </p:sp>
      <p:sp>
        <p:nvSpPr>
          <p:cNvPr id="4" name="Slide Number Placeholder 3"/>
          <p:cNvSpPr>
            <a:spLocks noGrp="1"/>
          </p:cNvSpPr>
          <p:nvPr>
            <p:ph type="sldNum" sz="quarter" idx="5"/>
          </p:nvPr>
        </p:nvSpPr>
        <p:spPr/>
        <p:txBody>
          <a:bodyPr/>
          <a:lstStyle/>
          <a:p>
            <a:fld id="{EB2EA14B-F023-4180-878B-6F81538456FB}" type="slidenum">
              <a:rPr lang="en-US" smtClean="0"/>
              <a:t>16</a:t>
            </a:fld>
            <a:endParaRPr lang="en-US"/>
          </a:p>
        </p:txBody>
      </p:sp>
    </p:spTree>
    <p:extLst>
      <p:ext uri="{BB962C8B-B14F-4D97-AF65-F5344CB8AC3E}">
        <p14:creationId xmlns:p14="http://schemas.microsoft.com/office/powerpoint/2010/main" val="1879155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is telling us that libraries are mostly invested in Open Content activities relating to Research support and those relating to their Digital Libraries. </a:t>
            </a:r>
          </a:p>
          <a:p>
            <a:r>
              <a:rPr lang="en-US" dirty="0"/>
              <a:t>Open Content activities relating to Discovery of Open content (that is including supporting users to find and use OC resources) seem to be suffering from lack of resources, unclear funding and priorities. So there is a gap here that we need to start addressing: the access gap. If something is OA, it does not mean that it is accessible.  </a:t>
            </a:r>
          </a:p>
          <a:p>
            <a:r>
              <a:rPr lang="en-US" dirty="0"/>
              <a:t>The problem of the 17 different versions of a paper. The different types of OA. The metadata quality and aggregation problems. All leading to serious barriers to access and use. We see researchers and students increasingly turning to shadow libraries, like </a:t>
            </a:r>
            <a:r>
              <a:rPr lang="en-US" dirty="0" err="1"/>
              <a:t>SciHub</a:t>
            </a:r>
            <a:r>
              <a:rPr lang="en-US" dirty="0"/>
              <a:t>, because that’s much more convenient and effective.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2EA14B-F023-4180-878B-6F81538456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650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2EA14B-F023-4180-878B-6F81538456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521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Digitizing print collections and making them available as open collections in a digital library is a set of activities in which respondents indicate they are deeply-invested in: it is well-resourced, mature, successful and respondents want to accelerate the impact.</a:t>
            </a:r>
          </a:p>
          <a:p>
            <a:r>
              <a:rPr lang="en-US" dirty="0"/>
              <a:t>Deep-interactions with the open content of digitized collections is top-op-mind: relatively new, not yet very successful but respondents clearly indicate they see the potential for accelerating impact in this direction.</a:t>
            </a:r>
          </a:p>
          <a:p>
            <a:r>
              <a:rPr lang="en-US" dirty="0"/>
              <a:t>The OC-activities relating to the collective collection are also, according to the respondents, relatively more suitable for collaboration at a scale beyond the institutional and local scale: with Digital Libraries most frequently noted as an activity most suitable for a </a:t>
            </a:r>
            <a:r>
              <a:rPr lang="en-US" dirty="0" err="1"/>
              <a:t>consortial</a:t>
            </a:r>
            <a:r>
              <a:rPr lang="en-US" dirty="0"/>
              <a:t>/national or global scale.</a:t>
            </a:r>
          </a:p>
        </p:txBody>
      </p:sp>
      <p:sp>
        <p:nvSpPr>
          <p:cNvPr id="4" name="Slide Number Placeholder 3"/>
          <p:cNvSpPr>
            <a:spLocks noGrp="1"/>
          </p:cNvSpPr>
          <p:nvPr>
            <p:ph type="sldNum" sz="quarter" idx="5"/>
          </p:nvPr>
        </p:nvSpPr>
        <p:spPr/>
        <p:txBody>
          <a:bodyPr/>
          <a:lstStyle/>
          <a:p>
            <a:fld id="{EB2EA14B-F023-4180-878B-6F81538456FB}" type="slidenum">
              <a:rPr lang="en-US" smtClean="0"/>
              <a:t>22</a:t>
            </a:fld>
            <a:endParaRPr lang="en-US"/>
          </a:p>
        </p:txBody>
      </p:sp>
    </p:spTree>
    <p:extLst>
      <p:ext uri="{BB962C8B-B14F-4D97-AF65-F5344CB8AC3E}">
        <p14:creationId xmlns:p14="http://schemas.microsoft.com/office/powerpoint/2010/main" val="220542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 – the deposit of OA and pre-prints also known as green OA, is the only category for which more than 50% of the respondents indicate they have a budget line item. So in that sense it is the most resourced OC activity: it is most assured of money, personnel and materials, that it needs to function properly.</a:t>
            </a:r>
          </a:p>
          <a:p>
            <a:r>
              <a:rPr lang="en-US" b="1" dirty="0"/>
              <a:t>Supporting authors with OA-publishing and licenses, etc. but also teachers with OER: not so well resourced, but an activity which 63% of respondents engaged in this activity, would like to accelerate. </a:t>
            </a:r>
          </a:p>
          <a:p>
            <a:r>
              <a:rPr lang="en-US" dirty="0"/>
              <a:t>Publishing is relatively well-resourced and successful and also an activity which more than 50% (57%) of those doing it, want to accelerate.</a:t>
            </a:r>
          </a:p>
          <a:p>
            <a:r>
              <a:rPr lang="en-US" dirty="0"/>
              <a:t>Although respondents report that data services/RDM have relatively not been that successful yet, this activity is well resourced and 77% of the respondents want to accelerate its impact.</a:t>
            </a:r>
          </a:p>
          <a:p>
            <a:r>
              <a:rPr lang="en-US" dirty="0"/>
              <a:t>All in all respondents indicate they are investing in the inside out collection, not only currently but they intend to continue doing so in the future and accelerate all their OC-related activities.</a:t>
            </a:r>
          </a:p>
        </p:txBody>
      </p:sp>
      <p:sp>
        <p:nvSpPr>
          <p:cNvPr id="4" name="Slide Number Placeholder 3"/>
          <p:cNvSpPr>
            <a:spLocks noGrp="1"/>
          </p:cNvSpPr>
          <p:nvPr>
            <p:ph type="sldNum" sz="quarter" idx="5"/>
          </p:nvPr>
        </p:nvSpPr>
        <p:spPr/>
        <p:txBody>
          <a:bodyPr/>
          <a:lstStyle/>
          <a:p>
            <a:fld id="{EB2EA14B-F023-4180-878B-6F81538456FB}" type="slidenum">
              <a:rPr lang="en-US" smtClean="0"/>
              <a:t>23</a:t>
            </a:fld>
            <a:endParaRPr lang="en-US"/>
          </a:p>
        </p:txBody>
      </p:sp>
    </p:spTree>
    <p:extLst>
      <p:ext uri="{BB962C8B-B14F-4D97-AF65-F5344CB8AC3E}">
        <p14:creationId xmlns:p14="http://schemas.microsoft.com/office/powerpoint/2010/main" val="2525449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Supporting users to find open content and to assess open content materials and to use the tools to do so, is somewhat second-best compared to supporting authors and producers of OC. It scores lower on investment, successfulness, comfort level on impact and the need to accelerate.</a:t>
            </a:r>
          </a:p>
          <a:p>
            <a:r>
              <a:rPr lang="en-US" dirty="0"/>
              <a:t>Selecting OC not managed by my library scores lowest in many respects, and it is the only activity which scores below 50% in terms of respondents who say they want to accelerate the activity (and significantly so, with 39%).</a:t>
            </a:r>
          </a:p>
          <a:p>
            <a:r>
              <a:rPr lang="en-US" dirty="0"/>
              <a:t>Promoting the discovery of OC scores equally low in that more than 50% of the respondents say they have no source of investment or are not sure about it. Yet, 61% want to accelerate it.</a:t>
            </a:r>
          </a:p>
          <a:p>
            <a:r>
              <a:rPr lang="en-US" dirty="0"/>
              <a:t>So all in all respondents indicate that the OC-activities around the facilitated collection are less successful and less well resourced and they do not consider these activities as suitable for acceleration as those around the inside out collection. </a:t>
            </a:r>
          </a:p>
        </p:txBody>
      </p:sp>
      <p:sp>
        <p:nvSpPr>
          <p:cNvPr id="4" name="Slide Number Placeholder 3"/>
          <p:cNvSpPr>
            <a:spLocks noGrp="1"/>
          </p:cNvSpPr>
          <p:nvPr>
            <p:ph type="sldNum" sz="quarter" idx="5"/>
          </p:nvPr>
        </p:nvSpPr>
        <p:spPr/>
        <p:txBody>
          <a:bodyPr/>
          <a:lstStyle/>
          <a:p>
            <a:fld id="{EB2EA14B-F023-4180-878B-6F81538456FB}" type="slidenum">
              <a:rPr lang="en-US" smtClean="0"/>
              <a:t>24</a:t>
            </a:fld>
            <a:endParaRPr lang="en-US"/>
          </a:p>
        </p:txBody>
      </p:sp>
    </p:spTree>
    <p:extLst>
      <p:ext uri="{BB962C8B-B14F-4D97-AF65-F5344CB8AC3E}">
        <p14:creationId xmlns:p14="http://schemas.microsoft.com/office/powerpoint/2010/main" val="2001562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1476375"/>
            <a:ext cx="7088188" cy="3987800"/>
          </a:xfrm>
          <a:prstGeom prst="rect">
            <a:avLst/>
          </a:prstGeom>
        </p:spPr>
      </p:sp>
      <p:sp>
        <p:nvSpPr>
          <p:cNvPr id="3" name="Notes Placeholder 2"/>
          <p:cNvSpPr>
            <a:spLocks noGrp="1"/>
          </p:cNvSpPr>
          <p:nvPr>
            <p:ph type="body" idx="1"/>
          </p:nvPr>
        </p:nvSpPr>
        <p:spPr>
          <a:xfrm>
            <a:off x="1240789" y="5683193"/>
            <a:ext cx="9926320" cy="4649879"/>
          </a:xfrm>
          <a:prstGeom prst="rect">
            <a:avLst/>
          </a:prstGeom>
        </p:spPr>
        <p:txBody>
          <a:bodyPr/>
          <a:lstStyle/>
          <a:p>
            <a:r>
              <a:rPr lang="en-US" baseline="0" dirty="0"/>
              <a:t>OCLC libraries are part of an active and engaged global network of libraries with </a:t>
            </a:r>
            <a:r>
              <a:rPr lang="en-US" dirty="0"/>
              <a:t>approximately 18,000</a:t>
            </a:r>
            <a:r>
              <a:rPr lang="en-US" baseline="0" dirty="0"/>
              <a:t> members across </a:t>
            </a:r>
            <a:r>
              <a:rPr lang="en-US" dirty="0"/>
              <a:t>121</a:t>
            </a:r>
            <a:r>
              <a:rPr lang="en-US" baseline="0" dirty="0"/>
              <a:t> countries.</a:t>
            </a:r>
            <a:br>
              <a:rPr lang="en-US" dirty="0">
                <a:cs typeface="+mn-lt"/>
              </a:rPr>
            </a:br>
            <a:endParaRPr lang="en-US" baseline="0" dirty="0"/>
          </a:p>
          <a:p>
            <a:pPr marL="255905" indent="-255905">
              <a:buFont typeface="Arial" panose="020B0604020202020204" pitchFamily="34" charset="0"/>
              <a:buChar char="•"/>
            </a:pPr>
            <a:r>
              <a:rPr lang="en-US" baseline="0" dirty="0"/>
              <a:t>Global network provides </a:t>
            </a:r>
            <a:r>
              <a:rPr lang="en-US" dirty="0"/>
              <a:t>unparalleled</a:t>
            </a:r>
            <a:r>
              <a:rPr lang="en-US" baseline="0" dirty="0"/>
              <a:t> access to the world’s collected knowledge in ways that cannot be achieved independently</a:t>
            </a:r>
            <a:endParaRPr lang="en-US" baseline="0" dirty="0">
              <a:cs typeface="Calibri"/>
            </a:endParaRPr>
          </a:p>
          <a:p>
            <a:pPr marL="255905" indent="-255905">
              <a:buFont typeface="Arial" panose="020B0604020202020204" pitchFamily="34" charset="0"/>
              <a:buChar char="•"/>
            </a:pPr>
            <a:r>
              <a:rPr lang="en-US" baseline="0" dirty="0"/>
              <a:t>Ability to address shared challenges at scale</a:t>
            </a:r>
            <a:r>
              <a:rPr lang="en-US" dirty="0"/>
              <a:t> </a:t>
            </a:r>
            <a:endParaRPr lang="en-US" baseline="0" dirty="0">
              <a:cs typeface="Calibri"/>
            </a:endParaRPr>
          </a:p>
          <a:p>
            <a:pPr marL="255905" indent="-255905">
              <a:buFont typeface="Arial" panose="020B0604020202020204" pitchFamily="34" charset="0"/>
              <a:buChar char="•"/>
            </a:pPr>
            <a:r>
              <a:rPr lang="en-US" baseline="0" dirty="0"/>
              <a:t>Together, we connect people to the information they need to achieve their goals</a:t>
            </a:r>
            <a:endParaRPr lang="en-US" baseline="0" dirty="0">
              <a:cs typeface="Calibri"/>
            </a:endParaRPr>
          </a:p>
          <a:p>
            <a:endParaRPr lang="en-US" baseline="0" dirty="0"/>
          </a:p>
          <a:p>
            <a:r>
              <a:rPr lang="en-US" i="1" baseline="0" dirty="0"/>
              <a:t>[Per Ellen McCarthy, </a:t>
            </a:r>
            <a:r>
              <a:rPr lang="en-US" i="1" dirty="0"/>
              <a:t>the 12/31/2018</a:t>
            </a:r>
            <a:r>
              <a:rPr lang="en-US" i="1" baseline="0" dirty="0"/>
              <a:t> update is the most current info available for this slide—notes </a:t>
            </a:r>
            <a:r>
              <a:rPr lang="en-US" i="1" dirty="0"/>
              <a:t>current 3/11/19</a:t>
            </a:r>
            <a:r>
              <a:rPr lang="en-US" i="1" baseline="0" dirty="0"/>
              <a:t>]</a:t>
            </a:r>
            <a:endParaRPr lang="en-US" i="1" dirty="0">
              <a:cs typeface="Calibri"/>
            </a:endParaRPr>
          </a:p>
        </p:txBody>
      </p:sp>
      <p:sp>
        <p:nvSpPr>
          <p:cNvPr id="4" name="Slide Number Placeholder 3"/>
          <p:cNvSpPr>
            <a:spLocks noGrp="1"/>
          </p:cNvSpPr>
          <p:nvPr>
            <p:ph type="sldNum" sz="quarter" idx="10"/>
          </p:nvPr>
        </p:nvSpPr>
        <p:spPr>
          <a:xfrm>
            <a:off x="7029000" y="11216029"/>
            <a:ext cx="5376756" cy="593194"/>
          </a:xfrm>
          <a:prstGeom prst="rect">
            <a:avLst/>
          </a:prstGeom>
        </p:spPr>
        <p:txBody>
          <a:bodyPr/>
          <a:lstStyle/>
          <a:p>
            <a:fld id="{737125F9-CC46-924D-B58D-85F033EB11FC}" type="slidenum">
              <a:rPr lang="en-US" smtClean="0"/>
              <a:t>2</a:t>
            </a:fld>
            <a:endParaRPr lang="en-US"/>
          </a:p>
        </p:txBody>
      </p:sp>
    </p:spTree>
    <p:extLst>
      <p:ext uri="{BB962C8B-B14F-4D97-AF65-F5344CB8AC3E}">
        <p14:creationId xmlns:p14="http://schemas.microsoft.com/office/powerpoint/2010/main" val="219171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could conclude from the survey, that libraries are mostly invested in Open Content activities relating to the Inside-out collection and those relating to the Collective collection. </a:t>
            </a:r>
          </a:p>
          <a:p>
            <a:r>
              <a:rPr lang="en-US" dirty="0"/>
              <a:t>Open Content activities relating to the Facilitated Collection seem to be suffering from lack of resources, unclear funding and priorities.</a:t>
            </a:r>
          </a:p>
          <a:p>
            <a:endParaRPr lang="en-US" dirty="0"/>
          </a:p>
        </p:txBody>
      </p:sp>
      <p:sp>
        <p:nvSpPr>
          <p:cNvPr id="4" name="Slide Number Placeholder 3"/>
          <p:cNvSpPr>
            <a:spLocks noGrp="1"/>
          </p:cNvSpPr>
          <p:nvPr>
            <p:ph type="sldNum" sz="quarter" idx="5"/>
          </p:nvPr>
        </p:nvSpPr>
        <p:spPr/>
        <p:txBody>
          <a:bodyPr/>
          <a:lstStyle/>
          <a:p>
            <a:fld id="{EB2EA14B-F023-4180-878B-6F81538456FB}" type="slidenum">
              <a:rPr lang="en-US" smtClean="0"/>
              <a:t>25</a:t>
            </a:fld>
            <a:endParaRPr lang="en-US"/>
          </a:p>
        </p:txBody>
      </p:sp>
    </p:spTree>
    <p:extLst>
      <p:ext uri="{BB962C8B-B14F-4D97-AF65-F5344CB8AC3E}">
        <p14:creationId xmlns:p14="http://schemas.microsoft.com/office/powerpoint/2010/main" val="3193861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Published 5 April 2019. In this recent blog post, Lorcan Dempsey pays special attention to the facilitated collection.</a:t>
            </a:r>
          </a:p>
          <a:p>
            <a:r>
              <a:rPr lang="en-US" dirty="0"/>
              <a:t>He looks at how the University of California, having terminated its contract with ES, is supporting its community for alternate access to content published in Elsevier Journals.</a:t>
            </a:r>
          </a:p>
          <a:p>
            <a:r>
              <a:rPr lang="en-US" dirty="0"/>
              <a:t>The University of California gives guidance by supporting users to find OA resources with the use of OA Button and </a:t>
            </a:r>
            <a:r>
              <a:rPr lang="en-US" dirty="0" err="1"/>
              <a:t>Unpaywall</a:t>
            </a:r>
            <a:r>
              <a:rPr lang="en-US" dirty="0"/>
              <a:t>, pointing them to various pre-print archives or article supply via ILL, or contacting authors directly via scholarly networking sites such as ResearchGate.</a:t>
            </a:r>
          </a:p>
          <a:p>
            <a:endParaRPr lang="en-US" dirty="0"/>
          </a:p>
        </p:txBody>
      </p:sp>
      <p:sp>
        <p:nvSpPr>
          <p:cNvPr id="4" name="Slide Number Placeholder 3"/>
          <p:cNvSpPr>
            <a:spLocks noGrp="1"/>
          </p:cNvSpPr>
          <p:nvPr>
            <p:ph type="sldNum" sz="quarter" idx="5"/>
          </p:nvPr>
        </p:nvSpPr>
        <p:spPr/>
        <p:txBody>
          <a:bodyPr/>
          <a:lstStyle/>
          <a:p>
            <a:fld id="{EB2EA14B-F023-4180-878B-6F81538456FB}" type="slidenum">
              <a:rPr lang="en-US" smtClean="0"/>
              <a:t>26</a:t>
            </a:fld>
            <a:endParaRPr lang="en-US"/>
          </a:p>
        </p:txBody>
      </p:sp>
    </p:spTree>
    <p:extLst>
      <p:ext uri="{BB962C8B-B14F-4D97-AF65-F5344CB8AC3E}">
        <p14:creationId xmlns:p14="http://schemas.microsoft.com/office/powerpoint/2010/main" val="2135602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Lorcan concludes that:</a:t>
            </a:r>
          </a:p>
        </p:txBody>
      </p:sp>
      <p:sp>
        <p:nvSpPr>
          <p:cNvPr id="4" name="Slide Number Placeholder 3"/>
          <p:cNvSpPr>
            <a:spLocks noGrp="1"/>
          </p:cNvSpPr>
          <p:nvPr>
            <p:ph type="sldNum" sz="quarter" idx="5"/>
          </p:nvPr>
        </p:nvSpPr>
        <p:spPr/>
        <p:txBody>
          <a:bodyPr/>
          <a:lstStyle/>
          <a:p>
            <a:fld id="{EB2EA14B-F023-4180-878B-6F81538456FB}" type="slidenum">
              <a:rPr lang="en-US" smtClean="0"/>
              <a:t>27</a:t>
            </a:fld>
            <a:endParaRPr lang="en-US"/>
          </a:p>
        </p:txBody>
      </p:sp>
    </p:spTree>
    <p:extLst>
      <p:ext uri="{BB962C8B-B14F-4D97-AF65-F5344CB8AC3E}">
        <p14:creationId xmlns:p14="http://schemas.microsoft.com/office/powerpoint/2010/main" val="2136197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2EA14B-F023-4180-878B-6F81538456FB}" type="slidenum">
              <a:rPr lang="en-US" smtClean="0"/>
              <a:t>28</a:t>
            </a:fld>
            <a:endParaRPr lang="en-US"/>
          </a:p>
        </p:txBody>
      </p:sp>
    </p:spTree>
    <p:extLst>
      <p:ext uri="{BB962C8B-B14F-4D97-AF65-F5344CB8AC3E}">
        <p14:creationId xmlns:p14="http://schemas.microsoft.com/office/powerpoint/2010/main" val="206646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1476375"/>
            <a:ext cx="7088188" cy="3987800"/>
          </a:xfrm>
          <a:prstGeom prst="rect">
            <a:avLst/>
          </a:prstGeom>
        </p:spPr>
      </p:sp>
      <p:sp>
        <p:nvSpPr>
          <p:cNvPr id="3" name="Notes Placeholder 2"/>
          <p:cNvSpPr>
            <a:spLocks noGrp="1"/>
          </p:cNvSpPr>
          <p:nvPr>
            <p:ph type="body" idx="1"/>
          </p:nvPr>
        </p:nvSpPr>
        <p:spPr>
          <a:xfrm>
            <a:off x="1240789" y="5683193"/>
            <a:ext cx="9926320" cy="4649879"/>
          </a:xfrm>
          <a:prstGeom prst="rect">
            <a:avLst/>
          </a:prstGeom>
        </p:spPr>
        <p:txBody>
          <a:bodyPr/>
          <a:lstStyle/>
          <a:p>
            <a:r>
              <a:rPr lang="en-US">
                <a:cs typeface="Calibri"/>
              </a:rPr>
              <a:t>The OCLC cooperative is member-governed. Its 18,000 member libraries worldwide elect 48 delegates to OCLC's Global Council, who in turn elect six members of the 15-member OCLC Board of Trustees. </a:t>
            </a:r>
          </a:p>
          <a:p>
            <a:endParaRPr lang="en-US">
              <a:cs typeface="Calibri"/>
            </a:endParaRPr>
          </a:p>
          <a:p>
            <a:r>
              <a:rPr lang="en-US" i="1">
                <a:cs typeface="Calibri"/>
              </a:rPr>
              <a:t>[Notes current as of 3/11/19]</a:t>
            </a:r>
            <a:endParaRPr lang="en-US">
              <a:cs typeface="Calibri"/>
            </a:endParaRPr>
          </a:p>
        </p:txBody>
      </p:sp>
      <p:sp>
        <p:nvSpPr>
          <p:cNvPr id="4" name="Slide Number Placeholder 3"/>
          <p:cNvSpPr>
            <a:spLocks noGrp="1"/>
          </p:cNvSpPr>
          <p:nvPr>
            <p:ph type="sldNum" sz="quarter" idx="10"/>
          </p:nvPr>
        </p:nvSpPr>
        <p:spPr>
          <a:xfrm>
            <a:off x="7029000" y="11216029"/>
            <a:ext cx="5376756" cy="593194"/>
          </a:xfrm>
          <a:prstGeom prst="rect">
            <a:avLst/>
          </a:prstGeom>
        </p:spPr>
        <p:txBody>
          <a:bodyPr/>
          <a:lstStyle/>
          <a:p>
            <a:fld id="{C1E2F63F-4F53-43AD-BF4E-943A34CC6B7C}" type="slidenum">
              <a:rPr lang="en-US" smtClean="0"/>
              <a:t>3</a:t>
            </a:fld>
            <a:endParaRPr lang="en-US"/>
          </a:p>
        </p:txBody>
      </p:sp>
    </p:spTree>
    <p:extLst>
      <p:ext uri="{BB962C8B-B14F-4D97-AF65-F5344CB8AC3E}">
        <p14:creationId xmlns:p14="http://schemas.microsoft.com/office/powerpoint/2010/main" val="215197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1476375"/>
            <a:ext cx="7088188" cy="3987800"/>
          </a:xfrm>
          <a:prstGeom prst="rect">
            <a:avLst/>
          </a:prstGeom>
        </p:spPr>
      </p:sp>
      <p:sp>
        <p:nvSpPr>
          <p:cNvPr id="3" name="Notes Placeholder 2"/>
          <p:cNvSpPr>
            <a:spLocks noGrp="1"/>
          </p:cNvSpPr>
          <p:nvPr>
            <p:ph type="body" idx="1"/>
          </p:nvPr>
        </p:nvSpPr>
        <p:spPr>
          <a:xfrm>
            <a:off x="1240789" y="5683193"/>
            <a:ext cx="9926320" cy="4649879"/>
          </a:xfrm>
          <a:prstGeom prst="rect">
            <a:avLst/>
          </a:prstGeom>
        </p:spPr>
        <p:txBody>
          <a:bodyPr/>
          <a:lstStyle/>
          <a:p>
            <a:r>
              <a:rPr lang="en-US"/>
              <a:t>Libraries come together as OCLC to</a:t>
            </a:r>
            <a:r>
              <a:rPr lang="en-US" baseline="0"/>
              <a:t> advance librarianship around the world – there is a commitment and a passion. Our cooperative is unique.</a:t>
            </a:r>
            <a:br>
              <a:rPr lang="en-US">
                <a:cs typeface="+mn-lt"/>
              </a:rPr>
            </a:br>
            <a:endParaRPr lang="en-US" baseline="0"/>
          </a:p>
          <a:p>
            <a:pPr marL="255905" indent="-255905">
              <a:buFont typeface="Arial" panose="020B0604020202020204" pitchFamily="34" charset="0"/>
              <a:buChar char="•"/>
            </a:pPr>
            <a:r>
              <a:rPr lang="en-US" baseline="0"/>
              <a:t>Slide contains feedback from our Global Council members who were asked “why OCLC?”</a:t>
            </a:r>
            <a:endParaRPr lang="en-US" baseline="0">
              <a:cs typeface="Calibri"/>
            </a:endParaRPr>
          </a:p>
          <a:p>
            <a:pPr marL="255905" indent="-255905">
              <a:buFont typeface="Arial" panose="020B0604020202020204" pitchFamily="34" charset="0"/>
              <a:buChar char="•"/>
            </a:pPr>
            <a:r>
              <a:rPr lang="en-US" baseline="0"/>
              <a:t>These quotes represent members’ appreciation for the uniqueness of the cooperative.</a:t>
            </a:r>
            <a:endParaRPr lang="en-US" baseline="0">
              <a:cs typeface="Calibri"/>
            </a:endParaRPr>
          </a:p>
          <a:p>
            <a:endParaRPr lang="en-US" baseline="0"/>
          </a:p>
          <a:p>
            <a:pPr>
              <a:defRPr/>
            </a:pPr>
            <a:r>
              <a:rPr lang="en-US" i="1"/>
              <a:t>[Notes current as of 3/11/19] </a:t>
            </a:r>
            <a:endParaRPr lang="en-US" i="1">
              <a:cs typeface="Calibri"/>
            </a:endParaRPr>
          </a:p>
          <a:p>
            <a:endParaRPr lang="en-US" baseline="0"/>
          </a:p>
        </p:txBody>
      </p:sp>
      <p:sp>
        <p:nvSpPr>
          <p:cNvPr id="4" name="Slide Number Placeholder 3"/>
          <p:cNvSpPr>
            <a:spLocks noGrp="1"/>
          </p:cNvSpPr>
          <p:nvPr>
            <p:ph type="sldNum" sz="quarter" idx="10"/>
          </p:nvPr>
        </p:nvSpPr>
        <p:spPr>
          <a:xfrm>
            <a:off x="7029000" y="11216029"/>
            <a:ext cx="5376756" cy="593194"/>
          </a:xfrm>
          <a:prstGeom prst="rect">
            <a:avLst/>
          </a:prstGeom>
        </p:spPr>
        <p:txBody>
          <a:bodyPr/>
          <a:lstStyle/>
          <a:p>
            <a:fld id="{737125F9-CC46-924D-B58D-85F033EB11FC}" type="slidenum">
              <a:rPr lang="en-US" smtClean="0"/>
              <a:t>4</a:t>
            </a:fld>
            <a:endParaRPr lang="en-US"/>
          </a:p>
        </p:txBody>
      </p:sp>
    </p:spTree>
    <p:extLst>
      <p:ext uri="{BB962C8B-B14F-4D97-AF65-F5344CB8AC3E}">
        <p14:creationId xmlns:p14="http://schemas.microsoft.com/office/powerpoint/2010/main" val="189966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OCLC's Membership and Research Division serves the OCLC global network of 16,000+ member libraries and beyond in several key ways:</a:t>
            </a:r>
          </a:p>
          <a:p>
            <a:endParaRPr lang="en-US" dirty="0">
              <a:cs typeface="Calibri"/>
            </a:endParaRPr>
          </a:p>
          <a:p>
            <a:pPr marL="177691" indent="-177691">
              <a:buFont typeface="Arial"/>
              <a:buChar char="•"/>
            </a:pPr>
            <a:r>
              <a:rPr lang="en-US" dirty="0">
                <a:cs typeface="Calibri"/>
              </a:rPr>
              <a:t>OCLC Research concentrates its efforts on research devoted exclusively to the challenges that libraries and archives face.</a:t>
            </a:r>
          </a:p>
          <a:p>
            <a:pPr marL="177691" indent="-177691">
              <a:buFont typeface="Arial"/>
              <a:buChar char="•"/>
            </a:pPr>
            <a:r>
              <a:rPr lang="en-US" dirty="0">
                <a:cs typeface="Calibri"/>
              </a:rPr>
              <a:t>The OCLC Research Library Partnership includes some 130 research library partners who collaborate with other libraries and each other on research and related issues through working groups.</a:t>
            </a:r>
          </a:p>
          <a:p>
            <a:pPr marL="177691" indent="-177691">
              <a:buFont typeface="Arial"/>
              <a:buChar char="•"/>
            </a:pPr>
            <a:r>
              <a:rPr lang="en-US" dirty="0"/>
              <a:t>Since its launch in 2003, </a:t>
            </a:r>
            <a:r>
              <a:rPr lang="en-US" dirty="0" err="1"/>
              <a:t>WebJunction</a:t>
            </a:r>
            <a:r>
              <a:rPr lang="en-US" dirty="0"/>
              <a:t> has helped more than 80,000 library staff build the knowledge, skills, and confidence they need to deliver transformational services to their communities.</a:t>
            </a:r>
            <a:r>
              <a:rPr lang="en-US" dirty="0">
                <a:cs typeface="Calibri"/>
              </a:rPr>
              <a:t> </a:t>
            </a:r>
            <a:r>
              <a:rPr lang="en-US" dirty="0" err="1"/>
              <a:t>WebJunction</a:t>
            </a:r>
            <a:r>
              <a:rPr lang="en-US" dirty="0"/>
              <a:t> is free and welcome to all libraries to use, regardless of size, type, or location.</a:t>
            </a:r>
          </a:p>
          <a:p>
            <a:pPr marL="177691" indent="-177691">
              <a:buFont typeface="Arial"/>
              <a:buChar char="•"/>
            </a:pPr>
            <a:endParaRPr lang="en-US" dirty="0">
              <a:cs typeface="Calibri"/>
            </a:endParaRPr>
          </a:p>
          <a:p>
            <a:r>
              <a:rPr lang="en-US" i="1" dirty="0"/>
              <a:t>[Notes added 8/27/18]</a:t>
            </a:r>
            <a:endParaRPr lang="en-US" dirty="0"/>
          </a:p>
        </p:txBody>
      </p:sp>
      <p:sp>
        <p:nvSpPr>
          <p:cNvPr id="4" name="Slide Number Placeholder 3"/>
          <p:cNvSpPr>
            <a:spLocks noGrp="1"/>
          </p:cNvSpPr>
          <p:nvPr>
            <p:ph type="sldNum" sz="quarter" idx="10"/>
          </p:nvPr>
        </p:nvSpPr>
        <p:spPr/>
        <p:txBody>
          <a:bodyPr/>
          <a:lstStyle/>
          <a:p>
            <a:fld id="{C1E2F63F-4F53-43AD-BF4E-943A34CC6B7C}" type="slidenum">
              <a:rPr lang="en-US" smtClean="0"/>
              <a:t>5</a:t>
            </a:fld>
            <a:endParaRPr lang="en-US"/>
          </a:p>
        </p:txBody>
      </p:sp>
    </p:spTree>
    <p:extLst>
      <p:ext uri="{BB962C8B-B14F-4D97-AF65-F5344CB8AC3E}">
        <p14:creationId xmlns:p14="http://schemas.microsoft.com/office/powerpoint/2010/main" val="144339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And as this blog post makes clear, OCLC has been working in “open for some time” </a:t>
            </a:r>
          </a:p>
          <a:p>
            <a:endParaRPr lang="en-US" dirty="0"/>
          </a:p>
          <a:p>
            <a:r>
              <a:rPr lang="en-US" sz="1200" b="0" i="0" kern="1200" dirty="0">
                <a:solidFill>
                  <a:schemeClr val="tx1"/>
                </a:solidFill>
                <a:effectLst/>
                <a:latin typeface="+mn-lt"/>
                <a:ea typeface="+mn-ea"/>
                <a:cs typeface="+mn-cs"/>
              </a:rPr>
              <a:t>The ability for WorldCat Discovery users to </a:t>
            </a:r>
            <a:r>
              <a:rPr lang="en-US" sz="1200" b="0" i="0" u="none" strike="noStrike" kern="1200" dirty="0">
                <a:solidFill>
                  <a:schemeClr val="tx1"/>
                </a:solidFill>
                <a:effectLst/>
                <a:latin typeface="+mn-lt"/>
                <a:ea typeface="+mn-ea"/>
                <a:cs typeface="+mn-cs"/>
                <a:hlinkClick r:id="rId3"/>
              </a:rPr>
              <a:t>limit search results</a:t>
            </a:r>
            <a:r>
              <a:rPr lang="en-US" sz="1200" b="0" i="0" kern="1200" dirty="0">
                <a:solidFill>
                  <a:schemeClr val="tx1"/>
                </a:solidFill>
                <a:effectLst/>
                <a:latin typeface="+mn-lt"/>
                <a:ea typeface="+mn-ea"/>
                <a:cs typeface="+mn-cs"/>
              </a:rPr>
              <a:t> to a subset of WorldCat.org source databases known for providing open content, with full-text Digital Object Identifiers (DOIs) informed by </a:t>
            </a:r>
            <a:r>
              <a:rPr lang="en-US" sz="1200" b="0" i="0" kern="1200" dirty="0" err="1">
                <a:solidFill>
                  <a:schemeClr val="tx1"/>
                </a:solidFill>
                <a:effectLst/>
                <a:latin typeface="+mn-lt"/>
                <a:ea typeface="+mn-ea"/>
                <a:cs typeface="+mn-cs"/>
              </a:rPr>
              <a:t>Unpaywall</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4"/>
              </a:rPr>
              <a:t>Digital Collection Gateway</a:t>
            </a:r>
            <a:r>
              <a:rPr lang="en-US" sz="1200" b="0" i="0" kern="1200" dirty="0">
                <a:solidFill>
                  <a:schemeClr val="tx1"/>
                </a:solidFill>
                <a:effectLst/>
                <a:latin typeface="+mn-lt"/>
                <a:ea typeface="+mn-ea"/>
                <a:cs typeface="+mn-cs"/>
              </a:rPr>
              <a:t>, which is used by libraries, publishers, and other organizations with OAI-PMH-compliant repositories as a self-serve way to add metadata about their open collections to WorldCat at no charge.</a:t>
            </a:r>
          </a:p>
          <a:p>
            <a:r>
              <a:rPr lang="en-US" sz="1200" b="0" i="0" kern="1200" dirty="0">
                <a:solidFill>
                  <a:schemeClr val="tx1"/>
                </a:solidFill>
                <a:effectLst/>
                <a:latin typeface="+mn-lt"/>
                <a:ea typeface="+mn-ea"/>
                <a:cs typeface="+mn-cs"/>
              </a:rPr>
              <a:t>The inclusion of millions of records of OA content and collections from libraries, publishers, and third parties in WorldCat; over the past decade, we’ve added 320 collections of OA materials representing hundreds of providers to our knowledge base.</a:t>
            </a:r>
          </a:p>
          <a:p>
            <a:r>
              <a:rPr lang="en-US" sz="1200" b="0" i="0" kern="1200" dirty="0">
                <a:solidFill>
                  <a:schemeClr val="tx1"/>
                </a:solidFill>
                <a:effectLst/>
                <a:latin typeface="+mn-lt"/>
                <a:ea typeface="+mn-ea"/>
                <a:cs typeface="+mn-cs"/>
              </a:rPr>
              <a:t>Specific research that centers around </a:t>
            </a:r>
            <a:r>
              <a:rPr lang="en-US" sz="1200" b="0" i="0" u="none" strike="noStrike" kern="1200" dirty="0">
                <a:solidFill>
                  <a:schemeClr val="tx1"/>
                </a:solidFill>
                <a:effectLst/>
                <a:latin typeface="+mn-lt"/>
                <a:ea typeface="+mn-ea"/>
                <a:cs typeface="+mn-cs"/>
                <a:hlinkClick r:id="rId5"/>
              </a:rPr>
              <a:t>Research Data Management</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6"/>
              </a:rPr>
              <a:t>Research Information Management</a:t>
            </a:r>
            <a:r>
              <a:rPr lang="en-US" sz="1200" b="0" i="0" kern="1200" dirty="0">
                <a:solidFill>
                  <a:schemeClr val="tx1"/>
                </a:solidFill>
                <a:effectLst/>
                <a:latin typeface="+mn-lt"/>
                <a:ea typeface="+mn-ea"/>
                <a:cs typeface="+mn-cs"/>
              </a:rPr>
              <a:t>, for which open access issues are an important piece.</a:t>
            </a:r>
          </a:p>
          <a:p>
            <a:r>
              <a:rPr lang="en-US" sz="1200" b="0" i="0" kern="1200" dirty="0">
                <a:solidFill>
                  <a:schemeClr val="tx1"/>
                </a:solidFill>
                <a:effectLst/>
                <a:latin typeface="+mn-lt"/>
                <a:ea typeface="+mn-ea"/>
                <a:cs typeface="+mn-cs"/>
              </a:rPr>
              <a:t>Active membership in associations that support open access progress, including </a:t>
            </a:r>
            <a:r>
              <a:rPr lang="en-US" sz="1200" b="0" i="0" u="none" strike="noStrike" kern="1200" dirty="0">
                <a:solidFill>
                  <a:schemeClr val="tx1"/>
                </a:solidFill>
                <a:effectLst/>
                <a:latin typeface="+mn-lt"/>
                <a:ea typeface="+mn-ea"/>
                <a:cs typeface="+mn-cs"/>
                <a:hlinkClick r:id="rId7"/>
              </a:rPr>
              <a:t>COAR</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8"/>
              </a:rPr>
              <a:t>SPARC</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9"/>
              </a:rPr>
              <a:t>IIIF</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10"/>
              </a:rPr>
              <a:t>ORCid</a:t>
            </a:r>
            <a:r>
              <a:rPr lang="en-US" sz="1200" b="0" i="0" u="none" strike="noStrike" kern="1200" dirty="0">
                <a:solidFill>
                  <a:schemeClr val="tx1"/>
                </a:solidFill>
                <a:effectLst/>
                <a:latin typeface="+mn-lt"/>
                <a:ea typeface="+mn-ea"/>
                <a:cs typeface="+mn-cs"/>
                <a:hlinkClick r:id="rId10"/>
              </a:rPr>
              <a:t>,</a:t>
            </a:r>
            <a:r>
              <a:rPr lang="en-US" sz="1200" b="0" i="0"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hlinkClick r:id="rId11"/>
              </a:rPr>
              <a:t>DataCite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But we acknowledge that we can do even more, and that is why…</a:t>
            </a:r>
          </a:p>
          <a:p>
            <a:endParaRPr lang="en-US" dirty="0"/>
          </a:p>
        </p:txBody>
      </p:sp>
      <p:sp>
        <p:nvSpPr>
          <p:cNvPr id="4" name="Slide Number Placeholder 3"/>
          <p:cNvSpPr>
            <a:spLocks noGrp="1"/>
          </p:cNvSpPr>
          <p:nvPr>
            <p:ph type="sldNum" sz="quarter" idx="10"/>
          </p:nvPr>
        </p:nvSpPr>
        <p:spPr/>
        <p:txBody>
          <a:bodyPr/>
          <a:lstStyle/>
          <a:p>
            <a:fld id="{A536CBE3-8CB3-48C2-9D94-D7CE01205D3D}" type="slidenum">
              <a:rPr lang="en-US"/>
              <a:pPr/>
              <a:t>6</a:t>
            </a:fld>
            <a:endParaRPr lang="en-US"/>
          </a:p>
        </p:txBody>
      </p:sp>
      <p:sp>
        <p:nvSpPr>
          <p:cNvPr id="10" name="Folienbildplatzhalter 9">
            <a:extLst>
              <a:ext uri="{FF2B5EF4-FFF2-40B4-BE49-F238E27FC236}">
                <a16:creationId xmlns:a16="http://schemas.microsoft.com/office/drawing/2014/main" id="{98E86294-AA6A-4AE9-BDFB-294BD86391C9}"/>
              </a:ext>
            </a:extLst>
          </p:cNvPr>
          <p:cNvSpPr>
            <a:spLocks noGrp="1" noRot="1" noChangeAspect="1"/>
          </p:cNvSpPr>
          <p:nvPr>
            <p:ph type="sldImg"/>
          </p:nvPr>
        </p:nvSpPr>
        <p:spPr/>
      </p:sp>
    </p:spTree>
    <p:extLst>
      <p:ext uri="{BB962C8B-B14F-4D97-AF65-F5344CB8AC3E}">
        <p14:creationId xmlns:p14="http://schemas.microsoft.com/office/powerpoint/2010/main" val="343665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Members Council in relation to the Open Content survey. </a:t>
            </a:r>
          </a:p>
          <a:p>
            <a:r>
              <a:rPr lang="en-US" dirty="0"/>
              <a:t>Indeed, the survey was their initiative. Last year, they expressed interest in exploring the impact and use of open access in libraries.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36CBE3-8CB3-48C2-9D94-D7CE01205D3D}"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1691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scope is intentionally expansive and includes all open content that is relevant to the large diversity of libraries. We define is as the full range of freely available, unrestricted, online content (including OA-scientific articles and e-books, pre-prints, open educational resources, governmental and non-governmental publications, grey literature, open datasets, open collections from digitized heritage, web-resources like YouTube videos, news websites, any freely available born-digital materials, etc.). </a:t>
            </a:r>
          </a:p>
          <a:p>
            <a:endParaRPr lang="en-US" dirty="0"/>
          </a:p>
          <a:p>
            <a:r>
              <a:rPr lang="en-US" dirty="0"/>
              <a:t>The online survey was circulated as widely as possible, through the networks of the Global Council Delegates, through the OCLC Research Library Partnership and other, relevant networks, and through social media. Responses came in between 12 November 2018 and 31 January 2019.</a:t>
            </a:r>
          </a:p>
          <a:p>
            <a:r>
              <a:rPr lang="en-US" dirty="0"/>
              <a:t>Within such a short timeframe, we received a record number of 705 responses from 82 different countries.</a:t>
            </a:r>
          </a:p>
          <a:p>
            <a:r>
              <a:rPr lang="en-US" dirty="0"/>
              <a:t>The pool of respondents was self-selected and not representative from a methodological point of view. </a:t>
            </a:r>
          </a:p>
          <a:p>
            <a:r>
              <a:rPr lang="en-US" dirty="0"/>
              <a:t>The responses should be considered as individual voices instead of statistics. </a:t>
            </a:r>
          </a:p>
          <a:p>
            <a:r>
              <a:rPr lang="en-US" dirty="0"/>
              <a:t>However, for analysis purposes, we have tried to group responses together in order to be able to distill some meaningful data.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C7A02-C2B1-4191-9B3C-4EDAFA8A43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951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r>
              <a:rPr lang="en-US"/>
              <a:t>Survey data collected between November 2018 – January 2109. </a:t>
            </a:r>
          </a:p>
          <a:p>
            <a:r>
              <a:rPr lang="en-US"/>
              <a:t>705 respondents from 82 different countries completed, or partially completed, the survey.</a:t>
            </a:r>
          </a:p>
          <a:p>
            <a:r>
              <a:rPr lang="en-US"/>
              <a:t>Half (49%) from the Americas; just over 1/3 (36%) from EMEARC and 15% from Asia Pacific.</a:t>
            </a:r>
          </a:p>
          <a:p>
            <a:r>
              <a:rPr lang="en-US"/>
              <a:t>Nearly ¾ of the respondents are Research and University libraries.</a:t>
            </a:r>
          </a:p>
          <a:p>
            <a:r>
              <a:rPr lang="en-US"/>
              <a:t>Most libraries (91%) are currently involved in Open Content activities and most of them plan to be involved in more/other Open Content activities</a:t>
            </a:r>
          </a:p>
          <a:p>
            <a:endParaRPr lang="de-DE"/>
          </a:p>
        </p:txBody>
      </p:sp>
      <p:sp>
        <p:nvSpPr>
          <p:cNvPr id="4" name="Foliennummernplatzhalter 3"/>
          <p:cNvSpPr>
            <a:spLocks noGrp="1"/>
          </p:cNvSpPr>
          <p:nvPr>
            <p:ph type="sldNum" sz="quarter" idx="5"/>
          </p:nvPr>
        </p:nvSpPr>
        <p:spPr/>
        <p:txBody>
          <a:bodyPr/>
          <a:lstStyle/>
          <a:p>
            <a:fld id="{A8619FA4-AA05-4BDB-A782-C3ACC50B6D5F}" type="slidenum">
              <a:rPr lang="de-DE" smtClean="0"/>
              <a:pPr/>
              <a:t>9</a:t>
            </a:fld>
            <a:endParaRPr lang="de-DE"/>
          </a:p>
        </p:txBody>
      </p:sp>
      <p:sp>
        <p:nvSpPr>
          <p:cNvPr id="7" name="Folienbildplatzhalter 6">
            <a:extLst>
              <a:ext uri="{FF2B5EF4-FFF2-40B4-BE49-F238E27FC236}">
                <a16:creationId xmlns:a16="http://schemas.microsoft.com/office/drawing/2014/main" id="{F0E19240-1731-4650-B065-66653A49036D}"/>
              </a:ext>
            </a:extLst>
          </p:cNvPr>
          <p:cNvSpPr>
            <a:spLocks noGrp="1" noRot="1" noChangeAspect="1"/>
          </p:cNvSpPr>
          <p:nvPr>
            <p:ph type="sldImg"/>
          </p:nvPr>
        </p:nvSpPr>
        <p:spPr/>
      </p:sp>
    </p:spTree>
    <p:extLst>
      <p:ext uri="{BB962C8B-B14F-4D97-AF65-F5344CB8AC3E}">
        <p14:creationId xmlns:p14="http://schemas.microsoft.com/office/powerpoint/2010/main" val="1547922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dirty="0"/>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421488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dirty="0"/>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dirty="0"/>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dirty="0"/>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62439" y="2"/>
            <a:ext cx="6129563" cy="5850665"/>
          </a:xfrm>
          <a:prstGeom prst="rect">
            <a:avLst/>
          </a:prstGeom>
        </p:spPr>
      </p:pic>
    </p:spTree>
    <p:extLst>
      <p:ext uri="{BB962C8B-B14F-4D97-AF65-F5344CB8AC3E}">
        <p14:creationId xmlns:p14="http://schemas.microsoft.com/office/powerpoint/2010/main" val="215545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0" name="TextBox 8"/>
          <p:cNvSpPr txBox="1">
            <a:spLocks noChangeArrowheads="1"/>
          </p:cNvSpPr>
          <p:nvPr userDrawn="1"/>
        </p:nvSpPr>
        <p:spPr bwMode="auto">
          <a:xfrm>
            <a:off x="7899907" y="4935539"/>
            <a:ext cx="56303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800" dirty="0">
                <a:solidFill>
                  <a:schemeClr val="bg1"/>
                </a:solidFill>
              </a:rPr>
              <a:t>SM</a:t>
            </a: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957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 Blank">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594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hasCustomPrompt="1"/>
          </p:nvPr>
        </p:nvSpPr>
        <p:spPr>
          <a:xfrm>
            <a:off x="637118" y="220663"/>
            <a:ext cx="10909300"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3" name="Text Placeholder 2"/>
          <p:cNvSpPr>
            <a:spLocks noGrp="1"/>
          </p:cNvSpPr>
          <p:nvPr>
            <p:ph type="body" sz="quarter" idx="14"/>
          </p:nvPr>
        </p:nvSpPr>
        <p:spPr>
          <a:xfrm>
            <a:off x="637118" y="1136650"/>
            <a:ext cx="10909300" cy="4776788"/>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2647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43823" y="6457306"/>
            <a:ext cx="990984" cy="24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hasCustomPrompt="1"/>
          </p:nvPr>
        </p:nvSpPr>
        <p:spPr>
          <a:xfrm>
            <a:off x="637118" y="220663"/>
            <a:ext cx="10909300"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3" name="Text Placeholder 2"/>
          <p:cNvSpPr>
            <a:spLocks noGrp="1"/>
          </p:cNvSpPr>
          <p:nvPr>
            <p:ph type="body" sz="quarter" idx="14"/>
          </p:nvPr>
        </p:nvSpPr>
        <p:spPr>
          <a:xfrm>
            <a:off x="637118" y="1136650"/>
            <a:ext cx="10909300" cy="4776788"/>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627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A9D2-EC60-460E-8651-2FD404FBEE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0425F7-D703-48FA-8999-5636675766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12D0C0-4F94-4E68-97A2-7F6F0CE167D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8E35CB7-E8FB-4CF3-BCCD-0334F041834D}"/>
              </a:ext>
            </a:extLst>
          </p:cNvPr>
          <p:cNvSpPr>
            <a:spLocks noGrp="1"/>
          </p:cNvSpPr>
          <p:nvPr>
            <p:ph type="ftr" sz="quarter" idx="11"/>
          </p:nvPr>
        </p:nvSpPr>
        <p:spPr/>
        <p:txBody>
          <a:bodyPr/>
          <a:lstStyle/>
          <a:p>
            <a:r>
              <a:rPr lang="en-US"/>
              <a:t>OCLC Confidential                                      DRAFT</a:t>
            </a:r>
          </a:p>
        </p:txBody>
      </p:sp>
      <p:sp>
        <p:nvSpPr>
          <p:cNvPr id="6" name="Slide Number Placeholder 5">
            <a:extLst>
              <a:ext uri="{FF2B5EF4-FFF2-40B4-BE49-F238E27FC236}">
                <a16:creationId xmlns:a16="http://schemas.microsoft.com/office/drawing/2014/main" id="{48E093DF-4BAC-4A2A-94FF-9501D8FDCCB8}"/>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550674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39931-E5A0-4C2C-A1CC-A583EBC29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A6EDE4-BDC9-44BE-9A63-4C88C267D9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C832F-B696-4BBE-9D71-97DBAEF397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FB88F64-71B8-4725-A178-45B4936F5517}"/>
              </a:ext>
            </a:extLst>
          </p:cNvPr>
          <p:cNvSpPr>
            <a:spLocks noGrp="1"/>
          </p:cNvSpPr>
          <p:nvPr>
            <p:ph type="ftr" sz="quarter" idx="11"/>
          </p:nvPr>
        </p:nvSpPr>
        <p:spPr/>
        <p:txBody>
          <a:bodyPr/>
          <a:lstStyle/>
          <a:p>
            <a:r>
              <a:rPr lang="en-US"/>
              <a:t>OCLC Confidential                                      DRAFT</a:t>
            </a:r>
          </a:p>
        </p:txBody>
      </p:sp>
      <p:sp>
        <p:nvSpPr>
          <p:cNvPr id="6" name="Slide Number Placeholder 5">
            <a:extLst>
              <a:ext uri="{FF2B5EF4-FFF2-40B4-BE49-F238E27FC236}">
                <a16:creationId xmlns:a16="http://schemas.microsoft.com/office/drawing/2014/main" id="{75F4BD67-7016-4282-AB74-0F3215F71C87}"/>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2184800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C947-254E-47F2-A7C0-17248CB6F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CC4F73-7EE8-4FCF-8E86-79DB3A1105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657108-8E69-43B1-85A3-B5A37972662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3C60B7-D18E-4A62-9AE8-3CF066FBB967}"/>
              </a:ext>
            </a:extLst>
          </p:cNvPr>
          <p:cNvSpPr>
            <a:spLocks noGrp="1"/>
          </p:cNvSpPr>
          <p:nvPr>
            <p:ph type="ftr" sz="quarter" idx="11"/>
          </p:nvPr>
        </p:nvSpPr>
        <p:spPr/>
        <p:txBody>
          <a:bodyPr/>
          <a:lstStyle/>
          <a:p>
            <a:r>
              <a:rPr lang="en-US"/>
              <a:t>OCLC Confidential                                      DRAFT</a:t>
            </a:r>
          </a:p>
        </p:txBody>
      </p:sp>
      <p:sp>
        <p:nvSpPr>
          <p:cNvPr id="6" name="Slide Number Placeholder 5">
            <a:extLst>
              <a:ext uri="{FF2B5EF4-FFF2-40B4-BE49-F238E27FC236}">
                <a16:creationId xmlns:a16="http://schemas.microsoft.com/office/drawing/2014/main" id="{DA20ED7D-27D7-4B7F-918D-8D21AB1F286D}"/>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1375192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BBE3-E5C7-4E54-AF05-7EAA6F1BEE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8E3BC1-6242-4A57-819C-4645125E4C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B54507-BAF5-4A4E-8E09-4B3C81BFA6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0EE1A4-F5EF-467D-A699-7A0AC0DA23D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92B4504-7CB7-4AB7-A122-87649985CCC7}"/>
              </a:ext>
            </a:extLst>
          </p:cNvPr>
          <p:cNvSpPr>
            <a:spLocks noGrp="1"/>
          </p:cNvSpPr>
          <p:nvPr>
            <p:ph type="ftr" sz="quarter" idx="11"/>
          </p:nvPr>
        </p:nvSpPr>
        <p:spPr/>
        <p:txBody>
          <a:bodyPr/>
          <a:lstStyle/>
          <a:p>
            <a:r>
              <a:rPr lang="en-US"/>
              <a:t>OCLC Confidential                                      DRAFT</a:t>
            </a:r>
          </a:p>
        </p:txBody>
      </p:sp>
      <p:sp>
        <p:nvSpPr>
          <p:cNvPr id="7" name="Slide Number Placeholder 6">
            <a:extLst>
              <a:ext uri="{FF2B5EF4-FFF2-40B4-BE49-F238E27FC236}">
                <a16:creationId xmlns:a16="http://schemas.microsoft.com/office/drawing/2014/main" id="{3B10DE22-3A6C-4CD2-AA19-4CD7A752A81C}"/>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586462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3C33A-9B84-4527-9D09-FE738738D0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5100B6-5CE8-49B3-B826-07598C523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9C9DFB-563D-4BAB-B512-47223D01A1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1C6AD8-3CF9-4ACF-8CAD-DA53B4E20A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93A04E-1A9D-4612-AE06-E35F521604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68E257-89E1-45EE-8AC8-A4DFD5E6FC0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EA092A1-67B7-4337-A1E9-8BEECE811DD6}"/>
              </a:ext>
            </a:extLst>
          </p:cNvPr>
          <p:cNvSpPr>
            <a:spLocks noGrp="1"/>
          </p:cNvSpPr>
          <p:nvPr>
            <p:ph type="ftr" sz="quarter" idx="11"/>
          </p:nvPr>
        </p:nvSpPr>
        <p:spPr/>
        <p:txBody>
          <a:bodyPr/>
          <a:lstStyle/>
          <a:p>
            <a:r>
              <a:rPr lang="en-US"/>
              <a:t>OCLC Confidential                                      DRAFT</a:t>
            </a:r>
          </a:p>
        </p:txBody>
      </p:sp>
      <p:sp>
        <p:nvSpPr>
          <p:cNvPr id="9" name="Slide Number Placeholder 8">
            <a:extLst>
              <a:ext uri="{FF2B5EF4-FFF2-40B4-BE49-F238E27FC236}">
                <a16:creationId xmlns:a16="http://schemas.microsoft.com/office/drawing/2014/main" id="{783CF591-1CB0-44D1-B123-7CCD1F405895}"/>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70617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419504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7D3D-0D72-4D09-B455-F78C984F3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00D4FD-BE6B-4CC6-B152-BACBD533129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E712508-B472-4792-A398-484EC94F2DD4}"/>
              </a:ext>
            </a:extLst>
          </p:cNvPr>
          <p:cNvSpPr>
            <a:spLocks noGrp="1"/>
          </p:cNvSpPr>
          <p:nvPr>
            <p:ph type="ftr" sz="quarter" idx="11"/>
          </p:nvPr>
        </p:nvSpPr>
        <p:spPr/>
        <p:txBody>
          <a:bodyPr/>
          <a:lstStyle/>
          <a:p>
            <a:r>
              <a:rPr lang="en-US"/>
              <a:t>OCLC Confidential                                      DRAFT</a:t>
            </a:r>
          </a:p>
        </p:txBody>
      </p:sp>
      <p:sp>
        <p:nvSpPr>
          <p:cNvPr id="5" name="Slide Number Placeholder 4">
            <a:extLst>
              <a:ext uri="{FF2B5EF4-FFF2-40B4-BE49-F238E27FC236}">
                <a16:creationId xmlns:a16="http://schemas.microsoft.com/office/drawing/2014/main" id="{86FA1525-9C1D-4CDF-8331-8CE4E599CFB9}"/>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1455658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BFA4EF-1D58-4AA3-82B6-759CD628D9C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5BFD899-86E2-4CEC-BF01-2C88553863F2}"/>
              </a:ext>
            </a:extLst>
          </p:cNvPr>
          <p:cNvSpPr>
            <a:spLocks noGrp="1"/>
          </p:cNvSpPr>
          <p:nvPr>
            <p:ph type="ftr" sz="quarter" idx="11"/>
          </p:nvPr>
        </p:nvSpPr>
        <p:spPr/>
        <p:txBody>
          <a:bodyPr/>
          <a:lstStyle/>
          <a:p>
            <a:r>
              <a:rPr lang="en-US"/>
              <a:t>OCLC Confidential                                      DRAFT</a:t>
            </a:r>
          </a:p>
        </p:txBody>
      </p:sp>
      <p:sp>
        <p:nvSpPr>
          <p:cNvPr id="4" name="Slide Number Placeholder 3">
            <a:extLst>
              <a:ext uri="{FF2B5EF4-FFF2-40B4-BE49-F238E27FC236}">
                <a16:creationId xmlns:a16="http://schemas.microsoft.com/office/drawing/2014/main" id="{F9555259-7F53-42FE-A92F-3BA6E423A52D}"/>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724186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48BB-013E-4EAF-885A-4194E28DC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5D9092-1570-4BB2-8E81-26D400F7C3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2C80EA-D6A7-4B49-A4FF-3606BDF7E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BF6054-FFE9-4442-90C3-1FC04384D13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706A320-2466-4787-A7E7-1FB9944A0503}"/>
              </a:ext>
            </a:extLst>
          </p:cNvPr>
          <p:cNvSpPr>
            <a:spLocks noGrp="1"/>
          </p:cNvSpPr>
          <p:nvPr>
            <p:ph type="ftr" sz="quarter" idx="11"/>
          </p:nvPr>
        </p:nvSpPr>
        <p:spPr/>
        <p:txBody>
          <a:bodyPr/>
          <a:lstStyle/>
          <a:p>
            <a:r>
              <a:rPr lang="en-US"/>
              <a:t>OCLC Confidential                                      DRAFT</a:t>
            </a:r>
          </a:p>
        </p:txBody>
      </p:sp>
      <p:sp>
        <p:nvSpPr>
          <p:cNvPr id="7" name="Slide Number Placeholder 6">
            <a:extLst>
              <a:ext uri="{FF2B5EF4-FFF2-40B4-BE49-F238E27FC236}">
                <a16:creationId xmlns:a16="http://schemas.microsoft.com/office/drawing/2014/main" id="{73D1401F-C90C-43D1-8078-4BAAB64B01A4}"/>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4048274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7784-BDB6-4FEE-BE5F-33EFB5ACC7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A594DC-9AC7-4055-897D-2442AB656E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FCC01B-93A0-4748-A848-F6A7CD739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3ABE01-49DB-44B0-AE41-EFC9A28DEC6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D218F96-2A03-422F-A6C5-B250B7003086}"/>
              </a:ext>
            </a:extLst>
          </p:cNvPr>
          <p:cNvSpPr>
            <a:spLocks noGrp="1"/>
          </p:cNvSpPr>
          <p:nvPr>
            <p:ph type="ftr" sz="quarter" idx="11"/>
          </p:nvPr>
        </p:nvSpPr>
        <p:spPr/>
        <p:txBody>
          <a:bodyPr/>
          <a:lstStyle/>
          <a:p>
            <a:r>
              <a:rPr lang="en-US"/>
              <a:t>OCLC Confidential                                      DRAFT</a:t>
            </a:r>
          </a:p>
        </p:txBody>
      </p:sp>
      <p:sp>
        <p:nvSpPr>
          <p:cNvPr id="7" name="Slide Number Placeholder 6">
            <a:extLst>
              <a:ext uri="{FF2B5EF4-FFF2-40B4-BE49-F238E27FC236}">
                <a16:creationId xmlns:a16="http://schemas.microsoft.com/office/drawing/2014/main" id="{9418BE40-7F12-4848-8708-F7D9CE3A516E}"/>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506384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3587-1BA1-49B7-AF79-87612C5D18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CE82D7-ED78-4459-9D70-3A23177291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5BADC-60F2-4EEF-926A-2E5781F37D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06D52B-119C-42FF-A456-1514789E8914}"/>
              </a:ext>
            </a:extLst>
          </p:cNvPr>
          <p:cNvSpPr>
            <a:spLocks noGrp="1"/>
          </p:cNvSpPr>
          <p:nvPr>
            <p:ph type="ftr" sz="quarter" idx="11"/>
          </p:nvPr>
        </p:nvSpPr>
        <p:spPr/>
        <p:txBody>
          <a:bodyPr/>
          <a:lstStyle/>
          <a:p>
            <a:r>
              <a:rPr lang="en-US"/>
              <a:t>OCLC Confidential                                      DRAFT</a:t>
            </a:r>
          </a:p>
        </p:txBody>
      </p:sp>
      <p:sp>
        <p:nvSpPr>
          <p:cNvPr id="6" name="Slide Number Placeholder 5">
            <a:extLst>
              <a:ext uri="{FF2B5EF4-FFF2-40B4-BE49-F238E27FC236}">
                <a16:creationId xmlns:a16="http://schemas.microsoft.com/office/drawing/2014/main" id="{54F1374C-7534-42C6-B0EA-7B6D35250EF4}"/>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2083905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5FA942-EEE6-4BC5-8F54-8B6D638F50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7E2658-A2F9-44F8-9333-26D5A96E3C3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100E2-912F-49D4-B2ED-5B9E3F7A99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ADA07ED-59B8-4009-9284-1FCE5FEE0B6F}"/>
              </a:ext>
            </a:extLst>
          </p:cNvPr>
          <p:cNvSpPr>
            <a:spLocks noGrp="1"/>
          </p:cNvSpPr>
          <p:nvPr>
            <p:ph type="ftr" sz="quarter" idx="11"/>
          </p:nvPr>
        </p:nvSpPr>
        <p:spPr/>
        <p:txBody>
          <a:bodyPr/>
          <a:lstStyle/>
          <a:p>
            <a:r>
              <a:rPr lang="en-US"/>
              <a:t>OCLC Confidential                                      DRAFT</a:t>
            </a:r>
          </a:p>
        </p:txBody>
      </p:sp>
      <p:sp>
        <p:nvSpPr>
          <p:cNvPr id="6" name="Slide Number Placeholder 5">
            <a:extLst>
              <a:ext uri="{FF2B5EF4-FFF2-40B4-BE49-F238E27FC236}">
                <a16:creationId xmlns:a16="http://schemas.microsoft.com/office/drawing/2014/main" id="{ED728CA0-C4A7-4A10-90E9-BB6C7BDCD33E}"/>
              </a:ext>
            </a:extLst>
          </p:cNvPr>
          <p:cNvSpPr>
            <a:spLocks noGrp="1"/>
          </p:cNvSpPr>
          <p:nvPr>
            <p:ph type="sldNum" sz="quarter" idx="12"/>
          </p:nvPr>
        </p:nvSpPr>
        <p:spPr/>
        <p:txBody>
          <a:bodyPr/>
          <a:lstStyle/>
          <a:p>
            <a:fld id="{18A9E285-4AEF-46E0-A27B-D84182B7C09E}" type="slidenum">
              <a:rPr lang="en-US" smtClean="0"/>
              <a:t>‹#›</a:t>
            </a:fld>
            <a:endParaRPr lang="en-US"/>
          </a:p>
        </p:txBody>
      </p:sp>
    </p:spTree>
    <p:extLst>
      <p:ext uri="{BB962C8B-B14F-4D97-AF65-F5344CB8AC3E}">
        <p14:creationId xmlns:p14="http://schemas.microsoft.com/office/powerpoint/2010/main" val="89636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11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8973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 name="Text Placeholder 3"/>
          <p:cNvSpPr>
            <a:spLocks noGrp="1"/>
          </p:cNvSpPr>
          <p:nvPr>
            <p:ph type="body" sz="quarter" idx="12" hasCustomPrompt="1"/>
          </p:nvPr>
        </p:nvSpPr>
        <p:spPr>
          <a:xfrm>
            <a:off x="454382" y="1372996"/>
            <a:ext cx="11252197" cy="4475171"/>
          </a:xfrm>
          <a:prstGeom prst="rect">
            <a:avLst/>
          </a:prstGeom>
        </p:spPr>
        <p:txBody>
          <a:bodyPr vert="horz"/>
          <a:lstStyle>
            <a:lvl1pPr marL="457189" indent="-457189">
              <a:buFont typeface="Arial"/>
              <a:buChar char="•"/>
              <a:defRPr sz="3200" baseline="0"/>
            </a:lvl1pPr>
          </a:lstStyle>
          <a:p>
            <a:pPr lvl="0"/>
            <a:r>
              <a:rPr lang="en-US" dirty="0"/>
              <a:t>Click to add copy</a:t>
            </a: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6948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276930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345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 name="Text Placeholder 3"/>
          <p:cNvSpPr>
            <a:spLocks noGrp="1"/>
          </p:cNvSpPr>
          <p:nvPr>
            <p:ph type="body" sz="quarter" idx="12" hasCustomPrompt="1"/>
          </p:nvPr>
        </p:nvSpPr>
        <p:spPr>
          <a:xfrm>
            <a:off x="454382" y="1372996"/>
            <a:ext cx="11252197" cy="4475171"/>
          </a:xfrm>
          <a:prstGeom prst="rect">
            <a:avLst/>
          </a:prstGeom>
        </p:spPr>
        <p:txBody>
          <a:bodyPr vert="horz"/>
          <a:lstStyle>
            <a:lvl1pPr marL="457189" indent="-457189">
              <a:buFont typeface="Arial"/>
              <a:buChar char="•"/>
              <a:defRPr sz="3200" baseline="0"/>
            </a:lvl1pPr>
          </a:lstStyle>
          <a:p>
            <a:pPr lvl="0"/>
            <a:r>
              <a:rPr lang="en-US" dirty="0"/>
              <a:t>Click to add copy</a:t>
            </a: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9320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2627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1739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8939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dirty="0"/>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4061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23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 id="2147483687" r:id="rId13"/>
    <p:sldLayoutId id="214748368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E64B1C-9BBF-4C89-8EDB-216C013496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B0D8CD-93A4-476E-9328-A0E15CC5F8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1FF8C-1317-4750-A2AD-119180CC1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C9C3B35-7ECD-4385-9935-D4047EEB9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OCLC Confidential                                      DRAFT</a:t>
            </a:r>
          </a:p>
        </p:txBody>
      </p:sp>
      <p:sp>
        <p:nvSpPr>
          <p:cNvPr id="6" name="Slide Number Placeholder 5">
            <a:extLst>
              <a:ext uri="{FF2B5EF4-FFF2-40B4-BE49-F238E27FC236}">
                <a16:creationId xmlns:a16="http://schemas.microsoft.com/office/drawing/2014/main" id="{6B1EAA8A-B964-4CBF-8FCA-56D38A31F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9E285-4AEF-46E0-A27B-D84182B7C09E}" type="slidenum">
              <a:rPr lang="en-US" smtClean="0"/>
              <a:t>‹#›</a:t>
            </a:fld>
            <a:endParaRPr lang="en-US"/>
          </a:p>
        </p:txBody>
      </p:sp>
    </p:spTree>
    <p:extLst>
      <p:ext uri="{BB962C8B-B14F-4D97-AF65-F5344CB8AC3E}">
        <p14:creationId xmlns:p14="http://schemas.microsoft.com/office/powerpoint/2010/main" val="1764821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90" r:id="rId13"/>
    <p:sldLayoutId id="2147483691"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www.oclc.org/content/dam/research/publications/library/2013/2013-09intro.pdf"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doi.org/10.18352/lq.10170"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doi.org/10.18352/lq.10170"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orweblog.oclc.org/the-facilitated-collection-redux-a-note-on-collections-as-a-service-the-university-of-california-and-elsevier/"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orweblog.oclc.org/the-facilitated-collection-redux-a-note-on-collections-as-a-service-the-university-of-california-and-elsevier/"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tiff"/><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89643-126A-45E3-8A9A-47E140219497}"/>
              </a:ext>
            </a:extLst>
          </p:cNvPr>
          <p:cNvSpPr>
            <a:spLocks noGrp="1"/>
          </p:cNvSpPr>
          <p:nvPr>
            <p:ph type="body" sz="quarter" idx="12"/>
          </p:nvPr>
        </p:nvSpPr>
        <p:spPr>
          <a:xfrm>
            <a:off x="3" y="1773169"/>
            <a:ext cx="4268476" cy="651397"/>
          </a:xfrm>
        </p:spPr>
        <p:txBody>
          <a:bodyPr/>
          <a:lstStyle/>
          <a:p>
            <a:r>
              <a:rPr lang="en-US" dirty="0"/>
              <a:t>12 June 2019 @ SCONUL19</a:t>
            </a:r>
          </a:p>
        </p:txBody>
      </p:sp>
      <p:sp>
        <p:nvSpPr>
          <p:cNvPr id="18" name="Text Placeholder 17">
            <a:extLst>
              <a:ext uri="{FF2B5EF4-FFF2-40B4-BE49-F238E27FC236}">
                <a16:creationId xmlns:a16="http://schemas.microsoft.com/office/drawing/2014/main" id="{6F1A4104-5A3A-4A94-AE19-BF27EA38CAB2}"/>
              </a:ext>
            </a:extLst>
          </p:cNvPr>
          <p:cNvSpPr>
            <a:spLocks noGrp="1"/>
          </p:cNvSpPr>
          <p:nvPr>
            <p:ph type="body" sz="quarter" idx="16"/>
          </p:nvPr>
        </p:nvSpPr>
        <p:spPr/>
        <p:txBody>
          <a:bodyPr>
            <a:normAutofit fontScale="70000" lnSpcReduction="20000"/>
          </a:bodyPr>
          <a:lstStyle/>
          <a:p>
            <a:r>
              <a:rPr lang="en-US" dirty="0">
                <a:latin typeface="Calibri" panose="020F0502020204030204" pitchFamily="34" charset="0"/>
              </a:rPr>
              <a:t>The costs of “open”: preliminary results from a global survey</a:t>
            </a:r>
          </a:p>
        </p:txBody>
      </p:sp>
      <p:sp>
        <p:nvSpPr>
          <p:cNvPr id="5" name="Text Placeholder 4">
            <a:extLst>
              <a:ext uri="{FF2B5EF4-FFF2-40B4-BE49-F238E27FC236}">
                <a16:creationId xmlns:a16="http://schemas.microsoft.com/office/drawing/2014/main" id="{2FB47CBF-725E-4FB7-8615-ACAB466EEE2A}"/>
              </a:ext>
            </a:extLst>
          </p:cNvPr>
          <p:cNvSpPr>
            <a:spLocks noGrp="1"/>
          </p:cNvSpPr>
          <p:nvPr>
            <p:ph type="body" sz="quarter" idx="17"/>
          </p:nvPr>
        </p:nvSpPr>
        <p:spPr>
          <a:xfrm>
            <a:off x="971592" y="4275963"/>
            <a:ext cx="3170099" cy="502766"/>
          </a:xfrm>
        </p:spPr>
        <p:txBody>
          <a:bodyPr/>
          <a:lstStyle/>
          <a:p>
            <a:r>
              <a:rPr lang="en-US" dirty="0"/>
              <a:t>Merrilee Proffitt	</a:t>
            </a:r>
          </a:p>
        </p:txBody>
      </p:sp>
      <p:sp>
        <p:nvSpPr>
          <p:cNvPr id="6" name="Text Placeholder 5">
            <a:extLst>
              <a:ext uri="{FF2B5EF4-FFF2-40B4-BE49-F238E27FC236}">
                <a16:creationId xmlns:a16="http://schemas.microsoft.com/office/drawing/2014/main" id="{AF10E034-50DE-4699-81BA-7F44EAEC3BB0}"/>
              </a:ext>
            </a:extLst>
          </p:cNvPr>
          <p:cNvSpPr>
            <a:spLocks noGrp="1"/>
          </p:cNvSpPr>
          <p:nvPr>
            <p:ph type="body" sz="quarter" idx="18"/>
          </p:nvPr>
        </p:nvSpPr>
        <p:spPr>
          <a:xfrm>
            <a:off x="971594" y="4818452"/>
            <a:ext cx="6972422" cy="813684"/>
          </a:xfrm>
        </p:spPr>
        <p:txBody>
          <a:bodyPr/>
          <a:lstStyle/>
          <a:p>
            <a:r>
              <a:rPr lang="en-US" dirty="0"/>
              <a:t>Senior Manager, OCLC Research Library Partnership</a:t>
            </a:r>
          </a:p>
          <a:p>
            <a:r>
              <a:rPr lang="en-US" dirty="0"/>
              <a:t>@</a:t>
            </a:r>
            <a:r>
              <a:rPr lang="en-US" dirty="0" err="1"/>
              <a:t>MerrileeIam</a:t>
            </a:r>
            <a:endParaRPr lang="en-US" dirty="0"/>
          </a:p>
        </p:txBody>
      </p:sp>
    </p:spTree>
    <p:extLst>
      <p:ext uri="{BB962C8B-B14F-4D97-AF65-F5344CB8AC3E}">
        <p14:creationId xmlns:p14="http://schemas.microsoft.com/office/powerpoint/2010/main" val="416389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2CD539-3338-4180-B022-FEE4D28B0948}"/>
              </a:ext>
            </a:extLst>
          </p:cNvPr>
          <p:cNvSpPr>
            <a:spLocks noGrp="1"/>
          </p:cNvSpPr>
          <p:nvPr>
            <p:ph type="body" sz="quarter" idx="16"/>
          </p:nvPr>
        </p:nvSpPr>
        <p:spPr>
          <a:xfrm>
            <a:off x="1" y="78026"/>
            <a:ext cx="6858000" cy="1332486"/>
          </a:xfrm>
          <a:ln>
            <a:noFill/>
          </a:ln>
        </p:spPr>
        <p:txBody>
          <a:bodyPr>
            <a:normAutofit/>
          </a:bodyPr>
          <a:lstStyle/>
          <a:p>
            <a:r>
              <a:rPr lang="en-US" sz="3200" dirty="0">
                <a:solidFill>
                  <a:schemeClr val="bg1"/>
                </a:solidFill>
                <a:latin typeface="Calibri" panose="020F0502020204030204" pitchFamily="34" charset="0"/>
              </a:rPr>
              <a:t>Responses by Region</a:t>
            </a:r>
          </a:p>
        </p:txBody>
      </p:sp>
      <p:graphicFrame>
        <p:nvGraphicFramePr>
          <p:cNvPr id="5" name="Chart 4">
            <a:extLst>
              <a:ext uri="{FF2B5EF4-FFF2-40B4-BE49-F238E27FC236}">
                <a16:creationId xmlns:a16="http://schemas.microsoft.com/office/drawing/2014/main" id="{59828CA6-D663-4217-BB44-924741832A92}"/>
              </a:ext>
            </a:extLst>
          </p:cNvPr>
          <p:cNvGraphicFramePr/>
          <p:nvPr>
            <p:extLst>
              <p:ext uri="{D42A27DB-BD31-4B8C-83A1-F6EECF244321}">
                <p14:modId xmlns:p14="http://schemas.microsoft.com/office/powerpoint/2010/main" val="423067066"/>
              </p:ext>
            </p:extLst>
          </p:nvPr>
        </p:nvGraphicFramePr>
        <p:xfrm>
          <a:off x="3339968" y="1143311"/>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9E8CD07-D280-45B1-9E02-40E4850CAA32}"/>
              </a:ext>
            </a:extLst>
          </p:cNvPr>
          <p:cNvSpPr txBox="1"/>
          <p:nvPr/>
        </p:nvSpPr>
        <p:spPr>
          <a:xfrm>
            <a:off x="234892" y="1711354"/>
            <a:ext cx="4404220" cy="1569660"/>
          </a:xfrm>
          <a:prstGeom prst="rect">
            <a:avLst/>
          </a:prstGeom>
          <a:noFill/>
        </p:spPr>
        <p:txBody>
          <a:bodyPr wrap="square" rtlCol="0">
            <a:spAutoFit/>
          </a:bodyPr>
          <a:lstStyle/>
          <a:p>
            <a:r>
              <a:rPr lang="en-US" sz="2400" b="1" dirty="0">
                <a:solidFill>
                  <a:schemeClr val="accent2"/>
                </a:solidFill>
                <a:latin typeface="Calibri" panose="020F0502020204030204" pitchFamily="34" charset="0"/>
              </a:rPr>
              <a:t>Half (49%) of the respondents are from the Americas region; just over a third (36%) from EMEA and 15% from Asia Pacific.</a:t>
            </a:r>
          </a:p>
        </p:txBody>
      </p:sp>
    </p:spTree>
    <p:extLst>
      <p:ext uri="{BB962C8B-B14F-4D97-AF65-F5344CB8AC3E}">
        <p14:creationId xmlns:p14="http://schemas.microsoft.com/office/powerpoint/2010/main" val="346426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2CD539-3338-4180-B022-FEE4D28B0948}"/>
              </a:ext>
            </a:extLst>
          </p:cNvPr>
          <p:cNvSpPr>
            <a:spLocks noGrp="1"/>
          </p:cNvSpPr>
          <p:nvPr>
            <p:ph type="body" sz="quarter" idx="16"/>
          </p:nvPr>
        </p:nvSpPr>
        <p:spPr>
          <a:xfrm>
            <a:off x="-312139" y="206596"/>
            <a:ext cx="5596399" cy="1174459"/>
          </a:xfrm>
          <a:ln>
            <a:noFill/>
          </a:ln>
        </p:spPr>
        <p:txBody>
          <a:bodyPr>
            <a:normAutofit fontScale="55000" lnSpcReduction="20000"/>
          </a:bodyPr>
          <a:lstStyle/>
          <a:p>
            <a:pPr algn="just"/>
            <a:r>
              <a:rPr lang="en-US" dirty="0">
                <a:solidFill>
                  <a:schemeClr val="bg1"/>
                </a:solidFill>
                <a:latin typeface="Calibri" panose="020F0502020204030204" pitchFamily="34" charset="0"/>
              </a:rPr>
              <a:t>Responses by Library Type</a:t>
            </a:r>
          </a:p>
          <a:p>
            <a:pPr algn="just"/>
            <a:endParaRPr lang="en-US" sz="2400" dirty="0">
              <a:solidFill>
                <a:schemeClr val="bg1"/>
              </a:solidFill>
              <a:latin typeface="Calibri" panose="020F0502020204030204" pitchFamily="34" charset="0"/>
            </a:endParaRPr>
          </a:p>
        </p:txBody>
      </p:sp>
      <p:graphicFrame>
        <p:nvGraphicFramePr>
          <p:cNvPr id="8" name="Chart 7">
            <a:extLst>
              <a:ext uri="{FF2B5EF4-FFF2-40B4-BE49-F238E27FC236}">
                <a16:creationId xmlns:a16="http://schemas.microsoft.com/office/drawing/2014/main" id="{5A2D0DC3-806B-439A-85CB-D8408E505630}"/>
              </a:ext>
            </a:extLst>
          </p:cNvPr>
          <p:cNvGraphicFramePr/>
          <p:nvPr>
            <p:extLst/>
          </p:nvPr>
        </p:nvGraphicFramePr>
        <p:xfrm>
          <a:off x="4639111" y="1381055"/>
          <a:ext cx="7004807" cy="475727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4564590-3FC0-4E68-8688-D92A4648B12F}"/>
              </a:ext>
            </a:extLst>
          </p:cNvPr>
          <p:cNvSpPr txBox="1"/>
          <p:nvPr/>
        </p:nvSpPr>
        <p:spPr>
          <a:xfrm>
            <a:off x="283950" y="2513198"/>
            <a:ext cx="4404220" cy="830997"/>
          </a:xfrm>
          <a:prstGeom prst="rect">
            <a:avLst/>
          </a:prstGeom>
          <a:noFill/>
        </p:spPr>
        <p:txBody>
          <a:bodyPr wrap="square" rtlCol="0">
            <a:spAutoFit/>
          </a:bodyPr>
          <a:lstStyle/>
          <a:p>
            <a:r>
              <a:rPr lang="en-US" sz="2400" b="1" dirty="0">
                <a:solidFill>
                  <a:schemeClr val="accent2"/>
                </a:solidFill>
                <a:latin typeface="Calibri" panose="020F0502020204030204" pitchFamily="34" charset="0"/>
              </a:rPr>
              <a:t>Research &amp; University: 511/705 responses from 69 countries</a:t>
            </a:r>
          </a:p>
        </p:txBody>
      </p:sp>
    </p:spTree>
    <p:extLst>
      <p:ext uri="{BB962C8B-B14F-4D97-AF65-F5344CB8AC3E}">
        <p14:creationId xmlns:p14="http://schemas.microsoft.com/office/powerpoint/2010/main" val="321479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3F27DC0-21F1-4BA7-9448-90B39AF215EA}"/>
              </a:ext>
            </a:extLst>
          </p:cNvPr>
          <p:cNvSpPr>
            <a:spLocks noGrp="1"/>
          </p:cNvSpPr>
          <p:nvPr>
            <p:ph type="body" sz="quarter" idx="13"/>
          </p:nvPr>
        </p:nvSpPr>
        <p:spPr>
          <a:xfrm>
            <a:off x="287021" y="101404"/>
            <a:ext cx="11252197" cy="915256"/>
          </a:xfrm>
        </p:spPr>
        <p:txBody>
          <a:bodyPr>
            <a:normAutofit fontScale="47500" lnSpcReduction="20000"/>
          </a:bodyPr>
          <a:lstStyle/>
          <a:p>
            <a:r>
              <a:rPr lang="en-US" dirty="0"/>
              <a:t>Nearly half (49%) of the lead contributors are higher level staff (director, assistant director or manager); 47% are librarians/library staff. The lead contributor represents various areas of responsibilities, with e-resources being the most represented.</a:t>
            </a:r>
          </a:p>
        </p:txBody>
      </p:sp>
      <p:graphicFrame>
        <p:nvGraphicFramePr>
          <p:cNvPr id="4" name="Chart 3">
            <a:extLst>
              <a:ext uri="{FF2B5EF4-FFF2-40B4-BE49-F238E27FC236}">
                <a16:creationId xmlns:a16="http://schemas.microsoft.com/office/drawing/2014/main" id="{E75A6901-05B1-4C29-A5FE-91F4B856FA01}"/>
              </a:ext>
            </a:extLst>
          </p:cNvPr>
          <p:cNvGraphicFramePr/>
          <p:nvPr>
            <p:extLst>
              <p:ext uri="{D42A27DB-BD31-4B8C-83A1-F6EECF244321}">
                <p14:modId xmlns:p14="http://schemas.microsoft.com/office/powerpoint/2010/main" val="4251736471"/>
              </p:ext>
            </p:extLst>
          </p:nvPr>
        </p:nvGraphicFramePr>
        <p:xfrm>
          <a:off x="-983575" y="1408281"/>
          <a:ext cx="7209277" cy="4708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1FE0DF23-BE0A-4C5D-9263-FA4DAF4C623C}"/>
              </a:ext>
            </a:extLst>
          </p:cNvPr>
          <p:cNvGraphicFramePr/>
          <p:nvPr>
            <p:extLst>
              <p:ext uri="{D42A27DB-BD31-4B8C-83A1-F6EECF244321}">
                <p14:modId xmlns:p14="http://schemas.microsoft.com/office/powerpoint/2010/main" val="1982285161"/>
              </p:ext>
            </p:extLst>
          </p:nvPr>
        </p:nvGraphicFramePr>
        <p:xfrm>
          <a:off x="5496127" y="1365025"/>
          <a:ext cx="5904690" cy="462063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A758E74E-B21D-47C7-98F2-4B13E00B1CF4}"/>
              </a:ext>
            </a:extLst>
          </p:cNvPr>
          <p:cNvSpPr txBox="1"/>
          <p:nvPr/>
        </p:nvSpPr>
        <p:spPr>
          <a:xfrm>
            <a:off x="87549" y="5966207"/>
            <a:ext cx="5090808" cy="261610"/>
          </a:xfrm>
          <a:prstGeom prst="rect">
            <a:avLst/>
          </a:prstGeom>
          <a:noFill/>
        </p:spPr>
        <p:txBody>
          <a:bodyPr wrap="square" rtlCol="0">
            <a:spAutoFit/>
          </a:bodyPr>
          <a:lstStyle/>
          <a:p>
            <a:r>
              <a:rPr lang="en-US" sz="1100" dirty="0"/>
              <a:t>260 total respondents did not provide level of responsibility for the lead contributor.</a:t>
            </a:r>
          </a:p>
        </p:txBody>
      </p:sp>
      <p:sp>
        <p:nvSpPr>
          <p:cNvPr id="11" name="TextBox 10">
            <a:extLst>
              <a:ext uri="{FF2B5EF4-FFF2-40B4-BE49-F238E27FC236}">
                <a16:creationId xmlns:a16="http://schemas.microsoft.com/office/drawing/2014/main" id="{2750741E-5558-4DA0-A4A0-F317D2ED9892}"/>
              </a:ext>
            </a:extLst>
          </p:cNvPr>
          <p:cNvSpPr txBox="1"/>
          <p:nvPr/>
        </p:nvSpPr>
        <p:spPr>
          <a:xfrm>
            <a:off x="6095999" y="5985663"/>
            <a:ext cx="5443219" cy="261610"/>
          </a:xfrm>
          <a:prstGeom prst="rect">
            <a:avLst/>
          </a:prstGeom>
          <a:noFill/>
        </p:spPr>
        <p:txBody>
          <a:bodyPr wrap="square" rtlCol="0">
            <a:spAutoFit/>
          </a:bodyPr>
          <a:lstStyle/>
          <a:p>
            <a:r>
              <a:rPr lang="en-US" sz="1100" dirty="0"/>
              <a:t>270 total respondents did not provide area(s) of responsibility for the lead contributor.</a:t>
            </a:r>
          </a:p>
        </p:txBody>
      </p:sp>
    </p:spTree>
    <p:extLst>
      <p:ext uri="{BB962C8B-B14F-4D97-AF65-F5344CB8AC3E}">
        <p14:creationId xmlns:p14="http://schemas.microsoft.com/office/powerpoint/2010/main" val="305185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0C4598-E010-48D8-88B3-539A9C846244}"/>
              </a:ext>
            </a:extLst>
          </p:cNvPr>
          <p:cNvSpPr>
            <a:spLocks noGrp="1"/>
          </p:cNvSpPr>
          <p:nvPr>
            <p:ph type="body" sz="quarter" idx="12"/>
          </p:nvPr>
        </p:nvSpPr>
        <p:spPr/>
        <p:txBody>
          <a:bodyPr/>
          <a:lstStyle/>
          <a:p>
            <a:r>
              <a:rPr lang="en-US" dirty="0"/>
              <a:t>Where are you invested?</a:t>
            </a:r>
          </a:p>
          <a:p>
            <a:r>
              <a:rPr lang="en-US" dirty="0"/>
              <a:t>Where are you successful?</a:t>
            </a:r>
          </a:p>
          <a:p>
            <a:r>
              <a:rPr lang="en-US" dirty="0"/>
              <a:t>Is there identified funding for activities?</a:t>
            </a:r>
          </a:p>
          <a:p>
            <a:r>
              <a:rPr lang="en-US" dirty="0"/>
              <a:t>Where do you want to accelerate services?</a:t>
            </a:r>
          </a:p>
          <a:p>
            <a:r>
              <a:rPr lang="en-US" dirty="0"/>
              <a:t>What is the right scale (institutional, regional, national, global)?</a:t>
            </a:r>
          </a:p>
          <a:p>
            <a:r>
              <a:rPr lang="en-US" dirty="0"/>
              <a:t>Where do you see a role for OCLC?</a:t>
            </a:r>
          </a:p>
          <a:p>
            <a:r>
              <a:rPr lang="en-US" dirty="0"/>
              <a:t>Where is the work of OCLC Research likely to make an impact?</a:t>
            </a:r>
          </a:p>
        </p:txBody>
      </p:sp>
      <p:sp>
        <p:nvSpPr>
          <p:cNvPr id="4" name="Text Placeholder 3">
            <a:extLst>
              <a:ext uri="{FF2B5EF4-FFF2-40B4-BE49-F238E27FC236}">
                <a16:creationId xmlns:a16="http://schemas.microsoft.com/office/drawing/2014/main" id="{87780A39-E98E-49E7-A2BF-85C866B6C174}"/>
              </a:ext>
            </a:extLst>
          </p:cNvPr>
          <p:cNvSpPr>
            <a:spLocks noGrp="1"/>
          </p:cNvSpPr>
          <p:nvPr>
            <p:ph type="body" sz="quarter" idx="13"/>
          </p:nvPr>
        </p:nvSpPr>
        <p:spPr/>
        <p:txBody>
          <a:bodyPr/>
          <a:lstStyle/>
          <a:p>
            <a:r>
              <a:rPr lang="en-US" dirty="0"/>
              <a:t>We asked…	</a:t>
            </a:r>
          </a:p>
        </p:txBody>
      </p:sp>
    </p:spTree>
    <p:extLst>
      <p:ext uri="{BB962C8B-B14F-4D97-AF65-F5344CB8AC3E}">
        <p14:creationId xmlns:p14="http://schemas.microsoft.com/office/powerpoint/2010/main" val="68557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DF332D-13F4-4F2B-B641-FD94B685C48A}"/>
              </a:ext>
            </a:extLst>
          </p:cNvPr>
          <p:cNvPicPr>
            <a:picLocks noChangeAspect="1"/>
          </p:cNvPicPr>
          <p:nvPr/>
        </p:nvPicPr>
        <p:blipFill>
          <a:blip r:embed="rId3"/>
          <a:stretch>
            <a:fillRect/>
          </a:stretch>
        </p:blipFill>
        <p:spPr>
          <a:xfrm>
            <a:off x="151937" y="0"/>
            <a:ext cx="11888126" cy="6257991"/>
          </a:xfrm>
          <a:prstGeom prst="rect">
            <a:avLst/>
          </a:prstGeom>
        </p:spPr>
      </p:pic>
      <p:sp>
        <p:nvSpPr>
          <p:cNvPr id="2" name="TextBox 1">
            <a:extLst>
              <a:ext uri="{FF2B5EF4-FFF2-40B4-BE49-F238E27FC236}">
                <a16:creationId xmlns:a16="http://schemas.microsoft.com/office/drawing/2014/main" id="{23B3B63E-C320-ED4F-9FB3-7868E988BF09}"/>
              </a:ext>
            </a:extLst>
          </p:cNvPr>
          <p:cNvSpPr txBox="1"/>
          <p:nvPr/>
        </p:nvSpPr>
        <p:spPr>
          <a:xfrm>
            <a:off x="8394192" y="2176272"/>
            <a:ext cx="2907792" cy="369332"/>
          </a:xfrm>
          <a:prstGeom prst="rect">
            <a:avLst/>
          </a:prstGeom>
          <a:noFill/>
        </p:spPr>
        <p:txBody>
          <a:bodyPr wrap="square" rtlCol="0">
            <a:spAutoFit/>
          </a:bodyPr>
          <a:lstStyle/>
          <a:p>
            <a:pPr algn="ctr"/>
            <a:r>
              <a:rPr lang="en-US" b="1" dirty="0">
                <a:solidFill>
                  <a:schemeClr val="tx2"/>
                </a:solidFill>
              </a:rPr>
              <a:t>14 categories</a:t>
            </a:r>
          </a:p>
        </p:txBody>
      </p:sp>
    </p:spTree>
    <p:extLst>
      <p:ext uri="{BB962C8B-B14F-4D97-AF65-F5344CB8AC3E}">
        <p14:creationId xmlns:p14="http://schemas.microsoft.com/office/powerpoint/2010/main" val="233238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9DB981-E1FE-4B37-A103-9BC6C1E440D8}"/>
              </a:ext>
            </a:extLst>
          </p:cNvPr>
          <p:cNvSpPr>
            <a:spLocks noGrp="1"/>
          </p:cNvSpPr>
          <p:nvPr>
            <p:ph type="body" sz="quarter" idx="13"/>
          </p:nvPr>
        </p:nvSpPr>
        <p:spPr/>
        <p:txBody>
          <a:bodyPr/>
          <a:lstStyle/>
          <a:p>
            <a:r>
              <a:rPr lang="en-US" dirty="0"/>
              <a:t>Some Readings from The Book of Dempsey</a:t>
            </a:r>
          </a:p>
        </p:txBody>
      </p:sp>
      <p:pic>
        <p:nvPicPr>
          <p:cNvPr id="4" name="Picture 3">
            <a:extLst>
              <a:ext uri="{FF2B5EF4-FFF2-40B4-BE49-F238E27FC236}">
                <a16:creationId xmlns:a16="http://schemas.microsoft.com/office/drawing/2014/main" id="{53A57390-0544-485E-A4C8-9ABA83C39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730" y="1274758"/>
            <a:ext cx="7976676" cy="5332722"/>
          </a:xfrm>
          <a:prstGeom prst="rect">
            <a:avLst/>
          </a:prstGeom>
        </p:spPr>
      </p:pic>
    </p:spTree>
    <p:extLst>
      <p:ext uri="{BB962C8B-B14F-4D97-AF65-F5344CB8AC3E}">
        <p14:creationId xmlns:p14="http://schemas.microsoft.com/office/powerpoint/2010/main" val="413716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1" y="0"/>
            <a:ext cx="3632399" cy="3048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Reconfiguration </a:t>
            </a:r>
            <a:b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b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of </a:t>
            </a:r>
            <a:r>
              <a:rPr lang="en-US" sz="2800" b="1" kern="0" dirty="0">
                <a:solidFill>
                  <a:srgbClr val="5B9BD5"/>
                </a:solidFill>
                <a:latin typeface="Segoe UI" panose="020B0502040204020203" pitchFamily="34" charset="0"/>
                <a:ea typeface="Segoe UI" panose="020B0502040204020203" pitchFamily="34" charset="0"/>
                <a:cs typeface="Segoe UI" panose="020B0502040204020203" pitchFamily="34" charset="0"/>
              </a:rPr>
              <a:t>research work </a:t>
            </a: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by network/digital </a:t>
            </a:r>
            <a:b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b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environment.</a:t>
            </a:r>
          </a:p>
        </p:txBody>
      </p:sp>
      <p:sp>
        <p:nvSpPr>
          <p:cNvPr id="6" name="Rectangle 5"/>
          <p:cNvSpPr/>
          <p:nvPr/>
        </p:nvSpPr>
        <p:spPr>
          <a:xfrm>
            <a:off x="7087237" y="8598"/>
            <a:ext cx="3559479" cy="3048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Reconfiguration </a:t>
            </a:r>
            <a:b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b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of the </a:t>
            </a:r>
            <a:r>
              <a:rPr lang="en-US" sz="2800" b="1" kern="0" dirty="0">
                <a:solidFill>
                  <a:srgbClr val="5B9BD5"/>
                </a:solidFill>
                <a:latin typeface="Segoe UI" panose="020B0502040204020203" pitchFamily="34" charset="0"/>
                <a:ea typeface="Segoe UI" panose="020B0502040204020203" pitchFamily="34" charset="0"/>
                <a:cs typeface="Segoe UI" panose="020B0502040204020203" pitchFamily="34" charset="0"/>
              </a:rPr>
              <a:t>information space </a:t>
            </a: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by network/digital environment.</a:t>
            </a:r>
          </a:p>
        </p:txBody>
      </p:sp>
      <p:sp>
        <p:nvSpPr>
          <p:cNvPr id="16" name="Oval 15"/>
          <p:cNvSpPr/>
          <p:nvPr/>
        </p:nvSpPr>
        <p:spPr>
          <a:xfrm>
            <a:off x="4356298" y="2318025"/>
            <a:ext cx="1476855" cy="1459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The inside out collection</a:t>
            </a:r>
          </a:p>
        </p:txBody>
      </p:sp>
      <p:sp>
        <p:nvSpPr>
          <p:cNvPr id="15" name="Oval 14"/>
          <p:cNvSpPr/>
          <p:nvPr/>
        </p:nvSpPr>
        <p:spPr>
          <a:xfrm>
            <a:off x="6096001" y="1596648"/>
            <a:ext cx="1476855" cy="1459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The facilitated collection</a:t>
            </a:r>
          </a:p>
        </p:txBody>
      </p:sp>
      <p:sp>
        <p:nvSpPr>
          <p:cNvPr id="4" name="Title 3"/>
          <p:cNvSpPr>
            <a:spLocks noGrp="1"/>
          </p:cNvSpPr>
          <p:nvPr>
            <p:ph type="title" idx="4294967295"/>
          </p:nvPr>
        </p:nvSpPr>
        <p:spPr>
          <a:xfrm>
            <a:off x="1938780" y="4214062"/>
            <a:ext cx="3384531" cy="1459950"/>
          </a:xfrm>
          <a:solidFill>
            <a:schemeClr val="bg1"/>
          </a:solidFill>
          <a:ln>
            <a:noFill/>
          </a:ln>
        </p:spPr>
        <p:txBody>
          <a:bodyPr>
            <a:noAutofit/>
          </a:bodyPr>
          <a:lstStyle/>
          <a:p>
            <a:pPr algn="ctr"/>
            <a:r>
              <a:rPr lang="en-US" sz="3600" b="1" dirty="0">
                <a:solidFill>
                  <a:srgbClr val="5B9BD5"/>
                </a:solidFill>
                <a:latin typeface="Segoe UI" panose="020B0502040204020203" pitchFamily="34" charset="0"/>
                <a:cs typeface="Segoe UI" panose="020B0502040204020203" pitchFamily="34" charset="0"/>
              </a:rPr>
              <a:t>Lorcan’s three trends</a:t>
            </a:r>
          </a:p>
        </p:txBody>
      </p:sp>
      <p:sp>
        <p:nvSpPr>
          <p:cNvPr id="10" name="Rectangle 9">
            <a:extLst>
              <a:ext uri="{FF2B5EF4-FFF2-40B4-BE49-F238E27FC236}">
                <a16:creationId xmlns:a16="http://schemas.microsoft.com/office/drawing/2014/main" id="{3971E511-54D8-47BF-8252-33E2A8C563F1}"/>
              </a:ext>
            </a:extLst>
          </p:cNvPr>
          <p:cNvSpPr/>
          <p:nvPr/>
        </p:nvSpPr>
        <p:spPr>
          <a:xfrm>
            <a:off x="7087236" y="3242709"/>
            <a:ext cx="3559478" cy="3041708"/>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Reconfiguration </a:t>
            </a:r>
            <a:b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b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of </a:t>
            </a:r>
            <a:r>
              <a:rPr lang="en-US" sz="2800" b="1" kern="0" dirty="0">
                <a:solidFill>
                  <a:srgbClr val="5B9BD5"/>
                </a:solidFill>
                <a:latin typeface="Segoe UI" panose="020B0502040204020203" pitchFamily="34" charset="0"/>
                <a:ea typeface="Segoe UI" panose="020B0502040204020203" pitchFamily="34" charset="0"/>
                <a:cs typeface="Segoe UI" panose="020B0502040204020203" pitchFamily="34" charset="0"/>
              </a:rPr>
              <a:t>library collaboration </a:t>
            </a: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by network/digital environment.</a:t>
            </a:r>
          </a:p>
        </p:txBody>
      </p:sp>
      <p:sp>
        <p:nvSpPr>
          <p:cNvPr id="9" name="Oval 8">
            <a:extLst>
              <a:ext uri="{FF2B5EF4-FFF2-40B4-BE49-F238E27FC236}">
                <a16:creationId xmlns:a16="http://schemas.microsoft.com/office/drawing/2014/main" id="{853F7BB0-4DCA-43DF-9E1D-65F9CE6243AC}"/>
              </a:ext>
            </a:extLst>
          </p:cNvPr>
          <p:cNvSpPr/>
          <p:nvPr/>
        </p:nvSpPr>
        <p:spPr>
          <a:xfrm>
            <a:off x="6095999" y="3242709"/>
            <a:ext cx="1476856" cy="1576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The collective collection</a:t>
            </a:r>
          </a:p>
        </p:txBody>
      </p:sp>
    </p:spTree>
    <p:extLst>
      <p:ext uri="{BB962C8B-B14F-4D97-AF65-F5344CB8AC3E}">
        <p14:creationId xmlns:p14="http://schemas.microsoft.com/office/powerpoint/2010/main" val="3087825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8992CA6-C9EE-4C6C-9C27-A780FEB83BD8}"/>
              </a:ext>
            </a:extLst>
          </p:cNvPr>
          <p:cNvSpPr>
            <a:spLocks noGrp="1"/>
          </p:cNvSpPr>
          <p:nvPr>
            <p:ph type="body" sz="quarter" idx="12"/>
          </p:nvPr>
        </p:nvSpPr>
        <p:spPr/>
        <p:txBody>
          <a:bodyPr/>
          <a:lstStyle/>
          <a:p>
            <a:pPr marL="0" indent="0">
              <a:buNone/>
            </a:pPr>
            <a:r>
              <a:rPr lang="en-US" sz="2800" dirty="0"/>
              <a:t>“One important trend is that libraries and the organizations that provide services to them will devote </a:t>
            </a:r>
            <a:r>
              <a:rPr lang="en-US" sz="2800" b="1" i="1" dirty="0"/>
              <a:t>more attention to system-wide organization of collections</a:t>
            </a:r>
            <a:r>
              <a:rPr lang="en-US" sz="2800" dirty="0"/>
              <a:t>—whether the “system” is a consortium, a region or a country.</a:t>
            </a:r>
          </a:p>
          <a:p>
            <a:pPr marL="0" indent="0">
              <a:buNone/>
            </a:pPr>
            <a:r>
              <a:rPr lang="en-US" sz="2800" dirty="0"/>
              <a:t>….a more systemic perspective is now emerging and we have been using the phrase “collective collection” to evoke this </a:t>
            </a:r>
            <a:r>
              <a:rPr lang="en-US" sz="2800" b="1" i="1" dirty="0"/>
              <a:t>more focused attention on collective development, management and disclosure of collections across groups of libraries</a:t>
            </a:r>
            <a:r>
              <a:rPr lang="en-US" sz="2800" b="1" dirty="0"/>
              <a:t> </a:t>
            </a:r>
            <a:r>
              <a:rPr lang="en-US" sz="2800" dirty="0"/>
              <a:t>at different levels.”</a:t>
            </a:r>
          </a:p>
          <a:p>
            <a:pPr marL="0" indent="0">
              <a:buNone/>
            </a:pPr>
            <a:endParaRPr lang="en-US" sz="2400" dirty="0"/>
          </a:p>
          <a:p>
            <a:pPr marL="0" indent="0">
              <a:buNone/>
            </a:pPr>
            <a:r>
              <a:rPr lang="en-US" sz="1800" dirty="0"/>
              <a:t>Dempsey, Lorcan. 2013. The Emergence of the Collective Collection: Analyzing Aggregate Print Library Holdings. </a:t>
            </a:r>
            <a:r>
              <a:rPr lang="en-US" sz="1800" dirty="0">
                <a:hlinkClick r:id="rId2"/>
              </a:rPr>
              <a:t>http://www.oclc.org/content/dam/research/publications/library/2013/2013-09intro.pdf</a:t>
            </a:r>
            <a:r>
              <a:rPr lang="en-US" sz="1800" dirty="0"/>
              <a:t> </a:t>
            </a:r>
          </a:p>
        </p:txBody>
      </p:sp>
      <p:sp>
        <p:nvSpPr>
          <p:cNvPr id="6" name="Text Placeholder 5">
            <a:extLst>
              <a:ext uri="{FF2B5EF4-FFF2-40B4-BE49-F238E27FC236}">
                <a16:creationId xmlns:a16="http://schemas.microsoft.com/office/drawing/2014/main" id="{78DB7F76-E0A1-4935-B405-558596D9E1D4}"/>
              </a:ext>
            </a:extLst>
          </p:cNvPr>
          <p:cNvSpPr>
            <a:spLocks noGrp="1"/>
          </p:cNvSpPr>
          <p:nvPr>
            <p:ph type="body" sz="quarter" idx="13"/>
          </p:nvPr>
        </p:nvSpPr>
        <p:spPr/>
        <p:txBody>
          <a:bodyPr/>
          <a:lstStyle/>
          <a:p>
            <a:r>
              <a:rPr lang="en-US" sz="4400" dirty="0"/>
              <a:t>Chapter One: The Collective Collection</a:t>
            </a:r>
          </a:p>
        </p:txBody>
      </p:sp>
    </p:spTree>
    <p:extLst>
      <p:ext uri="{BB962C8B-B14F-4D97-AF65-F5344CB8AC3E}">
        <p14:creationId xmlns:p14="http://schemas.microsoft.com/office/powerpoint/2010/main" val="338917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679F38-7E3E-4C18-A71C-D243561EF243}"/>
              </a:ext>
            </a:extLst>
          </p:cNvPr>
          <p:cNvSpPr>
            <a:spLocks noGrp="1"/>
          </p:cNvSpPr>
          <p:nvPr>
            <p:ph type="body" sz="quarter" idx="12"/>
          </p:nvPr>
        </p:nvSpPr>
        <p:spPr/>
        <p:txBody>
          <a:bodyPr/>
          <a:lstStyle/>
          <a:p>
            <a:pPr marL="0" indent="0">
              <a:buNone/>
            </a:pPr>
            <a:r>
              <a:rPr lang="en-US" dirty="0"/>
              <a:t>“Libraries increasingly support </a:t>
            </a:r>
            <a:r>
              <a:rPr lang="en-US" b="1" i="1" dirty="0"/>
              <a:t>the creation, curation and discoverability of institutional creations </a:t>
            </a:r>
            <a:r>
              <a:rPr lang="en-US" dirty="0"/>
              <a:t>(research data, preprints, scholarly profiles, academic profiles, digitized special collections, …). The university wishes to share these materials with the rest of the world.”</a:t>
            </a:r>
          </a:p>
          <a:p>
            <a:pPr marL="0" indent="0">
              <a:buNone/>
            </a:pPr>
            <a:endParaRPr lang="en-US" dirty="0"/>
          </a:p>
          <a:p>
            <a:pPr marL="0" indent="0">
              <a:buNone/>
            </a:pPr>
            <a:r>
              <a:rPr lang="en-US" sz="2400" dirty="0"/>
              <a:t>Dempsey, L., 2016. Library collections in the life of the user: two directions. </a:t>
            </a:r>
            <a:r>
              <a:rPr lang="en-US" sz="2400" i="1" dirty="0"/>
              <a:t>LIBER Quarterly</a:t>
            </a:r>
            <a:r>
              <a:rPr lang="en-US" sz="2400" dirty="0"/>
              <a:t>, 26(4), pp.338–359. DOI: </a:t>
            </a:r>
            <a:r>
              <a:rPr lang="en-US" sz="2400" dirty="0">
                <a:hlinkClick r:id="rId2"/>
              </a:rPr>
              <a:t>http://doi.org/10.18352/lq.10170</a:t>
            </a:r>
            <a:endParaRPr lang="en-US" sz="2400" dirty="0"/>
          </a:p>
        </p:txBody>
      </p:sp>
      <p:sp>
        <p:nvSpPr>
          <p:cNvPr id="3" name="Text Placeholder 2">
            <a:extLst>
              <a:ext uri="{FF2B5EF4-FFF2-40B4-BE49-F238E27FC236}">
                <a16:creationId xmlns:a16="http://schemas.microsoft.com/office/drawing/2014/main" id="{12F4603F-C50D-43C9-9D50-39143C6D3A81}"/>
              </a:ext>
            </a:extLst>
          </p:cNvPr>
          <p:cNvSpPr>
            <a:spLocks noGrp="1"/>
          </p:cNvSpPr>
          <p:nvPr>
            <p:ph type="body" sz="quarter" idx="13"/>
          </p:nvPr>
        </p:nvSpPr>
        <p:spPr>
          <a:xfrm>
            <a:off x="469901" y="457740"/>
            <a:ext cx="11252197" cy="915256"/>
          </a:xfrm>
        </p:spPr>
        <p:txBody>
          <a:bodyPr/>
          <a:lstStyle/>
          <a:p>
            <a:r>
              <a:rPr lang="en-US" sz="4400" dirty="0"/>
              <a:t>Chapter Two: The Inside Out Collection </a:t>
            </a:r>
          </a:p>
        </p:txBody>
      </p:sp>
    </p:spTree>
    <p:extLst>
      <p:ext uri="{BB962C8B-B14F-4D97-AF65-F5344CB8AC3E}">
        <p14:creationId xmlns:p14="http://schemas.microsoft.com/office/powerpoint/2010/main" val="361443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BA8329-2507-46D6-9D0F-E12D498484AD}"/>
              </a:ext>
            </a:extLst>
          </p:cNvPr>
          <p:cNvSpPr>
            <a:spLocks noGrp="1"/>
          </p:cNvSpPr>
          <p:nvPr>
            <p:ph type="body" sz="quarter" idx="12"/>
          </p:nvPr>
        </p:nvSpPr>
        <p:spPr/>
        <p:txBody>
          <a:bodyPr/>
          <a:lstStyle/>
          <a:p>
            <a:pPr marL="0" indent="0">
              <a:buNone/>
            </a:pPr>
            <a:r>
              <a:rPr lang="en-US" dirty="0"/>
              <a:t>Increasingly, the library does not assemble collections for local use, but facilitates </a:t>
            </a:r>
            <a:r>
              <a:rPr lang="en-US" b="1" i="1" dirty="0"/>
              <a:t>access to a coordinated mix of local, external and collaborative services assembled around user needs and available on the </a:t>
            </a:r>
            <a:r>
              <a:rPr lang="en-US" b="1" i="1" u="sng" dirty="0"/>
              <a:t>network</a:t>
            </a:r>
            <a:r>
              <a:rPr lang="en-US" dirty="0"/>
              <a:t>.</a:t>
            </a:r>
          </a:p>
          <a:p>
            <a:pPr marL="0" indent="0">
              <a:buNone/>
            </a:pPr>
            <a:endParaRPr lang="en-US" dirty="0"/>
          </a:p>
          <a:p>
            <a:pPr marL="0" indent="0">
              <a:buNone/>
            </a:pPr>
            <a:r>
              <a:rPr lang="en-US" sz="2400" dirty="0"/>
              <a:t>Dempsey, L., 2016. Library collections in the life of the user: two directions. </a:t>
            </a:r>
            <a:r>
              <a:rPr lang="en-US" sz="2400" i="1" dirty="0"/>
              <a:t>LIBER Quarterly</a:t>
            </a:r>
            <a:r>
              <a:rPr lang="en-US" sz="2400" dirty="0"/>
              <a:t>, 26(4), pp.338–359. DOI: </a:t>
            </a:r>
            <a:r>
              <a:rPr lang="en-US" sz="2400" dirty="0">
                <a:hlinkClick r:id="rId2"/>
              </a:rPr>
              <a:t>http://doi.org/10.18352/lq.10170</a:t>
            </a:r>
            <a:endParaRPr lang="en-US" sz="2400" dirty="0"/>
          </a:p>
        </p:txBody>
      </p:sp>
      <p:sp>
        <p:nvSpPr>
          <p:cNvPr id="3" name="Text Placeholder 2">
            <a:extLst>
              <a:ext uri="{FF2B5EF4-FFF2-40B4-BE49-F238E27FC236}">
                <a16:creationId xmlns:a16="http://schemas.microsoft.com/office/drawing/2014/main" id="{B0355E5F-8036-4728-AF6A-A23C39EE12C1}"/>
              </a:ext>
            </a:extLst>
          </p:cNvPr>
          <p:cNvSpPr>
            <a:spLocks noGrp="1"/>
          </p:cNvSpPr>
          <p:nvPr>
            <p:ph type="body" sz="quarter" idx="13"/>
          </p:nvPr>
        </p:nvSpPr>
        <p:spPr/>
        <p:txBody>
          <a:bodyPr/>
          <a:lstStyle/>
          <a:p>
            <a:r>
              <a:rPr lang="en-US" sz="4400" dirty="0"/>
              <a:t>Chapter Three: The Facilitated Collection</a:t>
            </a:r>
          </a:p>
        </p:txBody>
      </p:sp>
    </p:spTree>
    <p:extLst>
      <p:ext uri="{BB962C8B-B14F-4D97-AF65-F5344CB8AC3E}">
        <p14:creationId xmlns:p14="http://schemas.microsoft.com/office/powerpoint/2010/main" val="272338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1394072" y="880592"/>
            <a:ext cx="9160933" cy="5317067"/>
          </a:xfrm>
          <a:prstGeom prst="rect">
            <a:avLst/>
          </a:prstGeom>
        </p:spPr>
      </p:pic>
      <p:sp>
        <p:nvSpPr>
          <p:cNvPr id="2" name="TextBox 1"/>
          <p:cNvSpPr txBox="1"/>
          <p:nvPr/>
        </p:nvSpPr>
        <p:spPr>
          <a:xfrm>
            <a:off x="219394" y="5817631"/>
            <a:ext cx="1460656" cy="230832"/>
          </a:xfrm>
          <a:prstGeom prst="rect">
            <a:avLst/>
          </a:prstGeom>
          <a:noFill/>
        </p:spPr>
        <p:txBody>
          <a:bodyPr wrap="none" rtlCol="0" anchor="t">
            <a:spAutoFit/>
          </a:bodyPr>
          <a:lstStyle/>
          <a:p>
            <a:r>
              <a:rPr lang="en-US" sz="900">
                <a:solidFill>
                  <a:schemeClr val="tx1">
                    <a:lumMod val="50000"/>
                    <a:lumOff val="50000"/>
                  </a:schemeClr>
                </a:solidFill>
              </a:rPr>
              <a:t>As of 30 December 2018</a:t>
            </a:r>
            <a:endParaRPr lang="en-US" sz="933">
              <a:solidFill>
                <a:schemeClr val="tx1">
                  <a:lumMod val="50000"/>
                  <a:lumOff val="50000"/>
                </a:schemeClr>
              </a:solidFill>
            </a:endParaRPr>
          </a:p>
        </p:txBody>
      </p:sp>
      <p:sp>
        <p:nvSpPr>
          <p:cNvPr id="3" name="Text Placeholder 2"/>
          <p:cNvSpPr>
            <a:spLocks noGrp="1"/>
          </p:cNvSpPr>
          <p:nvPr>
            <p:ph type="body" sz="quarter" idx="13"/>
          </p:nvPr>
        </p:nvSpPr>
        <p:spPr>
          <a:xfrm>
            <a:off x="279515" y="27116"/>
            <a:ext cx="11252197" cy="915257"/>
          </a:xfrm>
        </p:spPr>
        <p:txBody>
          <a:bodyPr/>
          <a:lstStyle/>
          <a:p>
            <a:r>
              <a:rPr lang="en-US" sz="3733"/>
              <a:t>A global network of libraries</a:t>
            </a:r>
          </a:p>
        </p:txBody>
      </p:sp>
      <p:sp>
        <p:nvSpPr>
          <p:cNvPr id="11" name="TextBox 10">
            <a:extLst>
              <a:ext uri="{FF2B5EF4-FFF2-40B4-BE49-F238E27FC236}">
                <a16:creationId xmlns:a16="http://schemas.microsoft.com/office/drawing/2014/main" id="{5D6E84BC-340A-164E-B34A-FD6598385BD4}"/>
              </a:ext>
            </a:extLst>
          </p:cNvPr>
          <p:cNvSpPr txBox="1"/>
          <p:nvPr/>
        </p:nvSpPr>
        <p:spPr>
          <a:xfrm>
            <a:off x="695600" y="2964179"/>
            <a:ext cx="1900329" cy="523220"/>
          </a:xfrm>
          <a:prstGeom prst="rect">
            <a:avLst/>
          </a:prstGeom>
          <a:solidFill>
            <a:srgbClr val="007DBA"/>
          </a:solidFill>
        </p:spPr>
        <p:txBody>
          <a:bodyPr wrap="square" lIns="243840" tIns="121920" bIns="121920" rtlCol="0" anchor="ctr">
            <a:spAutoFit/>
          </a:bodyPr>
          <a:lstStyle/>
          <a:p>
            <a:pPr defTabSz="609523"/>
            <a:r>
              <a:rPr lang="en-US" b="1" dirty="0">
                <a:solidFill>
                  <a:prstClr val="white"/>
                </a:solidFill>
              </a:rPr>
              <a:t>Americas</a:t>
            </a:r>
          </a:p>
        </p:txBody>
      </p:sp>
      <p:sp>
        <p:nvSpPr>
          <p:cNvPr id="12" name="TextBox 11">
            <a:extLst>
              <a:ext uri="{FF2B5EF4-FFF2-40B4-BE49-F238E27FC236}">
                <a16:creationId xmlns:a16="http://schemas.microsoft.com/office/drawing/2014/main" id="{3A5EA1B0-C098-4846-B8F6-3AF57CC682F8}"/>
              </a:ext>
            </a:extLst>
          </p:cNvPr>
          <p:cNvSpPr txBox="1"/>
          <p:nvPr/>
        </p:nvSpPr>
        <p:spPr>
          <a:xfrm>
            <a:off x="1170670" y="3530207"/>
            <a:ext cx="2871943" cy="800219"/>
          </a:xfrm>
          <a:prstGeom prst="rect">
            <a:avLst/>
          </a:prstGeom>
          <a:solidFill>
            <a:schemeClr val="accent2"/>
          </a:solidFill>
        </p:spPr>
        <p:txBody>
          <a:bodyPr wrap="square" lIns="243840" tIns="121920" bIns="121920" rtlCol="0" anchor="t">
            <a:spAutoFit/>
          </a:bodyPr>
          <a:lstStyle/>
          <a:p>
            <a:pPr defTabSz="609523"/>
            <a:r>
              <a:rPr lang="en-US">
                <a:solidFill>
                  <a:prstClr val="white"/>
                </a:solidFill>
              </a:rPr>
              <a:t>10,060 members in 23 countries</a:t>
            </a:r>
          </a:p>
        </p:txBody>
      </p:sp>
      <p:sp>
        <p:nvSpPr>
          <p:cNvPr id="13" name="TextBox 12">
            <a:extLst>
              <a:ext uri="{FF2B5EF4-FFF2-40B4-BE49-F238E27FC236}">
                <a16:creationId xmlns:a16="http://schemas.microsoft.com/office/drawing/2014/main" id="{AF687F12-F4BB-7A48-A51C-5C5B62B89C32}"/>
              </a:ext>
            </a:extLst>
          </p:cNvPr>
          <p:cNvSpPr txBox="1"/>
          <p:nvPr/>
        </p:nvSpPr>
        <p:spPr>
          <a:xfrm>
            <a:off x="4675145" y="1363742"/>
            <a:ext cx="1381723" cy="523220"/>
          </a:xfrm>
          <a:prstGeom prst="rect">
            <a:avLst/>
          </a:prstGeom>
          <a:solidFill>
            <a:srgbClr val="4C8C2B"/>
          </a:solidFill>
        </p:spPr>
        <p:txBody>
          <a:bodyPr wrap="square" lIns="243840" tIns="121920" bIns="121920" rtlCol="0" anchor="ctr">
            <a:spAutoFit/>
          </a:bodyPr>
          <a:lstStyle/>
          <a:p>
            <a:pPr defTabSz="609523"/>
            <a:r>
              <a:rPr lang="en-US" b="1" dirty="0">
                <a:solidFill>
                  <a:prstClr val="white"/>
                </a:solidFill>
              </a:rPr>
              <a:t>EMEA</a:t>
            </a:r>
          </a:p>
        </p:txBody>
      </p:sp>
      <p:sp>
        <p:nvSpPr>
          <p:cNvPr id="14" name="TextBox 13">
            <a:extLst>
              <a:ext uri="{FF2B5EF4-FFF2-40B4-BE49-F238E27FC236}">
                <a16:creationId xmlns:a16="http://schemas.microsoft.com/office/drawing/2014/main" id="{8F5361AF-4A5B-E542-BCBF-A1EB01D9E339}"/>
              </a:ext>
            </a:extLst>
          </p:cNvPr>
          <p:cNvSpPr txBox="1"/>
          <p:nvPr/>
        </p:nvSpPr>
        <p:spPr>
          <a:xfrm>
            <a:off x="5150209" y="1926714"/>
            <a:ext cx="2723257" cy="800219"/>
          </a:xfrm>
          <a:prstGeom prst="rect">
            <a:avLst/>
          </a:prstGeom>
          <a:solidFill>
            <a:schemeClr val="accent4"/>
          </a:solidFill>
        </p:spPr>
        <p:txBody>
          <a:bodyPr wrap="square" lIns="243840" tIns="121920" bIns="121920" rtlCol="0" anchor="t">
            <a:spAutoFit/>
          </a:bodyPr>
          <a:lstStyle/>
          <a:p>
            <a:pPr defTabSz="609523"/>
            <a:r>
              <a:rPr lang="en-US">
                <a:solidFill>
                  <a:prstClr val="white"/>
                </a:solidFill>
              </a:rPr>
              <a:t>6,050 members in 78 countries</a:t>
            </a:r>
          </a:p>
        </p:txBody>
      </p:sp>
      <p:sp>
        <p:nvSpPr>
          <p:cNvPr id="15" name="TextBox 14">
            <a:extLst>
              <a:ext uri="{FF2B5EF4-FFF2-40B4-BE49-F238E27FC236}">
                <a16:creationId xmlns:a16="http://schemas.microsoft.com/office/drawing/2014/main" id="{7B987C0E-3AAA-C449-81CF-B700841144DE}"/>
              </a:ext>
            </a:extLst>
          </p:cNvPr>
          <p:cNvSpPr txBox="1"/>
          <p:nvPr/>
        </p:nvSpPr>
        <p:spPr>
          <a:xfrm>
            <a:off x="8585765" y="3271955"/>
            <a:ext cx="2316433" cy="523220"/>
          </a:xfrm>
          <a:prstGeom prst="rect">
            <a:avLst/>
          </a:prstGeom>
          <a:solidFill>
            <a:schemeClr val="accent5"/>
          </a:solidFill>
        </p:spPr>
        <p:txBody>
          <a:bodyPr wrap="square" lIns="243840" tIns="121920" bIns="121920" rtlCol="0" anchor="ctr">
            <a:spAutoFit/>
          </a:bodyPr>
          <a:lstStyle/>
          <a:p>
            <a:pPr defTabSz="609523"/>
            <a:r>
              <a:rPr lang="en-US" b="1">
                <a:solidFill>
                  <a:prstClr val="white"/>
                </a:solidFill>
              </a:rPr>
              <a:t>Asia Pacific</a:t>
            </a:r>
          </a:p>
        </p:txBody>
      </p:sp>
      <p:sp>
        <p:nvSpPr>
          <p:cNvPr id="16" name="TextBox 15">
            <a:extLst>
              <a:ext uri="{FF2B5EF4-FFF2-40B4-BE49-F238E27FC236}">
                <a16:creationId xmlns:a16="http://schemas.microsoft.com/office/drawing/2014/main" id="{6EF41BAE-069F-CF41-8F9E-A7C88A0CB2DC}"/>
              </a:ext>
            </a:extLst>
          </p:cNvPr>
          <p:cNvSpPr txBox="1"/>
          <p:nvPr/>
        </p:nvSpPr>
        <p:spPr>
          <a:xfrm>
            <a:off x="9060829" y="3834930"/>
            <a:ext cx="2773513" cy="800219"/>
          </a:xfrm>
          <a:prstGeom prst="rect">
            <a:avLst/>
          </a:prstGeom>
          <a:solidFill>
            <a:srgbClr val="DE6126"/>
          </a:solidFill>
        </p:spPr>
        <p:txBody>
          <a:bodyPr wrap="square" lIns="243840" tIns="121920" bIns="121920" rtlCol="0" anchor="t">
            <a:spAutoFit/>
          </a:bodyPr>
          <a:lstStyle/>
          <a:p>
            <a:pPr defTabSz="609523"/>
            <a:r>
              <a:rPr lang="en-US">
                <a:solidFill>
                  <a:prstClr val="white"/>
                </a:solidFill>
              </a:rPr>
              <a:t>1,472 members in 20 countries</a:t>
            </a:r>
          </a:p>
        </p:txBody>
      </p:sp>
    </p:spTree>
    <p:extLst>
      <p:ext uri="{BB962C8B-B14F-4D97-AF65-F5344CB8AC3E}">
        <p14:creationId xmlns:p14="http://schemas.microsoft.com/office/powerpoint/2010/main" val="24725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613F33-8E06-46DA-B12F-26E68276A195}"/>
              </a:ext>
            </a:extLst>
          </p:cNvPr>
          <p:cNvSpPr>
            <a:spLocks noGrp="1"/>
          </p:cNvSpPr>
          <p:nvPr>
            <p:ph type="body" sz="quarter" idx="12"/>
          </p:nvPr>
        </p:nvSpPr>
        <p:spPr>
          <a:xfrm>
            <a:off x="469901" y="1170432"/>
            <a:ext cx="4888483" cy="4956048"/>
          </a:xfrm>
          <a:prstGeom prst="rect">
            <a:avLst/>
          </a:prstGeom>
        </p:spPr>
        <p:txBody>
          <a:bodyPr/>
          <a:lstStyle/>
          <a:p>
            <a:pPr marL="0" indent="0">
              <a:buNone/>
            </a:pPr>
            <a:r>
              <a:rPr lang="en-US" sz="2800" dirty="0"/>
              <a:t>Libraries are most invested in Open Content activities relating to:</a:t>
            </a:r>
          </a:p>
          <a:p>
            <a:pPr lvl="1">
              <a:buFont typeface="Wingdings" pitchFamily="2" charset="2"/>
              <a:buChar char="§"/>
            </a:pPr>
            <a:r>
              <a:rPr lang="en-US" sz="2800" b="1" dirty="0"/>
              <a:t>Research support</a:t>
            </a:r>
          </a:p>
          <a:p>
            <a:pPr lvl="1">
              <a:buFont typeface="Wingdings" pitchFamily="2" charset="2"/>
              <a:buChar char="§"/>
            </a:pPr>
            <a:r>
              <a:rPr lang="en-US" sz="2800" b="1" dirty="0"/>
              <a:t>Digital Libraries</a:t>
            </a:r>
          </a:p>
          <a:p>
            <a:pPr marL="0" indent="0">
              <a:buNone/>
            </a:pPr>
            <a:r>
              <a:rPr lang="en-US" sz="2800" dirty="0"/>
              <a:t>where they are more confident to achieve impact.</a:t>
            </a:r>
          </a:p>
          <a:p>
            <a:pPr marL="0" indent="0">
              <a:buNone/>
            </a:pPr>
            <a:endParaRPr lang="en-US" sz="2800" dirty="0"/>
          </a:p>
          <a:p>
            <a:pPr marL="0" indent="0">
              <a:buNone/>
            </a:pPr>
            <a:r>
              <a:rPr lang="en-US" sz="2800" dirty="0"/>
              <a:t>BUT. . . </a:t>
            </a:r>
          </a:p>
          <a:p>
            <a:pPr marL="0" indent="0">
              <a:buNone/>
            </a:pPr>
            <a:endParaRPr lang="en-US" sz="2800" dirty="0"/>
          </a:p>
        </p:txBody>
      </p:sp>
      <p:sp>
        <p:nvSpPr>
          <p:cNvPr id="4" name="Text Placeholder 3">
            <a:extLst>
              <a:ext uri="{FF2B5EF4-FFF2-40B4-BE49-F238E27FC236}">
                <a16:creationId xmlns:a16="http://schemas.microsoft.com/office/drawing/2014/main" id="{A2CE0B55-317D-4679-A830-26EB38E9DAEB}"/>
              </a:ext>
            </a:extLst>
          </p:cNvPr>
          <p:cNvSpPr>
            <a:spLocks noGrp="1"/>
          </p:cNvSpPr>
          <p:nvPr>
            <p:ph type="body" sz="quarter" idx="13"/>
          </p:nvPr>
        </p:nvSpPr>
        <p:spPr>
          <a:xfrm>
            <a:off x="469901" y="264748"/>
            <a:ext cx="8339328" cy="759380"/>
          </a:xfrm>
          <a:prstGeom prst="rect">
            <a:avLst/>
          </a:prstGeom>
        </p:spPr>
        <p:txBody>
          <a:bodyPr/>
          <a:lstStyle/>
          <a:p>
            <a:r>
              <a:rPr lang="en-US" dirty="0"/>
              <a:t>Preliminary findings</a:t>
            </a:r>
          </a:p>
        </p:txBody>
      </p:sp>
      <p:sp>
        <p:nvSpPr>
          <p:cNvPr id="5" name="Text Placeholder 2">
            <a:extLst>
              <a:ext uri="{FF2B5EF4-FFF2-40B4-BE49-F238E27FC236}">
                <a16:creationId xmlns:a16="http://schemas.microsoft.com/office/drawing/2014/main" id="{E3F78F96-99EB-594A-A3B5-EF099C1045F8}"/>
              </a:ext>
            </a:extLst>
          </p:cNvPr>
          <p:cNvSpPr txBox="1">
            <a:spLocks/>
          </p:cNvSpPr>
          <p:nvPr/>
        </p:nvSpPr>
        <p:spPr>
          <a:xfrm>
            <a:off x="5888736" y="1170432"/>
            <a:ext cx="6108193" cy="4475171"/>
          </a:xfrm>
          <a:prstGeom prst="rect">
            <a:avLst/>
          </a:prstGeom>
        </p:spPr>
        <p:txBody>
          <a:bodyPr vert="horz"/>
          <a:lstStyle>
            <a:lvl1pPr marL="457189" indent="-457189" algn="l" defTabSz="609585" rtl="0" eaLnBrk="1" latinLnBrk="0" hangingPunct="1">
              <a:spcBef>
                <a:spcPct val="20000"/>
              </a:spcBef>
              <a:buFont typeface="Arial"/>
              <a:buChar char="•"/>
              <a:defRPr sz="3200" kern="1200"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r">
              <a:buNone/>
            </a:pPr>
            <a:r>
              <a:rPr lang="en-US" i="1" dirty="0">
                <a:solidFill>
                  <a:schemeClr val="accent2"/>
                </a:solidFill>
              </a:rPr>
              <a:t>. . . just because something is OA doesn’t mean it’s accessible.</a:t>
            </a:r>
          </a:p>
          <a:p>
            <a:pPr marL="0" indent="0">
              <a:buFont typeface="Arial"/>
              <a:buNone/>
            </a:pPr>
            <a:endParaRPr lang="en-US" sz="2400" dirty="0"/>
          </a:p>
          <a:p>
            <a:pPr marL="0" indent="0">
              <a:buFont typeface="Arial"/>
              <a:buNone/>
            </a:pPr>
            <a:r>
              <a:rPr lang="en-US" sz="2400" dirty="0"/>
              <a:t>There are significant gaps in</a:t>
            </a:r>
          </a:p>
          <a:p>
            <a:pPr>
              <a:buFont typeface="Wingdings" pitchFamily="2" charset="2"/>
              <a:buChar char="§"/>
            </a:pPr>
            <a:r>
              <a:rPr lang="en-US" sz="2400" b="1" dirty="0"/>
              <a:t>Discovery</a:t>
            </a:r>
          </a:p>
          <a:p>
            <a:pPr>
              <a:buFont typeface="Wingdings" pitchFamily="2" charset="2"/>
              <a:buChar char="§"/>
            </a:pPr>
            <a:r>
              <a:rPr lang="en-US" sz="2400" b="1" dirty="0"/>
              <a:t>Access</a:t>
            </a:r>
          </a:p>
          <a:p>
            <a:pPr marL="0" indent="0">
              <a:buFont typeface="Arial"/>
              <a:buNone/>
            </a:pPr>
            <a:endParaRPr lang="en-US" sz="2400" dirty="0"/>
          </a:p>
          <a:p>
            <a:pPr marL="0" indent="0">
              <a:buFont typeface="Arial"/>
              <a:buNone/>
            </a:pPr>
            <a:r>
              <a:rPr lang="en-US" sz="2400" dirty="0"/>
              <a:t>We need to address challenges of:</a:t>
            </a:r>
          </a:p>
          <a:p>
            <a:pPr>
              <a:buFont typeface="Wingdings" pitchFamily="2" charset="2"/>
              <a:buChar char="§"/>
            </a:pPr>
            <a:r>
              <a:rPr lang="en-US" sz="2400" dirty="0"/>
              <a:t>Convenience</a:t>
            </a:r>
          </a:p>
          <a:p>
            <a:pPr>
              <a:buFont typeface="Wingdings" pitchFamily="2" charset="2"/>
              <a:buChar char="§"/>
            </a:pPr>
            <a:r>
              <a:rPr lang="en-US" sz="2400" dirty="0"/>
              <a:t>Multiple versions of same content</a:t>
            </a:r>
          </a:p>
          <a:p>
            <a:pPr>
              <a:buFont typeface="Wingdings" pitchFamily="2" charset="2"/>
              <a:buChar char="§"/>
            </a:pPr>
            <a:r>
              <a:rPr lang="en-US" sz="2400" dirty="0"/>
              <a:t>Metadata quality and aggregation</a:t>
            </a:r>
          </a:p>
        </p:txBody>
      </p:sp>
    </p:spTree>
    <p:extLst>
      <p:ext uri="{BB962C8B-B14F-4D97-AF65-F5344CB8AC3E}">
        <p14:creationId xmlns:p14="http://schemas.microsoft.com/office/powerpoint/2010/main" val="243513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613F33-8E06-46DA-B12F-26E68276A195}"/>
              </a:ext>
            </a:extLst>
          </p:cNvPr>
          <p:cNvSpPr>
            <a:spLocks noGrp="1"/>
          </p:cNvSpPr>
          <p:nvPr>
            <p:ph type="body" sz="quarter" idx="12"/>
          </p:nvPr>
        </p:nvSpPr>
        <p:spPr>
          <a:xfrm>
            <a:off x="634493" y="1024128"/>
            <a:ext cx="11289283" cy="2212848"/>
          </a:xfrm>
          <a:prstGeom prst="rect">
            <a:avLst/>
          </a:prstGeom>
        </p:spPr>
        <p:txBody>
          <a:bodyPr/>
          <a:lstStyle/>
          <a:p>
            <a:r>
              <a:rPr lang="en-US" sz="2800" dirty="0"/>
              <a:t>Libraries are most often working at institutional scale on research support issues</a:t>
            </a:r>
          </a:p>
          <a:p>
            <a:r>
              <a:rPr lang="en-US" sz="2800" dirty="0"/>
              <a:t>There are opportunities to explore how to right scale for greater impact</a:t>
            </a:r>
          </a:p>
          <a:p>
            <a:pPr marL="0" indent="0">
              <a:buNone/>
            </a:pPr>
            <a:endParaRPr lang="en-US" sz="2800" dirty="0"/>
          </a:p>
        </p:txBody>
      </p:sp>
      <p:sp>
        <p:nvSpPr>
          <p:cNvPr id="4" name="Text Placeholder 3">
            <a:extLst>
              <a:ext uri="{FF2B5EF4-FFF2-40B4-BE49-F238E27FC236}">
                <a16:creationId xmlns:a16="http://schemas.microsoft.com/office/drawing/2014/main" id="{A2CE0B55-317D-4679-A830-26EB38E9DAEB}"/>
              </a:ext>
            </a:extLst>
          </p:cNvPr>
          <p:cNvSpPr>
            <a:spLocks noGrp="1"/>
          </p:cNvSpPr>
          <p:nvPr>
            <p:ph type="body" sz="quarter" idx="13"/>
          </p:nvPr>
        </p:nvSpPr>
        <p:spPr>
          <a:xfrm>
            <a:off x="469901" y="264748"/>
            <a:ext cx="8339328" cy="759380"/>
          </a:xfrm>
          <a:prstGeom prst="rect">
            <a:avLst/>
          </a:prstGeom>
        </p:spPr>
        <p:txBody>
          <a:bodyPr/>
          <a:lstStyle/>
          <a:p>
            <a:r>
              <a:rPr lang="en-US" dirty="0"/>
              <a:t>Preliminary findings</a:t>
            </a:r>
          </a:p>
        </p:txBody>
      </p:sp>
      <p:pic>
        <p:nvPicPr>
          <p:cNvPr id="6" name="Picture 5">
            <a:extLst>
              <a:ext uri="{FF2B5EF4-FFF2-40B4-BE49-F238E27FC236}">
                <a16:creationId xmlns:a16="http://schemas.microsoft.com/office/drawing/2014/main" id="{01DAA30A-D082-2042-9194-5A3B117B57C1}"/>
              </a:ext>
            </a:extLst>
          </p:cNvPr>
          <p:cNvPicPr>
            <a:picLocks noChangeAspect="1"/>
          </p:cNvPicPr>
          <p:nvPr/>
        </p:nvPicPr>
        <p:blipFill>
          <a:blip r:embed="rId3"/>
          <a:stretch>
            <a:fillRect/>
          </a:stretch>
        </p:blipFill>
        <p:spPr>
          <a:xfrm>
            <a:off x="2780030" y="2633379"/>
            <a:ext cx="6998208" cy="3597544"/>
          </a:xfrm>
          <a:prstGeom prst="rect">
            <a:avLst/>
          </a:prstGeom>
        </p:spPr>
      </p:pic>
    </p:spTree>
    <p:extLst>
      <p:ext uri="{BB962C8B-B14F-4D97-AF65-F5344CB8AC3E}">
        <p14:creationId xmlns:p14="http://schemas.microsoft.com/office/powerpoint/2010/main" val="332890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C396F-16C5-44E2-8FD3-FFD4A1803220}"/>
              </a:ext>
            </a:extLst>
          </p:cNvPr>
          <p:cNvPicPr>
            <a:picLocks noChangeAspect="1"/>
          </p:cNvPicPr>
          <p:nvPr/>
        </p:nvPicPr>
        <p:blipFill>
          <a:blip r:embed="rId3"/>
          <a:stretch>
            <a:fillRect/>
          </a:stretch>
        </p:blipFill>
        <p:spPr>
          <a:xfrm>
            <a:off x="1524001" y="3385189"/>
            <a:ext cx="4764505" cy="2861241"/>
          </a:xfrm>
          <a:prstGeom prst="rect">
            <a:avLst/>
          </a:prstGeom>
        </p:spPr>
      </p:pic>
      <p:sp>
        <p:nvSpPr>
          <p:cNvPr id="2" name="TextBox 1">
            <a:extLst>
              <a:ext uri="{FF2B5EF4-FFF2-40B4-BE49-F238E27FC236}">
                <a16:creationId xmlns:a16="http://schemas.microsoft.com/office/drawing/2014/main" id="{5048F17E-74A1-4EA1-A354-7B9436A58D74}"/>
              </a:ext>
            </a:extLst>
          </p:cNvPr>
          <p:cNvSpPr txBox="1"/>
          <p:nvPr/>
        </p:nvSpPr>
        <p:spPr>
          <a:xfrm>
            <a:off x="1687411" y="499740"/>
            <a:ext cx="8841241" cy="2554545"/>
          </a:xfrm>
          <a:prstGeom prst="rect">
            <a:avLst/>
          </a:prstGeom>
          <a:noFill/>
        </p:spPr>
        <p:txBody>
          <a:bodyPr wrap="square" rtlCol="0">
            <a:spAutoFit/>
          </a:bodyPr>
          <a:lstStyle/>
          <a:p>
            <a:r>
              <a:rPr lang="en-US" sz="2000" b="1" dirty="0"/>
              <a:t>Library Open Content activities</a:t>
            </a:r>
            <a:r>
              <a:rPr lang="en-US" sz="2000" i="1" dirty="0"/>
              <a:t> (in order of maturity)</a:t>
            </a:r>
            <a:endParaRPr lang="en-US" sz="2000" b="1" dirty="0"/>
          </a:p>
          <a:p>
            <a:endParaRPr lang="en-US" sz="2000" dirty="0"/>
          </a:p>
          <a:p>
            <a:r>
              <a:rPr lang="en-US" sz="2000" b="1" dirty="0">
                <a:solidFill>
                  <a:schemeClr val="accent2"/>
                </a:solidFill>
              </a:rPr>
              <a:t>1. Digitize collections</a:t>
            </a:r>
            <a:r>
              <a:rPr lang="en-US" sz="2000" dirty="0"/>
              <a:t>	=&gt; successful, accelerate</a:t>
            </a:r>
          </a:p>
          <a:p>
            <a:r>
              <a:rPr lang="en-US" sz="2000" dirty="0"/>
              <a:t>2. </a:t>
            </a:r>
            <a:r>
              <a:rPr lang="en-US" sz="2000" b="1" dirty="0">
                <a:solidFill>
                  <a:srgbClr val="DE6126"/>
                </a:solidFill>
              </a:rPr>
              <a:t>Digital Libraries</a:t>
            </a:r>
            <a:r>
              <a:rPr lang="en-US" sz="2000" dirty="0"/>
              <a:t>	=&gt; successful, accelerate, </a:t>
            </a:r>
          </a:p>
          <a:p>
            <a:r>
              <a:rPr lang="en-US" sz="2000" dirty="0"/>
              <a:t>3. </a:t>
            </a:r>
            <a:r>
              <a:rPr lang="en-US" sz="2000" b="1" dirty="0">
                <a:solidFill>
                  <a:schemeClr val="bg1">
                    <a:lumMod val="65000"/>
                  </a:schemeClr>
                </a:solidFill>
              </a:rPr>
              <a:t>Deep-interactions with OC</a:t>
            </a:r>
            <a:r>
              <a:rPr lang="en-US" sz="2000" dirty="0"/>
              <a:t>	=&gt; least mature, less successful, most 				planned (18%), accelerate, highest score for OCLC 			role (63%)</a:t>
            </a:r>
          </a:p>
          <a:p>
            <a:endParaRPr lang="en-US" sz="2000" dirty="0"/>
          </a:p>
        </p:txBody>
      </p:sp>
      <p:sp>
        <p:nvSpPr>
          <p:cNvPr id="8" name="Rectangle 7">
            <a:extLst>
              <a:ext uri="{FF2B5EF4-FFF2-40B4-BE49-F238E27FC236}">
                <a16:creationId xmlns:a16="http://schemas.microsoft.com/office/drawing/2014/main" id="{C800D3E3-3606-4CB2-8F06-E01D185CA5D1}"/>
              </a:ext>
            </a:extLst>
          </p:cNvPr>
          <p:cNvSpPr/>
          <p:nvPr/>
        </p:nvSpPr>
        <p:spPr>
          <a:xfrm>
            <a:off x="7097276" y="3242709"/>
            <a:ext cx="3559478" cy="3041708"/>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Reconfiguration </a:t>
            </a:r>
            <a:b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b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of </a:t>
            </a:r>
            <a:r>
              <a:rPr lang="en-US" sz="2800" b="1" kern="0" dirty="0">
                <a:solidFill>
                  <a:srgbClr val="5B9BD5"/>
                </a:solidFill>
                <a:latin typeface="Segoe UI" panose="020B0502040204020203" pitchFamily="34" charset="0"/>
                <a:ea typeface="Segoe UI" panose="020B0502040204020203" pitchFamily="34" charset="0"/>
                <a:cs typeface="Segoe UI" panose="020B0502040204020203" pitchFamily="34" charset="0"/>
              </a:rPr>
              <a:t>library collaboration </a:t>
            </a: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by network/digital environment.</a:t>
            </a:r>
          </a:p>
        </p:txBody>
      </p:sp>
      <p:sp>
        <p:nvSpPr>
          <p:cNvPr id="9" name="Oval 8">
            <a:extLst>
              <a:ext uri="{FF2B5EF4-FFF2-40B4-BE49-F238E27FC236}">
                <a16:creationId xmlns:a16="http://schemas.microsoft.com/office/drawing/2014/main" id="{7308620E-60F1-4EAF-9751-30812946C0F1}"/>
              </a:ext>
            </a:extLst>
          </p:cNvPr>
          <p:cNvSpPr/>
          <p:nvPr/>
        </p:nvSpPr>
        <p:spPr>
          <a:xfrm>
            <a:off x="6095999" y="3242709"/>
            <a:ext cx="1476856" cy="1576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The collective collection</a:t>
            </a:r>
          </a:p>
        </p:txBody>
      </p:sp>
    </p:spTree>
    <p:extLst>
      <p:ext uri="{BB962C8B-B14F-4D97-AF65-F5344CB8AC3E}">
        <p14:creationId xmlns:p14="http://schemas.microsoft.com/office/powerpoint/2010/main" val="49785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E5C809-0595-4F7E-916B-76DAB37D78E5}"/>
              </a:ext>
            </a:extLst>
          </p:cNvPr>
          <p:cNvPicPr>
            <a:picLocks noChangeAspect="1"/>
          </p:cNvPicPr>
          <p:nvPr/>
        </p:nvPicPr>
        <p:blipFill>
          <a:blip r:embed="rId3"/>
          <a:stretch>
            <a:fillRect/>
          </a:stretch>
        </p:blipFill>
        <p:spPr>
          <a:xfrm>
            <a:off x="5338011" y="-1"/>
            <a:ext cx="5329990" cy="3196577"/>
          </a:xfrm>
          <a:prstGeom prst="rect">
            <a:avLst/>
          </a:prstGeom>
        </p:spPr>
      </p:pic>
      <p:sp>
        <p:nvSpPr>
          <p:cNvPr id="5" name="Rectangle 4"/>
          <p:cNvSpPr/>
          <p:nvPr/>
        </p:nvSpPr>
        <p:spPr>
          <a:xfrm>
            <a:off x="1524001" y="0"/>
            <a:ext cx="3632399" cy="3048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Reconfiguration </a:t>
            </a:r>
            <a:b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b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of </a:t>
            </a:r>
            <a:r>
              <a:rPr lang="en-US" sz="2800" b="1" kern="0" dirty="0">
                <a:solidFill>
                  <a:srgbClr val="5B9BD5"/>
                </a:solidFill>
                <a:latin typeface="Segoe UI" panose="020B0502040204020203" pitchFamily="34" charset="0"/>
                <a:ea typeface="Segoe UI" panose="020B0502040204020203" pitchFamily="34" charset="0"/>
                <a:cs typeface="Segoe UI" panose="020B0502040204020203" pitchFamily="34" charset="0"/>
              </a:rPr>
              <a:t>research work </a:t>
            </a: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by network/digital </a:t>
            </a:r>
            <a:b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b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environment.</a:t>
            </a:r>
          </a:p>
        </p:txBody>
      </p:sp>
      <p:sp>
        <p:nvSpPr>
          <p:cNvPr id="16" name="Oval 15"/>
          <p:cNvSpPr/>
          <p:nvPr/>
        </p:nvSpPr>
        <p:spPr>
          <a:xfrm>
            <a:off x="4356298" y="2318025"/>
            <a:ext cx="1476855" cy="1459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The inside out collection</a:t>
            </a:r>
          </a:p>
        </p:txBody>
      </p:sp>
      <p:sp>
        <p:nvSpPr>
          <p:cNvPr id="2" name="TextBox 1">
            <a:extLst>
              <a:ext uri="{FF2B5EF4-FFF2-40B4-BE49-F238E27FC236}">
                <a16:creationId xmlns:a16="http://schemas.microsoft.com/office/drawing/2014/main" id="{5048F17E-74A1-4EA1-A354-7B9436A58D74}"/>
              </a:ext>
            </a:extLst>
          </p:cNvPr>
          <p:cNvSpPr txBox="1"/>
          <p:nvPr/>
        </p:nvSpPr>
        <p:spPr>
          <a:xfrm>
            <a:off x="1412532" y="3661425"/>
            <a:ext cx="8841241" cy="2246769"/>
          </a:xfrm>
          <a:prstGeom prst="rect">
            <a:avLst/>
          </a:prstGeom>
          <a:noFill/>
        </p:spPr>
        <p:txBody>
          <a:bodyPr wrap="square" rtlCol="0">
            <a:spAutoFit/>
          </a:bodyPr>
          <a:lstStyle/>
          <a:p>
            <a:r>
              <a:rPr lang="en-US" sz="2000" b="1" dirty="0"/>
              <a:t>Library Open Content activities</a:t>
            </a:r>
            <a:r>
              <a:rPr lang="en-US" sz="2000" i="1" dirty="0"/>
              <a:t> (in order of maturity)</a:t>
            </a:r>
            <a:endParaRPr lang="en-US" sz="2000" dirty="0"/>
          </a:p>
          <a:p>
            <a:pPr marL="342900" indent="-342900">
              <a:buFont typeface="+mj-lt"/>
              <a:buAutoNum type="arabicPeriod"/>
            </a:pPr>
            <a:r>
              <a:rPr lang="en-US" sz="2000" b="1" dirty="0">
                <a:solidFill>
                  <a:schemeClr val="accent5"/>
                </a:solidFill>
              </a:rPr>
              <a:t>Institutional repository </a:t>
            </a:r>
            <a:r>
              <a:rPr lang="en-US" sz="2000" dirty="0"/>
              <a:t>	=&gt; most resourced, most successful, 					accelerate</a:t>
            </a:r>
          </a:p>
          <a:p>
            <a:pPr marL="342900" indent="-342900">
              <a:buFont typeface="+mj-lt"/>
              <a:buAutoNum type="arabicPeriod"/>
            </a:pPr>
            <a:r>
              <a:rPr lang="en-US" sz="2000" b="1" dirty="0">
                <a:solidFill>
                  <a:schemeClr val="accent2"/>
                </a:solidFill>
              </a:rPr>
              <a:t>Support authors/producers</a:t>
            </a:r>
            <a:r>
              <a:rPr lang="en-US" sz="2000" dirty="0"/>
              <a:t>	=&gt; less well resourced, accelerate</a:t>
            </a:r>
          </a:p>
          <a:p>
            <a:pPr marL="342900" indent="-342900">
              <a:buFont typeface="+mj-lt"/>
              <a:buAutoNum type="arabicPeriod"/>
            </a:pPr>
            <a:r>
              <a:rPr lang="en-US" sz="2000" b="1" dirty="0">
                <a:solidFill>
                  <a:srgbClr val="FFC000"/>
                </a:solidFill>
              </a:rPr>
              <a:t>Publish OC</a:t>
            </a:r>
            <a:r>
              <a:rPr lang="en-US" sz="2000" dirty="0"/>
              <a:t> 			=&gt; well-resourced, accelerate</a:t>
            </a:r>
          </a:p>
          <a:p>
            <a:pPr marL="342900" indent="-342900">
              <a:buFont typeface="+mj-lt"/>
              <a:buAutoNum type="arabicPeriod"/>
            </a:pPr>
            <a:r>
              <a:rPr lang="en-US" sz="2000" b="1" dirty="0">
                <a:solidFill>
                  <a:schemeClr val="bg1">
                    <a:lumMod val="65000"/>
                  </a:schemeClr>
                </a:solidFill>
              </a:rPr>
              <a:t>RDM/Data services </a:t>
            </a:r>
            <a:r>
              <a:rPr lang="en-US" sz="2000" dirty="0"/>
              <a:t>		=&gt; less successful, significantly higher score 				for acceleration</a:t>
            </a:r>
          </a:p>
        </p:txBody>
      </p:sp>
    </p:spTree>
    <p:extLst>
      <p:ext uri="{BB962C8B-B14F-4D97-AF65-F5344CB8AC3E}">
        <p14:creationId xmlns:p14="http://schemas.microsoft.com/office/powerpoint/2010/main" val="1780387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282455-35BC-4485-A9CC-872110F341FC}"/>
              </a:ext>
            </a:extLst>
          </p:cNvPr>
          <p:cNvPicPr>
            <a:picLocks noChangeAspect="1"/>
          </p:cNvPicPr>
          <p:nvPr/>
        </p:nvPicPr>
        <p:blipFill>
          <a:blip r:embed="rId3"/>
          <a:stretch>
            <a:fillRect/>
          </a:stretch>
        </p:blipFill>
        <p:spPr>
          <a:xfrm>
            <a:off x="1511411" y="0"/>
            <a:ext cx="5228188" cy="3135522"/>
          </a:xfrm>
          <a:prstGeom prst="rect">
            <a:avLst/>
          </a:prstGeom>
        </p:spPr>
      </p:pic>
      <p:sp>
        <p:nvSpPr>
          <p:cNvPr id="2" name="TextBox 1">
            <a:extLst>
              <a:ext uri="{FF2B5EF4-FFF2-40B4-BE49-F238E27FC236}">
                <a16:creationId xmlns:a16="http://schemas.microsoft.com/office/drawing/2014/main" id="{5048F17E-74A1-4EA1-A354-7B9436A58D74}"/>
              </a:ext>
            </a:extLst>
          </p:cNvPr>
          <p:cNvSpPr txBox="1"/>
          <p:nvPr/>
        </p:nvSpPr>
        <p:spPr>
          <a:xfrm>
            <a:off x="1675380" y="3063909"/>
            <a:ext cx="8841241" cy="3170099"/>
          </a:xfrm>
          <a:prstGeom prst="rect">
            <a:avLst/>
          </a:prstGeom>
          <a:noFill/>
        </p:spPr>
        <p:txBody>
          <a:bodyPr wrap="square" rtlCol="0">
            <a:spAutoFit/>
          </a:bodyPr>
          <a:lstStyle/>
          <a:p>
            <a:r>
              <a:rPr lang="en-US" sz="2000" b="1" dirty="0"/>
              <a:t>Library Open Content activities</a:t>
            </a:r>
            <a:r>
              <a:rPr lang="en-US" sz="2000" i="1" dirty="0"/>
              <a:t> (in order of maturity)</a:t>
            </a:r>
            <a:endParaRPr lang="en-US" sz="2000" b="1" dirty="0"/>
          </a:p>
          <a:p>
            <a:r>
              <a:rPr lang="en-US" sz="2000" dirty="0"/>
              <a:t>1. </a:t>
            </a:r>
            <a:r>
              <a:rPr lang="en-US" sz="2000" b="1" dirty="0">
                <a:solidFill>
                  <a:schemeClr val="accent2"/>
                </a:solidFill>
              </a:rPr>
              <a:t>Support users/digital literacy </a:t>
            </a:r>
            <a:r>
              <a:rPr lang="en-US" sz="2000" dirty="0"/>
              <a:t>=&gt; right scale, second-best in 						comparison with supporting producers of 				OC</a:t>
            </a:r>
          </a:p>
          <a:p>
            <a:r>
              <a:rPr lang="en-US" sz="2000" dirty="0"/>
              <a:t>2. </a:t>
            </a:r>
            <a:r>
              <a:rPr lang="en-US" sz="2000" b="1" dirty="0">
                <a:solidFill>
                  <a:schemeClr val="accent5"/>
                </a:solidFill>
              </a:rPr>
              <a:t>Select Open Content </a:t>
            </a:r>
          </a:p>
          <a:p>
            <a:r>
              <a:rPr lang="en-US" sz="2000" b="1" dirty="0">
                <a:solidFill>
                  <a:schemeClr val="accent5"/>
                </a:solidFill>
              </a:rPr>
              <a:t>NOT managed by my library	</a:t>
            </a:r>
            <a:r>
              <a:rPr lang="en-US" sz="2000" dirty="0"/>
              <a:t>=&gt; least planned, least resourced 					(16%), near least successful (16%), lowest 				score for acceleration</a:t>
            </a:r>
          </a:p>
          <a:p>
            <a:r>
              <a:rPr lang="en-US" sz="2000" dirty="0"/>
              <a:t>3. </a:t>
            </a:r>
            <a:r>
              <a:rPr lang="en-US" sz="2000" b="1" dirty="0">
                <a:solidFill>
                  <a:schemeClr val="bg1">
                    <a:lumMod val="65000"/>
                  </a:schemeClr>
                </a:solidFill>
              </a:rPr>
              <a:t>Promote the discovery of OC</a:t>
            </a:r>
            <a:r>
              <a:rPr lang="en-US" sz="2000" dirty="0"/>
              <a:t>=&gt; near least resourced (17%), least 					successful (15%), accelerate</a:t>
            </a:r>
            <a:endParaRPr lang="en-US" sz="2000" b="1" dirty="0"/>
          </a:p>
        </p:txBody>
      </p:sp>
      <p:sp>
        <p:nvSpPr>
          <p:cNvPr id="6" name="Rectangle 5">
            <a:extLst>
              <a:ext uri="{FF2B5EF4-FFF2-40B4-BE49-F238E27FC236}">
                <a16:creationId xmlns:a16="http://schemas.microsoft.com/office/drawing/2014/main" id="{CC088893-BCDA-454D-AE39-110477849E7F}"/>
              </a:ext>
            </a:extLst>
          </p:cNvPr>
          <p:cNvSpPr/>
          <p:nvPr/>
        </p:nvSpPr>
        <p:spPr>
          <a:xfrm>
            <a:off x="7087237" y="8598"/>
            <a:ext cx="3559479" cy="304800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Reconfiguration </a:t>
            </a:r>
            <a:b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b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of the </a:t>
            </a:r>
            <a:r>
              <a:rPr lang="en-US" sz="2800" b="1" kern="0" dirty="0">
                <a:solidFill>
                  <a:srgbClr val="5B9BD5"/>
                </a:solidFill>
                <a:latin typeface="Segoe UI" panose="020B0502040204020203" pitchFamily="34" charset="0"/>
                <a:ea typeface="Segoe UI" panose="020B0502040204020203" pitchFamily="34" charset="0"/>
                <a:cs typeface="Segoe UI" panose="020B0502040204020203" pitchFamily="34" charset="0"/>
              </a:rPr>
              <a:t>information space </a:t>
            </a:r>
            <a:r>
              <a:rPr lang="en-US" sz="2800" kern="0" dirty="0">
                <a:solidFill>
                  <a:srgbClr val="5B9BD5"/>
                </a:solidFill>
                <a:latin typeface="Segoe UI" panose="020B0502040204020203" pitchFamily="34" charset="0"/>
                <a:ea typeface="Segoe UI" panose="020B0502040204020203" pitchFamily="34" charset="0"/>
                <a:cs typeface="Segoe UI" panose="020B0502040204020203" pitchFamily="34" charset="0"/>
              </a:rPr>
              <a:t>by network/digital environment.</a:t>
            </a:r>
          </a:p>
        </p:txBody>
      </p:sp>
      <p:sp>
        <p:nvSpPr>
          <p:cNvPr id="7" name="Oval 6">
            <a:extLst>
              <a:ext uri="{FF2B5EF4-FFF2-40B4-BE49-F238E27FC236}">
                <a16:creationId xmlns:a16="http://schemas.microsoft.com/office/drawing/2014/main" id="{D54E2337-C1CA-413A-B592-6BF56E209B60}"/>
              </a:ext>
            </a:extLst>
          </p:cNvPr>
          <p:cNvSpPr/>
          <p:nvPr/>
        </p:nvSpPr>
        <p:spPr>
          <a:xfrm>
            <a:off x="6096001" y="1596648"/>
            <a:ext cx="1476855" cy="1459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kern="0" dirty="0">
                <a:solidFill>
                  <a:prstClr val="white"/>
                </a:solidFill>
                <a:latin typeface="Segoe UI" panose="020B0502040204020203" pitchFamily="34" charset="0"/>
                <a:ea typeface="Segoe UI" panose="020B0502040204020203" pitchFamily="34" charset="0"/>
                <a:cs typeface="Segoe UI" panose="020B0502040204020203" pitchFamily="34" charset="0"/>
              </a:rPr>
              <a:t>The facilitated collection</a:t>
            </a:r>
          </a:p>
        </p:txBody>
      </p:sp>
    </p:spTree>
    <p:extLst>
      <p:ext uri="{BB962C8B-B14F-4D97-AF65-F5344CB8AC3E}">
        <p14:creationId xmlns:p14="http://schemas.microsoft.com/office/powerpoint/2010/main" val="1141022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613F33-8E06-46DA-B12F-26E68276A195}"/>
              </a:ext>
            </a:extLst>
          </p:cNvPr>
          <p:cNvSpPr>
            <a:spLocks noGrp="1"/>
          </p:cNvSpPr>
          <p:nvPr>
            <p:ph type="body" sz="quarter" idx="13"/>
          </p:nvPr>
        </p:nvSpPr>
        <p:spPr/>
        <p:txBody>
          <a:bodyPr/>
          <a:lstStyle/>
          <a:p>
            <a:endParaRPr lang="en-US" dirty="0"/>
          </a:p>
        </p:txBody>
      </p:sp>
      <p:sp>
        <p:nvSpPr>
          <p:cNvPr id="4" name="Text Placeholder 3">
            <a:extLst>
              <a:ext uri="{FF2B5EF4-FFF2-40B4-BE49-F238E27FC236}">
                <a16:creationId xmlns:a16="http://schemas.microsoft.com/office/drawing/2014/main" id="{A2CE0B55-317D-4679-A830-26EB38E9DAEB}"/>
              </a:ext>
            </a:extLst>
          </p:cNvPr>
          <p:cNvSpPr>
            <a:spLocks noGrp="1"/>
          </p:cNvSpPr>
          <p:nvPr>
            <p:ph type="body" sz="quarter" idx="14"/>
          </p:nvPr>
        </p:nvSpPr>
        <p:spPr/>
        <p:txBody>
          <a:bodyPr/>
          <a:lstStyle/>
          <a:p>
            <a:r>
              <a:rPr lang="en-US" dirty="0"/>
              <a:t>Libraries are mostly invested in Open Content activities relating to:</a:t>
            </a:r>
          </a:p>
          <a:p>
            <a:pPr lvl="1"/>
            <a:r>
              <a:rPr lang="en-US" dirty="0"/>
              <a:t>The </a:t>
            </a:r>
            <a:r>
              <a:rPr lang="en-US" b="1" dirty="0"/>
              <a:t>inside-out collection</a:t>
            </a:r>
          </a:p>
          <a:p>
            <a:pPr lvl="1"/>
            <a:r>
              <a:rPr lang="en-US" dirty="0"/>
              <a:t>The </a:t>
            </a:r>
            <a:r>
              <a:rPr lang="en-US" b="1" dirty="0"/>
              <a:t>collective collection</a:t>
            </a:r>
          </a:p>
          <a:p>
            <a:pPr marL="0" indent="0">
              <a:buNone/>
            </a:pPr>
            <a:r>
              <a:rPr lang="en-US" dirty="0"/>
              <a:t>where they are more confident to achieve impact.</a:t>
            </a:r>
          </a:p>
          <a:p>
            <a:pPr marL="0" indent="0">
              <a:buNone/>
            </a:pPr>
            <a:endParaRPr lang="en-US" dirty="0"/>
          </a:p>
          <a:p>
            <a:r>
              <a:rPr lang="en-US" dirty="0"/>
              <a:t>Open Content activities relating to the </a:t>
            </a:r>
            <a:r>
              <a:rPr lang="en-US" b="1" dirty="0"/>
              <a:t>Facilitated Collection </a:t>
            </a:r>
            <a:r>
              <a:rPr lang="en-US" dirty="0"/>
              <a:t>seem to be suffering from a lack of resources and unclear impact.</a:t>
            </a:r>
          </a:p>
        </p:txBody>
      </p:sp>
    </p:spTree>
    <p:extLst>
      <p:ext uri="{BB962C8B-B14F-4D97-AF65-F5344CB8AC3E}">
        <p14:creationId xmlns:p14="http://schemas.microsoft.com/office/powerpoint/2010/main" val="2826074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62A5DE-0A67-4CEC-AEB5-0A1AB94B80D2}"/>
              </a:ext>
            </a:extLst>
          </p:cNvPr>
          <p:cNvPicPr>
            <a:picLocks noChangeAspect="1"/>
          </p:cNvPicPr>
          <p:nvPr/>
        </p:nvPicPr>
        <p:blipFill>
          <a:blip r:embed="rId3"/>
          <a:stretch>
            <a:fillRect/>
          </a:stretch>
        </p:blipFill>
        <p:spPr>
          <a:xfrm>
            <a:off x="3456339" y="-39442"/>
            <a:ext cx="6030883" cy="6221805"/>
          </a:xfrm>
          <a:prstGeom prst="rect">
            <a:avLst/>
          </a:prstGeom>
        </p:spPr>
      </p:pic>
      <p:sp>
        <p:nvSpPr>
          <p:cNvPr id="3" name="TextBox 2">
            <a:extLst>
              <a:ext uri="{FF2B5EF4-FFF2-40B4-BE49-F238E27FC236}">
                <a16:creationId xmlns:a16="http://schemas.microsoft.com/office/drawing/2014/main" id="{D9D36EC6-5746-4EBE-A3B9-D5F858604D84}"/>
              </a:ext>
            </a:extLst>
          </p:cNvPr>
          <p:cNvSpPr txBox="1"/>
          <p:nvPr/>
        </p:nvSpPr>
        <p:spPr>
          <a:xfrm>
            <a:off x="1728538" y="5883443"/>
            <a:ext cx="9144001" cy="276999"/>
          </a:xfrm>
          <a:prstGeom prst="rect">
            <a:avLst/>
          </a:prstGeom>
          <a:noFill/>
        </p:spPr>
        <p:txBody>
          <a:bodyPr wrap="square" rtlCol="0">
            <a:spAutoFit/>
          </a:bodyPr>
          <a:lstStyle/>
          <a:p>
            <a:r>
              <a:rPr lang="en-US" sz="1200" dirty="0">
                <a:hlinkClick r:id="rId4"/>
              </a:rPr>
              <a:t>http://orweblog.oclc.org/the-facilitated-collection-redux-a-note-on-collections-as-a-service-the-university-of-california-and-elsevier/</a:t>
            </a:r>
            <a:r>
              <a:rPr lang="en-US" sz="1200" dirty="0"/>
              <a:t> </a:t>
            </a:r>
          </a:p>
        </p:txBody>
      </p:sp>
    </p:spTree>
    <p:extLst>
      <p:ext uri="{BB962C8B-B14F-4D97-AF65-F5344CB8AC3E}">
        <p14:creationId xmlns:p14="http://schemas.microsoft.com/office/powerpoint/2010/main" val="884396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E9C487-5079-4C95-AA82-6842F131644A}"/>
              </a:ext>
            </a:extLst>
          </p:cNvPr>
          <p:cNvSpPr txBox="1"/>
          <p:nvPr/>
        </p:nvSpPr>
        <p:spPr>
          <a:xfrm>
            <a:off x="1975184" y="733928"/>
            <a:ext cx="8025064" cy="4401205"/>
          </a:xfrm>
          <a:prstGeom prst="rect">
            <a:avLst/>
          </a:prstGeom>
          <a:noFill/>
        </p:spPr>
        <p:txBody>
          <a:bodyPr wrap="square" rtlCol="0">
            <a:spAutoFit/>
          </a:bodyPr>
          <a:lstStyle/>
          <a:p>
            <a:pPr algn="ctr"/>
            <a:r>
              <a:rPr lang="en-US" sz="2800" i="1" dirty="0"/>
              <a:t>“What this means is that the library view is shifting somewhat from management of a locally acquired collection to facilitating access to a broader range of scholarly resources. (…)</a:t>
            </a:r>
          </a:p>
          <a:p>
            <a:pPr algn="ctr"/>
            <a:r>
              <a:rPr lang="en-US" sz="2800" b="1" i="1" dirty="0"/>
              <a:t>The facilitated collection becomes a more important part of what a library does in this diversified context</a:t>
            </a:r>
            <a:r>
              <a:rPr lang="en-US" sz="2800" i="1" dirty="0"/>
              <a:t>.”</a:t>
            </a:r>
          </a:p>
          <a:p>
            <a:pPr algn="ctr"/>
            <a:endParaRPr lang="en-US" sz="2800" b="1" i="1" dirty="0"/>
          </a:p>
          <a:p>
            <a:pPr algn="ctr"/>
            <a:r>
              <a:rPr lang="en-US" sz="2000" dirty="0"/>
              <a:t>Lorcan Dempsey, </a:t>
            </a:r>
          </a:p>
          <a:p>
            <a:pPr algn="ctr"/>
            <a:r>
              <a:rPr lang="en-US" dirty="0">
                <a:hlinkClick r:id="rId3"/>
              </a:rPr>
              <a:t>http://orweblog.oclc.org/the-facilitated-collection-redux-a-note-on-collections-as-a-service-the-university-of-california-and-elsevier/</a:t>
            </a:r>
            <a:r>
              <a:rPr lang="en-US" dirty="0"/>
              <a:t> </a:t>
            </a:r>
          </a:p>
        </p:txBody>
      </p:sp>
    </p:spTree>
    <p:extLst>
      <p:ext uri="{BB962C8B-B14F-4D97-AF65-F5344CB8AC3E}">
        <p14:creationId xmlns:p14="http://schemas.microsoft.com/office/powerpoint/2010/main" val="2107172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613F33-8E06-46DA-B12F-26E68276A195}"/>
              </a:ext>
            </a:extLst>
          </p:cNvPr>
          <p:cNvSpPr>
            <a:spLocks noGrp="1"/>
          </p:cNvSpPr>
          <p:nvPr>
            <p:ph type="body" sz="quarter" idx="13"/>
          </p:nvPr>
        </p:nvSpPr>
        <p:spPr/>
        <p:txBody>
          <a:bodyPr/>
          <a:lstStyle/>
          <a:p>
            <a:endParaRPr lang="en-US" dirty="0"/>
          </a:p>
        </p:txBody>
      </p:sp>
      <p:sp>
        <p:nvSpPr>
          <p:cNvPr id="4" name="Text Placeholder 3">
            <a:extLst>
              <a:ext uri="{FF2B5EF4-FFF2-40B4-BE49-F238E27FC236}">
                <a16:creationId xmlns:a16="http://schemas.microsoft.com/office/drawing/2014/main" id="{A2CE0B55-317D-4679-A830-26EB38E9DAEB}"/>
              </a:ext>
            </a:extLst>
          </p:cNvPr>
          <p:cNvSpPr>
            <a:spLocks noGrp="1"/>
          </p:cNvSpPr>
          <p:nvPr>
            <p:ph type="body" sz="quarter" idx="14"/>
          </p:nvPr>
        </p:nvSpPr>
        <p:spPr/>
        <p:txBody>
          <a:bodyPr/>
          <a:lstStyle/>
          <a:p>
            <a:pPr marL="0" indent="0">
              <a:buNone/>
            </a:pPr>
            <a:r>
              <a:rPr lang="en-US" dirty="0"/>
              <a:t>Respondents see a role for OCLC in:</a:t>
            </a:r>
          </a:p>
          <a:p>
            <a:pPr marL="0" indent="0">
              <a:buNone/>
            </a:pPr>
            <a:endParaRPr lang="en-US" dirty="0"/>
          </a:p>
          <a:p>
            <a:r>
              <a:rPr lang="en-US" dirty="0"/>
              <a:t>The </a:t>
            </a:r>
            <a:r>
              <a:rPr lang="en-US" b="1" dirty="0"/>
              <a:t>facilitated collection:</a:t>
            </a:r>
          </a:p>
          <a:p>
            <a:pPr lvl="1"/>
            <a:r>
              <a:rPr lang="en-US" dirty="0"/>
              <a:t>Promote the discovery of OC (59%)</a:t>
            </a:r>
          </a:p>
          <a:p>
            <a:pPr lvl="1"/>
            <a:r>
              <a:rPr lang="en-US" dirty="0"/>
              <a:t>Select OC NOT managed by my library (51%)</a:t>
            </a:r>
          </a:p>
          <a:p>
            <a:endParaRPr lang="en-US" dirty="0"/>
          </a:p>
          <a:p>
            <a:r>
              <a:rPr lang="en-US" dirty="0"/>
              <a:t>The</a:t>
            </a:r>
            <a:r>
              <a:rPr lang="en-US" b="1" dirty="0"/>
              <a:t> collective collection</a:t>
            </a:r>
          </a:p>
          <a:p>
            <a:pPr lvl="1"/>
            <a:r>
              <a:rPr lang="en-US" dirty="0"/>
              <a:t>Deep interactions with OC (63%)</a:t>
            </a:r>
          </a:p>
          <a:p>
            <a:pPr lvl="1"/>
            <a:r>
              <a:rPr lang="en-US" dirty="0"/>
              <a:t>Digital Library (56%)</a:t>
            </a:r>
          </a:p>
        </p:txBody>
      </p:sp>
    </p:spTree>
    <p:extLst>
      <p:ext uri="{BB962C8B-B14F-4D97-AF65-F5344CB8AC3E}">
        <p14:creationId xmlns:p14="http://schemas.microsoft.com/office/powerpoint/2010/main" val="2003028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1F11A8-76F3-7F44-A7DC-A7549927DEC5}"/>
              </a:ext>
            </a:extLst>
          </p:cNvPr>
          <p:cNvSpPr>
            <a:spLocks noGrp="1"/>
          </p:cNvSpPr>
          <p:nvPr>
            <p:ph type="body" sz="quarter" idx="12"/>
          </p:nvPr>
        </p:nvSpPr>
        <p:spPr>
          <a:xfrm>
            <a:off x="588494" y="1372994"/>
            <a:ext cx="5507506" cy="4475171"/>
          </a:xfrm>
        </p:spPr>
        <p:txBody>
          <a:bodyPr/>
          <a:lstStyle/>
          <a:p>
            <a:r>
              <a:rPr lang="en-US" dirty="0"/>
              <a:t>Expected later this year</a:t>
            </a:r>
          </a:p>
          <a:p>
            <a:r>
              <a:rPr lang="en-US" dirty="0"/>
              <a:t>Country-level analyses for:</a:t>
            </a:r>
          </a:p>
          <a:p>
            <a:pPr lvl="1">
              <a:buFont typeface="Wingdings" pitchFamily="2" charset="2"/>
              <a:buChar char="§"/>
            </a:pPr>
            <a:r>
              <a:rPr lang="en-US" sz="2000" dirty="0"/>
              <a:t>Australia</a:t>
            </a:r>
          </a:p>
          <a:p>
            <a:pPr lvl="1">
              <a:buFont typeface="Wingdings" pitchFamily="2" charset="2"/>
              <a:buChar char="§"/>
            </a:pPr>
            <a:r>
              <a:rPr lang="en-US" sz="2000" dirty="0"/>
              <a:t>Germany</a:t>
            </a:r>
          </a:p>
          <a:p>
            <a:pPr lvl="1">
              <a:buFont typeface="Wingdings" pitchFamily="2" charset="2"/>
              <a:buChar char="§"/>
            </a:pPr>
            <a:r>
              <a:rPr lang="en-US" sz="2000" dirty="0"/>
              <a:t>Netherlands</a:t>
            </a:r>
          </a:p>
          <a:p>
            <a:pPr lvl="1">
              <a:buFont typeface="Wingdings" pitchFamily="2" charset="2"/>
              <a:buChar char="§"/>
            </a:pPr>
            <a:r>
              <a:rPr lang="en-US" sz="2000" dirty="0"/>
              <a:t>UK</a:t>
            </a:r>
          </a:p>
          <a:p>
            <a:pPr lvl="1">
              <a:buFont typeface="Wingdings" pitchFamily="2" charset="2"/>
              <a:buChar char="§"/>
            </a:pPr>
            <a:r>
              <a:rPr lang="en-US" sz="2000" dirty="0"/>
              <a:t>Canada</a:t>
            </a:r>
          </a:p>
          <a:p>
            <a:pPr lvl="1">
              <a:buFont typeface="Wingdings" pitchFamily="2" charset="2"/>
              <a:buChar char="§"/>
            </a:pPr>
            <a:r>
              <a:rPr lang="en-US" sz="2000" dirty="0"/>
              <a:t>Turkey</a:t>
            </a:r>
          </a:p>
          <a:p>
            <a:pPr lvl="1">
              <a:buFont typeface="Wingdings" pitchFamily="2" charset="2"/>
              <a:buChar char="§"/>
            </a:pPr>
            <a:r>
              <a:rPr lang="en-US" sz="2000" dirty="0"/>
              <a:t>France</a:t>
            </a:r>
          </a:p>
          <a:p>
            <a:pPr lvl="1">
              <a:buFont typeface="Wingdings" pitchFamily="2" charset="2"/>
              <a:buChar char="§"/>
            </a:pPr>
            <a:r>
              <a:rPr lang="en-US" sz="2000" dirty="0"/>
              <a:t>USA</a:t>
            </a:r>
          </a:p>
          <a:p>
            <a:pPr lvl="1">
              <a:buFont typeface="Wingdings" pitchFamily="2" charset="2"/>
              <a:buChar char="§"/>
            </a:pPr>
            <a:r>
              <a:rPr lang="en-US" sz="2000" dirty="0"/>
              <a:t>Philippines</a:t>
            </a: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A3B91FE5-295A-0B4E-B3AF-6E442132EAEA}"/>
              </a:ext>
            </a:extLst>
          </p:cNvPr>
          <p:cNvSpPr>
            <a:spLocks noGrp="1"/>
          </p:cNvSpPr>
          <p:nvPr>
            <p:ph type="body" sz="quarter" idx="13"/>
          </p:nvPr>
        </p:nvSpPr>
        <p:spPr/>
        <p:txBody>
          <a:bodyPr/>
          <a:lstStyle/>
          <a:p>
            <a:r>
              <a:rPr lang="en-US" dirty="0"/>
              <a:t>Research report in progress	</a:t>
            </a:r>
          </a:p>
        </p:txBody>
      </p:sp>
      <p:sp>
        <p:nvSpPr>
          <p:cNvPr id="4" name="Text Placeholder 1">
            <a:extLst>
              <a:ext uri="{FF2B5EF4-FFF2-40B4-BE49-F238E27FC236}">
                <a16:creationId xmlns:a16="http://schemas.microsoft.com/office/drawing/2014/main" id="{CABAAF16-AC95-604B-B391-FE944CDD3B87}"/>
              </a:ext>
            </a:extLst>
          </p:cNvPr>
          <p:cNvSpPr txBox="1">
            <a:spLocks/>
          </p:cNvSpPr>
          <p:nvPr/>
        </p:nvSpPr>
        <p:spPr>
          <a:xfrm>
            <a:off x="6333185" y="1374388"/>
            <a:ext cx="5507506" cy="4475171"/>
          </a:xfrm>
          <a:prstGeom prst="rect">
            <a:avLst/>
          </a:prstGeom>
        </p:spPr>
        <p:txBody>
          <a:bodyPr vert="horz"/>
          <a:lstStyle>
            <a:lvl1pPr marL="457189" indent="-457189" algn="l" defTabSz="609585" rtl="0" eaLnBrk="1" latinLnBrk="0" hangingPunct="1">
              <a:spcBef>
                <a:spcPct val="20000"/>
              </a:spcBef>
              <a:buFont typeface="Arial"/>
              <a:buChar char="•"/>
              <a:defRPr sz="3200" kern="1200" baseline="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t>Report and dataset will be publicly available at</a:t>
            </a:r>
          </a:p>
          <a:p>
            <a:pPr lvl="1">
              <a:buFont typeface="Wingdings" pitchFamily="2" charset="2"/>
              <a:buChar char="§"/>
            </a:pPr>
            <a:r>
              <a:rPr lang="en-US" sz="2800" dirty="0" err="1">
                <a:solidFill>
                  <a:schemeClr val="accent2"/>
                </a:solidFill>
              </a:rPr>
              <a:t>oc.lc</a:t>
            </a:r>
            <a:r>
              <a:rPr lang="en-US" sz="2800" dirty="0">
                <a:solidFill>
                  <a:schemeClr val="accent2"/>
                </a:solidFill>
              </a:rPr>
              <a:t>/research  </a:t>
            </a:r>
          </a:p>
          <a:p>
            <a:r>
              <a:rPr lang="en-US" dirty="0"/>
              <a:t>Follow our blog at </a:t>
            </a:r>
            <a:r>
              <a:rPr lang="en-US" dirty="0" err="1">
                <a:solidFill>
                  <a:schemeClr val="accent2"/>
                </a:solidFill>
              </a:rPr>
              <a:t>Hangingtogether.org</a:t>
            </a:r>
            <a:endParaRPr lang="en-US" dirty="0">
              <a:solidFill>
                <a:schemeClr val="accent2"/>
              </a:solidFill>
            </a:endParaRPr>
          </a:p>
          <a:p>
            <a:endParaRPr lang="en-US" dirty="0"/>
          </a:p>
        </p:txBody>
      </p:sp>
    </p:spTree>
    <p:extLst>
      <p:ext uri="{BB962C8B-B14F-4D97-AF65-F5344CB8AC3E}">
        <p14:creationId xmlns:p14="http://schemas.microsoft.com/office/powerpoint/2010/main" val="267385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8095F4-83B7-E44A-B4AC-A1B7DBCA2021}"/>
              </a:ext>
            </a:extLst>
          </p:cNvPr>
          <p:cNvPicPr>
            <a:picLocks noChangeAspect="1"/>
          </p:cNvPicPr>
          <p:nvPr/>
        </p:nvPicPr>
        <p:blipFill>
          <a:blip r:embed="rId3"/>
          <a:stretch>
            <a:fillRect/>
          </a:stretch>
        </p:blipFill>
        <p:spPr>
          <a:xfrm>
            <a:off x="3420289" y="863717"/>
            <a:ext cx="8688415" cy="4955369"/>
          </a:xfrm>
          <a:prstGeom prst="rect">
            <a:avLst/>
          </a:prstGeom>
        </p:spPr>
      </p:pic>
      <p:grpSp>
        <p:nvGrpSpPr>
          <p:cNvPr id="11" name="Group 10">
            <a:extLst>
              <a:ext uri="{FF2B5EF4-FFF2-40B4-BE49-F238E27FC236}">
                <a16:creationId xmlns:a16="http://schemas.microsoft.com/office/drawing/2014/main" id="{F3AFA81E-05DC-3940-BFAA-5A65F9630194}"/>
              </a:ext>
            </a:extLst>
          </p:cNvPr>
          <p:cNvGrpSpPr/>
          <p:nvPr/>
        </p:nvGrpSpPr>
        <p:grpSpPr>
          <a:xfrm>
            <a:off x="316590" y="211593"/>
            <a:ext cx="3368231" cy="5565422"/>
            <a:chOff x="181227" y="139953"/>
            <a:chExt cx="2526173" cy="4174070"/>
          </a:xfrm>
        </p:grpSpPr>
        <p:sp>
          <p:nvSpPr>
            <p:cNvPr id="4" name="TextBox 3">
              <a:extLst>
                <a:ext uri="{FF2B5EF4-FFF2-40B4-BE49-F238E27FC236}">
                  <a16:creationId xmlns:a16="http://schemas.microsoft.com/office/drawing/2014/main" id="{CB7E793E-D963-D54B-B62E-8FE38983AC27}"/>
                </a:ext>
              </a:extLst>
            </p:cNvPr>
            <p:cNvSpPr txBox="1"/>
            <p:nvPr/>
          </p:nvSpPr>
          <p:spPr>
            <a:xfrm>
              <a:off x="214890" y="139953"/>
              <a:ext cx="2492510" cy="992580"/>
            </a:xfrm>
            <a:prstGeom prst="rect">
              <a:avLst/>
            </a:prstGeom>
            <a:noFill/>
          </p:spPr>
          <p:txBody>
            <a:bodyPr wrap="none" rtlCol="0">
              <a:spAutoFit/>
            </a:bodyPr>
            <a:lstStyle/>
            <a:p>
              <a:r>
                <a:rPr lang="en-US" sz="8000" b="1">
                  <a:solidFill>
                    <a:schemeClr val="tx2"/>
                  </a:solidFill>
                </a:rPr>
                <a:t>18,000</a:t>
              </a:r>
              <a:endParaRPr lang="en-US" sz="8000">
                <a:solidFill>
                  <a:schemeClr val="tx2"/>
                </a:solidFill>
              </a:endParaRPr>
            </a:p>
          </p:txBody>
        </p:sp>
        <p:sp>
          <p:nvSpPr>
            <p:cNvPr id="5" name="TextBox 4">
              <a:extLst>
                <a:ext uri="{FF2B5EF4-FFF2-40B4-BE49-F238E27FC236}">
                  <a16:creationId xmlns:a16="http://schemas.microsoft.com/office/drawing/2014/main" id="{7AAD9C0A-CCCC-4740-8900-444193649189}"/>
                </a:ext>
              </a:extLst>
            </p:cNvPr>
            <p:cNvSpPr txBox="1"/>
            <p:nvPr/>
          </p:nvSpPr>
          <p:spPr>
            <a:xfrm>
              <a:off x="248554" y="1040340"/>
              <a:ext cx="1687000" cy="484749"/>
            </a:xfrm>
            <a:prstGeom prst="rect">
              <a:avLst/>
            </a:prstGeom>
            <a:noFill/>
          </p:spPr>
          <p:txBody>
            <a:bodyPr wrap="none" rtlCol="0">
              <a:spAutoFit/>
            </a:bodyPr>
            <a:lstStyle/>
            <a:p>
              <a:r>
                <a:rPr lang="en-US"/>
                <a:t>member libraries </a:t>
              </a:r>
              <a:br>
                <a:rPr lang="en-US"/>
              </a:br>
              <a:r>
                <a:rPr lang="en-US"/>
                <a:t>worldwide who elect</a:t>
              </a:r>
              <a:endParaRPr lang="en-US" sz="1600"/>
            </a:p>
          </p:txBody>
        </p:sp>
        <p:sp>
          <p:nvSpPr>
            <p:cNvPr id="7" name="TextBox 6">
              <a:extLst>
                <a:ext uri="{FF2B5EF4-FFF2-40B4-BE49-F238E27FC236}">
                  <a16:creationId xmlns:a16="http://schemas.microsoft.com/office/drawing/2014/main" id="{749772C4-03B8-C04A-8DED-73CEA73A774E}"/>
                </a:ext>
              </a:extLst>
            </p:cNvPr>
            <p:cNvSpPr txBox="1"/>
            <p:nvPr/>
          </p:nvSpPr>
          <p:spPr>
            <a:xfrm>
              <a:off x="181227" y="1649501"/>
              <a:ext cx="994503" cy="992580"/>
            </a:xfrm>
            <a:prstGeom prst="rect">
              <a:avLst/>
            </a:prstGeom>
            <a:noFill/>
          </p:spPr>
          <p:txBody>
            <a:bodyPr wrap="none" rtlCol="0">
              <a:spAutoFit/>
            </a:bodyPr>
            <a:lstStyle/>
            <a:p>
              <a:r>
                <a:rPr lang="en-US" sz="8000" b="1">
                  <a:solidFill>
                    <a:schemeClr val="tx2"/>
                  </a:solidFill>
                </a:rPr>
                <a:t>48</a:t>
              </a:r>
              <a:endParaRPr lang="en-US" sz="8000">
                <a:solidFill>
                  <a:schemeClr val="tx2"/>
                </a:solidFill>
              </a:endParaRPr>
            </a:p>
          </p:txBody>
        </p:sp>
        <p:sp>
          <p:nvSpPr>
            <p:cNvPr id="8" name="TextBox 7">
              <a:extLst>
                <a:ext uri="{FF2B5EF4-FFF2-40B4-BE49-F238E27FC236}">
                  <a16:creationId xmlns:a16="http://schemas.microsoft.com/office/drawing/2014/main" id="{2D020DF1-D4A6-5E4C-A989-D43ABA531EF2}"/>
                </a:ext>
              </a:extLst>
            </p:cNvPr>
            <p:cNvSpPr txBox="1"/>
            <p:nvPr/>
          </p:nvSpPr>
          <p:spPr>
            <a:xfrm>
              <a:off x="248554" y="2497564"/>
              <a:ext cx="1677382" cy="484749"/>
            </a:xfrm>
            <a:prstGeom prst="rect">
              <a:avLst/>
            </a:prstGeom>
            <a:noFill/>
          </p:spPr>
          <p:txBody>
            <a:bodyPr wrap="none" rtlCol="0">
              <a:spAutoFit/>
            </a:bodyPr>
            <a:lstStyle/>
            <a:p>
              <a:r>
                <a:rPr lang="en-US"/>
                <a:t>delegates to Global </a:t>
              </a:r>
              <a:br>
                <a:rPr lang="en-US"/>
              </a:br>
              <a:r>
                <a:rPr lang="en-US"/>
                <a:t>Council, who elect</a:t>
              </a:r>
            </a:p>
          </p:txBody>
        </p:sp>
        <p:sp>
          <p:nvSpPr>
            <p:cNvPr id="9" name="TextBox 8">
              <a:extLst>
                <a:ext uri="{FF2B5EF4-FFF2-40B4-BE49-F238E27FC236}">
                  <a16:creationId xmlns:a16="http://schemas.microsoft.com/office/drawing/2014/main" id="{7F2B394A-6B80-9542-BF6C-DFB38B98568B}"/>
                </a:ext>
              </a:extLst>
            </p:cNvPr>
            <p:cNvSpPr txBox="1"/>
            <p:nvPr/>
          </p:nvSpPr>
          <p:spPr>
            <a:xfrm>
              <a:off x="181227" y="3067387"/>
              <a:ext cx="566501" cy="992580"/>
            </a:xfrm>
            <a:prstGeom prst="rect">
              <a:avLst/>
            </a:prstGeom>
            <a:noFill/>
          </p:spPr>
          <p:txBody>
            <a:bodyPr wrap="none" rtlCol="0">
              <a:spAutoFit/>
            </a:bodyPr>
            <a:lstStyle/>
            <a:p>
              <a:r>
                <a:rPr lang="en-US" sz="8000" b="1">
                  <a:solidFill>
                    <a:schemeClr val="tx2"/>
                  </a:solidFill>
                </a:rPr>
                <a:t>6</a:t>
              </a:r>
              <a:endParaRPr lang="en-US" sz="8000">
                <a:solidFill>
                  <a:schemeClr val="tx2"/>
                </a:solidFill>
              </a:endParaRPr>
            </a:p>
          </p:txBody>
        </p:sp>
        <p:sp>
          <p:nvSpPr>
            <p:cNvPr id="10" name="TextBox 9">
              <a:extLst>
                <a:ext uri="{FF2B5EF4-FFF2-40B4-BE49-F238E27FC236}">
                  <a16:creationId xmlns:a16="http://schemas.microsoft.com/office/drawing/2014/main" id="{1C7096CD-A1FC-B54B-A3CE-036539B1B977}"/>
                </a:ext>
              </a:extLst>
            </p:cNvPr>
            <p:cNvSpPr txBox="1"/>
            <p:nvPr/>
          </p:nvSpPr>
          <p:spPr>
            <a:xfrm>
              <a:off x="248554" y="3829274"/>
              <a:ext cx="2321789" cy="484749"/>
            </a:xfrm>
            <a:prstGeom prst="rect">
              <a:avLst/>
            </a:prstGeom>
            <a:noFill/>
          </p:spPr>
          <p:txBody>
            <a:bodyPr wrap="none" rtlCol="0">
              <a:spAutoFit/>
            </a:bodyPr>
            <a:lstStyle/>
            <a:p>
              <a:r>
                <a:rPr lang="en-US"/>
                <a:t>members of the 15-member </a:t>
              </a:r>
            </a:p>
            <a:p>
              <a:r>
                <a:rPr lang="en-US"/>
                <a:t>OCLC Board of Trustees</a:t>
              </a:r>
            </a:p>
          </p:txBody>
        </p:sp>
      </p:grpSp>
    </p:spTree>
    <p:extLst>
      <p:ext uri="{BB962C8B-B14F-4D97-AF65-F5344CB8AC3E}">
        <p14:creationId xmlns:p14="http://schemas.microsoft.com/office/powerpoint/2010/main" val="273229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2656B5-254F-47C7-A06C-9F6A8D6BDD93}"/>
              </a:ext>
            </a:extLst>
          </p:cNvPr>
          <p:cNvSpPr>
            <a:spLocks noGrp="1"/>
          </p:cNvSpPr>
          <p:nvPr>
            <p:ph type="body" sz="quarter" idx="10"/>
          </p:nvPr>
        </p:nvSpPr>
        <p:spPr/>
        <p:txBody>
          <a:bodyPr/>
          <a:lstStyle/>
          <a:p>
            <a:r>
              <a:rPr lang="en-US" dirty="0"/>
              <a:t>Questions?</a:t>
            </a:r>
          </a:p>
          <a:p>
            <a:endParaRPr lang="en-US" dirty="0"/>
          </a:p>
          <a:p>
            <a:endParaRPr lang="en-US" dirty="0"/>
          </a:p>
          <a:p>
            <a:r>
              <a:rPr lang="en-US" sz="2000" dirty="0"/>
              <a:t>Thanks to Titia van der Werf, Rebecca Bryant, and Lorcan Dempsey</a:t>
            </a:r>
          </a:p>
        </p:txBody>
      </p:sp>
    </p:spTree>
    <p:extLst>
      <p:ext uri="{BB962C8B-B14F-4D97-AF65-F5344CB8AC3E}">
        <p14:creationId xmlns:p14="http://schemas.microsoft.com/office/powerpoint/2010/main" val="72845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4039993" y="2438010"/>
            <a:ext cx="4113543" cy="1195388"/>
          </a:xfrm>
          <a:prstGeom prst="rect">
            <a:avLst/>
          </a:prstGeom>
          <a:solidFill>
            <a:schemeClr val="accent1"/>
          </a:solidFill>
        </p:spPr>
        <p:txBody>
          <a:bodyPr anchor="ctr"/>
          <a:lstStyle/>
          <a:p>
            <a:pPr marL="0" indent="0" algn="ctr">
              <a:buNone/>
            </a:pPr>
            <a:r>
              <a:rPr lang="en-US" b="1">
                <a:solidFill>
                  <a:schemeClr val="bg1"/>
                </a:solidFill>
              </a:rPr>
              <a:t>Why OCLC?</a:t>
            </a:r>
          </a:p>
        </p:txBody>
      </p:sp>
      <p:grpSp>
        <p:nvGrpSpPr>
          <p:cNvPr id="13" name="Group 12"/>
          <p:cNvGrpSpPr/>
          <p:nvPr/>
        </p:nvGrpSpPr>
        <p:grpSpPr>
          <a:xfrm>
            <a:off x="-144611" y="361829"/>
            <a:ext cx="12178587" cy="4842830"/>
            <a:chOff x="-108459" y="271368"/>
            <a:chExt cx="9133939" cy="5003046"/>
          </a:xfrm>
        </p:grpSpPr>
        <p:sp>
          <p:nvSpPr>
            <p:cNvPr id="5" name="TextBox 4"/>
            <p:cNvSpPr txBox="1"/>
            <p:nvPr/>
          </p:nvSpPr>
          <p:spPr>
            <a:xfrm>
              <a:off x="2777563" y="3851946"/>
              <a:ext cx="3803989" cy="1422468"/>
            </a:xfrm>
            <a:prstGeom prst="rect">
              <a:avLst/>
            </a:prstGeom>
            <a:noFill/>
          </p:spPr>
          <p:txBody>
            <a:bodyPr wrap="square" rtlCol="0">
              <a:spAutoFit/>
            </a:bodyPr>
            <a:lstStyle/>
            <a:p>
              <a:pPr algn="ctr">
                <a:lnSpc>
                  <a:spcPts val="4960"/>
                </a:lnSpc>
              </a:pPr>
              <a:r>
                <a:rPr lang="en-US" sz="4800" b="1">
                  <a:solidFill>
                    <a:schemeClr val="accent6"/>
                  </a:solidFill>
                  <a:latin typeface="Beirut" charset="0"/>
                  <a:ea typeface="Beirut" charset="0"/>
                  <a:cs typeface="Beirut" charset="0"/>
                </a:rPr>
                <a:t>“research on </a:t>
              </a:r>
              <a:br>
                <a:rPr lang="en-US" sz="4800" b="1">
                  <a:solidFill>
                    <a:schemeClr val="accent6"/>
                  </a:solidFill>
                  <a:latin typeface="Beirut" charset="0"/>
                  <a:ea typeface="Beirut" charset="0"/>
                  <a:cs typeface="Beirut" charset="0"/>
                </a:rPr>
              </a:br>
              <a:r>
                <a:rPr lang="en-US" sz="4800" b="1">
                  <a:solidFill>
                    <a:schemeClr val="accent6"/>
                  </a:solidFill>
                  <a:latin typeface="Beirut" charset="0"/>
                  <a:ea typeface="Beirut" charset="0"/>
                  <a:cs typeface="Beirut" charset="0"/>
                </a:rPr>
                <a:t>our behalf”</a:t>
              </a:r>
            </a:p>
          </p:txBody>
        </p:sp>
        <p:sp>
          <p:nvSpPr>
            <p:cNvPr id="2" name="TextBox 1"/>
            <p:cNvSpPr txBox="1"/>
            <p:nvPr/>
          </p:nvSpPr>
          <p:spPr>
            <a:xfrm>
              <a:off x="-108459" y="2538611"/>
              <a:ext cx="3336851" cy="1793420"/>
            </a:xfrm>
            <a:prstGeom prst="rect">
              <a:avLst/>
            </a:prstGeom>
            <a:noFill/>
          </p:spPr>
          <p:txBody>
            <a:bodyPr wrap="square" rtlCol="0">
              <a:spAutoFit/>
            </a:bodyPr>
            <a:lstStyle/>
            <a:p>
              <a:pPr algn="ctr">
                <a:lnSpc>
                  <a:spcPts val="4160"/>
                </a:lnSpc>
              </a:pPr>
              <a:r>
                <a:rPr lang="en-US" sz="3733">
                  <a:solidFill>
                    <a:schemeClr val="tx2"/>
                  </a:solidFill>
                  <a:latin typeface="Corbel" charset="0"/>
                  <a:ea typeface="Corbel" charset="0"/>
                  <a:cs typeface="Corbel" charset="0"/>
                </a:rPr>
                <a:t>“I believe in the concept of the cooperative</a:t>
              </a:r>
              <a:r>
                <a:rPr lang="en-US" sz="4800">
                  <a:solidFill>
                    <a:schemeClr val="tx2"/>
                  </a:solidFill>
                  <a:latin typeface="Corbel" charset="0"/>
                  <a:ea typeface="Corbel" charset="0"/>
                  <a:cs typeface="Corbel" charset="0"/>
                </a:rPr>
                <a:t>”</a:t>
              </a:r>
            </a:p>
          </p:txBody>
        </p:sp>
        <p:sp>
          <p:nvSpPr>
            <p:cNvPr id="3" name="TextBox 2"/>
            <p:cNvSpPr txBox="1"/>
            <p:nvPr/>
          </p:nvSpPr>
          <p:spPr>
            <a:xfrm>
              <a:off x="6284686" y="2538611"/>
              <a:ext cx="2740794" cy="2639057"/>
            </a:xfrm>
            <a:prstGeom prst="rect">
              <a:avLst/>
            </a:prstGeom>
            <a:noFill/>
          </p:spPr>
          <p:txBody>
            <a:bodyPr wrap="square" rtlCol="0">
              <a:spAutoFit/>
            </a:bodyPr>
            <a:lstStyle/>
            <a:p>
              <a:pPr algn="ctr"/>
              <a:r>
                <a:rPr lang="en-US" sz="3200" b="1">
                  <a:solidFill>
                    <a:schemeClr val="tx2"/>
                  </a:solidFill>
                  <a:latin typeface="Farah" charset="0"/>
                  <a:ea typeface="Farah" charset="0"/>
                  <a:cs typeface="Farah" charset="0"/>
                </a:rPr>
                <a:t>“making  the world feel smaller and connected for </a:t>
              </a:r>
              <a:br>
                <a:rPr lang="en-US" sz="3200" b="1">
                  <a:solidFill>
                    <a:schemeClr val="tx2"/>
                  </a:solidFill>
                  <a:latin typeface="Farah" charset="0"/>
                  <a:ea typeface="Farah" charset="0"/>
                  <a:cs typeface="Farah" charset="0"/>
                </a:rPr>
              </a:br>
              <a:r>
                <a:rPr lang="en-US" sz="3200" b="1">
                  <a:solidFill>
                    <a:schemeClr val="tx2"/>
                  </a:solidFill>
                  <a:latin typeface="Farah" charset="0"/>
                  <a:ea typeface="Farah" charset="0"/>
                  <a:cs typeface="Farah" charset="0"/>
                </a:rPr>
                <a:t>the public good”</a:t>
              </a:r>
            </a:p>
          </p:txBody>
        </p:sp>
        <p:sp>
          <p:nvSpPr>
            <p:cNvPr id="6" name="TextBox 5"/>
            <p:cNvSpPr txBox="1"/>
            <p:nvPr/>
          </p:nvSpPr>
          <p:spPr>
            <a:xfrm>
              <a:off x="113759" y="271368"/>
              <a:ext cx="3462146" cy="1621589"/>
            </a:xfrm>
            <a:prstGeom prst="rect">
              <a:avLst/>
            </a:prstGeom>
            <a:noFill/>
          </p:spPr>
          <p:txBody>
            <a:bodyPr wrap="square" rtlCol="0">
              <a:spAutoFit/>
            </a:bodyPr>
            <a:lstStyle/>
            <a:p>
              <a:pPr algn="ctr"/>
              <a:r>
                <a:rPr lang="en-US" sz="3200" b="1">
                  <a:solidFill>
                    <a:schemeClr val="accent6"/>
                  </a:solidFill>
                </a:rPr>
                <a:t>“power in numbers, power of the network, power of expertise”</a:t>
              </a:r>
            </a:p>
          </p:txBody>
        </p:sp>
      </p:grpSp>
      <p:grpSp>
        <p:nvGrpSpPr>
          <p:cNvPr id="14" name="Group 13"/>
          <p:cNvGrpSpPr/>
          <p:nvPr/>
        </p:nvGrpSpPr>
        <p:grpSpPr>
          <a:xfrm>
            <a:off x="2437" y="178279"/>
            <a:ext cx="12696195" cy="5976424"/>
            <a:chOff x="1826" y="133708"/>
            <a:chExt cx="9522146" cy="4482318"/>
          </a:xfrm>
        </p:grpSpPr>
        <p:sp>
          <p:nvSpPr>
            <p:cNvPr id="7" name="TextBox 6"/>
            <p:cNvSpPr txBox="1"/>
            <p:nvPr/>
          </p:nvSpPr>
          <p:spPr>
            <a:xfrm>
              <a:off x="1826" y="3567871"/>
              <a:ext cx="3635678" cy="930928"/>
            </a:xfrm>
            <a:prstGeom prst="rect">
              <a:avLst/>
            </a:prstGeom>
            <a:noFill/>
          </p:spPr>
          <p:txBody>
            <a:bodyPr wrap="square" rtlCol="0">
              <a:spAutoFit/>
            </a:bodyPr>
            <a:lstStyle/>
            <a:p>
              <a:pPr algn="ctr"/>
              <a:r>
                <a:rPr lang="en-US" sz="3733">
                  <a:solidFill>
                    <a:schemeClr val="accent5"/>
                  </a:solidFill>
                </a:rPr>
                <a:t>“understanding of shared challenges”</a:t>
              </a:r>
            </a:p>
          </p:txBody>
        </p:sp>
        <p:sp>
          <p:nvSpPr>
            <p:cNvPr id="9" name="TextBox 8"/>
            <p:cNvSpPr txBox="1"/>
            <p:nvPr/>
          </p:nvSpPr>
          <p:spPr>
            <a:xfrm>
              <a:off x="3406006" y="133708"/>
              <a:ext cx="5757360" cy="623248"/>
            </a:xfrm>
            <a:prstGeom prst="rect">
              <a:avLst/>
            </a:prstGeom>
            <a:noFill/>
          </p:spPr>
          <p:txBody>
            <a:bodyPr wrap="square" rtlCol="0">
              <a:spAutoFit/>
            </a:bodyPr>
            <a:lstStyle/>
            <a:p>
              <a:pPr algn="ctr"/>
              <a:r>
                <a:rPr lang="en-US" sz="4800">
                  <a:solidFill>
                    <a:schemeClr val="accent1"/>
                  </a:solidFill>
                </a:rPr>
                <a:t>“sharing and camaraderie”</a:t>
              </a:r>
            </a:p>
          </p:txBody>
        </p:sp>
        <p:sp>
          <p:nvSpPr>
            <p:cNvPr id="8" name="TextBox 7"/>
            <p:cNvSpPr txBox="1"/>
            <p:nvPr/>
          </p:nvSpPr>
          <p:spPr>
            <a:xfrm>
              <a:off x="3563319" y="686723"/>
              <a:ext cx="4609675" cy="900247"/>
            </a:xfrm>
            <a:prstGeom prst="rect">
              <a:avLst/>
            </a:prstGeom>
            <a:noFill/>
          </p:spPr>
          <p:txBody>
            <a:bodyPr wrap="none" rtlCol="0">
              <a:spAutoFit/>
            </a:bodyPr>
            <a:lstStyle/>
            <a:p>
              <a:pPr algn="ctr"/>
              <a:r>
                <a:rPr lang="en-US" sz="7200">
                  <a:solidFill>
                    <a:schemeClr val="accent5"/>
                  </a:solidFill>
                  <a:latin typeface="Adobe Fan Heiti Std B" charset="-120"/>
                  <a:ea typeface="Adobe Fan Heiti Std B" charset="-120"/>
                  <a:cs typeface="Adobe Fan Heiti Std B" charset="-120"/>
                </a:rPr>
                <a:t>“</a:t>
              </a:r>
              <a:r>
                <a:rPr lang="en-US" sz="6400">
                  <a:solidFill>
                    <a:schemeClr val="accent5"/>
                  </a:solidFill>
                  <a:latin typeface="Adobe Fan Heiti Std B" charset="-120"/>
                  <a:ea typeface="Adobe Fan Heiti Std B" charset="-120"/>
                  <a:cs typeface="Adobe Fan Heiti Std B" charset="-120"/>
                </a:rPr>
                <a:t>innovation</a:t>
              </a:r>
              <a:r>
                <a:rPr lang="en-US" sz="7200">
                  <a:solidFill>
                    <a:schemeClr val="accent5"/>
                  </a:solidFill>
                  <a:latin typeface="Adobe Fan Heiti Std B" charset="-120"/>
                  <a:ea typeface="Adobe Fan Heiti Std B" charset="-120"/>
                  <a:cs typeface="Adobe Fan Heiti Std B" charset="-120"/>
                </a:rPr>
                <a:t>”</a:t>
              </a:r>
            </a:p>
          </p:txBody>
        </p:sp>
        <p:sp>
          <p:nvSpPr>
            <p:cNvPr id="10" name="TextBox 9"/>
            <p:cNvSpPr txBox="1"/>
            <p:nvPr/>
          </p:nvSpPr>
          <p:spPr>
            <a:xfrm>
              <a:off x="4975311" y="3931271"/>
              <a:ext cx="4548661" cy="684755"/>
            </a:xfrm>
            <a:prstGeom prst="rect">
              <a:avLst/>
            </a:prstGeom>
            <a:noFill/>
          </p:spPr>
          <p:txBody>
            <a:bodyPr wrap="square" rtlCol="0">
              <a:spAutoFit/>
            </a:bodyPr>
            <a:lstStyle/>
            <a:p>
              <a:pPr algn="ctr"/>
              <a:r>
                <a:rPr lang="en-US" sz="5333" b="1">
                  <a:solidFill>
                    <a:schemeClr val="accent4"/>
                  </a:solidFill>
                  <a:latin typeface="Helvetica" charset="0"/>
                  <a:ea typeface="Helvetica" charset="0"/>
                  <a:cs typeface="Helvetica" charset="0"/>
                </a:rPr>
                <a:t>“</a:t>
              </a:r>
              <a:r>
                <a:rPr lang="en-US" sz="4800" b="1">
                  <a:solidFill>
                    <a:schemeClr val="accent4"/>
                  </a:solidFill>
                  <a:latin typeface="Helvetica" charset="0"/>
                  <a:ea typeface="Helvetica" charset="0"/>
                  <a:cs typeface="Helvetica" charset="0"/>
                </a:rPr>
                <a:t>collaboration</a:t>
              </a:r>
              <a:r>
                <a:rPr lang="en-US" sz="5333" b="1">
                  <a:solidFill>
                    <a:schemeClr val="accent4"/>
                  </a:solidFill>
                  <a:latin typeface="Helvetica" charset="0"/>
                  <a:ea typeface="Helvetica" charset="0"/>
                  <a:cs typeface="Helvetica" charset="0"/>
                </a:rPr>
                <a:t>”</a:t>
              </a:r>
            </a:p>
          </p:txBody>
        </p:sp>
      </p:grpSp>
    </p:spTree>
    <p:extLst>
      <p:ext uri="{BB962C8B-B14F-4D97-AF65-F5344CB8AC3E}">
        <p14:creationId xmlns:p14="http://schemas.microsoft.com/office/powerpoint/2010/main" val="58546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0FD2A4-3973-4F3E-822E-0773DD7C9F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747" y="3918626"/>
            <a:ext cx="2182695" cy="2182695"/>
          </a:xfrm>
          <a:prstGeom prst="rect">
            <a:avLst/>
          </a:prstGeom>
        </p:spPr>
      </p:pic>
      <p:sp>
        <p:nvSpPr>
          <p:cNvPr id="8" name="TextBox 7">
            <a:extLst>
              <a:ext uri="{FF2B5EF4-FFF2-40B4-BE49-F238E27FC236}">
                <a16:creationId xmlns:a16="http://schemas.microsoft.com/office/drawing/2014/main" id="{D2A184C3-4C86-4E63-AE1D-CA65761901E0}"/>
              </a:ext>
            </a:extLst>
          </p:cNvPr>
          <p:cNvSpPr txBox="1"/>
          <p:nvPr/>
        </p:nvSpPr>
        <p:spPr>
          <a:xfrm>
            <a:off x="-52650" y="2494170"/>
            <a:ext cx="2944691" cy="1036309"/>
          </a:xfrm>
          <a:prstGeom prst="rect">
            <a:avLst/>
          </a:prstGeom>
          <a:noFill/>
        </p:spPr>
        <p:txBody>
          <a:bodyPr wrap="square" rtlCol="0">
            <a:spAutoFit/>
          </a:bodyPr>
          <a:lstStyle/>
          <a:p>
            <a:pPr algn="ctr" defTabSz="914354"/>
            <a:r>
              <a:rPr lang="en-US" sz="2400" b="1" dirty="0">
                <a:solidFill>
                  <a:schemeClr val="tx1">
                    <a:lumMod val="50000"/>
                    <a:lumOff val="50000"/>
                  </a:schemeClr>
                </a:solidFill>
                <a:latin typeface="Arial" panose="020B0604020202020204" pitchFamily="34" charset="0"/>
                <a:cs typeface="Arial" panose="020B0604020202020204" pitchFamily="34" charset="0"/>
              </a:rPr>
              <a:t>OCLC</a:t>
            </a:r>
            <a:r>
              <a:rPr lang="en-US" sz="2133" b="1" dirty="0">
                <a:solidFill>
                  <a:prstClr val="black"/>
                </a:solidFill>
                <a:latin typeface="Arial" panose="020B0604020202020204" pitchFamily="34" charset="0"/>
                <a:cs typeface="Arial" panose="020B0604020202020204" pitchFamily="34" charset="0"/>
              </a:rPr>
              <a:t> </a:t>
            </a:r>
          </a:p>
          <a:p>
            <a:pPr algn="ctr" defTabSz="914354"/>
            <a:r>
              <a:rPr lang="en-US" sz="1867" dirty="0">
                <a:latin typeface="Arial" panose="020B0604020202020204" pitchFamily="34" charset="0"/>
                <a:cs typeface="Arial" panose="020B0604020202020204" pitchFamily="34" charset="0"/>
              </a:rPr>
              <a:t>Research Library Partnership</a:t>
            </a:r>
          </a:p>
        </p:txBody>
      </p:sp>
      <p:sp>
        <p:nvSpPr>
          <p:cNvPr id="10" name="TextBox 9">
            <a:extLst>
              <a:ext uri="{FF2B5EF4-FFF2-40B4-BE49-F238E27FC236}">
                <a16:creationId xmlns:a16="http://schemas.microsoft.com/office/drawing/2014/main" id="{47D76348-4A68-4472-AA7D-7C94D7F5AC22}"/>
              </a:ext>
            </a:extLst>
          </p:cNvPr>
          <p:cNvSpPr txBox="1"/>
          <p:nvPr/>
        </p:nvSpPr>
        <p:spPr>
          <a:xfrm>
            <a:off x="244717" y="177067"/>
            <a:ext cx="10266439" cy="666786"/>
          </a:xfrm>
          <a:prstGeom prst="rect">
            <a:avLst/>
          </a:prstGeom>
          <a:noFill/>
        </p:spPr>
        <p:txBody>
          <a:bodyPr wrap="square" rtlCol="0">
            <a:spAutoFit/>
          </a:bodyPr>
          <a:lstStyle/>
          <a:p>
            <a:pPr defTabSz="914354"/>
            <a:r>
              <a:rPr lang="en-US" sz="3733" b="1" dirty="0">
                <a:solidFill>
                  <a:srgbClr val="44546A"/>
                </a:solidFill>
                <a:latin typeface="Arial" panose="020B0604020202020204" pitchFamily="34" charset="0"/>
                <a:cs typeface="Arial" panose="020B0604020202020204" pitchFamily="34" charset="0"/>
              </a:rPr>
              <a:t>OCLC’s Membership and Research Division</a:t>
            </a:r>
          </a:p>
        </p:txBody>
      </p:sp>
      <p:sp>
        <p:nvSpPr>
          <p:cNvPr id="11" name="TextBox 10">
            <a:extLst>
              <a:ext uri="{FF2B5EF4-FFF2-40B4-BE49-F238E27FC236}">
                <a16:creationId xmlns:a16="http://schemas.microsoft.com/office/drawing/2014/main" id="{503A138A-802A-4179-9060-23ABB882C761}"/>
              </a:ext>
            </a:extLst>
          </p:cNvPr>
          <p:cNvSpPr txBox="1"/>
          <p:nvPr/>
        </p:nvSpPr>
        <p:spPr>
          <a:xfrm>
            <a:off x="2628128" y="1066719"/>
            <a:ext cx="4273693" cy="5056897"/>
          </a:xfrm>
          <a:prstGeom prst="rect">
            <a:avLst/>
          </a:prstGeom>
          <a:noFill/>
        </p:spPr>
        <p:txBody>
          <a:bodyPr wrap="square" rtlCol="0">
            <a:spAutoFit/>
          </a:bodyPr>
          <a:lstStyle/>
          <a:p>
            <a:pPr marL="380981" indent="-380981" defTabSz="914354">
              <a:buFont typeface="Arial" panose="020B0604020202020204" pitchFamily="34" charset="0"/>
              <a:buChar char="•"/>
            </a:pPr>
            <a:r>
              <a:rPr lang="en-US" sz="2133" b="1" dirty="0">
                <a:solidFill>
                  <a:prstClr val="black"/>
                </a:solidFill>
                <a:latin typeface="Arial" panose="020B0604020202020204" pitchFamily="34" charset="0"/>
                <a:cs typeface="Arial" panose="020B0604020202020204" pitchFamily="34" charset="0"/>
              </a:rPr>
              <a:t>Research</a:t>
            </a:r>
            <a:r>
              <a:rPr lang="en-US" sz="2133" dirty="0">
                <a:solidFill>
                  <a:prstClr val="black"/>
                </a:solidFill>
                <a:latin typeface="Arial" panose="020B0604020202020204" pitchFamily="34" charset="0"/>
                <a:cs typeface="Arial" panose="020B0604020202020204" pitchFamily="34" charset="0"/>
              </a:rPr>
              <a:t> devoted exclusively to the challenges facing libraries and archives</a:t>
            </a:r>
          </a:p>
          <a:p>
            <a:pPr marL="380981" indent="-380981" defTabSz="914354">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80981" indent="-380981" defTabSz="914354">
              <a:buFont typeface="Arial" panose="020B0604020202020204" pitchFamily="34" charset="0"/>
              <a:buChar char="•"/>
            </a:pPr>
            <a:r>
              <a:rPr lang="en-US" sz="2133" dirty="0">
                <a:solidFill>
                  <a:prstClr val="black"/>
                </a:solidFill>
                <a:latin typeface="Arial" panose="020B0604020202020204" pitchFamily="34" charset="0"/>
                <a:cs typeface="Arial" panose="020B0604020202020204" pitchFamily="34" charset="0"/>
              </a:rPr>
              <a:t>Community resource for </a:t>
            </a:r>
            <a:r>
              <a:rPr lang="en-US" sz="2133" b="1" dirty="0">
                <a:solidFill>
                  <a:prstClr val="black"/>
                </a:solidFill>
                <a:latin typeface="Arial" panose="020B0604020202020204" pitchFamily="34" charset="0"/>
                <a:cs typeface="Arial" panose="020B0604020202020204" pitchFamily="34" charset="0"/>
              </a:rPr>
              <a:t>shared </a:t>
            </a:r>
            <a:r>
              <a:rPr lang="en-US" sz="2133" dirty="0">
                <a:solidFill>
                  <a:prstClr val="black"/>
                </a:solidFill>
                <a:latin typeface="Arial" panose="020B0604020202020204" pitchFamily="34" charset="0"/>
                <a:cs typeface="Arial" panose="020B0604020202020204" pitchFamily="34" charset="0"/>
              </a:rPr>
              <a:t>Research and Development</a:t>
            </a:r>
          </a:p>
          <a:p>
            <a:pPr marL="380981" indent="-380981" defTabSz="914354">
              <a:buFont typeface="Arial" panose="020B0604020202020204" pitchFamily="34" charset="0"/>
              <a:buChar char="•"/>
            </a:pPr>
            <a:endParaRPr lang="en-US" sz="2133" dirty="0">
              <a:solidFill>
                <a:prstClr val="black"/>
              </a:solidFill>
              <a:latin typeface="Arial" panose="020B0604020202020204" pitchFamily="34" charset="0"/>
              <a:cs typeface="Arial" panose="020B0604020202020204" pitchFamily="34" charset="0"/>
            </a:endParaRPr>
          </a:p>
          <a:p>
            <a:pPr marL="380981" indent="-380981" defTabSz="914354">
              <a:buFont typeface="Arial" panose="020B0604020202020204" pitchFamily="34" charset="0"/>
              <a:buChar char="•"/>
            </a:pPr>
            <a:r>
              <a:rPr lang="en-US" sz="2133" dirty="0">
                <a:solidFill>
                  <a:prstClr val="black"/>
                </a:solidFill>
                <a:latin typeface="Arial" panose="020B0604020202020204" pitchFamily="34" charset="0"/>
                <a:cs typeface="Arial" panose="020B0604020202020204" pitchFamily="34" charset="0"/>
              </a:rPr>
              <a:t>RLP is the platform to </a:t>
            </a:r>
            <a:r>
              <a:rPr lang="en-US" sz="2133" b="1" dirty="0">
                <a:solidFill>
                  <a:prstClr val="black"/>
                </a:solidFill>
                <a:latin typeface="Arial" panose="020B0604020202020204" pitchFamily="34" charset="0"/>
                <a:cs typeface="Arial" panose="020B0604020202020204" pitchFamily="34" charset="0"/>
              </a:rPr>
              <a:t>collaborate with institutions </a:t>
            </a:r>
            <a:r>
              <a:rPr lang="en-US" sz="2133" dirty="0">
                <a:solidFill>
                  <a:prstClr val="black"/>
                </a:solidFill>
                <a:latin typeface="Arial" panose="020B0604020202020204" pitchFamily="34" charset="0"/>
                <a:cs typeface="Arial" panose="020B0604020202020204" pitchFamily="34" charset="0"/>
              </a:rPr>
              <a:t>on research and issues</a:t>
            </a:r>
          </a:p>
          <a:p>
            <a:pPr marL="380981" indent="-380981" defTabSz="914354">
              <a:buFont typeface="Arial" panose="020B0604020202020204" pitchFamily="34" charset="0"/>
              <a:buChar char="•"/>
            </a:pPr>
            <a:endParaRPr lang="en-US" sz="2133" dirty="0">
              <a:solidFill>
                <a:prstClr val="black"/>
              </a:solidFill>
              <a:latin typeface="Arial" panose="020B0604020202020204" pitchFamily="34" charset="0"/>
              <a:cs typeface="Arial" panose="020B0604020202020204" pitchFamily="34" charset="0"/>
            </a:endParaRPr>
          </a:p>
          <a:p>
            <a:pPr marL="380981" indent="-380981" defTabSz="914354">
              <a:buFont typeface="Arial" panose="020B0604020202020204" pitchFamily="34" charset="0"/>
              <a:buChar char="•"/>
            </a:pPr>
            <a:r>
              <a:rPr lang="en-US" sz="2133" b="1" dirty="0">
                <a:solidFill>
                  <a:prstClr val="black"/>
                </a:solidFill>
                <a:latin typeface="Arial" panose="020B0604020202020204" pitchFamily="34" charset="0"/>
                <a:cs typeface="Arial" panose="020B0604020202020204" pitchFamily="34" charset="0"/>
              </a:rPr>
              <a:t>Lifelong learning </a:t>
            </a:r>
            <a:r>
              <a:rPr lang="en-US" sz="2133" dirty="0">
                <a:solidFill>
                  <a:prstClr val="black"/>
                </a:solidFill>
                <a:latin typeface="Arial" panose="020B0604020202020204" pitchFamily="34" charset="0"/>
                <a:cs typeface="Arial" panose="020B0604020202020204" pitchFamily="34" charset="0"/>
              </a:rPr>
              <a:t>from </a:t>
            </a:r>
            <a:r>
              <a:rPr lang="en-US" sz="2133" dirty="0" err="1">
                <a:solidFill>
                  <a:prstClr val="black"/>
                </a:solidFill>
                <a:latin typeface="Arial" panose="020B0604020202020204" pitchFamily="34" charset="0"/>
                <a:cs typeface="Arial" panose="020B0604020202020204" pitchFamily="34" charset="0"/>
              </a:rPr>
              <a:t>WebJunction</a:t>
            </a:r>
            <a:endParaRPr lang="en-US" sz="2133" dirty="0">
              <a:solidFill>
                <a:prstClr val="black"/>
              </a:solidFill>
              <a:latin typeface="Arial" panose="020B0604020202020204" pitchFamily="34" charset="0"/>
              <a:cs typeface="Arial" panose="020B0604020202020204" pitchFamily="34" charset="0"/>
            </a:endParaRPr>
          </a:p>
          <a:p>
            <a:pPr marL="380981" indent="-380981" defTabSz="914354">
              <a:buFont typeface="Arial" panose="020B0604020202020204" pitchFamily="34" charset="0"/>
              <a:buChar char="•"/>
            </a:pPr>
            <a:endParaRPr lang="en-US" sz="2133" dirty="0">
              <a:solidFill>
                <a:prstClr val="black"/>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5E89C645-13B3-2C4A-853A-BAB5CD41266C}"/>
              </a:ext>
            </a:extLst>
          </p:cNvPr>
          <p:cNvGrpSpPr/>
          <p:nvPr/>
        </p:nvGrpSpPr>
        <p:grpSpPr>
          <a:xfrm>
            <a:off x="7109248" y="1066719"/>
            <a:ext cx="4501797" cy="4950159"/>
            <a:chOff x="5215647" y="930166"/>
            <a:chExt cx="3396094" cy="3734332"/>
          </a:xfrm>
        </p:grpSpPr>
        <p:pic>
          <p:nvPicPr>
            <p:cNvPr id="12" name="Picture 11" descr="https://www.oclc.org/content/dam/research/publications/2018/Irish-Presence-Report-600.png">
              <a:extLst>
                <a:ext uri="{FF2B5EF4-FFF2-40B4-BE49-F238E27FC236}">
                  <a16:creationId xmlns:a16="http://schemas.microsoft.com/office/drawing/2014/main" id="{1230A700-75D6-4589-846D-1E06286FA1A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46612" y="930167"/>
              <a:ext cx="1665129" cy="2153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oclc.org/content/dam/research/images/publications/vandrcover.png">
              <a:extLst>
                <a:ext uri="{FF2B5EF4-FFF2-40B4-BE49-F238E27FC236}">
                  <a16:creationId xmlns:a16="http://schemas.microsoft.com/office/drawing/2014/main" id="{D448FB8D-A64C-4257-9BFC-D720EDF8D87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15647" y="930166"/>
              <a:ext cx="1657817" cy="21537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D84D589-F189-4537-83A1-D8D1CE99D7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5647" y="3145309"/>
              <a:ext cx="3396094" cy="1519189"/>
            </a:xfrm>
            <a:prstGeom prst="rect">
              <a:avLst/>
            </a:prstGeom>
          </p:spPr>
        </p:pic>
      </p:grpSp>
      <p:pic>
        <p:nvPicPr>
          <p:cNvPr id="4" name="Picture 3">
            <a:extLst>
              <a:ext uri="{FF2B5EF4-FFF2-40B4-BE49-F238E27FC236}">
                <a16:creationId xmlns:a16="http://schemas.microsoft.com/office/drawing/2014/main" id="{44C6BBA3-454A-A847-8383-71DDD93C26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4271" y="1290045"/>
            <a:ext cx="2356800" cy="776895"/>
          </a:xfrm>
          <a:prstGeom prst="rect">
            <a:avLst/>
          </a:prstGeom>
        </p:spPr>
      </p:pic>
    </p:spTree>
    <p:extLst>
      <p:ext uri="{BB962C8B-B14F-4D97-AF65-F5344CB8AC3E}">
        <p14:creationId xmlns:p14="http://schemas.microsoft.com/office/powerpoint/2010/main" val="411210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9AF139A-620A-4C18-9372-F86F028D58CF}"/>
              </a:ext>
            </a:extLst>
          </p:cNvPr>
          <p:cNvSpPr>
            <a:spLocks noGrp="1"/>
          </p:cNvSpPr>
          <p:nvPr>
            <p:ph type="body" sz="quarter" idx="4294967295"/>
          </p:nvPr>
        </p:nvSpPr>
        <p:spPr>
          <a:xfrm>
            <a:off x="0" y="0"/>
            <a:ext cx="12192000" cy="984251"/>
          </a:xfrm>
          <a:prstGeom prst="rect">
            <a:avLst/>
          </a:prstGeom>
          <a:solidFill>
            <a:schemeClr val="tx2"/>
          </a:solidFill>
        </p:spPr>
        <p:txBody>
          <a:bodyPr/>
          <a:lstStyle/>
          <a:p>
            <a:pPr marL="0" indent="0" algn="ctr">
              <a:buNone/>
            </a:pPr>
            <a:r>
              <a:rPr lang="en-US">
                <a:solidFill>
                  <a:schemeClr val="bg1"/>
                </a:solidFill>
              </a:rPr>
              <a:t>FRAMING THE OPEN CONTENT DISCUSSION</a:t>
            </a:r>
          </a:p>
        </p:txBody>
      </p:sp>
      <p:pic>
        <p:nvPicPr>
          <p:cNvPr id="3" name="Picture 2">
            <a:extLst>
              <a:ext uri="{FF2B5EF4-FFF2-40B4-BE49-F238E27FC236}">
                <a16:creationId xmlns:a16="http://schemas.microsoft.com/office/drawing/2014/main" id="{8516334F-C5C5-4C8C-9C04-64073FE32FBA}"/>
              </a:ext>
            </a:extLst>
          </p:cNvPr>
          <p:cNvPicPr>
            <a:picLocks noChangeAspect="1"/>
          </p:cNvPicPr>
          <p:nvPr/>
        </p:nvPicPr>
        <p:blipFill>
          <a:blip r:embed="rId3"/>
          <a:stretch>
            <a:fillRect/>
          </a:stretch>
        </p:blipFill>
        <p:spPr>
          <a:xfrm>
            <a:off x="1376167" y="758782"/>
            <a:ext cx="9439665" cy="5824663"/>
          </a:xfrm>
          <a:prstGeom prst="rect">
            <a:avLst/>
          </a:prstGeom>
          <a:ln>
            <a:solidFill>
              <a:schemeClr val="tx1"/>
            </a:solidFill>
          </a:ln>
        </p:spPr>
      </p:pic>
      <p:sp>
        <p:nvSpPr>
          <p:cNvPr id="2" name="TextBox 1">
            <a:extLst>
              <a:ext uri="{FF2B5EF4-FFF2-40B4-BE49-F238E27FC236}">
                <a16:creationId xmlns:a16="http://schemas.microsoft.com/office/drawing/2014/main" id="{B32FD97C-2333-4754-AB57-49FB8CDB9BA4}"/>
              </a:ext>
            </a:extLst>
          </p:cNvPr>
          <p:cNvSpPr txBox="1"/>
          <p:nvPr/>
        </p:nvSpPr>
        <p:spPr>
          <a:xfrm>
            <a:off x="1849676" y="2192056"/>
            <a:ext cx="8567804" cy="2677656"/>
          </a:xfrm>
          <a:prstGeom prst="rect">
            <a:avLst/>
          </a:prstGeom>
          <a:noFill/>
        </p:spPr>
        <p:txBody>
          <a:bodyPr wrap="square" rtlCol="0">
            <a:spAutoFit/>
          </a:bodyPr>
          <a:lstStyle/>
          <a:p>
            <a:r>
              <a:rPr lang="en-US" sz="2800" b="1" dirty="0">
                <a:solidFill>
                  <a:schemeClr val="accent6"/>
                </a:solidFill>
              </a:rPr>
              <a:t>What has become entirely unambiguous, though, is that libraries are now expected—by researchers, funders, faculty colleagues, and especially end-users—to provide services that support open materials and workflows as fully as any other kind of content.</a:t>
            </a:r>
          </a:p>
        </p:txBody>
      </p:sp>
    </p:spTree>
    <p:extLst>
      <p:ext uri="{BB962C8B-B14F-4D97-AF65-F5344CB8AC3E}">
        <p14:creationId xmlns:p14="http://schemas.microsoft.com/office/powerpoint/2010/main" val="330979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9" presetClass="emph" presetSubtype="0" nodeType="afterEffect">
                                  <p:stCondLst>
                                    <p:cond delay="0"/>
                                  </p:stCondLst>
                                  <p:childTnLst>
                                    <p:set>
                                      <p:cBhvr>
                                        <p:cTn id="10" dur="indefinite"/>
                                        <p:tgtEl>
                                          <p:spTgt spid="3"/>
                                        </p:tgtEl>
                                        <p:attrNameLst>
                                          <p:attrName>style.opacity</p:attrName>
                                        </p:attrNameLst>
                                      </p:cBhvr>
                                      <p:to>
                                        <p:strVal val="0.75"/>
                                      </p:to>
                                    </p:set>
                                    <p:animEffect filter="image" prLst="opacity: 0.75">
                                      <p:cBhvr rctx="IE">
                                        <p:cTn id="11"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703ADD78-3A2D-354A-A9E3-2969E4E134B0}"/>
              </a:ext>
            </a:extLst>
          </p:cNvPr>
          <p:cNvSpPr>
            <a:spLocks noGrp="1"/>
          </p:cNvSpPr>
          <p:nvPr>
            <p:ph type="body" sz="quarter" idx="13"/>
          </p:nvPr>
        </p:nvSpPr>
        <p:spPr>
          <a:xfrm>
            <a:off x="454382" y="457739"/>
            <a:ext cx="11252197" cy="915256"/>
          </a:xfrm>
        </p:spPr>
        <p:txBody>
          <a:bodyPr/>
          <a:lstStyle/>
          <a:p>
            <a:r>
              <a:rPr lang="en-US" sz="4000" dirty="0"/>
              <a:t>OCLC Global Council Program Committee</a:t>
            </a:r>
          </a:p>
        </p:txBody>
      </p:sp>
      <p:pic>
        <p:nvPicPr>
          <p:cNvPr id="11" name="Picture 10" descr="A close up of a person&#10;&#10;Description automatically generated">
            <a:extLst>
              <a:ext uri="{FF2B5EF4-FFF2-40B4-BE49-F238E27FC236}">
                <a16:creationId xmlns:a16="http://schemas.microsoft.com/office/drawing/2014/main" id="{B5195891-D0C7-A74C-B2FE-D921EE1BC8FB}"/>
              </a:ext>
            </a:extLst>
          </p:cNvPr>
          <p:cNvPicPr>
            <a:picLocks noChangeAspect="1"/>
          </p:cNvPicPr>
          <p:nvPr/>
        </p:nvPicPr>
        <p:blipFill rotWithShape="1">
          <a:blip r:embed="rId3"/>
          <a:srcRect t="6821" b="6821"/>
          <a:stretch/>
        </p:blipFill>
        <p:spPr>
          <a:xfrm>
            <a:off x="3384727" y="1911217"/>
            <a:ext cx="2491273" cy="2491273"/>
          </a:xfrm>
          <a:prstGeom prst="ellipse">
            <a:avLst/>
          </a:prstGeom>
        </p:spPr>
      </p:pic>
      <p:pic>
        <p:nvPicPr>
          <p:cNvPr id="12" name="Picture 11" descr="A person smiling for the camera&#10;&#10;Description automatically generated">
            <a:extLst>
              <a:ext uri="{FF2B5EF4-FFF2-40B4-BE49-F238E27FC236}">
                <a16:creationId xmlns:a16="http://schemas.microsoft.com/office/drawing/2014/main" id="{CE1D7042-7CA2-1A4B-AD1E-820F7AE45D42}"/>
              </a:ext>
            </a:extLst>
          </p:cNvPr>
          <p:cNvPicPr>
            <a:picLocks noChangeAspect="1"/>
          </p:cNvPicPr>
          <p:nvPr/>
        </p:nvPicPr>
        <p:blipFill rotWithShape="1">
          <a:blip r:embed="rId4"/>
          <a:srcRect l="16045" r="17288"/>
          <a:stretch/>
        </p:blipFill>
        <p:spPr>
          <a:xfrm>
            <a:off x="9161363" y="1911217"/>
            <a:ext cx="2491273" cy="2491273"/>
          </a:xfrm>
          <a:prstGeom prst="ellipse">
            <a:avLst/>
          </a:prstGeom>
        </p:spPr>
      </p:pic>
      <p:pic>
        <p:nvPicPr>
          <p:cNvPr id="15" name="Picture 14" descr="A person sitting at a table using a computer&#10;&#10;Description automatically generated">
            <a:extLst>
              <a:ext uri="{FF2B5EF4-FFF2-40B4-BE49-F238E27FC236}">
                <a16:creationId xmlns:a16="http://schemas.microsoft.com/office/drawing/2014/main" id="{1B648A48-AD64-C341-B259-033F09793CAD}"/>
              </a:ext>
            </a:extLst>
          </p:cNvPr>
          <p:cNvPicPr>
            <a:picLocks noChangeAspect="1"/>
          </p:cNvPicPr>
          <p:nvPr/>
        </p:nvPicPr>
        <p:blipFill rotWithShape="1">
          <a:blip r:embed="rId5"/>
          <a:srcRect l="1034" t="2928" r="1034" b="32026"/>
          <a:stretch/>
        </p:blipFill>
        <p:spPr>
          <a:xfrm>
            <a:off x="6238382" y="1911217"/>
            <a:ext cx="2491273" cy="2491273"/>
          </a:xfrm>
          <a:prstGeom prst="ellipse">
            <a:avLst/>
          </a:prstGeom>
        </p:spPr>
      </p:pic>
      <p:sp>
        <p:nvSpPr>
          <p:cNvPr id="6" name="Rectangle 5">
            <a:extLst>
              <a:ext uri="{FF2B5EF4-FFF2-40B4-BE49-F238E27FC236}">
                <a16:creationId xmlns:a16="http://schemas.microsoft.com/office/drawing/2014/main" id="{90C1C250-A427-5847-ACC4-1CDD23E6F36C}"/>
              </a:ext>
            </a:extLst>
          </p:cNvPr>
          <p:cNvSpPr/>
          <p:nvPr/>
        </p:nvSpPr>
        <p:spPr>
          <a:xfrm>
            <a:off x="3289524" y="4759846"/>
            <a:ext cx="2719014" cy="830997"/>
          </a:xfrm>
          <a:prstGeom prst="rect">
            <a:avLst/>
          </a:prstGeom>
        </p:spPr>
        <p:txBody>
          <a:bodyPr wrap="none">
            <a:spAutoFit/>
          </a:bodyPr>
          <a:lstStyle/>
          <a:p>
            <a:pPr algn="ctr">
              <a:defRPr/>
            </a:pPr>
            <a:r>
              <a:rPr lang="en-US" dirty="0">
                <a:solidFill>
                  <a:srgbClr val="000000"/>
                </a:solidFill>
              </a:rPr>
              <a:t>Debbie Schachter </a:t>
            </a:r>
            <a:br>
              <a:rPr lang="en-US" dirty="0">
                <a:solidFill>
                  <a:srgbClr val="000000"/>
                </a:solidFill>
              </a:rPr>
            </a:br>
            <a:r>
              <a:rPr lang="en-US" dirty="0">
                <a:solidFill>
                  <a:srgbClr val="000000"/>
                </a:solidFill>
              </a:rPr>
              <a:t>Chair (ARC)</a:t>
            </a:r>
          </a:p>
        </p:txBody>
      </p:sp>
      <p:sp>
        <p:nvSpPr>
          <p:cNvPr id="16" name="Rectangle 15">
            <a:extLst>
              <a:ext uri="{FF2B5EF4-FFF2-40B4-BE49-F238E27FC236}">
                <a16:creationId xmlns:a16="http://schemas.microsoft.com/office/drawing/2014/main" id="{EB97444F-E30D-4941-BA25-47B2413EFC49}"/>
              </a:ext>
            </a:extLst>
          </p:cNvPr>
          <p:cNvSpPr/>
          <p:nvPr/>
        </p:nvSpPr>
        <p:spPr>
          <a:xfrm>
            <a:off x="537680" y="4759846"/>
            <a:ext cx="2324675" cy="830997"/>
          </a:xfrm>
          <a:prstGeom prst="rect">
            <a:avLst/>
          </a:prstGeom>
        </p:spPr>
        <p:txBody>
          <a:bodyPr wrap="none">
            <a:spAutoFit/>
          </a:bodyPr>
          <a:lstStyle/>
          <a:p>
            <a:pPr algn="ctr">
              <a:defRPr/>
            </a:pPr>
            <a:r>
              <a:rPr lang="en-US" dirty="0">
                <a:solidFill>
                  <a:srgbClr val="000000"/>
                </a:solidFill>
              </a:rPr>
              <a:t>Rupert </a:t>
            </a:r>
            <a:r>
              <a:rPr lang="en-US" dirty="0" err="1">
                <a:solidFill>
                  <a:srgbClr val="000000"/>
                </a:solidFill>
              </a:rPr>
              <a:t>Schaab</a:t>
            </a:r>
            <a:r>
              <a:rPr lang="en-US" dirty="0">
                <a:solidFill>
                  <a:srgbClr val="000000"/>
                </a:solidFill>
              </a:rPr>
              <a:t> </a:t>
            </a:r>
            <a:br>
              <a:rPr lang="en-US" dirty="0">
                <a:solidFill>
                  <a:srgbClr val="000000"/>
                </a:solidFill>
              </a:rPr>
            </a:br>
            <a:r>
              <a:rPr lang="en-US" dirty="0">
                <a:solidFill>
                  <a:srgbClr val="000000"/>
                </a:solidFill>
              </a:rPr>
              <a:t>(EMEA)</a:t>
            </a:r>
          </a:p>
        </p:txBody>
      </p:sp>
      <p:sp>
        <p:nvSpPr>
          <p:cNvPr id="8" name="Rectangle 7">
            <a:extLst>
              <a:ext uri="{FF2B5EF4-FFF2-40B4-BE49-F238E27FC236}">
                <a16:creationId xmlns:a16="http://schemas.microsoft.com/office/drawing/2014/main" id="{2E2D4B93-F808-3843-BA34-0A3D7A8C09B1}"/>
              </a:ext>
            </a:extLst>
          </p:cNvPr>
          <p:cNvSpPr/>
          <p:nvPr/>
        </p:nvSpPr>
        <p:spPr>
          <a:xfrm>
            <a:off x="6285388" y="4797359"/>
            <a:ext cx="2397259" cy="830997"/>
          </a:xfrm>
          <a:prstGeom prst="rect">
            <a:avLst/>
          </a:prstGeom>
        </p:spPr>
        <p:txBody>
          <a:bodyPr wrap="none">
            <a:spAutoFit/>
          </a:bodyPr>
          <a:lstStyle/>
          <a:p>
            <a:pPr algn="ctr">
              <a:defRPr/>
            </a:pPr>
            <a:r>
              <a:rPr lang="en-US" dirty="0">
                <a:solidFill>
                  <a:srgbClr val="000000"/>
                </a:solidFill>
              </a:rPr>
              <a:t>Tuba </a:t>
            </a:r>
            <a:r>
              <a:rPr lang="en-US" dirty="0" err="1">
                <a:solidFill>
                  <a:srgbClr val="000000"/>
                </a:solidFill>
              </a:rPr>
              <a:t>Akbaytürk</a:t>
            </a:r>
            <a:r>
              <a:rPr lang="en-US" dirty="0">
                <a:solidFill>
                  <a:srgbClr val="000000"/>
                </a:solidFill>
              </a:rPr>
              <a:t> </a:t>
            </a:r>
            <a:br>
              <a:rPr lang="en-US" dirty="0">
                <a:solidFill>
                  <a:srgbClr val="000000"/>
                </a:solidFill>
              </a:rPr>
            </a:br>
            <a:r>
              <a:rPr lang="en-US" dirty="0">
                <a:solidFill>
                  <a:srgbClr val="000000"/>
                </a:solidFill>
              </a:rPr>
              <a:t>(EMEA)</a:t>
            </a:r>
          </a:p>
        </p:txBody>
      </p:sp>
      <p:sp>
        <p:nvSpPr>
          <p:cNvPr id="17" name="Rectangle 16">
            <a:extLst>
              <a:ext uri="{FF2B5EF4-FFF2-40B4-BE49-F238E27FC236}">
                <a16:creationId xmlns:a16="http://schemas.microsoft.com/office/drawing/2014/main" id="{63B24733-952F-0C47-B6CE-4F27F0160B09}"/>
              </a:ext>
            </a:extLst>
          </p:cNvPr>
          <p:cNvSpPr/>
          <p:nvPr/>
        </p:nvSpPr>
        <p:spPr>
          <a:xfrm>
            <a:off x="9161363" y="4797359"/>
            <a:ext cx="2600392" cy="830997"/>
          </a:xfrm>
          <a:prstGeom prst="rect">
            <a:avLst/>
          </a:prstGeom>
        </p:spPr>
        <p:txBody>
          <a:bodyPr wrap="none">
            <a:spAutoFit/>
          </a:bodyPr>
          <a:lstStyle/>
          <a:p>
            <a:pPr algn="ctr">
              <a:defRPr/>
            </a:pPr>
            <a:r>
              <a:rPr lang="en-US" dirty="0" err="1">
                <a:solidFill>
                  <a:srgbClr val="000000"/>
                </a:solidFill>
              </a:rPr>
              <a:t>Kuang-hua</a:t>
            </a:r>
            <a:r>
              <a:rPr lang="en-US" dirty="0">
                <a:solidFill>
                  <a:srgbClr val="000000"/>
                </a:solidFill>
              </a:rPr>
              <a:t> Chen </a:t>
            </a:r>
            <a:br>
              <a:rPr lang="en-US" dirty="0">
                <a:solidFill>
                  <a:srgbClr val="000000"/>
                </a:solidFill>
              </a:rPr>
            </a:br>
            <a:r>
              <a:rPr lang="en-US" dirty="0">
                <a:solidFill>
                  <a:srgbClr val="000000"/>
                </a:solidFill>
              </a:rPr>
              <a:t>(APRC)</a:t>
            </a:r>
          </a:p>
        </p:txBody>
      </p:sp>
      <p:pic>
        <p:nvPicPr>
          <p:cNvPr id="19" name="Picture 18">
            <a:extLst>
              <a:ext uri="{FF2B5EF4-FFF2-40B4-BE49-F238E27FC236}">
                <a16:creationId xmlns:a16="http://schemas.microsoft.com/office/drawing/2014/main" id="{3DE7412C-740D-5048-BB05-07054F225A79}"/>
              </a:ext>
            </a:extLst>
          </p:cNvPr>
          <p:cNvPicPr>
            <a:picLocks noChangeAspect="1"/>
          </p:cNvPicPr>
          <p:nvPr/>
        </p:nvPicPr>
        <p:blipFill>
          <a:blip r:embed="rId6"/>
          <a:stretch>
            <a:fillRect/>
          </a:stretch>
        </p:blipFill>
        <p:spPr>
          <a:xfrm>
            <a:off x="454382" y="1911217"/>
            <a:ext cx="2491273" cy="2491273"/>
          </a:xfrm>
          <a:prstGeom prst="rect">
            <a:avLst/>
          </a:prstGeom>
        </p:spPr>
      </p:pic>
    </p:spTree>
    <p:extLst>
      <p:ext uri="{BB962C8B-B14F-4D97-AF65-F5344CB8AC3E}">
        <p14:creationId xmlns:p14="http://schemas.microsoft.com/office/powerpoint/2010/main" val="421331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A16403-69ED-424D-874A-C57C1A1BE907}"/>
              </a:ext>
            </a:extLst>
          </p:cNvPr>
          <p:cNvSpPr>
            <a:spLocks noGrp="1"/>
          </p:cNvSpPr>
          <p:nvPr>
            <p:ph type="body" sz="quarter" idx="13"/>
          </p:nvPr>
        </p:nvSpPr>
        <p:spPr/>
        <p:txBody>
          <a:bodyPr/>
          <a:lstStyle/>
          <a:p>
            <a:r>
              <a:rPr lang="en-US" sz="4800" dirty="0"/>
              <a:t>Open Content Survey – Methodology</a:t>
            </a:r>
          </a:p>
        </p:txBody>
      </p:sp>
      <p:sp>
        <p:nvSpPr>
          <p:cNvPr id="6" name="Text Placeholder 5">
            <a:extLst>
              <a:ext uri="{FF2B5EF4-FFF2-40B4-BE49-F238E27FC236}">
                <a16:creationId xmlns:a16="http://schemas.microsoft.com/office/drawing/2014/main" id="{C3F27DC0-21F1-4BA7-9448-90B39AF215EA}"/>
              </a:ext>
            </a:extLst>
          </p:cNvPr>
          <p:cNvSpPr>
            <a:spLocks noGrp="1"/>
          </p:cNvSpPr>
          <p:nvPr>
            <p:ph type="body" sz="quarter" idx="12"/>
          </p:nvPr>
        </p:nvSpPr>
        <p:spPr>
          <a:xfrm>
            <a:off x="6080482" y="1372995"/>
            <a:ext cx="5486399" cy="4591525"/>
          </a:xfrm>
        </p:spPr>
        <p:txBody>
          <a:bodyPr>
            <a:normAutofit/>
          </a:bodyPr>
          <a:lstStyle/>
          <a:p>
            <a:r>
              <a:rPr lang="en-US" sz="3200" dirty="0"/>
              <a:t>Survey data collected November 12, 2018 – January 31, 2019</a:t>
            </a:r>
            <a:br>
              <a:rPr lang="en-US" sz="3200" dirty="0"/>
            </a:br>
            <a:endParaRPr lang="en-US" sz="3200" dirty="0"/>
          </a:p>
          <a:p>
            <a:r>
              <a:rPr lang="en-US" sz="3200" dirty="0"/>
              <a:t>Convenience sample of 705 respondents from 82 different countries</a:t>
            </a:r>
          </a:p>
        </p:txBody>
      </p:sp>
      <p:sp>
        <p:nvSpPr>
          <p:cNvPr id="4" name="TextBox 3">
            <a:extLst>
              <a:ext uri="{FF2B5EF4-FFF2-40B4-BE49-F238E27FC236}">
                <a16:creationId xmlns:a16="http://schemas.microsoft.com/office/drawing/2014/main" id="{925AA3F4-7357-CB43-BD41-9D1C95319D85}"/>
              </a:ext>
            </a:extLst>
          </p:cNvPr>
          <p:cNvSpPr txBox="1"/>
          <p:nvPr/>
        </p:nvSpPr>
        <p:spPr>
          <a:xfrm>
            <a:off x="485419" y="1265331"/>
            <a:ext cx="5003441" cy="4327338"/>
          </a:xfrm>
          <a:prstGeom prst="rect">
            <a:avLst/>
          </a:prstGeom>
          <a:noFill/>
        </p:spPr>
        <p:txBody>
          <a:bodyPr wrap="square" rtlCol="0">
            <a:spAutoFit/>
          </a:bodyPr>
          <a:lstStyle/>
          <a:p>
            <a:pPr marL="457189" lvl="0" indent="-457189" defTabSz="609585">
              <a:spcBef>
                <a:spcPct val="20000"/>
              </a:spcBef>
              <a:buFont typeface="Arial"/>
              <a:buChar char="•"/>
            </a:pPr>
            <a:r>
              <a:rPr lang="en-US" sz="3200" dirty="0">
                <a:solidFill>
                  <a:srgbClr val="000000"/>
                </a:solidFill>
                <a:cs typeface="Arial"/>
              </a:rPr>
              <a:t>Not only OA – also other freely available online open content</a:t>
            </a:r>
          </a:p>
          <a:p>
            <a:pPr marL="457189" lvl="0" indent="-457189" defTabSz="609585">
              <a:spcBef>
                <a:spcPct val="20000"/>
              </a:spcBef>
              <a:buFont typeface="Arial"/>
              <a:buChar char="•"/>
            </a:pPr>
            <a:r>
              <a:rPr lang="en-US" sz="3200" dirty="0">
                <a:solidFill>
                  <a:srgbClr val="000000"/>
                </a:solidFill>
                <a:cs typeface="Arial"/>
              </a:rPr>
              <a:t>Acknowledging the "continuum of openness“</a:t>
            </a:r>
          </a:p>
          <a:p>
            <a:pPr marL="457189" lvl="0" indent="-457189" defTabSz="609585">
              <a:spcBef>
                <a:spcPct val="20000"/>
              </a:spcBef>
              <a:buFont typeface="Arial"/>
              <a:buChar char="•"/>
            </a:pPr>
            <a:r>
              <a:rPr lang="en-US" sz="3200" dirty="0">
                <a:solidFill>
                  <a:srgbClr val="000000"/>
                </a:solidFill>
                <a:cs typeface="Arial"/>
              </a:rPr>
              <a:t>Global</a:t>
            </a:r>
          </a:p>
          <a:p>
            <a:pPr marL="457189" lvl="0" indent="-457189" defTabSz="609585">
              <a:spcBef>
                <a:spcPct val="20000"/>
              </a:spcBef>
              <a:buFont typeface="Arial"/>
              <a:buChar char="•"/>
            </a:pPr>
            <a:r>
              <a:rPr lang="en-US" sz="3200" dirty="0">
                <a:solidFill>
                  <a:srgbClr val="000000"/>
                </a:solidFill>
                <a:cs typeface="Arial"/>
              </a:rPr>
              <a:t>All library types</a:t>
            </a:r>
            <a:endParaRPr lang="en-US" sz="3200" dirty="0"/>
          </a:p>
        </p:txBody>
      </p:sp>
    </p:spTree>
    <p:extLst>
      <p:ext uri="{BB962C8B-B14F-4D97-AF65-F5344CB8AC3E}">
        <p14:creationId xmlns:p14="http://schemas.microsoft.com/office/powerpoint/2010/main" val="256975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E59BDCB-33F8-4166-BA85-0CFDD805D19C}"/>
              </a:ext>
            </a:extLst>
          </p:cNvPr>
          <p:cNvSpPr>
            <a:spLocks noGrp="1"/>
          </p:cNvSpPr>
          <p:nvPr>
            <p:ph type="body" sz="quarter" idx="13"/>
          </p:nvPr>
        </p:nvSpPr>
        <p:spPr/>
        <p:txBody>
          <a:bodyPr vert="horz" anchor="t"/>
          <a:lstStyle/>
          <a:p>
            <a:r>
              <a:rPr lang="de-DE" dirty="0"/>
              <a:t>Overview of survey findings</a:t>
            </a:r>
          </a:p>
        </p:txBody>
      </p:sp>
      <p:sp>
        <p:nvSpPr>
          <p:cNvPr id="2" name="Textplatzhalter 1">
            <a:extLst>
              <a:ext uri="{FF2B5EF4-FFF2-40B4-BE49-F238E27FC236}">
                <a16:creationId xmlns:a16="http://schemas.microsoft.com/office/drawing/2014/main" id="{FCF1F73E-86B2-4F09-A149-61FB7925D405}"/>
              </a:ext>
            </a:extLst>
          </p:cNvPr>
          <p:cNvSpPr>
            <a:spLocks noGrp="1"/>
          </p:cNvSpPr>
          <p:nvPr>
            <p:ph type="body" sz="quarter" idx="12"/>
          </p:nvPr>
        </p:nvSpPr>
        <p:spPr/>
        <p:txBody>
          <a:bodyPr vert="horz" anchor="t"/>
          <a:lstStyle/>
          <a:p>
            <a:pPr marL="0" indent="0">
              <a:buNone/>
            </a:pPr>
            <a:r>
              <a:rPr lang="en-US" dirty="0"/>
              <a:t>705 responses from 82 different countries</a:t>
            </a:r>
            <a:endParaRPr lang="en-US" dirty="0">
              <a:cs typeface="Arial"/>
            </a:endParaRPr>
          </a:p>
          <a:p>
            <a:r>
              <a:rPr lang="en-US" dirty="0">
                <a:cs typeface="Arial"/>
              </a:rPr>
              <a:t>72% are Research and University libraries</a:t>
            </a:r>
          </a:p>
          <a:p>
            <a:r>
              <a:rPr lang="en-US" dirty="0">
                <a:cs typeface="Arial"/>
              </a:rPr>
              <a:t>91% are currently involved in Open Content activities </a:t>
            </a:r>
          </a:p>
          <a:p>
            <a:r>
              <a:rPr lang="en-US" dirty="0"/>
              <a:t>Current top 3 Open Content activities:</a:t>
            </a:r>
            <a:endParaRPr lang="en-US" dirty="0">
              <a:cs typeface="Arial"/>
            </a:endParaRPr>
          </a:p>
          <a:p>
            <a:pPr marL="952485" lvl="1" indent="-342900"/>
            <a:r>
              <a:rPr lang="en-US" sz="2800" dirty="0"/>
              <a:t>Operating an institutional repository </a:t>
            </a:r>
          </a:p>
          <a:p>
            <a:pPr marL="952485" lvl="1" indent="-342900"/>
            <a:r>
              <a:rPr lang="en-US" sz="2800" dirty="0"/>
              <a:t>Supporting users/instructors/digital literacy programs</a:t>
            </a:r>
            <a:endParaRPr lang="en-US" sz="2800" dirty="0">
              <a:cs typeface="Arial"/>
            </a:endParaRPr>
          </a:p>
          <a:p>
            <a:pPr marL="952485" lvl="1" indent="-342900"/>
            <a:r>
              <a:rPr lang="en-US" sz="2800" dirty="0"/>
              <a:t>Promoting the discovery of Open Content</a:t>
            </a:r>
          </a:p>
        </p:txBody>
      </p:sp>
    </p:spTree>
    <p:extLst>
      <p:ext uri="{BB962C8B-B14F-4D97-AF65-F5344CB8AC3E}">
        <p14:creationId xmlns:p14="http://schemas.microsoft.com/office/powerpoint/2010/main" val="357541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29942</TotalTime>
  <Words>2480</Words>
  <Application>Microsoft Office PowerPoint</Application>
  <PresentationFormat>Widescreen</PresentationFormat>
  <Paragraphs>284</Paragraphs>
  <Slides>30</Slides>
  <Notes>23</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Adobe Fan Heiti Std B</vt:lpstr>
      <vt:lpstr>Arial</vt:lpstr>
      <vt:lpstr>Beirut</vt:lpstr>
      <vt:lpstr>Calibri</vt:lpstr>
      <vt:lpstr>Calibri Light</vt:lpstr>
      <vt:lpstr>Corbel</vt:lpstr>
      <vt:lpstr>Farah</vt:lpstr>
      <vt:lpstr>Helvetica</vt:lpstr>
      <vt:lpstr>Segoe UI</vt:lpstr>
      <vt:lpstr>Wingdings</vt:lpstr>
      <vt:lpstr>Nonconfidential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Lorcan’s three 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Costs of “Open”: Preliminary Results from a Global Survey</dc:title>
  <dc:subject>open access for libraries and research organizations</dc:subject>
  <dc:creator>Merrilee Proffitt</dc:creator>
  <cp:keywords>research, open access, open science, open government</cp:keywords>
  <dc:description>OCLC conducted a worldwide survey in 2018 that focused on libraries’ ambitions, realities, and investments in support of open content. Here we examine definitions of “open” and share preliminary findings from more than 700 responses on library investments, assessments and planning, leading participants in a discussion about the implications for our global and connected future, as well as opportunities for collective action.</dc:description>
  <cp:lastModifiedBy>McNicol,Jeanette</cp:lastModifiedBy>
  <cp:revision>157</cp:revision>
  <dcterms:created xsi:type="dcterms:W3CDTF">2019-02-07T17:51:42Z</dcterms:created>
  <dcterms:modified xsi:type="dcterms:W3CDTF">2019-06-12T18:11:15Z</dcterms:modified>
  <cp:category/>
</cp:coreProperties>
</file>