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7" r:id="rId1"/>
    <p:sldMasterId id="2147483688" r:id="rId2"/>
    <p:sldMasterId id="2147483689" r:id="rId3"/>
    <p:sldMasterId id="2147483690" r:id="rId4"/>
  </p:sldMasterIdLst>
  <p:notesMasterIdLst>
    <p:notesMasterId r:id="rId88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6" r:id="rId85"/>
    <p:sldId id="337" r:id="rId86"/>
    <p:sldId id="338" r:id="rId8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56">
          <p15:clr>
            <a:srgbClr val="A4A3A4"/>
          </p15:clr>
        </p15:guide>
        <p15:guide id="2" pos="288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4" d="100"/>
          <a:sy n="124" d="100"/>
        </p:scale>
        <p:origin x="504" y="96"/>
      </p:cViewPr>
      <p:guideLst>
        <p:guide orient="horz" pos="1656"/>
        <p:guide pos="28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slide" Target="slides/slide80.xml"/><Relationship Id="rId89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58b67c152f_0_3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58b67c152f_0_3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58b67c152f_0_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58b67c152f_0_3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58b67c152f_0_3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58b67c152f_0_3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58b67c152f_0_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58b67c152f_0_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58b67c152f_0_3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58b67c152f_0_3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58b67c152f_0_3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58b67c152f_0_3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58b67c152f_0_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58b67c152f_0_3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58b67c152f_0_3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58b67c152f_0_3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58b67c152f_0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58b67c152f_0_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5450cacfa3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5450cacfa3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58b67c152f_0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58b67c152f_0_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58b67c152f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58b67c152f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58b67c152f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58b67c152f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58b67c152f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58b67c152f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58b67c152f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58b67c152f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58b67c152f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58b67c152f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58b67c152f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58b67c152f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58b67c152f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58b67c152f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58b67c152f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58b67c152f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5450cacfa3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5450cacfa3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58b67c152f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58b67c152f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58b67c152f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58b67c152f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58b67c152f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58b67c152f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58b67c152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58b67c152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58b67c152f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58b67c152f_0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58b67c152f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58b67c152f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58c2c7cc8b_5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g58c2c7cc8b_5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endParaRPr sz="1100" b="0" i="0" u="none" strike="noStrike" cap="none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58c2c7cc8b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6" name="Google Shape;336;g58c2c7cc8b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endParaRPr sz="1100" b="0" i="0" u="none" strike="noStrike" cap="none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5450cacfa3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5450cacfa3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58b67c152f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58b67c152f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5450cacfa3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5450cacfa3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58b67c152f_0_3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58b67c152f_0_3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58b67c152f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58b67c152f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58b67c152f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58b67c152f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58b67c152f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58b67c152f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58b67c152f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58b67c152f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58b67c152f_0_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58b67c152f_0_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58b67c152f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58b67c152f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58b67c152f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58b67c152f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58b67c152f_0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58b67c152f_0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58b67c152f_0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58b67c152f_0_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58b67c152f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58b67c152f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58b67c152f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58b67c152f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58b67c152f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58b67c152f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58b67c152f_0_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58b67c152f_0_2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58b67c152f_0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58b67c152f_0_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58b67c152f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58b67c152f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58b67c152f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58b67c152f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58b67c152f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58b67c152f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58b67c152f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58b67c152f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58b67c152f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58b67c152f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58b67c152f_0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58b67c152f_0_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58b67c152f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58b67c152f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58b67c152f_0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58b67c152f_0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5450cacfa3_6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5450cacfa3_6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58b67c152f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58b67c152f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58b67c152f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58b67c152f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58b67c152f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58b67c152f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58b67c152f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58b67c152f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58b67c152f_0_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58b67c152f_0_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58b67c152f_0_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58b67c152f_0_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58b67c152f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58b67c152f_0_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58b67c152f_0_4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58b67c152f_0_4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58b67c152f_0_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58b67c152f_0_3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58b67c152f_0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58b67c152f_0_3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58b67c152f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58b67c152f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56bce1a299_1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9" name="Google Shape;519;g56bce1a299_1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endParaRPr sz="1100" b="0" i="0" u="none" strike="noStrike" cap="none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58b67c152f_0_4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Google Shape;524;g58b67c152f_0_4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58b67c152f_0_4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58b67c152f_0_4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58b67c152f_0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58b67c152f_0_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58b67c152f_0_4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58b67c152f_0_4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58b67c152f_0_4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58b67c152f_0_4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58b67c152f_0_4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58b67c152f_0_4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58b67c152f_0_4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58b67c152f_0_4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58b67c152f_0_4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58b67c152f_0_4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58b67c152f_0_4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" name="Google Shape;566;g58b67c152f_0_4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58b67c152f_0_3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58b67c152f_0_3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58b67c152f_0_4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Google Shape;581;g58b67c152f_0_4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58b67c152f_0_4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58b67c152f_0_4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58b67c152f_0_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1" name="Google Shape;591;g58b67c152f_0_4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endParaRPr sz="1100" b="0" i="0" u="none" strike="noStrike" cap="none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58b67c152f_0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58b67c152f_0_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58b67c152f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58b67c152f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1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1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1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1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1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1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1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2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8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 b="1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 b="1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 b="1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 b="1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 b="1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 b="1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 b="1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28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1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1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1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1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1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1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1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2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25" cy="3725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8" name="Google Shape;108;p29"/>
          <p:cNvSpPr txBox="1">
            <a:spLocks noGrp="1"/>
          </p:cNvSpPr>
          <p:nvPr>
            <p:ph type="body" idx="2"/>
          </p:nvPr>
        </p:nvSpPr>
        <p:spPr>
          <a:xfrm>
            <a:off x="4692273" y="1200150"/>
            <a:ext cx="3994525" cy="3725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1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1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1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1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1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1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1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1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599" cy="2052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3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0" name="Google Shape;120;p3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599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3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9" name="Google Shape;129;p3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899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3" name="Google Shape;133;p3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899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4" name="Google Shape;134;p3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7" name="Google Shape;137;p3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7999" cy="755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0" name="Google Shape;140;p3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7999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1" name="Google Shape;141;p3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4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41"/>
          <p:cNvSpPr/>
          <p:nvPr/>
        </p:nvSpPr>
        <p:spPr>
          <a:xfrm>
            <a:off x="4572000" y="-125"/>
            <a:ext cx="4572000" cy="51434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4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199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2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2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2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2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2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2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2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199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9" name="Google Shape;149;p4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0" name="Google Shape;150;p4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3" name="Google Shape;153;p4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43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599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4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599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7" name="Google Shape;157;p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mc:AlternateContent xmlns:mc="http://schemas.openxmlformats.org/markup-compatibility/2006" xmlns:p14="http://schemas.microsoft.com/office/powerpoint/2010/main">
    <mc:Choice Requires="p14">
      <p:transition p14:dur="0">
        <p:fade thruBlk="1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1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1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1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1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1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1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1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2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6" name="Google Shape;116;p3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0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collectionsasdata.github.io/statement/" TargetMode="Externa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2.xml"/><Relationship Id="rId6" Type="http://schemas.openxmlformats.org/officeDocument/2006/relationships/hyperlink" Target="https://groups.google.com/forum/#!forum/collectionsasdata" TargetMode="External"/><Relationship Id="rId5" Type="http://schemas.openxmlformats.org/officeDocument/2006/relationships/hyperlink" Target="https://collectionsasdata.github.io/personas/" TargetMode="External"/><Relationship Id="rId4" Type="http://schemas.openxmlformats.org/officeDocument/2006/relationships/hyperlink" Target="https://collectionsasdata.github.io/facets/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0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0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0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0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44"/>
          <p:cNvSpPr txBox="1"/>
          <p:nvPr/>
        </p:nvSpPr>
        <p:spPr>
          <a:xfrm>
            <a:off x="-8225" y="0"/>
            <a:ext cx="9152100" cy="15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dk1"/>
                </a:solidFill>
                <a:highlight>
                  <a:srgbClr val="FFFFFF"/>
                </a:highlight>
                <a:latin typeface="Droid Serif"/>
                <a:ea typeface="Droid Serif"/>
                <a:cs typeface="Droid Serif"/>
                <a:sym typeface="Droid Serif"/>
              </a:rPr>
              <a:t>researchworks</a:t>
            </a:r>
            <a:endParaRPr sz="6000" dirty="0">
              <a:solidFill>
                <a:schemeClr val="dk1"/>
              </a:solidFill>
              <a:highlight>
                <a:srgbClr val="FFFFFF"/>
              </a:highlight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i="1" dirty="0">
                <a:solidFill>
                  <a:schemeClr val="dk1"/>
                </a:solidFill>
                <a:highlight>
                  <a:srgbClr val="FFFFFF"/>
                </a:highlight>
                <a:latin typeface="Droid Serif"/>
                <a:ea typeface="Droid Serif"/>
                <a:cs typeface="Droid Serif"/>
                <a:sym typeface="Droid Serif"/>
              </a:rPr>
              <a:t>shaping an applied research agenda</a:t>
            </a:r>
            <a:r>
              <a:rPr lang="en" sz="3600" dirty="0">
                <a:solidFill>
                  <a:schemeClr val="dk1"/>
                </a:solidFill>
                <a:highlight>
                  <a:srgbClr val="FFFFFF"/>
                </a:highlight>
                <a:latin typeface="Droid Serif"/>
                <a:ea typeface="Droid Serif"/>
                <a:cs typeface="Droid Serif"/>
                <a:sym typeface="Droid Serif"/>
              </a:rPr>
              <a:t> </a:t>
            </a:r>
            <a:endParaRPr sz="3600" dirty="0">
              <a:solidFill>
                <a:schemeClr val="dk1"/>
              </a:solidFill>
              <a:highlight>
                <a:srgbClr val="FFFFFF"/>
              </a:highlight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chemeClr val="dk1"/>
              </a:solidFill>
              <a:highlight>
                <a:srgbClr val="FFFFFF"/>
              </a:highlight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chemeClr val="dk1"/>
              </a:solidFill>
              <a:highlight>
                <a:srgbClr val="FFFFFF"/>
              </a:highlight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 dirty="0">
              <a:solidFill>
                <a:schemeClr val="dk1"/>
              </a:solidFill>
              <a:highlight>
                <a:srgbClr val="FFFFFF"/>
              </a:highlight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 dirty="0">
              <a:solidFill>
                <a:schemeClr val="dk1"/>
              </a:solidFill>
              <a:highlight>
                <a:srgbClr val="FFFFFF"/>
              </a:highlight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 dirty="0">
              <a:solidFill>
                <a:schemeClr val="dk1"/>
              </a:solidFill>
              <a:highlight>
                <a:srgbClr val="FFFFFF"/>
              </a:highlight>
              <a:latin typeface="Droid Serif"/>
              <a:ea typeface="Droid Serif"/>
              <a:cs typeface="Droid Serif"/>
              <a:sym typeface="Droid Serif"/>
            </a:endParaRPr>
          </a:p>
        </p:txBody>
      </p:sp>
      <p:pic>
        <p:nvPicPr>
          <p:cNvPr id="163" name="Google Shape;16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5" y="1682850"/>
            <a:ext cx="9144000" cy="346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125" y="152400"/>
            <a:ext cx="8357756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58725"/>
            <a:ext cx="8839202" cy="4226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2400"/>
            <a:ext cx="9209772" cy="47552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40100"/>
            <a:ext cx="8839199" cy="1974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804936"/>
            <a:ext cx="8839199" cy="18080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9000"/>
            <a:ext cx="8839203" cy="1685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1" cy="4562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350" y="1213000"/>
            <a:ext cx="8835323" cy="245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60"/>
          <p:cNvSpPr txBox="1"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highlight>
                <a:srgbClr val="FFFFFF"/>
              </a:highlight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highlight>
                  <a:srgbClr val="FFFFFF"/>
                </a:highlight>
                <a:latin typeface="Droid Serif"/>
                <a:ea typeface="Droid Serif"/>
                <a:cs typeface="Droid Serif"/>
                <a:sym typeface="Droid Serif"/>
              </a:rPr>
              <a:t>challenges must be matched with questions, </a:t>
            </a:r>
            <a:endParaRPr sz="3000">
              <a:solidFill>
                <a:schemeClr val="dk1"/>
              </a:solidFill>
              <a:highlight>
                <a:srgbClr val="FFFFFF"/>
              </a:highlight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highlight>
                <a:srgbClr val="FFFFFF"/>
              </a:highlight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highlight>
                  <a:srgbClr val="FFFFFF"/>
                </a:highlight>
                <a:latin typeface="Droid Serif"/>
                <a:ea typeface="Droid Serif"/>
                <a:cs typeface="Droid Serif"/>
                <a:sym typeface="Droid Serif"/>
              </a:rPr>
              <a:t>questions must be matched with methods, </a:t>
            </a:r>
            <a:endParaRPr sz="3000">
              <a:solidFill>
                <a:schemeClr val="dk1"/>
              </a:solidFill>
              <a:highlight>
                <a:srgbClr val="FFFFFF"/>
              </a:highlight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highlight>
                <a:srgbClr val="FFFFFF"/>
              </a:highlight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highlight>
                  <a:srgbClr val="FFFFFF"/>
                </a:highlight>
                <a:latin typeface="Droid Serif"/>
                <a:ea typeface="Droid Serif"/>
                <a:cs typeface="Droid Serif"/>
                <a:sym typeface="Droid Serif"/>
              </a:rPr>
              <a:t>actions must be matched with contexts for collaboration.</a:t>
            </a:r>
            <a:endParaRPr sz="3000">
              <a:solidFill>
                <a:schemeClr val="dk1"/>
              </a:solidFill>
              <a:highlight>
                <a:srgbClr val="FFFFFF"/>
              </a:highlight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highlight>
                <a:srgbClr val="FFFFFF"/>
              </a:highlight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0000"/>
                </a:solidFill>
                <a:highlight>
                  <a:srgbClr val="FFFFFF"/>
                </a:highlight>
                <a:latin typeface="Droid Serif"/>
                <a:ea typeface="Droid Serif"/>
                <a:cs typeface="Droid Serif"/>
                <a:sym typeface="Droid Serif"/>
              </a:rPr>
              <a:t>all of this needs to be grounded by carefully considered ethical commitments.</a:t>
            </a:r>
            <a:r>
              <a:rPr lang="en" sz="3000">
                <a:solidFill>
                  <a:schemeClr val="dk1"/>
                </a:solidFill>
                <a:highlight>
                  <a:srgbClr val="FFFFFF"/>
                </a:highlight>
                <a:latin typeface="Droid Serif"/>
                <a:ea typeface="Droid Serif"/>
                <a:cs typeface="Droid Serif"/>
                <a:sym typeface="Droid Serif"/>
              </a:rPr>
              <a:t>   </a:t>
            </a:r>
            <a:endParaRPr sz="3000">
              <a:latin typeface="Droid Serif"/>
              <a:ea typeface="Droid Serif"/>
              <a:cs typeface="Droid Serif"/>
              <a:sym typeface="Droid Serif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52125" cy="520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62"/>
          <p:cNvSpPr txBox="1"/>
          <p:nvPr/>
        </p:nvSpPr>
        <p:spPr>
          <a:xfrm>
            <a:off x="0" y="-401200"/>
            <a:ext cx="9144000" cy="46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800" b="1">
              <a:solidFill>
                <a:srgbClr val="666666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Droid Serif"/>
              <a:buChar char="●"/>
            </a:pPr>
            <a:r>
              <a:rPr lang="en" sz="2400" b="1">
                <a:latin typeface="Droid Serif"/>
                <a:ea typeface="Droid Serif"/>
                <a:cs typeface="Droid Serif"/>
                <a:sym typeface="Droid Serif"/>
              </a:rPr>
              <a:t>surface challenges and opportunities for the applied research agenda </a:t>
            </a:r>
            <a:r>
              <a:rPr lang="en" sz="2400">
                <a:latin typeface="Droid Serif"/>
                <a:ea typeface="Droid Serif"/>
                <a:cs typeface="Droid Serif"/>
                <a:sym typeface="Droid Serif"/>
              </a:rPr>
              <a:t>... driven by community needs and values </a:t>
            </a:r>
            <a:endParaRPr sz="2400"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400"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Droid Serif"/>
              <a:buChar char="●"/>
            </a:pPr>
            <a:r>
              <a:rPr lang="en" sz="2400" b="1">
                <a:latin typeface="Droid Serif"/>
                <a:ea typeface="Droid Serif"/>
                <a:cs typeface="Droid Serif"/>
                <a:sym typeface="Droid Serif"/>
              </a:rPr>
              <a:t>determine which challenges require collective action </a:t>
            </a:r>
            <a:r>
              <a:rPr lang="en" sz="2400">
                <a:latin typeface="Droid Serif"/>
                <a:ea typeface="Droid Serif"/>
                <a:cs typeface="Droid Serif"/>
                <a:sym typeface="Droid Serif"/>
              </a:rPr>
              <a:t> … entails engagement with the norms, guidelines, and resources we believe are required in order to make progress</a:t>
            </a:r>
            <a:endParaRPr sz="2400"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400"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Droid Serif"/>
              <a:buChar char="●"/>
            </a:pPr>
            <a:r>
              <a:rPr lang="en" sz="2400" b="1">
                <a:latin typeface="Droid Serif"/>
                <a:ea typeface="Droid Serif"/>
                <a:cs typeface="Droid Serif"/>
                <a:sym typeface="Droid Serif"/>
              </a:rPr>
              <a:t>integrate and share what we learn</a:t>
            </a:r>
            <a:r>
              <a:rPr lang="en" sz="2400">
                <a:latin typeface="Droid Serif"/>
                <a:ea typeface="Droid Serif"/>
                <a:cs typeface="Droid Serif"/>
                <a:sym typeface="Droid Serif"/>
              </a:rPr>
              <a:t> … via the applied research agenda </a:t>
            </a:r>
            <a:endParaRPr sz="2400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400">
              <a:latin typeface="Droid Serif"/>
              <a:ea typeface="Droid Serif"/>
              <a:cs typeface="Droid Serif"/>
              <a:sym typeface="Droid Serif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22250"/>
            <a:ext cx="8839200" cy="249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63"/>
          <p:cNvSpPr txBox="1"/>
          <p:nvPr/>
        </p:nvSpPr>
        <p:spPr>
          <a:xfrm>
            <a:off x="0" y="61800"/>
            <a:ext cx="9144000" cy="46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 b="1"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666666"/>
                </a:solidFill>
                <a:latin typeface="Droid Serif"/>
                <a:ea typeface="Droid Serif"/>
                <a:cs typeface="Droid Serif"/>
                <a:sym typeface="Droid Serif"/>
              </a:rPr>
              <a:t>@ OCLC</a:t>
            </a:r>
            <a:endParaRPr sz="2800" b="1">
              <a:solidFill>
                <a:srgbClr val="666666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800" b="1">
              <a:solidFill>
                <a:srgbClr val="666666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Droid Serif"/>
              <a:buChar char="●"/>
            </a:pPr>
            <a:r>
              <a:rPr lang="en" sz="2800" b="1">
                <a:latin typeface="Droid Serif"/>
                <a:ea typeface="Droid Serif"/>
                <a:cs typeface="Droid Serif"/>
                <a:sym typeface="Droid Serif"/>
              </a:rPr>
              <a:t>informs </a:t>
            </a:r>
            <a:r>
              <a:rPr lang="en" sz="2800">
                <a:latin typeface="Droid Serif"/>
                <a:ea typeface="Droid Serif"/>
                <a:cs typeface="Droid Serif"/>
                <a:sym typeface="Droid Serif"/>
              </a:rPr>
              <a:t>efforts to serve and partner with the library community  </a:t>
            </a:r>
            <a:r>
              <a:rPr lang="en" sz="2800" b="1">
                <a:latin typeface="Droid Serif"/>
                <a:ea typeface="Droid Serif"/>
                <a:cs typeface="Droid Serif"/>
                <a:sym typeface="Droid Serif"/>
              </a:rPr>
              <a:t> </a:t>
            </a:r>
            <a:endParaRPr sz="2800" b="1"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roid Serif"/>
              <a:buChar char="●"/>
            </a:pPr>
            <a:r>
              <a:rPr lang="en" sz="2800" b="1">
                <a:latin typeface="Droid Serif"/>
                <a:ea typeface="Droid Serif"/>
                <a:cs typeface="Droid Serif"/>
                <a:sym typeface="Droid Serif"/>
              </a:rPr>
              <a:t>informs </a:t>
            </a:r>
            <a:r>
              <a:rPr lang="en" sz="2800">
                <a:latin typeface="Droid Serif"/>
                <a:ea typeface="Droid Serif"/>
                <a:cs typeface="Droid Serif"/>
                <a:sym typeface="Droid Serif"/>
              </a:rPr>
              <a:t>intra-division collaboration</a:t>
            </a:r>
            <a:r>
              <a:rPr lang="en" sz="2800" b="1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rPr>
              <a:t> </a:t>
            </a:r>
            <a:r>
              <a:rPr lang="en" sz="2800" b="1">
                <a:latin typeface="Droid Serif"/>
                <a:ea typeface="Droid Serif"/>
                <a:cs typeface="Droid Serif"/>
                <a:sym typeface="Droid Serif"/>
              </a:rPr>
              <a:t> </a:t>
            </a:r>
            <a:endParaRPr sz="2800" b="1"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roid Serif"/>
              <a:buChar char="●"/>
            </a:pPr>
            <a:r>
              <a:rPr lang="en" sz="2800" b="1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rPr>
              <a:t>informs </a:t>
            </a:r>
            <a:r>
              <a:rPr lang="en" sz="2800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rPr>
              <a:t>inter-division cooperation</a:t>
            </a:r>
            <a:endParaRPr sz="2800">
              <a:solidFill>
                <a:schemeClr val="dk1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800" b="1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400">
              <a:latin typeface="Droid Serif"/>
              <a:ea typeface="Droid Serif"/>
              <a:cs typeface="Droid Serif"/>
              <a:sym typeface="Droid Serif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64"/>
          <p:cNvSpPr txBox="1"/>
          <p:nvPr/>
        </p:nvSpPr>
        <p:spPr>
          <a:xfrm>
            <a:off x="599900" y="1160425"/>
            <a:ext cx="7749600" cy="34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5334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4800"/>
              <a:buFont typeface="Droid Serif"/>
              <a:buAutoNum type="arabicPeriod"/>
            </a:pPr>
            <a:r>
              <a:rPr lang="en" sz="4800">
                <a:solidFill>
                  <a:srgbClr val="666666"/>
                </a:solidFill>
                <a:latin typeface="Droid Serif"/>
                <a:ea typeface="Droid Serif"/>
                <a:cs typeface="Droid Serif"/>
                <a:sym typeface="Droid Serif"/>
              </a:rPr>
              <a:t>objectives</a:t>
            </a:r>
            <a:endParaRPr sz="4800">
              <a:solidFill>
                <a:srgbClr val="666666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-533400" algn="l" rtl="0">
              <a:spcBef>
                <a:spcPts val="0"/>
              </a:spcBef>
              <a:spcAft>
                <a:spcPts val="0"/>
              </a:spcAft>
              <a:buSzPts val="4800"/>
              <a:buFont typeface="Droid Serif"/>
              <a:buAutoNum type="arabicPeriod"/>
            </a:pPr>
            <a:r>
              <a:rPr lang="en" sz="4800">
                <a:latin typeface="Droid Serif"/>
                <a:ea typeface="Droid Serif"/>
                <a:cs typeface="Droid Serif"/>
                <a:sym typeface="Droid Serif"/>
              </a:rPr>
              <a:t>research agenda</a:t>
            </a:r>
            <a:endParaRPr sz="4800"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-5334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4800"/>
              <a:buFont typeface="Droid Serif"/>
              <a:buAutoNum type="arabicPeriod"/>
            </a:pPr>
            <a:r>
              <a:rPr lang="en" sz="4800">
                <a:solidFill>
                  <a:srgbClr val="666666"/>
                </a:solidFill>
                <a:latin typeface="Droid Serif"/>
                <a:ea typeface="Droid Serif"/>
                <a:cs typeface="Droid Serif"/>
                <a:sym typeface="Droid Serif"/>
              </a:rPr>
              <a:t>activities</a:t>
            </a:r>
            <a:endParaRPr sz="4800">
              <a:solidFill>
                <a:srgbClr val="666666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63525"/>
            <a:ext cx="8839196" cy="48164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66"/>
          <p:cNvSpPr txBox="1"/>
          <p:nvPr/>
        </p:nvSpPr>
        <p:spPr>
          <a:xfrm>
            <a:off x="452375" y="708050"/>
            <a:ext cx="85737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i="1">
              <a:solidFill>
                <a:srgbClr val="FFFFFF"/>
              </a:solidFill>
              <a:highlight>
                <a:srgbClr val="000000"/>
              </a:highlight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highlight>
                  <a:srgbClr val="000000"/>
                </a:highlight>
                <a:latin typeface="Droid Serif"/>
                <a:ea typeface="Droid Serif"/>
                <a:cs typeface="Droid Serif"/>
                <a:sym typeface="Droid Serif"/>
              </a:rPr>
              <a:t>… an applied research agenda that charts a path for library community engagement with data science and a range of computational methods.</a:t>
            </a:r>
            <a:r>
              <a:rPr lang="en" sz="2800">
                <a:solidFill>
                  <a:schemeClr val="dk1"/>
                </a:solidFill>
                <a:highlight>
                  <a:srgbClr val="FFFFFF"/>
                </a:highlight>
                <a:latin typeface="Droid Serif"/>
                <a:ea typeface="Droid Serif"/>
                <a:cs typeface="Droid Serif"/>
                <a:sym typeface="Droid Serif"/>
              </a:rPr>
              <a:t> </a:t>
            </a:r>
            <a:endParaRPr sz="2800">
              <a:latin typeface="Droid Serif"/>
              <a:ea typeface="Droid Serif"/>
              <a:cs typeface="Droid Serif"/>
              <a:sym typeface="Droid Serif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67"/>
          <p:cNvSpPr txBox="1"/>
          <p:nvPr/>
        </p:nvSpPr>
        <p:spPr>
          <a:xfrm>
            <a:off x="62775" y="85925"/>
            <a:ext cx="3854400" cy="50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b="1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b="1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strike="sngStrike">
                <a:latin typeface="Droid Serif"/>
                <a:ea typeface="Droid Serif"/>
                <a:cs typeface="Droid Serif"/>
                <a:sym typeface="Droid Serif"/>
              </a:rPr>
              <a:t>data science</a:t>
            </a:r>
            <a:r>
              <a:rPr lang="en" sz="4000" strike="sngStrike">
                <a:latin typeface="Droid Serif"/>
                <a:ea typeface="Droid Serif"/>
                <a:cs typeface="Droid Serif"/>
                <a:sym typeface="Droid Serif"/>
              </a:rPr>
              <a:t> and libraries agenda</a:t>
            </a:r>
            <a:r>
              <a:rPr lang="en" sz="4000">
                <a:latin typeface="Droid Serif"/>
                <a:ea typeface="Droid Serif"/>
                <a:cs typeface="Droid Serif"/>
                <a:sym typeface="Droid Serif"/>
              </a:rPr>
              <a:t> </a:t>
            </a:r>
            <a:endParaRPr sz="4000">
              <a:latin typeface="Droid Serif"/>
              <a:ea typeface="Droid Serif"/>
              <a:cs typeface="Droid Serif"/>
              <a:sym typeface="Droid Serif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68"/>
          <p:cNvSpPr txBox="1"/>
          <p:nvPr/>
        </p:nvSpPr>
        <p:spPr>
          <a:xfrm>
            <a:off x="472050" y="531025"/>
            <a:ext cx="86718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i="1">
              <a:solidFill>
                <a:srgbClr val="FFFFFF"/>
              </a:solidFill>
              <a:highlight>
                <a:srgbClr val="000000"/>
              </a:highlight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i="1">
                <a:latin typeface="Droid Serif"/>
                <a:ea typeface="Droid Serif"/>
                <a:cs typeface="Droid Serif"/>
                <a:sym typeface="Droid Serif"/>
              </a:rPr>
              <a:t>data science </a:t>
            </a:r>
            <a:r>
              <a:rPr lang="en" sz="3600" b="1" i="1">
                <a:latin typeface="Droid Serif"/>
                <a:ea typeface="Droid Serif"/>
                <a:cs typeface="Droid Serif"/>
                <a:sym typeface="Droid Serif"/>
              </a:rPr>
              <a:t>in order to … ?</a:t>
            </a:r>
            <a:endParaRPr sz="3600" b="1" i="1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i="1">
              <a:solidFill>
                <a:schemeClr val="dk1"/>
              </a:solidFill>
              <a:highlight>
                <a:srgbClr val="FFFFFF"/>
              </a:highlight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i="1">
                <a:solidFill>
                  <a:schemeClr val="dk1"/>
                </a:solidFill>
                <a:highlight>
                  <a:srgbClr val="FFFFFF"/>
                </a:highlight>
                <a:latin typeface="Droid Serif"/>
                <a:ea typeface="Droid Serif"/>
                <a:cs typeface="Droid Serif"/>
                <a:sym typeface="Droid Serif"/>
              </a:rPr>
              <a:t>machine learning </a:t>
            </a:r>
            <a:r>
              <a:rPr lang="en" sz="3600" b="1" i="1">
                <a:solidFill>
                  <a:schemeClr val="dk1"/>
                </a:solidFill>
                <a:highlight>
                  <a:srgbClr val="FFFFFF"/>
                </a:highlight>
                <a:latin typeface="Droid Serif"/>
                <a:ea typeface="Droid Serif"/>
                <a:cs typeface="Droid Serif"/>
                <a:sym typeface="Droid Serif"/>
              </a:rPr>
              <a:t>in order to … ?</a:t>
            </a:r>
            <a:endParaRPr sz="3600" b="1" i="1">
              <a:solidFill>
                <a:schemeClr val="dk1"/>
              </a:solidFill>
              <a:highlight>
                <a:srgbClr val="FFFFFF"/>
              </a:highlight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i="1">
              <a:solidFill>
                <a:schemeClr val="dk1"/>
              </a:solidFill>
              <a:highlight>
                <a:srgbClr val="FFFFFF"/>
              </a:highlight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i="1">
                <a:solidFill>
                  <a:schemeClr val="dk1"/>
                </a:solidFill>
                <a:highlight>
                  <a:srgbClr val="FFFFFF"/>
                </a:highlight>
                <a:latin typeface="Droid Serif"/>
                <a:ea typeface="Droid Serif"/>
                <a:cs typeface="Droid Serif"/>
                <a:sym typeface="Droid Serif"/>
              </a:rPr>
              <a:t>artificial intelligence </a:t>
            </a:r>
            <a:r>
              <a:rPr lang="en" sz="3600" b="1" i="1">
                <a:solidFill>
                  <a:schemeClr val="dk1"/>
                </a:solidFill>
                <a:highlight>
                  <a:srgbClr val="FFFFFF"/>
                </a:highlight>
                <a:latin typeface="Droid Serif"/>
                <a:ea typeface="Droid Serif"/>
                <a:cs typeface="Droid Serif"/>
                <a:sym typeface="Droid Serif"/>
              </a:rPr>
              <a:t>in order to … ? </a:t>
            </a:r>
            <a:r>
              <a:rPr lang="en" sz="3600" i="1">
                <a:solidFill>
                  <a:schemeClr val="dk1"/>
                </a:solidFill>
                <a:highlight>
                  <a:srgbClr val="FFFFFF"/>
                </a:highlight>
                <a:latin typeface="Droid Serif"/>
                <a:ea typeface="Droid Serif"/>
                <a:cs typeface="Droid Serif"/>
                <a:sym typeface="Droid Serif"/>
              </a:rPr>
              <a:t> </a:t>
            </a:r>
            <a:endParaRPr sz="3600" i="1">
              <a:latin typeface="Droid Serif"/>
              <a:ea typeface="Droid Serif"/>
              <a:cs typeface="Droid Serif"/>
              <a:sym typeface="Droid Serif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69"/>
          <p:cNvSpPr txBox="1"/>
          <p:nvPr/>
        </p:nvSpPr>
        <p:spPr>
          <a:xfrm>
            <a:off x="0" y="136000"/>
            <a:ext cx="9144000" cy="48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200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FF0000"/>
                </a:solidFill>
                <a:latin typeface="Droid Serif"/>
                <a:ea typeface="Droid Serif"/>
                <a:cs typeface="Droid Serif"/>
                <a:sym typeface="Droid Serif"/>
              </a:rPr>
              <a:t>questions</a:t>
            </a:r>
            <a:endParaRPr sz="7200">
              <a:solidFill>
                <a:srgbClr val="FF0000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Droid Serif"/>
                <a:ea typeface="Droid Serif"/>
                <a:cs typeface="Droid Serif"/>
                <a:sym typeface="Droid Serif"/>
              </a:rPr>
              <a:t>---</a:t>
            </a:r>
            <a:endParaRPr sz="3600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Droid Serif"/>
                <a:ea typeface="Droid Serif"/>
                <a:cs typeface="Droid Serif"/>
                <a:sym typeface="Droid Serif"/>
              </a:rPr>
              <a:t>technology </a:t>
            </a:r>
            <a:endParaRPr sz="3600">
              <a:latin typeface="Droid Serif"/>
              <a:ea typeface="Droid Serif"/>
              <a:cs typeface="Droid Serif"/>
              <a:sym typeface="Droid Serif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70"/>
          <p:cNvSpPr txBox="1"/>
          <p:nvPr/>
        </p:nvSpPr>
        <p:spPr>
          <a:xfrm>
            <a:off x="452375" y="708050"/>
            <a:ext cx="85737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i="1">
              <a:solidFill>
                <a:srgbClr val="FFFFFF"/>
              </a:solidFill>
              <a:highlight>
                <a:srgbClr val="000000"/>
              </a:highlight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highlight>
                  <a:srgbClr val="000000"/>
                </a:highlight>
                <a:latin typeface="Droid Serif"/>
                <a:ea typeface="Droid Serif"/>
                <a:cs typeface="Droid Serif"/>
                <a:sym typeface="Droid Serif"/>
              </a:rPr>
              <a:t>… an applied research agenda that charts a path for library community engagement with data science and a range of computational methods.</a:t>
            </a:r>
            <a:r>
              <a:rPr lang="en" sz="2800">
                <a:solidFill>
                  <a:schemeClr val="dk1"/>
                </a:solidFill>
                <a:highlight>
                  <a:srgbClr val="FFFFFF"/>
                </a:highlight>
                <a:latin typeface="Droid Serif"/>
                <a:ea typeface="Droid Serif"/>
                <a:cs typeface="Droid Serif"/>
                <a:sym typeface="Droid Serif"/>
              </a:rPr>
              <a:t> </a:t>
            </a:r>
            <a:endParaRPr sz="2800">
              <a:latin typeface="Droid Serif"/>
              <a:ea typeface="Droid Serif"/>
              <a:cs typeface="Droid Serif"/>
              <a:sym typeface="Droid Serif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71"/>
          <p:cNvSpPr txBox="1"/>
          <p:nvPr/>
        </p:nvSpPr>
        <p:spPr>
          <a:xfrm>
            <a:off x="187925" y="309750"/>
            <a:ext cx="6616500" cy="4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rPr>
              <a:t>core working group </a:t>
            </a:r>
            <a:endParaRPr sz="2000" b="1">
              <a:solidFill>
                <a:schemeClr val="dk1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rPr>
              <a:t>Kenning Arlitsch</a:t>
            </a:r>
            <a:r>
              <a:rPr lang="en" sz="1800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rPr>
              <a:t>, Montana State University</a:t>
            </a:r>
            <a:endParaRPr sz="1800">
              <a:solidFill>
                <a:schemeClr val="dk1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rPr>
              <a:t>Jon Cawthorne</a:t>
            </a:r>
            <a:r>
              <a:rPr lang="en" sz="1800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rPr>
              <a:t>, Wayne State University</a:t>
            </a:r>
            <a:endParaRPr sz="1800">
              <a:solidFill>
                <a:schemeClr val="dk1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rPr>
              <a:t>Karen Estlund</a:t>
            </a:r>
            <a:r>
              <a:rPr lang="en" sz="1800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rPr>
              <a:t>, Penn State University</a:t>
            </a:r>
            <a:endParaRPr sz="1800">
              <a:solidFill>
                <a:schemeClr val="dk1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rPr>
              <a:t>Josh Hadro</a:t>
            </a:r>
            <a:r>
              <a:rPr lang="en" sz="1800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rPr>
              <a:t>, IIIF Consortium</a:t>
            </a:r>
            <a:endParaRPr sz="1800">
              <a:solidFill>
                <a:schemeClr val="dk1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rPr>
              <a:t>Bohyun Kim</a:t>
            </a:r>
            <a:r>
              <a:rPr lang="en" sz="1800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rPr>
              <a:t>, University of Rhode Island</a:t>
            </a:r>
            <a:endParaRPr sz="1800">
              <a:solidFill>
                <a:schemeClr val="dk1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rPr>
              <a:t>Trevor Owens</a:t>
            </a:r>
            <a:r>
              <a:rPr lang="en" sz="1800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rPr>
              <a:t>, Library of Congress</a:t>
            </a:r>
            <a:endParaRPr sz="1800">
              <a:solidFill>
                <a:schemeClr val="dk1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rPr>
              <a:t>Ben Schmidt</a:t>
            </a:r>
            <a:r>
              <a:rPr lang="en" sz="1800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rPr>
              <a:t>, Northeastern University</a:t>
            </a:r>
            <a:endParaRPr sz="1800">
              <a:solidFill>
                <a:schemeClr val="dk1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rPr>
              <a:t>Sarah Shreeves</a:t>
            </a:r>
            <a:r>
              <a:rPr lang="en" sz="1800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rPr>
              <a:t>, University of Arizona</a:t>
            </a:r>
            <a:endParaRPr sz="1800">
              <a:solidFill>
                <a:schemeClr val="dk1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rPr>
              <a:t>MacKenzie Smith</a:t>
            </a:r>
            <a:r>
              <a:rPr lang="en" sz="1800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rPr>
              <a:t>, University of California Davis</a:t>
            </a:r>
            <a:endParaRPr sz="1800">
              <a:solidFill>
                <a:schemeClr val="dk1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rPr>
              <a:t>Claire Stewart</a:t>
            </a:r>
            <a:r>
              <a:rPr lang="en" sz="1800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rPr>
              <a:t>, University of Minnesota</a:t>
            </a:r>
            <a:endParaRPr sz="1800">
              <a:solidFill>
                <a:schemeClr val="dk1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rPr>
              <a:t>Melissa Terras</a:t>
            </a:r>
            <a:r>
              <a:rPr lang="en" sz="1800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rPr>
              <a:t>, University of Edinburgh</a:t>
            </a:r>
            <a:endParaRPr sz="1800">
              <a:solidFill>
                <a:schemeClr val="dk1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rPr>
              <a:t>Diane Vizine-Goetz</a:t>
            </a:r>
            <a:r>
              <a:rPr lang="en" sz="1800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rPr>
              <a:t>, OCLC Research</a:t>
            </a:r>
            <a:endParaRPr sz="1800">
              <a:solidFill>
                <a:schemeClr val="dk1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rPr>
              <a:t>John Wilkin</a:t>
            </a:r>
            <a:r>
              <a:rPr lang="en" sz="1800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rPr>
              <a:t>, University of Illinois at Urbana Champaign</a:t>
            </a:r>
            <a:endParaRPr sz="1800">
              <a:solidFill>
                <a:schemeClr val="dk1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rPr>
              <a:t>Kate Zwaard</a:t>
            </a:r>
            <a:r>
              <a:rPr lang="en" sz="1800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rPr>
              <a:t>, Library of Congress</a:t>
            </a:r>
            <a:endParaRPr sz="1800">
              <a:solidFill>
                <a:schemeClr val="dk1"/>
              </a:solidFill>
              <a:latin typeface="Droid Serif"/>
              <a:ea typeface="Droid Serif"/>
              <a:cs typeface="Droid Serif"/>
              <a:sym typeface="Droid Serif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72"/>
          <p:cNvSpPr txBox="1"/>
          <p:nvPr/>
        </p:nvSpPr>
        <p:spPr>
          <a:xfrm>
            <a:off x="75225" y="309750"/>
            <a:ext cx="4773000" cy="4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rPr>
              <a:t>landscape (to grow ... )</a:t>
            </a:r>
            <a:endParaRPr sz="2000" b="1">
              <a:solidFill>
                <a:schemeClr val="dk1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Droid Serif"/>
                <a:ea typeface="Droid Serif"/>
                <a:cs typeface="Droid Serif"/>
                <a:sym typeface="Droid Serif"/>
              </a:rPr>
              <a:t>Ruth Ahnert, </a:t>
            </a:r>
            <a:r>
              <a:rPr lang="en">
                <a:latin typeface="Droid Serif"/>
                <a:ea typeface="Droid Serif"/>
                <a:cs typeface="Droid Serif"/>
                <a:sym typeface="Droid Serif"/>
              </a:rPr>
              <a:t>Queen Mary </a:t>
            </a:r>
            <a:endParaRPr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Droid Serif"/>
                <a:ea typeface="Droid Serif"/>
                <a:cs typeface="Droid Serif"/>
                <a:sym typeface="Droid Serif"/>
              </a:rPr>
              <a:t>Alex Gil</a:t>
            </a:r>
            <a:r>
              <a:rPr lang="en">
                <a:latin typeface="Droid Serif"/>
                <a:ea typeface="Droid Serif"/>
                <a:cs typeface="Droid Serif"/>
                <a:sym typeface="Droid Serif"/>
              </a:rPr>
              <a:t>, Columbia University</a:t>
            </a:r>
            <a:endParaRPr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Droid Serif"/>
                <a:ea typeface="Droid Serif"/>
                <a:cs typeface="Droid Serif"/>
                <a:sym typeface="Droid Serif"/>
              </a:rPr>
              <a:t>Barbara Fister</a:t>
            </a:r>
            <a:r>
              <a:rPr lang="en">
                <a:latin typeface="Droid Serif"/>
                <a:ea typeface="Droid Serif"/>
                <a:cs typeface="Droid Serif"/>
                <a:sym typeface="Droid Serif"/>
              </a:rPr>
              <a:t>, Gustavus College</a:t>
            </a:r>
            <a:endParaRPr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Droid Serif"/>
                <a:ea typeface="Droid Serif"/>
                <a:cs typeface="Droid Serif"/>
                <a:sym typeface="Droid Serif"/>
              </a:rPr>
              <a:t>Carole Palmer</a:t>
            </a:r>
            <a:r>
              <a:rPr lang="en">
                <a:latin typeface="Droid Serif"/>
                <a:ea typeface="Droid Serif"/>
                <a:cs typeface="Droid Serif"/>
                <a:sym typeface="Droid Serif"/>
              </a:rPr>
              <a:t>, University of Washington</a:t>
            </a:r>
            <a:endParaRPr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Droid Serif"/>
                <a:ea typeface="Droid Serif"/>
                <a:cs typeface="Droid Serif"/>
                <a:sym typeface="Droid Serif"/>
              </a:rPr>
              <a:t>Danielle Robinson</a:t>
            </a:r>
            <a:r>
              <a:rPr lang="en">
                <a:latin typeface="Droid Serif"/>
                <a:ea typeface="Droid Serif"/>
                <a:cs typeface="Droid Serif"/>
                <a:sym typeface="Droid Serif"/>
              </a:rPr>
              <a:t>, Code for Science and Society</a:t>
            </a:r>
            <a:endParaRPr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Droid Serif"/>
                <a:ea typeface="Droid Serif"/>
                <a:cs typeface="Droid Serif"/>
                <a:sym typeface="Droid Serif"/>
              </a:rPr>
              <a:t>David Smith</a:t>
            </a:r>
            <a:r>
              <a:rPr lang="en">
                <a:latin typeface="Droid Serif"/>
                <a:ea typeface="Droid Serif"/>
                <a:cs typeface="Droid Serif"/>
                <a:sym typeface="Droid Serif"/>
              </a:rPr>
              <a:t>, Northeastern</a:t>
            </a:r>
            <a:endParaRPr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Droid Serif"/>
                <a:ea typeface="Droid Serif"/>
                <a:cs typeface="Droid Serif"/>
                <a:sym typeface="Droid Serif"/>
              </a:rPr>
              <a:t>Dominique Luster</a:t>
            </a:r>
            <a:r>
              <a:rPr lang="en">
                <a:latin typeface="Droid Serif"/>
                <a:ea typeface="Droid Serif"/>
                <a:cs typeface="Droid Serif"/>
                <a:sym typeface="Droid Serif"/>
              </a:rPr>
              <a:t>, Carnegie Museum of Art</a:t>
            </a:r>
            <a:endParaRPr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Droid Serif"/>
                <a:ea typeface="Droid Serif"/>
                <a:cs typeface="Droid Serif"/>
                <a:sym typeface="Droid Serif"/>
              </a:rPr>
              <a:t>Ed Summers</a:t>
            </a:r>
            <a:r>
              <a:rPr lang="en">
                <a:latin typeface="Droid Serif"/>
                <a:ea typeface="Droid Serif"/>
                <a:cs typeface="Droid Serif"/>
                <a:sym typeface="Droid Serif"/>
              </a:rPr>
              <a:t>, University of Maryland</a:t>
            </a:r>
            <a:endParaRPr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Droid Serif"/>
                <a:ea typeface="Droid Serif"/>
                <a:cs typeface="Droid Serif"/>
                <a:sym typeface="Droid Serif"/>
              </a:rPr>
              <a:t>Harriett Greene</a:t>
            </a:r>
            <a:r>
              <a:rPr lang="en">
                <a:latin typeface="Droid Serif"/>
                <a:ea typeface="Droid Serif"/>
                <a:cs typeface="Droid Serif"/>
                <a:sym typeface="Droid Serif"/>
              </a:rPr>
              <a:t>, University of Washington St Louis</a:t>
            </a:r>
            <a:endParaRPr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Droid Serif"/>
                <a:ea typeface="Droid Serif"/>
                <a:cs typeface="Droid Serif"/>
                <a:sym typeface="Droid Serif"/>
              </a:rPr>
              <a:t>Jason Clark</a:t>
            </a:r>
            <a:r>
              <a:rPr lang="en">
                <a:latin typeface="Droid Serif"/>
                <a:ea typeface="Droid Serif"/>
                <a:cs typeface="Droid Serif"/>
                <a:sym typeface="Droid Serif"/>
              </a:rPr>
              <a:t>, Montana State University</a:t>
            </a:r>
            <a:endParaRPr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Droid Serif"/>
                <a:ea typeface="Droid Serif"/>
                <a:cs typeface="Droid Serif"/>
                <a:sym typeface="Droid Serif"/>
              </a:rPr>
              <a:t>Jer Thorp</a:t>
            </a:r>
            <a:r>
              <a:rPr lang="en">
                <a:latin typeface="Droid Serif"/>
                <a:ea typeface="Droid Serif"/>
                <a:cs typeface="Droid Serif"/>
                <a:sym typeface="Droid Serif"/>
              </a:rPr>
              <a:t>, Library of Congress</a:t>
            </a:r>
            <a:endParaRPr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Droid Serif"/>
                <a:ea typeface="Droid Serif"/>
                <a:cs typeface="Droid Serif"/>
                <a:sym typeface="Droid Serif"/>
              </a:rPr>
              <a:t>Jon Dunn</a:t>
            </a:r>
            <a:r>
              <a:rPr lang="en">
                <a:latin typeface="Droid Serif"/>
                <a:ea typeface="Droid Serif"/>
                <a:cs typeface="Droid Serif"/>
                <a:sym typeface="Droid Serif"/>
              </a:rPr>
              <a:t>, Indiana University</a:t>
            </a:r>
            <a:endParaRPr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Droid Serif"/>
                <a:ea typeface="Droid Serif"/>
                <a:cs typeface="Droid Serif"/>
                <a:sym typeface="Droid Serif"/>
              </a:rPr>
              <a:t>Kathleen Fitzpatrick</a:t>
            </a:r>
            <a:r>
              <a:rPr lang="en">
                <a:latin typeface="Droid Serif"/>
                <a:ea typeface="Droid Serif"/>
                <a:cs typeface="Droid Serif"/>
                <a:sym typeface="Droid Serif"/>
              </a:rPr>
              <a:t>, Michigan State University</a:t>
            </a:r>
            <a:endParaRPr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Droid Serif"/>
                <a:ea typeface="Droid Serif"/>
                <a:cs typeface="Droid Serif"/>
                <a:sym typeface="Droid Serif"/>
              </a:rPr>
              <a:t>Keith Webster</a:t>
            </a:r>
            <a:r>
              <a:rPr lang="en">
                <a:latin typeface="Droid Serif"/>
                <a:ea typeface="Droid Serif"/>
                <a:cs typeface="Droid Serif"/>
                <a:sym typeface="Droid Serif"/>
              </a:rPr>
              <a:t>, Carnegie Mellon University</a:t>
            </a:r>
            <a:endParaRPr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72"/>
          <p:cNvSpPr txBox="1"/>
          <p:nvPr/>
        </p:nvSpPr>
        <p:spPr>
          <a:xfrm>
            <a:off x="4743275" y="309750"/>
            <a:ext cx="4531500" cy="4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1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1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rPr>
              <a:t>Lauren Klein</a:t>
            </a:r>
            <a:r>
              <a:rPr lang="en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rPr>
              <a:t>, Georgia Tech</a:t>
            </a:r>
            <a:endParaRPr b="1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Droid Serif"/>
                <a:ea typeface="Droid Serif"/>
                <a:cs typeface="Droid Serif"/>
                <a:sym typeface="Droid Serif"/>
              </a:rPr>
              <a:t>Matthew Reidsma</a:t>
            </a:r>
            <a:r>
              <a:rPr lang="en">
                <a:latin typeface="Droid Serif"/>
                <a:ea typeface="Droid Serif"/>
                <a:cs typeface="Droid Serif"/>
                <a:sym typeface="Droid Serif"/>
              </a:rPr>
              <a:t>, Grand Valley State University</a:t>
            </a:r>
            <a:endParaRPr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Droid Serif"/>
                <a:ea typeface="Droid Serif"/>
                <a:cs typeface="Droid Serif"/>
                <a:sym typeface="Droid Serif"/>
              </a:rPr>
              <a:t>Mia Ridge</a:t>
            </a:r>
            <a:r>
              <a:rPr lang="en">
                <a:latin typeface="Droid Serif"/>
                <a:ea typeface="Droid Serif"/>
                <a:cs typeface="Droid Serif"/>
                <a:sym typeface="Droid Serif"/>
              </a:rPr>
              <a:t>, British Library</a:t>
            </a:r>
            <a:endParaRPr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Droid Serif"/>
                <a:ea typeface="Droid Serif"/>
                <a:cs typeface="Droid Serif"/>
                <a:sym typeface="Droid Serif"/>
              </a:rPr>
              <a:t>Nicole Coleman</a:t>
            </a:r>
            <a:r>
              <a:rPr lang="en">
                <a:latin typeface="Droid Serif"/>
                <a:ea typeface="Droid Serif"/>
                <a:cs typeface="Droid Serif"/>
                <a:sym typeface="Droid Serif"/>
              </a:rPr>
              <a:t>, Stanford University</a:t>
            </a:r>
            <a:endParaRPr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Droid Serif"/>
                <a:ea typeface="Droid Serif"/>
                <a:cs typeface="Droid Serif"/>
                <a:sym typeface="Droid Serif"/>
              </a:rPr>
              <a:t>Peace Ossom Williamson</a:t>
            </a:r>
            <a:r>
              <a:rPr lang="en">
                <a:latin typeface="Droid Serif"/>
                <a:ea typeface="Droid Serif"/>
                <a:cs typeface="Droid Serif"/>
                <a:sym typeface="Droid Serif"/>
              </a:rPr>
              <a:t>, UT Dallas</a:t>
            </a:r>
            <a:endParaRPr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Droid Serif"/>
                <a:ea typeface="Droid Serif"/>
                <a:cs typeface="Droid Serif"/>
                <a:sym typeface="Droid Serif"/>
              </a:rPr>
              <a:t>Quinn Dombrowski</a:t>
            </a:r>
            <a:r>
              <a:rPr lang="en">
                <a:latin typeface="Droid Serif"/>
                <a:ea typeface="Droid Serif"/>
                <a:cs typeface="Droid Serif"/>
                <a:sym typeface="Droid Serif"/>
              </a:rPr>
              <a:t>, Stanford University </a:t>
            </a:r>
            <a:endParaRPr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Droid Serif"/>
                <a:ea typeface="Droid Serif"/>
                <a:cs typeface="Droid Serif"/>
                <a:sym typeface="Droid Serif"/>
              </a:rPr>
              <a:t>Ruth Ahnert</a:t>
            </a:r>
            <a:r>
              <a:rPr lang="en">
                <a:latin typeface="Droid Serif"/>
                <a:ea typeface="Droid Serif"/>
                <a:cs typeface="Droid Serif"/>
                <a:sym typeface="Droid Serif"/>
              </a:rPr>
              <a:t>, Queen Mary</a:t>
            </a:r>
            <a:endParaRPr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Droid Serif"/>
                <a:ea typeface="Droid Serif"/>
                <a:cs typeface="Droid Serif"/>
                <a:sym typeface="Droid Serif"/>
              </a:rPr>
              <a:t>Sara Mannheimer</a:t>
            </a:r>
            <a:r>
              <a:rPr lang="en">
                <a:latin typeface="Droid Serif"/>
                <a:ea typeface="Droid Serif"/>
                <a:cs typeface="Droid Serif"/>
                <a:sym typeface="Droid Serif"/>
              </a:rPr>
              <a:t>, Montana State University</a:t>
            </a:r>
            <a:endParaRPr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Droid Serif"/>
                <a:ea typeface="Droid Serif"/>
                <a:cs typeface="Droid Serif"/>
                <a:sym typeface="Droid Serif"/>
              </a:rPr>
              <a:t>Scott Young</a:t>
            </a:r>
            <a:r>
              <a:rPr lang="en">
                <a:latin typeface="Droid Serif"/>
                <a:ea typeface="Droid Serif"/>
                <a:cs typeface="Droid Serif"/>
                <a:sym typeface="Droid Serif"/>
              </a:rPr>
              <a:t>, Montana State University</a:t>
            </a:r>
            <a:endParaRPr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Droid Serif"/>
                <a:ea typeface="Droid Serif"/>
                <a:cs typeface="Droid Serif"/>
                <a:sym typeface="Droid Serif"/>
              </a:rPr>
              <a:t>Shari Laster</a:t>
            </a:r>
            <a:r>
              <a:rPr lang="en">
                <a:latin typeface="Droid Serif"/>
                <a:ea typeface="Droid Serif"/>
                <a:cs typeface="Droid Serif"/>
                <a:sym typeface="Droid Serif"/>
              </a:rPr>
              <a:t>, Arizona State University</a:t>
            </a:r>
            <a:endParaRPr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Droid Serif"/>
                <a:ea typeface="Droid Serif"/>
                <a:cs typeface="Droid Serif"/>
                <a:sym typeface="Droid Serif"/>
              </a:rPr>
              <a:t>Umi Hsu</a:t>
            </a:r>
            <a:r>
              <a:rPr lang="en">
                <a:latin typeface="Droid Serif"/>
                <a:ea typeface="Droid Serif"/>
                <a:cs typeface="Droid Serif"/>
                <a:sym typeface="Droid Serif"/>
              </a:rPr>
              <a:t>, City of Los Angeles</a:t>
            </a:r>
            <a:endParaRPr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Droid Serif"/>
                <a:ea typeface="Droid Serif"/>
                <a:cs typeface="Droid Serif"/>
                <a:sym typeface="Droid Serif"/>
              </a:rPr>
              <a:t>Yasmeen Shorish</a:t>
            </a:r>
            <a:r>
              <a:rPr lang="en">
                <a:latin typeface="Droid Serif"/>
                <a:ea typeface="Droid Serif"/>
                <a:cs typeface="Droid Serif"/>
                <a:sym typeface="Droid Serif"/>
              </a:rPr>
              <a:t>, James Madison University, </a:t>
            </a:r>
            <a:endParaRPr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Droid Serif"/>
                <a:ea typeface="Droid Serif"/>
                <a:cs typeface="Droid Serif"/>
                <a:sym typeface="Droid Serif"/>
              </a:rPr>
              <a:t>Jamie Wittenberg</a:t>
            </a:r>
            <a:r>
              <a:rPr lang="en">
                <a:latin typeface="Droid Serif"/>
                <a:ea typeface="Droid Serif"/>
                <a:cs typeface="Droid Serif"/>
                <a:sym typeface="Droid Serif"/>
              </a:rPr>
              <a:t>, Indiana University</a:t>
            </a:r>
            <a:endParaRPr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Droid Serif"/>
                <a:ea typeface="Droid Serif"/>
                <a:cs typeface="Droid Serif"/>
                <a:sym typeface="Droid Serif"/>
              </a:rPr>
              <a:t>Ted Underwood</a:t>
            </a:r>
            <a:r>
              <a:rPr lang="en">
                <a:latin typeface="Droid Serif"/>
                <a:ea typeface="Droid Serif"/>
                <a:cs typeface="Droid Serif"/>
                <a:sym typeface="Droid Serif"/>
              </a:rPr>
              <a:t>, UIUC</a:t>
            </a:r>
            <a:endParaRPr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roid Serif"/>
              <a:ea typeface="Droid Serif"/>
              <a:cs typeface="Droid Serif"/>
              <a:sym typeface="Droid Serif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46"/>
          <p:cNvSpPr txBox="1"/>
          <p:nvPr/>
        </p:nvSpPr>
        <p:spPr>
          <a:xfrm>
            <a:off x="79225" y="122850"/>
            <a:ext cx="3820800" cy="48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latin typeface="Droid Serif"/>
                <a:ea typeface="Droid Serif"/>
                <a:cs typeface="Droid Serif"/>
                <a:sym typeface="Droid Serif"/>
              </a:rPr>
              <a:t>icebreaker</a:t>
            </a:r>
            <a:endParaRPr sz="3000" b="1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Font typeface="Droid Serif"/>
              <a:buAutoNum type="arabicPeriod"/>
            </a:pPr>
            <a:r>
              <a:rPr lang="en" sz="2600">
                <a:latin typeface="Droid Serif"/>
                <a:ea typeface="Droid Serif"/>
                <a:cs typeface="Droid Serif"/>
                <a:sym typeface="Droid Serif"/>
              </a:rPr>
              <a:t>introduce yourself to colleagues at table</a:t>
            </a:r>
            <a:endParaRPr sz="2600"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Font typeface="Droid Serif"/>
              <a:buAutoNum type="arabicPeriod"/>
            </a:pPr>
            <a:r>
              <a:rPr lang="en" sz="2600">
                <a:latin typeface="Droid Serif"/>
                <a:ea typeface="Droid Serif"/>
                <a:cs typeface="Droid Serif"/>
                <a:sym typeface="Droid Serif"/>
              </a:rPr>
              <a:t>share what motivated you to attend</a:t>
            </a:r>
            <a:endParaRPr sz="2600"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Font typeface="Droid Serif"/>
              <a:buAutoNum type="arabicPeriod"/>
            </a:pPr>
            <a:r>
              <a:rPr lang="en" sz="2600">
                <a:latin typeface="Droid Serif"/>
                <a:ea typeface="Droid Serif"/>
                <a:cs typeface="Droid Serif"/>
                <a:sym typeface="Droid Serif"/>
              </a:rPr>
              <a:t>write motivation on post-it and place at back of room</a:t>
            </a:r>
            <a:endParaRPr sz="2600">
              <a:latin typeface="Droid Serif"/>
              <a:ea typeface="Droid Serif"/>
              <a:cs typeface="Droid Serif"/>
              <a:sym typeface="Droid Serif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73"/>
          <p:cNvSpPr txBox="1"/>
          <p:nvPr/>
        </p:nvSpPr>
        <p:spPr>
          <a:xfrm>
            <a:off x="759300" y="124700"/>
            <a:ext cx="7625400" cy="36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rPr>
              <a:t>march 5 - april 25</a:t>
            </a:r>
            <a:endParaRPr sz="6000" b="1">
              <a:solidFill>
                <a:schemeClr val="dk1"/>
              </a:solidFill>
              <a:latin typeface="Droid Serif"/>
              <a:ea typeface="Droid Serif"/>
              <a:cs typeface="Droid Serif"/>
              <a:sym typeface="Droid Serif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74"/>
          <p:cNvSpPr txBox="1"/>
          <p:nvPr/>
        </p:nvSpPr>
        <p:spPr>
          <a:xfrm>
            <a:off x="187800" y="97000"/>
            <a:ext cx="8956200" cy="4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1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1">
              <a:solidFill>
                <a:schemeClr val="dk1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>
                <a:solidFill>
                  <a:srgbClr val="FF0000"/>
                </a:solidFill>
                <a:latin typeface="Droid Serif"/>
                <a:ea typeface="Droid Serif"/>
                <a:cs typeface="Droid Serif"/>
                <a:sym typeface="Droid Serif"/>
              </a:rPr>
              <a:t>17</a:t>
            </a:r>
            <a:r>
              <a:rPr lang="en" sz="5000" b="1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rPr>
              <a:t> </a:t>
            </a:r>
            <a:r>
              <a:rPr lang="en" sz="5000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rPr>
              <a:t>hours (and growing)</a:t>
            </a:r>
            <a:endParaRPr sz="5000">
              <a:solidFill>
                <a:schemeClr val="dk1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rPr>
              <a:t>working group discussion</a:t>
            </a:r>
            <a:endParaRPr sz="4200">
              <a:solidFill>
                <a:schemeClr val="dk1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000" b="1">
              <a:solidFill>
                <a:srgbClr val="FF0000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>
                <a:solidFill>
                  <a:srgbClr val="FF0000"/>
                </a:solidFill>
                <a:latin typeface="Droid Serif"/>
                <a:ea typeface="Droid Serif"/>
                <a:cs typeface="Droid Serif"/>
                <a:sym typeface="Droid Serif"/>
              </a:rPr>
              <a:t>28</a:t>
            </a:r>
            <a:r>
              <a:rPr lang="en" sz="5000" b="1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rPr>
              <a:t> </a:t>
            </a:r>
            <a:r>
              <a:rPr lang="en" sz="5000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rPr>
              <a:t>hours (and growing)</a:t>
            </a:r>
            <a:endParaRPr sz="5000">
              <a:solidFill>
                <a:schemeClr val="dk1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rPr>
              <a:t>landscape group discussion</a:t>
            </a:r>
            <a:endParaRPr sz="4200">
              <a:solidFill>
                <a:schemeClr val="dk1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Droid Serif"/>
              <a:ea typeface="Droid Serif"/>
              <a:cs typeface="Droid Serif"/>
              <a:sym typeface="Droid Serif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75"/>
          <p:cNvSpPr txBox="1"/>
          <p:nvPr/>
        </p:nvSpPr>
        <p:spPr>
          <a:xfrm>
            <a:off x="187800" y="97000"/>
            <a:ext cx="8956200" cy="4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1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1">
              <a:solidFill>
                <a:schemeClr val="dk1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>
                <a:solidFill>
                  <a:srgbClr val="FF0000"/>
                </a:solidFill>
                <a:latin typeface="Droid Serif"/>
                <a:ea typeface="Droid Serif"/>
                <a:cs typeface="Droid Serif"/>
                <a:sym typeface="Droid Serif"/>
              </a:rPr>
              <a:t>+ y’all!</a:t>
            </a:r>
            <a:endParaRPr sz="3000" b="1">
              <a:solidFill>
                <a:schemeClr val="dk1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Droid Serif"/>
              <a:ea typeface="Droid Serif"/>
              <a:cs typeface="Droid Serif"/>
              <a:sym typeface="Droid Serif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76"/>
          <p:cNvSpPr txBox="1"/>
          <p:nvPr/>
        </p:nvSpPr>
        <p:spPr>
          <a:xfrm>
            <a:off x="350400" y="109525"/>
            <a:ext cx="8793600" cy="22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1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1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1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1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solidFill>
                  <a:srgbClr val="FF0000"/>
                </a:solidFill>
                <a:latin typeface="Droid Serif"/>
                <a:ea typeface="Droid Serif"/>
                <a:cs typeface="Droid Serif"/>
                <a:sym typeface="Droid Serif"/>
              </a:rPr>
              <a:t>73 </a:t>
            </a:r>
            <a:r>
              <a:rPr lang="en" sz="6000" b="1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rPr>
              <a:t> </a:t>
            </a:r>
            <a:endParaRPr sz="6000" b="1">
              <a:solidFill>
                <a:schemeClr val="dk1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rPr>
              <a:t>high-level challenges</a:t>
            </a:r>
            <a:endParaRPr sz="6000">
              <a:solidFill>
                <a:schemeClr val="dk1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rPr>
              <a:t>(and growing) </a:t>
            </a:r>
            <a:endParaRPr sz="6000">
              <a:solidFill>
                <a:schemeClr val="dk1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Droid Serif"/>
              <a:ea typeface="Droid Serif"/>
              <a:cs typeface="Droid Serif"/>
              <a:sym typeface="Droid Serif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6825" y="319748"/>
            <a:ext cx="8249124" cy="4503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43657" y="0"/>
            <a:ext cx="425667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fade thruBlk="1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79"/>
          <p:cNvSpPr txBox="1"/>
          <p:nvPr/>
        </p:nvSpPr>
        <p:spPr>
          <a:xfrm>
            <a:off x="472200" y="891475"/>
            <a:ext cx="86718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FFFFFF"/>
              </a:solidFill>
              <a:highlight>
                <a:srgbClr val="000000"/>
              </a:highlight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3600"/>
              <a:buFont typeface="Droid Serif"/>
              <a:buAutoNum type="arabicPeriod"/>
            </a:pPr>
            <a:r>
              <a:rPr lang="en" sz="3600">
                <a:latin typeface="Droid Serif"/>
                <a:ea typeface="Droid Serif"/>
                <a:cs typeface="Droid Serif"/>
                <a:sym typeface="Droid Serif"/>
              </a:rPr>
              <a:t>challenge</a:t>
            </a:r>
            <a:endParaRPr sz="3600"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3600"/>
              <a:buFont typeface="Droid Serif"/>
              <a:buAutoNum type="arabicPeriod"/>
            </a:pPr>
            <a:r>
              <a:rPr lang="en" sz="3600">
                <a:latin typeface="Droid Serif"/>
                <a:ea typeface="Droid Serif"/>
                <a:cs typeface="Droid Serif"/>
                <a:sym typeface="Droid Serif"/>
              </a:rPr>
              <a:t>need</a:t>
            </a:r>
            <a:endParaRPr sz="3600"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3600"/>
              <a:buFont typeface="Droid Serif"/>
              <a:buAutoNum type="arabicPeriod"/>
            </a:pPr>
            <a:r>
              <a:rPr lang="en" sz="3600">
                <a:latin typeface="Droid Serif"/>
                <a:ea typeface="Droid Serif"/>
                <a:cs typeface="Droid Serif"/>
                <a:sym typeface="Droid Serif"/>
              </a:rPr>
              <a:t>opportunity</a:t>
            </a:r>
            <a:endParaRPr sz="3600"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3600"/>
              <a:buFont typeface="Droid Serif"/>
              <a:buAutoNum type="arabicPeriod"/>
            </a:pPr>
            <a:r>
              <a:rPr lang="en" sz="3600">
                <a:latin typeface="Droid Serif"/>
                <a:ea typeface="Droid Serif"/>
                <a:cs typeface="Droid Serif"/>
                <a:sym typeface="Droid Serif"/>
              </a:rPr>
              <a:t>activities</a:t>
            </a:r>
            <a:endParaRPr sz="3600"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3600"/>
              <a:buFont typeface="Droid Serif"/>
              <a:buAutoNum type="arabicPeriod"/>
            </a:pPr>
            <a:r>
              <a:rPr lang="en" sz="3600">
                <a:latin typeface="Droid Serif"/>
                <a:ea typeface="Droid Serif"/>
                <a:cs typeface="Droid Serif"/>
                <a:sym typeface="Droid Serif"/>
              </a:rPr>
              <a:t>outcomes </a:t>
            </a:r>
            <a:endParaRPr sz="3600">
              <a:latin typeface="Droid Serif"/>
              <a:ea typeface="Droid Serif"/>
              <a:cs typeface="Droid Serif"/>
              <a:sym typeface="Droid Serif"/>
            </a:endParaRPr>
          </a:p>
        </p:txBody>
      </p:sp>
      <p:sp>
        <p:nvSpPr>
          <p:cNvPr id="344" name="Google Shape;344;p79"/>
          <p:cNvSpPr txBox="1"/>
          <p:nvPr/>
        </p:nvSpPr>
        <p:spPr>
          <a:xfrm>
            <a:off x="472200" y="610000"/>
            <a:ext cx="4575000" cy="8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rgbClr val="FFFFFF"/>
                </a:solidFill>
                <a:highlight>
                  <a:schemeClr val="dk1"/>
                </a:highlight>
                <a:latin typeface="Droid Serif"/>
                <a:ea typeface="Droid Serif"/>
                <a:cs typeface="Droid Serif"/>
                <a:sym typeface="Droid Serif"/>
              </a:rPr>
              <a:t>heuristic </a:t>
            </a:r>
            <a:endParaRPr sz="3600">
              <a:solidFill>
                <a:srgbClr val="FFFFFF"/>
              </a:solidFill>
              <a:highlight>
                <a:schemeClr val="dk1"/>
              </a:highlight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80"/>
          <p:cNvSpPr txBox="1"/>
          <p:nvPr/>
        </p:nvSpPr>
        <p:spPr>
          <a:xfrm>
            <a:off x="202800" y="274675"/>
            <a:ext cx="8738400" cy="43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latin typeface="Droid Serif"/>
                <a:ea typeface="Droid Serif"/>
                <a:cs typeface="Droid Serif"/>
                <a:sym typeface="Droid Serif"/>
              </a:rPr>
              <a:t>challenges are  </a:t>
            </a:r>
            <a:endParaRPr sz="6000" b="1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 b="1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solidFill>
                  <a:srgbClr val="CC0000"/>
                </a:solidFill>
                <a:latin typeface="Droid Serif"/>
                <a:ea typeface="Droid Serif"/>
                <a:cs typeface="Droid Serif"/>
                <a:sym typeface="Droid Serif"/>
              </a:rPr>
              <a:t>technical</a:t>
            </a:r>
            <a:endParaRPr sz="6000" b="1">
              <a:solidFill>
                <a:srgbClr val="CC0000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solidFill>
                  <a:srgbClr val="F1C232"/>
                </a:solidFill>
                <a:latin typeface="Droid Serif"/>
                <a:ea typeface="Droid Serif"/>
                <a:cs typeface="Droid Serif"/>
                <a:sym typeface="Droid Serif"/>
              </a:rPr>
              <a:t>social </a:t>
            </a:r>
            <a:endParaRPr sz="6000" b="1">
              <a:solidFill>
                <a:srgbClr val="F1C232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solidFill>
                  <a:srgbClr val="6AA84F"/>
                </a:solidFill>
                <a:latin typeface="Droid Serif"/>
                <a:ea typeface="Droid Serif"/>
                <a:cs typeface="Droid Serif"/>
                <a:sym typeface="Droid Serif"/>
              </a:rPr>
              <a:t>organizational </a:t>
            </a:r>
            <a:endParaRPr sz="6000" b="1">
              <a:solidFill>
                <a:srgbClr val="6AA84F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666666"/>
              </a:solidFill>
              <a:latin typeface="Droid Serif"/>
              <a:ea typeface="Droid Serif"/>
              <a:cs typeface="Droid Serif"/>
              <a:sym typeface="Droid Serif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81"/>
          <p:cNvSpPr txBox="1"/>
          <p:nvPr/>
        </p:nvSpPr>
        <p:spPr>
          <a:xfrm>
            <a:off x="296100" y="110975"/>
            <a:ext cx="8847900" cy="42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0000"/>
                </a:solidFill>
                <a:latin typeface="Droid Serif"/>
                <a:ea typeface="Droid Serif"/>
                <a:cs typeface="Droid Serif"/>
                <a:sym typeface="Droid Serif"/>
              </a:rPr>
              <a:t>How can libraries use machine learning to support traditional cataloging activity? </a:t>
            </a:r>
            <a:endParaRPr sz="2400" b="1">
              <a:solidFill>
                <a:srgbClr val="FF0000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0000"/>
                </a:solidFill>
                <a:latin typeface="Droid Serif"/>
                <a:ea typeface="Droid Serif"/>
                <a:cs typeface="Droid Serif"/>
                <a:sym typeface="Droid Serif"/>
              </a:rPr>
              <a:t>(m smith)</a:t>
            </a:r>
            <a:endParaRPr sz="2400" b="1">
              <a:solidFill>
                <a:srgbClr val="FF0000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F0000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1C232"/>
                </a:solidFill>
                <a:latin typeface="Droid Serif"/>
                <a:ea typeface="Droid Serif"/>
                <a:cs typeface="Droid Serif"/>
                <a:sym typeface="Droid Serif"/>
              </a:rPr>
              <a:t>Develop strategies to prevent amplification of algorithmic bias. </a:t>
            </a:r>
            <a:endParaRPr sz="2400" b="1">
              <a:solidFill>
                <a:srgbClr val="F1C232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1C232"/>
                </a:solidFill>
                <a:latin typeface="Droid Serif"/>
                <a:ea typeface="Droid Serif"/>
                <a:cs typeface="Droid Serif"/>
                <a:sym typeface="Droid Serif"/>
              </a:rPr>
              <a:t>(j thorp)</a:t>
            </a:r>
            <a:endParaRPr sz="2400" b="1">
              <a:solidFill>
                <a:srgbClr val="F1C232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F0000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6AA84F"/>
                </a:solidFill>
                <a:latin typeface="Droid Serif"/>
                <a:ea typeface="Droid Serif"/>
                <a:cs typeface="Droid Serif"/>
                <a:sym typeface="Droid Serif"/>
              </a:rPr>
              <a:t>Investigate what skills, competencies, and organizational support are needed for library staff to critically engage with and advance machine learning, AI, and data science, in a library context.</a:t>
            </a:r>
            <a:endParaRPr sz="2400" b="1">
              <a:solidFill>
                <a:srgbClr val="6AA84F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6AA84F"/>
                </a:solidFill>
                <a:latin typeface="Droid Serif"/>
                <a:ea typeface="Droid Serif"/>
                <a:cs typeface="Droid Serif"/>
                <a:sym typeface="Droid Serif"/>
              </a:rPr>
              <a:t>(many)</a:t>
            </a:r>
            <a:endParaRPr sz="2400" b="1">
              <a:solidFill>
                <a:srgbClr val="6AA84F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6AA84F"/>
                </a:solidFill>
                <a:latin typeface="Droid Serif"/>
                <a:ea typeface="Droid Serif"/>
                <a:cs typeface="Droid Serif"/>
                <a:sym typeface="Droid Serif"/>
              </a:rPr>
              <a:t> </a:t>
            </a:r>
            <a:endParaRPr sz="2400" b="1">
              <a:solidFill>
                <a:srgbClr val="6AA84F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F0000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F0000"/>
              </a:solidFill>
              <a:latin typeface="Droid Serif"/>
              <a:ea typeface="Droid Serif"/>
              <a:cs typeface="Droid Serif"/>
              <a:sym typeface="Droid Serif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82"/>
          <p:cNvSpPr txBox="1"/>
          <p:nvPr/>
        </p:nvSpPr>
        <p:spPr>
          <a:xfrm>
            <a:off x="296100" y="110975"/>
            <a:ext cx="8847900" cy="42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F0000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6AA84F"/>
                </a:solidFill>
                <a:latin typeface="Droid Serif"/>
                <a:ea typeface="Droid Serif"/>
                <a:cs typeface="Droid Serif"/>
                <a:sym typeface="Droid Serif"/>
              </a:rPr>
              <a:t>Foster library conversations and develop materials that support staff cultivation of algorithmic literacy.</a:t>
            </a:r>
            <a:endParaRPr sz="2400" b="1">
              <a:solidFill>
                <a:srgbClr val="6AA84F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6AA84F"/>
                </a:solidFill>
                <a:latin typeface="Droid Serif"/>
                <a:ea typeface="Droid Serif"/>
                <a:cs typeface="Droid Serif"/>
                <a:sym typeface="Droid Serif"/>
              </a:rPr>
              <a:t>(fister)</a:t>
            </a:r>
            <a:endParaRPr sz="2400" b="1">
              <a:solidFill>
                <a:srgbClr val="6AA84F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6AA84F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1C232"/>
                </a:solidFill>
                <a:latin typeface="Droid Serif"/>
                <a:ea typeface="Droid Serif"/>
                <a:cs typeface="Droid Serif"/>
                <a:sym typeface="Droid Serif"/>
              </a:rPr>
              <a:t>Use data science engagement as a vector for library driven undergraduate digital literacy instruction.</a:t>
            </a:r>
            <a:endParaRPr sz="2400" b="1">
              <a:solidFill>
                <a:srgbClr val="F1C232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1C232"/>
                </a:solidFill>
                <a:latin typeface="Droid Serif"/>
                <a:ea typeface="Droid Serif"/>
                <a:cs typeface="Droid Serif"/>
                <a:sym typeface="Droid Serif"/>
              </a:rPr>
              <a:t>(shorish)</a:t>
            </a:r>
            <a:endParaRPr sz="2400" b="1">
              <a:solidFill>
                <a:srgbClr val="F1C232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6AA84F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FF0000"/>
                </a:solidFill>
                <a:latin typeface="Droid Serif"/>
                <a:ea typeface="Droid Serif"/>
                <a:cs typeface="Droid Serif"/>
                <a:sym typeface="Droid Serif"/>
              </a:rPr>
              <a:t>Develop technical strategies for addressing bias in library discovery systems.</a:t>
            </a:r>
            <a:endParaRPr sz="2400" b="1">
              <a:solidFill>
                <a:srgbClr val="FF0000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0000"/>
                </a:solidFill>
                <a:latin typeface="Droid Serif"/>
                <a:ea typeface="Droid Serif"/>
                <a:cs typeface="Droid Serif"/>
                <a:sym typeface="Droid Serif"/>
              </a:rPr>
              <a:t>(schmidt, kim)</a:t>
            </a:r>
            <a:r>
              <a:rPr lang="en" sz="2400" b="1">
                <a:solidFill>
                  <a:srgbClr val="6AA84F"/>
                </a:solidFill>
                <a:latin typeface="Droid Serif"/>
                <a:ea typeface="Droid Serif"/>
                <a:cs typeface="Droid Serif"/>
                <a:sym typeface="Droid Serif"/>
              </a:rPr>
              <a:t> </a:t>
            </a:r>
            <a:endParaRPr sz="2400" b="1">
              <a:solidFill>
                <a:srgbClr val="6AA84F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F0000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F0000"/>
              </a:solidFill>
              <a:latin typeface="Droid Serif"/>
              <a:ea typeface="Droid Serif"/>
              <a:cs typeface="Droid Serif"/>
              <a:sym typeface="Droid Serif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7"/>
          <p:cNvSpPr txBox="1"/>
          <p:nvPr/>
        </p:nvSpPr>
        <p:spPr>
          <a:xfrm>
            <a:off x="-8225" y="0"/>
            <a:ext cx="9152100" cy="15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dk1"/>
                </a:solidFill>
                <a:highlight>
                  <a:srgbClr val="FFFFFF"/>
                </a:highlight>
                <a:latin typeface="Droid Serif"/>
                <a:ea typeface="Droid Serif"/>
                <a:cs typeface="Droid Serif"/>
                <a:sym typeface="Droid Serif"/>
              </a:rPr>
              <a:t>researchworks</a:t>
            </a:r>
            <a:endParaRPr sz="6000">
              <a:solidFill>
                <a:schemeClr val="dk1"/>
              </a:solidFill>
              <a:highlight>
                <a:srgbClr val="FFFFFF"/>
              </a:highlight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i="1">
                <a:solidFill>
                  <a:schemeClr val="dk1"/>
                </a:solidFill>
                <a:highlight>
                  <a:srgbClr val="FFFFFF"/>
                </a:highlight>
                <a:latin typeface="Droid Serif"/>
                <a:ea typeface="Droid Serif"/>
                <a:cs typeface="Droid Serif"/>
                <a:sym typeface="Droid Serif"/>
              </a:rPr>
              <a:t>shaping an applied research agenda</a:t>
            </a:r>
            <a:r>
              <a:rPr lang="en" sz="3600">
                <a:solidFill>
                  <a:schemeClr val="dk1"/>
                </a:solidFill>
                <a:highlight>
                  <a:srgbClr val="FFFFFF"/>
                </a:highlight>
                <a:latin typeface="Droid Serif"/>
                <a:ea typeface="Droid Serif"/>
                <a:cs typeface="Droid Serif"/>
                <a:sym typeface="Droid Serif"/>
              </a:rPr>
              <a:t> </a:t>
            </a:r>
            <a:endParaRPr sz="3600">
              <a:solidFill>
                <a:schemeClr val="dk1"/>
              </a:solidFill>
              <a:highlight>
                <a:srgbClr val="FFFFFF"/>
              </a:highlight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highlight>
                <a:srgbClr val="FFFFFF"/>
              </a:highlight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highlight>
                <a:srgbClr val="FFFFFF"/>
              </a:highlight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>
              <a:solidFill>
                <a:schemeClr val="dk1"/>
              </a:solidFill>
              <a:highlight>
                <a:srgbClr val="FFFFFF"/>
              </a:highlight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>
              <a:solidFill>
                <a:schemeClr val="dk1"/>
              </a:solidFill>
              <a:highlight>
                <a:srgbClr val="FFFFFF"/>
              </a:highlight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>
              <a:solidFill>
                <a:schemeClr val="dk1"/>
              </a:solidFill>
              <a:highlight>
                <a:srgbClr val="FFFFFF"/>
              </a:highlight>
              <a:latin typeface="Droid Serif"/>
              <a:ea typeface="Droid Serif"/>
              <a:cs typeface="Droid Serif"/>
              <a:sym typeface="Droid Serif"/>
            </a:endParaRPr>
          </a:p>
        </p:txBody>
      </p:sp>
      <p:pic>
        <p:nvPicPr>
          <p:cNvPr id="180" name="Google Shape;180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5" y="1682850"/>
            <a:ext cx="9144000" cy="346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83"/>
          <p:cNvSpPr txBox="1"/>
          <p:nvPr/>
        </p:nvSpPr>
        <p:spPr>
          <a:xfrm>
            <a:off x="599900" y="1160425"/>
            <a:ext cx="7749600" cy="34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5334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4800"/>
              <a:buFont typeface="Droid Serif"/>
              <a:buAutoNum type="arabicPeriod"/>
            </a:pPr>
            <a:r>
              <a:rPr lang="en" sz="4800">
                <a:solidFill>
                  <a:srgbClr val="666666"/>
                </a:solidFill>
                <a:latin typeface="Droid Serif"/>
                <a:ea typeface="Droid Serif"/>
                <a:cs typeface="Droid Serif"/>
                <a:sym typeface="Droid Serif"/>
              </a:rPr>
              <a:t>objectives</a:t>
            </a:r>
            <a:endParaRPr sz="4800">
              <a:solidFill>
                <a:srgbClr val="666666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-5334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4800"/>
              <a:buFont typeface="Droid Serif"/>
              <a:buAutoNum type="arabicPeriod"/>
            </a:pPr>
            <a:r>
              <a:rPr lang="en" sz="4800">
                <a:solidFill>
                  <a:srgbClr val="666666"/>
                </a:solidFill>
                <a:latin typeface="Droid Serif"/>
                <a:ea typeface="Droid Serif"/>
                <a:cs typeface="Droid Serif"/>
                <a:sym typeface="Droid Serif"/>
              </a:rPr>
              <a:t>research agenda</a:t>
            </a:r>
            <a:endParaRPr sz="4800">
              <a:solidFill>
                <a:srgbClr val="666666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-533400" algn="l" rtl="0">
              <a:spcBef>
                <a:spcPts val="0"/>
              </a:spcBef>
              <a:spcAft>
                <a:spcPts val="0"/>
              </a:spcAft>
              <a:buSzPts val="4800"/>
              <a:buFont typeface="Droid Serif"/>
              <a:buAutoNum type="arabicPeriod"/>
            </a:pPr>
            <a:r>
              <a:rPr lang="en" sz="4800">
                <a:latin typeface="Droid Serif"/>
                <a:ea typeface="Droid Serif"/>
                <a:cs typeface="Droid Serif"/>
                <a:sym typeface="Droid Serif"/>
              </a:rPr>
              <a:t>activities</a:t>
            </a:r>
            <a:endParaRPr sz="4800"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7075"/>
            <a:ext cx="9144002" cy="5076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9550" y="0"/>
            <a:ext cx="512489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86"/>
          <p:cNvSpPr txBox="1"/>
          <p:nvPr/>
        </p:nvSpPr>
        <p:spPr>
          <a:xfrm>
            <a:off x="0" y="-401200"/>
            <a:ext cx="9144000" cy="46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800" b="1">
              <a:solidFill>
                <a:srgbClr val="666666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Droid Serif"/>
              <a:buChar char="●"/>
            </a:pPr>
            <a:r>
              <a:rPr lang="en" sz="2400" b="1">
                <a:latin typeface="Droid Serif"/>
                <a:ea typeface="Droid Serif"/>
                <a:cs typeface="Droid Serif"/>
                <a:sym typeface="Droid Serif"/>
              </a:rPr>
              <a:t>surface challenges and opportunities for the applied research agenda </a:t>
            </a:r>
            <a:r>
              <a:rPr lang="en" sz="2400">
                <a:latin typeface="Droid Serif"/>
                <a:ea typeface="Droid Serif"/>
                <a:cs typeface="Droid Serif"/>
                <a:sym typeface="Droid Serif"/>
              </a:rPr>
              <a:t>... driven by community needs and values </a:t>
            </a:r>
            <a:endParaRPr sz="2400"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400"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Droid Serif"/>
              <a:buChar char="●"/>
            </a:pPr>
            <a:r>
              <a:rPr lang="en" sz="2400" b="1">
                <a:latin typeface="Droid Serif"/>
                <a:ea typeface="Droid Serif"/>
                <a:cs typeface="Droid Serif"/>
                <a:sym typeface="Droid Serif"/>
              </a:rPr>
              <a:t>determine which challenges require collective action </a:t>
            </a:r>
            <a:r>
              <a:rPr lang="en" sz="2400">
                <a:latin typeface="Droid Serif"/>
                <a:ea typeface="Droid Serif"/>
                <a:cs typeface="Droid Serif"/>
                <a:sym typeface="Droid Serif"/>
              </a:rPr>
              <a:t> … entails engagement with the norms, guidelines, and resources we believe are required in order to make progress</a:t>
            </a:r>
            <a:endParaRPr sz="2400"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400"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Droid Serif"/>
              <a:buChar char="●"/>
            </a:pPr>
            <a:r>
              <a:rPr lang="en" sz="2400" b="1">
                <a:latin typeface="Droid Serif"/>
                <a:ea typeface="Droid Serif"/>
                <a:cs typeface="Droid Serif"/>
                <a:sym typeface="Droid Serif"/>
              </a:rPr>
              <a:t>integrate and share what we learn</a:t>
            </a:r>
            <a:r>
              <a:rPr lang="en" sz="2400">
                <a:latin typeface="Droid Serif"/>
                <a:ea typeface="Droid Serif"/>
                <a:cs typeface="Droid Serif"/>
                <a:sym typeface="Droid Serif"/>
              </a:rPr>
              <a:t> … via the applied research agenda </a:t>
            </a:r>
            <a:endParaRPr sz="2400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400">
              <a:latin typeface="Droid Serif"/>
              <a:ea typeface="Droid Serif"/>
              <a:cs typeface="Droid Serif"/>
              <a:sym typeface="Droid Serif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87"/>
          <p:cNvSpPr txBox="1"/>
          <p:nvPr/>
        </p:nvSpPr>
        <p:spPr>
          <a:xfrm>
            <a:off x="225" y="811775"/>
            <a:ext cx="9144000" cy="32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latin typeface="Droid Serif"/>
                <a:ea typeface="Droid Serif"/>
                <a:cs typeface="Droid Serif"/>
                <a:sym typeface="Droid Serif"/>
              </a:rPr>
              <a:t>break</a:t>
            </a:r>
            <a:endParaRPr sz="6000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0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latin typeface="Droid Serif"/>
                <a:ea typeface="Droid Serif"/>
                <a:cs typeface="Droid Serif"/>
                <a:sym typeface="Droid Serif"/>
              </a:rPr>
              <a:t>950-1000</a:t>
            </a:r>
            <a:endParaRPr sz="6000">
              <a:latin typeface="Droid Serif"/>
              <a:ea typeface="Droid Serif"/>
              <a:cs typeface="Droid Serif"/>
              <a:sym typeface="Droid Serif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89"/>
          <p:cNvSpPr txBox="1"/>
          <p:nvPr/>
        </p:nvSpPr>
        <p:spPr>
          <a:xfrm>
            <a:off x="202800" y="274675"/>
            <a:ext cx="8738400" cy="43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latin typeface="Droid Serif"/>
                <a:ea typeface="Droid Serif"/>
                <a:cs typeface="Droid Serif"/>
                <a:sym typeface="Droid Serif"/>
              </a:rPr>
              <a:t>question 1</a:t>
            </a:r>
            <a:endParaRPr sz="6000" b="1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Droid Serif"/>
                <a:ea typeface="Droid Serif"/>
                <a:cs typeface="Droid Serif"/>
                <a:sym typeface="Droid Serif"/>
              </a:rPr>
              <a:t>An applied research agenda </a:t>
            </a:r>
            <a:r>
              <a:rPr lang="en" sz="1800" b="1">
                <a:latin typeface="Droid Serif"/>
                <a:ea typeface="Droid Serif"/>
                <a:cs typeface="Droid Serif"/>
                <a:sym typeface="Droid Serif"/>
              </a:rPr>
              <a:t>identifies challenges</a:t>
            </a:r>
            <a:r>
              <a:rPr lang="en" sz="1800">
                <a:latin typeface="Droid Serif"/>
                <a:ea typeface="Droid Serif"/>
                <a:cs typeface="Droid Serif"/>
                <a:sym typeface="Droid Serif"/>
              </a:rPr>
              <a:t> that can be addressed with critical, ethically grounded use of data science and a range of other computational methods. </a:t>
            </a:r>
            <a:endParaRPr sz="1800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>
                <a:latin typeface="Droid Serif"/>
                <a:ea typeface="Droid Serif"/>
                <a:cs typeface="Droid Serif"/>
                <a:sym typeface="Droid Serif"/>
              </a:rPr>
              <a:t>Thinking big picture … </a:t>
            </a:r>
            <a:endParaRPr sz="1800" i="1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Droid Serif"/>
              <a:buChar char="●"/>
            </a:pPr>
            <a:r>
              <a:rPr lang="en" sz="1800">
                <a:latin typeface="Droid Serif"/>
                <a:ea typeface="Droid Serif"/>
                <a:cs typeface="Droid Serif"/>
                <a:sym typeface="Droid Serif"/>
              </a:rPr>
              <a:t>What technical, social, and/or organizational </a:t>
            </a:r>
            <a:r>
              <a:rPr lang="en" sz="1800" b="1">
                <a:latin typeface="Droid Serif"/>
                <a:ea typeface="Droid Serif"/>
                <a:cs typeface="Droid Serif"/>
                <a:sym typeface="Droid Serif"/>
              </a:rPr>
              <a:t>challenges </a:t>
            </a:r>
            <a:r>
              <a:rPr lang="en" sz="1800">
                <a:latin typeface="Droid Serif"/>
                <a:ea typeface="Droid Serif"/>
                <a:cs typeface="Droid Serif"/>
                <a:sym typeface="Droid Serif"/>
              </a:rPr>
              <a:t>would you like to see the library community invest more effort in? </a:t>
            </a:r>
            <a:endParaRPr sz="1800"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Droid Serif"/>
              <a:buChar char="●"/>
            </a:pPr>
            <a:r>
              <a:rPr lang="en" sz="1800">
                <a:latin typeface="Droid Serif"/>
                <a:ea typeface="Droid Serif"/>
                <a:cs typeface="Droid Serif"/>
                <a:sym typeface="Droid Serif"/>
              </a:rPr>
              <a:t>What </a:t>
            </a:r>
            <a:r>
              <a:rPr lang="en" sz="1800" b="1">
                <a:latin typeface="Droid Serif"/>
                <a:ea typeface="Droid Serif"/>
                <a:cs typeface="Droid Serif"/>
                <a:sym typeface="Droid Serif"/>
              </a:rPr>
              <a:t>needs</a:t>
            </a:r>
            <a:r>
              <a:rPr lang="en" sz="1800">
                <a:latin typeface="Droid Serif"/>
                <a:ea typeface="Droid Serif"/>
                <a:cs typeface="Droid Serif"/>
                <a:sym typeface="Droid Serif"/>
              </a:rPr>
              <a:t> do these challenges address?</a:t>
            </a:r>
            <a:endParaRPr sz="1800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666666"/>
              </a:solidFill>
              <a:latin typeface="Droid Serif"/>
              <a:ea typeface="Droid Serif"/>
              <a:cs typeface="Droid Serif"/>
              <a:sym typeface="Droid Serif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90"/>
          <p:cNvSpPr txBox="1"/>
          <p:nvPr/>
        </p:nvSpPr>
        <p:spPr>
          <a:xfrm>
            <a:off x="202800" y="274675"/>
            <a:ext cx="8738400" cy="43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latin typeface="Droid Serif"/>
                <a:ea typeface="Droid Serif"/>
                <a:cs typeface="Droid Serif"/>
                <a:sym typeface="Droid Serif"/>
              </a:rPr>
              <a:t>question 2</a:t>
            </a:r>
            <a:endParaRPr sz="6000" b="1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Droid Serif"/>
                <a:ea typeface="Droid Serif"/>
                <a:cs typeface="Droid Serif"/>
                <a:sym typeface="Droid Serif"/>
              </a:rPr>
              <a:t>Of the challenges you discussed …</a:t>
            </a:r>
            <a:endParaRPr sz="1800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Droid Serif"/>
              <a:buChar char="●"/>
            </a:pPr>
            <a:r>
              <a:rPr lang="en" sz="1800">
                <a:latin typeface="Droid Serif"/>
                <a:ea typeface="Droid Serif"/>
                <a:cs typeface="Droid Serif"/>
                <a:sym typeface="Droid Serif"/>
              </a:rPr>
              <a:t>which are the most urgent? why?</a:t>
            </a:r>
            <a:endParaRPr sz="1800"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Droid Serif"/>
              <a:buChar char="●"/>
            </a:pPr>
            <a:r>
              <a:rPr lang="en" sz="1800">
                <a:latin typeface="Droid Serif"/>
                <a:ea typeface="Droid Serif"/>
                <a:cs typeface="Droid Serif"/>
                <a:sym typeface="Droid Serif"/>
              </a:rPr>
              <a:t>what collective efforts are needed?</a:t>
            </a:r>
            <a:endParaRPr sz="1800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666666"/>
              </a:solidFill>
              <a:latin typeface="Droid Serif"/>
              <a:ea typeface="Droid Serif"/>
              <a:cs typeface="Droid Serif"/>
              <a:sym typeface="Droid Serif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91"/>
          <p:cNvSpPr txBox="1"/>
          <p:nvPr/>
        </p:nvSpPr>
        <p:spPr>
          <a:xfrm>
            <a:off x="225" y="811775"/>
            <a:ext cx="9144000" cy="32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latin typeface="Droid Serif"/>
                <a:ea typeface="Droid Serif"/>
                <a:cs typeface="Droid Serif"/>
                <a:sym typeface="Droid Serif"/>
              </a:rPr>
              <a:t>lunch</a:t>
            </a:r>
            <a:endParaRPr sz="6000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0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latin typeface="Droid Serif"/>
                <a:ea typeface="Droid Serif"/>
                <a:cs typeface="Droid Serif"/>
                <a:sym typeface="Droid Serif"/>
              </a:rPr>
              <a:t>12:00 - 1:00</a:t>
            </a:r>
            <a:endParaRPr sz="6000">
              <a:latin typeface="Droid Serif"/>
              <a:ea typeface="Droid Serif"/>
              <a:cs typeface="Droid Serif"/>
              <a:sym typeface="Droid Serif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92"/>
          <p:cNvSpPr txBox="1"/>
          <p:nvPr/>
        </p:nvSpPr>
        <p:spPr>
          <a:xfrm>
            <a:off x="180975" y="575025"/>
            <a:ext cx="8738400" cy="43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latin typeface="Droid Serif"/>
                <a:ea typeface="Droid Serif"/>
                <a:cs typeface="Droid Serif"/>
                <a:sym typeface="Droid Serif"/>
              </a:rPr>
              <a:t>challenge heuristic</a:t>
            </a:r>
            <a:endParaRPr sz="6000" b="1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Droid Serif"/>
                <a:ea typeface="Droid Serif"/>
                <a:cs typeface="Droid Serif"/>
                <a:sym typeface="Droid Serif"/>
              </a:rPr>
              <a:t>… a way of formally structuring a challenge </a:t>
            </a:r>
            <a:endParaRPr sz="3000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666666"/>
              </a:solidFill>
              <a:latin typeface="Droid Serif"/>
              <a:ea typeface="Droid Serif"/>
              <a:cs typeface="Droid Serif"/>
              <a:sym typeface="Droid Serif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48"/>
          <p:cNvSpPr txBox="1"/>
          <p:nvPr/>
        </p:nvSpPr>
        <p:spPr>
          <a:xfrm>
            <a:off x="0" y="175675"/>
            <a:ext cx="9144000" cy="45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Droid Serif"/>
                <a:ea typeface="Droid Serif"/>
                <a:cs typeface="Droid Serif"/>
                <a:sym typeface="Droid Serif"/>
              </a:rPr>
              <a:t>thomas padilla</a:t>
            </a:r>
            <a:endParaRPr sz="2200" b="1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Droid Serif"/>
                <a:ea typeface="Droid Serif"/>
                <a:cs typeface="Droid Serif"/>
                <a:sym typeface="Droid Serif"/>
              </a:rPr>
              <a:t>rebecca bryant</a:t>
            </a:r>
            <a:endParaRPr sz="2200" b="1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Droid Serif"/>
                <a:ea typeface="Droid Serif"/>
                <a:cs typeface="Droid Serif"/>
                <a:sym typeface="Droid Serif"/>
              </a:rPr>
              <a:t>rachel frick</a:t>
            </a:r>
            <a:endParaRPr sz="2200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Droid Serif"/>
                <a:ea typeface="Droid Serif"/>
                <a:cs typeface="Droid Serif"/>
                <a:sym typeface="Droid Serif"/>
              </a:rPr>
              <a:t>jean godby</a:t>
            </a:r>
            <a:endParaRPr sz="2200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Droid Serif"/>
                <a:ea typeface="Droid Serif"/>
                <a:cs typeface="Droid Serif"/>
                <a:sym typeface="Droid Serif"/>
              </a:rPr>
              <a:t>dennis massie</a:t>
            </a:r>
            <a:endParaRPr sz="2200" b="1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Droid Serif"/>
                <a:ea typeface="Droid Serif"/>
                <a:cs typeface="Droid Serif"/>
                <a:sym typeface="Droid Serif"/>
              </a:rPr>
              <a:t>nancy lensenmayer </a:t>
            </a:r>
            <a:endParaRPr sz="2200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Droid Serif"/>
                <a:ea typeface="Droid Serif"/>
                <a:cs typeface="Droid Serif"/>
                <a:sym typeface="Droid Serif"/>
              </a:rPr>
              <a:t>ralph levan</a:t>
            </a:r>
            <a:endParaRPr sz="2200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Droid Serif"/>
                <a:ea typeface="Droid Serif"/>
                <a:cs typeface="Droid Serif"/>
                <a:sym typeface="Droid Serif"/>
              </a:rPr>
              <a:t>andrew pace </a:t>
            </a:r>
            <a:endParaRPr sz="2200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Droid Serif"/>
                <a:ea typeface="Droid Serif"/>
                <a:cs typeface="Droid Serif"/>
                <a:sym typeface="Droid Serif"/>
              </a:rPr>
              <a:t>mercy procaccini</a:t>
            </a:r>
            <a:endParaRPr sz="2200" b="1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Droid Serif"/>
                <a:ea typeface="Droid Serif"/>
                <a:cs typeface="Droid Serif"/>
                <a:sym typeface="Droid Serif"/>
              </a:rPr>
              <a:t>merrilee profitt</a:t>
            </a:r>
            <a:endParaRPr sz="2200" b="1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Droid Serif"/>
                <a:ea typeface="Droid Serif"/>
                <a:cs typeface="Droid Serif"/>
                <a:sym typeface="Droid Serif"/>
              </a:rPr>
              <a:t>susan saggio</a:t>
            </a:r>
            <a:endParaRPr sz="2200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Droid Serif"/>
                <a:ea typeface="Droid Serif"/>
                <a:cs typeface="Droid Serif"/>
                <a:sym typeface="Droid Serif"/>
              </a:rPr>
              <a:t>chela scott weber</a:t>
            </a:r>
            <a:endParaRPr sz="2200" b="1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Droid Serif"/>
                <a:ea typeface="Droid Serif"/>
                <a:cs typeface="Droid Serif"/>
                <a:sym typeface="Droid Serif"/>
              </a:rPr>
              <a:t>devon smith </a:t>
            </a:r>
            <a:endParaRPr sz="2200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Droid Serif"/>
                <a:ea typeface="Droid Serif"/>
                <a:cs typeface="Droid Serif"/>
                <a:sym typeface="Droid Serif"/>
              </a:rPr>
              <a:t>diane vizine-goetz</a:t>
            </a:r>
            <a:endParaRPr sz="2200" b="1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Droid Serif"/>
                <a:ea typeface="Droid Serif"/>
                <a:cs typeface="Droid Serif"/>
                <a:sym typeface="Droid Serif"/>
              </a:rPr>
              <a:t> </a:t>
            </a:r>
            <a:endParaRPr sz="2200">
              <a:latin typeface="Droid Serif"/>
              <a:ea typeface="Droid Serif"/>
              <a:cs typeface="Droid Serif"/>
              <a:sym typeface="Droid Serif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93"/>
          <p:cNvSpPr txBox="1"/>
          <p:nvPr/>
        </p:nvSpPr>
        <p:spPr>
          <a:xfrm>
            <a:off x="327900" y="576450"/>
            <a:ext cx="8488200" cy="3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latin typeface="Droid Serif"/>
                <a:ea typeface="Droid Serif"/>
                <a:cs typeface="Droid Serif"/>
                <a:sym typeface="Droid Serif"/>
              </a:rPr>
              <a:t>goals</a:t>
            </a:r>
            <a:endParaRPr sz="3600" b="1"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roid Serif"/>
              <a:buAutoNum type="arabicPeriod"/>
            </a:pPr>
            <a:r>
              <a:rPr lang="en" sz="3600">
                <a:solidFill>
                  <a:srgbClr val="FF0000"/>
                </a:solidFill>
                <a:latin typeface="Droid Serif"/>
                <a:ea typeface="Droid Serif"/>
                <a:cs typeface="Droid Serif"/>
                <a:sym typeface="Droid Serif"/>
              </a:rPr>
              <a:t>formally structure </a:t>
            </a:r>
            <a:r>
              <a:rPr lang="en" sz="3600">
                <a:latin typeface="Droid Serif"/>
                <a:ea typeface="Droid Serif"/>
                <a:cs typeface="Droid Serif"/>
                <a:sym typeface="Droid Serif"/>
              </a:rPr>
              <a:t>your challenge </a:t>
            </a:r>
            <a:endParaRPr sz="3600"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roid Serif"/>
              <a:buAutoNum type="arabicPeriod"/>
            </a:pPr>
            <a:r>
              <a:rPr lang="en" sz="3600">
                <a:latin typeface="Droid Serif"/>
                <a:ea typeface="Droid Serif"/>
                <a:cs typeface="Droid Serif"/>
                <a:sym typeface="Droid Serif"/>
              </a:rPr>
              <a:t>data within structure informs subsequent activities	</a:t>
            </a: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					.   </a:t>
            </a:r>
            <a:endParaRPr sz="3000">
              <a:solidFill>
                <a:schemeClr val="dk1"/>
              </a:solidFill>
              <a:latin typeface="Droid Serif"/>
              <a:ea typeface="Droid Serif"/>
              <a:cs typeface="Droid Serif"/>
              <a:sym typeface="Droid Serif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94"/>
          <p:cNvSpPr txBox="1"/>
          <p:nvPr/>
        </p:nvSpPr>
        <p:spPr>
          <a:xfrm>
            <a:off x="24150" y="0"/>
            <a:ext cx="4983900" cy="49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rPr>
              <a:t>Build on challenge from prior activity </a:t>
            </a:r>
            <a:endParaRPr sz="2400" b="1">
              <a:solidFill>
                <a:schemeClr val="dk1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rPr>
              <a:t> </a:t>
            </a:r>
            <a:endParaRPr sz="1800">
              <a:solidFill>
                <a:schemeClr val="dk1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roid Serif"/>
              <a:buAutoNum type="arabicPeriod"/>
            </a:pPr>
            <a:r>
              <a:rPr lang="en" sz="2400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rPr>
              <a:t>challenge </a:t>
            </a:r>
            <a:endParaRPr sz="2400">
              <a:solidFill>
                <a:schemeClr val="dk1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roid Serif"/>
              <a:buAutoNum type="arabicPeriod"/>
            </a:pPr>
            <a:r>
              <a:rPr lang="en" sz="2400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rPr>
              <a:t>needs </a:t>
            </a:r>
            <a:endParaRPr sz="2400">
              <a:solidFill>
                <a:schemeClr val="dk1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roid Serif"/>
              <a:buAutoNum type="arabicPeriod"/>
            </a:pPr>
            <a:r>
              <a:rPr lang="en" sz="2400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rPr>
              <a:t>opportunities (if needs were met) </a:t>
            </a:r>
            <a:endParaRPr sz="2400">
              <a:solidFill>
                <a:schemeClr val="dk1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roid Serif"/>
              <a:buAutoNum type="arabicPeriod"/>
            </a:pPr>
            <a:r>
              <a:rPr lang="en" sz="2400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rPr>
              <a:t>activities (to make progress) </a:t>
            </a:r>
            <a:endParaRPr sz="2400">
              <a:solidFill>
                <a:schemeClr val="dk1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roid Serif"/>
              <a:buAutoNum type="arabicPeriod"/>
            </a:pPr>
            <a:r>
              <a:rPr lang="en" sz="2400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rPr>
              <a:t>deliverables</a:t>
            </a:r>
            <a:endParaRPr sz="2400">
              <a:latin typeface="Droid Serif"/>
              <a:ea typeface="Droid Serif"/>
              <a:cs typeface="Droid Serif"/>
              <a:sym typeface="Droid Serif"/>
            </a:endParaRPr>
          </a:p>
        </p:txBody>
      </p:sp>
      <p:pic>
        <p:nvPicPr>
          <p:cNvPr id="420" name="Google Shape;420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0450" y="365150"/>
            <a:ext cx="3831149" cy="3831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95"/>
          <p:cNvSpPr txBox="1"/>
          <p:nvPr/>
        </p:nvSpPr>
        <p:spPr>
          <a:xfrm>
            <a:off x="180975" y="575025"/>
            <a:ext cx="8738400" cy="43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latin typeface="Droid Serif"/>
                <a:ea typeface="Droid Serif"/>
                <a:cs typeface="Droid Serif"/>
                <a:sym typeface="Droid Serif"/>
              </a:rPr>
              <a:t>stakeholder mapping</a:t>
            </a:r>
            <a:endParaRPr sz="6000" b="1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Droid Serif"/>
                <a:ea typeface="Droid Serif"/>
                <a:cs typeface="Droid Serif"/>
                <a:sym typeface="Droid Serif"/>
              </a:rPr>
              <a:t>… a way of diagramming the network of people who have a stake in a given system</a:t>
            </a:r>
            <a:endParaRPr sz="3000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666666"/>
              </a:solidFill>
              <a:latin typeface="Droid Serif"/>
              <a:ea typeface="Droid Serif"/>
              <a:cs typeface="Droid Serif"/>
              <a:sym typeface="Droid Serif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96"/>
          <p:cNvSpPr txBox="1"/>
          <p:nvPr/>
        </p:nvSpPr>
        <p:spPr>
          <a:xfrm>
            <a:off x="0" y="0"/>
            <a:ext cx="9144000" cy="36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Droid Serif"/>
              <a:ea typeface="Droid Serif"/>
              <a:cs typeface="Droid Serif"/>
              <a:sym typeface="Droid Serif"/>
            </a:endParaRPr>
          </a:p>
        </p:txBody>
      </p:sp>
      <p:pic>
        <p:nvPicPr>
          <p:cNvPr id="431" name="Google Shape;431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8980" y="0"/>
            <a:ext cx="724604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97"/>
          <p:cNvSpPr txBox="1"/>
          <p:nvPr/>
        </p:nvSpPr>
        <p:spPr>
          <a:xfrm>
            <a:off x="327900" y="576450"/>
            <a:ext cx="8488200" cy="3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latin typeface="Droid Serif"/>
                <a:ea typeface="Droid Serif"/>
                <a:cs typeface="Droid Serif"/>
                <a:sym typeface="Droid Serif"/>
              </a:rPr>
              <a:t>goals</a:t>
            </a:r>
            <a:endParaRPr sz="3600" b="1"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roid Serif"/>
              <a:buAutoNum type="arabicPeriod"/>
            </a:pPr>
            <a:r>
              <a:rPr lang="en" sz="3600">
                <a:solidFill>
                  <a:srgbClr val="FF0000"/>
                </a:solidFill>
                <a:latin typeface="Droid Serif"/>
                <a:ea typeface="Droid Serif"/>
                <a:cs typeface="Droid Serif"/>
                <a:sym typeface="Droid Serif"/>
              </a:rPr>
              <a:t>focus on people</a:t>
            </a:r>
            <a:r>
              <a:rPr lang="en" sz="3600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rPr>
              <a:t> above other factors</a:t>
            </a:r>
            <a:endParaRPr sz="3600">
              <a:solidFill>
                <a:schemeClr val="dk1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roid Serif"/>
              <a:buAutoNum type="arabicPeriod"/>
            </a:pPr>
            <a:r>
              <a:rPr lang="en" sz="3600">
                <a:solidFill>
                  <a:srgbClr val="FF0000"/>
                </a:solidFill>
                <a:latin typeface="Droid Serif"/>
                <a:ea typeface="Droid Serif"/>
                <a:cs typeface="Droid Serif"/>
                <a:sym typeface="Droid Serif"/>
              </a:rPr>
              <a:t>guide plans</a:t>
            </a:r>
            <a:r>
              <a:rPr lang="en" sz="3600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rPr>
              <a:t> for future research</a:t>
            </a:r>
            <a:endParaRPr sz="3600">
              <a:solidFill>
                <a:schemeClr val="dk1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roid Serif"/>
              <a:buAutoNum type="arabicPeriod"/>
            </a:pPr>
            <a:r>
              <a:rPr lang="en" sz="3600">
                <a:solidFill>
                  <a:srgbClr val="FF0000"/>
                </a:solidFill>
                <a:latin typeface="Droid Serif"/>
                <a:ea typeface="Droid Serif"/>
                <a:cs typeface="Droid Serif"/>
                <a:sym typeface="Droid Serif"/>
              </a:rPr>
              <a:t>build a shared understanding</a:t>
            </a:r>
            <a:r>
              <a:rPr lang="en" sz="3600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rPr>
              <a:t> of who is involved in a proposed challenge	</a:t>
            </a: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					.   </a:t>
            </a:r>
            <a:endParaRPr sz="3000">
              <a:solidFill>
                <a:schemeClr val="dk1"/>
              </a:solidFill>
              <a:latin typeface="Droid Serif"/>
              <a:ea typeface="Droid Serif"/>
              <a:cs typeface="Droid Serif"/>
              <a:sym typeface="Droid Serif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Google Shape;441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8050" y="418300"/>
            <a:ext cx="4077499" cy="2894350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98"/>
          <p:cNvSpPr txBox="1"/>
          <p:nvPr/>
        </p:nvSpPr>
        <p:spPr>
          <a:xfrm>
            <a:off x="24150" y="0"/>
            <a:ext cx="4983900" cy="49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rPr>
              <a:t>Build on challenge from prior activity </a:t>
            </a:r>
            <a:endParaRPr sz="1800" b="1">
              <a:solidFill>
                <a:schemeClr val="dk1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rPr>
              <a:t> </a:t>
            </a:r>
            <a:endParaRPr sz="1800">
              <a:solidFill>
                <a:schemeClr val="dk1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roid Serif"/>
              <a:buAutoNum type="arabicPeriod"/>
            </a:pPr>
            <a:r>
              <a:rPr lang="en" sz="1800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rPr>
              <a:t>Host briefs group on challenge, prior discussion</a:t>
            </a:r>
            <a:endParaRPr sz="1800">
              <a:solidFill>
                <a:schemeClr val="dk1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roid Serif"/>
              <a:buAutoNum type="arabicPeriod"/>
            </a:pPr>
            <a:r>
              <a:rPr lang="en" sz="1800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rPr>
              <a:t>Generate very broad list of stakeholders</a:t>
            </a:r>
            <a:endParaRPr sz="1800">
              <a:solidFill>
                <a:schemeClr val="dk1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roid Serif"/>
              <a:buAutoNum type="arabicPeriod"/>
            </a:pPr>
            <a:r>
              <a:rPr lang="en" sz="1800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rPr>
              <a:t>Draw a symbol of a person for each stakeholder type</a:t>
            </a:r>
            <a:endParaRPr sz="1800">
              <a:solidFill>
                <a:schemeClr val="dk1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roid Serif"/>
              <a:buAutoNum type="arabicPeriod"/>
            </a:pPr>
            <a:r>
              <a:rPr lang="en" sz="1800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rPr>
              <a:t>Write a speech bubble to summarize their mindset</a:t>
            </a:r>
            <a:endParaRPr sz="1800">
              <a:solidFill>
                <a:schemeClr val="dk1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roid Serif"/>
              <a:buAutoNum type="arabicPeriod"/>
            </a:pPr>
            <a:r>
              <a:rPr lang="en" sz="1800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rPr>
              <a:t>Write a label describing their role or title</a:t>
            </a:r>
            <a:endParaRPr sz="1800">
              <a:solidFill>
                <a:schemeClr val="dk1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roid Serif"/>
              <a:buAutoNum type="arabicPeriod"/>
            </a:pPr>
            <a:r>
              <a:rPr lang="en" sz="1800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rPr>
              <a:t>Draw lines with arrows connecting the stakeholders</a:t>
            </a:r>
            <a:endParaRPr sz="1800">
              <a:solidFill>
                <a:schemeClr val="dk1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roid Serif"/>
              <a:buAutoNum type="arabicPeriod"/>
            </a:pPr>
            <a:r>
              <a:rPr lang="en" sz="1800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rPr>
              <a:t>Write a label on the line to describe relationships</a:t>
            </a:r>
            <a:endParaRPr sz="1800">
              <a:solidFill>
                <a:schemeClr val="dk1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roid Serif"/>
              <a:buAutoNum type="arabicPeriod"/>
            </a:pPr>
            <a:r>
              <a:rPr lang="en" sz="1800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rPr>
              <a:t>Circle and label related groupings</a:t>
            </a:r>
            <a:endParaRPr sz="1800">
              <a:latin typeface="Droid Serif"/>
              <a:ea typeface="Droid Serif"/>
              <a:cs typeface="Droid Serif"/>
              <a:sym typeface="Droid Serif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99"/>
          <p:cNvSpPr txBox="1"/>
          <p:nvPr/>
        </p:nvSpPr>
        <p:spPr>
          <a:xfrm>
            <a:off x="0" y="0"/>
            <a:ext cx="9144000" cy="36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Droid Serif"/>
              <a:ea typeface="Droid Serif"/>
              <a:cs typeface="Droid Serif"/>
              <a:sym typeface="Droid Serif"/>
            </a:endParaRPr>
          </a:p>
        </p:txBody>
      </p:sp>
      <p:pic>
        <p:nvPicPr>
          <p:cNvPr id="448" name="Google Shape;448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8980" y="0"/>
            <a:ext cx="724604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100"/>
          <p:cNvSpPr txBox="1"/>
          <p:nvPr/>
        </p:nvSpPr>
        <p:spPr>
          <a:xfrm>
            <a:off x="225" y="811775"/>
            <a:ext cx="9144000" cy="32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latin typeface="Droid Serif"/>
                <a:ea typeface="Droid Serif"/>
                <a:cs typeface="Droid Serif"/>
                <a:sym typeface="Droid Serif"/>
              </a:rPr>
              <a:t>break</a:t>
            </a:r>
            <a:endParaRPr sz="6000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0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latin typeface="Droid Serif"/>
                <a:ea typeface="Droid Serif"/>
                <a:cs typeface="Droid Serif"/>
                <a:sym typeface="Droid Serif"/>
              </a:rPr>
              <a:t>3:00 - 3:30</a:t>
            </a:r>
            <a:endParaRPr sz="6000">
              <a:latin typeface="Droid Serif"/>
              <a:ea typeface="Droid Serif"/>
              <a:cs typeface="Droid Serif"/>
              <a:sym typeface="Droid Serif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101"/>
          <p:cNvSpPr txBox="1"/>
          <p:nvPr/>
        </p:nvSpPr>
        <p:spPr>
          <a:xfrm>
            <a:off x="180975" y="575025"/>
            <a:ext cx="8738400" cy="43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latin typeface="Droid Serif"/>
                <a:ea typeface="Droid Serif"/>
                <a:cs typeface="Droid Serif"/>
                <a:sym typeface="Droid Serif"/>
              </a:rPr>
              <a:t>schematic diagramming</a:t>
            </a:r>
            <a:endParaRPr sz="6000" b="1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Droid Serif"/>
                <a:ea typeface="Droid Serif"/>
                <a:cs typeface="Droid Serif"/>
                <a:sym typeface="Droid Serif"/>
              </a:rPr>
              <a:t>… an outline of the structure and essential components of a system </a:t>
            </a:r>
            <a:endParaRPr sz="3000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666666"/>
              </a:solidFill>
              <a:latin typeface="Droid Serif"/>
              <a:ea typeface="Droid Serif"/>
              <a:cs typeface="Droid Serif"/>
              <a:sym typeface="Droid Serif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Google Shape;463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613" y="0"/>
            <a:ext cx="727876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49"/>
          <p:cNvSpPr txBox="1"/>
          <p:nvPr/>
        </p:nvSpPr>
        <p:spPr>
          <a:xfrm>
            <a:off x="599900" y="1160425"/>
            <a:ext cx="7749600" cy="34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533400" algn="l" rtl="0">
              <a:spcBef>
                <a:spcPts val="0"/>
              </a:spcBef>
              <a:spcAft>
                <a:spcPts val="0"/>
              </a:spcAft>
              <a:buSzPts val="4800"/>
              <a:buFont typeface="Droid Serif"/>
              <a:buAutoNum type="arabicPeriod"/>
            </a:pPr>
            <a:r>
              <a:rPr lang="en" sz="4800">
                <a:latin typeface="Droid Serif"/>
                <a:ea typeface="Droid Serif"/>
                <a:cs typeface="Droid Serif"/>
                <a:sym typeface="Droid Serif"/>
              </a:rPr>
              <a:t>objectives</a:t>
            </a:r>
            <a:endParaRPr sz="4800"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-533400" algn="l" rtl="0">
              <a:spcBef>
                <a:spcPts val="0"/>
              </a:spcBef>
              <a:spcAft>
                <a:spcPts val="0"/>
              </a:spcAft>
              <a:buSzPts val="4800"/>
              <a:buFont typeface="Droid Serif"/>
              <a:buAutoNum type="arabicPeriod"/>
            </a:pPr>
            <a:r>
              <a:rPr lang="en" sz="4800">
                <a:latin typeface="Droid Serif"/>
                <a:ea typeface="Droid Serif"/>
                <a:cs typeface="Droid Serif"/>
                <a:sym typeface="Droid Serif"/>
              </a:rPr>
              <a:t>research agenda</a:t>
            </a:r>
            <a:endParaRPr sz="4800"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-533400" algn="l" rtl="0">
              <a:spcBef>
                <a:spcPts val="0"/>
              </a:spcBef>
              <a:spcAft>
                <a:spcPts val="0"/>
              </a:spcAft>
              <a:buSzPts val="4800"/>
              <a:buFont typeface="Droid Serif"/>
              <a:buAutoNum type="arabicPeriod"/>
            </a:pPr>
            <a:r>
              <a:rPr lang="en" sz="4800">
                <a:latin typeface="Droid Serif"/>
                <a:ea typeface="Droid Serif"/>
                <a:cs typeface="Droid Serif"/>
                <a:sym typeface="Droid Serif"/>
              </a:rPr>
              <a:t>activities</a:t>
            </a:r>
            <a:endParaRPr sz="4800"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03"/>
          <p:cNvSpPr txBox="1"/>
          <p:nvPr/>
        </p:nvSpPr>
        <p:spPr>
          <a:xfrm>
            <a:off x="327900" y="276075"/>
            <a:ext cx="8488200" cy="3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latin typeface="Droid Serif"/>
                <a:ea typeface="Droid Serif"/>
                <a:cs typeface="Droid Serif"/>
                <a:sym typeface="Droid Serif"/>
              </a:rPr>
              <a:t>goals</a:t>
            </a:r>
            <a:endParaRPr sz="3600" b="1"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Droid Serif"/>
              <a:buAutoNum type="arabicPeriod"/>
            </a:pPr>
            <a:r>
              <a:rPr lang="en" sz="3600">
                <a:latin typeface="Droid Serif"/>
                <a:ea typeface="Droid Serif"/>
                <a:cs typeface="Droid Serif"/>
                <a:sym typeface="Droid Serif"/>
              </a:rPr>
              <a:t>visually </a:t>
            </a:r>
            <a:r>
              <a:rPr lang="en" sz="3600">
                <a:solidFill>
                  <a:srgbClr val="FF0000"/>
                </a:solidFill>
                <a:latin typeface="Droid Serif"/>
                <a:ea typeface="Droid Serif"/>
                <a:cs typeface="Droid Serif"/>
                <a:sym typeface="Droid Serif"/>
              </a:rPr>
              <a:t>structure a proposed solution </a:t>
            </a:r>
            <a:endParaRPr sz="3600">
              <a:solidFill>
                <a:srgbClr val="FF0000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Droid Serif"/>
              <a:buAutoNum type="arabicPeriod"/>
            </a:pPr>
            <a:r>
              <a:rPr lang="en" sz="3600">
                <a:latin typeface="Droid Serif"/>
                <a:ea typeface="Droid Serif"/>
                <a:cs typeface="Droid Serif"/>
                <a:sym typeface="Droid Serif"/>
              </a:rPr>
              <a:t>build </a:t>
            </a:r>
            <a:r>
              <a:rPr lang="en" sz="3600">
                <a:solidFill>
                  <a:srgbClr val="FF0000"/>
                </a:solidFill>
                <a:latin typeface="Droid Serif"/>
                <a:ea typeface="Droid Serif"/>
                <a:cs typeface="Droid Serif"/>
                <a:sym typeface="Droid Serif"/>
              </a:rPr>
              <a:t>shared understanding</a:t>
            </a:r>
            <a:r>
              <a:rPr lang="en" sz="3600">
                <a:latin typeface="Droid Serif"/>
                <a:ea typeface="Droid Serif"/>
                <a:cs typeface="Droid Serif"/>
                <a:sym typeface="Droid Serif"/>
              </a:rPr>
              <a:t> </a:t>
            </a:r>
            <a:endParaRPr sz="3600"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Droid Serif"/>
              <a:buAutoNum type="arabicPeriod"/>
            </a:pPr>
            <a:r>
              <a:rPr lang="en" sz="3600">
                <a:solidFill>
                  <a:srgbClr val="FF0000"/>
                </a:solidFill>
                <a:latin typeface="Droid Serif"/>
                <a:ea typeface="Droid Serif"/>
                <a:cs typeface="Droid Serif"/>
                <a:sym typeface="Droid Serif"/>
              </a:rPr>
              <a:t>inform</a:t>
            </a:r>
            <a:r>
              <a:rPr lang="en" sz="3600">
                <a:latin typeface="Droid Serif"/>
                <a:ea typeface="Droid Serif"/>
                <a:cs typeface="Droid Serif"/>
                <a:sym typeface="Droid Serif"/>
              </a:rPr>
              <a:t> subsequent </a:t>
            </a:r>
            <a:r>
              <a:rPr lang="en" sz="3600">
                <a:solidFill>
                  <a:srgbClr val="FF0000"/>
                </a:solidFill>
                <a:latin typeface="Droid Serif"/>
                <a:ea typeface="Droid Serif"/>
                <a:cs typeface="Droid Serif"/>
                <a:sym typeface="Droid Serif"/>
              </a:rPr>
              <a:t>design activities</a:t>
            </a:r>
            <a:endParaRPr sz="3600">
              <a:solidFill>
                <a:srgbClr val="FF0000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Droid Serif"/>
              <a:buAutoNum type="arabicPeriod"/>
            </a:pPr>
            <a:r>
              <a:rPr lang="en" sz="3600">
                <a:latin typeface="Droid Serif"/>
                <a:ea typeface="Droid Serif"/>
                <a:cs typeface="Droid Serif"/>
                <a:sym typeface="Droid Serif"/>
              </a:rPr>
              <a:t>begin working out</a:t>
            </a:r>
            <a:r>
              <a:rPr lang="en" sz="3600">
                <a:solidFill>
                  <a:srgbClr val="FF0000"/>
                </a:solidFill>
                <a:latin typeface="Droid Serif"/>
                <a:ea typeface="Droid Serif"/>
                <a:cs typeface="Droid Serif"/>
                <a:sym typeface="Droid Serif"/>
              </a:rPr>
              <a:t> functional details</a:t>
            </a:r>
            <a:r>
              <a:rPr lang="en" sz="11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					</a:t>
            </a:r>
            <a:r>
              <a:rPr lang="en" sz="1100">
                <a:latin typeface="Calibri"/>
                <a:ea typeface="Calibri"/>
                <a:cs typeface="Calibri"/>
                <a:sym typeface="Calibri"/>
              </a:rPr>
              <a:t>	.   </a:t>
            </a:r>
            <a:endParaRPr sz="3000">
              <a:latin typeface="Droid Serif"/>
              <a:ea typeface="Droid Serif"/>
              <a:cs typeface="Droid Serif"/>
              <a:sym typeface="Droid Serif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104"/>
          <p:cNvSpPr txBox="1"/>
          <p:nvPr/>
        </p:nvSpPr>
        <p:spPr>
          <a:xfrm>
            <a:off x="137875" y="273650"/>
            <a:ext cx="8897700" cy="48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latin typeface="Droid Serif"/>
                <a:ea typeface="Droid Serif"/>
                <a:cs typeface="Droid Serif"/>
                <a:sym typeface="Droid Serif"/>
              </a:rPr>
              <a:t>think of the </a:t>
            </a:r>
            <a:r>
              <a:rPr lang="en" sz="2900">
                <a:solidFill>
                  <a:srgbClr val="FFFFFF"/>
                </a:solidFill>
                <a:highlight>
                  <a:srgbClr val="000000"/>
                </a:highlight>
                <a:latin typeface="Droid Serif"/>
                <a:ea typeface="Droid Serif"/>
                <a:cs typeface="Droid Serif"/>
                <a:sym typeface="Droid Serif"/>
              </a:rPr>
              <a:t>diagram as an x-ray of your solution.</a:t>
            </a:r>
            <a:r>
              <a:rPr lang="en" sz="2900">
                <a:latin typeface="Droid Serif"/>
                <a:ea typeface="Droid Serif"/>
                <a:cs typeface="Droid Serif"/>
                <a:sym typeface="Droid Serif"/>
              </a:rPr>
              <a:t> </a:t>
            </a:r>
            <a:endParaRPr sz="2900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latin typeface="Droid Serif"/>
                <a:ea typeface="Droid Serif"/>
                <a:cs typeface="Droid Serif"/>
                <a:sym typeface="Droid Serif"/>
              </a:rPr>
              <a:t>the diagram helps your team </a:t>
            </a:r>
            <a:r>
              <a:rPr lang="en" sz="2900">
                <a:solidFill>
                  <a:srgbClr val="FFFFFF"/>
                </a:solidFill>
                <a:highlight>
                  <a:srgbClr val="000000"/>
                </a:highlight>
                <a:latin typeface="Droid Serif"/>
                <a:ea typeface="Droid Serif"/>
                <a:cs typeface="Droid Serif"/>
                <a:sym typeface="Droid Serif"/>
              </a:rPr>
              <a:t>collaboratively define how a solution to your challenge could work as a functional system. </a:t>
            </a:r>
            <a:endParaRPr sz="2900">
              <a:solidFill>
                <a:srgbClr val="FFFFFF"/>
              </a:solidFill>
              <a:highlight>
                <a:srgbClr val="000000"/>
              </a:highlight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rgbClr val="FFFFFF"/>
              </a:solidFill>
              <a:highlight>
                <a:srgbClr val="000000"/>
              </a:highlight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latin typeface="Droid Serif"/>
                <a:ea typeface="Droid Serif"/>
                <a:cs typeface="Droid Serif"/>
                <a:sym typeface="Droid Serif"/>
              </a:rPr>
              <a:t>although it may sound technical ...</a:t>
            </a:r>
            <a:r>
              <a:rPr lang="en" sz="2900">
                <a:solidFill>
                  <a:srgbClr val="FFFFFF"/>
                </a:solidFill>
                <a:highlight>
                  <a:srgbClr val="000000"/>
                </a:highlight>
                <a:latin typeface="Droid Serif"/>
                <a:ea typeface="Droid Serif"/>
                <a:cs typeface="Droid Serif"/>
                <a:sym typeface="Droid Serif"/>
              </a:rPr>
              <a:t> schematic diagramming can be used in nearly any project, from structuring screen layouts to sequencing steps in a service experience</a:t>
            </a:r>
            <a:endParaRPr sz="2900">
              <a:solidFill>
                <a:srgbClr val="FFFFFF"/>
              </a:solidFill>
              <a:highlight>
                <a:srgbClr val="000000"/>
              </a:highlight>
              <a:latin typeface="Droid Serif"/>
              <a:ea typeface="Droid Serif"/>
              <a:cs typeface="Droid Serif"/>
              <a:sym typeface="Droid Serif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05"/>
          <p:cNvSpPr txBox="1"/>
          <p:nvPr/>
        </p:nvSpPr>
        <p:spPr>
          <a:xfrm>
            <a:off x="24150" y="0"/>
            <a:ext cx="4983900" cy="49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rPr>
              <a:t>Build on challenge from prior activity </a:t>
            </a:r>
            <a:endParaRPr sz="1800" b="1">
              <a:solidFill>
                <a:schemeClr val="dk1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0000"/>
                </a:solidFill>
                <a:latin typeface="Droid Serif"/>
                <a:ea typeface="Droid Serif"/>
                <a:cs typeface="Droid Serif"/>
                <a:sym typeface="Droid Serif"/>
              </a:rPr>
              <a:t> </a:t>
            </a:r>
            <a:endParaRPr sz="1800">
              <a:solidFill>
                <a:srgbClr val="FF0000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Droid Serif"/>
              <a:buAutoNum type="arabicPeriod"/>
            </a:pPr>
            <a:r>
              <a:rPr lang="en" sz="1800">
                <a:solidFill>
                  <a:srgbClr val="FF0000"/>
                </a:solidFill>
                <a:latin typeface="Droid Serif"/>
                <a:ea typeface="Droid Serif"/>
                <a:cs typeface="Droid Serif"/>
                <a:sym typeface="Droid Serif"/>
              </a:rPr>
              <a:t>Host briefs group on challenge + prior discussion</a:t>
            </a:r>
            <a:endParaRPr sz="1800">
              <a:solidFill>
                <a:srgbClr val="FF0000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roid Serif"/>
              <a:buAutoNum type="arabicPeriod"/>
            </a:pPr>
            <a:r>
              <a:rPr lang="en" sz="1800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rPr>
              <a:t>Identify basic elements of proposed solution (keep it simple)</a:t>
            </a:r>
            <a:endParaRPr sz="1800">
              <a:solidFill>
                <a:schemeClr val="dk1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roid Serif"/>
              <a:buAutoNum type="arabicPeriod"/>
            </a:pPr>
            <a:r>
              <a:rPr lang="en" sz="1800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rPr>
              <a:t>Draw each element simplistically</a:t>
            </a:r>
            <a:endParaRPr sz="1800">
              <a:solidFill>
                <a:schemeClr val="dk1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roid Serif"/>
              <a:buAutoNum type="arabicPeriod"/>
            </a:pPr>
            <a:r>
              <a:rPr lang="en" sz="1800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rPr>
              <a:t>Compose relationships between elements across solution </a:t>
            </a:r>
            <a:endParaRPr sz="1800">
              <a:solidFill>
                <a:schemeClr val="dk1"/>
              </a:solidFill>
              <a:latin typeface="Droid Serif"/>
              <a:ea typeface="Droid Serif"/>
              <a:cs typeface="Droid Serif"/>
              <a:sym typeface="Droid Serif"/>
            </a:endParaRPr>
          </a:p>
        </p:txBody>
      </p:sp>
      <p:pic>
        <p:nvPicPr>
          <p:cNvPr id="479" name="Google Shape;479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8625" y="415225"/>
            <a:ext cx="3766899" cy="2707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06"/>
          <p:cNvSpPr txBox="1"/>
          <p:nvPr/>
        </p:nvSpPr>
        <p:spPr>
          <a:xfrm>
            <a:off x="137875" y="273650"/>
            <a:ext cx="8897700" cy="48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latin typeface="Droid Serif"/>
                <a:ea typeface="Droid Serif"/>
                <a:cs typeface="Droid Serif"/>
                <a:sym typeface="Droid Serif"/>
              </a:rPr>
              <a:t>think of the </a:t>
            </a:r>
            <a:r>
              <a:rPr lang="en" sz="2900">
                <a:solidFill>
                  <a:srgbClr val="FFFFFF"/>
                </a:solidFill>
                <a:highlight>
                  <a:srgbClr val="000000"/>
                </a:highlight>
                <a:latin typeface="Droid Serif"/>
                <a:ea typeface="Droid Serif"/>
                <a:cs typeface="Droid Serif"/>
                <a:sym typeface="Droid Serif"/>
              </a:rPr>
              <a:t>diagram as an x-ray of your solution.</a:t>
            </a:r>
            <a:r>
              <a:rPr lang="en" sz="2900">
                <a:latin typeface="Droid Serif"/>
                <a:ea typeface="Droid Serif"/>
                <a:cs typeface="Droid Serif"/>
                <a:sym typeface="Droid Serif"/>
              </a:rPr>
              <a:t> </a:t>
            </a:r>
            <a:endParaRPr sz="2900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latin typeface="Droid Serif"/>
                <a:ea typeface="Droid Serif"/>
                <a:cs typeface="Droid Serif"/>
                <a:sym typeface="Droid Serif"/>
              </a:rPr>
              <a:t>the diagram helps your team </a:t>
            </a:r>
            <a:r>
              <a:rPr lang="en" sz="2900">
                <a:solidFill>
                  <a:srgbClr val="FFFFFF"/>
                </a:solidFill>
                <a:highlight>
                  <a:srgbClr val="000000"/>
                </a:highlight>
                <a:latin typeface="Droid Serif"/>
                <a:ea typeface="Droid Serif"/>
                <a:cs typeface="Droid Serif"/>
                <a:sym typeface="Droid Serif"/>
              </a:rPr>
              <a:t>collaboratively define how a solution to your challenge could work as a functional system. </a:t>
            </a:r>
            <a:endParaRPr sz="2900">
              <a:solidFill>
                <a:srgbClr val="FFFFFF"/>
              </a:solidFill>
              <a:highlight>
                <a:srgbClr val="000000"/>
              </a:highlight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rgbClr val="FFFFFF"/>
              </a:solidFill>
              <a:highlight>
                <a:srgbClr val="000000"/>
              </a:highlight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latin typeface="Droid Serif"/>
                <a:ea typeface="Droid Serif"/>
                <a:cs typeface="Droid Serif"/>
                <a:sym typeface="Droid Serif"/>
              </a:rPr>
              <a:t>although it may sound technical ...</a:t>
            </a:r>
            <a:r>
              <a:rPr lang="en" sz="2900">
                <a:solidFill>
                  <a:srgbClr val="FFFFFF"/>
                </a:solidFill>
                <a:highlight>
                  <a:srgbClr val="000000"/>
                </a:highlight>
                <a:latin typeface="Droid Serif"/>
                <a:ea typeface="Droid Serif"/>
                <a:cs typeface="Droid Serif"/>
                <a:sym typeface="Droid Serif"/>
              </a:rPr>
              <a:t> schematic diagramming can be used in nearly any project, from structuring screen layouts to sequencing steps in a service experience</a:t>
            </a:r>
            <a:endParaRPr sz="2900">
              <a:solidFill>
                <a:srgbClr val="FFFFFF"/>
              </a:solidFill>
              <a:highlight>
                <a:srgbClr val="000000"/>
              </a:highlight>
              <a:latin typeface="Droid Serif"/>
              <a:ea typeface="Droid Serif"/>
              <a:cs typeface="Droid Serif"/>
              <a:sym typeface="Droid Serif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107"/>
          <p:cNvSpPr txBox="1"/>
          <p:nvPr/>
        </p:nvSpPr>
        <p:spPr>
          <a:xfrm>
            <a:off x="24150" y="0"/>
            <a:ext cx="4983900" cy="49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rPr>
              <a:t>Build on challenge from prior activity </a:t>
            </a:r>
            <a:endParaRPr sz="1800" b="1">
              <a:solidFill>
                <a:schemeClr val="dk1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rPr>
              <a:t> </a:t>
            </a:r>
            <a:endParaRPr sz="1800">
              <a:solidFill>
                <a:schemeClr val="dk1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Droid Serif"/>
              <a:buAutoNum type="arabicPeriod"/>
            </a:pPr>
            <a:r>
              <a:rPr lang="en" sz="1800">
                <a:solidFill>
                  <a:srgbClr val="FF0000"/>
                </a:solidFill>
                <a:latin typeface="Droid Serif"/>
                <a:ea typeface="Droid Serif"/>
                <a:cs typeface="Droid Serif"/>
                <a:sym typeface="Droid Serif"/>
              </a:rPr>
              <a:t>Host briefs group on challenge + prior discussion</a:t>
            </a:r>
            <a:endParaRPr sz="1800">
              <a:solidFill>
                <a:srgbClr val="FF0000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roid Serif"/>
              <a:buAutoNum type="arabicPeriod"/>
            </a:pPr>
            <a:r>
              <a:rPr lang="en" sz="1800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rPr>
              <a:t>Identify basic elements of proposed solution (keep it simple)</a:t>
            </a:r>
            <a:endParaRPr sz="1800">
              <a:solidFill>
                <a:schemeClr val="dk1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roid Serif"/>
              <a:buAutoNum type="arabicPeriod"/>
            </a:pPr>
            <a:r>
              <a:rPr lang="en" sz="1800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rPr>
              <a:t>Draw each element simplistically</a:t>
            </a:r>
            <a:endParaRPr sz="1800">
              <a:solidFill>
                <a:schemeClr val="dk1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roid Serif"/>
              <a:buAutoNum type="arabicPeriod"/>
            </a:pPr>
            <a:r>
              <a:rPr lang="en" sz="1800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rPr>
              <a:t>Compose relationships between elements across solution </a:t>
            </a:r>
            <a:endParaRPr sz="1800">
              <a:solidFill>
                <a:schemeClr val="dk1"/>
              </a:solidFill>
              <a:latin typeface="Droid Serif"/>
              <a:ea typeface="Droid Serif"/>
              <a:cs typeface="Droid Serif"/>
              <a:sym typeface="Droid Serif"/>
            </a:endParaRPr>
          </a:p>
        </p:txBody>
      </p:sp>
      <p:pic>
        <p:nvPicPr>
          <p:cNvPr id="490" name="Google Shape;490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8625" y="415225"/>
            <a:ext cx="3766899" cy="2707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Google Shape;495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1350" y="0"/>
            <a:ext cx="660129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Google Shape;500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6700" y="0"/>
            <a:ext cx="691059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Google Shape;505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1" cy="469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Google Shape;510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22250"/>
            <a:ext cx="8839200" cy="249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12"/>
          <p:cNvSpPr txBox="1"/>
          <p:nvPr/>
        </p:nvSpPr>
        <p:spPr>
          <a:xfrm>
            <a:off x="-8225" y="0"/>
            <a:ext cx="9152100" cy="15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dk1"/>
                </a:solidFill>
                <a:highlight>
                  <a:srgbClr val="FFFFFF"/>
                </a:highlight>
                <a:latin typeface="Droid Serif"/>
                <a:ea typeface="Droid Serif"/>
                <a:cs typeface="Droid Serif"/>
                <a:sym typeface="Droid Serif"/>
              </a:rPr>
              <a:t>researchworks</a:t>
            </a:r>
            <a:endParaRPr sz="6000">
              <a:solidFill>
                <a:schemeClr val="dk1"/>
              </a:solidFill>
              <a:highlight>
                <a:srgbClr val="FFFFFF"/>
              </a:highlight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i="1">
                <a:solidFill>
                  <a:schemeClr val="dk1"/>
                </a:solidFill>
                <a:highlight>
                  <a:srgbClr val="FFFFFF"/>
                </a:highlight>
                <a:latin typeface="Droid Serif"/>
                <a:ea typeface="Droid Serif"/>
                <a:cs typeface="Droid Serif"/>
                <a:sym typeface="Droid Serif"/>
              </a:rPr>
              <a:t>shaping an applied research agenda</a:t>
            </a:r>
            <a:r>
              <a:rPr lang="en" sz="3600">
                <a:solidFill>
                  <a:schemeClr val="dk1"/>
                </a:solidFill>
                <a:highlight>
                  <a:srgbClr val="FFFFFF"/>
                </a:highlight>
                <a:latin typeface="Droid Serif"/>
                <a:ea typeface="Droid Serif"/>
                <a:cs typeface="Droid Serif"/>
                <a:sym typeface="Droid Serif"/>
              </a:rPr>
              <a:t> </a:t>
            </a:r>
            <a:endParaRPr sz="3600">
              <a:solidFill>
                <a:schemeClr val="dk1"/>
              </a:solidFill>
              <a:highlight>
                <a:srgbClr val="FFFFFF"/>
              </a:highlight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highlight>
                <a:srgbClr val="FFFFFF"/>
              </a:highlight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highlight>
                <a:srgbClr val="FFFFFF"/>
              </a:highlight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>
              <a:solidFill>
                <a:schemeClr val="dk1"/>
              </a:solidFill>
              <a:highlight>
                <a:srgbClr val="FFFFFF"/>
              </a:highlight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>
              <a:solidFill>
                <a:schemeClr val="dk1"/>
              </a:solidFill>
              <a:highlight>
                <a:srgbClr val="FFFFFF"/>
              </a:highlight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>
              <a:solidFill>
                <a:schemeClr val="dk1"/>
              </a:solidFill>
              <a:highlight>
                <a:srgbClr val="FFFFFF"/>
              </a:highlight>
              <a:latin typeface="Droid Serif"/>
              <a:ea typeface="Droid Serif"/>
              <a:cs typeface="Droid Serif"/>
              <a:sym typeface="Droid Serif"/>
            </a:endParaRPr>
          </a:p>
        </p:txBody>
      </p:sp>
      <p:pic>
        <p:nvPicPr>
          <p:cNvPr id="516" name="Google Shape;516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5" y="1682850"/>
            <a:ext cx="9144000" cy="346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50"/>
          <p:cNvSpPr txBox="1"/>
          <p:nvPr/>
        </p:nvSpPr>
        <p:spPr>
          <a:xfrm>
            <a:off x="599900" y="1160425"/>
            <a:ext cx="7749600" cy="34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533400" algn="l" rtl="0">
              <a:spcBef>
                <a:spcPts val="0"/>
              </a:spcBef>
              <a:spcAft>
                <a:spcPts val="0"/>
              </a:spcAft>
              <a:buSzPts val="4800"/>
              <a:buFont typeface="Droid Serif"/>
              <a:buAutoNum type="arabicPeriod"/>
            </a:pPr>
            <a:r>
              <a:rPr lang="en" sz="4800">
                <a:latin typeface="Droid Serif"/>
                <a:ea typeface="Droid Serif"/>
                <a:cs typeface="Droid Serif"/>
                <a:sym typeface="Droid Serif"/>
              </a:rPr>
              <a:t>objectives</a:t>
            </a:r>
            <a:endParaRPr sz="4800"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-5334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4800"/>
              <a:buFont typeface="Droid Serif"/>
              <a:buAutoNum type="arabicPeriod"/>
            </a:pPr>
            <a:r>
              <a:rPr lang="en" sz="4800">
                <a:solidFill>
                  <a:srgbClr val="666666"/>
                </a:solidFill>
                <a:latin typeface="Droid Serif"/>
                <a:ea typeface="Droid Serif"/>
                <a:cs typeface="Droid Serif"/>
                <a:sym typeface="Droid Serif"/>
              </a:rPr>
              <a:t>research agenda</a:t>
            </a:r>
            <a:endParaRPr sz="4800">
              <a:solidFill>
                <a:srgbClr val="666666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-5334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4800"/>
              <a:buFont typeface="Droid Serif"/>
              <a:buAutoNum type="arabicPeriod"/>
            </a:pPr>
            <a:r>
              <a:rPr lang="en" sz="4800">
                <a:solidFill>
                  <a:srgbClr val="666666"/>
                </a:solidFill>
                <a:latin typeface="Droid Serif"/>
                <a:ea typeface="Droid Serif"/>
                <a:cs typeface="Droid Serif"/>
                <a:sym typeface="Droid Serif"/>
              </a:rPr>
              <a:t>activities</a:t>
            </a:r>
            <a:endParaRPr sz="4800">
              <a:solidFill>
                <a:srgbClr val="666666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Google Shape;521;p1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114"/>
          <p:cNvSpPr txBox="1"/>
          <p:nvPr/>
        </p:nvSpPr>
        <p:spPr>
          <a:xfrm>
            <a:off x="575875" y="1475050"/>
            <a:ext cx="8172000" cy="28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latin typeface="Droid Serif"/>
                <a:ea typeface="Droid Serif"/>
                <a:cs typeface="Droid Serif"/>
                <a:sym typeface="Droid Serif"/>
              </a:rPr>
              <a:t>50! things</a:t>
            </a:r>
            <a:endParaRPr sz="9600">
              <a:latin typeface="Droid Serif"/>
              <a:ea typeface="Droid Serif"/>
              <a:cs typeface="Droid Serif"/>
              <a:sym typeface="Droid Serif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" name="Google Shape;531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61550" y="984763"/>
            <a:ext cx="3444850" cy="364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116"/>
          <p:cNvSpPr txBox="1"/>
          <p:nvPr/>
        </p:nvSpPr>
        <p:spPr>
          <a:xfrm>
            <a:off x="552600" y="428550"/>
            <a:ext cx="8038800" cy="43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313130"/>
                </a:solidFill>
                <a:latin typeface="Droid Serif"/>
                <a:ea typeface="Droid Serif"/>
                <a:cs typeface="Droid Serif"/>
                <a:sym typeface="Droid Serif"/>
              </a:rPr>
              <a:t>Over the course of our ... project, members of the project team often heard a question along the lines of: “We’ve read the </a:t>
            </a:r>
            <a:r>
              <a:rPr lang="en" sz="3000" i="1" u="sng">
                <a:solidFill>
                  <a:srgbClr val="222222"/>
                </a:solidFill>
                <a:latin typeface="Droid Serif"/>
                <a:ea typeface="Droid Serif"/>
                <a:cs typeface="Droid Serif"/>
                <a:sym typeface="Droid Serif"/>
                <a:hlinkClick r:id="rId3"/>
              </a:rPr>
              <a:t>Santa Barbara Statement</a:t>
            </a:r>
            <a:r>
              <a:rPr lang="en" sz="3000">
                <a:solidFill>
                  <a:srgbClr val="313130"/>
                </a:solidFill>
                <a:latin typeface="Droid Serif"/>
                <a:ea typeface="Droid Serif"/>
                <a:cs typeface="Droid Serif"/>
                <a:sym typeface="Droid Serif"/>
              </a:rPr>
              <a:t>, </a:t>
            </a:r>
            <a:r>
              <a:rPr lang="en" sz="3000" i="1" u="sng">
                <a:solidFill>
                  <a:srgbClr val="222222"/>
                </a:solidFill>
                <a:latin typeface="Droid Serif"/>
                <a:ea typeface="Droid Serif"/>
                <a:cs typeface="Droid Serif"/>
                <a:sym typeface="Droid Serif"/>
                <a:hlinkClick r:id="rId4"/>
              </a:rPr>
              <a:t>the Facets</a:t>
            </a:r>
            <a:r>
              <a:rPr lang="en" sz="3000">
                <a:solidFill>
                  <a:srgbClr val="313130"/>
                </a:solidFill>
                <a:latin typeface="Droid Serif"/>
                <a:ea typeface="Droid Serif"/>
                <a:cs typeface="Droid Serif"/>
                <a:sym typeface="Droid Serif"/>
              </a:rPr>
              <a:t>, </a:t>
            </a:r>
            <a:r>
              <a:rPr lang="en" sz="3000" i="1" u="sng">
                <a:solidFill>
                  <a:srgbClr val="222222"/>
                </a:solidFill>
                <a:latin typeface="Droid Serif"/>
                <a:ea typeface="Droid Serif"/>
                <a:cs typeface="Droid Serif"/>
                <a:sym typeface="Droid Serif"/>
                <a:hlinkClick r:id="rId5"/>
              </a:rPr>
              <a:t>the Personas</a:t>
            </a:r>
            <a:r>
              <a:rPr lang="en" sz="3000">
                <a:solidFill>
                  <a:srgbClr val="313130"/>
                </a:solidFill>
                <a:latin typeface="Droid Serif"/>
                <a:ea typeface="Droid Serif"/>
                <a:cs typeface="Droid Serif"/>
                <a:sym typeface="Droid Serif"/>
              </a:rPr>
              <a:t>. We’re subscribed to the </a:t>
            </a:r>
            <a:r>
              <a:rPr lang="en" sz="3000" i="1" u="sng">
                <a:solidFill>
                  <a:srgbClr val="222222"/>
                </a:solidFill>
                <a:latin typeface="Droid Serif"/>
                <a:ea typeface="Droid Serif"/>
                <a:cs typeface="Droid Serif"/>
                <a:sym typeface="Droid Serif"/>
                <a:hlinkClick r:id="rId6"/>
              </a:rPr>
              <a:t>google group</a:t>
            </a:r>
            <a:r>
              <a:rPr lang="en" sz="3000">
                <a:solidFill>
                  <a:srgbClr val="313130"/>
                </a:solidFill>
                <a:latin typeface="Droid Serif"/>
                <a:ea typeface="Droid Serif"/>
                <a:cs typeface="Droid Serif"/>
                <a:sym typeface="Droid Serif"/>
              </a:rPr>
              <a:t>. </a:t>
            </a:r>
            <a:endParaRPr sz="3000">
              <a:solidFill>
                <a:srgbClr val="313130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313130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FF0000"/>
                </a:solidFill>
                <a:latin typeface="Droid Serif"/>
                <a:ea typeface="Droid Serif"/>
                <a:cs typeface="Droid Serif"/>
                <a:sym typeface="Droid Serif"/>
              </a:rPr>
              <a:t>But where do we start? How do we move this work forward?</a:t>
            </a:r>
            <a:endParaRPr sz="3000" b="1">
              <a:solidFill>
                <a:srgbClr val="FF0000"/>
              </a:solidFill>
              <a:latin typeface="Droid Serif"/>
              <a:ea typeface="Droid Serif"/>
              <a:cs typeface="Droid Serif"/>
              <a:sym typeface="Droid Serif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Google Shape;541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8146168" cy="220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1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963550"/>
            <a:ext cx="7128599" cy="151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1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975" y="3546925"/>
            <a:ext cx="6930200" cy="159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118"/>
          <p:cNvSpPr txBox="1"/>
          <p:nvPr/>
        </p:nvSpPr>
        <p:spPr>
          <a:xfrm>
            <a:off x="625950" y="313625"/>
            <a:ext cx="8190000" cy="3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Droid Serif"/>
                <a:ea typeface="Droid Serif"/>
                <a:cs typeface="Droid Serif"/>
                <a:sym typeface="Droid Serif"/>
              </a:rPr>
              <a:t>rapidly enumerate as many discrete </a:t>
            </a:r>
            <a:r>
              <a:rPr lang="en" sz="3600" b="1">
                <a:solidFill>
                  <a:srgbClr val="FF0000"/>
                </a:solidFill>
                <a:latin typeface="Droid Serif"/>
                <a:ea typeface="Droid Serif"/>
                <a:cs typeface="Droid Serif"/>
                <a:sym typeface="Droid Serif"/>
              </a:rPr>
              <a:t>“things that can be done” </a:t>
            </a:r>
            <a:r>
              <a:rPr lang="en" sz="3600">
                <a:latin typeface="Droid Serif"/>
                <a:ea typeface="Droid Serif"/>
                <a:cs typeface="Droid Serif"/>
                <a:sym typeface="Droid Serif"/>
              </a:rPr>
              <a:t>to move forward on the challenges we’ve discussed</a:t>
            </a:r>
            <a:endParaRPr sz="3600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Droid Serif"/>
                <a:ea typeface="Droid Serif"/>
                <a:cs typeface="Droid Serif"/>
                <a:sym typeface="Droid Serif"/>
              </a:rPr>
              <a:t> </a:t>
            </a:r>
            <a:endParaRPr sz="3600">
              <a:solidFill>
                <a:srgbClr val="FF0000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Droid Serif"/>
                <a:ea typeface="Droid Serif"/>
                <a:cs typeface="Droid Serif"/>
                <a:sym typeface="Droid Serif"/>
              </a:rPr>
              <a:t>write em’ on post-its</a:t>
            </a:r>
            <a:endParaRPr sz="3600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Droid Serif"/>
                <a:ea typeface="Droid Serif"/>
                <a:cs typeface="Droid Serif"/>
                <a:sym typeface="Droid Serif"/>
              </a:rPr>
              <a:t>place on wall  </a:t>
            </a:r>
            <a:endParaRPr sz="3600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rPr>
              <a:t> 	</a:t>
            </a: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					.   </a:t>
            </a:r>
            <a:endParaRPr sz="3000">
              <a:solidFill>
                <a:schemeClr val="dk1"/>
              </a:solidFill>
              <a:latin typeface="Droid Serif"/>
              <a:ea typeface="Droid Serif"/>
              <a:cs typeface="Droid Serif"/>
              <a:sym typeface="Droid Serif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119"/>
          <p:cNvSpPr txBox="1"/>
          <p:nvPr/>
        </p:nvSpPr>
        <p:spPr>
          <a:xfrm>
            <a:off x="225" y="811775"/>
            <a:ext cx="9144000" cy="32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latin typeface="Droid Serif"/>
                <a:ea typeface="Droid Serif"/>
                <a:cs typeface="Droid Serif"/>
                <a:sym typeface="Droid Serif"/>
              </a:rPr>
              <a:t>break</a:t>
            </a:r>
            <a:endParaRPr sz="6000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0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latin typeface="Droid Serif"/>
                <a:ea typeface="Droid Serif"/>
                <a:cs typeface="Droid Serif"/>
                <a:sym typeface="Droid Serif"/>
              </a:rPr>
              <a:t>11:00 -11:15</a:t>
            </a:r>
            <a:endParaRPr sz="6000">
              <a:latin typeface="Droid Serif"/>
              <a:ea typeface="Droid Serif"/>
              <a:cs typeface="Droid Serif"/>
              <a:sym typeface="Droid Serif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120"/>
          <p:cNvSpPr txBox="1"/>
          <p:nvPr/>
        </p:nvSpPr>
        <p:spPr>
          <a:xfrm>
            <a:off x="575875" y="1475050"/>
            <a:ext cx="8172000" cy="28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latin typeface="Droid Serif"/>
                <a:ea typeface="Droid Serif"/>
                <a:cs typeface="Droid Serif"/>
                <a:sym typeface="Droid Serif"/>
              </a:rPr>
              <a:t>50! things</a:t>
            </a:r>
            <a:endParaRPr sz="9600">
              <a:latin typeface="Droid Serif"/>
              <a:ea typeface="Droid Serif"/>
              <a:cs typeface="Droid Serif"/>
              <a:sym typeface="Droid Serif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121"/>
          <p:cNvSpPr txBox="1"/>
          <p:nvPr/>
        </p:nvSpPr>
        <p:spPr>
          <a:xfrm>
            <a:off x="625950" y="741325"/>
            <a:ext cx="8190000" cy="3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Droid Serif"/>
                <a:ea typeface="Droid Serif"/>
                <a:cs typeface="Droid Serif"/>
                <a:sym typeface="Droid Serif"/>
              </a:rPr>
              <a:t>Discuss and prioritize </a:t>
            </a:r>
            <a:r>
              <a:rPr lang="en" sz="3600" b="1">
                <a:solidFill>
                  <a:srgbClr val="FF0000"/>
                </a:solidFill>
                <a:latin typeface="Droid Serif"/>
                <a:ea typeface="Droid Serif"/>
                <a:cs typeface="Droid Serif"/>
                <a:sym typeface="Droid Serif"/>
              </a:rPr>
              <a:t>“things that can be done” </a:t>
            </a:r>
            <a:endParaRPr sz="3600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Droid Serif"/>
                <a:ea typeface="Droid Serif"/>
                <a:cs typeface="Droid Serif"/>
                <a:sym typeface="Droid Serif"/>
              </a:rPr>
              <a:t> </a:t>
            </a:r>
            <a:endParaRPr sz="3600">
              <a:solidFill>
                <a:srgbClr val="FF0000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Droid Serif"/>
                <a:ea typeface="Droid Serif"/>
                <a:cs typeface="Droid Serif"/>
                <a:sym typeface="Droid Serif"/>
              </a:rPr>
              <a:t>rearrange post-its along axes on wall </a:t>
            </a:r>
            <a:endParaRPr sz="3600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Droid Serif"/>
                <a:ea typeface="Droid Serif"/>
                <a:cs typeface="Droid Serif"/>
                <a:sym typeface="Droid Serif"/>
              </a:rPr>
              <a:t> 	</a:t>
            </a: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					.   </a:t>
            </a:r>
            <a:endParaRPr sz="3000">
              <a:solidFill>
                <a:schemeClr val="dk1"/>
              </a:solidFill>
              <a:latin typeface="Droid Serif"/>
              <a:ea typeface="Droid Serif"/>
              <a:cs typeface="Droid Serif"/>
              <a:sym typeface="Droid Serif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8" name="Google Shape;568;p122"/>
          <p:cNvCxnSpPr/>
          <p:nvPr/>
        </p:nvCxnSpPr>
        <p:spPr>
          <a:xfrm flipH="1">
            <a:off x="4573050" y="842900"/>
            <a:ext cx="22200" cy="34329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9" name="Google Shape;569;p122"/>
          <p:cNvSpPr txBox="1"/>
          <p:nvPr/>
        </p:nvSpPr>
        <p:spPr>
          <a:xfrm>
            <a:off x="6470600" y="2383850"/>
            <a:ext cx="1667100" cy="3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Droid Serif"/>
                <a:ea typeface="Droid Serif"/>
                <a:cs typeface="Droid Serif"/>
                <a:sym typeface="Droid Serif"/>
              </a:rPr>
              <a:t>difficulty</a:t>
            </a:r>
            <a:endParaRPr sz="2400">
              <a:latin typeface="Droid Serif"/>
              <a:ea typeface="Droid Serif"/>
              <a:cs typeface="Droid Serif"/>
              <a:sym typeface="Droid Serif"/>
            </a:endParaRPr>
          </a:p>
        </p:txBody>
      </p:sp>
      <p:sp>
        <p:nvSpPr>
          <p:cNvPr id="570" name="Google Shape;570;p122"/>
          <p:cNvSpPr txBox="1"/>
          <p:nvPr/>
        </p:nvSpPr>
        <p:spPr>
          <a:xfrm>
            <a:off x="3723150" y="228750"/>
            <a:ext cx="1722000" cy="3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Droid Serif"/>
                <a:ea typeface="Droid Serif"/>
                <a:cs typeface="Droid Serif"/>
                <a:sym typeface="Droid Serif"/>
              </a:rPr>
              <a:t>impact</a:t>
            </a:r>
            <a:endParaRPr sz="2400">
              <a:latin typeface="Droid Serif"/>
              <a:ea typeface="Droid Serif"/>
              <a:cs typeface="Droid Serif"/>
              <a:sym typeface="Droid Serif"/>
            </a:endParaRPr>
          </a:p>
        </p:txBody>
      </p:sp>
      <p:sp>
        <p:nvSpPr>
          <p:cNvPr id="571" name="Google Shape;571;p122"/>
          <p:cNvSpPr txBox="1"/>
          <p:nvPr/>
        </p:nvSpPr>
        <p:spPr>
          <a:xfrm>
            <a:off x="65900" y="228750"/>
            <a:ext cx="712800" cy="3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0000"/>
                </a:solidFill>
                <a:latin typeface="Droid Serif"/>
                <a:ea typeface="Droid Serif"/>
                <a:cs typeface="Droid Serif"/>
                <a:sym typeface="Droid Serif"/>
              </a:rPr>
              <a:t>high</a:t>
            </a:r>
            <a:endParaRPr b="1">
              <a:solidFill>
                <a:srgbClr val="FF0000"/>
              </a:solidFill>
              <a:latin typeface="Droid Serif"/>
              <a:ea typeface="Droid Serif"/>
              <a:cs typeface="Droid Serif"/>
              <a:sym typeface="Droid Serif"/>
            </a:endParaRPr>
          </a:p>
        </p:txBody>
      </p:sp>
      <p:sp>
        <p:nvSpPr>
          <p:cNvPr id="572" name="Google Shape;572;p122"/>
          <p:cNvSpPr txBox="1"/>
          <p:nvPr/>
        </p:nvSpPr>
        <p:spPr>
          <a:xfrm>
            <a:off x="65900" y="2396250"/>
            <a:ext cx="1052700" cy="3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0000"/>
                </a:solidFill>
                <a:latin typeface="Droid Serif"/>
                <a:ea typeface="Droid Serif"/>
                <a:cs typeface="Droid Serif"/>
                <a:sym typeface="Droid Serif"/>
              </a:rPr>
              <a:t>medium</a:t>
            </a:r>
            <a:endParaRPr b="1">
              <a:solidFill>
                <a:srgbClr val="FF0000"/>
              </a:solidFill>
              <a:latin typeface="Droid Serif"/>
              <a:ea typeface="Droid Serif"/>
              <a:cs typeface="Droid Serif"/>
              <a:sym typeface="Droid Serif"/>
            </a:endParaRPr>
          </a:p>
        </p:txBody>
      </p:sp>
      <p:sp>
        <p:nvSpPr>
          <p:cNvPr id="573" name="Google Shape;573;p122"/>
          <p:cNvSpPr txBox="1"/>
          <p:nvPr/>
        </p:nvSpPr>
        <p:spPr>
          <a:xfrm>
            <a:off x="65900" y="4709125"/>
            <a:ext cx="1052700" cy="3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0000"/>
                </a:solidFill>
                <a:latin typeface="Droid Serif"/>
                <a:ea typeface="Droid Serif"/>
                <a:cs typeface="Droid Serif"/>
                <a:sym typeface="Droid Serif"/>
              </a:rPr>
              <a:t>low</a:t>
            </a:r>
            <a:endParaRPr b="1">
              <a:solidFill>
                <a:srgbClr val="FF0000"/>
              </a:solidFill>
              <a:latin typeface="Droid Serif"/>
              <a:ea typeface="Droid Serif"/>
              <a:cs typeface="Droid Serif"/>
              <a:sym typeface="Droid Serif"/>
            </a:endParaRPr>
          </a:p>
        </p:txBody>
      </p:sp>
      <p:sp>
        <p:nvSpPr>
          <p:cNvPr id="574" name="Google Shape;574;p122"/>
          <p:cNvSpPr txBox="1"/>
          <p:nvPr/>
        </p:nvSpPr>
        <p:spPr>
          <a:xfrm>
            <a:off x="4045650" y="4792500"/>
            <a:ext cx="1052700" cy="3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0000"/>
                </a:solidFill>
                <a:latin typeface="Droid Serif"/>
                <a:ea typeface="Droid Serif"/>
                <a:cs typeface="Droid Serif"/>
                <a:sym typeface="Droid Serif"/>
              </a:rPr>
              <a:t>medium</a:t>
            </a:r>
            <a:endParaRPr b="1">
              <a:solidFill>
                <a:srgbClr val="FF0000"/>
              </a:solidFill>
              <a:latin typeface="Droid Serif"/>
              <a:ea typeface="Droid Serif"/>
              <a:cs typeface="Droid Serif"/>
              <a:sym typeface="Droid Serif"/>
            </a:endParaRPr>
          </a:p>
        </p:txBody>
      </p:sp>
      <p:sp>
        <p:nvSpPr>
          <p:cNvPr id="575" name="Google Shape;575;p122"/>
          <p:cNvSpPr txBox="1"/>
          <p:nvPr/>
        </p:nvSpPr>
        <p:spPr>
          <a:xfrm>
            <a:off x="8025400" y="4792500"/>
            <a:ext cx="712800" cy="3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0000"/>
                </a:solidFill>
                <a:latin typeface="Droid Serif"/>
                <a:ea typeface="Droid Serif"/>
                <a:cs typeface="Droid Serif"/>
                <a:sym typeface="Droid Serif"/>
              </a:rPr>
              <a:t>high</a:t>
            </a:r>
            <a:endParaRPr b="1">
              <a:solidFill>
                <a:srgbClr val="FF0000"/>
              </a:solidFill>
              <a:latin typeface="Droid Serif"/>
              <a:ea typeface="Droid Serif"/>
              <a:cs typeface="Droid Serif"/>
              <a:sym typeface="Droid Serif"/>
            </a:endParaRPr>
          </a:p>
        </p:txBody>
      </p:sp>
      <p:cxnSp>
        <p:nvCxnSpPr>
          <p:cNvPr id="576" name="Google Shape;576;p122"/>
          <p:cNvCxnSpPr/>
          <p:nvPr/>
        </p:nvCxnSpPr>
        <p:spPr>
          <a:xfrm>
            <a:off x="2741825" y="2619550"/>
            <a:ext cx="3553200" cy="219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7" name="Google Shape;577;p122"/>
          <p:cNvSpPr/>
          <p:nvPr/>
        </p:nvSpPr>
        <p:spPr>
          <a:xfrm>
            <a:off x="5516475" y="1204800"/>
            <a:ext cx="361800" cy="351000"/>
          </a:xfrm>
          <a:prstGeom prst="ellipse">
            <a:avLst/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122"/>
          <p:cNvSpPr/>
          <p:nvPr/>
        </p:nvSpPr>
        <p:spPr>
          <a:xfrm>
            <a:off x="3146475" y="3550575"/>
            <a:ext cx="361800" cy="351000"/>
          </a:xfrm>
          <a:prstGeom prst="ellipse">
            <a:avLst/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0000FF"/>
              </a:highlight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750" y="152400"/>
            <a:ext cx="7832507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123"/>
          <p:cNvSpPr txBox="1"/>
          <p:nvPr/>
        </p:nvSpPr>
        <p:spPr>
          <a:xfrm>
            <a:off x="575875" y="1213200"/>
            <a:ext cx="8172000" cy="28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latin typeface="Droid Serif"/>
                <a:ea typeface="Droid Serif"/>
                <a:cs typeface="Droid Serif"/>
                <a:sym typeface="Droid Serif"/>
              </a:rPr>
              <a:t>collaboration focus group</a:t>
            </a:r>
            <a:endParaRPr sz="9600">
              <a:latin typeface="Droid Serif"/>
              <a:ea typeface="Droid Serif"/>
              <a:cs typeface="Droid Serif"/>
              <a:sym typeface="Droid Serif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124"/>
          <p:cNvSpPr txBox="1"/>
          <p:nvPr/>
        </p:nvSpPr>
        <p:spPr>
          <a:xfrm>
            <a:off x="202625" y="526725"/>
            <a:ext cx="8762700" cy="46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●"/>
            </a:pPr>
            <a:r>
              <a:rPr lang="en" sz="3000" b="1">
                <a:solidFill>
                  <a:schemeClr val="dk1"/>
                </a:solidFill>
                <a:highlight>
                  <a:srgbClr val="FFFFFF"/>
                </a:highlight>
                <a:latin typeface="Droid Serif"/>
                <a:ea typeface="Droid Serif"/>
                <a:cs typeface="Droid Serif"/>
                <a:sym typeface="Droid Serif"/>
              </a:rPr>
              <a:t>How do we now work together to make progress?</a:t>
            </a:r>
            <a:endParaRPr sz="3000" b="1">
              <a:solidFill>
                <a:schemeClr val="dk1"/>
              </a:solidFill>
              <a:highlight>
                <a:srgbClr val="FFFFFF"/>
              </a:highlight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highlight>
                <a:srgbClr val="FFFFFF"/>
              </a:highlight>
              <a:latin typeface="Droid Serif"/>
              <a:ea typeface="Droid Serif"/>
              <a:cs typeface="Droid Serif"/>
              <a:sym typeface="Droid Serif"/>
            </a:endParaRPr>
          </a:p>
          <a:p>
            <a:pPr marL="914400" lvl="1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roid Serif"/>
              <a:buChar char="○"/>
            </a:pPr>
            <a:r>
              <a:rPr lang="en" sz="3000">
                <a:solidFill>
                  <a:schemeClr val="dk1"/>
                </a:solidFill>
                <a:highlight>
                  <a:srgbClr val="FFFFFF"/>
                </a:highlight>
                <a:latin typeface="Droid Serif"/>
                <a:ea typeface="Droid Serif"/>
                <a:cs typeface="Droid Serif"/>
                <a:sym typeface="Droid Serif"/>
              </a:rPr>
              <a:t>What </a:t>
            </a:r>
            <a:r>
              <a:rPr lang="en" sz="3000">
                <a:solidFill>
                  <a:srgbClr val="FF0000"/>
                </a:solidFill>
                <a:highlight>
                  <a:srgbClr val="FFFFFF"/>
                </a:highlight>
                <a:latin typeface="Droid Serif"/>
                <a:ea typeface="Droid Serif"/>
                <a:cs typeface="Droid Serif"/>
                <a:sym typeface="Droid Serif"/>
              </a:rPr>
              <a:t>organizations</a:t>
            </a:r>
            <a:r>
              <a:rPr lang="en" sz="3000">
                <a:solidFill>
                  <a:schemeClr val="dk1"/>
                </a:solidFill>
                <a:highlight>
                  <a:srgbClr val="FFFFFF"/>
                </a:highlight>
                <a:latin typeface="Droid Serif"/>
                <a:ea typeface="Droid Serif"/>
                <a:cs typeface="Droid Serif"/>
                <a:sym typeface="Droid Serif"/>
              </a:rPr>
              <a:t> should be involved? </a:t>
            </a:r>
            <a:endParaRPr sz="3000">
              <a:solidFill>
                <a:schemeClr val="dk1"/>
              </a:solidFill>
              <a:highlight>
                <a:srgbClr val="FFFFFF"/>
              </a:highlight>
              <a:latin typeface="Droid Serif"/>
              <a:ea typeface="Droid Serif"/>
              <a:cs typeface="Droid Serif"/>
              <a:sym typeface="Droid Serif"/>
            </a:endParaRPr>
          </a:p>
          <a:p>
            <a:pPr marL="914400" lvl="1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roid Serif"/>
              <a:buChar char="○"/>
            </a:pPr>
            <a:r>
              <a:rPr lang="en" sz="3000">
                <a:solidFill>
                  <a:schemeClr val="dk1"/>
                </a:solidFill>
                <a:highlight>
                  <a:srgbClr val="FFFFFF"/>
                </a:highlight>
                <a:latin typeface="Droid Serif"/>
                <a:ea typeface="Droid Serif"/>
                <a:cs typeface="Droid Serif"/>
                <a:sym typeface="Droid Serif"/>
              </a:rPr>
              <a:t>What </a:t>
            </a:r>
            <a:r>
              <a:rPr lang="en" sz="3000">
                <a:solidFill>
                  <a:srgbClr val="FF0000"/>
                </a:solidFill>
                <a:highlight>
                  <a:srgbClr val="FFFFFF"/>
                </a:highlight>
                <a:latin typeface="Droid Serif"/>
                <a:ea typeface="Droid Serif"/>
                <a:cs typeface="Droid Serif"/>
                <a:sym typeface="Droid Serif"/>
              </a:rPr>
              <a:t>principles and norms</a:t>
            </a:r>
            <a:r>
              <a:rPr lang="en" sz="3000">
                <a:solidFill>
                  <a:schemeClr val="dk1"/>
                </a:solidFill>
                <a:highlight>
                  <a:srgbClr val="FFFFFF"/>
                </a:highlight>
                <a:latin typeface="Droid Serif"/>
                <a:ea typeface="Droid Serif"/>
                <a:cs typeface="Droid Serif"/>
                <a:sym typeface="Droid Serif"/>
              </a:rPr>
              <a:t> should guide collaboration?</a:t>
            </a:r>
            <a:endParaRPr sz="3000">
              <a:solidFill>
                <a:schemeClr val="dk1"/>
              </a:solidFill>
              <a:highlight>
                <a:srgbClr val="FFFFFF"/>
              </a:highlight>
              <a:latin typeface="Droid Serif"/>
              <a:ea typeface="Droid Serif"/>
              <a:cs typeface="Droid Serif"/>
              <a:sym typeface="Droid Serif"/>
            </a:endParaRPr>
          </a:p>
          <a:p>
            <a:pPr marL="914400" lvl="1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roid Serif"/>
              <a:buChar char="○"/>
            </a:pPr>
            <a:r>
              <a:rPr lang="en" sz="3000">
                <a:solidFill>
                  <a:schemeClr val="dk1"/>
                </a:solidFill>
                <a:highlight>
                  <a:srgbClr val="FFFFFF"/>
                </a:highlight>
                <a:latin typeface="Droid Serif"/>
                <a:ea typeface="Droid Serif"/>
                <a:cs typeface="Droid Serif"/>
                <a:sym typeface="Droid Serif"/>
              </a:rPr>
              <a:t>How do we </a:t>
            </a:r>
            <a:r>
              <a:rPr lang="en" sz="3000">
                <a:solidFill>
                  <a:srgbClr val="FF0000"/>
                </a:solidFill>
                <a:highlight>
                  <a:srgbClr val="FFFFFF"/>
                </a:highlight>
                <a:latin typeface="Droid Serif"/>
                <a:ea typeface="Droid Serif"/>
                <a:cs typeface="Droid Serif"/>
                <a:sym typeface="Droid Serif"/>
              </a:rPr>
              <a:t>ensure inclusivity</a:t>
            </a:r>
            <a:r>
              <a:rPr lang="en" sz="3000">
                <a:solidFill>
                  <a:schemeClr val="dk1"/>
                </a:solidFill>
                <a:highlight>
                  <a:srgbClr val="FFFFFF"/>
                </a:highlight>
                <a:latin typeface="Droid Serif"/>
                <a:ea typeface="Droid Serif"/>
                <a:cs typeface="Droid Serif"/>
                <a:sym typeface="Droid Serif"/>
              </a:rPr>
              <a:t>?</a:t>
            </a:r>
            <a:endParaRPr sz="3000">
              <a:solidFill>
                <a:schemeClr val="dk1"/>
              </a:solidFill>
              <a:highlight>
                <a:srgbClr val="FFFFFF"/>
              </a:highlight>
              <a:latin typeface="Droid Serif"/>
              <a:ea typeface="Droid Serif"/>
              <a:cs typeface="Droid Serif"/>
              <a:sym typeface="Droid Serif"/>
            </a:endParaRPr>
          </a:p>
          <a:p>
            <a:pPr marL="914400" lvl="1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roid Serif"/>
              <a:buChar char="○"/>
            </a:pPr>
            <a:r>
              <a:rPr lang="en" sz="3000">
                <a:solidFill>
                  <a:srgbClr val="FF0000"/>
                </a:solidFill>
                <a:highlight>
                  <a:srgbClr val="FFFFFF"/>
                </a:highlight>
                <a:latin typeface="Droid Serif"/>
                <a:ea typeface="Droid Serif"/>
                <a:cs typeface="Droid Serif"/>
                <a:sym typeface="Droid Serif"/>
              </a:rPr>
              <a:t>What resources</a:t>
            </a:r>
            <a:r>
              <a:rPr lang="en" sz="3000">
                <a:solidFill>
                  <a:schemeClr val="dk1"/>
                </a:solidFill>
                <a:highlight>
                  <a:srgbClr val="FFFFFF"/>
                </a:highlight>
                <a:latin typeface="Droid Serif"/>
                <a:ea typeface="Droid Serif"/>
                <a:cs typeface="Droid Serif"/>
                <a:sym typeface="Droid Serif"/>
              </a:rPr>
              <a:t> are required? </a:t>
            </a:r>
            <a:endParaRPr sz="3000">
              <a:solidFill>
                <a:schemeClr val="dk1"/>
              </a:solidFill>
              <a:highlight>
                <a:srgbClr val="FFFFFF"/>
              </a:highlight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highlight>
                <a:srgbClr val="FFFFFF"/>
              </a:highlight>
              <a:latin typeface="Droid Serif"/>
              <a:ea typeface="Droid Serif"/>
              <a:cs typeface="Droid Serif"/>
              <a:sym typeface="Droid Serif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" name="Google Shape;593;p1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126"/>
          <p:cNvSpPr txBox="1"/>
          <p:nvPr/>
        </p:nvSpPr>
        <p:spPr>
          <a:xfrm>
            <a:off x="0" y="-401200"/>
            <a:ext cx="9144000" cy="46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800" b="1">
              <a:solidFill>
                <a:srgbClr val="666666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Droid Serif"/>
              <a:buChar char="●"/>
            </a:pPr>
            <a:r>
              <a:rPr lang="en" sz="2400" b="1">
                <a:latin typeface="Droid Serif"/>
                <a:ea typeface="Droid Serif"/>
                <a:cs typeface="Droid Serif"/>
                <a:sym typeface="Droid Serif"/>
              </a:rPr>
              <a:t>surface challenges and opportunities for the applied research agenda </a:t>
            </a:r>
            <a:r>
              <a:rPr lang="en" sz="2400">
                <a:latin typeface="Droid Serif"/>
                <a:ea typeface="Droid Serif"/>
                <a:cs typeface="Droid Serif"/>
                <a:sym typeface="Droid Serif"/>
              </a:rPr>
              <a:t>... driven by community needs and values </a:t>
            </a:r>
            <a:endParaRPr sz="2400"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400"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Droid Serif"/>
              <a:buChar char="●"/>
            </a:pPr>
            <a:r>
              <a:rPr lang="en" sz="2400" b="1">
                <a:latin typeface="Droid Serif"/>
                <a:ea typeface="Droid Serif"/>
                <a:cs typeface="Droid Serif"/>
                <a:sym typeface="Droid Serif"/>
              </a:rPr>
              <a:t>determine which challenges require collective action </a:t>
            </a:r>
            <a:r>
              <a:rPr lang="en" sz="2400">
                <a:latin typeface="Droid Serif"/>
                <a:ea typeface="Droid Serif"/>
                <a:cs typeface="Droid Serif"/>
                <a:sym typeface="Droid Serif"/>
              </a:rPr>
              <a:t> … entails engagement with the norms, guidelines, and resources we believe are required in order to make progress</a:t>
            </a:r>
            <a:endParaRPr sz="2400"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400">
              <a:latin typeface="Droid Serif"/>
              <a:ea typeface="Droid Serif"/>
              <a:cs typeface="Droid Serif"/>
              <a:sym typeface="Droid Serif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Droid Serif"/>
              <a:buChar char="●"/>
            </a:pPr>
            <a:r>
              <a:rPr lang="en" sz="2400" b="1">
                <a:latin typeface="Droid Serif"/>
                <a:ea typeface="Droid Serif"/>
                <a:cs typeface="Droid Serif"/>
                <a:sym typeface="Droid Serif"/>
              </a:rPr>
              <a:t>integrate and share what we learn</a:t>
            </a:r>
            <a:r>
              <a:rPr lang="en" sz="2400">
                <a:latin typeface="Droid Serif"/>
                <a:ea typeface="Droid Serif"/>
                <a:cs typeface="Droid Serif"/>
                <a:sym typeface="Droid Serif"/>
              </a:rPr>
              <a:t> … via the applied research agenda </a:t>
            </a:r>
            <a:endParaRPr sz="2400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400">
              <a:latin typeface="Droid Serif"/>
              <a:ea typeface="Droid Serif"/>
              <a:cs typeface="Droid Serif"/>
              <a:sym typeface="Droid Serif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2"/>
          <p:cNvSpPr txBox="1"/>
          <p:nvPr/>
        </p:nvSpPr>
        <p:spPr>
          <a:xfrm>
            <a:off x="250500" y="194100"/>
            <a:ext cx="8985300" cy="47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  <a:highlight>
                  <a:srgbClr val="FFFFFF"/>
                </a:highlight>
                <a:latin typeface="Droid Serif"/>
                <a:ea typeface="Droid Serif"/>
                <a:cs typeface="Droid Serif"/>
                <a:sym typeface="Droid Serif"/>
              </a:rPr>
              <a:t>… machine learning </a:t>
            </a:r>
            <a:r>
              <a:rPr lang="en" sz="2400">
                <a:solidFill>
                  <a:schemeClr val="dk1"/>
                </a:solidFill>
                <a:highlight>
                  <a:srgbClr val="FFFFFF"/>
                </a:highlight>
                <a:latin typeface="Droid Serif"/>
                <a:ea typeface="Droid Serif"/>
                <a:cs typeface="Droid Serif"/>
                <a:sym typeface="Droid Serif"/>
              </a:rPr>
              <a:t>multiplies connections between research outputs, which </a:t>
            </a:r>
            <a:r>
              <a:rPr lang="en" sz="2400" b="1">
                <a:latin typeface="Droid Serif"/>
                <a:ea typeface="Droid Serif"/>
                <a:cs typeface="Droid Serif"/>
                <a:sym typeface="Droid Serif"/>
              </a:rPr>
              <a:t>allows for</a:t>
            </a:r>
            <a:r>
              <a:rPr lang="en" sz="2400">
                <a:latin typeface="Droid Serif"/>
                <a:ea typeface="Droid Serif"/>
                <a:cs typeface="Droid Serif"/>
                <a:sym typeface="Droid Serif"/>
              </a:rPr>
              <a:t> </a:t>
            </a:r>
            <a:r>
              <a:rPr lang="en" sz="2400" b="1">
                <a:latin typeface="Droid Serif"/>
                <a:ea typeface="Droid Serif"/>
                <a:cs typeface="Droid Serif"/>
                <a:sym typeface="Droid Serif"/>
              </a:rPr>
              <a:t>enhanced demonstration of impact</a:t>
            </a:r>
            <a:r>
              <a:rPr lang="en" sz="2400">
                <a:latin typeface="Droid Serif"/>
                <a:ea typeface="Droid Serif"/>
                <a:cs typeface="Droid Serif"/>
                <a:sym typeface="Droid Serif"/>
              </a:rPr>
              <a:t>. </a:t>
            </a:r>
            <a:endParaRPr sz="2400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highlight>
                <a:srgbClr val="FFFFFF"/>
              </a:highlight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  <a:highlight>
                  <a:srgbClr val="FFFFFF"/>
                </a:highlight>
                <a:latin typeface="Droid Serif"/>
                <a:ea typeface="Droid Serif"/>
                <a:cs typeface="Droid Serif"/>
                <a:sym typeface="Droid Serif"/>
              </a:rPr>
              <a:t>… computer vision</a:t>
            </a:r>
            <a:r>
              <a:rPr lang="en" sz="2400">
                <a:solidFill>
                  <a:schemeClr val="dk1"/>
                </a:solidFill>
                <a:highlight>
                  <a:srgbClr val="FFFFFF"/>
                </a:highlight>
                <a:latin typeface="Droid Serif"/>
                <a:ea typeface="Droid Serif"/>
                <a:cs typeface="Droid Serif"/>
                <a:sym typeface="Droid Serif"/>
              </a:rPr>
              <a:t> surfaces structured data from collections, which </a:t>
            </a:r>
            <a:r>
              <a:rPr lang="en" sz="2400" b="1">
                <a:latin typeface="Droid Serif"/>
                <a:ea typeface="Droid Serif"/>
                <a:cs typeface="Droid Serif"/>
                <a:sym typeface="Droid Serif"/>
              </a:rPr>
              <a:t>allows for expanded discoverability.</a:t>
            </a:r>
            <a:r>
              <a:rPr lang="en" sz="2400">
                <a:solidFill>
                  <a:schemeClr val="dk1"/>
                </a:solidFill>
                <a:highlight>
                  <a:srgbClr val="FFFFFF"/>
                </a:highlight>
                <a:latin typeface="Droid Serif"/>
                <a:ea typeface="Droid Serif"/>
                <a:cs typeface="Droid Serif"/>
                <a:sym typeface="Droid Serif"/>
              </a:rPr>
              <a:t> </a:t>
            </a:r>
            <a:endParaRPr sz="2400">
              <a:solidFill>
                <a:schemeClr val="dk1"/>
              </a:solidFill>
              <a:highlight>
                <a:srgbClr val="FFFFFF"/>
              </a:highlight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highlight>
                <a:srgbClr val="FFFFFF"/>
              </a:highlight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highlight>
                  <a:srgbClr val="FFFFFF"/>
                </a:highlight>
                <a:latin typeface="Droid Serif"/>
                <a:ea typeface="Droid Serif"/>
                <a:cs typeface="Droid Serif"/>
                <a:sym typeface="Droid Serif"/>
              </a:rPr>
              <a:t>… new tools increase access to collections, </a:t>
            </a:r>
            <a:r>
              <a:rPr lang="en" sz="2400" b="1">
                <a:latin typeface="Droid Serif"/>
                <a:ea typeface="Droid Serif"/>
                <a:cs typeface="Droid Serif"/>
                <a:sym typeface="Droid Serif"/>
              </a:rPr>
              <a:t>allowing progress on global information equity. </a:t>
            </a:r>
            <a:endParaRPr sz="2400" b="1"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highlight>
                <a:srgbClr val="FFFFFF"/>
              </a:highlight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highlight>
                  <a:srgbClr val="FFFFFF"/>
                </a:highlight>
                <a:latin typeface="Droid Serif"/>
                <a:ea typeface="Droid Serif"/>
                <a:cs typeface="Droid Serif"/>
                <a:sym typeface="Droid Serif"/>
              </a:rPr>
              <a:t>… and </a:t>
            </a:r>
            <a:r>
              <a:rPr lang="en" sz="2400" b="1">
                <a:solidFill>
                  <a:schemeClr val="dk1"/>
                </a:solidFill>
                <a:highlight>
                  <a:srgbClr val="FFFFFF"/>
                </a:highlight>
                <a:latin typeface="Droid Serif"/>
                <a:ea typeface="Droid Serif"/>
                <a:cs typeface="Droid Serif"/>
                <a:sym typeface="Droid Serif"/>
              </a:rPr>
              <a:t>a range of methods </a:t>
            </a:r>
            <a:r>
              <a:rPr lang="en" sz="2400">
                <a:solidFill>
                  <a:schemeClr val="dk1"/>
                </a:solidFill>
                <a:highlight>
                  <a:srgbClr val="FFFFFF"/>
                </a:highlight>
                <a:latin typeface="Droid Serif"/>
                <a:ea typeface="Droid Serif"/>
                <a:cs typeface="Droid Serif"/>
                <a:sym typeface="Droid Serif"/>
              </a:rPr>
              <a:t>are used to analyze collections at scale, which </a:t>
            </a:r>
            <a:r>
              <a:rPr lang="en" sz="2400" b="1">
                <a:latin typeface="Droid Serif"/>
                <a:ea typeface="Droid Serif"/>
                <a:cs typeface="Droid Serif"/>
                <a:sym typeface="Droid Serif"/>
              </a:rPr>
              <a:t>reveals actionable insights that support sustainability and the realization of core values.  </a:t>
            </a:r>
            <a:endParaRPr sz="2400" b="1">
              <a:latin typeface="Droid Serif"/>
              <a:ea typeface="Droid Serif"/>
              <a:cs typeface="Droid Serif"/>
              <a:sym typeface="Droid Serif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1502</Words>
  <Application>Microsoft Office PowerPoint</Application>
  <PresentationFormat>On-screen Show (16:9)</PresentationFormat>
  <Paragraphs>339</Paragraphs>
  <Slides>83</Slides>
  <Notes>83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83</vt:i4>
      </vt:variant>
    </vt:vector>
  </HeadingPairs>
  <TitlesOfParts>
    <vt:vector size="90" baseType="lpstr">
      <vt:lpstr>Arial</vt:lpstr>
      <vt:lpstr>Calibri</vt:lpstr>
      <vt:lpstr>Droid Serif</vt:lpstr>
      <vt:lpstr>Simple Light</vt:lpstr>
      <vt:lpstr>Simple Light</vt:lpstr>
      <vt:lpstr>simple-light</vt:lpstr>
      <vt:lpstr>simple-light-2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ResearchWorks: Shaping an Applied Research Agenda</dc:title>
  <dc:creator>Thomas Padilla</dc:creator>
  <dc:description>Presented at the OCLC ResearchWorks: Shaping an Applied Research Agenda Meeting, 25 April 2019, Dublin OH.</dc:description>
  <cp:lastModifiedBy>McNicol,Jeanette</cp:lastModifiedBy>
  <cp:revision>1</cp:revision>
  <dcterms:modified xsi:type="dcterms:W3CDTF">2019-05-02T04:04:47Z</dcterms:modified>
</cp:coreProperties>
</file>