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80"/>
  </p:notesMasterIdLst>
  <p:handoutMasterIdLst>
    <p:handoutMasterId r:id="rId81"/>
  </p:handoutMasterIdLst>
  <p:sldIdLst>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265" r:id="rId28"/>
    <p:sldId id="315" r:id="rId29"/>
    <p:sldId id="259" r:id="rId30"/>
    <p:sldId id="314" r:id="rId31"/>
    <p:sldId id="289" r:id="rId32"/>
    <p:sldId id="291" r:id="rId33"/>
    <p:sldId id="292" r:id="rId34"/>
    <p:sldId id="299" r:id="rId35"/>
    <p:sldId id="285" r:id="rId36"/>
    <p:sldId id="316" r:id="rId37"/>
    <p:sldId id="280" r:id="rId38"/>
    <p:sldId id="281" r:id="rId39"/>
    <p:sldId id="282" r:id="rId40"/>
    <p:sldId id="283" r:id="rId41"/>
    <p:sldId id="284" r:id="rId42"/>
    <p:sldId id="269" r:id="rId43"/>
    <p:sldId id="261" r:id="rId44"/>
    <p:sldId id="276" r:id="rId45"/>
    <p:sldId id="311" r:id="rId46"/>
    <p:sldId id="270" r:id="rId47"/>
    <p:sldId id="312" r:id="rId48"/>
    <p:sldId id="313" r:id="rId49"/>
    <p:sldId id="294" r:id="rId50"/>
    <p:sldId id="302" r:id="rId51"/>
    <p:sldId id="293" r:id="rId52"/>
    <p:sldId id="303" r:id="rId53"/>
    <p:sldId id="295" r:id="rId54"/>
    <p:sldId id="298" r:id="rId55"/>
    <p:sldId id="296" r:id="rId56"/>
    <p:sldId id="300" r:id="rId57"/>
    <p:sldId id="305" r:id="rId58"/>
    <p:sldId id="304" r:id="rId59"/>
    <p:sldId id="306" r:id="rId60"/>
    <p:sldId id="307" r:id="rId61"/>
    <p:sldId id="308" r:id="rId62"/>
    <p:sldId id="297" r:id="rId63"/>
    <p:sldId id="301" r:id="rId64"/>
    <p:sldId id="309" r:id="rId65"/>
    <p:sldId id="286" r:id="rId66"/>
    <p:sldId id="271" r:id="rId67"/>
    <p:sldId id="310" r:id="rId68"/>
    <p:sldId id="344" r:id="rId69"/>
    <p:sldId id="317" r:id="rId70"/>
    <p:sldId id="318" r:id="rId71"/>
    <p:sldId id="319" r:id="rId72"/>
    <p:sldId id="320" r:id="rId73"/>
    <p:sldId id="321" r:id="rId74"/>
    <p:sldId id="345" r:id="rId75"/>
    <p:sldId id="346" r:id="rId76"/>
    <p:sldId id="347" r:id="rId77"/>
    <p:sldId id="348" r:id="rId78"/>
    <p:sldId id="349" r:id="rId79"/>
  </p:sldIdLst>
  <p:sldSz cx="9144000" cy="5143500" type="screen16x9"/>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00" autoAdjust="0"/>
    <p:restoredTop sz="91625" autoAdjust="0"/>
  </p:normalViewPr>
  <p:slideViewPr>
    <p:cSldViewPr snapToGrid="0" snapToObjects="1">
      <p:cViewPr varScale="1">
        <p:scale>
          <a:sx n="171" d="100"/>
          <a:sy n="171" d="100"/>
        </p:scale>
        <p:origin x="124" y="144"/>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EA7726C-ACAE-124E-B040-09E55DEF4DA0}" type="datetimeFigureOut">
              <a:rPr lang="en-US" smtClean="0"/>
              <a:t>6/14/2019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7BAE8289-2BCF-487D-9C4F-329D077A78B1}" type="datetimeFigureOut">
              <a:rPr lang="en-US" smtClean="0"/>
              <a:t>6/14/2019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ED413302-089E-47CF-A3D9-E16CD19B48FD}" type="slidenum">
              <a:rPr lang="en-US" smtClean="0"/>
              <a:t>‹#›</a:t>
            </a:fld>
            <a:endParaRPr lang="en-US"/>
          </a:p>
        </p:txBody>
      </p:sp>
    </p:spTree>
    <p:extLst>
      <p:ext uri="{BB962C8B-B14F-4D97-AF65-F5344CB8AC3E}">
        <p14:creationId xmlns:p14="http://schemas.microsoft.com/office/powerpoint/2010/main" val="304170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everyone, for joining us today for this Webinar about outcomes and next steps from the SHARES Policy Think that took place throughout last year and into the early part of 2019. Zack Lane, Beth Posner and I will be talking about how the  policy rethink came about, what some of the outcomes have been, and what some of the next steps for SHARES will be.  </a:t>
            </a:r>
          </a:p>
          <a:p>
            <a:endParaRPr lang="en-US" dirty="0"/>
          </a:p>
          <a:p>
            <a:r>
              <a:rPr lang="en-US" dirty="0"/>
              <a:t>We’ll talk about all this from three distinct points of view.</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a:t>
            </a:fld>
            <a:endParaRPr lang="en-US" dirty="0"/>
          </a:p>
        </p:txBody>
      </p:sp>
    </p:spTree>
    <p:extLst>
      <p:ext uri="{BB962C8B-B14F-4D97-AF65-F5344CB8AC3E}">
        <p14:creationId xmlns:p14="http://schemas.microsoft.com/office/powerpoint/2010/main" val="53315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10</a:t>
            </a:fld>
            <a:endParaRPr lang="en-US"/>
          </a:p>
        </p:txBody>
      </p:sp>
    </p:spTree>
    <p:extLst>
      <p:ext uri="{BB962C8B-B14F-4D97-AF65-F5344CB8AC3E}">
        <p14:creationId xmlns:p14="http://schemas.microsoft.com/office/powerpoint/2010/main" val="11149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11</a:t>
            </a:fld>
            <a:endParaRPr lang="en-US"/>
          </a:p>
        </p:txBody>
      </p:sp>
    </p:spTree>
    <p:extLst>
      <p:ext uri="{BB962C8B-B14F-4D97-AF65-F5344CB8AC3E}">
        <p14:creationId xmlns:p14="http://schemas.microsoft.com/office/powerpoint/2010/main" val="201371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12</a:t>
            </a:fld>
            <a:endParaRPr lang="en-US"/>
          </a:p>
        </p:txBody>
      </p:sp>
    </p:spTree>
    <p:extLst>
      <p:ext uri="{BB962C8B-B14F-4D97-AF65-F5344CB8AC3E}">
        <p14:creationId xmlns:p14="http://schemas.microsoft.com/office/powerpoint/2010/main" val="58004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13</a:t>
            </a:fld>
            <a:endParaRPr lang="en-US"/>
          </a:p>
        </p:txBody>
      </p:sp>
    </p:spTree>
    <p:extLst>
      <p:ext uri="{BB962C8B-B14F-4D97-AF65-F5344CB8AC3E}">
        <p14:creationId xmlns:p14="http://schemas.microsoft.com/office/powerpoint/2010/main" val="14882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14</a:t>
            </a:fld>
            <a:endParaRPr lang="en-US"/>
          </a:p>
        </p:txBody>
      </p:sp>
    </p:spTree>
    <p:extLst>
      <p:ext uri="{BB962C8B-B14F-4D97-AF65-F5344CB8AC3E}">
        <p14:creationId xmlns:p14="http://schemas.microsoft.com/office/powerpoint/2010/main" val="342474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themes were:</a:t>
            </a:r>
          </a:p>
          <a:p>
            <a:r>
              <a:rPr lang="en-US" dirty="0"/>
              <a:t>(read the themes as slides are clicked through)</a:t>
            </a:r>
          </a:p>
          <a:p>
            <a:endParaRPr lang="en-US" dirty="0"/>
          </a:p>
          <a:p>
            <a:r>
              <a:rPr lang="en-US" dirty="0"/>
              <a:t>We put all the themes up on the Web site and then marched through them one at a time, spending a couple of months on each one.  Most of the discussion happened on the SHARES-L listserv; some also took place at in-person meetings.</a:t>
            </a:r>
          </a:p>
        </p:txBody>
      </p:sp>
      <p:sp>
        <p:nvSpPr>
          <p:cNvPr id="4" name="Slide Number Placeholder 3"/>
          <p:cNvSpPr>
            <a:spLocks noGrp="1"/>
          </p:cNvSpPr>
          <p:nvPr>
            <p:ph type="sldNum" sz="quarter" idx="5"/>
          </p:nvPr>
        </p:nvSpPr>
        <p:spPr/>
        <p:txBody>
          <a:bodyPr/>
          <a:lstStyle/>
          <a:p>
            <a:fld id="{335F48B6-B638-4D96-9691-F14DD9FF54F4}" type="slidenum">
              <a:rPr lang="en-US" smtClean="0"/>
              <a:t>15</a:t>
            </a:fld>
            <a:endParaRPr lang="en-US"/>
          </a:p>
        </p:txBody>
      </p:sp>
    </p:spTree>
    <p:extLst>
      <p:ext uri="{BB962C8B-B14F-4D97-AF65-F5344CB8AC3E}">
        <p14:creationId xmlns:p14="http://schemas.microsoft.com/office/powerpoint/2010/main" val="114117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16</a:t>
            </a:fld>
            <a:endParaRPr lang="en-US"/>
          </a:p>
        </p:txBody>
      </p:sp>
    </p:spTree>
    <p:extLst>
      <p:ext uri="{BB962C8B-B14F-4D97-AF65-F5344CB8AC3E}">
        <p14:creationId xmlns:p14="http://schemas.microsoft.com/office/powerpoint/2010/main" val="138728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17</a:t>
            </a:fld>
            <a:endParaRPr lang="en-US"/>
          </a:p>
        </p:txBody>
      </p:sp>
    </p:spTree>
    <p:extLst>
      <p:ext uri="{BB962C8B-B14F-4D97-AF65-F5344CB8AC3E}">
        <p14:creationId xmlns:p14="http://schemas.microsoft.com/office/powerpoint/2010/main" val="3171200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18</a:t>
            </a:fld>
            <a:endParaRPr lang="en-US"/>
          </a:p>
        </p:txBody>
      </p:sp>
    </p:spTree>
    <p:extLst>
      <p:ext uri="{BB962C8B-B14F-4D97-AF65-F5344CB8AC3E}">
        <p14:creationId xmlns:p14="http://schemas.microsoft.com/office/powerpoint/2010/main" val="2207236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19</a:t>
            </a:fld>
            <a:endParaRPr lang="en-US"/>
          </a:p>
        </p:txBody>
      </p:sp>
    </p:spTree>
    <p:extLst>
      <p:ext uri="{BB962C8B-B14F-4D97-AF65-F5344CB8AC3E}">
        <p14:creationId xmlns:p14="http://schemas.microsoft.com/office/powerpoint/2010/main" val="154006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out the program by providing some context and then will come back at the end to do the wrap-up, and I’ll be speaking from the point of view of the longtime coordinator of SHARES activities.</a:t>
            </a:r>
          </a:p>
        </p:txBody>
      </p:sp>
      <p:sp>
        <p:nvSpPr>
          <p:cNvPr id="4" name="Slide Number Placeholder 3"/>
          <p:cNvSpPr>
            <a:spLocks noGrp="1"/>
          </p:cNvSpPr>
          <p:nvPr>
            <p:ph type="sldNum" sz="quarter" idx="5"/>
          </p:nvPr>
        </p:nvSpPr>
        <p:spPr/>
        <p:txBody>
          <a:bodyPr/>
          <a:lstStyle/>
          <a:p>
            <a:fld id="{335F48B6-B638-4D96-9691-F14DD9FF54F4}" type="slidenum">
              <a:rPr lang="en-US" smtClean="0"/>
              <a:t>2</a:t>
            </a:fld>
            <a:endParaRPr lang="en-US" dirty="0"/>
          </a:p>
        </p:txBody>
      </p:sp>
    </p:spTree>
    <p:extLst>
      <p:ext uri="{BB962C8B-B14F-4D97-AF65-F5344CB8AC3E}">
        <p14:creationId xmlns:p14="http://schemas.microsoft.com/office/powerpoint/2010/main" val="1941394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512" y="3520441"/>
            <a:ext cx="8211312" cy="3346703"/>
          </a:xfrm>
        </p:spPr>
        <p:txBody>
          <a:bodyPr/>
          <a:lstStyle/>
          <a:p>
            <a:r>
              <a:rPr lang="en-US" dirty="0"/>
              <a:t>And we had some game-changing outcomes, many of which came from ideas brought over from other consortia.  </a:t>
            </a:r>
          </a:p>
          <a:p>
            <a:endParaRPr lang="en-US" dirty="0"/>
          </a:p>
          <a:p>
            <a:r>
              <a:rPr lang="en-US" dirty="0"/>
              <a:t>Zack brought in the idea of extended loan periods, which grew out of analysis he’d done of Columbia circ data and sharing within the Ivy </a:t>
            </a:r>
            <a:r>
              <a:rPr lang="en-US" dirty="0" err="1"/>
              <a:t>Plus’</a:t>
            </a:r>
            <a:r>
              <a:rPr lang="en-US" dirty="0"/>
              <a:t> Borrow Direct.</a:t>
            </a:r>
          </a:p>
          <a:p>
            <a:endParaRPr lang="en-US" dirty="0"/>
          </a:p>
          <a:p>
            <a:r>
              <a:rPr lang="en-US" dirty="0"/>
              <a:t>A subgroup of SHARES started a non-charge-for-copies subgroup within SHARES.</a:t>
            </a:r>
          </a:p>
          <a:p>
            <a:endParaRPr lang="en-US" dirty="0"/>
          </a:p>
          <a:p>
            <a:r>
              <a:rPr lang="en-US" dirty="0"/>
              <a:t>We started a reciprocal onsite borrowing pilot project among 7 SHARES institutions and established a new working group on sharing special collections – and hey, that working group is having their own Webinar on July 9.</a:t>
            </a:r>
          </a:p>
          <a:p>
            <a:endParaRPr lang="en-US" dirty="0"/>
          </a:p>
          <a:p>
            <a:r>
              <a:rPr lang="en-US" dirty="0"/>
              <a:t>Maybe I’ve overstated the outcome about anyone being able to borrow pretty much everything – but many SHARES participants have reported doing away with limits on borrowing items owned by the library and being willing to borrow and lend things like bound serials and textbooks.</a:t>
            </a:r>
          </a:p>
          <a:p>
            <a:endParaRPr lang="en-US" dirty="0"/>
          </a:p>
          <a:p>
            <a:r>
              <a:rPr lang="en-US" dirty="0"/>
              <a:t>And we developed a list of things one can do to mitigate the costs of international sharing, including finding cheaper alternatives to borrowing </a:t>
            </a:r>
            <a:r>
              <a:rPr lang="en-US" dirty="0" err="1"/>
              <a:t>returnables</a:t>
            </a:r>
            <a:r>
              <a:rPr lang="en-US" dirty="0"/>
              <a:t> from overseas.  So we didn’t just have interesting discussions – we changed our behaviors.  And now we’re ready to build upon those changes and keep the ball rolling for SHARES experimentation and innovation </a:t>
            </a:r>
          </a:p>
        </p:txBody>
      </p:sp>
      <p:sp>
        <p:nvSpPr>
          <p:cNvPr id="4" name="Slide Number Placeholder 3"/>
          <p:cNvSpPr>
            <a:spLocks noGrp="1"/>
          </p:cNvSpPr>
          <p:nvPr>
            <p:ph type="sldNum" sz="quarter" idx="5"/>
          </p:nvPr>
        </p:nvSpPr>
        <p:spPr/>
        <p:txBody>
          <a:bodyPr/>
          <a:lstStyle/>
          <a:p>
            <a:fld id="{335F48B6-B638-4D96-9691-F14DD9FF54F4}" type="slidenum">
              <a:rPr lang="en-US" smtClean="0"/>
              <a:t>20</a:t>
            </a:fld>
            <a:endParaRPr lang="en-US"/>
          </a:p>
        </p:txBody>
      </p:sp>
    </p:spTree>
    <p:extLst>
      <p:ext uri="{BB962C8B-B14F-4D97-AF65-F5344CB8AC3E}">
        <p14:creationId xmlns:p14="http://schemas.microsoft.com/office/powerpoint/2010/main" val="2744928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about to turn the microphone over to Zack and Beth to talk about some of the ways we’ll be building upon the policy rethink outcomes.  And then I’ll come back around at the end to talk a little about what the 2019 SHARES executive group plans to move the rock forward.</a:t>
            </a:r>
          </a:p>
        </p:txBody>
      </p:sp>
      <p:sp>
        <p:nvSpPr>
          <p:cNvPr id="4" name="Slide Number Placeholder 3"/>
          <p:cNvSpPr>
            <a:spLocks noGrp="1"/>
          </p:cNvSpPr>
          <p:nvPr>
            <p:ph type="sldNum" sz="quarter" idx="5"/>
          </p:nvPr>
        </p:nvSpPr>
        <p:spPr/>
        <p:txBody>
          <a:bodyPr/>
          <a:lstStyle/>
          <a:p>
            <a:fld id="{335F48B6-B638-4D96-9691-F14DD9FF54F4}" type="slidenum">
              <a:rPr lang="en-US" smtClean="0"/>
              <a:t>21</a:t>
            </a:fld>
            <a:endParaRPr lang="en-US"/>
          </a:p>
        </p:txBody>
      </p:sp>
    </p:spTree>
    <p:extLst>
      <p:ext uri="{BB962C8B-B14F-4D97-AF65-F5344CB8AC3E}">
        <p14:creationId xmlns:p14="http://schemas.microsoft.com/office/powerpoint/2010/main" val="562096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I’d like to turn things over to Zack Lane of Columbia University, who was instrumental in the development and rollout and yes the overall success of the SHARES </a:t>
            </a:r>
            <a:r>
              <a:rPr lang="en-US"/>
              <a:t>policy rethink.</a:t>
            </a:r>
          </a:p>
        </p:txBody>
      </p:sp>
      <p:sp>
        <p:nvSpPr>
          <p:cNvPr id="4" name="Slide Number Placeholder 3"/>
          <p:cNvSpPr>
            <a:spLocks noGrp="1"/>
          </p:cNvSpPr>
          <p:nvPr>
            <p:ph type="sldNum" sz="quarter" idx="5"/>
          </p:nvPr>
        </p:nvSpPr>
        <p:spPr/>
        <p:txBody>
          <a:bodyPr/>
          <a:lstStyle/>
          <a:p>
            <a:fld id="{335F48B6-B638-4D96-9691-F14DD9FF54F4}" type="slidenum">
              <a:rPr lang="en-US" smtClean="0"/>
              <a:t>22</a:t>
            </a:fld>
            <a:endParaRPr lang="en-US"/>
          </a:p>
        </p:txBody>
      </p:sp>
    </p:spTree>
    <p:extLst>
      <p:ext uri="{BB962C8B-B14F-4D97-AF65-F5344CB8AC3E}">
        <p14:creationId xmlns:p14="http://schemas.microsoft.com/office/powerpoint/2010/main" val="236311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97235ca7a_1_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97235ca7a_1_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97235ca7a_1_2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97235ca7a_1_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97235ca7a_1_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97235ca7a_1_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97f58e9af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97f58e9af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So, thank you, Beth, and thank you, Zack.  Before we open it up for questions and comments I want to speak very briefly about what comes next.</a:t>
            </a:r>
          </a:p>
        </p:txBody>
      </p:sp>
      <p:sp>
        <p:nvSpPr>
          <p:cNvPr id="4" name="Slide Number Placeholder 3"/>
          <p:cNvSpPr>
            <a:spLocks noGrp="1"/>
          </p:cNvSpPr>
          <p:nvPr>
            <p:ph type="sldNum" sz="quarter" idx="5"/>
          </p:nvPr>
        </p:nvSpPr>
        <p:spPr/>
        <p:txBody>
          <a:bodyPr/>
          <a:lstStyle/>
          <a:p>
            <a:fld id="{335F48B6-B638-4D96-9691-F14DD9FF54F4}" type="slidenum">
              <a:rPr lang="en-US" smtClean="0"/>
              <a:t>70</a:t>
            </a:fld>
            <a:endParaRPr lang="en-US"/>
          </a:p>
        </p:txBody>
      </p:sp>
    </p:spTree>
    <p:extLst>
      <p:ext uri="{BB962C8B-B14F-4D97-AF65-F5344CB8AC3E}">
        <p14:creationId xmlns:p14="http://schemas.microsoft.com/office/powerpoint/2010/main" val="637576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Now we have a new roster of SHARES Executives who are busy coalescing as a group and putting the finishing touches on a work plan for 2019.  Carl and Elise bring last year’s experience and wisdom forward.  Most of these folks, the ones listed in green, will be back again next year for the second year of their terms.  So in 2020 we’ll have lots of continuity and the ability to build on this year’s momentum.</a:t>
            </a:r>
          </a:p>
        </p:txBody>
      </p:sp>
      <p:sp>
        <p:nvSpPr>
          <p:cNvPr id="4" name="Slide Number Placeholder 3"/>
          <p:cNvSpPr>
            <a:spLocks noGrp="1"/>
          </p:cNvSpPr>
          <p:nvPr>
            <p:ph type="sldNum" sz="quarter" idx="5"/>
          </p:nvPr>
        </p:nvSpPr>
        <p:spPr/>
        <p:txBody>
          <a:bodyPr/>
          <a:lstStyle/>
          <a:p>
            <a:fld id="{335F48B6-B638-4D96-9691-F14DD9FF54F4}" type="slidenum">
              <a:rPr lang="en-US" smtClean="0"/>
              <a:t>71</a:t>
            </a:fld>
            <a:endParaRPr lang="en-US"/>
          </a:p>
        </p:txBody>
      </p:sp>
    </p:spTree>
    <p:extLst>
      <p:ext uri="{BB962C8B-B14F-4D97-AF65-F5344CB8AC3E}">
        <p14:creationId xmlns:p14="http://schemas.microsoft.com/office/powerpoint/2010/main" val="56209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Zack Lane of Columbia University, and this year’s winner of the Virginia Boucher Award, will speak from the point of view of a SHARES Executive Group member.  Zack was a member of the SEG in 2017, the year when the policy rethink was conceived and designed, and again last year, when the discussions actually took place, with some exciting and far reaching results.  </a:t>
            </a:r>
          </a:p>
          <a:p>
            <a:endParaRPr lang="en-US" dirty="0"/>
          </a:p>
          <a:p>
            <a:r>
              <a:rPr lang="en-US" dirty="0"/>
              <a:t>Then Beth Posner of The Graduate Center, CUNY, will speak from the point of view of a newcomer to SHARES who earlier this year joined the SHARES Best Practices Working Group.  Beth is already pretty far along in leading a reciprocal onsite access subgroup of the Best Practices Working Group.  She’ll share her thoughts about how we as a consortium can build upon the outcomes of the policy rethink to keep SHARES vibrant and delivering maximum value to patrons and staff at SHARES libraries across the globe.</a:t>
            </a:r>
          </a:p>
          <a:p>
            <a:endParaRPr lang="en-US" dirty="0"/>
          </a:p>
          <a:p>
            <a:r>
              <a:rPr lang="en-US" dirty="0"/>
              <a:t>We hope to save 15-20 minutes at the end of the Webinar for questions and discussion, which is a good opportunity for you to chime in about the challenges you’re facing at your own institutions and to weigh in on how SHARES partners and OCLC Research can work together to help address those challenges.</a:t>
            </a:r>
          </a:p>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3</a:t>
            </a:fld>
            <a:endParaRPr lang="en-US" dirty="0"/>
          </a:p>
        </p:txBody>
      </p:sp>
    </p:spTree>
    <p:extLst>
      <p:ext uri="{BB962C8B-B14F-4D97-AF65-F5344CB8AC3E}">
        <p14:creationId xmlns:p14="http://schemas.microsoft.com/office/powerpoint/2010/main" val="1042841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2019 SHARES Executive Group is putting its own stamp on how they will go about their business.  Last year the Rethink was about policy and practice.  This year’s group has chosen to focus on areas of need where SHARES can work to have an impact and then team up with folks in other resource sharing consortia to broaden, enrich and amplify that impact.  The three areas identified by the group are making accessibility of ILL materials routine rather than the exception, advocating internally for the value of sharing collections, and for the adoption of specific policies and practices, and the building up of the skill sets of resource sharing practitioners and managers.  You’ll be hearing quite a lot about these themes and how the exec group plans to address them and engage with you around them in the coming weeks and months.</a:t>
            </a:r>
          </a:p>
        </p:txBody>
      </p:sp>
      <p:sp>
        <p:nvSpPr>
          <p:cNvPr id="4" name="Slide Number Placeholder 3"/>
          <p:cNvSpPr>
            <a:spLocks noGrp="1"/>
          </p:cNvSpPr>
          <p:nvPr>
            <p:ph type="sldNum" sz="quarter" idx="5"/>
          </p:nvPr>
        </p:nvSpPr>
        <p:spPr/>
        <p:txBody>
          <a:bodyPr/>
          <a:lstStyle/>
          <a:p>
            <a:fld id="{335F48B6-B638-4D96-9691-F14DD9FF54F4}" type="slidenum">
              <a:rPr lang="en-US" smtClean="0"/>
              <a:t>72</a:t>
            </a:fld>
            <a:endParaRPr lang="en-US"/>
          </a:p>
        </p:txBody>
      </p:sp>
    </p:spTree>
    <p:extLst>
      <p:ext uri="{BB962C8B-B14F-4D97-AF65-F5344CB8AC3E}">
        <p14:creationId xmlns:p14="http://schemas.microsoft.com/office/powerpoint/2010/main" val="3292173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Meanwhile, these two SHARES working groups have taken the Policy Rethink baton and are running fast with it, doing work that will inject some fresh vitality and creativity and yes boundary-pushing into the SHARES environment.  I fully anticipate that the innovations and knowledge creating that comes out of these efforts will bring substantial benefit to all who are part of the resource sharing community.  Exciting times, really productive smart energetic people, and much good work being done.</a:t>
            </a:r>
          </a:p>
        </p:txBody>
      </p:sp>
      <p:sp>
        <p:nvSpPr>
          <p:cNvPr id="4" name="Slide Number Placeholder 3"/>
          <p:cNvSpPr>
            <a:spLocks noGrp="1"/>
          </p:cNvSpPr>
          <p:nvPr>
            <p:ph type="sldNum" sz="quarter" idx="5"/>
          </p:nvPr>
        </p:nvSpPr>
        <p:spPr/>
        <p:txBody>
          <a:bodyPr/>
          <a:lstStyle/>
          <a:p>
            <a:fld id="{335F48B6-B638-4D96-9691-F14DD9FF54F4}" type="slidenum">
              <a:rPr lang="en-US" smtClean="0"/>
              <a:t>73</a:t>
            </a:fld>
            <a:endParaRPr lang="en-US"/>
          </a:p>
        </p:txBody>
      </p:sp>
    </p:spTree>
    <p:extLst>
      <p:ext uri="{BB962C8B-B14F-4D97-AF65-F5344CB8AC3E}">
        <p14:creationId xmlns:p14="http://schemas.microsoft.com/office/powerpoint/2010/main" val="1430729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With that I’d like to thank you for listening, and to thank Zack and Beth for sharing their thoughts with us.  And now we’ll open it up to questions and comments.  Please let us know what’s on your mind by typing into chat.  We’ve seen a few questions come through chat already…</a:t>
            </a:r>
          </a:p>
        </p:txBody>
      </p:sp>
      <p:sp>
        <p:nvSpPr>
          <p:cNvPr id="4" name="Slide Number Placeholder 3"/>
          <p:cNvSpPr>
            <a:spLocks noGrp="1"/>
          </p:cNvSpPr>
          <p:nvPr>
            <p:ph type="sldNum" sz="quarter" idx="5"/>
          </p:nvPr>
        </p:nvSpPr>
        <p:spPr/>
        <p:txBody>
          <a:bodyPr/>
          <a:lstStyle/>
          <a:p>
            <a:fld id="{335F48B6-B638-4D96-9691-F14DD9FF54F4}" type="slidenum">
              <a:rPr lang="en-US" smtClean="0"/>
              <a:t>74</a:t>
            </a:fld>
            <a:endParaRPr lang="en-US"/>
          </a:p>
        </p:txBody>
      </p:sp>
    </p:spTree>
    <p:extLst>
      <p:ext uri="{BB962C8B-B14F-4D97-AF65-F5344CB8AC3E}">
        <p14:creationId xmlns:p14="http://schemas.microsoft.com/office/powerpoint/2010/main" val="104569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attending this Webinar, chances are you already know a little something about SHARES.  </a:t>
            </a:r>
          </a:p>
          <a:p>
            <a:endParaRPr lang="en-US" dirty="0"/>
          </a:p>
          <a:p>
            <a:r>
              <a:rPr lang="en-US" dirty="0"/>
              <a:t>In many ways SHARES is like most resource sharing consortia.  We share collections.  We go the extra mile for each other.  We come together in various ways to address challenges that we hold in common.</a:t>
            </a:r>
          </a:p>
          <a:p>
            <a:endParaRPr lang="en-US" dirty="0"/>
          </a:p>
          <a:p>
            <a:r>
              <a:rPr lang="en-US" dirty="0"/>
              <a:t>But there are some things that make SHARES unusual.  The mix of library types.  The transnational membership.  The degree to which we collaborate and push the envelope.</a:t>
            </a:r>
          </a:p>
        </p:txBody>
      </p:sp>
      <p:sp>
        <p:nvSpPr>
          <p:cNvPr id="4" name="Slide Number Placeholder 3"/>
          <p:cNvSpPr>
            <a:spLocks noGrp="1"/>
          </p:cNvSpPr>
          <p:nvPr>
            <p:ph type="sldNum" sz="quarter" idx="5"/>
          </p:nvPr>
        </p:nvSpPr>
        <p:spPr/>
        <p:txBody>
          <a:bodyPr/>
          <a:lstStyle/>
          <a:p>
            <a:fld id="{335F48B6-B638-4D96-9691-F14DD9FF54F4}" type="slidenum">
              <a:rPr lang="en-US" smtClean="0"/>
              <a:t>4</a:t>
            </a:fld>
            <a:endParaRPr lang="en-US" dirty="0"/>
          </a:p>
        </p:txBody>
      </p:sp>
    </p:spTree>
    <p:extLst>
      <p:ext uri="{BB962C8B-B14F-4D97-AF65-F5344CB8AC3E}">
        <p14:creationId xmlns:p14="http://schemas.microsoft.com/office/powerpoint/2010/main" val="235804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SHARES is also something of a melting pot.  Just about every SHARES institution is also part of multiple other resource sharing consortia.  This allows for a great deal of cross </a:t>
            </a:r>
            <a:r>
              <a:rPr lang="en-US" dirty="0" err="1"/>
              <a:t>pollenization</a:t>
            </a:r>
            <a:r>
              <a:rPr lang="en-US" dirty="0"/>
              <a:t> when it comes to ideas about trying things a new way and finding more ways to get to yes as a lender.</a:t>
            </a:r>
          </a:p>
        </p:txBody>
      </p:sp>
      <p:sp>
        <p:nvSpPr>
          <p:cNvPr id="4" name="Slide Number Placeholder 3"/>
          <p:cNvSpPr>
            <a:spLocks noGrp="1"/>
          </p:cNvSpPr>
          <p:nvPr>
            <p:ph type="sldNum" sz="quarter" idx="5"/>
          </p:nvPr>
        </p:nvSpPr>
        <p:spPr/>
        <p:txBody>
          <a:bodyPr/>
          <a:lstStyle/>
          <a:p>
            <a:fld id="{335F48B6-B638-4D96-9691-F14DD9FF54F4}" type="slidenum">
              <a:rPr lang="en-US" smtClean="0"/>
              <a:t>5</a:t>
            </a:fld>
            <a:endParaRPr lang="en-US"/>
          </a:p>
        </p:txBody>
      </p:sp>
    </p:spTree>
    <p:extLst>
      <p:ext uri="{BB962C8B-B14F-4D97-AF65-F5344CB8AC3E}">
        <p14:creationId xmlns:p14="http://schemas.microsoft.com/office/powerpoint/2010/main" val="383285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Policy Rethink really grew out of the 2017 SHARES Executive Group taking a close look at the SHARES Web site as we prepared to start recruitment efforts to bring in some new partners.  What we saw made us realize that not only could the Web site stand for some refreshing, but so could many of our policies and guidelines.  </a:t>
            </a:r>
          </a:p>
          <a:p>
            <a:endParaRPr lang="en-US" dirty="0"/>
          </a:p>
          <a:p>
            <a:r>
              <a:rPr lang="en-US" dirty="0"/>
              <a:t>We decided to spend 2018 engaging in conversations across SHARES, conversations that were equal parts brainstorming, soul-searching, and reporting on what we’ve all been trying at our own shops, around five major themes.</a:t>
            </a:r>
          </a:p>
        </p:txBody>
      </p:sp>
      <p:sp>
        <p:nvSpPr>
          <p:cNvPr id="4" name="Slide Number Placeholder 3"/>
          <p:cNvSpPr>
            <a:spLocks noGrp="1"/>
          </p:cNvSpPr>
          <p:nvPr>
            <p:ph type="sldNum" sz="quarter" idx="5"/>
          </p:nvPr>
        </p:nvSpPr>
        <p:spPr/>
        <p:txBody>
          <a:bodyPr/>
          <a:lstStyle/>
          <a:p>
            <a:fld id="{335F48B6-B638-4D96-9691-F14DD9FF54F4}" type="slidenum">
              <a:rPr lang="en-US" smtClean="0"/>
              <a:t>6</a:t>
            </a:fld>
            <a:endParaRPr lang="en-US"/>
          </a:p>
        </p:txBody>
      </p:sp>
    </p:spTree>
    <p:extLst>
      <p:ext uri="{BB962C8B-B14F-4D97-AF65-F5344CB8AC3E}">
        <p14:creationId xmlns:p14="http://schemas.microsoft.com/office/powerpoint/2010/main" val="428115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saw made us realize that not only could the Web site stand for some refreshing, but so could many of our policies and guidelines.</a:t>
            </a:r>
          </a:p>
        </p:txBody>
      </p:sp>
      <p:sp>
        <p:nvSpPr>
          <p:cNvPr id="4" name="Slide Number Placeholder 3"/>
          <p:cNvSpPr>
            <a:spLocks noGrp="1"/>
          </p:cNvSpPr>
          <p:nvPr>
            <p:ph type="sldNum" sz="quarter" idx="5"/>
          </p:nvPr>
        </p:nvSpPr>
        <p:spPr/>
        <p:txBody>
          <a:bodyPr/>
          <a:lstStyle/>
          <a:p>
            <a:fld id="{335F48B6-B638-4D96-9691-F14DD9FF54F4}" type="slidenum">
              <a:rPr lang="en-US" smtClean="0"/>
              <a:t>7</a:t>
            </a:fld>
            <a:endParaRPr lang="en-US"/>
          </a:p>
        </p:txBody>
      </p:sp>
    </p:spTree>
    <p:extLst>
      <p:ext uri="{BB962C8B-B14F-4D97-AF65-F5344CB8AC3E}">
        <p14:creationId xmlns:p14="http://schemas.microsoft.com/office/powerpoint/2010/main" val="240882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decided to spend 2018 engaging in conversations across SHARES, conversations that were equal parts brainstorming, soul-searching, and reporting on what we’ve all been trying at our own shops, around five major themes.  And the Policy Rethink was born.</a:t>
            </a:r>
          </a:p>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8</a:t>
            </a:fld>
            <a:endParaRPr lang="en-US"/>
          </a:p>
        </p:txBody>
      </p:sp>
    </p:spTree>
    <p:extLst>
      <p:ext uri="{BB962C8B-B14F-4D97-AF65-F5344CB8AC3E}">
        <p14:creationId xmlns:p14="http://schemas.microsoft.com/office/powerpoint/2010/main" val="201630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2018 SHARES Executive group, with some overlap from the previous year, took up the baton and helped flesh out each of the five themes, adding some suggested activities or new approaches under each theme, and making a recommendation for a way forward on each.</a:t>
            </a:r>
          </a:p>
          <a:p>
            <a:endParaRPr lang="en-US" dirty="0"/>
          </a:p>
          <a:p>
            <a:r>
              <a:rPr lang="en-US" dirty="0"/>
              <a:t>As always, the best ideas came from the consortium’s most valuable assets – you, the SHARES participants.</a:t>
            </a:r>
          </a:p>
        </p:txBody>
      </p:sp>
      <p:sp>
        <p:nvSpPr>
          <p:cNvPr id="4" name="Slide Number Placeholder 3"/>
          <p:cNvSpPr>
            <a:spLocks noGrp="1"/>
          </p:cNvSpPr>
          <p:nvPr>
            <p:ph type="sldNum" sz="quarter" idx="5"/>
          </p:nvPr>
        </p:nvSpPr>
        <p:spPr/>
        <p:txBody>
          <a:bodyPr/>
          <a:lstStyle/>
          <a:p>
            <a:fld id="{335F48B6-B638-4D96-9691-F14DD9FF54F4}" type="slidenum">
              <a:rPr lang="en-US" smtClean="0"/>
              <a:t>9</a:t>
            </a:fld>
            <a:endParaRPr lang="en-US"/>
          </a:p>
        </p:txBody>
      </p:sp>
    </p:spTree>
    <p:extLst>
      <p:ext uri="{BB962C8B-B14F-4D97-AF65-F5344CB8AC3E}">
        <p14:creationId xmlns:p14="http://schemas.microsoft.com/office/powerpoint/2010/main" val="1214757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5817042"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OCLC RLP Works-in-Progress Webinar • June 13, 2019</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3338" y="0"/>
            <a:ext cx="4578960" cy="4388000"/>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SHARES Policy Rethink</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l="67120"/>
          <a:stretch/>
        </p:blipFill>
        <p:spPr>
          <a:xfrm rot="16200000">
            <a:off x="5827109" y="3788500"/>
            <a:ext cx="87692" cy="3175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84850" y="3904991"/>
            <a:ext cx="86105" cy="86105"/>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51"/>
        <p:cNvGrpSpPr/>
        <p:nvPr/>
      </p:nvGrpSpPr>
      <p:grpSpPr>
        <a:xfrm>
          <a:off x="0" y="0"/>
          <a:ext cx="0" cy="0"/>
          <a:chOff x="0" y="0"/>
          <a:chExt cx="0" cy="0"/>
        </a:xfrm>
      </p:grpSpPr>
      <p:sp>
        <p:nvSpPr>
          <p:cNvPr id="52" name="Google Shape;52;p7"/>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53" name="Google Shape;53;p7"/>
          <p:cNvSpPr/>
          <p:nvPr/>
        </p:nvSpPr>
        <p:spPr>
          <a:xfrm>
            <a:off x="2209800" y="4686300"/>
            <a:ext cx="106045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54" name="Google Shape;54;p7"/>
          <p:cNvSpPr/>
          <p:nvPr/>
        </p:nvSpPr>
        <p:spPr>
          <a:xfrm>
            <a:off x="3270250" y="4686300"/>
            <a:ext cx="587375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pic>
        <p:nvPicPr>
          <p:cNvPr id="55" name="Google Shape;55;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10054" y="4817244"/>
            <a:ext cx="687170"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63" r:id="rId5"/>
    <p:sldLayoutId id="2147483661" r:id="rId6"/>
    <p:sldLayoutId id="2147483654" r:id="rId7"/>
    <p:sldLayoutId id="2147483658" r:id="rId8"/>
    <p:sldLayoutId id="2147483657" r:id="rId9"/>
    <p:sldLayoutId id="2147483656" r:id="rId10"/>
    <p:sldLayoutId id="2147483662"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file:///C:\Users\zl2114\Desktop\DATA\20%20-%20Borrow%20Direct\20%20-%20Borrow%20Direct%20-%20Analysis%201%20-%20Primary%20Statistics.xlsx!Chart1"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3%20-%20Circulation%20-%20Analysis%201%20-%20System-Wide.xlsx!ALLFY%20Charges" TargetMode="Externa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2" TargetMode="Externa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3" TargetMode="External"/><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4%20-%20FY12" TargetMode="External"/><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4%20-%20FY19" TargetMode="Externa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Recall\CIRCULATION%20-%20Borrow%20Direct%20Discharge.xlsx!Chart3" TargetMode="External"/><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26.JPG"/><Relationship Id="rId4" Type="http://schemas.openxmlformats.org/officeDocument/2006/relationships/image" Target="../media/image2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Recall\CIRCULATION%20-%20Borrow%20Direct%20Recalls.xlsx!Chart1" TargetMode="External"/><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Recall\CIRCULATION%20-%20Borrow%20Direct%20Recalls.xlsx!Chart2" TargetMode="External"/><Relationship Id="rId2" Type="http://schemas.openxmlformats.org/officeDocument/2006/relationships/slideLayout" Target="../slideLayouts/slideLayout8.xml"/><Relationship Id="rId1" Type="http://schemas.openxmlformats.org/officeDocument/2006/relationships/vmlDrawing" Target="../drawings/vmlDrawing9.v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oclc.org/research/activities/shares/benefits.html"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8" Type="http://schemas.openxmlformats.org/officeDocument/2006/relationships/hyperlink" Target="http://idsproject.libanswers.com/" TargetMode="External"/><Relationship Id="rId3" Type="http://schemas.openxmlformats.org/officeDocument/2006/relationships/hyperlink" Target="https://www.tandfonline.com/toc/wild20/current" TargetMode="External"/><Relationship Id="rId7" Type="http://schemas.openxmlformats.org/officeDocument/2006/relationships/hyperlink" Target="https://idsproject.org/OLI/index.aspx"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www.ifla.org/publications/guidelines-for-best-practice-in-interlibrary-loan-and-document-delivery" TargetMode="External"/><Relationship Id="rId5" Type="http://schemas.openxmlformats.org/officeDocument/2006/relationships/hyperlink" Target="https://rethinkingresourcesharing.org/star-checklist-2/" TargetMode="External"/><Relationship Id="rId4" Type="http://schemas.openxmlformats.org/officeDocument/2006/relationships/hyperlink" Target="http://shareill.org/" TargetMode="External"/><Relationship Id="rId9" Type="http://schemas.openxmlformats.org/officeDocument/2006/relationships/hyperlink" Target="http://www.ala.org/rusa/guidelines/interlibrary"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5817042" cy="569387"/>
          </a:xfrm>
        </p:spPr>
        <p:txBody>
          <a:bodyPr/>
          <a:lstStyle/>
          <a:p>
            <a:r>
              <a:rPr lang="en-US" dirty="0">
                <a:cs typeface="Arial" charset="0"/>
              </a:rPr>
              <a:t>OCLC RLP Works-in-Progress Webinar • June 13, 2019</a:t>
            </a:r>
            <a:endParaRPr lang="en-US" dirty="0"/>
          </a:p>
        </p:txBody>
      </p:sp>
      <p:sp>
        <p:nvSpPr>
          <p:cNvPr id="36" name="Text Placeholder 35"/>
          <p:cNvSpPr>
            <a:spLocks noGrp="1"/>
          </p:cNvSpPr>
          <p:nvPr>
            <p:ph type="body" sz="quarter" idx="16"/>
          </p:nvPr>
        </p:nvSpPr>
        <p:spPr/>
        <p:txBody>
          <a:bodyPr>
            <a:normAutofit fontScale="62500" lnSpcReduction="20000"/>
          </a:bodyPr>
          <a:lstStyle/>
          <a:p>
            <a:r>
              <a:rPr lang="en-US" dirty="0"/>
              <a:t>SHARES Policy Rethink: Outcomes, Next Steps, and a Passing of the Baton</a:t>
            </a:r>
          </a:p>
        </p:txBody>
      </p:sp>
      <p:sp>
        <p:nvSpPr>
          <p:cNvPr id="37" name="Text Placeholder 36"/>
          <p:cNvSpPr>
            <a:spLocks noGrp="1"/>
          </p:cNvSpPr>
          <p:nvPr>
            <p:ph type="body" sz="quarter" idx="17"/>
          </p:nvPr>
        </p:nvSpPr>
        <p:spPr>
          <a:xfrm>
            <a:off x="728694" y="3206972"/>
            <a:ext cx="1873270" cy="400110"/>
          </a:xfrm>
        </p:spPr>
        <p:txBody>
          <a:bodyPr/>
          <a:lstStyle/>
          <a:p>
            <a:r>
              <a:rPr lang="en-US" dirty="0"/>
              <a:t>Dennis Massie</a:t>
            </a:r>
          </a:p>
        </p:txBody>
      </p:sp>
      <p:sp>
        <p:nvSpPr>
          <p:cNvPr id="38" name="Text Placeholder 37"/>
          <p:cNvSpPr>
            <a:spLocks noGrp="1"/>
          </p:cNvSpPr>
          <p:nvPr>
            <p:ph type="body" sz="quarter" idx="18"/>
          </p:nvPr>
        </p:nvSpPr>
        <p:spPr>
          <a:xfrm>
            <a:off x="728695" y="3613838"/>
            <a:ext cx="5246052" cy="307777"/>
          </a:xfrm>
        </p:spPr>
        <p:txBody>
          <a:bodyPr/>
          <a:lstStyle/>
          <a:p>
            <a:r>
              <a:rPr lang="en-US" dirty="0"/>
              <a:t>Program Officer, OCLC Research Library Partnership</a:t>
            </a:r>
          </a:p>
        </p:txBody>
      </p:sp>
    </p:spTree>
    <p:extLst>
      <p:ext uri="{BB962C8B-B14F-4D97-AF65-F5344CB8AC3E}">
        <p14:creationId xmlns:p14="http://schemas.microsoft.com/office/powerpoint/2010/main" val="17039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Tree>
    <p:extLst>
      <p:ext uri="{BB962C8B-B14F-4D97-AF65-F5344CB8AC3E}">
        <p14:creationId xmlns:p14="http://schemas.microsoft.com/office/powerpoint/2010/main" val="98974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Tree>
    <p:extLst>
      <p:ext uri="{BB962C8B-B14F-4D97-AF65-F5344CB8AC3E}">
        <p14:creationId xmlns:p14="http://schemas.microsoft.com/office/powerpoint/2010/main" val="82448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Tree>
    <p:extLst>
      <p:ext uri="{BB962C8B-B14F-4D97-AF65-F5344CB8AC3E}">
        <p14:creationId xmlns:p14="http://schemas.microsoft.com/office/powerpoint/2010/main" val="18863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Tree>
    <p:extLst>
      <p:ext uri="{BB962C8B-B14F-4D97-AF65-F5344CB8AC3E}">
        <p14:creationId xmlns:p14="http://schemas.microsoft.com/office/powerpoint/2010/main" val="267550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dirty="0">
                <a:ln w="0"/>
                <a:solidFill>
                  <a:schemeClr val="accent1"/>
                </a:solidFill>
                <a:effectLst>
                  <a:outerShdw blurRad="38100" dist="25400" dir="5400000" algn="ctr" rotWithShape="0">
                    <a:srgbClr val="6E747A">
                      <a:alpha val="43000"/>
                    </a:srgbClr>
                  </a:outerShdw>
                </a:effectLst>
              </a:rPr>
              <a:t>Embrace local procedures that add value</a:t>
            </a:r>
          </a:p>
        </p:txBody>
      </p:sp>
    </p:spTree>
    <p:extLst>
      <p:ext uri="{BB962C8B-B14F-4D97-AF65-F5344CB8AC3E}">
        <p14:creationId xmlns:p14="http://schemas.microsoft.com/office/powerpoint/2010/main" val="33875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dirty="0">
                <a:ln w="0"/>
                <a:solidFill>
                  <a:schemeClr val="accent1"/>
                </a:solidFill>
                <a:effectLst>
                  <a:outerShdw blurRad="38100" dist="25400" dir="5400000" algn="ctr" rotWithShape="0">
                    <a:srgbClr val="6E747A">
                      <a:alpha val="43000"/>
                    </a:srgbClr>
                  </a:outerShdw>
                </a:effectLst>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Mitigate international sharing costs</a:t>
            </a:r>
          </a:p>
        </p:txBody>
      </p:sp>
    </p:spTree>
    <p:extLst>
      <p:ext uri="{BB962C8B-B14F-4D97-AF65-F5344CB8AC3E}">
        <p14:creationId xmlns:p14="http://schemas.microsoft.com/office/powerpoint/2010/main" val="41904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dirty="0">
                <a:ln w="0"/>
                <a:solidFill>
                  <a:schemeClr val="accent1"/>
                </a:solidFill>
                <a:effectLst>
                  <a:outerShdw blurRad="38100" dist="25400" dir="5400000" algn="ctr" rotWithShape="0">
                    <a:srgbClr val="6E747A">
                      <a:alpha val="43000"/>
                    </a:srgbClr>
                  </a:outerShdw>
                </a:effectLst>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Mitigate international sharing costs</a:t>
            </a:r>
          </a:p>
        </p:txBody>
      </p:sp>
      <p:sp>
        <p:nvSpPr>
          <p:cNvPr id="14" name="Text Placeholder 2">
            <a:extLst>
              <a:ext uri="{FF2B5EF4-FFF2-40B4-BE49-F238E27FC236}">
                <a16:creationId xmlns:a16="http://schemas.microsoft.com/office/drawing/2014/main" id="{3B746931-6E4A-466C-A5D5-1F003E3B4DD9}"/>
              </a:ext>
            </a:extLst>
          </p:cNvPr>
          <p:cNvSpPr>
            <a:spLocks noGrp="1"/>
          </p:cNvSpPr>
          <p:nvPr>
            <p:ph type="body" sz="quarter" idx="12"/>
          </p:nvPr>
        </p:nvSpPr>
        <p:spPr>
          <a:xfrm>
            <a:off x="4907280" y="1219200"/>
            <a:ext cx="4030980" cy="2726422"/>
          </a:xfrm>
        </p:spPr>
        <p:txBody>
          <a:bodyPr/>
          <a:lstStyle/>
          <a:p>
            <a:r>
              <a:rPr lang="en-US" sz="2000" b="1" dirty="0"/>
              <a:t>Many have adopted 16-week loan periods</a:t>
            </a:r>
          </a:p>
        </p:txBody>
      </p:sp>
    </p:spTree>
    <p:extLst>
      <p:ext uri="{BB962C8B-B14F-4D97-AF65-F5344CB8AC3E}">
        <p14:creationId xmlns:p14="http://schemas.microsoft.com/office/powerpoint/2010/main" val="13565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dirty="0">
                <a:ln w="0"/>
                <a:solidFill>
                  <a:schemeClr val="accent1"/>
                </a:solidFill>
                <a:effectLst>
                  <a:outerShdw blurRad="38100" dist="25400" dir="5400000" algn="ctr" rotWithShape="0">
                    <a:srgbClr val="6E747A">
                      <a:alpha val="43000"/>
                    </a:srgbClr>
                  </a:outerShdw>
                </a:effectLst>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Mitigate international sharing costs</a:t>
            </a:r>
          </a:p>
        </p:txBody>
      </p:sp>
      <p:sp>
        <p:nvSpPr>
          <p:cNvPr id="14" name="Text Placeholder 2">
            <a:extLst>
              <a:ext uri="{FF2B5EF4-FFF2-40B4-BE49-F238E27FC236}">
                <a16:creationId xmlns:a16="http://schemas.microsoft.com/office/drawing/2014/main" id="{3B746931-6E4A-466C-A5D5-1F003E3B4DD9}"/>
              </a:ext>
            </a:extLst>
          </p:cNvPr>
          <p:cNvSpPr>
            <a:spLocks noGrp="1"/>
          </p:cNvSpPr>
          <p:nvPr>
            <p:ph type="body" sz="quarter" idx="12"/>
          </p:nvPr>
        </p:nvSpPr>
        <p:spPr>
          <a:xfrm>
            <a:off x="4907280" y="1219200"/>
            <a:ext cx="4030980" cy="2726422"/>
          </a:xfrm>
        </p:spPr>
        <p:txBody>
          <a:bodyPr/>
          <a:lstStyle/>
          <a:p>
            <a:r>
              <a:rPr lang="en-US" sz="2000" b="1" dirty="0"/>
              <a:t>Many have adopted 16-week loan periods</a:t>
            </a:r>
          </a:p>
          <a:p>
            <a:r>
              <a:rPr lang="en-US" sz="2000" b="1" dirty="0">
                <a:solidFill>
                  <a:srgbClr val="4C8C2B"/>
                </a:solidFill>
              </a:rPr>
              <a:t>Opt-in reciprocal no-charge for copies</a:t>
            </a:r>
          </a:p>
        </p:txBody>
      </p:sp>
    </p:spTree>
    <p:extLst>
      <p:ext uri="{BB962C8B-B14F-4D97-AF65-F5344CB8AC3E}">
        <p14:creationId xmlns:p14="http://schemas.microsoft.com/office/powerpoint/2010/main" val="37805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dirty="0">
                <a:ln w="0"/>
                <a:solidFill>
                  <a:schemeClr val="accent1"/>
                </a:solidFill>
                <a:effectLst>
                  <a:outerShdw blurRad="38100" dist="25400" dir="5400000" algn="ctr" rotWithShape="0">
                    <a:srgbClr val="6E747A">
                      <a:alpha val="43000"/>
                    </a:srgbClr>
                  </a:outerShdw>
                </a:effectLst>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Mitigate international sharing costs</a:t>
            </a:r>
          </a:p>
        </p:txBody>
      </p:sp>
      <p:sp>
        <p:nvSpPr>
          <p:cNvPr id="14" name="Text Placeholder 2">
            <a:extLst>
              <a:ext uri="{FF2B5EF4-FFF2-40B4-BE49-F238E27FC236}">
                <a16:creationId xmlns:a16="http://schemas.microsoft.com/office/drawing/2014/main" id="{3B746931-6E4A-466C-A5D5-1F003E3B4DD9}"/>
              </a:ext>
            </a:extLst>
          </p:cNvPr>
          <p:cNvSpPr>
            <a:spLocks noGrp="1"/>
          </p:cNvSpPr>
          <p:nvPr>
            <p:ph type="body" sz="quarter" idx="12"/>
          </p:nvPr>
        </p:nvSpPr>
        <p:spPr>
          <a:xfrm>
            <a:off x="4907280" y="1219200"/>
            <a:ext cx="4030980" cy="2726422"/>
          </a:xfrm>
        </p:spPr>
        <p:txBody>
          <a:bodyPr/>
          <a:lstStyle/>
          <a:p>
            <a:r>
              <a:rPr lang="en-US" sz="2000" b="1" dirty="0"/>
              <a:t>Many have adopted 16-week loan periods</a:t>
            </a:r>
          </a:p>
          <a:p>
            <a:r>
              <a:rPr lang="en-US" sz="2000" b="1" dirty="0">
                <a:solidFill>
                  <a:srgbClr val="4C8C2B"/>
                </a:solidFill>
              </a:rPr>
              <a:t>Opt-in reciprocal no-charge for copies</a:t>
            </a:r>
          </a:p>
          <a:p>
            <a:r>
              <a:rPr lang="en-US" sz="2000" b="1" dirty="0">
                <a:solidFill>
                  <a:schemeClr val="accent5">
                    <a:lumMod val="75000"/>
                  </a:schemeClr>
                </a:solidFill>
              </a:rPr>
              <a:t>Reciprocal onsite borrowing, sharing special collections</a:t>
            </a:r>
          </a:p>
        </p:txBody>
      </p:sp>
    </p:spTree>
    <p:extLst>
      <p:ext uri="{BB962C8B-B14F-4D97-AF65-F5344CB8AC3E}">
        <p14:creationId xmlns:p14="http://schemas.microsoft.com/office/powerpoint/2010/main" val="129044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dirty="0">
                <a:ln w="0"/>
                <a:solidFill>
                  <a:schemeClr val="accent1"/>
                </a:solidFill>
                <a:effectLst>
                  <a:outerShdw blurRad="38100" dist="25400" dir="5400000" algn="ctr" rotWithShape="0">
                    <a:srgbClr val="6E747A">
                      <a:alpha val="43000"/>
                    </a:srgbClr>
                  </a:outerShdw>
                </a:effectLst>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Mitigate international sharing costs</a:t>
            </a:r>
          </a:p>
        </p:txBody>
      </p:sp>
      <p:sp>
        <p:nvSpPr>
          <p:cNvPr id="14" name="Text Placeholder 2">
            <a:extLst>
              <a:ext uri="{FF2B5EF4-FFF2-40B4-BE49-F238E27FC236}">
                <a16:creationId xmlns:a16="http://schemas.microsoft.com/office/drawing/2014/main" id="{3B746931-6E4A-466C-A5D5-1F003E3B4DD9}"/>
              </a:ext>
            </a:extLst>
          </p:cNvPr>
          <p:cNvSpPr>
            <a:spLocks noGrp="1"/>
          </p:cNvSpPr>
          <p:nvPr>
            <p:ph type="body" sz="quarter" idx="12"/>
          </p:nvPr>
        </p:nvSpPr>
        <p:spPr>
          <a:xfrm>
            <a:off x="4907280" y="1219200"/>
            <a:ext cx="4030980" cy="2726422"/>
          </a:xfrm>
        </p:spPr>
        <p:txBody>
          <a:bodyPr/>
          <a:lstStyle/>
          <a:p>
            <a:r>
              <a:rPr lang="en-US" sz="2000" b="1" dirty="0"/>
              <a:t>Many have adopted 16-week loan periods</a:t>
            </a:r>
          </a:p>
          <a:p>
            <a:r>
              <a:rPr lang="en-US" sz="2000" b="1" dirty="0">
                <a:solidFill>
                  <a:srgbClr val="4C8C2B"/>
                </a:solidFill>
              </a:rPr>
              <a:t>Opt-in reciprocal no-charge for copies</a:t>
            </a:r>
          </a:p>
          <a:p>
            <a:r>
              <a:rPr lang="en-US" sz="2000" b="1" dirty="0">
                <a:solidFill>
                  <a:schemeClr val="accent5">
                    <a:lumMod val="75000"/>
                  </a:schemeClr>
                </a:solidFill>
              </a:rPr>
              <a:t>Reciprocal onsite borrowing, sharing special collections</a:t>
            </a:r>
          </a:p>
          <a:p>
            <a:r>
              <a:rPr lang="en-US" sz="2000" b="1" dirty="0">
                <a:solidFill>
                  <a:srgbClr val="00B0F0"/>
                </a:solidFill>
              </a:rPr>
              <a:t>Pretty much anyone can order pretty much anything</a:t>
            </a:r>
          </a:p>
        </p:txBody>
      </p:sp>
    </p:spTree>
    <p:extLst>
      <p:ext uri="{BB962C8B-B14F-4D97-AF65-F5344CB8AC3E}">
        <p14:creationId xmlns:p14="http://schemas.microsoft.com/office/powerpoint/2010/main" val="31442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a:xfrm>
            <a:off x="3416308" y="2005533"/>
            <a:ext cx="5727699" cy="706995"/>
          </a:xfrm>
        </p:spPr>
        <p:txBody>
          <a:bodyPr>
            <a:normAutofit fontScale="92500" lnSpcReduction="10000"/>
          </a:bodyPr>
          <a:lstStyle/>
          <a:p>
            <a:r>
              <a:rPr lang="en-US" dirty="0"/>
              <a:t>Program Officer</a:t>
            </a:r>
          </a:p>
          <a:p>
            <a:r>
              <a:rPr lang="en-US" dirty="0"/>
              <a:t>OCLC Research Library Partnership</a:t>
            </a:r>
          </a:p>
        </p:txBody>
      </p:sp>
      <p:sp>
        <p:nvSpPr>
          <p:cNvPr id="16" name="Text Placeholder 15"/>
          <p:cNvSpPr>
            <a:spLocks noGrp="1"/>
          </p:cNvSpPr>
          <p:nvPr>
            <p:ph type="body" sz="quarter" idx="13"/>
          </p:nvPr>
        </p:nvSpPr>
        <p:spPr>
          <a:xfrm>
            <a:off x="3381377" y="1436838"/>
            <a:ext cx="5727700" cy="488156"/>
          </a:xfrm>
        </p:spPr>
        <p:txBody>
          <a:bodyPr/>
          <a:lstStyle/>
          <a:p>
            <a:r>
              <a:rPr lang="en-US" dirty="0"/>
              <a:t>Dennis Massie</a:t>
            </a:r>
          </a:p>
        </p:txBody>
      </p:sp>
      <p:sp>
        <p:nvSpPr>
          <p:cNvPr id="17" name="Text Placeholder 16"/>
          <p:cNvSpPr>
            <a:spLocks noGrp="1"/>
          </p:cNvSpPr>
          <p:nvPr>
            <p:ph type="body" sz="quarter" idx="15"/>
          </p:nvPr>
        </p:nvSpPr>
        <p:spPr/>
        <p:txBody>
          <a:bodyPr/>
          <a:lstStyle/>
          <a:p>
            <a:endParaRPr lang="en-US" dirty="0"/>
          </a:p>
        </p:txBody>
      </p:sp>
      <p:pic>
        <p:nvPicPr>
          <p:cNvPr id="6" name="Picture Placeholder 5" descr="A person wearing a suit and tie smiling at the camera&#10;&#10;Description automatically generated">
            <a:extLst>
              <a:ext uri="{FF2B5EF4-FFF2-40B4-BE49-F238E27FC236}">
                <a16:creationId xmlns:a16="http://schemas.microsoft.com/office/drawing/2014/main" id="{CFDC204F-FF81-463C-8375-896AE0E3684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3801" b="13801"/>
          <a:stretch>
            <a:fillRect/>
          </a:stretch>
        </p:blipFill>
        <p:spPr>
          <a:xfrm>
            <a:off x="882650" y="1490664"/>
            <a:ext cx="2016125" cy="1928812"/>
          </a:xfrm>
        </p:spPr>
      </p:pic>
    </p:spTree>
    <p:extLst>
      <p:ext uri="{BB962C8B-B14F-4D97-AF65-F5344CB8AC3E}">
        <p14:creationId xmlns:p14="http://schemas.microsoft.com/office/powerpoint/2010/main" val="8326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Build in flexibility</a:t>
            </a: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dirty="0">
                <a:ln w="0"/>
                <a:solidFill>
                  <a:schemeClr val="accent1"/>
                </a:solidFill>
                <a:effectLst>
                  <a:outerShdw blurRad="38100" dist="25400" dir="5400000" algn="ctr" rotWithShape="0">
                    <a:srgbClr val="6E747A">
                      <a:alpha val="43000"/>
                    </a:srgbClr>
                  </a:outerShdw>
                </a:effectLst>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Mitigate international sharing costs</a:t>
            </a:r>
          </a:p>
        </p:txBody>
      </p:sp>
      <p:sp>
        <p:nvSpPr>
          <p:cNvPr id="14" name="Text Placeholder 2">
            <a:extLst>
              <a:ext uri="{FF2B5EF4-FFF2-40B4-BE49-F238E27FC236}">
                <a16:creationId xmlns:a16="http://schemas.microsoft.com/office/drawing/2014/main" id="{3B746931-6E4A-466C-A5D5-1F003E3B4DD9}"/>
              </a:ext>
            </a:extLst>
          </p:cNvPr>
          <p:cNvSpPr>
            <a:spLocks noGrp="1"/>
          </p:cNvSpPr>
          <p:nvPr>
            <p:ph type="body" sz="quarter" idx="12"/>
          </p:nvPr>
        </p:nvSpPr>
        <p:spPr>
          <a:xfrm>
            <a:off x="4907280" y="1219200"/>
            <a:ext cx="4030980" cy="2726422"/>
          </a:xfrm>
        </p:spPr>
        <p:txBody>
          <a:bodyPr/>
          <a:lstStyle/>
          <a:p>
            <a:r>
              <a:rPr lang="en-US" sz="2000" b="1" dirty="0"/>
              <a:t>Many have adopted 16-week loan periods</a:t>
            </a:r>
          </a:p>
          <a:p>
            <a:r>
              <a:rPr lang="en-US" sz="2000" b="1" dirty="0">
                <a:solidFill>
                  <a:srgbClr val="4C8C2B"/>
                </a:solidFill>
              </a:rPr>
              <a:t>Opt-in reciprocal no-charge for copies</a:t>
            </a:r>
          </a:p>
          <a:p>
            <a:r>
              <a:rPr lang="en-US" sz="2000" b="1" dirty="0">
                <a:solidFill>
                  <a:schemeClr val="accent5">
                    <a:lumMod val="75000"/>
                  </a:schemeClr>
                </a:solidFill>
              </a:rPr>
              <a:t>Reciprocal onsite borrowing, sharing special collections</a:t>
            </a:r>
          </a:p>
          <a:p>
            <a:r>
              <a:rPr lang="en-US" sz="2000" b="1" dirty="0">
                <a:solidFill>
                  <a:srgbClr val="00B0F0"/>
                </a:solidFill>
              </a:rPr>
              <a:t>Pretty much anyone can order pretty much anything</a:t>
            </a:r>
          </a:p>
        </p:txBody>
      </p:sp>
      <p:sp>
        <p:nvSpPr>
          <p:cNvPr id="15" name="TextBox 14">
            <a:extLst>
              <a:ext uri="{FF2B5EF4-FFF2-40B4-BE49-F238E27FC236}">
                <a16:creationId xmlns:a16="http://schemas.microsoft.com/office/drawing/2014/main" id="{B0D1C33C-B986-453E-8C9C-836736D735A3}"/>
              </a:ext>
            </a:extLst>
          </p:cNvPr>
          <p:cNvSpPr txBox="1"/>
          <p:nvPr/>
        </p:nvSpPr>
        <p:spPr>
          <a:xfrm>
            <a:off x="5928360" y="3914844"/>
            <a:ext cx="3009901"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6">
                    <a:lumMod val="75000"/>
                  </a:schemeClr>
                </a:solidFill>
              </a:rPr>
              <a:t>Borrow once, buy if cheaper </a:t>
            </a:r>
          </a:p>
        </p:txBody>
      </p:sp>
    </p:spTree>
    <p:extLst>
      <p:ext uri="{BB962C8B-B14F-4D97-AF65-F5344CB8AC3E}">
        <p14:creationId xmlns:p14="http://schemas.microsoft.com/office/powerpoint/2010/main" val="12005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5" name="Rectangle 4">
            <a:extLst>
              <a:ext uri="{FF2B5EF4-FFF2-40B4-BE49-F238E27FC236}">
                <a16:creationId xmlns:a16="http://schemas.microsoft.com/office/drawing/2014/main" id="{86312897-01AF-4D5E-850F-A06B825BE643}"/>
              </a:ext>
            </a:extLst>
          </p:cNvPr>
          <p:cNvSpPr/>
          <p:nvPr/>
        </p:nvSpPr>
        <p:spPr>
          <a:xfrm>
            <a:off x="340786" y="1092200"/>
            <a:ext cx="3939114" cy="2369880"/>
          </a:xfrm>
          <a:prstGeom prst="rect">
            <a:avLst/>
          </a:prstGeom>
        </p:spPr>
        <p:txBody>
          <a:bodyPr wrap="square">
            <a:spAutoFit/>
          </a:bodyPr>
          <a:lstStyle/>
          <a:p>
            <a:pPr marL="457200" indent="-457200">
              <a:buFont typeface="Arial" panose="020B0604020202020204" pitchFamily="34" charset="0"/>
              <a:buChar char="•"/>
            </a:pPr>
            <a:r>
              <a:rPr lang="en-US" sz="2000" dirty="0"/>
              <a:t>20</a:t>
            </a:r>
            <a:r>
              <a:rPr lang="en-US" sz="2000" dirty="0">
                <a:solidFill>
                  <a:srgbClr val="00B050"/>
                </a:solidFill>
              </a:rPr>
              <a:t>19</a:t>
            </a:r>
            <a:r>
              <a:rPr lang="en-US" sz="2000" dirty="0"/>
              <a:t> Executive Group</a:t>
            </a:r>
          </a:p>
          <a:p>
            <a:pPr marL="914400" lvl="1" indent="-457200">
              <a:buFont typeface="Arial" panose="020B0604020202020204" pitchFamily="34" charset="0"/>
              <a:buChar char="•"/>
            </a:pPr>
            <a:r>
              <a:rPr lang="en-US" sz="1600" dirty="0">
                <a:solidFill>
                  <a:srgbClr val="00B050"/>
                </a:solidFill>
              </a:rPr>
              <a:t>Ralph Baylor, Frick</a:t>
            </a:r>
          </a:p>
          <a:p>
            <a:pPr marL="914400" lvl="1" indent="-457200">
              <a:buFont typeface="Arial" panose="020B0604020202020204" pitchFamily="34" charset="0"/>
              <a:buChar char="•"/>
            </a:pPr>
            <a:r>
              <a:rPr lang="en-US" sz="1600" dirty="0">
                <a:solidFill>
                  <a:srgbClr val="00B050"/>
                </a:solidFill>
              </a:rPr>
              <a:t>Juan Fernandez, Fordham Law</a:t>
            </a:r>
          </a:p>
          <a:p>
            <a:pPr marL="914400" lvl="1" indent="-457200">
              <a:buFont typeface="Arial" panose="020B0604020202020204" pitchFamily="34" charset="0"/>
              <a:buChar char="•"/>
            </a:pPr>
            <a:r>
              <a:rPr lang="en-US" sz="1600" dirty="0">
                <a:solidFill>
                  <a:srgbClr val="00B050"/>
                </a:solidFill>
              </a:rPr>
              <a:t>Ronald Figueroa, Syracuse</a:t>
            </a:r>
          </a:p>
          <a:p>
            <a:pPr marL="914400" lvl="1" indent="-457200">
              <a:buFont typeface="Arial" panose="020B0604020202020204" pitchFamily="34" charset="0"/>
              <a:buChar char="•"/>
            </a:pPr>
            <a:r>
              <a:rPr lang="en-US" sz="1600" dirty="0">
                <a:solidFill>
                  <a:srgbClr val="00B050"/>
                </a:solidFill>
              </a:rPr>
              <a:t>Merrie Fuller, U Michigan</a:t>
            </a:r>
          </a:p>
          <a:p>
            <a:pPr marL="914400" lvl="1" indent="-457200">
              <a:buFont typeface="Arial" panose="020B0604020202020204" pitchFamily="34" charset="0"/>
              <a:buChar char="•"/>
            </a:pPr>
            <a:r>
              <a:rPr lang="en-US" sz="1600" dirty="0">
                <a:solidFill>
                  <a:srgbClr val="00B050"/>
                </a:solidFill>
              </a:rPr>
              <a:t>Travis Goode, UT Dallas</a:t>
            </a:r>
          </a:p>
          <a:p>
            <a:pPr marL="914400" lvl="1" indent="-457200">
              <a:buFont typeface="Arial" panose="020B0604020202020204" pitchFamily="34" charset="0"/>
              <a:buChar char="•"/>
            </a:pPr>
            <a:r>
              <a:rPr lang="en-US" sz="1600" dirty="0">
                <a:solidFill>
                  <a:srgbClr val="00B050"/>
                </a:solidFill>
              </a:rPr>
              <a:t>Richard Zwiercan, UNLV</a:t>
            </a:r>
          </a:p>
          <a:p>
            <a:pPr marL="914400" lvl="1" indent="-457200">
              <a:buFont typeface="Arial" panose="020B0604020202020204" pitchFamily="34" charset="0"/>
              <a:buChar char="•"/>
            </a:pPr>
            <a:r>
              <a:rPr lang="en-US" sz="1600" dirty="0">
                <a:solidFill>
                  <a:srgbClr val="0070C0"/>
                </a:solidFill>
              </a:rPr>
              <a:t>Carl Jones, U Edinburgh</a:t>
            </a:r>
          </a:p>
          <a:p>
            <a:pPr marL="914400" lvl="1" indent="-457200">
              <a:buFont typeface="Arial" panose="020B0604020202020204" pitchFamily="34" charset="0"/>
              <a:buChar char="•"/>
            </a:pPr>
            <a:r>
              <a:rPr lang="en-US" sz="1600" dirty="0">
                <a:solidFill>
                  <a:srgbClr val="0070C0"/>
                </a:solidFill>
              </a:rPr>
              <a:t>Elise Thornley, Binghamton</a:t>
            </a:r>
          </a:p>
        </p:txBody>
      </p:sp>
      <p:sp>
        <p:nvSpPr>
          <p:cNvPr id="2" name="TextBox 1">
            <a:extLst>
              <a:ext uri="{FF2B5EF4-FFF2-40B4-BE49-F238E27FC236}">
                <a16:creationId xmlns:a16="http://schemas.microsoft.com/office/drawing/2014/main" id="{94E810FB-F6E1-443D-835B-CC69CB3C0B7C}"/>
              </a:ext>
            </a:extLst>
          </p:cNvPr>
          <p:cNvSpPr txBox="1"/>
          <p:nvPr/>
        </p:nvSpPr>
        <p:spPr>
          <a:xfrm>
            <a:off x="5683250" y="781050"/>
            <a:ext cx="1377149" cy="3154710"/>
          </a:xfrm>
          <a:prstGeom prst="rect">
            <a:avLst/>
          </a:prstGeom>
          <a:noFill/>
        </p:spPr>
        <p:txBody>
          <a:bodyPr wrap="square" rtlCol="0">
            <a:spAutoFit/>
          </a:bodyPr>
          <a:lstStyle/>
          <a:p>
            <a:r>
              <a:rPr lang="en-US" sz="19900" dirty="0">
                <a:solidFill>
                  <a:srgbClr val="00B050"/>
                </a:solidFill>
              </a:rPr>
              <a:t>?</a:t>
            </a:r>
          </a:p>
        </p:txBody>
      </p:sp>
      <p:sp>
        <p:nvSpPr>
          <p:cNvPr id="3" name="Oval 2">
            <a:extLst>
              <a:ext uri="{FF2B5EF4-FFF2-40B4-BE49-F238E27FC236}">
                <a16:creationId xmlns:a16="http://schemas.microsoft.com/office/drawing/2014/main" id="{A29F367F-C13E-4664-B826-9FE3FDC463FF}"/>
              </a:ext>
            </a:extLst>
          </p:cNvPr>
          <p:cNvSpPr/>
          <p:nvPr/>
        </p:nvSpPr>
        <p:spPr>
          <a:xfrm>
            <a:off x="5372100" y="1092200"/>
            <a:ext cx="2203450" cy="2667000"/>
          </a:xfrm>
          <a:prstGeom prst="ellipse">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12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normAutofit fontScale="92500" lnSpcReduction="20000"/>
          </a:bodyPr>
          <a:lstStyle/>
          <a:p>
            <a:r>
              <a:rPr lang="en-US" dirty="0"/>
              <a:t>Head of Delivery Services</a:t>
            </a:r>
          </a:p>
          <a:p>
            <a:r>
              <a:rPr lang="en-US" dirty="0"/>
              <a:t>Columbia University Libraries</a:t>
            </a:r>
          </a:p>
        </p:txBody>
      </p:sp>
      <p:sp>
        <p:nvSpPr>
          <p:cNvPr id="16" name="Text Placeholder 15"/>
          <p:cNvSpPr>
            <a:spLocks noGrp="1"/>
          </p:cNvSpPr>
          <p:nvPr>
            <p:ph type="body" sz="quarter" idx="13"/>
          </p:nvPr>
        </p:nvSpPr>
        <p:spPr/>
        <p:txBody>
          <a:bodyPr/>
          <a:lstStyle/>
          <a:p>
            <a:r>
              <a:rPr lang="en-US" dirty="0"/>
              <a:t>Zack Lane</a:t>
            </a:r>
          </a:p>
        </p:txBody>
      </p:sp>
      <p:sp>
        <p:nvSpPr>
          <p:cNvPr id="17" name="Text Placeholder 16"/>
          <p:cNvSpPr>
            <a:spLocks noGrp="1"/>
          </p:cNvSpPr>
          <p:nvPr>
            <p:ph type="body" sz="quarter" idx="15"/>
          </p:nvPr>
        </p:nvSpPr>
        <p:spPr/>
        <p:txBody>
          <a:bodyPr/>
          <a:lstStyle/>
          <a:p>
            <a:endParaRPr lang="en-US"/>
          </a:p>
        </p:txBody>
      </p:sp>
      <p:pic>
        <p:nvPicPr>
          <p:cNvPr id="4" name="Picture Placeholder 3" descr="A person in a blue shirt&#10;&#10;Description automatically generated">
            <a:extLst>
              <a:ext uri="{FF2B5EF4-FFF2-40B4-BE49-F238E27FC236}">
                <a16:creationId xmlns:a16="http://schemas.microsoft.com/office/drawing/2014/main" id="{8F8F36E9-225B-461B-B6CE-8AF6F5413F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8322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5817042" cy="569387"/>
          </a:xfrm>
        </p:spPr>
        <p:txBody>
          <a:bodyPr/>
          <a:lstStyle/>
          <a:p>
            <a:r>
              <a:rPr lang="en-US" dirty="0">
                <a:cs typeface="Arial" charset="0"/>
              </a:rPr>
              <a:t>OCLC RLP Works-in-Progress Webinar • June 13, 2019</a:t>
            </a:r>
          </a:p>
        </p:txBody>
      </p:sp>
      <p:sp>
        <p:nvSpPr>
          <p:cNvPr id="36" name="Text Placeholder 35"/>
          <p:cNvSpPr>
            <a:spLocks noGrp="1"/>
          </p:cNvSpPr>
          <p:nvPr>
            <p:ph type="body" sz="quarter" idx="16"/>
          </p:nvPr>
        </p:nvSpPr>
        <p:spPr/>
        <p:txBody>
          <a:bodyPr>
            <a:normAutofit fontScale="77500" lnSpcReduction="20000"/>
          </a:bodyPr>
          <a:lstStyle/>
          <a:p>
            <a:r>
              <a:rPr lang="en-US" dirty="0"/>
              <a:t>Hit Them With The Carrot: Part II</a:t>
            </a:r>
          </a:p>
          <a:p>
            <a:endParaRPr lang="en-US" dirty="0"/>
          </a:p>
        </p:txBody>
      </p:sp>
      <p:sp>
        <p:nvSpPr>
          <p:cNvPr id="37" name="Text Placeholder 36"/>
          <p:cNvSpPr>
            <a:spLocks noGrp="1"/>
          </p:cNvSpPr>
          <p:nvPr>
            <p:ph type="body" sz="quarter" idx="17"/>
          </p:nvPr>
        </p:nvSpPr>
        <p:spPr>
          <a:xfrm>
            <a:off x="728694" y="3206972"/>
            <a:ext cx="1347485" cy="400110"/>
          </a:xfrm>
        </p:spPr>
        <p:txBody>
          <a:bodyPr/>
          <a:lstStyle/>
          <a:p>
            <a:r>
              <a:rPr lang="en-US" dirty="0"/>
              <a:t>Zack Lane</a:t>
            </a:r>
          </a:p>
        </p:txBody>
      </p:sp>
      <p:sp>
        <p:nvSpPr>
          <p:cNvPr id="38" name="Text Placeholder 37"/>
          <p:cNvSpPr>
            <a:spLocks noGrp="1"/>
          </p:cNvSpPr>
          <p:nvPr>
            <p:ph type="body" sz="quarter" idx="18"/>
          </p:nvPr>
        </p:nvSpPr>
        <p:spPr>
          <a:xfrm>
            <a:off x="728695" y="3613838"/>
            <a:ext cx="5393464" cy="307777"/>
          </a:xfrm>
        </p:spPr>
        <p:txBody>
          <a:bodyPr/>
          <a:lstStyle/>
          <a:p>
            <a:r>
              <a:rPr lang="en-US" dirty="0"/>
              <a:t>Head of Delivery Services, Columbia University Library</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SEG</a:t>
            </a:r>
          </a:p>
        </p:txBody>
      </p:sp>
      <p:sp>
        <p:nvSpPr>
          <p:cNvPr id="8" name="Text Placeholder 7"/>
          <p:cNvSpPr>
            <a:spLocks noGrp="1"/>
          </p:cNvSpPr>
          <p:nvPr>
            <p:ph type="body" sz="quarter" idx="12"/>
          </p:nvPr>
        </p:nvSpPr>
        <p:spPr/>
        <p:txBody>
          <a:bodyPr/>
          <a:lstStyle/>
          <a:p>
            <a:pPr marL="452628"/>
            <a:r>
              <a:rPr lang="en-US" dirty="0"/>
              <a:t>Fantastic set of colleagues to discuss ideas and advocate for change</a:t>
            </a:r>
          </a:p>
          <a:p>
            <a:pPr marL="452628"/>
            <a:r>
              <a:rPr lang="en-US" dirty="0"/>
              <a:t>An opportunity to surface local initiatives</a:t>
            </a:r>
          </a:p>
          <a:p>
            <a:pPr marL="452628"/>
            <a:r>
              <a:rPr lang="en-US" dirty="0"/>
              <a:t>Platform to share-out and contribute to network level activity</a:t>
            </a:r>
          </a:p>
        </p:txBody>
      </p:sp>
    </p:spTree>
    <p:extLst>
      <p:ext uri="{BB962C8B-B14F-4D97-AF65-F5344CB8AC3E}">
        <p14:creationId xmlns:p14="http://schemas.microsoft.com/office/powerpoint/2010/main" val="166509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How Did We Get To This Point?</a:t>
            </a:r>
          </a:p>
        </p:txBody>
      </p:sp>
      <p:sp>
        <p:nvSpPr>
          <p:cNvPr id="8" name="Text Placeholder 7"/>
          <p:cNvSpPr>
            <a:spLocks noGrp="1"/>
          </p:cNvSpPr>
          <p:nvPr>
            <p:ph type="body" sz="quarter" idx="12"/>
          </p:nvPr>
        </p:nvSpPr>
        <p:spPr/>
        <p:txBody>
          <a:bodyPr/>
          <a:lstStyle/>
          <a:p>
            <a:pPr marL="624078" indent="-514350">
              <a:buFont typeface="+mj-lt"/>
              <a:buAutoNum type="arabicPeriod"/>
            </a:pPr>
            <a:r>
              <a:rPr lang="en-US" dirty="0"/>
              <a:t>Data analysis led to policy change at Columbia</a:t>
            </a:r>
          </a:p>
          <a:p>
            <a:pPr marL="624078" indent="-514350">
              <a:buFont typeface="+mj-lt"/>
              <a:buAutoNum type="arabicPeriod"/>
            </a:pPr>
            <a:r>
              <a:rPr lang="en-US" dirty="0"/>
              <a:t>Same analysis contributed to changes within the Ivy Plus Consortium (Borrow Direct)</a:t>
            </a:r>
          </a:p>
          <a:p>
            <a:pPr marL="624078" indent="-514350">
              <a:buFont typeface="+mj-lt"/>
              <a:buAutoNum type="arabicPeriod"/>
            </a:pPr>
            <a:r>
              <a:rPr lang="en-US" dirty="0"/>
              <a:t>Dovetailing with SHARES themes</a:t>
            </a:r>
          </a:p>
          <a:p>
            <a:pPr marL="966978" lvl="1" indent="-457200">
              <a:buFont typeface="+mj-lt"/>
              <a:buAutoNum type="alphaLcParenR"/>
            </a:pPr>
            <a:r>
              <a:rPr lang="en-US" dirty="0"/>
              <a:t>Encourage evidence-based processes</a:t>
            </a:r>
          </a:p>
          <a:p>
            <a:pPr marL="966978" lvl="1" indent="-457200">
              <a:buFont typeface="+mj-lt"/>
              <a:buAutoNum type="alphaLcParenR"/>
            </a:pPr>
            <a:r>
              <a:rPr lang="en-US" dirty="0"/>
              <a:t>Enhance Access</a:t>
            </a:r>
          </a:p>
          <a:p>
            <a:pPr marL="624078" indent="-514350">
              <a:buFont typeface="+mj-lt"/>
              <a:buAutoNum type="arabicPeriod"/>
            </a:pPr>
            <a:r>
              <a:rPr lang="en-US" dirty="0"/>
              <a:t>Large-scale adoption of a 16-week loan period</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Hit Them With the Carrot</a:t>
            </a:r>
          </a:p>
        </p:txBody>
      </p:sp>
      <p:sp>
        <p:nvSpPr>
          <p:cNvPr id="8" name="Text Placeholder 7"/>
          <p:cNvSpPr>
            <a:spLocks noGrp="1"/>
          </p:cNvSpPr>
          <p:nvPr>
            <p:ph type="body" sz="quarter" idx="12"/>
          </p:nvPr>
        </p:nvSpPr>
        <p:spPr/>
        <p:txBody>
          <a:bodyPr/>
          <a:lstStyle/>
          <a:p>
            <a:pPr marL="109728" indent="0">
              <a:buNone/>
            </a:pPr>
            <a:r>
              <a:rPr lang="en-US" dirty="0"/>
              <a:t>Because it’s not really about longer loan periods; it is about fear and control</a:t>
            </a:r>
          </a:p>
          <a:p>
            <a:pPr marL="109728" indent="0">
              <a:buNone/>
            </a:pPr>
            <a:endParaRPr lang="en-US" dirty="0"/>
          </a:p>
          <a:p>
            <a:pPr marL="452628"/>
            <a:r>
              <a:rPr lang="en-US" dirty="0"/>
              <a:t>Large-scale </a:t>
            </a:r>
            <a:r>
              <a:rPr lang="en-US" dirty="0" err="1"/>
              <a:t>consortial</a:t>
            </a:r>
            <a:r>
              <a:rPr lang="en-US" dirty="0"/>
              <a:t> transaction data proves there is low risk involved with sharing </a:t>
            </a:r>
            <a:r>
              <a:rPr lang="en-US" dirty="0" err="1"/>
              <a:t>returnables</a:t>
            </a:r>
            <a:endParaRPr lang="en-US" dirty="0"/>
          </a:p>
          <a:p>
            <a:pPr marL="452628"/>
            <a:r>
              <a:rPr lang="en-US" dirty="0"/>
              <a:t>Large-scale Columbia fine data strongly suggests need for term-length loan period</a:t>
            </a:r>
          </a:p>
        </p:txBody>
      </p:sp>
    </p:spTree>
    <p:extLst>
      <p:ext uri="{BB962C8B-B14F-4D97-AF65-F5344CB8AC3E}">
        <p14:creationId xmlns:p14="http://schemas.microsoft.com/office/powerpoint/2010/main" val="38318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3431" y="1529377"/>
            <a:ext cx="7826368" cy="3306393"/>
          </a:xfrm>
          <a:prstGeom prst="rect">
            <a:avLst/>
          </a:prstGeom>
        </p:spPr>
      </p:pic>
      <p:sp>
        <p:nvSpPr>
          <p:cNvPr id="3" name="Text Placeholder 9"/>
          <p:cNvSpPr txBox="1">
            <a:spLocks/>
          </p:cNvSpPr>
          <p:nvPr/>
        </p:nvSpPr>
        <p:spPr>
          <a:xfrm>
            <a:off x="340786" y="343304"/>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16-Week Loans = 92.3% Fewer Fines</a:t>
            </a:r>
          </a:p>
          <a:p>
            <a:endParaRPr lang="en-US" dirty="0"/>
          </a:p>
        </p:txBody>
      </p:sp>
    </p:spTree>
    <p:extLst>
      <p:ext uri="{BB962C8B-B14F-4D97-AF65-F5344CB8AC3E}">
        <p14:creationId xmlns:p14="http://schemas.microsoft.com/office/powerpoint/2010/main" val="33114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What Happened?</a:t>
            </a:r>
          </a:p>
          <a:p>
            <a:endParaRPr lang="en-US" dirty="0"/>
          </a:p>
        </p:txBody>
      </p:sp>
      <p:sp>
        <p:nvSpPr>
          <p:cNvPr id="8" name="Text Placeholder 7"/>
          <p:cNvSpPr>
            <a:spLocks noGrp="1"/>
          </p:cNvSpPr>
          <p:nvPr>
            <p:ph type="body" sz="quarter" idx="12"/>
          </p:nvPr>
        </p:nvSpPr>
        <p:spPr>
          <a:xfrm>
            <a:off x="340786" y="1029746"/>
            <a:ext cx="8439148" cy="3800161"/>
          </a:xfrm>
        </p:spPr>
        <p:txBody>
          <a:bodyPr/>
          <a:lstStyle/>
          <a:p>
            <a:r>
              <a:rPr lang="en-US" dirty="0"/>
              <a:t>Consortium-wide increase loan period from 12- to 16-weeks</a:t>
            </a:r>
          </a:p>
          <a:p>
            <a:r>
              <a:rPr lang="en-US" dirty="0"/>
              <a:t>Decision to </a:t>
            </a:r>
            <a:r>
              <a:rPr lang="en-US" i="1" dirty="0"/>
              <a:t>seriously chill</a:t>
            </a:r>
            <a:r>
              <a:rPr lang="en-US" dirty="0"/>
              <a:t> on invoicing</a:t>
            </a:r>
          </a:p>
          <a:p>
            <a:r>
              <a:rPr lang="en-US" dirty="0"/>
              <a:t>Rationalized local loan periods during shift to </a:t>
            </a:r>
            <a:r>
              <a:rPr lang="en-US" dirty="0" err="1"/>
              <a:t>ReCAP</a:t>
            </a:r>
            <a:r>
              <a:rPr lang="en-US" dirty="0"/>
              <a:t> Shared Collection (big deal, very boring)</a:t>
            </a:r>
          </a:p>
          <a:p>
            <a:r>
              <a:rPr lang="en-US" dirty="0"/>
              <a:t>Columbia changed ILL loan period from 6-weeks (perpetual renewals) to </a:t>
            </a:r>
            <a:r>
              <a:rPr lang="en-US" b="1" dirty="0"/>
              <a:t>16-weeks (no renewal)</a:t>
            </a:r>
          </a:p>
          <a:p>
            <a:r>
              <a:rPr lang="en-US" dirty="0"/>
              <a:t>Campus loan periods extended (Term loans, max renewals) – big, generational change on 5/23/19</a:t>
            </a:r>
          </a:p>
        </p:txBody>
      </p:sp>
    </p:spTree>
    <p:extLst>
      <p:ext uri="{BB962C8B-B14F-4D97-AF65-F5344CB8AC3E}">
        <p14:creationId xmlns:p14="http://schemas.microsoft.com/office/powerpoint/2010/main" val="360152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40786" y="314638"/>
            <a:ext cx="8439148" cy="4304253"/>
          </a:xfrm>
        </p:spPr>
        <p:txBody>
          <a:bodyPr/>
          <a:lstStyle/>
          <a:p>
            <a:pPr marL="624078" indent="-514350"/>
            <a:r>
              <a:rPr lang="en-US" dirty="0"/>
              <a:t>Integration of acquisition routines</a:t>
            </a:r>
          </a:p>
          <a:p>
            <a:pPr marL="624078" indent="-514350"/>
            <a:r>
              <a:rPr lang="en-US" dirty="0"/>
              <a:t>Shift footing from </a:t>
            </a:r>
            <a:r>
              <a:rPr lang="en-US" b="1" dirty="0"/>
              <a:t>renewal </a:t>
            </a:r>
            <a:r>
              <a:rPr lang="en-US" b="1" dirty="0" err="1"/>
              <a:t>footstooling</a:t>
            </a:r>
            <a:r>
              <a:rPr lang="en-US" b="1" dirty="0"/>
              <a:t> </a:t>
            </a:r>
            <a:r>
              <a:rPr lang="en-US" dirty="0"/>
              <a:t>to the </a:t>
            </a:r>
            <a:r>
              <a:rPr lang="en-US" b="1" i="1" dirty="0"/>
              <a:t>integrity of recall</a:t>
            </a:r>
          </a:p>
          <a:p>
            <a:pPr marL="624078" indent="-514350"/>
            <a:r>
              <a:rPr lang="en-US" dirty="0"/>
              <a:t>Recall Re-Think</a:t>
            </a:r>
          </a:p>
          <a:p>
            <a:pPr marL="624078" indent="-514350"/>
            <a:r>
              <a:rPr lang="en-US" dirty="0"/>
              <a:t>Penalties adjusted:</a:t>
            </a:r>
          </a:p>
          <a:p>
            <a:pPr marL="1024128" lvl="1" indent="-514350"/>
            <a:r>
              <a:rPr lang="en-US" dirty="0"/>
              <a:t>“Casual” late fines eliminated (it’s a secret)</a:t>
            </a:r>
          </a:p>
          <a:p>
            <a:pPr marL="1024128" lvl="1" indent="-514350"/>
            <a:r>
              <a:rPr lang="en-US" dirty="0"/>
              <a:t>Time to “Lost” &amp; account block shortened from 45 to 30 days</a:t>
            </a:r>
          </a:p>
          <a:p>
            <a:pPr marL="624078" indent="-514350"/>
            <a:r>
              <a:rPr lang="en-US" dirty="0"/>
              <a:t>Aligning to promote efficiency &amp; user experience:</a:t>
            </a:r>
          </a:p>
          <a:p>
            <a:pPr marL="1024128" lvl="1" indent="-514350"/>
            <a:r>
              <a:rPr lang="en-US" dirty="0"/>
              <a:t>IDS Project Membership</a:t>
            </a:r>
          </a:p>
          <a:p>
            <a:pPr marL="1024128" lvl="1" indent="-514350"/>
            <a:r>
              <a:rPr lang="en-US" dirty="0"/>
              <a:t>Rapid: Articles, Book Chapters &amp; Rapid-R (mainly lending)</a:t>
            </a:r>
          </a:p>
          <a:p>
            <a:pPr marL="1024128" lvl="1" indent="-514350"/>
            <a:endParaRPr lang="en-US" dirty="0"/>
          </a:p>
        </p:txBody>
      </p:sp>
    </p:spTree>
    <p:extLst>
      <p:ext uri="{BB962C8B-B14F-4D97-AF65-F5344CB8AC3E}">
        <p14:creationId xmlns:p14="http://schemas.microsoft.com/office/powerpoint/2010/main" val="5879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in a blue shirt&#10;&#10;Description automatically generated">
            <a:extLst>
              <a:ext uri="{FF2B5EF4-FFF2-40B4-BE49-F238E27FC236}">
                <a16:creationId xmlns:a16="http://schemas.microsoft.com/office/drawing/2014/main" id="{A88ADFAF-9836-4470-BB8E-1AD7F28D1F9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2"/>
          </p:nvPr>
        </p:nvSpPr>
        <p:spPr/>
        <p:txBody>
          <a:bodyPr>
            <a:normAutofit fontScale="92500" lnSpcReduction="20000"/>
          </a:bodyPr>
          <a:lstStyle/>
          <a:p>
            <a:r>
              <a:rPr lang="en-US" dirty="0"/>
              <a:t>Head of Delivery Services </a:t>
            </a:r>
          </a:p>
          <a:p>
            <a:r>
              <a:rPr lang="en-US" dirty="0"/>
              <a:t>Columbia University Libraries</a:t>
            </a:r>
          </a:p>
          <a:p>
            <a:endParaRPr lang="en-US" dirty="0"/>
          </a:p>
        </p:txBody>
      </p:sp>
      <p:sp>
        <p:nvSpPr>
          <p:cNvPr id="4" name="Text Placeholder 3"/>
          <p:cNvSpPr>
            <a:spLocks noGrp="1"/>
          </p:cNvSpPr>
          <p:nvPr>
            <p:ph type="body" sz="quarter" idx="13"/>
          </p:nvPr>
        </p:nvSpPr>
        <p:spPr/>
        <p:txBody>
          <a:bodyPr/>
          <a:lstStyle/>
          <a:p>
            <a:r>
              <a:rPr lang="en-US" dirty="0"/>
              <a:t>Zack Lane</a:t>
            </a:r>
          </a:p>
        </p:txBody>
      </p:sp>
      <p:sp>
        <p:nvSpPr>
          <p:cNvPr id="7" name="Text Placeholder 6"/>
          <p:cNvSpPr>
            <a:spLocks noGrp="1"/>
          </p:cNvSpPr>
          <p:nvPr>
            <p:ph type="body" sz="quarter" idx="17"/>
          </p:nvPr>
        </p:nvSpPr>
        <p:spPr/>
        <p:txBody>
          <a:bodyPr>
            <a:normAutofit fontScale="92500" lnSpcReduction="20000"/>
          </a:bodyPr>
          <a:lstStyle/>
          <a:p>
            <a:r>
              <a:rPr lang="en-US" dirty="0"/>
              <a:t>Head of Library Resource Sharing </a:t>
            </a:r>
          </a:p>
          <a:p>
            <a:r>
              <a:rPr lang="en-US" dirty="0"/>
              <a:t>The Graduate Center, CUNY</a:t>
            </a:r>
          </a:p>
        </p:txBody>
      </p:sp>
      <p:sp>
        <p:nvSpPr>
          <p:cNvPr id="8" name="Text Placeholder 7"/>
          <p:cNvSpPr>
            <a:spLocks noGrp="1"/>
          </p:cNvSpPr>
          <p:nvPr>
            <p:ph type="body" sz="quarter" idx="18"/>
          </p:nvPr>
        </p:nvSpPr>
        <p:spPr/>
        <p:txBody>
          <a:bodyPr/>
          <a:lstStyle/>
          <a:p>
            <a:r>
              <a:rPr lang="en-US" dirty="0"/>
              <a:t>Beth Posner</a:t>
            </a:r>
          </a:p>
        </p:txBody>
      </p:sp>
      <p:sp>
        <p:nvSpPr>
          <p:cNvPr id="9" name="Text Placeholder 8"/>
          <p:cNvSpPr>
            <a:spLocks noGrp="1"/>
          </p:cNvSpPr>
          <p:nvPr>
            <p:ph type="body" sz="quarter" idx="19"/>
          </p:nvPr>
        </p:nvSpPr>
        <p:spPr/>
        <p:txBody>
          <a:bodyPr/>
          <a:lstStyle/>
          <a:p>
            <a:endParaRPr lang="en-US" dirty="0"/>
          </a:p>
        </p:txBody>
      </p:sp>
      <p:pic>
        <p:nvPicPr>
          <p:cNvPr id="12" name="Picture Placeholder 3" descr="A person smiling for the camera&#10;&#10;Description automatically generated">
            <a:extLst>
              <a:ext uri="{FF2B5EF4-FFF2-40B4-BE49-F238E27FC236}">
                <a16:creationId xmlns:a16="http://schemas.microsoft.com/office/drawing/2014/main" id="{02FBDEAB-8D40-4B07-A38B-29FD560C1221}"/>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a:xfrm>
            <a:off x="882650" y="2695575"/>
            <a:ext cx="2016125" cy="1928813"/>
          </a:xfrm>
        </p:spPr>
      </p:pic>
    </p:spTree>
    <p:extLst>
      <p:ext uri="{BB962C8B-B14F-4D97-AF65-F5344CB8AC3E}">
        <p14:creationId xmlns:p14="http://schemas.microsoft.com/office/powerpoint/2010/main" val="24501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Merits Pointing Out</a:t>
            </a:r>
          </a:p>
          <a:p>
            <a:endParaRPr lang="en-US" dirty="0"/>
          </a:p>
        </p:txBody>
      </p:sp>
      <p:sp>
        <p:nvSpPr>
          <p:cNvPr id="8" name="Text Placeholder 7"/>
          <p:cNvSpPr>
            <a:spLocks noGrp="1"/>
          </p:cNvSpPr>
          <p:nvPr>
            <p:ph type="body" sz="quarter" idx="12"/>
          </p:nvPr>
        </p:nvSpPr>
        <p:spPr/>
        <p:txBody>
          <a:bodyPr/>
          <a:lstStyle/>
          <a:p>
            <a:r>
              <a:rPr lang="en-US" dirty="0"/>
              <a:t>Users </a:t>
            </a:r>
            <a:r>
              <a:rPr lang="en-US" b="1" dirty="0"/>
              <a:t>love</a:t>
            </a:r>
            <a:r>
              <a:rPr lang="en-US" dirty="0"/>
              <a:t> Borrow Direct</a:t>
            </a:r>
          </a:p>
          <a:p>
            <a:r>
              <a:rPr lang="en-US" dirty="0"/>
              <a:t>Predictable &amp; Consistent User Experience is where we need to be (because Amazon is eating our lunch)</a:t>
            </a:r>
          </a:p>
          <a:p>
            <a:r>
              <a:rPr lang="en-US" b="1" dirty="0"/>
              <a:t>Data shows: </a:t>
            </a:r>
            <a:r>
              <a:rPr lang="en-US" dirty="0"/>
              <a:t>Users Are Good People (or People Are Not the Horrible Monsters We Fear)</a:t>
            </a:r>
          </a:p>
          <a:p>
            <a:r>
              <a:rPr lang="en-US" dirty="0"/>
              <a:t>Anecdotally: Users overwhelmingly act in good faith</a:t>
            </a:r>
          </a:p>
          <a:p>
            <a:r>
              <a:rPr lang="en-US" dirty="0"/>
              <a:t>Shared Values are Powerful: </a:t>
            </a:r>
            <a:r>
              <a:rPr lang="en-US" b="1" dirty="0"/>
              <a:t>“We care about the book not the money”</a:t>
            </a:r>
          </a:p>
        </p:txBody>
      </p:sp>
    </p:spTree>
    <p:extLst>
      <p:ext uri="{BB962C8B-B14F-4D97-AF65-F5344CB8AC3E}">
        <p14:creationId xmlns:p14="http://schemas.microsoft.com/office/powerpoint/2010/main" val="39426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Data With Purpose</a:t>
            </a:r>
          </a:p>
          <a:p>
            <a:endParaRPr lang="en-US" dirty="0"/>
          </a:p>
        </p:txBody>
      </p:sp>
      <p:sp>
        <p:nvSpPr>
          <p:cNvPr id="8" name="Text Placeholder 7"/>
          <p:cNvSpPr>
            <a:spLocks noGrp="1"/>
          </p:cNvSpPr>
          <p:nvPr>
            <p:ph type="body" sz="quarter" idx="12"/>
          </p:nvPr>
        </p:nvSpPr>
        <p:spPr/>
        <p:txBody>
          <a:bodyPr/>
          <a:lstStyle/>
          <a:p>
            <a:pPr marL="624078" indent="-514350">
              <a:buFont typeface="+mj-lt"/>
              <a:buAutoNum type="arabicPeriod"/>
            </a:pPr>
            <a:r>
              <a:rPr lang="en-US" b="1" dirty="0"/>
              <a:t>Context</a:t>
            </a:r>
            <a:r>
              <a:rPr lang="en-US" dirty="0"/>
              <a:t>: Columbia increasingly </a:t>
            </a:r>
            <a:r>
              <a:rPr lang="en-US" u="sng" dirty="0"/>
              <a:t>dependent</a:t>
            </a:r>
            <a:r>
              <a:rPr lang="en-US" dirty="0"/>
              <a:t> as a borrower in resource sharing</a:t>
            </a:r>
          </a:p>
          <a:p>
            <a:pPr marL="624078" indent="-514350">
              <a:buFont typeface="+mj-lt"/>
              <a:buAutoNum type="arabicPeriod"/>
            </a:pPr>
            <a:r>
              <a:rPr lang="en-US" b="1" dirty="0"/>
              <a:t>Lending:</a:t>
            </a:r>
            <a:r>
              <a:rPr lang="en-US" dirty="0"/>
              <a:t> Lending data strongly suggests Columbia can be a confident &amp; </a:t>
            </a:r>
            <a:r>
              <a:rPr lang="en-US" u="sng" dirty="0"/>
              <a:t>generous lender </a:t>
            </a:r>
          </a:p>
          <a:p>
            <a:pPr marL="624078" indent="-514350">
              <a:buFont typeface="+mj-lt"/>
              <a:buAutoNum type="arabicPeriod"/>
            </a:pPr>
            <a:r>
              <a:rPr lang="en-US" b="1" dirty="0"/>
              <a:t>Punishment:</a:t>
            </a:r>
            <a:r>
              <a:rPr lang="en-US" dirty="0"/>
              <a:t> Fine distribution suggests </a:t>
            </a:r>
            <a:r>
              <a:rPr lang="en-US" u="sng" dirty="0"/>
              <a:t>preferred terms of use</a:t>
            </a:r>
            <a:r>
              <a:rPr lang="en-US" dirty="0"/>
              <a:t> and/or vagaries of human behavior</a:t>
            </a:r>
          </a:p>
          <a:p>
            <a:pPr marL="624078" indent="-514350">
              <a:buFont typeface="+mj-lt"/>
              <a:buAutoNum type="arabicPeriod"/>
            </a:pPr>
            <a:r>
              <a:rPr lang="en-US" b="1" dirty="0"/>
              <a:t>Collections: </a:t>
            </a:r>
            <a:r>
              <a:rPr lang="en-US" dirty="0"/>
              <a:t>Leveraging activity to make routinized decisions</a:t>
            </a:r>
          </a:p>
          <a:p>
            <a:pPr marL="624078" indent="-514350">
              <a:buFont typeface="+mj-lt"/>
              <a:buAutoNum type="arabicPeriod"/>
            </a:pPr>
            <a:endParaRPr lang="en-US" dirty="0"/>
          </a:p>
        </p:txBody>
      </p:sp>
    </p:spTree>
    <p:extLst>
      <p:ext uri="{BB962C8B-B14F-4D97-AF65-F5344CB8AC3E}">
        <p14:creationId xmlns:p14="http://schemas.microsoft.com/office/powerpoint/2010/main" val="307955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17921535"/>
              </p:ext>
            </p:extLst>
          </p:nvPr>
        </p:nvGraphicFramePr>
        <p:xfrm>
          <a:off x="1024546" y="0"/>
          <a:ext cx="6994037" cy="5080799"/>
        </p:xfrm>
        <a:graphic>
          <a:graphicData uri="http://schemas.openxmlformats.org/presentationml/2006/ole">
            <mc:AlternateContent xmlns:mc="http://schemas.openxmlformats.org/markup-compatibility/2006">
              <mc:Choice xmlns:v="urn:schemas-microsoft-com:vml" Requires="v">
                <p:oleObj spid="_x0000_s10264" name="Worksheet" r:id="rId3" imgW="8679180" imgH="6303264" progId="Excel.Sheet.12">
                  <p:link updateAutomatic="1"/>
                </p:oleObj>
              </mc:Choice>
              <mc:Fallback>
                <p:oleObj name="Worksheet" r:id="rId3" imgW="8679180" imgH="6303264" progId="Excel.Sheet.12">
                  <p:link updateAutomatic="1"/>
                  <p:pic>
                    <p:nvPicPr>
                      <p:cNvPr id="0" name=""/>
                      <p:cNvPicPr/>
                      <p:nvPr/>
                    </p:nvPicPr>
                    <p:blipFill>
                      <a:blip r:embed="rId4"/>
                      <a:stretch>
                        <a:fillRect/>
                      </a:stretch>
                    </p:blipFill>
                    <p:spPr>
                      <a:xfrm>
                        <a:off x="1024546" y="0"/>
                        <a:ext cx="6994037" cy="5080799"/>
                      </a:xfrm>
                      <a:prstGeom prst="rect">
                        <a:avLst/>
                      </a:prstGeom>
                    </p:spPr>
                  </p:pic>
                </p:oleObj>
              </mc:Fallback>
            </mc:AlternateContent>
          </a:graphicData>
        </a:graphic>
      </p:graphicFrame>
    </p:spTree>
    <p:extLst>
      <p:ext uri="{BB962C8B-B14F-4D97-AF65-F5344CB8AC3E}">
        <p14:creationId xmlns:p14="http://schemas.microsoft.com/office/powerpoint/2010/main" val="400587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34231168"/>
              </p:ext>
            </p:extLst>
          </p:nvPr>
        </p:nvGraphicFramePr>
        <p:xfrm>
          <a:off x="946150" y="142875"/>
          <a:ext cx="6777038" cy="4943475"/>
        </p:xfrm>
        <a:graphic>
          <a:graphicData uri="http://schemas.openxmlformats.org/presentationml/2006/ole">
            <mc:AlternateContent xmlns:mc="http://schemas.openxmlformats.org/markup-compatibility/2006">
              <mc:Choice xmlns:v="urn:schemas-microsoft-com:vml" Requires="v">
                <p:oleObj spid="_x0000_s1061"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946150" y="142875"/>
                        <a:ext cx="6777038" cy="4943475"/>
                      </a:xfrm>
                      <a:prstGeom prst="rect">
                        <a:avLst/>
                      </a:prstGeom>
                    </p:spPr>
                  </p:pic>
                </p:oleObj>
              </mc:Fallback>
            </mc:AlternateContent>
          </a:graphicData>
        </a:graphic>
      </p:graphicFrame>
    </p:spTree>
    <p:extLst>
      <p:ext uri="{BB962C8B-B14F-4D97-AF65-F5344CB8AC3E}">
        <p14:creationId xmlns:p14="http://schemas.microsoft.com/office/powerpoint/2010/main" val="182354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83431597"/>
              </p:ext>
            </p:extLst>
          </p:nvPr>
        </p:nvGraphicFramePr>
        <p:xfrm>
          <a:off x="969963" y="96838"/>
          <a:ext cx="6811962" cy="4968875"/>
        </p:xfrm>
        <a:graphic>
          <a:graphicData uri="http://schemas.openxmlformats.org/presentationml/2006/ole">
            <mc:AlternateContent xmlns:mc="http://schemas.openxmlformats.org/markup-compatibility/2006">
              <mc:Choice xmlns:v="urn:schemas-microsoft-com:vml" Requires="v">
                <p:oleObj spid="_x0000_s2084"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969963" y="96838"/>
                        <a:ext cx="6811962" cy="4968875"/>
                      </a:xfrm>
                      <a:prstGeom prst="rect">
                        <a:avLst/>
                      </a:prstGeom>
                    </p:spPr>
                  </p:pic>
                </p:oleObj>
              </mc:Fallback>
            </mc:AlternateContent>
          </a:graphicData>
        </a:graphic>
      </p:graphicFrame>
    </p:spTree>
    <p:extLst>
      <p:ext uri="{BB962C8B-B14F-4D97-AF65-F5344CB8AC3E}">
        <p14:creationId xmlns:p14="http://schemas.microsoft.com/office/powerpoint/2010/main" val="38757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85414049"/>
              </p:ext>
            </p:extLst>
          </p:nvPr>
        </p:nvGraphicFramePr>
        <p:xfrm>
          <a:off x="955675" y="49213"/>
          <a:ext cx="6884988" cy="5021262"/>
        </p:xfrm>
        <a:graphic>
          <a:graphicData uri="http://schemas.openxmlformats.org/presentationml/2006/ole">
            <mc:AlternateContent xmlns:mc="http://schemas.openxmlformats.org/markup-compatibility/2006">
              <mc:Choice xmlns:v="urn:schemas-microsoft-com:vml" Requires="v">
                <p:oleObj spid="_x0000_s3108"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955675" y="49213"/>
                        <a:ext cx="6884988" cy="5021262"/>
                      </a:xfrm>
                      <a:prstGeom prst="rect">
                        <a:avLst/>
                      </a:prstGeom>
                    </p:spPr>
                  </p:pic>
                </p:oleObj>
              </mc:Fallback>
            </mc:AlternateContent>
          </a:graphicData>
        </a:graphic>
      </p:graphicFrame>
    </p:spTree>
    <p:extLst>
      <p:ext uri="{BB962C8B-B14F-4D97-AF65-F5344CB8AC3E}">
        <p14:creationId xmlns:p14="http://schemas.microsoft.com/office/powerpoint/2010/main" val="159358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7586263"/>
              </p:ext>
            </p:extLst>
          </p:nvPr>
        </p:nvGraphicFramePr>
        <p:xfrm>
          <a:off x="968375" y="60325"/>
          <a:ext cx="6848475" cy="4995863"/>
        </p:xfrm>
        <a:graphic>
          <a:graphicData uri="http://schemas.openxmlformats.org/presentationml/2006/ole">
            <mc:AlternateContent xmlns:mc="http://schemas.openxmlformats.org/markup-compatibility/2006">
              <mc:Choice xmlns:v="urn:schemas-microsoft-com:vml" Requires="v">
                <p:oleObj spid="_x0000_s4132"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968375" y="60325"/>
                        <a:ext cx="6848475" cy="4995863"/>
                      </a:xfrm>
                      <a:prstGeom prst="rect">
                        <a:avLst/>
                      </a:prstGeom>
                    </p:spPr>
                  </p:pic>
                </p:oleObj>
              </mc:Fallback>
            </mc:AlternateContent>
          </a:graphicData>
        </a:graphic>
      </p:graphicFrame>
      <p:sp>
        <p:nvSpPr>
          <p:cNvPr id="3" name="Right Arrow 2"/>
          <p:cNvSpPr/>
          <p:nvPr/>
        </p:nvSpPr>
        <p:spPr>
          <a:xfrm rot="20962836">
            <a:off x="4187755" y="646265"/>
            <a:ext cx="1066800" cy="533400"/>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5294569" y="465138"/>
            <a:ext cx="1715161" cy="646331"/>
          </a:xfrm>
          <a:prstGeom prst="rect">
            <a:avLst/>
          </a:prstGeom>
          <a:noFill/>
        </p:spPr>
        <p:txBody>
          <a:bodyPr wrap="square" rtlCol="0">
            <a:spAutoFit/>
          </a:bodyPr>
          <a:lstStyle/>
          <a:p>
            <a:r>
              <a:rPr lang="en-US" sz="3600" b="1" dirty="0"/>
              <a:t>5.6%</a:t>
            </a:r>
          </a:p>
        </p:txBody>
      </p:sp>
    </p:spTree>
    <p:extLst>
      <p:ext uri="{BB962C8B-B14F-4D97-AF65-F5344CB8AC3E}">
        <p14:creationId xmlns:p14="http://schemas.microsoft.com/office/powerpoint/2010/main" val="73394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342672200"/>
              </p:ext>
            </p:extLst>
          </p:nvPr>
        </p:nvGraphicFramePr>
        <p:xfrm>
          <a:off x="1085850" y="73025"/>
          <a:ext cx="6848475" cy="4995863"/>
        </p:xfrm>
        <a:graphic>
          <a:graphicData uri="http://schemas.openxmlformats.org/presentationml/2006/ole">
            <mc:AlternateContent xmlns:mc="http://schemas.openxmlformats.org/markup-compatibility/2006">
              <mc:Choice xmlns:v="urn:schemas-microsoft-com:vml" Requires="v">
                <p:oleObj spid="_x0000_s5157"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085850" y="73025"/>
                        <a:ext cx="6848475" cy="4995863"/>
                      </a:xfrm>
                      <a:prstGeom prst="rect">
                        <a:avLst/>
                      </a:prstGeom>
                    </p:spPr>
                  </p:pic>
                </p:oleObj>
              </mc:Fallback>
            </mc:AlternateContent>
          </a:graphicData>
        </a:graphic>
      </p:graphicFrame>
      <p:sp>
        <p:nvSpPr>
          <p:cNvPr id="4" name="Right Arrow 3"/>
          <p:cNvSpPr/>
          <p:nvPr/>
        </p:nvSpPr>
        <p:spPr>
          <a:xfrm rot="20857542">
            <a:off x="4196962" y="613290"/>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5147442" y="428379"/>
            <a:ext cx="1618406" cy="646331"/>
          </a:xfrm>
          <a:prstGeom prst="rect">
            <a:avLst/>
          </a:prstGeom>
          <a:noFill/>
        </p:spPr>
        <p:txBody>
          <a:bodyPr wrap="square" rtlCol="0">
            <a:spAutoFit/>
          </a:bodyPr>
          <a:lstStyle/>
          <a:p>
            <a:r>
              <a:rPr lang="en-US" sz="3600" b="1" dirty="0"/>
              <a:t>12.4%</a:t>
            </a:r>
          </a:p>
        </p:txBody>
      </p:sp>
    </p:spTree>
    <p:extLst>
      <p:ext uri="{BB962C8B-B14F-4D97-AF65-F5344CB8AC3E}">
        <p14:creationId xmlns:p14="http://schemas.microsoft.com/office/powerpoint/2010/main" val="343870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The Carrot &amp; The Stick</a:t>
            </a:r>
          </a:p>
          <a:p>
            <a:endParaRPr lang="en-US" dirty="0"/>
          </a:p>
        </p:txBody>
      </p:sp>
      <p:sp>
        <p:nvSpPr>
          <p:cNvPr id="8" name="Text Placeholder 7"/>
          <p:cNvSpPr>
            <a:spLocks noGrp="1"/>
          </p:cNvSpPr>
          <p:nvPr>
            <p:ph type="body" sz="quarter" idx="12"/>
          </p:nvPr>
        </p:nvSpPr>
        <p:spPr>
          <a:xfrm>
            <a:off x="340786" y="1029747"/>
            <a:ext cx="8439148" cy="3659484"/>
          </a:xfrm>
        </p:spPr>
        <p:txBody>
          <a:bodyPr/>
          <a:lstStyle/>
          <a:p>
            <a:pPr marL="109728" indent="0">
              <a:buNone/>
            </a:pPr>
            <a:r>
              <a:rPr lang="en-US" dirty="0"/>
              <a:t>Past changes:</a:t>
            </a:r>
          </a:p>
          <a:p>
            <a:pPr lvl="1"/>
            <a:r>
              <a:rPr lang="en-US" b="1" dirty="0"/>
              <a:t>Borrow Direct</a:t>
            </a:r>
            <a:r>
              <a:rPr lang="en-US" dirty="0"/>
              <a:t> loan period increased from 12 to 16 weeks</a:t>
            </a:r>
          </a:p>
          <a:p>
            <a:pPr lvl="1"/>
            <a:r>
              <a:rPr lang="en-US" b="1" dirty="0"/>
              <a:t>Columbia ILL </a:t>
            </a:r>
            <a:r>
              <a:rPr lang="en-US" dirty="0"/>
              <a:t>16-week, no renewal loan period</a:t>
            </a:r>
          </a:p>
          <a:p>
            <a:pPr marL="0" indent="0">
              <a:buNone/>
            </a:pPr>
            <a:r>
              <a:rPr lang="en-US" dirty="0"/>
              <a:t>Ongoing changes:</a:t>
            </a:r>
          </a:p>
          <a:p>
            <a:pPr lvl="1"/>
            <a:r>
              <a:rPr lang="en-US" b="1" dirty="0"/>
              <a:t>Large scale adoption </a:t>
            </a:r>
            <a:r>
              <a:rPr lang="en-US" dirty="0"/>
              <a:t>16-week, no renewal loan period</a:t>
            </a:r>
          </a:p>
          <a:p>
            <a:pPr marL="109728" indent="0">
              <a:buNone/>
            </a:pPr>
            <a:r>
              <a:rPr lang="en-US" dirty="0"/>
              <a:t>Future change: </a:t>
            </a:r>
          </a:p>
          <a:p>
            <a:pPr lvl="1"/>
            <a:r>
              <a:rPr lang="en-US" dirty="0"/>
              <a:t>How </a:t>
            </a:r>
            <a:r>
              <a:rPr lang="en-US" b="1" u="sng" dirty="0"/>
              <a:t>good</a:t>
            </a:r>
            <a:r>
              <a:rPr lang="en-US" dirty="0"/>
              <a:t> must Columbia be to be </a:t>
            </a:r>
            <a:r>
              <a:rPr lang="en-US" b="1" u="sng" dirty="0"/>
              <a:t>bad</a:t>
            </a:r>
            <a:r>
              <a:rPr lang="en-US" dirty="0"/>
              <a:t>?</a:t>
            </a:r>
          </a:p>
          <a:p>
            <a:pPr lvl="1"/>
            <a:r>
              <a:rPr lang="en-US" dirty="0"/>
              <a:t>Priority to push ILL Borrowing into local LMS (consistent user experience, recall &amp; account blocks)</a:t>
            </a:r>
          </a:p>
          <a:p>
            <a:pPr marL="109728" indent="0">
              <a:buNone/>
            </a:pPr>
            <a:endParaRPr lang="en-US" dirty="0"/>
          </a:p>
        </p:txBody>
      </p:sp>
    </p:spTree>
    <p:extLst>
      <p:ext uri="{BB962C8B-B14F-4D97-AF65-F5344CB8AC3E}">
        <p14:creationId xmlns:p14="http://schemas.microsoft.com/office/powerpoint/2010/main" val="325571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700" y="9188"/>
            <a:ext cx="8794750" cy="5020012"/>
          </a:xfrm>
          <a:prstGeom prst="rect">
            <a:avLst/>
          </a:prstGeom>
        </p:spPr>
      </p:pic>
    </p:spTree>
    <p:extLst>
      <p:ext uri="{BB962C8B-B14F-4D97-AF65-F5344CB8AC3E}">
        <p14:creationId xmlns:p14="http://schemas.microsoft.com/office/powerpoint/2010/main" val="39227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is typical, and yet unique</a:t>
            </a:r>
          </a:p>
        </p:txBody>
      </p:sp>
      <p:sp>
        <p:nvSpPr>
          <p:cNvPr id="8" name="Text Placeholder 7"/>
          <p:cNvSpPr>
            <a:spLocks noGrp="1"/>
          </p:cNvSpPr>
          <p:nvPr>
            <p:ph type="body" sz="quarter" idx="12"/>
          </p:nvPr>
        </p:nvSpPr>
        <p:spPr>
          <a:xfrm>
            <a:off x="5156200" y="1092200"/>
            <a:ext cx="3623734" cy="3293925"/>
          </a:xfrm>
        </p:spPr>
        <p:txBody>
          <a:bodyPr/>
          <a:lstStyle/>
          <a:p>
            <a:pPr marL="257175" indent="-257175">
              <a:spcBef>
                <a:spcPts val="360"/>
              </a:spcBef>
              <a:buClr>
                <a:srgbClr val="0070C0"/>
              </a:buClr>
              <a:buSzPct val="100694"/>
            </a:pPr>
            <a:r>
              <a:rPr lang="en-US" sz="2800" dirty="0">
                <a:solidFill>
                  <a:srgbClr val="0070C0"/>
                </a:solidFill>
                <a:latin typeface="Open Sans"/>
                <a:ea typeface="Open Sans"/>
                <a:cs typeface="Open Sans"/>
                <a:sym typeface="Open Sans"/>
              </a:rPr>
              <a:t>Make exceptions</a:t>
            </a:r>
          </a:p>
          <a:p>
            <a:pPr marL="257175" indent="-257175">
              <a:spcBef>
                <a:spcPts val="360"/>
              </a:spcBef>
              <a:buClr>
                <a:srgbClr val="0070C0"/>
              </a:buClr>
              <a:buSzPct val="100694"/>
            </a:pPr>
            <a:r>
              <a:rPr lang="en-US" sz="2800" dirty="0">
                <a:solidFill>
                  <a:srgbClr val="0070C0"/>
                </a:solidFill>
                <a:latin typeface="Open Sans"/>
                <a:ea typeface="Open Sans"/>
                <a:cs typeface="Open Sans"/>
                <a:sym typeface="Open Sans"/>
              </a:rPr>
              <a:t>Share expertise</a:t>
            </a:r>
          </a:p>
          <a:p>
            <a:pPr marL="257175" indent="-257175">
              <a:spcBef>
                <a:spcPts val="360"/>
              </a:spcBef>
              <a:buClr>
                <a:srgbClr val="0070C0"/>
              </a:buClr>
              <a:buSzPct val="100694"/>
            </a:pPr>
            <a:r>
              <a:rPr lang="en-US" sz="2800" dirty="0">
                <a:solidFill>
                  <a:srgbClr val="0070C0"/>
                </a:solidFill>
                <a:latin typeface="Open Sans"/>
                <a:ea typeface="Open Sans"/>
                <a:cs typeface="Open Sans"/>
                <a:sym typeface="Open Sans"/>
              </a:rPr>
              <a:t>Push boundaries</a:t>
            </a:r>
          </a:p>
          <a:p>
            <a:pPr marL="257175" indent="-257175">
              <a:spcBef>
                <a:spcPts val="360"/>
              </a:spcBef>
              <a:buClr>
                <a:srgbClr val="0070C0"/>
              </a:buClr>
              <a:buSzPct val="100694"/>
            </a:pPr>
            <a:r>
              <a:rPr lang="en-US" sz="2800" dirty="0">
                <a:solidFill>
                  <a:srgbClr val="0070C0"/>
                </a:solidFill>
                <a:latin typeface="Open Sans"/>
                <a:ea typeface="Open Sans"/>
                <a:cs typeface="Open Sans"/>
                <a:sym typeface="Open Sans"/>
              </a:rPr>
              <a:t>Question processes</a:t>
            </a:r>
          </a:p>
          <a:p>
            <a:pPr marL="257175" indent="-257175">
              <a:spcBef>
                <a:spcPts val="360"/>
              </a:spcBef>
              <a:buClr>
                <a:srgbClr val="0070C0"/>
              </a:buClr>
              <a:buSzPct val="100694"/>
            </a:pPr>
            <a:r>
              <a:rPr lang="en-US" sz="2800" dirty="0">
                <a:solidFill>
                  <a:srgbClr val="0070C0"/>
                </a:solidFill>
                <a:latin typeface="Open Sans"/>
                <a:ea typeface="Open Sans"/>
                <a:cs typeface="Open Sans"/>
                <a:sym typeface="Open Sans"/>
              </a:rPr>
              <a:t>Collaborate </a:t>
            </a:r>
          </a:p>
          <a:p>
            <a:pPr marL="257175" indent="-257175">
              <a:spcBef>
                <a:spcPts val="360"/>
              </a:spcBef>
              <a:buClr>
                <a:srgbClr val="0070C0"/>
              </a:buClr>
              <a:buSzPct val="100694"/>
            </a:pPr>
            <a:r>
              <a:rPr lang="en-US" sz="2800" dirty="0">
                <a:solidFill>
                  <a:srgbClr val="0070C0"/>
                </a:solidFill>
                <a:latin typeface="Open Sans"/>
                <a:ea typeface="Open Sans"/>
                <a:cs typeface="Open Sans"/>
                <a:sym typeface="Open Sans"/>
              </a:rPr>
              <a:t>8-member executive group</a:t>
            </a:r>
          </a:p>
          <a:p>
            <a:endParaRPr lang="en-US" dirty="0"/>
          </a:p>
        </p:txBody>
      </p:sp>
      <p:sp>
        <p:nvSpPr>
          <p:cNvPr id="2" name="Rectangle 1">
            <a:extLst>
              <a:ext uri="{FF2B5EF4-FFF2-40B4-BE49-F238E27FC236}">
                <a16:creationId xmlns:a16="http://schemas.microsoft.com/office/drawing/2014/main" id="{6B19AF73-39F7-4C17-AA77-3FC551DC1573}"/>
              </a:ext>
            </a:extLst>
          </p:cNvPr>
          <p:cNvSpPr/>
          <p:nvPr/>
        </p:nvSpPr>
        <p:spPr>
          <a:xfrm>
            <a:off x="364066" y="1092200"/>
            <a:ext cx="4614334" cy="3108543"/>
          </a:xfrm>
          <a:prstGeom prst="rect">
            <a:avLst/>
          </a:prstGeom>
        </p:spPr>
        <p:txBody>
          <a:bodyPr wrap="square">
            <a:spAutoFit/>
          </a:bodyPr>
          <a:lstStyle/>
          <a:p>
            <a:pPr marL="457200" indent="-457200">
              <a:buFont typeface="Arial" panose="020B0604020202020204" pitchFamily="34" charset="0"/>
              <a:buChar char="•"/>
            </a:pPr>
            <a:r>
              <a:rPr lang="en-US" sz="2800" dirty="0"/>
              <a:t>75 RLP institutions in SHARES</a:t>
            </a:r>
          </a:p>
          <a:p>
            <a:pPr marL="457200" indent="-457200">
              <a:buFont typeface="Arial" panose="020B0604020202020204" pitchFamily="34" charset="0"/>
              <a:buChar char="•"/>
            </a:pPr>
            <a:r>
              <a:rPr lang="en-US" sz="2800" dirty="0"/>
              <a:t>103 separate SHARES OCLC symbols</a:t>
            </a:r>
          </a:p>
          <a:p>
            <a:pPr marL="457200" indent="-457200">
              <a:buFont typeface="Arial" panose="020B0604020202020204" pitchFamily="34" charset="0"/>
              <a:buChar char="•"/>
            </a:pPr>
            <a:r>
              <a:rPr lang="en-US" sz="2800" dirty="0">
                <a:solidFill>
                  <a:schemeClr val="accent6">
                    <a:lumMod val="75000"/>
                  </a:schemeClr>
                </a:solidFill>
              </a:rPr>
              <a:t>Academic, museum, law, medical, national, public</a:t>
            </a:r>
          </a:p>
          <a:p>
            <a:pPr marL="457200" indent="-457200">
              <a:buFont typeface="Arial" panose="020B0604020202020204" pitchFamily="34" charset="0"/>
              <a:buChar char="•"/>
            </a:pPr>
            <a:r>
              <a:rPr lang="en-US" sz="2800" dirty="0">
                <a:solidFill>
                  <a:schemeClr val="accent6">
                    <a:lumMod val="75000"/>
                  </a:schemeClr>
                </a:solidFill>
              </a:rPr>
              <a:t>In 7 countries </a:t>
            </a:r>
            <a:endParaRPr lang="en-US" dirty="0">
              <a:solidFill>
                <a:schemeClr val="accent6">
                  <a:lumMod val="75000"/>
                </a:schemeClr>
              </a:solidFill>
            </a:endParaRPr>
          </a:p>
        </p:txBody>
      </p:sp>
    </p:spTree>
    <p:extLst>
      <p:ext uri="{BB962C8B-B14F-4D97-AF65-F5344CB8AC3E}">
        <p14:creationId xmlns:p14="http://schemas.microsoft.com/office/powerpoint/2010/main" val="376984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74900"/>
            <a:ext cx="9144000" cy="3393700"/>
          </a:xfrm>
          <a:prstGeom prst="rect">
            <a:avLst/>
          </a:prstGeom>
        </p:spPr>
      </p:pic>
    </p:spTree>
    <p:extLst>
      <p:ext uri="{BB962C8B-B14F-4D97-AF65-F5344CB8AC3E}">
        <p14:creationId xmlns:p14="http://schemas.microsoft.com/office/powerpoint/2010/main" val="55149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17093"/>
            <a:ext cx="9144000" cy="20570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7077" y="2927309"/>
            <a:ext cx="3769702" cy="1323406"/>
          </a:xfrm>
          <a:prstGeom prst="rect">
            <a:avLst/>
          </a:prstGeom>
        </p:spPr>
      </p:pic>
      <p:sp>
        <p:nvSpPr>
          <p:cNvPr id="6" name="Right Arrow 5"/>
          <p:cNvSpPr/>
          <p:nvPr/>
        </p:nvSpPr>
        <p:spPr>
          <a:xfrm rot="12441456">
            <a:off x="5451331" y="4071598"/>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79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Danger Time</a:t>
            </a:r>
          </a:p>
        </p:txBody>
      </p:sp>
      <p:sp>
        <p:nvSpPr>
          <p:cNvPr id="8" name="Text Placeholder 7"/>
          <p:cNvSpPr>
            <a:spLocks noGrp="1"/>
          </p:cNvSpPr>
          <p:nvPr>
            <p:ph type="body" sz="quarter" idx="12"/>
          </p:nvPr>
        </p:nvSpPr>
        <p:spPr/>
        <p:txBody>
          <a:bodyPr/>
          <a:lstStyle/>
          <a:p>
            <a:pPr marL="109728" indent="0">
              <a:buNone/>
            </a:pPr>
            <a:r>
              <a:rPr lang="en-US" dirty="0"/>
              <a:t>A frank confession of bad things that happened</a:t>
            </a:r>
          </a:p>
          <a:p>
            <a:pPr marL="452628"/>
            <a:r>
              <a:rPr lang="en-US" dirty="0"/>
              <a:t>There was a problem with returns</a:t>
            </a:r>
          </a:p>
          <a:p>
            <a:pPr marL="452628"/>
            <a:r>
              <a:rPr lang="en-US" dirty="0"/>
              <a:t>There was a problem with recalls</a:t>
            </a:r>
          </a:p>
          <a:p>
            <a:pPr marL="452628"/>
            <a:endParaRPr lang="en-US" dirty="0"/>
          </a:p>
          <a:p>
            <a:pPr marL="109728" indent="0">
              <a:buNone/>
            </a:pPr>
            <a:r>
              <a:rPr lang="en-US" dirty="0"/>
              <a:t>But…</a:t>
            </a:r>
          </a:p>
        </p:txBody>
      </p:sp>
    </p:spTree>
    <p:extLst>
      <p:ext uri="{BB962C8B-B14F-4D97-AF65-F5344CB8AC3E}">
        <p14:creationId xmlns:p14="http://schemas.microsoft.com/office/powerpoint/2010/main" val="28110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Discharging Returns</a:t>
            </a:r>
          </a:p>
        </p:txBody>
      </p:sp>
      <p:sp>
        <p:nvSpPr>
          <p:cNvPr id="8" name="Text Placeholder 7"/>
          <p:cNvSpPr>
            <a:spLocks noGrp="1"/>
          </p:cNvSpPr>
          <p:nvPr>
            <p:ph type="body" sz="quarter" idx="12"/>
          </p:nvPr>
        </p:nvSpPr>
        <p:spPr>
          <a:xfrm>
            <a:off x="190500" y="952500"/>
            <a:ext cx="8769350" cy="3613149"/>
          </a:xfrm>
        </p:spPr>
        <p:txBody>
          <a:bodyPr/>
          <a:lstStyle/>
          <a:p>
            <a:pPr marL="452628"/>
            <a:r>
              <a:rPr lang="en-US" dirty="0"/>
              <a:t>Perception that heavy return load now falls in mid-late January</a:t>
            </a:r>
          </a:p>
          <a:p>
            <a:pPr marL="452628"/>
            <a:r>
              <a:rPr lang="en-US" dirty="0"/>
              <a:t>Voyager lists service desks as “closed” over the winter break </a:t>
            </a:r>
          </a:p>
          <a:p>
            <a:pPr marL="452628"/>
            <a:r>
              <a:rPr lang="en-US" dirty="0"/>
              <a:t>Non-Due Period = Last day of Finals to MLK Day</a:t>
            </a:r>
          </a:p>
          <a:p>
            <a:pPr marL="452628"/>
            <a:r>
              <a:rPr lang="en-US" dirty="0"/>
              <a:t>Pushes out Fall due dates to the day after MLK Day</a:t>
            </a:r>
          </a:p>
          <a:p>
            <a:pPr marL="452628"/>
            <a:r>
              <a:rPr lang="en-US" b="1" dirty="0"/>
              <a:t>Yikes</a:t>
            </a:r>
            <a:r>
              <a:rPr lang="en-US" dirty="0"/>
              <a:t> ~30-35% increase in January</a:t>
            </a:r>
          </a:p>
          <a:p>
            <a:pPr marL="452628"/>
            <a:r>
              <a:rPr lang="en-US" dirty="0"/>
              <a:t>End of year discharge also increased by ~20% (Far less painful)</a:t>
            </a:r>
          </a:p>
        </p:txBody>
      </p:sp>
    </p:spTree>
    <p:extLst>
      <p:ext uri="{BB962C8B-B14F-4D97-AF65-F5344CB8AC3E}">
        <p14:creationId xmlns:p14="http://schemas.microsoft.com/office/powerpoint/2010/main" val="47776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49445564"/>
              </p:ext>
            </p:extLst>
          </p:nvPr>
        </p:nvGraphicFramePr>
        <p:xfrm>
          <a:off x="884238" y="57150"/>
          <a:ext cx="6911975" cy="5041900"/>
        </p:xfrm>
        <a:graphic>
          <a:graphicData uri="http://schemas.openxmlformats.org/presentationml/2006/ole">
            <mc:AlternateContent xmlns:mc="http://schemas.openxmlformats.org/markup-compatibility/2006">
              <mc:Choice xmlns:v="urn:schemas-microsoft-com:vml" Requires="v">
                <p:oleObj spid="_x0000_s9243"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884238" y="57150"/>
                        <a:ext cx="6911975" cy="5041900"/>
                      </a:xfrm>
                      <a:prstGeom prst="rect">
                        <a:avLst/>
                      </a:prstGeom>
                    </p:spPr>
                  </p:pic>
                </p:oleObj>
              </mc:Fallback>
            </mc:AlternateContent>
          </a:graphicData>
        </a:graphic>
      </p:graphicFrame>
      <p:sp>
        <p:nvSpPr>
          <p:cNvPr id="3" name="Right Arrow 2"/>
          <p:cNvSpPr/>
          <p:nvPr/>
        </p:nvSpPr>
        <p:spPr>
          <a:xfrm rot="5400000">
            <a:off x="4229761" y="1375291"/>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ight Arrow 3"/>
          <p:cNvSpPr/>
          <p:nvPr/>
        </p:nvSpPr>
        <p:spPr>
          <a:xfrm rot="5400000">
            <a:off x="6457147" y="1527691"/>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5400000">
            <a:off x="1803084" y="1199446"/>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30827" y="3784600"/>
            <a:ext cx="2695575" cy="1314450"/>
          </a:xfrm>
          <a:prstGeom prst="rect">
            <a:avLst/>
          </a:prstGeom>
        </p:spPr>
      </p:pic>
    </p:spTree>
    <p:extLst>
      <p:ext uri="{BB962C8B-B14F-4D97-AF65-F5344CB8AC3E}">
        <p14:creationId xmlns:p14="http://schemas.microsoft.com/office/powerpoint/2010/main" val="19131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Recalls</a:t>
            </a:r>
          </a:p>
        </p:txBody>
      </p:sp>
      <p:sp>
        <p:nvSpPr>
          <p:cNvPr id="8" name="Text Placeholder 7"/>
          <p:cNvSpPr>
            <a:spLocks noGrp="1"/>
          </p:cNvSpPr>
          <p:nvPr>
            <p:ph type="body" sz="quarter" idx="12"/>
          </p:nvPr>
        </p:nvSpPr>
        <p:spPr/>
        <p:txBody>
          <a:bodyPr/>
          <a:lstStyle/>
          <a:p>
            <a:pPr marL="452628"/>
            <a:r>
              <a:rPr lang="en-US" dirty="0"/>
              <a:t>Common topic of pushback</a:t>
            </a:r>
          </a:p>
          <a:p>
            <a:pPr marL="452628"/>
            <a:r>
              <a:rPr lang="en-US" dirty="0"/>
              <a:t>Likelihood of recall increases with longer loan period</a:t>
            </a:r>
          </a:p>
          <a:p>
            <a:pPr marL="452628"/>
            <a:r>
              <a:rPr lang="en-US" dirty="0"/>
              <a:t>Likelihood of loss increases with longer loan period</a:t>
            </a:r>
          </a:p>
          <a:p>
            <a:pPr marL="452628"/>
            <a:r>
              <a:rPr lang="en-US" dirty="0"/>
              <a:t>Both true</a:t>
            </a:r>
          </a:p>
          <a:p>
            <a:pPr marL="452628"/>
            <a:r>
              <a:rPr lang="en-US" dirty="0"/>
              <a:t>But the order of magnitude is very, very low</a:t>
            </a:r>
          </a:p>
          <a:p>
            <a:pPr marL="452628"/>
            <a:r>
              <a:rPr lang="en-US" dirty="0"/>
              <a:t>Negative impact does not outweigh the net benefit to Columbia patrons</a:t>
            </a:r>
          </a:p>
        </p:txBody>
      </p:sp>
    </p:spTree>
    <p:extLst>
      <p:ext uri="{BB962C8B-B14F-4D97-AF65-F5344CB8AC3E}">
        <p14:creationId xmlns:p14="http://schemas.microsoft.com/office/powerpoint/2010/main" val="34764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System-wide Borrowing Recalls</a:t>
            </a:r>
          </a:p>
        </p:txBody>
      </p:sp>
      <p:sp>
        <p:nvSpPr>
          <p:cNvPr id="8" name="Text Placeholder 7"/>
          <p:cNvSpPr>
            <a:spLocks noGrp="1"/>
          </p:cNvSpPr>
          <p:nvPr>
            <p:ph type="body" sz="quarter" idx="12"/>
          </p:nvPr>
        </p:nvSpPr>
        <p:spPr/>
        <p:txBody>
          <a:bodyPr/>
          <a:lstStyle/>
          <a:p>
            <a:pPr marL="452628"/>
            <a:r>
              <a:rPr lang="en-US" dirty="0"/>
              <a:t>Recalls have been dropping at Columbia for 6 years</a:t>
            </a:r>
          </a:p>
          <a:p>
            <a:pPr marL="452628"/>
            <a:r>
              <a:rPr lang="en-US" dirty="0"/>
              <a:t>System-wide recall stats represent only recalls placed for Columbia-owned collections</a:t>
            </a:r>
          </a:p>
          <a:p>
            <a:pPr marL="452628"/>
            <a:r>
              <a:rPr lang="en-US" dirty="0"/>
              <a:t>Recognition that some user groups </a:t>
            </a:r>
            <a:r>
              <a:rPr lang="en-US" i="1" dirty="0"/>
              <a:t>should</a:t>
            </a:r>
            <a:r>
              <a:rPr lang="en-US" dirty="0"/>
              <a:t> be able to recall; others </a:t>
            </a:r>
            <a:r>
              <a:rPr lang="en-US" i="1" dirty="0"/>
              <a:t>should not </a:t>
            </a:r>
            <a:r>
              <a:rPr lang="en-US" dirty="0"/>
              <a:t>have this permission </a:t>
            </a:r>
          </a:p>
          <a:p>
            <a:pPr marL="452628"/>
            <a:r>
              <a:rPr lang="en-US" dirty="0"/>
              <a:t>Hypothesis: there are often “better” options than recall</a:t>
            </a:r>
          </a:p>
        </p:txBody>
      </p:sp>
    </p:spTree>
    <p:extLst>
      <p:ext uri="{BB962C8B-B14F-4D97-AF65-F5344CB8AC3E}">
        <p14:creationId xmlns:p14="http://schemas.microsoft.com/office/powerpoint/2010/main" val="353118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07475587"/>
              </p:ext>
            </p:extLst>
          </p:nvPr>
        </p:nvGraphicFramePr>
        <p:xfrm>
          <a:off x="944563" y="84138"/>
          <a:ext cx="6896100" cy="5030787"/>
        </p:xfrm>
        <a:graphic>
          <a:graphicData uri="http://schemas.openxmlformats.org/presentationml/2006/ole">
            <mc:AlternateContent xmlns:mc="http://schemas.openxmlformats.org/markup-compatibility/2006">
              <mc:Choice xmlns:v="urn:schemas-microsoft-com:vml" Requires="v">
                <p:oleObj spid="_x0000_s6176"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944563" y="84138"/>
                        <a:ext cx="6896100" cy="5030787"/>
                      </a:xfrm>
                      <a:prstGeom prst="rect">
                        <a:avLst/>
                      </a:prstGeom>
                    </p:spPr>
                  </p:pic>
                </p:oleObj>
              </mc:Fallback>
            </mc:AlternateContent>
          </a:graphicData>
        </a:graphic>
      </p:graphicFrame>
    </p:spTree>
    <p:extLst>
      <p:ext uri="{BB962C8B-B14F-4D97-AF65-F5344CB8AC3E}">
        <p14:creationId xmlns:p14="http://schemas.microsoft.com/office/powerpoint/2010/main" val="63928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Borrow Direct Borrowing Recalls</a:t>
            </a:r>
          </a:p>
        </p:txBody>
      </p:sp>
      <p:sp>
        <p:nvSpPr>
          <p:cNvPr id="8" name="Text Placeholder 7"/>
          <p:cNvSpPr>
            <a:spLocks noGrp="1"/>
          </p:cNvSpPr>
          <p:nvPr>
            <p:ph type="body" sz="quarter" idx="12"/>
          </p:nvPr>
        </p:nvSpPr>
        <p:spPr/>
        <p:txBody>
          <a:bodyPr/>
          <a:lstStyle/>
          <a:p>
            <a:pPr marL="452628"/>
            <a:r>
              <a:rPr lang="en-US" dirty="0"/>
              <a:t>It looks like I made a huge mistake</a:t>
            </a:r>
          </a:p>
          <a:p>
            <a:pPr marL="452628"/>
            <a:r>
              <a:rPr lang="en-US" dirty="0"/>
              <a:t>I did but not what seems obvious at first look</a:t>
            </a:r>
          </a:p>
          <a:p>
            <a:pPr marL="452628"/>
            <a:r>
              <a:rPr lang="en-US" dirty="0"/>
              <a:t>Borrow Direct recalls </a:t>
            </a:r>
            <a:r>
              <a:rPr lang="en-US" u="sng" dirty="0"/>
              <a:t>have continued to drop</a:t>
            </a:r>
            <a:r>
              <a:rPr lang="en-US" dirty="0"/>
              <a:t>, even with a 16-week loan period</a:t>
            </a:r>
          </a:p>
        </p:txBody>
      </p:sp>
    </p:spTree>
    <p:extLst>
      <p:ext uri="{BB962C8B-B14F-4D97-AF65-F5344CB8AC3E}">
        <p14:creationId xmlns:p14="http://schemas.microsoft.com/office/powerpoint/2010/main" val="129152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520095797"/>
              </p:ext>
            </p:extLst>
          </p:nvPr>
        </p:nvGraphicFramePr>
        <p:xfrm>
          <a:off x="1098550" y="177800"/>
          <a:ext cx="6694488" cy="4883150"/>
        </p:xfrm>
        <a:graphic>
          <a:graphicData uri="http://schemas.openxmlformats.org/presentationml/2006/ole">
            <mc:AlternateContent xmlns:mc="http://schemas.openxmlformats.org/markup-compatibility/2006">
              <mc:Choice xmlns:v="urn:schemas-microsoft-com:vml" Requires="v">
                <p:oleObj spid="_x0000_s7200"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098550" y="177800"/>
                        <a:ext cx="6694488" cy="4883150"/>
                      </a:xfrm>
                      <a:prstGeom prst="rect">
                        <a:avLst/>
                      </a:prstGeom>
                    </p:spPr>
                  </p:pic>
                </p:oleObj>
              </mc:Fallback>
            </mc:AlternateContent>
          </a:graphicData>
        </a:graphic>
      </p:graphicFrame>
    </p:spTree>
    <p:extLst>
      <p:ext uri="{BB962C8B-B14F-4D97-AF65-F5344CB8AC3E}">
        <p14:creationId xmlns:p14="http://schemas.microsoft.com/office/powerpoint/2010/main" val="149156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overlaps many consortia</a:t>
            </a:r>
          </a:p>
        </p:txBody>
      </p:sp>
      <p:pic>
        <p:nvPicPr>
          <p:cNvPr id="7" name="Picture 6">
            <a:extLst>
              <a:ext uri="{FF2B5EF4-FFF2-40B4-BE49-F238E27FC236}">
                <a16:creationId xmlns:a16="http://schemas.microsoft.com/office/drawing/2014/main" id="{7B468AFC-1E29-4AD2-9619-0EE2809124CC}"/>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1029746"/>
            <a:ext cx="9143999" cy="36438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37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Before “I Told You So!”</a:t>
            </a:r>
          </a:p>
        </p:txBody>
      </p:sp>
      <p:sp>
        <p:nvSpPr>
          <p:cNvPr id="8" name="Text Placeholder 7"/>
          <p:cNvSpPr>
            <a:spLocks noGrp="1"/>
          </p:cNvSpPr>
          <p:nvPr>
            <p:ph type="body" sz="quarter" idx="12"/>
          </p:nvPr>
        </p:nvSpPr>
        <p:spPr>
          <a:xfrm>
            <a:off x="340786" y="1029746"/>
            <a:ext cx="8439148" cy="3565699"/>
          </a:xfrm>
        </p:spPr>
        <p:txBody>
          <a:bodyPr/>
          <a:lstStyle/>
          <a:p>
            <a:pPr marL="452628"/>
            <a:r>
              <a:rPr lang="en-US" u="sng" dirty="0"/>
              <a:t>Borrowing</a:t>
            </a:r>
            <a:r>
              <a:rPr lang="en-US" dirty="0"/>
              <a:t> recalls can only be done by Columbia staff</a:t>
            </a:r>
          </a:p>
          <a:p>
            <a:pPr marL="452628"/>
            <a:r>
              <a:rPr lang="en-US" dirty="0"/>
              <a:t>Partner systems or staff communicate with Columbia staff</a:t>
            </a:r>
          </a:p>
          <a:p>
            <a:pPr marL="452628"/>
            <a:r>
              <a:rPr lang="en-US" dirty="0"/>
              <a:t>Who then act accordingly…</a:t>
            </a:r>
          </a:p>
          <a:p>
            <a:pPr marL="452628"/>
            <a:r>
              <a:rPr lang="en-US" dirty="0"/>
              <a:t>Back in October 2017 I alluded to how Columbia planned to be a “well-patrolled borrower rather than a mindful, assiduous lender”</a:t>
            </a:r>
          </a:p>
          <a:p>
            <a:pPr marL="452628"/>
            <a:r>
              <a:rPr lang="en-US" dirty="0"/>
              <a:t>Workflow was designed accordingly</a:t>
            </a:r>
          </a:p>
          <a:p>
            <a:pPr marL="452628"/>
            <a:r>
              <a:rPr lang="en-US" dirty="0"/>
              <a:t>I made a huge mistake</a:t>
            </a:r>
          </a:p>
        </p:txBody>
      </p:sp>
    </p:spTree>
    <p:extLst>
      <p:ext uri="{BB962C8B-B14F-4D97-AF65-F5344CB8AC3E}">
        <p14:creationId xmlns:p14="http://schemas.microsoft.com/office/powerpoint/2010/main" val="31661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7775" y="80962"/>
            <a:ext cx="6648450" cy="4981575"/>
          </a:xfrm>
          <a:prstGeom prst="rect">
            <a:avLst/>
          </a:prstGeom>
        </p:spPr>
      </p:pic>
    </p:spTree>
    <p:extLst>
      <p:ext uri="{BB962C8B-B14F-4D97-AF65-F5344CB8AC3E}">
        <p14:creationId xmlns:p14="http://schemas.microsoft.com/office/powerpoint/2010/main" val="229884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7775" y="80962"/>
            <a:ext cx="6648450" cy="4981575"/>
          </a:xfrm>
          <a:prstGeom prst="rect">
            <a:avLst/>
          </a:prstGeom>
        </p:spPr>
      </p:pic>
      <p:sp>
        <p:nvSpPr>
          <p:cNvPr id="2" name="Rectangle 1"/>
          <p:cNvSpPr/>
          <p:nvPr/>
        </p:nvSpPr>
        <p:spPr>
          <a:xfrm>
            <a:off x="4489939" y="2719754"/>
            <a:ext cx="3059724" cy="422031"/>
          </a:xfrm>
          <a:prstGeom prst="rect">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8729" y="0"/>
            <a:ext cx="7194686" cy="5079603"/>
          </a:xfrm>
          <a:prstGeom prst="rect">
            <a:avLst/>
          </a:prstGeom>
        </p:spPr>
      </p:pic>
    </p:spTree>
    <p:extLst>
      <p:ext uri="{BB962C8B-B14F-4D97-AF65-F5344CB8AC3E}">
        <p14:creationId xmlns:p14="http://schemas.microsoft.com/office/powerpoint/2010/main" val="233448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7902" y="0"/>
            <a:ext cx="6506098" cy="5143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298" y="1148861"/>
            <a:ext cx="4030724" cy="2845777"/>
          </a:xfrm>
          <a:prstGeom prst="rect">
            <a:avLst/>
          </a:prstGeom>
        </p:spPr>
      </p:pic>
    </p:spTree>
    <p:extLst>
      <p:ext uri="{BB962C8B-B14F-4D97-AF65-F5344CB8AC3E}">
        <p14:creationId xmlns:p14="http://schemas.microsoft.com/office/powerpoint/2010/main" val="62448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997193"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6782" y="785446"/>
            <a:ext cx="4226457" cy="3783623"/>
          </a:xfrm>
          <a:prstGeom prst="rect">
            <a:avLst/>
          </a:prstGeom>
        </p:spPr>
      </p:pic>
    </p:spTree>
    <p:extLst>
      <p:ext uri="{BB962C8B-B14F-4D97-AF65-F5344CB8AC3E}">
        <p14:creationId xmlns:p14="http://schemas.microsoft.com/office/powerpoint/2010/main" val="146758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Borrow Direct Lending Recalls</a:t>
            </a:r>
          </a:p>
        </p:txBody>
      </p:sp>
      <p:sp>
        <p:nvSpPr>
          <p:cNvPr id="8" name="Text Placeholder 7"/>
          <p:cNvSpPr>
            <a:spLocks noGrp="1"/>
          </p:cNvSpPr>
          <p:nvPr>
            <p:ph type="body" sz="quarter" idx="12"/>
          </p:nvPr>
        </p:nvSpPr>
        <p:spPr/>
        <p:txBody>
          <a:bodyPr/>
          <a:lstStyle/>
          <a:p>
            <a:pPr marL="452628"/>
            <a:r>
              <a:rPr lang="en-US" dirty="0"/>
              <a:t>Columbia opted to reverse the fire hose</a:t>
            </a:r>
          </a:p>
          <a:p>
            <a:pPr marL="452628"/>
            <a:r>
              <a:rPr lang="en-US" dirty="0"/>
              <a:t>Staff-mediated recalls; akin to consortium’s staff-mediated invoicing</a:t>
            </a:r>
          </a:p>
          <a:p>
            <a:pPr marL="452628"/>
            <a:endParaRPr lang="en-US" dirty="0"/>
          </a:p>
        </p:txBody>
      </p:sp>
    </p:spTree>
    <p:extLst>
      <p:ext uri="{BB962C8B-B14F-4D97-AF65-F5344CB8AC3E}">
        <p14:creationId xmlns:p14="http://schemas.microsoft.com/office/powerpoint/2010/main" val="1176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230" y="770791"/>
            <a:ext cx="8566221" cy="2617177"/>
          </a:xfrm>
          <a:prstGeom prst="rect">
            <a:avLst/>
          </a:prstGeom>
        </p:spPr>
      </p:pic>
    </p:spTree>
    <p:extLst>
      <p:ext uri="{BB962C8B-B14F-4D97-AF65-F5344CB8AC3E}">
        <p14:creationId xmlns:p14="http://schemas.microsoft.com/office/powerpoint/2010/main" val="429175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6492" y="119698"/>
            <a:ext cx="6635262" cy="5018763"/>
          </a:xfrm>
          <a:prstGeom prst="rect">
            <a:avLst/>
          </a:prstGeom>
        </p:spPr>
      </p:pic>
    </p:spTree>
    <p:extLst>
      <p:ext uri="{BB962C8B-B14F-4D97-AF65-F5344CB8AC3E}">
        <p14:creationId xmlns:p14="http://schemas.microsoft.com/office/powerpoint/2010/main" val="16831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1950" y="1336430"/>
            <a:ext cx="7829794" cy="2672861"/>
          </a:xfrm>
          <a:prstGeom prst="rect">
            <a:avLst/>
          </a:prstGeom>
        </p:spPr>
      </p:pic>
    </p:spTree>
    <p:extLst>
      <p:ext uri="{BB962C8B-B14F-4D97-AF65-F5344CB8AC3E}">
        <p14:creationId xmlns:p14="http://schemas.microsoft.com/office/powerpoint/2010/main" val="11203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Tree>
    <p:extLst>
      <p:ext uri="{BB962C8B-B14F-4D97-AF65-F5344CB8AC3E}">
        <p14:creationId xmlns:p14="http://schemas.microsoft.com/office/powerpoint/2010/main" val="1672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6463" y="0"/>
            <a:ext cx="6623538" cy="5016047"/>
          </a:xfrm>
          <a:prstGeom prst="rect">
            <a:avLst/>
          </a:prstGeom>
        </p:spPr>
      </p:pic>
    </p:spTree>
    <p:extLst>
      <p:ext uri="{BB962C8B-B14F-4D97-AF65-F5344CB8AC3E}">
        <p14:creationId xmlns:p14="http://schemas.microsoft.com/office/powerpoint/2010/main" val="37927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9700" y="0"/>
            <a:ext cx="5574300" cy="40694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7253"/>
            <a:ext cx="5143500" cy="4695825"/>
          </a:xfrm>
          <a:prstGeom prst="rect">
            <a:avLst/>
          </a:prstGeom>
        </p:spPr>
      </p:pic>
    </p:spTree>
    <p:extLst>
      <p:ext uri="{BB962C8B-B14F-4D97-AF65-F5344CB8AC3E}">
        <p14:creationId xmlns:p14="http://schemas.microsoft.com/office/powerpoint/2010/main" val="162596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Running Lending Recall Interference</a:t>
            </a:r>
          </a:p>
        </p:txBody>
      </p:sp>
      <p:sp>
        <p:nvSpPr>
          <p:cNvPr id="8" name="Text Placeholder 7"/>
          <p:cNvSpPr>
            <a:spLocks noGrp="1"/>
          </p:cNvSpPr>
          <p:nvPr>
            <p:ph type="body" sz="quarter" idx="12"/>
          </p:nvPr>
        </p:nvSpPr>
        <p:spPr/>
        <p:txBody>
          <a:bodyPr/>
          <a:lstStyle/>
          <a:p>
            <a:pPr marL="452628"/>
            <a:r>
              <a:rPr lang="en-US" u="sng" dirty="0"/>
              <a:t>90%</a:t>
            </a:r>
            <a:r>
              <a:rPr lang="en-US" dirty="0"/>
              <a:t> of recalls can be cancelled</a:t>
            </a:r>
          </a:p>
          <a:p>
            <a:pPr marL="452628"/>
            <a:r>
              <a:rPr lang="en-US" dirty="0"/>
              <a:t>Opportunity to provide better user experience (for 2 patrons)</a:t>
            </a:r>
          </a:p>
          <a:p>
            <a:pPr marL="452628"/>
            <a:r>
              <a:rPr lang="en-US" dirty="0"/>
              <a:t>Passive collection development strategy</a:t>
            </a:r>
          </a:p>
          <a:p>
            <a:pPr marL="852678" lvl="1"/>
            <a:r>
              <a:rPr lang="en-US" dirty="0"/>
              <a:t>How many copies are too many copies?</a:t>
            </a:r>
          </a:p>
          <a:p>
            <a:pPr marL="852678" lvl="1"/>
            <a:r>
              <a:rPr lang="en-US" b="1" dirty="0"/>
              <a:t>How many copies are too few copies?</a:t>
            </a:r>
          </a:p>
          <a:p>
            <a:pPr marL="452628"/>
            <a:r>
              <a:rPr lang="en-US" dirty="0"/>
              <a:t>Problem: it is labor intensive</a:t>
            </a:r>
          </a:p>
        </p:txBody>
      </p:sp>
    </p:spTree>
    <p:extLst>
      <p:ext uri="{BB962C8B-B14F-4D97-AF65-F5344CB8AC3E}">
        <p14:creationId xmlns:p14="http://schemas.microsoft.com/office/powerpoint/2010/main" val="191705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862" y="0"/>
            <a:ext cx="6856275" cy="5143500"/>
          </a:xfrm>
          <a:prstGeom prst="rect">
            <a:avLst/>
          </a:prstGeom>
        </p:spPr>
      </p:pic>
    </p:spTree>
    <p:extLst>
      <p:ext uri="{BB962C8B-B14F-4D97-AF65-F5344CB8AC3E}">
        <p14:creationId xmlns:p14="http://schemas.microsoft.com/office/powerpoint/2010/main" val="295128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normAutofit fontScale="92500" lnSpcReduction="20000"/>
          </a:bodyPr>
          <a:lstStyle/>
          <a:p>
            <a:r>
              <a:rPr lang="en-US" dirty="0"/>
              <a:t>Head of Library Resource Sharing</a:t>
            </a:r>
          </a:p>
          <a:p>
            <a:r>
              <a:rPr lang="en-US" dirty="0"/>
              <a:t>The Graduate Center, CUNY</a:t>
            </a:r>
          </a:p>
        </p:txBody>
      </p:sp>
      <p:sp>
        <p:nvSpPr>
          <p:cNvPr id="16" name="Text Placeholder 15"/>
          <p:cNvSpPr>
            <a:spLocks noGrp="1"/>
          </p:cNvSpPr>
          <p:nvPr>
            <p:ph type="body" sz="quarter" idx="13"/>
          </p:nvPr>
        </p:nvSpPr>
        <p:spPr/>
        <p:txBody>
          <a:bodyPr/>
          <a:lstStyle/>
          <a:p>
            <a:r>
              <a:rPr lang="en-US" dirty="0"/>
              <a:t>Beth Posner</a:t>
            </a:r>
          </a:p>
        </p:txBody>
      </p:sp>
      <p:sp>
        <p:nvSpPr>
          <p:cNvPr id="17" name="Text Placeholder 16"/>
          <p:cNvSpPr>
            <a:spLocks noGrp="1"/>
          </p:cNvSpPr>
          <p:nvPr>
            <p:ph type="body" sz="quarter" idx="15"/>
          </p:nvPr>
        </p:nvSpPr>
        <p:spPr/>
        <p:txBody>
          <a:bodyPr/>
          <a:lstStyle/>
          <a:p>
            <a:endParaRPr lang="en-US"/>
          </a:p>
        </p:txBody>
      </p:sp>
      <p:pic>
        <p:nvPicPr>
          <p:cNvPr id="4" name="Picture Placeholder 3" descr="A person smiling for the camera&#10;&#10;Description automatically generated">
            <a:extLst>
              <a:ext uri="{FF2B5EF4-FFF2-40B4-BE49-F238E27FC236}">
                <a16:creationId xmlns:a16="http://schemas.microsoft.com/office/drawing/2014/main" id="{C69AF380-328C-4478-AEE1-3331DF5FC5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6529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p:nvPr/>
        </p:nvSpPr>
        <p:spPr>
          <a:xfrm>
            <a:off x="2853175" y="241300"/>
            <a:ext cx="6252300" cy="4830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Comprehensive, expedited access to partners' collections.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Access to restricted, noncirculating, and special collections materials that partners would not normally lend.</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Costs of interlibrary loan and document supply held to minimum through agreements to supply one another at fixed below-market prices.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On-site access for one's constituency: partners give each other's visiting faculty and scholars the same degree of access to collections and services that they provide for their own communities.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Collegiality, trust, mentoring, sharing expertise, and going the extra mile.</a:t>
            </a:r>
            <a:endParaRPr sz="1200" b="1" dirty="0">
              <a:solidFill>
                <a:schemeClr val="dk1"/>
              </a:solidFill>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Quick turn-around time on requests.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Availability of hard-to-find items.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Consideration of each request without blanket restrictions.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Access to theses and dissertations.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Trusted partners with whom SHARES participants get to interact.</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Engagement with institutions such as NYPL that lend </a:t>
            </a:r>
            <a:r>
              <a:rPr lang="en-US" sz="1200" b="1" dirty="0" err="1">
                <a:solidFill>
                  <a:schemeClr val="dk1"/>
                </a:solidFill>
                <a:latin typeface="Calibri"/>
                <a:ea typeface="Calibri"/>
                <a:cs typeface="Calibri"/>
                <a:sym typeface="Calibri"/>
              </a:rPr>
              <a:t>returnables</a:t>
            </a:r>
            <a:r>
              <a:rPr lang="en-US" sz="1200" b="1" dirty="0">
                <a:solidFill>
                  <a:schemeClr val="dk1"/>
                </a:solidFill>
                <a:latin typeface="Calibri"/>
                <a:ea typeface="Calibri"/>
                <a:cs typeface="Calibri"/>
                <a:sym typeface="Calibri"/>
              </a:rPr>
              <a:t> almost exclusively to SHARES partners.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An OCLC Research Program Officer who coordinates many of the consortium's activities.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Access to expertise, career development, and collaborative opportunities within the SHARES partnership.</a:t>
            </a:r>
            <a:endParaRPr sz="1200" b="1" dirty="0">
              <a:solidFill>
                <a:schemeClr val="dk1"/>
              </a:solidFill>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First priority lending.</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Lending to only to SHARES partners when they are so short staffed that other requests must be deflected.</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Multiple renewals.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Confirmation of questionable citations.</a:t>
            </a:r>
            <a:endParaRPr sz="12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Personal attention, exceptions and special favors.</a:t>
            </a:r>
            <a:endParaRPr sz="1200" b="1" dirty="0">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endParaRPr sz="1200" b="1" dirty="0">
              <a:solidFill>
                <a:schemeClr val="dk1"/>
              </a:solidFill>
            </a:endParaRPr>
          </a:p>
        </p:txBody>
      </p:sp>
      <p:sp>
        <p:nvSpPr>
          <p:cNvPr id="97" name="Google Shape;97;p13"/>
          <p:cNvSpPr txBox="1"/>
          <p:nvPr/>
        </p:nvSpPr>
        <p:spPr>
          <a:xfrm>
            <a:off x="73825" y="1110550"/>
            <a:ext cx="2649900" cy="229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u="sng" dirty="0">
                <a:solidFill>
                  <a:schemeClr val="hlink"/>
                </a:solidFill>
                <a:hlinkClick r:id="rId3"/>
              </a:rPr>
              <a:t>SHARES </a:t>
            </a:r>
            <a:endParaRPr sz="3600" dirty="0"/>
          </a:p>
          <a:p>
            <a:pPr marL="0" lvl="0" indent="0" algn="ctr" rtl="0">
              <a:spcBef>
                <a:spcPts val="0"/>
              </a:spcBef>
              <a:spcAft>
                <a:spcPts val="0"/>
              </a:spcAft>
              <a:buNone/>
            </a:pPr>
            <a:r>
              <a:rPr lang="en-US" sz="3600" b="1" u="sng" dirty="0">
                <a:solidFill>
                  <a:schemeClr val="hlink"/>
                </a:solidFill>
                <a:hlinkClick r:id="rId3"/>
              </a:rPr>
              <a:t>Partner </a:t>
            </a:r>
            <a:endParaRPr sz="3600" dirty="0"/>
          </a:p>
          <a:p>
            <a:pPr marL="0" lvl="0" indent="0" algn="ctr" rtl="0">
              <a:spcBef>
                <a:spcPts val="0"/>
              </a:spcBef>
              <a:spcAft>
                <a:spcPts val="0"/>
              </a:spcAft>
              <a:buNone/>
            </a:pPr>
            <a:r>
              <a:rPr lang="en-US" sz="3600" b="1" u="sng" dirty="0">
                <a:solidFill>
                  <a:schemeClr val="hlink"/>
                </a:solidFill>
                <a:hlinkClick r:id="rId3"/>
              </a:rPr>
              <a:t>Benefits</a:t>
            </a:r>
            <a:endParaRPr sz="3600" b="1" dirty="0"/>
          </a:p>
          <a:p>
            <a:pPr marL="0" lvl="0" indent="0" algn="ctr" rtl="0">
              <a:spcBef>
                <a:spcPts val="0"/>
              </a:spcBef>
              <a:spcAft>
                <a:spcPts val="0"/>
              </a:spcAft>
              <a:buNone/>
            </a:pPr>
            <a:r>
              <a:rPr lang="en-US" sz="600" b="1" u="sng" dirty="0">
                <a:solidFill>
                  <a:schemeClr val="hlink"/>
                </a:solidFill>
                <a:hlinkClick r:id="rId3"/>
              </a:rPr>
              <a:t>https://www.oclc.org/research/activities/shares/benefits.html</a:t>
            </a:r>
            <a:r>
              <a:rPr lang="en-US" sz="2400" b="1" dirty="0"/>
              <a:t> </a:t>
            </a:r>
            <a:endParaRPr sz="2400" b="1" dirty="0"/>
          </a:p>
        </p:txBody>
      </p:sp>
    </p:spTree>
    <p:extLst>
      <p:ext uri="{BB962C8B-B14F-4D97-AF65-F5344CB8AC3E}">
        <p14:creationId xmlns:p14="http://schemas.microsoft.com/office/powerpoint/2010/main" val="2414675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997308" y="0"/>
            <a:ext cx="5511466" cy="4518651"/>
          </a:xfrm>
          <a:prstGeom prst="rect">
            <a:avLst/>
          </a:prstGeom>
          <a:noFill/>
          <a:ln>
            <a:noFill/>
          </a:ln>
        </p:spPr>
      </p:pic>
      <p:sp>
        <p:nvSpPr>
          <p:cNvPr id="103" name="Google Shape;103;p14"/>
          <p:cNvSpPr txBox="1"/>
          <p:nvPr/>
        </p:nvSpPr>
        <p:spPr>
          <a:xfrm>
            <a:off x="590875" y="1218850"/>
            <a:ext cx="2861100" cy="14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t>What is </a:t>
            </a:r>
            <a:endParaRPr sz="3600" b="1"/>
          </a:p>
          <a:p>
            <a:pPr marL="0" lvl="0" indent="0" algn="ctr" rtl="0">
              <a:spcBef>
                <a:spcPts val="0"/>
              </a:spcBef>
              <a:spcAft>
                <a:spcPts val="0"/>
              </a:spcAft>
              <a:buNone/>
            </a:pPr>
            <a:r>
              <a:rPr lang="en-US" sz="3600" b="1"/>
              <a:t>“best”?</a:t>
            </a:r>
            <a:endParaRPr sz="3600" b="1"/>
          </a:p>
          <a:p>
            <a:pPr marL="0" lvl="0" indent="0" algn="l" rtl="0">
              <a:spcBef>
                <a:spcPts val="0"/>
              </a:spcBef>
              <a:spcAft>
                <a:spcPts val="0"/>
              </a:spcAft>
              <a:buNone/>
            </a:pPr>
            <a:endParaRPr sz="2400" b="1"/>
          </a:p>
          <a:p>
            <a:pPr marL="0" lvl="0" indent="0" algn="ctr" rtl="0">
              <a:spcBef>
                <a:spcPts val="0"/>
              </a:spcBef>
              <a:spcAft>
                <a:spcPts val="0"/>
              </a:spcAft>
              <a:buNone/>
            </a:pPr>
            <a:endParaRPr sz="3000" b="1"/>
          </a:p>
        </p:txBody>
      </p:sp>
    </p:spTree>
    <p:extLst>
      <p:ext uri="{BB962C8B-B14F-4D97-AF65-F5344CB8AC3E}">
        <p14:creationId xmlns:p14="http://schemas.microsoft.com/office/powerpoint/2010/main" val="65563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p:nvPr/>
        </p:nvSpPr>
        <p:spPr>
          <a:xfrm>
            <a:off x="309975" y="610250"/>
            <a:ext cx="3372600" cy="18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600" b="1">
                <a:solidFill>
                  <a:schemeClr val="dk1"/>
                </a:solidFill>
              </a:rPr>
              <a:t>What are </a:t>
            </a:r>
            <a:endParaRPr sz="3600" b="1">
              <a:solidFill>
                <a:schemeClr val="dk1"/>
              </a:solidFill>
            </a:endParaRPr>
          </a:p>
          <a:p>
            <a:pPr marL="0" lvl="0" indent="0" algn="ctr" rtl="0">
              <a:lnSpc>
                <a:spcPct val="100000"/>
              </a:lnSpc>
              <a:spcBef>
                <a:spcPts val="0"/>
              </a:spcBef>
              <a:spcAft>
                <a:spcPts val="0"/>
              </a:spcAft>
              <a:buNone/>
            </a:pPr>
            <a:r>
              <a:rPr lang="en-US" sz="3600" b="1">
                <a:solidFill>
                  <a:schemeClr val="dk1"/>
                </a:solidFill>
              </a:rPr>
              <a:t>best practices?</a:t>
            </a:r>
            <a:r>
              <a:rPr lang="en-US" sz="3000" b="1">
                <a:solidFill>
                  <a:schemeClr val="dk1"/>
                </a:solidFill>
              </a:rPr>
              <a:t> </a:t>
            </a:r>
            <a:endParaRPr sz="3000" b="1">
              <a:solidFill>
                <a:schemeClr val="dk1"/>
              </a:solidFill>
            </a:endParaRPr>
          </a:p>
          <a:p>
            <a:pPr marL="0" lvl="0" indent="0" algn="ctr" rtl="0">
              <a:lnSpc>
                <a:spcPct val="100000"/>
              </a:lnSpc>
              <a:spcBef>
                <a:spcPts val="1000"/>
              </a:spcBef>
              <a:spcAft>
                <a:spcPts val="0"/>
              </a:spcAft>
              <a:buNone/>
            </a:pPr>
            <a:r>
              <a:rPr lang="en-US" sz="2000" b="1">
                <a:solidFill>
                  <a:schemeClr val="dk1"/>
                </a:solidFill>
              </a:rPr>
              <a:t>Resources</a:t>
            </a:r>
            <a:endParaRPr sz="2000" b="1">
              <a:solidFill>
                <a:schemeClr val="dk1"/>
              </a:solidFill>
            </a:endParaRPr>
          </a:p>
          <a:p>
            <a:pPr marL="0" lvl="0" indent="0" algn="ctr" rtl="0">
              <a:spcBef>
                <a:spcPts val="0"/>
              </a:spcBef>
              <a:spcAft>
                <a:spcPts val="0"/>
              </a:spcAft>
              <a:buNone/>
            </a:pPr>
            <a:r>
              <a:rPr lang="en-US" sz="2000" b="1">
                <a:solidFill>
                  <a:schemeClr val="dk1"/>
                </a:solidFill>
              </a:rPr>
              <a:t>in </a:t>
            </a:r>
            <a:endParaRPr sz="2000" b="1">
              <a:solidFill>
                <a:schemeClr val="dk1"/>
              </a:solidFill>
            </a:endParaRPr>
          </a:p>
          <a:p>
            <a:pPr marL="0" lvl="0" indent="0" algn="ctr" rtl="0">
              <a:spcBef>
                <a:spcPts val="0"/>
              </a:spcBef>
              <a:spcAft>
                <a:spcPts val="0"/>
              </a:spcAft>
              <a:buClr>
                <a:schemeClr val="dk1"/>
              </a:buClr>
              <a:buSzPts val="1100"/>
              <a:buFont typeface="Arial"/>
              <a:buNone/>
            </a:pPr>
            <a:r>
              <a:rPr lang="en-US" sz="2000" b="1">
                <a:solidFill>
                  <a:schemeClr val="dk1"/>
                </a:solidFill>
              </a:rPr>
              <a:t>interlibrary loan/ library resource sharing</a:t>
            </a:r>
            <a:endParaRPr sz="2000" b="1">
              <a:solidFill>
                <a:schemeClr val="dk1"/>
              </a:solidFill>
            </a:endParaRPr>
          </a:p>
        </p:txBody>
      </p:sp>
      <p:sp>
        <p:nvSpPr>
          <p:cNvPr id="109" name="Google Shape;109;p15"/>
          <p:cNvSpPr txBox="1"/>
          <p:nvPr/>
        </p:nvSpPr>
        <p:spPr>
          <a:xfrm>
            <a:off x="4171950" y="61824"/>
            <a:ext cx="4847950" cy="4522875"/>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dirty="0">
                <a:solidFill>
                  <a:schemeClr val="dk1"/>
                </a:solidFill>
              </a:rPr>
              <a:t>•</a:t>
            </a:r>
            <a:r>
              <a:rPr lang="en-US" b="1" dirty="0">
                <a:solidFill>
                  <a:schemeClr val="dk1"/>
                </a:solidFill>
                <a:latin typeface="Calibri"/>
                <a:ea typeface="Calibri"/>
                <a:cs typeface="Calibri"/>
                <a:sym typeface="Calibri"/>
              </a:rPr>
              <a:t>Community listserv discussions (ILL-L; </a:t>
            </a:r>
            <a:r>
              <a:rPr lang="en-US" b="1" dirty="0" err="1">
                <a:solidFill>
                  <a:schemeClr val="dk1"/>
                </a:solidFill>
                <a:latin typeface="Calibri"/>
                <a:ea typeface="Calibri"/>
                <a:cs typeface="Calibri"/>
                <a:sym typeface="Calibri"/>
              </a:rPr>
              <a:t>WorkflowToolkit</a:t>
            </a:r>
            <a:r>
              <a:rPr lang="en-US" b="1" dirty="0">
                <a:solidFill>
                  <a:schemeClr val="dk1"/>
                </a:solidFill>
                <a:latin typeface="Calibri"/>
                <a:ea typeface="Calibri"/>
                <a:cs typeface="Calibri"/>
                <a:sym typeface="Calibri"/>
              </a:rPr>
              <a:t>-L; DOCDEL-L (and more, especially the SHARES list!)</a:t>
            </a:r>
            <a:endParaRPr b="1"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dirty="0">
                <a:solidFill>
                  <a:schemeClr val="dk1"/>
                </a:solidFill>
              </a:rPr>
              <a:t>•</a:t>
            </a:r>
            <a:r>
              <a:rPr lang="en-US" b="1" dirty="0">
                <a:solidFill>
                  <a:schemeClr val="dk1"/>
                </a:solidFill>
                <a:latin typeface="Calibri"/>
                <a:ea typeface="Calibri"/>
                <a:cs typeface="Calibri"/>
                <a:sym typeface="Calibri"/>
              </a:rPr>
              <a:t>Conferences</a:t>
            </a:r>
            <a:endParaRPr dirty="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dirty="0">
                <a:solidFill>
                  <a:schemeClr val="dk1"/>
                </a:solidFill>
              </a:rPr>
              <a:t>•</a:t>
            </a:r>
            <a:r>
              <a:rPr lang="en-US" b="1" dirty="0">
                <a:solidFill>
                  <a:schemeClr val="dk1"/>
                </a:solidFill>
                <a:latin typeface="Calibri"/>
                <a:ea typeface="Calibri"/>
                <a:cs typeface="Calibri"/>
                <a:sym typeface="Calibri"/>
              </a:rPr>
              <a:t>Journal Articles (</a:t>
            </a:r>
            <a:r>
              <a:rPr lang="en-US" b="1" u="sng" dirty="0">
                <a:solidFill>
                  <a:schemeClr val="hlink"/>
                </a:solidFill>
                <a:latin typeface="Calibri"/>
                <a:ea typeface="Calibri"/>
                <a:cs typeface="Calibri"/>
                <a:sym typeface="Calibri"/>
                <a:hlinkClick r:id="rId3"/>
              </a:rPr>
              <a:t>JILLDDER</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dirty="0">
                <a:solidFill>
                  <a:schemeClr val="dk1"/>
                </a:solidFill>
              </a:rPr>
              <a:t>•</a:t>
            </a:r>
            <a:r>
              <a:rPr lang="en-US" b="1" u="sng" dirty="0">
                <a:solidFill>
                  <a:schemeClr val="hlink"/>
                </a:solidFill>
                <a:latin typeface="Calibri"/>
                <a:ea typeface="Calibri"/>
                <a:cs typeface="Calibri"/>
                <a:sym typeface="Calibri"/>
                <a:hlinkClick r:id="rId4"/>
              </a:rPr>
              <a:t>SHARE-ILL</a:t>
            </a:r>
            <a:endParaRPr dirty="0"/>
          </a:p>
          <a:p>
            <a:pPr marL="0" lvl="0" indent="0" algn="l" rtl="0">
              <a:lnSpc>
                <a:spcPct val="90000"/>
              </a:lnSpc>
              <a:spcBef>
                <a:spcPts val="1000"/>
              </a:spcBef>
              <a:spcAft>
                <a:spcPts val="0"/>
              </a:spcAft>
              <a:buNone/>
            </a:pPr>
            <a:r>
              <a:rPr lang="en-US" dirty="0">
                <a:solidFill>
                  <a:schemeClr val="dk1"/>
                </a:solidFill>
              </a:rPr>
              <a:t>•</a:t>
            </a:r>
            <a:r>
              <a:rPr lang="en-US" b="1" u="sng" dirty="0">
                <a:solidFill>
                  <a:schemeClr val="hlink"/>
                </a:solidFill>
                <a:latin typeface="Calibri"/>
                <a:ea typeface="Calibri"/>
                <a:cs typeface="Calibri"/>
                <a:sym typeface="Calibri"/>
                <a:hlinkClick r:id="rId5"/>
              </a:rPr>
              <a:t>The Rethinking Resource Sharing Initiative and ALA RUSA STARS:  STAR Checklist</a:t>
            </a:r>
            <a:endParaRPr dirty="0">
              <a:solidFill>
                <a:schemeClr val="dk1"/>
              </a:solidFill>
            </a:endParaRPr>
          </a:p>
          <a:p>
            <a:pPr marL="0" lvl="0" indent="0" algn="l" rtl="0">
              <a:lnSpc>
                <a:spcPct val="90000"/>
              </a:lnSpc>
              <a:spcBef>
                <a:spcPts val="1000"/>
              </a:spcBef>
              <a:spcAft>
                <a:spcPts val="0"/>
              </a:spcAft>
              <a:buNone/>
            </a:pPr>
            <a:r>
              <a:rPr lang="en-US" dirty="0">
                <a:solidFill>
                  <a:schemeClr val="dk1"/>
                </a:solidFill>
              </a:rPr>
              <a:t>•</a:t>
            </a:r>
            <a:r>
              <a:rPr lang="en-US" b="1" u="sng" dirty="0">
                <a:solidFill>
                  <a:schemeClr val="hlink"/>
                </a:solidFill>
                <a:latin typeface="Calibri"/>
                <a:ea typeface="Calibri"/>
                <a:cs typeface="Calibri"/>
                <a:sym typeface="Calibri"/>
                <a:hlinkClick r:id="rId6"/>
              </a:rPr>
              <a:t>IFLA Guidelines for Best Practice in Interlibrary Loan and Document Delivery</a:t>
            </a:r>
            <a:endParaRPr b="1" u="sng" dirty="0">
              <a:solidFill>
                <a:schemeClr val="hlink"/>
              </a:solidFill>
              <a:latin typeface="Calibri"/>
              <a:ea typeface="Calibri"/>
              <a:cs typeface="Calibri"/>
              <a:sym typeface="Calibri"/>
              <a:hlinkClick r:id="rId6"/>
            </a:endParaRPr>
          </a:p>
          <a:p>
            <a:pPr marL="0" lvl="0" indent="0" algn="l" rtl="0">
              <a:lnSpc>
                <a:spcPct val="90000"/>
              </a:lnSpc>
              <a:spcBef>
                <a:spcPts val="1000"/>
              </a:spcBef>
              <a:spcAft>
                <a:spcPts val="0"/>
              </a:spcAft>
              <a:buNone/>
            </a:pPr>
            <a:r>
              <a:rPr lang="en-US" dirty="0">
                <a:solidFill>
                  <a:schemeClr val="dk1"/>
                </a:solidFill>
              </a:rPr>
              <a:t>•</a:t>
            </a:r>
            <a:r>
              <a:rPr lang="en-US" b="1" u="sng" dirty="0">
                <a:solidFill>
                  <a:schemeClr val="hlink"/>
                </a:solidFill>
                <a:latin typeface="Calibri"/>
                <a:ea typeface="Calibri"/>
                <a:cs typeface="Calibri"/>
                <a:sym typeface="Calibri"/>
                <a:hlinkClick r:id="rId7"/>
              </a:rPr>
              <a:t>IDS Online Learning Institute</a:t>
            </a:r>
            <a:endParaRPr dirty="0">
              <a:solidFill>
                <a:schemeClr val="dk1"/>
              </a:solidFill>
            </a:endParaRPr>
          </a:p>
          <a:p>
            <a:pPr marL="0" lvl="0" indent="0" algn="l" rtl="0">
              <a:lnSpc>
                <a:spcPct val="90000"/>
              </a:lnSpc>
              <a:spcBef>
                <a:spcPts val="1000"/>
              </a:spcBef>
              <a:spcAft>
                <a:spcPts val="0"/>
              </a:spcAft>
              <a:buNone/>
            </a:pPr>
            <a:r>
              <a:rPr lang="en-US" dirty="0">
                <a:solidFill>
                  <a:schemeClr val="dk1"/>
                </a:solidFill>
              </a:rPr>
              <a:t>•</a:t>
            </a:r>
            <a:r>
              <a:rPr lang="en-US" b="1" u="sng" dirty="0">
                <a:solidFill>
                  <a:schemeClr val="hlink"/>
                </a:solidFill>
                <a:latin typeface="Calibri"/>
                <a:ea typeface="Calibri"/>
                <a:cs typeface="Calibri"/>
                <a:sym typeface="Calibri"/>
                <a:hlinkClick r:id="rId8"/>
              </a:rPr>
              <a:t>The IDS Project Workflow Toolkit</a:t>
            </a:r>
            <a:endParaRPr dirty="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dirty="0">
                <a:solidFill>
                  <a:schemeClr val="dk1"/>
                </a:solidFill>
              </a:rPr>
              <a:t>•</a:t>
            </a:r>
            <a:r>
              <a:rPr lang="en-US" b="1" u="sng" dirty="0">
                <a:solidFill>
                  <a:schemeClr val="hlink"/>
                </a:solidFill>
                <a:latin typeface="Calibri"/>
                <a:ea typeface="Calibri"/>
                <a:cs typeface="Calibri"/>
                <a:sym typeface="Calibri"/>
                <a:hlinkClick r:id="rId9"/>
              </a:rPr>
              <a:t>ALA ILL Code</a:t>
            </a:r>
            <a:endParaRPr b="1" dirty="0">
              <a:solidFill>
                <a:schemeClr val="dk1"/>
              </a:solidFill>
              <a:uFill>
                <a:noFill/>
              </a:uFill>
              <a:latin typeface="Calibri"/>
              <a:ea typeface="Calibri"/>
              <a:cs typeface="Calibri"/>
              <a:sym typeface="Calibri"/>
              <a:hlinkClick r:id="rId4"/>
            </a:endParaRPr>
          </a:p>
          <a:p>
            <a:pPr marL="0" lvl="0" indent="0" algn="l" rtl="0">
              <a:lnSpc>
                <a:spcPct val="90000"/>
              </a:lnSpc>
              <a:spcBef>
                <a:spcPts val="1000"/>
              </a:spcBef>
              <a:spcAft>
                <a:spcPts val="0"/>
              </a:spcAft>
              <a:buClr>
                <a:schemeClr val="dk1"/>
              </a:buClr>
              <a:buSzPts val="1100"/>
              <a:buFont typeface="Arial"/>
              <a:buNone/>
            </a:pPr>
            <a:endParaRPr dirty="0">
              <a:solidFill>
                <a:schemeClr val="dk1"/>
              </a:solidFill>
              <a:uFill>
                <a:noFill/>
              </a:uFill>
              <a:hlinkClick r:id="rId8"/>
            </a:endParaRPr>
          </a:p>
          <a:p>
            <a:pPr marL="0" lvl="0" indent="0" algn="l" rtl="0">
              <a:spcBef>
                <a:spcPts val="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70964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p:nvPr/>
        </p:nvSpPr>
        <p:spPr>
          <a:xfrm>
            <a:off x="552125" y="949275"/>
            <a:ext cx="3981900" cy="2325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600" b="1">
                <a:solidFill>
                  <a:schemeClr val="dk1"/>
                </a:solidFill>
                <a:latin typeface="Calibri"/>
                <a:ea typeface="Calibri"/>
                <a:cs typeface="Calibri"/>
                <a:sym typeface="Calibri"/>
              </a:rPr>
              <a:t>SHARES</a:t>
            </a:r>
            <a:endParaRPr sz="3600" b="1">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3600" b="1">
                <a:solidFill>
                  <a:schemeClr val="dk1"/>
                </a:solidFill>
                <a:latin typeface="Calibri"/>
                <a:ea typeface="Calibri"/>
                <a:cs typeface="Calibri"/>
                <a:sym typeface="Calibri"/>
              </a:rPr>
              <a:t>Best Practice</a:t>
            </a:r>
            <a:endParaRPr sz="3600" b="1">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3600" b="1">
                <a:solidFill>
                  <a:schemeClr val="dk1"/>
                </a:solidFill>
                <a:latin typeface="Calibri"/>
                <a:ea typeface="Calibri"/>
                <a:cs typeface="Calibri"/>
                <a:sym typeface="Calibri"/>
              </a:rPr>
              <a:t>Working Group</a:t>
            </a:r>
            <a:endParaRPr sz="3600" b="1">
              <a:solidFill>
                <a:schemeClr val="dk1"/>
              </a:solidFill>
              <a:latin typeface="Calibri"/>
              <a:ea typeface="Calibri"/>
              <a:cs typeface="Calibri"/>
              <a:sym typeface="Calibri"/>
            </a:endParaRPr>
          </a:p>
          <a:p>
            <a:pPr marL="0" lvl="0" indent="0" algn="ctr" rtl="0">
              <a:spcBef>
                <a:spcPts val="0"/>
              </a:spcBef>
              <a:spcAft>
                <a:spcPts val="0"/>
              </a:spcAft>
              <a:buNone/>
            </a:pPr>
            <a:endParaRPr/>
          </a:p>
        </p:txBody>
      </p:sp>
      <p:sp>
        <p:nvSpPr>
          <p:cNvPr id="115" name="Google Shape;115;p16"/>
          <p:cNvSpPr txBox="1"/>
          <p:nvPr/>
        </p:nvSpPr>
        <p:spPr>
          <a:xfrm>
            <a:off x="243750" y="3829925"/>
            <a:ext cx="8784600" cy="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b="1"/>
          </a:p>
        </p:txBody>
      </p:sp>
      <p:sp>
        <p:nvSpPr>
          <p:cNvPr id="116" name="Google Shape;116;p16"/>
          <p:cNvSpPr txBox="1"/>
          <p:nvPr/>
        </p:nvSpPr>
        <p:spPr>
          <a:xfrm>
            <a:off x="4493275" y="327600"/>
            <a:ext cx="4171200" cy="130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400" b="1" dirty="0">
                <a:latin typeface="Calibri"/>
                <a:ea typeface="Calibri"/>
                <a:cs typeface="Calibri"/>
                <a:sym typeface="Calibri"/>
              </a:rPr>
              <a:t>Working with other consortia</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Sharing special collections</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Patron-centered policies</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Packaging/shipping</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Physical delivery</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Lending</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E-delivery</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International </a:t>
            </a:r>
            <a:r>
              <a:rPr lang="en-US" sz="1400" b="1" dirty="0" err="1">
                <a:latin typeface="Calibri"/>
                <a:ea typeface="Calibri"/>
                <a:cs typeface="Calibri"/>
                <a:sym typeface="Calibri"/>
              </a:rPr>
              <a:t>returnables</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SHARES-specific</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Advocating for ILL</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Tutorial/training</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About your ILL unit</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Borrowing</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Negotiating e-licenses</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Managing renovations/moves</a:t>
            </a:r>
            <a:endParaRPr sz="1400" b="1" dirty="0">
              <a:latin typeface="Calibri"/>
              <a:ea typeface="Calibri"/>
              <a:cs typeface="Calibri"/>
              <a:sym typeface="Calibri"/>
            </a:endParaRPr>
          </a:p>
          <a:p>
            <a:pPr marL="0" lvl="0" indent="0" algn="ctr" rtl="0">
              <a:lnSpc>
                <a:spcPct val="115000"/>
              </a:lnSpc>
              <a:spcBef>
                <a:spcPts val="0"/>
              </a:spcBef>
              <a:spcAft>
                <a:spcPts val="0"/>
              </a:spcAft>
              <a:buNone/>
            </a:pPr>
            <a:r>
              <a:rPr lang="en-US" sz="1400" b="1" dirty="0">
                <a:latin typeface="Calibri"/>
                <a:ea typeface="Calibri"/>
                <a:cs typeface="Calibri"/>
                <a:sym typeface="Calibri"/>
              </a:rPr>
              <a:t>Reciprocal onsite access</a:t>
            </a:r>
            <a:endParaRPr sz="1400" b="1" dirty="0">
              <a:latin typeface="Calibri"/>
              <a:ea typeface="Calibri"/>
              <a:cs typeface="Calibri"/>
              <a:sym typeface="Calibri"/>
            </a:endParaRPr>
          </a:p>
          <a:p>
            <a:pPr marL="0" lvl="0" indent="0" algn="ctr" rtl="0">
              <a:spcBef>
                <a:spcPts val="0"/>
              </a:spcBef>
              <a:spcAft>
                <a:spcPts val="0"/>
              </a:spcAft>
              <a:buNone/>
            </a:pPr>
            <a:endParaRPr sz="1050" b="1" dirty="0"/>
          </a:p>
          <a:p>
            <a:pPr marL="0" lvl="0" indent="0" algn="ctr" rtl="0">
              <a:spcBef>
                <a:spcPts val="0"/>
              </a:spcBef>
              <a:spcAft>
                <a:spcPts val="0"/>
              </a:spcAft>
              <a:buNone/>
            </a:pPr>
            <a:endParaRPr sz="1200" b="1" dirty="0"/>
          </a:p>
        </p:txBody>
      </p:sp>
    </p:spTree>
    <p:extLst>
      <p:ext uri="{BB962C8B-B14F-4D97-AF65-F5344CB8AC3E}">
        <p14:creationId xmlns:p14="http://schemas.microsoft.com/office/powerpoint/2010/main" val="2115115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p:nvPr/>
        </p:nvSpPr>
        <p:spPr>
          <a:xfrm>
            <a:off x="1156675" y="996150"/>
            <a:ext cx="3069600" cy="12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chemeClr val="dk1"/>
                </a:solidFill>
              </a:rPr>
              <a:t>From best practices…</a:t>
            </a:r>
            <a:endParaRPr sz="3600" b="1">
              <a:solidFill>
                <a:schemeClr val="dk1"/>
              </a:solidFill>
            </a:endParaRPr>
          </a:p>
          <a:p>
            <a:pPr marL="0" lvl="0" indent="0" algn="l" rtl="0">
              <a:spcBef>
                <a:spcPts val="0"/>
              </a:spcBef>
              <a:spcAft>
                <a:spcPts val="0"/>
              </a:spcAft>
              <a:buClr>
                <a:schemeClr val="dk1"/>
              </a:buClr>
              <a:buSzPts val="1100"/>
              <a:buFont typeface="Arial"/>
              <a:buNone/>
            </a:pPr>
            <a:r>
              <a:rPr lang="en-US" sz="3600" b="1">
                <a:solidFill>
                  <a:schemeClr val="dk1"/>
                </a:solidFill>
              </a:rPr>
              <a:t>...to next practices!</a:t>
            </a:r>
            <a:endParaRPr sz="3600" b="1">
              <a:solidFill>
                <a:schemeClr val="dk1"/>
              </a:solidFill>
            </a:endParaRPr>
          </a:p>
          <a:p>
            <a:pPr marL="0" lvl="0" indent="0" algn="l" rtl="0">
              <a:spcBef>
                <a:spcPts val="0"/>
              </a:spcBef>
              <a:spcAft>
                <a:spcPts val="0"/>
              </a:spcAft>
              <a:buNone/>
            </a:pPr>
            <a:endParaRPr/>
          </a:p>
        </p:txBody>
      </p:sp>
      <p:sp>
        <p:nvSpPr>
          <p:cNvPr id="122" name="Google Shape;122;p17"/>
          <p:cNvSpPr txBox="1"/>
          <p:nvPr/>
        </p:nvSpPr>
        <p:spPr>
          <a:xfrm>
            <a:off x="4226274" y="508000"/>
            <a:ext cx="4568475" cy="382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(Expanding Reciprocal On-Site Access and Direct Borrowing</a:t>
            </a:r>
            <a:endParaRPr b="1" dirty="0"/>
          </a:p>
          <a:p>
            <a:pPr marL="0" lvl="0" indent="0" algn="ctr" rtl="0">
              <a:spcBef>
                <a:spcPts val="0"/>
              </a:spcBef>
              <a:spcAft>
                <a:spcPts val="0"/>
              </a:spcAft>
              <a:buNone/>
            </a:pPr>
            <a:endParaRPr b="1" dirty="0"/>
          </a:p>
          <a:p>
            <a:pPr marL="0" lvl="0" indent="0" algn="ctr" rtl="0">
              <a:spcBef>
                <a:spcPts val="0"/>
              </a:spcBef>
              <a:spcAft>
                <a:spcPts val="0"/>
              </a:spcAft>
              <a:buNone/>
            </a:pPr>
            <a:r>
              <a:rPr lang="en-US" b="1" dirty="0"/>
              <a:t>Setting specific turnaround target times</a:t>
            </a:r>
            <a:endParaRPr b="1" dirty="0"/>
          </a:p>
          <a:p>
            <a:pPr marL="0" lvl="0" indent="0" algn="ctr" rtl="0">
              <a:spcBef>
                <a:spcPts val="0"/>
              </a:spcBef>
              <a:spcAft>
                <a:spcPts val="0"/>
              </a:spcAft>
              <a:buNone/>
            </a:pPr>
            <a:endParaRPr b="1" dirty="0"/>
          </a:p>
          <a:p>
            <a:pPr marL="0" lvl="0" indent="0" algn="ctr" rtl="0">
              <a:spcBef>
                <a:spcPts val="0"/>
              </a:spcBef>
              <a:spcAft>
                <a:spcPts val="0"/>
              </a:spcAft>
              <a:buNone/>
            </a:pPr>
            <a:r>
              <a:rPr lang="en-US" b="1" dirty="0"/>
              <a:t>Controlled digital lending of e-books</a:t>
            </a:r>
            <a:endParaRPr b="1" dirty="0"/>
          </a:p>
          <a:p>
            <a:pPr marL="0" lvl="0" indent="0" algn="ctr" rtl="0">
              <a:spcBef>
                <a:spcPts val="0"/>
              </a:spcBef>
              <a:spcAft>
                <a:spcPts val="0"/>
              </a:spcAft>
              <a:buNone/>
            </a:pPr>
            <a:endParaRPr b="1" dirty="0"/>
          </a:p>
          <a:p>
            <a:pPr marL="0" lvl="0" indent="0" algn="ctr" rtl="0">
              <a:spcBef>
                <a:spcPts val="0"/>
              </a:spcBef>
              <a:spcAft>
                <a:spcPts val="0"/>
              </a:spcAft>
              <a:buNone/>
            </a:pPr>
            <a:r>
              <a:rPr lang="en-US" b="1" dirty="0"/>
              <a:t>Facilitating special collection and archives payments</a:t>
            </a:r>
            <a:endParaRPr b="1" dirty="0"/>
          </a:p>
          <a:p>
            <a:pPr marL="0" lvl="0" indent="0" algn="ctr" rtl="0">
              <a:spcBef>
                <a:spcPts val="0"/>
              </a:spcBef>
              <a:spcAft>
                <a:spcPts val="0"/>
              </a:spcAft>
              <a:buNone/>
            </a:pPr>
            <a:endParaRPr b="1" dirty="0"/>
          </a:p>
          <a:p>
            <a:pPr marL="0" lvl="0" indent="0" algn="ctr" rtl="0">
              <a:spcBef>
                <a:spcPts val="0"/>
              </a:spcBef>
              <a:spcAft>
                <a:spcPts val="0"/>
              </a:spcAft>
              <a:buNone/>
            </a:pPr>
            <a:r>
              <a:rPr lang="en-US" b="1" dirty="0"/>
              <a:t>Expanding </a:t>
            </a:r>
            <a:r>
              <a:rPr lang="en-US" b="1" dirty="0" err="1"/>
              <a:t>consortial</a:t>
            </a:r>
            <a:r>
              <a:rPr lang="en-US" b="1" dirty="0"/>
              <a:t> cooperation: sharing staff expertise, collection development...and more!)</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2595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16" name="Rectangle 15">
            <a:extLst>
              <a:ext uri="{FF2B5EF4-FFF2-40B4-BE49-F238E27FC236}">
                <a16:creationId xmlns:a16="http://schemas.microsoft.com/office/drawing/2014/main" id="{25BE5E33-6CB1-4163-834C-160A8FE8F5BF}"/>
              </a:ext>
            </a:extLst>
          </p:cNvPr>
          <p:cNvSpPr/>
          <p:nvPr/>
        </p:nvSpPr>
        <p:spPr>
          <a:xfrm>
            <a:off x="340786" y="1092200"/>
            <a:ext cx="3691464" cy="3108543"/>
          </a:xfrm>
          <a:prstGeom prst="rect">
            <a:avLst/>
          </a:prstGeom>
        </p:spPr>
        <p:txBody>
          <a:bodyPr wrap="square">
            <a:spAutoFit/>
          </a:bodyPr>
          <a:lstStyle/>
          <a:p>
            <a:pPr marL="457200" indent="-457200">
              <a:buFont typeface="Arial" panose="020B0604020202020204" pitchFamily="34" charset="0"/>
              <a:buChar char="•"/>
            </a:pPr>
            <a:r>
              <a:rPr lang="en-US" sz="2000" dirty="0"/>
              <a:t>2017 Executive Group</a:t>
            </a:r>
          </a:p>
          <a:p>
            <a:pPr marL="914400" lvl="1" indent="-457200">
              <a:buFont typeface="Arial" panose="020B0604020202020204" pitchFamily="34" charset="0"/>
              <a:buChar char="•"/>
            </a:pPr>
            <a:r>
              <a:rPr lang="en-US" sz="1600" dirty="0">
                <a:solidFill>
                  <a:schemeClr val="accent6">
                    <a:lumMod val="75000"/>
                  </a:schemeClr>
                </a:solidFill>
              </a:rPr>
              <a:t>Zack Lane, Columbia </a:t>
            </a:r>
          </a:p>
          <a:p>
            <a:pPr marL="914400" lvl="1" indent="-457200">
              <a:buFont typeface="Arial" panose="020B0604020202020204" pitchFamily="34" charset="0"/>
              <a:buChar char="•"/>
            </a:pPr>
            <a:r>
              <a:rPr lang="en-US" sz="1600" dirty="0">
                <a:solidFill>
                  <a:schemeClr val="accent6">
                    <a:lumMod val="75000"/>
                  </a:schemeClr>
                </a:solidFill>
              </a:rPr>
              <a:t>Lars Leon, U Kansas</a:t>
            </a:r>
          </a:p>
          <a:p>
            <a:pPr marL="914400" lvl="1" indent="-457200">
              <a:buFont typeface="Arial" panose="020B0604020202020204" pitchFamily="34" charset="0"/>
              <a:buChar char="•"/>
            </a:pPr>
            <a:r>
              <a:rPr lang="en-US" sz="1600" dirty="0">
                <a:solidFill>
                  <a:schemeClr val="accent6">
                    <a:lumMod val="75000"/>
                  </a:schemeClr>
                </a:solidFill>
              </a:rPr>
              <a:t>Deborah Mitoraj, U Michigan Law</a:t>
            </a:r>
          </a:p>
          <a:p>
            <a:pPr marL="914400" lvl="1" indent="-457200">
              <a:buFont typeface="Arial" panose="020B0604020202020204" pitchFamily="34" charset="0"/>
              <a:buChar char="•"/>
            </a:pPr>
            <a:r>
              <a:rPr lang="en-US" sz="1600" dirty="0">
                <a:solidFill>
                  <a:schemeClr val="accent6">
                    <a:lumMod val="75000"/>
                  </a:schemeClr>
                </a:solidFill>
              </a:rPr>
              <a:t>Kristin Walker, UT Austin</a:t>
            </a:r>
          </a:p>
          <a:p>
            <a:pPr marL="914400" lvl="1" indent="-457200">
              <a:buFont typeface="Arial" panose="020B0604020202020204" pitchFamily="34" charset="0"/>
              <a:buChar char="•"/>
            </a:pPr>
            <a:r>
              <a:rPr lang="en-US" sz="1600" dirty="0">
                <a:solidFill>
                  <a:schemeClr val="accent6">
                    <a:lumMod val="75000"/>
                  </a:schemeClr>
                </a:solidFill>
              </a:rPr>
              <a:t>Lynn Wexler, MFAH</a:t>
            </a:r>
          </a:p>
          <a:p>
            <a:pPr marL="914400" lvl="1" indent="-457200">
              <a:buFont typeface="Arial" panose="020B0604020202020204" pitchFamily="34" charset="0"/>
              <a:buChar char="•"/>
            </a:pPr>
            <a:r>
              <a:rPr lang="en-US" sz="1600" dirty="0">
                <a:solidFill>
                  <a:schemeClr val="accent6">
                    <a:lumMod val="75000"/>
                  </a:schemeClr>
                </a:solidFill>
              </a:rPr>
              <a:t>Jennifer DeVito, Stony Brook </a:t>
            </a:r>
          </a:p>
          <a:p>
            <a:pPr marL="914400" lvl="1" indent="-457200">
              <a:buFont typeface="Arial" panose="020B0604020202020204" pitchFamily="34" charset="0"/>
              <a:buChar char="•"/>
            </a:pPr>
            <a:r>
              <a:rPr lang="en-US" sz="1600" dirty="0">
                <a:solidFill>
                  <a:schemeClr val="accent6">
                    <a:lumMod val="75000"/>
                  </a:schemeClr>
                </a:solidFill>
              </a:rPr>
              <a:t>Joanne Docherty, U Glasgow</a:t>
            </a:r>
          </a:p>
          <a:p>
            <a:pPr marL="914400" lvl="1" indent="-457200">
              <a:buFont typeface="Arial" panose="020B0604020202020204" pitchFamily="34" charset="0"/>
              <a:buChar char="•"/>
            </a:pPr>
            <a:r>
              <a:rPr lang="en-US" sz="1600" dirty="0">
                <a:solidFill>
                  <a:schemeClr val="accent6">
                    <a:lumMod val="75000"/>
                  </a:schemeClr>
                </a:solidFill>
              </a:rPr>
              <a:t>Kurt Munson, Northwestern</a:t>
            </a:r>
          </a:p>
        </p:txBody>
      </p:sp>
    </p:spTree>
    <p:extLst>
      <p:ext uri="{BB962C8B-B14F-4D97-AF65-F5344CB8AC3E}">
        <p14:creationId xmlns:p14="http://schemas.microsoft.com/office/powerpoint/2010/main" val="23536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1200329"/>
          </a:xfrm>
        </p:spPr>
        <p:txBody>
          <a:bodyPr/>
          <a:lstStyle/>
          <a:p>
            <a:r>
              <a:rPr lang="en-US" dirty="0"/>
              <a:t>Next steps, and a passing of the baton</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433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Passing the SHARES baton…</a:t>
            </a:r>
          </a:p>
        </p:txBody>
      </p:sp>
      <p:sp>
        <p:nvSpPr>
          <p:cNvPr id="5" name="Rectangle 4">
            <a:extLst>
              <a:ext uri="{FF2B5EF4-FFF2-40B4-BE49-F238E27FC236}">
                <a16:creationId xmlns:a16="http://schemas.microsoft.com/office/drawing/2014/main" id="{86312897-01AF-4D5E-850F-A06B825BE643}"/>
              </a:ext>
            </a:extLst>
          </p:cNvPr>
          <p:cNvSpPr/>
          <p:nvPr/>
        </p:nvSpPr>
        <p:spPr>
          <a:xfrm>
            <a:off x="340786" y="1092200"/>
            <a:ext cx="3958164" cy="2369880"/>
          </a:xfrm>
          <a:prstGeom prst="rect">
            <a:avLst/>
          </a:prstGeom>
        </p:spPr>
        <p:txBody>
          <a:bodyPr wrap="square">
            <a:spAutoFit/>
          </a:bodyPr>
          <a:lstStyle/>
          <a:p>
            <a:pPr marL="457200" indent="-457200">
              <a:buFont typeface="Arial" panose="020B0604020202020204" pitchFamily="34" charset="0"/>
              <a:buChar char="•"/>
            </a:pPr>
            <a:r>
              <a:rPr lang="en-US" sz="2000" dirty="0"/>
              <a:t>20</a:t>
            </a:r>
            <a:r>
              <a:rPr lang="en-US" sz="2000" dirty="0">
                <a:solidFill>
                  <a:srgbClr val="00B050"/>
                </a:solidFill>
              </a:rPr>
              <a:t>19</a:t>
            </a:r>
            <a:r>
              <a:rPr lang="en-US" sz="2000" dirty="0"/>
              <a:t> Executive Group</a:t>
            </a:r>
          </a:p>
          <a:p>
            <a:pPr marL="914400" lvl="1" indent="-457200">
              <a:buFont typeface="Arial" panose="020B0604020202020204" pitchFamily="34" charset="0"/>
              <a:buChar char="•"/>
            </a:pPr>
            <a:r>
              <a:rPr lang="en-US" sz="1600" dirty="0">
                <a:solidFill>
                  <a:srgbClr val="00B050"/>
                </a:solidFill>
              </a:rPr>
              <a:t>Ralph Baylor, Frick</a:t>
            </a:r>
          </a:p>
          <a:p>
            <a:pPr marL="914400" lvl="1" indent="-457200">
              <a:buFont typeface="Arial" panose="020B0604020202020204" pitchFamily="34" charset="0"/>
              <a:buChar char="•"/>
            </a:pPr>
            <a:r>
              <a:rPr lang="en-US" sz="1600" dirty="0">
                <a:solidFill>
                  <a:srgbClr val="00B050"/>
                </a:solidFill>
              </a:rPr>
              <a:t>Juan Fernandez, Fordham Law</a:t>
            </a:r>
          </a:p>
          <a:p>
            <a:pPr marL="914400" lvl="1" indent="-457200">
              <a:buFont typeface="Arial" panose="020B0604020202020204" pitchFamily="34" charset="0"/>
              <a:buChar char="•"/>
            </a:pPr>
            <a:r>
              <a:rPr lang="en-US" sz="1600" dirty="0">
                <a:solidFill>
                  <a:srgbClr val="00B050"/>
                </a:solidFill>
              </a:rPr>
              <a:t>Ronald Figueroa, Syracuse</a:t>
            </a:r>
          </a:p>
          <a:p>
            <a:pPr marL="914400" lvl="1" indent="-457200">
              <a:buFont typeface="Arial" panose="020B0604020202020204" pitchFamily="34" charset="0"/>
              <a:buChar char="•"/>
            </a:pPr>
            <a:r>
              <a:rPr lang="en-US" sz="1600" dirty="0">
                <a:solidFill>
                  <a:srgbClr val="00B050"/>
                </a:solidFill>
              </a:rPr>
              <a:t>Merrie Fuller, U Michigan</a:t>
            </a:r>
          </a:p>
          <a:p>
            <a:pPr marL="914400" lvl="1" indent="-457200">
              <a:buFont typeface="Arial" panose="020B0604020202020204" pitchFamily="34" charset="0"/>
              <a:buChar char="•"/>
            </a:pPr>
            <a:r>
              <a:rPr lang="en-US" sz="1600" dirty="0">
                <a:solidFill>
                  <a:srgbClr val="00B050"/>
                </a:solidFill>
              </a:rPr>
              <a:t>Travis Goode, UT Dallas</a:t>
            </a:r>
          </a:p>
          <a:p>
            <a:pPr marL="914400" lvl="1" indent="-457200">
              <a:buFont typeface="Arial" panose="020B0604020202020204" pitchFamily="34" charset="0"/>
              <a:buChar char="•"/>
            </a:pPr>
            <a:r>
              <a:rPr lang="en-US" sz="1600" dirty="0">
                <a:solidFill>
                  <a:srgbClr val="00B050"/>
                </a:solidFill>
              </a:rPr>
              <a:t>Richard Zwiercan, UNLV</a:t>
            </a:r>
          </a:p>
          <a:p>
            <a:pPr marL="914400" lvl="1" indent="-457200">
              <a:buFont typeface="Arial" panose="020B0604020202020204" pitchFamily="34" charset="0"/>
              <a:buChar char="•"/>
            </a:pPr>
            <a:r>
              <a:rPr lang="en-US" sz="1600" dirty="0">
                <a:solidFill>
                  <a:srgbClr val="0070C0"/>
                </a:solidFill>
              </a:rPr>
              <a:t>Carl Jones, U Edinburgh</a:t>
            </a:r>
          </a:p>
          <a:p>
            <a:pPr marL="914400" lvl="1" indent="-457200">
              <a:buFont typeface="Arial" panose="020B0604020202020204" pitchFamily="34" charset="0"/>
              <a:buChar char="•"/>
            </a:pPr>
            <a:r>
              <a:rPr lang="en-US" sz="1600" dirty="0">
                <a:solidFill>
                  <a:srgbClr val="0070C0"/>
                </a:solidFill>
              </a:rPr>
              <a:t>Elise Thornley, Binghamton</a:t>
            </a:r>
          </a:p>
        </p:txBody>
      </p:sp>
      <p:sp>
        <p:nvSpPr>
          <p:cNvPr id="2" name="TextBox 1">
            <a:extLst>
              <a:ext uri="{FF2B5EF4-FFF2-40B4-BE49-F238E27FC236}">
                <a16:creationId xmlns:a16="http://schemas.microsoft.com/office/drawing/2014/main" id="{94E810FB-F6E1-443D-835B-CC69CB3C0B7C}"/>
              </a:ext>
            </a:extLst>
          </p:cNvPr>
          <p:cNvSpPr txBox="1"/>
          <p:nvPr/>
        </p:nvSpPr>
        <p:spPr>
          <a:xfrm>
            <a:off x="5683250" y="781050"/>
            <a:ext cx="1377149" cy="3154710"/>
          </a:xfrm>
          <a:prstGeom prst="rect">
            <a:avLst/>
          </a:prstGeom>
          <a:noFill/>
        </p:spPr>
        <p:txBody>
          <a:bodyPr wrap="square" rtlCol="0">
            <a:spAutoFit/>
          </a:bodyPr>
          <a:lstStyle/>
          <a:p>
            <a:r>
              <a:rPr lang="en-US" sz="19900" dirty="0">
                <a:solidFill>
                  <a:srgbClr val="00B050"/>
                </a:solidFill>
              </a:rPr>
              <a:t>?</a:t>
            </a:r>
          </a:p>
        </p:txBody>
      </p:sp>
      <p:sp>
        <p:nvSpPr>
          <p:cNvPr id="3" name="Oval 2">
            <a:extLst>
              <a:ext uri="{FF2B5EF4-FFF2-40B4-BE49-F238E27FC236}">
                <a16:creationId xmlns:a16="http://schemas.microsoft.com/office/drawing/2014/main" id="{A29F367F-C13E-4664-B826-9FE3FDC463FF}"/>
              </a:ext>
            </a:extLst>
          </p:cNvPr>
          <p:cNvSpPr/>
          <p:nvPr/>
        </p:nvSpPr>
        <p:spPr>
          <a:xfrm>
            <a:off x="5372100" y="1092200"/>
            <a:ext cx="2203450" cy="2667000"/>
          </a:xfrm>
          <a:prstGeom prst="ellipse">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01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Passing the SHARES baton…</a:t>
            </a:r>
          </a:p>
        </p:txBody>
      </p:sp>
      <p:sp>
        <p:nvSpPr>
          <p:cNvPr id="5" name="Rectangle 4">
            <a:extLst>
              <a:ext uri="{FF2B5EF4-FFF2-40B4-BE49-F238E27FC236}">
                <a16:creationId xmlns:a16="http://schemas.microsoft.com/office/drawing/2014/main" id="{86312897-01AF-4D5E-850F-A06B825BE643}"/>
              </a:ext>
            </a:extLst>
          </p:cNvPr>
          <p:cNvSpPr/>
          <p:nvPr/>
        </p:nvSpPr>
        <p:spPr>
          <a:xfrm>
            <a:off x="340786" y="1092200"/>
            <a:ext cx="3958164" cy="2369880"/>
          </a:xfrm>
          <a:prstGeom prst="rect">
            <a:avLst/>
          </a:prstGeom>
        </p:spPr>
        <p:txBody>
          <a:bodyPr wrap="square">
            <a:spAutoFit/>
          </a:bodyPr>
          <a:lstStyle/>
          <a:p>
            <a:pPr marL="457200" indent="-457200">
              <a:buFont typeface="Arial" panose="020B0604020202020204" pitchFamily="34" charset="0"/>
              <a:buChar char="•"/>
            </a:pPr>
            <a:r>
              <a:rPr lang="en-US" sz="2000" dirty="0"/>
              <a:t>20</a:t>
            </a:r>
            <a:r>
              <a:rPr lang="en-US" sz="2000" dirty="0">
                <a:solidFill>
                  <a:srgbClr val="00B050"/>
                </a:solidFill>
              </a:rPr>
              <a:t>19</a:t>
            </a:r>
            <a:r>
              <a:rPr lang="en-US" sz="2000" dirty="0"/>
              <a:t> Executive Group</a:t>
            </a:r>
          </a:p>
          <a:p>
            <a:pPr marL="914400" lvl="1" indent="-457200">
              <a:buFont typeface="Arial" panose="020B0604020202020204" pitchFamily="34" charset="0"/>
              <a:buChar char="•"/>
            </a:pPr>
            <a:r>
              <a:rPr lang="en-US" sz="1600" dirty="0">
                <a:solidFill>
                  <a:srgbClr val="00B050"/>
                </a:solidFill>
              </a:rPr>
              <a:t>Ralph Baylor, Frick</a:t>
            </a:r>
          </a:p>
          <a:p>
            <a:pPr marL="914400" lvl="1" indent="-457200">
              <a:buFont typeface="Arial" panose="020B0604020202020204" pitchFamily="34" charset="0"/>
              <a:buChar char="•"/>
            </a:pPr>
            <a:r>
              <a:rPr lang="en-US" sz="1600" dirty="0">
                <a:solidFill>
                  <a:srgbClr val="00B050"/>
                </a:solidFill>
              </a:rPr>
              <a:t>Juan Fernandez, Fordham Law</a:t>
            </a:r>
          </a:p>
          <a:p>
            <a:pPr marL="914400" lvl="1" indent="-457200">
              <a:buFont typeface="Arial" panose="020B0604020202020204" pitchFamily="34" charset="0"/>
              <a:buChar char="•"/>
            </a:pPr>
            <a:r>
              <a:rPr lang="en-US" sz="1600" dirty="0">
                <a:solidFill>
                  <a:srgbClr val="00B050"/>
                </a:solidFill>
              </a:rPr>
              <a:t>Ronald Figueroa, Syracuse</a:t>
            </a:r>
          </a:p>
          <a:p>
            <a:pPr marL="914400" lvl="1" indent="-457200">
              <a:buFont typeface="Arial" panose="020B0604020202020204" pitchFamily="34" charset="0"/>
              <a:buChar char="•"/>
            </a:pPr>
            <a:r>
              <a:rPr lang="en-US" sz="1600" dirty="0">
                <a:solidFill>
                  <a:srgbClr val="00B050"/>
                </a:solidFill>
              </a:rPr>
              <a:t>Merrie Fuller, U Michigan</a:t>
            </a:r>
          </a:p>
          <a:p>
            <a:pPr marL="914400" lvl="1" indent="-457200">
              <a:buFont typeface="Arial" panose="020B0604020202020204" pitchFamily="34" charset="0"/>
              <a:buChar char="•"/>
            </a:pPr>
            <a:r>
              <a:rPr lang="en-US" sz="1600" dirty="0">
                <a:solidFill>
                  <a:srgbClr val="00B050"/>
                </a:solidFill>
              </a:rPr>
              <a:t>Travis Goode, UT Dallas</a:t>
            </a:r>
          </a:p>
          <a:p>
            <a:pPr marL="914400" lvl="1" indent="-457200">
              <a:buFont typeface="Arial" panose="020B0604020202020204" pitchFamily="34" charset="0"/>
              <a:buChar char="•"/>
            </a:pPr>
            <a:r>
              <a:rPr lang="en-US" sz="1600" dirty="0">
                <a:solidFill>
                  <a:srgbClr val="00B050"/>
                </a:solidFill>
              </a:rPr>
              <a:t>Richard Zwiercan, UNLV</a:t>
            </a:r>
          </a:p>
          <a:p>
            <a:pPr marL="914400" lvl="1" indent="-457200">
              <a:buFont typeface="Arial" panose="020B0604020202020204" pitchFamily="34" charset="0"/>
              <a:buChar char="•"/>
            </a:pPr>
            <a:r>
              <a:rPr lang="en-US" sz="1600" dirty="0">
                <a:solidFill>
                  <a:srgbClr val="0070C0"/>
                </a:solidFill>
              </a:rPr>
              <a:t>Carl Jones, U Edinburgh</a:t>
            </a:r>
          </a:p>
          <a:p>
            <a:pPr marL="914400" lvl="1" indent="-457200">
              <a:buFont typeface="Arial" panose="020B0604020202020204" pitchFamily="34" charset="0"/>
              <a:buChar char="•"/>
            </a:pPr>
            <a:r>
              <a:rPr lang="en-US" sz="1600" dirty="0">
                <a:solidFill>
                  <a:srgbClr val="0070C0"/>
                </a:solidFill>
              </a:rPr>
              <a:t>Elise Thornley, Binghamton</a:t>
            </a:r>
          </a:p>
        </p:txBody>
      </p:sp>
      <p:sp>
        <p:nvSpPr>
          <p:cNvPr id="6" name="Rectangle 5">
            <a:extLst>
              <a:ext uri="{FF2B5EF4-FFF2-40B4-BE49-F238E27FC236}">
                <a16:creationId xmlns:a16="http://schemas.microsoft.com/office/drawing/2014/main" id="{9F1CBAF6-72F1-47DA-9C64-9AC7B533505C}"/>
              </a:ext>
            </a:extLst>
          </p:cNvPr>
          <p:cNvSpPr/>
          <p:nvPr/>
        </p:nvSpPr>
        <p:spPr>
          <a:xfrm>
            <a:off x="4995333" y="1168400"/>
            <a:ext cx="3513666" cy="2308324"/>
          </a:xfrm>
          <a:prstGeom prst="rect">
            <a:avLst/>
          </a:prstGeom>
        </p:spPr>
        <p:txBody>
          <a:bodyPr wrap="square">
            <a:spAutoFit/>
          </a:bodyPr>
          <a:lstStyle/>
          <a:p>
            <a:pPr marL="285750" indent="-285750">
              <a:buFont typeface="Arial" panose="020B0604020202020204" pitchFamily="34" charset="0"/>
              <a:buChar char="•"/>
            </a:pPr>
            <a:r>
              <a:rPr lang="en-US" sz="1600" dirty="0"/>
              <a:t>Make accessibility of ILL materials routine instead of the exception</a:t>
            </a:r>
          </a:p>
          <a:p>
            <a:pPr marL="285750" indent="-285750">
              <a:buFont typeface="Arial" panose="020B0604020202020204" pitchFamily="34" charset="0"/>
              <a:buChar char="•"/>
            </a:pPr>
            <a:r>
              <a:rPr lang="en-US" sz="1600" dirty="0"/>
              <a:t>Advocate internally for the value of collection sharing, and for specific ILL policies and practices</a:t>
            </a:r>
          </a:p>
          <a:p>
            <a:pPr marL="285750" indent="-285750">
              <a:buFont typeface="Arial" panose="020B0604020202020204" pitchFamily="34" charset="0"/>
              <a:buChar char="•"/>
            </a:pPr>
            <a:r>
              <a:rPr lang="en-US" sz="1600" dirty="0"/>
              <a:t>Help collection sharing practitioners acquire the skill sets essential to their positions</a:t>
            </a:r>
          </a:p>
        </p:txBody>
      </p:sp>
    </p:spTree>
    <p:extLst>
      <p:ext uri="{BB962C8B-B14F-4D97-AF65-F5344CB8AC3E}">
        <p14:creationId xmlns:p14="http://schemas.microsoft.com/office/powerpoint/2010/main" val="25580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154004"/>
            <a:ext cx="8439148" cy="664143"/>
          </a:xfrm>
        </p:spPr>
        <p:txBody>
          <a:bodyPr/>
          <a:lstStyle/>
          <a:p>
            <a:r>
              <a:rPr lang="en-US" dirty="0"/>
              <a:t>Passing the SHARES baton…</a:t>
            </a:r>
          </a:p>
        </p:txBody>
      </p:sp>
      <p:sp>
        <p:nvSpPr>
          <p:cNvPr id="5" name="Rectangle 4">
            <a:extLst>
              <a:ext uri="{FF2B5EF4-FFF2-40B4-BE49-F238E27FC236}">
                <a16:creationId xmlns:a16="http://schemas.microsoft.com/office/drawing/2014/main" id="{86312897-01AF-4D5E-850F-A06B825BE643}"/>
              </a:ext>
            </a:extLst>
          </p:cNvPr>
          <p:cNvSpPr/>
          <p:nvPr/>
        </p:nvSpPr>
        <p:spPr>
          <a:xfrm>
            <a:off x="654518" y="818147"/>
            <a:ext cx="3118585" cy="3231654"/>
          </a:xfrm>
          <a:prstGeom prst="rect">
            <a:avLst/>
          </a:prstGeom>
          <a:ln>
            <a:solidFill>
              <a:schemeClr val="tx1"/>
            </a:solidFill>
          </a:ln>
        </p:spPr>
        <p:txBody>
          <a:bodyPr wrap="square">
            <a:spAutoFit/>
          </a:bodyPr>
          <a:lstStyle/>
          <a:p>
            <a:r>
              <a:rPr lang="en-US" sz="2000" dirty="0"/>
              <a:t>SHARES Sharing Special Collections Working Group</a:t>
            </a:r>
          </a:p>
          <a:p>
            <a:pPr marL="742950" lvl="1" indent="-285750">
              <a:buFont typeface="Arial" panose="020B0604020202020204" pitchFamily="34" charset="0"/>
              <a:buChar char="•"/>
            </a:pPr>
            <a:r>
              <a:rPr lang="en-US" dirty="0"/>
              <a:t>Brian Miller, Ohio State University (chair)</a:t>
            </a:r>
          </a:p>
          <a:p>
            <a:pPr marL="742950" lvl="1" indent="-285750">
              <a:buFont typeface="Arial" panose="020B0604020202020204" pitchFamily="34" charset="0"/>
              <a:buChar char="•"/>
            </a:pPr>
            <a:r>
              <a:rPr lang="en-US" dirty="0"/>
              <a:t>Ralph Baylor, Frick</a:t>
            </a:r>
          </a:p>
          <a:p>
            <a:pPr marL="742950" lvl="1" indent="-285750">
              <a:buFont typeface="Arial" panose="020B0604020202020204" pitchFamily="34" charset="0"/>
              <a:buChar char="•"/>
            </a:pPr>
            <a:r>
              <a:rPr lang="en-US" dirty="0"/>
              <a:t>Lesliediana Jones. GWU Law</a:t>
            </a:r>
          </a:p>
          <a:p>
            <a:pPr marL="742950" lvl="1" indent="-285750">
              <a:buFont typeface="Arial" panose="020B0604020202020204" pitchFamily="34" charset="0"/>
              <a:buChar char="•"/>
            </a:pPr>
            <a:r>
              <a:rPr lang="en-US" dirty="0"/>
              <a:t>Richard Zwiercan, UNLV</a:t>
            </a:r>
          </a:p>
        </p:txBody>
      </p:sp>
      <p:sp>
        <p:nvSpPr>
          <p:cNvPr id="7" name="Rectangle 6">
            <a:extLst>
              <a:ext uri="{FF2B5EF4-FFF2-40B4-BE49-F238E27FC236}">
                <a16:creationId xmlns:a16="http://schemas.microsoft.com/office/drawing/2014/main" id="{D9FF7263-FF9D-40F5-8E9E-BF3AB7FED973}"/>
              </a:ext>
            </a:extLst>
          </p:cNvPr>
          <p:cNvSpPr/>
          <p:nvPr/>
        </p:nvSpPr>
        <p:spPr>
          <a:xfrm>
            <a:off x="3970869" y="818147"/>
            <a:ext cx="4809066" cy="3847207"/>
          </a:xfrm>
          <a:prstGeom prst="rect">
            <a:avLst/>
          </a:prstGeom>
          <a:ln>
            <a:solidFill>
              <a:srgbClr val="171D23"/>
            </a:solidFill>
          </a:ln>
        </p:spPr>
        <p:txBody>
          <a:bodyPr wrap="square">
            <a:spAutoFit/>
          </a:bodyPr>
          <a:lstStyle/>
          <a:p>
            <a:r>
              <a:rPr lang="en-US" sz="2000" dirty="0"/>
              <a:t>SHARES Best Practices Working Group</a:t>
            </a:r>
          </a:p>
          <a:p>
            <a:pPr marL="914400" lvl="1" indent="-457200">
              <a:buFont typeface="Arial" panose="020B0604020202020204" pitchFamily="34" charset="0"/>
              <a:buChar char="•"/>
            </a:pPr>
            <a:r>
              <a:rPr lang="en-US" sz="1600" dirty="0"/>
              <a:t>Kathy Britt-Rogers, Emory</a:t>
            </a:r>
          </a:p>
          <a:p>
            <a:pPr marL="914400" lvl="1" indent="-457200">
              <a:buFont typeface="Arial" panose="020B0604020202020204" pitchFamily="34" charset="0"/>
              <a:buChar char="•"/>
            </a:pPr>
            <a:r>
              <a:rPr lang="en-US" sz="1600" dirty="0"/>
              <a:t>Ralph Baylor, Frick</a:t>
            </a:r>
          </a:p>
          <a:p>
            <a:pPr marL="914400" lvl="1" indent="-457200">
              <a:buFont typeface="Arial" panose="020B0604020202020204" pitchFamily="34" charset="0"/>
              <a:buChar char="•"/>
            </a:pPr>
            <a:r>
              <a:rPr lang="en-US" sz="1600" dirty="0"/>
              <a:t>Silvia Cho, CUNY Grad Center</a:t>
            </a:r>
          </a:p>
          <a:p>
            <a:pPr marL="914400" lvl="1" indent="-457200">
              <a:buFont typeface="Arial" panose="020B0604020202020204" pitchFamily="34" charset="0"/>
              <a:buChar char="•"/>
            </a:pPr>
            <a:r>
              <a:rPr lang="en-US" sz="1600" dirty="0"/>
              <a:t>Jennifer DeVito, Stony Brook</a:t>
            </a:r>
          </a:p>
          <a:p>
            <a:pPr marL="914400" lvl="1" indent="-457200">
              <a:buFont typeface="Arial" panose="020B0604020202020204" pitchFamily="34" charset="0"/>
              <a:buChar char="•"/>
            </a:pPr>
            <a:r>
              <a:rPr lang="en-US" sz="1600" dirty="0"/>
              <a:t>Amy Gherardini, U Michigan</a:t>
            </a:r>
          </a:p>
          <a:p>
            <a:pPr marL="914400" lvl="1" indent="-457200">
              <a:buFont typeface="Arial" panose="020B0604020202020204" pitchFamily="34" charset="0"/>
              <a:buChar char="•"/>
            </a:pPr>
            <a:r>
              <a:rPr lang="en-US" sz="1600" dirty="0"/>
              <a:t>Katharine Haldeman, Boston U Law</a:t>
            </a:r>
          </a:p>
          <a:p>
            <a:pPr marL="914400" lvl="1" indent="-457200">
              <a:buFont typeface="Arial" panose="020B0604020202020204" pitchFamily="34" charset="0"/>
              <a:buChar char="•"/>
            </a:pPr>
            <a:r>
              <a:rPr lang="en-US" sz="1600" dirty="0"/>
              <a:t>Jenny Lee, UCLA</a:t>
            </a:r>
          </a:p>
          <a:p>
            <a:pPr marL="914400" lvl="1" indent="-457200">
              <a:buFont typeface="Arial" panose="020B0604020202020204" pitchFamily="34" charset="0"/>
              <a:buChar char="•"/>
            </a:pPr>
            <a:r>
              <a:rPr lang="en-US" sz="1600" dirty="0"/>
              <a:t>Aimee Lind, Getty</a:t>
            </a:r>
          </a:p>
          <a:p>
            <a:pPr marL="914400" lvl="1" indent="-457200">
              <a:buFont typeface="Arial" panose="020B0604020202020204" pitchFamily="34" charset="0"/>
              <a:buChar char="•"/>
            </a:pPr>
            <a:r>
              <a:rPr lang="en-US" sz="1600" dirty="0"/>
              <a:t>Meg Massey, Penn State</a:t>
            </a:r>
          </a:p>
          <a:p>
            <a:pPr marL="914400" lvl="1" indent="-457200">
              <a:buFont typeface="Arial" panose="020B0604020202020204" pitchFamily="34" charset="0"/>
              <a:buChar char="•"/>
            </a:pPr>
            <a:r>
              <a:rPr lang="en-US" sz="1600" dirty="0"/>
              <a:t>Autumn Mather, Art Institute of Chicago</a:t>
            </a:r>
          </a:p>
          <a:p>
            <a:pPr marL="914400" lvl="1" indent="-457200">
              <a:buFont typeface="Arial" panose="020B0604020202020204" pitchFamily="34" charset="0"/>
              <a:buChar char="•"/>
            </a:pPr>
            <a:r>
              <a:rPr lang="en-US" sz="1600" dirty="0"/>
              <a:t>David Perry, Bryn </a:t>
            </a:r>
            <a:r>
              <a:rPr lang="en-US" sz="1600" dirty="0" err="1"/>
              <a:t>Mawr</a:t>
            </a:r>
            <a:endParaRPr lang="en-US" sz="1600" dirty="0"/>
          </a:p>
          <a:p>
            <a:pPr marL="914400" lvl="1" indent="-457200">
              <a:buFont typeface="Arial" panose="020B0604020202020204" pitchFamily="34" charset="0"/>
              <a:buChar char="•"/>
            </a:pPr>
            <a:r>
              <a:rPr lang="en-US" sz="1600" dirty="0"/>
              <a:t>Beth Posner, Graduate Center, CUNY</a:t>
            </a:r>
          </a:p>
          <a:p>
            <a:pPr marL="914400" lvl="1" indent="-457200">
              <a:buFont typeface="Arial" panose="020B0604020202020204" pitchFamily="34" charset="0"/>
              <a:buChar char="•"/>
            </a:pPr>
            <a:r>
              <a:rPr lang="en-US" sz="1600" dirty="0"/>
              <a:t>John Sandoval, U Miami</a:t>
            </a:r>
          </a:p>
          <a:p>
            <a:pPr marL="914400" lvl="1" indent="-457200">
              <a:buFont typeface="Arial" panose="020B0604020202020204" pitchFamily="34" charset="0"/>
              <a:buChar char="•"/>
            </a:pPr>
            <a:r>
              <a:rPr lang="en-US" sz="1600" dirty="0"/>
              <a:t>Phoebe Walker, NYU</a:t>
            </a:r>
          </a:p>
        </p:txBody>
      </p:sp>
    </p:spTree>
    <p:extLst>
      <p:ext uri="{BB962C8B-B14F-4D97-AF65-F5344CB8AC3E}">
        <p14:creationId xmlns:p14="http://schemas.microsoft.com/office/powerpoint/2010/main" val="40689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Questions/comments?</a:t>
            </a:r>
          </a:p>
        </p:txBody>
      </p:sp>
      <p:sp>
        <p:nvSpPr>
          <p:cNvPr id="3" name="Text Placeholder 2"/>
          <p:cNvSpPr>
            <a:spLocks noGrp="1"/>
          </p:cNvSpPr>
          <p:nvPr>
            <p:ph type="body" sz="quarter" idx="11"/>
          </p:nvPr>
        </p:nvSpPr>
        <p:spPr/>
        <p:txBody>
          <a:bodyPr>
            <a:normAutofit fontScale="92500" lnSpcReduction="20000"/>
          </a:bodyPr>
          <a:lstStyle/>
          <a:p>
            <a:r>
              <a:rPr lang="en-US" dirty="0"/>
              <a:t>Dennis Massie</a:t>
            </a:r>
          </a:p>
        </p:txBody>
      </p:sp>
      <p:sp>
        <p:nvSpPr>
          <p:cNvPr id="4" name="Text Placeholder 3"/>
          <p:cNvSpPr>
            <a:spLocks noGrp="1"/>
          </p:cNvSpPr>
          <p:nvPr>
            <p:ph type="body" sz="quarter" idx="12"/>
          </p:nvPr>
        </p:nvSpPr>
        <p:spPr/>
        <p:txBody>
          <a:bodyPr>
            <a:normAutofit fontScale="85000" lnSpcReduction="10000"/>
          </a:bodyPr>
          <a:lstStyle/>
          <a:p>
            <a:r>
              <a:rPr lang="en-US" dirty="0"/>
              <a:t>Program Officer, OCLC Membership and Research</a:t>
            </a:r>
          </a:p>
        </p:txBody>
      </p:sp>
      <p:sp>
        <p:nvSpPr>
          <p:cNvPr id="5" name="Text Placeholder 4"/>
          <p:cNvSpPr>
            <a:spLocks noGrp="1"/>
          </p:cNvSpPr>
          <p:nvPr>
            <p:ph type="body" sz="quarter" idx="13"/>
          </p:nvPr>
        </p:nvSpPr>
        <p:spPr/>
        <p:txBody>
          <a:bodyPr>
            <a:normAutofit fontScale="77500" lnSpcReduction="20000"/>
          </a:bodyPr>
          <a:lstStyle/>
          <a:p>
            <a:r>
              <a:rPr lang="en-US" dirty="0"/>
              <a:t>massied@oclc.org</a:t>
            </a:r>
          </a:p>
        </p:txBody>
      </p:sp>
      <p:pic>
        <p:nvPicPr>
          <p:cNvPr id="8" name="Picture 7">
            <a:extLst>
              <a:ext uri="{FF2B5EF4-FFF2-40B4-BE49-F238E27FC236}">
                <a16:creationId xmlns:a16="http://schemas.microsoft.com/office/drawing/2014/main" id="{FA6D9A1A-522F-4E83-8CEB-DFBF61368FE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1586" y="1829141"/>
            <a:ext cx="4572000" cy="110190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F782DAA-07C4-4C9B-9F6A-626A9C6BF896}"/>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1586" y="2836333"/>
            <a:ext cx="4560414" cy="13164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439148" cy="686442"/>
          </a:xfrm>
        </p:spPr>
        <p:txBody>
          <a:bodyPr/>
          <a:lstStyle/>
          <a:p>
            <a:r>
              <a:rPr lang="en-US" dirty="0"/>
              <a:t>SHARES Policy Rethink</a:t>
            </a:r>
          </a:p>
        </p:txBody>
      </p:sp>
      <p:pic>
        <p:nvPicPr>
          <p:cNvPr id="17" name="Picture 16">
            <a:extLst>
              <a:ext uri="{FF2B5EF4-FFF2-40B4-BE49-F238E27FC236}">
                <a16:creationId xmlns:a16="http://schemas.microsoft.com/office/drawing/2014/main" id="{CF83BEC3-55E3-447F-AACA-637D3D9B6F1F}"/>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749802" y="1173881"/>
            <a:ext cx="3769784" cy="2795738"/>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7DF81B3A-699B-4EAE-B417-7C76AC98D359}"/>
              </a:ext>
            </a:extLst>
          </p:cNvPr>
          <p:cNvSpPr/>
          <p:nvPr/>
        </p:nvSpPr>
        <p:spPr>
          <a:xfrm>
            <a:off x="340786" y="1092200"/>
            <a:ext cx="3691464" cy="3108543"/>
          </a:xfrm>
          <a:prstGeom prst="rect">
            <a:avLst/>
          </a:prstGeom>
        </p:spPr>
        <p:txBody>
          <a:bodyPr wrap="square">
            <a:spAutoFit/>
          </a:bodyPr>
          <a:lstStyle/>
          <a:p>
            <a:pPr marL="457200" indent="-457200">
              <a:buFont typeface="Arial" panose="020B0604020202020204" pitchFamily="34" charset="0"/>
              <a:buChar char="•"/>
            </a:pPr>
            <a:r>
              <a:rPr lang="en-US" sz="2000" dirty="0"/>
              <a:t>20</a:t>
            </a:r>
            <a:r>
              <a:rPr lang="en-US" sz="2000" dirty="0">
                <a:solidFill>
                  <a:schemeClr val="accent6">
                    <a:lumMod val="75000"/>
                  </a:schemeClr>
                </a:solidFill>
              </a:rPr>
              <a:t>17</a:t>
            </a:r>
            <a:r>
              <a:rPr lang="en-US" sz="2000" dirty="0"/>
              <a:t> Executive Group</a:t>
            </a:r>
          </a:p>
          <a:p>
            <a:pPr marL="914400" lvl="1" indent="-457200">
              <a:buFont typeface="Arial" panose="020B0604020202020204" pitchFamily="34" charset="0"/>
              <a:buChar char="•"/>
            </a:pPr>
            <a:r>
              <a:rPr lang="en-US" sz="1600" dirty="0">
                <a:solidFill>
                  <a:schemeClr val="accent6">
                    <a:lumMod val="75000"/>
                  </a:schemeClr>
                </a:solidFill>
              </a:rPr>
              <a:t>Zack Lane, Columbia </a:t>
            </a:r>
          </a:p>
          <a:p>
            <a:pPr marL="914400" lvl="1" indent="-457200">
              <a:buFont typeface="Arial" panose="020B0604020202020204" pitchFamily="34" charset="0"/>
              <a:buChar char="•"/>
            </a:pPr>
            <a:r>
              <a:rPr lang="en-US" sz="1600" dirty="0">
                <a:solidFill>
                  <a:schemeClr val="accent6">
                    <a:lumMod val="75000"/>
                  </a:schemeClr>
                </a:solidFill>
              </a:rPr>
              <a:t>Lars Leon, U Kansas</a:t>
            </a:r>
          </a:p>
          <a:p>
            <a:pPr marL="914400" lvl="1" indent="-457200">
              <a:buFont typeface="Arial" panose="020B0604020202020204" pitchFamily="34" charset="0"/>
              <a:buChar char="•"/>
            </a:pPr>
            <a:r>
              <a:rPr lang="en-US" sz="1600" dirty="0">
                <a:solidFill>
                  <a:schemeClr val="accent6">
                    <a:lumMod val="75000"/>
                  </a:schemeClr>
                </a:solidFill>
              </a:rPr>
              <a:t>Deborah Mitoraj, U Michigan Law</a:t>
            </a:r>
          </a:p>
          <a:p>
            <a:pPr marL="914400" lvl="1" indent="-457200">
              <a:buFont typeface="Arial" panose="020B0604020202020204" pitchFamily="34" charset="0"/>
              <a:buChar char="•"/>
            </a:pPr>
            <a:r>
              <a:rPr lang="en-US" sz="1600" dirty="0">
                <a:solidFill>
                  <a:schemeClr val="accent6">
                    <a:lumMod val="75000"/>
                  </a:schemeClr>
                </a:solidFill>
              </a:rPr>
              <a:t>Kristin Walker, UT Austin</a:t>
            </a:r>
          </a:p>
          <a:p>
            <a:pPr marL="914400" lvl="1" indent="-457200">
              <a:buFont typeface="Arial" panose="020B0604020202020204" pitchFamily="34" charset="0"/>
              <a:buChar char="•"/>
            </a:pPr>
            <a:r>
              <a:rPr lang="en-US" sz="1600" dirty="0">
                <a:solidFill>
                  <a:schemeClr val="accent6">
                    <a:lumMod val="75000"/>
                  </a:schemeClr>
                </a:solidFill>
              </a:rPr>
              <a:t>Lynn Wexler, MFAH</a:t>
            </a:r>
          </a:p>
          <a:p>
            <a:pPr marL="914400" lvl="1" indent="-457200">
              <a:buFont typeface="Arial" panose="020B0604020202020204" pitchFamily="34" charset="0"/>
              <a:buChar char="•"/>
            </a:pPr>
            <a:r>
              <a:rPr lang="en-US" sz="1600" dirty="0">
                <a:solidFill>
                  <a:schemeClr val="accent6">
                    <a:lumMod val="75000"/>
                  </a:schemeClr>
                </a:solidFill>
              </a:rPr>
              <a:t>Jennifer DeVito, Stony Brook </a:t>
            </a:r>
          </a:p>
          <a:p>
            <a:pPr marL="914400" lvl="1" indent="-457200">
              <a:buFont typeface="Arial" panose="020B0604020202020204" pitchFamily="34" charset="0"/>
              <a:buChar char="•"/>
            </a:pPr>
            <a:r>
              <a:rPr lang="en-US" sz="1600" dirty="0">
                <a:solidFill>
                  <a:schemeClr val="accent6">
                    <a:lumMod val="75000"/>
                  </a:schemeClr>
                </a:solidFill>
              </a:rPr>
              <a:t>Joanne Docherty, U Glasgow</a:t>
            </a:r>
          </a:p>
          <a:p>
            <a:pPr marL="914400" lvl="1" indent="-457200">
              <a:buFont typeface="Arial" panose="020B0604020202020204" pitchFamily="34" charset="0"/>
              <a:buChar char="•"/>
            </a:pPr>
            <a:r>
              <a:rPr lang="en-US" sz="1600" dirty="0">
                <a:solidFill>
                  <a:schemeClr val="accent6">
                    <a:lumMod val="75000"/>
                  </a:schemeClr>
                </a:solidFill>
              </a:rPr>
              <a:t>Kurt Munson, Northwestern</a:t>
            </a:r>
          </a:p>
        </p:txBody>
      </p:sp>
    </p:spTree>
    <p:extLst>
      <p:ext uri="{BB962C8B-B14F-4D97-AF65-F5344CB8AC3E}">
        <p14:creationId xmlns:p14="http://schemas.microsoft.com/office/powerpoint/2010/main" val="39875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SHARES Policy Rethink</a:t>
            </a:r>
          </a:p>
        </p:txBody>
      </p:sp>
      <p:sp>
        <p:nvSpPr>
          <p:cNvPr id="5" name="Rectangle 4">
            <a:extLst>
              <a:ext uri="{FF2B5EF4-FFF2-40B4-BE49-F238E27FC236}">
                <a16:creationId xmlns:a16="http://schemas.microsoft.com/office/drawing/2014/main" id="{86312897-01AF-4D5E-850F-A06B825BE643}"/>
              </a:ext>
            </a:extLst>
          </p:cNvPr>
          <p:cNvSpPr/>
          <p:nvPr/>
        </p:nvSpPr>
        <p:spPr>
          <a:xfrm>
            <a:off x="340786" y="1092200"/>
            <a:ext cx="3691464" cy="2616101"/>
          </a:xfrm>
          <a:prstGeom prst="rect">
            <a:avLst/>
          </a:prstGeom>
        </p:spPr>
        <p:txBody>
          <a:bodyPr wrap="square">
            <a:spAutoFit/>
          </a:bodyPr>
          <a:lstStyle/>
          <a:p>
            <a:pPr marL="457200" indent="-457200">
              <a:buFont typeface="Arial" panose="020B0604020202020204" pitchFamily="34" charset="0"/>
              <a:buChar char="•"/>
            </a:pPr>
            <a:r>
              <a:rPr lang="en-US" sz="2000" dirty="0"/>
              <a:t>20</a:t>
            </a:r>
            <a:r>
              <a:rPr lang="en-US" sz="2000" dirty="0">
                <a:solidFill>
                  <a:srgbClr val="0070C0"/>
                </a:solidFill>
              </a:rPr>
              <a:t>18</a:t>
            </a:r>
            <a:r>
              <a:rPr lang="en-US" sz="2000" dirty="0"/>
              <a:t> Executive Group</a:t>
            </a:r>
          </a:p>
          <a:p>
            <a:pPr marL="914400" lvl="1" indent="-457200">
              <a:buFont typeface="Arial" panose="020B0604020202020204" pitchFamily="34" charset="0"/>
              <a:buChar char="•"/>
            </a:pPr>
            <a:r>
              <a:rPr lang="en-US" sz="1600" dirty="0">
                <a:solidFill>
                  <a:schemeClr val="accent6">
                    <a:lumMod val="75000"/>
                  </a:schemeClr>
                </a:solidFill>
              </a:rPr>
              <a:t>Zack Lane, Columbia </a:t>
            </a:r>
          </a:p>
          <a:p>
            <a:pPr marL="914400" lvl="1" indent="-457200">
              <a:buFont typeface="Arial" panose="020B0604020202020204" pitchFamily="34" charset="0"/>
              <a:buChar char="•"/>
            </a:pPr>
            <a:r>
              <a:rPr lang="en-US" sz="1600" dirty="0">
                <a:solidFill>
                  <a:schemeClr val="accent6">
                    <a:lumMod val="75000"/>
                  </a:schemeClr>
                </a:solidFill>
              </a:rPr>
              <a:t>Lars Leon, U Kansas</a:t>
            </a:r>
          </a:p>
          <a:p>
            <a:pPr marL="914400" lvl="1" indent="-457200">
              <a:buFont typeface="Arial" panose="020B0604020202020204" pitchFamily="34" charset="0"/>
              <a:buChar char="•"/>
            </a:pPr>
            <a:r>
              <a:rPr lang="en-US" sz="1600" dirty="0">
                <a:solidFill>
                  <a:schemeClr val="accent6">
                    <a:lumMod val="75000"/>
                  </a:schemeClr>
                </a:solidFill>
              </a:rPr>
              <a:t>Deborah Mitoraj, U Michigan Law</a:t>
            </a:r>
          </a:p>
          <a:p>
            <a:pPr marL="914400" lvl="1" indent="-457200">
              <a:buFont typeface="Arial" panose="020B0604020202020204" pitchFamily="34" charset="0"/>
              <a:buChar char="•"/>
            </a:pPr>
            <a:r>
              <a:rPr lang="en-US" sz="1600" dirty="0">
                <a:solidFill>
                  <a:schemeClr val="accent6">
                    <a:lumMod val="75000"/>
                  </a:schemeClr>
                </a:solidFill>
              </a:rPr>
              <a:t>Kristin Walker, UT Austin</a:t>
            </a:r>
          </a:p>
          <a:p>
            <a:pPr marL="914400" lvl="1" indent="-457200">
              <a:buFont typeface="Arial" panose="020B0604020202020204" pitchFamily="34" charset="0"/>
              <a:buChar char="•"/>
            </a:pPr>
            <a:r>
              <a:rPr lang="en-US" sz="1600" dirty="0">
                <a:solidFill>
                  <a:schemeClr val="accent6">
                    <a:lumMod val="75000"/>
                  </a:schemeClr>
                </a:solidFill>
              </a:rPr>
              <a:t>Lynn Wexler, MFAH</a:t>
            </a:r>
          </a:p>
          <a:p>
            <a:pPr marL="914400" lvl="1" indent="-457200">
              <a:buFont typeface="Arial" panose="020B0604020202020204" pitchFamily="34" charset="0"/>
              <a:buChar char="•"/>
            </a:pPr>
            <a:r>
              <a:rPr lang="en-US" sz="1600" dirty="0">
                <a:solidFill>
                  <a:srgbClr val="0070C0"/>
                </a:solidFill>
              </a:rPr>
              <a:t>Mike Paxton, U Chicago</a:t>
            </a:r>
            <a:endParaRPr lang="en-US" sz="1600" dirty="0">
              <a:solidFill>
                <a:schemeClr val="accent6">
                  <a:lumMod val="75000"/>
                </a:schemeClr>
              </a:solidFill>
            </a:endParaRPr>
          </a:p>
          <a:p>
            <a:pPr marL="914400" lvl="1" indent="-457200">
              <a:buFont typeface="Arial" panose="020B0604020202020204" pitchFamily="34" charset="0"/>
              <a:buChar char="•"/>
            </a:pPr>
            <a:r>
              <a:rPr lang="en-US" sz="1600" dirty="0">
                <a:solidFill>
                  <a:srgbClr val="0070C0"/>
                </a:solidFill>
              </a:rPr>
              <a:t>Carl Jones, U Edinburgh</a:t>
            </a:r>
          </a:p>
          <a:p>
            <a:pPr marL="914400" lvl="1" indent="-457200">
              <a:buFont typeface="Arial" panose="020B0604020202020204" pitchFamily="34" charset="0"/>
              <a:buChar char="•"/>
            </a:pPr>
            <a:r>
              <a:rPr lang="en-US" sz="1600" dirty="0">
                <a:solidFill>
                  <a:srgbClr val="0070C0"/>
                </a:solidFill>
              </a:rPr>
              <a:t>Elise Thornley, Binghamton</a:t>
            </a:r>
          </a:p>
        </p:txBody>
      </p:sp>
      <p:pic>
        <p:nvPicPr>
          <p:cNvPr id="6" name="Picture 5">
            <a:extLst>
              <a:ext uri="{FF2B5EF4-FFF2-40B4-BE49-F238E27FC236}">
                <a16:creationId xmlns:a16="http://schemas.microsoft.com/office/drawing/2014/main" id="{C3BC2F65-5250-4831-9C54-0BBC6CDFC84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749802" y="1173881"/>
            <a:ext cx="3769784" cy="27957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2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BF0AE2D1389649808D9472CB064CCE" ma:contentTypeVersion="5" ma:contentTypeDescription="Create a new document." ma:contentTypeScope="" ma:versionID="71b5f4facd498cbc3a3df13ecc85d613">
  <xsd:schema xmlns:xsd="http://www.w3.org/2001/XMLSchema" xmlns:xs="http://www.w3.org/2001/XMLSchema" xmlns:p="http://schemas.microsoft.com/office/2006/metadata/properties" xmlns:ns1="http://schemas.microsoft.com/sharepoint/v3" xmlns:ns2="6d6d3201-fbff-4ac4-a4b7-e0a0217f93fc" xmlns:ns3="cbe0efe5-0ef0-41ce-a9ab-fad89b5ef4cb" targetNamespace="http://schemas.microsoft.com/office/2006/metadata/properties" ma:root="true" ma:fieldsID="65c677518e38937a1a4f6f645bcd4b79" ns1:_="" ns2:_="" ns3:_="">
    <xsd:import namespace="http://schemas.microsoft.com/sharepoint/v3"/>
    <xsd:import namespace="6d6d3201-fbff-4ac4-a4b7-e0a0217f93fc"/>
    <xsd:import namespace="cbe0efe5-0ef0-41ce-a9ab-fad89b5ef4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6d3201-fbff-4ac4-a4b7-e0a0217f93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0efe5-0ef0-41ce-a9ab-fad89b5ef4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DACF713D-0081-4503-945B-D24318CCC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6d3201-fbff-4ac4-a4b7-e0a0217f93fc"/>
    <ds:schemaRef ds:uri="cbe0efe5-0ef0-41ce-a9ab-fad89b5ef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E988F0-95B4-4FCA-A550-26E1636850FD}">
  <ds:schemaRefs>
    <ds:schemaRef ds:uri="http://purl.org/dc/elements/1.1/"/>
    <ds:schemaRef ds:uri="http://purl.org/dc/terms/"/>
    <ds:schemaRef ds:uri="6d6d3201-fbff-4ac4-a4b7-e0a0217f93fc"/>
    <ds:schemaRef ds:uri="cbe0efe5-0ef0-41ce-a9ab-fad89b5ef4cb"/>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10968</TotalTime>
  <Words>3582</Words>
  <Application>Microsoft Office PowerPoint</Application>
  <PresentationFormat>On-screen Show (16:9)</PresentationFormat>
  <Paragraphs>447</Paragraphs>
  <Slides>74</Slides>
  <Notes>32</Notes>
  <HiddenSlides>0</HiddenSlides>
  <MMClips>0</MMClips>
  <ScaleCrop>false</ScaleCrop>
  <HeadingPairs>
    <vt:vector size="8" baseType="variant">
      <vt:variant>
        <vt:lpstr>Fonts Used</vt:lpstr>
      </vt:variant>
      <vt:variant>
        <vt:i4>3</vt:i4>
      </vt:variant>
      <vt:variant>
        <vt:lpstr>Theme</vt:lpstr>
      </vt:variant>
      <vt:variant>
        <vt:i4>2</vt:i4>
      </vt:variant>
      <vt:variant>
        <vt:lpstr>Links</vt:lpstr>
      </vt:variant>
      <vt:variant>
        <vt:i4>9</vt:i4>
      </vt:variant>
      <vt:variant>
        <vt:lpstr>Slide Titles</vt:lpstr>
      </vt:variant>
      <vt:variant>
        <vt:i4>74</vt:i4>
      </vt:variant>
    </vt:vector>
  </HeadingPairs>
  <TitlesOfParts>
    <vt:vector size="88" baseType="lpstr">
      <vt:lpstr>Arial</vt:lpstr>
      <vt:lpstr>Calibri</vt:lpstr>
      <vt:lpstr>Open Sans</vt:lpstr>
      <vt:lpstr>Confidential</vt:lpstr>
      <vt:lpstr>Confidential</vt:lpstr>
      <vt:lpstr>file:///C:\Users\zl2114\Desktop\DATA\20%20-%20Borrow%20Direct\20%20-%20Borrow%20Direct%20-%20Analysis%201%20-%20Primary%20Statistics.xlsx!Chart1</vt:lpstr>
      <vt:lpstr>file:///C:\Users\zl2114\Desktop\DATA\3%20-%20Circulation\3%20-%20Circulation%20-%20Analysis%201%20-%20System-Wide\3%20-%20Circulation%20-%20Analysis%201%20-%20System-Wide.xlsx!ALLFY%20Charges</vt:lpstr>
      <vt:lpstr>file:///C:\Users\zl2114\Desktop\DATA\3%20-%20Circulation\3%20-%20Circulation%20-%20Analysis%201%20-%20System-Wide\CIRCULATION%20-%20Borrow%20Direct.xlsx!Chart2</vt:lpstr>
      <vt:lpstr>file:///C:\Users\zl2114\Desktop\DATA\3%20-%20Circulation\3%20-%20Circulation%20-%20Analysis%201%20-%20System-Wide\CIRCULATION%20-%20Borrow%20Direct.xlsx!Chart3</vt:lpstr>
      <vt:lpstr>file:///C:\Users\zl2114\Desktop\DATA\3%20-%20Circulation\3%20-%20Circulation%20-%20Analysis%201%20-%20System-Wide\CIRCULATION%20-%20Borrow%20Direct.xlsx!Chart4%20-%20FY12</vt:lpstr>
      <vt:lpstr>file:///C:\Users\zl2114\Desktop\DATA\3%20-%20Circulation\3%20-%20Circulation%20-%20Analysis%201%20-%20System-Wide\CIRCULATION%20-%20Borrow%20Direct.xlsx!Chart4%20-%20FY19</vt:lpstr>
      <vt:lpstr>file:///C:\Users\zl2114\Desktop\DATA\3%20-%20Circulation\3%20-%20Circulation%20-%20Analysis%201%20-%20System-Wide\CIRCULATION%20-%20Recall\CIRCULATION%20-%20Borrow%20Direct%20Discharge.xlsx!Chart3</vt:lpstr>
      <vt:lpstr>file:///C:\Users\zl2114\Desktop\DATA\3%20-%20Circulation\3%20-%20Circulation%20-%20Analysis%201%20-%20System-Wide\CIRCULATION%20-%20Recall\CIRCULATION%20-%20Borrow%20Direct%20Recalls.xlsx!Chart1</vt:lpstr>
      <vt:lpstr>file:///C:\Users\zl2114\Desktop\DATA\3%20-%20Circulation\3%20-%20Circulation%20-%20Analysis%201%20-%20System-Wide\CIRCULATION%20-%20Recall\CIRCULATION%20-%20Borrow%20Direct%20Recalls.xlsx!Chart2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SHARES Policy Rethink: Outcomes, Next Steps, and a Passing of the Baton</dc:title>
  <dc:subject/>
  <dc:creator>Dennis Massie, Zack Lane, and Beth Posner</dc:creator>
  <dc:description>Representatives of the SHARES resource sharing consortium highlighted outcomes from recently concluded activities aimed at rethinking SHARES policies and values. Outcomes and next steps from this SHARES Policy Rethink were presented from three viewpoints: a SHARES Executive Group member, a newcomer to SHARES who recently joined the SHARES Best Practices Working Group, and the longtime SHARES program coordinator.</dc:description>
  <cp:lastModifiedBy>McNicol,Jeanette</cp:lastModifiedBy>
  <cp:revision>198</cp:revision>
  <cp:lastPrinted>2019-06-12T14:10:26Z</cp:lastPrinted>
  <dcterms:created xsi:type="dcterms:W3CDTF">2015-04-17T19:58:50Z</dcterms:created>
  <dcterms:modified xsi:type="dcterms:W3CDTF">2019-06-15T00:05:12Z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0x01010030BF0AE2D1389649808D9472CB064CCE</vt:lpwstr>
  </property>
</Properties>
</file>