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7" r:id="rId3"/>
    <p:sldId id="258" r:id="rId4"/>
    <p:sldId id="259" r:id="rId5"/>
    <p:sldId id="260" r:id="rId6"/>
    <p:sldId id="285" r:id="rId7"/>
    <p:sldId id="261" r:id="rId8"/>
    <p:sldId id="292" r:id="rId9"/>
    <p:sldId id="262" r:id="rId10"/>
    <p:sldId id="264" r:id="rId11"/>
    <p:sldId id="293" r:id="rId12"/>
    <p:sldId id="265" r:id="rId13"/>
    <p:sldId id="267" r:id="rId14"/>
    <p:sldId id="286" r:id="rId15"/>
    <p:sldId id="287" r:id="rId16"/>
    <p:sldId id="269" r:id="rId17"/>
    <p:sldId id="263" r:id="rId18"/>
    <p:sldId id="270" r:id="rId19"/>
    <p:sldId id="272" r:id="rId20"/>
    <p:sldId id="273" r:id="rId21"/>
    <p:sldId id="271" r:id="rId22"/>
    <p:sldId id="275" r:id="rId23"/>
    <p:sldId id="288" r:id="rId24"/>
    <p:sldId id="277" r:id="rId25"/>
    <p:sldId id="301" r:id="rId26"/>
    <p:sldId id="276" r:id="rId27"/>
    <p:sldId id="278" r:id="rId28"/>
    <p:sldId id="279" r:id="rId29"/>
    <p:sldId id="280" r:id="rId30"/>
    <p:sldId id="281" r:id="rId31"/>
    <p:sldId id="282" r:id="rId32"/>
    <p:sldId id="283" r:id="rId33"/>
    <p:sldId id="289" r:id="rId34"/>
    <p:sldId id="290" r:id="rId35"/>
    <p:sldId id="284" r:id="rId36"/>
    <p:sldId id="291" r:id="rId37"/>
    <p:sldId id="294" r:id="rId38"/>
    <p:sldId id="295" r:id="rId39"/>
    <p:sldId id="296" r:id="rId40"/>
    <p:sldId id="297" r:id="rId41"/>
    <p:sldId id="298" r:id="rId42"/>
    <p:sldId id="299" r:id="rId43"/>
    <p:sldId id="300" r:id="rId44"/>
    <p:sldId id="27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79567" autoAdjust="0"/>
  </p:normalViewPr>
  <p:slideViewPr>
    <p:cSldViewPr snapToGrid="0">
      <p:cViewPr varScale="1">
        <p:scale>
          <a:sx n="79" d="100"/>
          <a:sy n="79" d="100"/>
        </p:scale>
        <p:origin x="1128" y="60"/>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insideoclc-my.sharepoint.com/personal/bryantr_oclc_org/Documents/Writings%20and%20reports/RIM%20Survey%20Report/Supporting%20data%20for%20fig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'Fig 31 Stakeholders by Country'!$A$2</c:f>
              <c:strCache>
                <c:ptCount val="1"/>
                <c:pt idx="0">
                  <c:v>Library</c:v>
                </c:pt>
              </c:strCache>
            </c:strRef>
          </c:tx>
          <c:spPr>
            <a:solidFill>
              <a:srgbClr val="00AFD7"/>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Country'!$B$2:$G$2</c:f>
              <c:numCache>
                <c:formatCode>0%</c:formatCode>
                <c:ptCount val="6"/>
                <c:pt idx="0">
                  <c:v>0.5</c:v>
                </c:pt>
                <c:pt idx="1">
                  <c:v>0.39</c:v>
                </c:pt>
                <c:pt idx="2">
                  <c:v>0.28000000000000003</c:v>
                </c:pt>
                <c:pt idx="3">
                  <c:v>0.24</c:v>
                </c:pt>
                <c:pt idx="4">
                  <c:v>0.15</c:v>
                </c:pt>
                <c:pt idx="5">
                  <c:v>0.08</c:v>
                </c:pt>
              </c:numCache>
            </c:numRef>
          </c:val>
          <c:extLst>
            <c:ext xmlns:c16="http://schemas.microsoft.com/office/drawing/2014/chart" uri="{C3380CC4-5D6E-409C-BE32-E72D297353CC}">
              <c16:uniqueId val="{00000000-0DC1-2347-81F0-CF30160F4423}"/>
            </c:ext>
          </c:extLst>
        </c:ser>
        <c:ser>
          <c:idx val="1"/>
          <c:order val="1"/>
          <c:tx>
            <c:strRef>
              <c:f>'Fig 31 Stakeholders by Country'!$A$3</c:f>
              <c:strCache>
                <c:ptCount val="1"/>
                <c:pt idx="0">
                  <c:v>Academic Units</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Country'!$B$3:$G$3</c:f>
              <c:numCache>
                <c:formatCode>0%</c:formatCode>
                <c:ptCount val="6"/>
                <c:pt idx="0">
                  <c:v>0.25</c:v>
                </c:pt>
                <c:pt idx="1">
                  <c:v>0.09</c:v>
                </c:pt>
                <c:pt idx="2">
                  <c:v>0.05</c:v>
                </c:pt>
                <c:pt idx="3">
                  <c:v>0.05</c:v>
                </c:pt>
                <c:pt idx="4">
                  <c:v>0.04</c:v>
                </c:pt>
                <c:pt idx="5">
                  <c:v>0.14000000000000001</c:v>
                </c:pt>
              </c:numCache>
            </c:numRef>
          </c:val>
          <c:extLst>
            <c:ext xmlns:c16="http://schemas.microsoft.com/office/drawing/2014/chart" uri="{C3380CC4-5D6E-409C-BE32-E72D297353CC}">
              <c16:uniqueId val="{00000001-0DC1-2347-81F0-CF30160F4423}"/>
            </c:ext>
          </c:extLst>
        </c:ser>
        <c:ser>
          <c:idx val="2"/>
          <c:order val="2"/>
          <c:tx>
            <c:strRef>
              <c:f>'Fig 31 Stakeholders by Country'!$A$4</c:f>
              <c:strCache>
                <c:ptCount val="1"/>
                <c:pt idx="0">
                  <c:v>Research Office</c:v>
                </c:pt>
              </c:strCache>
            </c:strRef>
          </c:tx>
          <c:spPr>
            <a:solidFill>
              <a:srgbClr val="8A1B6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Country'!$B$4:$G$4</c:f>
              <c:numCache>
                <c:formatCode>0%</c:formatCode>
                <c:ptCount val="6"/>
                <c:pt idx="0">
                  <c:v>0.18</c:v>
                </c:pt>
                <c:pt idx="1">
                  <c:v>0.24</c:v>
                </c:pt>
                <c:pt idx="2">
                  <c:v>0.48</c:v>
                </c:pt>
                <c:pt idx="3">
                  <c:v>0.48</c:v>
                </c:pt>
                <c:pt idx="4">
                  <c:v>0.3</c:v>
                </c:pt>
                <c:pt idx="5">
                  <c:v>0.49</c:v>
                </c:pt>
              </c:numCache>
            </c:numRef>
          </c:val>
          <c:extLst>
            <c:ext xmlns:c16="http://schemas.microsoft.com/office/drawing/2014/chart" uri="{C3380CC4-5D6E-409C-BE32-E72D297353CC}">
              <c16:uniqueId val="{00000002-0DC1-2347-81F0-CF30160F4423}"/>
            </c:ext>
          </c:extLst>
        </c:ser>
        <c:ser>
          <c:idx val="3"/>
          <c:order val="3"/>
          <c:tx>
            <c:strRef>
              <c:f>'Fig 31 Stakeholders by Country'!$A$5</c:f>
              <c:strCache>
                <c:ptCount val="1"/>
                <c:pt idx="0">
                  <c:v>IT/Systems</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Country'!$B$5:$G$5</c:f>
              <c:numCache>
                <c:formatCode>0%</c:formatCode>
                <c:ptCount val="6"/>
                <c:pt idx="0">
                  <c:v>0.16</c:v>
                </c:pt>
                <c:pt idx="1">
                  <c:v>0.12</c:v>
                </c:pt>
                <c:pt idx="2">
                  <c:v>0.17</c:v>
                </c:pt>
                <c:pt idx="3">
                  <c:v>0.16</c:v>
                </c:pt>
                <c:pt idx="4">
                  <c:v>0.2</c:v>
                </c:pt>
                <c:pt idx="5">
                  <c:v>0.26</c:v>
                </c:pt>
              </c:numCache>
            </c:numRef>
          </c:val>
          <c:extLst>
            <c:ext xmlns:c16="http://schemas.microsoft.com/office/drawing/2014/chart" uri="{C3380CC4-5D6E-409C-BE32-E72D297353CC}">
              <c16:uniqueId val="{00000003-0DC1-2347-81F0-CF30160F4423}"/>
            </c:ext>
          </c:extLst>
        </c:ser>
        <c:ser>
          <c:idx val="4"/>
          <c:order val="4"/>
          <c:tx>
            <c:strRef>
              <c:f>'Fig 31 Stakeholders by Country'!$A$6</c:f>
              <c:strCache>
                <c:ptCount val="1"/>
                <c:pt idx="0">
                  <c:v>Provost/Chancellor</c:v>
                </c:pt>
              </c:strCache>
            </c:strRef>
          </c:tx>
          <c:spPr>
            <a:solidFill>
              <a:srgbClr val="E8772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Country'!$B$6:$G$6</c:f>
              <c:numCache>
                <c:formatCode>0%</c:formatCode>
                <c:ptCount val="6"/>
                <c:pt idx="0">
                  <c:v>0.1</c:v>
                </c:pt>
                <c:pt idx="1">
                  <c:v>0.08</c:v>
                </c:pt>
                <c:pt idx="2">
                  <c:v>0.04</c:v>
                </c:pt>
                <c:pt idx="3">
                  <c:v>0.06</c:v>
                </c:pt>
                <c:pt idx="4">
                  <c:v>0.15</c:v>
                </c:pt>
                <c:pt idx="5">
                  <c:v>0.08</c:v>
                </c:pt>
              </c:numCache>
            </c:numRef>
          </c:val>
          <c:extLst>
            <c:ext xmlns:c16="http://schemas.microsoft.com/office/drawing/2014/chart" uri="{C3380CC4-5D6E-409C-BE32-E72D297353CC}">
              <c16:uniqueId val="{00000004-0DC1-2347-81F0-CF30160F4423}"/>
            </c:ext>
          </c:extLst>
        </c:ser>
        <c:ser>
          <c:idx val="5"/>
          <c:order val="5"/>
          <c:tx>
            <c:strRef>
              <c:f>'Fig 31 Stakeholders by Country'!$A$7</c:f>
              <c:strCache>
                <c:ptCount val="1"/>
                <c:pt idx="0">
                  <c:v>Other</c:v>
                </c:pt>
              </c:strCache>
            </c:strRef>
          </c:tx>
          <c:spPr>
            <a:solidFill>
              <a:schemeClr val="accent6"/>
            </a:solidFill>
            <a:ln>
              <a:solidFill>
                <a:schemeClr val="bg1"/>
              </a:solidFill>
            </a:ln>
            <a:effectLst/>
          </c:spPr>
          <c:invertIfNegative val="0"/>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Country'!$B$7:$G$7</c:f>
              <c:numCache>
                <c:formatCode>0%</c:formatCode>
                <c:ptCount val="6"/>
                <c:pt idx="0">
                  <c:v>0.02</c:v>
                </c:pt>
                <c:pt idx="1">
                  <c:v>0.08</c:v>
                </c:pt>
                <c:pt idx="2">
                  <c:v>0.01</c:v>
                </c:pt>
                <c:pt idx="3">
                  <c:v>0.04</c:v>
                </c:pt>
                <c:pt idx="4">
                  <c:v>7.0000000000000007E-2</c:v>
                </c:pt>
                <c:pt idx="5">
                  <c:v>0.04</c:v>
                </c:pt>
              </c:numCache>
            </c:numRef>
          </c:val>
          <c:extLst>
            <c:ext xmlns:c16="http://schemas.microsoft.com/office/drawing/2014/chart" uri="{C3380CC4-5D6E-409C-BE32-E72D297353CC}">
              <c16:uniqueId val="{00000005-0DC1-2347-81F0-CF30160F4423}"/>
            </c:ext>
          </c:extLst>
        </c:ser>
        <c:ser>
          <c:idx val="6"/>
          <c:order val="6"/>
          <c:tx>
            <c:strRef>
              <c:f>'Fig 31 Stakeholders by Country'!$A$8</c:f>
              <c:strCache>
                <c:ptCount val="1"/>
                <c:pt idx="0">
                  <c:v>Human Resources</c:v>
                </c:pt>
              </c:strCache>
            </c:strRef>
          </c:tx>
          <c:spPr>
            <a:solidFill>
              <a:schemeClr val="accent1">
                <a:lumMod val="60000"/>
              </a:schemeClr>
            </a:solidFill>
            <a:ln>
              <a:solidFill>
                <a:schemeClr val="bg1"/>
              </a:solidFill>
            </a:ln>
            <a:effectLst/>
          </c:spPr>
          <c:invertIfNegative val="0"/>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Country'!$B$8:$G$8</c:f>
              <c:numCache>
                <c:formatCode>0%</c:formatCode>
                <c:ptCount val="6"/>
                <c:pt idx="0">
                  <c:v>0.01</c:v>
                </c:pt>
                <c:pt idx="1">
                  <c:v>0</c:v>
                </c:pt>
                <c:pt idx="2">
                  <c:v>0</c:v>
                </c:pt>
                <c:pt idx="3">
                  <c:v>0.01</c:v>
                </c:pt>
                <c:pt idx="4">
                  <c:v>0.02</c:v>
                </c:pt>
                <c:pt idx="5">
                  <c:v>0.02</c:v>
                </c:pt>
              </c:numCache>
            </c:numRef>
          </c:val>
          <c:extLst>
            <c:ext xmlns:c16="http://schemas.microsoft.com/office/drawing/2014/chart" uri="{C3380CC4-5D6E-409C-BE32-E72D297353CC}">
              <c16:uniqueId val="{00000006-0DC1-2347-81F0-CF30160F4423}"/>
            </c:ext>
          </c:extLst>
        </c:ser>
        <c:ser>
          <c:idx val="7"/>
          <c:order val="7"/>
          <c:tx>
            <c:strRef>
              <c:f>'Fig 31 Stakeholders by Country'!$A$9</c:f>
              <c:strCache>
                <c:ptCount val="1"/>
                <c:pt idx="0">
                  <c:v>Don't know</c:v>
                </c:pt>
              </c:strCache>
            </c:strRef>
          </c:tx>
          <c:spPr>
            <a:solidFill>
              <a:srgbClr val="888B8D"/>
            </a:solidFill>
            <a:ln>
              <a:solidFill>
                <a:schemeClr val="bg1"/>
              </a:solidFill>
            </a:ln>
            <a:effectLst/>
          </c:spPr>
          <c:invertIfNegative val="0"/>
          <c:cat>
            <c:strRef>
              <c:f>'Fig 31 Stakeholders by Country'!$B$1:$G$1</c:f>
              <c:strCache>
                <c:ptCount val="6"/>
                <c:pt idx="0">
                  <c:v>Netherlands</c:v>
                </c:pt>
                <c:pt idx="1">
                  <c:v>US &amp; Canada</c:v>
                </c:pt>
                <c:pt idx="2">
                  <c:v>UK</c:v>
                </c:pt>
                <c:pt idx="3">
                  <c:v>Australia</c:v>
                </c:pt>
                <c:pt idx="4">
                  <c:v>Italy</c:v>
                </c:pt>
                <c:pt idx="5">
                  <c:v>Peru</c:v>
                </c:pt>
              </c:strCache>
            </c:strRef>
          </c:cat>
          <c:val>
            <c:numRef>
              <c:f>'Fig 31 Stakeholders by Country'!$B$9:$G$9</c:f>
              <c:numCache>
                <c:formatCode>0%</c:formatCode>
                <c:ptCount val="6"/>
                <c:pt idx="0">
                  <c:v>0.01</c:v>
                </c:pt>
                <c:pt idx="1">
                  <c:v>0.03</c:v>
                </c:pt>
                <c:pt idx="2">
                  <c:v>0.02</c:v>
                </c:pt>
                <c:pt idx="3">
                  <c:v>0.01</c:v>
                </c:pt>
                <c:pt idx="4">
                  <c:v>0.05</c:v>
                </c:pt>
                <c:pt idx="5">
                  <c:v>0.01</c:v>
                </c:pt>
              </c:numCache>
            </c:numRef>
          </c:val>
          <c:extLst>
            <c:ext xmlns:c16="http://schemas.microsoft.com/office/drawing/2014/chart" uri="{C3380CC4-5D6E-409C-BE32-E72D297353CC}">
              <c16:uniqueId val="{00000007-0DC1-2347-81F0-CF30160F4423}"/>
            </c:ext>
          </c:extLst>
        </c:ser>
        <c:dLbls>
          <c:showLegendKey val="0"/>
          <c:showVal val="0"/>
          <c:showCatName val="0"/>
          <c:showSerName val="0"/>
          <c:showPercent val="0"/>
          <c:showBubbleSize val="0"/>
        </c:dLbls>
        <c:gapWidth val="150"/>
        <c:overlap val="100"/>
        <c:axId val="789951336"/>
        <c:axId val="789950352"/>
      </c:barChart>
      <c:catAx>
        <c:axId val="78995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9950352"/>
        <c:crosses val="autoZero"/>
        <c:auto val="1"/>
        <c:lblAlgn val="ctr"/>
        <c:lblOffset val="100"/>
        <c:noMultiLvlLbl val="0"/>
      </c:catAx>
      <c:valAx>
        <c:axId val="78995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9513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C43B9-3D96-4F9D-9A80-AECC3A0E5A29}"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393A4-6788-40F9-93EF-508893478CCC}" type="slidenum">
              <a:rPr lang="en-US" smtClean="0"/>
              <a:t>‹#›</a:t>
            </a:fld>
            <a:endParaRPr lang="en-US"/>
          </a:p>
        </p:txBody>
      </p:sp>
    </p:spTree>
    <p:extLst>
      <p:ext uri="{BB962C8B-B14F-4D97-AF65-F5344CB8AC3E}">
        <p14:creationId xmlns:p14="http://schemas.microsoft.com/office/powerpoint/2010/main" val="9798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1</a:t>
            </a:fld>
            <a:endParaRPr lang="en-US"/>
          </a:p>
        </p:txBody>
      </p:sp>
    </p:spTree>
    <p:extLst>
      <p:ext uri="{BB962C8B-B14F-4D97-AF65-F5344CB8AC3E}">
        <p14:creationId xmlns:p14="http://schemas.microsoft.com/office/powerpoint/2010/main" val="19028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10</a:t>
            </a:fld>
            <a:endParaRPr lang="en-US"/>
          </a:p>
        </p:txBody>
      </p:sp>
    </p:spTree>
    <p:extLst>
      <p:ext uri="{BB962C8B-B14F-4D97-AF65-F5344CB8AC3E}">
        <p14:creationId xmlns:p14="http://schemas.microsoft.com/office/powerpoint/2010/main" val="334102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11</a:t>
            </a:fld>
            <a:endParaRPr lang="en-US"/>
          </a:p>
        </p:txBody>
      </p:sp>
    </p:spTree>
    <p:extLst>
      <p:ext uri="{BB962C8B-B14F-4D97-AF65-F5344CB8AC3E}">
        <p14:creationId xmlns:p14="http://schemas.microsoft.com/office/powerpoint/2010/main" val="259507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Shape 364"/>
          <p:cNvSpPr txBox="1">
            <a:spLocks noGrp="1"/>
          </p:cNvSpPr>
          <p:nvPr>
            <p:ph type="body" idx="1"/>
          </p:nvPr>
        </p:nvSpPr>
        <p:spPr>
          <a:xfrm>
            <a:off x="685800" y="4400549"/>
            <a:ext cx="5486400" cy="36004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sym typeface="Calibri"/>
            </a:endParaRPr>
          </a:p>
        </p:txBody>
      </p:sp>
      <p:sp>
        <p:nvSpPr>
          <p:cNvPr id="365" name="Shape 365"/>
          <p:cNvSpPr txBox="1">
            <a:spLocks noGrp="1"/>
          </p:cNvSpPr>
          <p:nvPr>
            <p:ph type="sldNum" idx="12"/>
          </p:nvPr>
        </p:nvSpPr>
        <p:spPr>
          <a:xfrm>
            <a:off x="3885010" y="8684683"/>
            <a:ext cx="2971799" cy="459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582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Shape 3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sym typeface="Calibri"/>
            </a:endParaRPr>
          </a:p>
        </p:txBody>
      </p:sp>
      <p:sp>
        <p:nvSpPr>
          <p:cNvPr id="380" name="Shape 38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63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14</a:t>
            </a:fld>
            <a:endParaRPr lang="en-US"/>
          </a:p>
        </p:txBody>
      </p:sp>
    </p:spTree>
    <p:extLst>
      <p:ext uri="{BB962C8B-B14F-4D97-AF65-F5344CB8AC3E}">
        <p14:creationId xmlns:p14="http://schemas.microsoft.com/office/powerpoint/2010/main" val="307013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15</a:t>
            </a:fld>
            <a:endParaRPr lang="en-US"/>
          </a:p>
        </p:txBody>
      </p:sp>
    </p:spTree>
    <p:extLst>
      <p:ext uri="{BB962C8B-B14F-4D97-AF65-F5344CB8AC3E}">
        <p14:creationId xmlns:p14="http://schemas.microsoft.com/office/powerpoint/2010/main" val="4017730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Shape 5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dirty="0">
              <a:sym typeface="Calibri"/>
            </a:endParaRPr>
          </a:p>
        </p:txBody>
      </p:sp>
      <p:sp>
        <p:nvSpPr>
          <p:cNvPr id="505" name="Shape 5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47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Calibri"/>
            </a:endParaRPr>
          </a:p>
        </p:txBody>
      </p:sp>
      <p:sp>
        <p:nvSpPr>
          <p:cNvPr id="4" name="Slide Number Placeholder 3"/>
          <p:cNvSpPr>
            <a:spLocks noGrp="1"/>
          </p:cNvSpPr>
          <p:nvPr>
            <p:ph type="sldNum" sz="quarter" idx="10"/>
          </p:nvPr>
        </p:nvSpPr>
        <p:spPr/>
        <p:txBody>
          <a:bodyPr/>
          <a:lstStyle/>
          <a:p>
            <a:fld id="{479393A4-6788-40F9-93EF-508893478CCC}" type="slidenum">
              <a:rPr lang="en-US" smtClean="0"/>
              <a:t>18</a:t>
            </a:fld>
            <a:endParaRPr lang="en-US"/>
          </a:p>
        </p:txBody>
      </p:sp>
    </p:spTree>
    <p:extLst>
      <p:ext uri="{BB962C8B-B14F-4D97-AF65-F5344CB8AC3E}">
        <p14:creationId xmlns:p14="http://schemas.microsoft.com/office/powerpoint/2010/main" val="1915203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2370BAF-7368-4242-A0E9-10E41AB9B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6DEDF46-3850-B94F-9908-28C4E207D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7" name="Slide Number Placeholder 3">
            <a:extLst>
              <a:ext uri="{FF2B5EF4-FFF2-40B4-BE49-F238E27FC236}">
                <a16:creationId xmlns:a16="http://schemas.microsoft.com/office/drawing/2014/main" id="{219DBA62-09B6-6E49-B973-3FD3F1D02C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16ED2D-B1AC-BA41-9C99-049E30CD66C9}" type="slidenum">
              <a:rPr lang="en-US" altLang="en-US" smtClean="0"/>
              <a:pPr fontAlgn="base">
                <a:spcBef>
                  <a:spcPct val="0"/>
                </a:spcBef>
                <a:spcAft>
                  <a:spcPct val="0"/>
                </a:spcAft>
              </a:pPr>
              <a:t>19</a:t>
            </a:fld>
            <a:endParaRPr lang="en-US" altLang="en-US"/>
          </a:p>
        </p:txBody>
      </p:sp>
    </p:spTree>
    <p:extLst>
      <p:ext uri="{BB962C8B-B14F-4D97-AF65-F5344CB8AC3E}">
        <p14:creationId xmlns:p14="http://schemas.microsoft.com/office/powerpoint/2010/main" val="2764141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32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2</a:t>
            </a:fld>
            <a:endParaRPr lang="en-US"/>
          </a:p>
        </p:txBody>
      </p:sp>
    </p:spTree>
    <p:extLst>
      <p:ext uri="{BB962C8B-B14F-4D97-AF65-F5344CB8AC3E}">
        <p14:creationId xmlns:p14="http://schemas.microsoft.com/office/powerpoint/2010/main" val="567206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21</a:t>
            </a:fld>
            <a:endParaRPr lang="en-US"/>
          </a:p>
        </p:txBody>
      </p:sp>
    </p:spTree>
    <p:extLst>
      <p:ext uri="{BB962C8B-B14F-4D97-AF65-F5344CB8AC3E}">
        <p14:creationId xmlns:p14="http://schemas.microsoft.com/office/powerpoint/2010/main" val="91191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88750B-EB82-457F-9D1F-C3DA2E7B4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44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23</a:t>
            </a:fld>
            <a:endParaRPr lang="en-US"/>
          </a:p>
        </p:txBody>
      </p:sp>
    </p:spTree>
    <p:extLst>
      <p:ext uri="{BB962C8B-B14F-4D97-AF65-F5344CB8AC3E}">
        <p14:creationId xmlns:p14="http://schemas.microsoft.com/office/powerpoint/2010/main" val="3982880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73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25</a:t>
            </a:fld>
            <a:endParaRPr lang="en-US"/>
          </a:p>
        </p:txBody>
      </p:sp>
    </p:spTree>
    <p:extLst>
      <p:ext uri="{BB962C8B-B14F-4D97-AF65-F5344CB8AC3E}">
        <p14:creationId xmlns:p14="http://schemas.microsoft.com/office/powerpoint/2010/main" val="3860550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750B-EB82-457F-9D1F-C3DA2E7B4A5E}" type="slidenum">
              <a:rPr lang="en-US" smtClean="0"/>
              <a:t>26</a:t>
            </a:fld>
            <a:endParaRPr lang="en-US"/>
          </a:p>
        </p:txBody>
      </p:sp>
    </p:spTree>
    <p:extLst>
      <p:ext uri="{BB962C8B-B14F-4D97-AF65-F5344CB8AC3E}">
        <p14:creationId xmlns:p14="http://schemas.microsoft.com/office/powerpoint/2010/main" val="1426657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27</a:t>
            </a:fld>
            <a:endParaRPr lang="en-US"/>
          </a:p>
        </p:txBody>
      </p:sp>
    </p:spTree>
    <p:extLst>
      <p:ext uri="{BB962C8B-B14F-4D97-AF65-F5344CB8AC3E}">
        <p14:creationId xmlns:p14="http://schemas.microsoft.com/office/powerpoint/2010/main" val="159046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28</a:t>
            </a:fld>
            <a:endParaRPr lang="en-US"/>
          </a:p>
        </p:txBody>
      </p:sp>
    </p:spTree>
    <p:extLst>
      <p:ext uri="{BB962C8B-B14F-4D97-AF65-F5344CB8AC3E}">
        <p14:creationId xmlns:p14="http://schemas.microsoft.com/office/powerpoint/2010/main" val="498733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88750B-EB82-457F-9D1F-C3DA2E7B4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334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750B-EB82-457F-9D1F-C3DA2E7B4A5E}" type="slidenum">
              <a:rPr lang="en-US" smtClean="0"/>
              <a:t>30</a:t>
            </a:fld>
            <a:endParaRPr lang="en-US"/>
          </a:p>
        </p:txBody>
      </p:sp>
    </p:spTree>
    <p:extLst>
      <p:ext uri="{BB962C8B-B14F-4D97-AF65-F5344CB8AC3E}">
        <p14:creationId xmlns:p14="http://schemas.microsoft.com/office/powerpoint/2010/main" val="295923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3</a:t>
            </a:fld>
            <a:endParaRPr lang="en-US"/>
          </a:p>
        </p:txBody>
      </p:sp>
    </p:spTree>
    <p:extLst>
      <p:ext uri="{BB962C8B-B14F-4D97-AF65-F5344CB8AC3E}">
        <p14:creationId xmlns:p14="http://schemas.microsoft.com/office/powerpoint/2010/main" val="3678112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750B-EB82-457F-9D1F-C3DA2E7B4A5E}" type="slidenum">
              <a:rPr lang="en-US" smtClean="0"/>
              <a:t>31</a:t>
            </a:fld>
            <a:endParaRPr lang="en-US"/>
          </a:p>
        </p:txBody>
      </p:sp>
    </p:spTree>
    <p:extLst>
      <p:ext uri="{BB962C8B-B14F-4D97-AF65-F5344CB8AC3E}">
        <p14:creationId xmlns:p14="http://schemas.microsoft.com/office/powerpoint/2010/main" val="3140943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750B-EB82-457F-9D1F-C3DA2E7B4A5E}" type="slidenum">
              <a:rPr lang="en-US" smtClean="0"/>
              <a:t>32</a:t>
            </a:fld>
            <a:endParaRPr lang="en-US"/>
          </a:p>
        </p:txBody>
      </p:sp>
    </p:spTree>
    <p:extLst>
      <p:ext uri="{BB962C8B-B14F-4D97-AF65-F5344CB8AC3E}">
        <p14:creationId xmlns:p14="http://schemas.microsoft.com/office/powerpoint/2010/main" val="4221488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33</a:t>
            </a:fld>
            <a:endParaRPr lang="en-US"/>
          </a:p>
        </p:txBody>
      </p:sp>
    </p:spTree>
    <p:extLst>
      <p:ext uri="{BB962C8B-B14F-4D97-AF65-F5344CB8AC3E}">
        <p14:creationId xmlns:p14="http://schemas.microsoft.com/office/powerpoint/2010/main" val="1355877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DE797CD8-D46E-8D4A-89EF-D95D5BABB8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CA3A2798-F80F-1B41-9295-3B4FB9514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56A783AA-CD84-4F4A-9FFF-47546C9FC3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B4911A-5DF8-4647-9EB2-CACF2D22129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9074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35</a:t>
            </a:fld>
            <a:endParaRPr lang="en-US"/>
          </a:p>
        </p:txBody>
      </p:sp>
    </p:spTree>
    <p:extLst>
      <p:ext uri="{BB962C8B-B14F-4D97-AF65-F5344CB8AC3E}">
        <p14:creationId xmlns:p14="http://schemas.microsoft.com/office/powerpoint/2010/main" val="1856804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36</a:t>
            </a:fld>
            <a:endParaRPr lang="en-US"/>
          </a:p>
        </p:txBody>
      </p:sp>
    </p:spTree>
    <p:extLst>
      <p:ext uri="{BB962C8B-B14F-4D97-AF65-F5344CB8AC3E}">
        <p14:creationId xmlns:p14="http://schemas.microsoft.com/office/powerpoint/2010/main" val="4241727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5B24C2E3-57A1-2B46-866C-2B3816757D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500F8AB-62F1-3C47-A119-9C9B59DE2A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5" name="Slide Number Placeholder 3">
            <a:extLst>
              <a:ext uri="{FF2B5EF4-FFF2-40B4-BE49-F238E27FC236}">
                <a16:creationId xmlns:a16="http://schemas.microsoft.com/office/drawing/2014/main" id="{6D7FEEAC-01AE-DF42-BF6B-D642628D9B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6F23B4-DC35-2840-938F-9F1A379BCCB0}" type="slidenum">
              <a:rPr lang="en-US" altLang="en-US" smtClean="0"/>
              <a:pPr fontAlgn="base">
                <a:spcBef>
                  <a:spcPct val="0"/>
                </a:spcBef>
                <a:spcAft>
                  <a:spcPct val="0"/>
                </a:spcAft>
              </a:pPr>
              <a:t>37</a:t>
            </a:fld>
            <a:endParaRPr lang="en-US" altLang="en-US"/>
          </a:p>
        </p:txBody>
      </p:sp>
    </p:spTree>
    <p:extLst>
      <p:ext uri="{BB962C8B-B14F-4D97-AF65-F5344CB8AC3E}">
        <p14:creationId xmlns:p14="http://schemas.microsoft.com/office/powerpoint/2010/main" val="2763848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1555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8750B-EB82-457F-9D1F-C3DA2E7B4A5E}" type="slidenum">
              <a:rPr lang="en-US" smtClean="0"/>
              <a:t>40</a:t>
            </a:fld>
            <a:endParaRPr lang="en-US"/>
          </a:p>
        </p:txBody>
      </p:sp>
    </p:spTree>
    <p:extLst>
      <p:ext uri="{BB962C8B-B14F-4D97-AF65-F5344CB8AC3E}">
        <p14:creationId xmlns:p14="http://schemas.microsoft.com/office/powerpoint/2010/main" val="3491434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8750B-EB82-457F-9D1F-C3DA2E7B4A5E}" type="slidenum">
              <a:rPr lang="en-US" smtClean="0"/>
              <a:t>41</a:t>
            </a:fld>
            <a:endParaRPr lang="en-US"/>
          </a:p>
        </p:txBody>
      </p:sp>
    </p:spTree>
    <p:extLst>
      <p:ext uri="{BB962C8B-B14F-4D97-AF65-F5344CB8AC3E}">
        <p14:creationId xmlns:p14="http://schemas.microsoft.com/office/powerpoint/2010/main" val="122495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4</a:t>
            </a:fld>
            <a:endParaRPr lang="en-US"/>
          </a:p>
        </p:txBody>
      </p:sp>
    </p:spTree>
    <p:extLst>
      <p:ext uri="{BB962C8B-B14F-4D97-AF65-F5344CB8AC3E}">
        <p14:creationId xmlns:p14="http://schemas.microsoft.com/office/powerpoint/2010/main" val="3302728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9393A4-6788-40F9-93EF-508893478CCC}" type="slidenum">
              <a:rPr lang="en-US" smtClean="0"/>
              <a:t>42</a:t>
            </a:fld>
            <a:endParaRPr lang="en-US"/>
          </a:p>
        </p:txBody>
      </p:sp>
    </p:spTree>
    <p:extLst>
      <p:ext uri="{BB962C8B-B14F-4D97-AF65-F5344CB8AC3E}">
        <p14:creationId xmlns:p14="http://schemas.microsoft.com/office/powerpoint/2010/main" val="1878561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609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5</a:t>
            </a:fld>
            <a:endParaRPr lang="en-US"/>
          </a:p>
        </p:txBody>
      </p:sp>
    </p:spTree>
    <p:extLst>
      <p:ext uri="{BB962C8B-B14F-4D97-AF65-F5344CB8AC3E}">
        <p14:creationId xmlns:p14="http://schemas.microsoft.com/office/powerpoint/2010/main" val="351096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6</a:t>
            </a:fld>
            <a:endParaRPr lang="en-US"/>
          </a:p>
        </p:txBody>
      </p:sp>
    </p:spTree>
    <p:extLst>
      <p:ext uri="{BB962C8B-B14F-4D97-AF65-F5344CB8AC3E}">
        <p14:creationId xmlns:p14="http://schemas.microsoft.com/office/powerpoint/2010/main" val="221492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7</a:t>
            </a:fld>
            <a:endParaRPr lang="en-US"/>
          </a:p>
        </p:txBody>
      </p:sp>
    </p:spTree>
    <p:extLst>
      <p:ext uri="{BB962C8B-B14F-4D97-AF65-F5344CB8AC3E}">
        <p14:creationId xmlns:p14="http://schemas.microsoft.com/office/powerpoint/2010/main" val="161167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8</a:t>
            </a:fld>
            <a:endParaRPr lang="en-US"/>
          </a:p>
        </p:txBody>
      </p:sp>
    </p:spTree>
    <p:extLst>
      <p:ext uri="{BB962C8B-B14F-4D97-AF65-F5344CB8AC3E}">
        <p14:creationId xmlns:p14="http://schemas.microsoft.com/office/powerpoint/2010/main" val="156718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393A4-6788-40F9-93EF-508893478CCC}" type="slidenum">
              <a:rPr lang="en-US" smtClean="0"/>
              <a:t>9</a:t>
            </a:fld>
            <a:endParaRPr lang="en-US"/>
          </a:p>
        </p:txBody>
      </p:sp>
    </p:spTree>
    <p:extLst>
      <p:ext uri="{BB962C8B-B14F-4D97-AF65-F5344CB8AC3E}">
        <p14:creationId xmlns:p14="http://schemas.microsoft.com/office/powerpoint/2010/main" val="3380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chemeClr val="bg2">
                    <a:lumMod val="25000"/>
                  </a:schemeClr>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4/30/2019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chemeClr val="bg2">
                    <a:lumMod val="2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chemeClr val="bg2">
                    <a:lumMod val="2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4/30/2019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05"/>
        <p:cNvGrpSpPr/>
        <p:nvPr/>
      </p:nvGrpSpPr>
      <p:grpSpPr>
        <a:xfrm>
          <a:off x="0" y="0"/>
          <a:ext cx="0" cy="0"/>
          <a:chOff x="0" y="0"/>
          <a:chExt cx="0" cy="0"/>
        </a:xfrm>
      </p:grpSpPr>
      <p:sp>
        <p:nvSpPr>
          <p:cNvPr id="106" name="Shape 106"/>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07" name="Shape 107"/>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08" name="Shape 108"/>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09" name="Shape 109"/>
          <p:cNvSpPr txBox="1">
            <a:spLocks noGrp="1"/>
          </p:cNvSpPr>
          <p:nvPr>
            <p:ph type="body" idx="1"/>
          </p:nvPr>
        </p:nvSpPr>
        <p:spPr>
          <a:xfrm>
            <a:off x="454383" y="1372995"/>
            <a:ext cx="11252196" cy="4475169"/>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2"/>
          </p:nvPr>
        </p:nvSpPr>
        <p:spPr>
          <a:xfrm>
            <a:off x="454383" y="457739"/>
            <a:ext cx="11252196"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1" name="Shape 111"/>
          <p:cNvPicPr preferRelativeResize="0"/>
          <p:nvPr/>
        </p:nvPicPr>
        <p:blipFill rotWithShape="1">
          <a:blip r:embed="rId2">
            <a:alphaModFix/>
          </a:blip>
          <a:srcRect/>
          <a:stretch/>
        </p:blipFill>
        <p:spPr>
          <a:xfrm>
            <a:off x="11080071" y="6422992"/>
            <a:ext cx="916227" cy="291624"/>
          </a:xfrm>
          <a:prstGeom prst="rect">
            <a:avLst/>
          </a:prstGeom>
          <a:noFill/>
          <a:ln>
            <a:noFill/>
          </a:ln>
        </p:spPr>
      </p:pic>
    </p:spTree>
    <p:extLst>
      <p:ext uri="{BB962C8B-B14F-4D97-AF65-F5344CB8AC3E}">
        <p14:creationId xmlns:p14="http://schemas.microsoft.com/office/powerpoint/2010/main" val="46326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19"/>
        <p:cNvGrpSpPr/>
        <p:nvPr/>
      </p:nvGrpSpPr>
      <p:grpSpPr>
        <a:xfrm>
          <a:off x="0" y="0"/>
          <a:ext cx="0" cy="0"/>
          <a:chOff x="0" y="0"/>
          <a:chExt cx="0" cy="0"/>
        </a:xfrm>
      </p:grpSpPr>
      <p:pic>
        <p:nvPicPr>
          <p:cNvPr id="120" name="Shape 120" descr="OCLC_H_PMS.eps"/>
          <p:cNvPicPr preferRelativeResize="0"/>
          <p:nvPr/>
        </p:nvPicPr>
        <p:blipFill rotWithShape="1">
          <a:blip r:embed="rId2">
            <a:alphaModFix/>
          </a:blip>
          <a:srcRect/>
          <a:stretch/>
        </p:blipFill>
        <p:spPr>
          <a:xfrm>
            <a:off x="10982567" y="6347609"/>
            <a:ext cx="964583" cy="320913"/>
          </a:xfrm>
          <a:prstGeom prst="rect">
            <a:avLst/>
          </a:prstGeom>
          <a:noFill/>
          <a:ln>
            <a:noFill/>
          </a:ln>
        </p:spPr>
      </p:pic>
      <p:sp>
        <p:nvSpPr>
          <p:cNvPr id="121" name="Shape 121"/>
          <p:cNvSpPr txBox="1">
            <a:spLocks noGrp="1"/>
          </p:cNvSpPr>
          <p:nvPr>
            <p:ph type="dt" idx="10"/>
          </p:nvPr>
        </p:nvSpPr>
        <p:spPr>
          <a:xfrm>
            <a:off x="838200" y="6356350"/>
            <a:ext cx="2743197" cy="36512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038602" y="6356350"/>
            <a:ext cx="4114799" cy="36512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2" y="6356350"/>
            <a:ext cx="2743197" cy="36512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987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97"/>
        <p:cNvGrpSpPr/>
        <p:nvPr/>
      </p:nvGrpSpPr>
      <p:grpSpPr>
        <a:xfrm>
          <a:off x="0" y="0"/>
          <a:ext cx="0" cy="0"/>
          <a:chOff x="0" y="0"/>
          <a:chExt cx="0" cy="0"/>
        </a:xfrm>
      </p:grpSpPr>
      <p:sp>
        <p:nvSpPr>
          <p:cNvPr id="198" name="Shape 198"/>
          <p:cNvSpPr/>
          <p:nvPr/>
        </p:nvSpPr>
        <p:spPr>
          <a:xfrm>
            <a:off x="0" y="2"/>
            <a:ext cx="12192000" cy="6857999"/>
          </a:xfrm>
          <a:prstGeom prst="rect">
            <a:avLst/>
          </a:prstGeom>
          <a:solidFill>
            <a:srgbClr val="00AFD7"/>
          </a:solidFill>
          <a:ln w="9525" cap="flat" cmpd="sng">
            <a:solidFill>
              <a:srgbClr val="00ADD7"/>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99" name="Shape 199"/>
          <p:cNvSpPr txBox="1">
            <a:spLocks noGrp="1"/>
          </p:cNvSpPr>
          <p:nvPr>
            <p:ph type="body" idx="1"/>
          </p:nvPr>
        </p:nvSpPr>
        <p:spPr>
          <a:xfrm>
            <a:off x="420347" y="1108083"/>
            <a:ext cx="10898716" cy="861775"/>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body" idx="2"/>
          </p:nvPr>
        </p:nvSpPr>
        <p:spPr>
          <a:xfrm>
            <a:off x="234953" y="850901"/>
            <a:ext cx="353481" cy="6007100"/>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body" idx="3"/>
          </p:nvPr>
        </p:nvSpPr>
        <p:spPr>
          <a:xfrm>
            <a:off x="11215944" y="850901"/>
            <a:ext cx="353481" cy="5432837"/>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02" name="Shape 202"/>
          <p:cNvPicPr preferRelativeResize="0"/>
          <p:nvPr/>
        </p:nvPicPr>
        <p:blipFill rotWithShape="1">
          <a:blip r:embed="rId2">
            <a:alphaModFix/>
          </a:blip>
          <a:srcRect/>
          <a:stretch/>
        </p:blipFill>
        <p:spPr>
          <a:xfrm>
            <a:off x="11080071" y="6422992"/>
            <a:ext cx="916227" cy="291624"/>
          </a:xfrm>
          <a:prstGeom prst="rect">
            <a:avLst/>
          </a:prstGeom>
          <a:noFill/>
          <a:ln>
            <a:noFill/>
          </a:ln>
        </p:spPr>
      </p:pic>
    </p:spTree>
    <p:extLst>
      <p:ext uri="{BB962C8B-B14F-4D97-AF65-F5344CB8AC3E}">
        <p14:creationId xmlns:p14="http://schemas.microsoft.com/office/powerpoint/2010/main" val="222833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 Bullet">
  <p:cSld name="2_Content- Bullet">
    <p:spTree>
      <p:nvGrpSpPr>
        <p:cNvPr id="1" name="Shape 112"/>
        <p:cNvGrpSpPr/>
        <p:nvPr/>
      </p:nvGrpSpPr>
      <p:grpSpPr>
        <a:xfrm>
          <a:off x="0" y="0"/>
          <a:ext cx="0" cy="0"/>
          <a:chOff x="0" y="0"/>
          <a:chExt cx="0" cy="0"/>
        </a:xfrm>
      </p:grpSpPr>
      <p:sp>
        <p:nvSpPr>
          <p:cNvPr id="113" name="Shape 113"/>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14" name="Shape 11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15" name="Shape 115"/>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16" name="Shape 116"/>
          <p:cNvSpPr txBox="1">
            <a:spLocks noGrp="1"/>
          </p:cNvSpPr>
          <p:nvPr>
            <p:ph type="body" idx="1"/>
          </p:nvPr>
        </p:nvSpPr>
        <p:spPr>
          <a:xfrm>
            <a:off x="454384" y="457739"/>
            <a:ext cx="11252197"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2"/>
              </a:buClr>
              <a:buSzPts val="3600"/>
              <a:buFont typeface="Arial"/>
              <a:buNone/>
              <a:defRPr sz="3600" b="1" i="0" u="none" strike="noStrike" cap="none">
                <a:solidFill>
                  <a:schemeClr val="lt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17" name="Shape 117"/>
          <p:cNvPicPr preferRelativeResize="0"/>
          <p:nvPr/>
        </p:nvPicPr>
        <p:blipFill rotWithShape="1">
          <a:blip r:embed="rId2">
            <a:alphaModFix/>
          </a:blip>
          <a:srcRect/>
          <a:stretch/>
        </p:blipFill>
        <p:spPr>
          <a:xfrm>
            <a:off x="11080073" y="6422997"/>
            <a:ext cx="916227" cy="291625"/>
          </a:xfrm>
          <a:prstGeom prst="rect">
            <a:avLst/>
          </a:prstGeom>
          <a:noFill/>
          <a:ln>
            <a:noFill/>
          </a:ln>
        </p:spPr>
      </p:pic>
      <p:sp>
        <p:nvSpPr>
          <p:cNvPr id="118" name="Shape 118"/>
          <p:cNvSpPr txBox="1">
            <a:spLocks noGrp="1"/>
          </p:cNvSpPr>
          <p:nvPr>
            <p:ph type="body" idx="2"/>
          </p:nvPr>
        </p:nvSpPr>
        <p:spPr>
          <a:xfrm>
            <a:off x="454384" y="1372998"/>
            <a:ext cx="11252197" cy="4475171"/>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301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chemeClr val="bg2">
                    <a:lumMod val="25000"/>
                  </a:schemeClr>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chemeClr val="bg2">
                    <a:lumMod val="25000"/>
                  </a:schemeClr>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chemeClr val="bg2">
                    <a:lumMod val="2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4/30/2019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chemeClr val="bg2">
                    <a:lumMod val="25000"/>
                  </a:schemeClr>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4/30/2019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chemeClr val="bg2">
                    <a:lumMod val="25000"/>
                  </a:schemeClr>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4/30/2019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chemeClr val="bg2">
                    <a:lumMod val="2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4/30/2019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chemeClr val="bg2">
                    <a:lumMod val="25000"/>
                  </a:schemeClr>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chemeClr val="bg2">
                    <a:lumMod val="25000"/>
                  </a:schemeClr>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4/30/2019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4/30/2019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creativecommons.org/licenses/by/4.0/" TargetMode="External"/><Relationship Id="rId5" Type="http://schemas.openxmlformats.org/officeDocument/2006/relationships/hyperlink" Target="https://doi.org/10.25333/C3NK88" TargetMode="External"/><Relationship Id="rId4" Type="http://schemas.openxmlformats.org/officeDocument/2006/relationships/hyperlink" Target="http://www.oclc.org/researc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tiff"/><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3.tif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jpeg"/><Relationship Id="rId7"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doi.org/10.25333/BGFG-D241" TargetMode="External"/><Relationship Id="rId5" Type="http://schemas.openxmlformats.org/officeDocument/2006/relationships/hyperlink" Target="https://www.eurocris.org/" TargetMode="External"/><Relationship Id="rId4" Type="http://schemas.openxmlformats.org/officeDocument/2006/relationships/hyperlink" Target="https://www.ocl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doi.org/10.25333/BGFG-D241" TargetMode="External"/><Relationship Id="rId5" Type="http://schemas.openxmlformats.org/officeDocument/2006/relationships/image" Target="../media/image24.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creativecommons.org/licenses/by/4.0/" TargetMode="External"/><Relationship Id="rId4" Type="http://schemas.openxmlformats.org/officeDocument/2006/relationships/hyperlink" Target="https://doi.org/10.25333/BGFG-D24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hyperlink" Target="https://creativecommons.org/licenses/by/4.0/" TargetMode="External"/><Relationship Id="rId4" Type="http://schemas.openxmlformats.org/officeDocument/2006/relationships/hyperlink" Target="https://doi.org/10.25333/BGFG-D24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mqm7siVBGs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hyperlink" Target="https://creativecommons.org/licenses/by/4.0/"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doi.org/10.25333/BGFG-D241" TargetMode="External"/><Relationship Id="rId5" Type="http://schemas.openxmlformats.org/officeDocument/2006/relationships/hyperlink" Target="https://www.eurocris.org/" TargetMode="External"/><Relationship Id="rId4" Type="http://schemas.openxmlformats.org/officeDocument/2006/relationships/hyperlink" Target="https://www.oclc.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eg"/><Relationship Id="rId7" Type="http://schemas.openxmlformats.org/officeDocument/2006/relationships/hyperlink" Target="https://creativecommons.org/licenses/by/4.0/"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doi.org/10.25333/BGFG-D241" TargetMode="External"/><Relationship Id="rId5" Type="http://schemas.openxmlformats.org/officeDocument/2006/relationships/hyperlink" Target="https://www.eurocris.org/" TargetMode="External"/><Relationship Id="rId4" Type="http://schemas.openxmlformats.org/officeDocument/2006/relationships/hyperlink" Target="https://www.oclc.org/" TargetMode="Externa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doi.org/10.25333/BGFG-D241" TargetMode="Externa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25333/C32K7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25333/C32K7M" TargetMode="External"/><Relationship Id="rId2" Type="http://schemas.openxmlformats.org/officeDocument/2006/relationships/hyperlink" Target="https://doi.org/10.25333/C3NK88" TargetMode="External"/><Relationship Id="rId1" Type="http://schemas.openxmlformats.org/officeDocument/2006/relationships/slideLayout" Target="../slideLayouts/slideLayout2.xml"/><Relationship Id="rId5" Type="http://schemas.openxmlformats.org/officeDocument/2006/relationships/hyperlink" Target="http://www.eurocris.org/news/cris-ir-survey-report" TargetMode="External"/><Relationship Id="rId4" Type="http://schemas.openxmlformats.org/officeDocument/2006/relationships/hyperlink" Target="https://doi.org/10.25333/BGFG-D241"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hyperlink" Target="mailto:bryantr@oclc.org" TargetMode="External"/><Relationship Id="rId7" Type="http://schemas.openxmlformats.org/officeDocument/2006/relationships/image" Target="../media/image43.gif"/><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hyperlink" Target="https://orcid.org/0000-0002-0302-2761" TargetMode="External"/><Relationship Id="rId5" Type="http://schemas.openxmlformats.org/officeDocument/2006/relationships/hyperlink" Target="mailto:fransen@umn.edu" TargetMode="External"/><Relationship Id="rId4" Type="http://schemas.openxmlformats.org/officeDocument/2006/relationships/hyperlink" Target="https://orcid.org/0000-0002-2753-38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z.umn.edu/RIMUseCa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ohioinnovationexchang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st-andrews.ac.uk/library/services/researchsupport/openaccess/" TargetMode="External"/><Relationship Id="rId4" Type="http://schemas.openxmlformats.org/officeDocument/2006/relationships/hyperlink" Target="https://www.ref.ac.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doi.org/10.25333/C3NK88" TargetMode="External"/><Relationship Id="rId5" Type="http://schemas.openxmlformats.org/officeDocument/2006/relationships/hyperlink" Target="http://www.oclc.org/research"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accent6">
                    <a:lumMod val="25000"/>
                  </a:schemeClr>
                </a:solidFill>
              </a:rPr>
              <a:t>Practices and Patterns in Research Information Management</a:t>
            </a:r>
          </a:p>
        </p:txBody>
      </p:sp>
      <p:sp>
        <p:nvSpPr>
          <p:cNvPr id="3" name="Subtitle 2"/>
          <p:cNvSpPr>
            <a:spLocks noGrp="1"/>
          </p:cNvSpPr>
          <p:nvPr>
            <p:ph type="subTitle" idx="1"/>
          </p:nvPr>
        </p:nvSpPr>
        <p:spPr/>
        <p:txBody>
          <a:bodyPr anchor="ctr"/>
          <a:lstStyle/>
          <a:p>
            <a:r>
              <a:rPr lang="en-US" dirty="0">
                <a:solidFill>
                  <a:schemeClr val="accent6">
                    <a:lumMod val="25000"/>
                  </a:schemeClr>
                </a:solidFill>
              </a:rPr>
              <a:t>Findings from a Global Survey</a:t>
            </a:r>
          </a:p>
        </p:txBody>
      </p:sp>
      <p:sp>
        <p:nvSpPr>
          <p:cNvPr id="5" name="Text Placeholder 5">
            <a:extLst>
              <a:ext uri="{FF2B5EF4-FFF2-40B4-BE49-F238E27FC236}">
                <a16:creationId xmlns:a16="http://schemas.microsoft.com/office/drawing/2014/main" id="{16E8C198-2C44-7743-8677-CACBD9089DED}"/>
              </a:ext>
            </a:extLst>
          </p:cNvPr>
          <p:cNvSpPr txBox="1">
            <a:spLocks/>
          </p:cNvSpPr>
          <p:nvPr/>
        </p:nvSpPr>
        <p:spPr>
          <a:xfrm>
            <a:off x="117569" y="375443"/>
            <a:ext cx="6701242" cy="421391"/>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a:t>CNI Spring Meeting * St. Louis * 9 April 2019</a:t>
            </a:r>
            <a:endParaRPr lang="en-US" sz="2400" dirty="0"/>
          </a:p>
        </p:txBody>
      </p:sp>
      <p:sp>
        <p:nvSpPr>
          <p:cNvPr id="10" name="Text Placeholder 7">
            <a:extLst>
              <a:ext uri="{FF2B5EF4-FFF2-40B4-BE49-F238E27FC236}">
                <a16:creationId xmlns:a16="http://schemas.microsoft.com/office/drawing/2014/main" id="{5DA4DF91-19FF-054C-9866-E6CC4FC742BF}"/>
              </a:ext>
            </a:extLst>
          </p:cNvPr>
          <p:cNvSpPr txBox="1">
            <a:spLocks/>
          </p:cNvSpPr>
          <p:nvPr/>
        </p:nvSpPr>
        <p:spPr>
          <a:xfrm>
            <a:off x="675008" y="5224625"/>
            <a:ext cx="5355584" cy="948571"/>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buClr>
                <a:schemeClr val="accent2"/>
              </a:buClr>
            </a:pPr>
            <a:r>
              <a:rPr lang="en-US" dirty="0">
                <a:solidFill>
                  <a:schemeClr val="accent6">
                    <a:lumMod val="25000"/>
                  </a:schemeClr>
                </a:solidFill>
              </a:rPr>
              <a:t>Jan Fransen</a:t>
            </a:r>
            <a:br>
              <a:rPr lang="en-US" dirty="0">
                <a:solidFill>
                  <a:schemeClr val="accent6">
                    <a:lumMod val="25000"/>
                  </a:schemeClr>
                </a:solidFill>
              </a:rPr>
            </a:br>
            <a:r>
              <a:rPr lang="en-US" dirty="0">
                <a:solidFill>
                  <a:schemeClr val="accent6">
                    <a:lumMod val="25000"/>
                  </a:schemeClr>
                </a:solidFill>
              </a:rPr>
              <a:t>Service Lead for Research Information</a:t>
            </a:r>
            <a:br>
              <a:rPr lang="en-US" dirty="0">
                <a:solidFill>
                  <a:schemeClr val="accent6">
                    <a:lumMod val="25000"/>
                  </a:schemeClr>
                </a:solidFill>
              </a:rPr>
            </a:br>
            <a:r>
              <a:rPr lang="en-US" dirty="0">
                <a:solidFill>
                  <a:schemeClr val="accent6">
                    <a:lumMod val="25000"/>
                  </a:schemeClr>
                </a:solidFill>
              </a:rPr>
              <a:t> Management Systems, University of Minnesota</a:t>
            </a:r>
          </a:p>
        </p:txBody>
      </p:sp>
      <p:sp>
        <p:nvSpPr>
          <p:cNvPr id="12" name="Rectangle 11">
            <a:extLst>
              <a:ext uri="{FF2B5EF4-FFF2-40B4-BE49-F238E27FC236}">
                <a16:creationId xmlns:a16="http://schemas.microsoft.com/office/drawing/2014/main" id="{807634AF-0875-B14B-86EF-269042F87A3B}"/>
              </a:ext>
            </a:extLst>
          </p:cNvPr>
          <p:cNvSpPr/>
          <p:nvPr/>
        </p:nvSpPr>
        <p:spPr>
          <a:xfrm>
            <a:off x="879341" y="6173197"/>
            <a:ext cx="6096000" cy="684803"/>
          </a:xfrm>
          <a:prstGeom prst="rect">
            <a:avLst/>
          </a:prstGeom>
        </p:spPr>
        <p:txBody>
          <a:bodyPr>
            <a:spAutoFit/>
          </a:bodyPr>
          <a:lstStyle/>
          <a:p>
            <a:pPr>
              <a:spcBef>
                <a:spcPts val="280"/>
              </a:spcBef>
              <a:buSzPts val="1400"/>
            </a:pPr>
            <a:r>
              <a:rPr lang="en-US" dirty="0">
                <a:solidFill>
                  <a:schemeClr val="accent2"/>
                </a:solidFill>
              </a:rPr>
              <a:t>fransen@umn.edu </a:t>
            </a:r>
          </a:p>
          <a:p>
            <a:pPr>
              <a:spcBef>
                <a:spcPts val="280"/>
              </a:spcBef>
              <a:buSzPts val="1400"/>
            </a:pPr>
            <a:r>
              <a:rPr lang="en-US" dirty="0">
                <a:solidFill>
                  <a:schemeClr val="accent2"/>
                </a:solidFill>
              </a:rPr>
              <a:t>https://orcid.org/0000-0002-0302-2761 </a:t>
            </a:r>
          </a:p>
        </p:txBody>
      </p:sp>
      <p:sp>
        <p:nvSpPr>
          <p:cNvPr id="14" name="Text Placeholder 7">
            <a:extLst>
              <a:ext uri="{FF2B5EF4-FFF2-40B4-BE49-F238E27FC236}">
                <a16:creationId xmlns:a16="http://schemas.microsoft.com/office/drawing/2014/main" id="{5DA4DF91-19FF-054C-9866-E6CC4FC742BF}"/>
              </a:ext>
            </a:extLst>
          </p:cNvPr>
          <p:cNvSpPr txBox="1">
            <a:spLocks/>
          </p:cNvSpPr>
          <p:nvPr/>
        </p:nvSpPr>
        <p:spPr>
          <a:xfrm>
            <a:off x="6339933" y="5224624"/>
            <a:ext cx="5355584" cy="948571"/>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solidFill>
                  <a:schemeClr val="accent6">
                    <a:lumMod val="25000"/>
                  </a:schemeClr>
                </a:solidFill>
              </a:rPr>
              <a:t>Rebecca Bryant</a:t>
            </a:r>
            <a:br>
              <a:rPr lang="en-US" dirty="0">
                <a:solidFill>
                  <a:schemeClr val="accent6">
                    <a:lumMod val="25000"/>
                  </a:schemeClr>
                </a:solidFill>
              </a:rPr>
            </a:br>
            <a:r>
              <a:rPr lang="en-US" dirty="0">
                <a:solidFill>
                  <a:schemeClr val="accent6">
                    <a:lumMod val="25000"/>
                  </a:schemeClr>
                </a:solidFill>
              </a:rPr>
              <a:t>Senior Program Officer, OCLC Research</a:t>
            </a:r>
          </a:p>
        </p:txBody>
      </p:sp>
      <p:sp>
        <p:nvSpPr>
          <p:cNvPr id="15" name="Rectangle 14">
            <a:extLst>
              <a:ext uri="{FF2B5EF4-FFF2-40B4-BE49-F238E27FC236}">
                <a16:creationId xmlns:a16="http://schemas.microsoft.com/office/drawing/2014/main" id="{807634AF-0875-B14B-86EF-269042F87A3B}"/>
              </a:ext>
            </a:extLst>
          </p:cNvPr>
          <p:cNvSpPr/>
          <p:nvPr/>
        </p:nvSpPr>
        <p:spPr>
          <a:xfrm>
            <a:off x="6531203" y="5862408"/>
            <a:ext cx="6096000" cy="961802"/>
          </a:xfrm>
          <a:prstGeom prst="rect">
            <a:avLst/>
          </a:prstGeom>
        </p:spPr>
        <p:txBody>
          <a:bodyPr>
            <a:spAutoFit/>
          </a:bodyPr>
          <a:lstStyle/>
          <a:p>
            <a:pPr>
              <a:spcBef>
                <a:spcPts val="280"/>
              </a:spcBef>
              <a:buSzPts val="1400"/>
            </a:pPr>
            <a:r>
              <a:rPr lang="en-US" dirty="0">
                <a:solidFill>
                  <a:schemeClr val="accent2"/>
                </a:solidFill>
              </a:rPr>
              <a:t>bryantr@oclc.org </a:t>
            </a:r>
            <a:br>
              <a:rPr lang="en-US" dirty="0">
                <a:solidFill>
                  <a:schemeClr val="accent2"/>
                </a:solidFill>
              </a:rPr>
            </a:br>
            <a:r>
              <a:rPr lang="en-US" dirty="0">
                <a:solidFill>
                  <a:schemeClr val="accent2"/>
                </a:solidFill>
              </a:rPr>
              <a:t>@RebeccaBryant18</a:t>
            </a:r>
          </a:p>
          <a:p>
            <a:pPr>
              <a:spcBef>
                <a:spcPts val="280"/>
              </a:spcBef>
              <a:buSzPts val="1400"/>
            </a:pPr>
            <a:r>
              <a:rPr lang="en-US" dirty="0">
                <a:solidFill>
                  <a:schemeClr val="accent2"/>
                </a:solidFill>
              </a:rPr>
              <a:t>https://orcid.org/0000-0002-2753-3381 </a:t>
            </a:r>
          </a:p>
        </p:txBody>
      </p:sp>
      <p:sp>
        <p:nvSpPr>
          <p:cNvPr id="16" name="Oval 15"/>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210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3954" y="2168434"/>
            <a:ext cx="4088675" cy="2687050"/>
          </a:xfrm>
        </p:spPr>
        <p:txBody>
          <a:bodyPr/>
          <a:lstStyle/>
          <a:p>
            <a:pPr defTabSz="914377"/>
            <a:r>
              <a:rPr lang="en-US" sz="2800" dirty="0">
                <a:solidFill>
                  <a:schemeClr val="accent6">
                    <a:lumMod val="25000"/>
                  </a:schemeClr>
                </a:solidFill>
              </a:rPr>
              <a:t>are used to collect the scholarly output of an institution.</a:t>
            </a:r>
            <a:br>
              <a:rPr lang="en-US" sz="2800" dirty="0">
                <a:solidFill>
                  <a:schemeClr val="accent6">
                    <a:lumMod val="25000"/>
                  </a:schemeClr>
                </a:solidFill>
              </a:rPr>
            </a:br>
            <a:br>
              <a:rPr lang="en-US" sz="2800" dirty="0">
                <a:solidFill>
                  <a:schemeClr val="accent6">
                    <a:lumMod val="25000"/>
                  </a:schemeClr>
                </a:solidFill>
              </a:rPr>
            </a:br>
            <a:r>
              <a:rPr lang="en-US" sz="2800" dirty="0">
                <a:solidFill>
                  <a:schemeClr val="accent6">
                    <a:lumMod val="25000"/>
                  </a:schemeClr>
                </a:solidFill>
              </a:rPr>
              <a:t>And allow it to be combined with other information collected on campus.</a:t>
            </a:r>
          </a:p>
        </p:txBody>
      </p:sp>
      <p:sp>
        <p:nvSpPr>
          <p:cNvPr id="14" name="TextBox 13"/>
          <p:cNvSpPr txBox="1"/>
          <p:nvPr/>
        </p:nvSpPr>
        <p:spPr>
          <a:xfrm>
            <a:off x="757646" y="1701098"/>
            <a:ext cx="3722417" cy="523220"/>
          </a:xfrm>
          <a:prstGeom prst="rect">
            <a:avLst/>
          </a:prstGeom>
          <a:noFill/>
        </p:spPr>
        <p:txBody>
          <a:bodyPr wrap="square" rtlCol="0">
            <a:spAutoFit/>
          </a:bodyPr>
          <a:lstStyle/>
          <a:p>
            <a:pPr algn="ctr"/>
            <a:r>
              <a:rPr lang="en-US" sz="2800" dirty="0">
                <a:solidFill>
                  <a:schemeClr val="accent6">
                    <a:lumMod val="25000"/>
                  </a:schemeClr>
                </a:solidFill>
                <a:latin typeface="+mj-lt"/>
              </a:rPr>
              <a:t>RIM Systems…</a:t>
            </a:r>
          </a:p>
        </p:txBody>
      </p:sp>
      <p:pic>
        <p:nvPicPr>
          <p:cNvPr id="15" name="Picture 3">
            <a:extLst>
              <a:ext uri="{FF2B5EF4-FFF2-40B4-BE49-F238E27FC236}">
                <a16:creationId xmlns:a16="http://schemas.microsoft.com/office/drawing/2014/main" id="{5F493221-F353-4E2F-826C-796E6C8E35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5739" y="6324410"/>
            <a:ext cx="793455" cy="2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7">
            <a:extLst>
              <a:ext uri="{FF2B5EF4-FFF2-40B4-BE49-F238E27FC236}">
                <a16:creationId xmlns:a16="http://schemas.microsoft.com/office/drawing/2014/main" id="{6DD20285-DF9F-4298-A42D-C4EEB819CDED}"/>
              </a:ext>
            </a:extLst>
          </p:cNvPr>
          <p:cNvSpPr>
            <a:spLocks noChangeArrowheads="1"/>
          </p:cNvSpPr>
          <p:nvPr/>
        </p:nvSpPr>
        <p:spPr bwMode="auto">
          <a:xfrm>
            <a:off x="4267200" y="6315865"/>
            <a:ext cx="77363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defTabSz="914377">
              <a:lnSpc>
                <a:spcPct val="100000"/>
              </a:lnSpc>
              <a:spcBef>
                <a:spcPct val="0"/>
              </a:spcBef>
              <a:buNone/>
            </a:pPr>
            <a:r>
              <a:rPr lang="en-US" altLang="en-US" sz="1100" dirty="0">
                <a:solidFill>
                  <a:srgbClr val="000000"/>
                </a:solidFill>
                <a:ea typeface="+mn-ea"/>
              </a:rPr>
              <a:t>“RIM Metadata” by </a:t>
            </a:r>
            <a:r>
              <a:rPr lang="en-US" altLang="en-US" sz="1100" dirty="0">
                <a:solidFill>
                  <a:srgbClr val="000000"/>
                </a:solidFill>
                <a:ea typeface="+mn-ea"/>
                <a:hlinkClick r:id="rId4"/>
              </a:rPr>
              <a:t>OCLC Research</a:t>
            </a:r>
            <a:r>
              <a:rPr lang="en-US" altLang="en-US" sz="1100" i="1" dirty="0">
                <a:solidFill>
                  <a:srgbClr val="000000"/>
                </a:solidFill>
                <a:ea typeface="+mn-ea"/>
              </a:rPr>
              <a:t>, </a:t>
            </a:r>
            <a:r>
              <a:rPr lang="en-US" altLang="en-US" sz="1100" dirty="0">
                <a:solidFill>
                  <a:srgbClr val="000000"/>
                </a:solidFill>
                <a:ea typeface="+mn-ea"/>
              </a:rPr>
              <a:t>from </a:t>
            </a:r>
            <a:r>
              <a:rPr lang="en-US" altLang="en-US" sz="1100" i="1" dirty="0">
                <a:solidFill>
                  <a:srgbClr val="000000"/>
                </a:solidFill>
                <a:ea typeface="+mn-ea"/>
              </a:rPr>
              <a:t>Research Information Management: Defining RIM and the Library’s Role</a:t>
            </a:r>
            <a:r>
              <a:rPr lang="en-US" altLang="en-US" sz="1100" dirty="0">
                <a:solidFill>
                  <a:srgbClr val="000000"/>
                </a:solidFill>
                <a:ea typeface="+mn-ea"/>
              </a:rPr>
              <a:t> (</a:t>
            </a:r>
            <a:r>
              <a:rPr lang="en-US" altLang="en-US" sz="1100" dirty="0">
                <a:solidFill>
                  <a:srgbClr val="000000"/>
                </a:solidFill>
                <a:ea typeface="+mn-ea"/>
                <a:hlinkClick r:id="rId5"/>
              </a:rPr>
              <a:t>d</a:t>
            </a:r>
            <a:r>
              <a:rPr lang="mr-IN" altLang="en-US" sz="1100" dirty="0">
                <a:solidFill>
                  <a:srgbClr val="000000"/>
                </a:solidFill>
                <a:ea typeface="Mangal" charset="0"/>
                <a:cs typeface="Mangal" panose="02040503050203030202" pitchFamily="18" charset="0"/>
                <a:hlinkClick r:id="rId5"/>
              </a:rPr>
              <a:t>oi.org/10.25333/C3NK88</a:t>
            </a:r>
            <a:r>
              <a:rPr lang="en-US" altLang="en-US" sz="1100" dirty="0">
                <a:solidFill>
                  <a:srgbClr val="000000"/>
                </a:solidFill>
                <a:ea typeface="+mn-ea"/>
              </a:rPr>
              <a:t>),</a:t>
            </a:r>
            <a:r>
              <a:rPr lang="en-US" altLang="en-US" sz="1100" i="1" dirty="0">
                <a:solidFill>
                  <a:srgbClr val="000000"/>
                </a:solidFill>
                <a:ea typeface="+mn-ea"/>
              </a:rPr>
              <a:t> </a:t>
            </a:r>
            <a:r>
              <a:rPr lang="en-US" altLang="en-US" sz="1100" dirty="0">
                <a:solidFill>
                  <a:srgbClr val="000000"/>
                </a:solidFill>
                <a:ea typeface="+mn-ea"/>
                <a:hlinkClick r:id="rId6"/>
              </a:rPr>
              <a:t>CC BY 4.0</a:t>
            </a:r>
            <a:br>
              <a:rPr lang="en-US" altLang="en-US" sz="1100" dirty="0">
                <a:solidFill>
                  <a:srgbClr val="000000"/>
                </a:solidFill>
                <a:ea typeface="+mn-ea"/>
              </a:rPr>
            </a:br>
            <a:endParaRPr lang="en-US" altLang="en-US" sz="1100" dirty="0">
              <a:solidFill>
                <a:srgbClr val="000000"/>
              </a:solidFill>
              <a:ea typeface="+mn-ea"/>
            </a:endParaRPr>
          </a:p>
        </p:txBody>
      </p:sp>
      <p:sp>
        <p:nvSpPr>
          <p:cNvPr id="17" name="Rectangle 16"/>
          <p:cNvSpPr/>
          <p:nvPr/>
        </p:nvSpPr>
        <p:spPr>
          <a:xfrm>
            <a:off x="136912" y="6160130"/>
            <a:ext cx="2481942" cy="60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oc.lc/rim</a:t>
            </a:r>
          </a:p>
        </p:txBody>
      </p:sp>
      <p:pic>
        <p:nvPicPr>
          <p:cNvPr id="9" name="Content Placeholder 8"/>
          <p:cNvPicPr>
            <a:picLocks noGrp="1" noChangeAspect="1"/>
          </p:cNvPicPr>
          <p:nvPr>
            <p:ph idx="1"/>
          </p:nvPr>
        </p:nvPicPr>
        <p:blipFill rotWithShape="1">
          <a:blip r:embed="rId7"/>
          <a:srcRect r="8671" b="9889"/>
          <a:stretch/>
        </p:blipFill>
        <p:spPr>
          <a:xfrm>
            <a:off x="4623754" y="723674"/>
            <a:ext cx="7621719" cy="5436456"/>
          </a:xfrm>
          <a:prstGeom prst="rect">
            <a:avLst/>
          </a:prstGeom>
        </p:spPr>
      </p:pic>
      <p:sp>
        <p:nvSpPr>
          <p:cNvPr id="10" name="Oval 9"/>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20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 this a trend?</a:t>
            </a:r>
          </a:p>
        </p:txBody>
      </p:sp>
      <p:sp>
        <p:nvSpPr>
          <p:cNvPr id="6" name="Text Placeholder 5"/>
          <p:cNvSpPr>
            <a:spLocks noGrp="1"/>
          </p:cNvSpPr>
          <p:nvPr>
            <p:ph type="body" idx="1"/>
          </p:nvPr>
        </p:nvSpPr>
        <p:spPr/>
        <p:txBody>
          <a:bodyPr/>
          <a:lstStyle/>
          <a:p>
            <a:r>
              <a:rPr lang="en-US" dirty="0"/>
              <a:t>Learning more…</a:t>
            </a:r>
          </a:p>
        </p:txBody>
      </p:sp>
      <p:sp>
        <p:nvSpPr>
          <p:cNvPr id="7" name="Oval 6"/>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C2EF90-2B28-9F4F-A06B-D8C01BF19FB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182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1179258" y="1397842"/>
            <a:ext cx="9260142" cy="4469558"/>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2800" dirty="0"/>
              <a:t>Devoted to challenges facing </a:t>
            </a:r>
            <a:r>
              <a:rPr lang="en-US" sz="2800" dirty="0">
                <a:solidFill>
                  <a:srgbClr val="0070C0"/>
                </a:solidFill>
              </a:rPr>
              <a:t>libraries and archives since 1978</a:t>
            </a:r>
            <a:endParaRPr sz="2800" dirty="0"/>
          </a:p>
          <a:p>
            <a:pPr marL="342900" indent="-342900">
              <a:spcBef>
                <a:spcPts val="0"/>
              </a:spcBef>
            </a:pPr>
            <a:r>
              <a:rPr lang="en-US" sz="2800" dirty="0"/>
              <a:t>Community resource for </a:t>
            </a:r>
            <a:r>
              <a:rPr lang="en-US" sz="2800" dirty="0">
                <a:solidFill>
                  <a:srgbClr val="0070C0"/>
                </a:solidFill>
              </a:rPr>
              <a:t>shared Research and Development </a:t>
            </a:r>
            <a:r>
              <a:rPr lang="en-US" sz="2800" dirty="0"/>
              <a:t>(R&amp;D) </a:t>
            </a:r>
            <a:endParaRPr sz="2800" dirty="0"/>
          </a:p>
          <a:p>
            <a:pPr marL="342900" indent="-342900">
              <a:spcBef>
                <a:spcPts val="0"/>
              </a:spcBef>
            </a:pPr>
            <a:r>
              <a:rPr lang="en-US" sz="2800" dirty="0"/>
              <a:t>Engagement with OCLC members and the community around </a:t>
            </a:r>
            <a:r>
              <a:rPr lang="en-US" sz="2800" dirty="0">
                <a:solidFill>
                  <a:srgbClr val="0070C0"/>
                </a:solidFill>
              </a:rPr>
              <a:t>shared concerns</a:t>
            </a:r>
          </a:p>
          <a:p>
            <a:pPr marL="342900" indent="-342900">
              <a:spcBef>
                <a:spcPts val="0"/>
              </a:spcBef>
            </a:pPr>
            <a:r>
              <a:rPr lang="en-US" sz="2800" dirty="0">
                <a:solidFill>
                  <a:srgbClr val="0070C0"/>
                </a:solidFill>
              </a:rPr>
              <a:t>Learn more</a:t>
            </a:r>
            <a:endParaRPr sz="2800" dirty="0">
              <a:solidFill>
                <a:srgbClr val="0070C0"/>
              </a:solidFill>
            </a:endParaRPr>
          </a:p>
          <a:p>
            <a:pPr lvl="1" indent="-457200">
              <a:spcBef>
                <a:spcPts val="480"/>
              </a:spcBef>
              <a:buSzPts val="2400"/>
              <a:buFont typeface="Wingdings" pitchFamily="2" charset="2"/>
              <a:buChar char="§"/>
            </a:pPr>
            <a:r>
              <a:rPr lang="en-US" sz="2000" dirty="0" err="1">
                <a:solidFill>
                  <a:srgbClr val="0070C0"/>
                </a:solidFill>
              </a:rPr>
              <a:t>oc.lc</a:t>
            </a:r>
            <a:r>
              <a:rPr lang="en-US" sz="2000" dirty="0">
                <a:solidFill>
                  <a:srgbClr val="0070C0"/>
                </a:solidFill>
              </a:rPr>
              <a:t>/research </a:t>
            </a:r>
            <a:endParaRPr sz="2000" dirty="0"/>
          </a:p>
          <a:p>
            <a:pPr lvl="1" indent="-457200">
              <a:spcBef>
                <a:spcPts val="480"/>
              </a:spcBef>
              <a:buSzPts val="2400"/>
              <a:buFont typeface="Wingdings" pitchFamily="2" charset="2"/>
              <a:buChar char="§"/>
            </a:pPr>
            <a:r>
              <a:rPr lang="en-US" sz="2000" dirty="0" err="1">
                <a:solidFill>
                  <a:srgbClr val="0070C0"/>
                </a:solidFill>
              </a:rPr>
              <a:t>Hangingtogether.org</a:t>
            </a:r>
            <a:r>
              <a:rPr lang="en-US" sz="2000" dirty="0">
                <a:solidFill>
                  <a:srgbClr val="0070C0"/>
                </a:solidFill>
              </a:rPr>
              <a:t> blog</a:t>
            </a:r>
            <a:endParaRPr sz="2000" dirty="0">
              <a:solidFill>
                <a:srgbClr val="0070C0"/>
              </a:solidFill>
            </a:endParaRPr>
          </a:p>
          <a:p>
            <a:pPr marL="342900" indent="-342900">
              <a:buNone/>
            </a:pPr>
            <a:endParaRPr dirty="0"/>
          </a:p>
        </p:txBody>
      </p:sp>
      <p:pic>
        <p:nvPicPr>
          <p:cNvPr id="368" name="Shape 368"/>
          <p:cNvPicPr preferRelativeResize="0"/>
          <p:nvPr/>
        </p:nvPicPr>
        <p:blipFill rotWithShape="1">
          <a:blip r:embed="rId3">
            <a:alphaModFix/>
          </a:blip>
          <a:srcRect/>
          <a:stretch/>
        </p:blipFill>
        <p:spPr>
          <a:xfrm>
            <a:off x="1524000" y="381000"/>
            <a:ext cx="3485969" cy="667526"/>
          </a:xfrm>
          <a:prstGeom prst="rect">
            <a:avLst/>
          </a:prstGeom>
          <a:noFill/>
          <a:ln>
            <a:noFill/>
          </a:ln>
        </p:spPr>
      </p:pic>
      <p:sp>
        <p:nvSpPr>
          <p:cNvPr id="5" name="Oval 4"/>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80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a:stretch/>
        </p:blipFill>
        <p:spPr>
          <a:xfrm>
            <a:off x="1" y="0"/>
            <a:ext cx="12192000" cy="6858000"/>
          </a:xfrm>
          <a:prstGeom prst="rect">
            <a:avLst/>
          </a:prstGeom>
          <a:solidFill>
            <a:schemeClr val="lt1"/>
          </a:solidFill>
          <a:ln>
            <a:noFill/>
          </a:ln>
        </p:spPr>
      </p:pic>
      <p:sp>
        <p:nvSpPr>
          <p:cNvPr id="383" name="Shape 383"/>
          <p:cNvSpPr/>
          <p:nvPr/>
        </p:nvSpPr>
        <p:spPr>
          <a:xfrm>
            <a:off x="0" y="6327174"/>
            <a:ext cx="3952644" cy="542841"/>
          </a:xfrm>
          <a:prstGeom prst="rect">
            <a:avLst/>
          </a:prstGeom>
          <a:solidFill>
            <a:srgbClr val="A9306F"/>
          </a:solidFill>
          <a:ln>
            <a:noFill/>
          </a:ln>
        </p:spPr>
        <p:txBody>
          <a:bodyPr spcFirstLastPara="1" wrap="square" lIns="91425" tIns="45700" rIns="91425" bIns="45700" anchor="t" anchorCtr="0">
            <a:noAutofit/>
          </a:bodyPr>
          <a:lstStyle/>
          <a:p>
            <a:pPr algn="ctr"/>
            <a:r>
              <a:rPr lang="en-US" sz="2100" dirty="0" err="1">
                <a:solidFill>
                  <a:schemeClr val="lt1"/>
                </a:solidFill>
              </a:rPr>
              <a:t>oc.lc</a:t>
            </a:r>
            <a:r>
              <a:rPr lang="en-US" sz="2100" dirty="0">
                <a:solidFill>
                  <a:schemeClr val="lt1"/>
                </a:solidFill>
              </a:rPr>
              <a:t>/rim</a:t>
            </a:r>
            <a:endParaRPr dirty="0"/>
          </a:p>
        </p:txBody>
      </p:sp>
      <p:sp>
        <p:nvSpPr>
          <p:cNvPr id="384" name="Shape 384"/>
          <p:cNvSpPr txBox="1"/>
          <p:nvPr/>
        </p:nvSpPr>
        <p:spPr>
          <a:xfrm>
            <a:off x="1045143" y="299505"/>
            <a:ext cx="10101716" cy="522737"/>
          </a:xfrm>
          <a:prstGeom prst="rect">
            <a:avLst/>
          </a:prstGeom>
          <a:noFill/>
          <a:ln>
            <a:noFill/>
          </a:ln>
        </p:spPr>
        <p:txBody>
          <a:bodyPr spcFirstLastPara="1" wrap="square" lIns="91425" tIns="45700" rIns="91425" bIns="45700" anchor="t" anchorCtr="0">
            <a:noAutofit/>
          </a:bodyPr>
          <a:lstStyle/>
          <a:p>
            <a:r>
              <a:rPr lang="en-US" sz="2000" b="1" dirty="0">
                <a:solidFill>
                  <a:schemeClr val="lt1"/>
                </a:solidFill>
              </a:rPr>
              <a:t>OCLC Research publications on Research Information Management</a:t>
            </a:r>
            <a:endParaRPr dirty="0"/>
          </a:p>
        </p:txBody>
      </p:sp>
      <p:pic>
        <p:nvPicPr>
          <p:cNvPr id="387" name="Shape 387"/>
          <p:cNvPicPr preferRelativeResize="0"/>
          <p:nvPr/>
        </p:nvPicPr>
        <p:blipFill rotWithShape="1">
          <a:blip r:embed="rId4">
            <a:alphaModFix/>
          </a:blip>
          <a:srcRect/>
          <a:stretch/>
        </p:blipFill>
        <p:spPr>
          <a:xfrm>
            <a:off x="676849" y="1118652"/>
            <a:ext cx="3437769" cy="4361291"/>
          </a:xfrm>
          <a:prstGeom prst="rect">
            <a:avLst/>
          </a:prstGeom>
          <a:noFill/>
          <a:ln w="31750" cap="flat" cmpd="sng">
            <a:solidFill>
              <a:schemeClr val="lt1"/>
            </a:solidFill>
            <a:prstDash val="solid"/>
            <a:round/>
            <a:headEnd type="none" w="sm" len="sm"/>
            <a:tailEnd type="none" w="sm" len="sm"/>
          </a:ln>
        </p:spPr>
      </p:pic>
      <p:pic>
        <p:nvPicPr>
          <p:cNvPr id="388" name="Shape 388"/>
          <p:cNvPicPr preferRelativeResize="0"/>
          <p:nvPr/>
        </p:nvPicPr>
        <p:blipFill rotWithShape="1">
          <a:blip r:embed="rId5">
            <a:alphaModFix/>
          </a:blip>
          <a:srcRect/>
          <a:stretch/>
        </p:blipFill>
        <p:spPr>
          <a:xfrm>
            <a:off x="4495800" y="1138696"/>
            <a:ext cx="3488143" cy="4358554"/>
          </a:xfrm>
          <a:prstGeom prst="rect">
            <a:avLst/>
          </a:prstGeom>
          <a:noFill/>
          <a:ln w="31750" cap="flat" cmpd="sng">
            <a:solidFill>
              <a:schemeClr val="lt1"/>
            </a:solidFill>
            <a:prstDash val="solid"/>
            <a:round/>
            <a:headEnd type="none" w="sm" len="sm"/>
            <a:tailEnd type="none" w="sm" len="sm"/>
          </a:ln>
        </p:spPr>
      </p:pic>
      <p:sp>
        <p:nvSpPr>
          <p:cNvPr id="12" name="Oval 11"/>
          <p:cNvSpPr/>
          <p:nvPr/>
        </p:nvSpPr>
        <p:spPr>
          <a:xfrm>
            <a:off x="11887200" y="199951"/>
            <a:ext cx="91302" cy="995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CD5D29A-9F63-D841-A5F3-531F8CF261A6}"/>
              </a:ext>
            </a:extLst>
          </p:cNvPr>
          <p:cNvPicPr>
            <a:picLocks noChangeAspect="1"/>
          </p:cNvPicPr>
          <p:nvPr/>
        </p:nvPicPr>
        <p:blipFill>
          <a:blip r:embed="rId6"/>
          <a:stretch>
            <a:fillRect/>
          </a:stretch>
        </p:blipFill>
        <p:spPr>
          <a:xfrm>
            <a:off x="8362947" y="1118652"/>
            <a:ext cx="3437769" cy="4395525"/>
          </a:xfrm>
          <a:prstGeom prst="rect">
            <a:avLst/>
          </a:prstGeom>
          <a:ln w="28575">
            <a:solidFill>
              <a:schemeClr val="bg1"/>
            </a:solidFill>
          </a:ln>
        </p:spPr>
      </p:pic>
      <p:sp>
        <p:nvSpPr>
          <p:cNvPr id="9" name="Oval 8"/>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24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aggregation, curation, &amp; utilization of metadata about research activities</a:t>
            </a:r>
          </a:p>
        </p:txBody>
      </p:sp>
      <p:pic>
        <p:nvPicPr>
          <p:cNvPr id="4" name="Picture 5">
            <a:extLst>
              <a:ext uri="{FF2B5EF4-FFF2-40B4-BE49-F238E27FC236}">
                <a16:creationId xmlns:a16="http://schemas.microsoft.com/office/drawing/2014/main" id="{BB213295-5BFC-4FD3-9E02-8AC43DC7B233}"/>
              </a:ext>
            </a:extLst>
          </p:cNvPr>
          <p:cNvPicPr>
            <a:picLocks noGrp="1" noChangeAspect="1"/>
          </p:cNvPicPr>
          <p:nvPr>
            <p:ph idx="1"/>
          </p:nvPr>
        </p:nvPicPr>
        <p:blipFill>
          <a:blip r:embed="rId3"/>
          <a:stretch>
            <a:fillRect/>
          </a:stretch>
        </p:blipFill>
        <p:spPr>
          <a:xfrm>
            <a:off x="6311106" y="917575"/>
            <a:ext cx="3895725" cy="5019675"/>
          </a:xfrm>
          <a:prstGeom prst="rect">
            <a:avLst/>
          </a:prstGeom>
          <a:ln w="25400">
            <a:solidFill>
              <a:srgbClr val="A54179"/>
            </a:solidFill>
          </a:ln>
          <a:effectLst/>
        </p:spPr>
      </p:pic>
      <p:sp>
        <p:nvSpPr>
          <p:cNvPr id="5" name="TextBox 4"/>
          <p:cNvSpPr txBox="1"/>
          <p:nvPr/>
        </p:nvSpPr>
        <p:spPr>
          <a:xfrm>
            <a:off x="757646" y="1701098"/>
            <a:ext cx="3722417" cy="523220"/>
          </a:xfrm>
          <a:prstGeom prst="rect">
            <a:avLst/>
          </a:prstGeom>
          <a:noFill/>
        </p:spPr>
        <p:txBody>
          <a:bodyPr wrap="square" rtlCol="0">
            <a:spAutoFit/>
          </a:bodyPr>
          <a:lstStyle/>
          <a:p>
            <a:pPr algn="ctr"/>
            <a:r>
              <a:rPr lang="en-US" sz="2800" dirty="0">
                <a:solidFill>
                  <a:schemeClr val="accent6">
                    <a:lumMod val="25000"/>
                  </a:schemeClr>
                </a:solidFill>
                <a:latin typeface="+mj-lt"/>
              </a:rPr>
              <a:t>RIM =</a:t>
            </a:r>
          </a:p>
        </p:txBody>
      </p:sp>
      <p:sp>
        <p:nvSpPr>
          <p:cNvPr id="6" name="Oval 5"/>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52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aggregation, curation, &amp; utilization of metadata about research activities</a:t>
            </a:r>
          </a:p>
        </p:txBody>
      </p:sp>
      <p:sp>
        <p:nvSpPr>
          <p:cNvPr id="5" name="TextBox 4"/>
          <p:cNvSpPr txBox="1"/>
          <p:nvPr/>
        </p:nvSpPr>
        <p:spPr>
          <a:xfrm>
            <a:off x="757646" y="1701098"/>
            <a:ext cx="3722417" cy="523220"/>
          </a:xfrm>
          <a:prstGeom prst="rect">
            <a:avLst/>
          </a:prstGeom>
          <a:noFill/>
        </p:spPr>
        <p:txBody>
          <a:bodyPr wrap="square" rtlCol="0">
            <a:spAutoFit/>
          </a:bodyPr>
          <a:lstStyle/>
          <a:p>
            <a:pPr algn="ctr"/>
            <a:r>
              <a:rPr lang="en-US" sz="2800" dirty="0">
                <a:solidFill>
                  <a:schemeClr val="accent6">
                    <a:lumMod val="25000"/>
                  </a:schemeClr>
                </a:solidFill>
                <a:latin typeface="+mj-lt"/>
              </a:rPr>
              <a:t>RIM =</a:t>
            </a:r>
          </a:p>
        </p:txBody>
      </p:sp>
      <p:sp>
        <p:nvSpPr>
          <p:cNvPr id="3" name="Content Placeholder 2"/>
          <p:cNvSpPr>
            <a:spLocks noGrp="1"/>
          </p:cNvSpPr>
          <p:nvPr>
            <p:ph idx="1"/>
          </p:nvPr>
        </p:nvSpPr>
        <p:spPr/>
        <p:txBody>
          <a:bodyPr/>
          <a:lstStyle/>
          <a:p>
            <a:pPr defTabSz="914377">
              <a:lnSpc>
                <a:spcPct val="80000"/>
              </a:lnSpc>
              <a:buSzPct val="25000"/>
            </a:pPr>
            <a:r>
              <a:rPr lang="de-DE" sz="2400" b="1" dirty="0"/>
              <a:t>Overlapping terms:</a:t>
            </a:r>
          </a:p>
          <a:p>
            <a:pPr defTabSz="914377">
              <a:lnSpc>
                <a:spcPct val="80000"/>
              </a:lnSpc>
              <a:buSzPct val="25000"/>
            </a:pPr>
            <a:endParaRPr lang="de-DE" sz="2000" dirty="0"/>
          </a:p>
          <a:p>
            <a:pPr marL="800080" lvl="1" indent="-342891" defTabSz="914377">
              <a:lnSpc>
                <a:spcPct val="80000"/>
              </a:lnSpc>
              <a:spcBef>
                <a:spcPts val="444"/>
              </a:spcBef>
              <a:buSzPct val="100909"/>
              <a:buFont typeface="Arial" panose="020B0604020202020204" pitchFamily="34" charset="0"/>
              <a:buChar char="•"/>
            </a:pPr>
            <a:r>
              <a:rPr lang="de-DE" sz="2400" dirty="0"/>
              <a:t>CRIS (Current Research Information System)</a:t>
            </a:r>
          </a:p>
          <a:p>
            <a:pPr marL="800080" lvl="1" indent="-342891" defTabSz="914377">
              <a:lnSpc>
                <a:spcPct val="80000"/>
              </a:lnSpc>
              <a:spcBef>
                <a:spcPts val="444"/>
              </a:spcBef>
              <a:buSzPct val="100909"/>
              <a:buFont typeface="Arial" panose="020B0604020202020204" pitchFamily="34" charset="0"/>
              <a:buChar char="•"/>
            </a:pPr>
            <a:r>
              <a:rPr lang="de-DE" sz="2400" dirty="0"/>
              <a:t>RIS (Research Information System)</a:t>
            </a:r>
          </a:p>
          <a:p>
            <a:pPr marL="800080" lvl="1" indent="-342891" defTabSz="914377">
              <a:lnSpc>
                <a:spcPct val="80000"/>
              </a:lnSpc>
              <a:spcBef>
                <a:spcPts val="444"/>
              </a:spcBef>
              <a:buSzPct val="100909"/>
              <a:buFont typeface="Arial" panose="020B0604020202020204" pitchFamily="34" charset="0"/>
              <a:buChar char="•"/>
            </a:pPr>
            <a:r>
              <a:rPr lang="de-DE" sz="2400" dirty="0"/>
              <a:t>RNS (Research Networking System)</a:t>
            </a:r>
          </a:p>
          <a:p>
            <a:pPr marL="800080" lvl="1" indent="-342891" defTabSz="914377">
              <a:lnSpc>
                <a:spcPct val="80000"/>
              </a:lnSpc>
              <a:spcBef>
                <a:spcPts val="444"/>
              </a:spcBef>
              <a:buSzPct val="100909"/>
              <a:buFont typeface="Arial" panose="020B0604020202020204" pitchFamily="34" charset="0"/>
              <a:buChar char="•"/>
            </a:pPr>
            <a:r>
              <a:rPr lang="de-DE" sz="2400" dirty="0"/>
              <a:t>RPS (Research Profiling System)</a:t>
            </a:r>
          </a:p>
          <a:p>
            <a:pPr marL="800080" lvl="1" indent="-342891" defTabSz="914377">
              <a:lnSpc>
                <a:spcPct val="80000"/>
              </a:lnSpc>
              <a:spcBef>
                <a:spcPts val="444"/>
              </a:spcBef>
              <a:buSzPct val="100909"/>
              <a:buFont typeface="Arial" panose="020B0604020202020204" pitchFamily="34" charset="0"/>
              <a:buChar char="•"/>
            </a:pPr>
            <a:r>
              <a:rPr lang="de-DE" sz="2400" dirty="0"/>
              <a:t>EFS (Expert Finder System)</a:t>
            </a:r>
          </a:p>
          <a:p>
            <a:pPr marL="800080" lvl="1" indent="-342891" defTabSz="914377">
              <a:lnSpc>
                <a:spcPct val="80000"/>
              </a:lnSpc>
              <a:spcBef>
                <a:spcPts val="444"/>
              </a:spcBef>
              <a:buSzPct val="100909"/>
              <a:buFont typeface="Arial" panose="020B0604020202020204" pitchFamily="34" charset="0"/>
              <a:buChar char="•"/>
            </a:pPr>
            <a:r>
              <a:rPr lang="de-DE" sz="2400" dirty="0"/>
              <a:t>FAR (Faculty Activity Reporting)</a:t>
            </a:r>
          </a:p>
          <a:p>
            <a:endParaRPr lang="en-US" dirty="0"/>
          </a:p>
        </p:txBody>
      </p:sp>
      <p:sp>
        <p:nvSpPr>
          <p:cNvPr id="6" name="Oval 5"/>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descr="A screenshot of a cell phone&#10;&#10;Description generated with high confidence">
            <a:extLst>
              <a:ext uri="{FF2B5EF4-FFF2-40B4-BE49-F238E27FC236}">
                <a16:creationId xmlns:a16="http://schemas.microsoft.com/office/drawing/2014/main" id="{83C76D8E-E7C3-E34C-8937-6A964B51628C}"/>
              </a:ext>
            </a:extLst>
          </p:cNvPr>
          <p:cNvPicPr>
            <a:picLocks noChangeAspect="1"/>
          </p:cNvPicPr>
          <p:nvPr/>
        </p:nvPicPr>
        <p:blipFill>
          <a:blip r:embed="rId3"/>
          <a:stretch>
            <a:fillRect/>
          </a:stretch>
        </p:blipFill>
        <p:spPr>
          <a:xfrm>
            <a:off x="8137393" y="4830816"/>
            <a:ext cx="2200275" cy="1714500"/>
          </a:xfrm>
          <a:prstGeom prst="rect">
            <a:avLst/>
          </a:prstGeom>
        </p:spPr>
      </p:pic>
      <p:pic>
        <p:nvPicPr>
          <p:cNvPr id="8" name="Picture 14" descr="A screenshot of a cell phone&#10;&#10;Description generated with very high confidence">
            <a:extLst>
              <a:ext uri="{FF2B5EF4-FFF2-40B4-BE49-F238E27FC236}">
                <a16:creationId xmlns:a16="http://schemas.microsoft.com/office/drawing/2014/main" id="{29B29F78-CD9A-A04C-AE31-E40F287E7E16}"/>
              </a:ext>
            </a:extLst>
          </p:cNvPr>
          <p:cNvPicPr>
            <a:picLocks noChangeAspect="1"/>
          </p:cNvPicPr>
          <p:nvPr/>
        </p:nvPicPr>
        <p:blipFill>
          <a:blip r:embed="rId4"/>
          <a:stretch>
            <a:fillRect/>
          </a:stretch>
        </p:blipFill>
        <p:spPr>
          <a:xfrm>
            <a:off x="3497746" y="5764982"/>
            <a:ext cx="2410764" cy="937394"/>
          </a:xfrm>
          <a:prstGeom prst="rect">
            <a:avLst/>
          </a:prstGeom>
        </p:spPr>
      </p:pic>
      <p:pic>
        <p:nvPicPr>
          <p:cNvPr id="9" name="Picture 8">
            <a:extLst>
              <a:ext uri="{FF2B5EF4-FFF2-40B4-BE49-F238E27FC236}">
                <a16:creationId xmlns:a16="http://schemas.microsoft.com/office/drawing/2014/main" id="{EC7333B2-5779-674B-BC33-C9FB129B3E86}"/>
              </a:ext>
            </a:extLst>
          </p:cNvPr>
          <p:cNvPicPr>
            <a:picLocks noChangeAspect="1"/>
          </p:cNvPicPr>
          <p:nvPr/>
        </p:nvPicPr>
        <p:blipFill>
          <a:blip r:embed="rId5"/>
          <a:stretch>
            <a:fillRect/>
          </a:stretch>
        </p:blipFill>
        <p:spPr>
          <a:xfrm>
            <a:off x="6147024" y="5249981"/>
            <a:ext cx="1564782" cy="1041291"/>
          </a:xfrm>
          <a:prstGeom prst="rect">
            <a:avLst/>
          </a:prstGeom>
        </p:spPr>
      </p:pic>
      <p:pic>
        <p:nvPicPr>
          <p:cNvPr id="4" name="Picture 3">
            <a:extLst>
              <a:ext uri="{FF2B5EF4-FFF2-40B4-BE49-F238E27FC236}">
                <a16:creationId xmlns:a16="http://schemas.microsoft.com/office/drawing/2014/main" id="{9DE7451C-5AF7-1044-A13F-1479C519A6AA}"/>
              </a:ext>
            </a:extLst>
          </p:cNvPr>
          <p:cNvPicPr>
            <a:picLocks noChangeAspect="1"/>
          </p:cNvPicPr>
          <p:nvPr/>
        </p:nvPicPr>
        <p:blipFill>
          <a:blip r:embed="rId6"/>
          <a:stretch>
            <a:fillRect/>
          </a:stretch>
        </p:blipFill>
        <p:spPr>
          <a:xfrm>
            <a:off x="3292181" y="5156902"/>
            <a:ext cx="1460847" cy="481967"/>
          </a:xfrm>
          <a:prstGeom prst="rect">
            <a:avLst/>
          </a:prstGeom>
        </p:spPr>
      </p:pic>
      <p:pic>
        <p:nvPicPr>
          <p:cNvPr id="11" name="Picture 10">
            <a:extLst>
              <a:ext uri="{FF2B5EF4-FFF2-40B4-BE49-F238E27FC236}">
                <a16:creationId xmlns:a16="http://schemas.microsoft.com/office/drawing/2014/main" id="{7A36F521-6947-F248-A452-5840FF815C32}"/>
              </a:ext>
            </a:extLst>
          </p:cNvPr>
          <p:cNvPicPr>
            <a:picLocks noChangeAspect="1"/>
          </p:cNvPicPr>
          <p:nvPr/>
        </p:nvPicPr>
        <p:blipFill>
          <a:blip r:embed="rId7"/>
          <a:stretch>
            <a:fillRect/>
          </a:stretch>
        </p:blipFill>
        <p:spPr>
          <a:xfrm>
            <a:off x="10337668" y="4921695"/>
            <a:ext cx="970265" cy="970265"/>
          </a:xfrm>
          <a:prstGeom prst="rect">
            <a:avLst/>
          </a:prstGeom>
        </p:spPr>
      </p:pic>
    </p:spTree>
    <p:extLst>
      <p:ext uri="{BB962C8B-B14F-4D97-AF65-F5344CB8AC3E}">
        <p14:creationId xmlns:p14="http://schemas.microsoft.com/office/powerpoint/2010/main" val="45107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794702" y="423527"/>
            <a:ext cx="10254298" cy="133137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indent="0">
              <a:spcBef>
                <a:spcPts val="0"/>
              </a:spcBef>
            </a:pPr>
            <a:r>
              <a:rPr lang="en-US" b="0" dirty="0"/>
              <a:t>Practices and Patterns in Research Information Management: Findings from a Global Survey</a:t>
            </a:r>
            <a:endParaRPr dirty="0"/>
          </a:p>
        </p:txBody>
      </p:sp>
      <p:sp>
        <p:nvSpPr>
          <p:cNvPr id="511" name="Shape 511"/>
          <p:cNvSpPr/>
          <p:nvPr/>
        </p:nvSpPr>
        <p:spPr>
          <a:xfrm>
            <a:off x="0" y="6484205"/>
            <a:ext cx="3298841" cy="415498"/>
          </a:xfrm>
          <a:prstGeom prst="rect">
            <a:avLst/>
          </a:prstGeom>
          <a:solidFill>
            <a:srgbClr val="A9306F"/>
          </a:solidFill>
          <a:ln>
            <a:noFill/>
          </a:ln>
        </p:spPr>
        <p:txBody>
          <a:bodyPr spcFirstLastPara="1" wrap="square" lIns="91425" tIns="45700" rIns="91425" bIns="45700" anchor="t" anchorCtr="0">
            <a:noAutofit/>
          </a:bodyPr>
          <a:lstStyle/>
          <a:p>
            <a:pPr algn="ctr"/>
            <a:r>
              <a:rPr lang="en-US" sz="2100">
                <a:solidFill>
                  <a:schemeClr val="lt1"/>
                </a:solidFill>
                <a:latin typeface="Calibri"/>
                <a:ea typeface="Calibri"/>
                <a:cs typeface="Calibri"/>
                <a:sym typeface="Calibri"/>
              </a:rPr>
              <a:t>oc.lc/rim</a:t>
            </a:r>
            <a:endParaRPr/>
          </a:p>
        </p:txBody>
      </p:sp>
      <p:sp>
        <p:nvSpPr>
          <p:cNvPr id="7" name="Shape 517">
            <a:extLst>
              <a:ext uri="{FF2B5EF4-FFF2-40B4-BE49-F238E27FC236}">
                <a16:creationId xmlns:a16="http://schemas.microsoft.com/office/drawing/2014/main" id="{FD82FD4D-274C-CE46-8440-3E0F0CB52180}"/>
              </a:ext>
            </a:extLst>
          </p:cNvPr>
          <p:cNvSpPr txBox="1">
            <a:spLocks/>
          </p:cNvSpPr>
          <p:nvPr/>
        </p:nvSpPr>
        <p:spPr>
          <a:xfrm>
            <a:off x="5136398" y="1867799"/>
            <a:ext cx="5912602" cy="4574704"/>
          </a:xfrm>
          <a:prstGeom prst="rect">
            <a:avLst/>
          </a:prstGeom>
          <a:noFill/>
          <a:ln>
            <a:noFill/>
          </a:ln>
        </p:spPr>
        <p:txBody>
          <a:bodyPr spcFirstLastPara="1" wrap="square" lIns="0"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spcBef>
                <a:spcPts val="280"/>
              </a:spcBef>
              <a:buSzPts val="1100"/>
            </a:pPr>
            <a:r>
              <a:rPr lang="en-US" sz="1700" b="1" dirty="0">
                <a:solidFill>
                  <a:schemeClr val="bg1"/>
                </a:solidFill>
              </a:rPr>
              <a:t>Rebecca Bryant</a:t>
            </a:r>
            <a:r>
              <a:rPr lang="en-US" sz="1700" dirty="0">
                <a:solidFill>
                  <a:schemeClr val="bg1"/>
                </a:solidFill>
              </a:rPr>
              <a:t>, PI, OCLC Research</a:t>
            </a:r>
            <a:endParaRPr lang="en-US" sz="1700" b="1" dirty="0">
              <a:solidFill>
                <a:schemeClr val="bg1"/>
              </a:solidFill>
            </a:endParaRPr>
          </a:p>
          <a:p>
            <a:pPr marL="0" indent="0">
              <a:lnSpc>
                <a:spcPct val="150000"/>
              </a:lnSpc>
              <a:spcBef>
                <a:spcPts val="280"/>
              </a:spcBef>
              <a:buSzPts val="1100"/>
            </a:pPr>
            <a:r>
              <a:rPr lang="en-US" sz="1700" b="1" dirty="0">
                <a:solidFill>
                  <a:schemeClr val="bg1"/>
                </a:solidFill>
              </a:rPr>
              <a:t>Pablo de Castro</a:t>
            </a:r>
            <a:r>
              <a:rPr lang="en-US" sz="1700" dirty="0">
                <a:solidFill>
                  <a:schemeClr val="bg1"/>
                </a:solidFill>
              </a:rPr>
              <a:t>, Strathclyde University and </a:t>
            </a:r>
            <a:r>
              <a:rPr lang="en-US" sz="1700" dirty="0" err="1">
                <a:solidFill>
                  <a:schemeClr val="bg1"/>
                </a:solidFill>
              </a:rPr>
              <a:t>euroCRIS</a:t>
            </a:r>
            <a:endParaRPr lang="en-US" sz="1700" dirty="0">
              <a:solidFill>
                <a:schemeClr val="bg1"/>
              </a:solidFill>
            </a:endParaRPr>
          </a:p>
          <a:p>
            <a:pPr marL="0" indent="0">
              <a:lnSpc>
                <a:spcPct val="150000"/>
              </a:lnSpc>
              <a:spcBef>
                <a:spcPts val="280"/>
              </a:spcBef>
              <a:buSzPts val="1100"/>
            </a:pPr>
            <a:r>
              <a:rPr lang="en-US" sz="1700" b="1" dirty="0">
                <a:solidFill>
                  <a:schemeClr val="bg1"/>
                </a:solidFill>
              </a:rPr>
              <a:t>Anna Clements</a:t>
            </a:r>
            <a:r>
              <a:rPr lang="en-US" sz="1700" dirty="0">
                <a:solidFill>
                  <a:schemeClr val="bg1"/>
                </a:solidFill>
              </a:rPr>
              <a:t>, University of St. Andrews and </a:t>
            </a:r>
            <a:r>
              <a:rPr lang="en-US" sz="1700" dirty="0" err="1">
                <a:solidFill>
                  <a:schemeClr val="bg1"/>
                </a:solidFill>
              </a:rPr>
              <a:t>euroCRIS</a:t>
            </a:r>
            <a:endParaRPr lang="en-US" sz="1700" dirty="0">
              <a:solidFill>
                <a:schemeClr val="bg1"/>
              </a:solidFill>
            </a:endParaRPr>
          </a:p>
          <a:p>
            <a:pPr marL="0" indent="0">
              <a:lnSpc>
                <a:spcPct val="150000"/>
              </a:lnSpc>
              <a:spcBef>
                <a:spcPts val="280"/>
              </a:spcBef>
              <a:buSzPts val="1100"/>
            </a:pPr>
            <a:r>
              <a:rPr lang="en-US" sz="1700" b="1" dirty="0">
                <a:solidFill>
                  <a:schemeClr val="bg1"/>
                </a:solidFill>
              </a:rPr>
              <a:t>Annette Dortmund, </a:t>
            </a:r>
            <a:r>
              <a:rPr lang="en-US" sz="1700" dirty="0">
                <a:solidFill>
                  <a:schemeClr val="bg1"/>
                </a:solidFill>
              </a:rPr>
              <a:t>OCLC EMEA</a:t>
            </a:r>
          </a:p>
          <a:p>
            <a:pPr marL="0" indent="0">
              <a:lnSpc>
                <a:spcPct val="150000"/>
              </a:lnSpc>
              <a:spcBef>
                <a:spcPts val="280"/>
              </a:spcBef>
              <a:buSzPts val="1100"/>
            </a:pPr>
            <a:r>
              <a:rPr lang="en-US" sz="1700" b="1" dirty="0">
                <a:solidFill>
                  <a:schemeClr val="bg1"/>
                </a:solidFill>
              </a:rPr>
              <a:t>Jan </a:t>
            </a:r>
            <a:r>
              <a:rPr lang="en-US" sz="1700" b="1" dirty="0" err="1">
                <a:solidFill>
                  <a:schemeClr val="bg1"/>
                </a:solidFill>
              </a:rPr>
              <a:t>Fransen</a:t>
            </a:r>
            <a:r>
              <a:rPr lang="en-US" sz="1700" dirty="0">
                <a:solidFill>
                  <a:schemeClr val="bg1"/>
                </a:solidFill>
              </a:rPr>
              <a:t>, University of Minnesota, Twin Cities</a:t>
            </a:r>
          </a:p>
          <a:p>
            <a:pPr marL="0" indent="0">
              <a:lnSpc>
                <a:spcPct val="150000"/>
              </a:lnSpc>
              <a:spcBef>
                <a:spcPts val="280"/>
              </a:spcBef>
              <a:buSzPts val="1100"/>
            </a:pPr>
            <a:r>
              <a:rPr lang="en-US" sz="1700" b="1" dirty="0">
                <a:solidFill>
                  <a:schemeClr val="bg1"/>
                </a:solidFill>
              </a:rPr>
              <a:t>Michele </a:t>
            </a:r>
            <a:r>
              <a:rPr lang="en-US" sz="1700" b="1" dirty="0" err="1">
                <a:solidFill>
                  <a:schemeClr val="bg1"/>
                </a:solidFill>
              </a:rPr>
              <a:t>Mennielli</a:t>
            </a:r>
            <a:r>
              <a:rPr lang="en-US" sz="1700" dirty="0">
                <a:solidFill>
                  <a:schemeClr val="bg1"/>
                </a:solidFill>
              </a:rPr>
              <a:t>, </a:t>
            </a:r>
            <a:r>
              <a:rPr lang="en-US" sz="1700" dirty="0" err="1">
                <a:solidFill>
                  <a:schemeClr val="bg1"/>
                </a:solidFill>
              </a:rPr>
              <a:t>DuraSpace</a:t>
            </a:r>
            <a:r>
              <a:rPr lang="en-US" sz="1700" dirty="0">
                <a:solidFill>
                  <a:schemeClr val="bg1"/>
                </a:solidFill>
              </a:rPr>
              <a:t> and </a:t>
            </a:r>
            <a:r>
              <a:rPr lang="en-US" sz="1700" dirty="0" err="1">
                <a:solidFill>
                  <a:schemeClr val="bg1"/>
                </a:solidFill>
              </a:rPr>
              <a:t>euroCRIS</a:t>
            </a:r>
            <a:endParaRPr lang="en-US" sz="1700" dirty="0">
              <a:solidFill>
                <a:schemeClr val="bg1"/>
              </a:solidFill>
            </a:endParaRPr>
          </a:p>
          <a:p>
            <a:pPr marL="0" indent="0">
              <a:spcBef>
                <a:spcPts val="280"/>
              </a:spcBef>
              <a:buSzPts val="1100"/>
            </a:pPr>
            <a:endParaRPr lang="en-US" sz="2000" dirty="0">
              <a:solidFill>
                <a:schemeClr val="bg1"/>
              </a:solidFill>
            </a:endParaRPr>
          </a:p>
          <a:p>
            <a:pPr marL="0" indent="0">
              <a:spcBef>
                <a:spcPts val="280"/>
              </a:spcBef>
              <a:buSzPts val="1100"/>
            </a:pPr>
            <a:br>
              <a:rPr lang="en-US" sz="2000" dirty="0">
                <a:solidFill>
                  <a:schemeClr val="bg1"/>
                </a:solidFill>
              </a:rPr>
            </a:br>
            <a:r>
              <a:rPr lang="en-US" sz="2000" dirty="0">
                <a:solidFill>
                  <a:schemeClr val="bg1"/>
                </a:solidFill>
              </a:rPr>
              <a:t>Plus a number of valuable collaborators at OCLC</a:t>
            </a:r>
          </a:p>
          <a:p>
            <a:pPr marL="0" indent="0">
              <a:spcBef>
                <a:spcPts val="280"/>
              </a:spcBef>
              <a:buSzPts val="1400"/>
            </a:pPr>
            <a:endParaRPr lang="en-US" sz="2000" b="1" dirty="0">
              <a:solidFill>
                <a:schemeClr val="bg1"/>
              </a:solidFill>
            </a:endParaRPr>
          </a:p>
        </p:txBody>
      </p:sp>
      <p:pic>
        <p:nvPicPr>
          <p:cNvPr id="10" name="Picture 9">
            <a:extLst>
              <a:ext uri="{FF2B5EF4-FFF2-40B4-BE49-F238E27FC236}">
                <a16:creationId xmlns:a16="http://schemas.microsoft.com/office/drawing/2014/main" id="{C9279750-F490-5E4E-9218-F47194A939EE}"/>
              </a:ext>
            </a:extLst>
          </p:cNvPr>
          <p:cNvPicPr>
            <a:picLocks noChangeAspect="1"/>
          </p:cNvPicPr>
          <p:nvPr/>
        </p:nvPicPr>
        <p:blipFill>
          <a:blip r:embed="rId3"/>
          <a:stretch>
            <a:fillRect/>
          </a:stretch>
        </p:blipFill>
        <p:spPr>
          <a:xfrm>
            <a:off x="1143000" y="1867799"/>
            <a:ext cx="3437769" cy="4395525"/>
          </a:xfrm>
          <a:prstGeom prst="rect">
            <a:avLst/>
          </a:prstGeom>
          <a:ln w="28575">
            <a:solidFill>
              <a:schemeClr val="bg1"/>
            </a:solidFill>
          </a:ln>
        </p:spPr>
      </p:pic>
      <p:sp>
        <p:nvSpPr>
          <p:cNvPr id="8" name="Oval 7"/>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368">
            <a:extLst>
              <a:ext uri="{FF2B5EF4-FFF2-40B4-BE49-F238E27FC236}">
                <a16:creationId xmlns:a16="http://schemas.microsoft.com/office/drawing/2014/main" id="{DE24E535-2988-7448-B509-2A93F4675C67}"/>
              </a:ext>
            </a:extLst>
          </p:cNvPr>
          <p:cNvPicPr preferRelativeResize="0"/>
          <p:nvPr/>
        </p:nvPicPr>
        <p:blipFill rotWithShape="1">
          <a:blip r:embed="rId4">
            <a:alphaModFix/>
          </a:blip>
          <a:srcRect/>
          <a:stretch/>
        </p:blipFill>
        <p:spPr>
          <a:xfrm>
            <a:off x="5958164" y="5916089"/>
            <a:ext cx="2090386" cy="413890"/>
          </a:xfrm>
          <a:prstGeom prst="rect">
            <a:avLst/>
          </a:prstGeom>
          <a:noFill/>
          <a:ln>
            <a:noFill/>
          </a:ln>
        </p:spPr>
      </p:pic>
      <p:pic>
        <p:nvPicPr>
          <p:cNvPr id="11" name="Picture 6">
            <a:extLst>
              <a:ext uri="{FF2B5EF4-FFF2-40B4-BE49-F238E27FC236}">
                <a16:creationId xmlns:a16="http://schemas.microsoft.com/office/drawing/2014/main" id="{BE522AA0-9B65-4E4C-8A2E-87C63908C739}"/>
              </a:ext>
            </a:extLst>
          </p:cNvPr>
          <p:cNvPicPr>
            <a:picLocks noChangeAspect="1"/>
          </p:cNvPicPr>
          <p:nvPr/>
        </p:nvPicPr>
        <p:blipFill>
          <a:blip r:embed="rId5"/>
          <a:stretch>
            <a:fillRect/>
          </a:stretch>
        </p:blipFill>
        <p:spPr>
          <a:xfrm>
            <a:off x="8440973" y="5811596"/>
            <a:ext cx="1410855" cy="622877"/>
          </a:xfrm>
          <a:prstGeom prst="rect">
            <a:avLst/>
          </a:prstGeom>
        </p:spPr>
      </p:pic>
    </p:spTree>
    <p:extLst>
      <p:ext uri="{BB962C8B-B14F-4D97-AF65-F5344CB8AC3E}">
        <p14:creationId xmlns:p14="http://schemas.microsoft.com/office/powerpoint/2010/main" val="151323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Results we’ll be talking about</a:t>
            </a:r>
          </a:p>
        </p:txBody>
      </p:sp>
      <p:sp>
        <p:nvSpPr>
          <p:cNvPr id="3" name="Content Placeholder 2"/>
          <p:cNvSpPr>
            <a:spLocks noGrp="1"/>
          </p:cNvSpPr>
          <p:nvPr>
            <p:ph idx="1"/>
          </p:nvPr>
        </p:nvSpPr>
        <p:spPr/>
        <p:txBody>
          <a:bodyPr>
            <a:normAutofit/>
          </a:bodyPr>
          <a:lstStyle/>
          <a:p>
            <a:r>
              <a:rPr lang="en-US" sz="3600" dirty="0"/>
              <a:t>Incentives for RIM Adoption</a:t>
            </a:r>
          </a:p>
          <a:p>
            <a:r>
              <a:rPr lang="en-US" sz="3600" dirty="0"/>
              <a:t>Functions/Uses of RIM</a:t>
            </a:r>
          </a:p>
          <a:p>
            <a:r>
              <a:rPr lang="en-US" sz="3600" dirty="0"/>
              <a:t>Interoperability</a:t>
            </a:r>
          </a:p>
          <a:p>
            <a:r>
              <a:rPr lang="en-US" sz="3600" dirty="0"/>
              <a:t>RIM Stakeholders</a:t>
            </a:r>
          </a:p>
          <a:p>
            <a:r>
              <a:rPr lang="en-US" sz="3600" dirty="0"/>
              <a:t>Use of Persistent Identifiers</a:t>
            </a:r>
          </a:p>
        </p:txBody>
      </p:sp>
      <p:sp>
        <p:nvSpPr>
          <p:cNvPr id="5" name="Oval 4"/>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23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and Promotion</a:t>
            </a:r>
          </a:p>
        </p:txBody>
      </p:sp>
      <p:sp>
        <p:nvSpPr>
          <p:cNvPr id="3" name="Content Placeholder 2"/>
          <p:cNvSpPr>
            <a:spLocks noGrp="1"/>
          </p:cNvSpPr>
          <p:nvPr>
            <p:ph idx="1"/>
          </p:nvPr>
        </p:nvSpPr>
        <p:spPr/>
        <p:txBody>
          <a:bodyPr/>
          <a:lstStyle/>
          <a:p>
            <a:pPr marL="495300" indent="-317500">
              <a:spcBef>
                <a:spcPts val="0"/>
              </a:spcBef>
              <a:buSzPts val="2000"/>
            </a:pPr>
            <a:r>
              <a:rPr lang="en-US" sz="2800" dirty="0"/>
              <a:t>Online survey data collection: Oct 2017 – Jan 2018</a:t>
            </a:r>
          </a:p>
          <a:p>
            <a:pPr marL="952500" lvl="1" indent="-317500">
              <a:spcBef>
                <a:spcPts val="0"/>
              </a:spcBef>
              <a:buSzPts val="2000"/>
              <a:buFont typeface="Arial"/>
              <a:buChar char="•"/>
            </a:pPr>
            <a:r>
              <a:rPr lang="en-US" sz="2000" dirty="0"/>
              <a:t>English and Spanish versions</a:t>
            </a:r>
          </a:p>
          <a:p>
            <a:pPr marL="635000" lvl="1" indent="0">
              <a:spcBef>
                <a:spcPts val="0"/>
              </a:spcBef>
              <a:buSzPts val="2000"/>
              <a:buNone/>
            </a:pPr>
            <a:endParaRPr lang="en-US" dirty="0"/>
          </a:p>
          <a:p>
            <a:pPr marL="495300" indent="-317500">
              <a:buSzPts val="2000"/>
            </a:pPr>
            <a:r>
              <a:rPr lang="en-US" sz="2800" dirty="0"/>
              <a:t>Survey promotion through:</a:t>
            </a:r>
          </a:p>
          <a:p>
            <a:pPr marL="977900" lvl="1" indent="-342900">
              <a:spcBef>
                <a:spcPts val="480"/>
              </a:spcBef>
              <a:buSzPts val="2000"/>
              <a:buFont typeface="Courier New" panose="02070309020205020404" pitchFamily="49" charset="0"/>
              <a:buChar char="o"/>
            </a:pPr>
            <a:r>
              <a:rPr lang="en-US" sz="2000" dirty="0"/>
              <a:t>OCLC and </a:t>
            </a:r>
            <a:r>
              <a:rPr lang="en-US" sz="2000" dirty="0" err="1"/>
              <a:t>euroCRIS</a:t>
            </a:r>
            <a:r>
              <a:rPr lang="en-US" sz="2000" dirty="0"/>
              <a:t> communications channels and events worldwide</a:t>
            </a:r>
          </a:p>
          <a:p>
            <a:pPr marL="977900" lvl="1" indent="-342900">
              <a:spcBef>
                <a:spcPts val="480"/>
              </a:spcBef>
              <a:buSzPts val="2000"/>
              <a:buFont typeface="Courier New" panose="02070309020205020404" pitchFamily="49" charset="0"/>
              <a:buChar char="o"/>
            </a:pPr>
            <a:r>
              <a:rPr lang="en-US" sz="2000" dirty="0"/>
              <a:t>Communications by RIM vendors and user communities</a:t>
            </a:r>
          </a:p>
          <a:p>
            <a:pPr marL="977900" lvl="1" indent="-342900">
              <a:spcBef>
                <a:spcPts val="480"/>
              </a:spcBef>
              <a:buSzPts val="2000"/>
              <a:buFont typeface="Courier New" panose="02070309020205020404" pitchFamily="49" charset="0"/>
              <a:buChar char="o"/>
            </a:pPr>
            <a:r>
              <a:rPr lang="en-US" sz="2000" dirty="0" err="1"/>
              <a:t>Listservs</a:t>
            </a:r>
            <a:r>
              <a:rPr lang="en-US" sz="2000" dirty="0"/>
              <a:t>, social media, and announcements to research &amp; library organizations</a:t>
            </a:r>
          </a:p>
        </p:txBody>
      </p:sp>
      <p:sp>
        <p:nvSpPr>
          <p:cNvPr id="5" name="Oval 4"/>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42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259F15-F4AE-A34A-8530-8B5138186510}"/>
              </a:ext>
            </a:extLst>
          </p:cNvPr>
          <p:cNvCxnSpPr/>
          <p:nvPr/>
        </p:nvCxnSpPr>
        <p:spPr>
          <a:xfrm>
            <a:off x="1524000" y="6481763"/>
            <a:ext cx="9144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5362" name="Picture 3">
            <a:extLst>
              <a:ext uri="{FF2B5EF4-FFF2-40B4-BE49-F238E27FC236}">
                <a16:creationId xmlns:a16="http://schemas.microsoft.com/office/drawing/2014/main" id="{E89A0CC9-853C-DA40-99E2-AB7A96C5C5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4" y="6538914"/>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a:extLst>
              <a:ext uri="{FF2B5EF4-FFF2-40B4-BE49-F238E27FC236}">
                <a16:creationId xmlns:a16="http://schemas.microsoft.com/office/drawing/2014/main" id="{A589179F-F32D-5741-9C82-4509289F0CA2}"/>
              </a:ext>
            </a:extLst>
          </p:cNvPr>
          <p:cNvSpPr>
            <a:spLocks noChangeArrowheads="1"/>
          </p:cNvSpPr>
          <p:nvPr/>
        </p:nvSpPr>
        <p:spPr bwMode="auto">
          <a:xfrm>
            <a:off x="2474914" y="6472239"/>
            <a:ext cx="8080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dirty="0">
                <a:latin typeface="Arial" panose="020B0604020202020204" pitchFamily="34" charset="0"/>
                <a:cs typeface="Arial" panose="020B0604020202020204" pitchFamily="34" charset="0"/>
              </a:rPr>
              <a:t>“Total number of survey respondents, by broad region” by </a:t>
            </a:r>
            <a:r>
              <a:rPr lang="en-US" altLang="en-US" sz="1000" dirty="0">
                <a:latin typeface="Arial" panose="020B0604020202020204" pitchFamily="34" charset="0"/>
                <a:cs typeface="Arial" panose="020B0604020202020204" pitchFamily="34" charset="0"/>
                <a:hlinkClick r:id="rId4"/>
              </a:rPr>
              <a:t>OCLC </a:t>
            </a:r>
            <a:r>
              <a:rPr lang="en-US" altLang="en-US" sz="1000" dirty="0">
                <a:latin typeface="Arial" panose="020B0604020202020204" pitchFamily="34" charset="0"/>
                <a:cs typeface="Arial" panose="020B0604020202020204" pitchFamily="34" charset="0"/>
              </a:rPr>
              <a:t>and </a:t>
            </a:r>
            <a:r>
              <a:rPr lang="en-US" altLang="en-US" sz="1000" dirty="0">
                <a:latin typeface="Arial" panose="020B0604020202020204" pitchFamily="34" charset="0"/>
                <a:cs typeface="Arial" panose="020B0604020202020204" pitchFamily="34" charset="0"/>
                <a:hlinkClick r:id="rId5"/>
              </a:rPr>
              <a:t>euroCRIS</a:t>
            </a:r>
            <a:r>
              <a:rPr lang="en-US" altLang="en-US" sz="1000" i="1" dirty="0">
                <a:latin typeface="Arial" panose="020B0604020202020204" pitchFamily="34" charset="0"/>
                <a:cs typeface="Arial" panose="020B0604020202020204" pitchFamily="34" charset="0"/>
              </a:rPr>
              <a:t>, 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6"/>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7"/>
              </a:rPr>
              <a:t>CC BY 4.0</a:t>
            </a:r>
            <a:endParaRPr lang="en-US" altLang="en-US" sz="1100" dirty="0">
              <a:latin typeface="Arial" panose="020B0604020202020204" pitchFamily="34" charset="0"/>
              <a:cs typeface="Arial" panose="020B0604020202020204" pitchFamily="34" charset="0"/>
            </a:endParaRPr>
          </a:p>
        </p:txBody>
      </p:sp>
      <p:pic>
        <p:nvPicPr>
          <p:cNvPr id="15364" name="Picture 4">
            <a:extLst>
              <a:ext uri="{FF2B5EF4-FFF2-40B4-BE49-F238E27FC236}">
                <a16:creationId xmlns:a16="http://schemas.microsoft.com/office/drawing/2014/main" id="{BA1E6EE8-DDAD-A147-9567-30A9F3A67E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2192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536">
            <a:extLst>
              <a:ext uri="{FF2B5EF4-FFF2-40B4-BE49-F238E27FC236}">
                <a16:creationId xmlns:a16="http://schemas.microsoft.com/office/drawing/2014/main" id="{90695348-080F-6549-80CB-E006A2912401}"/>
              </a:ext>
            </a:extLst>
          </p:cNvPr>
          <p:cNvSpPr txBox="1">
            <a:spLocks/>
          </p:cNvSpPr>
          <p:nvPr/>
        </p:nvSpPr>
        <p:spPr>
          <a:xfrm>
            <a:off x="838200" y="0"/>
            <a:ext cx="10820400" cy="10429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800"/>
            </a:pPr>
            <a:r>
              <a:rPr lang="en-US" sz="2800">
                <a:solidFill>
                  <a:srgbClr val="1F497D"/>
                </a:solidFill>
              </a:rPr>
              <a:t>RIM Survey responses: geographic overview</a:t>
            </a:r>
            <a:br>
              <a:rPr lang="en-US" sz="2800">
                <a:solidFill>
                  <a:srgbClr val="1F497D"/>
                </a:solidFill>
              </a:rPr>
            </a:br>
            <a:br>
              <a:rPr lang="en-US" sz="1000">
                <a:solidFill>
                  <a:srgbClr val="1F497D"/>
                </a:solidFill>
              </a:rPr>
            </a:br>
            <a:r>
              <a:rPr lang="en-US" sz="1000">
                <a:solidFill>
                  <a:srgbClr val="1F497D"/>
                </a:solidFill>
              </a:rPr>
              <a:t>	</a:t>
            </a:r>
            <a:r>
              <a:rPr lang="en-US" sz="2400">
                <a:solidFill>
                  <a:srgbClr val="1F497D"/>
                </a:solidFill>
              </a:rPr>
              <a:t>381 survey respondents from 44 countries</a:t>
            </a:r>
          </a:p>
          <a:p>
            <a:endParaRPr lang="en-US" dirty="0"/>
          </a:p>
        </p:txBody>
      </p:sp>
      <p:sp>
        <p:nvSpPr>
          <p:cNvPr id="8" name="Oval 7"/>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17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Some (not so) Random Examples</a:t>
            </a:r>
          </a:p>
        </p:txBody>
      </p:sp>
      <p:sp>
        <p:nvSpPr>
          <p:cNvPr id="7" name="Oval 6"/>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913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56">
            <a:extLst>
              <a:ext uri="{FF2B5EF4-FFF2-40B4-BE49-F238E27FC236}">
                <a16:creationId xmlns:a16="http://schemas.microsoft.com/office/drawing/2014/main" id="{42CE4B26-9757-DC45-97D3-F82B900E3FD9}"/>
              </a:ext>
            </a:extLst>
          </p:cNvPr>
          <p:cNvSpPr txBox="1"/>
          <p:nvPr/>
        </p:nvSpPr>
        <p:spPr>
          <a:xfrm>
            <a:off x="960817" y="480530"/>
            <a:ext cx="10270366" cy="803100"/>
          </a:xfrm>
          <a:prstGeom prst="rect">
            <a:avLst/>
          </a:prstGeom>
          <a:noFill/>
          <a:ln>
            <a:noFill/>
          </a:ln>
        </p:spPr>
        <p:txBody>
          <a:bodyPr spcFirstLastPara="1" wrap="square" lIns="91425" tIns="45700" rIns="91425" bIns="45700" anchor="t" anchorCtr="0">
            <a:noAutofit/>
          </a:bodyPr>
          <a:lstStyle/>
          <a:p>
            <a:pPr algn="ctr"/>
            <a:r>
              <a:rPr lang="en-US" sz="2400" b="1" dirty="0">
                <a:solidFill>
                  <a:srgbClr val="1F497D"/>
                </a:solidFill>
              </a:rPr>
              <a:t>Research Information Management Systems</a:t>
            </a:r>
            <a:br>
              <a:rPr lang="en-US" sz="2400" b="1" dirty="0">
                <a:solidFill>
                  <a:srgbClr val="1F497D"/>
                </a:solidFill>
              </a:rPr>
            </a:br>
            <a:br>
              <a:rPr lang="en-US" sz="1000" b="1" dirty="0">
                <a:solidFill>
                  <a:srgbClr val="1F497D"/>
                </a:solidFill>
              </a:rPr>
            </a:br>
            <a:r>
              <a:rPr lang="en-US" sz="1800" b="1" dirty="0">
                <a:solidFill>
                  <a:srgbClr val="1F497D"/>
                </a:solidFill>
              </a:rPr>
              <a:t>	Well over half (58%) have a live RIM System</a:t>
            </a:r>
            <a:endParaRPr sz="1800" dirty="0"/>
          </a:p>
        </p:txBody>
      </p:sp>
      <p:pic>
        <p:nvPicPr>
          <p:cNvPr id="2" name="Picture 1">
            <a:extLst>
              <a:ext uri="{FF2B5EF4-FFF2-40B4-BE49-F238E27FC236}">
                <a16:creationId xmlns:a16="http://schemas.microsoft.com/office/drawing/2014/main" id="{E8251940-F6A5-184B-B879-16499A59C903}"/>
              </a:ext>
            </a:extLst>
          </p:cNvPr>
          <p:cNvPicPr>
            <a:picLocks noChangeAspect="1"/>
          </p:cNvPicPr>
          <p:nvPr/>
        </p:nvPicPr>
        <p:blipFill>
          <a:blip r:embed="rId3"/>
          <a:stretch>
            <a:fillRect/>
          </a:stretch>
        </p:blipFill>
        <p:spPr>
          <a:xfrm>
            <a:off x="496334" y="1455902"/>
            <a:ext cx="4992612" cy="4233501"/>
          </a:xfrm>
          <a:prstGeom prst="rect">
            <a:avLst/>
          </a:prstGeom>
        </p:spPr>
      </p:pic>
      <p:pic>
        <p:nvPicPr>
          <p:cNvPr id="8" name="Picture 7">
            <a:extLst>
              <a:ext uri="{FF2B5EF4-FFF2-40B4-BE49-F238E27FC236}">
                <a16:creationId xmlns:a16="http://schemas.microsoft.com/office/drawing/2014/main" id="{89847A11-1969-184A-82DF-1482B79D2BBB}"/>
              </a:ext>
            </a:extLst>
          </p:cNvPr>
          <p:cNvPicPr>
            <a:picLocks noChangeAspect="1"/>
          </p:cNvPicPr>
          <p:nvPr/>
        </p:nvPicPr>
        <p:blipFill>
          <a:blip r:embed="rId4"/>
          <a:stretch>
            <a:fillRect/>
          </a:stretch>
        </p:blipFill>
        <p:spPr>
          <a:xfrm>
            <a:off x="5357194" y="1697021"/>
            <a:ext cx="6834806" cy="4079525"/>
          </a:xfrm>
          <a:prstGeom prst="rect">
            <a:avLst/>
          </a:prstGeom>
        </p:spPr>
      </p:pic>
      <p:pic>
        <p:nvPicPr>
          <p:cNvPr id="14" name="Picture 3">
            <a:extLst>
              <a:ext uri="{FF2B5EF4-FFF2-40B4-BE49-F238E27FC236}">
                <a16:creationId xmlns:a16="http://schemas.microsoft.com/office/drawing/2014/main" id="{51E5A1A1-2C01-7E4C-9ADB-8474887B1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931" y="6256612"/>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a:extLst>
              <a:ext uri="{FF2B5EF4-FFF2-40B4-BE49-F238E27FC236}">
                <a16:creationId xmlns:a16="http://schemas.microsoft.com/office/drawing/2014/main" id="{A88E2CC8-9722-FF4F-A294-6F304CF308B4}"/>
              </a:ext>
            </a:extLst>
          </p:cNvPr>
          <p:cNvSpPr>
            <a:spLocks noChangeArrowheads="1"/>
          </p:cNvSpPr>
          <p:nvPr/>
        </p:nvSpPr>
        <p:spPr bwMode="auto">
          <a:xfrm>
            <a:off x="1981200" y="6282339"/>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6"/>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7"/>
              </a:rPr>
              <a:t>CC BY 4.0</a:t>
            </a:r>
            <a:endParaRPr lang="en-US" altLang="en-US" sz="1100" dirty="0">
              <a:latin typeface="Arial" panose="020B0604020202020204" pitchFamily="34" charset="0"/>
              <a:cs typeface="Arial" panose="020B0604020202020204" pitchFamily="34" charset="0"/>
            </a:endParaRPr>
          </a:p>
        </p:txBody>
      </p:sp>
      <p:sp>
        <p:nvSpPr>
          <p:cNvPr id="9" name="Oval 8"/>
          <p:cNvSpPr/>
          <p:nvPr/>
        </p:nvSpPr>
        <p:spPr>
          <a:xfrm>
            <a:off x="11828521" y="198120"/>
            <a:ext cx="158432"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16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31" y="2352025"/>
            <a:ext cx="3501197" cy="2436105"/>
          </a:xfrm>
        </p:spPr>
        <p:txBody>
          <a:bodyPr/>
          <a:lstStyle/>
          <a:p>
            <a:r>
              <a:rPr lang="en-US" dirty="0"/>
              <a:t>“Please indicate the importance of the following reasons for pursuing RIM activities”</a:t>
            </a:r>
          </a:p>
        </p:txBody>
      </p:sp>
      <p:sp>
        <p:nvSpPr>
          <p:cNvPr id="3" name="Content Placeholder 2"/>
          <p:cNvSpPr>
            <a:spLocks noGrp="1"/>
          </p:cNvSpPr>
          <p:nvPr>
            <p:ph idx="1"/>
          </p:nvPr>
        </p:nvSpPr>
        <p:spPr/>
        <p:txBody>
          <a:bodyPr>
            <a:noAutofit/>
          </a:bodyPr>
          <a:lstStyle/>
          <a:p>
            <a:r>
              <a:rPr lang="en-US" sz="2400" dirty="0"/>
              <a:t>Managing annual academic activity reporting</a:t>
            </a:r>
          </a:p>
          <a:p>
            <a:r>
              <a:rPr lang="en-US" sz="2400" dirty="0"/>
              <a:t>Supporting expertise discovery</a:t>
            </a:r>
          </a:p>
          <a:p>
            <a:r>
              <a:rPr lang="en-US" sz="2400" dirty="0"/>
              <a:t>Supporting institutional compliance (e.g., funder mandates, national assessment exercise like REF or ERA, etc.)</a:t>
            </a:r>
          </a:p>
          <a:p>
            <a:r>
              <a:rPr lang="en-US" sz="2400" dirty="0"/>
              <a:t>Supporting institutional reputation and strategic decision making</a:t>
            </a:r>
          </a:p>
          <a:p>
            <a:r>
              <a:rPr lang="en-US" sz="2400" dirty="0"/>
              <a:t>Improving services for researchers</a:t>
            </a:r>
          </a:p>
          <a:p>
            <a:r>
              <a:rPr lang="en-US" sz="2400" dirty="0"/>
              <a:t>Recording institutional research facilities and their use</a:t>
            </a:r>
          </a:p>
        </p:txBody>
      </p:sp>
      <p:sp>
        <p:nvSpPr>
          <p:cNvPr id="6" name="Oval 5"/>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36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DBD82C30-3D48-704E-B99C-3FF31C73CB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F8316BD3-9570-F746-A08F-E080CE4A856E}"/>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4"/>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5"/>
              </a:rPr>
              <a:t>CC BY 4.0</a:t>
            </a:r>
            <a:endParaRPr lang="en-US" altLang="en-US" sz="1100" dirty="0">
              <a:latin typeface="Arial" panose="020B0604020202020204" pitchFamily="34" charset="0"/>
              <a:cs typeface="Arial" panose="020B0604020202020204" pitchFamily="34" charset="0"/>
            </a:endParaRPr>
          </a:p>
        </p:txBody>
      </p:sp>
      <p:sp>
        <p:nvSpPr>
          <p:cNvPr id="7" name="Oval 6"/>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Reporting and compliance drive RIM adoption</a:t>
            </a:r>
          </a:p>
        </p:txBody>
      </p:sp>
      <p:pic>
        <p:nvPicPr>
          <p:cNvPr id="6" name="Content Placeholder 5"/>
          <p:cNvPicPr>
            <a:picLocks noGrp="1" noChangeAspect="1"/>
          </p:cNvPicPr>
          <p:nvPr>
            <p:ph idx="1"/>
          </p:nvPr>
        </p:nvPicPr>
        <p:blipFill>
          <a:blip r:embed="rId6"/>
          <a:stretch>
            <a:fillRect/>
          </a:stretch>
        </p:blipFill>
        <p:spPr>
          <a:xfrm>
            <a:off x="4502275" y="881149"/>
            <a:ext cx="7677507" cy="5203767"/>
          </a:xfrm>
          <a:prstGeom prst="rect">
            <a:avLst/>
          </a:prstGeom>
        </p:spPr>
      </p:pic>
    </p:spTree>
    <p:extLst>
      <p:ext uri="{BB962C8B-B14F-4D97-AF65-F5344CB8AC3E}">
        <p14:creationId xmlns:p14="http://schemas.microsoft.com/office/powerpoint/2010/main" val="45741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529" y="630382"/>
            <a:ext cx="12142472" cy="2094807"/>
          </a:xfrm>
          <a:prstGeom prst="rect">
            <a:avLst/>
          </a:prstGeom>
        </p:spPr>
      </p:pic>
      <p:pic>
        <p:nvPicPr>
          <p:cNvPr id="5" name="Picture 4"/>
          <p:cNvPicPr>
            <a:picLocks noChangeAspect="1"/>
          </p:cNvPicPr>
          <p:nvPr/>
        </p:nvPicPr>
        <p:blipFill>
          <a:blip r:embed="rId4"/>
          <a:stretch>
            <a:fillRect/>
          </a:stretch>
        </p:blipFill>
        <p:spPr>
          <a:xfrm>
            <a:off x="150739" y="4183587"/>
            <a:ext cx="12041262" cy="1103307"/>
          </a:xfrm>
          <a:prstGeom prst="rect">
            <a:avLst/>
          </a:prstGeom>
        </p:spPr>
      </p:pic>
      <p:sp>
        <p:nvSpPr>
          <p:cNvPr id="6" name="Oval 5"/>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70114" y="3897086"/>
            <a:ext cx="11734800" cy="182880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148F5-2B36-D04C-9B28-AE2B62912E73}"/>
              </a:ext>
            </a:extLst>
          </p:cNvPr>
          <p:cNvPicPr>
            <a:picLocks noChangeAspect="1"/>
          </p:cNvPicPr>
          <p:nvPr/>
        </p:nvPicPr>
        <p:blipFill>
          <a:blip r:embed="rId3"/>
          <a:stretch>
            <a:fillRect/>
          </a:stretch>
        </p:blipFill>
        <p:spPr>
          <a:xfrm>
            <a:off x="2138372" y="283029"/>
            <a:ext cx="8426017" cy="5916996"/>
          </a:xfrm>
          <a:prstGeom prst="rect">
            <a:avLst/>
          </a:prstGeom>
        </p:spPr>
      </p:pic>
      <p:sp>
        <p:nvSpPr>
          <p:cNvPr id="11" name="Rounded Rectangle 10">
            <a:extLst>
              <a:ext uri="{FF2B5EF4-FFF2-40B4-BE49-F238E27FC236}">
                <a16:creationId xmlns:a16="http://schemas.microsoft.com/office/drawing/2014/main" id="{A8C0BED7-89DE-4A4D-B924-F8CE8764940A}"/>
              </a:ext>
            </a:extLst>
          </p:cNvPr>
          <p:cNvSpPr/>
          <p:nvPr/>
        </p:nvSpPr>
        <p:spPr>
          <a:xfrm>
            <a:off x="2120955" y="2057400"/>
            <a:ext cx="8406423"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69004CBD-9CD0-7142-A761-AF1E89D140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CC62766F-D017-A844-862E-ECA8E902AAAF}"/>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8" name="Oval 7"/>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94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529" y="630382"/>
            <a:ext cx="12142472" cy="2094807"/>
          </a:xfrm>
          <a:prstGeom prst="rect">
            <a:avLst/>
          </a:prstGeom>
        </p:spPr>
      </p:pic>
      <p:pic>
        <p:nvPicPr>
          <p:cNvPr id="5" name="Picture 4"/>
          <p:cNvPicPr>
            <a:picLocks noChangeAspect="1"/>
          </p:cNvPicPr>
          <p:nvPr/>
        </p:nvPicPr>
        <p:blipFill>
          <a:blip r:embed="rId4"/>
          <a:stretch>
            <a:fillRect/>
          </a:stretch>
        </p:blipFill>
        <p:spPr>
          <a:xfrm>
            <a:off x="150739" y="4183587"/>
            <a:ext cx="12041262" cy="1103307"/>
          </a:xfrm>
          <a:prstGeom prst="rect">
            <a:avLst/>
          </a:prstGeom>
        </p:spPr>
      </p:pic>
      <p:sp>
        <p:nvSpPr>
          <p:cNvPr id="6" name="Oval 5"/>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93721" y="1625588"/>
            <a:ext cx="11989422" cy="1348983"/>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4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BB8F5E-670C-FF40-8B05-A9D76A02C2B7}"/>
              </a:ext>
            </a:extLst>
          </p:cNvPr>
          <p:cNvPicPr>
            <a:picLocks noChangeAspect="1"/>
          </p:cNvPicPr>
          <p:nvPr/>
        </p:nvPicPr>
        <p:blipFill>
          <a:blip r:embed="rId3"/>
          <a:stretch>
            <a:fillRect/>
          </a:stretch>
        </p:blipFill>
        <p:spPr>
          <a:xfrm>
            <a:off x="1676400" y="457200"/>
            <a:ext cx="9620250" cy="5557399"/>
          </a:xfrm>
          <a:prstGeom prst="rect">
            <a:avLst/>
          </a:prstGeom>
        </p:spPr>
      </p:pic>
      <p:sp>
        <p:nvSpPr>
          <p:cNvPr id="9" name="Rounded Rectangle 8">
            <a:extLst>
              <a:ext uri="{FF2B5EF4-FFF2-40B4-BE49-F238E27FC236}">
                <a16:creationId xmlns:a16="http://schemas.microsoft.com/office/drawing/2014/main" id="{FDEDABC2-41A9-B846-80A1-64135DF80BD0}"/>
              </a:ext>
            </a:extLst>
          </p:cNvPr>
          <p:cNvSpPr/>
          <p:nvPr/>
        </p:nvSpPr>
        <p:spPr>
          <a:xfrm>
            <a:off x="2057400" y="4800600"/>
            <a:ext cx="92964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9136AB47-F3D5-9042-9B72-392C7F417B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DBFCF8DE-AEB2-9444-88E0-39260D0D49C3}"/>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7" name="Oval 6"/>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010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br>
              <a:rPr lang="en-US" dirty="0"/>
            </a:br>
            <a:r>
              <a:rPr lang="en-US" dirty="0"/>
              <a:t>Reasons for adoption</a:t>
            </a:r>
          </a:p>
        </p:txBody>
      </p:sp>
      <p:sp>
        <p:nvSpPr>
          <p:cNvPr id="3" name="Content Placeholder 2"/>
          <p:cNvSpPr>
            <a:spLocks noGrp="1"/>
          </p:cNvSpPr>
          <p:nvPr>
            <p:ph idx="1"/>
          </p:nvPr>
        </p:nvSpPr>
        <p:spPr/>
        <p:txBody>
          <a:bodyPr>
            <a:noAutofit/>
          </a:bodyPr>
          <a:lstStyle/>
          <a:p>
            <a:r>
              <a:rPr lang="en-US" sz="2000" dirty="0"/>
              <a:t>US is an outlier</a:t>
            </a:r>
          </a:p>
          <a:p>
            <a:pPr lvl="1"/>
            <a:r>
              <a:rPr lang="en-US" sz="1800" dirty="0"/>
              <a:t>No national compliance requirements</a:t>
            </a:r>
          </a:p>
          <a:p>
            <a:pPr lvl="1"/>
            <a:r>
              <a:rPr lang="en-US" sz="1800" dirty="0"/>
              <a:t>Early emphasis on Research </a:t>
            </a:r>
            <a:r>
              <a:rPr lang="en-US" sz="1800" b="1" dirty="0"/>
              <a:t>Networking</a:t>
            </a:r>
            <a:r>
              <a:rPr lang="en-US" sz="1800" dirty="0"/>
              <a:t> Systems  (e.g., Harvard Profiles)</a:t>
            </a:r>
          </a:p>
          <a:p>
            <a:r>
              <a:rPr lang="en-US" sz="2000" dirty="0"/>
              <a:t>Action for the next survey</a:t>
            </a:r>
          </a:p>
          <a:p>
            <a:pPr lvl="1"/>
            <a:r>
              <a:rPr lang="en-US" sz="1800" dirty="0"/>
              <a:t>Different platforms emphasize different capabilities, so…</a:t>
            </a:r>
          </a:p>
          <a:p>
            <a:pPr lvl="1"/>
            <a:r>
              <a:rPr lang="en-US" sz="1800" dirty="0"/>
              <a:t>Increase promotion to Profiles RNS and VIVO communities</a:t>
            </a:r>
          </a:p>
          <a:p>
            <a:r>
              <a:rPr lang="en-US" sz="2000" dirty="0"/>
              <a:t>Research Question for the next survey</a:t>
            </a:r>
          </a:p>
          <a:p>
            <a:pPr lvl="1"/>
            <a:r>
              <a:rPr lang="en-US" sz="1800" dirty="0"/>
              <a:t>Will incentives for new adopters of RIM shift away from compliance and toward expertise discovery?</a:t>
            </a:r>
          </a:p>
          <a:p>
            <a:pPr lvl="1"/>
            <a:r>
              <a:rPr lang="en-US" sz="1800" dirty="0"/>
              <a:t>Most institutions with reporting mandates will have already implemented RIM</a:t>
            </a:r>
          </a:p>
        </p:txBody>
      </p:sp>
      <p:sp>
        <p:nvSpPr>
          <p:cNvPr id="5" name="Oval 4"/>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120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31" y="2352025"/>
            <a:ext cx="3501197" cy="2436105"/>
          </a:xfrm>
        </p:spPr>
        <p:txBody>
          <a:bodyPr anchor="ctr"/>
          <a:lstStyle/>
          <a:p>
            <a:r>
              <a:rPr lang="en-US" dirty="0"/>
              <a:t>“How important are the following functions of RIM at your institution?”</a:t>
            </a:r>
          </a:p>
        </p:txBody>
      </p:sp>
      <p:sp>
        <p:nvSpPr>
          <p:cNvPr id="3" name="Content Placeholder 2"/>
          <p:cNvSpPr>
            <a:spLocks noGrp="1"/>
          </p:cNvSpPr>
          <p:nvPr>
            <p:ph idx="1"/>
          </p:nvPr>
        </p:nvSpPr>
        <p:spPr/>
        <p:txBody>
          <a:bodyPr/>
          <a:lstStyle/>
          <a:p>
            <a:r>
              <a:rPr lang="en-US" dirty="0"/>
              <a:t>Registry of institutional research output</a:t>
            </a:r>
          </a:p>
          <a:p>
            <a:r>
              <a:rPr lang="en-US" dirty="0"/>
              <a:t>Publicly available researcher profiles</a:t>
            </a:r>
          </a:p>
          <a:p>
            <a:r>
              <a:rPr lang="en-US" dirty="0"/>
              <a:t>Reporting scholarly impact</a:t>
            </a:r>
          </a:p>
          <a:p>
            <a:r>
              <a:rPr lang="en-US" dirty="0"/>
              <a:t>Reporting societal impact</a:t>
            </a:r>
          </a:p>
          <a:p>
            <a:r>
              <a:rPr lang="en-US" dirty="0"/>
              <a:t>External (e.g., National) research assessment</a:t>
            </a:r>
          </a:p>
          <a:p>
            <a:r>
              <a:rPr lang="en-US" dirty="0"/>
              <a:t>Internal reporting</a:t>
            </a:r>
          </a:p>
          <a:p>
            <a:r>
              <a:rPr lang="en-US" dirty="0"/>
              <a:t>Annual academic activity reporting workflows</a:t>
            </a:r>
          </a:p>
          <a:p>
            <a:r>
              <a:rPr lang="en-US" dirty="0"/>
              <a:t>Awards/grants management workflows</a:t>
            </a:r>
          </a:p>
          <a:p>
            <a:r>
              <a:rPr lang="en-US" dirty="0"/>
              <a:t>Compliance and open access to publications</a:t>
            </a:r>
          </a:p>
          <a:p>
            <a:r>
              <a:rPr lang="en-US" dirty="0"/>
              <a:t>Reuse (in CVs, </a:t>
            </a:r>
            <a:r>
              <a:rPr lang="en-US" dirty="0" err="1"/>
              <a:t>biosketches</a:t>
            </a:r>
            <a:r>
              <a:rPr lang="en-US" dirty="0"/>
              <a:t>, other web pages)</a:t>
            </a:r>
          </a:p>
          <a:p>
            <a:r>
              <a:rPr lang="en-US" dirty="0"/>
              <a:t>Identifying collaborators or expertise</a:t>
            </a:r>
          </a:p>
        </p:txBody>
      </p:sp>
      <p:sp>
        <p:nvSpPr>
          <p:cNvPr id="5" name="Oval 4"/>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49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96E9E14F-1225-FF40-A38B-6FD6C4FCFD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0BD8CC38-AFC8-8446-B6BE-7FB50ED46F40}"/>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4"/>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5"/>
              </a:rPr>
              <a:t>CC BY 4.0</a:t>
            </a:r>
            <a:endParaRPr lang="en-US" altLang="en-US"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197983" y="897775"/>
            <a:ext cx="11776725" cy="5070763"/>
          </a:xfrm>
          <a:prstGeom prst="rect">
            <a:avLst/>
          </a:prstGeom>
        </p:spPr>
      </p:pic>
      <p:pic>
        <p:nvPicPr>
          <p:cNvPr id="4" name="Picture 3"/>
          <p:cNvPicPr>
            <a:picLocks noChangeAspect="1"/>
          </p:cNvPicPr>
          <p:nvPr/>
        </p:nvPicPr>
        <p:blipFill>
          <a:blip r:embed="rId7"/>
          <a:stretch>
            <a:fillRect/>
          </a:stretch>
        </p:blipFill>
        <p:spPr>
          <a:xfrm>
            <a:off x="1751319" y="54324"/>
            <a:ext cx="8670051" cy="812037"/>
          </a:xfrm>
          <a:prstGeom prst="rect">
            <a:avLst/>
          </a:prstGeom>
        </p:spPr>
      </p:pic>
      <p:sp>
        <p:nvSpPr>
          <p:cNvPr id="8" name="Oval 7"/>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28749" y="2144486"/>
            <a:ext cx="11743508" cy="2177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27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How much are we spending for Open Access?</a:t>
            </a:r>
          </a:p>
        </p:txBody>
      </p:sp>
      <p:pic>
        <p:nvPicPr>
          <p:cNvPr id="9" name="Content Placeholder 8"/>
          <p:cNvPicPr>
            <a:picLocks noGrp="1" noChangeAspect="1"/>
          </p:cNvPicPr>
          <p:nvPr>
            <p:ph idx="1"/>
          </p:nvPr>
        </p:nvPicPr>
        <p:blipFill>
          <a:blip r:embed="rId3"/>
          <a:stretch>
            <a:fillRect/>
          </a:stretch>
        </p:blipFill>
        <p:spPr>
          <a:xfrm>
            <a:off x="4781398" y="418011"/>
            <a:ext cx="7410602" cy="5538652"/>
          </a:xfrm>
          <a:prstGeom prst="rect">
            <a:avLst/>
          </a:prstGeom>
        </p:spPr>
      </p:pic>
      <p:sp>
        <p:nvSpPr>
          <p:cNvPr id="10" name="TextBox 9"/>
          <p:cNvSpPr txBox="1"/>
          <p:nvPr/>
        </p:nvSpPr>
        <p:spPr>
          <a:xfrm>
            <a:off x="0" y="6211669"/>
            <a:ext cx="7473969" cy="646331"/>
          </a:xfrm>
          <a:prstGeom prst="rect">
            <a:avLst/>
          </a:prstGeom>
          <a:noFill/>
        </p:spPr>
        <p:txBody>
          <a:bodyPr wrap="none" rtlCol="0">
            <a:spAutoFit/>
          </a:bodyPr>
          <a:lstStyle/>
          <a:p>
            <a:r>
              <a:rPr lang="en-US" sz="1200" dirty="0"/>
              <a:t>From </a:t>
            </a:r>
            <a:r>
              <a:rPr lang="en-US" sz="1200" b="1" i="1" dirty="0"/>
              <a:t>The Shadow Acquisitions Budget: APCs and Open Access Publications at a Research University</a:t>
            </a:r>
            <a:endParaRPr lang="en-US" sz="1200" dirty="0"/>
          </a:p>
          <a:p>
            <a:r>
              <a:rPr lang="en-US" sz="1200" dirty="0"/>
              <a:t>William H. </a:t>
            </a:r>
            <a:r>
              <a:rPr lang="en-US" sz="1200" dirty="0" err="1"/>
              <a:t>Mischo</a:t>
            </a:r>
            <a:r>
              <a:rPr lang="en-US" sz="1200" dirty="0"/>
              <a:t> &amp; Thomas H. </a:t>
            </a:r>
            <a:r>
              <a:rPr lang="en-US" sz="1200" dirty="0" err="1"/>
              <a:t>Teper</a:t>
            </a:r>
            <a:r>
              <a:rPr lang="en-US" sz="1200" dirty="0"/>
              <a:t> (UIUC) – CNI Meeting, December 2018</a:t>
            </a:r>
          </a:p>
          <a:p>
            <a:r>
              <a:rPr lang="en-US" sz="1200" dirty="0">
                <a:hlinkClick r:id="rId4"/>
              </a:rPr>
              <a:t>https://youtu.be/mqm7siVBGs4</a:t>
            </a:r>
            <a:r>
              <a:rPr lang="en-US" sz="1200" dirty="0"/>
              <a:t> </a:t>
            </a:r>
          </a:p>
        </p:txBody>
      </p:sp>
      <p:sp>
        <p:nvSpPr>
          <p:cNvPr id="11" name="TextBox 10"/>
          <p:cNvSpPr txBox="1"/>
          <p:nvPr/>
        </p:nvSpPr>
        <p:spPr>
          <a:xfrm>
            <a:off x="757646" y="1701098"/>
            <a:ext cx="3722417" cy="584775"/>
          </a:xfrm>
          <a:prstGeom prst="rect">
            <a:avLst/>
          </a:prstGeom>
          <a:noFill/>
        </p:spPr>
        <p:txBody>
          <a:bodyPr wrap="square" rtlCol="0">
            <a:spAutoFit/>
          </a:bodyPr>
          <a:lstStyle/>
          <a:p>
            <a:pPr algn="ctr"/>
            <a:r>
              <a:rPr lang="en-US" sz="3200" b="1" dirty="0">
                <a:solidFill>
                  <a:schemeClr val="accent6">
                    <a:lumMod val="25000"/>
                  </a:schemeClr>
                </a:solidFill>
                <a:latin typeface="+mj-lt"/>
              </a:rPr>
              <a:t>University of Illinois</a:t>
            </a:r>
          </a:p>
        </p:txBody>
      </p:sp>
      <p:sp>
        <p:nvSpPr>
          <p:cNvPr id="12" name="Oval 11"/>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69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24BEAF-39CA-614F-9D7F-84C2449FD20C}"/>
              </a:ext>
            </a:extLst>
          </p:cNvPr>
          <p:cNvPicPr>
            <a:picLocks noChangeAspect="1"/>
          </p:cNvPicPr>
          <p:nvPr/>
        </p:nvPicPr>
        <p:blipFill>
          <a:blip r:embed="rId3"/>
          <a:stretch>
            <a:fillRect/>
          </a:stretch>
        </p:blipFill>
        <p:spPr>
          <a:xfrm>
            <a:off x="1205403" y="315685"/>
            <a:ext cx="9781194" cy="6007100"/>
          </a:xfrm>
          <a:prstGeom prst="rect">
            <a:avLst/>
          </a:prstGeom>
        </p:spPr>
      </p:pic>
      <p:sp>
        <p:nvSpPr>
          <p:cNvPr id="9" name="Rounded Rectangle 8">
            <a:extLst>
              <a:ext uri="{FF2B5EF4-FFF2-40B4-BE49-F238E27FC236}">
                <a16:creationId xmlns:a16="http://schemas.microsoft.com/office/drawing/2014/main" id="{781F5A9A-D0E9-734A-A043-C3B51A6B2C40}"/>
              </a:ext>
            </a:extLst>
          </p:cNvPr>
          <p:cNvSpPr/>
          <p:nvPr/>
        </p:nvSpPr>
        <p:spPr>
          <a:xfrm>
            <a:off x="1447800" y="5029200"/>
            <a:ext cx="92964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651481F4-5A00-EF40-B434-CB4827AE9B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E44BFC2C-C0F5-5B4D-B658-7322A557D5B4}"/>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6" name="Oval 5"/>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233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789D5-87C0-F644-9EF7-B0DF6AC5752D}"/>
              </a:ext>
            </a:extLst>
          </p:cNvPr>
          <p:cNvPicPr>
            <a:picLocks noChangeAspect="1"/>
          </p:cNvPicPr>
          <p:nvPr/>
        </p:nvPicPr>
        <p:blipFill>
          <a:blip r:embed="rId3"/>
          <a:stretch>
            <a:fillRect/>
          </a:stretch>
        </p:blipFill>
        <p:spPr>
          <a:xfrm>
            <a:off x="1064623" y="304800"/>
            <a:ext cx="9923951" cy="5771934"/>
          </a:xfrm>
          <a:prstGeom prst="rect">
            <a:avLst/>
          </a:prstGeom>
        </p:spPr>
      </p:pic>
      <p:pic>
        <p:nvPicPr>
          <p:cNvPr id="8" name="Picture 3">
            <a:extLst>
              <a:ext uri="{FF2B5EF4-FFF2-40B4-BE49-F238E27FC236}">
                <a16:creationId xmlns:a16="http://schemas.microsoft.com/office/drawing/2014/main" id="{84CA26C5-CC6A-3945-933A-572C7DC44F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3F8CC159-C013-3B48-9FB0-178FA94E5F46}"/>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6" name="Oval 5"/>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327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A5BF0-0138-584D-82F7-DC4DE2BDDB72}"/>
              </a:ext>
            </a:extLst>
          </p:cNvPr>
          <p:cNvPicPr>
            <a:picLocks noChangeAspect="1"/>
          </p:cNvPicPr>
          <p:nvPr/>
        </p:nvPicPr>
        <p:blipFill>
          <a:blip r:embed="rId3"/>
          <a:stretch>
            <a:fillRect/>
          </a:stretch>
        </p:blipFill>
        <p:spPr>
          <a:xfrm>
            <a:off x="1003300" y="228600"/>
            <a:ext cx="10185400" cy="5987363"/>
          </a:xfrm>
          <a:prstGeom prst="rect">
            <a:avLst/>
          </a:prstGeom>
        </p:spPr>
      </p:pic>
      <p:pic>
        <p:nvPicPr>
          <p:cNvPr id="8" name="Picture 3">
            <a:extLst>
              <a:ext uri="{FF2B5EF4-FFF2-40B4-BE49-F238E27FC236}">
                <a16:creationId xmlns:a16="http://schemas.microsoft.com/office/drawing/2014/main" id="{1049470B-3157-4D4F-A574-9E4AECFF88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3B77F4F5-727F-0143-9A19-CA22B2792499}"/>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6" name="Oval 5"/>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852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25000"/>
                  </a:schemeClr>
                </a:solidFill>
              </a:rPr>
              <a:t>Use of RIM Systems to support repository functions</a:t>
            </a:r>
            <a:endParaRPr lang="en-US" dirty="0">
              <a:solidFill>
                <a:schemeClr val="accent6">
                  <a:lumMod val="25000"/>
                </a:schemeClr>
              </a:solidFill>
            </a:endParaRPr>
          </a:p>
        </p:txBody>
      </p:sp>
      <p:pic>
        <p:nvPicPr>
          <p:cNvPr id="4" name="chart">
            <a:extLst>
              <a:ext uri="{FF2B5EF4-FFF2-40B4-BE49-F238E27FC236}">
                <a16:creationId xmlns:a16="http://schemas.microsoft.com/office/drawing/2014/main" id="{94281422-D310-3842-BD4C-89C3D42345AA}"/>
              </a:ext>
            </a:extLst>
          </p:cNvPr>
          <p:cNvPicPr>
            <a:picLocks noGrp="1" noChangeAspect="1"/>
          </p:cNvPicPr>
          <p:nvPr>
            <p:ph idx="1"/>
          </p:nvPr>
        </p:nvPicPr>
        <p:blipFill>
          <a:blip r:embed="rId3"/>
          <a:stretch>
            <a:fillRect/>
          </a:stretch>
        </p:blipFill>
        <p:spPr>
          <a:xfrm>
            <a:off x="4729827" y="1596044"/>
            <a:ext cx="7464880" cy="3873731"/>
          </a:xfrm>
          <a:prstGeom prst="rect">
            <a:avLst/>
          </a:prstGeom>
        </p:spPr>
      </p:pic>
      <p:sp>
        <p:nvSpPr>
          <p:cNvPr id="5" name="Oval 4"/>
          <p:cNvSpPr/>
          <p:nvPr/>
        </p:nvSpPr>
        <p:spPr>
          <a:xfrm>
            <a:off x="11709251" y="17342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234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259F15-F4AE-A34A-8530-8B5138186510}"/>
              </a:ext>
            </a:extLst>
          </p:cNvPr>
          <p:cNvCxnSpPr/>
          <p:nvPr/>
        </p:nvCxnSpPr>
        <p:spPr>
          <a:xfrm>
            <a:off x="1524000" y="6481763"/>
            <a:ext cx="9144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35842" name="Picture 3">
            <a:extLst>
              <a:ext uri="{FF2B5EF4-FFF2-40B4-BE49-F238E27FC236}">
                <a16:creationId xmlns:a16="http://schemas.microsoft.com/office/drawing/2014/main" id="{D5C0B6EF-8E85-F044-850C-09ACA2FAE9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4" y="6538914"/>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7">
            <a:extLst>
              <a:ext uri="{FF2B5EF4-FFF2-40B4-BE49-F238E27FC236}">
                <a16:creationId xmlns:a16="http://schemas.microsoft.com/office/drawing/2014/main" id="{24F9BD65-A292-2147-A96F-F1D71F9F1665}"/>
              </a:ext>
            </a:extLst>
          </p:cNvPr>
          <p:cNvSpPr>
            <a:spLocks noChangeArrowheads="1"/>
          </p:cNvSpPr>
          <p:nvPr/>
        </p:nvSpPr>
        <p:spPr bwMode="auto">
          <a:xfrm>
            <a:off x="2474914" y="6472239"/>
            <a:ext cx="808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None/>
            </a:pPr>
            <a:r>
              <a:rPr lang="en-US" altLang="en-US" sz="800" kern="1200" dirty="0">
                <a:solidFill>
                  <a:prstClr val="black"/>
                </a:solidFill>
                <a:latin typeface="Arial" panose="020B0604020202020204" pitchFamily="34" charset="0"/>
                <a:ea typeface="+mn-ea"/>
                <a:cs typeface="Arial" panose="020B0604020202020204" pitchFamily="34" charset="0"/>
              </a:rPr>
              <a:t>“Institutions with a live RIM system reporting that their RIM system serves as their default institutional repository/ETD repository/research data repository, with regional subdivisions” by </a:t>
            </a:r>
            <a:r>
              <a:rPr lang="en-US" altLang="en-US" sz="800" kern="1200" dirty="0">
                <a:solidFill>
                  <a:prstClr val="black"/>
                </a:solidFill>
                <a:latin typeface="Arial" panose="020B0604020202020204" pitchFamily="34" charset="0"/>
                <a:ea typeface="+mn-ea"/>
                <a:cs typeface="Arial" panose="020B0604020202020204" pitchFamily="34" charset="0"/>
                <a:hlinkClick r:id="rId4"/>
              </a:rPr>
              <a:t>OCLC </a:t>
            </a:r>
            <a:r>
              <a:rPr lang="en-US" altLang="en-US" sz="800" kern="1200" dirty="0">
                <a:solidFill>
                  <a:prstClr val="black"/>
                </a:solidFill>
                <a:latin typeface="Arial" panose="020B0604020202020204" pitchFamily="34" charset="0"/>
                <a:ea typeface="+mn-ea"/>
                <a:cs typeface="Arial" panose="020B0604020202020204" pitchFamily="34" charset="0"/>
              </a:rPr>
              <a:t>and </a:t>
            </a:r>
            <a:r>
              <a:rPr lang="en-US" altLang="en-US" sz="800" kern="1200" dirty="0">
                <a:solidFill>
                  <a:prstClr val="black"/>
                </a:solidFill>
                <a:latin typeface="Arial" panose="020B0604020202020204" pitchFamily="34" charset="0"/>
                <a:ea typeface="+mn-ea"/>
                <a:cs typeface="Arial" panose="020B0604020202020204" pitchFamily="34" charset="0"/>
                <a:hlinkClick r:id="rId5"/>
              </a:rPr>
              <a:t>euroCRIS</a:t>
            </a:r>
            <a:r>
              <a:rPr lang="en-US" altLang="en-US" sz="800" i="1" kern="1200" dirty="0">
                <a:solidFill>
                  <a:prstClr val="black"/>
                </a:solidFill>
                <a:latin typeface="Arial" panose="020B0604020202020204" pitchFamily="34" charset="0"/>
                <a:ea typeface="+mn-ea"/>
                <a:cs typeface="Arial" panose="020B0604020202020204" pitchFamily="34" charset="0"/>
              </a:rPr>
              <a:t>, Practices and Patterns in Research Information Management: Findings from a Global Survey </a:t>
            </a:r>
            <a:r>
              <a:rPr lang="en-US" altLang="en-US" sz="800" kern="1200" dirty="0">
                <a:solidFill>
                  <a:prstClr val="black"/>
                </a:solidFill>
                <a:latin typeface="Arial" panose="020B0604020202020204" pitchFamily="34" charset="0"/>
                <a:ea typeface="+mn-ea"/>
                <a:cs typeface="Arial" panose="020B0604020202020204" pitchFamily="34" charset="0"/>
              </a:rPr>
              <a:t>(</a:t>
            </a:r>
            <a:r>
              <a:rPr lang="en-US" altLang="en-US" sz="800" kern="1200" dirty="0">
                <a:solidFill>
                  <a:prstClr val="black"/>
                </a:solidFill>
                <a:latin typeface="Arial" panose="020B0604020202020204" pitchFamily="34" charset="0"/>
                <a:ea typeface="+mn-ea"/>
                <a:cs typeface="Arial" panose="020B0604020202020204" pitchFamily="34" charset="0"/>
                <a:hlinkClick r:id="rId6"/>
              </a:rPr>
              <a:t>DOI:10.25333/BGFG-D241</a:t>
            </a:r>
            <a:r>
              <a:rPr lang="de-DE" altLang="en-US" sz="800" kern="1200" dirty="0">
                <a:solidFill>
                  <a:prstClr val="black"/>
                </a:solidFill>
                <a:latin typeface="Arial" panose="020B0604020202020204" pitchFamily="34" charset="0"/>
                <a:ea typeface="+mn-ea"/>
                <a:cs typeface="Arial" panose="020B0604020202020204" pitchFamily="34" charset="0"/>
              </a:rPr>
              <a:t>)</a:t>
            </a:r>
            <a:r>
              <a:rPr lang="en-US" altLang="en-US" sz="800" kern="1200" dirty="0">
                <a:solidFill>
                  <a:prstClr val="black"/>
                </a:solidFill>
                <a:latin typeface="Arial" panose="020B0604020202020204" pitchFamily="34" charset="0"/>
                <a:ea typeface="+mn-ea"/>
                <a:cs typeface="Arial" panose="020B0604020202020204" pitchFamily="34" charset="0"/>
              </a:rPr>
              <a:t>,</a:t>
            </a:r>
            <a:r>
              <a:rPr lang="en-US" altLang="en-US" sz="800" i="1" kern="1200" dirty="0">
                <a:solidFill>
                  <a:prstClr val="black"/>
                </a:solidFill>
                <a:latin typeface="Arial" panose="020B0604020202020204" pitchFamily="34" charset="0"/>
                <a:ea typeface="+mn-ea"/>
                <a:cs typeface="Arial" panose="020B0604020202020204" pitchFamily="34" charset="0"/>
              </a:rPr>
              <a:t> </a:t>
            </a:r>
            <a:r>
              <a:rPr lang="en-US" altLang="en-US" sz="1000" kern="1200" dirty="0">
                <a:solidFill>
                  <a:prstClr val="black"/>
                </a:solidFill>
                <a:ea typeface="+mn-ea"/>
                <a:cs typeface="+mn-cs"/>
                <a:hlinkClick r:id="rId7"/>
              </a:rPr>
              <a:t>CC BY 4.0</a:t>
            </a:r>
            <a:endParaRPr lang="en-US" altLang="en-US" sz="1100" kern="1200" dirty="0">
              <a:solidFill>
                <a:prstClr val="black"/>
              </a:solidFill>
              <a:latin typeface="Arial" panose="020B0604020202020204" pitchFamily="34" charset="0"/>
              <a:ea typeface="+mn-ea"/>
              <a:cs typeface="Arial" panose="020B0604020202020204" pitchFamily="34" charset="0"/>
            </a:endParaRPr>
          </a:p>
        </p:txBody>
      </p:sp>
      <p:pic>
        <p:nvPicPr>
          <p:cNvPr id="35844" name="Picture 3">
            <a:extLst>
              <a:ext uri="{FF2B5EF4-FFF2-40B4-BE49-F238E27FC236}">
                <a16:creationId xmlns:a16="http://schemas.microsoft.com/office/drawing/2014/main" id="{DC8C71FE-5CB8-8140-BBB8-E3A0ED5A98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186" y="666213"/>
            <a:ext cx="9333408" cy="490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B4A8F9C2-BB2D-6746-9AA1-23830DBBABCE}"/>
              </a:ext>
            </a:extLst>
          </p:cNvPr>
          <p:cNvSpPr/>
          <p:nvPr/>
        </p:nvSpPr>
        <p:spPr>
          <a:xfrm>
            <a:off x="11723098" y="180802"/>
            <a:ext cx="158432" cy="1828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80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br>
              <a:rPr lang="en-US" dirty="0"/>
            </a:br>
            <a:r>
              <a:rPr lang="en-US" dirty="0"/>
              <a:t>RIM Uses</a:t>
            </a:r>
          </a:p>
        </p:txBody>
      </p:sp>
      <p:sp>
        <p:nvSpPr>
          <p:cNvPr id="3" name="Content Placeholder 2"/>
          <p:cNvSpPr>
            <a:spLocks noGrp="1"/>
          </p:cNvSpPr>
          <p:nvPr>
            <p:ph idx="1"/>
          </p:nvPr>
        </p:nvSpPr>
        <p:spPr/>
        <p:txBody>
          <a:bodyPr anchor="t">
            <a:normAutofit/>
          </a:bodyPr>
          <a:lstStyle/>
          <a:p>
            <a:r>
              <a:rPr lang="en-US" sz="3200" dirty="0"/>
              <a:t>RIM has </a:t>
            </a:r>
            <a:r>
              <a:rPr lang="en-US" sz="3200" i="1" dirty="0"/>
              <a:t>multiple</a:t>
            </a:r>
            <a:r>
              <a:rPr lang="en-US" sz="3200" dirty="0"/>
              <a:t> uses at most institutions</a:t>
            </a:r>
          </a:p>
          <a:p>
            <a:pPr lvl="1"/>
            <a:r>
              <a:rPr lang="en-US" dirty="0"/>
              <a:t>External &amp; internal assessment are among the most important (and unsurprising)</a:t>
            </a:r>
          </a:p>
          <a:p>
            <a:pPr lvl="1"/>
            <a:r>
              <a:rPr lang="en-US" dirty="0"/>
              <a:t>Managing OA compliance is also important</a:t>
            </a:r>
          </a:p>
          <a:p>
            <a:pPr lvl="1"/>
            <a:r>
              <a:rPr lang="en-US" dirty="0"/>
              <a:t>Supporting the discovery of potential research collaborators is less important</a:t>
            </a:r>
          </a:p>
        </p:txBody>
      </p:sp>
      <p:sp>
        <p:nvSpPr>
          <p:cNvPr id="5" name="Oval 4"/>
          <p:cNvSpPr/>
          <p:nvPr/>
        </p:nvSpPr>
        <p:spPr>
          <a:xfrm>
            <a:off x="11828521" y="198120"/>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p:cNvPicPr>
            <a:picLocks noChangeAspect="1"/>
          </p:cNvPicPr>
          <p:nvPr/>
        </p:nvPicPr>
        <p:blipFill rotWithShape="1">
          <a:blip r:embed="rId3"/>
          <a:srcRect r="8671" b="9889"/>
          <a:stretch/>
        </p:blipFill>
        <p:spPr>
          <a:xfrm>
            <a:off x="6041571" y="3762249"/>
            <a:ext cx="4223658" cy="3012670"/>
          </a:xfrm>
          <a:prstGeom prst="rect">
            <a:avLst/>
          </a:prstGeom>
        </p:spPr>
      </p:pic>
    </p:spTree>
    <p:extLst>
      <p:ext uri="{BB962C8B-B14F-4D97-AF65-F5344CB8AC3E}">
        <p14:creationId xmlns:p14="http://schemas.microsoft.com/office/powerpoint/2010/main" val="1409955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Stakeholders</a:t>
            </a:r>
          </a:p>
        </p:txBody>
      </p:sp>
      <p:sp>
        <p:nvSpPr>
          <p:cNvPr id="5" name="Text Placeholder 4"/>
          <p:cNvSpPr>
            <a:spLocks noGrp="1"/>
          </p:cNvSpPr>
          <p:nvPr>
            <p:ph type="body" idx="1"/>
          </p:nvPr>
        </p:nvSpPr>
        <p:spPr/>
        <p:txBody>
          <a:bodyPr/>
          <a:lstStyle/>
          <a:p>
            <a:endParaRPr lang="en-US"/>
          </a:p>
        </p:txBody>
      </p:sp>
      <p:sp>
        <p:nvSpPr>
          <p:cNvPr id="6" name="Oval 5"/>
          <p:cNvSpPr/>
          <p:nvPr/>
        </p:nvSpPr>
        <p:spPr>
          <a:xfrm>
            <a:off x="11828521" y="198120"/>
            <a:ext cx="158432" cy="1828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471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259F15-F4AE-A34A-8530-8B5138186510}"/>
              </a:ext>
            </a:extLst>
          </p:cNvPr>
          <p:cNvCxnSpPr/>
          <p:nvPr/>
        </p:nvCxnSpPr>
        <p:spPr>
          <a:xfrm>
            <a:off x="1524000" y="6324600"/>
            <a:ext cx="9144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37890" name="Picture 3">
            <a:extLst>
              <a:ext uri="{FF2B5EF4-FFF2-40B4-BE49-F238E27FC236}">
                <a16:creationId xmlns:a16="http://schemas.microsoft.com/office/drawing/2014/main" id="{1904E37F-E585-884D-AE0B-92AE9A22DB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4" y="6391275"/>
            <a:ext cx="8016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7">
            <a:extLst>
              <a:ext uri="{FF2B5EF4-FFF2-40B4-BE49-F238E27FC236}">
                <a16:creationId xmlns:a16="http://schemas.microsoft.com/office/drawing/2014/main" id="{1B926610-6ECD-8644-AF5C-D48A25D71700}"/>
              </a:ext>
            </a:extLst>
          </p:cNvPr>
          <p:cNvSpPr>
            <a:spLocks noChangeArrowheads="1"/>
          </p:cNvSpPr>
          <p:nvPr/>
        </p:nvSpPr>
        <p:spPr bwMode="auto">
          <a:xfrm>
            <a:off x="2474914" y="6324601"/>
            <a:ext cx="808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800">
                <a:latin typeface="Arial" panose="020B0604020202020204" pitchFamily="34" charset="0"/>
                <a:cs typeface="Arial" panose="020B0604020202020204" pitchFamily="34" charset="0"/>
              </a:rPr>
              <a:t>“Primary stakeholders based on total number of mentions across all responses for all areas of activity, in aggregate. Note that multiple primary stakeholders could be selected per area of activity” by </a:t>
            </a:r>
            <a:r>
              <a:rPr lang="en-US" altLang="en-US" sz="800">
                <a:latin typeface="Arial" panose="020B0604020202020204" pitchFamily="34" charset="0"/>
                <a:cs typeface="Arial" panose="020B0604020202020204" pitchFamily="34" charset="0"/>
                <a:hlinkClick r:id="rId4"/>
              </a:rPr>
              <a:t>OCLC </a:t>
            </a:r>
            <a:r>
              <a:rPr lang="en-US" altLang="en-US" sz="800">
                <a:latin typeface="Arial" panose="020B0604020202020204" pitchFamily="34" charset="0"/>
                <a:cs typeface="Arial" panose="020B0604020202020204" pitchFamily="34" charset="0"/>
              </a:rPr>
              <a:t>and </a:t>
            </a:r>
            <a:r>
              <a:rPr lang="en-US" altLang="en-US" sz="800">
                <a:latin typeface="Arial" panose="020B0604020202020204" pitchFamily="34" charset="0"/>
                <a:cs typeface="Arial" panose="020B0604020202020204" pitchFamily="34" charset="0"/>
                <a:hlinkClick r:id="rId5"/>
              </a:rPr>
              <a:t>euroCRIS</a:t>
            </a:r>
            <a:r>
              <a:rPr lang="en-US" altLang="en-US" sz="800" i="1">
                <a:latin typeface="Arial" panose="020B0604020202020204" pitchFamily="34" charset="0"/>
                <a:cs typeface="Arial" panose="020B0604020202020204" pitchFamily="34" charset="0"/>
              </a:rPr>
              <a:t>, Practices and Patterns in Research Information Management: Findings from a Global Survey </a:t>
            </a:r>
            <a:r>
              <a:rPr lang="en-US" altLang="en-US" sz="800">
                <a:latin typeface="Arial" panose="020B0604020202020204" pitchFamily="34" charset="0"/>
                <a:cs typeface="Arial" panose="020B0604020202020204" pitchFamily="34" charset="0"/>
              </a:rPr>
              <a:t>(</a:t>
            </a:r>
            <a:r>
              <a:rPr lang="en-US" altLang="en-US" sz="800">
                <a:latin typeface="Arial" panose="020B0604020202020204" pitchFamily="34" charset="0"/>
                <a:cs typeface="Arial" panose="020B0604020202020204" pitchFamily="34" charset="0"/>
                <a:hlinkClick r:id="rId6"/>
              </a:rPr>
              <a:t>DOI:10.25333/BGFG-D241</a:t>
            </a:r>
            <a:r>
              <a:rPr lang="de-DE" altLang="en-US" sz="800">
                <a:latin typeface="Arial" panose="020B0604020202020204" pitchFamily="34" charset="0"/>
                <a:cs typeface="Arial" panose="020B0604020202020204" pitchFamily="34" charset="0"/>
              </a:rPr>
              <a:t>)</a:t>
            </a:r>
            <a:r>
              <a:rPr lang="en-US" altLang="en-US" sz="800">
                <a:latin typeface="Arial" panose="020B0604020202020204" pitchFamily="34" charset="0"/>
                <a:cs typeface="Arial" panose="020B0604020202020204" pitchFamily="34" charset="0"/>
              </a:rPr>
              <a:t>,</a:t>
            </a:r>
            <a:r>
              <a:rPr lang="en-US" altLang="en-US" sz="800" i="1">
                <a:latin typeface="Arial" panose="020B0604020202020204" pitchFamily="34" charset="0"/>
                <a:cs typeface="Arial" panose="020B0604020202020204" pitchFamily="34" charset="0"/>
              </a:rPr>
              <a:t> </a:t>
            </a:r>
            <a:r>
              <a:rPr lang="en-US" altLang="en-US" sz="1000">
                <a:hlinkClick r:id="rId7"/>
              </a:rPr>
              <a:t>CC BY 4.0</a:t>
            </a:r>
            <a:endParaRPr lang="en-US" altLang="en-US" sz="1100">
              <a:latin typeface="Arial" panose="020B0604020202020204" pitchFamily="34" charset="0"/>
              <a:cs typeface="Arial" panose="020B0604020202020204" pitchFamily="34" charset="0"/>
            </a:endParaRPr>
          </a:p>
        </p:txBody>
      </p:sp>
      <p:pic>
        <p:nvPicPr>
          <p:cNvPr id="37892" name="Picture 3">
            <a:extLst>
              <a:ext uri="{FF2B5EF4-FFF2-40B4-BE49-F238E27FC236}">
                <a16:creationId xmlns:a16="http://schemas.microsoft.com/office/drawing/2014/main" id="{4EDEA3BB-781C-B74D-BE51-9BD2E2AFC9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42444"/>
            <a:ext cx="8763000" cy="545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1828521" y="198120"/>
            <a:ext cx="158432" cy="1828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495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470B177-F0F5-A841-ABDC-0CA821EE0B80}"/>
              </a:ext>
            </a:extLst>
          </p:cNvPr>
          <p:cNvGraphicFramePr>
            <a:graphicFrameLocks/>
          </p:cNvGraphicFramePr>
          <p:nvPr>
            <p:extLst/>
          </p:nvPr>
        </p:nvGraphicFramePr>
        <p:xfrm>
          <a:off x="228600" y="914400"/>
          <a:ext cx="11430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A6C60-4E53-CA4C-96C7-35BF59F26592}"/>
              </a:ext>
            </a:extLst>
          </p:cNvPr>
          <p:cNvSpPr txBox="1"/>
          <p:nvPr/>
        </p:nvSpPr>
        <p:spPr>
          <a:xfrm>
            <a:off x="418452" y="0"/>
            <a:ext cx="11462497" cy="1107996"/>
          </a:xfrm>
          <a:prstGeom prst="rect">
            <a:avLst/>
          </a:prstGeom>
          <a:noFill/>
        </p:spPr>
        <p:txBody>
          <a:bodyPr wrap="none" rtlCol="0">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2400" b="1" kern="1200" dirty="0">
                <a:solidFill>
                  <a:schemeClr val="accent2"/>
                </a:solidFill>
                <a:latin typeface="+mn-lt"/>
              </a:rPr>
              <a:t>Stakeholders with Primary Responsibility for RIM Activities by Country</a:t>
            </a:r>
          </a:p>
          <a:p>
            <a:pPr algn="ctr">
              <a:defRPr sz="1400" b="0" i="0" u="none" strike="noStrike" kern="1200" spc="0" baseline="0">
                <a:solidFill>
                  <a:srgbClr val="000000">
                    <a:lumMod val="65000"/>
                    <a:lumOff val="35000"/>
                  </a:srgbClr>
                </a:solidFill>
                <a:latin typeface="+mn-lt"/>
                <a:ea typeface="+mn-ea"/>
                <a:cs typeface="+mn-cs"/>
              </a:defRPr>
            </a:pPr>
            <a:r>
              <a:rPr lang="en-US" kern="1200" dirty="0">
                <a:solidFill>
                  <a:srgbClr val="000000">
                    <a:lumMod val="65000"/>
                    <a:lumOff val="35000"/>
                  </a:srgbClr>
                </a:solidFill>
                <a:latin typeface="+mn-lt"/>
              </a:rPr>
              <a:t>Based on # of Mentions (Decreasing Importance of Library)</a:t>
            </a:r>
          </a:p>
          <a:p>
            <a:pPr algn="ctr">
              <a:defRPr sz="1400" b="0" i="0" u="none" strike="noStrike" kern="1200" spc="0" baseline="0">
                <a:solidFill>
                  <a:srgbClr val="000000">
                    <a:lumMod val="65000"/>
                    <a:lumOff val="35000"/>
                  </a:srgbClr>
                </a:solidFill>
                <a:latin typeface="+mn-lt"/>
                <a:ea typeface="+mn-ea"/>
                <a:cs typeface="+mn-cs"/>
              </a:defRPr>
            </a:pPr>
            <a:r>
              <a:rPr lang="en-US" kern="1200" dirty="0">
                <a:solidFill>
                  <a:srgbClr val="000000">
                    <a:lumMod val="65000"/>
                    <a:lumOff val="35000"/>
                  </a:srgbClr>
                </a:solidFill>
                <a:latin typeface="+mn-lt"/>
              </a:rPr>
              <a:t>Base: Institution with a Live RIM system</a:t>
            </a:r>
          </a:p>
          <a:p>
            <a:endParaRPr lang="en-US" dirty="0"/>
          </a:p>
        </p:txBody>
      </p:sp>
      <p:pic>
        <p:nvPicPr>
          <p:cNvPr id="11" name="Picture 3">
            <a:extLst>
              <a:ext uri="{FF2B5EF4-FFF2-40B4-BE49-F238E27FC236}">
                <a16:creationId xmlns:a16="http://schemas.microsoft.com/office/drawing/2014/main" id="{6A6D5CDC-4CC7-514E-B46A-FAF3A1DEE9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6BF848C0-8472-9443-8C6D-05CCDE644684}"/>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7" name="Oval 6"/>
          <p:cNvSpPr/>
          <p:nvPr/>
        </p:nvSpPr>
        <p:spPr>
          <a:xfrm>
            <a:off x="11828521" y="198120"/>
            <a:ext cx="158432" cy="1828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639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Persistent Identifiers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438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unlock all the data in faculty CVs?</a:t>
            </a:r>
          </a:p>
        </p:txBody>
      </p:sp>
      <p:pic>
        <p:nvPicPr>
          <p:cNvPr id="4" name="Content Placeholder 3"/>
          <p:cNvPicPr>
            <a:picLocks noGrp="1" noChangeAspect="1"/>
          </p:cNvPicPr>
          <p:nvPr>
            <p:ph idx="1"/>
          </p:nvPr>
        </p:nvPicPr>
        <p:blipFill>
          <a:blip r:embed="rId3"/>
          <a:stretch>
            <a:fillRect/>
          </a:stretch>
        </p:blipFill>
        <p:spPr>
          <a:xfrm>
            <a:off x="5118100" y="1701098"/>
            <a:ext cx="6281738" cy="3452629"/>
          </a:xfrm>
          <a:prstGeom prst="rect">
            <a:avLst/>
          </a:prstGeom>
        </p:spPr>
      </p:pic>
      <p:sp>
        <p:nvSpPr>
          <p:cNvPr id="5" name="TextBox 4"/>
          <p:cNvSpPr txBox="1"/>
          <p:nvPr/>
        </p:nvSpPr>
        <p:spPr>
          <a:xfrm>
            <a:off x="757646" y="1701098"/>
            <a:ext cx="3722417" cy="584775"/>
          </a:xfrm>
          <a:prstGeom prst="rect">
            <a:avLst/>
          </a:prstGeom>
          <a:noFill/>
        </p:spPr>
        <p:txBody>
          <a:bodyPr wrap="square" rtlCol="0">
            <a:spAutoFit/>
          </a:bodyPr>
          <a:lstStyle/>
          <a:p>
            <a:pPr algn="ctr"/>
            <a:r>
              <a:rPr lang="en-US" sz="3200" b="1" dirty="0">
                <a:solidFill>
                  <a:schemeClr val="accent6">
                    <a:lumMod val="25000"/>
                  </a:schemeClr>
                </a:solidFill>
                <a:latin typeface="+mj-lt"/>
              </a:rPr>
              <a:t>University of Arizona</a:t>
            </a:r>
          </a:p>
        </p:txBody>
      </p:sp>
      <p:sp>
        <p:nvSpPr>
          <p:cNvPr id="6" name="TextBox 5"/>
          <p:cNvSpPr txBox="1"/>
          <p:nvPr/>
        </p:nvSpPr>
        <p:spPr>
          <a:xfrm>
            <a:off x="0" y="6374675"/>
            <a:ext cx="5177508" cy="461665"/>
          </a:xfrm>
          <a:prstGeom prst="rect">
            <a:avLst/>
          </a:prstGeom>
          <a:noFill/>
        </p:spPr>
        <p:txBody>
          <a:bodyPr wrap="none" rtlCol="0">
            <a:spAutoFit/>
          </a:bodyPr>
          <a:lstStyle/>
          <a:p>
            <a:r>
              <a:rPr lang="en-US" sz="1200" dirty="0"/>
              <a:t>From </a:t>
            </a:r>
            <a:r>
              <a:rPr lang="en-US" sz="1200" b="1" i="1" dirty="0"/>
              <a:t>Research Information Management: Libraries Leading the Way</a:t>
            </a:r>
            <a:endParaRPr lang="en-US" sz="1200" dirty="0"/>
          </a:p>
          <a:p>
            <a:r>
              <a:rPr lang="en-US" sz="1200" dirty="0"/>
              <a:t>Bryant, Fransen, </a:t>
            </a:r>
            <a:r>
              <a:rPr lang="en-US" sz="1200" dirty="0" err="1"/>
              <a:t>Oxnam</a:t>
            </a:r>
            <a:r>
              <a:rPr lang="en-US" sz="1200" dirty="0"/>
              <a:t>, and </a:t>
            </a:r>
            <a:r>
              <a:rPr lang="en-US" sz="1200" dirty="0" err="1"/>
              <a:t>Rauh</a:t>
            </a:r>
            <a:r>
              <a:rPr lang="en-US" sz="1200" dirty="0"/>
              <a:t> – ACRL 2019, Later this week!</a:t>
            </a:r>
          </a:p>
        </p:txBody>
      </p:sp>
      <p:sp>
        <p:nvSpPr>
          <p:cNvPr id="7" name="Oval 6"/>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13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EBB20-EBB4-A14A-814E-47E2C0A58231}"/>
              </a:ext>
            </a:extLst>
          </p:cNvPr>
          <p:cNvPicPr>
            <a:picLocks noChangeAspect="1"/>
          </p:cNvPicPr>
          <p:nvPr/>
        </p:nvPicPr>
        <p:blipFill>
          <a:blip r:embed="rId3"/>
          <a:stretch>
            <a:fillRect/>
          </a:stretch>
        </p:blipFill>
        <p:spPr>
          <a:xfrm>
            <a:off x="923251" y="228600"/>
            <a:ext cx="10345498" cy="5760013"/>
          </a:xfrm>
          <a:prstGeom prst="rect">
            <a:avLst/>
          </a:prstGeom>
        </p:spPr>
      </p:pic>
      <p:pic>
        <p:nvPicPr>
          <p:cNvPr id="12" name="Picture 3">
            <a:extLst>
              <a:ext uri="{FF2B5EF4-FFF2-40B4-BE49-F238E27FC236}">
                <a16:creationId xmlns:a16="http://schemas.microsoft.com/office/drawing/2014/main" id="{C55A3E3B-C4D6-DF4B-8717-5DB0D4C66A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C8DC9D5D-FF8A-2041-B522-255061E8E385}"/>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6" name="Oval 5"/>
          <p:cNvSpPr/>
          <p:nvPr/>
        </p:nvSpPr>
        <p:spPr>
          <a:xfrm>
            <a:off x="11828521" y="198120"/>
            <a:ext cx="158432" cy="1828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294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552412-CB46-E84F-8504-235A0BFA9BE7}"/>
              </a:ext>
            </a:extLst>
          </p:cNvPr>
          <p:cNvPicPr>
            <a:picLocks noChangeAspect="1"/>
          </p:cNvPicPr>
          <p:nvPr/>
        </p:nvPicPr>
        <p:blipFill>
          <a:blip r:embed="rId3"/>
          <a:stretch>
            <a:fillRect/>
          </a:stretch>
        </p:blipFill>
        <p:spPr>
          <a:xfrm>
            <a:off x="1143000" y="119743"/>
            <a:ext cx="9334500" cy="6321258"/>
          </a:xfrm>
          <a:prstGeom prst="rect">
            <a:avLst/>
          </a:prstGeom>
        </p:spPr>
      </p:pic>
      <p:pic>
        <p:nvPicPr>
          <p:cNvPr id="12" name="Picture 3">
            <a:extLst>
              <a:ext uri="{FF2B5EF4-FFF2-40B4-BE49-F238E27FC236}">
                <a16:creationId xmlns:a16="http://schemas.microsoft.com/office/drawing/2014/main" id="{590E34D5-3E26-8A40-8BD9-CB459EB4C0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49" y="6405970"/>
            <a:ext cx="8016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FBA2EB28-5CF1-6945-A877-31825CDB5C8E}"/>
              </a:ext>
            </a:extLst>
          </p:cNvPr>
          <p:cNvSpPr>
            <a:spLocks noChangeArrowheads="1"/>
          </p:cNvSpPr>
          <p:nvPr/>
        </p:nvSpPr>
        <p:spPr bwMode="auto">
          <a:xfrm>
            <a:off x="1106487" y="6405970"/>
            <a:ext cx="8080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i="1" dirty="0">
                <a:latin typeface="Arial" panose="020B0604020202020204" pitchFamily="34" charset="0"/>
                <a:cs typeface="Arial" panose="020B0604020202020204" pitchFamily="34" charset="0"/>
              </a:rPr>
              <a:t>Practices and Patterns in Research Information Management: Findings from a Global Survey </a:t>
            </a:r>
            <a:r>
              <a:rPr lang="en-US"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hlinkClick r:id="rId5"/>
              </a:rPr>
              <a:t>DOI:10.25333/BGFG-D241</a:t>
            </a:r>
            <a:r>
              <a:rPr lang="de-DE" altLang="en-US" sz="10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a:t>
            </a:r>
            <a:r>
              <a:rPr lang="en-US" altLang="en-US" sz="1000" i="1" dirty="0">
                <a:latin typeface="Arial" panose="020B0604020202020204" pitchFamily="34" charset="0"/>
                <a:cs typeface="Arial" panose="020B0604020202020204" pitchFamily="34" charset="0"/>
              </a:rPr>
              <a:t> </a:t>
            </a:r>
            <a:r>
              <a:rPr lang="en-US" altLang="en-US" sz="1100" dirty="0">
                <a:hlinkClick r:id="rId6"/>
              </a:rPr>
              <a:t>CC BY 4.0</a:t>
            </a:r>
            <a:endParaRPr lang="en-US" altLang="en-US" sz="1100" dirty="0">
              <a:latin typeface="Arial" panose="020B0604020202020204" pitchFamily="34" charset="0"/>
              <a:cs typeface="Arial" panose="020B0604020202020204" pitchFamily="34" charset="0"/>
            </a:endParaRPr>
          </a:p>
        </p:txBody>
      </p:sp>
      <p:sp>
        <p:nvSpPr>
          <p:cNvPr id="6" name="Oval 5"/>
          <p:cNvSpPr/>
          <p:nvPr/>
        </p:nvSpPr>
        <p:spPr>
          <a:xfrm>
            <a:off x="11828521" y="198120"/>
            <a:ext cx="158432" cy="1828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786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br>
              <a:rPr lang="en-US" dirty="0"/>
            </a:br>
            <a:r>
              <a:rPr lang="en-US" dirty="0"/>
              <a:t>Persistent Identifiers</a:t>
            </a:r>
          </a:p>
        </p:txBody>
      </p:sp>
      <p:sp>
        <p:nvSpPr>
          <p:cNvPr id="5" name="Content Placeholder 4"/>
          <p:cNvSpPr>
            <a:spLocks noGrp="1"/>
          </p:cNvSpPr>
          <p:nvPr>
            <p:ph idx="1"/>
          </p:nvPr>
        </p:nvSpPr>
        <p:spPr>
          <a:xfrm>
            <a:off x="5118447" y="803186"/>
            <a:ext cx="6281873" cy="5248622"/>
          </a:xfrm>
        </p:spPr>
        <p:txBody>
          <a:bodyPr>
            <a:normAutofit/>
          </a:bodyPr>
          <a:lstStyle/>
          <a:p>
            <a:r>
              <a:rPr lang="en-US" sz="2400" dirty="0"/>
              <a:t>Congruent with our qualitative </a:t>
            </a:r>
            <a:r>
              <a:rPr lang="en-US" sz="2400" i="1" dirty="0"/>
              <a:t>Convenience and Compliance* </a:t>
            </a:r>
            <a:r>
              <a:rPr lang="en-US" sz="2400" dirty="0"/>
              <a:t>findings</a:t>
            </a:r>
          </a:p>
          <a:p>
            <a:r>
              <a:rPr lang="en-US" sz="2400" dirty="0"/>
              <a:t>Strong adoption of person identifiers</a:t>
            </a:r>
          </a:p>
          <a:p>
            <a:pPr lvl="1">
              <a:buFont typeface="Courier New" panose="02070309020205020404" pitchFamily="49" charset="0"/>
              <a:buChar char="o"/>
            </a:pPr>
            <a:r>
              <a:rPr lang="en-US" sz="2400" b="1" dirty="0">
                <a:solidFill>
                  <a:schemeClr val="accent2"/>
                </a:solidFill>
              </a:rPr>
              <a:t>ORCID becoming a </a:t>
            </a:r>
            <a:r>
              <a:rPr lang="en-US" sz="2400" b="1" i="1" dirty="0">
                <a:solidFill>
                  <a:schemeClr val="accent2"/>
                </a:solidFill>
              </a:rPr>
              <a:t>de facto </a:t>
            </a:r>
            <a:r>
              <a:rPr lang="en-US" sz="2400" b="1" dirty="0">
                <a:solidFill>
                  <a:schemeClr val="accent2"/>
                </a:solidFill>
              </a:rPr>
              <a:t>standard</a:t>
            </a:r>
            <a:r>
              <a:rPr lang="en-US" sz="2400" dirty="0"/>
              <a:t> in scholarly literature, but other identifiers also needed and used</a:t>
            </a:r>
          </a:p>
          <a:p>
            <a:pPr>
              <a:buFont typeface="Courier New" panose="02070309020205020404" pitchFamily="49" charset="0"/>
              <a:buChar char="o"/>
            </a:pPr>
            <a:r>
              <a:rPr lang="en-US" sz="2400" b="1" dirty="0">
                <a:solidFill>
                  <a:schemeClr val="accent2"/>
                </a:solidFill>
              </a:rPr>
              <a:t>Organizational identifiers largely unused. . . for now	</a:t>
            </a:r>
            <a:endParaRPr lang="en-US" sz="2400" dirty="0"/>
          </a:p>
        </p:txBody>
      </p:sp>
      <p:sp>
        <p:nvSpPr>
          <p:cNvPr id="7" name="TextBox 6"/>
          <p:cNvSpPr txBox="1"/>
          <p:nvPr/>
        </p:nvSpPr>
        <p:spPr>
          <a:xfrm>
            <a:off x="681643" y="6470202"/>
            <a:ext cx="11190813" cy="387798"/>
          </a:xfrm>
          <a:prstGeom prst="rect">
            <a:avLst/>
          </a:prstGeom>
          <a:noFill/>
        </p:spPr>
        <p:txBody>
          <a:bodyPr wrap="square" rtlCol="0">
            <a:spAutoFit/>
          </a:bodyPr>
          <a:lstStyle/>
          <a:p>
            <a:pPr indent="-457200">
              <a:lnSpc>
                <a:spcPct val="80000"/>
              </a:lnSpc>
              <a:buSzPts val="1679"/>
              <a:buNone/>
            </a:pPr>
            <a:r>
              <a:rPr lang="en-US" sz="1200" dirty="0"/>
              <a:t>*Bryant, Rebecca, Annette Dortmund, and Constance </a:t>
            </a:r>
            <a:r>
              <a:rPr lang="en-US" sz="1200" dirty="0" err="1"/>
              <a:t>Malpas</a:t>
            </a:r>
            <a:r>
              <a:rPr lang="en-US" sz="1200" dirty="0"/>
              <a:t>. 2017. </a:t>
            </a:r>
            <a:r>
              <a:rPr lang="en-US" sz="1200" i="1" dirty="0"/>
              <a:t>Convenience and Compliance: Case Studies on Persistent Identifiers in European Research Information</a:t>
            </a:r>
            <a:r>
              <a:rPr lang="en-US" sz="1200" dirty="0"/>
              <a:t>. Dublin, Ohio: OCLC Research. doi:</a:t>
            </a:r>
            <a:r>
              <a:rPr lang="en-US" sz="1200" u="sng" dirty="0">
                <a:solidFill>
                  <a:schemeClr val="hlink"/>
                </a:solidFill>
                <a:hlinkClick r:id="rId3"/>
              </a:rPr>
              <a:t>10.25333/C32K7M</a:t>
            </a:r>
            <a:endParaRPr lang="en-US" sz="1200" dirty="0"/>
          </a:p>
        </p:txBody>
      </p:sp>
    </p:spTree>
    <p:extLst>
      <p:ext uri="{BB962C8B-B14F-4D97-AF65-F5344CB8AC3E}">
        <p14:creationId xmlns:p14="http://schemas.microsoft.com/office/powerpoint/2010/main" val="307929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10000"/>
          </a:bodyPr>
          <a:lstStyle/>
          <a:p>
            <a:pPr indent="-457200">
              <a:lnSpc>
                <a:spcPct val="80000"/>
              </a:lnSpc>
              <a:spcBef>
                <a:spcPts val="0"/>
              </a:spcBef>
              <a:buSzPts val="1679"/>
              <a:buNone/>
            </a:pPr>
            <a:r>
              <a:rPr lang="en-US" dirty="0"/>
              <a:t>Bryant, Rebecca, Anna Clements, Carol </a:t>
            </a:r>
            <a:r>
              <a:rPr lang="en-US" dirty="0" err="1"/>
              <a:t>Feltes</a:t>
            </a:r>
            <a:r>
              <a:rPr lang="en-US" dirty="0"/>
              <a:t>, David </a:t>
            </a:r>
            <a:r>
              <a:rPr lang="en-US" dirty="0" err="1"/>
              <a:t>Groenewegen</a:t>
            </a:r>
            <a:r>
              <a:rPr lang="en-US" dirty="0"/>
              <a:t>, Simon </a:t>
            </a:r>
            <a:r>
              <a:rPr lang="en-US" dirty="0" err="1"/>
              <a:t>Huggard</a:t>
            </a:r>
            <a:r>
              <a:rPr lang="en-US" dirty="0"/>
              <a:t>, Holly Mercer, Roxanne </a:t>
            </a:r>
            <a:r>
              <a:rPr lang="en-US" dirty="0" err="1"/>
              <a:t>Missingham</a:t>
            </a:r>
            <a:r>
              <a:rPr lang="en-US" dirty="0"/>
              <a:t>, </a:t>
            </a:r>
            <a:r>
              <a:rPr lang="en-US" dirty="0" err="1"/>
              <a:t>Maliaca</a:t>
            </a:r>
            <a:r>
              <a:rPr lang="en-US" dirty="0"/>
              <a:t> </a:t>
            </a:r>
            <a:r>
              <a:rPr lang="en-US" dirty="0" err="1"/>
              <a:t>Oxnam</a:t>
            </a:r>
            <a:r>
              <a:rPr lang="en-US" dirty="0"/>
              <a:t>, Anne </a:t>
            </a:r>
            <a:r>
              <a:rPr lang="en-US" dirty="0" err="1"/>
              <a:t>Rauh</a:t>
            </a:r>
            <a:r>
              <a:rPr lang="en-US" dirty="0"/>
              <a:t> and John Wright. 2017. </a:t>
            </a:r>
            <a:r>
              <a:rPr lang="en-US" i="1" dirty="0"/>
              <a:t>Research Information Management: Defining RIM and the Library’s Role</a:t>
            </a:r>
            <a:r>
              <a:rPr lang="en-US" dirty="0"/>
              <a:t>. Dublin, OH: OCLC Research. doi:</a:t>
            </a:r>
            <a:r>
              <a:rPr lang="en-US" u="sng" dirty="0">
                <a:solidFill>
                  <a:schemeClr val="hlink"/>
                </a:solidFill>
                <a:hlinkClick r:id="rId2"/>
              </a:rPr>
              <a:t>10.25333/C3NK88</a:t>
            </a:r>
            <a:endParaRPr lang="en-US" dirty="0"/>
          </a:p>
          <a:p>
            <a:pPr indent="-457200">
              <a:lnSpc>
                <a:spcPct val="80000"/>
              </a:lnSpc>
              <a:buSzPts val="1680"/>
              <a:buNone/>
            </a:pPr>
            <a:endParaRPr lang="en-US" dirty="0"/>
          </a:p>
          <a:p>
            <a:pPr indent="-457200">
              <a:lnSpc>
                <a:spcPct val="80000"/>
              </a:lnSpc>
              <a:buSzPts val="1679"/>
              <a:buNone/>
            </a:pPr>
            <a:r>
              <a:rPr lang="en-US" dirty="0"/>
              <a:t>Bryant, Rebecca, Annette Dortmund, and Constance </a:t>
            </a:r>
            <a:r>
              <a:rPr lang="en-US" dirty="0" err="1"/>
              <a:t>Malpas</a:t>
            </a:r>
            <a:r>
              <a:rPr lang="en-US" dirty="0"/>
              <a:t>. 2017. </a:t>
            </a:r>
            <a:r>
              <a:rPr lang="en-US" i="1" dirty="0"/>
              <a:t>Convenience and Compliance: Case Studies on Persistent Identifiers in European Research Information</a:t>
            </a:r>
            <a:r>
              <a:rPr lang="en-US" dirty="0"/>
              <a:t>. Dublin, Ohio: OCLC Research. doi:</a:t>
            </a:r>
            <a:r>
              <a:rPr lang="en-US" u="sng" dirty="0">
                <a:solidFill>
                  <a:schemeClr val="hlink"/>
                </a:solidFill>
                <a:hlinkClick r:id="rId3"/>
              </a:rPr>
              <a:t>10.25333/C32K7M</a:t>
            </a:r>
            <a:endParaRPr lang="en-US" dirty="0"/>
          </a:p>
          <a:p>
            <a:pPr indent="-457200">
              <a:lnSpc>
                <a:spcPct val="80000"/>
              </a:lnSpc>
              <a:buSzPts val="1680"/>
              <a:buNone/>
            </a:pPr>
            <a:endParaRPr lang="en-US" dirty="0"/>
          </a:p>
          <a:p>
            <a:pPr indent="-457200">
              <a:lnSpc>
                <a:spcPct val="80000"/>
              </a:lnSpc>
              <a:buSzPts val="1679"/>
              <a:buNone/>
            </a:pPr>
            <a:r>
              <a:rPr lang="en-US" dirty="0"/>
              <a:t>Bryant, Rebecca, Anna Clements, Pablo de Castro, Joanne Cantrell, Annette Dortmund, Jan Fransen, Peggy Gallagher, and Michele </a:t>
            </a:r>
            <a:r>
              <a:rPr lang="en-US" dirty="0" err="1"/>
              <a:t>Mennielli</a:t>
            </a:r>
            <a:r>
              <a:rPr lang="en-US" dirty="0"/>
              <a:t>. 2018. </a:t>
            </a:r>
            <a:r>
              <a:rPr lang="en-US" i="1" dirty="0"/>
              <a:t>Practices and Patterns in Research Information Management: Findings from a Global Survey</a:t>
            </a:r>
            <a:r>
              <a:rPr lang="en-US" dirty="0"/>
              <a:t>. Dublin, OH: OCLC Research.  </a:t>
            </a:r>
            <a:r>
              <a:rPr lang="en-US" dirty="0">
                <a:hlinkClick r:id="rId4"/>
              </a:rPr>
              <a:t>https://doi.org/10.25333/BGFG-D241  </a:t>
            </a:r>
            <a:endParaRPr lang="en-US" dirty="0"/>
          </a:p>
          <a:p>
            <a:pPr indent="-457200">
              <a:lnSpc>
                <a:spcPct val="80000"/>
              </a:lnSpc>
              <a:buSzPts val="1679"/>
              <a:buNone/>
            </a:pPr>
            <a:endParaRPr lang="en-US" u="sng" dirty="0"/>
          </a:p>
          <a:p>
            <a:pPr indent="-457200">
              <a:lnSpc>
                <a:spcPct val="80000"/>
              </a:lnSpc>
              <a:buSzPts val="1679"/>
              <a:buNone/>
            </a:pPr>
            <a:r>
              <a:rPr lang="en-US" dirty="0"/>
              <a:t>Ribeiro, </a:t>
            </a:r>
            <a:r>
              <a:rPr lang="en-US" dirty="0" err="1"/>
              <a:t>Lígia</a:t>
            </a:r>
            <a:r>
              <a:rPr lang="en-US" dirty="0"/>
              <a:t>, Pablo De Castro, and Michele </a:t>
            </a:r>
            <a:r>
              <a:rPr lang="en-US" dirty="0" err="1"/>
              <a:t>Mennielli</a:t>
            </a:r>
            <a:r>
              <a:rPr lang="en-US" dirty="0"/>
              <a:t>. “EUNIS-</a:t>
            </a:r>
            <a:r>
              <a:rPr lang="en-US" dirty="0" err="1"/>
              <a:t>EuroCRIS</a:t>
            </a:r>
            <a:r>
              <a:rPr lang="en-US" dirty="0"/>
              <a:t> Joint Survey on CRIS and IR,” 2016. </a:t>
            </a:r>
            <a:r>
              <a:rPr lang="en-US" u="sng" dirty="0">
                <a:solidFill>
                  <a:schemeClr val="hlink"/>
                </a:solidFill>
                <a:hlinkClick r:id="rId5"/>
              </a:rPr>
              <a:t>http://www.eurocris.org/news/cris-ir-survey-report</a:t>
            </a:r>
            <a:r>
              <a:rPr lang="en-US" dirty="0"/>
              <a:t>. </a:t>
            </a:r>
          </a:p>
        </p:txBody>
      </p:sp>
    </p:spTree>
    <p:extLst>
      <p:ext uri="{BB962C8B-B14F-4D97-AF65-F5344CB8AC3E}">
        <p14:creationId xmlns:p14="http://schemas.microsoft.com/office/powerpoint/2010/main" val="3833689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06297-FEED-D74D-9F44-3A0945380D38}"/>
              </a:ext>
            </a:extLst>
          </p:cNvPr>
          <p:cNvSpPr>
            <a:spLocks noGrp="1"/>
          </p:cNvSpPr>
          <p:nvPr>
            <p:ph type="body" idx="1"/>
          </p:nvPr>
        </p:nvSpPr>
        <p:spPr/>
        <p:txBody>
          <a:bodyPr/>
          <a:lstStyle/>
          <a:p>
            <a:r>
              <a:rPr lang="en-US" dirty="0">
                <a:solidFill>
                  <a:srgbClr val="0070C0"/>
                </a:solidFill>
              </a:rPr>
              <a:t>Discussion</a:t>
            </a:r>
          </a:p>
        </p:txBody>
      </p:sp>
      <p:sp>
        <p:nvSpPr>
          <p:cNvPr id="4" name="Shape 341">
            <a:extLst>
              <a:ext uri="{FF2B5EF4-FFF2-40B4-BE49-F238E27FC236}">
                <a16:creationId xmlns:a16="http://schemas.microsoft.com/office/drawing/2014/main" id="{C96D00A2-6A21-BE46-A081-6E72ADBD1F45}"/>
              </a:ext>
            </a:extLst>
          </p:cNvPr>
          <p:cNvSpPr txBox="1">
            <a:spLocks noGrp="1"/>
          </p:cNvSpPr>
          <p:nvPr>
            <p:ph type="body" idx="2"/>
          </p:nvPr>
        </p:nvSpPr>
        <p:spPr>
          <a:xfrm>
            <a:off x="6096000" y="1252097"/>
            <a:ext cx="5037366" cy="4475171"/>
          </a:xfrm>
          <a:prstGeom prst="rect">
            <a:avLst/>
          </a:prstGeom>
          <a:noFill/>
          <a:ln>
            <a:noFill/>
          </a:ln>
        </p:spPr>
        <p:txBody>
          <a:bodyPr spcFirstLastPara="1" wrap="square" lIns="0" tIns="45700" rIns="91425" bIns="45700" anchor="t" anchorCtr="0">
            <a:noAutofit/>
          </a:bodyPr>
          <a:lstStyle/>
          <a:p>
            <a:pPr marL="0" indent="0">
              <a:buClr>
                <a:schemeClr val="dk1"/>
              </a:buClr>
              <a:buSzPts val="1400"/>
              <a:buNone/>
            </a:pPr>
            <a:r>
              <a:rPr lang="en-US" sz="1800" b="1" dirty="0">
                <a:solidFill>
                  <a:schemeClr val="dk1"/>
                </a:solidFill>
                <a:latin typeface="+mn-lt"/>
              </a:rPr>
              <a:t>Rebecca Bryant, PhD, </a:t>
            </a:r>
            <a:r>
              <a:rPr lang="en-US" sz="1800" dirty="0">
                <a:solidFill>
                  <a:schemeClr val="dk1"/>
                </a:solidFill>
                <a:latin typeface="+mn-lt"/>
              </a:rPr>
              <a:t>Senior Program Officer, OCLC Research</a:t>
            </a:r>
            <a:endParaRPr sz="1800" dirty="0">
              <a:latin typeface="+mn-lt"/>
            </a:endParaRPr>
          </a:p>
          <a:p>
            <a:pPr marL="0" indent="0">
              <a:buSzPts val="1400"/>
              <a:buNone/>
            </a:pPr>
            <a:r>
              <a:rPr lang="en-US" sz="1800" u="sng" dirty="0">
                <a:solidFill>
                  <a:schemeClr val="hlink"/>
                </a:solidFill>
                <a:latin typeface="+mn-lt"/>
                <a:hlinkClick r:id="rId3"/>
              </a:rPr>
              <a:t>bryantr@oclc.org</a:t>
            </a:r>
            <a:r>
              <a:rPr lang="en-US" sz="1800" u="sng" dirty="0">
                <a:solidFill>
                  <a:schemeClr val="hlink"/>
                </a:solidFill>
                <a:latin typeface="+mn-lt"/>
              </a:rPr>
              <a:t>   </a:t>
            </a:r>
            <a:r>
              <a:rPr lang="en-US" sz="1800" dirty="0">
                <a:solidFill>
                  <a:schemeClr val="tx1"/>
                </a:solidFill>
                <a:latin typeface="+mn-lt"/>
              </a:rPr>
              <a:t>@RebeccaBryant18</a:t>
            </a:r>
          </a:p>
          <a:p>
            <a:pPr marL="0" indent="0">
              <a:spcBef>
                <a:spcPts val="280"/>
              </a:spcBef>
              <a:spcAft>
                <a:spcPts val="1200"/>
              </a:spcAft>
              <a:buSzPts val="1400"/>
              <a:buNone/>
            </a:pPr>
            <a:r>
              <a:rPr lang="en-US" sz="1800" dirty="0">
                <a:latin typeface="+mn-lt"/>
              </a:rPr>
              <a:t>    </a:t>
            </a:r>
            <a:r>
              <a:rPr lang="en-US" sz="1800" dirty="0">
                <a:latin typeface="+mn-lt"/>
                <a:hlinkClick r:id="rId4"/>
              </a:rPr>
              <a:t>https://orcid.org/0000-0002-2753-3881</a:t>
            </a:r>
            <a:r>
              <a:rPr lang="en-US" sz="1800" dirty="0">
                <a:latin typeface="+mn-lt"/>
              </a:rPr>
              <a:t> </a:t>
            </a:r>
            <a:endParaRPr sz="1800" dirty="0">
              <a:latin typeface="+mn-lt"/>
            </a:endParaRPr>
          </a:p>
          <a:p>
            <a:pPr marL="0" indent="0">
              <a:spcBef>
                <a:spcPts val="280"/>
              </a:spcBef>
              <a:buClr>
                <a:schemeClr val="dk1"/>
              </a:buClr>
              <a:buSzPts val="1400"/>
              <a:buNone/>
            </a:pPr>
            <a:r>
              <a:rPr lang="en-US" sz="1800" b="1" dirty="0">
                <a:latin typeface="+mn-lt"/>
              </a:rPr>
              <a:t>Jan Fransen</a:t>
            </a:r>
            <a:r>
              <a:rPr lang="en-US" sz="1800" dirty="0">
                <a:latin typeface="+mn-lt"/>
              </a:rPr>
              <a:t>, Service Lead for RIM Systems, University of Minnesota</a:t>
            </a:r>
          </a:p>
          <a:p>
            <a:pPr marL="0" indent="0">
              <a:spcBef>
                <a:spcPts val="280"/>
              </a:spcBef>
              <a:buClr>
                <a:schemeClr val="dk1"/>
              </a:buClr>
              <a:buSzPts val="1400"/>
              <a:buNone/>
            </a:pPr>
            <a:r>
              <a:rPr lang="en-US" sz="1800" dirty="0">
                <a:latin typeface="+mn-lt"/>
                <a:hlinkClick r:id="rId5"/>
              </a:rPr>
              <a:t>fransen@umn.edu</a:t>
            </a:r>
            <a:r>
              <a:rPr lang="en-US" sz="1800" dirty="0">
                <a:latin typeface="+mn-lt"/>
              </a:rPr>
              <a:t> </a:t>
            </a:r>
          </a:p>
          <a:p>
            <a:pPr marL="0" indent="0">
              <a:spcBef>
                <a:spcPts val="280"/>
              </a:spcBef>
              <a:buSzPts val="1400"/>
              <a:buNone/>
            </a:pPr>
            <a:r>
              <a:rPr lang="en-US" sz="1800" dirty="0">
                <a:latin typeface="+mn-lt"/>
              </a:rPr>
              <a:t>    </a:t>
            </a:r>
            <a:r>
              <a:rPr lang="en-US" sz="1800" dirty="0">
                <a:latin typeface="+mn-lt"/>
                <a:hlinkClick r:id="rId6"/>
              </a:rPr>
              <a:t>https://orcid.org/0000-0002-0302-2761</a:t>
            </a:r>
            <a:r>
              <a:rPr lang="en-US" sz="1800" dirty="0">
                <a:latin typeface="+mn-lt"/>
              </a:rPr>
              <a:t> </a:t>
            </a:r>
          </a:p>
          <a:p>
            <a:pPr marL="0" indent="0">
              <a:spcBef>
                <a:spcPts val="280"/>
              </a:spcBef>
              <a:buSzPts val="1400"/>
              <a:buNone/>
            </a:pPr>
            <a:endParaRPr lang="en-US" sz="1800" dirty="0">
              <a:solidFill>
                <a:schemeClr val="accent2"/>
              </a:solidFill>
              <a:latin typeface="+mn-lt"/>
            </a:endParaRPr>
          </a:p>
          <a:p>
            <a:pPr marL="0" indent="0">
              <a:spcBef>
                <a:spcPts val="280"/>
              </a:spcBef>
              <a:buClr>
                <a:schemeClr val="dk1"/>
              </a:buClr>
              <a:buSzPts val="1400"/>
              <a:buNone/>
            </a:pPr>
            <a:endParaRPr lang="en-US" sz="1800" u="sng" dirty="0">
              <a:solidFill>
                <a:schemeClr val="hlink"/>
              </a:solidFill>
              <a:latin typeface="+mn-lt"/>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2216343"/>
            <a:ext cx="228600" cy="228600"/>
          </a:xfrm>
          <a:prstGeom prst="rect">
            <a:avLst/>
          </a:prstGeom>
        </p:spPr>
      </p:pic>
      <p:sp>
        <p:nvSpPr>
          <p:cNvPr id="9" name="Shape 383">
            <a:extLst>
              <a:ext uri="{FF2B5EF4-FFF2-40B4-BE49-F238E27FC236}">
                <a16:creationId xmlns:a16="http://schemas.microsoft.com/office/drawing/2014/main" id="{B7D627F6-8E88-5241-92A4-9C731D0AD122}"/>
              </a:ext>
            </a:extLst>
          </p:cNvPr>
          <p:cNvSpPr/>
          <p:nvPr/>
        </p:nvSpPr>
        <p:spPr>
          <a:xfrm>
            <a:off x="0" y="6220581"/>
            <a:ext cx="3962400" cy="637419"/>
          </a:xfrm>
          <a:prstGeom prst="rect">
            <a:avLst/>
          </a:prstGeom>
          <a:solidFill>
            <a:srgbClr val="A9306F"/>
          </a:solidFill>
          <a:ln>
            <a:noFill/>
          </a:ln>
        </p:spPr>
        <p:txBody>
          <a:bodyPr spcFirstLastPara="1" wrap="square" lIns="91425" tIns="45700" rIns="91425" bIns="45700" anchor="t" anchorCtr="0">
            <a:noAutofit/>
          </a:bodyPr>
          <a:lstStyle/>
          <a:p>
            <a:pPr algn="ctr"/>
            <a:r>
              <a:rPr lang="en-US" sz="2100" dirty="0" err="1">
                <a:solidFill>
                  <a:schemeClr val="lt1"/>
                </a:solidFill>
              </a:rPr>
              <a:t>oc.lc</a:t>
            </a:r>
            <a:r>
              <a:rPr lang="en-US" sz="2100" dirty="0">
                <a:solidFill>
                  <a:schemeClr val="lt1"/>
                </a:solidFill>
              </a:rPr>
              <a:t>/rim</a:t>
            </a:r>
            <a:endParaRPr dirty="0"/>
          </a:p>
        </p:txBody>
      </p:sp>
      <p:pic>
        <p:nvPicPr>
          <p:cNvPr id="12" name="Picture 11">
            <a:extLst>
              <a:ext uri="{FF2B5EF4-FFF2-40B4-BE49-F238E27FC236}">
                <a16:creationId xmlns:a16="http://schemas.microsoft.com/office/drawing/2014/main" id="{B26FFB5C-FC0A-364D-A333-FB30E3B24F65}"/>
              </a:ext>
            </a:extLst>
          </p:cNvPr>
          <p:cNvPicPr>
            <a:picLocks noChangeAspect="1"/>
          </p:cNvPicPr>
          <p:nvPr/>
        </p:nvPicPr>
        <p:blipFill>
          <a:blip r:embed="rId8"/>
          <a:stretch>
            <a:fillRect/>
          </a:stretch>
        </p:blipFill>
        <p:spPr>
          <a:xfrm>
            <a:off x="762000" y="1210844"/>
            <a:ext cx="3581400" cy="4579171"/>
          </a:xfrm>
          <a:prstGeom prst="rect">
            <a:avLst/>
          </a:prstGeom>
        </p:spPr>
      </p:pic>
      <p:pic>
        <p:nvPicPr>
          <p:cNvPr id="10" name="Picture 9">
            <a:extLst>
              <a:ext uri="{FF2B5EF4-FFF2-40B4-BE49-F238E27FC236}">
                <a16:creationId xmlns:a16="http://schemas.microsoft.com/office/drawing/2014/main" id="{0ABBF1E5-70B9-5448-A909-EDBB6D9806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3575885"/>
            <a:ext cx="228600" cy="228600"/>
          </a:xfrm>
          <a:prstGeom prst="rect">
            <a:avLst/>
          </a:prstGeom>
        </p:spPr>
      </p:pic>
    </p:spTree>
    <p:extLst>
      <p:ext uri="{BB962C8B-B14F-4D97-AF65-F5344CB8AC3E}">
        <p14:creationId xmlns:p14="http://schemas.microsoft.com/office/powerpoint/2010/main" val="406941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show the impact of equipment and facilities?</a:t>
            </a:r>
          </a:p>
        </p:txBody>
      </p:sp>
      <p:sp>
        <p:nvSpPr>
          <p:cNvPr id="5" name="TextBox 4"/>
          <p:cNvSpPr txBox="1"/>
          <p:nvPr/>
        </p:nvSpPr>
        <p:spPr>
          <a:xfrm>
            <a:off x="757646" y="1701098"/>
            <a:ext cx="3722417" cy="523220"/>
          </a:xfrm>
          <a:prstGeom prst="rect">
            <a:avLst/>
          </a:prstGeom>
          <a:noFill/>
        </p:spPr>
        <p:txBody>
          <a:bodyPr wrap="square" rtlCol="0">
            <a:spAutoFit/>
          </a:bodyPr>
          <a:lstStyle/>
          <a:p>
            <a:pPr algn="ctr"/>
            <a:r>
              <a:rPr lang="en-US" sz="2800" b="1" dirty="0">
                <a:solidFill>
                  <a:schemeClr val="accent6">
                    <a:lumMod val="25000"/>
                  </a:schemeClr>
                </a:solidFill>
                <a:latin typeface="+mj-lt"/>
              </a:rPr>
              <a:t>University of Minnesota</a:t>
            </a:r>
          </a:p>
        </p:txBody>
      </p:sp>
      <p:pic>
        <p:nvPicPr>
          <p:cNvPr id="6" name="Content Placeholder 5">
            <a:extLst>
              <a:ext uri="{FF2B5EF4-FFF2-40B4-BE49-F238E27FC236}">
                <a16:creationId xmlns:a16="http://schemas.microsoft.com/office/drawing/2014/main" id="{2FF95847-3ADE-401E-99A1-47DA3580F51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18100" y="1888877"/>
            <a:ext cx="6281738" cy="3077070"/>
          </a:xfrm>
          <a:prstGeom prst="rect">
            <a:avLst/>
          </a:prstGeom>
        </p:spPr>
      </p:pic>
      <p:sp>
        <p:nvSpPr>
          <p:cNvPr id="7" name="TextBox 6"/>
          <p:cNvSpPr txBox="1"/>
          <p:nvPr/>
        </p:nvSpPr>
        <p:spPr>
          <a:xfrm>
            <a:off x="0" y="6374675"/>
            <a:ext cx="4899868" cy="461665"/>
          </a:xfrm>
          <a:prstGeom prst="rect">
            <a:avLst/>
          </a:prstGeom>
          <a:noFill/>
        </p:spPr>
        <p:txBody>
          <a:bodyPr wrap="none" rtlCol="0">
            <a:spAutoFit/>
          </a:bodyPr>
          <a:lstStyle/>
          <a:p>
            <a:r>
              <a:rPr lang="en-US" sz="1200" dirty="0"/>
              <a:t>From </a:t>
            </a:r>
            <a:r>
              <a:rPr lang="en-US" sz="1200" b="1" i="1" dirty="0"/>
              <a:t>University of Minnesota Libraries: RIM  Use Cases  website</a:t>
            </a:r>
          </a:p>
          <a:p>
            <a:r>
              <a:rPr lang="en-US" sz="1200" dirty="0">
                <a:hlinkClick r:id="rId4"/>
              </a:rPr>
              <a:t>https://z.umn.edu/RIMUseCases</a:t>
            </a:r>
            <a:r>
              <a:rPr lang="en-US" sz="1200" dirty="0"/>
              <a:t>  </a:t>
            </a:r>
          </a:p>
        </p:txBody>
      </p:sp>
      <p:sp>
        <p:nvSpPr>
          <p:cNvPr id="8" name="Oval 7"/>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98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connect Ohio businesses with university expertise?</a:t>
            </a:r>
          </a:p>
        </p:txBody>
      </p:sp>
      <p:pic>
        <p:nvPicPr>
          <p:cNvPr id="4" name="Content Placeholder 3"/>
          <p:cNvPicPr>
            <a:picLocks noGrp="1" noChangeAspect="1"/>
          </p:cNvPicPr>
          <p:nvPr>
            <p:ph idx="1"/>
          </p:nvPr>
        </p:nvPicPr>
        <p:blipFill>
          <a:blip r:embed="rId3"/>
          <a:stretch>
            <a:fillRect/>
          </a:stretch>
        </p:blipFill>
        <p:spPr>
          <a:xfrm>
            <a:off x="5118100" y="1169629"/>
            <a:ext cx="6281738" cy="4515567"/>
          </a:xfrm>
          <a:prstGeom prst="rect">
            <a:avLst/>
          </a:prstGeom>
        </p:spPr>
      </p:pic>
      <p:sp>
        <p:nvSpPr>
          <p:cNvPr id="5" name="TextBox 4"/>
          <p:cNvSpPr txBox="1"/>
          <p:nvPr/>
        </p:nvSpPr>
        <p:spPr>
          <a:xfrm>
            <a:off x="757646" y="1701098"/>
            <a:ext cx="3722417" cy="523220"/>
          </a:xfrm>
          <a:prstGeom prst="rect">
            <a:avLst/>
          </a:prstGeom>
          <a:noFill/>
        </p:spPr>
        <p:txBody>
          <a:bodyPr wrap="square" rtlCol="0">
            <a:spAutoFit/>
          </a:bodyPr>
          <a:lstStyle/>
          <a:p>
            <a:pPr algn="ctr"/>
            <a:r>
              <a:rPr lang="en-US" sz="2800" b="1" dirty="0">
                <a:solidFill>
                  <a:schemeClr val="accent6">
                    <a:lumMod val="25000"/>
                  </a:schemeClr>
                </a:solidFill>
                <a:latin typeface="+mj-lt"/>
              </a:rPr>
              <a:t>State of Ohio</a:t>
            </a:r>
          </a:p>
        </p:txBody>
      </p:sp>
      <p:sp>
        <p:nvSpPr>
          <p:cNvPr id="6" name="Rectangle 5"/>
          <p:cNvSpPr/>
          <p:nvPr/>
        </p:nvSpPr>
        <p:spPr>
          <a:xfrm>
            <a:off x="339926" y="6220291"/>
            <a:ext cx="3226268" cy="461665"/>
          </a:xfrm>
          <a:prstGeom prst="rect">
            <a:avLst/>
          </a:prstGeom>
        </p:spPr>
        <p:txBody>
          <a:bodyPr wrap="none">
            <a:spAutoFit/>
          </a:bodyPr>
          <a:lstStyle/>
          <a:p>
            <a:r>
              <a:rPr lang="en-US" sz="1200" dirty="0"/>
              <a:t>From </a:t>
            </a:r>
            <a:r>
              <a:rPr lang="en-US" sz="1200" i="1" dirty="0"/>
              <a:t>Ohio Innovation Exchange</a:t>
            </a:r>
          </a:p>
          <a:p>
            <a:r>
              <a:rPr lang="en-US" sz="1200" dirty="0">
                <a:hlinkClick r:id="rId4"/>
              </a:rPr>
              <a:t>https://www.ohioinnovationexchange.org/</a:t>
            </a:r>
            <a:r>
              <a:rPr lang="en-US" sz="1200" dirty="0"/>
              <a:t> </a:t>
            </a:r>
          </a:p>
        </p:txBody>
      </p:sp>
    </p:spTree>
    <p:extLst>
      <p:ext uri="{BB962C8B-B14F-4D97-AF65-F5344CB8AC3E}">
        <p14:creationId xmlns:p14="http://schemas.microsoft.com/office/powerpoint/2010/main" val="120631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we prepare for </a:t>
            </a:r>
            <a:br>
              <a:rPr lang="en-US" dirty="0"/>
            </a:br>
            <a:r>
              <a:rPr lang="en-US" dirty="0"/>
              <a:t>REF 2021*?</a:t>
            </a:r>
          </a:p>
        </p:txBody>
      </p:sp>
      <p:sp>
        <p:nvSpPr>
          <p:cNvPr id="5" name="TextBox 4"/>
          <p:cNvSpPr txBox="1"/>
          <p:nvPr/>
        </p:nvSpPr>
        <p:spPr>
          <a:xfrm>
            <a:off x="757646" y="1701098"/>
            <a:ext cx="3722417" cy="523220"/>
          </a:xfrm>
          <a:prstGeom prst="rect">
            <a:avLst/>
          </a:prstGeom>
          <a:noFill/>
        </p:spPr>
        <p:txBody>
          <a:bodyPr wrap="square" rtlCol="0">
            <a:spAutoFit/>
          </a:bodyPr>
          <a:lstStyle/>
          <a:p>
            <a:pPr algn="ctr"/>
            <a:r>
              <a:rPr lang="en-US" sz="2800" b="1" dirty="0">
                <a:solidFill>
                  <a:schemeClr val="accent6">
                    <a:lumMod val="25000"/>
                  </a:schemeClr>
                </a:solidFill>
                <a:latin typeface="+mj-lt"/>
              </a:rPr>
              <a:t>University of St Andrews</a:t>
            </a:r>
          </a:p>
        </p:txBody>
      </p:sp>
      <p:pic>
        <p:nvPicPr>
          <p:cNvPr id="4" name="Content Placeholder 3"/>
          <p:cNvPicPr>
            <a:picLocks noGrp="1" noChangeAspect="1"/>
          </p:cNvPicPr>
          <p:nvPr>
            <p:ph idx="1"/>
          </p:nvPr>
        </p:nvPicPr>
        <p:blipFill>
          <a:blip r:embed="rId3"/>
          <a:stretch>
            <a:fillRect/>
          </a:stretch>
        </p:blipFill>
        <p:spPr>
          <a:xfrm>
            <a:off x="4661134" y="1701099"/>
            <a:ext cx="7237894" cy="3432604"/>
          </a:xfrm>
          <a:prstGeom prst="rect">
            <a:avLst/>
          </a:prstGeom>
        </p:spPr>
      </p:pic>
      <p:sp>
        <p:nvSpPr>
          <p:cNvPr id="7" name="TextBox 6"/>
          <p:cNvSpPr txBox="1"/>
          <p:nvPr/>
        </p:nvSpPr>
        <p:spPr>
          <a:xfrm>
            <a:off x="757646" y="5133703"/>
            <a:ext cx="3722417" cy="461665"/>
          </a:xfrm>
          <a:prstGeom prst="rect">
            <a:avLst/>
          </a:prstGeom>
          <a:noFill/>
        </p:spPr>
        <p:txBody>
          <a:bodyPr wrap="square" rtlCol="0">
            <a:spAutoFit/>
          </a:bodyPr>
          <a:lstStyle/>
          <a:p>
            <a:r>
              <a:rPr lang="en-US" sz="1200" dirty="0"/>
              <a:t>*REF 2021 is the Research Excellence  Framework. See </a:t>
            </a:r>
            <a:r>
              <a:rPr lang="en-US" sz="1200" dirty="0">
                <a:hlinkClick r:id="rId4"/>
              </a:rPr>
              <a:t>https://www.ref.ac.uk/</a:t>
            </a:r>
            <a:r>
              <a:rPr lang="en-US" sz="1200" dirty="0"/>
              <a:t> for more information.</a:t>
            </a:r>
          </a:p>
        </p:txBody>
      </p:sp>
      <p:sp>
        <p:nvSpPr>
          <p:cNvPr id="8" name="TextBox 7"/>
          <p:cNvSpPr txBox="1"/>
          <p:nvPr/>
        </p:nvSpPr>
        <p:spPr>
          <a:xfrm>
            <a:off x="0" y="6374675"/>
            <a:ext cx="5702010" cy="461665"/>
          </a:xfrm>
          <a:prstGeom prst="rect">
            <a:avLst/>
          </a:prstGeom>
          <a:noFill/>
        </p:spPr>
        <p:txBody>
          <a:bodyPr wrap="none" rtlCol="0">
            <a:spAutoFit/>
          </a:bodyPr>
          <a:lstStyle/>
          <a:p>
            <a:r>
              <a:rPr lang="en-US" sz="1200" dirty="0"/>
              <a:t>From </a:t>
            </a:r>
            <a:r>
              <a:rPr lang="en-US" sz="1200" b="1" i="1" dirty="0"/>
              <a:t>University of St Andrews Library website</a:t>
            </a:r>
          </a:p>
          <a:p>
            <a:r>
              <a:rPr lang="en-US" sz="1200" dirty="0">
                <a:hlinkClick r:id="rId5"/>
              </a:rPr>
              <a:t>https://www.st-andrews.ac.uk/library/services/researchsupport/openaccess/</a:t>
            </a:r>
            <a:r>
              <a:rPr lang="en-US" sz="1200" dirty="0"/>
              <a:t> </a:t>
            </a:r>
          </a:p>
        </p:txBody>
      </p:sp>
      <p:sp>
        <p:nvSpPr>
          <p:cNvPr id="9" name="Oval 8"/>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80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do these examples have in common?</a:t>
            </a:r>
          </a:p>
        </p:txBody>
      </p:sp>
    </p:spTree>
    <p:extLst>
      <p:ext uri="{BB962C8B-B14F-4D97-AF65-F5344CB8AC3E}">
        <p14:creationId xmlns:p14="http://schemas.microsoft.com/office/powerpoint/2010/main" val="39661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3954" y="2168434"/>
            <a:ext cx="4088675" cy="2687050"/>
          </a:xfrm>
        </p:spPr>
        <p:txBody>
          <a:bodyPr/>
          <a:lstStyle/>
          <a:p>
            <a:pPr defTabSz="914377"/>
            <a:r>
              <a:rPr lang="en-US" sz="2800" dirty="0">
                <a:solidFill>
                  <a:schemeClr val="accent6">
                    <a:lumMod val="25000"/>
                  </a:schemeClr>
                </a:solidFill>
              </a:rPr>
              <a:t>are used to collect the scholarly output of an institution.</a:t>
            </a:r>
            <a:br>
              <a:rPr lang="en-US" sz="2800" dirty="0">
                <a:solidFill>
                  <a:schemeClr val="accent6">
                    <a:lumMod val="25000"/>
                  </a:schemeClr>
                </a:solidFill>
              </a:rPr>
            </a:br>
            <a:br>
              <a:rPr lang="en-US" sz="2800" dirty="0">
                <a:solidFill>
                  <a:schemeClr val="accent6">
                    <a:lumMod val="25000"/>
                  </a:schemeClr>
                </a:solidFill>
              </a:rPr>
            </a:br>
            <a:r>
              <a:rPr lang="en-US" sz="2800" dirty="0">
                <a:solidFill>
                  <a:schemeClr val="accent6">
                    <a:lumMod val="25000"/>
                  </a:schemeClr>
                </a:solidFill>
              </a:rPr>
              <a:t>And allow it to be combined with other information collected on campus.</a:t>
            </a:r>
          </a:p>
        </p:txBody>
      </p:sp>
      <p:pic>
        <p:nvPicPr>
          <p:cNvPr id="11" name="Picture 3"/>
          <p:cNvPicPr>
            <a:picLocks noGrp="1" noChangeAspect="1"/>
          </p:cNvPicPr>
          <p:nvPr>
            <p:ph idx="1"/>
          </p:nvPr>
        </p:nvPicPr>
        <p:blipFill rotWithShape="1">
          <a:blip r:embed="rId3">
            <a:extLst>
              <a:ext uri="{28A0092B-C50C-407E-A947-70E740481C1C}">
                <a14:useLocalDpi xmlns:a14="http://schemas.microsoft.com/office/drawing/2010/main" val="0"/>
              </a:ext>
            </a:extLst>
          </a:blip>
          <a:srcRect l="9938" t="12452" r="15990" b="13295"/>
          <a:stretch/>
        </p:blipFill>
        <p:spPr bwMode="auto">
          <a:xfrm>
            <a:off x="4900809" y="770710"/>
            <a:ext cx="7077703" cy="54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57646" y="1701098"/>
            <a:ext cx="3722417" cy="523220"/>
          </a:xfrm>
          <a:prstGeom prst="rect">
            <a:avLst/>
          </a:prstGeom>
          <a:noFill/>
        </p:spPr>
        <p:txBody>
          <a:bodyPr wrap="square" rtlCol="0">
            <a:spAutoFit/>
          </a:bodyPr>
          <a:lstStyle/>
          <a:p>
            <a:pPr algn="ctr"/>
            <a:r>
              <a:rPr lang="en-US" sz="2800" dirty="0">
                <a:solidFill>
                  <a:schemeClr val="accent6">
                    <a:lumMod val="25000"/>
                  </a:schemeClr>
                </a:solidFill>
                <a:latin typeface="+mj-lt"/>
              </a:rPr>
              <a:t>RIM Systems…</a:t>
            </a:r>
          </a:p>
        </p:txBody>
      </p:sp>
      <p:pic>
        <p:nvPicPr>
          <p:cNvPr id="15" name="Picture 3">
            <a:extLst>
              <a:ext uri="{FF2B5EF4-FFF2-40B4-BE49-F238E27FC236}">
                <a16:creationId xmlns:a16="http://schemas.microsoft.com/office/drawing/2014/main" id="{5F493221-F353-4E2F-826C-796E6C8E35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5739" y="6324410"/>
            <a:ext cx="793455" cy="2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7">
            <a:extLst>
              <a:ext uri="{FF2B5EF4-FFF2-40B4-BE49-F238E27FC236}">
                <a16:creationId xmlns:a16="http://schemas.microsoft.com/office/drawing/2014/main" id="{6DD20285-DF9F-4298-A42D-C4EEB819CDED}"/>
              </a:ext>
            </a:extLst>
          </p:cNvPr>
          <p:cNvSpPr>
            <a:spLocks noChangeArrowheads="1"/>
          </p:cNvSpPr>
          <p:nvPr/>
        </p:nvSpPr>
        <p:spPr bwMode="auto">
          <a:xfrm>
            <a:off x="4267200" y="6315865"/>
            <a:ext cx="77363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defTabSz="914377">
              <a:lnSpc>
                <a:spcPct val="100000"/>
              </a:lnSpc>
              <a:spcBef>
                <a:spcPct val="0"/>
              </a:spcBef>
              <a:buNone/>
            </a:pPr>
            <a:r>
              <a:rPr lang="en-US" altLang="en-US" sz="1100" dirty="0">
                <a:solidFill>
                  <a:srgbClr val="000000"/>
                </a:solidFill>
                <a:ea typeface="+mn-ea"/>
              </a:rPr>
              <a:t>“RIM Metadata” by </a:t>
            </a:r>
            <a:r>
              <a:rPr lang="en-US" altLang="en-US" sz="1100" dirty="0">
                <a:solidFill>
                  <a:srgbClr val="000000"/>
                </a:solidFill>
                <a:ea typeface="+mn-ea"/>
                <a:hlinkClick r:id="rId5"/>
              </a:rPr>
              <a:t>OCLC Research</a:t>
            </a:r>
            <a:r>
              <a:rPr lang="en-US" altLang="en-US" sz="1100" i="1" dirty="0">
                <a:solidFill>
                  <a:srgbClr val="000000"/>
                </a:solidFill>
                <a:ea typeface="+mn-ea"/>
              </a:rPr>
              <a:t>, </a:t>
            </a:r>
            <a:r>
              <a:rPr lang="en-US" altLang="en-US" sz="1100" dirty="0">
                <a:solidFill>
                  <a:srgbClr val="000000"/>
                </a:solidFill>
                <a:ea typeface="+mn-ea"/>
              </a:rPr>
              <a:t>from </a:t>
            </a:r>
            <a:r>
              <a:rPr lang="en-US" altLang="en-US" sz="1100" i="1" dirty="0">
                <a:solidFill>
                  <a:srgbClr val="000000"/>
                </a:solidFill>
                <a:ea typeface="+mn-ea"/>
              </a:rPr>
              <a:t>Research Information Management: Defining RIM and the Library’s Role</a:t>
            </a:r>
            <a:r>
              <a:rPr lang="en-US" altLang="en-US" sz="1100" dirty="0">
                <a:solidFill>
                  <a:srgbClr val="000000"/>
                </a:solidFill>
                <a:ea typeface="+mn-ea"/>
              </a:rPr>
              <a:t> (</a:t>
            </a:r>
            <a:r>
              <a:rPr lang="en-US" altLang="en-US" sz="1100" dirty="0">
                <a:solidFill>
                  <a:srgbClr val="000000"/>
                </a:solidFill>
                <a:ea typeface="+mn-ea"/>
                <a:hlinkClick r:id="rId6"/>
              </a:rPr>
              <a:t>d</a:t>
            </a:r>
            <a:r>
              <a:rPr lang="mr-IN" altLang="en-US" sz="1100" dirty="0">
                <a:solidFill>
                  <a:srgbClr val="000000"/>
                </a:solidFill>
                <a:ea typeface="Mangal" charset="0"/>
                <a:cs typeface="Mangal" panose="02040503050203030202" pitchFamily="18" charset="0"/>
                <a:hlinkClick r:id="rId6"/>
              </a:rPr>
              <a:t>oi.org/10.25333/C3NK88</a:t>
            </a:r>
            <a:r>
              <a:rPr lang="en-US" altLang="en-US" sz="1100" dirty="0">
                <a:solidFill>
                  <a:srgbClr val="000000"/>
                </a:solidFill>
                <a:ea typeface="+mn-ea"/>
              </a:rPr>
              <a:t>),</a:t>
            </a:r>
            <a:r>
              <a:rPr lang="en-US" altLang="en-US" sz="1100" i="1" dirty="0">
                <a:solidFill>
                  <a:srgbClr val="000000"/>
                </a:solidFill>
                <a:ea typeface="+mn-ea"/>
              </a:rPr>
              <a:t> </a:t>
            </a:r>
            <a:r>
              <a:rPr lang="en-US" altLang="en-US" sz="1100" dirty="0">
                <a:solidFill>
                  <a:srgbClr val="000000"/>
                </a:solidFill>
                <a:ea typeface="+mn-ea"/>
                <a:hlinkClick r:id="rId7"/>
              </a:rPr>
              <a:t>CC BY 4.0</a:t>
            </a:r>
            <a:br>
              <a:rPr lang="en-US" altLang="en-US" sz="1100" dirty="0">
                <a:solidFill>
                  <a:srgbClr val="000000"/>
                </a:solidFill>
                <a:ea typeface="+mn-ea"/>
              </a:rPr>
            </a:br>
            <a:endParaRPr lang="en-US" altLang="en-US" sz="1100" dirty="0">
              <a:solidFill>
                <a:srgbClr val="000000"/>
              </a:solidFill>
              <a:ea typeface="+mn-ea"/>
            </a:endParaRPr>
          </a:p>
        </p:txBody>
      </p:sp>
      <p:sp>
        <p:nvSpPr>
          <p:cNvPr id="17" name="Rectangle 16"/>
          <p:cNvSpPr/>
          <p:nvPr/>
        </p:nvSpPr>
        <p:spPr>
          <a:xfrm>
            <a:off x="136912" y="6160130"/>
            <a:ext cx="2481942" cy="60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oc.lc/rim</a:t>
            </a:r>
          </a:p>
        </p:txBody>
      </p:sp>
      <p:sp>
        <p:nvSpPr>
          <p:cNvPr id="18" name="Oval 17"/>
          <p:cNvSpPr/>
          <p:nvPr/>
        </p:nvSpPr>
        <p:spPr>
          <a:xfrm>
            <a:off x="11695517" y="192563"/>
            <a:ext cx="15843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006103"/>
      </p:ext>
    </p:extLst>
  </p:cSld>
  <p:clrMapOvr>
    <a:masterClrMapping/>
  </p:clrMapOvr>
</p:sld>
</file>

<file path=ppt/theme/theme1.xml><?xml version="1.0" encoding="utf-8"?>
<a:theme xmlns:a="http://schemas.openxmlformats.org/drawingml/2006/main" name="Atlas">
  <a:themeElements>
    <a:clrScheme name="Custom 1">
      <a:dk1>
        <a:sysClr val="windowText" lastClr="000000"/>
      </a:dk1>
      <a:lt1>
        <a:sysClr val="window" lastClr="FFFFFF"/>
      </a:lt1>
      <a:dk2>
        <a:srgbClr val="454545"/>
      </a:dk2>
      <a:lt2>
        <a:srgbClr val="E0E0E0"/>
      </a:lt2>
      <a:accent1>
        <a:srgbClr val="FFCC33"/>
      </a:accent1>
      <a:accent2>
        <a:srgbClr val="7A0019"/>
      </a:accent2>
      <a:accent3>
        <a:srgbClr val="00B9E4"/>
      </a:accent3>
      <a:accent4>
        <a:srgbClr val="E98300"/>
      </a:accent4>
      <a:accent5>
        <a:srgbClr val="BED600"/>
      </a:accent5>
      <a:accent6>
        <a:srgbClr val="CCCCCC"/>
      </a:accent6>
      <a:hlink>
        <a:srgbClr val="7A0019"/>
      </a:hlink>
      <a:folHlink>
        <a:srgbClr val="003D4C"/>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1791</TotalTime>
  <Words>1639</Words>
  <Application>Microsoft Office PowerPoint</Application>
  <PresentationFormat>Widescreen</PresentationFormat>
  <Paragraphs>207</Paragraphs>
  <Slides>44</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Courier New</vt:lpstr>
      <vt:lpstr>Rockwell</vt:lpstr>
      <vt:lpstr>Wingdings</vt:lpstr>
      <vt:lpstr>Atlas</vt:lpstr>
      <vt:lpstr>Practices and Patterns in Research Information Management</vt:lpstr>
      <vt:lpstr>Some (not so) Random Examples</vt:lpstr>
      <vt:lpstr>How much are we spending for Open Access?</vt:lpstr>
      <vt:lpstr>How can we unlock all the data in faculty CVs?</vt:lpstr>
      <vt:lpstr>How can we show the impact of equipment and facilities?</vt:lpstr>
      <vt:lpstr>How can we connect Ohio businesses with university expertise?</vt:lpstr>
      <vt:lpstr>How can we prepare for  REF 2021*?</vt:lpstr>
      <vt:lpstr>What do these examples have in common?</vt:lpstr>
      <vt:lpstr>are used to collect the scholarly output of an institution.  And allow it to be combined with other information collected on campus.</vt:lpstr>
      <vt:lpstr>are used to collect the scholarly output of an institution.  And allow it to be combined with other information collected on campus.</vt:lpstr>
      <vt:lpstr>Is this a trend?</vt:lpstr>
      <vt:lpstr>PowerPoint Presentation</vt:lpstr>
      <vt:lpstr>PowerPoint Presentation</vt:lpstr>
      <vt:lpstr>The aggregation, curation, &amp; utilization of metadata about research activities</vt:lpstr>
      <vt:lpstr>The aggregation, curation, &amp; utilization of metadata about research activities</vt:lpstr>
      <vt:lpstr>PowerPoint Presentation</vt:lpstr>
      <vt:lpstr>Results we’ll be talking about</vt:lpstr>
      <vt:lpstr>Methodology and Promotion</vt:lpstr>
      <vt:lpstr>PowerPoint Presentation</vt:lpstr>
      <vt:lpstr>PowerPoint Presentation</vt:lpstr>
      <vt:lpstr>“Please indicate the importance of the following reasons for pursuing RIM activities”</vt:lpstr>
      <vt:lpstr>Reporting and compliance drive RIM adoption</vt:lpstr>
      <vt:lpstr>PowerPoint Presentation</vt:lpstr>
      <vt:lpstr>PowerPoint Presentation</vt:lpstr>
      <vt:lpstr>PowerPoint Presentation</vt:lpstr>
      <vt:lpstr>PowerPoint Presentation</vt:lpstr>
      <vt:lpstr>Summary: Reasons for adoption</vt:lpstr>
      <vt:lpstr>“How important are the following functions of RIM at your institution?”</vt:lpstr>
      <vt:lpstr>PowerPoint Presentation</vt:lpstr>
      <vt:lpstr>PowerPoint Presentation</vt:lpstr>
      <vt:lpstr>PowerPoint Presentation</vt:lpstr>
      <vt:lpstr>PowerPoint Presentation</vt:lpstr>
      <vt:lpstr>Use of RIM Systems to support repository functions</vt:lpstr>
      <vt:lpstr>PowerPoint Presentation</vt:lpstr>
      <vt:lpstr>Summary: RIM Uses</vt:lpstr>
      <vt:lpstr>Stakeholders</vt:lpstr>
      <vt:lpstr>PowerPoint Presentation</vt:lpstr>
      <vt:lpstr>PowerPoint Presentation</vt:lpstr>
      <vt:lpstr>Persistent Identifiers</vt:lpstr>
      <vt:lpstr>PowerPoint Presentation</vt:lpstr>
      <vt:lpstr>PowerPoint Presentation</vt:lpstr>
      <vt:lpstr>Summary: Persistent Identifiers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Patterns in Research Information Management: Findings from a Global Survey</dc:title>
  <dc:creator>Jan Fransen and Rebecca Bryant</dc:creator>
  <dc:description>Presented at the CNI Spring 2019 Membership Meeting, 9 April 2019, St. Louis, MO (USA)</dc:description>
  <cp:lastModifiedBy>McNicol,Jeanette</cp:lastModifiedBy>
  <cp:revision>56</cp:revision>
  <dcterms:created xsi:type="dcterms:W3CDTF">2019-03-23T22:09:21Z</dcterms:created>
  <dcterms:modified xsi:type="dcterms:W3CDTF">2019-05-01T00:42:08Z</dcterms:modified>
</cp:coreProperties>
</file>