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82" r:id="rId6"/>
  </p:sldMasterIdLst>
  <p:notesMasterIdLst>
    <p:notesMasterId r:id="rId38"/>
  </p:notesMasterIdLst>
  <p:handoutMasterIdLst>
    <p:handoutMasterId r:id="rId39"/>
  </p:handoutMasterIdLst>
  <p:sldIdLst>
    <p:sldId id="268" r:id="rId7"/>
    <p:sldId id="998" r:id="rId8"/>
    <p:sldId id="987" r:id="rId9"/>
    <p:sldId id="325" r:id="rId10"/>
    <p:sldId id="982" r:id="rId11"/>
    <p:sldId id="386" r:id="rId12"/>
    <p:sldId id="326" r:id="rId13"/>
    <p:sldId id="390" r:id="rId14"/>
    <p:sldId id="342" r:id="rId15"/>
    <p:sldId id="1006" r:id="rId16"/>
    <p:sldId id="391" r:id="rId17"/>
    <p:sldId id="999" r:id="rId18"/>
    <p:sldId id="980" r:id="rId19"/>
    <p:sldId id="984" r:id="rId20"/>
    <p:sldId id="1001" r:id="rId21"/>
    <p:sldId id="990" r:id="rId22"/>
    <p:sldId id="992" r:id="rId23"/>
    <p:sldId id="1003" r:id="rId24"/>
    <p:sldId id="425" r:id="rId25"/>
    <p:sldId id="991" r:id="rId26"/>
    <p:sldId id="994" r:id="rId27"/>
    <p:sldId id="1000" r:id="rId28"/>
    <p:sldId id="996" r:id="rId29"/>
    <p:sldId id="976" r:id="rId30"/>
    <p:sldId id="535" r:id="rId31"/>
    <p:sldId id="1007" r:id="rId32"/>
    <p:sldId id="1011" r:id="rId33"/>
    <p:sldId id="997" r:id="rId34"/>
    <p:sldId id="1004" r:id="rId35"/>
    <p:sldId id="1005" r:id="rId36"/>
    <p:sldId id="993" r:id="rId3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7F"/>
    <a:srgbClr val="E56B1F"/>
    <a:srgbClr val="ED9013"/>
    <a:srgbClr val="ECECEA"/>
    <a:srgbClr val="00ADEF"/>
    <a:srgbClr val="F6BE02"/>
    <a:srgbClr val="D9D9D6"/>
    <a:srgbClr val="E5E4E5"/>
    <a:srgbClr val="AE2373"/>
    <a:srgbClr val="F6B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86385" autoAdjust="0"/>
  </p:normalViewPr>
  <p:slideViewPr>
    <p:cSldViewPr snapToGrid="0" snapToObjects="1">
      <p:cViewPr varScale="1">
        <p:scale>
          <a:sx n="95" d="100"/>
          <a:sy n="95" d="100"/>
        </p:scale>
        <p:origin x="778"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7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archaeologists (n=22)</c:v>
                </c:pt>
              </c:strCache>
            </c:strRef>
          </c:tx>
          <c:spPr>
            <a:gradFill rotWithShape="1">
              <a:gsLst>
                <a:gs pos="0">
                  <a:schemeClr val="accent5">
                    <a:tint val="100000"/>
                    <a:shade val="100000"/>
                    <a:satMod val="130000"/>
                  </a:schemeClr>
                </a:gs>
                <a:gs pos="100000">
                  <a:schemeClr val="accent5">
                    <a:lumMod val="40000"/>
                    <a:lumOff val="60000"/>
                  </a:schemeClr>
                </a:gs>
              </a:gsLst>
              <a:lin ang="16200000" scaled="0"/>
            </a:gradFill>
            <a:ln>
              <a:no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Sheet1!$B$2:$B$13</c:f>
              <c:numCache>
                <c:formatCode>0.00%</c:formatCode>
                <c:ptCount val="12"/>
                <c:pt idx="0">
                  <c:v>0</c:v>
                </c:pt>
                <c:pt idx="1">
                  <c:v>7.3300000000000004E-2</c:v>
                </c:pt>
                <c:pt idx="2">
                  <c:v>4.4999999999999998E-2</c:v>
                </c:pt>
                <c:pt idx="3">
                  <c:v>0</c:v>
                </c:pt>
                <c:pt idx="4">
                  <c:v>0.13639999999999999</c:v>
                </c:pt>
                <c:pt idx="5">
                  <c:v>0</c:v>
                </c:pt>
                <c:pt idx="6">
                  <c:v>0.18179999999999999</c:v>
                </c:pt>
                <c:pt idx="7">
                  <c:v>0.13639999999999999</c:v>
                </c:pt>
                <c:pt idx="8">
                  <c:v>0.13639999999999999</c:v>
                </c:pt>
                <c:pt idx="9">
                  <c:v>0.5</c:v>
                </c:pt>
                <c:pt idx="10">
                  <c:v>0.5</c:v>
                </c:pt>
                <c:pt idx="11">
                  <c:v>0.77270000000000005</c:v>
                </c:pt>
              </c:numCache>
            </c:numRef>
          </c:val>
          <c:extLst>
            <c:ext xmlns:c16="http://schemas.microsoft.com/office/drawing/2014/chart" uri="{C3380CC4-5D6E-409C-BE32-E72D297353CC}">
              <c16:uniqueId val="{00000000-3919-414A-ABDB-80A2F84E2DB2}"/>
            </c:ext>
          </c:extLst>
        </c:ser>
        <c:ser>
          <c:idx val="1"/>
          <c:order val="1"/>
          <c:tx>
            <c:strRef>
              <c:f>Sheet1!$C$1</c:f>
              <c:strCache>
                <c:ptCount val="1"/>
                <c:pt idx="0">
                  <c:v>% of zoologists (n=40)</c:v>
                </c:pt>
              </c:strCache>
            </c:strRef>
          </c:tx>
          <c:spPr>
            <a:gradFill rotWithShape="1">
              <a:gsLst>
                <a:gs pos="0">
                  <a:schemeClr val="accent3"/>
                </a:gs>
                <a:gs pos="100000">
                  <a:schemeClr val="accent3">
                    <a:lumMod val="40000"/>
                    <a:lumOff val="60000"/>
                  </a:schemeClr>
                </a:gs>
              </a:gsLst>
              <a:lin ang="16200000" scaled="0"/>
            </a:gradFill>
            <a:ln>
              <a:no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Sheet1!$C$2:$C$13</c:f>
              <c:numCache>
                <c:formatCode>0.00%</c:formatCode>
                <c:ptCount val="12"/>
                <c:pt idx="0">
                  <c:v>0.1</c:v>
                </c:pt>
                <c:pt idx="1">
                  <c:v>0</c:v>
                </c:pt>
                <c:pt idx="2">
                  <c:v>0.05</c:v>
                </c:pt>
                <c:pt idx="3">
                  <c:v>7.4999999999999997E-2</c:v>
                </c:pt>
                <c:pt idx="4">
                  <c:v>0.42499999999999999</c:v>
                </c:pt>
                <c:pt idx="5">
                  <c:v>0.22500000000000001</c:v>
                </c:pt>
                <c:pt idx="6">
                  <c:v>0.32500000000000001</c:v>
                </c:pt>
                <c:pt idx="7">
                  <c:v>0.25</c:v>
                </c:pt>
                <c:pt idx="8">
                  <c:v>0.55000000000000004</c:v>
                </c:pt>
                <c:pt idx="9">
                  <c:v>0.97499999999999998</c:v>
                </c:pt>
                <c:pt idx="10">
                  <c:v>0.55000000000000004</c:v>
                </c:pt>
                <c:pt idx="11">
                  <c:v>0.75</c:v>
                </c:pt>
              </c:numCache>
            </c:numRef>
          </c:val>
          <c:extLst>
            <c:ext xmlns:c16="http://schemas.microsoft.com/office/drawing/2014/chart" uri="{C3380CC4-5D6E-409C-BE32-E72D297353CC}">
              <c16:uniqueId val="{00000001-3919-414A-ABDB-80A2F84E2DB2}"/>
            </c:ext>
          </c:extLst>
        </c:ser>
        <c:ser>
          <c:idx val="2"/>
          <c:order val="2"/>
          <c:tx>
            <c:strRef>
              <c:f>Sheet1!$D$1</c:f>
              <c:strCache>
                <c:ptCount val="1"/>
                <c:pt idx="0">
                  <c:v>% of social scientists (n=43)</c:v>
                </c:pt>
              </c:strCache>
            </c:strRef>
          </c:tx>
          <c:spPr>
            <a:gradFill rotWithShape="1">
              <a:gsLst>
                <a:gs pos="0">
                  <a:srgbClr val="00B0F0"/>
                </a:gs>
                <a:gs pos="100000">
                  <a:schemeClr val="accent1">
                    <a:lumMod val="40000"/>
                    <a:lumOff val="60000"/>
                  </a:schemeClr>
                </a:gs>
              </a:gsLst>
              <a:lin ang="16200000" scaled="0"/>
            </a:gradFill>
            <a:ln>
              <a:no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Sheet1!$D$2:$D$13</c:f>
              <c:numCache>
                <c:formatCode>0.00%</c:formatCode>
                <c:ptCount val="12"/>
                <c:pt idx="0">
                  <c:v>0.1163</c:v>
                </c:pt>
                <c:pt idx="1">
                  <c:v>0.2326</c:v>
                </c:pt>
                <c:pt idx="2">
                  <c:v>0.39500000000000002</c:v>
                </c:pt>
                <c:pt idx="3">
                  <c:v>0.41860000000000003</c:v>
                </c:pt>
                <c:pt idx="4">
                  <c:v>9.2999999999999999E-2</c:v>
                </c:pt>
                <c:pt idx="5">
                  <c:v>0.58140000000000003</c:v>
                </c:pt>
                <c:pt idx="6">
                  <c:v>0.41860000000000003</c:v>
                </c:pt>
                <c:pt idx="7">
                  <c:v>0.6512</c:v>
                </c:pt>
                <c:pt idx="8">
                  <c:v>0.62790000000000001</c:v>
                </c:pt>
                <c:pt idx="9">
                  <c:v>0</c:v>
                </c:pt>
                <c:pt idx="10">
                  <c:v>0.44190000000000002</c:v>
                </c:pt>
                <c:pt idx="11">
                  <c:v>1</c:v>
                </c:pt>
              </c:numCache>
            </c:numRef>
          </c:val>
          <c:extLst>
            <c:ext xmlns:c16="http://schemas.microsoft.com/office/drawing/2014/chart" uri="{C3380CC4-5D6E-409C-BE32-E72D297353CC}">
              <c16:uniqueId val="{00000002-3919-414A-ABDB-80A2F84E2DB2}"/>
            </c:ext>
          </c:extLst>
        </c:ser>
        <c:dLbls>
          <c:showLegendKey val="0"/>
          <c:showVal val="0"/>
          <c:showCatName val="0"/>
          <c:showSerName val="0"/>
          <c:showPercent val="0"/>
          <c:showBubbleSize val="0"/>
        </c:dLbls>
        <c:gapWidth val="100"/>
        <c:axId val="378189376"/>
        <c:axId val="378184784"/>
      </c:barChart>
      <c:catAx>
        <c:axId val="37818937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378184784"/>
        <c:crosses val="autoZero"/>
        <c:auto val="1"/>
        <c:lblAlgn val="ctr"/>
        <c:lblOffset val="100"/>
        <c:noMultiLvlLbl val="0"/>
      </c:catAx>
      <c:valAx>
        <c:axId val="378184784"/>
        <c:scaling>
          <c:orientation val="minMax"/>
          <c:max val="1"/>
        </c:scaling>
        <c:delete val="0"/>
        <c:axPos val="b"/>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37818937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archaeologists (n=22) </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Sheet1!$A$2:$A$8</c:f>
              <c:strCache>
                <c:ptCount val="7"/>
                <c:pt idx="0">
                  <c:v>Specimens or Artifacts</c:v>
                </c:pt>
                <c:pt idx="1">
                  <c:v>Codebooks</c:v>
                </c:pt>
                <c:pt idx="2">
                  <c:v>Documentation</c:v>
                </c:pt>
                <c:pt idx="3">
                  <c:v>People</c:v>
                </c:pt>
                <c:pt idx="4">
                  <c:v>Data Producer Generated Records</c:v>
                </c:pt>
                <c:pt idx="5">
                  <c:v>Repository or Museum Records</c:v>
                </c:pt>
                <c:pt idx="6">
                  <c:v>Peer-reviewed Publications</c:v>
                </c:pt>
              </c:strCache>
            </c:strRef>
          </c:cat>
          <c:val>
            <c:numRef>
              <c:f>Sheet1!$B$2:$B$8</c:f>
              <c:numCache>
                <c:formatCode>0.00%</c:formatCode>
                <c:ptCount val="7"/>
                <c:pt idx="0">
                  <c:v>4.5499999999999999E-2</c:v>
                </c:pt>
                <c:pt idx="1">
                  <c:v>0</c:v>
                </c:pt>
                <c:pt idx="2">
                  <c:v>4.5499999999999999E-2</c:v>
                </c:pt>
                <c:pt idx="3">
                  <c:v>0.2727</c:v>
                </c:pt>
                <c:pt idx="4">
                  <c:v>0.63639999999999997</c:v>
                </c:pt>
                <c:pt idx="5">
                  <c:v>0.36359999999999998</c:v>
                </c:pt>
                <c:pt idx="6">
                  <c:v>0.45450000000000002</c:v>
                </c:pt>
              </c:numCache>
            </c:numRef>
          </c:val>
          <c:extLst>
            <c:ext xmlns:c16="http://schemas.microsoft.com/office/drawing/2014/chart" uri="{C3380CC4-5D6E-409C-BE32-E72D297353CC}">
              <c16:uniqueId val="{00000000-0E38-4B2E-AB63-8ED19C9D3E97}"/>
            </c:ext>
          </c:extLst>
        </c:ser>
        <c:ser>
          <c:idx val="1"/>
          <c:order val="1"/>
          <c:tx>
            <c:strRef>
              <c:f>Sheet1!$C$1</c:f>
              <c:strCache>
                <c:ptCount val="1"/>
                <c:pt idx="0">
                  <c:v>% of social scientists (n=43)</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Sheet1!$A$2:$A$8</c:f>
              <c:strCache>
                <c:ptCount val="7"/>
                <c:pt idx="0">
                  <c:v>Specimens or Artifacts</c:v>
                </c:pt>
                <c:pt idx="1">
                  <c:v>Codebooks</c:v>
                </c:pt>
                <c:pt idx="2">
                  <c:v>Documentation</c:v>
                </c:pt>
                <c:pt idx="3">
                  <c:v>People</c:v>
                </c:pt>
                <c:pt idx="4">
                  <c:v>Data Producer Generated Records</c:v>
                </c:pt>
                <c:pt idx="5">
                  <c:v>Repository or Museum Records</c:v>
                </c:pt>
                <c:pt idx="6">
                  <c:v>Peer-reviewed Publications</c:v>
                </c:pt>
              </c:strCache>
            </c:strRef>
          </c:cat>
          <c:val>
            <c:numRef>
              <c:f>Sheet1!$C$2:$C$8</c:f>
              <c:numCache>
                <c:formatCode>0.00%</c:formatCode>
                <c:ptCount val="7"/>
                <c:pt idx="0">
                  <c:v>0</c:v>
                </c:pt>
                <c:pt idx="1">
                  <c:v>0.62790000000000001</c:v>
                </c:pt>
                <c:pt idx="2">
                  <c:v>0.62790000000000001</c:v>
                </c:pt>
                <c:pt idx="3">
                  <c:v>0.39529999999999998</c:v>
                </c:pt>
                <c:pt idx="4">
                  <c:v>0.3256</c:v>
                </c:pt>
                <c:pt idx="5">
                  <c:v>0.3256</c:v>
                </c:pt>
                <c:pt idx="6">
                  <c:v>0.62790000000000001</c:v>
                </c:pt>
              </c:numCache>
            </c:numRef>
          </c:val>
          <c:extLst>
            <c:ext xmlns:c16="http://schemas.microsoft.com/office/drawing/2014/chart" uri="{C3380CC4-5D6E-409C-BE32-E72D297353CC}">
              <c16:uniqueId val="{00000001-0E38-4B2E-AB63-8ED19C9D3E97}"/>
            </c:ext>
          </c:extLst>
        </c:ser>
        <c:ser>
          <c:idx val="2"/>
          <c:order val="2"/>
          <c:tx>
            <c:strRef>
              <c:f>Sheet1!$D$1</c:f>
              <c:strCache>
                <c:ptCount val="1"/>
                <c:pt idx="0">
                  <c:v>% of zoologists (n=40)</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Sheet1!$A$2:$A$8</c:f>
              <c:strCache>
                <c:ptCount val="7"/>
                <c:pt idx="0">
                  <c:v>Specimens or Artifacts</c:v>
                </c:pt>
                <c:pt idx="1">
                  <c:v>Codebooks</c:v>
                </c:pt>
                <c:pt idx="2">
                  <c:v>Documentation</c:v>
                </c:pt>
                <c:pt idx="3">
                  <c:v>People</c:v>
                </c:pt>
                <c:pt idx="4">
                  <c:v>Data Producer Generated Records</c:v>
                </c:pt>
                <c:pt idx="5">
                  <c:v>Repository or Museum Records</c:v>
                </c:pt>
                <c:pt idx="6">
                  <c:v>Peer-reviewed Publications</c:v>
                </c:pt>
              </c:strCache>
            </c:strRef>
          </c:cat>
          <c:val>
            <c:numRef>
              <c:f>Sheet1!$D$2:$D$8</c:f>
              <c:numCache>
                <c:formatCode>0.00%</c:formatCode>
                <c:ptCount val="7"/>
                <c:pt idx="0">
                  <c:v>0.55000000000000004</c:v>
                </c:pt>
                <c:pt idx="1">
                  <c:v>0</c:v>
                </c:pt>
                <c:pt idx="2">
                  <c:v>0.15</c:v>
                </c:pt>
                <c:pt idx="3">
                  <c:v>0.35</c:v>
                </c:pt>
                <c:pt idx="4">
                  <c:v>0.5</c:v>
                </c:pt>
                <c:pt idx="5">
                  <c:v>0.9</c:v>
                </c:pt>
                <c:pt idx="6">
                  <c:v>0.75</c:v>
                </c:pt>
              </c:numCache>
            </c:numRef>
          </c:val>
          <c:extLst>
            <c:ext xmlns:c16="http://schemas.microsoft.com/office/drawing/2014/chart" uri="{C3380CC4-5D6E-409C-BE32-E72D297353CC}">
              <c16:uniqueId val="{00000002-0E38-4B2E-AB63-8ED19C9D3E97}"/>
            </c:ext>
          </c:extLst>
        </c:ser>
        <c:dLbls>
          <c:showLegendKey val="0"/>
          <c:showVal val="0"/>
          <c:showCatName val="0"/>
          <c:showSerName val="0"/>
          <c:showPercent val="0"/>
          <c:showBubbleSize val="0"/>
        </c:dLbls>
        <c:gapWidth val="100"/>
        <c:axId val="724794920"/>
        <c:axId val="724804104"/>
      </c:barChart>
      <c:catAx>
        <c:axId val="72479492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600" b="1" i="0" u="none" strike="noStrike" kern="1200" baseline="0">
                <a:solidFill>
                  <a:schemeClr val="tx2"/>
                </a:solidFill>
                <a:latin typeface="+mn-lt"/>
                <a:ea typeface="+mn-ea"/>
                <a:cs typeface="+mn-cs"/>
              </a:defRPr>
            </a:pPr>
            <a:endParaRPr lang="en-US"/>
          </a:p>
        </c:txPr>
        <c:crossAx val="724804104"/>
        <c:crosses val="autoZero"/>
        <c:auto val="1"/>
        <c:lblAlgn val="ctr"/>
        <c:lblOffset val="100"/>
        <c:noMultiLvlLbl val="0"/>
      </c:catAx>
      <c:valAx>
        <c:axId val="724804104"/>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724794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62634853234556"/>
          <c:y val="5.6080457351584947E-3"/>
          <c:w val="0.46968262519310511"/>
          <c:h val="0.82242189416381273"/>
        </c:manualLayout>
      </c:layout>
      <c:barChart>
        <c:barDir val="bar"/>
        <c:grouping val="stacked"/>
        <c:varyColors val="0"/>
        <c:ser>
          <c:idx val="0"/>
          <c:order val="0"/>
          <c:tx>
            <c:strRef>
              <c:f>Sheet1!$B$1</c:f>
              <c:strCache>
                <c:ptCount val="1"/>
                <c:pt idx="0">
                  <c:v>Primary Role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Maintaining or servicing technical operation</c:v>
                </c:pt>
                <c:pt idx="1">
                  <c:v>Financial support for RIM</c:v>
                </c:pt>
                <c:pt idx="2">
                  <c:v>Project management</c:v>
                </c:pt>
                <c:pt idx="3">
                  <c:v>Impact assessment and reporting</c:v>
                </c:pt>
                <c:pt idx="4">
                  <c:v>Creating internal reports for units</c:v>
                </c:pt>
                <c:pt idx="5">
                  <c:v>Strategic development, management and planning</c:v>
                </c:pt>
                <c:pt idx="6">
                  <c:v>Proposing, initiating or driving adoption</c:v>
                </c:pt>
                <c:pt idx="7">
                  <c:v>System configuration</c:v>
                </c:pt>
                <c:pt idx="8">
                  <c:v>Outreach and communications</c:v>
                </c:pt>
                <c:pt idx="9">
                  <c:v>Training and support</c:v>
                </c:pt>
                <c:pt idx="10">
                  <c:v>Metadata entry</c:v>
                </c:pt>
                <c:pt idx="11">
                  <c:v>Research data management</c:v>
                </c:pt>
                <c:pt idx="12">
                  <c:v>Metadata validation workflows</c:v>
                </c:pt>
                <c:pt idx="13">
                  <c:v>Open Access, copyright, and deposit</c:v>
                </c:pt>
              </c:strCache>
            </c:strRef>
          </c:cat>
          <c:val>
            <c:numRef>
              <c:f>Sheet1!$B$2:$B$15</c:f>
              <c:numCache>
                <c:formatCode>General</c:formatCode>
                <c:ptCount val="14"/>
                <c:pt idx="0">
                  <c:v>20</c:v>
                </c:pt>
                <c:pt idx="1">
                  <c:v>22</c:v>
                </c:pt>
                <c:pt idx="2">
                  <c:v>29</c:v>
                </c:pt>
                <c:pt idx="3">
                  <c:v>29</c:v>
                </c:pt>
                <c:pt idx="4">
                  <c:v>33</c:v>
                </c:pt>
                <c:pt idx="5">
                  <c:v>35</c:v>
                </c:pt>
                <c:pt idx="6">
                  <c:v>37</c:v>
                </c:pt>
                <c:pt idx="7">
                  <c:v>37</c:v>
                </c:pt>
                <c:pt idx="8">
                  <c:v>54</c:v>
                </c:pt>
                <c:pt idx="9">
                  <c:v>70</c:v>
                </c:pt>
                <c:pt idx="10">
                  <c:v>73</c:v>
                </c:pt>
                <c:pt idx="11">
                  <c:v>84</c:v>
                </c:pt>
                <c:pt idx="12">
                  <c:v>92</c:v>
                </c:pt>
                <c:pt idx="13">
                  <c:v>129</c:v>
                </c:pt>
              </c:numCache>
            </c:numRef>
          </c:val>
          <c:extLst>
            <c:ext xmlns:c16="http://schemas.microsoft.com/office/drawing/2014/chart" uri="{C3380CC4-5D6E-409C-BE32-E72D297353CC}">
              <c16:uniqueId val="{00000000-82C2-4D05-B1F4-8D74A32555B7}"/>
            </c:ext>
          </c:extLst>
        </c:ser>
        <c:ser>
          <c:idx val="1"/>
          <c:order val="1"/>
          <c:tx>
            <c:strRef>
              <c:f>Sheet1!$C$1</c:f>
              <c:strCache>
                <c:ptCount val="1"/>
                <c:pt idx="0">
                  <c:v>Secondary Role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Maintaining or servicing technical operation</c:v>
                </c:pt>
                <c:pt idx="1">
                  <c:v>Financial support for RIM</c:v>
                </c:pt>
                <c:pt idx="2">
                  <c:v>Project management</c:v>
                </c:pt>
                <c:pt idx="3">
                  <c:v>Impact assessment and reporting</c:v>
                </c:pt>
                <c:pt idx="4">
                  <c:v>Creating internal reports for units</c:v>
                </c:pt>
                <c:pt idx="5">
                  <c:v>Strategic development, management and planning</c:v>
                </c:pt>
                <c:pt idx="6">
                  <c:v>Proposing, initiating or driving adoption</c:v>
                </c:pt>
                <c:pt idx="7">
                  <c:v>System configuration</c:v>
                </c:pt>
                <c:pt idx="8">
                  <c:v>Outreach and communications</c:v>
                </c:pt>
                <c:pt idx="9">
                  <c:v>Training and support</c:v>
                </c:pt>
                <c:pt idx="10">
                  <c:v>Metadata entry</c:v>
                </c:pt>
                <c:pt idx="11">
                  <c:v>Research data management</c:v>
                </c:pt>
                <c:pt idx="12">
                  <c:v>Metadata validation workflows</c:v>
                </c:pt>
                <c:pt idx="13">
                  <c:v>Open Access, copyright, and deposit</c:v>
                </c:pt>
              </c:strCache>
            </c:strRef>
          </c:cat>
          <c:val>
            <c:numRef>
              <c:f>Sheet1!$C$2:$C$15</c:f>
              <c:numCache>
                <c:formatCode>General</c:formatCode>
                <c:ptCount val="14"/>
                <c:pt idx="0">
                  <c:v>24</c:v>
                </c:pt>
                <c:pt idx="1">
                  <c:v>14</c:v>
                </c:pt>
                <c:pt idx="2">
                  <c:v>10</c:v>
                </c:pt>
                <c:pt idx="3">
                  <c:v>21</c:v>
                </c:pt>
                <c:pt idx="4">
                  <c:v>29</c:v>
                </c:pt>
                <c:pt idx="5">
                  <c:v>26</c:v>
                </c:pt>
                <c:pt idx="6">
                  <c:v>47</c:v>
                </c:pt>
                <c:pt idx="7">
                  <c:v>25</c:v>
                </c:pt>
                <c:pt idx="8">
                  <c:v>25</c:v>
                </c:pt>
                <c:pt idx="9">
                  <c:v>36</c:v>
                </c:pt>
                <c:pt idx="10">
                  <c:v>44</c:v>
                </c:pt>
                <c:pt idx="11">
                  <c:v>16</c:v>
                </c:pt>
                <c:pt idx="12">
                  <c:v>12</c:v>
                </c:pt>
                <c:pt idx="13">
                  <c:v>14</c:v>
                </c:pt>
              </c:numCache>
            </c:numRef>
          </c:val>
          <c:extLst>
            <c:ext xmlns:c16="http://schemas.microsoft.com/office/drawing/2014/chart" uri="{C3380CC4-5D6E-409C-BE32-E72D297353CC}">
              <c16:uniqueId val="{00000001-82C2-4D05-B1F4-8D74A32555B7}"/>
            </c:ext>
          </c:extLst>
        </c:ser>
        <c:dLbls>
          <c:showLegendKey val="0"/>
          <c:showVal val="0"/>
          <c:showCatName val="0"/>
          <c:showSerName val="0"/>
          <c:showPercent val="0"/>
          <c:showBubbleSize val="0"/>
        </c:dLbls>
        <c:gapWidth val="50"/>
        <c:overlap val="100"/>
        <c:axId val="547830624"/>
        <c:axId val="547831280"/>
      </c:barChart>
      <c:catAx>
        <c:axId val="547830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crossAx val="547831280"/>
        <c:crosses val="autoZero"/>
        <c:auto val="1"/>
        <c:lblAlgn val="ctr"/>
        <c:lblOffset val="100"/>
        <c:noMultiLvlLbl val="0"/>
      </c:catAx>
      <c:valAx>
        <c:axId val="547831280"/>
        <c:scaling>
          <c:orientation val="minMax"/>
          <c:max val="15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7830624"/>
        <c:crosses val="autoZero"/>
        <c:crossBetween val="between"/>
        <c:majorUnit val="3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4/2/2019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0F759BD-C07C-48CF-AA08-A03800C08E72}" type="datetimeFigureOut">
              <a:rPr lang="en-GB" smtClean="0"/>
              <a:t>02/04/2019</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EEA227-881D-4437-A8B5-42F95818DE9E}" type="slidenum">
              <a:rPr lang="en-GB" smtClean="0"/>
              <a:t>‹#›</a:t>
            </a:fld>
            <a:endParaRPr lang="en-GB"/>
          </a:p>
        </p:txBody>
      </p:sp>
    </p:spTree>
    <p:extLst>
      <p:ext uri="{BB962C8B-B14F-4D97-AF65-F5344CB8AC3E}">
        <p14:creationId xmlns:p14="http://schemas.microsoft.com/office/powerpoint/2010/main" val="24819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88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91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80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88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96089F-AA76-418F-967E-03FB7AA23D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58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56">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875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124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974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793D7B-FB2C-4D9D-B2B4-1E081618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02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04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62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7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6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389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018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5FDD9B-A609-4F67-B62E-DCE3B05F8D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18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58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766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tiff"/><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1363CB-06C4-384B-A8EE-39B91A104E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
        <p:nvSpPr>
          <p:cNvPr id="32" name="Text Placeholder 17"/>
          <p:cNvSpPr>
            <a:spLocks noGrp="1"/>
          </p:cNvSpPr>
          <p:nvPr>
            <p:ph type="body" sz="quarter" idx="12" hasCustomPrompt="1"/>
          </p:nvPr>
        </p:nvSpPr>
        <p:spPr>
          <a:xfrm>
            <a:off x="664909" y="2058356"/>
            <a:ext cx="7815262" cy="1401763"/>
          </a:xfrm>
          <a:prstGeom prst="rect">
            <a:avLst/>
          </a:prstGeom>
        </p:spPr>
        <p:txBody>
          <a:bodyPr lIns="0"/>
          <a:lstStyle>
            <a:lvl1pPr marL="0" indent="0" algn="ctr">
              <a:buNone/>
              <a:defRPr sz="4000" b="1">
                <a:solidFill>
                  <a:schemeClr val="tx2"/>
                </a:solidFill>
              </a:defRPr>
            </a:lvl1pPr>
          </a:lstStyle>
          <a:p>
            <a:pPr lvl="0"/>
            <a:r>
              <a:rPr lang="en-US" dirty="0"/>
              <a:t>Title of presentation goes here and it can be two lines long</a:t>
            </a:r>
          </a:p>
        </p:txBody>
      </p:sp>
      <p:sp>
        <p:nvSpPr>
          <p:cNvPr id="33" name="Text Placeholder 24"/>
          <p:cNvSpPr>
            <a:spLocks noGrp="1"/>
          </p:cNvSpPr>
          <p:nvPr>
            <p:ph type="body" sz="quarter" idx="13" hasCustomPrompt="1"/>
          </p:nvPr>
        </p:nvSpPr>
        <p:spPr>
          <a:xfrm>
            <a:off x="664909" y="3853251"/>
            <a:ext cx="7815262" cy="627062"/>
          </a:xfrm>
          <a:prstGeom prst="rect">
            <a:avLst/>
          </a:prstGeom>
        </p:spPr>
        <p:txBody>
          <a:bodyPr lIns="0"/>
          <a:lstStyle>
            <a:lvl1pPr marL="0" indent="0" algn="ctr">
              <a:buNone/>
              <a:defRPr sz="1600" b="1" cap="all" spc="20" baseline="0">
                <a:solidFill>
                  <a:schemeClr val="accent5"/>
                </a:solidFill>
              </a:defRPr>
            </a:lvl1pPr>
          </a:lstStyle>
          <a:p>
            <a:pPr lvl="0"/>
            <a:r>
              <a:rPr lang="en-US" dirty="0"/>
              <a:t>JANE SMITH, NAME OF ORGANIZATION</a:t>
            </a:r>
          </a:p>
        </p:txBody>
      </p:sp>
      <p:pic>
        <p:nvPicPr>
          <p:cNvPr id="46" name="Picture 26" descr="OCLC_H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87D91FB-A03B-8641-B43A-05E6311479E8}"/>
              </a:ext>
            </a:extLst>
          </p:cNvPr>
          <p:cNvCxnSpPr/>
          <p:nvPr userDrawn="1"/>
        </p:nvCxnSpPr>
        <p:spPr>
          <a:xfrm>
            <a:off x="771525" y="3638550"/>
            <a:ext cx="7629525" cy="0"/>
          </a:xfrm>
          <a:prstGeom prst="line">
            <a:avLst/>
          </a:prstGeom>
          <a:ln>
            <a:solidFill>
              <a:srgbClr val="004B7F"/>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ED72B6F-5B7C-C943-BFA8-D2A771C72CEF}"/>
              </a:ext>
            </a:extLst>
          </p:cNvPr>
          <p:cNvSpPr/>
          <p:nvPr userDrawn="1"/>
        </p:nvSpPr>
        <p:spPr>
          <a:xfrm>
            <a:off x="0" y="0"/>
            <a:ext cx="9144000" cy="1828800"/>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7821AC0-2968-A54E-8B72-3ED774923FD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0" y="87032"/>
            <a:ext cx="9142920" cy="1737621"/>
          </a:xfrm>
          <a:prstGeom prst="rect">
            <a:avLst/>
          </a:prstGeom>
        </p:spPr>
      </p:pic>
      <p:sp>
        <p:nvSpPr>
          <p:cNvPr id="12" name="Rectangle 11">
            <a:extLst>
              <a:ext uri="{FF2B5EF4-FFF2-40B4-BE49-F238E27FC236}">
                <a16:creationId xmlns:a16="http://schemas.microsoft.com/office/drawing/2014/main" id="{61E2B19B-82F1-4F4F-9A4D-A188F251464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875599F8-86A9-834A-B997-366D31094A6B}"/>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6B144630-BA3C-924C-905F-A770759CA6F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a:extLst>
              <a:ext uri="{FF2B5EF4-FFF2-40B4-BE49-F238E27FC236}">
                <a16:creationId xmlns:a16="http://schemas.microsoft.com/office/drawing/2014/main" id="{AC39BC96-FABC-6744-A05D-8B7C2A766632}"/>
              </a:ext>
            </a:extLst>
          </p:cNvPr>
          <p:cNvSpPr/>
          <p:nvPr userDrawn="1"/>
        </p:nvSpPr>
        <p:spPr>
          <a:xfrm>
            <a:off x="-17756" y="82399"/>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26" descr="OCLC_H_PMS.eps">
            <a:extLst>
              <a:ext uri="{FF2B5EF4-FFF2-40B4-BE49-F238E27FC236}">
                <a16:creationId xmlns:a16="http://schemas.microsoft.com/office/drawing/2014/main" id="{C328F08F-4F65-F545-9E99-351776C0DE0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657E3A21-75AC-7345-A851-B4E4211543F5}"/>
              </a:ext>
            </a:extLst>
          </p:cNvPr>
          <p:cNvCxnSpPr>
            <a:cxnSpLocks/>
          </p:cNvCxnSpPr>
          <p:nvPr userDrawn="1"/>
        </p:nvCxnSpPr>
        <p:spPr>
          <a:xfrm>
            <a:off x="0" y="1824653"/>
            <a:ext cx="91440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CEE4703F-2BFC-3843-A42E-4417CA9FF8D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33148" y="150790"/>
            <a:ext cx="5677705" cy="1615668"/>
          </a:xfrm>
          <a:prstGeom prst="rect">
            <a:avLst/>
          </a:prstGeom>
        </p:spPr>
      </p:pic>
    </p:spTree>
    <p:extLst>
      <p:ext uri="{BB962C8B-B14F-4D97-AF65-F5344CB8AC3E}">
        <p14:creationId xmlns:p14="http://schemas.microsoft.com/office/powerpoint/2010/main" val="262093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72429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10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4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10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56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69476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358286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B0AC12-92BA-404A-8FB2-BD9B2B68A631}"/>
              </a:ext>
            </a:extLst>
          </p:cNvPr>
          <p:cNvSpPr>
            <a:spLocks noGrp="1"/>
          </p:cNvSpPr>
          <p:nvPr>
            <p:ph type="dt" sz="half" idx="10"/>
          </p:nvPr>
        </p:nvSpPr>
        <p:spPr/>
        <p:txBody>
          <a:bodyPr/>
          <a:lstStyle>
            <a:lvl1pPr>
              <a:defRPr/>
            </a:lvl1pPr>
          </a:lstStyle>
          <a:p>
            <a:pPr>
              <a:defRPr/>
            </a:pPr>
            <a:fld id="{A917B173-37EF-479F-886B-CE56CFBE9B08}" type="datetimeFigureOut">
              <a:rPr lang="en-US"/>
              <a:pPr>
                <a:defRPr/>
              </a:pPr>
              <a:t>4/2/2019</a:t>
            </a:fld>
            <a:endParaRPr lang="en-US" dirty="0"/>
          </a:p>
        </p:txBody>
      </p:sp>
      <p:sp>
        <p:nvSpPr>
          <p:cNvPr id="3" name="Footer Placeholder 4">
            <a:extLst>
              <a:ext uri="{FF2B5EF4-FFF2-40B4-BE49-F238E27FC236}">
                <a16:creationId xmlns:a16="http://schemas.microsoft.com/office/drawing/2014/main" id="{B3A1B4D1-9618-4DF8-AF73-D8DE8FE33EE2}"/>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A7113EA7-E07B-4979-A35A-0153B0B120B7}"/>
              </a:ext>
            </a:extLst>
          </p:cNvPr>
          <p:cNvSpPr>
            <a:spLocks noGrp="1"/>
          </p:cNvSpPr>
          <p:nvPr>
            <p:ph type="sldNum" sz="quarter" idx="12"/>
          </p:nvPr>
        </p:nvSpPr>
        <p:spPr/>
        <p:txBody>
          <a:bodyPr/>
          <a:lstStyle>
            <a:lvl1pPr>
              <a:defRPr/>
            </a:lvl1pPr>
          </a:lstStyle>
          <a:p>
            <a:pPr>
              <a:defRPr/>
            </a:pPr>
            <a:fld id="{1078D6B7-3732-4003-BB65-6BC628710975}" type="slidenum">
              <a:rPr lang="en-US"/>
              <a:pPr>
                <a:defRPr/>
              </a:pPr>
              <a:t>‹#›</a:t>
            </a:fld>
            <a:endParaRPr lang="en-US" dirty="0"/>
          </a:p>
        </p:txBody>
      </p:sp>
    </p:spTree>
    <p:extLst>
      <p:ext uri="{BB962C8B-B14F-4D97-AF65-F5344CB8AC3E}">
        <p14:creationId xmlns:p14="http://schemas.microsoft.com/office/powerpoint/2010/main" val="313730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D8B5C6-02E4-2D4B-8D27-1771CE49AFDC}"/>
              </a:ext>
            </a:extLst>
          </p:cNvPr>
          <p:cNvSpPr/>
          <p:nvPr userDrawn="1"/>
        </p:nvSpPr>
        <p:spPr>
          <a:xfrm>
            <a:off x="0" y="127338"/>
            <a:ext cx="9144000" cy="5016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38B2AC2-1E87-A449-AB03-0BA69C4DAFA6}"/>
              </a:ext>
            </a:extLst>
          </p:cNvPr>
          <p:cNvPicPr>
            <a:picLocks noChangeAspect="1"/>
          </p:cNvPicPr>
          <p:nvPr userDrawn="1"/>
        </p:nvPicPr>
        <p:blipFill rotWithShape="1">
          <a:blip r:embed="rId2" cstate="print">
            <a:alphaModFix amt="7000"/>
            <a:extLst>
              <a:ext uri="{28A0092B-C50C-407E-A947-70E740481C1C}">
                <a14:useLocalDpi xmlns:a14="http://schemas.microsoft.com/office/drawing/2010/main"/>
              </a:ext>
            </a:extLst>
          </a:blip>
          <a:srcRect l="20141" r="17767"/>
          <a:stretch/>
        </p:blipFill>
        <p:spPr>
          <a:xfrm>
            <a:off x="0" y="332697"/>
            <a:ext cx="9144000" cy="4585682"/>
          </a:xfrm>
          <a:prstGeom prst="rect">
            <a:avLst/>
          </a:prstGeom>
        </p:spPr>
      </p:pic>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rotWithShape="1">
          <a:blip r:embed="rId3" cstate="print">
            <a:lum bright="100000" contrast="100000"/>
            <a:extLst>
              <a:ext uri="{28A0092B-C50C-407E-A947-70E740481C1C}">
                <a14:useLocalDpi xmlns:a14="http://schemas.microsoft.com/office/drawing/2010/main"/>
              </a:ext>
            </a:extLst>
          </a:blip>
          <a:srcRect/>
          <a:stretch/>
        </p:blipFill>
        <p:spPr bwMode="auto">
          <a:xfrm>
            <a:off x="8021780" y="4644846"/>
            <a:ext cx="858624" cy="285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a:extLst>
              <a:ext uri="{FF2B5EF4-FFF2-40B4-BE49-F238E27FC236}">
                <a16:creationId xmlns:a16="http://schemas.microsoft.com/office/drawing/2014/main" id="{94869AC9-D873-A048-AFD7-BB8A4A8866D8}"/>
              </a:ext>
            </a:extLst>
          </p:cNvPr>
          <p:cNvSpPr>
            <a:spLocks noGrp="1"/>
          </p:cNvSpPr>
          <p:nvPr>
            <p:ph type="body" sz="quarter" idx="11" hasCustomPrompt="1"/>
          </p:nvPr>
        </p:nvSpPr>
        <p:spPr>
          <a:xfrm>
            <a:off x="670358" y="2066437"/>
            <a:ext cx="7803284" cy="677863"/>
          </a:xfrm>
          <a:prstGeom prst="rect">
            <a:avLst/>
          </a:prstGeom>
        </p:spPr>
        <p:txBody>
          <a:bodyPr anchor="ctr"/>
          <a:lstStyle>
            <a:lvl1pPr marL="0" indent="0" algn="ct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New Section</a:t>
            </a:r>
          </a:p>
        </p:txBody>
      </p:sp>
      <p:sp>
        <p:nvSpPr>
          <p:cNvPr id="16" name="Rectangle 15">
            <a:extLst>
              <a:ext uri="{FF2B5EF4-FFF2-40B4-BE49-F238E27FC236}">
                <a16:creationId xmlns:a16="http://schemas.microsoft.com/office/drawing/2014/main" id="{730470BF-8BDB-7C45-9FCF-9C9B574DBEEF}"/>
              </a:ext>
            </a:extLst>
          </p:cNvPr>
          <p:cNvSpPr/>
          <p:nvPr userDrawn="1"/>
        </p:nvSpPr>
        <p:spPr>
          <a:xfrm>
            <a:off x="0" y="86837"/>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13">
            <a:extLst>
              <a:ext uri="{FF2B5EF4-FFF2-40B4-BE49-F238E27FC236}">
                <a16:creationId xmlns:a16="http://schemas.microsoft.com/office/drawing/2014/main" id="{04B63ABF-6376-0143-A319-B8B942A34DF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Title ">
    <p:spTree>
      <p:nvGrpSpPr>
        <p:cNvPr id="1" name=""/>
        <p:cNvGrpSpPr/>
        <p:nvPr/>
      </p:nvGrpSpPr>
      <p:grpSpPr>
        <a:xfrm>
          <a:off x="0" y="0"/>
          <a:ext cx="0" cy="0"/>
          <a:chOff x="0" y="0"/>
          <a:chExt cx="0" cy="0"/>
        </a:xfrm>
      </p:grpSpPr>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Picture Placeholder 3">
            <a:extLst>
              <a:ext uri="{FF2B5EF4-FFF2-40B4-BE49-F238E27FC236}">
                <a16:creationId xmlns:a16="http://schemas.microsoft.com/office/drawing/2014/main" id="{3021BFE2-038C-E946-AD61-E0B0B4E2CE4B}"/>
              </a:ext>
            </a:extLst>
          </p:cNvPr>
          <p:cNvSpPr>
            <a:spLocks noGrp="1"/>
          </p:cNvSpPr>
          <p:nvPr>
            <p:ph type="pic" sz="quarter" idx="10" hasCustomPrompt="1"/>
          </p:nvPr>
        </p:nvSpPr>
        <p:spPr>
          <a:xfrm>
            <a:off x="1068738" y="1343330"/>
            <a:ext cx="2200275" cy="2200275"/>
          </a:xfrm>
          <a:prstGeom prst="ellipse">
            <a:avLst/>
          </a:prstGeom>
        </p:spPr>
        <p:txBody>
          <a:bodyPr anchor="ctr"/>
          <a:lstStyle>
            <a:lvl1pPr marL="4762" indent="0">
              <a:buNone/>
              <a:tabLst/>
              <a:defRPr sz="1400"/>
            </a:lvl1pPr>
          </a:lstStyle>
          <a:p>
            <a:r>
              <a:rPr lang="en-US" dirty="0"/>
              <a:t>Place photo here</a:t>
            </a:r>
          </a:p>
        </p:txBody>
      </p:sp>
      <p:sp>
        <p:nvSpPr>
          <p:cNvPr id="6" name="Text Placeholder 5">
            <a:extLst>
              <a:ext uri="{FF2B5EF4-FFF2-40B4-BE49-F238E27FC236}">
                <a16:creationId xmlns:a16="http://schemas.microsoft.com/office/drawing/2014/main" id="{94869AC9-D873-A048-AFD7-BB8A4A8866D8}"/>
              </a:ext>
            </a:extLst>
          </p:cNvPr>
          <p:cNvSpPr>
            <a:spLocks noGrp="1"/>
          </p:cNvSpPr>
          <p:nvPr>
            <p:ph type="body" sz="quarter" idx="11" hasCustomPrompt="1"/>
          </p:nvPr>
        </p:nvSpPr>
        <p:spPr>
          <a:xfrm>
            <a:off x="3719862" y="1765604"/>
            <a:ext cx="4669887" cy="677863"/>
          </a:xfrm>
          <a:prstGeom prst="rect">
            <a:avLst/>
          </a:prstGeom>
        </p:spPr>
        <p:txBody>
          <a:bodyPr/>
          <a:lstStyle>
            <a:lvl1pPr marL="0" indent="0">
              <a:buNone/>
              <a:defRPr b="1">
                <a:solidFill>
                  <a:srgbClr val="E56B1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sp>
        <p:nvSpPr>
          <p:cNvPr id="14" name="Text Placeholder 5">
            <a:extLst>
              <a:ext uri="{FF2B5EF4-FFF2-40B4-BE49-F238E27FC236}">
                <a16:creationId xmlns:a16="http://schemas.microsoft.com/office/drawing/2014/main" id="{9080AF84-5F28-CF43-895A-B3DFBAB80374}"/>
              </a:ext>
            </a:extLst>
          </p:cNvPr>
          <p:cNvSpPr>
            <a:spLocks noGrp="1"/>
          </p:cNvSpPr>
          <p:nvPr>
            <p:ph type="body" sz="quarter" idx="12" hasCustomPrompt="1"/>
          </p:nvPr>
        </p:nvSpPr>
        <p:spPr>
          <a:xfrm>
            <a:off x="3719861" y="2443467"/>
            <a:ext cx="4669887" cy="677863"/>
          </a:xfrm>
          <a:prstGeom prst="rect">
            <a:avLst/>
          </a:prstGeom>
        </p:spPr>
        <p:txBody>
          <a:bodyPr/>
          <a:lstStyle>
            <a:lvl1pPr marL="0" indent="0">
              <a:buNone/>
              <a:defRPr sz="2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pic>
        <p:nvPicPr>
          <p:cNvPr id="10" name="Picture 9">
            <a:extLst>
              <a:ext uri="{FF2B5EF4-FFF2-40B4-BE49-F238E27FC236}">
                <a16:creationId xmlns:a16="http://schemas.microsoft.com/office/drawing/2014/main" id="{73C94171-B9C0-1E4E-A80C-C09178E9FE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357151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7">
            <a:extLst>
              <a:ext uri="{FF2B5EF4-FFF2-40B4-BE49-F238E27FC236}">
                <a16:creationId xmlns:a16="http://schemas.microsoft.com/office/drawing/2014/main" id="{A54723C6-3EE2-6D48-AF37-AA13999B22A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128100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53731B-912A-094C-9605-5D5DD25C92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27338"/>
            <a:ext cx="9144000" cy="2714210"/>
          </a:xfrm>
          <a:prstGeom prst="rect">
            <a:avLst/>
          </a:prstGeom>
        </p:spPr>
      </p:pic>
      <p:sp>
        <p:nvSpPr>
          <p:cNvPr id="24" name="Rectangle 23">
            <a:extLst>
              <a:ext uri="{FF2B5EF4-FFF2-40B4-BE49-F238E27FC236}">
                <a16:creationId xmlns:a16="http://schemas.microsoft.com/office/drawing/2014/main" id="{DDD5587F-EFCC-0C47-A7AD-1156812139B8}"/>
              </a:ext>
            </a:extLst>
          </p:cNvPr>
          <p:cNvSpPr/>
          <p:nvPr userDrawn="1"/>
        </p:nvSpPr>
        <p:spPr>
          <a:xfrm>
            <a:off x="0" y="2841548"/>
            <a:ext cx="9144000" cy="23019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 Placeholder 6"/>
          <p:cNvSpPr>
            <a:spLocks noGrp="1"/>
          </p:cNvSpPr>
          <p:nvPr>
            <p:ph type="body" sz="quarter" idx="10" hasCustomPrompt="1"/>
          </p:nvPr>
        </p:nvSpPr>
        <p:spPr>
          <a:xfrm>
            <a:off x="3136763"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23" name="Text Placeholder 40"/>
          <p:cNvSpPr>
            <a:spLocks noGrp="1"/>
          </p:cNvSpPr>
          <p:nvPr>
            <p:ph type="body" sz="quarter" idx="16" hasCustomPrompt="1"/>
          </p:nvPr>
        </p:nvSpPr>
        <p:spPr>
          <a:xfrm>
            <a:off x="3136763"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25" name="Text Placeholder 43"/>
          <p:cNvSpPr>
            <a:spLocks noGrp="1"/>
          </p:cNvSpPr>
          <p:nvPr>
            <p:ph type="body" sz="quarter" idx="17" hasCustomPrompt="1"/>
          </p:nvPr>
        </p:nvSpPr>
        <p:spPr>
          <a:xfrm>
            <a:off x="3136763"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29" name="Rectangle 28">
            <a:extLst>
              <a:ext uri="{FF2B5EF4-FFF2-40B4-BE49-F238E27FC236}">
                <a16:creationId xmlns:a16="http://schemas.microsoft.com/office/drawing/2014/main" id="{EE64BF67-9B91-E245-A2EC-71546BD38E54}"/>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0" name="Rectangle 29">
            <a:extLst>
              <a:ext uri="{FF2B5EF4-FFF2-40B4-BE49-F238E27FC236}">
                <a16:creationId xmlns:a16="http://schemas.microsoft.com/office/drawing/2014/main" id="{48DA77D7-0300-8D4C-BCFA-4E7E8230C45B}"/>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1" name="Rectangle 30">
            <a:extLst>
              <a:ext uri="{FF2B5EF4-FFF2-40B4-BE49-F238E27FC236}">
                <a16:creationId xmlns:a16="http://schemas.microsoft.com/office/drawing/2014/main" id="{4C354169-154D-2240-B82D-C61563820593}"/>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3" name="Text Placeholder 6">
            <a:extLst>
              <a:ext uri="{FF2B5EF4-FFF2-40B4-BE49-F238E27FC236}">
                <a16:creationId xmlns:a16="http://schemas.microsoft.com/office/drawing/2014/main" id="{791CF769-1925-5749-803C-E7A513E69C08}"/>
              </a:ext>
            </a:extLst>
          </p:cNvPr>
          <p:cNvSpPr>
            <a:spLocks noGrp="1"/>
          </p:cNvSpPr>
          <p:nvPr>
            <p:ph type="body" sz="quarter" idx="18" hasCustomPrompt="1"/>
          </p:nvPr>
        </p:nvSpPr>
        <p:spPr>
          <a:xfrm>
            <a:off x="107042"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34" name="Text Placeholder 40">
            <a:extLst>
              <a:ext uri="{FF2B5EF4-FFF2-40B4-BE49-F238E27FC236}">
                <a16:creationId xmlns:a16="http://schemas.microsoft.com/office/drawing/2014/main" id="{9A517905-7B0B-4944-AA0B-FD4844D6A3B8}"/>
              </a:ext>
            </a:extLst>
          </p:cNvPr>
          <p:cNvSpPr>
            <a:spLocks noGrp="1"/>
          </p:cNvSpPr>
          <p:nvPr>
            <p:ph type="body" sz="quarter" idx="19" hasCustomPrompt="1"/>
          </p:nvPr>
        </p:nvSpPr>
        <p:spPr>
          <a:xfrm>
            <a:off x="107042"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35" name="Text Placeholder 43">
            <a:extLst>
              <a:ext uri="{FF2B5EF4-FFF2-40B4-BE49-F238E27FC236}">
                <a16:creationId xmlns:a16="http://schemas.microsoft.com/office/drawing/2014/main" id="{289CA798-E5C4-9941-B0B0-34FFBC49BF0D}"/>
              </a:ext>
            </a:extLst>
          </p:cNvPr>
          <p:cNvSpPr>
            <a:spLocks noGrp="1"/>
          </p:cNvSpPr>
          <p:nvPr>
            <p:ph type="body" sz="quarter" idx="20" hasCustomPrompt="1"/>
          </p:nvPr>
        </p:nvSpPr>
        <p:spPr>
          <a:xfrm>
            <a:off x="107042"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36" name="Text Placeholder 6">
            <a:extLst>
              <a:ext uri="{FF2B5EF4-FFF2-40B4-BE49-F238E27FC236}">
                <a16:creationId xmlns:a16="http://schemas.microsoft.com/office/drawing/2014/main" id="{FB369829-A2CD-7B4C-A04C-ECC518E7B551}"/>
              </a:ext>
            </a:extLst>
          </p:cNvPr>
          <p:cNvSpPr>
            <a:spLocks noGrp="1"/>
          </p:cNvSpPr>
          <p:nvPr>
            <p:ph type="body" sz="quarter" idx="21" hasCustomPrompt="1"/>
          </p:nvPr>
        </p:nvSpPr>
        <p:spPr>
          <a:xfrm>
            <a:off x="6142083"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37" name="Text Placeholder 40">
            <a:extLst>
              <a:ext uri="{FF2B5EF4-FFF2-40B4-BE49-F238E27FC236}">
                <a16:creationId xmlns:a16="http://schemas.microsoft.com/office/drawing/2014/main" id="{D06645D4-ACCD-EE47-8157-7D65CB4BBABB}"/>
              </a:ext>
            </a:extLst>
          </p:cNvPr>
          <p:cNvSpPr>
            <a:spLocks noGrp="1"/>
          </p:cNvSpPr>
          <p:nvPr>
            <p:ph type="body" sz="quarter" idx="22" hasCustomPrompt="1"/>
          </p:nvPr>
        </p:nvSpPr>
        <p:spPr>
          <a:xfrm>
            <a:off x="6142083"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38" name="Text Placeholder 43">
            <a:extLst>
              <a:ext uri="{FF2B5EF4-FFF2-40B4-BE49-F238E27FC236}">
                <a16:creationId xmlns:a16="http://schemas.microsoft.com/office/drawing/2014/main" id="{0E8899A8-6CA7-024E-A083-F05B79F54867}"/>
              </a:ext>
            </a:extLst>
          </p:cNvPr>
          <p:cNvSpPr>
            <a:spLocks noGrp="1"/>
          </p:cNvSpPr>
          <p:nvPr>
            <p:ph type="body" sz="quarter" idx="23" hasCustomPrompt="1"/>
          </p:nvPr>
        </p:nvSpPr>
        <p:spPr>
          <a:xfrm>
            <a:off x="6142083"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39" name="Rectangle 38">
            <a:extLst>
              <a:ext uri="{FF2B5EF4-FFF2-40B4-BE49-F238E27FC236}">
                <a16:creationId xmlns:a16="http://schemas.microsoft.com/office/drawing/2014/main" id="{B1ADD3C1-1F35-0446-A1FF-04FEB332B617}"/>
              </a:ext>
            </a:extLst>
          </p:cNvPr>
          <p:cNvSpPr/>
          <p:nvPr userDrawn="1"/>
        </p:nvSpPr>
        <p:spPr>
          <a:xfrm>
            <a:off x="-33865" y="2823265"/>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a:extLst>
              <a:ext uri="{FF2B5EF4-FFF2-40B4-BE49-F238E27FC236}">
                <a16:creationId xmlns:a16="http://schemas.microsoft.com/office/drawing/2014/main" id="{9FBD3D0A-41AA-B743-966F-585501220C62}"/>
              </a:ext>
            </a:extLst>
          </p:cNvPr>
          <p:cNvSpPr/>
          <p:nvPr userDrawn="1"/>
        </p:nvSpPr>
        <p:spPr>
          <a:xfrm>
            <a:off x="-33865" y="86838"/>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4" name="Picture 3">
            <a:extLst>
              <a:ext uri="{FF2B5EF4-FFF2-40B4-BE49-F238E27FC236}">
                <a16:creationId xmlns:a16="http://schemas.microsoft.com/office/drawing/2014/main" id="{55FD6F6D-DB2A-1E45-86B3-93DA18D7F0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494918" y="3062118"/>
            <a:ext cx="4197603" cy="636926"/>
          </a:xfrm>
          <a:prstGeom prst="rect">
            <a:avLst/>
          </a:prstGeom>
        </p:spPr>
      </p:pic>
      <p:pic>
        <p:nvPicPr>
          <p:cNvPr id="8" name="Picture 7">
            <a:extLst>
              <a:ext uri="{FF2B5EF4-FFF2-40B4-BE49-F238E27FC236}">
                <a16:creationId xmlns:a16="http://schemas.microsoft.com/office/drawing/2014/main" id="{FFAF5628-B931-004E-A08C-06754D79B34D}"/>
              </a:ext>
            </a:extLst>
          </p:cNvPr>
          <p:cNvPicPr>
            <a:picLocks noChangeAspect="1"/>
          </p:cNvPicPr>
          <p:nvPr userDrawn="1"/>
        </p:nvPicPr>
        <p:blipFill>
          <a:blip r:embed="rId4"/>
          <a:stretch>
            <a:fillRect/>
          </a:stretch>
        </p:blipFill>
        <p:spPr>
          <a:xfrm>
            <a:off x="793488" y="442008"/>
            <a:ext cx="7557025" cy="215045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26815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85851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8584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56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81" r:id="rId1"/>
    <p:sldLayoutId id="2147483654" r:id="rId2"/>
    <p:sldLayoutId id="2147483680" r:id="rId3"/>
    <p:sldLayoutId id="2147483679" r:id="rId4"/>
    <p:sldLayoutId id="2147483676" r:id="rId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85622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tif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hyperlink" Target="https://doi.org/10.25333/BGFG-D241" TargetMode="External"/><Relationship Id="rId1" Type="http://schemas.openxmlformats.org/officeDocument/2006/relationships/slideLayout" Target="../slideLayouts/slideLayout4.xml"/><Relationship Id="rId5" Type="http://schemas.openxmlformats.org/officeDocument/2006/relationships/hyperlink" Target="https://twitter.com/archaeoscape/status/1091034237342486528" TargetMode="External"/><Relationship Id="rId4" Type="http://schemas.openxmlformats.org/officeDocument/2006/relationships/hyperlink" Target="https://doi.org/10.25333/C32K7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lj.libraryjournal.com/2015/07/technology/wisdom-of-the-crowd-digital-collections/#_" TargetMode="External"/><Relationship Id="rId2" Type="http://schemas.openxmlformats.org/officeDocument/2006/relationships/hyperlink" Target="https://www.liberquarterly.eu/articles/10.18352/lq.10170/" TargetMode="External"/><Relationship Id="rId1" Type="http://schemas.openxmlformats.org/officeDocument/2006/relationships/slideLayout" Target="../slideLayouts/slideLayout4.xml"/><Relationship Id="rId6" Type="http://schemas.openxmlformats.org/officeDocument/2006/relationships/hyperlink" Target="https://doi.org/10.5860/crl.79.1.100" TargetMode="External"/><Relationship Id="rId5" Type="http://schemas.openxmlformats.org/officeDocument/2006/relationships/hyperlink" Target="https://doi.org/10.1002/asi.23480" TargetMode="External"/><Relationship Id="rId4" Type="http://schemas.openxmlformats.org/officeDocument/2006/relationships/hyperlink" Target="https://doi.org/10.1017/aap.2018.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25333/C3763V" TargetMode="External"/><Relationship Id="rId2" Type="http://schemas.openxmlformats.org/officeDocument/2006/relationships/hyperlink" Target="https://doi.org/10.25333/C3J63N" TargetMode="External"/><Relationship Id="rId1" Type="http://schemas.openxmlformats.org/officeDocument/2006/relationships/slideLayout" Target="../slideLayouts/slideLayout4.xml"/><Relationship Id="rId5" Type="http://schemas.openxmlformats.org/officeDocument/2006/relationships/hyperlink" Target="https://doi.org/10.1038/sdata.2016.18" TargetMode="External"/><Relationship Id="rId4" Type="http://schemas.openxmlformats.org/officeDocument/2006/relationships/hyperlink" Target="https://www.oclc.org/en/member-stories/carnegie-mellon.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7F4C14-0377-4D96-9216-85F9AC25E0A7}"/>
              </a:ext>
            </a:extLst>
          </p:cNvPr>
          <p:cNvSpPr>
            <a:spLocks noGrp="1"/>
          </p:cNvSpPr>
          <p:nvPr>
            <p:ph type="body" sz="quarter" idx="12"/>
          </p:nvPr>
        </p:nvSpPr>
        <p:spPr/>
        <p:txBody>
          <a:bodyPr/>
          <a:lstStyle/>
          <a:p>
            <a:r>
              <a:rPr lang="en-US" sz="2000" dirty="0"/>
              <a:t>OCLC EMEA Regional Council Conference, 26-27 February 2019, Marseille, France</a:t>
            </a:r>
          </a:p>
        </p:txBody>
      </p:sp>
      <p:sp>
        <p:nvSpPr>
          <p:cNvPr id="3" name="Text Placeholder 2">
            <a:extLst>
              <a:ext uri="{FF2B5EF4-FFF2-40B4-BE49-F238E27FC236}">
                <a16:creationId xmlns:a16="http://schemas.microsoft.com/office/drawing/2014/main" id="{6D577E09-A467-4142-ACDB-58D3AFB725F9}"/>
              </a:ext>
            </a:extLst>
          </p:cNvPr>
          <p:cNvSpPr>
            <a:spLocks noGrp="1"/>
          </p:cNvSpPr>
          <p:nvPr>
            <p:ph type="body" sz="quarter" idx="13"/>
          </p:nvPr>
        </p:nvSpPr>
        <p:spPr>
          <a:xfrm>
            <a:off x="807705" y="2746518"/>
            <a:ext cx="7815262" cy="627062"/>
          </a:xfrm>
        </p:spPr>
        <p:txBody>
          <a:bodyPr tIns="274320" anchor="ctr">
            <a:noAutofit/>
          </a:bodyPr>
          <a:lstStyle/>
          <a:p>
            <a:r>
              <a:rPr lang="en-US" sz="2800" dirty="0"/>
              <a:t>OCLC and the Evolving </a:t>
            </a:r>
            <a:br>
              <a:rPr lang="en-US" sz="2800" dirty="0"/>
            </a:br>
            <a:r>
              <a:rPr lang="en-US" sz="2800" dirty="0"/>
              <a:t>Scholarly Record </a:t>
            </a:r>
          </a:p>
        </p:txBody>
      </p:sp>
      <p:sp>
        <p:nvSpPr>
          <p:cNvPr id="4" name="Text Placeholder 3">
            <a:extLst>
              <a:ext uri="{FF2B5EF4-FFF2-40B4-BE49-F238E27FC236}">
                <a16:creationId xmlns:a16="http://schemas.microsoft.com/office/drawing/2014/main" id="{9DF13249-7555-44B8-9578-017DC77F7C7F}"/>
              </a:ext>
            </a:extLst>
          </p:cNvPr>
          <p:cNvSpPr>
            <a:spLocks noGrp="1"/>
          </p:cNvSpPr>
          <p:nvPr>
            <p:ph type="body" sz="quarter" idx="4294967295"/>
          </p:nvPr>
        </p:nvSpPr>
        <p:spPr>
          <a:xfrm>
            <a:off x="3395330" y="3833223"/>
            <a:ext cx="2640013" cy="400050"/>
          </a:xfrm>
          <a:prstGeom prst="rect">
            <a:avLst/>
          </a:prstGeom>
        </p:spPr>
        <p:txBody>
          <a:bodyPr/>
          <a:lstStyle/>
          <a:p>
            <a:pPr marL="0" indent="0">
              <a:buNone/>
            </a:pPr>
            <a:r>
              <a:rPr lang="en-US" sz="2000" dirty="0"/>
              <a:t>Ixchel M. Faniel, PhD</a:t>
            </a:r>
          </a:p>
        </p:txBody>
      </p:sp>
      <p:sp>
        <p:nvSpPr>
          <p:cNvPr id="5" name="Text Placeholder 4">
            <a:extLst>
              <a:ext uri="{FF2B5EF4-FFF2-40B4-BE49-F238E27FC236}">
                <a16:creationId xmlns:a16="http://schemas.microsoft.com/office/drawing/2014/main" id="{6A8FB90B-D4CE-4D96-9DFE-4C869D97B10D}"/>
              </a:ext>
            </a:extLst>
          </p:cNvPr>
          <p:cNvSpPr>
            <a:spLocks noGrp="1"/>
          </p:cNvSpPr>
          <p:nvPr>
            <p:ph type="body" sz="quarter" idx="4294967295"/>
          </p:nvPr>
        </p:nvSpPr>
        <p:spPr>
          <a:xfrm>
            <a:off x="2473842" y="4202114"/>
            <a:ext cx="4756298" cy="307975"/>
          </a:xfrm>
          <a:prstGeom prst="rect">
            <a:avLst/>
          </a:prstGeom>
        </p:spPr>
        <p:txBody>
          <a:bodyPr/>
          <a:lstStyle/>
          <a:p>
            <a:pPr marL="0" indent="0">
              <a:buNone/>
            </a:pPr>
            <a:r>
              <a:rPr lang="en-US" sz="2400" dirty="0"/>
              <a:t>Senior Research Scientist, OCLC</a:t>
            </a:r>
          </a:p>
        </p:txBody>
      </p:sp>
    </p:spTree>
    <p:extLst>
      <p:ext uri="{BB962C8B-B14F-4D97-AF65-F5344CB8AC3E}">
        <p14:creationId xmlns:p14="http://schemas.microsoft.com/office/powerpoint/2010/main" val="15633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348EA-18E4-483C-AEC5-95C0A24D8581}"/>
              </a:ext>
            </a:extLst>
          </p:cNvPr>
          <p:cNvSpPr>
            <a:spLocks noGrp="1"/>
          </p:cNvSpPr>
          <p:nvPr>
            <p:ph type="body" sz="quarter" idx="4294967295"/>
          </p:nvPr>
        </p:nvSpPr>
        <p:spPr>
          <a:xfrm>
            <a:off x="0" y="22225"/>
            <a:ext cx="8439150" cy="611188"/>
          </a:xfrm>
          <a:prstGeom prst="rect">
            <a:avLst/>
          </a:prstGeom>
        </p:spPr>
        <p:txBody>
          <a:bodyPr/>
          <a:lstStyle/>
          <a:p>
            <a:pPr marL="0" indent="0">
              <a:buNone/>
            </a:pPr>
            <a:r>
              <a:rPr lang="en-US" sz="3200" dirty="0"/>
              <a:t>   </a:t>
            </a:r>
            <a:r>
              <a:rPr lang="en-US" sz="2800" b="1" dirty="0">
                <a:solidFill>
                  <a:schemeClr val="tx2"/>
                </a:solidFill>
              </a:rPr>
              <a:t>Collections Spectrum</a:t>
            </a:r>
          </a:p>
        </p:txBody>
      </p:sp>
      <p:sp>
        <p:nvSpPr>
          <p:cNvPr id="4" name="TextBox 3">
            <a:extLst>
              <a:ext uri="{FF2B5EF4-FFF2-40B4-BE49-F238E27FC236}">
                <a16:creationId xmlns:a16="http://schemas.microsoft.com/office/drawing/2014/main" id="{9C6E9703-3BDA-4592-BDA5-44F0F97FA2CD}"/>
              </a:ext>
            </a:extLst>
          </p:cNvPr>
          <p:cNvSpPr txBox="1"/>
          <p:nvPr/>
        </p:nvSpPr>
        <p:spPr>
          <a:xfrm>
            <a:off x="4512365" y="4347284"/>
            <a:ext cx="17881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(Dempsey, 2017)</a:t>
            </a:r>
          </a:p>
        </p:txBody>
      </p:sp>
      <p:grpSp>
        <p:nvGrpSpPr>
          <p:cNvPr id="19" name="Group 18">
            <a:extLst>
              <a:ext uri="{FF2B5EF4-FFF2-40B4-BE49-F238E27FC236}">
                <a16:creationId xmlns:a16="http://schemas.microsoft.com/office/drawing/2014/main" id="{B480B048-B7A2-4C6F-A628-C5E0A355F217}"/>
              </a:ext>
            </a:extLst>
          </p:cNvPr>
          <p:cNvGrpSpPr/>
          <p:nvPr/>
        </p:nvGrpSpPr>
        <p:grpSpPr>
          <a:xfrm>
            <a:off x="670891" y="633617"/>
            <a:ext cx="7798703" cy="3913033"/>
            <a:chOff x="1290165" y="1371052"/>
            <a:chExt cx="6503049" cy="3286003"/>
          </a:xfrm>
        </p:grpSpPr>
        <p:cxnSp>
          <p:nvCxnSpPr>
            <p:cNvPr id="20" name="Straight Arrow Connector 19">
              <a:extLst>
                <a:ext uri="{FF2B5EF4-FFF2-40B4-BE49-F238E27FC236}">
                  <a16:creationId xmlns:a16="http://schemas.microsoft.com/office/drawing/2014/main" id="{6412693E-749D-45A4-8103-BF37DC1215C0}"/>
                </a:ext>
              </a:extLst>
            </p:cNvPr>
            <p:cNvCxnSpPr/>
            <p:nvPr/>
          </p:nvCxnSpPr>
          <p:spPr>
            <a:xfrm>
              <a:off x="1778353" y="2520665"/>
              <a:ext cx="0" cy="317881"/>
            </a:xfrm>
            <a:prstGeom prst="straightConnector1">
              <a:avLst/>
            </a:prstGeom>
            <a:noFill/>
            <a:ln w="57150" cap="flat" cmpd="sng" algn="ctr">
              <a:solidFill>
                <a:srgbClr val="5B9BD5"/>
              </a:solidFill>
              <a:prstDash val="solid"/>
              <a:miter lim="800000"/>
              <a:tailEnd type="triangle"/>
            </a:ln>
            <a:effectLst/>
          </p:spPr>
        </p:cxnSp>
        <p:cxnSp>
          <p:nvCxnSpPr>
            <p:cNvPr id="21" name="Straight Arrow Connector 20">
              <a:extLst>
                <a:ext uri="{FF2B5EF4-FFF2-40B4-BE49-F238E27FC236}">
                  <a16:creationId xmlns:a16="http://schemas.microsoft.com/office/drawing/2014/main" id="{8DD19618-D032-4827-A239-BDE57EF7B793}"/>
                </a:ext>
              </a:extLst>
            </p:cNvPr>
            <p:cNvCxnSpPr/>
            <p:nvPr/>
          </p:nvCxnSpPr>
          <p:spPr>
            <a:xfrm>
              <a:off x="7223190" y="2494514"/>
              <a:ext cx="0" cy="335107"/>
            </a:xfrm>
            <a:prstGeom prst="straightConnector1">
              <a:avLst/>
            </a:prstGeom>
            <a:noFill/>
            <a:ln w="57150" cap="flat" cmpd="sng" algn="ctr">
              <a:solidFill>
                <a:srgbClr val="5B9BD5"/>
              </a:solidFill>
              <a:prstDash val="solid"/>
              <a:miter lim="800000"/>
              <a:tailEnd type="triangle"/>
            </a:ln>
            <a:effectLst/>
          </p:spPr>
        </p:cxnSp>
        <p:cxnSp>
          <p:nvCxnSpPr>
            <p:cNvPr id="22" name="Straight Connector 21">
              <a:extLst>
                <a:ext uri="{FF2B5EF4-FFF2-40B4-BE49-F238E27FC236}">
                  <a16:creationId xmlns:a16="http://schemas.microsoft.com/office/drawing/2014/main" id="{E9A151B8-1E2E-4F43-BCFD-16FC1E42B753}"/>
                </a:ext>
              </a:extLst>
            </p:cNvPr>
            <p:cNvCxnSpPr>
              <a:endCxn id="23" idx="2"/>
            </p:cNvCxnSpPr>
            <p:nvPr/>
          </p:nvCxnSpPr>
          <p:spPr>
            <a:xfrm>
              <a:off x="1949803" y="2359435"/>
              <a:ext cx="5086350" cy="0"/>
            </a:xfrm>
            <a:prstGeom prst="line">
              <a:avLst/>
            </a:prstGeom>
            <a:noFill/>
            <a:ln w="76200" cap="flat" cmpd="sng" algn="ctr">
              <a:solidFill>
                <a:srgbClr val="5B9BD5"/>
              </a:solidFill>
              <a:prstDash val="solid"/>
              <a:miter lim="800000"/>
            </a:ln>
            <a:effectLst/>
          </p:spPr>
        </p:cxnSp>
        <p:sp>
          <p:nvSpPr>
            <p:cNvPr id="23" name="Oval 22">
              <a:extLst>
                <a:ext uri="{FF2B5EF4-FFF2-40B4-BE49-F238E27FC236}">
                  <a16:creationId xmlns:a16="http://schemas.microsoft.com/office/drawing/2014/main" id="{26C6448F-72B4-48E5-A8D3-8003246D8145}"/>
                </a:ext>
              </a:extLst>
            </p:cNvPr>
            <p:cNvSpPr/>
            <p:nvPr/>
          </p:nvSpPr>
          <p:spPr>
            <a:xfrm>
              <a:off x="7036153" y="2187985"/>
              <a:ext cx="342900" cy="342900"/>
            </a:xfrm>
            <a:prstGeom prst="ellipse">
              <a:avLst/>
            </a:prstGeom>
            <a:solidFill>
              <a:srgbClr val="ED7D31"/>
            </a:solidFill>
            <a:ln w="762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A0AB1571-F12E-4158-8D7C-EE4ACB91130C}"/>
                </a:ext>
              </a:extLst>
            </p:cNvPr>
            <p:cNvSpPr/>
            <p:nvPr/>
          </p:nvSpPr>
          <p:spPr>
            <a:xfrm>
              <a:off x="1606903" y="2187985"/>
              <a:ext cx="342900" cy="342900"/>
            </a:xfrm>
            <a:prstGeom prst="ellipse">
              <a:avLst/>
            </a:prstGeom>
            <a:solidFill>
              <a:srgbClr val="5B9BD5"/>
            </a:solidFill>
            <a:ln w="76200" cap="flat" cmpd="sng" algn="ctr">
              <a:solidFill>
                <a:srgbClr val="ED7D3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Rectangular Callout 7">
              <a:extLst>
                <a:ext uri="{FF2B5EF4-FFF2-40B4-BE49-F238E27FC236}">
                  <a16:creationId xmlns:a16="http://schemas.microsoft.com/office/drawing/2014/main" id="{18BCF2B8-2818-4C33-B63B-2055AE856DF7}"/>
                </a:ext>
              </a:extLst>
            </p:cNvPr>
            <p:cNvSpPr/>
            <p:nvPr/>
          </p:nvSpPr>
          <p:spPr>
            <a:xfrm>
              <a:off x="1290165" y="2885305"/>
              <a:ext cx="1485900" cy="971550"/>
            </a:xfrm>
            <a:prstGeom prst="wedgeRectCallout">
              <a:avLst>
                <a:gd name="adj1" fmla="val -19784"/>
                <a:gd name="adj2" fmla="val 68850"/>
              </a:avLst>
            </a:prstGeom>
            <a:solidFill>
              <a:srgbClr val="5B9BD5">
                <a:lumMod val="20000"/>
                <a:lumOff val="80000"/>
              </a:srgbClr>
            </a:solidFill>
            <a:ln w="76200" cap="flat" cmpd="sng" algn="ctr">
              <a:solidFill>
                <a:srgbClr val="ED7D3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solidFill>
                  <a:effectLst/>
                  <a:uLnTx/>
                  <a:uFillTx/>
                  <a:latin typeface="Calibri"/>
                  <a:ea typeface="+mn-ea"/>
                  <a:cs typeface="+mn-cs"/>
                </a:rPr>
                <a:t>The ‘owned’ collection</a:t>
              </a:r>
            </a:p>
          </p:txBody>
        </p:sp>
        <p:sp>
          <p:nvSpPr>
            <p:cNvPr id="26" name="Rectangular Callout 8">
              <a:extLst>
                <a:ext uri="{FF2B5EF4-FFF2-40B4-BE49-F238E27FC236}">
                  <a16:creationId xmlns:a16="http://schemas.microsoft.com/office/drawing/2014/main" id="{DABD9BEB-FDAA-409A-92DA-CF7EC64901C5}"/>
                </a:ext>
              </a:extLst>
            </p:cNvPr>
            <p:cNvSpPr/>
            <p:nvPr/>
          </p:nvSpPr>
          <p:spPr>
            <a:xfrm>
              <a:off x="6036028" y="2877512"/>
              <a:ext cx="1485900" cy="971550"/>
            </a:xfrm>
            <a:prstGeom prst="wedgeRectCallout">
              <a:avLst>
                <a:gd name="adj1" fmla="val 19241"/>
                <a:gd name="adj2" fmla="val 64375"/>
              </a:avLst>
            </a:prstGeom>
            <a:solidFill>
              <a:srgbClr val="ED7D31">
                <a:lumMod val="20000"/>
                <a:lumOff val="80000"/>
              </a:srgbClr>
            </a:solidFill>
            <a:ln w="76200" cap="flat" cmpd="sng" algn="ctr">
              <a:solidFill>
                <a:srgbClr val="5B9BD5"/>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D7D31"/>
                  </a:solidFill>
                  <a:effectLst/>
                  <a:uLnTx/>
                  <a:uFillTx/>
                  <a:latin typeface="Calibri"/>
                  <a:ea typeface="+mn-ea"/>
                  <a:cs typeface="+mn-cs"/>
                </a:rPr>
                <a:t>The ‘facilitated’ collection</a:t>
              </a:r>
            </a:p>
          </p:txBody>
        </p:sp>
        <p:sp>
          <p:nvSpPr>
            <p:cNvPr id="27" name="TextBox 26">
              <a:extLst>
                <a:ext uri="{FF2B5EF4-FFF2-40B4-BE49-F238E27FC236}">
                  <a16:creationId xmlns:a16="http://schemas.microsoft.com/office/drawing/2014/main" id="{25E7B8FD-20DB-4B11-8305-8673D0AFB212}"/>
                </a:ext>
              </a:extLst>
            </p:cNvPr>
            <p:cNvSpPr txBox="1"/>
            <p:nvPr/>
          </p:nvSpPr>
          <p:spPr>
            <a:xfrm>
              <a:off x="2128827" y="2359435"/>
              <a:ext cx="194310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5B9BD5"/>
                  </a:solidFill>
                  <a:effectLst/>
                  <a:uLnTx/>
                  <a:uFillTx/>
                  <a:latin typeface="Calibri"/>
                  <a:ea typeface="+mn-ea"/>
                  <a:cs typeface="+mn-cs"/>
                </a:rPr>
                <a:t>A collections spectrum</a:t>
              </a:r>
            </a:p>
          </p:txBody>
        </p:sp>
        <p:sp>
          <p:nvSpPr>
            <p:cNvPr id="28" name="TextBox 27">
              <a:extLst>
                <a:ext uri="{FF2B5EF4-FFF2-40B4-BE49-F238E27FC236}">
                  <a16:creationId xmlns:a16="http://schemas.microsoft.com/office/drawing/2014/main" id="{D5BFBE15-463B-4AB2-9AB3-8B2C117DBD38}"/>
                </a:ext>
              </a:extLst>
            </p:cNvPr>
            <p:cNvSpPr txBox="1"/>
            <p:nvPr/>
          </p:nvSpPr>
          <p:spPr>
            <a:xfrm>
              <a:off x="1298422" y="4165985"/>
              <a:ext cx="1347646" cy="491070"/>
            </a:xfrm>
            <a:prstGeom prst="rect">
              <a:avLst/>
            </a:prstGeom>
            <a:noFill/>
            <a:ln>
              <a:solidFill>
                <a:srgbClr val="ED7D31"/>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B9BD5"/>
                  </a:solidFill>
                  <a:effectLst/>
                  <a:uLnTx/>
                  <a:uFillTx/>
                  <a:latin typeface="Calibri"/>
                  <a:ea typeface="+mn-ea"/>
                  <a:cs typeface="+mn-cs"/>
                </a:rPr>
                <a:t>Purchased and </a:t>
              </a:r>
              <a:br>
                <a:rPr kumimoji="0" lang="en-US" sz="1600" b="1" i="0" u="none" strike="noStrike" kern="0" cap="none" spc="0" normalizeH="0" baseline="0" noProof="0" dirty="0">
                  <a:ln>
                    <a:noFill/>
                  </a:ln>
                  <a:solidFill>
                    <a:srgbClr val="5B9BD5"/>
                  </a:solidFill>
                  <a:effectLst/>
                  <a:uLnTx/>
                  <a:uFillTx/>
                  <a:latin typeface="Calibri"/>
                  <a:ea typeface="+mn-ea"/>
                  <a:cs typeface="+mn-cs"/>
                </a:rPr>
              </a:br>
              <a:r>
                <a:rPr kumimoji="0" lang="en-US" sz="1600" b="1" i="0" u="none" strike="noStrike" kern="0" cap="none" spc="0" normalizeH="0" baseline="0" noProof="0" dirty="0">
                  <a:ln>
                    <a:noFill/>
                  </a:ln>
                  <a:solidFill>
                    <a:srgbClr val="5B9BD5"/>
                  </a:solidFill>
                  <a:effectLst/>
                  <a:uLnTx/>
                  <a:uFillTx/>
                  <a:latin typeface="Calibri"/>
                  <a:ea typeface="+mn-ea"/>
                  <a:cs typeface="+mn-cs"/>
                </a:rPr>
                <a:t>physically stored</a:t>
              </a:r>
            </a:p>
          </p:txBody>
        </p:sp>
        <p:sp>
          <p:nvSpPr>
            <p:cNvPr id="29" name="TextBox 28">
              <a:extLst>
                <a:ext uri="{FF2B5EF4-FFF2-40B4-BE49-F238E27FC236}">
                  <a16:creationId xmlns:a16="http://schemas.microsoft.com/office/drawing/2014/main" id="{B7A4FC02-8C29-40D5-90CE-88AF2048A70E}"/>
                </a:ext>
              </a:extLst>
            </p:cNvPr>
            <p:cNvSpPr txBox="1"/>
            <p:nvPr/>
          </p:nvSpPr>
          <p:spPr>
            <a:xfrm>
              <a:off x="5749156" y="4165985"/>
              <a:ext cx="2044058" cy="491070"/>
            </a:xfrm>
            <a:prstGeom prst="rect">
              <a:avLst/>
            </a:prstGeom>
            <a:noFill/>
            <a:ln>
              <a:solidFill>
                <a:srgbClr val="ED7D31"/>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B9BD5"/>
                  </a:solidFill>
                  <a:effectLst/>
                  <a:uLnTx/>
                  <a:uFillTx/>
                  <a:latin typeface="Calibri"/>
                  <a:ea typeface="+mn-ea"/>
                  <a:cs typeface="+mn-cs"/>
                </a:rPr>
                <a:t>Meet research 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B9BD5"/>
                  </a:solidFill>
                  <a:effectLst/>
                  <a:uLnTx/>
                  <a:uFillTx/>
                  <a:latin typeface="Calibri"/>
                  <a:ea typeface="+mn-ea"/>
                  <a:cs typeface="+mn-cs"/>
                </a:rPr>
                <a:t>learning needs in best way</a:t>
              </a:r>
            </a:p>
          </p:txBody>
        </p:sp>
        <p:sp>
          <p:nvSpPr>
            <p:cNvPr id="30" name="Rectangle 29">
              <a:extLst>
                <a:ext uri="{FF2B5EF4-FFF2-40B4-BE49-F238E27FC236}">
                  <a16:creationId xmlns:a16="http://schemas.microsoft.com/office/drawing/2014/main" id="{755FFA3A-537A-499A-8002-10E615AFD7C3}"/>
                </a:ext>
              </a:extLst>
            </p:cNvPr>
            <p:cNvSpPr/>
            <p:nvPr/>
          </p:nvSpPr>
          <p:spPr>
            <a:xfrm>
              <a:off x="4816656" y="1371053"/>
              <a:ext cx="2957400" cy="69783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A network logic: </a:t>
              </a:r>
              <a:r>
                <a:rPr kumimoji="0" lang="en-US" sz="1600" b="0" i="0" u="none" strike="noStrike" kern="0" cap="none" spc="0" normalizeH="0" baseline="0" noProof="0" dirty="0">
                  <a:ln>
                    <a:noFill/>
                  </a:ln>
                  <a:solidFill>
                    <a:prstClr val="black"/>
                  </a:solidFill>
                  <a:effectLst/>
                  <a:uLnTx/>
                  <a:uFillTx/>
                  <a:latin typeface="Calibri"/>
                  <a:ea typeface="+mn-ea"/>
                  <a:cs typeface="+mn-cs"/>
                </a:rPr>
                <a:t>a coordinated mix of local, external and collaborative services are assembled around user needs</a:t>
              </a:r>
            </a:p>
          </p:txBody>
        </p:sp>
        <p:sp>
          <p:nvSpPr>
            <p:cNvPr id="31" name="Rectangle 30">
              <a:extLst>
                <a:ext uri="{FF2B5EF4-FFF2-40B4-BE49-F238E27FC236}">
                  <a16:creationId xmlns:a16="http://schemas.microsoft.com/office/drawing/2014/main" id="{BC31F11D-CB26-4B0D-8784-CA34092F58B1}"/>
                </a:ext>
              </a:extLst>
            </p:cNvPr>
            <p:cNvSpPr/>
            <p:nvPr/>
          </p:nvSpPr>
          <p:spPr>
            <a:xfrm>
              <a:off x="1290165" y="1371052"/>
              <a:ext cx="2376920" cy="69783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A print logic: </a:t>
              </a:r>
              <a:r>
                <a:rPr kumimoji="0" lang="en-US" sz="1600" b="0" i="0" u="none" strike="noStrike" kern="0" cap="none" spc="0" normalizeH="0" baseline="0" noProof="0" dirty="0">
                  <a:ln>
                    <a:noFill/>
                  </a:ln>
                  <a:solidFill>
                    <a:prstClr val="black"/>
                  </a:solidFill>
                  <a:effectLst/>
                  <a:uLnTx/>
                  <a:uFillTx/>
                  <a:latin typeface="Calibri"/>
                  <a:ea typeface="+mn-ea"/>
                  <a:cs typeface="+mn-cs"/>
                </a:rPr>
                <a:t>the distribution of print copies to multiple local </a:t>
              </a:r>
              <a:br>
                <a:rPr kumimoji="0" lang="en-US" sz="1600" b="0" i="0" u="none" strike="noStrike" kern="0" cap="none" spc="0" normalizeH="0" baseline="0" noProof="0" dirty="0">
                  <a:ln>
                    <a:noFill/>
                  </a:ln>
                  <a:solidFill>
                    <a:prstClr val="black"/>
                  </a:solidFill>
                  <a:effectLst/>
                  <a:uLnTx/>
                  <a:uFillTx/>
                  <a:latin typeface="Calibri"/>
                  <a:ea typeface="+mn-ea"/>
                  <a:cs typeface="+mn-cs"/>
                </a:rPr>
              </a:br>
              <a:r>
                <a:rPr kumimoji="0" lang="en-US" sz="1600" b="0" i="0" u="none" strike="noStrike" kern="0" cap="none" spc="0" normalizeH="0" baseline="0" noProof="0" dirty="0">
                  <a:ln>
                    <a:noFill/>
                  </a:ln>
                  <a:solidFill>
                    <a:prstClr val="black"/>
                  </a:solidFill>
                  <a:effectLst/>
                  <a:uLnTx/>
                  <a:uFillTx/>
                  <a:latin typeface="Calibri"/>
                  <a:ea typeface="+mn-ea"/>
                  <a:cs typeface="+mn-cs"/>
                </a:rPr>
                <a:t>destinations</a:t>
              </a:r>
            </a:p>
          </p:txBody>
        </p:sp>
      </p:grpSp>
    </p:spTree>
    <p:extLst>
      <p:ext uri="{BB962C8B-B14F-4D97-AF65-F5344CB8AC3E}">
        <p14:creationId xmlns:p14="http://schemas.microsoft.com/office/powerpoint/2010/main" val="16602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B205A-06F1-4227-9E14-378C2B1F3B30}"/>
              </a:ext>
            </a:extLst>
          </p:cNvPr>
          <p:cNvPicPr>
            <a:picLocks noChangeAspect="1"/>
          </p:cNvPicPr>
          <p:nvPr/>
        </p:nvPicPr>
        <p:blipFill rotWithShape="1">
          <a:blip r:embed="rId3"/>
          <a:srcRect t="25000" b="6111"/>
          <a:stretch/>
        </p:blipFill>
        <p:spPr>
          <a:xfrm>
            <a:off x="0" y="0"/>
            <a:ext cx="9144000" cy="4499342"/>
          </a:xfrm>
          <a:prstGeom prst="rect">
            <a:avLst/>
          </a:prstGeom>
        </p:spPr>
      </p:pic>
      <p:sp>
        <p:nvSpPr>
          <p:cNvPr id="2" name="Text Placeholder 1">
            <a:extLst>
              <a:ext uri="{FF2B5EF4-FFF2-40B4-BE49-F238E27FC236}">
                <a16:creationId xmlns:a16="http://schemas.microsoft.com/office/drawing/2014/main" id="{1FEFEA43-3487-4574-A459-E0D367AE4B93}"/>
              </a:ext>
            </a:extLst>
          </p:cNvPr>
          <p:cNvSpPr>
            <a:spLocks noGrp="1"/>
          </p:cNvSpPr>
          <p:nvPr>
            <p:ph type="body" sz="quarter" idx="4294967295"/>
          </p:nvPr>
        </p:nvSpPr>
        <p:spPr>
          <a:xfrm>
            <a:off x="4672013" y="979488"/>
            <a:ext cx="4471987" cy="587375"/>
          </a:xfrm>
          <a:prstGeom prst="rect">
            <a:avLst/>
          </a:prstGeom>
          <a:solidFill>
            <a:schemeClr val="bg1">
              <a:alpha val="90000"/>
            </a:schemeClr>
          </a:solidFill>
          <a:effectLst>
            <a:softEdge rad="31750"/>
          </a:effectLst>
        </p:spPr>
        <p:txBody>
          <a:bodyPr/>
          <a:lstStyle/>
          <a:p>
            <a:pPr marL="0" indent="0">
              <a:buNone/>
            </a:pPr>
            <a:r>
              <a:rPr lang="en-US" sz="3200" dirty="0"/>
              <a:t>The Inside-out Library</a:t>
            </a:r>
          </a:p>
        </p:txBody>
      </p:sp>
      <p:sp>
        <p:nvSpPr>
          <p:cNvPr id="6" name="TextBox 5">
            <a:extLst>
              <a:ext uri="{FF2B5EF4-FFF2-40B4-BE49-F238E27FC236}">
                <a16:creationId xmlns:a16="http://schemas.microsoft.com/office/drawing/2014/main" id="{2ECC89C3-B3D0-4987-8671-87C9D53955B4}"/>
              </a:ext>
            </a:extLst>
          </p:cNvPr>
          <p:cNvSpPr txBox="1"/>
          <p:nvPr/>
        </p:nvSpPr>
        <p:spPr>
          <a:xfrm>
            <a:off x="1510018" y="1566294"/>
            <a:ext cx="7633982" cy="2154436"/>
          </a:xfrm>
          <a:prstGeom prst="rect">
            <a:avLst/>
          </a:prstGeom>
          <a:solidFill>
            <a:schemeClr val="bg1">
              <a:alpha val="90000"/>
            </a:schemeClr>
          </a:solidFill>
          <a:effectLst>
            <a:softEdge rad="3175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“is about more deeply engaging with the creative life of the university, mobilizing library services and expertise to support the creation, curation, and discoverability of institutional assets (research and learning materials, researchers…).”</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(Dempsey, 2017, p. 342)</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EC7209F1-9E7A-42A0-9D5E-C54C0E509D08}"/>
              </a:ext>
            </a:extLst>
          </p:cNvPr>
          <p:cNvSpPr/>
          <p:nvPr/>
        </p:nvSpPr>
        <p:spPr>
          <a:xfrm>
            <a:off x="4572000" y="4199814"/>
            <a:ext cx="4572000" cy="215444"/>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Image: https://www.flickr.com/photos/kevinrechts/8652482836 by kaveman743 / CC BY-NC 2.0</a:t>
            </a:r>
          </a:p>
        </p:txBody>
      </p:sp>
    </p:spTree>
    <p:extLst>
      <p:ext uri="{BB962C8B-B14F-4D97-AF65-F5344CB8AC3E}">
        <p14:creationId xmlns:p14="http://schemas.microsoft.com/office/powerpoint/2010/main" val="382728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FBC7B-0F5F-4B47-90B8-258D7F5A0A56}"/>
              </a:ext>
            </a:extLst>
          </p:cNvPr>
          <p:cNvSpPr>
            <a:spLocks noGrp="1"/>
          </p:cNvSpPr>
          <p:nvPr>
            <p:ph type="body" sz="quarter" idx="11"/>
          </p:nvPr>
        </p:nvSpPr>
        <p:spPr/>
        <p:txBody>
          <a:bodyPr/>
          <a:lstStyle/>
          <a:p>
            <a:r>
              <a:rPr lang="en-US" dirty="0"/>
              <a:t>The inside-out library:</a:t>
            </a:r>
          </a:p>
          <a:p>
            <a:r>
              <a:rPr lang="en-US" dirty="0"/>
              <a:t>Two service examples</a:t>
            </a:r>
          </a:p>
        </p:txBody>
      </p:sp>
    </p:spTree>
    <p:extLst>
      <p:ext uri="{BB962C8B-B14F-4D97-AF65-F5344CB8AC3E}">
        <p14:creationId xmlns:p14="http://schemas.microsoft.com/office/powerpoint/2010/main" val="41193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866663-E7E7-4960-AD29-5FEABDC6492B}"/>
              </a:ext>
            </a:extLst>
          </p:cNvPr>
          <p:cNvSpPr txBox="1"/>
          <p:nvPr/>
        </p:nvSpPr>
        <p:spPr>
          <a:xfrm>
            <a:off x="1040767" y="3016857"/>
            <a:ext cx="6776206" cy="141577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50000"/>
                    <a:lumOff val="50000"/>
                  </a:srgbClr>
                </a:solidFill>
                <a:effectLst/>
                <a:uLnTx/>
                <a:uFillTx/>
                <a:latin typeface="Arial"/>
                <a:ea typeface="+mn-ea"/>
                <a:cs typeface="+mn-cs"/>
              </a:rPr>
              <a:t>Research Information Management (RIM):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50000"/>
                    <a:lumOff val="50000"/>
                  </a:srgbClr>
                </a:solidFill>
                <a:effectLst/>
                <a:uLnTx/>
                <a:uFillTx/>
                <a:latin typeface="Arial"/>
                <a:ea typeface="+mn-ea"/>
                <a:cs typeface="+mn-cs"/>
              </a:rPr>
              <a:t>“the aggregation, curation, and utilization of metadata about research activities.”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Arial"/>
                <a:ea typeface="+mn-ea"/>
                <a:cs typeface="+mn-cs"/>
              </a:rPr>
              <a:t>(Bryant et al., 2017, p. 6)</a:t>
            </a:r>
            <a:endParaRPr kumimoji="0" lang="en-US" sz="2400" b="1"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2BCC0804-BA94-4C09-AFE9-7B9112E2A32E}"/>
              </a:ext>
            </a:extLst>
          </p:cNvPr>
          <p:cNvSpPr txBox="1"/>
          <p:nvPr/>
        </p:nvSpPr>
        <p:spPr>
          <a:xfrm>
            <a:off x="1137652" y="313977"/>
            <a:ext cx="7777749" cy="21544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Research Data Management (RDM):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“activities and processes associated with the [research] data lifecycle, involving the design and creation of [research] data, storage, security, preservation, retrieval, sharing, and reuse….”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(Cox &amp; Pinfield, 2014, p. 300)</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E50CB364-C89C-495C-9618-84C1E3A9E8AF}"/>
              </a:ext>
            </a:extLst>
          </p:cNvPr>
          <p:cNvSpPr/>
          <p:nvPr/>
        </p:nvSpPr>
        <p:spPr>
          <a:xfrm>
            <a:off x="327703" y="868515"/>
            <a:ext cx="56938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srgbClr val="000000">
                      <a:alpha val="40000"/>
                    </a:srgbClr>
                  </a:outerShdw>
                </a:effectLst>
                <a:uLnTx/>
                <a:uFillTx/>
                <a:latin typeface="Arial"/>
                <a:ea typeface="+mn-ea"/>
                <a:cs typeface="+mn-cs"/>
              </a:rPr>
              <a:t>1</a:t>
            </a:r>
          </a:p>
        </p:txBody>
      </p:sp>
      <p:sp>
        <p:nvSpPr>
          <p:cNvPr id="8" name="Rectangle 7">
            <a:extLst>
              <a:ext uri="{FF2B5EF4-FFF2-40B4-BE49-F238E27FC236}">
                <a16:creationId xmlns:a16="http://schemas.microsoft.com/office/drawing/2014/main" id="{7E564970-CB5B-4F6D-B1D0-B12028BE0570}"/>
              </a:ext>
            </a:extLst>
          </p:cNvPr>
          <p:cNvSpPr/>
          <p:nvPr/>
        </p:nvSpPr>
        <p:spPr>
          <a:xfrm>
            <a:off x="7996639" y="3263078"/>
            <a:ext cx="56938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lumMod val="50000"/>
                    <a:lumOff val="50000"/>
                  </a:srgbClr>
                </a:solidFill>
                <a:effectLst>
                  <a:outerShdw blurRad="38100" dist="19050" dir="2700000" algn="tl" rotWithShape="0">
                    <a:srgbClr val="000000">
                      <a:alpha val="40000"/>
                    </a:srgbClr>
                  </a:outerShdw>
                </a:effectLst>
                <a:uLnTx/>
                <a:uFillTx/>
                <a:latin typeface="Arial"/>
                <a:ea typeface="+mn-ea"/>
                <a:cs typeface="+mn-cs"/>
              </a:rPr>
              <a:t>2</a:t>
            </a:r>
          </a:p>
        </p:txBody>
      </p:sp>
    </p:spTree>
    <p:extLst>
      <p:ext uri="{BB962C8B-B14F-4D97-AF65-F5344CB8AC3E}">
        <p14:creationId xmlns:p14="http://schemas.microsoft.com/office/powerpoint/2010/main" val="91960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0462D-3D13-450A-B264-8F313336ACE5}"/>
              </a:ext>
            </a:extLst>
          </p:cNvPr>
          <p:cNvPicPr>
            <a:picLocks noChangeAspect="1"/>
          </p:cNvPicPr>
          <p:nvPr/>
        </p:nvPicPr>
        <p:blipFill rotWithShape="1">
          <a:blip r:embed="rId3"/>
          <a:srcRect l="5705" t="16826" r="8734" b="24176"/>
          <a:stretch/>
        </p:blipFill>
        <p:spPr>
          <a:xfrm>
            <a:off x="0" y="0"/>
            <a:ext cx="9144000" cy="4586177"/>
          </a:xfrm>
          <a:prstGeom prst="rect">
            <a:avLst/>
          </a:prstGeom>
        </p:spPr>
      </p:pic>
      <p:sp>
        <p:nvSpPr>
          <p:cNvPr id="6" name="TextBox 5">
            <a:extLst>
              <a:ext uri="{FF2B5EF4-FFF2-40B4-BE49-F238E27FC236}">
                <a16:creationId xmlns:a16="http://schemas.microsoft.com/office/drawing/2014/main" id="{01DCB3DB-1B2F-4ED1-A540-6D67CC9C8F1C}"/>
              </a:ext>
            </a:extLst>
          </p:cNvPr>
          <p:cNvSpPr txBox="1"/>
          <p:nvPr/>
        </p:nvSpPr>
        <p:spPr>
          <a:xfrm>
            <a:off x="-53340" y="1694696"/>
            <a:ext cx="8439148" cy="1785104"/>
          </a:xfrm>
          <a:prstGeom prst="rect">
            <a:avLst/>
          </a:prstGeom>
          <a:solidFill>
            <a:schemeClr val="bg1">
              <a:alpha val="85000"/>
            </a:schemeClr>
          </a:solidFill>
          <a:effectLst>
            <a:softEdge rad="3175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Marine biologists reused price data from the New York Public Library’s collection of 45,000 restaurant menus along with other sources to test whether abalone stocks were being overharvested in the 1920s.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(Enis 2015)</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8629AF9-ED2A-47A6-9AAE-E3C1D1ED17A9}"/>
              </a:ext>
            </a:extLst>
          </p:cNvPr>
          <p:cNvSpPr/>
          <p:nvPr/>
        </p:nvSpPr>
        <p:spPr>
          <a:xfrm>
            <a:off x="0" y="4270694"/>
            <a:ext cx="5038725"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Image: https://www.flickr.com/photos/albamass__canvas/5315308442 by AL BaMass / CC BY-NC-ND 2.0</a:t>
            </a:r>
          </a:p>
        </p:txBody>
      </p:sp>
      <p:sp>
        <p:nvSpPr>
          <p:cNvPr id="11" name="Text Placeholder 3">
            <a:extLst>
              <a:ext uri="{FF2B5EF4-FFF2-40B4-BE49-F238E27FC236}">
                <a16:creationId xmlns:a16="http://schemas.microsoft.com/office/drawing/2014/main" id="{F380799B-1A39-4B85-83FC-ED4C474ACA2D}"/>
              </a:ext>
            </a:extLst>
          </p:cNvPr>
          <p:cNvSpPr>
            <a:spLocks noGrp="1"/>
          </p:cNvSpPr>
          <p:nvPr>
            <p:ph type="body" sz="quarter" idx="4294967295"/>
          </p:nvPr>
        </p:nvSpPr>
        <p:spPr>
          <a:xfrm>
            <a:off x="0" y="796925"/>
            <a:ext cx="5284788" cy="595313"/>
          </a:xfrm>
          <a:prstGeom prst="rect">
            <a:avLst/>
          </a:prstGeom>
          <a:solidFill>
            <a:schemeClr val="bg1">
              <a:alpha val="85000"/>
            </a:schemeClr>
          </a:solidFill>
          <a:effectLst>
            <a:softEdge rad="31750"/>
          </a:effectLst>
        </p:spPr>
        <p:txBody>
          <a:bodyPr/>
          <a:lstStyle/>
          <a:p>
            <a:pPr marL="0" indent="0">
              <a:buNone/>
            </a:pPr>
            <a:r>
              <a:rPr lang="en-US" sz="3200" dirty="0"/>
              <a:t>  Data Reuse for Research</a:t>
            </a:r>
          </a:p>
        </p:txBody>
      </p:sp>
    </p:spTree>
    <p:extLst>
      <p:ext uri="{BB962C8B-B14F-4D97-AF65-F5344CB8AC3E}">
        <p14:creationId xmlns:p14="http://schemas.microsoft.com/office/powerpoint/2010/main" val="143898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512BC-EAD3-44FC-BB44-E659E1B64FFF}"/>
              </a:ext>
            </a:extLst>
          </p:cNvPr>
          <p:cNvPicPr>
            <a:picLocks noChangeAspect="1"/>
          </p:cNvPicPr>
          <p:nvPr/>
        </p:nvPicPr>
        <p:blipFill rotWithShape="1">
          <a:blip r:embed="rId3"/>
          <a:srcRect l="5705" t="16826" r="8734" b="24176"/>
          <a:stretch/>
        </p:blipFill>
        <p:spPr>
          <a:xfrm>
            <a:off x="0" y="0"/>
            <a:ext cx="9144000" cy="4562019"/>
          </a:xfrm>
          <a:prstGeom prst="rect">
            <a:avLst/>
          </a:prstGeom>
        </p:spPr>
      </p:pic>
      <p:sp>
        <p:nvSpPr>
          <p:cNvPr id="4" name="Text Placeholder 3">
            <a:extLst>
              <a:ext uri="{FF2B5EF4-FFF2-40B4-BE49-F238E27FC236}">
                <a16:creationId xmlns:a16="http://schemas.microsoft.com/office/drawing/2014/main" id="{084F1530-9B73-45E2-B4AA-560AF74E632D}"/>
              </a:ext>
            </a:extLst>
          </p:cNvPr>
          <p:cNvSpPr>
            <a:spLocks noGrp="1"/>
          </p:cNvSpPr>
          <p:nvPr>
            <p:ph type="body" sz="quarter" idx="4294967295"/>
          </p:nvPr>
        </p:nvSpPr>
        <p:spPr>
          <a:xfrm>
            <a:off x="0" y="796925"/>
            <a:ext cx="7747000" cy="595313"/>
          </a:xfrm>
          <a:prstGeom prst="rect">
            <a:avLst/>
          </a:prstGeom>
          <a:solidFill>
            <a:schemeClr val="bg1">
              <a:alpha val="85000"/>
            </a:schemeClr>
          </a:solidFill>
          <a:effectLst>
            <a:softEdge rad="31750"/>
          </a:effectLst>
        </p:spPr>
        <p:txBody>
          <a:bodyPr/>
          <a:lstStyle/>
          <a:p>
            <a:pPr marL="0" indent="0">
              <a:buNone/>
            </a:pPr>
            <a:r>
              <a:rPr lang="en-US" sz="3200" dirty="0"/>
              <a:t> Data Reuse for Teaching and Learning</a:t>
            </a:r>
          </a:p>
        </p:txBody>
      </p:sp>
      <p:sp>
        <p:nvSpPr>
          <p:cNvPr id="7" name="Rectangle 6">
            <a:extLst>
              <a:ext uri="{FF2B5EF4-FFF2-40B4-BE49-F238E27FC236}">
                <a16:creationId xmlns:a16="http://schemas.microsoft.com/office/drawing/2014/main" id="{313B36D0-EF23-4C22-8166-DFE5F3AFE247}"/>
              </a:ext>
            </a:extLst>
          </p:cNvPr>
          <p:cNvSpPr/>
          <p:nvPr/>
        </p:nvSpPr>
        <p:spPr>
          <a:xfrm>
            <a:off x="1005840" y="1632582"/>
            <a:ext cx="8138160" cy="1785104"/>
          </a:xfrm>
          <a:prstGeom prst="rect">
            <a:avLst/>
          </a:prstGeom>
          <a:solidFill>
            <a:schemeClr val="bg1">
              <a:alpha val="90000"/>
            </a:schemeClr>
          </a:solidFill>
          <a:effectLst>
            <a:softEdge rad="31750"/>
          </a:effec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“we examined data from Mark Lehner's Giza (Egypt) excavations. Great for students to get hands-on experience with archaeological data. Thanks Lehner et al. and @OpenContext cc @ekansa”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(Carter, 2019)</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CA881E60-0A05-47D9-870E-5318FD74EE7E}"/>
              </a:ext>
            </a:extLst>
          </p:cNvPr>
          <p:cNvSpPr/>
          <p:nvPr/>
        </p:nvSpPr>
        <p:spPr>
          <a:xfrm>
            <a:off x="0" y="4346575"/>
            <a:ext cx="5038725"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Image: https://www.flickr.com/photos/albamass__canvas/5315308442 by AL BaMass / CC BY-NC-ND 2.0</a:t>
            </a:r>
          </a:p>
        </p:txBody>
      </p:sp>
    </p:spTree>
    <p:extLst>
      <p:ext uri="{BB962C8B-B14F-4D97-AF65-F5344CB8AC3E}">
        <p14:creationId xmlns:p14="http://schemas.microsoft.com/office/powerpoint/2010/main" val="98269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8E4463-9DAD-4D5D-AB12-44FA85F1F8D7}"/>
              </a:ext>
            </a:extLst>
          </p:cNvPr>
          <p:cNvSpPr txBox="1"/>
          <p:nvPr/>
        </p:nvSpPr>
        <p:spPr>
          <a:xfrm>
            <a:off x="7119818" y="4394021"/>
            <a:ext cx="183601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(Wilkinson et al., 2016)</a:t>
            </a:r>
          </a:p>
        </p:txBody>
      </p:sp>
      <p:sp>
        <p:nvSpPr>
          <p:cNvPr id="5" name="Text Placeholder 4">
            <a:extLst>
              <a:ext uri="{FF2B5EF4-FFF2-40B4-BE49-F238E27FC236}">
                <a16:creationId xmlns:a16="http://schemas.microsoft.com/office/drawing/2014/main" id="{D616057A-AC9C-43C0-9730-4B0B980B4152}"/>
              </a:ext>
            </a:extLst>
          </p:cNvPr>
          <p:cNvSpPr>
            <a:spLocks noGrp="1"/>
          </p:cNvSpPr>
          <p:nvPr>
            <p:ph type="body" sz="quarter" idx="4294967295"/>
          </p:nvPr>
        </p:nvSpPr>
        <p:spPr>
          <a:xfrm>
            <a:off x="0" y="106363"/>
            <a:ext cx="8439150" cy="685800"/>
          </a:xfrm>
          <a:prstGeom prst="rect">
            <a:avLst/>
          </a:prstGeom>
        </p:spPr>
        <p:txBody>
          <a:bodyPr/>
          <a:lstStyle/>
          <a:p>
            <a:pPr marL="0" indent="0">
              <a:buNone/>
            </a:pPr>
            <a:r>
              <a:rPr lang="en-US" sz="3200" dirty="0"/>
              <a:t>  FAIR Data Principles</a:t>
            </a:r>
          </a:p>
        </p:txBody>
      </p:sp>
      <p:sp>
        <p:nvSpPr>
          <p:cNvPr id="3" name="Rectangle: Rounded Corners 2">
            <a:extLst>
              <a:ext uri="{FF2B5EF4-FFF2-40B4-BE49-F238E27FC236}">
                <a16:creationId xmlns:a16="http://schemas.microsoft.com/office/drawing/2014/main" id="{1322EFDB-DA81-453B-8BC2-FA638A18F175}"/>
              </a:ext>
            </a:extLst>
          </p:cNvPr>
          <p:cNvSpPr/>
          <p:nvPr/>
        </p:nvSpPr>
        <p:spPr>
          <a:xfrm>
            <a:off x="461307" y="890660"/>
            <a:ext cx="3456264" cy="77178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Findable</a:t>
            </a:r>
          </a:p>
        </p:txBody>
      </p:sp>
      <p:sp>
        <p:nvSpPr>
          <p:cNvPr id="6" name="Rectangle: Rounded Corners 5">
            <a:extLst>
              <a:ext uri="{FF2B5EF4-FFF2-40B4-BE49-F238E27FC236}">
                <a16:creationId xmlns:a16="http://schemas.microsoft.com/office/drawing/2014/main" id="{A8A9DFDC-61D9-4B41-AE50-D57AC0A0910B}"/>
              </a:ext>
            </a:extLst>
          </p:cNvPr>
          <p:cNvSpPr/>
          <p:nvPr/>
        </p:nvSpPr>
        <p:spPr>
          <a:xfrm>
            <a:off x="1836257" y="1760776"/>
            <a:ext cx="3456264" cy="77178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Accessible</a:t>
            </a:r>
          </a:p>
        </p:txBody>
      </p:sp>
      <p:sp>
        <p:nvSpPr>
          <p:cNvPr id="7" name="Rectangle: Rounded Corners 6">
            <a:extLst>
              <a:ext uri="{FF2B5EF4-FFF2-40B4-BE49-F238E27FC236}">
                <a16:creationId xmlns:a16="http://schemas.microsoft.com/office/drawing/2014/main" id="{AF8BBC95-D99F-4B48-8D80-057F4FC20619}"/>
              </a:ext>
            </a:extLst>
          </p:cNvPr>
          <p:cNvSpPr/>
          <p:nvPr/>
        </p:nvSpPr>
        <p:spPr>
          <a:xfrm>
            <a:off x="3663554" y="2630892"/>
            <a:ext cx="3456264" cy="77178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Interoperable</a:t>
            </a:r>
          </a:p>
        </p:txBody>
      </p:sp>
      <p:sp>
        <p:nvSpPr>
          <p:cNvPr id="8" name="Rectangle: Rounded Corners 7">
            <a:extLst>
              <a:ext uri="{FF2B5EF4-FFF2-40B4-BE49-F238E27FC236}">
                <a16:creationId xmlns:a16="http://schemas.microsoft.com/office/drawing/2014/main" id="{5F23C65F-9188-40F7-8F8D-DE501B59B6D3}"/>
              </a:ext>
            </a:extLst>
          </p:cNvPr>
          <p:cNvSpPr/>
          <p:nvPr/>
        </p:nvSpPr>
        <p:spPr>
          <a:xfrm>
            <a:off x="5292521" y="3501008"/>
            <a:ext cx="3456264" cy="77178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Reusable</a:t>
            </a:r>
          </a:p>
        </p:txBody>
      </p:sp>
    </p:spTree>
    <p:extLst>
      <p:ext uri="{BB962C8B-B14F-4D97-AF65-F5344CB8AC3E}">
        <p14:creationId xmlns:p14="http://schemas.microsoft.com/office/powerpoint/2010/main" val="41516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FCA48-40BC-4796-AB09-BBB946AD71BE}"/>
              </a:ext>
            </a:extLst>
          </p:cNvPr>
          <p:cNvSpPr>
            <a:spLocks noGrp="1"/>
          </p:cNvSpPr>
          <p:nvPr>
            <p:ph type="body" sz="quarter" idx="4294967295"/>
          </p:nvPr>
        </p:nvSpPr>
        <p:spPr>
          <a:xfrm>
            <a:off x="0" y="104775"/>
            <a:ext cx="8439150" cy="687388"/>
          </a:xfrm>
          <a:prstGeom prst="rect">
            <a:avLst/>
          </a:prstGeom>
        </p:spPr>
        <p:txBody>
          <a:bodyPr/>
          <a:lstStyle/>
          <a:p>
            <a:pPr marL="0" indent="0">
              <a:buNone/>
            </a:pPr>
            <a:r>
              <a:rPr lang="en-US" sz="3200" dirty="0"/>
              <a:t>  </a:t>
            </a:r>
            <a:r>
              <a:rPr lang="en-US" sz="3200" b="1" dirty="0">
                <a:solidFill>
                  <a:srgbClr val="004B7F"/>
                </a:solidFill>
              </a:rPr>
              <a:t>Reusability: Role of Context Information</a:t>
            </a:r>
          </a:p>
        </p:txBody>
      </p:sp>
      <p:sp>
        <p:nvSpPr>
          <p:cNvPr id="3" name="TextBox 2">
            <a:extLst>
              <a:ext uri="{FF2B5EF4-FFF2-40B4-BE49-F238E27FC236}">
                <a16:creationId xmlns:a16="http://schemas.microsoft.com/office/drawing/2014/main" id="{7A1B960C-A433-4D3D-8D4E-2ABF0E505E00}"/>
              </a:ext>
            </a:extLst>
          </p:cNvPr>
          <p:cNvSpPr txBox="1"/>
          <p:nvPr/>
        </p:nvSpPr>
        <p:spPr>
          <a:xfrm>
            <a:off x="176641" y="791621"/>
            <a:ext cx="3568606" cy="138499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722"/>
                </a:solidFill>
                <a:effectLst/>
                <a:uLnTx/>
                <a:uFillTx/>
                <a:latin typeface="Arial"/>
                <a:ea typeface="+mn-ea"/>
                <a:cs typeface="+mn-cs"/>
              </a:rPr>
              <a:t>Repository Information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Provenance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Reputation and History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Curation and Digitization</a:t>
            </a:r>
          </a:p>
        </p:txBody>
      </p:sp>
      <p:sp>
        <p:nvSpPr>
          <p:cNvPr id="4" name="TextBox 3">
            <a:extLst>
              <a:ext uri="{FF2B5EF4-FFF2-40B4-BE49-F238E27FC236}">
                <a16:creationId xmlns:a16="http://schemas.microsoft.com/office/drawing/2014/main" id="{7130F36A-CE65-4DEE-82BD-6F8A9D5901A0}"/>
              </a:ext>
            </a:extLst>
          </p:cNvPr>
          <p:cNvSpPr txBox="1"/>
          <p:nvPr/>
        </p:nvSpPr>
        <p:spPr>
          <a:xfrm>
            <a:off x="2361298" y="2310238"/>
            <a:ext cx="4421403" cy="230832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749"/>
                </a:solidFill>
                <a:effectLst/>
                <a:uLnTx/>
                <a:uFillTx/>
                <a:latin typeface="Arial"/>
                <a:ea typeface="+mn-ea"/>
                <a:cs typeface="+mn-cs"/>
              </a:rPr>
              <a:t>Data Production Information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Data Collection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Specimen and Artifact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Data Producer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Data Analysis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Missing 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Research Objectives</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1C23351B-9814-4124-9F2E-FA9D61F8094B}"/>
              </a:ext>
            </a:extLst>
          </p:cNvPr>
          <p:cNvSpPr txBox="1"/>
          <p:nvPr/>
        </p:nvSpPr>
        <p:spPr>
          <a:xfrm>
            <a:off x="5299368" y="773617"/>
            <a:ext cx="3639138" cy="138499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A1B61"/>
                </a:solidFill>
                <a:effectLst/>
                <a:uLnTx/>
                <a:uFillTx/>
                <a:latin typeface="Arial"/>
                <a:ea typeface="+mn-ea"/>
                <a:cs typeface="+mn-cs"/>
              </a:rPr>
              <a:t>Data Reuse Information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Prior reuse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Terms of Use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Advice on reuse</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C4A3493C-3948-4EF4-97C1-201A73DA638E}"/>
              </a:ext>
            </a:extLst>
          </p:cNvPr>
          <p:cNvSpPr txBox="1"/>
          <p:nvPr/>
        </p:nvSpPr>
        <p:spPr>
          <a:xfrm>
            <a:off x="7267575" y="4095342"/>
            <a:ext cx="1876425"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(Faniel, Frank, &amp; Yakel, in press)</a:t>
            </a:r>
          </a:p>
        </p:txBody>
      </p:sp>
    </p:spTree>
    <p:extLst>
      <p:ext uri="{BB962C8B-B14F-4D97-AF65-F5344CB8AC3E}">
        <p14:creationId xmlns:p14="http://schemas.microsoft.com/office/powerpoint/2010/main" val="19384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2C4EC97-A9D3-4C75-BEC3-C02E920B50C1}"/>
              </a:ext>
            </a:extLst>
          </p:cNvPr>
          <p:cNvGraphicFramePr/>
          <p:nvPr>
            <p:extLst/>
          </p:nvPr>
        </p:nvGraphicFramePr>
        <p:xfrm>
          <a:off x="161925" y="660400"/>
          <a:ext cx="8877300" cy="44513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
            <a:extLst>
              <a:ext uri="{FF2B5EF4-FFF2-40B4-BE49-F238E27FC236}">
                <a16:creationId xmlns:a16="http://schemas.microsoft.com/office/drawing/2014/main" id="{1A9CAB06-A47D-48D2-8C69-6B5EA7183535}"/>
              </a:ext>
            </a:extLst>
          </p:cNvPr>
          <p:cNvSpPr txBox="1">
            <a:spLocks/>
          </p:cNvSpPr>
          <p:nvPr/>
        </p:nvSpPr>
        <p:spPr>
          <a:xfrm>
            <a:off x="0" y="105179"/>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srgbClr val="1F497D"/>
                </a:solidFill>
                <a:effectLst/>
                <a:uLnTx/>
                <a:uFillTx/>
                <a:latin typeface="Arial"/>
                <a:ea typeface="+mn-ea"/>
                <a:cs typeface="+mn-cs"/>
              </a:rPr>
              <a:t>Reusability: Role of Context Information</a:t>
            </a:r>
          </a:p>
        </p:txBody>
      </p:sp>
      <p:sp>
        <p:nvSpPr>
          <p:cNvPr id="6" name="TextBox 5">
            <a:extLst>
              <a:ext uri="{FF2B5EF4-FFF2-40B4-BE49-F238E27FC236}">
                <a16:creationId xmlns:a16="http://schemas.microsoft.com/office/drawing/2014/main" id="{CB8C6AE2-841E-438D-A67A-B3AEA1E53B63}"/>
              </a:ext>
            </a:extLst>
          </p:cNvPr>
          <p:cNvSpPr txBox="1"/>
          <p:nvPr/>
        </p:nvSpPr>
        <p:spPr>
          <a:xfrm>
            <a:off x="0" y="4315046"/>
            <a:ext cx="1381125"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(Faniel, Frank, &amp; Yakel, in press)</a:t>
            </a:r>
          </a:p>
        </p:txBody>
      </p:sp>
    </p:spTree>
    <p:extLst>
      <p:ext uri="{BB962C8B-B14F-4D97-AF65-F5344CB8AC3E}">
        <p14:creationId xmlns:p14="http://schemas.microsoft.com/office/powerpoint/2010/main" val="297516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3E00DA6-E2D0-4F11-BC62-F312C8FECCF3}"/>
              </a:ext>
            </a:extLst>
          </p:cNvPr>
          <p:cNvGraphicFramePr/>
          <p:nvPr>
            <p:extLst/>
          </p:nvPr>
        </p:nvGraphicFramePr>
        <p:xfrm>
          <a:off x="76200" y="539750"/>
          <a:ext cx="8896350" cy="45227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2D9E3F2-2C5F-4173-99D0-C271EE61D4F5}"/>
              </a:ext>
            </a:extLst>
          </p:cNvPr>
          <p:cNvSpPr txBox="1"/>
          <p:nvPr/>
        </p:nvSpPr>
        <p:spPr>
          <a:xfrm>
            <a:off x="0" y="81000"/>
            <a:ext cx="833433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Arial"/>
                <a:ea typeface="+mn-ea"/>
                <a:cs typeface="+mn-cs"/>
              </a:rPr>
              <a:t>Reusability: Role of the Scholarly Record </a:t>
            </a:r>
          </a:p>
        </p:txBody>
      </p:sp>
      <p:sp>
        <p:nvSpPr>
          <p:cNvPr id="6" name="TextBox 5">
            <a:extLst>
              <a:ext uri="{FF2B5EF4-FFF2-40B4-BE49-F238E27FC236}">
                <a16:creationId xmlns:a16="http://schemas.microsoft.com/office/drawing/2014/main" id="{97D8A8AB-6BA0-4AF0-B757-02D82E591D34}"/>
              </a:ext>
            </a:extLst>
          </p:cNvPr>
          <p:cNvSpPr txBox="1"/>
          <p:nvPr/>
        </p:nvSpPr>
        <p:spPr>
          <a:xfrm>
            <a:off x="76200" y="4342140"/>
            <a:ext cx="12001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(Faniel &amp; Yakel, 2017)</a:t>
            </a:r>
          </a:p>
        </p:txBody>
      </p:sp>
    </p:spTree>
    <p:extLst>
      <p:ext uri="{BB962C8B-B14F-4D97-AF65-F5344CB8AC3E}">
        <p14:creationId xmlns:p14="http://schemas.microsoft.com/office/powerpoint/2010/main" val="237107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B5A696-65D6-4777-BECE-6A47EC7E5210}"/>
              </a:ext>
            </a:extLst>
          </p:cNvPr>
          <p:cNvSpPr>
            <a:spLocks noGrp="1"/>
          </p:cNvSpPr>
          <p:nvPr>
            <p:ph type="body" sz="quarter" idx="4294967295"/>
          </p:nvPr>
        </p:nvSpPr>
        <p:spPr>
          <a:xfrm>
            <a:off x="0" y="65088"/>
            <a:ext cx="8439150" cy="687387"/>
          </a:xfrm>
          <a:prstGeom prst="rect">
            <a:avLst/>
          </a:prstGeom>
        </p:spPr>
        <p:txBody>
          <a:bodyPr/>
          <a:lstStyle/>
          <a:p>
            <a:pPr marL="0" indent="0">
              <a:buNone/>
            </a:pPr>
            <a:r>
              <a:rPr lang="en-US" sz="3200" dirty="0"/>
              <a:t> </a:t>
            </a:r>
            <a:r>
              <a:rPr lang="en-US" b="1" dirty="0">
                <a:solidFill>
                  <a:schemeClr val="tx2"/>
                </a:solidFill>
              </a:rPr>
              <a:t>The Evolving Scholarly Record: Drivers</a:t>
            </a:r>
          </a:p>
        </p:txBody>
      </p:sp>
      <p:sp>
        <p:nvSpPr>
          <p:cNvPr id="5" name="TextBox 4">
            <a:extLst>
              <a:ext uri="{FF2B5EF4-FFF2-40B4-BE49-F238E27FC236}">
                <a16:creationId xmlns:a16="http://schemas.microsoft.com/office/drawing/2014/main" id="{D357E9AC-898B-4560-9B5A-B5A20EAB43CE}"/>
              </a:ext>
            </a:extLst>
          </p:cNvPr>
          <p:cNvSpPr txBox="1"/>
          <p:nvPr/>
        </p:nvSpPr>
        <p:spPr>
          <a:xfrm>
            <a:off x="7111744" y="4242406"/>
            <a:ext cx="210082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(Lavoie et al., 2014)</a:t>
            </a:r>
          </a:p>
        </p:txBody>
      </p:sp>
      <p:sp>
        <p:nvSpPr>
          <p:cNvPr id="6" name="TextBox 5">
            <a:extLst>
              <a:ext uri="{FF2B5EF4-FFF2-40B4-BE49-F238E27FC236}">
                <a16:creationId xmlns:a16="http://schemas.microsoft.com/office/drawing/2014/main" id="{F5CC2907-7987-4877-806E-69079352E858}"/>
              </a:ext>
            </a:extLst>
          </p:cNvPr>
          <p:cNvSpPr txBox="1"/>
          <p:nvPr/>
        </p:nvSpPr>
        <p:spPr>
          <a:xfrm>
            <a:off x="239184" y="791818"/>
            <a:ext cx="674581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722"/>
                </a:solidFill>
                <a:effectLst/>
                <a:uLnTx/>
                <a:uFillTx/>
                <a:latin typeface="Arial"/>
                <a:ea typeface="+mn-ea"/>
                <a:cs typeface="+mn-cs"/>
              </a:rPr>
              <a:t>Shifting formats:</a:t>
            </a:r>
            <a:r>
              <a:rPr kumimoji="0" lang="en-US" sz="2000" b="1" i="0" u="none" strike="noStrike" kern="1200" cap="none" spc="0" normalizeH="0" baseline="0" noProof="0" dirty="0">
                <a:ln>
                  <a:noFill/>
                </a:ln>
                <a:solidFill>
                  <a:srgbClr val="00AFD7"/>
                </a:solidFill>
                <a:effectLst/>
                <a:uLnTx/>
                <a:uFillTx/>
                <a:latin typeface="Arial"/>
                <a:ea typeface="+mn-ea"/>
                <a:cs typeface="+mn-cs"/>
              </a:rPr>
              <a:t> </a:t>
            </a:r>
            <a:r>
              <a:rPr kumimoji="0" lang="en-US" sz="2000" b="1" i="0" u="none" strike="noStrike" kern="1200" cap="none" spc="0" normalizeH="0" baseline="0" noProof="0" dirty="0">
                <a:ln>
                  <a:noFill/>
                </a:ln>
                <a:solidFill>
                  <a:srgbClr val="000000"/>
                </a:solidFill>
                <a:effectLst/>
                <a:uLnTx/>
                <a:uFillTx/>
                <a:latin typeface="Arial"/>
                <a:ea typeface="+mn-ea"/>
                <a:cs typeface="+mn-cs"/>
              </a:rPr>
              <a:t>print centric to digital and networked</a:t>
            </a:r>
          </a:p>
        </p:txBody>
      </p:sp>
      <p:sp>
        <p:nvSpPr>
          <p:cNvPr id="7" name="TextBox 6">
            <a:extLst>
              <a:ext uri="{FF2B5EF4-FFF2-40B4-BE49-F238E27FC236}">
                <a16:creationId xmlns:a16="http://schemas.microsoft.com/office/drawing/2014/main" id="{BEA8A0A4-5D7F-453E-982D-A91A30BD8A3F}"/>
              </a:ext>
            </a:extLst>
          </p:cNvPr>
          <p:cNvSpPr txBox="1"/>
          <p:nvPr/>
        </p:nvSpPr>
        <p:spPr>
          <a:xfrm>
            <a:off x="734371" y="1460309"/>
            <a:ext cx="703039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AFD7"/>
                </a:solidFill>
                <a:effectLst/>
                <a:uLnTx/>
                <a:uFillTx/>
                <a:latin typeface="Arial"/>
                <a:ea typeface="+mn-ea"/>
                <a:cs typeface="+mn-cs"/>
              </a:rPr>
              <a:t>Expanding boundaries:</a:t>
            </a:r>
            <a:r>
              <a:rPr kumimoji="0" lang="en-US" sz="2000" b="1" i="0" u="none" strike="noStrike" kern="1200" cap="none" spc="0" normalizeH="0" baseline="0" noProof="0" dirty="0">
                <a:ln>
                  <a:noFill/>
                </a:ln>
                <a:solidFill>
                  <a:srgbClr val="000000"/>
                </a:solidFill>
                <a:effectLst/>
                <a:uLnTx/>
                <a:uFillTx/>
                <a:latin typeface="Arial"/>
                <a:ea typeface="+mn-ea"/>
                <a:cs typeface="+mn-cs"/>
              </a:rPr>
              <a:t> articles/monographs to research data, computer models, lab notebooks, blogs, e-prints</a:t>
            </a:r>
          </a:p>
        </p:txBody>
      </p:sp>
      <p:sp>
        <p:nvSpPr>
          <p:cNvPr id="8" name="TextBox 7">
            <a:extLst>
              <a:ext uri="{FF2B5EF4-FFF2-40B4-BE49-F238E27FC236}">
                <a16:creationId xmlns:a16="http://schemas.microsoft.com/office/drawing/2014/main" id="{82D925D6-1501-4DE6-98BE-BDD1FB2733F1}"/>
              </a:ext>
            </a:extLst>
          </p:cNvPr>
          <p:cNvSpPr txBox="1"/>
          <p:nvPr/>
        </p:nvSpPr>
        <p:spPr>
          <a:xfrm>
            <a:off x="1344143" y="2436576"/>
            <a:ext cx="72283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A1B61"/>
                </a:solidFill>
                <a:effectLst/>
                <a:uLnTx/>
                <a:uFillTx/>
                <a:latin typeface="Arial"/>
                <a:ea typeface="+mn-ea"/>
                <a:cs typeface="+mn-cs"/>
              </a:rPr>
              <a:t>Changing characteristics:</a:t>
            </a:r>
            <a:r>
              <a:rPr kumimoji="0" lang="en-US" sz="2000" b="1" i="0" u="none" strike="noStrike" kern="1200" cap="none" spc="0" normalizeH="0" baseline="0" noProof="0" dirty="0">
                <a:ln>
                  <a:noFill/>
                </a:ln>
                <a:solidFill>
                  <a:srgbClr val="000000"/>
                </a:solidFill>
                <a:effectLst/>
                <a:uLnTx/>
                <a:uFillTx/>
                <a:latin typeface="Arial"/>
                <a:ea typeface="+mn-ea"/>
                <a:cs typeface="+mn-cs"/>
              </a:rPr>
              <a:t> formal, outcome-focused, static to formal/informal, process-focused, dynamic</a:t>
            </a:r>
          </a:p>
        </p:txBody>
      </p:sp>
      <p:sp>
        <p:nvSpPr>
          <p:cNvPr id="9" name="TextBox 8">
            <a:extLst>
              <a:ext uri="{FF2B5EF4-FFF2-40B4-BE49-F238E27FC236}">
                <a16:creationId xmlns:a16="http://schemas.microsoft.com/office/drawing/2014/main" id="{83722622-4438-434D-BE30-64494178732D}"/>
              </a:ext>
            </a:extLst>
          </p:cNvPr>
          <p:cNvSpPr txBox="1"/>
          <p:nvPr/>
        </p:nvSpPr>
        <p:spPr>
          <a:xfrm>
            <a:off x="2108201" y="3412843"/>
            <a:ext cx="68834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749"/>
                </a:solidFill>
                <a:effectLst/>
                <a:uLnTx/>
                <a:uFillTx/>
                <a:latin typeface="Arial"/>
                <a:ea typeface="+mn-ea"/>
                <a:cs typeface="+mn-cs"/>
              </a:rPr>
              <a:t>Reconfiguring stakeholders:</a:t>
            </a:r>
            <a:r>
              <a:rPr kumimoji="0" lang="en-US" sz="2000" b="1" i="0" u="none" strike="noStrike" kern="1200" cap="none" spc="0" normalizeH="0" baseline="0" noProof="0" dirty="0">
                <a:ln>
                  <a:noFill/>
                </a:ln>
                <a:solidFill>
                  <a:srgbClr val="000000"/>
                </a:solidFill>
                <a:effectLst/>
                <a:uLnTx/>
                <a:uFillTx/>
                <a:latin typeface="Arial"/>
                <a:ea typeface="+mn-ea"/>
                <a:cs typeface="+mn-cs"/>
              </a:rPr>
              <a:t> new paths for scholarship lead to new stakeholders and new stakeholder roles </a:t>
            </a:r>
          </a:p>
        </p:txBody>
      </p:sp>
    </p:spTree>
    <p:extLst>
      <p:ext uri="{BB962C8B-B14F-4D97-AF65-F5344CB8AC3E}">
        <p14:creationId xmlns:p14="http://schemas.microsoft.com/office/powerpoint/2010/main" val="373932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6A9A84-BA27-4986-BBCC-2FB520715FB3}"/>
              </a:ext>
            </a:extLst>
          </p:cNvPr>
          <p:cNvSpPr>
            <a:spLocks noGrp="1"/>
          </p:cNvSpPr>
          <p:nvPr>
            <p:ph type="body" sz="quarter" idx="4294967295"/>
          </p:nvPr>
        </p:nvSpPr>
        <p:spPr>
          <a:xfrm>
            <a:off x="0" y="65088"/>
            <a:ext cx="8439150" cy="614362"/>
          </a:xfrm>
          <a:prstGeom prst="rect">
            <a:avLst/>
          </a:prstGeom>
        </p:spPr>
        <p:txBody>
          <a:bodyPr/>
          <a:lstStyle/>
          <a:p>
            <a:pPr marL="0" indent="0">
              <a:buNone/>
            </a:pPr>
            <a:r>
              <a:rPr lang="en-US" sz="3200" dirty="0"/>
              <a:t>  </a:t>
            </a:r>
            <a:r>
              <a:rPr lang="en-US" sz="3200" b="1" dirty="0">
                <a:solidFill>
                  <a:srgbClr val="004B7F"/>
                </a:solidFill>
              </a:rPr>
              <a:t>Reusability: Role of Data Quality</a:t>
            </a:r>
          </a:p>
        </p:txBody>
      </p:sp>
      <p:sp>
        <p:nvSpPr>
          <p:cNvPr id="7" name="TextBox 6">
            <a:extLst>
              <a:ext uri="{FF2B5EF4-FFF2-40B4-BE49-F238E27FC236}">
                <a16:creationId xmlns:a16="http://schemas.microsoft.com/office/drawing/2014/main" id="{EC2E753B-94BE-4E57-8999-75E5D6733044}"/>
              </a:ext>
            </a:extLst>
          </p:cNvPr>
          <p:cNvSpPr txBox="1"/>
          <p:nvPr/>
        </p:nvSpPr>
        <p:spPr>
          <a:xfrm>
            <a:off x="6157605" y="4371874"/>
            <a:ext cx="259237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(Faniel, Kriesberg, &amp; Yakel, 2016)</a:t>
            </a:r>
          </a:p>
        </p:txBody>
      </p:sp>
      <p:grpSp>
        <p:nvGrpSpPr>
          <p:cNvPr id="21" name="Group 20">
            <a:extLst>
              <a:ext uri="{FF2B5EF4-FFF2-40B4-BE49-F238E27FC236}">
                <a16:creationId xmlns:a16="http://schemas.microsoft.com/office/drawing/2014/main" id="{65C9D892-ECDC-4106-BCB6-B9BBB8592576}"/>
              </a:ext>
            </a:extLst>
          </p:cNvPr>
          <p:cNvGrpSpPr/>
          <p:nvPr/>
        </p:nvGrpSpPr>
        <p:grpSpPr>
          <a:xfrm>
            <a:off x="1304536" y="793190"/>
            <a:ext cx="8262191" cy="3293375"/>
            <a:chOff x="1304536" y="793190"/>
            <a:chExt cx="8262191" cy="3293375"/>
          </a:xfrm>
        </p:grpSpPr>
        <p:sp>
          <p:nvSpPr>
            <p:cNvPr id="5" name="TextBox 4">
              <a:extLst>
                <a:ext uri="{FF2B5EF4-FFF2-40B4-BE49-F238E27FC236}">
                  <a16:creationId xmlns:a16="http://schemas.microsoft.com/office/drawing/2014/main" id="{DFCEF2CE-1A0B-45BA-A478-99149B46D0C6}"/>
                </a:ext>
              </a:extLst>
            </p:cNvPr>
            <p:cNvSpPr txBox="1"/>
            <p:nvPr/>
          </p:nvSpPr>
          <p:spPr>
            <a:xfrm>
              <a:off x="1304536" y="3563345"/>
              <a:ext cx="65636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00B050"/>
                  </a:solidFill>
                  <a:effectLst/>
                  <a:uLnTx/>
                  <a:uFillTx/>
                  <a:latin typeface="Arial"/>
                  <a:ea typeface="+mn-ea"/>
                  <a:cs typeface="+mn-cs"/>
                </a:rPr>
                <a:t>DATA  PRODUC</a:t>
              </a:r>
              <a:r>
                <a:rPr kumimoji="0" lang="en-US" sz="2800" b="1" i="0" u="none" strike="noStrike" kern="1200" cap="none" spc="200" normalizeH="0" baseline="0" noProof="0" dirty="0">
                  <a:ln>
                    <a:noFill/>
                  </a:ln>
                  <a:solidFill>
                    <a:srgbClr val="000000"/>
                  </a:solidFill>
                  <a:effectLst/>
                  <a:uLnTx/>
                  <a:uFillTx/>
                  <a:latin typeface="Arial"/>
                  <a:ea typeface="+mn-ea"/>
                  <a:cs typeface="+mn-cs"/>
                </a:rPr>
                <a:t>E</a:t>
              </a:r>
              <a:r>
                <a:rPr kumimoji="0" lang="en-US" sz="2800" b="1" i="0" u="none" strike="noStrike" kern="1200" cap="none" spc="200" normalizeH="0" baseline="0" noProof="0" dirty="0">
                  <a:ln>
                    <a:noFill/>
                  </a:ln>
                  <a:solidFill>
                    <a:srgbClr val="00B050"/>
                  </a:solidFill>
                  <a:effectLst/>
                  <a:uLnTx/>
                  <a:uFillTx/>
                  <a:latin typeface="Arial"/>
                  <a:ea typeface="+mn-ea"/>
                  <a:cs typeface="+mn-cs"/>
                </a:rPr>
                <a:t>R  REPUTATION</a:t>
              </a:r>
            </a:p>
          </p:txBody>
        </p:sp>
        <p:sp>
          <p:nvSpPr>
            <p:cNvPr id="3" name="Rectangle 2">
              <a:extLst>
                <a:ext uri="{FF2B5EF4-FFF2-40B4-BE49-F238E27FC236}">
                  <a16:creationId xmlns:a16="http://schemas.microsoft.com/office/drawing/2014/main" id="{EB88F4C0-CB1C-426C-A677-4255209F3BEE}"/>
                </a:ext>
              </a:extLst>
            </p:cNvPr>
            <p:cNvSpPr/>
            <p:nvPr/>
          </p:nvSpPr>
          <p:spPr>
            <a:xfrm>
              <a:off x="4219574" y="793190"/>
              <a:ext cx="303300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000000"/>
                  </a:solidFill>
                  <a:effectLst/>
                  <a:uLnTx/>
                  <a:uFillTx/>
                  <a:latin typeface="Arial"/>
                  <a:ea typeface="+mn-ea"/>
                  <a:cs typeface="+mn-cs"/>
                </a:rPr>
                <a:t>R</a:t>
              </a:r>
              <a:r>
                <a:rPr kumimoji="0" lang="en-US" sz="2800" b="1" i="0" u="none" strike="noStrike" kern="1200" cap="none" spc="200" normalizeH="0" baseline="0" noProof="0" dirty="0">
                  <a:ln>
                    <a:noFill/>
                  </a:ln>
                  <a:solidFill>
                    <a:srgbClr val="AE2573"/>
                  </a:solidFill>
                  <a:effectLst/>
                  <a:uLnTx/>
                  <a:uFillTx/>
                  <a:latin typeface="Arial"/>
                  <a:ea typeface="+mn-ea"/>
                  <a:cs typeface="+mn-cs"/>
                </a:rPr>
                <a:t>ELEVANCE</a:t>
              </a:r>
            </a:p>
          </p:txBody>
        </p:sp>
        <p:sp>
          <p:nvSpPr>
            <p:cNvPr id="8" name="Rectangle 7">
              <a:extLst>
                <a:ext uri="{FF2B5EF4-FFF2-40B4-BE49-F238E27FC236}">
                  <a16:creationId xmlns:a16="http://schemas.microsoft.com/office/drawing/2014/main" id="{905B8CAD-6931-45C0-8E1C-A5B17521205B}"/>
                </a:ext>
              </a:extLst>
            </p:cNvPr>
            <p:cNvSpPr/>
            <p:nvPr/>
          </p:nvSpPr>
          <p:spPr>
            <a:xfrm>
              <a:off x="4217580" y="1207699"/>
              <a:ext cx="534914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000000"/>
                  </a:solidFill>
                  <a:effectLst/>
                  <a:uLnTx/>
                  <a:uFillTx/>
                  <a:latin typeface="Arial"/>
                  <a:ea typeface="+mn-ea"/>
                  <a:cs typeface="+mn-cs"/>
                </a:rPr>
                <a:t>E</a:t>
              </a:r>
              <a:r>
                <a:rPr kumimoji="0" lang="en-US" sz="2800" b="1" i="0" u="none" strike="noStrike" kern="1200" cap="none" spc="200" normalizeH="0" baseline="0" noProof="0" dirty="0">
                  <a:ln>
                    <a:noFill/>
                  </a:ln>
                  <a:solidFill>
                    <a:srgbClr val="E87722"/>
                  </a:solidFill>
                  <a:effectLst/>
                  <a:uLnTx/>
                  <a:uFillTx/>
                  <a:latin typeface="Arial"/>
                  <a:ea typeface="+mn-ea"/>
                  <a:cs typeface="+mn-cs"/>
                </a:rPr>
                <a:t>ASE  OF  OPERATION</a:t>
              </a:r>
            </a:p>
          </p:txBody>
        </p:sp>
        <p:sp>
          <p:nvSpPr>
            <p:cNvPr id="10" name="Rectangle 9">
              <a:extLst>
                <a:ext uri="{FF2B5EF4-FFF2-40B4-BE49-F238E27FC236}">
                  <a16:creationId xmlns:a16="http://schemas.microsoft.com/office/drawing/2014/main" id="{4A1BEB68-81CE-470F-8243-AB9959ABA00F}"/>
                </a:ext>
              </a:extLst>
            </p:cNvPr>
            <p:cNvSpPr/>
            <p:nvPr/>
          </p:nvSpPr>
          <p:spPr>
            <a:xfrm>
              <a:off x="3921974" y="1611931"/>
              <a:ext cx="226298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00AFD7"/>
                  </a:solidFill>
                  <a:effectLst/>
                  <a:uLnTx/>
                  <a:uFillTx/>
                  <a:latin typeface="Arial"/>
                  <a:ea typeface="+mn-ea"/>
                  <a:cs typeface="+mn-cs"/>
                </a:rPr>
                <a:t>Q</a:t>
              </a:r>
              <a:r>
                <a:rPr kumimoji="0" lang="en-US" sz="2800" b="1" i="0" u="none" strike="noStrike" kern="1200" cap="none" spc="200" normalizeH="0" baseline="0" noProof="0" dirty="0">
                  <a:ln>
                    <a:noFill/>
                  </a:ln>
                  <a:solidFill>
                    <a:srgbClr val="000000"/>
                  </a:solidFill>
                  <a:effectLst/>
                  <a:uLnTx/>
                  <a:uFillTx/>
                  <a:latin typeface="Arial"/>
                  <a:ea typeface="+mn-ea"/>
                  <a:cs typeface="+mn-cs"/>
                </a:rPr>
                <a:t>U</a:t>
              </a:r>
              <a:r>
                <a:rPr kumimoji="0" lang="en-US" sz="2800" b="1" i="0" u="none" strike="noStrike" kern="1200" cap="none" spc="200" normalizeH="0" baseline="0" noProof="0" dirty="0">
                  <a:ln>
                    <a:noFill/>
                  </a:ln>
                  <a:solidFill>
                    <a:srgbClr val="00AFD7"/>
                  </a:solidFill>
                  <a:effectLst/>
                  <a:uLnTx/>
                  <a:uFillTx/>
                  <a:latin typeface="Arial"/>
                  <a:ea typeface="+mn-ea"/>
                  <a:cs typeface="+mn-cs"/>
                </a:rPr>
                <a:t>ALITY</a:t>
              </a:r>
            </a:p>
          </p:txBody>
        </p:sp>
        <p:sp>
          <p:nvSpPr>
            <p:cNvPr id="12" name="Rectangle 11">
              <a:extLst>
                <a:ext uri="{FF2B5EF4-FFF2-40B4-BE49-F238E27FC236}">
                  <a16:creationId xmlns:a16="http://schemas.microsoft.com/office/drawing/2014/main" id="{3D7AB0C0-8A31-4693-9E16-B8D70A66A3E3}"/>
                </a:ext>
              </a:extLst>
            </p:cNvPr>
            <p:cNvSpPr/>
            <p:nvPr/>
          </p:nvSpPr>
          <p:spPr>
            <a:xfrm>
              <a:off x="2861905" y="1990398"/>
              <a:ext cx="3752730"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92D050"/>
                  </a:solidFill>
                  <a:effectLst/>
                  <a:uLnTx/>
                  <a:uFillTx/>
                  <a:latin typeface="Arial"/>
                  <a:ea typeface="+mn-ea"/>
                  <a:cs typeface="+mn-cs"/>
                </a:rPr>
                <a:t>ACCES</a:t>
              </a:r>
              <a:r>
                <a:rPr kumimoji="0" lang="en-US" sz="2800" b="1" i="0" u="none" strike="noStrike" kern="1200" cap="none" spc="200" normalizeH="0" baseline="0" noProof="0" dirty="0">
                  <a:ln>
                    <a:noFill/>
                  </a:ln>
                  <a:solidFill>
                    <a:srgbClr val="000000"/>
                  </a:solidFill>
                  <a:effectLst/>
                  <a:uLnTx/>
                  <a:uFillTx/>
                  <a:latin typeface="Arial"/>
                  <a:ea typeface="+mn-ea"/>
                  <a:cs typeface="+mn-cs"/>
                </a:rPr>
                <a:t>S</a:t>
              </a:r>
              <a:r>
                <a:rPr kumimoji="0" lang="en-US" sz="2800" b="1" i="0" u="none" strike="noStrike" kern="1200" cap="none" spc="200" normalizeH="0" baseline="0" noProof="0" dirty="0">
                  <a:ln>
                    <a:noFill/>
                  </a:ln>
                  <a:solidFill>
                    <a:srgbClr val="92D050"/>
                  </a:solidFill>
                  <a:effectLst/>
                  <a:uLnTx/>
                  <a:uFillTx/>
                  <a:latin typeface="Arial"/>
                  <a:ea typeface="+mn-ea"/>
                  <a:cs typeface="+mn-cs"/>
                </a:rPr>
                <a:t>IBILITY</a:t>
              </a:r>
            </a:p>
          </p:txBody>
        </p:sp>
        <p:sp>
          <p:nvSpPr>
            <p:cNvPr id="14" name="Rectangle 13">
              <a:extLst>
                <a:ext uri="{FF2B5EF4-FFF2-40B4-BE49-F238E27FC236}">
                  <a16:creationId xmlns:a16="http://schemas.microsoft.com/office/drawing/2014/main" id="{6F53D879-03BC-4F99-993F-3CE5C0415041}"/>
                </a:ext>
              </a:extLst>
            </p:cNvPr>
            <p:cNvSpPr/>
            <p:nvPr/>
          </p:nvSpPr>
          <p:spPr>
            <a:xfrm>
              <a:off x="2007010" y="2394782"/>
              <a:ext cx="460762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8A1B61"/>
                  </a:solidFill>
                  <a:effectLst/>
                  <a:uLnTx/>
                  <a:uFillTx/>
                  <a:latin typeface="Arial"/>
                  <a:ea typeface="+mn-ea"/>
                  <a:cs typeface="+mn-cs"/>
                </a:rPr>
                <a:t>INTERPRET</a:t>
              </a:r>
              <a:r>
                <a:rPr kumimoji="0" lang="en-US" sz="2800" b="1" i="0" u="none" strike="noStrike" kern="1200" cap="none" spc="200" normalizeH="0" baseline="0" noProof="0" dirty="0">
                  <a:ln>
                    <a:noFill/>
                  </a:ln>
                  <a:solidFill>
                    <a:srgbClr val="000000"/>
                  </a:solidFill>
                  <a:effectLst/>
                  <a:uLnTx/>
                  <a:uFillTx/>
                  <a:latin typeface="Arial"/>
                  <a:ea typeface="+mn-ea"/>
                  <a:cs typeface="+mn-cs"/>
                </a:rPr>
                <a:t>A</a:t>
              </a:r>
              <a:r>
                <a:rPr kumimoji="0" lang="en-US" sz="2800" b="1" i="0" u="none" strike="noStrike" kern="1200" cap="none" spc="200" normalizeH="0" baseline="0" noProof="0" dirty="0">
                  <a:ln>
                    <a:noFill/>
                  </a:ln>
                  <a:solidFill>
                    <a:srgbClr val="8A1B61"/>
                  </a:solidFill>
                  <a:effectLst/>
                  <a:uLnTx/>
                  <a:uFillTx/>
                  <a:latin typeface="Arial"/>
                  <a:ea typeface="+mn-ea"/>
                  <a:cs typeface="+mn-cs"/>
                </a:rPr>
                <a:t>BILITY</a:t>
              </a:r>
            </a:p>
          </p:txBody>
        </p:sp>
        <p:sp>
          <p:nvSpPr>
            <p:cNvPr id="18" name="Rectangle 17">
              <a:extLst>
                <a:ext uri="{FF2B5EF4-FFF2-40B4-BE49-F238E27FC236}">
                  <a16:creationId xmlns:a16="http://schemas.microsoft.com/office/drawing/2014/main" id="{E8615E27-66BB-46E0-B83B-76F9C4AA1891}"/>
                </a:ext>
              </a:extLst>
            </p:cNvPr>
            <p:cNvSpPr/>
            <p:nvPr/>
          </p:nvSpPr>
          <p:spPr>
            <a:xfrm>
              <a:off x="3001780" y="2771310"/>
              <a:ext cx="327368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236192"/>
                  </a:solidFill>
                  <a:effectLst/>
                  <a:uLnTx/>
                  <a:uFillTx/>
                  <a:latin typeface="Arial"/>
                  <a:ea typeface="+mn-ea"/>
                  <a:cs typeface="+mn-cs"/>
                </a:rPr>
                <a:t>CREDI</a:t>
              </a:r>
              <a:r>
                <a:rPr kumimoji="0" lang="en-US" sz="2800" b="1" i="0" u="none" strike="noStrike" kern="1200" cap="none" spc="200" normalizeH="0" baseline="0" noProof="0" dirty="0">
                  <a:ln>
                    <a:noFill/>
                  </a:ln>
                  <a:solidFill>
                    <a:srgbClr val="000000"/>
                  </a:solidFill>
                  <a:effectLst/>
                  <a:uLnTx/>
                  <a:uFillTx/>
                  <a:latin typeface="Arial"/>
                  <a:ea typeface="+mn-ea"/>
                  <a:cs typeface="+mn-cs"/>
                </a:rPr>
                <a:t>B</a:t>
              </a:r>
              <a:r>
                <a:rPr kumimoji="0" lang="en-US" sz="2800" b="1" i="0" u="none" strike="noStrike" kern="1200" cap="none" spc="200" normalizeH="0" baseline="0" noProof="0" dirty="0">
                  <a:ln>
                    <a:noFill/>
                  </a:ln>
                  <a:solidFill>
                    <a:srgbClr val="236192"/>
                  </a:solidFill>
                  <a:effectLst/>
                  <a:uLnTx/>
                  <a:uFillTx/>
                  <a:latin typeface="Arial"/>
                  <a:ea typeface="+mn-ea"/>
                  <a:cs typeface="+mn-cs"/>
                </a:rPr>
                <a:t>ILITY</a:t>
              </a:r>
              <a:r>
                <a:rPr kumimoji="0" lang="en-US" sz="2800" b="1" i="0" u="none" strike="noStrike" kern="1200" cap="none" spc="200" normalizeH="0" baseline="0" noProof="0" dirty="0">
                  <a:ln>
                    <a:noFill/>
                  </a:ln>
                  <a:solidFill>
                    <a:srgbClr val="000000"/>
                  </a:solidFill>
                  <a:effectLst/>
                  <a:uLnTx/>
                  <a:uFillTx/>
                  <a:latin typeface="Arial"/>
                  <a:ea typeface="+mn-ea"/>
                  <a:cs typeface="+mn-cs"/>
                </a:rPr>
                <a:t> </a:t>
              </a:r>
            </a:p>
          </p:txBody>
        </p:sp>
        <p:sp>
          <p:nvSpPr>
            <p:cNvPr id="20" name="Rectangle 19">
              <a:extLst>
                <a:ext uri="{FF2B5EF4-FFF2-40B4-BE49-F238E27FC236}">
                  <a16:creationId xmlns:a16="http://schemas.microsoft.com/office/drawing/2014/main" id="{E731093E-ADF1-4D4C-AC3E-BB02A2801E33}"/>
                </a:ext>
              </a:extLst>
            </p:cNvPr>
            <p:cNvSpPr/>
            <p:nvPr/>
          </p:nvSpPr>
          <p:spPr>
            <a:xfrm>
              <a:off x="3094137" y="3174236"/>
              <a:ext cx="402074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0" normalizeH="0" baseline="0" noProof="0" dirty="0">
                  <a:ln>
                    <a:noFill/>
                  </a:ln>
                  <a:solidFill>
                    <a:srgbClr val="DE6126"/>
                  </a:solidFill>
                  <a:effectLst/>
                  <a:uLnTx/>
                  <a:uFillTx/>
                  <a:latin typeface="Arial"/>
                  <a:ea typeface="+mn-ea"/>
                  <a:cs typeface="+mn-cs"/>
                </a:rPr>
                <a:t>COMP</a:t>
              </a:r>
              <a:r>
                <a:rPr kumimoji="0" lang="en-US" sz="2800" b="1" i="0" u="none" strike="noStrike" kern="1200" cap="none" spc="200" normalizeH="0" baseline="0" noProof="0" dirty="0">
                  <a:ln>
                    <a:noFill/>
                  </a:ln>
                  <a:solidFill>
                    <a:srgbClr val="000000"/>
                  </a:solidFill>
                  <a:effectLst/>
                  <a:uLnTx/>
                  <a:uFillTx/>
                  <a:latin typeface="Arial"/>
                  <a:ea typeface="+mn-ea"/>
                  <a:cs typeface="+mn-cs"/>
                </a:rPr>
                <a:t>L</a:t>
              </a:r>
              <a:r>
                <a:rPr kumimoji="0" lang="en-US" sz="2800" b="1" i="0" u="none" strike="noStrike" kern="1200" cap="none" spc="200" normalizeH="0" baseline="0" noProof="0" dirty="0">
                  <a:ln>
                    <a:noFill/>
                  </a:ln>
                  <a:solidFill>
                    <a:srgbClr val="DE6126"/>
                  </a:solidFill>
                  <a:effectLst/>
                  <a:uLnTx/>
                  <a:uFillTx/>
                  <a:latin typeface="Arial"/>
                  <a:ea typeface="+mn-ea"/>
                  <a:cs typeface="+mn-cs"/>
                </a:rPr>
                <a:t>ETENESS</a:t>
              </a:r>
            </a:p>
          </p:txBody>
        </p:sp>
      </p:grpSp>
    </p:spTree>
    <p:extLst>
      <p:ext uri="{BB962C8B-B14F-4D97-AF65-F5344CB8AC3E}">
        <p14:creationId xmlns:p14="http://schemas.microsoft.com/office/powerpoint/2010/main" val="85396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3B49A2-7B26-4D8E-9B21-F35F9EE10815}"/>
              </a:ext>
            </a:extLst>
          </p:cNvPr>
          <p:cNvPicPr>
            <a:picLocks noChangeAspect="1"/>
          </p:cNvPicPr>
          <p:nvPr/>
        </p:nvPicPr>
        <p:blipFill rotWithShape="1">
          <a:blip r:embed="rId3"/>
          <a:srcRect b="22535"/>
          <a:stretch/>
        </p:blipFill>
        <p:spPr>
          <a:xfrm>
            <a:off x="0" y="-19050"/>
            <a:ext cx="9144000" cy="4647757"/>
          </a:xfrm>
          <a:prstGeom prst="rect">
            <a:avLst/>
          </a:prstGeom>
        </p:spPr>
      </p:pic>
      <p:sp>
        <p:nvSpPr>
          <p:cNvPr id="2" name="TextBox 1">
            <a:extLst>
              <a:ext uri="{FF2B5EF4-FFF2-40B4-BE49-F238E27FC236}">
                <a16:creationId xmlns:a16="http://schemas.microsoft.com/office/drawing/2014/main" id="{E447DE63-0367-48AF-9A05-71CEBB18DFE2}"/>
              </a:ext>
            </a:extLst>
          </p:cNvPr>
          <p:cNvSpPr txBox="1"/>
          <p:nvPr/>
        </p:nvSpPr>
        <p:spPr>
          <a:xfrm>
            <a:off x="0" y="1536445"/>
            <a:ext cx="7354581" cy="1015663"/>
          </a:xfrm>
          <a:prstGeom prst="rect">
            <a:avLst/>
          </a:prstGeom>
          <a:solidFill>
            <a:schemeClr val="tx2">
              <a:alpha val="35000"/>
            </a:schemeClr>
          </a:solidFill>
          <a:effectLst>
            <a:softEdge rad="3175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Virtuous and Vicious Circles in the Data Lifecycle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Elizabeth Yakel, Ixchel M. Faniel, Zachary Maiorana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Accepted for publication in </a:t>
            </a:r>
            <a:r>
              <a:rPr kumimoji="0" lang="en-US" sz="1800" b="0" i="1" u="none" strike="noStrike" kern="1200" cap="none" spc="0" normalizeH="0" baseline="0" noProof="0" dirty="0">
                <a:ln>
                  <a:noFill/>
                </a:ln>
                <a:solidFill>
                  <a:prstClr val="white"/>
                </a:solidFill>
                <a:effectLst/>
                <a:uLnTx/>
                <a:uFillTx/>
                <a:latin typeface="Arial"/>
                <a:ea typeface="+mn-ea"/>
                <a:cs typeface="+mn-cs"/>
              </a:rPr>
              <a:t>Information Research </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p>
        </p:txBody>
      </p:sp>
      <p:sp>
        <p:nvSpPr>
          <p:cNvPr id="3" name="Text Placeholder 2">
            <a:extLst>
              <a:ext uri="{FF2B5EF4-FFF2-40B4-BE49-F238E27FC236}">
                <a16:creationId xmlns:a16="http://schemas.microsoft.com/office/drawing/2014/main" id="{829624C0-52EE-420C-8D74-C30916F6571C}"/>
              </a:ext>
            </a:extLst>
          </p:cNvPr>
          <p:cNvSpPr>
            <a:spLocks noGrp="1"/>
          </p:cNvSpPr>
          <p:nvPr>
            <p:ph type="body" sz="quarter" idx="4294967295"/>
          </p:nvPr>
        </p:nvSpPr>
        <p:spPr>
          <a:xfrm>
            <a:off x="0" y="96838"/>
            <a:ext cx="7981950" cy="1149350"/>
          </a:xfrm>
          <a:prstGeom prst="rect">
            <a:avLst/>
          </a:prstGeom>
          <a:solidFill>
            <a:schemeClr val="tx2">
              <a:alpha val="35000"/>
            </a:schemeClr>
          </a:solidFill>
          <a:effectLst>
            <a:softEdge rad="31750"/>
          </a:effectLst>
        </p:spPr>
        <p:txBody>
          <a:bodyPr/>
          <a:lstStyle/>
          <a:p>
            <a:pPr marL="0" indent="0" algn="ctr">
              <a:buNone/>
            </a:pPr>
            <a:r>
              <a:rPr lang="en-US" sz="3200" dirty="0">
                <a:solidFill>
                  <a:schemeClr val="bg1"/>
                </a:solidFill>
              </a:rPr>
              <a:t> Positioning Library Expertise Throughout the Research Data Lifecycle</a:t>
            </a:r>
          </a:p>
        </p:txBody>
      </p:sp>
      <p:sp>
        <p:nvSpPr>
          <p:cNvPr id="5" name="TextBox 4">
            <a:extLst>
              <a:ext uri="{FF2B5EF4-FFF2-40B4-BE49-F238E27FC236}">
                <a16:creationId xmlns:a16="http://schemas.microsoft.com/office/drawing/2014/main" id="{8FACE361-2D64-4D1A-BFDA-98209D946BFF}"/>
              </a:ext>
            </a:extLst>
          </p:cNvPr>
          <p:cNvSpPr txBox="1"/>
          <p:nvPr/>
        </p:nvSpPr>
        <p:spPr>
          <a:xfrm>
            <a:off x="1789419" y="2810468"/>
            <a:ext cx="7354581" cy="1661993"/>
          </a:xfrm>
          <a:prstGeom prst="rect">
            <a:avLst/>
          </a:prstGeom>
          <a:solidFill>
            <a:schemeClr val="tx2">
              <a:alpha val="35000"/>
            </a:schemeClr>
          </a:solidFill>
          <a:effectLst>
            <a:softEdge rad="31750"/>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Beyond the Archive: Bridging Data Creation and Reuse in Archaeology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Ixchel Faniel, Anne Austin, Eric Kansa, Sarah Whitcher Kansa, Phoebe France, Jennifer Jacobs, Ran Boytner, and Elizabeth Yakel</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n-ea"/>
                <a:cs typeface="+mn-cs"/>
              </a:rPr>
              <a:t>Advances in Archaeological Practice</a:t>
            </a:r>
          </a:p>
        </p:txBody>
      </p:sp>
    </p:spTree>
    <p:extLst>
      <p:ext uri="{BB962C8B-B14F-4D97-AF65-F5344CB8AC3E}">
        <p14:creationId xmlns:p14="http://schemas.microsoft.com/office/powerpoint/2010/main" val="329207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866663-E7E7-4960-AD29-5FEABDC6492B}"/>
              </a:ext>
            </a:extLst>
          </p:cNvPr>
          <p:cNvSpPr txBox="1"/>
          <p:nvPr/>
        </p:nvSpPr>
        <p:spPr>
          <a:xfrm>
            <a:off x="1137652" y="2874244"/>
            <a:ext cx="6776206" cy="141577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Research Information Management (RIM):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“the aggregation, curation, and utilization of metadata about research activities.”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(Bryant et al., 2017, p. 6)</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2BCC0804-BA94-4C09-AFE9-7B9112E2A32E}"/>
              </a:ext>
            </a:extLst>
          </p:cNvPr>
          <p:cNvSpPr txBox="1"/>
          <p:nvPr/>
        </p:nvSpPr>
        <p:spPr>
          <a:xfrm>
            <a:off x="1137652" y="313977"/>
            <a:ext cx="7777749" cy="21544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50000"/>
                    <a:lumOff val="50000"/>
                  </a:srgbClr>
                </a:solidFill>
                <a:effectLst/>
                <a:uLnTx/>
                <a:uFillTx/>
                <a:latin typeface="Arial"/>
                <a:ea typeface="+mn-ea"/>
                <a:cs typeface="+mn-cs"/>
              </a:rPr>
              <a:t>Research data management (RDM):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lumMod val="50000"/>
                    <a:lumOff val="50000"/>
                  </a:srgbClr>
                </a:solidFill>
                <a:effectLst/>
                <a:uLnTx/>
                <a:uFillTx/>
                <a:latin typeface="Arial"/>
                <a:ea typeface="+mn-ea"/>
                <a:cs typeface="+mn-cs"/>
              </a:rPr>
              <a:t>“activities and processes associated with the [research] data lifecycle, involving the design and creation of [research] data, storage, security, preservation, retrieval, sharing, and reuse….”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Arial"/>
                <a:ea typeface="+mn-ea"/>
                <a:cs typeface="+mn-cs"/>
              </a:rPr>
              <a:t>(Cox &amp; Pinfield, 2014, p. 300)</a:t>
            </a:r>
            <a:endParaRPr kumimoji="0" lang="en-US" sz="2400" b="1"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sp>
        <p:nvSpPr>
          <p:cNvPr id="7" name="Rectangle 6">
            <a:extLst>
              <a:ext uri="{FF2B5EF4-FFF2-40B4-BE49-F238E27FC236}">
                <a16:creationId xmlns:a16="http://schemas.microsoft.com/office/drawing/2014/main" id="{E50CB364-C89C-495C-9618-84C1E3A9E8AF}"/>
              </a:ext>
            </a:extLst>
          </p:cNvPr>
          <p:cNvSpPr/>
          <p:nvPr/>
        </p:nvSpPr>
        <p:spPr>
          <a:xfrm>
            <a:off x="327703" y="868515"/>
            <a:ext cx="56938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0000">
                    <a:lumMod val="50000"/>
                    <a:lumOff val="50000"/>
                  </a:srgbClr>
                </a:solidFill>
                <a:effectLst>
                  <a:outerShdw blurRad="38100" dist="19050" dir="2700000" algn="tl" rotWithShape="0">
                    <a:srgbClr val="000000">
                      <a:alpha val="40000"/>
                    </a:srgbClr>
                  </a:outerShdw>
                </a:effectLst>
                <a:uLnTx/>
                <a:uFillTx/>
                <a:latin typeface="Arial"/>
                <a:ea typeface="+mn-ea"/>
                <a:cs typeface="+mn-cs"/>
              </a:rPr>
              <a:t>1</a:t>
            </a:r>
          </a:p>
        </p:txBody>
      </p:sp>
      <p:sp>
        <p:nvSpPr>
          <p:cNvPr id="8" name="Rectangle 7">
            <a:extLst>
              <a:ext uri="{FF2B5EF4-FFF2-40B4-BE49-F238E27FC236}">
                <a16:creationId xmlns:a16="http://schemas.microsoft.com/office/drawing/2014/main" id="{7E564970-CB5B-4F6D-B1D0-B12028BE0570}"/>
              </a:ext>
            </a:extLst>
          </p:cNvPr>
          <p:cNvSpPr/>
          <p:nvPr/>
        </p:nvSpPr>
        <p:spPr>
          <a:xfrm>
            <a:off x="7996639" y="3120465"/>
            <a:ext cx="56938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srgbClr val="000000">
                      <a:alpha val="40000"/>
                    </a:srgbClr>
                  </a:outerShdw>
                </a:effectLst>
                <a:uLnTx/>
                <a:uFillTx/>
                <a:latin typeface="Arial"/>
                <a:ea typeface="+mn-ea"/>
                <a:cs typeface="+mn-cs"/>
              </a:rPr>
              <a:t>2</a:t>
            </a:r>
          </a:p>
        </p:txBody>
      </p:sp>
    </p:spTree>
    <p:extLst>
      <p:ext uri="{BB962C8B-B14F-4D97-AF65-F5344CB8AC3E}">
        <p14:creationId xmlns:p14="http://schemas.microsoft.com/office/powerpoint/2010/main" val="42058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798572A-E607-4AE3-AAE2-3E0686D1EB5A}"/>
              </a:ext>
            </a:extLst>
          </p:cNvPr>
          <p:cNvPicPr>
            <a:picLocks noChangeAspect="1"/>
          </p:cNvPicPr>
          <p:nvPr/>
        </p:nvPicPr>
        <p:blipFill rotWithShape="1">
          <a:blip r:embed="rId2"/>
          <a:srcRect t="9519"/>
          <a:stretch/>
        </p:blipFill>
        <p:spPr>
          <a:xfrm>
            <a:off x="918846" y="0"/>
            <a:ext cx="8060993" cy="5022358"/>
          </a:xfrm>
          <a:prstGeom prst="rect">
            <a:avLst/>
          </a:prstGeom>
        </p:spPr>
      </p:pic>
      <p:sp>
        <p:nvSpPr>
          <p:cNvPr id="4" name="TextBox 3">
            <a:extLst>
              <a:ext uri="{FF2B5EF4-FFF2-40B4-BE49-F238E27FC236}">
                <a16:creationId xmlns:a16="http://schemas.microsoft.com/office/drawing/2014/main" id="{9C370112-A34B-4F05-8BF2-C0DAF5498F18}"/>
              </a:ext>
            </a:extLst>
          </p:cNvPr>
          <p:cNvSpPr txBox="1"/>
          <p:nvPr/>
        </p:nvSpPr>
        <p:spPr>
          <a:xfrm>
            <a:off x="85672" y="4714581"/>
            <a:ext cx="18193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(Bryant et al., 2017)</a:t>
            </a:r>
          </a:p>
        </p:txBody>
      </p:sp>
      <p:sp>
        <p:nvSpPr>
          <p:cNvPr id="5" name="Rectangle 4">
            <a:extLst>
              <a:ext uri="{FF2B5EF4-FFF2-40B4-BE49-F238E27FC236}">
                <a16:creationId xmlns:a16="http://schemas.microsoft.com/office/drawing/2014/main" id="{0D7E0F39-A1A0-4B49-8CA9-FE936A1D0E40}"/>
              </a:ext>
            </a:extLst>
          </p:cNvPr>
          <p:cNvSpPr/>
          <p:nvPr/>
        </p:nvSpPr>
        <p:spPr>
          <a:xfrm>
            <a:off x="7496438" y="637430"/>
            <a:ext cx="1457432" cy="620390"/>
          </a:xfrm>
          <a:prstGeom prst="rect">
            <a:avLst/>
          </a:prstGeom>
          <a:noFill/>
          <a:ln w="793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8C122E16-13C8-4571-8594-0C473F76F7F6}"/>
              </a:ext>
            </a:extLst>
          </p:cNvPr>
          <p:cNvSpPr txBox="1"/>
          <p:nvPr/>
        </p:nvSpPr>
        <p:spPr>
          <a:xfrm>
            <a:off x="0" y="0"/>
            <a:ext cx="474345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8553"/>
                </a:solidFill>
                <a:effectLst/>
                <a:uLnTx/>
                <a:uFillTx/>
                <a:latin typeface="Arial"/>
                <a:ea typeface="+mn-ea"/>
                <a:cs typeface="+mn-cs"/>
              </a:rPr>
              <a:t>Institutional Collaborators</a:t>
            </a:r>
          </a:p>
        </p:txBody>
      </p:sp>
    </p:spTree>
    <p:extLst>
      <p:ext uri="{BB962C8B-B14F-4D97-AF65-F5344CB8AC3E}">
        <p14:creationId xmlns:p14="http://schemas.microsoft.com/office/powerpoint/2010/main" val="33480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1D82EB-4D50-40BC-847A-A91CF35F51BD}"/>
              </a:ext>
            </a:extLst>
          </p:cNvPr>
          <p:cNvSpPr>
            <a:spLocks noGrp="1"/>
          </p:cNvSpPr>
          <p:nvPr>
            <p:ph type="body" sz="quarter" idx="4294967295"/>
          </p:nvPr>
        </p:nvSpPr>
        <p:spPr>
          <a:xfrm>
            <a:off x="0" y="63500"/>
            <a:ext cx="8439150" cy="552450"/>
          </a:xfrm>
          <a:prstGeom prst="rect">
            <a:avLst/>
          </a:prstGeom>
        </p:spPr>
        <p:txBody>
          <a:bodyPr/>
          <a:lstStyle/>
          <a:p>
            <a:pPr marL="0" indent="0">
              <a:buNone/>
            </a:pPr>
            <a:r>
              <a:rPr lang="en-US" sz="3200" dirty="0"/>
              <a:t>  </a:t>
            </a:r>
            <a:r>
              <a:rPr lang="en-US" sz="3200" b="1" dirty="0">
                <a:solidFill>
                  <a:srgbClr val="004B7F"/>
                </a:solidFill>
              </a:rPr>
              <a:t>Convenience and Compliance</a:t>
            </a:r>
          </a:p>
        </p:txBody>
      </p:sp>
      <p:pic>
        <p:nvPicPr>
          <p:cNvPr id="3" name="Shape 176">
            <a:extLst>
              <a:ext uri="{FF2B5EF4-FFF2-40B4-BE49-F238E27FC236}">
                <a16:creationId xmlns:a16="http://schemas.microsoft.com/office/drawing/2014/main" id="{C3894BE2-110C-4185-9BCD-AA03E5D3DBBA}"/>
              </a:ext>
            </a:extLst>
          </p:cNvPr>
          <p:cNvPicPr preferRelativeResize="0">
            <a:picLocks noChangeAspect="1"/>
          </p:cNvPicPr>
          <p:nvPr/>
        </p:nvPicPr>
        <p:blipFill rotWithShape="1">
          <a:blip r:embed="rId3">
            <a:alphaModFix/>
          </a:blip>
          <a:srcRect/>
          <a:stretch/>
        </p:blipFill>
        <p:spPr>
          <a:xfrm>
            <a:off x="1293496" y="709087"/>
            <a:ext cx="2976915" cy="3851576"/>
          </a:xfrm>
          <a:prstGeom prst="rect">
            <a:avLst/>
          </a:prstGeom>
          <a:noFill/>
          <a:ln w="9525" cap="flat" cmpd="sng">
            <a:solidFill>
              <a:schemeClr val="accent2"/>
            </a:solidFill>
            <a:prstDash val="solid"/>
            <a:round/>
            <a:headEnd type="none" w="med" len="med"/>
            <a:tailEnd type="none" w="med" len="med"/>
          </a:ln>
        </p:spPr>
      </p:pic>
      <p:pic>
        <p:nvPicPr>
          <p:cNvPr id="4" name="Picture 3">
            <a:extLst>
              <a:ext uri="{FF2B5EF4-FFF2-40B4-BE49-F238E27FC236}">
                <a16:creationId xmlns:a16="http://schemas.microsoft.com/office/drawing/2014/main" id="{17245E3D-24AA-4FCE-89F6-368549B4E9D3}"/>
              </a:ext>
            </a:extLst>
          </p:cNvPr>
          <p:cNvPicPr>
            <a:picLocks noChangeAspect="1"/>
          </p:cNvPicPr>
          <p:nvPr/>
        </p:nvPicPr>
        <p:blipFill>
          <a:blip r:embed="rId4"/>
          <a:stretch>
            <a:fillRect/>
          </a:stretch>
        </p:blipFill>
        <p:spPr>
          <a:xfrm>
            <a:off x="5116453" y="1375579"/>
            <a:ext cx="3322695" cy="1196171"/>
          </a:xfrm>
          <a:prstGeom prst="rect">
            <a:avLst/>
          </a:prstGeom>
        </p:spPr>
      </p:pic>
      <p:pic>
        <p:nvPicPr>
          <p:cNvPr id="5" name="Shape 368">
            <a:extLst>
              <a:ext uri="{FF2B5EF4-FFF2-40B4-BE49-F238E27FC236}">
                <a16:creationId xmlns:a16="http://schemas.microsoft.com/office/drawing/2014/main" id="{8E26D7FE-20DD-456B-848F-6B6216870202}"/>
              </a:ext>
            </a:extLst>
          </p:cNvPr>
          <p:cNvPicPr preferRelativeResize="0"/>
          <p:nvPr/>
        </p:nvPicPr>
        <p:blipFill rotWithShape="1">
          <a:blip r:embed="rId5">
            <a:alphaModFix/>
          </a:blip>
          <a:srcRect/>
          <a:stretch/>
        </p:blipFill>
        <p:spPr>
          <a:xfrm>
            <a:off x="5732607" y="2998521"/>
            <a:ext cx="2090386" cy="413890"/>
          </a:xfrm>
          <a:prstGeom prst="rect">
            <a:avLst/>
          </a:prstGeom>
          <a:noFill/>
          <a:ln>
            <a:noFill/>
          </a:ln>
        </p:spPr>
      </p:pic>
      <p:sp>
        <p:nvSpPr>
          <p:cNvPr id="6" name="TextBox 5">
            <a:extLst>
              <a:ext uri="{FF2B5EF4-FFF2-40B4-BE49-F238E27FC236}">
                <a16:creationId xmlns:a16="http://schemas.microsoft.com/office/drawing/2014/main" id="{68A315BD-E254-4A75-AA5D-2B1FD656777E}"/>
              </a:ext>
            </a:extLst>
          </p:cNvPr>
          <p:cNvSpPr txBox="1"/>
          <p:nvPr/>
        </p:nvSpPr>
        <p:spPr>
          <a:xfrm>
            <a:off x="4270411" y="4283664"/>
            <a:ext cx="325099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(Bryant, Dortmund, &amp; Malpas, 2017)</a:t>
            </a:r>
          </a:p>
        </p:txBody>
      </p:sp>
    </p:spTree>
    <p:extLst>
      <p:ext uri="{BB962C8B-B14F-4D97-AF65-F5344CB8AC3E}">
        <p14:creationId xmlns:p14="http://schemas.microsoft.com/office/powerpoint/2010/main" val="64224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A668F-4CE4-DF45-96B7-86B4D290E9B5}"/>
              </a:ext>
            </a:extLst>
          </p:cNvPr>
          <p:cNvPicPr>
            <a:picLocks noChangeAspect="1"/>
          </p:cNvPicPr>
          <p:nvPr/>
        </p:nvPicPr>
        <p:blipFill>
          <a:blip r:embed="rId3"/>
          <a:stretch>
            <a:fillRect/>
          </a:stretch>
        </p:blipFill>
        <p:spPr>
          <a:xfrm>
            <a:off x="3550412" y="1576020"/>
            <a:ext cx="5427818" cy="1636668"/>
          </a:xfrm>
          <a:prstGeom prst="rect">
            <a:avLst/>
          </a:prstGeom>
        </p:spPr>
      </p:pic>
      <p:pic>
        <p:nvPicPr>
          <p:cNvPr id="4" name="Picture 3">
            <a:extLst>
              <a:ext uri="{FF2B5EF4-FFF2-40B4-BE49-F238E27FC236}">
                <a16:creationId xmlns:a16="http://schemas.microsoft.com/office/drawing/2014/main" id="{620B3B41-24C7-4C41-8B7E-1F98EC14AF79}"/>
              </a:ext>
            </a:extLst>
          </p:cNvPr>
          <p:cNvPicPr>
            <a:picLocks noChangeAspect="1"/>
          </p:cNvPicPr>
          <p:nvPr/>
        </p:nvPicPr>
        <p:blipFill>
          <a:blip r:embed="rId4"/>
          <a:stretch>
            <a:fillRect/>
          </a:stretch>
        </p:blipFill>
        <p:spPr>
          <a:xfrm>
            <a:off x="319220" y="696852"/>
            <a:ext cx="3075110" cy="3860127"/>
          </a:xfrm>
          <a:prstGeom prst="rect">
            <a:avLst/>
          </a:prstGeom>
        </p:spPr>
      </p:pic>
      <p:sp>
        <p:nvSpPr>
          <p:cNvPr id="2" name="Text Placeholder 1">
            <a:extLst>
              <a:ext uri="{FF2B5EF4-FFF2-40B4-BE49-F238E27FC236}">
                <a16:creationId xmlns:a16="http://schemas.microsoft.com/office/drawing/2014/main" id="{C22AF724-2B67-4FCD-BEE9-017775B2D230}"/>
              </a:ext>
            </a:extLst>
          </p:cNvPr>
          <p:cNvSpPr>
            <a:spLocks noGrp="1"/>
          </p:cNvSpPr>
          <p:nvPr>
            <p:ph type="body" sz="quarter" idx="4294967295"/>
          </p:nvPr>
        </p:nvSpPr>
        <p:spPr>
          <a:xfrm>
            <a:off x="0" y="50800"/>
            <a:ext cx="8439150" cy="584200"/>
          </a:xfrm>
          <a:prstGeom prst="rect">
            <a:avLst/>
          </a:prstGeom>
        </p:spPr>
        <p:txBody>
          <a:bodyPr/>
          <a:lstStyle/>
          <a:p>
            <a:pPr marL="0" indent="0">
              <a:buNone/>
            </a:pPr>
            <a:r>
              <a:rPr lang="en-US" sz="3200" dirty="0"/>
              <a:t>    </a:t>
            </a:r>
            <a:r>
              <a:rPr lang="en-US" sz="3200" b="1" dirty="0">
                <a:solidFill>
                  <a:srgbClr val="004B7F"/>
                </a:solidFill>
              </a:rPr>
              <a:t>Practices and Patterns</a:t>
            </a:r>
          </a:p>
        </p:txBody>
      </p:sp>
      <p:sp>
        <p:nvSpPr>
          <p:cNvPr id="6" name="TextBox 5">
            <a:extLst>
              <a:ext uri="{FF2B5EF4-FFF2-40B4-BE49-F238E27FC236}">
                <a16:creationId xmlns:a16="http://schemas.microsoft.com/office/drawing/2014/main" id="{DBEE7679-D8D8-496B-82AF-004FDBD8595F}"/>
              </a:ext>
            </a:extLst>
          </p:cNvPr>
          <p:cNvSpPr txBox="1"/>
          <p:nvPr/>
        </p:nvSpPr>
        <p:spPr>
          <a:xfrm>
            <a:off x="3394330" y="4279980"/>
            <a:ext cx="221814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(Bryant et al., 2018)</a:t>
            </a:r>
          </a:p>
        </p:txBody>
      </p:sp>
    </p:spTree>
    <p:extLst>
      <p:ext uri="{BB962C8B-B14F-4D97-AF65-F5344CB8AC3E}">
        <p14:creationId xmlns:p14="http://schemas.microsoft.com/office/powerpoint/2010/main" val="422532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CF0FC55-5104-4607-BE39-820E8365811D}"/>
              </a:ext>
            </a:extLst>
          </p:cNvPr>
          <p:cNvGraphicFramePr/>
          <p:nvPr>
            <p:extLst>
              <p:ext uri="{D42A27DB-BD31-4B8C-83A1-F6EECF244321}">
                <p14:modId xmlns:p14="http://schemas.microsoft.com/office/powerpoint/2010/main" val="2758155433"/>
              </p:ext>
            </p:extLst>
          </p:nvPr>
        </p:nvGraphicFramePr>
        <p:xfrm>
          <a:off x="79513" y="614293"/>
          <a:ext cx="8975035" cy="452920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D241D1D-6B38-4443-872C-E71A81989D0F}"/>
              </a:ext>
            </a:extLst>
          </p:cNvPr>
          <p:cNvSpPr txBox="1"/>
          <p:nvPr/>
        </p:nvSpPr>
        <p:spPr>
          <a:xfrm>
            <a:off x="0" y="81000"/>
            <a:ext cx="839954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Arial"/>
                <a:ea typeface="+mn-ea"/>
                <a:cs typeface="+mn-cs"/>
              </a:rPr>
              <a:t>RIM Activities for which the Library Plays a Role</a:t>
            </a:r>
          </a:p>
        </p:txBody>
      </p:sp>
      <p:sp>
        <p:nvSpPr>
          <p:cNvPr id="10" name="Rectangle 9">
            <a:extLst>
              <a:ext uri="{FF2B5EF4-FFF2-40B4-BE49-F238E27FC236}">
                <a16:creationId xmlns:a16="http://schemas.microsoft.com/office/drawing/2014/main" id="{C86E50AD-012D-44BA-B8FB-864A571D110D}"/>
              </a:ext>
            </a:extLst>
          </p:cNvPr>
          <p:cNvSpPr/>
          <p:nvPr/>
        </p:nvSpPr>
        <p:spPr>
          <a:xfrm>
            <a:off x="8019471" y="4247708"/>
            <a:ext cx="76014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(n=172) </a:t>
            </a:r>
          </a:p>
        </p:txBody>
      </p:sp>
      <p:sp>
        <p:nvSpPr>
          <p:cNvPr id="5" name="TextBox 4">
            <a:extLst>
              <a:ext uri="{FF2B5EF4-FFF2-40B4-BE49-F238E27FC236}">
                <a16:creationId xmlns:a16="http://schemas.microsoft.com/office/drawing/2014/main" id="{1C98EBAC-025D-4017-9773-85988C9F9F7C}"/>
              </a:ext>
            </a:extLst>
          </p:cNvPr>
          <p:cNvSpPr txBox="1"/>
          <p:nvPr/>
        </p:nvSpPr>
        <p:spPr>
          <a:xfrm>
            <a:off x="79513" y="4386207"/>
            <a:ext cx="18193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(Bryant et al., 2018)</a:t>
            </a:r>
          </a:p>
        </p:txBody>
      </p:sp>
    </p:spTree>
    <p:extLst>
      <p:ext uri="{BB962C8B-B14F-4D97-AF65-F5344CB8AC3E}">
        <p14:creationId xmlns:p14="http://schemas.microsoft.com/office/powerpoint/2010/main" val="259864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B8AAA2-C7A6-4624-BC66-9A255EE52A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8888"/>
          <a:stretch/>
        </p:blipFill>
        <p:spPr>
          <a:xfrm>
            <a:off x="0" y="0"/>
            <a:ext cx="9144000" cy="4600353"/>
          </a:xfrm>
          <a:prstGeom prst="rect">
            <a:avLst/>
          </a:prstGeom>
        </p:spPr>
      </p:pic>
      <p:sp>
        <p:nvSpPr>
          <p:cNvPr id="2" name="Text Placeholder 1">
            <a:extLst>
              <a:ext uri="{FF2B5EF4-FFF2-40B4-BE49-F238E27FC236}">
                <a16:creationId xmlns:a16="http://schemas.microsoft.com/office/drawing/2014/main" id="{429FFAEC-1AAE-450B-8D30-917FADBCF6BB}"/>
              </a:ext>
            </a:extLst>
          </p:cNvPr>
          <p:cNvSpPr>
            <a:spLocks noGrp="1"/>
          </p:cNvSpPr>
          <p:nvPr>
            <p:ph type="body" sz="quarter" idx="4294967295"/>
          </p:nvPr>
        </p:nvSpPr>
        <p:spPr>
          <a:xfrm>
            <a:off x="0" y="1785938"/>
            <a:ext cx="3516313" cy="779462"/>
          </a:xfrm>
          <a:prstGeom prst="rect">
            <a:avLst/>
          </a:prstGeom>
          <a:solidFill>
            <a:schemeClr val="tx2">
              <a:alpha val="85000"/>
            </a:schemeClr>
          </a:solidFill>
          <a:effectLst>
            <a:softEdge rad="31750"/>
          </a:effectLst>
        </p:spPr>
        <p:txBody>
          <a:bodyPr/>
          <a:lstStyle/>
          <a:p>
            <a:pPr marL="0" indent="0" algn="ctr">
              <a:buNone/>
            </a:pPr>
            <a:r>
              <a:rPr lang="en-US" sz="4400" dirty="0">
                <a:solidFill>
                  <a:schemeClr val="bg1"/>
                </a:solidFill>
              </a:rPr>
              <a:t>Implications</a:t>
            </a:r>
          </a:p>
        </p:txBody>
      </p:sp>
      <p:sp>
        <p:nvSpPr>
          <p:cNvPr id="7" name="Rectangle 6">
            <a:extLst>
              <a:ext uri="{FF2B5EF4-FFF2-40B4-BE49-F238E27FC236}">
                <a16:creationId xmlns:a16="http://schemas.microsoft.com/office/drawing/2014/main" id="{6B4C874E-3F69-423D-A468-C50F35CF815A}"/>
              </a:ext>
            </a:extLst>
          </p:cNvPr>
          <p:cNvSpPr/>
          <p:nvPr/>
        </p:nvSpPr>
        <p:spPr>
          <a:xfrm>
            <a:off x="4572000" y="4386657"/>
            <a:ext cx="4572000" cy="215444"/>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mn-cs"/>
              </a:rPr>
              <a:t>Image: https://www.flickr.com/photos/waferboard/19151455538 by waferboard / CC BY 2.0</a:t>
            </a:r>
          </a:p>
        </p:txBody>
      </p:sp>
    </p:spTree>
    <p:extLst>
      <p:ext uri="{BB962C8B-B14F-4D97-AF65-F5344CB8AC3E}">
        <p14:creationId xmlns:p14="http://schemas.microsoft.com/office/powerpoint/2010/main" val="47090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BACA-79F6-43CB-9DDE-62441427FCA1}"/>
              </a:ext>
            </a:extLst>
          </p:cNvPr>
          <p:cNvSpPr>
            <a:spLocks noGrp="1"/>
          </p:cNvSpPr>
          <p:nvPr>
            <p:ph type="body" sz="quarter" idx="4294967295"/>
          </p:nvPr>
        </p:nvSpPr>
        <p:spPr>
          <a:xfrm>
            <a:off x="0" y="76200"/>
            <a:ext cx="8439150" cy="533400"/>
          </a:xfrm>
          <a:prstGeom prst="rect">
            <a:avLst/>
          </a:prstGeom>
        </p:spPr>
        <p:txBody>
          <a:bodyPr/>
          <a:lstStyle/>
          <a:p>
            <a:pPr marL="0" indent="0">
              <a:buNone/>
            </a:pPr>
            <a:r>
              <a:rPr lang="en-US" sz="2800" dirty="0"/>
              <a:t>   </a:t>
            </a:r>
            <a:r>
              <a:rPr lang="en-US" sz="2800" b="1" dirty="0">
                <a:solidFill>
                  <a:srgbClr val="004B7F"/>
                </a:solidFill>
              </a:rPr>
              <a:t>References</a:t>
            </a:r>
          </a:p>
        </p:txBody>
      </p:sp>
      <p:sp>
        <p:nvSpPr>
          <p:cNvPr id="3" name="TextBox 2">
            <a:extLst>
              <a:ext uri="{FF2B5EF4-FFF2-40B4-BE49-F238E27FC236}">
                <a16:creationId xmlns:a16="http://schemas.microsoft.com/office/drawing/2014/main" id="{CE4C6065-C1AC-4FEB-B393-547039A26EA8}"/>
              </a:ext>
            </a:extLst>
          </p:cNvPr>
          <p:cNvSpPr txBox="1"/>
          <p:nvPr/>
        </p:nvSpPr>
        <p:spPr>
          <a:xfrm>
            <a:off x="139700" y="501952"/>
            <a:ext cx="8851900"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Bryant, R., Clements, A., de Castro, P., Cantrell, J., Dortmund, A., Fransen, J., … Mennielli, M. (2018). </a:t>
            </a:r>
            <a:r>
              <a:rPr kumimoji="0" lang="en-US" sz="1500" b="0" i="1" u="none" strike="noStrike" kern="1200" cap="none" spc="0" normalizeH="0" baseline="0" noProof="0" dirty="0">
                <a:ln>
                  <a:noFill/>
                </a:ln>
                <a:solidFill>
                  <a:srgbClr val="000000"/>
                </a:solidFill>
                <a:effectLst/>
                <a:uLnTx/>
                <a:uFillTx/>
                <a:latin typeface="Arial"/>
                <a:ea typeface="+mn-ea"/>
                <a:cs typeface="+mn-cs"/>
              </a:rPr>
              <a:t>Practices and patterns in research information management: Findings from a global survey</a:t>
            </a:r>
            <a:r>
              <a:rPr kumimoji="0" lang="en-US" sz="1500" b="0" i="0" u="none" strike="noStrike" kern="1200" cap="none" spc="0" normalizeH="0" baseline="0" noProof="0" dirty="0">
                <a:ln>
                  <a:noFill/>
                </a:ln>
                <a:solidFill>
                  <a:srgbClr val="000000"/>
                </a:solidFill>
                <a:effectLst/>
                <a:uLnTx/>
                <a:uFillTx/>
                <a:latin typeface="Arial"/>
                <a:ea typeface="+mn-ea"/>
                <a:cs typeface="+mn-cs"/>
              </a:rPr>
              <a:t>. Dublin, OH: OCLC Research.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2"/>
              </a:rPr>
              <a:t>https://doi.org/10.25333/BGFG-D241</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Bryant, R., Clements, A., Feltes, C., Groenewegen, D., Huggard, S., Mercer, H., … Wright, J. (2017). </a:t>
            </a:r>
            <a:r>
              <a:rPr kumimoji="0" lang="en-US" sz="1500" b="0" i="1" u="none" strike="noStrike" kern="1200" cap="none" spc="0" normalizeH="0" baseline="0" noProof="0" dirty="0">
                <a:ln>
                  <a:noFill/>
                </a:ln>
                <a:solidFill>
                  <a:srgbClr val="000000"/>
                </a:solidFill>
                <a:effectLst/>
                <a:uLnTx/>
                <a:uFillTx/>
                <a:latin typeface="Arial"/>
                <a:ea typeface="+mn-ea"/>
                <a:cs typeface="+mn-cs"/>
              </a:rPr>
              <a:t>Research information management: Defining RIM and the library’s role</a:t>
            </a:r>
            <a:r>
              <a:rPr kumimoji="0" lang="en-US" sz="1500" b="0" i="0" u="none" strike="noStrike" kern="1200" cap="none" spc="0" normalizeH="0" baseline="0" noProof="0" dirty="0">
                <a:ln>
                  <a:noFill/>
                </a:ln>
                <a:solidFill>
                  <a:srgbClr val="000000"/>
                </a:solidFill>
                <a:effectLst/>
                <a:uLnTx/>
                <a:uFillTx/>
                <a:latin typeface="Arial"/>
                <a:ea typeface="+mn-ea"/>
                <a:cs typeface="+mn-cs"/>
              </a:rPr>
              <a:t>. Dublin, OH: OCLC Research. doi:</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3"/>
              </a:rPr>
              <a:t>10.25333/C3NK88</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Bryant, R., Dortmund, A., &amp; Malpas, C. (2017). </a:t>
            </a:r>
            <a:r>
              <a:rPr kumimoji="0" lang="en-US" sz="1500" b="0" i="1" u="none" strike="noStrike" kern="1200" cap="none" spc="0" normalizeH="0" baseline="0" noProof="0" dirty="0">
                <a:ln>
                  <a:noFill/>
                </a:ln>
                <a:solidFill>
                  <a:srgbClr val="000000"/>
                </a:solidFill>
                <a:effectLst/>
                <a:uLnTx/>
                <a:uFillTx/>
                <a:latin typeface="Arial"/>
                <a:ea typeface="+mn-ea"/>
                <a:cs typeface="+mn-cs"/>
              </a:rPr>
              <a:t>Convenience and compliance: Case studies on persistent identifiers in european research information management</a:t>
            </a:r>
            <a:r>
              <a:rPr kumimoji="0" lang="en-US" sz="1500" b="0" i="0" u="none" strike="noStrike" kern="1200" cap="none" spc="0" normalizeH="0" baseline="0" noProof="0" dirty="0">
                <a:ln>
                  <a:noFill/>
                </a:ln>
                <a:solidFill>
                  <a:srgbClr val="000000"/>
                </a:solidFill>
                <a:effectLst/>
                <a:uLnTx/>
                <a:uFillTx/>
                <a:latin typeface="Arial"/>
                <a:ea typeface="+mn-ea"/>
                <a:cs typeface="+mn-cs"/>
              </a:rPr>
              <a:t>. Dublin, Ohio: OCLC Research.</a:t>
            </a:r>
            <a:br>
              <a:rPr kumimoji="0" lang="en-US" sz="1500" b="0" i="0" u="none" strike="noStrike" kern="1200" cap="none" spc="0" normalizeH="0" baseline="0" noProof="0" dirty="0">
                <a:ln>
                  <a:noFill/>
                </a:ln>
                <a:solidFill>
                  <a:srgbClr val="000000"/>
                </a:solidFill>
                <a:effectLst/>
                <a:uLnTx/>
                <a:uFillTx/>
                <a:latin typeface="Arial"/>
                <a:ea typeface="+mn-ea"/>
                <a:cs typeface="+mn-cs"/>
              </a:rPr>
            </a:br>
            <a:r>
              <a:rPr kumimoji="0" lang="en-US" sz="1500" b="0" i="0" u="none" strike="noStrike" kern="1200" cap="none" spc="0" normalizeH="0" baseline="0" noProof="0" dirty="0">
                <a:ln>
                  <a:noFill/>
                </a:ln>
                <a:solidFill>
                  <a:srgbClr val="000000"/>
                </a:solidFill>
                <a:effectLst/>
                <a:uLnTx/>
                <a:uFillTx/>
                <a:latin typeface="Arial"/>
                <a:ea typeface="+mn-ea"/>
                <a:cs typeface="+mn-cs"/>
              </a:rPr>
              <a:t>doi:</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4"/>
              </a:rPr>
              <a:t>10.25333/C32K7M</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Carter, B. @archeoscape. (2019, January 31). “…we examined data from Mark Lehner's Giza (Egypt) excavations. Great for students to get hands-on experience with archaeological data. Thanks Lehner et al. and @OpenContext cc @ekansa”. [Twitter Post]. Retrieved from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5"/>
              </a:rPr>
              <a:t>https://twitter.com/archaeoscape/status/1091034237342486528</a:t>
            </a:r>
            <a:r>
              <a:rPr kumimoji="0" lang="en-US" sz="15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Cox, A. M., &amp; Pinfield, S. (2014). Research data management and libraries: Current activities and future priorities. </a:t>
            </a:r>
            <a:r>
              <a:rPr kumimoji="0" lang="en-US" sz="1500" b="0" i="1" u="none" strike="noStrike" kern="1200" cap="none" spc="0" normalizeH="0" baseline="0" noProof="0" dirty="0">
                <a:ln>
                  <a:noFill/>
                </a:ln>
                <a:solidFill>
                  <a:srgbClr val="000000"/>
                </a:solidFill>
                <a:effectLst/>
                <a:uLnTx/>
                <a:uFillTx/>
                <a:latin typeface="Arial"/>
                <a:ea typeface="+mn-ea"/>
                <a:cs typeface="+mn-cs"/>
              </a:rPr>
              <a:t>Journal of Librarianship and Information Science 46</a:t>
            </a:r>
            <a:r>
              <a:rPr kumimoji="0" lang="en-US" sz="1500" b="0" i="0" u="none" strike="noStrike" kern="1200" cap="none" spc="0" normalizeH="0" baseline="0" noProof="0" dirty="0">
                <a:ln>
                  <a:noFill/>
                </a:ln>
                <a:solidFill>
                  <a:srgbClr val="000000"/>
                </a:solidFill>
                <a:effectLst/>
                <a:uLnTx/>
                <a:uFillTx/>
                <a:latin typeface="Arial"/>
                <a:ea typeface="+mn-ea"/>
                <a:cs typeface="+mn-cs"/>
              </a:rPr>
              <a:t>(4), 299-316. doi:10.1177/0961000613492542</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06969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BACA-79F6-43CB-9DDE-62441427FCA1}"/>
              </a:ext>
            </a:extLst>
          </p:cNvPr>
          <p:cNvSpPr>
            <a:spLocks noGrp="1"/>
          </p:cNvSpPr>
          <p:nvPr>
            <p:ph type="body" sz="quarter" idx="4294967295"/>
          </p:nvPr>
        </p:nvSpPr>
        <p:spPr>
          <a:xfrm>
            <a:off x="0" y="76200"/>
            <a:ext cx="8439150" cy="533400"/>
          </a:xfrm>
          <a:prstGeom prst="rect">
            <a:avLst/>
          </a:prstGeom>
        </p:spPr>
        <p:txBody>
          <a:bodyPr/>
          <a:lstStyle/>
          <a:p>
            <a:pPr marL="0" indent="0">
              <a:buNone/>
            </a:pPr>
            <a:r>
              <a:rPr lang="en-US" sz="2800" dirty="0"/>
              <a:t>    </a:t>
            </a:r>
            <a:r>
              <a:rPr lang="en-US" sz="2800" b="1" dirty="0">
                <a:solidFill>
                  <a:srgbClr val="004B7F"/>
                </a:solidFill>
              </a:rPr>
              <a:t>References</a:t>
            </a:r>
          </a:p>
        </p:txBody>
      </p:sp>
      <p:sp>
        <p:nvSpPr>
          <p:cNvPr id="3" name="TextBox 2">
            <a:extLst>
              <a:ext uri="{FF2B5EF4-FFF2-40B4-BE49-F238E27FC236}">
                <a16:creationId xmlns:a16="http://schemas.microsoft.com/office/drawing/2014/main" id="{CE4C6065-C1AC-4FEB-B393-547039A26EA8}"/>
              </a:ext>
            </a:extLst>
          </p:cNvPr>
          <p:cNvSpPr txBox="1"/>
          <p:nvPr/>
        </p:nvSpPr>
        <p:spPr>
          <a:xfrm>
            <a:off x="139700" y="501952"/>
            <a:ext cx="8851900" cy="39395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Dempsey, L. (2017). Library collections in the life of the user: Two directions. </a:t>
            </a:r>
            <a:r>
              <a:rPr kumimoji="0" lang="en-US" sz="1500" b="0" i="1" u="none" strike="noStrike" kern="1200" cap="none" spc="0" normalizeH="0" baseline="0" noProof="0" dirty="0">
                <a:ln>
                  <a:noFill/>
                </a:ln>
                <a:solidFill>
                  <a:srgbClr val="000000"/>
                </a:solidFill>
                <a:effectLst/>
                <a:uLnTx/>
                <a:uFillTx/>
                <a:latin typeface="Arial"/>
                <a:ea typeface="+mn-ea"/>
                <a:cs typeface="+mn-cs"/>
              </a:rPr>
              <a:t>LIBER Quarterly, 26</a:t>
            </a:r>
            <a:r>
              <a:rPr kumimoji="0" lang="en-US" sz="1500" b="0" i="0" u="none" strike="noStrike" kern="1200" cap="none" spc="0" normalizeH="0" baseline="0" noProof="0" dirty="0">
                <a:ln>
                  <a:noFill/>
                </a:ln>
                <a:solidFill>
                  <a:srgbClr val="000000"/>
                </a:solidFill>
                <a:effectLst/>
                <a:uLnTx/>
                <a:uFillTx/>
                <a:latin typeface="Arial"/>
                <a:ea typeface="+mn-ea"/>
                <a:cs typeface="+mn-cs"/>
              </a:rPr>
              <a:t>(4).</a:t>
            </a:r>
            <a:br>
              <a:rPr kumimoji="0" lang="en-US" sz="1500" b="0" i="0" u="none" strike="noStrike" kern="1200" cap="none" spc="0" normalizeH="0" baseline="0" noProof="0" dirty="0">
                <a:ln>
                  <a:noFill/>
                </a:ln>
                <a:solidFill>
                  <a:srgbClr val="000000"/>
                </a:solidFill>
                <a:effectLst/>
                <a:uLnTx/>
                <a:uFillTx/>
                <a:latin typeface="Arial"/>
                <a:ea typeface="+mn-ea"/>
                <a:cs typeface="+mn-cs"/>
              </a:rPr>
            </a:br>
            <a:r>
              <a:rPr kumimoji="0" lang="en-US" sz="1500" b="0" i="0" u="sng" strike="noStrike" kern="1200" cap="none" spc="0" normalizeH="0" baseline="0" noProof="0" dirty="0">
                <a:ln>
                  <a:noFill/>
                </a:ln>
                <a:solidFill>
                  <a:srgbClr val="000000"/>
                </a:solidFill>
                <a:effectLst/>
                <a:uLnTx/>
                <a:uFillTx/>
                <a:latin typeface="Arial"/>
                <a:ea typeface="+mn-ea"/>
                <a:cs typeface="+mn-cs"/>
                <a:hlinkClick r:id="rId2"/>
              </a:rPr>
              <a:t>https://www.liberquarterly.eu/articles/10.18352/lq.10170/</a:t>
            </a:r>
            <a:r>
              <a:rPr kumimoji="0" lang="en-US" sz="15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Enis, M. (2015). “Wisdom of the Crowd | Digital Collections.” </a:t>
            </a:r>
            <a:r>
              <a:rPr kumimoji="0" lang="en-US" sz="1500" b="0" i="1" u="none" strike="noStrike" kern="1200" cap="none" spc="0" normalizeH="0" baseline="0" noProof="0" dirty="0">
                <a:ln>
                  <a:noFill/>
                </a:ln>
                <a:solidFill>
                  <a:srgbClr val="000000"/>
                </a:solidFill>
                <a:effectLst/>
                <a:uLnTx/>
                <a:uFillTx/>
                <a:latin typeface="Arial"/>
                <a:ea typeface="+mn-ea"/>
                <a:cs typeface="+mn-cs"/>
              </a:rPr>
              <a:t>Library Journal</a:t>
            </a:r>
            <a:r>
              <a:rPr kumimoji="0" lang="en-US" sz="1500" b="0" i="0" u="none" strike="noStrike" kern="1200" cap="none" spc="0" normalizeH="0" baseline="0" noProof="0" dirty="0">
                <a:ln>
                  <a:noFill/>
                </a:ln>
                <a:solidFill>
                  <a:srgbClr val="000000"/>
                </a:solidFill>
                <a:effectLst/>
                <a:uLnTx/>
                <a:uFillTx/>
                <a:latin typeface="Arial"/>
                <a:ea typeface="+mn-ea"/>
                <a:cs typeface="+mn-cs"/>
              </a:rPr>
              <a:t>, July 13.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3"/>
              </a:rPr>
              <a:t>http://lj.libraryjournal.com/2015/07/technology/wisdom-of-the-crowd-digital-collections/#_</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Faniel, I. M., Austin, A., Kansa, E., Kansa, S. W., France, P., Jacobs, J., … Yakel, E. (2018). Beyond the archive: Bridging data creation and reuse in archaeology. </a:t>
            </a:r>
            <a:r>
              <a:rPr kumimoji="0" lang="en-US" sz="1500" b="0" i="1" u="none" strike="noStrike" kern="1200" cap="none" spc="0" normalizeH="0" baseline="0" noProof="0" dirty="0">
                <a:ln>
                  <a:noFill/>
                </a:ln>
                <a:solidFill>
                  <a:srgbClr val="000000"/>
                </a:solidFill>
                <a:effectLst/>
                <a:uLnTx/>
                <a:uFillTx/>
                <a:latin typeface="Arial"/>
                <a:ea typeface="+mn-ea"/>
                <a:cs typeface="+mn-cs"/>
              </a:rPr>
              <a:t>Advances in Archaeological Practice</a:t>
            </a:r>
            <a:r>
              <a:rPr kumimoji="0" lang="en-US" sz="1500" b="0" i="0" u="none" strike="noStrike" kern="1200" cap="none" spc="0" normalizeH="0" baseline="0" noProof="0" dirty="0">
                <a:ln>
                  <a:noFill/>
                </a:ln>
                <a:solidFill>
                  <a:srgbClr val="000000"/>
                </a:solidFill>
                <a:effectLst/>
                <a:uLnTx/>
                <a:uFillTx/>
                <a:latin typeface="Arial"/>
                <a:ea typeface="+mn-ea"/>
                <a:cs typeface="+mn-cs"/>
              </a:rPr>
              <a:t>, 6(02), 105-116.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4"/>
              </a:rPr>
              <a:t>https://doi.org/10.1017/aap.2018.2</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Faniel, I. M., Frank, R. D., &amp; Yakel, E. (In Press). Context from the data reuser’s point of view. </a:t>
            </a:r>
            <a:r>
              <a:rPr kumimoji="0" lang="en-US" sz="1500" b="0" i="1" u="none" strike="noStrike" kern="1200" cap="none" spc="0" normalizeH="0" baseline="0" noProof="0" dirty="0">
                <a:ln>
                  <a:noFill/>
                </a:ln>
                <a:solidFill>
                  <a:srgbClr val="000000"/>
                </a:solidFill>
                <a:effectLst/>
                <a:uLnTx/>
                <a:uFillTx/>
                <a:latin typeface="Arial"/>
                <a:ea typeface="+mn-ea"/>
                <a:cs typeface="+mn-cs"/>
              </a:rPr>
              <a:t>Journal of Documentation</a:t>
            </a:r>
            <a:r>
              <a:rPr kumimoji="0" lang="en-US" sz="15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Faniel, I. M., Kriesberg, A., &amp; Yakel, E. (2016). Social scientists’ satisfaction with data reuse. </a:t>
            </a:r>
            <a:r>
              <a:rPr kumimoji="0" lang="en-US" sz="1500" b="0" i="1" u="none" strike="noStrike" kern="1200" cap="none" spc="0" normalizeH="0" baseline="0" noProof="0" dirty="0">
                <a:ln>
                  <a:noFill/>
                </a:ln>
                <a:solidFill>
                  <a:srgbClr val="000000"/>
                </a:solidFill>
                <a:effectLst/>
                <a:uLnTx/>
                <a:uFillTx/>
                <a:latin typeface="Arial"/>
                <a:ea typeface="+mn-ea"/>
                <a:cs typeface="+mn-cs"/>
              </a:rPr>
              <a:t>Journal of the Association for Information Science and Technology</a:t>
            </a:r>
            <a:r>
              <a:rPr kumimoji="0" lang="en-US" sz="1500" b="0" i="0" u="none" strike="noStrike" kern="1200" cap="none" spc="0" normalizeH="0" baseline="0" noProof="0" dirty="0">
                <a:ln>
                  <a:noFill/>
                </a:ln>
                <a:solidFill>
                  <a:srgbClr val="000000"/>
                </a:solidFill>
                <a:effectLst/>
                <a:uLnTx/>
                <a:uFillTx/>
                <a:latin typeface="Arial"/>
                <a:ea typeface="+mn-ea"/>
                <a:cs typeface="+mn-cs"/>
              </a:rPr>
              <a:t>, </a:t>
            </a:r>
            <a:r>
              <a:rPr kumimoji="0" lang="en-US" sz="1500" b="0" i="1" u="none" strike="noStrike" kern="1200" cap="none" spc="0" normalizeH="0" baseline="0" noProof="0" dirty="0">
                <a:ln>
                  <a:noFill/>
                </a:ln>
                <a:solidFill>
                  <a:srgbClr val="000000"/>
                </a:solidFill>
                <a:effectLst/>
                <a:uLnTx/>
                <a:uFillTx/>
                <a:latin typeface="Arial"/>
                <a:ea typeface="+mn-ea"/>
                <a:cs typeface="+mn-cs"/>
              </a:rPr>
              <a:t>67</a:t>
            </a:r>
            <a:r>
              <a:rPr kumimoji="0" lang="en-US" sz="1500" b="0" i="0" u="none" strike="noStrike" kern="1200" cap="none" spc="0" normalizeH="0" baseline="0" noProof="0" dirty="0">
                <a:ln>
                  <a:noFill/>
                </a:ln>
                <a:solidFill>
                  <a:srgbClr val="000000"/>
                </a:solidFill>
                <a:effectLst/>
                <a:uLnTx/>
                <a:uFillTx/>
                <a:latin typeface="Arial"/>
                <a:ea typeface="+mn-ea"/>
                <a:cs typeface="+mn-cs"/>
              </a:rPr>
              <a:t>(6), 1404–1416.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5"/>
              </a:rPr>
              <a:t>https://doi.org/10.1002/asi.23480</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Faniel, I.M., &amp; Connaway, L. S. (2018). Librarians' perspectives on the factors influencing research data management programs. </a:t>
            </a:r>
            <a:r>
              <a:rPr kumimoji="0" lang="en-US" sz="1500" b="0" i="1" u="none" strike="noStrike" kern="1200" cap="none" spc="0" normalizeH="0" baseline="0" noProof="0" dirty="0">
                <a:ln>
                  <a:noFill/>
                </a:ln>
                <a:solidFill>
                  <a:srgbClr val="000000"/>
                </a:solidFill>
                <a:effectLst/>
                <a:uLnTx/>
                <a:uFillTx/>
                <a:latin typeface="Arial"/>
                <a:ea typeface="+mn-ea"/>
                <a:cs typeface="+mn-cs"/>
              </a:rPr>
              <a:t>College &amp; Research Libraries 79</a:t>
            </a:r>
            <a:r>
              <a:rPr kumimoji="0" lang="en-US" sz="1500" b="0" i="0" u="none" strike="noStrike" kern="1200" cap="none" spc="0" normalizeH="0" baseline="0" noProof="0" dirty="0">
                <a:ln>
                  <a:noFill/>
                </a:ln>
                <a:solidFill>
                  <a:srgbClr val="000000"/>
                </a:solidFill>
                <a:effectLst/>
                <a:uLnTx/>
                <a:uFillTx/>
                <a:latin typeface="Arial"/>
                <a:ea typeface="+mn-ea"/>
                <a:cs typeface="+mn-cs"/>
              </a:rPr>
              <a:t>(1), 100-119.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6"/>
              </a:rPr>
              <a:t>https://doi.org/10.5860/crl.79.1.100</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6839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1C8551-6D4A-4533-8E77-838416E1038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Lst>
          </a:blip>
          <a:srcRect t="8574" b="22816"/>
          <a:stretch/>
        </p:blipFill>
        <p:spPr>
          <a:xfrm>
            <a:off x="0" y="0"/>
            <a:ext cx="9144000" cy="4593266"/>
          </a:xfrm>
          <a:prstGeom prst="rect">
            <a:avLst/>
          </a:prstGeom>
        </p:spPr>
      </p:pic>
      <p:sp>
        <p:nvSpPr>
          <p:cNvPr id="3" name="TextBox 2">
            <a:extLst>
              <a:ext uri="{FF2B5EF4-FFF2-40B4-BE49-F238E27FC236}">
                <a16:creationId xmlns:a16="http://schemas.microsoft.com/office/drawing/2014/main" id="{624EE1F5-2708-44FE-89D6-EFFA3FC4777B}"/>
              </a:ext>
            </a:extLst>
          </p:cNvPr>
          <p:cNvSpPr txBox="1"/>
          <p:nvPr/>
        </p:nvSpPr>
        <p:spPr>
          <a:xfrm>
            <a:off x="836595" y="1099104"/>
            <a:ext cx="8307405" cy="2523768"/>
          </a:xfrm>
          <a:prstGeom prst="rect">
            <a:avLst/>
          </a:prstGeom>
          <a:solidFill>
            <a:schemeClr val="bg1">
              <a:alpha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 use it as a way of illustrating how libraries have a powerful future ahead of them. People who kind of gave up on libraries 20 years ago understand very quickly, when you explain the model, what it is that we can do.”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000" b="1" i="0" u="none" strike="noStrike" kern="1200" cap="none" spc="0" normalizeH="0" baseline="0" noProof="0" dirty="0">
                <a:ln>
                  <a:noFill/>
                </a:ln>
                <a:solidFill>
                  <a:srgbClr val="000000"/>
                </a:solidFill>
                <a:effectLst/>
                <a:uLnTx/>
                <a:uFillTx/>
                <a:latin typeface="Arial"/>
                <a:ea typeface="+mn-ea"/>
                <a:cs typeface="+mn-cs"/>
              </a:rPr>
              <a:t>Keith Webster, Dean of University Libraries,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Carnegie Mellon University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https://www.oclc.org/en/member-stories/carnegie-mellon.html</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27E61E0F-65D6-4393-97DE-9D74DE0F4E6B}"/>
              </a:ext>
            </a:extLst>
          </p:cNvPr>
          <p:cNvSpPr/>
          <p:nvPr/>
        </p:nvSpPr>
        <p:spPr>
          <a:xfrm>
            <a:off x="189697" y="4377822"/>
            <a:ext cx="4800600"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Image: https://www.flickr.com/photos/34053291@N05/3551238175 by Temari 09 / CC BY-NC 2.0</a:t>
            </a:r>
          </a:p>
        </p:txBody>
      </p:sp>
    </p:spTree>
    <p:extLst>
      <p:ext uri="{BB962C8B-B14F-4D97-AF65-F5344CB8AC3E}">
        <p14:creationId xmlns:p14="http://schemas.microsoft.com/office/powerpoint/2010/main" val="382946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BACA-79F6-43CB-9DDE-62441427FCA1}"/>
              </a:ext>
            </a:extLst>
          </p:cNvPr>
          <p:cNvSpPr>
            <a:spLocks noGrp="1"/>
          </p:cNvSpPr>
          <p:nvPr>
            <p:ph type="body" sz="quarter" idx="4294967295"/>
          </p:nvPr>
        </p:nvSpPr>
        <p:spPr>
          <a:xfrm>
            <a:off x="0" y="76200"/>
            <a:ext cx="8439150" cy="533400"/>
          </a:xfrm>
          <a:prstGeom prst="rect">
            <a:avLst/>
          </a:prstGeom>
        </p:spPr>
        <p:txBody>
          <a:bodyPr/>
          <a:lstStyle/>
          <a:p>
            <a:pPr marL="0" indent="0">
              <a:buNone/>
            </a:pPr>
            <a:r>
              <a:rPr lang="en-US" sz="2800" dirty="0"/>
              <a:t>   </a:t>
            </a:r>
            <a:r>
              <a:rPr lang="en-US" sz="2800" b="1" dirty="0">
                <a:solidFill>
                  <a:srgbClr val="004B7F"/>
                </a:solidFill>
              </a:rPr>
              <a:t>References</a:t>
            </a:r>
          </a:p>
        </p:txBody>
      </p:sp>
      <p:sp>
        <p:nvSpPr>
          <p:cNvPr id="3" name="TextBox 2">
            <a:extLst>
              <a:ext uri="{FF2B5EF4-FFF2-40B4-BE49-F238E27FC236}">
                <a16:creationId xmlns:a16="http://schemas.microsoft.com/office/drawing/2014/main" id="{CE4C6065-C1AC-4FEB-B393-547039A26EA8}"/>
              </a:ext>
            </a:extLst>
          </p:cNvPr>
          <p:cNvSpPr txBox="1"/>
          <p:nvPr/>
        </p:nvSpPr>
        <p:spPr>
          <a:xfrm>
            <a:off x="139700" y="501952"/>
            <a:ext cx="8851900" cy="42780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Faniel, I.M., &amp; Yakel, E. (2017). Practices do not make perfect: Disciplinary data sharing and reuse practices and their implications for repository data curation. In L.R. Johnston (Ed.), </a:t>
            </a:r>
            <a:r>
              <a:rPr kumimoji="0" lang="en-US" sz="1500" b="0" i="1" u="none" strike="noStrike" kern="1200" cap="none" spc="0" normalizeH="0" baseline="0" noProof="0" dirty="0">
                <a:ln>
                  <a:noFill/>
                </a:ln>
                <a:solidFill>
                  <a:srgbClr val="000000"/>
                </a:solidFill>
                <a:effectLst/>
                <a:uLnTx/>
                <a:uFillTx/>
                <a:latin typeface="Arial"/>
                <a:ea typeface="+mn-ea"/>
                <a:cs typeface="+mn-cs"/>
              </a:rPr>
              <a:t>Curating research data volume 1: Practical strategies for your digital repository</a:t>
            </a:r>
            <a:r>
              <a:rPr kumimoji="0" lang="en-US" sz="1500" b="0" i="0" u="none" strike="noStrike" kern="1200" cap="none" spc="0" normalizeH="0" baseline="0" noProof="0" dirty="0">
                <a:ln>
                  <a:noFill/>
                </a:ln>
                <a:solidFill>
                  <a:srgbClr val="000000"/>
                </a:solidFill>
                <a:effectLst/>
                <a:uLnTx/>
                <a:uFillTx/>
                <a:latin typeface="Arial"/>
                <a:ea typeface="+mn-ea"/>
                <a:cs typeface="+mn-cs"/>
              </a:rPr>
              <a:t> (pp. 103-125)</a:t>
            </a:r>
            <a:r>
              <a:rPr kumimoji="0" lang="en-US" sz="1500" b="0" i="1" u="none" strike="noStrike" kern="1200" cap="none" spc="0" normalizeH="0" baseline="0" noProof="0" dirty="0">
                <a:ln>
                  <a:noFill/>
                </a:ln>
                <a:solidFill>
                  <a:srgbClr val="000000"/>
                </a:solidFill>
                <a:effectLst/>
                <a:uLnTx/>
                <a:uFillTx/>
                <a:latin typeface="Arial"/>
                <a:ea typeface="+mn-ea"/>
                <a:cs typeface="+mn-cs"/>
              </a:rPr>
              <a:t>.</a:t>
            </a:r>
            <a:r>
              <a:rPr kumimoji="0" lang="en-US" sz="1500" b="0" i="0" u="none" strike="noStrike" kern="1200" cap="none" spc="0" normalizeH="0" baseline="0" noProof="0" dirty="0">
                <a:ln>
                  <a:noFill/>
                </a:ln>
                <a:solidFill>
                  <a:srgbClr val="000000"/>
                </a:solidFill>
                <a:effectLst/>
                <a:uLnTx/>
                <a:uFillTx/>
                <a:latin typeface="Arial"/>
                <a:ea typeface="+mn-ea"/>
                <a:cs typeface="+mn-cs"/>
              </a:rPr>
              <a:t> Chicago: Association of College and Research Libraries Press.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Lavoie, B., &amp; Malpas, C. (2015). </a:t>
            </a:r>
            <a:r>
              <a:rPr kumimoji="0" lang="en-US" sz="1500" b="0" i="1" u="none" strike="noStrike" kern="1200" cap="none" spc="0" normalizeH="0" baseline="0" noProof="0" dirty="0">
                <a:ln>
                  <a:noFill/>
                </a:ln>
                <a:solidFill>
                  <a:srgbClr val="000000"/>
                </a:solidFill>
                <a:effectLst/>
                <a:uLnTx/>
                <a:uFillTx/>
                <a:latin typeface="Arial"/>
                <a:ea typeface="+mn-ea"/>
                <a:cs typeface="+mn-cs"/>
              </a:rPr>
              <a:t>Stewardship of the evolving scholarly record: From the invisible hand to conscious coordination</a:t>
            </a:r>
            <a:r>
              <a:rPr kumimoji="0" lang="en-US" sz="1500" b="0" i="0" u="none" strike="noStrike" kern="1200" cap="none" spc="0" normalizeH="0" baseline="0" noProof="0" dirty="0">
                <a:ln>
                  <a:noFill/>
                </a:ln>
                <a:solidFill>
                  <a:srgbClr val="000000"/>
                </a:solidFill>
                <a:effectLst/>
                <a:uLnTx/>
                <a:uFillTx/>
                <a:latin typeface="Arial"/>
                <a:ea typeface="+mn-ea"/>
                <a:cs typeface="+mn-cs"/>
              </a:rPr>
              <a:t>. Dublin, Ohio: OCLC Research.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2"/>
              </a:rPr>
              <a:t>https://doi.org/10.25333/C3J63N</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Lavoie, B., Childress, E., Erway, R., Faniel, I., Malpas, C., Schaffner, J., &amp; van der Werf, T. (2014). </a:t>
            </a:r>
            <a:r>
              <a:rPr kumimoji="0" lang="en-US" sz="1500" b="0" i="1" u="none" strike="noStrike" kern="1200" cap="none" spc="0" normalizeH="0" baseline="0" noProof="0" dirty="0">
                <a:ln>
                  <a:noFill/>
                </a:ln>
                <a:solidFill>
                  <a:srgbClr val="000000"/>
                </a:solidFill>
                <a:effectLst/>
                <a:uLnTx/>
                <a:uFillTx/>
                <a:latin typeface="Arial"/>
                <a:ea typeface="+mn-ea"/>
                <a:cs typeface="+mn-cs"/>
              </a:rPr>
              <a:t>The evolving scholarly record</a:t>
            </a:r>
            <a:r>
              <a:rPr kumimoji="0" lang="en-US" sz="1500" b="0" i="0" u="none" strike="noStrike" kern="1200" cap="none" spc="0" normalizeH="0" baseline="0" noProof="0" dirty="0">
                <a:ln>
                  <a:noFill/>
                </a:ln>
                <a:solidFill>
                  <a:srgbClr val="000000"/>
                </a:solidFill>
                <a:effectLst/>
                <a:uLnTx/>
                <a:uFillTx/>
                <a:latin typeface="Arial"/>
                <a:ea typeface="+mn-ea"/>
                <a:cs typeface="+mn-cs"/>
              </a:rPr>
              <a:t>. Dublin, Ohio: OCLC Research.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3"/>
              </a:rPr>
              <a:t>https://doi.org/10.25333/C3763V</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Prepare for the next evolution of libraries: Carnegie Mellon University. (n.d.).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4"/>
              </a:rPr>
              <a:t>https://www.oclc.org/en/member-stories/carnegie-mellon.html</a:t>
            </a:r>
            <a:r>
              <a:rPr kumimoji="0" lang="en-US" sz="15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Wilkinson, M. D., Dumontier, M., Aalbersberg, Ij. J., Appleton, G., Axton, M., Baak, A., … Mons, B. (2016). The FAIR Guiding Principles for scientific data management and stewardship. </a:t>
            </a:r>
            <a:r>
              <a:rPr kumimoji="0" lang="en-US" sz="1500" b="0" i="1" u="none" strike="noStrike" kern="1200" cap="none" spc="0" normalizeH="0" baseline="0" noProof="0" dirty="0">
                <a:ln>
                  <a:noFill/>
                </a:ln>
                <a:solidFill>
                  <a:srgbClr val="000000"/>
                </a:solidFill>
                <a:effectLst/>
                <a:uLnTx/>
                <a:uFillTx/>
                <a:latin typeface="Arial"/>
                <a:ea typeface="+mn-ea"/>
                <a:cs typeface="+mn-cs"/>
              </a:rPr>
              <a:t>Scientific Data</a:t>
            </a:r>
            <a:r>
              <a:rPr kumimoji="0" lang="en-US" sz="1500" b="0" i="0" u="none" strike="noStrike" kern="1200" cap="none" spc="0" normalizeH="0" baseline="0" noProof="0" dirty="0">
                <a:ln>
                  <a:noFill/>
                </a:ln>
                <a:solidFill>
                  <a:srgbClr val="000000"/>
                </a:solidFill>
                <a:effectLst/>
                <a:uLnTx/>
                <a:uFillTx/>
                <a:latin typeface="Arial"/>
                <a:ea typeface="+mn-ea"/>
                <a:cs typeface="+mn-cs"/>
              </a:rPr>
              <a:t>, </a:t>
            </a:r>
            <a:r>
              <a:rPr kumimoji="0" lang="en-US" sz="1500" b="0" i="1" u="none" strike="noStrike" kern="1200" cap="none" spc="0" normalizeH="0" baseline="0" noProof="0" dirty="0">
                <a:ln>
                  <a:noFill/>
                </a:ln>
                <a:solidFill>
                  <a:srgbClr val="000000"/>
                </a:solidFill>
                <a:effectLst/>
                <a:uLnTx/>
                <a:uFillTx/>
                <a:latin typeface="Arial"/>
                <a:ea typeface="+mn-ea"/>
                <a:cs typeface="+mn-cs"/>
              </a:rPr>
              <a:t>3</a:t>
            </a:r>
            <a:r>
              <a:rPr kumimoji="0" lang="en-US" sz="1500" b="0" i="0" u="none" strike="noStrike" kern="1200" cap="none" spc="0" normalizeH="0" baseline="0" noProof="0" dirty="0">
                <a:ln>
                  <a:noFill/>
                </a:ln>
                <a:solidFill>
                  <a:srgbClr val="000000"/>
                </a:solidFill>
                <a:effectLst/>
                <a:uLnTx/>
                <a:uFillTx/>
                <a:latin typeface="Arial"/>
                <a:ea typeface="+mn-ea"/>
                <a:cs typeface="+mn-cs"/>
              </a:rPr>
              <a:t>, 160018. </a:t>
            </a:r>
            <a:r>
              <a:rPr kumimoji="0" lang="en-US" sz="1500" b="0" i="0" u="sng" strike="noStrike" kern="1200" cap="none" spc="0" normalizeH="0" baseline="0" noProof="0" dirty="0">
                <a:ln>
                  <a:noFill/>
                </a:ln>
                <a:solidFill>
                  <a:srgbClr val="000000"/>
                </a:solidFill>
                <a:effectLst/>
                <a:uLnTx/>
                <a:uFillTx/>
                <a:latin typeface="Arial"/>
                <a:ea typeface="+mn-ea"/>
                <a:cs typeface="+mn-cs"/>
                <a:hlinkClick r:id="rId5"/>
              </a:rPr>
              <a:t>https://doi.org/10.1038/sdata.2016.18</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Yakel, E., Faniel, I. M., &amp; Maioriana, Z. (In Press). Virtuous and vicious circles in the data lifecycle. </a:t>
            </a:r>
            <a:r>
              <a:rPr kumimoji="0" lang="en-US" sz="1500" b="0" i="1" u="none" strike="noStrike" kern="1200" cap="none" spc="0" normalizeH="0" baseline="0" noProof="0" dirty="0">
                <a:ln>
                  <a:noFill/>
                </a:ln>
                <a:solidFill>
                  <a:srgbClr val="000000"/>
                </a:solidFill>
                <a:effectLst/>
                <a:uLnTx/>
                <a:uFillTx/>
                <a:latin typeface="Arial"/>
                <a:ea typeface="+mn-ea"/>
                <a:cs typeface="+mn-cs"/>
              </a:rPr>
              <a:t>Information Research</a:t>
            </a:r>
            <a:r>
              <a:rPr kumimoji="0" lang="en-US" sz="15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1752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DE7BF9-3440-4264-A4F7-70314912AF68}"/>
              </a:ext>
            </a:extLst>
          </p:cNvPr>
          <p:cNvSpPr>
            <a:spLocks noGrp="1"/>
          </p:cNvSpPr>
          <p:nvPr>
            <p:ph type="body" sz="quarter" idx="16"/>
          </p:nvPr>
        </p:nvSpPr>
        <p:spPr>
          <a:xfrm>
            <a:off x="3136763" y="3946487"/>
            <a:ext cx="2913915" cy="260236"/>
          </a:xfrm>
        </p:spPr>
        <p:txBody>
          <a:bodyPr>
            <a:normAutofit/>
          </a:bodyPr>
          <a:lstStyle/>
          <a:p>
            <a:r>
              <a:rPr lang="en-US" dirty="0"/>
              <a:t>Ixchel M. Faniel, PhD </a:t>
            </a:r>
          </a:p>
        </p:txBody>
      </p:sp>
      <p:sp>
        <p:nvSpPr>
          <p:cNvPr id="4" name="Text Placeholder 3">
            <a:extLst>
              <a:ext uri="{FF2B5EF4-FFF2-40B4-BE49-F238E27FC236}">
                <a16:creationId xmlns:a16="http://schemas.microsoft.com/office/drawing/2014/main" id="{81D40953-D21C-407F-8417-8320B5D47638}"/>
              </a:ext>
            </a:extLst>
          </p:cNvPr>
          <p:cNvSpPr>
            <a:spLocks noGrp="1"/>
          </p:cNvSpPr>
          <p:nvPr>
            <p:ph type="body" sz="quarter" idx="17"/>
          </p:nvPr>
        </p:nvSpPr>
        <p:spPr>
          <a:xfrm>
            <a:off x="3136763" y="4296453"/>
            <a:ext cx="2913915" cy="491724"/>
          </a:xfrm>
        </p:spPr>
        <p:txBody>
          <a:bodyPr>
            <a:normAutofit/>
          </a:bodyPr>
          <a:lstStyle/>
          <a:p>
            <a:r>
              <a:rPr lang="en-US" dirty="0"/>
              <a:t>Senior Research Scientist</a:t>
            </a:r>
          </a:p>
        </p:txBody>
      </p:sp>
      <p:sp>
        <p:nvSpPr>
          <p:cNvPr id="6" name="Text Placeholder 5">
            <a:extLst>
              <a:ext uri="{FF2B5EF4-FFF2-40B4-BE49-F238E27FC236}">
                <a16:creationId xmlns:a16="http://schemas.microsoft.com/office/drawing/2014/main" id="{2129AEA6-13E1-4F7D-BE0C-2C4D30500D70}"/>
              </a:ext>
            </a:extLst>
          </p:cNvPr>
          <p:cNvSpPr>
            <a:spLocks noGrp="1"/>
          </p:cNvSpPr>
          <p:nvPr>
            <p:ph type="body" sz="quarter" idx="19"/>
          </p:nvPr>
        </p:nvSpPr>
        <p:spPr/>
        <p:txBody>
          <a:bodyPr/>
          <a:lstStyle/>
          <a:p>
            <a:endParaRPr lang="en-GB"/>
          </a:p>
        </p:txBody>
      </p:sp>
      <p:sp>
        <p:nvSpPr>
          <p:cNvPr id="7" name="Text Placeholder 6">
            <a:extLst>
              <a:ext uri="{FF2B5EF4-FFF2-40B4-BE49-F238E27FC236}">
                <a16:creationId xmlns:a16="http://schemas.microsoft.com/office/drawing/2014/main" id="{54E293A3-F2A4-4FA1-A7FC-190EB09C41DD}"/>
              </a:ext>
            </a:extLst>
          </p:cNvPr>
          <p:cNvSpPr>
            <a:spLocks noGrp="1"/>
          </p:cNvSpPr>
          <p:nvPr>
            <p:ph type="body" sz="quarter" idx="20"/>
          </p:nvPr>
        </p:nvSpPr>
        <p:spPr/>
        <p:txBody>
          <a:bodyPr/>
          <a:lstStyle/>
          <a:p>
            <a:endParaRPr lang="en-GB"/>
          </a:p>
        </p:txBody>
      </p:sp>
      <p:sp>
        <p:nvSpPr>
          <p:cNvPr id="8" name="Text Placeholder 7">
            <a:extLst>
              <a:ext uri="{FF2B5EF4-FFF2-40B4-BE49-F238E27FC236}">
                <a16:creationId xmlns:a16="http://schemas.microsoft.com/office/drawing/2014/main" id="{1A4574D0-022D-4C55-A339-C1859D41B3A6}"/>
              </a:ext>
            </a:extLst>
          </p:cNvPr>
          <p:cNvSpPr>
            <a:spLocks noGrp="1"/>
          </p:cNvSpPr>
          <p:nvPr>
            <p:ph type="body" sz="quarter" idx="21"/>
          </p:nvPr>
        </p:nvSpPr>
        <p:spPr/>
        <p:txBody>
          <a:bodyPr/>
          <a:lstStyle/>
          <a:p>
            <a:endParaRPr lang="en-GB"/>
          </a:p>
        </p:txBody>
      </p:sp>
      <p:sp>
        <p:nvSpPr>
          <p:cNvPr id="9" name="Text Placeholder 8">
            <a:extLst>
              <a:ext uri="{FF2B5EF4-FFF2-40B4-BE49-F238E27FC236}">
                <a16:creationId xmlns:a16="http://schemas.microsoft.com/office/drawing/2014/main" id="{4E66D0CD-4343-440C-9242-70E0AA050A03}"/>
              </a:ext>
            </a:extLst>
          </p:cNvPr>
          <p:cNvSpPr>
            <a:spLocks noGrp="1"/>
          </p:cNvSpPr>
          <p:nvPr>
            <p:ph type="body" sz="quarter" idx="22"/>
          </p:nvPr>
        </p:nvSpPr>
        <p:spPr/>
        <p:txBody>
          <a:bodyPr/>
          <a:lstStyle/>
          <a:p>
            <a:endParaRPr lang="en-GB"/>
          </a:p>
        </p:txBody>
      </p:sp>
      <p:sp>
        <p:nvSpPr>
          <p:cNvPr id="10" name="Text Placeholder 9">
            <a:extLst>
              <a:ext uri="{FF2B5EF4-FFF2-40B4-BE49-F238E27FC236}">
                <a16:creationId xmlns:a16="http://schemas.microsoft.com/office/drawing/2014/main" id="{99D71050-9E06-43C3-9957-899BEF2F9EE2}"/>
              </a:ext>
            </a:extLst>
          </p:cNvPr>
          <p:cNvSpPr>
            <a:spLocks noGrp="1"/>
          </p:cNvSpPr>
          <p:nvPr>
            <p:ph type="body" sz="quarter" idx="23"/>
          </p:nvPr>
        </p:nvSpPr>
        <p:spPr/>
        <p:txBody>
          <a:bodyPr/>
          <a:lstStyle/>
          <a:p>
            <a:endParaRPr lang="en-GB"/>
          </a:p>
        </p:txBody>
      </p:sp>
      <p:sp>
        <p:nvSpPr>
          <p:cNvPr id="11" name="Text Placeholder 4">
            <a:extLst>
              <a:ext uri="{FF2B5EF4-FFF2-40B4-BE49-F238E27FC236}">
                <a16:creationId xmlns:a16="http://schemas.microsoft.com/office/drawing/2014/main" id="{C8DB7AF5-D2A9-4F4D-8039-B38B596835E9}"/>
              </a:ext>
            </a:extLst>
          </p:cNvPr>
          <p:cNvSpPr txBox="1">
            <a:spLocks/>
          </p:cNvSpPr>
          <p:nvPr/>
        </p:nvSpPr>
        <p:spPr>
          <a:xfrm>
            <a:off x="3101813" y="4608213"/>
            <a:ext cx="2913915" cy="358416"/>
          </a:xfrm>
          <a:prstGeom prst="rect">
            <a:avLst/>
          </a:prstGeom>
        </p:spPr>
        <p:txBody>
          <a:bodyPr lIns="0">
            <a:normAutofit fontScale="77500" lnSpcReduction="20000"/>
          </a:bodyPr>
          <a:lstStyle>
            <a:lvl1pPr marL="0" indent="0" algn="ctr" defTabSz="457200" rtl="0" eaLnBrk="1" latinLnBrk="0" hangingPunct="1">
              <a:spcBef>
                <a:spcPct val="20000"/>
              </a:spcBef>
              <a:buFont typeface="Arial"/>
              <a:buNone/>
              <a:defRPr sz="20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fanieli@oclc.org, @</a:t>
            </a:r>
            <a:r>
              <a:rPr lang="en-US" dirty="0" err="1"/>
              <a:t>imfaniel</a:t>
            </a:r>
            <a:endParaRPr lang="en-US" dirty="0"/>
          </a:p>
        </p:txBody>
      </p:sp>
      <p:sp>
        <p:nvSpPr>
          <p:cNvPr id="13" name="Text Placeholder 12">
            <a:extLst>
              <a:ext uri="{FF2B5EF4-FFF2-40B4-BE49-F238E27FC236}">
                <a16:creationId xmlns:a16="http://schemas.microsoft.com/office/drawing/2014/main" id="{B148B0DF-CF72-4BBB-BA03-4B28133F8F71}"/>
              </a:ext>
            </a:extLst>
          </p:cNvPr>
          <p:cNvSpPr>
            <a:spLocks noGrp="1"/>
          </p:cNvSpPr>
          <p:nvPr>
            <p:ph type="body" sz="quarter" idx="18"/>
          </p:nvPr>
        </p:nvSpPr>
        <p:spPr/>
        <p:txBody>
          <a:bodyPr/>
          <a:lstStyle/>
          <a:p>
            <a:endParaRPr lang="en-GB" dirty="0"/>
          </a:p>
        </p:txBody>
      </p:sp>
    </p:spTree>
    <p:extLst>
      <p:ext uri="{BB962C8B-B14F-4D97-AF65-F5344CB8AC3E}">
        <p14:creationId xmlns:p14="http://schemas.microsoft.com/office/powerpoint/2010/main" val="49608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40161-164E-47C1-AC77-FDECCDAE1307}"/>
              </a:ext>
            </a:extLst>
          </p:cNvPr>
          <p:cNvPicPr>
            <a:picLocks noChangeAspect="1"/>
          </p:cNvPicPr>
          <p:nvPr/>
        </p:nvPicPr>
        <p:blipFill>
          <a:blip r:embed="rId2"/>
          <a:stretch>
            <a:fillRect/>
          </a:stretch>
        </p:blipFill>
        <p:spPr>
          <a:xfrm>
            <a:off x="2686518" y="0"/>
            <a:ext cx="6457482" cy="5143500"/>
          </a:xfrm>
          <a:prstGeom prst="rect">
            <a:avLst/>
          </a:prstGeom>
        </p:spPr>
      </p:pic>
      <p:sp>
        <p:nvSpPr>
          <p:cNvPr id="5" name="Text Placeholder 4"/>
          <p:cNvSpPr>
            <a:spLocks noGrp="1"/>
          </p:cNvSpPr>
          <p:nvPr>
            <p:ph type="body" sz="quarter" idx="4294967295"/>
          </p:nvPr>
        </p:nvSpPr>
        <p:spPr>
          <a:xfrm>
            <a:off x="344487" y="596900"/>
            <a:ext cx="2224650" cy="3314700"/>
          </a:xfrm>
          <a:prstGeom prst="rect">
            <a:avLst/>
          </a:prstGeom>
        </p:spPr>
        <p:txBody>
          <a:bodyPr/>
          <a:lstStyle/>
          <a:p>
            <a:pPr marL="0" indent="0">
              <a:buNone/>
            </a:pPr>
            <a:r>
              <a:rPr lang="en-US" b="1" dirty="0">
                <a:solidFill>
                  <a:schemeClr val="tx2"/>
                </a:solidFill>
              </a:rPr>
              <a:t>The Evolving Scholarly Record: Content</a:t>
            </a:r>
          </a:p>
        </p:txBody>
      </p:sp>
      <p:sp>
        <p:nvSpPr>
          <p:cNvPr id="6" name="TextBox 5">
            <a:extLst>
              <a:ext uri="{FF2B5EF4-FFF2-40B4-BE49-F238E27FC236}">
                <a16:creationId xmlns:a16="http://schemas.microsoft.com/office/drawing/2014/main" id="{B71FBC85-AFA1-46E0-9964-D7C659756701}"/>
              </a:ext>
            </a:extLst>
          </p:cNvPr>
          <p:cNvSpPr txBox="1"/>
          <p:nvPr/>
        </p:nvSpPr>
        <p:spPr>
          <a:xfrm>
            <a:off x="1636105" y="4834690"/>
            <a:ext cx="210082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(Lavoie et al., 2014)</a:t>
            </a:r>
          </a:p>
        </p:txBody>
      </p:sp>
    </p:spTree>
    <p:extLst>
      <p:ext uri="{BB962C8B-B14F-4D97-AF65-F5344CB8AC3E}">
        <p14:creationId xmlns:p14="http://schemas.microsoft.com/office/powerpoint/2010/main" val="56104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64E7F-126F-4762-AC18-916D6FDF497E}"/>
              </a:ext>
            </a:extLst>
          </p:cNvPr>
          <p:cNvPicPr>
            <a:picLocks noChangeAspect="1"/>
          </p:cNvPicPr>
          <p:nvPr/>
        </p:nvPicPr>
        <p:blipFill rotWithShape="1">
          <a:blip r:embed="rId3"/>
          <a:srcRect t="-1" b="21483"/>
          <a:stretch/>
        </p:blipFill>
        <p:spPr>
          <a:xfrm>
            <a:off x="0" y="-1"/>
            <a:ext cx="9143999" cy="4614531"/>
          </a:xfrm>
          <a:prstGeom prst="rect">
            <a:avLst/>
          </a:prstGeom>
        </p:spPr>
      </p:pic>
      <p:sp>
        <p:nvSpPr>
          <p:cNvPr id="3" name="TextBox 2">
            <a:extLst>
              <a:ext uri="{FF2B5EF4-FFF2-40B4-BE49-F238E27FC236}">
                <a16:creationId xmlns:a16="http://schemas.microsoft.com/office/drawing/2014/main" id="{624EE1F5-2708-44FE-89D6-EFFA3FC4777B}"/>
              </a:ext>
            </a:extLst>
          </p:cNvPr>
          <p:cNvSpPr txBox="1"/>
          <p:nvPr/>
        </p:nvSpPr>
        <p:spPr>
          <a:xfrm>
            <a:off x="0" y="1309866"/>
            <a:ext cx="7391400" cy="2523768"/>
          </a:xfrm>
          <a:prstGeom prst="rect">
            <a:avLst/>
          </a:prstGeom>
          <a:solidFill>
            <a:schemeClr val="bg1">
              <a:alpha val="90000"/>
            </a:schemeClr>
          </a:solidFill>
          <a:effectLst>
            <a:softEdge rad="3175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“Our strengths tend to be on the end of it in terms of putting things in and ar­chiving them and maintaining them over a longer period and not that ‘what are you [scholars] doing with it while you’re using it’ sort of thing.”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 Librarian 22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(Faniel &amp; Connaway, 2018, p. 108)</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26BE4441-0BE6-4635-96C2-E77FE291129A}"/>
              </a:ext>
            </a:extLst>
          </p:cNvPr>
          <p:cNvSpPr/>
          <p:nvPr/>
        </p:nvSpPr>
        <p:spPr>
          <a:xfrm>
            <a:off x="0" y="4331612"/>
            <a:ext cx="4876800"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Image: https://www.flickr.com/photos/78830297@N05/14556250857 by OnePoint Services / CC BY 2.0</a:t>
            </a:r>
          </a:p>
        </p:txBody>
      </p:sp>
    </p:spTree>
    <p:extLst>
      <p:ext uri="{BB962C8B-B14F-4D97-AF65-F5344CB8AC3E}">
        <p14:creationId xmlns:p14="http://schemas.microsoft.com/office/powerpoint/2010/main" val="264556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9A5B50-646B-40EA-BB0E-0D10F930256D}"/>
              </a:ext>
            </a:extLst>
          </p:cNvPr>
          <p:cNvGrpSpPr/>
          <p:nvPr/>
        </p:nvGrpSpPr>
        <p:grpSpPr>
          <a:xfrm>
            <a:off x="2536402" y="121550"/>
            <a:ext cx="6512147" cy="4900400"/>
            <a:chOff x="2057400" y="799352"/>
            <a:chExt cx="4914900" cy="3627117"/>
          </a:xfrm>
        </p:grpSpPr>
        <p:sp>
          <p:nvSpPr>
            <p:cNvPr id="11" name="Oval 10"/>
            <p:cNvSpPr/>
            <p:nvPr/>
          </p:nvSpPr>
          <p:spPr>
            <a:xfrm>
              <a:off x="2989078" y="1023384"/>
              <a:ext cx="3086100" cy="3086100"/>
            </a:xfrm>
            <a:prstGeom prst="ellipse">
              <a:avLst/>
            </a:prstGeom>
            <a:noFill/>
            <a:ln w="63500">
              <a:solidFill>
                <a:srgbClr val="DE6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3074" name="Picture 2" descr="H:\NSR\cni2014\outcomes-1.png"/>
            <p:cNvPicPr>
              <a:picLocks noChangeAspect="1" noChangeArrowheads="1"/>
            </p:cNvPicPr>
            <p:nvPr/>
          </p:nvPicPr>
          <p:blipFill>
            <a:blip r:embed="rId3" cstate="print"/>
            <a:srcRect/>
            <a:stretch>
              <a:fillRect/>
            </a:stretch>
          </p:blipFill>
          <p:spPr bwMode="auto">
            <a:xfrm>
              <a:off x="3600450" y="1843420"/>
              <a:ext cx="1885950" cy="1432101"/>
            </a:xfrm>
            <a:prstGeom prst="rect">
              <a:avLst/>
            </a:prstGeom>
            <a:noFill/>
          </p:spPr>
        </p:pic>
        <p:sp>
          <p:nvSpPr>
            <p:cNvPr id="14" name="TextBox 13"/>
            <p:cNvSpPr txBox="1"/>
            <p:nvPr/>
          </p:nvSpPr>
          <p:spPr>
            <a:xfrm>
              <a:off x="5600700" y="2322467"/>
              <a:ext cx="1371600" cy="610888"/>
            </a:xfrm>
            <a:prstGeom prst="rect">
              <a:avLst/>
            </a:prstGeom>
            <a:solidFill>
              <a:srgbClr val="00B0F0"/>
            </a:solidFill>
            <a:ln w="25400">
              <a:solidFill>
                <a:srgbClr val="0070C0"/>
              </a:solidFill>
            </a:ln>
            <a:effectLst>
              <a:outerShdw blurRad="50800" dist="38100" dir="2700000" sx="103000" sy="103000" algn="tl"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Create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sp>
          <p:nvSpPr>
            <p:cNvPr id="15" name="TextBox 14"/>
            <p:cNvSpPr txBox="1"/>
            <p:nvPr/>
          </p:nvSpPr>
          <p:spPr>
            <a:xfrm>
              <a:off x="3886200" y="3815581"/>
              <a:ext cx="1371600" cy="610888"/>
            </a:xfrm>
            <a:prstGeom prst="rect">
              <a:avLst/>
            </a:prstGeom>
            <a:solidFill>
              <a:srgbClr val="00B0F0"/>
            </a:solidFill>
            <a:ln w="25400">
              <a:solidFill>
                <a:srgbClr val="0070C0"/>
              </a:solidFill>
            </a:ln>
            <a:effectLst>
              <a:outerShdw blurRad="50800" dist="38100" dir="2700000" sx="103000" sy="103000" algn="tl"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Use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p:cNvSpPr txBox="1"/>
            <p:nvPr/>
          </p:nvSpPr>
          <p:spPr>
            <a:xfrm>
              <a:off x="2057400" y="2305189"/>
              <a:ext cx="1371600" cy="610888"/>
            </a:xfrm>
            <a:prstGeom prst="rect">
              <a:avLst/>
            </a:prstGeom>
            <a:solidFill>
              <a:srgbClr val="00B0F0"/>
            </a:solidFill>
            <a:ln w="25400">
              <a:solidFill>
                <a:srgbClr val="0070C0"/>
              </a:solidFill>
            </a:ln>
            <a:effectLst>
              <a:outerShdw blurRad="50800" dist="38100" dir="2700000" sx="103000" sy="103000" algn="tl"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Collect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p:cNvSpPr txBox="1"/>
            <p:nvPr/>
          </p:nvSpPr>
          <p:spPr>
            <a:xfrm>
              <a:off x="3830379" y="799352"/>
              <a:ext cx="1371600" cy="610888"/>
            </a:xfrm>
            <a:prstGeom prst="rect">
              <a:avLst/>
            </a:prstGeom>
            <a:solidFill>
              <a:srgbClr val="00B0F0"/>
            </a:solidFill>
            <a:ln w="25400">
              <a:solidFill>
                <a:srgbClr val="0070C0"/>
              </a:solidFill>
            </a:ln>
            <a:effectLst>
              <a:outerShdw blurRad="50800" dist="38100" dir="2700000" sx="103000" sy="103000" algn="tl" rotWithShape="0">
                <a:prstClr val="black">
                  <a:alpha val="40000"/>
                </a:prstClr>
              </a:outerShdw>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Fix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 name="Text Placeholder 4"/>
          <p:cNvSpPr>
            <a:spLocks noGrp="1"/>
          </p:cNvSpPr>
          <p:nvPr>
            <p:ph type="body" sz="quarter" idx="4294967295"/>
          </p:nvPr>
        </p:nvSpPr>
        <p:spPr>
          <a:xfrm>
            <a:off x="95451" y="121550"/>
            <a:ext cx="4117054" cy="2425250"/>
          </a:xfrm>
          <a:prstGeom prst="rect">
            <a:avLst/>
          </a:prstGeom>
        </p:spPr>
        <p:txBody>
          <a:bodyPr/>
          <a:lstStyle/>
          <a:p>
            <a:pPr marL="0" indent="0">
              <a:buNone/>
            </a:pPr>
            <a:r>
              <a:rPr lang="en-US" b="1" dirty="0">
                <a:solidFill>
                  <a:schemeClr val="tx2"/>
                </a:solidFill>
              </a:rPr>
              <a:t>The Evolving Scholarly Record: Stakeholder Ecosystem</a:t>
            </a:r>
          </a:p>
        </p:txBody>
      </p:sp>
      <p:sp>
        <p:nvSpPr>
          <p:cNvPr id="12" name="TextBox 11">
            <a:extLst>
              <a:ext uri="{FF2B5EF4-FFF2-40B4-BE49-F238E27FC236}">
                <a16:creationId xmlns:a16="http://schemas.microsoft.com/office/drawing/2014/main" id="{BA5BA417-ECD0-4149-AD5A-E98426748CC5}"/>
              </a:ext>
            </a:extLst>
          </p:cNvPr>
          <p:cNvSpPr txBox="1"/>
          <p:nvPr/>
        </p:nvSpPr>
        <p:spPr>
          <a:xfrm>
            <a:off x="3162092" y="4757865"/>
            <a:ext cx="210082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(Lavoie et al., 2014)</a:t>
            </a:r>
          </a:p>
        </p:txBody>
      </p:sp>
    </p:spTree>
    <p:extLst>
      <p:ext uri="{BB962C8B-B14F-4D97-AF65-F5344CB8AC3E}">
        <p14:creationId xmlns:p14="http://schemas.microsoft.com/office/powerpoint/2010/main" val="72127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138113"/>
            <a:ext cx="8953500" cy="473075"/>
          </a:xfrm>
          <a:prstGeom prst="rect">
            <a:avLst/>
          </a:prstGeom>
        </p:spPr>
        <p:txBody>
          <a:bodyPr/>
          <a:lstStyle/>
          <a:p>
            <a:pPr marL="0" indent="0">
              <a:buNone/>
            </a:pPr>
            <a:r>
              <a:rPr lang="en-US" b="1" dirty="0">
                <a:solidFill>
                  <a:schemeClr val="tx2"/>
                </a:solidFill>
              </a:rPr>
              <a:t>The Evolving Scholarly Record: Stewardship</a:t>
            </a:r>
          </a:p>
        </p:txBody>
      </p:sp>
      <p:grpSp>
        <p:nvGrpSpPr>
          <p:cNvPr id="4" name="Group 3">
            <a:extLst>
              <a:ext uri="{FF2B5EF4-FFF2-40B4-BE49-F238E27FC236}">
                <a16:creationId xmlns:a16="http://schemas.microsoft.com/office/drawing/2014/main" id="{701E89BD-3658-44B1-9CAC-6A5611BFE7DF}"/>
              </a:ext>
            </a:extLst>
          </p:cNvPr>
          <p:cNvGrpSpPr/>
          <p:nvPr/>
        </p:nvGrpSpPr>
        <p:grpSpPr>
          <a:xfrm>
            <a:off x="550199" y="837528"/>
            <a:ext cx="6540050" cy="4187661"/>
            <a:chOff x="1714500" y="517940"/>
            <a:chExt cx="6191009" cy="3953431"/>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3143250" y="1375189"/>
              <a:ext cx="2914650" cy="2282411"/>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3886200" y="3775489"/>
              <a:ext cx="1200150" cy="363683"/>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543300" y="632239"/>
              <a:ext cx="1028700" cy="574985"/>
            </a:xfrm>
            <a:prstGeom prst="rect">
              <a:avLst/>
            </a:prstGeom>
            <a:noFill/>
          </p:spPr>
        </p:pic>
        <p:pic>
          <p:nvPicPr>
            <p:cNvPr id="14352" name="Picture 16" descr="Cover image for Geoscience Data Journal"/>
            <p:cNvPicPr>
              <a:picLocks noChangeAspect="1" noChangeArrowheads="1"/>
            </p:cNvPicPr>
            <p:nvPr/>
          </p:nvPicPr>
          <p:blipFill>
            <a:blip r:embed="rId6" cstate="print"/>
            <a:srcRect/>
            <a:stretch>
              <a:fillRect/>
            </a:stretch>
          </p:blipFill>
          <p:spPr bwMode="auto">
            <a:xfrm>
              <a:off x="4514851" y="517940"/>
              <a:ext cx="616871" cy="800100"/>
            </a:xfrm>
            <a:prstGeom prst="rect">
              <a:avLst/>
            </a:prstGeom>
            <a:noFill/>
          </p:spPr>
        </p:pic>
        <p:pic>
          <p:nvPicPr>
            <p:cNvPr id="14358" name="Picture 22" descr="http://inside-bigdata.com/wp-content/uploads/2013/12/arxiv.jpg"/>
            <p:cNvPicPr>
              <a:picLocks noChangeAspect="1" noChangeArrowheads="1"/>
            </p:cNvPicPr>
            <p:nvPr/>
          </p:nvPicPr>
          <p:blipFill>
            <a:blip r:embed="rId7" cstate="print"/>
            <a:srcRect/>
            <a:stretch>
              <a:fillRect/>
            </a:stretch>
          </p:blipFill>
          <p:spPr bwMode="auto">
            <a:xfrm>
              <a:off x="5600700" y="517940"/>
              <a:ext cx="857250" cy="7239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8" cstate="print"/>
            <a:srcRect/>
            <a:stretch>
              <a:fillRect/>
            </a:stretch>
          </p:blipFill>
          <p:spPr bwMode="auto">
            <a:xfrm>
              <a:off x="1771650" y="975140"/>
              <a:ext cx="1371600" cy="343593"/>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9" cstate="print"/>
            <a:srcRect/>
            <a:stretch>
              <a:fillRect/>
            </a:stretch>
          </p:blipFill>
          <p:spPr bwMode="auto">
            <a:xfrm>
              <a:off x="5829300" y="3271221"/>
              <a:ext cx="1676399" cy="457200"/>
            </a:xfrm>
            <a:prstGeom prst="rect">
              <a:avLst/>
            </a:prstGeom>
            <a:noFill/>
          </p:spPr>
        </p:pic>
        <p:pic>
          <p:nvPicPr>
            <p:cNvPr id="14369" name="Picture 33" descr="H:\NSR\cni2014\wnf.jpg"/>
            <p:cNvPicPr>
              <a:picLocks noChangeAspect="1" noChangeArrowheads="1"/>
            </p:cNvPicPr>
            <p:nvPr/>
          </p:nvPicPr>
          <p:blipFill>
            <a:blip r:embed="rId10" cstate="print"/>
            <a:srcRect/>
            <a:stretch>
              <a:fillRect/>
            </a:stretch>
          </p:blipFill>
          <p:spPr bwMode="auto">
            <a:xfrm>
              <a:off x="2000251" y="3661190"/>
              <a:ext cx="1120289" cy="6858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1" cstate="print"/>
            <a:srcRect/>
            <a:stretch>
              <a:fillRect/>
            </a:stretch>
          </p:blipFill>
          <p:spPr bwMode="auto">
            <a:xfrm>
              <a:off x="6457950" y="3785571"/>
              <a:ext cx="685800" cy="685800"/>
            </a:xfrm>
            <a:prstGeom prst="rect">
              <a:avLst/>
            </a:prstGeom>
            <a:noFill/>
          </p:spPr>
        </p:pic>
        <p:pic>
          <p:nvPicPr>
            <p:cNvPr id="11266" name="Picture 2" descr="https://retractionwatch.files.wordpress.com/2014/08/pubpeer.png"/>
            <p:cNvPicPr>
              <a:picLocks noChangeAspect="1" noChangeArrowheads="1"/>
            </p:cNvPicPr>
            <p:nvPr/>
          </p:nvPicPr>
          <p:blipFill>
            <a:blip r:embed="rId12" cstate="print"/>
            <a:srcRect/>
            <a:stretch>
              <a:fillRect/>
            </a:stretch>
          </p:blipFill>
          <p:spPr bwMode="auto">
            <a:xfrm>
              <a:off x="1714500" y="3203989"/>
              <a:ext cx="1085850" cy="348884"/>
            </a:xfrm>
            <a:prstGeom prst="rect">
              <a:avLst/>
            </a:prstGeom>
            <a:noFill/>
          </p:spPr>
        </p:pic>
        <p:sp>
          <p:nvSpPr>
            <p:cNvPr id="2" name="TextBox 1"/>
            <p:cNvSpPr txBox="1"/>
            <p:nvPr/>
          </p:nvSpPr>
          <p:spPr>
            <a:xfrm>
              <a:off x="5829300" y="1293962"/>
              <a:ext cx="2076209" cy="276999"/>
            </a:xfrm>
            <a:prstGeom prst="rect">
              <a:avLst/>
            </a:prstGeom>
            <a:noFill/>
            <a:ln w="19050">
              <a:solidFill>
                <a:schemeClr val="accent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lumMod val="65000"/>
                      <a:lumOff val="35000"/>
                    </a:srgbClr>
                  </a:solidFill>
                  <a:effectLst/>
                  <a:uLnTx/>
                  <a:uFillTx/>
                  <a:latin typeface="Arial"/>
                  <a:ea typeface="+mn-ea"/>
                  <a:cs typeface="+mn-cs"/>
                </a:rPr>
                <a:t>The Journal of Brief Ideas</a:t>
              </a:r>
            </a:p>
          </p:txBody>
        </p:sp>
      </p:grpSp>
      <p:sp>
        <p:nvSpPr>
          <p:cNvPr id="17" name="TextBox 16">
            <a:extLst>
              <a:ext uri="{FF2B5EF4-FFF2-40B4-BE49-F238E27FC236}">
                <a16:creationId xmlns:a16="http://schemas.microsoft.com/office/drawing/2014/main" id="{F78CA53A-52F1-43EC-9FCD-5C77A41E75CD}"/>
              </a:ext>
            </a:extLst>
          </p:cNvPr>
          <p:cNvSpPr txBox="1"/>
          <p:nvPr/>
        </p:nvSpPr>
        <p:spPr>
          <a:xfrm>
            <a:off x="6285544" y="4801903"/>
            <a:ext cx="210082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(Lavoie et al., 2014)</a:t>
            </a:r>
          </a:p>
        </p:txBody>
      </p:sp>
    </p:spTree>
    <p:extLst>
      <p:ext uri="{BB962C8B-B14F-4D97-AF65-F5344CB8AC3E}">
        <p14:creationId xmlns:p14="http://schemas.microsoft.com/office/powerpoint/2010/main" val="223275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32687-2867-49C0-A85F-16AFFCED7B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bright="15000"/>
                    </a14:imgEffect>
                  </a14:imgLayer>
                </a14:imgProps>
              </a:ext>
            </a:extLst>
          </a:blip>
          <a:srcRect l="615" t="32803" b="15468"/>
          <a:stretch/>
        </p:blipFill>
        <p:spPr>
          <a:xfrm>
            <a:off x="0" y="0"/>
            <a:ext cx="9144000" cy="4521656"/>
          </a:xfrm>
          <a:prstGeom prst="rect">
            <a:avLst/>
          </a:prstGeom>
        </p:spPr>
      </p:pic>
      <p:sp>
        <p:nvSpPr>
          <p:cNvPr id="4" name="TextBox 3">
            <a:extLst>
              <a:ext uri="{FF2B5EF4-FFF2-40B4-BE49-F238E27FC236}">
                <a16:creationId xmlns:a16="http://schemas.microsoft.com/office/drawing/2014/main" id="{20BB3147-5FCA-450C-A91C-9693F6440130}"/>
              </a:ext>
            </a:extLst>
          </p:cNvPr>
          <p:cNvSpPr txBox="1"/>
          <p:nvPr/>
        </p:nvSpPr>
        <p:spPr>
          <a:xfrm>
            <a:off x="1524000" y="1841183"/>
            <a:ext cx="7620000" cy="1785104"/>
          </a:xfrm>
          <a:prstGeom prst="rect">
            <a:avLst/>
          </a:prstGeom>
          <a:solidFill>
            <a:schemeClr val="bg1">
              <a:alpha val="90000"/>
            </a:schemeClr>
          </a:solidFill>
          <a:effectLst>
            <a:softEdge rad="3175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“a strategy of deliberate engagement with – and growing dependence on – cooperative agreements, characterized by increased reliance on network intelligence…and global data networks.”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(Lavoie and Malpas, 2015, p. 15)</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7998D14A-7DCB-47BF-93DB-D772C817FD98}"/>
              </a:ext>
            </a:extLst>
          </p:cNvPr>
          <p:cNvSpPr>
            <a:spLocks noGrp="1"/>
          </p:cNvSpPr>
          <p:nvPr>
            <p:ph type="body" sz="quarter" idx="4294967295"/>
          </p:nvPr>
        </p:nvSpPr>
        <p:spPr>
          <a:xfrm>
            <a:off x="4244975" y="1343025"/>
            <a:ext cx="4899025" cy="600075"/>
          </a:xfrm>
          <a:prstGeom prst="rect">
            <a:avLst/>
          </a:prstGeom>
          <a:solidFill>
            <a:schemeClr val="bg1">
              <a:alpha val="90000"/>
            </a:schemeClr>
          </a:solidFill>
          <a:effectLst>
            <a:softEdge rad="31750"/>
          </a:effectLst>
        </p:spPr>
        <p:txBody>
          <a:bodyPr/>
          <a:lstStyle/>
          <a:p>
            <a:pPr marL="0" indent="0" algn="r">
              <a:buNone/>
            </a:pPr>
            <a:r>
              <a:rPr lang="en-US" sz="3200" dirty="0"/>
              <a:t>Conscious Coordination</a:t>
            </a:r>
          </a:p>
        </p:txBody>
      </p:sp>
      <p:sp>
        <p:nvSpPr>
          <p:cNvPr id="7" name="Rectangle 6">
            <a:extLst>
              <a:ext uri="{FF2B5EF4-FFF2-40B4-BE49-F238E27FC236}">
                <a16:creationId xmlns:a16="http://schemas.microsoft.com/office/drawing/2014/main" id="{751190F2-5A56-4A47-8FBC-1B7ABEDD7773}"/>
              </a:ext>
            </a:extLst>
          </p:cNvPr>
          <p:cNvSpPr/>
          <p:nvPr/>
        </p:nvSpPr>
        <p:spPr>
          <a:xfrm>
            <a:off x="0" y="4306212"/>
            <a:ext cx="4800600"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Image: https://www.flickr.com/photos/22506384@N02/17396482255 by Daniel Kohn / CC BY-ND 2.0</a:t>
            </a:r>
          </a:p>
        </p:txBody>
      </p:sp>
    </p:spTree>
    <p:extLst>
      <p:ext uri="{BB962C8B-B14F-4D97-AF65-F5344CB8AC3E}">
        <p14:creationId xmlns:p14="http://schemas.microsoft.com/office/powerpoint/2010/main" val="42672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1613971-801F-438D-B033-AFCFE05C1AA0}"/>
              </a:ext>
            </a:extLst>
          </p:cNvPr>
          <p:cNvSpPr>
            <a:spLocks noGrp="1"/>
          </p:cNvSpPr>
          <p:nvPr>
            <p:ph type="body" sz="quarter" idx="4294967295"/>
          </p:nvPr>
        </p:nvSpPr>
        <p:spPr>
          <a:xfrm>
            <a:off x="0" y="131763"/>
            <a:ext cx="9257414" cy="685800"/>
          </a:xfrm>
          <a:prstGeom prst="rect">
            <a:avLst/>
          </a:prstGeom>
        </p:spPr>
        <p:txBody>
          <a:bodyPr/>
          <a:lstStyle/>
          <a:p>
            <a:pPr marL="0" indent="0">
              <a:buNone/>
            </a:pPr>
            <a:r>
              <a:rPr lang="en-US" sz="2800" b="1" dirty="0">
                <a:solidFill>
                  <a:schemeClr val="tx2"/>
                </a:solidFill>
              </a:rPr>
              <a:t>Features of Consciously Coordinated Stewardship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99" y="613443"/>
            <a:ext cx="2675371" cy="18873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335" y="2869131"/>
            <a:ext cx="1845476" cy="125971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545" y="2887078"/>
            <a:ext cx="2313002" cy="1313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431" y="809745"/>
            <a:ext cx="2069283" cy="1613780"/>
          </a:xfrm>
          <a:prstGeom prst="rect">
            <a:avLst/>
          </a:prstGeom>
        </p:spPr>
      </p:pic>
      <p:sp>
        <p:nvSpPr>
          <p:cNvPr id="8" name="TextBox 7"/>
          <p:cNvSpPr txBox="1"/>
          <p:nvPr/>
        </p:nvSpPr>
        <p:spPr>
          <a:xfrm>
            <a:off x="4962243" y="2437326"/>
            <a:ext cx="2002471"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70C0"/>
                </a:solidFill>
                <a:effectLst/>
                <a:uLnTx/>
                <a:uFillTx/>
                <a:latin typeface="Arial"/>
                <a:ea typeface="+mn-ea"/>
                <a:cs typeface="+mn-cs"/>
              </a:rPr>
              <a:t>“Collect more of less”</a:t>
            </a:r>
          </a:p>
        </p:txBody>
      </p:sp>
      <p:sp>
        <p:nvSpPr>
          <p:cNvPr id="9" name="TextBox 8"/>
          <p:cNvSpPr txBox="1"/>
          <p:nvPr/>
        </p:nvSpPr>
        <p:spPr>
          <a:xfrm>
            <a:off x="6404147" y="4141985"/>
            <a:ext cx="2739853"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70C0"/>
                </a:solidFill>
                <a:effectLst/>
                <a:uLnTx/>
                <a:uFillTx/>
                <a:latin typeface="Arial"/>
                <a:ea typeface="+mn-ea"/>
                <a:cs typeface="+mn-cs"/>
              </a:rPr>
              <a:t>“Curate locally, share globally”</a:t>
            </a:r>
          </a:p>
        </p:txBody>
      </p:sp>
      <p:sp>
        <p:nvSpPr>
          <p:cNvPr id="10" name="TextBox 9"/>
          <p:cNvSpPr txBox="1"/>
          <p:nvPr/>
        </p:nvSpPr>
        <p:spPr>
          <a:xfrm>
            <a:off x="2215595" y="4156651"/>
            <a:ext cx="3714478"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70C0"/>
                </a:solidFill>
                <a:effectLst/>
                <a:uLnTx/>
                <a:uFillTx/>
                <a:latin typeface="Arial"/>
                <a:ea typeface="+mn-ea"/>
                <a:cs typeface="+mn-cs"/>
              </a:rPr>
              <a:t>“Move commitments above the institution”</a:t>
            </a:r>
          </a:p>
        </p:txBody>
      </p:sp>
      <p:sp>
        <p:nvSpPr>
          <p:cNvPr id="11" name="TextBox 10"/>
          <p:cNvSpPr txBox="1"/>
          <p:nvPr/>
        </p:nvSpPr>
        <p:spPr>
          <a:xfrm>
            <a:off x="11970" y="2437326"/>
            <a:ext cx="3512500"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70C0"/>
                </a:solidFill>
                <a:effectLst/>
                <a:uLnTx/>
                <a:uFillTx/>
                <a:latin typeface="Arial"/>
                <a:ea typeface="+mn-ea"/>
                <a:cs typeface="+mn-cs"/>
              </a:rPr>
              <a:t>“Align local action with collective effort”</a:t>
            </a:r>
          </a:p>
        </p:txBody>
      </p:sp>
      <p:sp>
        <p:nvSpPr>
          <p:cNvPr id="14" name="TextBox 13">
            <a:extLst>
              <a:ext uri="{FF2B5EF4-FFF2-40B4-BE49-F238E27FC236}">
                <a16:creationId xmlns:a16="http://schemas.microsoft.com/office/drawing/2014/main" id="{8FCFEBD8-FE8E-4DDE-89E4-8ADAD575EEF9}"/>
              </a:ext>
            </a:extLst>
          </p:cNvPr>
          <p:cNvSpPr txBox="1"/>
          <p:nvPr/>
        </p:nvSpPr>
        <p:spPr>
          <a:xfrm>
            <a:off x="0" y="4429866"/>
            <a:ext cx="274838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(Lavoie &amp; Malpas, 2015)</a:t>
            </a:r>
          </a:p>
        </p:txBody>
      </p:sp>
    </p:spTree>
    <p:extLst>
      <p:ext uri="{BB962C8B-B14F-4D97-AF65-F5344CB8AC3E}">
        <p14:creationId xmlns:p14="http://schemas.microsoft.com/office/powerpoint/2010/main" val="409355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F9698D0295606649966569F9E2E00BEA" ma:contentTypeVersion="16" ma:contentTypeDescription="Create a new document." ma:contentTypeScope="" ma:versionID="8b5809c559c5d617b118113f18865f86">
  <xsd:schema xmlns:xsd="http://www.w3.org/2001/XMLSchema" xmlns:xs="http://www.w3.org/2001/XMLSchema" xmlns:p="http://schemas.microsoft.com/office/2006/metadata/properties" xmlns:ns1="http://schemas.microsoft.com/sharepoint/v3" xmlns:ns2="eb38e078-efb2-4e07-a029-8891078709c7" xmlns:ns3="b4ed6d95-0c6e-4478-8016-27c1da11f936" targetNamespace="http://schemas.microsoft.com/office/2006/metadata/properties" ma:root="true" ma:fieldsID="e20437a73222a983a88bc9b1a6a574af" ns1:_="" ns2:_="" ns3:_="">
    <xsd:import namespace="http://schemas.microsoft.com/sharepoint/v3"/>
    <xsd:import namespace="eb38e078-efb2-4e07-a029-8891078709c7"/>
    <xsd:import namespace="b4ed6d95-0c6e-4478-8016-27c1da11f936"/>
    <xsd:element name="properties">
      <xsd:complexType>
        <xsd:sequence>
          <xsd:element name="documentManagement">
            <xsd:complexType>
              <xsd:all>
                <xsd:element ref="ns1:Language"/>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8" ma:displayName="Language" ma:default="English" ma:description="" ma:format="Dropdown" ma:internalName="Languag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b38e078-efb2-4e07-a029-8891078709c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4ed6d95-0c6e-4478-8016-27c1da11f93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2.xml><?xml version="1.0" encoding="utf-8"?>
<ds:datastoreItem xmlns:ds="http://schemas.openxmlformats.org/officeDocument/2006/customXml" ds:itemID="{D837D507-14AA-4A25-9567-CF0F2FBFC2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38e078-efb2-4e07-a029-8891078709c7"/>
    <ds:schemaRef ds:uri="b4ed6d95-0c6e-4478-8016-27c1da11f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E988F0-95B4-4FCA-A550-26E1636850FD}">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b4ed6d95-0c6e-4478-8016-27c1da11f936"/>
    <ds:schemaRef ds:uri="http://www.w3.org/XML/1998/namespace"/>
    <ds:schemaRef ds:uri="http://schemas.microsoft.com/office/infopath/2007/PartnerControls"/>
    <ds:schemaRef ds:uri="http://schemas.openxmlformats.org/package/2006/metadata/core-properties"/>
    <ds:schemaRef ds:uri="eb38e078-efb2-4e07-a029-8891078709c7"/>
    <ds:schemaRef ds:uri="http://schemas.microsoft.com/sharepoint/v3"/>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16474</TotalTime>
  <Words>1401</Words>
  <Application>Microsoft Office PowerPoint</Application>
  <PresentationFormat>On-screen Show (16:9)</PresentationFormat>
  <Paragraphs>180</Paragraphs>
  <Slides>31</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ＭＳ Ｐゴシック</vt:lpstr>
      <vt:lpstr>Arial</vt:lpstr>
      <vt:lpstr>Calibri</vt:lpstr>
      <vt:lpstr>Wingdings</vt:lpstr>
      <vt:lpstr>Confidential</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and the Evolving Scholarly Record</dc:title>
  <dc:creator>fanielI@oclc.org</dc:creator>
  <cp:lastModifiedBy>Schadt,Erin</cp:lastModifiedBy>
  <cp:revision>387</cp:revision>
  <dcterms:created xsi:type="dcterms:W3CDTF">2015-04-17T19:58:50Z</dcterms:created>
  <dcterms:modified xsi:type="dcterms:W3CDTF">2019-04-02T23:06:47Z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0x010100F9698D0295606649966569F9E2E00BEA</vt:lpwstr>
  </property>
</Properties>
</file>