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13" r:id="rId2"/>
    <p:sldMasterId id="2147483727" r:id="rId3"/>
  </p:sldMasterIdLst>
  <p:notesMasterIdLst>
    <p:notesMasterId r:id="rId81"/>
  </p:notesMasterIdLst>
  <p:sldIdLst>
    <p:sldId id="401" r:id="rId4"/>
    <p:sldId id="266" r:id="rId5"/>
    <p:sldId id="268" r:id="rId6"/>
    <p:sldId id="269" r:id="rId7"/>
    <p:sldId id="483" r:id="rId8"/>
    <p:sldId id="272" r:id="rId9"/>
    <p:sldId id="560" r:id="rId10"/>
    <p:sldId id="561" r:id="rId11"/>
    <p:sldId id="484" r:id="rId12"/>
    <p:sldId id="485" r:id="rId13"/>
    <p:sldId id="486" r:id="rId14"/>
    <p:sldId id="487" r:id="rId15"/>
    <p:sldId id="488" r:id="rId16"/>
    <p:sldId id="573" r:id="rId17"/>
    <p:sldId id="574" r:id="rId18"/>
    <p:sldId id="531" r:id="rId19"/>
    <p:sldId id="490" r:id="rId20"/>
    <p:sldId id="489" r:id="rId21"/>
    <p:sldId id="353" r:id="rId22"/>
    <p:sldId id="586" r:id="rId23"/>
    <p:sldId id="315" r:id="rId24"/>
    <p:sldId id="293" r:id="rId25"/>
    <p:sldId id="294" r:id="rId26"/>
    <p:sldId id="585" r:id="rId27"/>
    <p:sldId id="614" r:id="rId28"/>
    <p:sldId id="341" r:id="rId29"/>
    <p:sldId id="587" r:id="rId30"/>
    <p:sldId id="367" r:id="rId31"/>
    <p:sldId id="378" r:id="rId32"/>
    <p:sldId id="394" r:id="rId33"/>
    <p:sldId id="588" r:id="rId34"/>
    <p:sldId id="589" r:id="rId35"/>
    <p:sldId id="411" r:id="rId36"/>
    <p:sldId id="591" r:id="rId37"/>
    <p:sldId id="592" r:id="rId38"/>
    <p:sldId id="613" r:id="rId39"/>
    <p:sldId id="395" r:id="rId40"/>
    <p:sldId id="410" r:id="rId41"/>
    <p:sldId id="400" r:id="rId42"/>
    <p:sldId id="615" r:id="rId43"/>
    <p:sldId id="612" r:id="rId44"/>
    <p:sldId id="611" r:id="rId45"/>
    <p:sldId id="593" r:id="rId46"/>
    <p:sldId id="594" r:id="rId47"/>
    <p:sldId id="595" r:id="rId48"/>
    <p:sldId id="596" r:id="rId49"/>
    <p:sldId id="610" r:id="rId50"/>
    <p:sldId id="532" r:id="rId51"/>
    <p:sldId id="328" r:id="rId52"/>
    <p:sldId id="399" r:id="rId53"/>
    <p:sldId id="597" r:id="rId54"/>
    <p:sldId id="598" r:id="rId55"/>
    <p:sldId id="408" r:id="rId56"/>
    <p:sldId id="599" r:id="rId57"/>
    <p:sldId id="600" r:id="rId58"/>
    <p:sldId id="609" r:id="rId59"/>
    <p:sldId id="405" r:id="rId60"/>
    <p:sldId id="406" r:id="rId61"/>
    <p:sldId id="390" r:id="rId62"/>
    <p:sldId id="413" r:id="rId63"/>
    <p:sldId id="601" r:id="rId64"/>
    <p:sldId id="602" r:id="rId65"/>
    <p:sldId id="603" r:id="rId66"/>
    <p:sldId id="604" r:id="rId67"/>
    <p:sldId id="605" r:id="rId68"/>
    <p:sldId id="428" r:id="rId69"/>
    <p:sldId id="473" r:id="rId70"/>
    <p:sldId id="606" r:id="rId71"/>
    <p:sldId id="607" r:id="rId72"/>
    <p:sldId id="608" r:id="rId73"/>
    <p:sldId id="402" r:id="rId74"/>
    <p:sldId id="391" r:id="rId75"/>
    <p:sldId id="472" r:id="rId76"/>
    <p:sldId id="357" r:id="rId77"/>
    <p:sldId id="358" r:id="rId78"/>
    <p:sldId id="465" r:id="rId79"/>
    <p:sldId id="389"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non,Brittany" initials="B" lastIdx="21" clrIdx="0">
    <p:extLst>
      <p:ext uri="{19B8F6BF-5375-455C-9EA6-DF929625EA0E}">
        <p15:presenceInfo xmlns:p15="http://schemas.microsoft.com/office/powerpoint/2012/main" userId="S-1-5-21-2132901703-1472156187-1681070327-62342" providerId="AD"/>
      </p:ext>
    </p:extLst>
  </p:cmAuthor>
  <p:cmAuthor id="2" name="Connaway,Lynn" initials="C" lastIdx="1" clrIdx="1">
    <p:extLst>
      <p:ext uri="{19B8F6BF-5375-455C-9EA6-DF929625EA0E}">
        <p15:presenceInfo xmlns:p15="http://schemas.microsoft.com/office/powerpoint/2012/main" userId="S-1-5-21-2132901703-1472156187-1681070327-237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A653"/>
    <a:srgbClr val="858585"/>
    <a:srgbClr val="8B8B8B"/>
    <a:srgbClr val="3193D0"/>
    <a:srgbClr val="221F18"/>
    <a:srgbClr val="8C8C8C"/>
    <a:srgbClr val="00AFD7"/>
    <a:srgbClr val="DDA04F"/>
    <a:srgbClr val="F9E499"/>
    <a:srgbClr val="4C7F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87" autoAdjust="0"/>
    <p:restoredTop sz="79574" autoAdjust="0"/>
  </p:normalViewPr>
  <p:slideViewPr>
    <p:cSldViewPr snapToGrid="0">
      <p:cViewPr varScale="1">
        <p:scale>
          <a:sx n="58" d="100"/>
          <a:sy n="58" d="100"/>
        </p:scale>
        <p:origin x="62" y="134"/>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63" d="100"/>
          <a:sy n="63" d="100"/>
        </p:scale>
        <p:origin x="3134"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microsoft.com/office/2015/10/relationships/revisionInfo" Target="revisionInfo.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commentAuthors" Target="commentAuthors.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notesMaster" Target="notesMasters/notesMaster1.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E8F8B8-BFDA-4973-84A9-01B6E9EF7DF1}" type="doc">
      <dgm:prSet loTypeId="urn:microsoft.com/office/officeart/2005/8/layout/matrix1" loCatId="matrix" qsTypeId="urn:microsoft.com/office/officeart/2005/8/quickstyle/simple1" qsCatId="simple" csTypeId="urn:microsoft.com/office/officeart/2005/8/colors/accent2_2" csCatId="accent2" phldr="1"/>
      <dgm:spPr/>
      <dgm:t>
        <a:bodyPr/>
        <a:lstStyle/>
        <a:p>
          <a:endParaRPr lang="en-US"/>
        </a:p>
      </dgm:t>
    </dgm:pt>
    <dgm:pt modelId="{9DD9A829-8846-460E-AAF2-5355F2D10C32}">
      <dgm:prSet phldrT="[Text]"/>
      <dgm:spPr>
        <a:solidFill>
          <a:schemeClr val="accent1"/>
        </a:solidFill>
      </dgm:spPr>
      <dgm:t>
        <a:bodyPr/>
        <a:lstStyle/>
        <a:p>
          <a:r>
            <a:rPr lang="en-US" b="1" dirty="0">
              <a:solidFill>
                <a:schemeClr val="bg1"/>
              </a:solidFill>
            </a:rPr>
            <a:t>Ethnographic Data Collection</a:t>
          </a:r>
        </a:p>
      </dgm:t>
    </dgm:pt>
    <dgm:pt modelId="{83272AB6-2776-4634-B59A-F17B0C82C9CF}" type="parTrans" cxnId="{A90CA369-6786-464A-91CA-F35D271647D1}">
      <dgm:prSet/>
      <dgm:spPr/>
      <dgm:t>
        <a:bodyPr/>
        <a:lstStyle/>
        <a:p>
          <a:endParaRPr lang="en-US"/>
        </a:p>
      </dgm:t>
    </dgm:pt>
    <dgm:pt modelId="{92BE2A2D-8CC2-4DA4-A5C7-F0ED2E46B9D4}" type="sibTrans" cxnId="{A90CA369-6786-464A-91CA-F35D271647D1}">
      <dgm:prSet/>
      <dgm:spPr/>
      <dgm:t>
        <a:bodyPr/>
        <a:lstStyle/>
        <a:p>
          <a:endParaRPr lang="en-US"/>
        </a:p>
      </dgm:t>
    </dgm:pt>
    <dgm:pt modelId="{3DE0C06C-A10D-42AE-9180-32744535ACAD}">
      <dgm:prSet phldrT="[Text]"/>
      <dgm:spPr>
        <a:solidFill>
          <a:schemeClr val="tx1">
            <a:alpha val="75000"/>
          </a:schemeClr>
        </a:solidFill>
      </dgm:spPr>
      <dgm:t>
        <a:bodyPr/>
        <a:lstStyle/>
        <a:p>
          <a:r>
            <a:rPr lang="en-US" b="1" dirty="0"/>
            <a:t>Interviews</a:t>
          </a:r>
        </a:p>
      </dgm:t>
    </dgm:pt>
    <dgm:pt modelId="{3799D625-663B-4F45-9A3D-A1D664B9D6AE}" type="parTrans" cxnId="{E4EAEA0A-51D7-4EC1-B2B0-FD6854D3AF52}">
      <dgm:prSet/>
      <dgm:spPr/>
      <dgm:t>
        <a:bodyPr/>
        <a:lstStyle/>
        <a:p>
          <a:endParaRPr lang="en-US"/>
        </a:p>
      </dgm:t>
    </dgm:pt>
    <dgm:pt modelId="{38AF56CF-EE85-4BFB-ACE1-38B286960B58}" type="sibTrans" cxnId="{E4EAEA0A-51D7-4EC1-B2B0-FD6854D3AF52}">
      <dgm:prSet/>
      <dgm:spPr/>
      <dgm:t>
        <a:bodyPr/>
        <a:lstStyle/>
        <a:p>
          <a:endParaRPr lang="en-US"/>
        </a:p>
      </dgm:t>
    </dgm:pt>
    <dgm:pt modelId="{8525AF82-44A7-4B3B-9651-E00EFB4199AE}">
      <dgm:prSet phldrT="[Text]"/>
      <dgm:spPr>
        <a:solidFill>
          <a:schemeClr val="tx1">
            <a:alpha val="75000"/>
          </a:schemeClr>
        </a:solidFill>
      </dgm:spPr>
      <dgm:t>
        <a:bodyPr/>
        <a:lstStyle/>
        <a:p>
          <a:r>
            <a:rPr lang="en-US" b="1" dirty="0"/>
            <a:t>Diaries</a:t>
          </a:r>
        </a:p>
      </dgm:t>
    </dgm:pt>
    <dgm:pt modelId="{07B467C9-894F-40F0-AC09-76734BE2F82D}" type="parTrans" cxnId="{EAD93379-4DBB-4693-BE1B-D6D7BE851931}">
      <dgm:prSet/>
      <dgm:spPr/>
      <dgm:t>
        <a:bodyPr/>
        <a:lstStyle/>
        <a:p>
          <a:endParaRPr lang="en-US"/>
        </a:p>
      </dgm:t>
    </dgm:pt>
    <dgm:pt modelId="{A7751E6C-12C2-4D83-AEF6-D60CD7AEF7DE}" type="sibTrans" cxnId="{EAD93379-4DBB-4693-BE1B-D6D7BE851931}">
      <dgm:prSet/>
      <dgm:spPr/>
      <dgm:t>
        <a:bodyPr/>
        <a:lstStyle/>
        <a:p>
          <a:endParaRPr lang="en-US"/>
        </a:p>
      </dgm:t>
    </dgm:pt>
    <dgm:pt modelId="{608761A9-F897-46E2-AF2D-145159DE9A12}">
      <dgm:prSet phldrT="[Text]"/>
      <dgm:spPr>
        <a:solidFill>
          <a:schemeClr val="tx1">
            <a:alpha val="75000"/>
          </a:schemeClr>
        </a:solidFill>
      </dgm:spPr>
      <dgm:t>
        <a:bodyPr/>
        <a:lstStyle/>
        <a:p>
          <a:r>
            <a:rPr lang="en-US" b="1" dirty="0"/>
            <a:t>Observation</a:t>
          </a:r>
        </a:p>
      </dgm:t>
    </dgm:pt>
    <dgm:pt modelId="{913BE3D1-DA56-49E1-925D-842E2BFDB769}" type="parTrans" cxnId="{74275D82-30E5-4444-A3D3-6B835F778F7E}">
      <dgm:prSet/>
      <dgm:spPr/>
      <dgm:t>
        <a:bodyPr/>
        <a:lstStyle/>
        <a:p>
          <a:endParaRPr lang="en-US"/>
        </a:p>
      </dgm:t>
    </dgm:pt>
    <dgm:pt modelId="{F9E346C2-53D0-497B-9C2E-3242D4E908CD}" type="sibTrans" cxnId="{74275D82-30E5-4444-A3D3-6B835F778F7E}">
      <dgm:prSet/>
      <dgm:spPr/>
      <dgm:t>
        <a:bodyPr/>
        <a:lstStyle/>
        <a:p>
          <a:endParaRPr lang="en-US"/>
        </a:p>
      </dgm:t>
    </dgm:pt>
    <dgm:pt modelId="{5286C1C3-80AA-4957-BD64-3BF95396A8E4}">
      <dgm:prSet phldrT="[Text]"/>
      <dgm:spPr>
        <a:solidFill>
          <a:schemeClr val="tx1">
            <a:alpha val="75000"/>
          </a:schemeClr>
        </a:solidFill>
      </dgm:spPr>
      <dgm:t>
        <a:bodyPr/>
        <a:lstStyle/>
        <a:p>
          <a:r>
            <a:rPr lang="en-US" b="1" dirty="0"/>
            <a:t>Usability Testing</a:t>
          </a:r>
        </a:p>
      </dgm:t>
    </dgm:pt>
    <dgm:pt modelId="{F4B750CF-398B-4A01-88BF-FDC7ED19F0DB}" type="parTrans" cxnId="{19659AEE-D353-4A2D-AB3D-90D7EDAA4804}">
      <dgm:prSet/>
      <dgm:spPr/>
      <dgm:t>
        <a:bodyPr/>
        <a:lstStyle/>
        <a:p>
          <a:endParaRPr lang="en-US"/>
        </a:p>
      </dgm:t>
    </dgm:pt>
    <dgm:pt modelId="{4220B0B6-8648-4583-8E28-0213B217A747}" type="sibTrans" cxnId="{19659AEE-D353-4A2D-AB3D-90D7EDAA4804}">
      <dgm:prSet/>
      <dgm:spPr/>
      <dgm:t>
        <a:bodyPr/>
        <a:lstStyle/>
        <a:p>
          <a:endParaRPr lang="en-US"/>
        </a:p>
      </dgm:t>
    </dgm:pt>
    <dgm:pt modelId="{944066DC-9845-4E5C-BD02-0E5B387684D5}" type="pres">
      <dgm:prSet presAssocID="{4EE8F8B8-BFDA-4973-84A9-01B6E9EF7DF1}" presName="diagram" presStyleCnt="0">
        <dgm:presLayoutVars>
          <dgm:chMax val="1"/>
          <dgm:dir/>
          <dgm:animLvl val="ctr"/>
          <dgm:resizeHandles val="exact"/>
        </dgm:presLayoutVars>
      </dgm:prSet>
      <dgm:spPr/>
    </dgm:pt>
    <dgm:pt modelId="{A7B8E627-7059-4642-A727-739C9AAE546F}" type="pres">
      <dgm:prSet presAssocID="{4EE8F8B8-BFDA-4973-84A9-01B6E9EF7DF1}" presName="matrix" presStyleCnt="0"/>
      <dgm:spPr/>
    </dgm:pt>
    <dgm:pt modelId="{1149EA98-8AFE-4946-9838-FC12D606AD3F}" type="pres">
      <dgm:prSet presAssocID="{4EE8F8B8-BFDA-4973-84A9-01B6E9EF7DF1}" presName="tile1" presStyleLbl="node1" presStyleIdx="0" presStyleCnt="4"/>
      <dgm:spPr/>
    </dgm:pt>
    <dgm:pt modelId="{3C883111-90DC-40B3-BCC8-49C5E0F6530B}" type="pres">
      <dgm:prSet presAssocID="{4EE8F8B8-BFDA-4973-84A9-01B6E9EF7DF1}" presName="tile1text" presStyleLbl="node1" presStyleIdx="0" presStyleCnt="4">
        <dgm:presLayoutVars>
          <dgm:chMax val="0"/>
          <dgm:chPref val="0"/>
          <dgm:bulletEnabled val="1"/>
        </dgm:presLayoutVars>
      </dgm:prSet>
      <dgm:spPr/>
    </dgm:pt>
    <dgm:pt modelId="{72149AFC-793B-45D4-8B67-32391A1F8781}" type="pres">
      <dgm:prSet presAssocID="{4EE8F8B8-BFDA-4973-84A9-01B6E9EF7DF1}" presName="tile2" presStyleLbl="node1" presStyleIdx="1" presStyleCnt="4"/>
      <dgm:spPr/>
    </dgm:pt>
    <dgm:pt modelId="{7705D16C-6F7F-45E0-A962-9727575635AA}" type="pres">
      <dgm:prSet presAssocID="{4EE8F8B8-BFDA-4973-84A9-01B6E9EF7DF1}" presName="tile2text" presStyleLbl="node1" presStyleIdx="1" presStyleCnt="4">
        <dgm:presLayoutVars>
          <dgm:chMax val="0"/>
          <dgm:chPref val="0"/>
          <dgm:bulletEnabled val="1"/>
        </dgm:presLayoutVars>
      </dgm:prSet>
      <dgm:spPr/>
    </dgm:pt>
    <dgm:pt modelId="{56305286-21C5-4A98-BE61-47D85756B55C}" type="pres">
      <dgm:prSet presAssocID="{4EE8F8B8-BFDA-4973-84A9-01B6E9EF7DF1}" presName="tile3" presStyleLbl="node1" presStyleIdx="2" presStyleCnt="4"/>
      <dgm:spPr/>
    </dgm:pt>
    <dgm:pt modelId="{78E19777-E2E5-43BF-8546-E67D69F9121C}" type="pres">
      <dgm:prSet presAssocID="{4EE8F8B8-BFDA-4973-84A9-01B6E9EF7DF1}" presName="tile3text" presStyleLbl="node1" presStyleIdx="2" presStyleCnt="4">
        <dgm:presLayoutVars>
          <dgm:chMax val="0"/>
          <dgm:chPref val="0"/>
          <dgm:bulletEnabled val="1"/>
        </dgm:presLayoutVars>
      </dgm:prSet>
      <dgm:spPr/>
    </dgm:pt>
    <dgm:pt modelId="{D5BE99C1-7389-4F90-B9D0-85D8DD4DE082}" type="pres">
      <dgm:prSet presAssocID="{4EE8F8B8-BFDA-4973-84A9-01B6E9EF7DF1}" presName="tile4" presStyleLbl="node1" presStyleIdx="3" presStyleCnt="4"/>
      <dgm:spPr/>
    </dgm:pt>
    <dgm:pt modelId="{D9056425-165A-4D68-A584-971DEAAF72FA}" type="pres">
      <dgm:prSet presAssocID="{4EE8F8B8-BFDA-4973-84A9-01B6E9EF7DF1}" presName="tile4text" presStyleLbl="node1" presStyleIdx="3" presStyleCnt="4">
        <dgm:presLayoutVars>
          <dgm:chMax val="0"/>
          <dgm:chPref val="0"/>
          <dgm:bulletEnabled val="1"/>
        </dgm:presLayoutVars>
      </dgm:prSet>
      <dgm:spPr/>
    </dgm:pt>
    <dgm:pt modelId="{31883FD8-3E1C-4902-9E58-D478CE8FE17E}" type="pres">
      <dgm:prSet presAssocID="{4EE8F8B8-BFDA-4973-84A9-01B6E9EF7DF1}" presName="centerTile" presStyleLbl="fgShp" presStyleIdx="0" presStyleCnt="1" custScaleX="123316" custScaleY="123457">
        <dgm:presLayoutVars>
          <dgm:chMax val="0"/>
          <dgm:chPref val="0"/>
        </dgm:presLayoutVars>
      </dgm:prSet>
      <dgm:spPr/>
    </dgm:pt>
  </dgm:ptLst>
  <dgm:cxnLst>
    <dgm:cxn modelId="{E4EAEA0A-51D7-4EC1-B2B0-FD6854D3AF52}" srcId="{9DD9A829-8846-460E-AAF2-5355F2D10C32}" destId="{3DE0C06C-A10D-42AE-9180-32744535ACAD}" srcOrd="0" destOrd="0" parTransId="{3799D625-663B-4F45-9A3D-A1D664B9D6AE}" sibTransId="{38AF56CF-EE85-4BFB-ACE1-38B286960B58}"/>
    <dgm:cxn modelId="{B484681F-3D3E-4822-8B90-638EEF0F4945}" type="presOf" srcId="{608761A9-F897-46E2-AF2D-145159DE9A12}" destId="{78E19777-E2E5-43BF-8546-E67D69F9121C}" srcOrd="1" destOrd="0" presId="urn:microsoft.com/office/officeart/2005/8/layout/matrix1"/>
    <dgm:cxn modelId="{67FC5E24-723F-4A10-8398-0BB3B94B697B}" type="presOf" srcId="{5286C1C3-80AA-4957-BD64-3BF95396A8E4}" destId="{D5BE99C1-7389-4F90-B9D0-85D8DD4DE082}" srcOrd="0" destOrd="0" presId="urn:microsoft.com/office/officeart/2005/8/layout/matrix1"/>
    <dgm:cxn modelId="{11462D25-7C49-419D-A164-859D77BDF4A8}" type="presOf" srcId="{8525AF82-44A7-4B3B-9651-E00EFB4199AE}" destId="{72149AFC-793B-45D4-8B67-32391A1F8781}" srcOrd="0" destOrd="0" presId="urn:microsoft.com/office/officeart/2005/8/layout/matrix1"/>
    <dgm:cxn modelId="{7194FA33-A99C-42D5-9D6E-0948CECC68A2}" type="presOf" srcId="{4EE8F8B8-BFDA-4973-84A9-01B6E9EF7DF1}" destId="{944066DC-9845-4E5C-BD02-0E5B387684D5}" srcOrd="0" destOrd="0" presId="urn:microsoft.com/office/officeart/2005/8/layout/matrix1"/>
    <dgm:cxn modelId="{EB472B42-1C53-4C5A-96BF-9E21116CE31C}" type="presOf" srcId="{5286C1C3-80AA-4957-BD64-3BF95396A8E4}" destId="{D9056425-165A-4D68-A584-971DEAAF72FA}" srcOrd="1" destOrd="0" presId="urn:microsoft.com/office/officeart/2005/8/layout/matrix1"/>
    <dgm:cxn modelId="{D7A0D047-BCD6-470A-A92A-E425992FBD4F}" type="presOf" srcId="{9DD9A829-8846-460E-AAF2-5355F2D10C32}" destId="{31883FD8-3E1C-4902-9E58-D478CE8FE17E}" srcOrd="0" destOrd="0" presId="urn:microsoft.com/office/officeart/2005/8/layout/matrix1"/>
    <dgm:cxn modelId="{EBEA8D69-BE1C-4E4D-9CF1-8C0A34B55A75}" type="presOf" srcId="{608761A9-F897-46E2-AF2D-145159DE9A12}" destId="{56305286-21C5-4A98-BE61-47D85756B55C}" srcOrd="0" destOrd="0" presId="urn:microsoft.com/office/officeart/2005/8/layout/matrix1"/>
    <dgm:cxn modelId="{A90CA369-6786-464A-91CA-F35D271647D1}" srcId="{4EE8F8B8-BFDA-4973-84A9-01B6E9EF7DF1}" destId="{9DD9A829-8846-460E-AAF2-5355F2D10C32}" srcOrd="0" destOrd="0" parTransId="{83272AB6-2776-4634-B59A-F17B0C82C9CF}" sibTransId="{92BE2A2D-8CC2-4DA4-A5C7-F0ED2E46B9D4}"/>
    <dgm:cxn modelId="{EAD93379-4DBB-4693-BE1B-D6D7BE851931}" srcId="{9DD9A829-8846-460E-AAF2-5355F2D10C32}" destId="{8525AF82-44A7-4B3B-9651-E00EFB4199AE}" srcOrd="1" destOrd="0" parTransId="{07B467C9-894F-40F0-AC09-76734BE2F82D}" sibTransId="{A7751E6C-12C2-4D83-AEF6-D60CD7AEF7DE}"/>
    <dgm:cxn modelId="{A190417B-282E-4CA0-A766-B3C25960AE6A}" type="presOf" srcId="{3DE0C06C-A10D-42AE-9180-32744535ACAD}" destId="{3C883111-90DC-40B3-BCC8-49C5E0F6530B}" srcOrd="1" destOrd="0" presId="urn:microsoft.com/office/officeart/2005/8/layout/matrix1"/>
    <dgm:cxn modelId="{74275D82-30E5-4444-A3D3-6B835F778F7E}" srcId="{9DD9A829-8846-460E-AAF2-5355F2D10C32}" destId="{608761A9-F897-46E2-AF2D-145159DE9A12}" srcOrd="2" destOrd="0" parTransId="{913BE3D1-DA56-49E1-925D-842E2BFDB769}" sibTransId="{F9E346C2-53D0-497B-9C2E-3242D4E908CD}"/>
    <dgm:cxn modelId="{6A3E02E3-410D-4C2D-9691-2D1C179B22A2}" type="presOf" srcId="{8525AF82-44A7-4B3B-9651-E00EFB4199AE}" destId="{7705D16C-6F7F-45E0-A962-9727575635AA}" srcOrd="1" destOrd="0" presId="urn:microsoft.com/office/officeart/2005/8/layout/matrix1"/>
    <dgm:cxn modelId="{19659AEE-D353-4A2D-AB3D-90D7EDAA4804}" srcId="{9DD9A829-8846-460E-AAF2-5355F2D10C32}" destId="{5286C1C3-80AA-4957-BD64-3BF95396A8E4}" srcOrd="3" destOrd="0" parTransId="{F4B750CF-398B-4A01-88BF-FDC7ED19F0DB}" sibTransId="{4220B0B6-8648-4583-8E28-0213B217A747}"/>
    <dgm:cxn modelId="{503E71FB-4590-4E1C-A4C7-5C342357B2EC}" type="presOf" srcId="{3DE0C06C-A10D-42AE-9180-32744535ACAD}" destId="{1149EA98-8AFE-4946-9838-FC12D606AD3F}" srcOrd="0" destOrd="0" presId="urn:microsoft.com/office/officeart/2005/8/layout/matrix1"/>
    <dgm:cxn modelId="{319A9FC0-A0EF-439F-A8E2-62658079CB80}" type="presParOf" srcId="{944066DC-9845-4E5C-BD02-0E5B387684D5}" destId="{A7B8E627-7059-4642-A727-739C9AAE546F}" srcOrd="0" destOrd="0" presId="urn:microsoft.com/office/officeart/2005/8/layout/matrix1"/>
    <dgm:cxn modelId="{61212BA6-FFB5-4ECF-941D-7C0E3262B194}" type="presParOf" srcId="{A7B8E627-7059-4642-A727-739C9AAE546F}" destId="{1149EA98-8AFE-4946-9838-FC12D606AD3F}" srcOrd="0" destOrd="0" presId="urn:microsoft.com/office/officeart/2005/8/layout/matrix1"/>
    <dgm:cxn modelId="{6E743222-1B45-428C-8817-E4C52BC7502D}" type="presParOf" srcId="{A7B8E627-7059-4642-A727-739C9AAE546F}" destId="{3C883111-90DC-40B3-BCC8-49C5E0F6530B}" srcOrd="1" destOrd="0" presId="urn:microsoft.com/office/officeart/2005/8/layout/matrix1"/>
    <dgm:cxn modelId="{A69FB5CA-FBC9-4C77-ACD1-00D74C4D64D7}" type="presParOf" srcId="{A7B8E627-7059-4642-A727-739C9AAE546F}" destId="{72149AFC-793B-45D4-8B67-32391A1F8781}" srcOrd="2" destOrd="0" presId="urn:microsoft.com/office/officeart/2005/8/layout/matrix1"/>
    <dgm:cxn modelId="{9544AA2F-57A2-440B-943F-5B1BBA257C98}" type="presParOf" srcId="{A7B8E627-7059-4642-A727-739C9AAE546F}" destId="{7705D16C-6F7F-45E0-A962-9727575635AA}" srcOrd="3" destOrd="0" presId="urn:microsoft.com/office/officeart/2005/8/layout/matrix1"/>
    <dgm:cxn modelId="{5AF36378-3DC5-4300-BEF0-93E1D1B5C06B}" type="presParOf" srcId="{A7B8E627-7059-4642-A727-739C9AAE546F}" destId="{56305286-21C5-4A98-BE61-47D85756B55C}" srcOrd="4" destOrd="0" presId="urn:microsoft.com/office/officeart/2005/8/layout/matrix1"/>
    <dgm:cxn modelId="{456434FA-B320-4BF3-9300-F74B7F5B180A}" type="presParOf" srcId="{A7B8E627-7059-4642-A727-739C9AAE546F}" destId="{78E19777-E2E5-43BF-8546-E67D69F9121C}" srcOrd="5" destOrd="0" presId="urn:microsoft.com/office/officeart/2005/8/layout/matrix1"/>
    <dgm:cxn modelId="{9DC37F8C-5A87-4CDD-A0AC-D30608D9099C}" type="presParOf" srcId="{A7B8E627-7059-4642-A727-739C9AAE546F}" destId="{D5BE99C1-7389-4F90-B9D0-85D8DD4DE082}" srcOrd="6" destOrd="0" presId="urn:microsoft.com/office/officeart/2005/8/layout/matrix1"/>
    <dgm:cxn modelId="{8395694F-EB33-4433-8371-C378A82F05CB}" type="presParOf" srcId="{A7B8E627-7059-4642-A727-739C9AAE546F}" destId="{D9056425-165A-4D68-A584-971DEAAF72FA}" srcOrd="7" destOrd="0" presId="urn:microsoft.com/office/officeart/2005/8/layout/matrix1"/>
    <dgm:cxn modelId="{358D0137-A236-43D3-9D86-BFF254CC919C}" type="presParOf" srcId="{944066DC-9845-4E5C-BD02-0E5B387684D5}" destId="{31883FD8-3E1C-4902-9E58-D478CE8FE17E}"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9EA98-8AFE-4946-9838-FC12D606AD3F}">
      <dsp:nvSpPr>
        <dsp:cNvPr id="0" name=""/>
        <dsp:cNvSpPr/>
      </dsp:nvSpPr>
      <dsp:spPr>
        <a:xfrm rot="16200000">
          <a:off x="1288228" y="-1288228"/>
          <a:ext cx="2614108" cy="5190565"/>
        </a:xfrm>
        <a:prstGeom prst="round1Rect">
          <a:avLst/>
        </a:prstGeom>
        <a:solidFill>
          <a:schemeClr val="tx1">
            <a:alpha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t>Interviews</a:t>
          </a:r>
        </a:p>
      </dsp:txBody>
      <dsp:txXfrm rot="5400000">
        <a:off x="0" y="0"/>
        <a:ext cx="5190565" cy="1960581"/>
      </dsp:txXfrm>
    </dsp:sp>
    <dsp:sp modelId="{72149AFC-793B-45D4-8B67-32391A1F8781}">
      <dsp:nvSpPr>
        <dsp:cNvPr id="0" name=""/>
        <dsp:cNvSpPr/>
      </dsp:nvSpPr>
      <dsp:spPr>
        <a:xfrm>
          <a:off x="5190565" y="0"/>
          <a:ext cx="5190565" cy="2614108"/>
        </a:xfrm>
        <a:prstGeom prst="round1Rect">
          <a:avLst/>
        </a:prstGeom>
        <a:solidFill>
          <a:schemeClr val="tx1">
            <a:alpha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t>Diaries</a:t>
          </a:r>
        </a:p>
      </dsp:txBody>
      <dsp:txXfrm>
        <a:off x="5190565" y="0"/>
        <a:ext cx="5190565" cy="1960581"/>
      </dsp:txXfrm>
    </dsp:sp>
    <dsp:sp modelId="{56305286-21C5-4A98-BE61-47D85756B55C}">
      <dsp:nvSpPr>
        <dsp:cNvPr id="0" name=""/>
        <dsp:cNvSpPr/>
      </dsp:nvSpPr>
      <dsp:spPr>
        <a:xfrm rot="10800000">
          <a:off x="0" y="2614108"/>
          <a:ext cx="5190565" cy="2614108"/>
        </a:xfrm>
        <a:prstGeom prst="round1Rect">
          <a:avLst/>
        </a:prstGeom>
        <a:solidFill>
          <a:schemeClr val="tx1">
            <a:alpha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t>Observation</a:t>
          </a:r>
        </a:p>
      </dsp:txBody>
      <dsp:txXfrm rot="10800000">
        <a:off x="0" y="3267635"/>
        <a:ext cx="5190565" cy="1960581"/>
      </dsp:txXfrm>
    </dsp:sp>
    <dsp:sp modelId="{D5BE99C1-7389-4F90-B9D0-85D8DD4DE082}">
      <dsp:nvSpPr>
        <dsp:cNvPr id="0" name=""/>
        <dsp:cNvSpPr/>
      </dsp:nvSpPr>
      <dsp:spPr>
        <a:xfrm rot="5400000">
          <a:off x="6478794" y="1325880"/>
          <a:ext cx="2614108" cy="5190565"/>
        </a:xfrm>
        <a:prstGeom prst="round1Rect">
          <a:avLst/>
        </a:prstGeom>
        <a:solidFill>
          <a:schemeClr val="tx1">
            <a:alpha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t>Usability Testing</a:t>
          </a:r>
        </a:p>
      </dsp:txBody>
      <dsp:txXfrm rot="-5400000">
        <a:off x="5190565" y="3267635"/>
        <a:ext cx="5190565" cy="1960581"/>
      </dsp:txXfrm>
    </dsp:sp>
    <dsp:sp modelId="{31883FD8-3E1C-4902-9E58-D478CE8FE17E}">
      <dsp:nvSpPr>
        <dsp:cNvPr id="0" name=""/>
        <dsp:cNvSpPr/>
      </dsp:nvSpPr>
      <dsp:spPr>
        <a:xfrm>
          <a:off x="3270326" y="1807283"/>
          <a:ext cx="3840478" cy="1613649"/>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bg1"/>
              </a:solidFill>
            </a:rPr>
            <a:t>Ethnographic Data Collection</a:t>
          </a:r>
        </a:p>
      </dsp:txBody>
      <dsp:txXfrm>
        <a:off x="3349098" y="1886055"/>
        <a:ext cx="3682934" cy="145610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973B9B-E457-4D6B-B735-65636897F970}" type="datetimeFigureOut">
              <a:rPr lang="en-US" smtClean="0"/>
              <a:t>3/27/2019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A6DD34-2E5D-44F1-8091-20CC79DD3A1A}" type="slidenum">
              <a:rPr lang="en-US" smtClean="0"/>
              <a:t>‹#›</a:t>
            </a:fld>
            <a:endParaRPr lang="en-US"/>
          </a:p>
        </p:txBody>
      </p:sp>
    </p:spTree>
    <p:extLst>
      <p:ext uri="{BB962C8B-B14F-4D97-AF65-F5344CB8AC3E}">
        <p14:creationId xmlns:p14="http://schemas.microsoft.com/office/powerpoint/2010/main" val="522266935"/>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informationr.net/ir/19-4/isic/isic13.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informationr.net/ir/19-4/isic/isic13.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informationr.net/ir/19-4/isic/isic13.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www.youtube.com/watch?v=6ai0ZO3lDR4"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A6DD34-2E5D-44F1-8091-20CC79DD3A1A}" type="slidenum">
              <a:rPr lang="en-US" smtClean="0"/>
              <a:t>1</a:t>
            </a:fld>
            <a:endParaRPr lang="en-US"/>
          </a:p>
        </p:txBody>
      </p:sp>
    </p:spTree>
    <p:extLst>
      <p:ext uri="{BB962C8B-B14F-4D97-AF65-F5344CB8AC3E}">
        <p14:creationId xmlns:p14="http://schemas.microsoft.com/office/powerpoint/2010/main" val="1137411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2966" y="4400549"/>
            <a:ext cx="5699234" cy="4028747"/>
          </a:xfrm>
        </p:spPr>
        <p:txBody>
          <a:bodyPr/>
          <a:lstStyle/>
          <a:p>
            <a:r>
              <a:rPr lang="en-US" sz="1400" b="0" i="0" kern="1200" dirty="0">
                <a:solidFill>
                  <a:schemeClr val="tx1"/>
                </a:solidFill>
                <a:effectLst/>
                <a:latin typeface="Arial" panose="020B0604020202020204" pitchFamily="34" charset="0"/>
                <a:cs typeface="Arial" panose="020B0604020202020204" pitchFamily="34" charset="0"/>
              </a:rPr>
              <a:t>Image: https://www.flickr.com/photos/jaypeg/3658793747 by </a:t>
            </a:r>
            <a:r>
              <a:rPr lang="en-US" sz="1400" b="0" i="0" kern="1200" dirty="0" err="1">
                <a:solidFill>
                  <a:schemeClr val="tx1"/>
                </a:solidFill>
                <a:effectLst/>
                <a:latin typeface="Arial" panose="020B0604020202020204" pitchFamily="34" charset="0"/>
                <a:cs typeface="Arial" panose="020B0604020202020204" pitchFamily="34" charset="0"/>
              </a:rPr>
              <a:t>Jaypeg</a:t>
            </a:r>
            <a:r>
              <a:rPr lang="en-US" sz="1400" b="0" i="0" kern="1200" dirty="0">
                <a:solidFill>
                  <a:schemeClr val="tx1"/>
                </a:solidFill>
                <a:effectLst/>
                <a:latin typeface="Arial" panose="020B0604020202020204" pitchFamily="34" charset="0"/>
                <a:cs typeface="Arial" panose="020B0604020202020204" pitchFamily="34" charset="0"/>
              </a:rPr>
              <a:t> / CC BY-NC 2.0</a:t>
            </a:r>
          </a:p>
          <a:p>
            <a:endParaRPr lang="en-US" sz="1400" b="0" i="0" kern="1200" dirty="0">
              <a:solidFill>
                <a:schemeClr val="tx1"/>
              </a:solidFill>
              <a:effectLst/>
              <a:latin typeface="Arial" panose="020B0604020202020204" pitchFamily="34" charset="0"/>
              <a:cs typeface="Arial" panose="020B0604020202020204" pitchFamily="34" charset="0"/>
            </a:endParaRPr>
          </a:p>
          <a:p>
            <a:r>
              <a:rPr lang="en-US" sz="1400" b="0" i="0" kern="1200" dirty="0">
                <a:solidFill>
                  <a:schemeClr val="tx1"/>
                </a:solidFill>
                <a:effectLst/>
                <a:latin typeface="Arial" panose="020B0604020202020204" pitchFamily="34" charset="0"/>
                <a:cs typeface="Arial" panose="020B0604020202020204" pitchFamily="34" charset="0"/>
              </a:rPr>
              <a:t>“The LIS field is maturing in terms of research method selection and application in that a greater number and wider variety of research methods are used in all the research publications this study examines. All the methods reported in the 1162 scholarly publications in a sense constitute a toolbox of research methods. Scholars are no longer limited to the research methods traditionally applied in LIS explorations (e.g., questionnaire and historical method). Researchers can instead choose research methods from this expanded toolbox according to their study objectives” (Chu, 2015, p. 40). </a:t>
            </a:r>
          </a:p>
          <a:p>
            <a:endParaRPr lang="en-US" sz="1400" b="0" i="0" kern="1200" dirty="0">
              <a:solidFill>
                <a:schemeClr val="tx1"/>
              </a:solidFill>
              <a:effectLst/>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Chu, H. (2015). Research Methods in Library and Information Science: A Content Analysis. </a:t>
            </a:r>
            <a:r>
              <a:rPr lang="en-US" sz="1400" i="1" dirty="0">
                <a:latin typeface="Arial" panose="020B0604020202020204" pitchFamily="34" charset="0"/>
                <a:cs typeface="Arial" panose="020B0604020202020204" pitchFamily="34" charset="0"/>
              </a:rPr>
              <a:t>Library &amp; Information Science Research 37</a:t>
            </a:r>
            <a:r>
              <a:rPr lang="en-US" sz="1400" dirty="0">
                <a:latin typeface="Arial" panose="020B0604020202020204" pitchFamily="34" charset="0"/>
                <a:cs typeface="Arial" panose="020B0604020202020204" pitchFamily="34" charset="0"/>
              </a:rPr>
              <a:t>(1), 36-41.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1E8577-7E78-41DF-96AC-A776B0057B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1672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400" b="0" i="0" kern="1200" dirty="0">
                <a:solidFill>
                  <a:schemeClr val="tx1"/>
                </a:solidFill>
                <a:effectLst/>
                <a:latin typeface="Arial" panose="020B0604020202020204" pitchFamily="34" charset="0"/>
                <a:cs typeface="Arial" panose="020B0604020202020204" pitchFamily="34" charset="0"/>
              </a:rPr>
              <a:t>Image: https://www.flickr.com/photos/judy-van-der-velden/5588900332 by Judy van der </a:t>
            </a:r>
            <a:r>
              <a:rPr lang="fr-FR" sz="1400" b="0" i="0" kern="1200" dirty="0" err="1">
                <a:solidFill>
                  <a:schemeClr val="tx1"/>
                </a:solidFill>
                <a:effectLst/>
                <a:latin typeface="Arial" panose="020B0604020202020204" pitchFamily="34" charset="0"/>
                <a:cs typeface="Arial" panose="020B0604020202020204" pitchFamily="34" charset="0"/>
              </a:rPr>
              <a:t>Velden</a:t>
            </a:r>
            <a:r>
              <a:rPr lang="fr-FR" sz="1400" b="0" i="0" kern="1200" dirty="0">
                <a:solidFill>
                  <a:schemeClr val="tx1"/>
                </a:solidFill>
                <a:effectLst/>
                <a:latin typeface="Arial" panose="020B0604020202020204" pitchFamily="34" charset="0"/>
                <a:cs typeface="Arial" panose="020B0604020202020204" pitchFamily="34" charset="0"/>
              </a:rPr>
              <a:t> / CC BY-NC-ND 2.0</a:t>
            </a:r>
          </a:p>
          <a:p>
            <a:endParaRPr lang="en-US" sz="1400" b="0" i="0" kern="1200" dirty="0">
              <a:solidFill>
                <a:schemeClr val="tx1"/>
              </a:solidFill>
              <a:effectLst/>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Chu, H. (2015). Research Methods in Library and Information Science: A Content Analysis. </a:t>
            </a:r>
            <a:r>
              <a:rPr lang="en-US" sz="1400" i="1" dirty="0">
                <a:latin typeface="Arial" panose="020B0604020202020204" pitchFamily="34" charset="0"/>
                <a:cs typeface="Arial" panose="020B0604020202020204" pitchFamily="34" charset="0"/>
              </a:rPr>
              <a:t>Library &amp; Information Science Research 37</a:t>
            </a:r>
            <a:r>
              <a:rPr lang="en-US" sz="1400" dirty="0">
                <a:latin typeface="Arial" panose="020B0604020202020204" pitchFamily="34" charset="0"/>
                <a:cs typeface="Arial" panose="020B0604020202020204" pitchFamily="34" charset="0"/>
              </a:rPr>
              <a:t>(1), 36-41.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1E8577-7E78-41DF-96AC-A776B0057B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0221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0" i="0" kern="1200" dirty="0">
                <a:solidFill>
                  <a:schemeClr val="tx1"/>
                </a:solidFill>
                <a:effectLst/>
                <a:latin typeface="Arial" panose="020B0604020202020204" pitchFamily="34" charset="0"/>
                <a:cs typeface="Arial" panose="020B0604020202020204" pitchFamily="34" charset="0"/>
              </a:rPr>
              <a:t>Image: https://www.flickr.com/photos/stevendepolo/6752594589 by Steven </a:t>
            </a:r>
            <a:r>
              <a:rPr lang="en-US" sz="1400" b="0" i="0" kern="1200" dirty="0" err="1">
                <a:solidFill>
                  <a:schemeClr val="tx1"/>
                </a:solidFill>
                <a:effectLst/>
                <a:latin typeface="Arial" panose="020B0604020202020204" pitchFamily="34" charset="0"/>
                <a:cs typeface="Arial" panose="020B0604020202020204" pitchFamily="34" charset="0"/>
              </a:rPr>
              <a:t>Depolo</a:t>
            </a:r>
            <a:r>
              <a:rPr lang="en-US" sz="1400" b="0" i="0" kern="1200" dirty="0">
                <a:solidFill>
                  <a:schemeClr val="tx1"/>
                </a:solidFill>
                <a:effectLst/>
                <a:latin typeface="Arial" panose="020B0604020202020204" pitchFamily="34" charset="0"/>
                <a:cs typeface="Arial" panose="020B0604020202020204" pitchFamily="34" charset="0"/>
              </a:rPr>
              <a:t> / CC BY 2.0</a:t>
            </a:r>
          </a:p>
          <a:p>
            <a:endParaRPr lang="en-US" sz="1400" b="0" i="0" kern="1200" dirty="0">
              <a:solidFill>
                <a:schemeClr val="tx1"/>
              </a:solidFill>
              <a:effectLst/>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Chu, H. (2015). Research Methods in Library and Information Science: A Content Analysis. </a:t>
            </a:r>
            <a:r>
              <a:rPr lang="en-US" sz="1400" i="1" dirty="0">
                <a:latin typeface="Arial" panose="020B0604020202020204" pitchFamily="34" charset="0"/>
                <a:cs typeface="Arial" panose="020B0604020202020204" pitchFamily="34" charset="0"/>
              </a:rPr>
              <a:t>Library &amp; Information Science Research 37</a:t>
            </a:r>
            <a:r>
              <a:rPr lang="en-US" sz="1400" dirty="0">
                <a:latin typeface="Arial" panose="020B0604020202020204" pitchFamily="34" charset="0"/>
                <a:cs typeface="Arial" panose="020B0604020202020204" pitchFamily="34" charset="0"/>
              </a:rPr>
              <a:t>(1), 36-41.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1E8577-7E78-41DF-96AC-A776B0057B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564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5125"/>
            <a:ext cx="5486400" cy="3086100"/>
          </a:xfrm>
        </p:spPr>
      </p:sp>
      <p:sp>
        <p:nvSpPr>
          <p:cNvPr id="3" name="Notes Placeholder 2"/>
          <p:cNvSpPr>
            <a:spLocks noGrp="1"/>
          </p:cNvSpPr>
          <p:nvPr>
            <p:ph type="body" idx="1"/>
          </p:nvPr>
        </p:nvSpPr>
        <p:spPr>
          <a:xfrm>
            <a:off x="495300" y="3752193"/>
            <a:ext cx="5867400" cy="4719500"/>
          </a:xfrm>
        </p:spPr>
        <p:txBody>
          <a:bodyPr>
            <a:normAutofit/>
          </a:bodyPr>
          <a:lstStyle/>
          <a:p>
            <a:r>
              <a:rPr lang="en-US" sz="1500" b="0" i="0" kern="1200" dirty="0">
                <a:solidFill>
                  <a:schemeClr val="tx1"/>
                </a:solidFill>
                <a:effectLst/>
                <a:latin typeface="Arial" panose="020B0604020202020204" pitchFamily="34" charset="0"/>
                <a:cs typeface="Arial" panose="020B0604020202020204" pitchFamily="34" charset="0"/>
              </a:rPr>
              <a:t>Questionnaire:</a:t>
            </a:r>
            <a:r>
              <a:rPr lang="en-US" sz="1500" b="0" i="0" kern="1200" baseline="0" dirty="0">
                <a:solidFill>
                  <a:schemeClr val="tx1"/>
                </a:solidFill>
                <a:effectLst/>
                <a:latin typeface="Arial" panose="020B0604020202020204" pitchFamily="34" charset="0"/>
                <a:cs typeface="Arial" panose="020B0604020202020204" pitchFamily="34" charset="0"/>
              </a:rPr>
              <a:t> a </a:t>
            </a:r>
            <a:r>
              <a:rPr lang="en-US" sz="1500" b="0" i="0" kern="1200" dirty="0">
                <a:solidFill>
                  <a:schemeClr val="tx1"/>
                </a:solidFill>
                <a:effectLst/>
                <a:latin typeface="Arial" panose="020B0604020202020204" pitchFamily="34" charset="0"/>
                <a:cs typeface="Arial" panose="020B0604020202020204" pitchFamily="34" charset="0"/>
              </a:rPr>
              <a:t>standard survey questionnaire, 47.6</a:t>
            </a:r>
          </a:p>
          <a:p>
            <a:r>
              <a:rPr lang="en-US" sz="1500" b="0" i="0" kern="1200" dirty="0">
                <a:solidFill>
                  <a:schemeClr val="tx1"/>
                </a:solidFill>
                <a:effectLst/>
                <a:latin typeface="Arial" panose="020B0604020202020204" pitchFamily="34" charset="0"/>
                <a:cs typeface="Arial" panose="020B0604020202020204" pitchFamily="34" charset="0"/>
              </a:rPr>
              <a:t>A test or quiz in the questionnaire</a:t>
            </a:r>
            <a:r>
              <a:rPr lang="en-US" sz="1500" b="0" i="0" kern="1200" baseline="0" dirty="0">
                <a:solidFill>
                  <a:schemeClr val="tx1"/>
                </a:solidFill>
                <a:effectLst/>
                <a:latin typeface="Arial" panose="020B0604020202020204" pitchFamily="34" charset="0"/>
                <a:cs typeface="Arial" panose="020B0604020202020204" pitchFamily="34" charset="0"/>
              </a:rPr>
              <a:t> </a:t>
            </a:r>
            <a:r>
              <a:rPr lang="en-US" sz="1500" b="0" i="0" kern="1200" dirty="0">
                <a:solidFill>
                  <a:schemeClr val="tx1"/>
                </a:solidFill>
                <a:effectLst/>
                <a:latin typeface="Arial" panose="020B0604020202020204" pitchFamily="34" charset="0"/>
                <a:cs typeface="Arial" panose="020B0604020202020204" pitchFamily="34" charset="0"/>
              </a:rPr>
              <a:t>format, usually used in experimental</a:t>
            </a:r>
            <a:r>
              <a:rPr lang="en-US" sz="1500" b="0" i="0" kern="1200" baseline="0" dirty="0">
                <a:solidFill>
                  <a:schemeClr val="tx1"/>
                </a:solidFill>
                <a:effectLst/>
                <a:latin typeface="Arial" panose="020B0604020202020204" pitchFamily="34" charset="0"/>
                <a:cs typeface="Arial" panose="020B0604020202020204" pitchFamily="34" charset="0"/>
              </a:rPr>
              <a:t> </a:t>
            </a:r>
            <a:r>
              <a:rPr lang="en-US" sz="1500" b="0" i="0" kern="1200" dirty="0">
                <a:solidFill>
                  <a:schemeClr val="tx1"/>
                </a:solidFill>
                <a:effectLst/>
                <a:latin typeface="Arial" panose="020B0604020202020204" pitchFamily="34" charset="0"/>
                <a:cs typeface="Arial" panose="020B0604020202020204" pitchFamily="34" charset="0"/>
              </a:rPr>
              <a:t>or quasi-experimental deign,</a:t>
            </a:r>
            <a:r>
              <a:rPr lang="en-US" sz="1500" b="0" i="0" kern="1200" baseline="0" dirty="0">
                <a:solidFill>
                  <a:schemeClr val="tx1"/>
                </a:solidFill>
                <a:effectLst/>
                <a:latin typeface="Arial" panose="020B0604020202020204" pitchFamily="34" charset="0"/>
                <a:cs typeface="Arial" panose="020B0604020202020204" pitchFamily="34" charset="0"/>
              </a:rPr>
              <a:t> </a:t>
            </a:r>
            <a:r>
              <a:rPr lang="en-US" sz="1500" b="0" i="0" kern="1200" dirty="0">
                <a:solidFill>
                  <a:schemeClr val="tx1"/>
                </a:solidFill>
                <a:effectLst/>
                <a:latin typeface="Arial" panose="020B0604020202020204" pitchFamily="34" charset="0"/>
                <a:cs typeface="Arial" panose="020B0604020202020204" pitchFamily="34" charset="0"/>
              </a:rPr>
              <a:t>2.6</a:t>
            </a:r>
          </a:p>
          <a:p>
            <a:r>
              <a:rPr lang="en-US" sz="1500" b="0" i="0" kern="1200" dirty="0">
                <a:solidFill>
                  <a:schemeClr val="tx1"/>
                </a:solidFill>
                <a:effectLst/>
                <a:latin typeface="Arial" panose="020B0604020202020204" pitchFamily="34" charset="0"/>
                <a:cs typeface="Arial" panose="020B0604020202020204" pitchFamily="34" charset="0"/>
              </a:rPr>
              <a:t>Diary, a type of self-administered</a:t>
            </a:r>
            <a:r>
              <a:rPr lang="en-US" sz="1500" b="0" i="0" kern="1200" baseline="0" dirty="0">
                <a:solidFill>
                  <a:schemeClr val="tx1"/>
                </a:solidFill>
                <a:effectLst/>
                <a:latin typeface="Arial" panose="020B0604020202020204" pitchFamily="34" charset="0"/>
                <a:cs typeface="Arial" panose="020B0604020202020204" pitchFamily="34" charset="0"/>
              </a:rPr>
              <a:t> </a:t>
            </a:r>
            <a:r>
              <a:rPr lang="en-US" sz="1500" b="0" i="0" kern="1200" dirty="0">
                <a:solidFill>
                  <a:schemeClr val="tx1"/>
                </a:solidFill>
                <a:effectLst/>
                <a:latin typeface="Arial" panose="020B0604020202020204" pitchFamily="34" charset="0"/>
                <a:cs typeface="Arial" panose="020B0604020202020204" pitchFamily="34" charset="0"/>
              </a:rPr>
              <a:t>questionnaire often used to record</a:t>
            </a:r>
            <a:r>
              <a:rPr lang="en-US" sz="1500" b="0" i="0" kern="1200" baseline="0" dirty="0">
                <a:solidFill>
                  <a:schemeClr val="tx1"/>
                </a:solidFill>
                <a:effectLst/>
                <a:latin typeface="Arial" panose="020B0604020202020204" pitchFamily="34" charset="0"/>
                <a:cs typeface="Arial" panose="020B0604020202020204" pitchFamily="34" charset="0"/>
              </a:rPr>
              <a:t> </a:t>
            </a:r>
            <a:r>
              <a:rPr lang="en-US" sz="1500" b="0" i="0" kern="1200" dirty="0">
                <a:solidFill>
                  <a:schemeClr val="tx1"/>
                </a:solidFill>
                <a:effectLst/>
                <a:latin typeface="Arial" panose="020B0604020202020204" pitchFamily="34" charset="0"/>
                <a:cs typeface="Arial" panose="020B0604020202020204" pitchFamily="34" charset="0"/>
              </a:rPr>
              <a:t>frequent or contemporaneous events</a:t>
            </a:r>
            <a:r>
              <a:rPr lang="en-US" sz="1500" b="0" i="0" kern="1200" baseline="0" dirty="0">
                <a:solidFill>
                  <a:schemeClr val="tx1"/>
                </a:solidFill>
                <a:effectLst/>
                <a:latin typeface="Arial" panose="020B0604020202020204" pitchFamily="34" charset="0"/>
                <a:cs typeface="Arial" panose="020B0604020202020204" pitchFamily="34" charset="0"/>
              </a:rPr>
              <a:t> </a:t>
            </a:r>
            <a:r>
              <a:rPr lang="en-US" sz="1500" b="0" i="0" kern="1200" dirty="0">
                <a:solidFill>
                  <a:schemeClr val="tx1"/>
                </a:solidFill>
                <a:effectLst/>
                <a:latin typeface="Arial" panose="020B0604020202020204" pitchFamily="34" charset="0"/>
                <a:cs typeface="Arial" panose="020B0604020202020204" pitchFamily="34" charset="0"/>
              </a:rPr>
              <a:t>or experiences,</a:t>
            </a:r>
            <a:r>
              <a:rPr lang="en-US" sz="1500" b="0" i="0" kern="1200" baseline="0" dirty="0">
                <a:solidFill>
                  <a:schemeClr val="tx1"/>
                </a:solidFill>
                <a:effectLst/>
                <a:latin typeface="Arial" panose="020B0604020202020204" pitchFamily="34" charset="0"/>
                <a:cs typeface="Arial" panose="020B0604020202020204" pitchFamily="34" charset="0"/>
              </a:rPr>
              <a:t> </a:t>
            </a:r>
            <a:r>
              <a:rPr lang="en-US" sz="1500" b="0" i="0" kern="1200" dirty="0">
                <a:solidFill>
                  <a:schemeClr val="tx1"/>
                </a:solidFill>
                <a:effectLst/>
                <a:latin typeface="Arial" panose="020B0604020202020204" pitchFamily="34" charset="0"/>
                <a:cs typeface="Arial" panose="020B0604020202020204" pitchFamily="34" charset="0"/>
              </a:rPr>
              <a:t>0.6</a:t>
            </a:r>
          </a:p>
          <a:p>
            <a:r>
              <a:rPr lang="en-US" sz="1500" b="0" i="0" kern="1200" dirty="0">
                <a:solidFill>
                  <a:schemeClr val="tx1"/>
                </a:solidFill>
                <a:effectLst/>
                <a:latin typeface="Arial" panose="020B0604020202020204" pitchFamily="34" charset="0"/>
                <a:cs typeface="Arial" panose="020B0604020202020204" pitchFamily="34" charset="0"/>
              </a:rPr>
              <a:t>Content analysis, 27.2</a:t>
            </a:r>
          </a:p>
          <a:p>
            <a:r>
              <a:rPr lang="en-US" sz="1500" b="0" i="0" kern="1200" dirty="0">
                <a:solidFill>
                  <a:schemeClr val="tx1"/>
                </a:solidFill>
                <a:effectLst/>
                <a:latin typeface="Arial" panose="020B0604020202020204" pitchFamily="34" charset="0"/>
                <a:cs typeface="Arial" panose="020B0604020202020204" pitchFamily="34" charset="0"/>
              </a:rPr>
              <a:t>Semi-structured or in-depth interview, 14.0</a:t>
            </a:r>
          </a:p>
          <a:p>
            <a:r>
              <a:rPr lang="en-US" sz="1500" b="0" i="0" kern="1200" dirty="0">
                <a:solidFill>
                  <a:schemeClr val="tx1"/>
                </a:solidFill>
                <a:effectLst/>
                <a:latin typeface="Arial" panose="020B0604020202020204" pitchFamily="34" charset="0"/>
                <a:cs typeface="Arial" panose="020B0604020202020204" pitchFamily="34" charset="0"/>
              </a:rPr>
              <a:t>Analysis of existing statistics (e.g. results from</a:t>
            </a:r>
            <a:r>
              <a:rPr lang="en-US" sz="1500" b="0" i="0" kern="1200" baseline="0" dirty="0">
                <a:solidFill>
                  <a:schemeClr val="tx1"/>
                </a:solidFill>
                <a:effectLst/>
                <a:latin typeface="Arial" panose="020B0604020202020204" pitchFamily="34" charset="0"/>
                <a:cs typeface="Arial" panose="020B0604020202020204" pitchFamily="34" charset="0"/>
              </a:rPr>
              <a:t> </a:t>
            </a:r>
            <a:r>
              <a:rPr lang="en-US" sz="1500" b="0" i="0" kern="1200" dirty="0">
                <a:solidFill>
                  <a:schemeClr val="tx1"/>
                </a:solidFill>
                <a:effectLst/>
                <a:latin typeface="Arial" panose="020B0604020202020204" pitchFamily="34" charset="0"/>
                <a:cs typeface="Arial" panose="020B0604020202020204" pitchFamily="34" charset="0"/>
              </a:rPr>
              <a:t>previous surveys, or circulation statistics)</a:t>
            </a:r>
            <a:r>
              <a:rPr lang="en-US" sz="1500" b="0" i="0" kern="1200" baseline="0" dirty="0">
                <a:solidFill>
                  <a:schemeClr val="tx1"/>
                </a:solidFill>
                <a:effectLst/>
                <a:latin typeface="Arial" panose="020B0604020202020204" pitchFamily="34" charset="0"/>
                <a:cs typeface="Arial" panose="020B0604020202020204" pitchFamily="34" charset="0"/>
              </a:rPr>
              <a:t>, </a:t>
            </a:r>
            <a:r>
              <a:rPr lang="en-US" sz="1500" b="0" i="0" kern="1200" dirty="0">
                <a:solidFill>
                  <a:schemeClr val="tx1"/>
                </a:solidFill>
                <a:effectLst/>
                <a:latin typeface="Arial" panose="020B0604020202020204" pitchFamily="34" charset="0"/>
                <a:cs typeface="Arial" panose="020B0604020202020204" pitchFamily="34" charset="0"/>
              </a:rPr>
              <a:t>6.6</a:t>
            </a:r>
          </a:p>
          <a:p>
            <a:r>
              <a:rPr lang="en-US" sz="1500" b="0" i="0" kern="1200" dirty="0">
                <a:solidFill>
                  <a:schemeClr val="tx1"/>
                </a:solidFill>
                <a:effectLst/>
                <a:latin typeface="Arial" panose="020B0604020202020204" pitchFamily="34" charset="0"/>
                <a:cs typeface="Arial" panose="020B0604020202020204" pitchFamily="34" charset="0"/>
              </a:rPr>
              <a:t>Citation analysis, 6.3</a:t>
            </a:r>
          </a:p>
          <a:p>
            <a:r>
              <a:rPr lang="en-US" sz="1500" b="0" i="0" kern="1200" dirty="0">
                <a:solidFill>
                  <a:schemeClr val="tx1"/>
                </a:solidFill>
                <a:effectLst/>
                <a:latin typeface="Arial" panose="020B0604020202020204" pitchFamily="34" charset="0"/>
                <a:cs typeface="Arial" panose="020B0604020202020204" pitchFamily="34" charset="0"/>
              </a:rPr>
              <a:t>Focus group interview, 5.7</a:t>
            </a:r>
          </a:p>
          <a:p>
            <a:r>
              <a:rPr lang="en-US" sz="1500" b="0" i="0" kern="1200" dirty="0">
                <a:solidFill>
                  <a:schemeClr val="tx1"/>
                </a:solidFill>
                <a:effectLst/>
                <a:latin typeface="Arial" panose="020B0604020202020204" pitchFamily="34" charset="0"/>
                <a:cs typeface="Arial" panose="020B0604020202020204" pitchFamily="34" charset="0"/>
              </a:rPr>
              <a:t>Observation, including both quantitative and</a:t>
            </a:r>
            <a:r>
              <a:rPr lang="en-US" sz="1500" b="0" i="0" kern="1200" baseline="0" dirty="0">
                <a:solidFill>
                  <a:schemeClr val="tx1"/>
                </a:solidFill>
                <a:effectLst/>
                <a:latin typeface="Arial" panose="020B0604020202020204" pitchFamily="34" charset="0"/>
                <a:cs typeface="Arial" panose="020B0604020202020204" pitchFamily="34" charset="0"/>
              </a:rPr>
              <a:t> </a:t>
            </a:r>
            <a:r>
              <a:rPr lang="en-US" sz="1500" b="0" i="0" kern="1200" dirty="0">
                <a:solidFill>
                  <a:schemeClr val="tx1"/>
                </a:solidFill>
                <a:effectLst/>
                <a:latin typeface="Arial" panose="020B0604020202020204" pitchFamily="34" charset="0"/>
                <a:cs typeface="Arial" panose="020B0604020202020204" pitchFamily="34" charset="0"/>
              </a:rPr>
              <a:t>qualitative observation,</a:t>
            </a:r>
            <a:r>
              <a:rPr lang="en-US" sz="1500" b="0" i="0" kern="1200" baseline="0" dirty="0">
                <a:solidFill>
                  <a:schemeClr val="tx1"/>
                </a:solidFill>
                <a:effectLst/>
                <a:latin typeface="Arial" panose="020B0604020202020204" pitchFamily="34" charset="0"/>
                <a:cs typeface="Arial" panose="020B0604020202020204" pitchFamily="34" charset="0"/>
              </a:rPr>
              <a:t> </a:t>
            </a:r>
            <a:r>
              <a:rPr lang="en-US" sz="1500" b="0" i="0" kern="1200" dirty="0">
                <a:solidFill>
                  <a:schemeClr val="tx1"/>
                </a:solidFill>
                <a:effectLst/>
                <a:latin typeface="Arial" panose="020B0604020202020204" pitchFamily="34" charset="0"/>
                <a:cs typeface="Arial" panose="020B0604020202020204" pitchFamily="34" charset="0"/>
              </a:rPr>
              <a:t>4.3</a:t>
            </a:r>
          </a:p>
          <a:p>
            <a:r>
              <a:rPr lang="en-US" sz="1500" b="0" i="0" kern="1200" dirty="0">
                <a:solidFill>
                  <a:schemeClr val="tx1"/>
                </a:solidFill>
                <a:effectLst/>
                <a:latin typeface="Arial" panose="020B0604020202020204" pitchFamily="34" charset="0"/>
                <a:cs typeface="Arial" panose="020B0604020202020204" pitchFamily="34" charset="0"/>
              </a:rPr>
              <a:t>Log analysis, 3.4</a:t>
            </a:r>
          </a:p>
          <a:p>
            <a:r>
              <a:rPr lang="en-US" sz="1500" b="0" i="0" kern="1200" dirty="0">
                <a:solidFill>
                  <a:schemeClr val="tx1"/>
                </a:solidFill>
                <a:effectLst/>
                <a:latin typeface="Arial" panose="020B0604020202020204" pitchFamily="34" charset="0"/>
                <a:cs typeface="Arial" panose="020B0604020202020204" pitchFamily="34" charset="0"/>
              </a:rPr>
              <a:t>Task analysis — the analysis of the completion</a:t>
            </a:r>
            <a:r>
              <a:rPr lang="en-US" sz="1500" b="0" i="0" kern="1200" baseline="0" dirty="0">
                <a:solidFill>
                  <a:schemeClr val="tx1"/>
                </a:solidFill>
                <a:effectLst/>
                <a:latin typeface="Arial" panose="020B0604020202020204" pitchFamily="34" charset="0"/>
                <a:cs typeface="Arial" panose="020B0604020202020204" pitchFamily="34" charset="0"/>
              </a:rPr>
              <a:t> </a:t>
            </a:r>
            <a:r>
              <a:rPr lang="en-US" sz="1500" b="0" i="0" kern="1200" dirty="0">
                <a:solidFill>
                  <a:schemeClr val="tx1"/>
                </a:solidFill>
                <a:effectLst/>
                <a:latin typeface="Arial" panose="020B0604020202020204" pitchFamily="34" charset="0"/>
                <a:cs typeface="Arial" panose="020B0604020202020204" pitchFamily="34" charset="0"/>
              </a:rPr>
              <a:t>of search tasks,</a:t>
            </a:r>
            <a:r>
              <a:rPr lang="en-US" sz="1500" b="0" i="0" kern="1200" baseline="0" dirty="0">
                <a:solidFill>
                  <a:schemeClr val="tx1"/>
                </a:solidFill>
                <a:effectLst/>
                <a:latin typeface="Arial" panose="020B0604020202020204" pitchFamily="34" charset="0"/>
                <a:cs typeface="Arial" panose="020B0604020202020204" pitchFamily="34" charset="0"/>
              </a:rPr>
              <a:t> </a:t>
            </a:r>
            <a:r>
              <a:rPr lang="en-US" sz="1500" b="0" i="0" kern="1200" dirty="0">
                <a:solidFill>
                  <a:schemeClr val="tx1"/>
                </a:solidFill>
                <a:effectLst/>
                <a:latin typeface="Arial" panose="020B0604020202020204" pitchFamily="34" charset="0"/>
                <a:cs typeface="Arial" panose="020B0604020202020204" pitchFamily="34" charset="0"/>
              </a:rPr>
              <a:t>2.9</a:t>
            </a:r>
          </a:p>
          <a:p>
            <a:endParaRPr lang="en-US" sz="1500" b="0" i="0" kern="1200" dirty="0">
              <a:solidFill>
                <a:schemeClr val="tx1"/>
              </a:solidFill>
              <a:effectLst/>
              <a:latin typeface="Arial" panose="020B0604020202020204" pitchFamily="34" charset="0"/>
              <a:cs typeface="Arial" panose="020B0604020202020204" pitchFamily="34" charset="0"/>
            </a:endParaRPr>
          </a:p>
          <a:p>
            <a:pPr marL="0" indent="0">
              <a:buNone/>
            </a:pPr>
            <a:r>
              <a:rPr lang="en-US" sz="1500" dirty="0">
                <a:latin typeface="Arial" panose="020B0604020202020204" pitchFamily="34" charset="0"/>
                <a:cs typeface="Arial" panose="020B0604020202020204" pitchFamily="34" charset="0"/>
              </a:rPr>
              <a:t>Luo, L., &amp; McKinney, M. (2015). JAL in the Past Decade: A Comprehensive Analysis of Academic Library Research. </a:t>
            </a:r>
            <a:r>
              <a:rPr lang="en-US" sz="1500" i="1" dirty="0">
                <a:latin typeface="Arial" panose="020B0604020202020204" pitchFamily="34" charset="0"/>
                <a:cs typeface="Arial" panose="020B0604020202020204" pitchFamily="34" charset="0"/>
              </a:rPr>
              <a:t>The Journal of Academic Librarianship 41</a:t>
            </a:r>
            <a:r>
              <a:rPr lang="en-US" sz="1500" dirty="0">
                <a:latin typeface="Arial" panose="020B0604020202020204" pitchFamily="34" charset="0"/>
                <a:cs typeface="Arial" panose="020B0604020202020204" pitchFamily="34" charset="0"/>
              </a:rPr>
              <a:t>(2),123-129.</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1E8577-7E78-41DF-96AC-A776B0057B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903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Methodology of articles published in top LIS research journals, as determined by analysis of article abstracts.</a:t>
            </a:r>
          </a:p>
          <a:p>
            <a:endParaRPr lang="en-US" dirty="0"/>
          </a:p>
          <a:p>
            <a:r>
              <a:rPr lang="en-US" dirty="0" err="1"/>
              <a:t>Jasiewicz</a:t>
            </a:r>
            <a:r>
              <a:rPr lang="en-US" dirty="0"/>
              <a:t>, J. (In Press). Social science research methods in library science between 2010 and 2015. A bibliometric analysis. </a:t>
            </a:r>
          </a:p>
        </p:txBody>
      </p:sp>
      <p:sp>
        <p:nvSpPr>
          <p:cNvPr id="4" name="Slide Number Placeholder 3"/>
          <p:cNvSpPr>
            <a:spLocks noGrp="1"/>
          </p:cNvSpPr>
          <p:nvPr>
            <p:ph type="sldNum" sz="quarter" idx="10"/>
          </p:nvPr>
        </p:nvSpPr>
        <p:spPr/>
        <p:txBody>
          <a:bodyPr/>
          <a:lstStyle/>
          <a:p>
            <a:fld id="{E004E4AC-89F8-48EF-AA34-F5C5698830B9}" type="slidenum">
              <a:rPr lang="en-US" smtClean="0"/>
              <a:t>14</a:t>
            </a:fld>
            <a:endParaRPr lang="en-US"/>
          </a:p>
        </p:txBody>
      </p:sp>
    </p:spTree>
    <p:extLst>
      <p:ext uri="{BB962C8B-B14F-4D97-AF65-F5344CB8AC3E}">
        <p14:creationId xmlns:p14="http://schemas.microsoft.com/office/powerpoint/2010/main" val="1109752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https://www.flickr.com/photos/howzey/7386743932 by Paul / CC BY-NC-ND 2.0</a:t>
            </a:r>
          </a:p>
          <a:p>
            <a:endParaRPr lang="en-US" dirty="0"/>
          </a:p>
          <a:p>
            <a:r>
              <a:rPr lang="en-US" dirty="0"/>
              <a:t>Methodology of articles published in top LIS research journals, as determined by analysis of article abstracts.</a:t>
            </a:r>
          </a:p>
          <a:p>
            <a:endParaRPr lang="en-US" dirty="0"/>
          </a:p>
          <a:p>
            <a:r>
              <a:rPr lang="en-US" dirty="0" err="1"/>
              <a:t>Jasiewicz</a:t>
            </a:r>
            <a:r>
              <a:rPr lang="en-US" dirty="0"/>
              <a:t>, J. (In Press). Social science research methods in library science between 2010 and 2015. A bibliometric analysis. </a:t>
            </a:r>
          </a:p>
          <a:p>
            <a:endParaRPr lang="en-US" dirty="0"/>
          </a:p>
        </p:txBody>
      </p:sp>
      <p:sp>
        <p:nvSpPr>
          <p:cNvPr id="4" name="Slide Number Placeholder 3"/>
          <p:cNvSpPr>
            <a:spLocks noGrp="1"/>
          </p:cNvSpPr>
          <p:nvPr>
            <p:ph type="sldNum" sz="quarter" idx="10"/>
          </p:nvPr>
        </p:nvSpPr>
        <p:spPr/>
        <p:txBody>
          <a:bodyPr/>
          <a:lstStyle/>
          <a:p>
            <a:fld id="{E004E4AC-89F8-48EF-AA34-F5C5698830B9}" type="slidenum">
              <a:rPr lang="en-US" smtClean="0"/>
              <a:t>15</a:t>
            </a:fld>
            <a:endParaRPr lang="en-US"/>
          </a:p>
        </p:txBody>
      </p:sp>
    </p:spTree>
    <p:extLst>
      <p:ext uri="{BB962C8B-B14F-4D97-AF65-F5344CB8AC3E}">
        <p14:creationId xmlns:p14="http://schemas.microsoft.com/office/powerpoint/2010/main" val="3871251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993" y="4478479"/>
            <a:ext cx="5598795" cy="4359997"/>
          </a:xfrm>
        </p:spPr>
        <p:txBody>
          <a:bodyPr/>
          <a:lstStyle/>
          <a:p>
            <a:r>
              <a:rPr lang="en-US" sz="1400" dirty="0">
                <a:latin typeface="Arial" panose="020B0604020202020204" pitchFamily="34" charset="0"/>
                <a:cs typeface="Arial" panose="020B0604020202020204" pitchFamily="34" charset="0"/>
              </a:rPr>
              <a:t>Image: https://www.flickr.com/photos/pjotr_savitski/2701378287 by </a:t>
            </a:r>
            <a:r>
              <a:rPr lang="en-US" sz="1400" dirty="0" err="1">
                <a:latin typeface="Arial" panose="020B0604020202020204" pitchFamily="34" charset="0"/>
                <a:cs typeface="Arial" panose="020B0604020202020204" pitchFamily="34" charset="0"/>
              </a:rPr>
              <a:t>Pjotr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Savitski</a:t>
            </a:r>
            <a:r>
              <a:rPr lang="en-US" sz="1400" dirty="0">
                <a:latin typeface="Arial" panose="020B0604020202020204" pitchFamily="34" charset="0"/>
                <a:cs typeface="Arial" panose="020B0604020202020204" pitchFamily="34" charset="0"/>
              </a:rPr>
              <a:t> / CC BY 2.0</a:t>
            </a:r>
          </a:p>
          <a:p>
            <a:endParaRPr lang="en-US" sz="1400" dirty="0">
              <a:latin typeface="Arial" panose="020B0604020202020204" pitchFamily="34" charset="0"/>
              <a:cs typeface="Arial" panose="020B0604020202020204" pitchFamily="34" charset="0"/>
            </a:endParaRPr>
          </a:p>
          <a:p>
            <a:r>
              <a:rPr lang="en-US" sz="1400" kern="1200" dirty="0">
                <a:solidFill>
                  <a:schemeClr val="tx1"/>
                </a:solidFill>
                <a:effectLst/>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Unless we understand students’ lives, we will not be able to fit within their natural information flows. Opportunities become clearer when we begin by simply walking on campus, sitting in on classes, and strolling through the library, student centers, and other campus locations. These actions allow librarians to observe, listen, and note how students and faculty are communicating, studying, learning, teaching, and interacting in everyday life situations.“</a:t>
            </a:r>
            <a:endParaRPr lang="en-US" sz="1400" kern="1200" dirty="0">
              <a:solidFill>
                <a:schemeClr val="tx1"/>
              </a:solidFill>
              <a:effectLst/>
              <a:latin typeface="Arial" panose="020B0604020202020204" pitchFamily="34" charset="0"/>
              <a:cs typeface="Arial" panose="020B0604020202020204" pitchFamily="34" charset="0"/>
            </a:endParaRPr>
          </a:p>
          <a:p>
            <a:endParaRPr lang="en-US" sz="1400" kern="1200" dirty="0">
              <a:solidFill>
                <a:schemeClr val="tx1"/>
              </a:solidFill>
              <a:effectLst/>
              <a:latin typeface="Arial" panose="020B0604020202020204" pitchFamily="34" charset="0"/>
              <a:cs typeface="Arial" panose="020B0604020202020204" pitchFamily="34" charset="0"/>
            </a:endParaRPr>
          </a:p>
          <a:p>
            <a:r>
              <a:rPr lang="en-US" sz="1400" kern="1200" dirty="0">
                <a:solidFill>
                  <a:schemeClr val="tx1"/>
                </a:solidFill>
                <a:effectLst/>
                <a:latin typeface="Arial" panose="020B0604020202020204" pitchFamily="34" charset="0"/>
                <a:cs typeface="Arial" panose="020B0604020202020204" pitchFamily="34" charset="0"/>
              </a:rPr>
              <a:t>Connaway, L. S. (2017, June 19). Putting the library in the life of the user: Listen, then lead, to promote a unique and compelling role for academic libraries. </a:t>
            </a:r>
            <a:r>
              <a:rPr lang="en-US" sz="1400" i="1" kern="1200" dirty="0">
                <a:solidFill>
                  <a:schemeClr val="tx1"/>
                </a:solidFill>
                <a:effectLst/>
                <a:latin typeface="Arial" panose="020B0604020202020204" pitchFamily="34" charset="0"/>
                <a:cs typeface="Arial" panose="020B0604020202020204" pitchFamily="34" charset="0"/>
              </a:rPr>
              <a:t>Guest of Choice, Choice360 blog</a:t>
            </a:r>
            <a:r>
              <a:rPr lang="en-US" sz="1400" kern="1200" dirty="0">
                <a:solidFill>
                  <a:schemeClr val="tx1"/>
                </a:solidFill>
                <a:effectLst/>
                <a:latin typeface="Arial" panose="020B0604020202020204" pitchFamily="34" charset="0"/>
                <a:cs typeface="Arial" panose="020B0604020202020204" pitchFamily="34" charset="0"/>
              </a:rPr>
              <a:t>. Retrieved from http://www.choice360.org/blog/putting-the-library-in-the-life-of-the-user</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35E6FC-CCC7-F34C-83D9-78C7523946F2}" type="slidenum">
              <a:rPr lang="en-US" smtClean="0"/>
              <a:t>16</a:t>
            </a:fld>
            <a:endParaRPr lang="en-US"/>
          </a:p>
        </p:txBody>
      </p:sp>
    </p:spTree>
    <p:extLst>
      <p:ext uri="{BB962C8B-B14F-4D97-AF65-F5344CB8AC3E}">
        <p14:creationId xmlns:p14="http://schemas.microsoft.com/office/powerpoint/2010/main" val="3708642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342606"/>
            <a:ext cx="6477000" cy="4114800"/>
          </a:xfrm>
        </p:spPr>
        <p:txBody>
          <a:bodyPr>
            <a:noAutofit/>
          </a:bodyPr>
          <a:lstStyle/>
          <a:p>
            <a:r>
              <a:rPr lang="en-US" b="0" i="0" kern="1200" dirty="0">
                <a:solidFill>
                  <a:schemeClr val="tx1"/>
                </a:solidFill>
                <a:effectLst/>
                <a:latin typeface="Arial" panose="020B0604020202020204" pitchFamily="34" charset="0"/>
                <a:cs typeface="Arial" panose="020B0604020202020204" pitchFamily="34" charset="0"/>
              </a:rPr>
              <a:t>Image: https://www.flickr.com/photos/hdaparis/11288970914 by Hugh Dutton </a:t>
            </a:r>
            <a:r>
              <a:rPr lang="en-US" b="0" i="0" kern="1200" dirty="0" err="1">
                <a:solidFill>
                  <a:schemeClr val="tx1"/>
                </a:solidFill>
                <a:effectLst/>
                <a:latin typeface="Arial" panose="020B0604020202020204" pitchFamily="34" charset="0"/>
                <a:cs typeface="Arial" panose="020B0604020202020204" pitchFamily="34" charset="0"/>
              </a:rPr>
              <a:t>Associes</a:t>
            </a:r>
            <a:r>
              <a:rPr lang="en-US" b="0" i="0" kern="1200" dirty="0">
                <a:solidFill>
                  <a:schemeClr val="tx1"/>
                </a:solidFill>
                <a:effectLst/>
                <a:latin typeface="Arial" panose="020B0604020202020204" pitchFamily="34" charset="0"/>
                <a:cs typeface="Arial" panose="020B0604020202020204" pitchFamily="34" charset="0"/>
              </a:rPr>
              <a:t> / CC BY-NC-ND 2.0</a:t>
            </a:r>
          </a:p>
          <a:p>
            <a:endParaRPr lang="en-US" b="0" i="0" kern="1200" dirty="0">
              <a:solidFill>
                <a:schemeClr val="tx1"/>
              </a:solidFill>
              <a:effectLst/>
              <a:latin typeface="Arial" panose="020B0604020202020204" pitchFamily="34" charset="0"/>
              <a:cs typeface="Arial" panose="020B0604020202020204" pitchFamily="34" charset="0"/>
            </a:endParaRPr>
          </a:p>
          <a:p>
            <a:pPr marL="465138" lvl="0" indent="-465138">
              <a:spcBef>
                <a:spcPct val="20000"/>
              </a:spcBef>
              <a:defRPr/>
            </a:pPr>
            <a:r>
              <a:rPr lang="en-US" kern="1200" dirty="0" err="1">
                <a:solidFill>
                  <a:schemeClr val="tx1"/>
                </a:solidFill>
                <a:latin typeface="Arial" panose="020B0604020202020204" pitchFamily="34" charset="0"/>
                <a:ea typeface="Open Sans" pitchFamily="34" charset="0"/>
                <a:cs typeface="Arial" panose="020B0604020202020204" pitchFamily="34" charset="0"/>
              </a:rPr>
              <a:t>Greifeneder</a:t>
            </a:r>
            <a:r>
              <a:rPr lang="en-US" kern="1200" dirty="0">
                <a:solidFill>
                  <a:schemeClr val="tx1"/>
                </a:solidFill>
                <a:latin typeface="Arial" panose="020B0604020202020204" pitchFamily="34" charset="0"/>
                <a:ea typeface="Open Sans" pitchFamily="34" charset="0"/>
                <a:cs typeface="Arial" panose="020B0604020202020204" pitchFamily="34" charset="0"/>
              </a:rPr>
              <a:t>, E. (2014). Trends in information </a:t>
            </a:r>
            <a:r>
              <a:rPr lang="en-US" kern="1200" dirty="0" err="1">
                <a:solidFill>
                  <a:schemeClr val="tx1"/>
                </a:solidFill>
                <a:latin typeface="Arial" panose="020B0604020202020204" pitchFamily="34" charset="0"/>
                <a:ea typeface="Open Sans" pitchFamily="34" charset="0"/>
                <a:cs typeface="Arial" panose="020B0604020202020204" pitchFamily="34" charset="0"/>
              </a:rPr>
              <a:t>behaviour</a:t>
            </a:r>
            <a:r>
              <a:rPr lang="en-US" kern="1200" dirty="0">
                <a:solidFill>
                  <a:schemeClr val="tx1"/>
                </a:solidFill>
                <a:latin typeface="Arial" panose="020B0604020202020204" pitchFamily="34" charset="0"/>
                <a:ea typeface="Open Sans" pitchFamily="34" charset="0"/>
                <a:cs typeface="Arial" panose="020B0604020202020204" pitchFamily="34" charset="0"/>
              </a:rPr>
              <a:t> research. In </a:t>
            </a:r>
            <a:r>
              <a:rPr lang="en-US" i="1" kern="1200" dirty="0">
                <a:solidFill>
                  <a:schemeClr val="tx1"/>
                </a:solidFill>
                <a:latin typeface="Arial" panose="020B0604020202020204" pitchFamily="34" charset="0"/>
                <a:ea typeface="Open Sans" pitchFamily="34" charset="0"/>
                <a:cs typeface="Arial" panose="020B0604020202020204" pitchFamily="34" charset="0"/>
              </a:rPr>
              <a:t>Proceedings of ISIC, the Information </a:t>
            </a:r>
            <a:r>
              <a:rPr lang="en-US" i="1" kern="1200" dirty="0" err="1">
                <a:solidFill>
                  <a:schemeClr val="tx1"/>
                </a:solidFill>
                <a:latin typeface="Arial" panose="020B0604020202020204" pitchFamily="34" charset="0"/>
                <a:ea typeface="Open Sans" pitchFamily="34" charset="0"/>
                <a:cs typeface="Arial" panose="020B0604020202020204" pitchFamily="34" charset="0"/>
              </a:rPr>
              <a:t>Behaviour</a:t>
            </a:r>
            <a:r>
              <a:rPr lang="en-US" i="1" kern="1200" dirty="0">
                <a:solidFill>
                  <a:schemeClr val="tx1"/>
                </a:solidFill>
                <a:latin typeface="Arial" panose="020B0604020202020204" pitchFamily="34" charset="0"/>
                <a:ea typeface="Open Sans" pitchFamily="34" charset="0"/>
                <a:cs typeface="Arial" panose="020B0604020202020204" pitchFamily="34" charset="0"/>
              </a:rPr>
              <a:t> Conference, Leeds, 2-5 September, 2014: Part 1</a:t>
            </a:r>
            <a:r>
              <a:rPr lang="en-US" kern="1200" dirty="0">
                <a:solidFill>
                  <a:schemeClr val="tx1"/>
                </a:solidFill>
                <a:latin typeface="Arial" panose="020B0604020202020204" pitchFamily="34" charset="0"/>
                <a:ea typeface="Open Sans" pitchFamily="34" charset="0"/>
                <a:cs typeface="Arial" panose="020B0604020202020204" pitchFamily="34" charset="0"/>
              </a:rPr>
              <a:t>. </a:t>
            </a:r>
            <a:r>
              <a:rPr lang="en-US" kern="1200" dirty="0">
                <a:solidFill>
                  <a:schemeClr val="tx1"/>
                </a:solidFill>
                <a:latin typeface="Arial" panose="020B0604020202020204" pitchFamily="34" charset="0"/>
                <a:ea typeface="Open Sans" pitchFamily="34" charset="0"/>
                <a:cs typeface="Arial" panose="020B0604020202020204" pitchFamily="34" charset="0"/>
                <a:hlinkClick r:id="rId3"/>
              </a:rPr>
              <a:t>http://InformationR.net/ir/19-4/isic/isic13.html</a:t>
            </a:r>
            <a:endParaRPr lang="en-US" kern="1200" dirty="0">
              <a:solidFill>
                <a:schemeClr val="tx1"/>
              </a:solidFill>
              <a:latin typeface="Arial" panose="020B0604020202020204" pitchFamily="34" charset="0"/>
              <a:ea typeface="Open Sans" pitchFamily="34" charset="0"/>
              <a:cs typeface="Arial" panose="020B0604020202020204" pitchFamily="34" charset="0"/>
            </a:endParaRPr>
          </a:p>
          <a:p>
            <a:endParaRPr lang="en-US" b="0" i="0" kern="1200" dirty="0">
              <a:solidFill>
                <a:schemeClr val="tx1"/>
              </a:solidFill>
              <a:effectLst/>
              <a:latin typeface="Arial" panose="020B0604020202020204" pitchFamily="34" charset="0"/>
              <a:cs typeface="Arial" panose="020B0604020202020204" pitchFamily="34" charset="0"/>
            </a:endParaRPr>
          </a:p>
          <a:p>
            <a:r>
              <a:rPr lang="en-US" b="0" i="0" kern="1200" dirty="0">
                <a:solidFill>
                  <a:schemeClr val="tx1"/>
                </a:solidFill>
                <a:effectLst/>
                <a:latin typeface="Arial" panose="020B0604020202020204" pitchFamily="34" charset="0"/>
                <a:cs typeface="Arial" panose="020B0604020202020204" pitchFamily="34" charset="0"/>
              </a:rPr>
              <a:t>“Forty-five percent of all studies in the sample applied a mixed-method approach.” </a:t>
            </a:r>
          </a:p>
          <a:p>
            <a:endParaRPr lang="en-US" b="0" i="0" kern="1200" dirty="0">
              <a:solidFill>
                <a:schemeClr val="tx1"/>
              </a:solidFill>
              <a:effectLst/>
              <a:latin typeface="Arial" panose="020B0604020202020204" pitchFamily="34" charset="0"/>
              <a:cs typeface="Arial" panose="020B0604020202020204" pitchFamily="34" charset="0"/>
            </a:endParaRPr>
          </a:p>
          <a:p>
            <a:r>
              <a:rPr lang="en-US" b="0" i="0" kern="1200" dirty="0">
                <a:solidFill>
                  <a:schemeClr val="tx1"/>
                </a:solidFill>
                <a:effectLst/>
                <a:latin typeface="Arial" panose="020B0604020202020204" pitchFamily="34" charset="0"/>
                <a:cs typeface="Arial" panose="020B0604020202020204" pitchFamily="34" charset="0"/>
              </a:rPr>
              <a:t>“Only 11 studies (7%) combined more than two methods. 69% of mixed-method approaches were a qualitative-qualitative combination and 31% were a quantitative-qualitative combination. Not a single study combined a quantitative with another quantitative method.”</a:t>
            </a:r>
          </a:p>
          <a:p>
            <a:endParaRPr lang="en-US" b="0" i="0" kern="1200" dirty="0">
              <a:solidFill>
                <a:schemeClr val="tx1"/>
              </a:solidFill>
              <a:effectLst/>
              <a:latin typeface="Arial" panose="020B0604020202020204" pitchFamily="34" charset="0"/>
              <a:cs typeface="Arial" panose="020B0604020202020204" pitchFamily="34" charset="0"/>
            </a:endParaRPr>
          </a:p>
          <a:p>
            <a:r>
              <a:rPr lang="en-US" b="0" i="0" kern="1200" dirty="0">
                <a:solidFill>
                  <a:schemeClr val="tx1"/>
                </a:solidFill>
                <a:effectLst/>
                <a:latin typeface="Arial" panose="020B0604020202020204" pitchFamily="34" charset="0"/>
                <a:cs typeface="Arial" panose="020B0604020202020204" pitchFamily="34" charset="0"/>
              </a:rPr>
              <a:t>“Interviews, surveys and content analyses were the most frequently used methods in the last years. It was also obvious that traditional qualitative research, making use of interviews, observations, focus groups or diaries (marked in blue in figure 1) still dominate information </a:t>
            </a:r>
            <a:r>
              <a:rPr lang="en-US" b="0" i="0" kern="1200" dirty="0" err="1">
                <a:solidFill>
                  <a:schemeClr val="tx1"/>
                </a:solidFill>
                <a:effectLst/>
                <a:latin typeface="Arial" panose="020B0604020202020204" pitchFamily="34" charset="0"/>
                <a:cs typeface="Arial" panose="020B0604020202020204" pitchFamily="34" charset="0"/>
              </a:rPr>
              <a:t>behaviour</a:t>
            </a:r>
            <a:r>
              <a:rPr lang="en-US" b="0" i="0" kern="1200" dirty="0">
                <a:solidFill>
                  <a:schemeClr val="tx1"/>
                </a:solidFill>
                <a:effectLst/>
                <a:latin typeface="Arial" panose="020B0604020202020204" pitchFamily="34" charset="0"/>
                <a:cs typeface="Arial" panose="020B0604020202020204" pitchFamily="34" charset="0"/>
              </a:rPr>
              <a:t> research. Anderson's expectation that these methods will vanish was clearly proven wrong.”</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17</a:t>
            </a:fld>
            <a:endParaRPr lang="en-US"/>
          </a:p>
        </p:txBody>
      </p:sp>
    </p:spTree>
    <p:extLst>
      <p:ext uri="{BB962C8B-B14F-4D97-AF65-F5344CB8AC3E}">
        <p14:creationId xmlns:p14="http://schemas.microsoft.com/office/powerpoint/2010/main" val="1115750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6032" y="4400550"/>
            <a:ext cx="6400800" cy="3600450"/>
          </a:xfrm>
        </p:spPr>
        <p:txBody>
          <a:bodyPr/>
          <a:lstStyle/>
          <a:p>
            <a:r>
              <a:rPr lang="en-US" b="0" i="0" kern="1200" dirty="0">
                <a:solidFill>
                  <a:schemeClr val="tx1"/>
                </a:solidFill>
                <a:effectLst/>
                <a:latin typeface="Arial" panose="020B0604020202020204" pitchFamily="34" charset="0"/>
                <a:cs typeface="Arial" panose="020B0604020202020204" pitchFamily="34" charset="0"/>
              </a:rPr>
              <a:t>Image: </a:t>
            </a:r>
            <a:r>
              <a:rPr lang="en-US" dirty="0">
                <a:latin typeface="Arial" panose="020B0604020202020204" pitchFamily="34" charset="0"/>
                <a:cs typeface="Arial" panose="020B0604020202020204" pitchFamily="34" charset="0"/>
              </a:rPr>
              <a:t>https://www.flickr.com/photos/ikhlasulamal/4538617347 by </a:t>
            </a:r>
            <a:r>
              <a:rPr lang="en-US" dirty="0" err="1">
                <a:latin typeface="Arial" panose="020B0604020202020204" pitchFamily="34" charset="0"/>
                <a:cs typeface="Arial" panose="020B0604020202020204" pitchFamily="34" charset="0"/>
              </a:rPr>
              <a:t>Ikhlasul</a:t>
            </a:r>
            <a:r>
              <a:rPr lang="en-US" dirty="0">
                <a:latin typeface="Arial" panose="020B0604020202020204" pitchFamily="34" charset="0"/>
                <a:cs typeface="Arial" panose="020B0604020202020204" pitchFamily="34" charset="0"/>
              </a:rPr>
              <a:t> Amal / CC BY-NC 2.0</a:t>
            </a:r>
            <a:endParaRPr lang="en-US" b="0" i="0" kern="1200" dirty="0">
              <a:solidFill>
                <a:schemeClr val="tx1"/>
              </a:solidFill>
              <a:effectLst/>
              <a:latin typeface="Arial" panose="020B0604020202020204" pitchFamily="34" charset="0"/>
              <a:cs typeface="Arial" panose="020B0604020202020204" pitchFamily="34" charset="0"/>
            </a:endParaRPr>
          </a:p>
          <a:p>
            <a:endParaRPr lang="en-US" b="0" i="0" kern="1200" dirty="0">
              <a:solidFill>
                <a:schemeClr val="tx1"/>
              </a:solidFill>
              <a:effectLst/>
              <a:latin typeface="Arial" panose="020B0604020202020204" pitchFamily="34" charset="0"/>
              <a:cs typeface="Arial" panose="020B0604020202020204" pitchFamily="34" charset="0"/>
            </a:endParaRPr>
          </a:p>
          <a:p>
            <a:pPr marL="465138" lvl="0" indent="-465138">
              <a:spcBef>
                <a:spcPct val="20000"/>
              </a:spcBef>
              <a:defRPr/>
            </a:pPr>
            <a:r>
              <a:rPr lang="en-US" kern="1200" dirty="0" err="1">
                <a:solidFill>
                  <a:schemeClr val="tx1"/>
                </a:solidFill>
                <a:latin typeface="Arial" panose="020B0604020202020204" pitchFamily="34" charset="0"/>
                <a:ea typeface="Open Sans" pitchFamily="34" charset="0"/>
                <a:cs typeface="Arial" panose="020B0604020202020204" pitchFamily="34" charset="0"/>
              </a:rPr>
              <a:t>Greifeneder</a:t>
            </a:r>
            <a:r>
              <a:rPr lang="en-US" kern="1200" dirty="0">
                <a:solidFill>
                  <a:schemeClr val="tx1"/>
                </a:solidFill>
                <a:latin typeface="Arial" panose="020B0604020202020204" pitchFamily="34" charset="0"/>
                <a:ea typeface="Open Sans" pitchFamily="34" charset="0"/>
                <a:cs typeface="Arial" panose="020B0604020202020204" pitchFamily="34" charset="0"/>
              </a:rPr>
              <a:t>, E. (2014). Trends in information </a:t>
            </a:r>
            <a:r>
              <a:rPr lang="en-US" kern="1200" dirty="0" err="1">
                <a:solidFill>
                  <a:schemeClr val="tx1"/>
                </a:solidFill>
                <a:latin typeface="Arial" panose="020B0604020202020204" pitchFamily="34" charset="0"/>
                <a:ea typeface="Open Sans" pitchFamily="34" charset="0"/>
                <a:cs typeface="Arial" panose="020B0604020202020204" pitchFamily="34" charset="0"/>
              </a:rPr>
              <a:t>behaviour</a:t>
            </a:r>
            <a:r>
              <a:rPr lang="en-US" kern="1200" dirty="0">
                <a:solidFill>
                  <a:schemeClr val="tx1"/>
                </a:solidFill>
                <a:latin typeface="Arial" panose="020B0604020202020204" pitchFamily="34" charset="0"/>
                <a:ea typeface="Open Sans" pitchFamily="34" charset="0"/>
                <a:cs typeface="Arial" panose="020B0604020202020204" pitchFamily="34" charset="0"/>
              </a:rPr>
              <a:t> research. In </a:t>
            </a:r>
            <a:r>
              <a:rPr lang="en-US" i="1" kern="1200" dirty="0">
                <a:solidFill>
                  <a:schemeClr val="tx1"/>
                </a:solidFill>
                <a:latin typeface="Arial" panose="020B0604020202020204" pitchFamily="34" charset="0"/>
                <a:ea typeface="Open Sans" pitchFamily="34" charset="0"/>
                <a:cs typeface="Arial" panose="020B0604020202020204" pitchFamily="34" charset="0"/>
              </a:rPr>
              <a:t>Proceedings of ISIC, the Information </a:t>
            </a:r>
            <a:r>
              <a:rPr lang="en-US" i="1" kern="1200" dirty="0" err="1">
                <a:solidFill>
                  <a:schemeClr val="tx1"/>
                </a:solidFill>
                <a:latin typeface="Arial" panose="020B0604020202020204" pitchFamily="34" charset="0"/>
                <a:ea typeface="Open Sans" pitchFamily="34" charset="0"/>
                <a:cs typeface="Arial" panose="020B0604020202020204" pitchFamily="34" charset="0"/>
              </a:rPr>
              <a:t>Behaviour</a:t>
            </a:r>
            <a:r>
              <a:rPr lang="en-US" i="1" kern="1200" dirty="0">
                <a:solidFill>
                  <a:schemeClr val="tx1"/>
                </a:solidFill>
                <a:latin typeface="Arial" panose="020B0604020202020204" pitchFamily="34" charset="0"/>
                <a:ea typeface="Open Sans" pitchFamily="34" charset="0"/>
                <a:cs typeface="Arial" panose="020B0604020202020204" pitchFamily="34" charset="0"/>
              </a:rPr>
              <a:t> Conference, Leeds, 2-5 September, 2014: Part 1</a:t>
            </a:r>
            <a:r>
              <a:rPr lang="en-US" kern="1200" dirty="0">
                <a:solidFill>
                  <a:schemeClr val="tx1"/>
                </a:solidFill>
                <a:latin typeface="Arial" panose="020B0604020202020204" pitchFamily="34" charset="0"/>
                <a:ea typeface="Open Sans" pitchFamily="34" charset="0"/>
                <a:cs typeface="Arial" panose="020B0604020202020204" pitchFamily="34" charset="0"/>
              </a:rPr>
              <a:t>. </a:t>
            </a:r>
            <a:r>
              <a:rPr lang="en-US" kern="1200" dirty="0">
                <a:solidFill>
                  <a:schemeClr val="tx1"/>
                </a:solidFill>
                <a:latin typeface="Arial" panose="020B0604020202020204" pitchFamily="34" charset="0"/>
                <a:ea typeface="Open Sans" pitchFamily="34" charset="0"/>
                <a:cs typeface="Arial" panose="020B0604020202020204" pitchFamily="34" charset="0"/>
                <a:hlinkClick r:id="rId3"/>
              </a:rPr>
              <a:t>http://InformationR.net/ir/19-4/isic/isic13.html</a:t>
            </a:r>
            <a:endParaRPr lang="en-US" kern="1200" dirty="0">
              <a:solidFill>
                <a:schemeClr val="tx1"/>
              </a:solidFill>
              <a:latin typeface="Arial" panose="020B0604020202020204" pitchFamily="34" charset="0"/>
              <a:ea typeface="Open Sans" pitchFamily="34" charset="0"/>
              <a:cs typeface="Arial" panose="020B0604020202020204" pitchFamily="34" charset="0"/>
            </a:endParaRPr>
          </a:p>
          <a:p>
            <a:endParaRPr lang="en-US" b="0" i="0" kern="1200" dirty="0">
              <a:solidFill>
                <a:schemeClr val="tx1"/>
              </a:solidFill>
              <a:effectLst/>
              <a:latin typeface="Arial" panose="020B0604020202020204" pitchFamily="34" charset="0"/>
              <a:cs typeface="Arial" panose="020B0604020202020204" pitchFamily="34" charset="0"/>
            </a:endParaRPr>
          </a:p>
          <a:p>
            <a:r>
              <a:rPr lang="en-US" b="0" i="0" kern="1200" dirty="0">
                <a:solidFill>
                  <a:schemeClr val="tx1"/>
                </a:solidFill>
                <a:effectLst/>
                <a:latin typeface="Arial" panose="020B0604020202020204" pitchFamily="34" charset="0"/>
                <a:cs typeface="Arial" panose="020B0604020202020204" pitchFamily="34" charset="0"/>
              </a:rPr>
              <a:t>“Forty-five percent of all studies in the sample applied a mixed-method approach.” </a:t>
            </a:r>
          </a:p>
          <a:p>
            <a:endParaRPr lang="en-US" b="0" i="0" kern="1200" dirty="0">
              <a:solidFill>
                <a:schemeClr val="tx1"/>
              </a:solidFill>
              <a:effectLst/>
              <a:latin typeface="Arial" panose="020B0604020202020204" pitchFamily="34" charset="0"/>
              <a:cs typeface="Arial" panose="020B0604020202020204" pitchFamily="34" charset="0"/>
            </a:endParaRPr>
          </a:p>
          <a:p>
            <a:r>
              <a:rPr lang="en-US" b="0" i="0" kern="1200" dirty="0">
                <a:solidFill>
                  <a:schemeClr val="tx1"/>
                </a:solidFill>
                <a:effectLst/>
                <a:latin typeface="Arial" panose="020B0604020202020204" pitchFamily="34" charset="0"/>
                <a:cs typeface="Arial" panose="020B0604020202020204" pitchFamily="34" charset="0"/>
              </a:rPr>
              <a:t>“Only 11 studies (7%) combined more than two methods. 69% of mixed-method approaches were a qualitative-qualitative combination and 31% were a quantitative-qualitative combination. Not a single study combined a quantitative with another quantitative method.”</a:t>
            </a:r>
          </a:p>
          <a:p>
            <a:endParaRPr lang="en-US" b="0" i="0" kern="1200" dirty="0">
              <a:solidFill>
                <a:schemeClr val="tx1"/>
              </a:solidFill>
              <a:effectLst/>
              <a:latin typeface="Arial" panose="020B0604020202020204" pitchFamily="34" charset="0"/>
              <a:cs typeface="Arial" panose="020B0604020202020204" pitchFamily="34" charset="0"/>
            </a:endParaRPr>
          </a:p>
          <a:p>
            <a:r>
              <a:rPr lang="en-US" b="0" i="0" kern="1200" dirty="0">
                <a:solidFill>
                  <a:schemeClr val="tx1"/>
                </a:solidFill>
                <a:effectLst/>
                <a:latin typeface="Arial" panose="020B0604020202020204" pitchFamily="34" charset="0"/>
                <a:cs typeface="Arial" panose="020B0604020202020204" pitchFamily="34" charset="0"/>
              </a:rPr>
              <a:t>“Interviews, surveys and content analyses were the most frequently used methods in the last years. It was also obvious that traditional qualitative research, making use of interviews, observations, focus groups or diaries (marked in blue in figure 1) still dominate information </a:t>
            </a:r>
            <a:r>
              <a:rPr lang="en-US" b="0" i="0" kern="1200" dirty="0" err="1">
                <a:solidFill>
                  <a:schemeClr val="tx1"/>
                </a:solidFill>
                <a:effectLst/>
                <a:latin typeface="Arial" panose="020B0604020202020204" pitchFamily="34" charset="0"/>
                <a:cs typeface="Arial" panose="020B0604020202020204" pitchFamily="34" charset="0"/>
              </a:rPr>
              <a:t>behaviour</a:t>
            </a:r>
            <a:r>
              <a:rPr lang="en-US" b="0" i="0" kern="1200" dirty="0">
                <a:solidFill>
                  <a:schemeClr val="tx1"/>
                </a:solidFill>
                <a:effectLst/>
                <a:latin typeface="Arial" panose="020B0604020202020204" pitchFamily="34" charset="0"/>
                <a:cs typeface="Arial" panose="020B0604020202020204" pitchFamily="34" charset="0"/>
              </a:rPr>
              <a:t> research. Anderson's expectation that these methods will vanish was clearly proven wrong.”</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004E4AC-89F8-48EF-AA34-F5C5698830B9}" type="slidenum">
              <a:rPr lang="en-US" smtClean="0"/>
              <a:t>18</a:t>
            </a:fld>
            <a:endParaRPr lang="en-US"/>
          </a:p>
        </p:txBody>
      </p:sp>
    </p:spTree>
    <p:extLst>
      <p:ext uri="{BB962C8B-B14F-4D97-AF65-F5344CB8AC3E}">
        <p14:creationId xmlns:p14="http://schemas.microsoft.com/office/powerpoint/2010/main" val="1333909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342606"/>
            <a:ext cx="6477000" cy="4114800"/>
          </a:xfrm>
        </p:spPr>
        <p:txBody>
          <a:bodyPr>
            <a:noAutofit/>
          </a:bodyPr>
          <a:lstStyle/>
          <a:p>
            <a:r>
              <a:rPr lang="en-US" b="0" i="0" kern="1200" dirty="0">
                <a:solidFill>
                  <a:schemeClr val="tx1"/>
                </a:solidFill>
                <a:effectLst/>
                <a:latin typeface="Arial" panose="020B0604020202020204" pitchFamily="34" charset="0"/>
                <a:cs typeface="Arial" panose="020B0604020202020204" pitchFamily="34" charset="0"/>
              </a:rPr>
              <a:t>Image: https://www.flickr.com/photos/viatorci/3176779507 by David </a:t>
            </a:r>
            <a:r>
              <a:rPr lang="en-US" b="0" i="0" kern="1200" dirty="0" err="1">
                <a:solidFill>
                  <a:schemeClr val="tx1"/>
                </a:solidFill>
                <a:effectLst/>
                <a:latin typeface="Arial" panose="020B0604020202020204" pitchFamily="34" charset="0"/>
                <a:cs typeface="Arial" panose="020B0604020202020204" pitchFamily="34" charset="0"/>
              </a:rPr>
              <a:t>Torcivia</a:t>
            </a:r>
            <a:r>
              <a:rPr lang="en-US" b="0" i="0" kern="1200" dirty="0">
                <a:solidFill>
                  <a:schemeClr val="tx1"/>
                </a:solidFill>
                <a:effectLst/>
                <a:latin typeface="Arial" panose="020B0604020202020204" pitchFamily="34" charset="0"/>
                <a:cs typeface="Arial" panose="020B0604020202020204" pitchFamily="34" charset="0"/>
              </a:rPr>
              <a:t> / CC BY 2.0</a:t>
            </a:r>
          </a:p>
          <a:p>
            <a:endParaRPr lang="en-US" b="0" i="0" kern="1200" dirty="0">
              <a:solidFill>
                <a:schemeClr val="tx1"/>
              </a:solidFill>
              <a:effectLst/>
              <a:latin typeface="Arial" panose="020B0604020202020204" pitchFamily="34" charset="0"/>
              <a:cs typeface="Arial" panose="020B0604020202020204" pitchFamily="34" charset="0"/>
            </a:endParaRPr>
          </a:p>
          <a:p>
            <a:pPr marL="465138" lvl="0" indent="-465138">
              <a:spcBef>
                <a:spcPct val="20000"/>
              </a:spcBef>
              <a:defRPr/>
            </a:pPr>
            <a:r>
              <a:rPr lang="en-US" kern="1200" dirty="0" err="1">
                <a:solidFill>
                  <a:schemeClr val="tx1"/>
                </a:solidFill>
                <a:latin typeface="Arial" panose="020B0604020202020204" pitchFamily="34" charset="0"/>
                <a:ea typeface="Open Sans" pitchFamily="34" charset="0"/>
                <a:cs typeface="Arial" panose="020B0604020202020204" pitchFamily="34" charset="0"/>
              </a:rPr>
              <a:t>Greifeneder</a:t>
            </a:r>
            <a:r>
              <a:rPr lang="en-US" kern="1200" dirty="0">
                <a:solidFill>
                  <a:schemeClr val="tx1"/>
                </a:solidFill>
                <a:latin typeface="Arial" panose="020B0604020202020204" pitchFamily="34" charset="0"/>
                <a:ea typeface="Open Sans" pitchFamily="34" charset="0"/>
                <a:cs typeface="Arial" panose="020B0604020202020204" pitchFamily="34" charset="0"/>
              </a:rPr>
              <a:t>, E. (2014). Trends in information </a:t>
            </a:r>
            <a:r>
              <a:rPr lang="en-US" kern="1200" dirty="0" err="1">
                <a:solidFill>
                  <a:schemeClr val="tx1"/>
                </a:solidFill>
                <a:latin typeface="Arial" panose="020B0604020202020204" pitchFamily="34" charset="0"/>
                <a:ea typeface="Open Sans" pitchFamily="34" charset="0"/>
                <a:cs typeface="Arial" panose="020B0604020202020204" pitchFamily="34" charset="0"/>
              </a:rPr>
              <a:t>behaviour</a:t>
            </a:r>
            <a:r>
              <a:rPr lang="en-US" kern="1200" dirty="0">
                <a:solidFill>
                  <a:schemeClr val="tx1"/>
                </a:solidFill>
                <a:latin typeface="Arial" panose="020B0604020202020204" pitchFamily="34" charset="0"/>
                <a:ea typeface="Open Sans" pitchFamily="34" charset="0"/>
                <a:cs typeface="Arial" panose="020B0604020202020204" pitchFamily="34" charset="0"/>
              </a:rPr>
              <a:t> research. In </a:t>
            </a:r>
            <a:r>
              <a:rPr lang="en-US" i="1" kern="1200" dirty="0">
                <a:solidFill>
                  <a:schemeClr val="tx1"/>
                </a:solidFill>
                <a:latin typeface="Arial" panose="020B0604020202020204" pitchFamily="34" charset="0"/>
                <a:ea typeface="Open Sans" pitchFamily="34" charset="0"/>
                <a:cs typeface="Arial" panose="020B0604020202020204" pitchFamily="34" charset="0"/>
              </a:rPr>
              <a:t>Proceedings of ISIC, the Information </a:t>
            </a:r>
            <a:r>
              <a:rPr lang="en-US" i="1" kern="1200" dirty="0" err="1">
                <a:solidFill>
                  <a:schemeClr val="tx1"/>
                </a:solidFill>
                <a:latin typeface="Arial" panose="020B0604020202020204" pitchFamily="34" charset="0"/>
                <a:ea typeface="Open Sans" pitchFamily="34" charset="0"/>
                <a:cs typeface="Arial" panose="020B0604020202020204" pitchFamily="34" charset="0"/>
              </a:rPr>
              <a:t>Behaviour</a:t>
            </a:r>
            <a:r>
              <a:rPr lang="en-US" i="1" kern="1200" dirty="0">
                <a:solidFill>
                  <a:schemeClr val="tx1"/>
                </a:solidFill>
                <a:latin typeface="Arial" panose="020B0604020202020204" pitchFamily="34" charset="0"/>
                <a:ea typeface="Open Sans" pitchFamily="34" charset="0"/>
                <a:cs typeface="Arial" panose="020B0604020202020204" pitchFamily="34" charset="0"/>
              </a:rPr>
              <a:t> Conference, Leeds, 2-5 September, 2014: Part 1</a:t>
            </a:r>
            <a:r>
              <a:rPr lang="en-US" kern="1200" dirty="0">
                <a:solidFill>
                  <a:schemeClr val="tx1"/>
                </a:solidFill>
                <a:latin typeface="Arial" panose="020B0604020202020204" pitchFamily="34" charset="0"/>
                <a:ea typeface="Open Sans" pitchFamily="34" charset="0"/>
                <a:cs typeface="Arial" panose="020B0604020202020204" pitchFamily="34" charset="0"/>
              </a:rPr>
              <a:t>. </a:t>
            </a:r>
            <a:r>
              <a:rPr lang="en-US" kern="1200" dirty="0">
                <a:solidFill>
                  <a:schemeClr val="tx1"/>
                </a:solidFill>
                <a:latin typeface="Arial" panose="020B0604020202020204" pitchFamily="34" charset="0"/>
                <a:ea typeface="Open Sans" pitchFamily="34" charset="0"/>
                <a:cs typeface="Arial" panose="020B0604020202020204" pitchFamily="34" charset="0"/>
                <a:hlinkClick r:id="rId3"/>
              </a:rPr>
              <a:t>http://InformationR.net/ir/19-4/isic/isic13.html</a:t>
            </a:r>
            <a:endParaRPr lang="en-US" kern="1200" dirty="0">
              <a:solidFill>
                <a:schemeClr val="tx1"/>
              </a:solidFill>
              <a:latin typeface="Arial" panose="020B0604020202020204" pitchFamily="34" charset="0"/>
              <a:ea typeface="Open Sans" pitchFamily="34" charset="0"/>
              <a:cs typeface="Arial" panose="020B0604020202020204" pitchFamily="34" charset="0"/>
            </a:endParaRPr>
          </a:p>
          <a:p>
            <a:endParaRPr lang="en-US" b="0" i="0" kern="1200" dirty="0">
              <a:solidFill>
                <a:schemeClr val="tx1"/>
              </a:solidFill>
              <a:effectLst/>
              <a:latin typeface="Arial" panose="020B0604020202020204" pitchFamily="34" charset="0"/>
              <a:cs typeface="Arial" panose="020B0604020202020204" pitchFamily="34" charset="0"/>
            </a:endParaRPr>
          </a:p>
          <a:p>
            <a:r>
              <a:rPr lang="en-US" b="0" i="0" kern="1200" dirty="0">
                <a:solidFill>
                  <a:schemeClr val="tx1"/>
                </a:solidFill>
                <a:effectLst/>
                <a:latin typeface="Arial" panose="020B0604020202020204" pitchFamily="34" charset="0"/>
                <a:cs typeface="Arial" panose="020B0604020202020204" pitchFamily="34" charset="0"/>
              </a:rPr>
              <a:t>“Forty-five percent of all studies in the sample applied a mixed-method approach.” </a:t>
            </a:r>
          </a:p>
          <a:p>
            <a:endParaRPr lang="en-US" b="0" i="0" kern="1200" dirty="0">
              <a:solidFill>
                <a:schemeClr val="tx1"/>
              </a:solidFill>
              <a:effectLst/>
              <a:latin typeface="Arial" panose="020B0604020202020204" pitchFamily="34" charset="0"/>
              <a:cs typeface="Arial" panose="020B0604020202020204" pitchFamily="34" charset="0"/>
            </a:endParaRPr>
          </a:p>
          <a:p>
            <a:r>
              <a:rPr lang="en-US" b="0" i="0" kern="1200" dirty="0">
                <a:solidFill>
                  <a:schemeClr val="tx1"/>
                </a:solidFill>
                <a:effectLst/>
                <a:latin typeface="Arial" panose="020B0604020202020204" pitchFamily="34" charset="0"/>
                <a:cs typeface="Arial" panose="020B0604020202020204" pitchFamily="34" charset="0"/>
              </a:rPr>
              <a:t>“Only 11 studies (7%) combined more than two methods. 69% of mixed-method approaches were a qualitative-qualitative combination and 31% were a quantitative-qualitative combination. Not a single study combined a quantitative with another quantitative method.”</a:t>
            </a:r>
          </a:p>
          <a:p>
            <a:endParaRPr lang="en-US" b="0" i="0" kern="1200" dirty="0">
              <a:solidFill>
                <a:schemeClr val="tx1"/>
              </a:solidFill>
              <a:effectLst/>
              <a:latin typeface="Arial" panose="020B0604020202020204" pitchFamily="34" charset="0"/>
              <a:cs typeface="Arial" panose="020B0604020202020204" pitchFamily="34" charset="0"/>
            </a:endParaRPr>
          </a:p>
          <a:p>
            <a:r>
              <a:rPr lang="en-US" b="0" i="0" kern="1200" dirty="0">
                <a:solidFill>
                  <a:schemeClr val="tx1"/>
                </a:solidFill>
                <a:effectLst/>
                <a:latin typeface="Arial" panose="020B0604020202020204" pitchFamily="34" charset="0"/>
                <a:cs typeface="Arial" panose="020B0604020202020204" pitchFamily="34" charset="0"/>
              </a:rPr>
              <a:t>“Interviews, surveys and content analyses were the most frequently used methods in the last years. It was also obvious that traditional qualitative research, making use of interviews, observations, focus groups or diaries (marked in blue in figure 1) still dominate information </a:t>
            </a:r>
            <a:r>
              <a:rPr lang="en-US" b="0" i="0" kern="1200" dirty="0" err="1">
                <a:solidFill>
                  <a:schemeClr val="tx1"/>
                </a:solidFill>
                <a:effectLst/>
                <a:latin typeface="Arial" panose="020B0604020202020204" pitchFamily="34" charset="0"/>
                <a:cs typeface="Arial" panose="020B0604020202020204" pitchFamily="34" charset="0"/>
              </a:rPr>
              <a:t>behaviour</a:t>
            </a:r>
            <a:r>
              <a:rPr lang="en-US" b="0" i="0" kern="1200" dirty="0">
                <a:solidFill>
                  <a:schemeClr val="tx1"/>
                </a:solidFill>
                <a:effectLst/>
                <a:latin typeface="Arial" panose="020B0604020202020204" pitchFamily="34" charset="0"/>
                <a:cs typeface="Arial" panose="020B0604020202020204" pitchFamily="34" charset="0"/>
              </a:rPr>
              <a:t> research. Anderson's expectation that these methods will vanish was clearly proven wrong.”</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19</a:t>
            </a:fld>
            <a:endParaRPr lang="en-US"/>
          </a:p>
        </p:txBody>
      </p:sp>
    </p:spTree>
    <p:extLst>
      <p:ext uri="{BB962C8B-B14F-4D97-AF65-F5344CB8AC3E}">
        <p14:creationId xmlns:p14="http://schemas.microsoft.com/office/powerpoint/2010/main" val="3361993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9588" y="404813"/>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sz="1400" dirty="0">
                <a:latin typeface="Arial" panose="020B0604020202020204" pitchFamily="34" charset="0"/>
                <a:cs typeface="Arial" panose="020B0604020202020204" pitchFamily="34" charset="0"/>
              </a:rPr>
              <a:t>Image: https://www.flickr.com/photos/75279887@N05/6886478111 by </a:t>
            </a:r>
            <a:r>
              <a:rPr lang="en-US" sz="1400" dirty="0" err="1">
                <a:latin typeface="Arial" panose="020B0604020202020204" pitchFamily="34" charset="0"/>
                <a:cs typeface="Arial" panose="020B0604020202020204" pitchFamily="34" charset="0"/>
              </a:rPr>
              <a:t>luckey_sun</a:t>
            </a:r>
            <a:r>
              <a:rPr lang="en-US" sz="1400" dirty="0">
                <a:latin typeface="Arial" panose="020B0604020202020204" pitchFamily="34" charset="0"/>
                <a:cs typeface="Arial" panose="020B0604020202020204" pitchFamily="34" charset="0"/>
              </a:rPr>
              <a:t> / CC BY-SA 2.0</a:t>
            </a:r>
          </a:p>
        </p:txBody>
      </p:sp>
      <p:sp>
        <p:nvSpPr>
          <p:cNvPr id="4" name="Slide Number Placeholder 3"/>
          <p:cNvSpPr>
            <a:spLocks noGrp="1"/>
          </p:cNvSpPr>
          <p:nvPr>
            <p:ph type="sldNum" sz="quarter" idx="10"/>
          </p:nvPr>
        </p:nvSpPr>
        <p:spPr/>
        <p:txBody>
          <a:bodyPr/>
          <a:lstStyle/>
          <a:p>
            <a:fld id="{A035E6FC-CCC7-F34C-83D9-78C7523946F2}" type="slidenum">
              <a:rPr lang="en-US" smtClean="0"/>
              <a:t>2</a:t>
            </a:fld>
            <a:endParaRPr lang="en-US"/>
          </a:p>
        </p:txBody>
      </p:sp>
    </p:spTree>
    <p:extLst>
      <p:ext uri="{BB962C8B-B14F-4D97-AF65-F5344CB8AC3E}">
        <p14:creationId xmlns:p14="http://schemas.microsoft.com/office/powerpoint/2010/main" val="99522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A6DD34-2E5D-44F1-8091-20CC79DD3A1A}" type="slidenum">
              <a:rPr lang="en-US" smtClean="0"/>
              <a:t>20</a:t>
            </a:fld>
            <a:endParaRPr lang="en-US"/>
          </a:p>
        </p:txBody>
      </p:sp>
    </p:spTree>
    <p:extLst>
      <p:ext uri="{BB962C8B-B14F-4D97-AF65-F5344CB8AC3E}">
        <p14:creationId xmlns:p14="http://schemas.microsoft.com/office/powerpoint/2010/main" val="2801571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https://www.flickr.com/photos/iain/13298441884 by Iain Farrell / CC BY-ND 2.0</a:t>
            </a:r>
          </a:p>
          <a:p>
            <a:endParaRPr lang="en-US" dirty="0"/>
          </a:p>
          <a:p>
            <a:r>
              <a:rPr lang="en-US" dirty="0"/>
              <a:t>First step</a:t>
            </a:r>
            <a:r>
              <a:rPr lang="en-US" baseline="0" dirty="0"/>
              <a:t> in the process is about defining the problem, which is about finding focus.</a:t>
            </a:r>
          </a:p>
          <a:p>
            <a:endParaRPr lang="en-US" baseline="0" dirty="0"/>
          </a:p>
          <a:p>
            <a:r>
              <a:rPr lang="en-US" baseline="0" dirty="0"/>
              <a:t>We’re talking about ethnography today, so you shouldn’t be surprised to see that our focus is the user.</a:t>
            </a:r>
          </a:p>
          <a:p>
            <a:pPr marL="173320" indent="-173320">
              <a:buFont typeface="Arial" panose="020B0604020202020204" pitchFamily="34" charset="0"/>
              <a:buChar char="•"/>
            </a:pPr>
            <a:r>
              <a:rPr lang="en-US" baseline="0" dirty="0"/>
              <a:t>In this step, we want to learn about users and our communities.</a:t>
            </a:r>
          </a:p>
          <a:p>
            <a:pPr marL="173320" indent="-173320">
              <a:buFont typeface="Arial" panose="020B0604020202020204" pitchFamily="34" charset="0"/>
              <a:buChar char="•"/>
            </a:pPr>
            <a:r>
              <a:rPr lang="en-US" baseline="0" dirty="0"/>
              <a:t>And we need to figure out what questions to ask.</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8FD51F-9E0C-49B4-9DE1-B67A45BE74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754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Image: https://www.flickr.com/photos/sugarhiccuphiccup/4843083598 by Troy Tolley / CC BY-ND 2.0</a:t>
            </a:r>
          </a:p>
          <a:p>
            <a:endParaRPr lang="en-US" dirty="0"/>
          </a:p>
          <a:p>
            <a:r>
              <a:rPr lang="en-US" dirty="0"/>
              <a:t>It should be obvious to be</a:t>
            </a:r>
            <a:r>
              <a:rPr lang="en-US" baseline="0" dirty="0"/>
              <a:t> thinking about users, but…</a:t>
            </a:r>
            <a:endParaRPr lang="en-US" dirty="0"/>
          </a:p>
          <a:p>
            <a:pPr marL="173320" indent="-173320">
              <a:buFont typeface="Arial" panose="020B0604020202020204" pitchFamily="34" charset="0"/>
              <a:buChar char="•"/>
            </a:pPr>
            <a:r>
              <a:rPr lang="en-US" dirty="0"/>
              <a:t>Because we’re thinking about libraries and library service all the time, it’s easy to become too focused on ourselves, our organizations and our processes.</a:t>
            </a:r>
          </a:p>
          <a:p>
            <a:pPr marL="173320" indent="-173320">
              <a:buFont typeface="Arial" panose="020B0604020202020204" pitchFamily="34" charset="0"/>
              <a:buChar char="•"/>
            </a:pPr>
            <a:r>
              <a:rPr lang="en-US" dirty="0"/>
              <a:t>We want to serve our patrons, our students, our customers, so we need to FOCUS on them.</a:t>
            </a:r>
          </a:p>
          <a:p>
            <a:endParaRPr lang="en-US" dirty="0"/>
          </a:p>
          <a:p>
            <a:r>
              <a:rPr lang="en-US" dirty="0"/>
              <a:t>Don’t forget about the context!</a:t>
            </a:r>
          </a:p>
          <a:p>
            <a:pPr marL="173320" indent="-173320">
              <a:buFont typeface="Arial" panose="020B0604020202020204" pitchFamily="34" charset="0"/>
              <a:buChar char="•"/>
            </a:pPr>
            <a:r>
              <a:rPr lang="en-US" dirty="0"/>
              <a:t>People exist in complex contexts – they have different families and traditions, backgrounds and challenges – and, as a result, have different needs, perspectives and behaviors.</a:t>
            </a:r>
          </a:p>
          <a:p>
            <a:endParaRPr lang="en-US" dirty="0"/>
          </a:p>
          <a:p>
            <a:r>
              <a:rPr lang="en-US" dirty="0"/>
              <a:t>As we’re developing our focus, we want to be thinking about how we can learn about </a:t>
            </a:r>
            <a:r>
              <a:rPr lang="en-US" b="1" dirty="0"/>
              <a:t>people</a:t>
            </a:r>
            <a:r>
              <a:rPr lang="en-US" dirty="0"/>
              <a:t> and their </a:t>
            </a:r>
            <a:r>
              <a:rPr lang="en-US" b="1" dirty="0"/>
              <a:t>lives</a:t>
            </a:r>
            <a:r>
              <a:rPr lang="en-US" dirty="0"/>
              <a:t>.</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8FD51F-9E0C-49B4-9DE1-B67A45BE74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301513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962400"/>
            <a:ext cx="5486400" cy="4038600"/>
          </a:xfrm>
        </p:spPr>
        <p:txBody>
          <a:bodyPr/>
          <a:lstStyle/>
          <a:p>
            <a:r>
              <a:rPr lang="en-US" dirty="0"/>
              <a:t>Image: https://www.flickr.com/photos/grongar/8736701984 by Rebecca Siegel / CC BY 2.0</a:t>
            </a:r>
          </a:p>
          <a:p>
            <a:endParaRPr lang="en-US" dirty="0"/>
          </a:p>
          <a:p>
            <a:r>
              <a:rPr lang="en-US" dirty="0"/>
              <a:t>People have their personal contexts, but also their community contexts</a:t>
            </a:r>
          </a:p>
          <a:p>
            <a:pPr marL="173320" indent="-173320">
              <a:buFont typeface="Arial" panose="020B0604020202020204" pitchFamily="34" charset="0"/>
              <a:buChar char="•"/>
            </a:pPr>
            <a:r>
              <a:rPr lang="en-US" dirty="0"/>
              <a:t>Other services</a:t>
            </a:r>
            <a:r>
              <a:rPr lang="en-US" baseline="0" dirty="0"/>
              <a:t> – e.g., rec centers, museums, parks</a:t>
            </a:r>
            <a:endParaRPr lang="en-US" dirty="0"/>
          </a:p>
          <a:p>
            <a:pPr marL="173320" indent="-173320">
              <a:buFont typeface="Arial" panose="020B0604020202020204" pitchFamily="34" charset="0"/>
              <a:buChar char="•"/>
            </a:pPr>
            <a:r>
              <a:rPr lang="en-US" dirty="0"/>
              <a:t>Social issues – e.g., opioid</a:t>
            </a:r>
            <a:r>
              <a:rPr lang="en-US" baseline="0" dirty="0"/>
              <a:t> crisis</a:t>
            </a:r>
            <a:endParaRPr lang="en-US" dirty="0"/>
          </a:p>
          <a:p>
            <a:pPr marL="173320" indent="-173320">
              <a:buFont typeface="Arial" panose="020B0604020202020204" pitchFamily="34" charset="0"/>
              <a:buChar char="•"/>
            </a:pPr>
            <a:r>
              <a:rPr lang="en-US" dirty="0"/>
              <a:t>Political issues – e.g., funding issues</a:t>
            </a:r>
            <a:endParaRPr lang="en-US" baseline="0" dirty="0"/>
          </a:p>
          <a:p>
            <a:pPr marL="173320" indent="-173320">
              <a:buFont typeface="Arial" panose="020B0604020202020204" pitchFamily="34" charset="0"/>
              <a:buChar char="•"/>
            </a:pPr>
            <a:r>
              <a:rPr lang="en-US" dirty="0"/>
              <a:t>What is</a:t>
            </a:r>
            <a:r>
              <a:rPr lang="en-US" baseline="0" dirty="0"/>
              <a:t> going on in the community? </a:t>
            </a:r>
            <a:r>
              <a:rPr lang="en-US" dirty="0"/>
              <a:t>How are</a:t>
            </a:r>
            <a:r>
              <a:rPr lang="en-US" baseline="0" dirty="0"/>
              <a:t> community issues impacting people’s lives</a:t>
            </a:r>
            <a:r>
              <a:rPr lang="en-US" dirty="0"/>
              <a:t>? Where does the library fit in?</a:t>
            </a:r>
          </a:p>
          <a:p>
            <a:endParaRPr lang="en-US" dirty="0"/>
          </a:p>
          <a:p>
            <a:r>
              <a:rPr lang="en-US" dirty="0"/>
              <a:t>Also, coming from a public library perspective, we offer so many services and most people only use a small sample of what we offer</a:t>
            </a:r>
          </a:p>
          <a:p>
            <a:pPr marL="173320" indent="-173320">
              <a:buFont typeface="Arial" panose="020B0604020202020204" pitchFamily="34" charset="0"/>
              <a:buChar char="•"/>
            </a:pPr>
            <a:r>
              <a:rPr lang="en-US" dirty="0"/>
              <a:t>Upper middle class folks don’t use free printing for job seekers</a:t>
            </a:r>
          </a:p>
          <a:p>
            <a:pPr marL="173320" indent="-173320">
              <a:buFont typeface="Arial" panose="020B0604020202020204" pitchFamily="34" charset="0"/>
              <a:buChar char="•"/>
            </a:pPr>
            <a:r>
              <a:rPr lang="en-US" dirty="0"/>
              <a:t>Empty-nesters don’t come to story times</a:t>
            </a:r>
          </a:p>
          <a:p>
            <a:endParaRPr lang="en-US" dirty="0"/>
          </a:p>
          <a:p>
            <a:r>
              <a:rPr lang="en-US" dirty="0"/>
              <a:t>If we focus only on what people PERSONALLY value, we’re only seeing part of the story. </a:t>
            </a:r>
          </a:p>
          <a:p>
            <a:endParaRPr lang="en-US" dirty="0"/>
          </a:p>
          <a:p>
            <a:r>
              <a:rPr lang="en-US" dirty="0"/>
              <a:t>If we focus on what is of value to the community as a WHOLE, those upper middle class folks and empty nesters probably support free resume printing and </a:t>
            </a:r>
            <a:r>
              <a:rPr lang="en-US" dirty="0" err="1"/>
              <a:t>storytimes</a:t>
            </a:r>
            <a:r>
              <a:rPr lang="en-US" dirty="0"/>
              <a:t>.</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8FD51F-9E0C-49B4-9DE1-B67A45BE74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610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80416" y="2840736"/>
            <a:ext cx="6412992" cy="5160264"/>
          </a:xfrm>
        </p:spPr>
        <p:txBody>
          <a:bodyPr/>
          <a:lstStyle/>
          <a:p>
            <a:r>
              <a:rPr lang="en-US" sz="1300" dirty="0"/>
              <a:t>Image: https://www.flickr.com/photos/mcleod/7150176087 by Scott McLeod / CC BY 2.0</a:t>
            </a:r>
          </a:p>
          <a:p>
            <a:endParaRPr lang="en-US" sz="1300" dirty="0"/>
          </a:p>
          <a:p>
            <a:r>
              <a:rPr lang="en-US" sz="1300" dirty="0"/>
              <a:t>Here, as we’re defining the problem, you may be asking yourself questions like </a:t>
            </a:r>
          </a:p>
          <a:p>
            <a:pPr marL="173320" indent="-173320">
              <a:buFont typeface="Arial" panose="020B0604020202020204" pitchFamily="34" charset="0"/>
              <a:buChar char="•"/>
            </a:pPr>
            <a:r>
              <a:rPr lang="en-US" sz="1300" dirty="0"/>
              <a:t>when should we staff our reference desk?</a:t>
            </a:r>
          </a:p>
          <a:p>
            <a:pPr marL="173320" indent="-173320">
              <a:buFont typeface="Arial" panose="020B0604020202020204" pitchFamily="34" charset="0"/>
              <a:buChar char="•"/>
            </a:pPr>
            <a:r>
              <a:rPr lang="en-US" sz="1300" dirty="0"/>
              <a:t>how should we furnish our study rooms?</a:t>
            </a:r>
          </a:p>
          <a:p>
            <a:pPr marL="173320" indent="-173320">
              <a:buFont typeface="Arial" panose="020B0604020202020204" pitchFamily="34" charset="0"/>
              <a:buChar char="•"/>
            </a:pPr>
            <a:r>
              <a:rPr lang="en-US" sz="1300" dirty="0"/>
              <a:t>what topics should we focus on for programming? </a:t>
            </a:r>
          </a:p>
          <a:p>
            <a:pPr marL="173320" indent="-173320">
              <a:buFont typeface="Arial" panose="020B0604020202020204" pitchFamily="34" charset="0"/>
              <a:buChar char="•"/>
            </a:pPr>
            <a:r>
              <a:rPr lang="en-US" sz="1300" dirty="0"/>
              <a:t>what new services should we offer?</a:t>
            </a:r>
          </a:p>
          <a:p>
            <a:r>
              <a:rPr lang="en-US" sz="1300" dirty="0"/>
              <a:t>But these are NOT the right questions to pose to your users.</a:t>
            </a:r>
          </a:p>
          <a:p>
            <a:pPr lvl="0"/>
            <a:endParaRPr lang="en-US" sz="1300" dirty="0"/>
          </a:p>
          <a:p>
            <a:pPr lvl="0"/>
            <a:r>
              <a:rPr lang="en-US" sz="1300" dirty="0"/>
              <a:t>As much as we may wish it were so, the library is not the center of people’s lives.</a:t>
            </a:r>
          </a:p>
          <a:p>
            <a:pPr lvl="0"/>
            <a:endParaRPr lang="en-US" sz="1300" dirty="0"/>
          </a:p>
          <a:p>
            <a:pPr lvl="0"/>
            <a:r>
              <a:rPr lang="en-US" sz="1300" dirty="0"/>
              <a:t>You are a library expert.</a:t>
            </a:r>
          </a:p>
          <a:p>
            <a:pPr marL="173320" indent="-173320">
              <a:buFont typeface="Arial" panose="020B0604020202020204" pitchFamily="34" charset="0"/>
              <a:buChar char="•"/>
            </a:pPr>
            <a:r>
              <a:rPr lang="en-US" sz="1300" dirty="0"/>
              <a:t>You know about staffing models and limitations.</a:t>
            </a:r>
          </a:p>
          <a:p>
            <a:pPr marL="173320" indent="-173320">
              <a:buFont typeface="Arial" panose="020B0604020202020204" pitchFamily="34" charset="0"/>
              <a:buChar char="•"/>
            </a:pPr>
            <a:r>
              <a:rPr lang="en-US" sz="1300" dirty="0"/>
              <a:t>You know about the furniture </a:t>
            </a:r>
            <a:r>
              <a:rPr lang="en-US" sz="1300" dirty="0" err="1"/>
              <a:t>Demco</a:t>
            </a:r>
            <a:r>
              <a:rPr lang="en-US" sz="1300" dirty="0"/>
              <a:t> offers.</a:t>
            </a:r>
          </a:p>
          <a:p>
            <a:pPr marL="173320" indent="-173320">
              <a:buFont typeface="Arial" panose="020B0604020202020204" pitchFamily="34" charset="0"/>
              <a:buChar char="•"/>
            </a:pPr>
            <a:r>
              <a:rPr lang="en-US" sz="1300" dirty="0"/>
              <a:t>You hear about the buzz around wireless hotspots, or makerspaces or 3D printers.</a:t>
            </a:r>
          </a:p>
          <a:p>
            <a:pPr lvl="0"/>
            <a:endParaRPr lang="en-US" sz="1300" dirty="0"/>
          </a:p>
          <a:p>
            <a:pPr lvl="0"/>
            <a:r>
              <a:rPr lang="en-US" sz="1300" dirty="0"/>
              <a:t>Your users are the experts in their own lives.</a:t>
            </a:r>
          </a:p>
          <a:p>
            <a:pPr lvl="0"/>
            <a:endParaRPr lang="en-US" sz="1300" dirty="0"/>
          </a:p>
          <a:p>
            <a:pPr lvl="0"/>
            <a:r>
              <a:rPr lang="en-US" sz="1300" dirty="0"/>
              <a:t>Separate your overarching research question</a:t>
            </a:r>
            <a:r>
              <a:rPr lang="en-US" sz="1300" baseline="0" dirty="0"/>
              <a:t> from the question(s) that you post to your users.</a:t>
            </a:r>
            <a:endParaRPr lang="en-US" sz="1300" dirty="0"/>
          </a:p>
          <a:p>
            <a:pPr lvl="0"/>
            <a:endParaRPr lang="en-US" sz="1300" dirty="0"/>
          </a:p>
          <a:p>
            <a:pPr lvl="0"/>
            <a:r>
              <a:rPr lang="en-US" sz="1300" dirty="0"/>
              <a:t>The right questions will focus on your audience in the context of their everyday lives and within your community. You should NOT be asking them how to do your job.</a:t>
            </a:r>
          </a:p>
          <a:p>
            <a:endParaRPr lang="en-US" sz="1300" dirty="0"/>
          </a:p>
          <a:p>
            <a:r>
              <a:rPr lang="en-US" sz="1300" dirty="0"/>
              <a:t>The idea of a “stupid question” sounds harsh, but I’m going to give you an example later of a stupid question I myself asked.</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8FD51F-9E0C-49B4-9DE1-B67A45BE74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Image Placeholder 6"/>
          <p:cNvSpPr>
            <a:spLocks noGrp="1" noRot="1" noChangeAspect="1"/>
          </p:cNvSpPr>
          <p:nvPr>
            <p:ph type="sldImg"/>
          </p:nvPr>
        </p:nvSpPr>
        <p:spPr>
          <a:xfrm>
            <a:off x="1206500" y="155575"/>
            <a:ext cx="4598988" cy="2586038"/>
          </a:xfrm>
        </p:spPr>
      </p:sp>
    </p:spTree>
    <p:extLst>
      <p:ext uri="{BB962C8B-B14F-4D97-AF65-F5344CB8AC3E}">
        <p14:creationId xmlns:p14="http://schemas.microsoft.com/office/powerpoint/2010/main" val="130603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A6DD34-2E5D-44F1-8091-20CC79DD3A1A}" type="slidenum">
              <a:rPr lang="en-US" smtClean="0"/>
              <a:t>25</a:t>
            </a:fld>
            <a:endParaRPr lang="en-US"/>
          </a:p>
        </p:txBody>
      </p:sp>
    </p:spTree>
    <p:extLst>
      <p:ext uri="{BB962C8B-B14F-4D97-AF65-F5344CB8AC3E}">
        <p14:creationId xmlns:p14="http://schemas.microsoft.com/office/powerpoint/2010/main" val="1311910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427038"/>
            <a:ext cx="4127500" cy="2320925"/>
          </a:xfrm>
        </p:spPr>
      </p:sp>
      <p:sp>
        <p:nvSpPr>
          <p:cNvPr id="3" name="Notes Placeholder 2"/>
          <p:cNvSpPr>
            <a:spLocks noGrp="1"/>
          </p:cNvSpPr>
          <p:nvPr>
            <p:ph type="body" idx="1"/>
          </p:nvPr>
        </p:nvSpPr>
        <p:spPr>
          <a:xfrm>
            <a:off x="283779" y="3031958"/>
            <a:ext cx="6306207" cy="5828263"/>
          </a:xfrm>
        </p:spPr>
        <p:txBody>
          <a:bodyPr/>
          <a:lstStyle/>
          <a:p>
            <a:pPr defTabSz="457153">
              <a:defRPr/>
            </a:pPr>
            <a:r>
              <a:rPr lang="en-US" sz="1400" dirty="0">
                <a:latin typeface="Arial" panose="020B0604020202020204" pitchFamily="34" charset="0"/>
                <a:cs typeface="Arial" panose="020B0604020202020204" pitchFamily="34" charset="0"/>
              </a:rPr>
              <a:t>Image: https://www.flickr.com/photos/pmillera4/13570027834/ by Peter Miller / CC BY-NC-ND 2.0</a:t>
            </a:r>
          </a:p>
          <a:p>
            <a:pPr defTabSz="457153">
              <a:defRPr/>
            </a:pPr>
            <a:endParaRPr lang="en-US" sz="1400" dirty="0">
              <a:latin typeface="Arial" panose="020B0604020202020204" pitchFamily="34" charset="0"/>
              <a:cs typeface="Arial" panose="020B0604020202020204" pitchFamily="34" charset="0"/>
            </a:endParaRPr>
          </a:p>
          <a:p>
            <a:pPr marL="0" marR="0" indent="0" algn="l" defTabSz="457153"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“The study of the culture and social </a:t>
            </a:r>
            <a:r>
              <a:rPr lang="en-US" sz="1400" dirty="0" err="1">
                <a:latin typeface="Arial" panose="020B0604020202020204" pitchFamily="34" charset="0"/>
                <a:cs typeface="Arial" panose="020B0604020202020204" pitchFamily="34" charset="0"/>
              </a:rPr>
              <a:t>organisation</a:t>
            </a:r>
            <a:r>
              <a:rPr lang="en-US" sz="1400" dirty="0">
                <a:latin typeface="Arial" panose="020B0604020202020204" pitchFamily="34" charset="0"/>
                <a:cs typeface="Arial" panose="020B0604020202020204" pitchFamily="34" charset="0"/>
              </a:rPr>
              <a:t> of a particular group, as well as the published result of such study” (</a:t>
            </a:r>
            <a:r>
              <a:rPr lang="pl-PL" sz="1400" dirty="0">
                <a:latin typeface="Arial" panose="020B0604020202020204" pitchFamily="34" charset="0"/>
                <a:cs typeface="Arial" panose="020B0604020202020204" pitchFamily="34" charset="0"/>
              </a:rPr>
              <a:t>Khoo, Rozaklis</a:t>
            </a:r>
            <a:r>
              <a:rPr lang="en-US" sz="1400" dirty="0">
                <a:latin typeface="Arial" panose="020B0604020202020204" pitchFamily="34" charset="0"/>
                <a:cs typeface="Arial" panose="020B0604020202020204" pitchFamily="34" charset="0"/>
              </a:rPr>
              <a:t>,</a:t>
            </a:r>
            <a:r>
              <a:rPr lang="pl-PL"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and</a:t>
            </a:r>
            <a:r>
              <a:rPr lang="pl-PL" sz="1400" dirty="0">
                <a:latin typeface="Arial" panose="020B0604020202020204" pitchFamily="34" charset="0"/>
                <a:cs typeface="Arial" panose="020B0604020202020204" pitchFamily="34" charset="0"/>
              </a:rPr>
              <a:t> Hall 2012, 83</a:t>
            </a:r>
            <a:r>
              <a:rPr lang="en-US" sz="1400" dirty="0">
                <a:latin typeface="Arial" panose="020B0604020202020204" pitchFamily="34" charset="0"/>
                <a:cs typeface="Arial" panose="020B0604020202020204" pitchFamily="34" charset="0"/>
              </a:rPr>
              <a:t>).</a:t>
            </a:r>
          </a:p>
          <a:p>
            <a:endParaRPr lang="en-US" sz="1400" b="0" i="0" kern="1200" dirty="0">
              <a:solidFill>
                <a:schemeClr val="tx1"/>
              </a:solidFill>
              <a:latin typeface="Arial" panose="020B0604020202020204" pitchFamily="34" charset="0"/>
              <a:cs typeface="Arial" panose="020B0604020202020204" pitchFamily="34" charset="0"/>
            </a:endParaRPr>
          </a:p>
          <a:p>
            <a:r>
              <a:rPr lang="en-US" sz="1400" b="0" dirty="0">
                <a:latin typeface="Arial" panose="020B0604020202020204" pitchFamily="34" charset="0"/>
                <a:cs typeface="Arial" panose="020B0604020202020204" pitchFamily="34" charset="0"/>
              </a:rPr>
              <a:t>Because ethnographic methods focus on directly observing, recording, and explaining what people are doing in practice, they are a particularly good strategy for approaching difficult and complex questions like understanding the myriad ways people approach searching for information (Asher 2017, 263).</a:t>
            </a:r>
          </a:p>
          <a:p>
            <a:endParaRPr lang="en-US" sz="1400" b="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Asher, Andrew. 2017. “On Ethnographic Research: How do Students Find the Information They Need?” In </a:t>
            </a:r>
            <a:r>
              <a:rPr lang="en-US" sz="1400" i="1" dirty="0">
                <a:latin typeface="Arial" panose="020B0604020202020204" pitchFamily="34" charset="0"/>
                <a:cs typeface="Arial" panose="020B0604020202020204" pitchFamily="34" charset="0"/>
              </a:rPr>
              <a:t>Research Methods for Library and Information Science,</a:t>
            </a:r>
            <a:r>
              <a:rPr lang="en-US" sz="1400" dirty="0">
                <a:latin typeface="Arial" panose="020B0604020202020204" pitchFamily="34" charset="0"/>
                <a:cs typeface="Arial" panose="020B0604020202020204" pitchFamily="34" charset="0"/>
              </a:rPr>
              <a:t> 6th ed., edited by Lynn Silipigni Connaway and Marie L. Radford, 263. Westport, CT: Libraries Unlimited. </a:t>
            </a:r>
          </a:p>
          <a:p>
            <a:endParaRPr lang="en-US" sz="1400" b="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Connaway, Lynn Silipigni, and Marie L. Radford. 2017. </a:t>
            </a:r>
            <a:r>
              <a:rPr lang="en-US" sz="1400" i="1" dirty="0">
                <a:latin typeface="Arial" panose="020B0604020202020204" pitchFamily="34" charset="0"/>
                <a:cs typeface="Arial" panose="020B0604020202020204" pitchFamily="34" charset="0"/>
              </a:rPr>
              <a:t>Research Methods for Library and Information Science, </a:t>
            </a:r>
            <a:r>
              <a:rPr lang="en-US" sz="1400" dirty="0">
                <a:latin typeface="Arial" panose="020B0604020202020204" pitchFamily="34" charset="0"/>
                <a:cs typeface="Arial" panose="020B0604020202020204" pitchFamily="34" charset="0"/>
              </a:rPr>
              <a:t>6th ed. Westport, CT: Libraries Unlimited. </a:t>
            </a:r>
          </a:p>
          <a:p>
            <a:endParaRPr lang="en-US" sz="1400" dirty="0">
              <a:latin typeface="Arial" panose="020B0604020202020204" pitchFamily="34" charset="0"/>
              <a:cs typeface="Arial" panose="020B0604020202020204" pitchFamily="34" charset="0"/>
            </a:endParaRPr>
          </a:p>
          <a:p>
            <a:pPr marL="0" indent="0">
              <a:buNone/>
            </a:pPr>
            <a:r>
              <a:rPr lang="en-US" sz="1400" dirty="0" err="1">
                <a:latin typeface="Arial" panose="020B0604020202020204" pitchFamily="34" charset="0"/>
                <a:cs typeface="Arial" panose="020B0604020202020204" pitchFamily="34" charset="0"/>
              </a:rPr>
              <a:t>Khoo</a:t>
            </a:r>
            <a:r>
              <a:rPr lang="en-US" sz="1400" dirty="0">
                <a:latin typeface="Arial" panose="020B0604020202020204" pitchFamily="34" charset="0"/>
                <a:cs typeface="Arial" panose="020B0604020202020204" pitchFamily="34" charset="0"/>
              </a:rPr>
              <a:t>, Michael, Lily Rozaklis, and Catherine Hall. 2012. “A Survey of the Use of Ethnographic Methods in the Study of Libraries and Library Users.” </a:t>
            </a:r>
            <a:r>
              <a:rPr lang="en-US" sz="1400" i="1" dirty="0">
                <a:latin typeface="Arial" panose="020B0604020202020204" pitchFamily="34" charset="0"/>
                <a:cs typeface="Arial" panose="020B0604020202020204" pitchFamily="34" charset="0"/>
              </a:rPr>
              <a:t>Library and Information Science Research </a:t>
            </a:r>
            <a:r>
              <a:rPr lang="en-US" sz="1400" i="0" dirty="0">
                <a:latin typeface="Arial" panose="020B0604020202020204" pitchFamily="34" charset="0"/>
                <a:cs typeface="Arial" panose="020B0604020202020204" pitchFamily="34" charset="0"/>
              </a:rPr>
              <a:t>34, no. 2: </a:t>
            </a:r>
            <a:r>
              <a:rPr lang="en-US" sz="1400" dirty="0">
                <a:latin typeface="Arial" panose="020B0604020202020204" pitchFamily="34" charset="0"/>
                <a:cs typeface="Arial" panose="020B0604020202020204" pitchFamily="34" charset="0"/>
              </a:rPr>
              <a:t>82-91. </a:t>
            </a:r>
          </a:p>
        </p:txBody>
      </p:sp>
      <p:sp>
        <p:nvSpPr>
          <p:cNvPr id="4" name="Slide Number Placeholder 3"/>
          <p:cNvSpPr>
            <a:spLocks noGrp="1"/>
          </p:cNvSpPr>
          <p:nvPr>
            <p:ph type="sldNum" sz="quarter" idx="10"/>
          </p:nvPr>
        </p:nvSpPr>
        <p:spPr/>
        <p:txBody>
          <a:bodyPr/>
          <a:lstStyle/>
          <a:p>
            <a:fld id="{35A6DD34-2E5D-44F1-8091-20CC79DD3A1A}" type="slidenum">
              <a:rPr lang="en-US" smtClean="0"/>
              <a:t>26</a:t>
            </a:fld>
            <a:endParaRPr lang="en-US"/>
          </a:p>
        </p:txBody>
      </p:sp>
    </p:spTree>
    <p:extLst>
      <p:ext uri="{BB962C8B-B14F-4D97-AF65-F5344CB8AC3E}">
        <p14:creationId xmlns:p14="http://schemas.microsoft.com/office/powerpoint/2010/main" val="227055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Image: https://www.flickr.com/photos/katesheets/5772901616/ by </a:t>
            </a:r>
            <a:r>
              <a:rPr lang="en-US" sz="1400" dirty="0" err="1">
                <a:latin typeface="Arial" panose="020B0604020202020204" pitchFamily="34" charset="0"/>
                <a:cs typeface="Arial" panose="020B0604020202020204" pitchFamily="34" charset="0"/>
              </a:rPr>
              <a:t>katesheets</a:t>
            </a:r>
            <a:r>
              <a:rPr lang="en-US" sz="1400" dirty="0">
                <a:latin typeface="Arial" panose="020B0604020202020204" pitchFamily="34" charset="0"/>
                <a:cs typeface="Arial" panose="020B0604020202020204" pitchFamily="34" charset="0"/>
              </a:rPr>
              <a:t> / CC BY-NC 2.0</a:t>
            </a:r>
          </a:p>
        </p:txBody>
      </p:sp>
      <p:sp>
        <p:nvSpPr>
          <p:cNvPr id="4" name="Slide Number Placeholder 3"/>
          <p:cNvSpPr>
            <a:spLocks noGrp="1"/>
          </p:cNvSpPr>
          <p:nvPr>
            <p:ph type="sldNum" sz="quarter" idx="10"/>
          </p:nvPr>
        </p:nvSpPr>
        <p:spPr/>
        <p:txBody>
          <a:bodyPr/>
          <a:lstStyle/>
          <a:p>
            <a:fld id="{35A6DD34-2E5D-44F1-8091-20CC79DD3A1A}" type="slidenum">
              <a:rPr lang="en-US" smtClean="0"/>
              <a:t>27</a:t>
            </a:fld>
            <a:endParaRPr lang="en-US"/>
          </a:p>
        </p:txBody>
      </p:sp>
    </p:spTree>
    <p:extLst>
      <p:ext uri="{BB962C8B-B14F-4D97-AF65-F5344CB8AC3E}">
        <p14:creationId xmlns:p14="http://schemas.microsoft.com/office/powerpoint/2010/main" val="19302803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400" dirty="0">
                <a:latin typeface="Arial" pitchFamily="34" charset="0"/>
                <a:cs typeface="Arial" pitchFamily="34" charset="0"/>
              </a:rPr>
              <a:t>Image: https://www.flickr.com/photos/ddrmaxgt37/387453140/ by </a:t>
            </a:r>
            <a:r>
              <a:rPr lang="en-US" sz="1400" dirty="0" err="1">
                <a:latin typeface="Arial" pitchFamily="34" charset="0"/>
                <a:cs typeface="Arial" pitchFamily="34" charset="0"/>
              </a:rPr>
              <a:t>Arun</a:t>
            </a:r>
            <a:r>
              <a:rPr lang="en-US" sz="1400" dirty="0">
                <a:latin typeface="Arial" pitchFamily="34" charset="0"/>
                <a:cs typeface="Arial" pitchFamily="34" charset="0"/>
              </a:rPr>
              <a:t> Venkatesan / CC BY-NC 2.0</a:t>
            </a:r>
          </a:p>
          <a:p>
            <a:pPr>
              <a:defRPr/>
            </a:pPr>
            <a:endParaRPr lang="en-US" sz="1400" dirty="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Arial" pitchFamily="34" charset="0"/>
                <a:cs typeface="Arial" pitchFamily="34" charset="0"/>
              </a:rPr>
              <a:t>The content for this slide is</a:t>
            </a:r>
            <a:r>
              <a:rPr lang="en-US" sz="1400" kern="1200" baseline="0" dirty="0">
                <a:solidFill>
                  <a:schemeClr val="tx1"/>
                </a:solidFill>
                <a:latin typeface="Arial" pitchFamily="34" charset="0"/>
                <a:cs typeface="Arial" pitchFamily="34" charset="0"/>
              </a:rPr>
              <a:t> from Marie L. Radford, Ph.D. qualitative research methods lecture notes.</a:t>
            </a:r>
            <a:endParaRPr lang="en-US" sz="1400" dirty="0">
              <a:effectLst>
                <a:outerShdw blurRad="38100" dist="38100" dir="2700000" algn="tl">
                  <a:srgbClr val="000000">
                    <a:alpha val="43137"/>
                  </a:srgbClr>
                </a:outerShdw>
              </a:effectLst>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itchFamily="34" charset="0"/>
                <a:cs typeface="Arial" pitchFamily="34" charset="0"/>
              </a:rPr>
              <a:t>Denzin, Norman K., and </a:t>
            </a:r>
            <a:r>
              <a:rPr lang="en-US" sz="1400" dirty="0" err="1">
                <a:solidFill>
                  <a:schemeClr val="tx1"/>
                </a:solidFill>
                <a:latin typeface="Arial" pitchFamily="34" charset="0"/>
                <a:cs typeface="Arial" pitchFamily="34" charset="0"/>
              </a:rPr>
              <a:t>Yvonna</a:t>
            </a:r>
            <a:r>
              <a:rPr lang="en-US" sz="1400" dirty="0">
                <a:solidFill>
                  <a:schemeClr val="tx1"/>
                </a:solidFill>
                <a:latin typeface="Arial" pitchFamily="34" charset="0"/>
                <a:cs typeface="Arial" pitchFamily="34" charset="0"/>
              </a:rPr>
              <a:t> S. Lincoln. 2005. </a:t>
            </a:r>
            <a:r>
              <a:rPr lang="en-US" sz="1400" i="1" dirty="0">
                <a:solidFill>
                  <a:schemeClr val="tx1"/>
                </a:solidFill>
                <a:latin typeface="Arial" pitchFamily="34" charset="0"/>
                <a:cs typeface="Arial" pitchFamily="34" charset="0"/>
              </a:rPr>
              <a:t>The Sage Handbook of Qualitative Research</a:t>
            </a:r>
            <a:r>
              <a:rPr lang="en-US" sz="1400" i="0" dirty="0">
                <a:solidFill>
                  <a:schemeClr val="tx1"/>
                </a:solidFill>
                <a:latin typeface="Arial" pitchFamily="34" charset="0"/>
                <a:cs typeface="Arial" pitchFamily="34" charset="0"/>
              </a:rPr>
              <a:t>, 4</a:t>
            </a:r>
            <a:r>
              <a:rPr lang="en-US" sz="1400" i="0" baseline="30000" dirty="0">
                <a:solidFill>
                  <a:schemeClr val="tx1"/>
                </a:solidFill>
                <a:latin typeface="Arial" pitchFamily="34" charset="0"/>
                <a:cs typeface="Arial" pitchFamily="34" charset="0"/>
              </a:rPr>
              <a:t>th</a:t>
            </a:r>
            <a:r>
              <a:rPr lang="en-US" sz="1400" i="0" dirty="0">
                <a:solidFill>
                  <a:schemeClr val="tx1"/>
                </a:solidFill>
                <a:latin typeface="Arial" pitchFamily="34" charset="0"/>
                <a:cs typeface="Arial" pitchFamily="34" charset="0"/>
              </a:rPr>
              <a:t> ed. </a:t>
            </a:r>
            <a:r>
              <a:rPr lang="en-US" sz="1400" dirty="0">
                <a:solidFill>
                  <a:schemeClr val="tx1"/>
                </a:solidFill>
                <a:latin typeface="Arial" pitchFamily="34" charset="0"/>
                <a:cs typeface="Arial" pitchFamily="34" charset="0"/>
              </a:rPr>
              <a:t>Thousand Oaks, CA: Sage Publications.</a:t>
            </a:r>
          </a:p>
          <a:p>
            <a:endParaRPr lang="en-US" sz="1400" dirty="0"/>
          </a:p>
        </p:txBody>
      </p:sp>
      <p:sp>
        <p:nvSpPr>
          <p:cNvPr id="4" name="Slide Number Placeholder 3"/>
          <p:cNvSpPr>
            <a:spLocks noGrp="1"/>
          </p:cNvSpPr>
          <p:nvPr>
            <p:ph type="sldNum" sz="quarter" idx="10"/>
          </p:nvPr>
        </p:nvSpPr>
        <p:spPr/>
        <p:txBody>
          <a:bodyPr/>
          <a:lstStyle/>
          <a:p>
            <a:fld id="{35A6DD34-2E5D-44F1-8091-20CC79DD3A1A}" type="slidenum">
              <a:rPr lang="en-US" smtClean="0"/>
              <a:t>28</a:t>
            </a:fld>
            <a:endParaRPr lang="en-US"/>
          </a:p>
        </p:txBody>
      </p:sp>
    </p:spTree>
    <p:extLst>
      <p:ext uri="{BB962C8B-B14F-4D97-AF65-F5344CB8AC3E}">
        <p14:creationId xmlns:p14="http://schemas.microsoft.com/office/powerpoint/2010/main" val="11701381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A6DD34-2E5D-44F1-8091-20CC79DD3A1A}" type="slidenum">
              <a:rPr lang="en-US" smtClean="0"/>
              <a:t>29</a:t>
            </a:fld>
            <a:endParaRPr lang="en-US"/>
          </a:p>
        </p:txBody>
      </p:sp>
    </p:spTree>
    <p:extLst>
      <p:ext uri="{BB962C8B-B14F-4D97-AF65-F5344CB8AC3E}">
        <p14:creationId xmlns:p14="http://schemas.microsoft.com/office/powerpoint/2010/main" val="1718737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60350"/>
            <a:ext cx="5486400" cy="3086100"/>
          </a:xfrm>
        </p:spPr>
      </p:sp>
      <p:sp>
        <p:nvSpPr>
          <p:cNvPr id="3" name="Notes Placeholder 2"/>
          <p:cNvSpPr>
            <a:spLocks noGrp="1"/>
          </p:cNvSpPr>
          <p:nvPr>
            <p:ph type="body" idx="1"/>
          </p:nvPr>
        </p:nvSpPr>
        <p:spPr>
          <a:xfrm>
            <a:off x="529936" y="3551579"/>
            <a:ext cx="6005946" cy="5363821"/>
          </a:xfrm>
        </p:spPr>
        <p:txBody>
          <a:bodyPr/>
          <a:lstStyle/>
          <a:p>
            <a:r>
              <a:rPr lang="en-US" sz="1400" dirty="0">
                <a:latin typeface="Arial" charset="0"/>
                <a:ea typeface="Arial" charset="0"/>
                <a:cs typeface="Arial" charset="0"/>
              </a:rPr>
              <a:t>Image: </a:t>
            </a:r>
            <a:r>
              <a:rPr lang="en-US" sz="1400" b="0" i="0" kern="1200" dirty="0">
                <a:solidFill>
                  <a:schemeClr val="tx1"/>
                </a:solidFill>
                <a:effectLst/>
                <a:latin typeface="Arial" charset="0"/>
                <a:ea typeface="Arial" charset="0"/>
                <a:cs typeface="Arial" charset="0"/>
              </a:rPr>
              <a:t>https://commons.wikimedia.org/wiki/File:Stanton_Library_front2008.jpg by </a:t>
            </a:r>
            <a:r>
              <a:rPr lang="en-US" sz="1400" b="0" i="0" kern="1200" dirty="0" err="1">
                <a:solidFill>
                  <a:schemeClr val="tx1"/>
                </a:solidFill>
                <a:effectLst/>
                <a:latin typeface="Arial" charset="0"/>
                <a:ea typeface="Arial" charset="0"/>
                <a:cs typeface="Arial" charset="0"/>
              </a:rPr>
              <a:t>Orderinchaos</a:t>
            </a:r>
            <a:r>
              <a:rPr lang="en-US" sz="1400" b="0" i="0" kern="1200" dirty="0">
                <a:solidFill>
                  <a:schemeClr val="tx1"/>
                </a:solidFill>
                <a:effectLst/>
                <a:latin typeface="Arial" charset="0"/>
                <a:ea typeface="Arial" charset="0"/>
                <a:cs typeface="Arial" charset="0"/>
              </a:rPr>
              <a:t> / CC BY-SA 3.0 (Stanton Library, North Sydney)</a:t>
            </a:r>
          </a:p>
          <a:p>
            <a:endParaRPr lang="en-US" sz="1400" dirty="0">
              <a:latin typeface="Arial" charset="0"/>
              <a:ea typeface="Arial" charset="0"/>
              <a:cs typeface="Arial" charset="0"/>
            </a:endParaRPr>
          </a:p>
          <a:p>
            <a:pPr marL="171450" lvl="0" indent="-171450">
              <a:buFont typeface="Arial" charset="0"/>
              <a:buChar char="•"/>
            </a:pPr>
            <a:r>
              <a:rPr lang="en-US" sz="1400" kern="1200" dirty="0">
                <a:solidFill>
                  <a:schemeClr val="tx1"/>
                </a:solidFill>
                <a:effectLst/>
                <a:latin typeface="Arial" charset="0"/>
                <a:ea typeface="Arial" charset="0"/>
                <a:cs typeface="Arial" charset="0"/>
              </a:rPr>
              <a:t>Two types of research:</a:t>
            </a:r>
          </a:p>
          <a:p>
            <a:pPr marL="628650" lvl="1" indent="-171450">
              <a:buFont typeface="Arial" charset="0"/>
              <a:buChar char="•"/>
            </a:pPr>
            <a:r>
              <a:rPr lang="en-US" sz="1400" kern="1200" dirty="0">
                <a:solidFill>
                  <a:schemeClr val="tx1"/>
                </a:solidFill>
                <a:effectLst/>
                <a:latin typeface="Arial" charset="0"/>
                <a:ea typeface="Arial" charset="0"/>
                <a:cs typeface="Arial" charset="0"/>
              </a:rPr>
              <a:t>Basic: </a:t>
            </a:r>
          </a:p>
          <a:p>
            <a:pPr marL="1085850" lvl="2" indent="-171450">
              <a:buFont typeface="Arial" charset="0"/>
              <a:buChar char="•"/>
            </a:pPr>
            <a:r>
              <a:rPr lang="en-US" sz="1400" kern="1200" dirty="0">
                <a:solidFill>
                  <a:schemeClr val="tx1"/>
                </a:solidFill>
                <a:effectLst/>
                <a:latin typeface="Arial" charset="0"/>
                <a:ea typeface="Arial" charset="0"/>
                <a:cs typeface="Arial" charset="0"/>
              </a:rPr>
              <a:t>“</a:t>
            </a:r>
            <a:r>
              <a:rPr lang="en-US" sz="1400" kern="1200" dirty="0" err="1">
                <a:solidFill>
                  <a:schemeClr val="tx1"/>
                </a:solidFill>
                <a:effectLst/>
                <a:latin typeface="Arial" charset="0"/>
                <a:ea typeface="Arial" charset="0"/>
                <a:cs typeface="Arial" charset="0"/>
              </a:rPr>
              <a:t>deriv</a:t>
            </a:r>
            <a:r>
              <a:rPr lang="en-US" sz="1400" kern="1200" dirty="0">
                <a:solidFill>
                  <a:schemeClr val="tx1"/>
                </a:solidFill>
                <a:effectLst/>
                <a:latin typeface="Arial" charset="0"/>
                <a:ea typeface="Arial" charset="0"/>
                <a:cs typeface="Arial" charset="0"/>
              </a:rPr>
              <a:t>[es] new knowledge and is at most only indirectly involved with how that knowledge will be applied to specific, practical, or real problems” (Connaway &amp; Radford, 2017)</a:t>
            </a:r>
          </a:p>
          <a:p>
            <a:pPr marL="1085850" lvl="2" indent="-171450">
              <a:buFont typeface="Arial" charset="0"/>
              <a:buChar char="•"/>
            </a:pPr>
            <a:r>
              <a:rPr lang="en-US" sz="1400" kern="1200" dirty="0">
                <a:solidFill>
                  <a:schemeClr val="tx1"/>
                </a:solidFill>
                <a:effectLst/>
                <a:latin typeface="Arial" charset="0"/>
                <a:ea typeface="Arial" charset="0"/>
                <a:cs typeface="Arial" charset="0"/>
              </a:rPr>
              <a:t>Produces generalizable findings; can be applied to a larger population than the sample</a:t>
            </a:r>
          </a:p>
          <a:p>
            <a:pPr marL="628650" lvl="1" indent="-171450">
              <a:buFont typeface="Arial" charset="0"/>
              <a:buChar char="•"/>
            </a:pPr>
            <a:r>
              <a:rPr lang="en-US" sz="1400" kern="1200" dirty="0">
                <a:solidFill>
                  <a:schemeClr val="tx1"/>
                </a:solidFill>
                <a:effectLst/>
                <a:latin typeface="Arial" charset="0"/>
                <a:ea typeface="Arial" charset="0"/>
                <a:cs typeface="Arial" charset="0"/>
              </a:rPr>
              <a:t>Applied: </a:t>
            </a:r>
          </a:p>
          <a:p>
            <a:pPr marL="1085850" lvl="2" indent="-171450">
              <a:buFont typeface="Arial" charset="0"/>
              <a:buChar char="•"/>
            </a:pPr>
            <a:r>
              <a:rPr lang="en-US" sz="1400" kern="1200" dirty="0">
                <a:solidFill>
                  <a:schemeClr val="tx1"/>
                </a:solidFill>
                <a:effectLst/>
                <a:latin typeface="Arial" charset="0"/>
                <a:ea typeface="Arial" charset="0"/>
                <a:cs typeface="Arial" charset="0"/>
              </a:rPr>
              <a:t>Solves specific problems in real situations </a:t>
            </a:r>
          </a:p>
          <a:p>
            <a:pPr marL="1085850" lvl="2" indent="-171450">
              <a:buFont typeface="Arial" charset="0"/>
              <a:buChar char="•"/>
            </a:pPr>
            <a:r>
              <a:rPr lang="en-US" sz="1400" kern="1200" dirty="0">
                <a:solidFill>
                  <a:schemeClr val="tx1"/>
                </a:solidFill>
                <a:effectLst/>
                <a:latin typeface="Arial" charset="0"/>
                <a:ea typeface="Arial" charset="0"/>
                <a:cs typeface="Arial" charset="0"/>
              </a:rPr>
              <a:t>Majority of LIS research</a:t>
            </a:r>
          </a:p>
          <a:p>
            <a:pPr marL="628650" lvl="1" indent="-171450">
              <a:buFont typeface="Arial" charset="0"/>
              <a:buChar char="•"/>
            </a:pPr>
            <a:r>
              <a:rPr lang="en-US" sz="1400" kern="1200" dirty="0">
                <a:solidFill>
                  <a:schemeClr val="tx1"/>
                </a:solidFill>
                <a:effectLst/>
                <a:latin typeface="Arial" charset="0"/>
                <a:ea typeface="Arial" charset="0"/>
                <a:cs typeface="Arial" charset="0"/>
              </a:rPr>
              <a:t>Basic and applied research are not dichotomous</a:t>
            </a:r>
          </a:p>
          <a:p>
            <a:pPr marL="0" lvl="1"/>
            <a:endParaRPr lang="en-US" sz="1400" kern="1200" dirty="0">
              <a:solidFill>
                <a:schemeClr val="tx1"/>
              </a:solidFill>
              <a:effectLst/>
              <a:latin typeface="Arial" charset="0"/>
              <a:ea typeface="Arial" charset="0"/>
              <a:cs typeface="Arial" charset="0"/>
            </a:endParaRPr>
          </a:p>
          <a:p>
            <a:pPr marL="0" lvl="1"/>
            <a:r>
              <a:rPr lang="en-US" dirty="0"/>
              <a:t>Connaway, L. S., &amp; Radford, M. L. (2017). </a:t>
            </a:r>
            <a:r>
              <a:rPr lang="en-US" i="1" dirty="0"/>
              <a:t>Research Methods for Library and Information Science, </a:t>
            </a:r>
            <a:r>
              <a:rPr lang="en-US" dirty="0"/>
              <a:t>6th ed. Westport, CT: Libraries Unlimited.</a:t>
            </a:r>
          </a:p>
          <a:p>
            <a:pPr marL="0" lvl="1">
              <a:buFont typeface="Arial" charset="0"/>
              <a:buNone/>
            </a:pPr>
            <a:endParaRPr lang="en-US" sz="1400" kern="1200" dirty="0">
              <a:solidFill>
                <a:schemeClr val="tx1"/>
              </a:solidFill>
              <a:effectLst/>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A035E6FC-CCC7-F34C-83D9-78C7523946F2}" type="slidenum">
              <a:rPr lang="en-US" smtClean="0"/>
              <a:t>3</a:t>
            </a:fld>
            <a:endParaRPr lang="en-US"/>
          </a:p>
        </p:txBody>
      </p:sp>
    </p:spTree>
    <p:extLst>
      <p:ext uri="{BB962C8B-B14F-4D97-AF65-F5344CB8AC3E}">
        <p14:creationId xmlns:p14="http://schemas.microsoft.com/office/powerpoint/2010/main" val="3964045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25488"/>
            <a:ext cx="5486400" cy="3086100"/>
          </a:xfrm>
        </p:spPr>
      </p:sp>
      <p:sp>
        <p:nvSpPr>
          <p:cNvPr id="3" name="Notes Placeholder 2"/>
          <p:cNvSpPr>
            <a:spLocks noGrp="1"/>
          </p:cNvSpPr>
          <p:nvPr>
            <p:ph type="body" idx="1"/>
          </p:nvPr>
        </p:nvSpPr>
        <p:spPr/>
        <p:txBody>
          <a:bodyPr/>
          <a:lstStyle/>
          <a:p>
            <a:pPr lvl="0">
              <a:defRPr/>
            </a:pPr>
            <a:r>
              <a:rPr lang="en-US" sz="1400" dirty="0">
                <a:latin typeface="Arial" panose="020B0604020202020204" pitchFamily="34" charset="0"/>
                <a:cs typeface="Arial" panose="020B0604020202020204" pitchFamily="34" charset="0"/>
              </a:rPr>
              <a:t>Image: https://www.flickr.com/photos/28481088@N00/3091698923/ by </a:t>
            </a:r>
            <a:r>
              <a:rPr lang="en-US" sz="1400" dirty="0" err="1">
                <a:latin typeface="Arial" panose="020B0604020202020204" pitchFamily="34" charset="0"/>
                <a:cs typeface="Arial" panose="020B0604020202020204" pitchFamily="34" charset="0"/>
              </a:rPr>
              <a:t>tanakawho</a:t>
            </a:r>
            <a:r>
              <a:rPr lang="en-US" sz="1400" dirty="0">
                <a:latin typeface="Arial" panose="020B0604020202020204" pitchFamily="34" charset="0"/>
                <a:cs typeface="Arial" panose="020B0604020202020204" pitchFamily="34" charset="0"/>
              </a:rPr>
              <a:t> / CC BY-NC 2.0</a:t>
            </a:r>
            <a:endParaRPr lang="en-US" sz="14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latin typeface="Arial" panose="020B0604020202020204" pitchFamily="34" charset="0"/>
                <a:cs typeface="Arial" panose="020B0604020202020204" pitchFamily="34" charset="0"/>
              </a:rPr>
              <a:t>“For me, the power of ethnographic research derives from its </a:t>
            </a:r>
            <a:r>
              <a:rPr lang="en-US" sz="1400" b="1" dirty="0">
                <a:latin typeface="Arial" panose="020B0604020202020204" pitchFamily="34" charset="0"/>
                <a:cs typeface="Arial" panose="020B0604020202020204" pitchFamily="34" charset="0"/>
              </a:rPr>
              <a:t>synthetic approach of integrating multiple data sources</a:t>
            </a:r>
            <a:r>
              <a:rPr lang="en-US" sz="1400" b="0" dirty="0">
                <a:latin typeface="Arial" panose="020B0604020202020204" pitchFamily="34" charset="0"/>
                <a:cs typeface="Arial" panose="020B0604020202020204" pitchFamily="34" charset="0"/>
              </a:rPr>
              <a:t> to create interpretive understandings of social and cultural processes.”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latin typeface="Arial" panose="020B0604020202020204" pitchFamily="34" charset="0"/>
                <a:cs typeface="Arial" panose="020B0604020202020204" pitchFamily="34" charset="0"/>
              </a:rPr>
              <a:t>~Andrew Asher, in Connaway &amp; Radford (2017), page 264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Asher, Andrew. 2017. “On Ethnographic Research: How do Students Find the Information They Need?” In </a:t>
            </a:r>
            <a:r>
              <a:rPr lang="en-US" sz="1400" i="1" dirty="0">
                <a:latin typeface="Arial" panose="020B0604020202020204" pitchFamily="34" charset="0"/>
                <a:cs typeface="Arial" panose="020B0604020202020204" pitchFamily="34" charset="0"/>
              </a:rPr>
              <a:t>Research Methods for Library and Information Science,</a:t>
            </a:r>
            <a:r>
              <a:rPr lang="en-US" sz="1400" dirty="0">
                <a:latin typeface="Arial" panose="020B0604020202020204" pitchFamily="34" charset="0"/>
                <a:cs typeface="Arial" panose="020B0604020202020204" pitchFamily="34" charset="0"/>
              </a:rPr>
              <a:t> 6th ed., edited by Lynn Silipigni Connaway and Marie L. Radford, 264. Westport, CT: Libraries Unlimited.</a:t>
            </a:r>
            <a:endParaRPr lang="en-US" sz="14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5A6DD34-2E5D-44F1-8091-20CC79DD3A1A}" type="slidenum">
              <a:rPr lang="en-US" smtClean="0"/>
              <a:t>30</a:t>
            </a:fld>
            <a:endParaRPr lang="en-US"/>
          </a:p>
        </p:txBody>
      </p:sp>
    </p:spTree>
    <p:extLst>
      <p:ext uri="{BB962C8B-B14F-4D97-AF65-F5344CB8AC3E}">
        <p14:creationId xmlns:p14="http://schemas.microsoft.com/office/powerpoint/2010/main" val="15827010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lvl="0">
              <a:defRPr/>
            </a:pPr>
            <a:r>
              <a:rPr lang="en-US" sz="1400" dirty="0">
                <a:latin typeface="Arial" panose="020B0604020202020204" pitchFamily="34" charset="0"/>
                <a:cs typeface="Arial" panose="020B0604020202020204" pitchFamily="34" charset="0"/>
              </a:rPr>
              <a:t>Image: https://www.flickr.com/photos/nordforsk/32225539214/ by </a:t>
            </a:r>
            <a:r>
              <a:rPr lang="en-US" sz="1400" dirty="0" err="1">
                <a:latin typeface="Arial" panose="020B0604020202020204" pitchFamily="34" charset="0"/>
                <a:cs typeface="Arial" panose="020B0604020202020204" pitchFamily="34" charset="0"/>
              </a:rPr>
              <a:t>NordForsk</a:t>
            </a:r>
            <a:r>
              <a:rPr lang="en-US" sz="1400" dirty="0">
                <a:latin typeface="Arial" panose="020B0604020202020204" pitchFamily="34" charset="0"/>
                <a:cs typeface="Arial" panose="020B0604020202020204" pitchFamily="34" charset="0"/>
              </a:rPr>
              <a:t> / CC BY-NC-ND 2.0</a:t>
            </a:r>
          </a:p>
          <a:p>
            <a:pPr lvl="0">
              <a:defRPr/>
            </a:pP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Ethnographic interviews are immersive. Generally the interviewee is in their natural habitat. The interviewer is observing them in this habitat.</a:t>
            </a:r>
            <a:r>
              <a:rPr lang="en-US" sz="1400" baseline="0" dirty="0">
                <a:latin typeface="Arial" pitchFamily="34" charset="0"/>
                <a:cs typeface="Arial" pitchFamily="34" charset="0"/>
              </a:rPr>
              <a:t> The interviewer is asking pointed questions about what the respondent is doing and feeling. These are typically conducted one on one.</a:t>
            </a:r>
          </a:p>
          <a:p>
            <a:endParaRPr lang="en-US" sz="1400" baseline="0" dirty="0">
              <a:latin typeface="Arial" pitchFamily="34" charset="0"/>
              <a:cs typeface="Arial" pitchFamily="34" charset="0"/>
            </a:endParaRPr>
          </a:p>
          <a:p>
            <a:pPr lvl="0">
              <a:defRPr/>
            </a:pPr>
            <a:r>
              <a:rPr lang="en-US" dirty="0"/>
              <a:t>Connaway, L. S., &amp; Radford, M. L. (2017). </a:t>
            </a:r>
            <a:r>
              <a:rPr lang="en-US" i="1" dirty="0"/>
              <a:t>Research Methods for Library and Information Science, </a:t>
            </a:r>
            <a:r>
              <a:rPr lang="en-US" dirty="0"/>
              <a:t>6th ed. Westport, CT: Libraries Unlimited.</a:t>
            </a:r>
            <a:r>
              <a:rPr lang="en-US" sz="1400" b="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kern="1200" dirty="0">
              <a:solidFill>
                <a:schemeClr val="tx1"/>
              </a:solidFill>
              <a:latin typeface="Arial" pitchFamily="34" charset="0"/>
              <a:cs typeface="Arial" pitchFamily="34" charset="0"/>
            </a:endParaRPr>
          </a:p>
          <a:p>
            <a:r>
              <a:rPr lang="en-US" sz="1400" b="0" i="0" kern="1200" dirty="0">
                <a:solidFill>
                  <a:schemeClr val="tx1"/>
                </a:solidFill>
                <a:latin typeface="Arial" pitchFamily="34" charset="0"/>
                <a:cs typeface="Arial" pitchFamily="34" charset="0"/>
              </a:rPr>
              <a:t>Khoo, M., Rozaklis, L., &amp; Hall, C. (2012). A survey of the use of ethnographic methods in the study of libraries and library users. </a:t>
            </a:r>
            <a:r>
              <a:rPr lang="en-US" sz="1400" b="0" i="1" kern="1200" dirty="0">
                <a:solidFill>
                  <a:schemeClr val="tx1"/>
                </a:solidFill>
                <a:latin typeface="Arial" pitchFamily="34" charset="0"/>
                <a:cs typeface="Arial" pitchFamily="34" charset="0"/>
              </a:rPr>
              <a:t>Library and Information Science Research, 34</a:t>
            </a:r>
            <a:r>
              <a:rPr lang="en-US" sz="1400" b="0" i="0" kern="1200" dirty="0">
                <a:solidFill>
                  <a:schemeClr val="tx1"/>
                </a:solidFill>
                <a:latin typeface="Arial" pitchFamily="34" charset="0"/>
                <a:cs typeface="Arial" pitchFamily="34" charset="0"/>
              </a:rPr>
              <a:t>(2), 82-91.</a:t>
            </a:r>
            <a:endParaRPr lang="en-US" sz="1400"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5A6DD34-2E5D-44F1-8091-20CC79DD3A1A}" type="slidenum">
              <a:rPr lang="en-US" smtClean="0"/>
              <a:t>31</a:t>
            </a:fld>
            <a:endParaRPr lang="en-US"/>
          </a:p>
        </p:txBody>
      </p:sp>
    </p:spTree>
    <p:extLst>
      <p:ext uri="{BB962C8B-B14F-4D97-AF65-F5344CB8AC3E}">
        <p14:creationId xmlns:p14="http://schemas.microsoft.com/office/powerpoint/2010/main" val="468338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9775" y="612775"/>
            <a:ext cx="5486400" cy="3086100"/>
          </a:xfrm>
        </p:spPr>
      </p:sp>
      <p:sp>
        <p:nvSpPr>
          <p:cNvPr id="3" name="Notes Placeholder 2"/>
          <p:cNvSpPr>
            <a:spLocks noGrp="1"/>
          </p:cNvSpPr>
          <p:nvPr>
            <p:ph type="body" idx="1"/>
          </p:nvPr>
        </p:nvSpPr>
        <p:spPr>
          <a:xfrm>
            <a:off x="654755" y="4165600"/>
            <a:ext cx="5667023" cy="4267200"/>
          </a:xfrm>
        </p:spPr>
        <p:txBody>
          <a:bodyPr/>
          <a:lstStyle/>
          <a:p>
            <a:r>
              <a:rPr lang="en-US" sz="1400" dirty="0">
                <a:latin typeface="Arial" pitchFamily="34" charset="0"/>
                <a:ea typeface="Adobe Song Std L" pitchFamily="18" charset="-128"/>
                <a:cs typeface="Arial" pitchFamily="34" charset="0"/>
              </a:rPr>
              <a:t>Image: https://www.flickr.com/photos/meanestindian/903380690/ by Meena </a:t>
            </a:r>
            <a:r>
              <a:rPr lang="en-US" sz="1400" dirty="0" err="1">
                <a:latin typeface="Arial" pitchFamily="34" charset="0"/>
                <a:ea typeface="Adobe Song Std L" pitchFamily="18" charset="-128"/>
                <a:cs typeface="Arial" pitchFamily="34" charset="0"/>
              </a:rPr>
              <a:t>Kadri</a:t>
            </a:r>
            <a:r>
              <a:rPr lang="en-US" sz="1400" dirty="0">
                <a:latin typeface="Arial" pitchFamily="34" charset="0"/>
                <a:ea typeface="Adobe Song Std L" pitchFamily="18" charset="-128"/>
                <a:cs typeface="Arial" pitchFamily="34" charset="0"/>
              </a:rPr>
              <a:t> / CC BY 2.0</a:t>
            </a:r>
          </a:p>
          <a:p>
            <a:endParaRPr lang="en-US" sz="1400" dirty="0">
              <a:latin typeface="Arial" pitchFamily="34" charset="0"/>
              <a:ea typeface="Adobe Song Std L" pitchFamily="18" charset="-128"/>
              <a:cs typeface="Arial" pitchFamily="34" charset="0"/>
            </a:endParaRPr>
          </a:p>
          <a:p>
            <a:pPr marL="0" indent="0">
              <a:buFont typeface="+mj-lt"/>
              <a:buNone/>
            </a:pPr>
            <a:r>
              <a:rPr lang="en-US" sz="1400" b="0" dirty="0">
                <a:latin typeface="Arial" pitchFamily="34" charset="0"/>
                <a:ea typeface="Adobe Song Std L" pitchFamily="18" charset="-128"/>
                <a:cs typeface="Arial" pitchFamily="34" charset="0"/>
              </a:rPr>
              <a:t>“</a:t>
            </a:r>
            <a:r>
              <a:rPr lang="en-US" sz="1400" b="0" dirty="0" err="1">
                <a:latin typeface="Arial" panose="020B0604020202020204" pitchFamily="34" charset="0"/>
                <a:ea typeface="Adobe Song Std L" pitchFamily="18" charset="-128"/>
                <a:cs typeface="Arial" pitchFamily="34" charset="0"/>
              </a:rPr>
              <a:t>Thematizing</a:t>
            </a:r>
            <a:r>
              <a:rPr lang="en-US" sz="1400" b="0" dirty="0">
                <a:latin typeface="Arial" pitchFamily="34" charset="0"/>
                <a:ea typeface="Adobe Song Std L" pitchFamily="18" charset="-128"/>
                <a:cs typeface="Arial" pitchFamily="34" charset="0"/>
              </a:rPr>
              <a:t>: Clarifying the interview’s purpose and the concepts to be explored.</a:t>
            </a:r>
          </a:p>
          <a:p>
            <a:pPr marL="0" indent="0">
              <a:buFont typeface="+mj-lt"/>
              <a:buNone/>
            </a:pPr>
            <a:r>
              <a:rPr lang="en-US" sz="1400" b="0" dirty="0">
                <a:latin typeface="Arial" pitchFamily="34" charset="0"/>
                <a:ea typeface="Adobe Song Std L" pitchFamily="18" charset="-128"/>
                <a:cs typeface="Arial" pitchFamily="34" charset="0"/>
              </a:rPr>
              <a:t>Designing: Defining the interview’s purpose and the concepts to be considerations. </a:t>
            </a:r>
          </a:p>
          <a:p>
            <a:pPr marL="0" indent="0">
              <a:buFont typeface="+mj-lt"/>
              <a:buNone/>
            </a:pPr>
            <a:r>
              <a:rPr lang="en-US" sz="1400" b="0" dirty="0">
                <a:latin typeface="Arial" pitchFamily="34" charset="0"/>
                <a:ea typeface="Adobe Song Std L" pitchFamily="18" charset="-128"/>
                <a:cs typeface="Arial" pitchFamily="34" charset="0"/>
              </a:rPr>
              <a:t>Interviewing: Conducting the interview.</a:t>
            </a:r>
          </a:p>
          <a:p>
            <a:pPr marL="0" indent="0">
              <a:buFont typeface="+mj-lt"/>
              <a:buNone/>
            </a:pPr>
            <a:r>
              <a:rPr lang="en-US" sz="1400" b="0" dirty="0">
                <a:latin typeface="Arial" pitchFamily="34" charset="0"/>
                <a:ea typeface="Adobe Song Std L" pitchFamily="18" charset="-128"/>
                <a:cs typeface="Arial" pitchFamily="34" charset="0"/>
              </a:rPr>
              <a:t>Transcribing: Creating a written verbatim text of the interview.</a:t>
            </a:r>
          </a:p>
          <a:p>
            <a:pPr marL="0" indent="0">
              <a:buFont typeface="+mj-lt"/>
              <a:buNone/>
            </a:pPr>
            <a:r>
              <a:rPr lang="en-US" sz="1400" b="0" dirty="0">
                <a:latin typeface="Arial" pitchFamily="34" charset="0"/>
                <a:ea typeface="Adobe Song Std L" pitchFamily="18" charset="-128"/>
                <a:cs typeface="Arial" pitchFamily="34" charset="0"/>
              </a:rPr>
              <a:t>Analyzing: Figuring out the meaning of data in relation to the study’s research questions.</a:t>
            </a:r>
          </a:p>
          <a:p>
            <a:pPr marL="0" indent="0">
              <a:buFont typeface="+mj-lt"/>
              <a:buNone/>
            </a:pPr>
            <a:r>
              <a:rPr lang="en-US" sz="1400" b="0" dirty="0">
                <a:latin typeface="Arial" pitchFamily="34" charset="0"/>
                <a:ea typeface="Adobe Song Std L" pitchFamily="18" charset="-128"/>
                <a:cs typeface="Arial" pitchFamily="34" charset="0"/>
              </a:rPr>
              <a:t>Verifying: Determining the reliability and validity of the data.</a:t>
            </a:r>
          </a:p>
          <a:p>
            <a:pPr marL="0" indent="0">
              <a:buFont typeface="+mj-lt"/>
              <a:buNone/>
            </a:pPr>
            <a:r>
              <a:rPr lang="en-US" sz="1400" b="0" dirty="0">
                <a:latin typeface="Arial" pitchFamily="34" charset="0"/>
                <a:ea typeface="Adobe Song Std L" pitchFamily="18" charset="-128"/>
                <a:cs typeface="Arial" pitchFamily="34" charset="0"/>
              </a:rPr>
              <a:t>Reporting: Telling others about the findings.” (Connaway and Radford 2017, 244)</a:t>
            </a:r>
            <a:endParaRPr lang="en-US" sz="14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latin typeface="Arial" panose="020B0604020202020204" pitchFamily="34" charset="0"/>
                <a:cs typeface="Arial" panose="020B0604020202020204" pitchFamily="34" charset="0"/>
              </a:rPr>
              <a:t>Connaway, Lynn Silipigni, and Marie L. Radford. 2017. </a:t>
            </a:r>
            <a:r>
              <a:rPr lang="en-US" sz="1400" b="0" i="1" dirty="0">
                <a:latin typeface="Arial" panose="020B0604020202020204" pitchFamily="34" charset="0"/>
                <a:cs typeface="Arial" panose="020B0604020202020204" pitchFamily="34" charset="0"/>
              </a:rPr>
              <a:t>Research Methods for Library and Information Science, </a:t>
            </a:r>
            <a:r>
              <a:rPr lang="en-US" sz="1400" b="0" dirty="0">
                <a:latin typeface="Arial" panose="020B0604020202020204" pitchFamily="34" charset="0"/>
                <a:cs typeface="Arial" panose="020B0604020202020204" pitchFamily="34" charset="0"/>
              </a:rPr>
              <a:t>6th ed. Westport, CT: Libraries Unlimited. </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5A6DD34-2E5D-44F1-8091-20CC79DD3A1A}" type="slidenum">
              <a:rPr lang="en-US" smtClean="0"/>
              <a:t>32</a:t>
            </a:fld>
            <a:endParaRPr lang="en-US"/>
          </a:p>
        </p:txBody>
      </p:sp>
    </p:spTree>
    <p:extLst>
      <p:ext uri="{BB962C8B-B14F-4D97-AF65-F5344CB8AC3E}">
        <p14:creationId xmlns:p14="http://schemas.microsoft.com/office/powerpoint/2010/main" val="4088922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445770" y="3796348"/>
            <a:ext cx="6057900" cy="5199062"/>
          </a:xfrm>
        </p:spPr>
        <p:txBody>
          <a:bodyPr/>
          <a:lstStyle/>
          <a:p>
            <a:r>
              <a:rPr lang="en-US" sz="1400" dirty="0">
                <a:latin typeface="Arial" panose="020B0604020202020204" pitchFamily="34" charset="0"/>
                <a:cs typeface="Arial" panose="020B0604020202020204" pitchFamily="34" charset="0"/>
              </a:rPr>
              <a:t>Image: https://www.flickr.com/photos/photophilde/4353228184 by </a:t>
            </a:r>
            <a:r>
              <a:rPr lang="en-US" sz="1400" dirty="0" err="1">
                <a:latin typeface="Arial" panose="020B0604020202020204" pitchFamily="34" charset="0"/>
                <a:cs typeface="Arial" panose="020B0604020202020204" pitchFamily="34" charset="0"/>
              </a:rPr>
              <a:t>photophilde</a:t>
            </a:r>
            <a:r>
              <a:rPr lang="en-US" sz="1400" dirty="0">
                <a:latin typeface="Arial" panose="020B0604020202020204" pitchFamily="34" charset="0"/>
                <a:cs typeface="Arial" panose="020B0604020202020204" pitchFamily="34" charset="0"/>
              </a:rPr>
              <a:t> / CC BY-SA 2.0</a:t>
            </a:r>
          </a:p>
          <a:p>
            <a:endParaRPr lang="en-US" sz="1400" dirty="0">
              <a:latin typeface="Arial" panose="020B0604020202020204" pitchFamily="34" charset="0"/>
              <a:cs typeface="Arial" panose="020B0604020202020204" pitchFamily="34" charset="0"/>
            </a:endParaRPr>
          </a:p>
          <a:p>
            <a:pPr eaLnBrk="1" hangingPunct="1">
              <a:buFontTx/>
              <a:buNone/>
            </a:pPr>
            <a:r>
              <a:rPr lang="en-US" sz="1400" dirty="0">
                <a:solidFill>
                  <a:schemeClr val="tx1"/>
                </a:solidFill>
                <a:latin typeface="Arial" pitchFamily="34" charset="0"/>
                <a:cs typeface="Arial" pitchFamily="34" charset="0"/>
              </a:rPr>
              <a:t>1. Describe the things you enjoy doing with technology and the web each week. </a:t>
            </a:r>
          </a:p>
          <a:p>
            <a:pPr eaLnBrk="1" hangingPunct="1">
              <a:buFontTx/>
              <a:buNone/>
            </a:pPr>
            <a:r>
              <a:rPr lang="en-US" sz="1400" dirty="0">
                <a:solidFill>
                  <a:schemeClr val="tx1"/>
                </a:solidFill>
                <a:latin typeface="Arial" pitchFamily="34" charset="0"/>
                <a:cs typeface="Arial" pitchFamily="34" charset="0"/>
              </a:rPr>
              <a:t>2. Think of the ways you have used technology and the web for your studies. Describe a typical week.</a:t>
            </a:r>
          </a:p>
          <a:p>
            <a:pPr eaLnBrk="1" hangingPunct="1">
              <a:buFontTx/>
              <a:buNone/>
            </a:pPr>
            <a:r>
              <a:rPr lang="en-US" sz="1400" dirty="0">
                <a:solidFill>
                  <a:schemeClr val="tx1"/>
                </a:solidFill>
                <a:latin typeface="Arial" pitchFamily="34" charset="0"/>
                <a:cs typeface="Arial" pitchFamily="34" charset="0"/>
              </a:rPr>
              <a:t>3. Think about the next stage of your education. Tell me what you think this will be like.</a:t>
            </a:r>
          </a:p>
          <a:p>
            <a:pPr eaLnBrk="1" hangingPunct="1">
              <a:buFontTx/>
              <a:buNone/>
            </a:pPr>
            <a:r>
              <a:rPr lang="en-US" sz="1400" dirty="0">
                <a:solidFill>
                  <a:schemeClr val="tx1"/>
                </a:solidFill>
                <a:latin typeface="Arial" pitchFamily="34" charset="0"/>
                <a:cs typeface="Arial" pitchFamily="34" charset="0"/>
              </a:rPr>
              <a:t>4. Think of a time when you had a situation where you needed answers or solutions and you did a quick search and made do with it.  You knew there were other sources but you decided not to use them.  Please include sources such as friends, family, teachers, coaches, etc. </a:t>
            </a:r>
          </a:p>
          <a:p>
            <a:pPr eaLnBrk="1" hangingPunct="1">
              <a:buFontTx/>
              <a:buNone/>
            </a:pPr>
            <a:r>
              <a:rPr lang="en-US" sz="1400" dirty="0">
                <a:solidFill>
                  <a:schemeClr val="tx1"/>
                </a:solidFill>
                <a:latin typeface="Arial" pitchFamily="34" charset="0"/>
                <a:cs typeface="Arial" pitchFamily="34" charset="0"/>
              </a:rPr>
              <a:t>5. Have there been times when you were told to use a library or virtual learning environment (or learning platform), and used other source(s) instead?</a:t>
            </a:r>
          </a:p>
          <a:p>
            <a:pPr eaLnBrk="1" hangingPunct="1">
              <a:buFontTx/>
              <a:buNone/>
            </a:pPr>
            <a:r>
              <a:rPr lang="en-US" sz="1400" dirty="0">
                <a:solidFill>
                  <a:schemeClr val="tx1"/>
                </a:solidFill>
                <a:latin typeface="Arial" pitchFamily="34" charset="0"/>
                <a:cs typeface="Arial" pitchFamily="34" charset="0"/>
              </a:rPr>
              <a:t>6. If you had a magic wand, what would your ideal way of getting information be? How would you go about using the systems and services? When? Where? How?</a:t>
            </a:r>
          </a:p>
          <a:p>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itchFamily="34" charset="0"/>
                <a:cs typeface="Arial" pitchFamily="34" charset="0"/>
              </a:rPr>
              <a:t>White, David S., and Lynn Silipigni Connaway. 2011-2014. </a:t>
            </a:r>
            <a:r>
              <a:rPr lang="en-US" sz="1400" i="1" dirty="0">
                <a:solidFill>
                  <a:schemeClr val="tx1"/>
                </a:solidFill>
                <a:latin typeface="Arial" pitchFamily="34" charset="0"/>
                <a:cs typeface="Arial" pitchFamily="34" charset="0"/>
              </a:rPr>
              <a:t>Visitors &amp; Residents: What Motivates Engagement with the Digital Information Environment.</a:t>
            </a:r>
            <a:r>
              <a:rPr lang="en-US" sz="1400" dirty="0">
                <a:solidFill>
                  <a:schemeClr val="tx1"/>
                </a:solidFill>
                <a:latin typeface="Arial" pitchFamily="34" charset="0"/>
                <a:cs typeface="Arial" pitchFamily="34" charset="0"/>
              </a:rPr>
              <a:t> Funded by JISC, OCLC, and Oxford University. </a:t>
            </a:r>
            <a:r>
              <a:rPr lang="en-US" sz="1400" u="sng" dirty="0">
                <a:solidFill>
                  <a:schemeClr val="tx1"/>
                </a:solidFill>
                <a:latin typeface="Arial" pitchFamily="34" charset="0"/>
                <a:cs typeface="Arial" pitchFamily="34" charset="0"/>
                <a:hlinkClick r:id="rId3"/>
              </a:rPr>
              <a:t>http://www.oclc.org/research/activities/vandr/</a:t>
            </a:r>
            <a:r>
              <a:rPr lang="en-US" sz="1400" dirty="0">
                <a:solidFill>
                  <a:schemeClr val="tx1"/>
                </a:solidFill>
                <a:latin typeface="Arial" pitchFamily="34" charset="0"/>
                <a:cs typeface="Arial" pitchFamily="34" charset="0"/>
              </a:rPr>
              <a:t>.</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5A6DD34-2E5D-44F1-8091-20CC79DD3A1A}" type="slidenum">
              <a:rPr lang="en-US" smtClean="0"/>
              <a:t>33</a:t>
            </a:fld>
            <a:endParaRPr lang="en-US"/>
          </a:p>
        </p:txBody>
      </p:sp>
    </p:spTree>
    <p:extLst>
      <p:ext uri="{BB962C8B-B14F-4D97-AF65-F5344CB8AC3E}">
        <p14:creationId xmlns:p14="http://schemas.microsoft.com/office/powerpoint/2010/main" val="18577775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A6DD34-2E5D-44F1-8091-20CC79DD3A1A}" type="slidenum">
              <a:rPr lang="en-US" smtClean="0"/>
              <a:t>34</a:t>
            </a:fld>
            <a:endParaRPr lang="en-US"/>
          </a:p>
        </p:txBody>
      </p:sp>
    </p:spTree>
    <p:extLst>
      <p:ext uri="{BB962C8B-B14F-4D97-AF65-F5344CB8AC3E}">
        <p14:creationId xmlns:p14="http://schemas.microsoft.com/office/powerpoint/2010/main" val="35137774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A6DD34-2E5D-44F1-8091-20CC79DD3A1A}" type="slidenum">
              <a:rPr lang="en-US" smtClean="0"/>
              <a:t>35</a:t>
            </a:fld>
            <a:endParaRPr lang="en-US"/>
          </a:p>
        </p:txBody>
      </p:sp>
    </p:spTree>
    <p:extLst>
      <p:ext uri="{BB962C8B-B14F-4D97-AF65-F5344CB8AC3E}">
        <p14:creationId xmlns:p14="http://schemas.microsoft.com/office/powerpoint/2010/main" val="34832714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A6DD34-2E5D-44F1-8091-20CC79DD3A1A}" type="slidenum">
              <a:rPr lang="en-US" smtClean="0"/>
              <a:t>36</a:t>
            </a:fld>
            <a:endParaRPr lang="en-US"/>
          </a:p>
        </p:txBody>
      </p:sp>
    </p:spTree>
    <p:extLst>
      <p:ext uri="{BB962C8B-B14F-4D97-AF65-F5344CB8AC3E}">
        <p14:creationId xmlns:p14="http://schemas.microsoft.com/office/powerpoint/2010/main" val="5233107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Image: https://www.flickr.com/photos/10154402@N03/8421806383 by Bruce </a:t>
            </a:r>
            <a:r>
              <a:rPr lang="en-US" sz="1400" dirty="0" err="1">
                <a:latin typeface="Arial" panose="020B0604020202020204" pitchFamily="34" charset="0"/>
                <a:cs typeface="Arial" panose="020B0604020202020204" pitchFamily="34" charset="0"/>
              </a:rPr>
              <a:t>Guenter</a:t>
            </a:r>
            <a:r>
              <a:rPr lang="en-US" sz="1400" dirty="0">
                <a:latin typeface="Arial" panose="020B0604020202020204" pitchFamily="34" charset="0"/>
                <a:cs typeface="Arial" panose="020B0604020202020204" pitchFamily="34" charset="0"/>
              </a:rPr>
              <a:t> / CC BY 2.0</a:t>
            </a:r>
          </a:p>
          <a:p>
            <a:endParaRPr lang="en-US" sz="1400" dirty="0">
              <a:latin typeface="Arial" panose="020B0604020202020204" pitchFamily="34" charset="0"/>
              <a:cs typeface="Arial" panose="020B0604020202020204" pitchFamily="34" charset="0"/>
            </a:endParaRPr>
          </a:p>
          <a:p>
            <a:pPr lvl="0">
              <a:defRPr/>
            </a:pPr>
            <a:r>
              <a:rPr lang="en-US" dirty="0"/>
              <a:t>Connaway, L. S., &amp; Radford, M. L. (2017). </a:t>
            </a:r>
            <a:r>
              <a:rPr lang="en-US" i="1" dirty="0"/>
              <a:t>Research Methods for Library and Information Science, </a:t>
            </a:r>
            <a:r>
              <a:rPr lang="en-US" dirty="0"/>
              <a:t>6th ed. Westport, CT: Libraries Unlimited.</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5A6DD34-2E5D-44F1-8091-20CC79DD3A1A}" type="slidenum">
              <a:rPr lang="en-US" smtClean="0"/>
              <a:t>37</a:t>
            </a:fld>
            <a:endParaRPr lang="en-US"/>
          </a:p>
        </p:txBody>
      </p:sp>
    </p:spTree>
    <p:extLst>
      <p:ext uri="{BB962C8B-B14F-4D97-AF65-F5344CB8AC3E}">
        <p14:creationId xmlns:p14="http://schemas.microsoft.com/office/powerpoint/2010/main" val="26441368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635000"/>
            <a:ext cx="5486400" cy="3086100"/>
          </a:xfrm>
        </p:spPr>
      </p:sp>
      <p:sp>
        <p:nvSpPr>
          <p:cNvPr id="3" name="Notes Placeholder 2"/>
          <p:cNvSpPr>
            <a:spLocks noGrp="1"/>
          </p:cNvSpPr>
          <p:nvPr>
            <p:ph type="body" idx="1"/>
          </p:nvPr>
        </p:nvSpPr>
        <p:spPr>
          <a:xfrm>
            <a:off x="291465" y="3823246"/>
            <a:ext cx="6275070" cy="5320753"/>
          </a:xfrm>
        </p:spPr>
        <p:txBody>
          <a:bodyPr/>
          <a:lstStyle/>
          <a:p>
            <a:pPr lvl="0">
              <a:defRPr/>
            </a:pPr>
            <a:r>
              <a:rPr lang="en-US" dirty="0">
                <a:solidFill>
                  <a:prstClr val="black"/>
                </a:solidFill>
                <a:latin typeface="Arial" pitchFamily="34" charset="0"/>
                <a:cs typeface="Arial" pitchFamily="34" charset="0"/>
              </a:rPr>
              <a:t>Image: https://www.flickr.com/photos/elliotmar/8913124849 by Elliot </a:t>
            </a:r>
            <a:r>
              <a:rPr lang="en-US" dirty="0" err="1">
                <a:solidFill>
                  <a:prstClr val="black"/>
                </a:solidFill>
                <a:latin typeface="Arial" pitchFamily="34" charset="0"/>
                <a:cs typeface="Arial" pitchFamily="34" charset="0"/>
              </a:rPr>
              <a:t>Margolies</a:t>
            </a:r>
            <a:r>
              <a:rPr lang="en-US" dirty="0">
                <a:solidFill>
                  <a:prstClr val="black"/>
                </a:solidFill>
                <a:latin typeface="Arial" pitchFamily="34" charset="0"/>
                <a:cs typeface="Arial" pitchFamily="34" charset="0"/>
              </a:rPr>
              <a:t> / CC BY-NC-ND 2.0</a:t>
            </a:r>
          </a:p>
          <a:p>
            <a:pPr lvl="0">
              <a:defRPr/>
            </a:pPr>
            <a:endPar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Explain a time in the past month when you were </a:t>
            </a:r>
            <a:r>
              <a:rPr kumimoji="0" lang="en-GB"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SUCCESSFUL</a:t>
            </a: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in completing an </a:t>
            </a:r>
            <a:r>
              <a:rPr kumimoji="0" lang="en-GB"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ACADEMIC</a:t>
            </a: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assignment. What steps did you take?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Think of a time fairly recently when you </a:t>
            </a:r>
            <a:r>
              <a:rPr kumimoji="0" lang="en-GB"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struggled</a:t>
            </a: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to find appropriate resources to help you complete an </a:t>
            </a:r>
            <a:r>
              <a:rPr kumimoji="0" lang="en-GB"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ACADEMIC </a:t>
            </a: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assignment. What happened? </a:t>
            </a:r>
            <a:endParaRPr kumimoji="0" lang="en-US"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Explain a time in the past month when you were successful in getting what you needed in a </a:t>
            </a:r>
            <a:r>
              <a:rPr kumimoji="0" lang="en-GB"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PERSONAL</a:t>
            </a: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situation. What steps did you take? </a:t>
            </a:r>
            <a:endParaRPr kumimoji="0" lang="en-US"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Explain a time in the past month when you were </a:t>
            </a:r>
            <a:r>
              <a:rPr kumimoji="0" lang="en-GB"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NOT</a:t>
            </a: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successful in getting what you needed in a </a:t>
            </a:r>
            <a:r>
              <a:rPr kumimoji="0" lang="en-GB"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PERSONAL</a:t>
            </a: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situation. What steps did you take? </a:t>
            </a:r>
            <a:endParaRPr kumimoji="0" lang="en-US"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Tell me something interesting that has happened in the past month in the social media that you used for </a:t>
            </a:r>
            <a:r>
              <a:rPr kumimoji="0" lang="en-GB"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ACADEMIC purposes</a:t>
            </a: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t>
            </a:r>
            <a:endParaRPr kumimoji="0" lang="en-US"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Tell me something interesting that has happened in the past month in the social media that you used for </a:t>
            </a:r>
            <a:r>
              <a:rPr kumimoji="0" lang="en-GB"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PERSONAL</a:t>
            </a: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situations.  </a:t>
            </a:r>
            <a:endParaRPr kumimoji="0" lang="en-US"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What do you have to add to our discussion today about how you got information in the past month for both </a:t>
            </a:r>
            <a:r>
              <a:rPr kumimoji="0" lang="en-GB"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PERSONAL </a:t>
            </a: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and </a:t>
            </a:r>
            <a:r>
              <a:rPr kumimoji="0" lang="en-GB"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ACADEMIC</a:t>
            </a: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situations?</a:t>
            </a:r>
            <a:endParaRPr kumimoji="0" lang="en-US"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lvl="2" defTabSz="457200">
              <a:defRPr/>
            </a:pPr>
            <a:r>
              <a:rPr kumimoji="0" lang="en-US"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White, D. S., </a:t>
            </a:r>
            <a:r>
              <a:rPr lang="en-US" dirty="0">
                <a:solidFill>
                  <a:prstClr val="black"/>
                </a:solidFill>
              </a:rPr>
              <a:t>&amp; Connaway, L. S. (</a:t>
            </a:r>
            <a:r>
              <a:rPr kumimoji="0" lang="en-US"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2011-2014). </a:t>
            </a:r>
            <a:r>
              <a:rPr kumimoji="0" lang="en-US"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Visitors &amp; Residents: What Motivates Engagement with the Digital Information Environment.</a:t>
            </a:r>
            <a:r>
              <a:rPr kumimoji="0" lang="en-US"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Funded by JISC, OCLC, and Oxford University. </a:t>
            </a:r>
            <a:r>
              <a:rPr kumimoji="0" lang="en-US" b="0" i="0" u="sng"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http://www.oclc.org/research/activities/vandr/</a:t>
            </a:r>
            <a:r>
              <a:rPr kumimoji="0" lang="en-US"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5A6DD34-2E5D-44F1-8091-20CC79DD3A1A}" type="slidenum">
              <a:rPr lang="en-US" smtClean="0"/>
              <a:t>38</a:t>
            </a:fld>
            <a:endParaRPr lang="en-US" dirty="0"/>
          </a:p>
        </p:txBody>
      </p:sp>
    </p:spTree>
    <p:extLst>
      <p:ext uri="{BB962C8B-B14F-4D97-AF65-F5344CB8AC3E}">
        <p14:creationId xmlns:p14="http://schemas.microsoft.com/office/powerpoint/2010/main" val="40807329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8175" y="777875"/>
            <a:ext cx="5486400" cy="3086100"/>
          </a:xfrm>
        </p:spPr>
      </p:sp>
      <p:sp>
        <p:nvSpPr>
          <p:cNvPr id="3" name="Notes Placeholder 2"/>
          <p:cNvSpPr>
            <a:spLocks noGrp="1"/>
          </p:cNvSpPr>
          <p:nvPr>
            <p:ph type="body" idx="1"/>
          </p:nvPr>
        </p:nvSpPr>
        <p:spPr>
          <a:xfrm>
            <a:off x="189187" y="4109156"/>
            <a:ext cx="6384324" cy="4919229"/>
          </a:xfrm>
        </p:spPr>
        <p:txBody>
          <a:bodyPr>
            <a:noAutofit/>
          </a:bodyPr>
          <a:lstStyle/>
          <a:p>
            <a:r>
              <a:rPr lang="pl-PL" sz="1400" dirty="0">
                <a:latin typeface="Arial" panose="020B0604020202020204" pitchFamily="34" charset="0"/>
                <a:cs typeface="Arial" pitchFamily="34" charset="0"/>
              </a:rPr>
              <a:t>Image: https://www.flickr.com/photos/dancingpapa2007/3674686528 by Naoki Tomeno / CC BY 2.0</a:t>
            </a:r>
            <a:endParaRPr lang="en-US" sz="1400" dirty="0">
              <a:latin typeface="Arial" panose="020B0604020202020204" pitchFamily="34" charset="0"/>
              <a:cs typeface="Arial" pitchFamily="34" charset="0"/>
            </a:endParaRPr>
          </a:p>
          <a:p>
            <a:endParaRPr lang="en-US" sz="1400" kern="1200" dirty="0">
              <a:solidFill>
                <a:schemeClr val="tx1"/>
              </a:solidFill>
              <a:latin typeface="Arial" panose="020B0604020202020204" pitchFamily="34" charset="0"/>
              <a:cs typeface="Arial" pitchFamily="34" charset="0"/>
            </a:endParaRPr>
          </a:p>
          <a:p>
            <a:r>
              <a:rPr lang="en-US" sz="1400" kern="1200" dirty="0">
                <a:solidFill>
                  <a:schemeClr val="tx1"/>
                </a:solidFill>
                <a:latin typeface="Arial" panose="020B0604020202020204" pitchFamily="34" charset="0"/>
                <a:cs typeface="Arial" pitchFamily="34" charset="0"/>
              </a:rPr>
              <a:t>Screenshot: USU7 </a:t>
            </a:r>
            <a:r>
              <a:rPr lang="en-US" sz="1400" kern="1200" dirty="0" err="1">
                <a:solidFill>
                  <a:schemeClr val="tx1"/>
                </a:solidFill>
                <a:latin typeface="Arial" panose="020B0604020202020204" pitchFamily="34" charset="0"/>
                <a:cs typeface="Arial" pitchFamily="34" charset="0"/>
              </a:rPr>
              <a:t>Emg</a:t>
            </a:r>
            <a:r>
              <a:rPr lang="en-US" sz="1400" kern="1200" dirty="0">
                <a:solidFill>
                  <a:schemeClr val="tx1"/>
                </a:solidFill>
                <a:latin typeface="Arial" panose="020B0604020202020204" pitchFamily="34" charset="0"/>
                <a:cs typeface="Arial" pitchFamily="34" charset="0"/>
              </a:rPr>
              <a:t> Dry1 Ph1  (Digital Visitors and Residents, USU7, Female, Age 19)</a:t>
            </a:r>
          </a:p>
          <a:p>
            <a:endParaRPr lang="en-US" sz="1400" kern="1200" dirty="0">
              <a:solidFill>
                <a:schemeClr val="tx1"/>
              </a:solidFill>
              <a:latin typeface="Arial" panose="020B0604020202020204" pitchFamily="34" charset="0"/>
              <a:cs typeface="Arial" pitchFamily="34" charset="0"/>
            </a:endParaRPr>
          </a:p>
          <a:p>
            <a:r>
              <a:rPr lang="en-US" sz="1400" kern="1200" dirty="0">
                <a:solidFill>
                  <a:schemeClr val="tx1"/>
                </a:solidFill>
                <a:latin typeface="Arial" panose="020B0604020202020204" pitchFamily="34" charset="0"/>
                <a:cs typeface="Arial" pitchFamily="34" charset="0"/>
              </a:rPr>
              <a:t>“March was a little more serious. We’re nearing election time and all that jazz, and this is the first election I’ll be able to vote in, so I’ve been doing a bit of reading on a few of the candidates (not much, mind you). As a side note, I’m kind of debating whether or not I should actually vote in this election since I have such little knowledge on the candidates.”  (Digital</a:t>
            </a:r>
            <a:r>
              <a:rPr lang="en-US" sz="1400" kern="1200" baseline="0" dirty="0">
                <a:solidFill>
                  <a:schemeClr val="tx1"/>
                </a:solidFill>
                <a:latin typeface="Arial" panose="020B0604020202020204" pitchFamily="34" charset="0"/>
                <a:cs typeface="Arial" pitchFamily="34" charset="0"/>
              </a:rPr>
              <a:t> Visitors and Residents, </a:t>
            </a:r>
            <a:r>
              <a:rPr lang="en-US" sz="1400" kern="1200" dirty="0">
                <a:solidFill>
                  <a:schemeClr val="tx1"/>
                </a:solidFill>
                <a:latin typeface="Arial" panose="020B0604020202020204" pitchFamily="34" charset="0"/>
                <a:cs typeface="Arial" pitchFamily="34" charset="0"/>
              </a:rPr>
              <a:t>USU12, Male, Age 19)  USU12 </a:t>
            </a:r>
            <a:r>
              <a:rPr lang="en-US" sz="1400" kern="1200" dirty="0" err="1">
                <a:solidFill>
                  <a:schemeClr val="tx1"/>
                </a:solidFill>
                <a:latin typeface="Arial" panose="020B0604020202020204" pitchFamily="34" charset="0"/>
                <a:cs typeface="Arial" pitchFamily="34" charset="0"/>
              </a:rPr>
              <a:t>Est</a:t>
            </a:r>
            <a:r>
              <a:rPr lang="en-US" sz="1400" kern="1200" dirty="0">
                <a:solidFill>
                  <a:schemeClr val="tx1"/>
                </a:solidFill>
                <a:latin typeface="Arial" panose="020B0604020202020204" pitchFamily="34" charset="0"/>
                <a:cs typeface="Arial" pitchFamily="34" charset="0"/>
              </a:rPr>
              <a:t> Dry2 Ph2</a:t>
            </a:r>
          </a:p>
          <a:p>
            <a:endParaRPr lang="en-US" sz="1400" kern="1200" dirty="0">
              <a:solidFill>
                <a:schemeClr val="tx1"/>
              </a:solidFill>
              <a:latin typeface="Arial" panose="020B0604020202020204"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“Um they do have a search box but I didn’t—I didn’t use that. Um I pretty much just, I pretty much just clicked links.” (Digital Visitors and Residents,</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USU12, Male, Age 19, 30:37) USU12 </a:t>
            </a:r>
            <a:r>
              <a:rPr lang="en-US" sz="1400" dirty="0" err="1">
                <a:latin typeface="Arial" panose="020B0604020202020204" pitchFamily="34" charset="0"/>
                <a:cs typeface="Arial" panose="020B0604020202020204" pitchFamily="34" charset="0"/>
              </a:rPr>
              <a:t>Est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Follup</a:t>
            </a:r>
            <a:r>
              <a:rPr lang="en-US" sz="1400" dirty="0">
                <a:latin typeface="Arial" panose="020B0604020202020204" pitchFamily="34" charset="0"/>
                <a:cs typeface="Arial" panose="020B0604020202020204" pitchFamily="34" charset="0"/>
              </a:rPr>
              <a:t> Int1 Ph3</a:t>
            </a:r>
          </a:p>
          <a:p>
            <a:endParaRPr lang="en-US" sz="1400" dirty="0">
              <a:latin typeface="Arial" panose="020B0604020202020204" pitchFamily="34" charset="0"/>
              <a:cs typeface="Arial" panose="020B0604020202020204" pitchFamily="34" charset="0"/>
            </a:endParaRPr>
          </a:p>
          <a:p>
            <a:pPr marL="0" lvl="2" defTabSz="457200">
              <a:defRPr/>
            </a:pPr>
            <a:r>
              <a:rPr lang="en-US" dirty="0">
                <a:solidFill>
                  <a:prstClr val="black"/>
                </a:solidFill>
              </a:rPr>
              <a:t>White, D. S., &amp; Connaway, L. S. (2011-2014). </a:t>
            </a:r>
            <a:r>
              <a:rPr lang="en-US" i="1" dirty="0">
                <a:solidFill>
                  <a:prstClr val="black"/>
                </a:solidFill>
              </a:rPr>
              <a:t>Visitors &amp; Residents: What Motivates Engagement with the Digital Information Environment.</a:t>
            </a:r>
            <a:r>
              <a:rPr lang="en-US" dirty="0">
                <a:solidFill>
                  <a:prstClr val="black"/>
                </a:solidFill>
              </a:rPr>
              <a:t> Funded by JISC, OCLC, and Oxford University. </a:t>
            </a:r>
            <a:r>
              <a:rPr lang="en-US" u="sng" dirty="0">
                <a:solidFill>
                  <a:prstClr val="black"/>
                </a:solidFill>
                <a:hlinkClick r:id="rId3"/>
              </a:rPr>
              <a:t>http://www.oclc.org/research/activities/vandr/</a:t>
            </a:r>
            <a:r>
              <a:rPr lang="en-US" dirty="0">
                <a:solidFill>
                  <a:prstClr val="black"/>
                </a:solidFill>
              </a:rPr>
              <a:t>.</a:t>
            </a:r>
          </a:p>
        </p:txBody>
      </p:sp>
      <p:sp>
        <p:nvSpPr>
          <p:cNvPr id="4" name="Slide Number Placeholder 3"/>
          <p:cNvSpPr>
            <a:spLocks noGrp="1"/>
          </p:cNvSpPr>
          <p:nvPr>
            <p:ph type="sldNum" sz="quarter" idx="10"/>
          </p:nvPr>
        </p:nvSpPr>
        <p:spPr/>
        <p:txBody>
          <a:bodyPr/>
          <a:lstStyle/>
          <a:p>
            <a:fld id="{AE921901-2D7D-404F-83CF-0310337D82A5}" type="slidenum">
              <a:rPr lang="en-US" smtClean="0"/>
              <a:pPr/>
              <a:t>39</a:t>
            </a:fld>
            <a:endParaRPr lang="en-US" dirty="0"/>
          </a:p>
        </p:txBody>
      </p:sp>
    </p:spTree>
    <p:extLst>
      <p:ext uri="{BB962C8B-B14F-4D97-AF65-F5344CB8AC3E}">
        <p14:creationId xmlns:p14="http://schemas.microsoft.com/office/powerpoint/2010/main" val="2659844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1213" y="187325"/>
            <a:ext cx="5268912" cy="2963863"/>
          </a:xfrm>
        </p:spPr>
      </p:sp>
      <p:sp>
        <p:nvSpPr>
          <p:cNvPr id="3" name="Notes Placeholder 2"/>
          <p:cNvSpPr>
            <a:spLocks noGrp="1"/>
          </p:cNvSpPr>
          <p:nvPr>
            <p:ph type="body" idx="1"/>
          </p:nvPr>
        </p:nvSpPr>
        <p:spPr>
          <a:xfrm>
            <a:off x="385041" y="3291808"/>
            <a:ext cx="6285923" cy="5717110"/>
          </a:xfrm>
        </p:spPr>
        <p:txBody>
          <a:bodyPr/>
          <a:lstStyle/>
          <a:p>
            <a:r>
              <a:rPr lang="en-US" sz="1300" dirty="0">
                <a:latin typeface="Arial" charset="0"/>
                <a:ea typeface="Arial" charset="0"/>
                <a:cs typeface="Arial" charset="0"/>
              </a:rPr>
              <a:t>Image: https://commons.wikimedia.org/wiki/File:Fisher_Library,_University_of_Sydney.JPG by James Foster / CC BY-SA 3.0 (Fisher Library, University of Sydney)</a:t>
            </a:r>
            <a:endParaRPr lang="en-US" sz="1300" b="0" i="0" kern="1200" dirty="0">
              <a:solidFill>
                <a:schemeClr val="tx1"/>
              </a:solidFill>
              <a:effectLst/>
              <a:latin typeface="Arial" charset="0"/>
              <a:ea typeface="Arial" charset="0"/>
              <a:cs typeface="Arial" charset="0"/>
            </a:endParaRPr>
          </a:p>
          <a:p>
            <a:endParaRPr lang="en-US" sz="1300" dirty="0">
              <a:latin typeface="Arial" charset="0"/>
              <a:ea typeface="Arial" charset="0"/>
              <a:cs typeface="Arial" charset="0"/>
            </a:endParaRPr>
          </a:p>
          <a:p>
            <a:pPr marL="171450" lvl="0" indent="-171450">
              <a:buFont typeface="Arial" charset="0"/>
              <a:buChar char="•"/>
            </a:pPr>
            <a:r>
              <a:rPr lang="en-US" sz="1300" kern="1200" dirty="0">
                <a:solidFill>
                  <a:schemeClr val="tx1"/>
                </a:solidFill>
                <a:effectLst/>
                <a:latin typeface="Arial" charset="0"/>
                <a:ea typeface="Arial" charset="0"/>
                <a:cs typeface="Arial" charset="0"/>
              </a:rPr>
              <a:t>Methods and methodology:</a:t>
            </a:r>
          </a:p>
          <a:p>
            <a:pPr marL="628650" lvl="1" indent="-171450">
              <a:buFont typeface="Arial" charset="0"/>
              <a:buChar char="•"/>
            </a:pPr>
            <a:r>
              <a:rPr lang="en-US" sz="1300" kern="1200" dirty="0">
                <a:solidFill>
                  <a:schemeClr val="tx1"/>
                </a:solidFill>
                <a:effectLst/>
                <a:latin typeface="Arial" charset="0"/>
                <a:ea typeface="Arial" charset="0"/>
                <a:cs typeface="Arial" charset="0"/>
              </a:rPr>
              <a:t>Methods and methodology often used interchangeably when that’s not the case</a:t>
            </a:r>
          </a:p>
          <a:p>
            <a:pPr marL="628650" lvl="1" indent="-171450">
              <a:buFont typeface="Arial" charset="0"/>
              <a:buChar char="•"/>
            </a:pPr>
            <a:r>
              <a:rPr lang="en-US" sz="1300" kern="1200" dirty="0">
                <a:solidFill>
                  <a:schemeClr val="tx1"/>
                </a:solidFill>
                <a:effectLst/>
                <a:latin typeface="Arial" charset="0"/>
                <a:ea typeface="Arial" charset="0"/>
                <a:cs typeface="Arial" charset="0"/>
              </a:rPr>
              <a:t>Method: </a:t>
            </a:r>
          </a:p>
          <a:p>
            <a:pPr marL="1085850" lvl="2" indent="-171450">
              <a:buFont typeface="Arial" charset="0"/>
              <a:buChar char="•"/>
            </a:pPr>
            <a:r>
              <a:rPr lang="en-US" sz="1300" kern="1200" dirty="0">
                <a:solidFill>
                  <a:schemeClr val="tx1"/>
                </a:solidFill>
                <a:effectLst/>
                <a:latin typeface="Arial" charset="0"/>
                <a:ea typeface="Arial" charset="0"/>
                <a:cs typeface="Arial" charset="0"/>
              </a:rPr>
              <a:t>“Any procedure employed to attain a certain end” (Runes, 2001, 346)</a:t>
            </a:r>
          </a:p>
          <a:p>
            <a:pPr marL="1085850" lvl="2" indent="-171450">
              <a:buFont typeface="Arial" charset="0"/>
              <a:buChar char="•"/>
            </a:pPr>
            <a:r>
              <a:rPr lang="en-US" sz="1300" kern="1200" dirty="0">
                <a:solidFill>
                  <a:schemeClr val="tx1"/>
                </a:solidFill>
                <a:effectLst/>
                <a:latin typeface="Arial" charset="0"/>
                <a:ea typeface="Arial" charset="0"/>
                <a:cs typeface="Arial" charset="0"/>
              </a:rPr>
              <a:t>End is the data to be gathered and method is the means by which data is gathered </a:t>
            </a:r>
          </a:p>
          <a:p>
            <a:pPr marL="1085850" lvl="2" indent="-171450">
              <a:buFont typeface="Arial" charset="0"/>
              <a:buChar char="•"/>
            </a:pPr>
            <a:r>
              <a:rPr lang="en-US" sz="1300" kern="1200" dirty="0">
                <a:solidFill>
                  <a:schemeClr val="tx1"/>
                </a:solidFill>
                <a:effectLst/>
                <a:latin typeface="Arial" charset="0"/>
                <a:ea typeface="Arial" charset="0"/>
                <a:cs typeface="Arial" charset="0"/>
              </a:rPr>
              <a:t>Quantitative (numbers), qualitative (participant accounts), mixed methods (e.g., combination of quant and qual)</a:t>
            </a:r>
          </a:p>
          <a:p>
            <a:pPr marL="628650" lvl="1" indent="-171450">
              <a:buFont typeface="Arial" charset="0"/>
              <a:buChar char="•"/>
            </a:pPr>
            <a:r>
              <a:rPr lang="en-US" sz="1300" kern="1200" dirty="0">
                <a:solidFill>
                  <a:schemeClr val="tx1"/>
                </a:solidFill>
                <a:effectLst/>
                <a:latin typeface="Arial" charset="0"/>
                <a:ea typeface="Arial" charset="0"/>
                <a:cs typeface="Arial" charset="0"/>
              </a:rPr>
              <a:t>Methodology: </a:t>
            </a:r>
          </a:p>
          <a:p>
            <a:pPr marL="1085850" lvl="2" indent="-171450">
              <a:buFont typeface="Arial" charset="0"/>
              <a:buChar char="•"/>
            </a:pPr>
            <a:r>
              <a:rPr lang="en-US" sz="1300" kern="1200" dirty="0">
                <a:solidFill>
                  <a:schemeClr val="tx1"/>
                </a:solidFill>
                <a:effectLst/>
                <a:latin typeface="Arial" charset="0"/>
                <a:ea typeface="Arial" charset="0"/>
                <a:cs typeface="Arial" charset="0"/>
              </a:rPr>
              <a:t>Broader term than method</a:t>
            </a:r>
          </a:p>
          <a:p>
            <a:pPr marL="1085850" lvl="2" indent="-171450">
              <a:buFont typeface="Arial" charset="0"/>
              <a:buChar char="•"/>
            </a:pPr>
            <a:r>
              <a:rPr lang="en-US" sz="1300" kern="1200" dirty="0">
                <a:solidFill>
                  <a:schemeClr val="tx1"/>
                </a:solidFill>
                <a:effectLst/>
                <a:latin typeface="Arial" charset="0"/>
                <a:ea typeface="Arial" charset="0"/>
                <a:cs typeface="Arial" charset="0"/>
              </a:rPr>
              <a:t>“A study of the plans which are used to obtain knowledge” as defined by (</a:t>
            </a:r>
            <a:r>
              <a:rPr lang="en-US" sz="1300" kern="1200" dirty="0" err="1">
                <a:solidFill>
                  <a:schemeClr val="tx1"/>
                </a:solidFill>
                <a:effectLst/>
                <a:latin typeface="Arial" charset="0"/>
                <a:ea typeface="Arial" charset="0"/>
                <a:cs typeface="Arial" charset="0"/>
              </a:rPr>
              <a:t>Polkinghorne</a:t>
            </a:r>
            <a:r>
              <a:rPr lang="en-US" sz="1300" kern="1200" dirty="0">
                <a:solidFill>
                  <a:schemeClr val="tx1"/>
                </a:solidFill>
                <a:effectLst/>
                <a:latin typeface="Arial" charset="0"/>
                <a:ea typeface="Arial" charset="0"/>
                <a:cs typeface="Arial" charset="0"/>
              </a:rPr>
              <a:t>, 1983, 5) </a:t>
            </a:r>
          </a:p>
          <a:p>
            <a:pPr marL="1085850" lvl="2" indent="-171450">
              <a:buFont typeface="Arial" charset="0"/>
              <a:buChar char="•"/>
            </a:pPr>
            <a:r>
              <a:rPr lang="en-US" sz="1300" kern="1200" dirty="0">
                <a:solidFill>
                  <a:schemeClr val="tx1"/>
                </a:solidFill>
                <a:effectLst/>
                <a:latin typeface="Arial" charset="0"/>
                <a:ea typeface="Arial" charset="0"/>
                <a:cs typeface="Arial" charset="0"/>
              </a:rPr>
              <a:t>Strategies surrounding the use of multiple methods to achieve higher degrees of reliability and validity</a:t>
            </a:r>
          </a:p>
          <a:p>
            <a:r>
              <a:rPr lang="en-US" sz="1300" dirty="0"/>
              <a:t>Runes, D. D. (Ed.). (2001). </a:t>
            </a:r>
            <a:r>
              <a:rPr lang="en-US" sz="1300" i="1" dirty="0"/>
              <a:t>The dictionary of philosophy</a:t>
            </a:r>
            <a:r>
              <a:rPr lang="en-US" sz="1300" dirty="0"/>
              <a:t>. New York, NY: Citadel Press.</a:t>
            </a:r>
          </a:p>
          <a:p>
            <a:endParaRPr lang="en-US" sz="1300" dirty="0">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Polkinghorne, D. (1983). </a:t>
            </a:r>
            <a:r>
              <a:rPr lang="en-US" sz="1300" i="1" dirty="0"/>
              <a:t>Methodology for the human sciences: Systems of inquiry</a:t>
            </a:r>
            <a:r>
              <a:rPr lang="en-US" sz="1300" dirty="0"/>
              <a:t>. Albany, NY: State University of New York Press. </a:t>
            </a:r>
          </a:p>
          <a:p>
            <a:endParaRPr lang="en-US" sz="1300" dirty="0">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Connaway, L. S., &amp; Radford, M. L. (2017). </a:t>
            </a:r>
            <a:r>
              <a:rPr lang="en-US" sz="1300" i="1" dirty="0"/>
              <a:t>Research Methods for Library and Information Science, </a:t>
            </a:r>
            <a:r>
              <a:rPr lang="en-US" sz="1300" dirty="0"/>
              <a:t>6th ed. Westport, CT: Libraries Unlimited.</a:t>
            </a:r>
          </a:p>
          <a:p>
            <a:endParaRPr lang="en-US" sz="1400"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A035E6FC-CCC7-F34C-83D9-78C7523946F2}" type="slidenum">
              <a:rPr lang="en-US" smtClean="0"/>
              <a:t>4</a:t>
            </a:fld>
            <a:endParaRPr lang="en-US" dirty="0"/>
          </a:p>
        </p:txBody>
      </p:sp>
    </p:spTree>
    <p:extLst>
      <p:ext uri="{BB962C8B-B14F-4D97-AF65-F5344CB8AC3E}">
        <p14:creationId xmlns:p14="http://schemas.microsoft.com/office/powerpoint/2010/main" val="15322908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A6DD34-2E5D-44F1-8091-20CC79DD3A1A}" type="slidenum">
              <a:rPr lang="en-US" smtClean="0"/>
              <a:t>40</a:t>
            </a:fld>
            <a:endParaRPr lang="en-US"/>
          </a:p>
        </p:txBody>
      </p:sp>
    </p:spTree>
    <p:extLst>
      <p:ext uri="{BB962C8B-B14F-4D97-AF65-F5344CB8AC3E}">
        <p14:creationId xmlns:p14="http://schemas.microsoft.com/office/powerpoint/2010/main" val="40343708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A6DD34-2E5D-44F1-8091-20CC79DD3A1A}" type="slidenum">
              <a:rPr lang="en-US" smtClean="0"/>
              <a:t>41</a:t>
            </a:fld>
            <a:endParaRPr lang="en-US"/>
          </a:p>
        </p:txBody>
      </p:sp>
    </p:spTree>
    <p:extLst>
      <p:ext uri="{BB962C8B-B14F-4D97-AF65-F5344CB8AC3E}">
        <p14:creationId xmlns:p14="http://schemas.microsoft.com/office/powerpoint/2010/main" val="21442572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A6DD34-2E5D-44F1-8091-20CC79DD3A1A}" type="slidenum">
              <a:rPr lang="en-US" smtClean="0"/>
              <a:t>42</a:t>
            </a:fld>
            <a:endParaRPr lang="en-US"/>
          </a:p>
        </p:txBody>
      </p:sp>
    </p:spTree>
    <p:extLst>
      <p:ext uri="{BB962C8B-B14F-4D97-AF65-F5344CB8AC3E}">
        <p14:creationId xmlns:p14="http://schemas.microsoft.com/office/powerpoint/2010/main" val="16050550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33388"/>
            <a:ext cx="5486400" cy="3086100"/>
          </a:xfrm>
        </p:spPr>
      </p:sp>
      <p:sp>
        <p:nvSpPr>
          <p:cNvPr id="3" name="Notes Placeholder 2"/>
          <p:cNvSpPr>
            <a:spLocks noGrp="1"/>
          </p:cNvSpPr>
          <p:nvPr>
            <p:ph type="body" idx="1"/>
          </p:nvPr>
        </p:nvSpPr>
        <p:spPr>
          <a:xfrm>
            <a:off x="553453" y="3922295"/>
            <a:ext cx="5763126" cy="4078705"/>
          </a:xfrm>
        </p:spPr>
        <p:txBody>
          <a:bodyPr/>
          <a:lstStyle/>
          <a:p>
            <a:r>
              <a:rPr lang="en-US" sz="1400" dirty="0">
                <a:latin typeface="Arial" panose="020B0604020202020204" pitchFamily="34" charset="0"/>
                <a:cs typeface="Arial" panose="020B0604020202020204" pitchFamily="34" charset="0"/>
              </a:rPr>
              <a:t>Image: https://www.flickr.com/photos/deanhochman/14481958642/ by Dean Hochman / CC BY 2.0 </a:t>
            </a:r>
          </a:p>
          <a:p>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Dumas, Joseph S., and Janice C. </a:t>
            </a:r>
            <a:r>
              <a:rPr lang="en-US" sz="1400" dirty="0" err="1">
                <a:latin typeface="Arial" panose="020B0604020202020204" pitchFamily="34" charset="0"/>
                <a:cs typeface="Arial" panose="020B0604020202020204" pitchFamily="34" charset="0"/>
              </a:rPr>
              <a:t>Redish</a:t>
            </a:r>
            <a:r>
              <a:rPr lang="en-US" sz="1400" dirty="0">
                <a:latin typeface="Arial" panose="020B0604020202020204" pitchFamily="34" charset="0"/>
                <a:cs typeface="Arial" panose="020B0604020202020204" pitchFamily="34" charset="0"/>
              </a:rPr>
              <a:t>. 1993. </a:t>
            </a:r>
            <a:r>
              <a:rPr lang="en-US" sz="1400" i="1" dirty="0">
                <a:latin typeface="Arial" panose="020B0604020202020204" pitchFamily="34" charset="0"/>
                <a:cs typeface="Arial" panose="020B0604020202020204" pitchFamily="34" charset="0"/>
              </a:rPr>
              <a:t>A Practical Guide to Usability Testing</a:t>
            </a:r>
            <a:r>
              <a:rPr lang="en-US" sz="1400" dirty="0">
                <a:latin typeface="Arial" panose="020B0604020202020204" pitchFamily="34" charset="0"/>
                <a:cs typeface="Arial" panose="020B0604020202020204" pitchFamily="34" charset="0"/>
              </a:rPr>
              <a:t>. Portland, OR: Intellect Books.</a:t>
            </a:r>
          </a:p>
        </p:txBody>
      </p:sp>
      <p:sp>
        <p:nvSpPr>
          <p:cNvPr id="4" name="Slide Number Placeholder 3"/>
          <p:cNvSpPr>
            <a:spLocks noGrp="1"/>
          </p:cNvSpPr>
          <p:nvPr>
            <p:ph type="sldNum" sz="quarter" idx="10"/>
          </p:nvPr>
        </p:nvSpPr>
        <p:spPr/>
        <p:txBody>
          <a:bodyPr/>
          <a:lstStyle/>
          <a:p>
            <a:fld id="{35A6DD34-2E5D-44F1-8091-20CC79DD3A1A}" type="slidenum">
              <a:rPr lang="en-US" smtClean="0"/>
              <a:t>43</a:t>
            </a:fld>
            <a:endParaRPr lang="en-US"/>
          </a:p>
        </p:txBody>
      </p:sp>
    </p:spTree>
    <p:extLst>
      <p:ext uri="{BB962C8B-B14F-4D97-AF65-F5344CB8AC3E}">
        <p14:creationId xmlns:p14="http://schemas.microsoft.com/office/powerpoint/2010/main" val="17728566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7525"/>
            <a:ext cx="5486400" cy="3086100"/>
          </a:xfrm>
        </p:spPr>
      </p:sp>
      <p:sp>
        <p:nvSpPr>
          <p:cNvPr id="3" name="Notes Placeholder 2"/>
          <p:cNvSpPr>
            <a:spLocks noGrp="1"/>
          </p:cNvSpPr>
          <p:nvPr>
            <p:ph type="body" idx="1"/>
          </p:nvPr>
        </p:nvSpPr>
        <p:spPr>
          <a:xfrm>
            <a:off x="481263" y="3910263"/>
            <a:ext cx="5871411" cy="4090737"/>
          </a:xfrm>
        </p:spPr>
        <p:txBody>
          <a:bodyPr/>
          <a:lstStyle/>
          <a:p>
            <a:r>
              <a:rPr lang="en-US" sz="1400" dirty="0">
                <a:latin typeface="Arial" panose="020B0604020202020204" pitchFamily="34" charset="0"/>
                <a:cs typeface="Arial" panose="020B0604020202020204" pitchFamily="34" charset="0"/>
              </a:rPr>
              <a:t>Image: https://www.flickr.com/photos/78428166@N00/8120708019/ by Tony Alter / CC BY 2.0</a:t>
            </a:r>
          </a:p>
          <a:p>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Tang, Rong. 2017. “Usability Research.” In </a:t>
            </a:r>
            <a:r>
              <a:rPr lang="en-US" sz="1400" i="1" dirty="0">
                <a:latin typeface="Arial" panose="020B0604020202020204" pitchFamily="34" charset="0"/>
                <a:cs typeface="Arial" panose="020B0604020202020204" pitchFamily="34" charset="0"/>
              </a:rPr>
              <a:t>Research Methods for Library and Information Science,</a:t>
            </a:r>
            <a:r>
              <a:rPr lang="en-US" sz="1400" dirty="0">
                <a:latin typeface="Arial" panose="020B0604020202020204" pitchFamily="34" charset="0"/>
                <a:cs typeface="Arial" panose="020B0604020202020204" pitchFamily="34" charset="0"/>
              </a:rPr>
              <a:t> 6th ed., edited by Lynn Silipigni Connaway and Marie L. Radford, 277-278. Westport, CT: Libraries Unlimited. </a:t>
            </a:r>
          </a:p>
          <a:p>
            <a:endParaRPr lang="en-US" dirty="0"/>
          </a:p>
        </p:txBody>
      </p:sp>
      <p:sp>
        <p:nvSpPr>
          <p:cNvPr id="4" name="Slide Number Placeholder 3"/>
          <p:cNvSpPr>
            <a:spLocks noGrp="1"/>
          </p:cNvSpPr>
          <p:nvPr>
            <p:ph type="sldNum" sz="quarter" idx="10"/>
          </p:nvPr>
        </p:nvSpPr>
        <p:spPr/>
        <p:txBody>
          <a:bodyPr/>
          <a:lstStyle/>
          <a:p>
            <a:fld id="{35A6DD34-2E5D-44F1-8091-20CC79DD3A1A}" type="slidenum">
              <a:rPr lang="en-US" smtClean="0"/>
              <a:t>44</a:t>
            </a:fld>
            <a:endParaRPr lang="en-US"/>
          </a:p>
        </p:txBody>
      </p:sp>
    </p:spTree>
    <p:extLst>
      <p:ext uri="{BB962C8B-B14F-4D97-AF65-F5344CB8AC3E}">
        <p14:creationId xmlns:p14="http://schemas.microsoft.com/office/powerpoint/2010/main" val="4165248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sz="1400" dirty="0">
                <a:solidFill>
                  <a:prstClr val="black"/>
                </a:solidFill>
                <a:latin typeface="Arial" pitchFamily="34" charset="0"/>
                <a:cs typeface="Arial" pitchFamily="34" charset="0"/>
              </a:rPr>
              <a:t>Image: https://www.flickr.com/photos/marcelxxl/14217231657/ by M.G.N. – Marcel / CC BY-NC-ND 2.0 </a:t>
            </a:r>
            <a:endPar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prstClr val="black"/>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White, David S., and Lynn Silipigni Connaway. 2011-2014. </a:t>
            </a:r>
            <a:r>
              <a:rPr kumimoji="0" lang="en-US" sz="14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Visitors &amp; Residents: What Motivates Engagement with the Digital Information Environment.</a:t>
            </a: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Funded by JISC, OCLC, and Oxford University. </a:t>
            </a:r>
            <a:r>
              <a:rPr kumimoji="0" lang="en-US" sz="1400" b="0" i="0" u="sng"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http://www.oclc.org/research/activities/vandr/</a:t>
            </a: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t>
            </a:r>
          </a:p>
        </p:txBody>
      </p:sp>
      <p:sp>
        <p:nvSpPr>
          <p:cNvPr id="4" name="Slide Number Placeholder 3"/>
          <p:cNvSpPr>
            <a:spLocks noGrp="1"/>
          </p:cNvSpPr>
          <p:nvPr>
            <p:ph type="sldNum" sz="quarter" idx="10"/>
          </p:nvPr>
        </p:nvSpPr>
        <p:spPr/>
        <p:txBody>
          <a:bodyPr/>
          <a:lstStyle/>
          <a:p>
            <a:fld id="{35A6DD34-2E5D-44F1-8091-20CC79DD3A1A}" type="slidenum">
              <a:rPr lang="en-US" smtClean="0"/>
              <a:t>45</a:t>
            </a:fld>
            <a:endParaRPr lang="en-US"/>
          </a:p>
        </p:txBody>
      </p:sp>
    </p:spTree>
    <p:extLst>
      <p:ext uri="{BB962C8B-B14F-4D97-AF65-F5344CB8AC3E}">
        <p14:creationId xmlns:p14="http://schemas.microsoft.com/office/powerpoint/2010/main" val="40608692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EE17C3A-6E08-469F-9C69-22423D9B3FA4}" type="slidenum">
              <a:rPr lang="en-US" altLang="en-US"/>
              <a:pPr/>
              <a:t>46</a:t>
            </a:fld>
            <a:endParaRPr lang="en-US" altLang="en-US"/>
          </a:p>
        </p:txBody>
      </p:sp>
      <p:sp>
        <p:nvSpPr>
          <p:cNvPr id="103426" name="Rectangle 2"/>
          <p:cNvSpPr>
            <a:spLocks noGrp="1" noRot="1" noChangeAspect="1" noChangeArrowheads="1" noTextEdit="1"/>
          </p:cNvSpPr>
          <p:nvPr>
            <p:ph type="sldImg"/>
          </p:nvPr>
        </p:nvSpPr>
        <p:spPr>
          <a:xfrm>
            <a:off x="769938" y="630238"/>
            <a:ext cx="5486400" cy="3086100"/>
          </a:xfrm>
          <a:ln/>
        </p:spPr>
      </p:sp>
      <p:sp>
        <p:nvSpPr>
          <p:cNvPr id="103427" name="Rectangle 3"/>
          <p:cNvSpPr>
            <a:spLocks noGrp="1" noChangeArrowheads="1"/>
          </p:cNvSpPr>
          <p:nvPr>
            <p:ph type="body" idx="1"/>
          </p:nvPr>
        </p:nvSpPr>
        <p:spPr>
          <a:xfrm>
            <a:off x="565483" y="4090737"/>
            <a:ext cx="5859379" cy="3910263"/>
          </a:xfrm>
        </p:spPr>
        <p:txBody>
          <a:bodyPr/>
          <a:lstStyle/>
          <a:p>
            <a:r>
              <a:rPr lang="en-US" altLang="en-US" sz="1400" dirty="0">
                <a:latin typeface="Arial" panose="020B0604020202020204" pitchFamily="34" charset="0"/>
                <a:cs typeface="Arial" panose="020B0604020202020204" pitchFamily="34" charset="0"/>
              </a:rPr>
              <a:t>Image: https://www.flickr.com/photos/carnesaurus/32160924864/ by Stinson Beach Playground / CC BY-NC-ND 2.0 </a:t>
            </a:r>
          </a:p>
          <a:p>
            <a:endParaRPr lang="en-US" altLang="en-US" sz="1400" dirty="0">
              <a:latin typeface="Arial" panose="020B0604020202020204" pitchFamily="34" charset="0"/>
              <a:cs typeface="Arial" panose="020B0604020202020204" pitchFamily="34" charset="0"/>
            </a:endParaRPr>
          </a:p>
          <a:p>
            <a:r>
              <a:rPr lang="en-US" altLang="en-US" sz="1400" dirty="0">
                <a:latin typeface="Arial" panose="020B0604020202020204" pitchFamily="34" charset="0"/>
                <a:cs typeface="Arial" panose="020B0604020202020204" pitchFamily="34" charset="0"/>
              </a:rPr>
              <a:t>Key tip: A major lesson I learned over the years of conducting usability research is that in addition to producing results and recommendations that are practical for stakeholders, it is necessary to pay attention to the scholarly value of your work. Relevant theoretical frameworks might be applied to guide you through analyzing the interplay among behavior variables and interaction patterns</a:t>
            </a:r>
            <a:r>
              <a:rPr lang="en-US" altLang="en-US" sz="1400" baseline="0" dirty="0">
                <a:latin typeface="Arial" panose="020B0604020202020204" pitchFamily="34" charset="0"/>
                <a:cs typeface="Arial" panose="020B0604020202020204" pitchFamily="34" charset="0"/>
              </a:rPr>
              <a:t> (Tang 2017, 278). </a:t>
            </a:r>
          </a:p>
          <a:p>
            <a:endParaRPr lang="en-US" altLang="en-US" sz="1400" baseline="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Tang, </a:t>
            </a:r>
            <a:r>
              <a:rPr lang="en-US" sz="1400" dirty="0" err="1">
                <a:latin typeface="Arial" panose="020B0604020202020204" pitchFamily="34" charset="0"/>
                <a:cs typeface="Arial" panose="020B0604020202020204" pitchFamily="34" charset="0"/>
              </a:rPr>
              <a:t>Rong</a:t>
            </a:r>
            <a:r>
              <a:rPr lang="en-US" sz="1400" dirty="0">
                <a:latin typeface="Arial" panose="020B0604020202020204" pitchFamily="34" charset="0"/>
                <a:cs typeface="Arial" panose="020B0604020202020204" pitchFamily="34" charset="0"/>
              </a:rPr>
              <a:t>. 2017. “Usability Research.” In </a:t>
            </a:r>
            <a:r>
              <a:rPr lang="en-US" sz="1400" i="1" dirty="0">
                <a:latin typeface="Arial" panose="020B0604020202020204" pitchFamily="34" charset="0"/>
                <a:cs typeface="Arial" panose="020B0604020202020204" pitchFamily="34" charset="0"/>
              </a:rPr>
              <a:t>Research Methods for Library and Information Science,</a:t>
            </a:r>
            <a:r>
              <a:rPr lang="en-US" sz="1400" dirty="0">
                <a:latin typeface="Arial" panose="020B0604020202020204" pitchFamily="34" charset="0"/>
                <a:cs typeface="Arial" panose="020B0604020202020204" pitchFamily="34" charset="0"/>
              </a:rPr>
              <a:t> 6th ed., edited by Lynn Silipigni Connaway and Marie L. Radford, 277-278. Westport, CT: Libraries Unlimited. </a:t>
            </a:r>
          </a:p>
          <a:p>
            <a:endParaRPr lang="en-US" altLang="en-US" dirty="0"/>
          </a:p>
        </p:txBody>
      </p:sp>
    </p:spTree>
    <p:extLst>
      <p:ext uri="{BB962C8B-B14F-4D97-AF65-F5344CB8AC3E}">
        <p14:creationId xmlns:p14="http://schemas.microsoft.com/office/powerpoint/2010/main" val="3819724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A6DD34-2E5D-44F1-8091-20CC79DD3A1A}" type="slidenum">
              <a:rPr lang="en-US" smtClean="0"/>
              <a:t>47</a:t>
            </a:fld>
            <a:endParaRPr lang="en-US"/>
          </a:p>
        </p:txBody>
      </p:sp>
    </p:spTree>
    <p:extLst>
      <p:ext uri="{BB962C8B-B14F-4D97-AF65-F5344CB8AC3E}">
        <p14:creationId xmlns:p14="http://schemas.microsoft.com/office/powerpoint/2010/main" val="25462268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895350"/>
            <a:ext cx="5486400" cy="3086100"/>
          </a:xfrm>
        </p:spPr>
      </p:sp>
      <p:sp>
        <p:nvSpPr>
          <p:cNvPr id="3" name="Notes Placeholder 2"/>
          <p:cNvSpPr>
            <a:spLocks noGrp="1"/>
          </p:cNvSpPr>
          <p:nvPr>
            <p:ph type="body" idx="1"/>
          </p:nvPr>
        </p:nvSpPr>
        <p:spPr>
          <a:xfrm>
            <a:off x="654757" y="4244622"/>
            <a:ext cx="5565422" cy="4636618"/>
          </a:xfrm>
        </p:spPr>
        <p:txBody>
          <a:bodyPr>
            <a:noAutofit/>
          </a:bodyPr>
          <a:lstStyle/>
          <a:p>
            <a:r>
              <a:rPr lang="en-US" sz="1400" i="0" dirty="0">
                <a:latin typeface="Arial" pitchFamily="34" charset="0"/>
                <a:cs typeface="Arial" pitchFamily="34" charset="0"/>
              </a:rPr>
              <a:t>Image: https://www.flickr.com/photos/anjan58/7346141798 by anjan58 / CC BY-NC-ND 2.0</a:t>
            </a:r>
          </a:p>
          <a:p>
            <a:endParaRPr lang="en-US" sz="1400" baseline="0" dirty="0">
              <a:latin typeface="Arial" pitchFamily="34" charset="0"/>
              <a:cs typeface="Arial" pitchFamily="34" charset="0"/>
            </a:endParaRPr>
          </a:p>
          <a:p>
            <a:r>
              <a:rPr lang="en-US" sz="1400" b="0" kern="1200" baseline="0" dirty="0">
                <a:solidFill>
                  <a:schemeClr val="tx1"/>
                </a:solidFill>
                <a:latin typeface="Arial" pitchFamily="34" charset="0"/>
                <a:cs typeface="Arial" pitchFamily="34" charset="0"/>
              </a:rPr>
              <a:t>Save time of the reader, previously #4, is now more important (#1) (107)</a:t>
            </a:r>
          </a:p>
          <a:p>
            <a:endParaRPr lang="en-US" sz="1400" b="0" kern="1200" baseline="0" dirty="0">
              <a:solidFill>
                <a:schemeClr val="tx1"/>
              </a:solidFill>
              <a:latin typeface="Arial" pitchFamily="34" charset="0"/>
              <a:cs typeface="Arial" pitchFamily="34" charset="0"/>
            </a:endParaRPr>
          </a:p>
          <a:p>
            <a:pPr lvl="0">
              <a:defRPr/>
            </a:pPr>
            <a:r>
              <a:rPr lang="en-US" sz="1400" dirty="0">
                <a:solidFill>
                  <a:prstClr val="black"/>
                </a:solidFill>
                <a:latin typeface="Arial" panose="020B0604020202020204" pitchFamily="34" charset="0"/>
                <a:cs typeface="Arial" panose="020B0604020202020204" pitchFamily="34" charset="0"/>
              </a:rPr>
              <a:t>Connaway, L. S., </a:t>
            </a:r>
            <a:r>
              <a:rPr lang="en-US" dirty="0">
                <a:solidFill>
                  <a:prstClr val="black"/>
                </a:solidFill>
              </a:rPr>
              <a:t>&amp; </a:t>
            </a:r>
            <a:r>
              <a:rPr lang="en-US" dirty="0" err="1">
                <a:solidFill>
                  <a:prstClr val="black"/>
                </a:solidFill>
              </a:rPr>
              <a:t>Faniel</a:t>
            </a:r>
            <a:r>
              <a:rPr lang="en-US" dirty="0">
                <a:solidFill>
                  <a:prstClr val="black"/>
                </a:solidFill>
              </a:rPr>
              <a:t>, I. </a:t>
            </a:r>
            <a:r>
              <a:rPr lang="en-US" sz="1400" dirty="0">
                <a:solidFill>
                  <a:prstClr val="black"/>
                </a:solidFill>
                <a:latin typeface="Arial" panose="020B0604020202020204" pitchFamily="34" charset="0"/>
                <a:cs typeface="Arial" panose="020B0604020202020204" pitchFamily="34" charset="0"/>
              </a:rPr>
              <a:t>M. (2014). </a:t>
            </a:r>
            <a:r>
              <a:rPr lang="en-US" sz="1400" i="1" dirty="0">
                <a:solidFill>
                  <a:prstClr val="black"/>
                </a:solidFill>
                <a:latin typeface="Arial" panose="020B0604020202020204" pitchFamily="34" charset="0"/>
                <a:cs typeface="Arial" panose="020B0604020202020204" pitchFamily="34" charset="0"/>
              </a:rPr>
              <a:t>Reordering Ranganathan: Shifting user behaviors, shifting priorities</a:t>
            </a:r>
            <a:r>
              <a:rPr lang="en-US" sz="1400" dirty="0">
                <a:solidFill>
                  <a:prstClr val="black"/>
                </a:solidFill>
                <a:latin typeface="Arial" panose="020B0604020202020204" pitchFamily="34" charset="0"/>
                <a:cs typeface="Arial" panose="020B0604020202020204" pitchFamily="34" charset="0"/>
              </a:rPr>
              <a:t>. Dublin, OH: OCLC Research. http://www.oclc.org/content/dam/research/publications/library/2014/oclcresearch-reordering-ranganathan-2014.pdf.</a:t>
            </a:r>
          </a:p>
          <a:p>
            <a:endParaRPr lang="en-US" sz="1400" baseline="0"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Arial" pitchFamily="34" charset="0"/>
                <a:cs typeface="Arial" pitchFamily="34" charset="0"/>
              </a:rPr>
              <a:t>Ranganathan, S. R. (1931). </a:t>
            </a:r>
            <a:r>
              <a:rPr lang="en-US" sz="1400" i="1" dirty="0">
                <a:solidFill>
                  <a:prstClr val="black"/>
                </a:solidFill>
                <a:latin typeface="Arial" pitchFamily="34" charset="0"/>
                <a:cs typeface="Arial" pitchFamily="34" charset="0"/>
              </a:rPr>
              <a:t>The five laws of library science</a:t>
            </a:r>
            <a:r>
              <a:rPr lang="en-US" sz="1400" dirty="0">
                <a:solidFill>
                  <a:prstClr val="black"/>
                </a:solidFill>
                <a:latin typeface="Arial" pitchFamily="34" charset="0"/>
                <a:cs typeface="Arial" pitchFamily="34" charset="0"/>
              </a:rPr>
              <a:t>. London: Edward Goldston, Ltd.</a:t>
            </a: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48</a:t>
            </a:fld>
            <a:endParaRPr lang="en-US" dirty="0"/>
          </a:p>
        </p:txBody>
      </p:sp>
    </p:spTree>
    <p:extLst>
      <p:ext uri="{BB962C8B-B14F-4D97-AF65-F5344CB8AC3E}">
        <p14:creationId xmlns:p14="http://schemas.microsoft.com/office/powerpoint/2010/main" val="41958226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927100"/>
            <a:ext cx="5486400" cy="3086100"/>
          </a:xfrm>
        </p:spPr>
      </p:sp>
      <p:sp>
        <p:nvSpPr>
          <p:cNvPr id="3" name="Notes Placeholder 2"/>
          <p:cNvSpPr>
            <a:spLocks noGrp="1"/>
          </p:cNvSpPr>
          <p:nvPr>
            <p:ph type="body" idx="1"/>
          </p:nvPr>
        </p:nvSpPr>
        <p:spPr>
          <a:xfrm>
            <a:off x="575733" y="4380089"/>
            <a:ext cx="5909287" cy="3620911"/>
          </a:xfrm>
        </p:spPr>
        <p:txBody>
          <a:bodyPr>
            <a:normAutofit/>
          </a:bodyPr>
          <a:lstStyle/>
          <a:p>
            <a:pPr marL="0" lvl="1" defTabSz="457200">
              <a:defRPr/>
            </a:pPr>
            <a:r>
              <a:rPr lang="en-US" sz="1400" dirty="0">
                <a:latin typeface="Arial" panose="020B0604020202020204" pitchFamily="34" charset="0"/>
                <a:cs typeface="Arial" panose="020B0604020202020204" pitchFamily="34" charset="0"/>
              </a:rPr>
              <a:t>Image: https://www.flickr.com/photos/njla/3306454031/ by NJLA: New Jersey Library Association / CC BY-NC-ND 2.0 </a:t>
            </a:r>
          </a:p>
          <a:p>
            <a:pPr marL="0" lvl="1" defTabSz="457200">
              <a:defRPr/>
            </a:pPr>
            <a:endParaRPr lang="en-US" sz="1400" dirty="0">
              <a:latin typeface="Arial" panose="020B0604020202020204" pitchFamily="34" charset="0"/>
              <a:cs typeface="Arial" panose="020B0604020202020204" pitchFamily="34" charset="0"/>
            </a:endParaRPr>
          </a:p>
          <a:p>
            <a:pPr marL="0" marR="0" lvl="1"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400" dirty="0">
                <a:latin typeface="Arial" panose="020B0604020202020204" pitchFamily="34" charset="0"/>
                <a:cs typeface="Arial" panose="020B0604020202020204" pitchFamily="34" charset="0"/>
              </a:rPr>
              <a:t>Example of participant observation: researcher appears to reference librarians as a patron.</a:t>
            </a:r>
          </a:p>
          <a:p>
            <a:pPr marL="0" marR="0" lvl="1"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400" dirty="0">
              <a:latin typeface="Arial" panose="020B0604020202020204" pitchFamily="34" charset="0"/>
              <a:cs typeface="Arial" panose="020B0604020202020204" pitchFamily="34" charset="0"/>
            </a:endParaRPr>
          </a:p>
          <a:p>
            <a:pPr lvl="0">
              <a:defRPr/>
            </a:pPr>
            <a:r>
              <a:rPr lang="en-US" dirty="0"/>
              <a:t>Connaway, L. S., &amp; Radford, M. L. (2017). </a:t>
            </a:r>
            <a:r>
              <a:rPr lang="en-US" i="1" dirty="0"/>
              <a:t>Research Methods for Library and Information Science, </a:t>
            </a:r>
            <a:r>
              <a:rPr lang="en-US" dirty="0"/>
              <a:t>6th ed. Westport, CT: Libraries Unlimited.</a:t>
            </a:r>
            <a:endParaRPr lang="en-US" sz="1400" dirty="0">
              <a:latin typeface="Arial" panose="020B0604020202020204" pitchFamily="34" charset="0"/>
              <a:cs typeface="Arial" panose="020B0604020202020204" pitchFamily="34" charset="0"/>
            </a:endParaRPr>
          </a:p>
          <a:p>
            <a:pPr marL="0" marR="0" lvl="1"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dirty="0"/>
          </a:p>
          <a:p>
            <a:pPr>
              <a:buFont typeface="Arial" pitchFamily="34" charset="0"/>
              <a:buChar char="•"/>
            </a:pPr>
            <a:endParaRPr lang="en-US" dirty="0"/>
          </a:p>
          <a:p>
            <a:pPr lvl="2">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49</a:t>
            </a:fld>
            <a:endParaRPr lang="en-US" dirty="0"/>
          </a:p>
        </p:txBody>
      </p:sp>
    </p:spTree>
    <p:extLst>
      <p:ext uri="{BB962C8B-B14F-4D97-AF65-F5344CB8AC3E}">
        <p14:creationId xmlns:p14="http://schemas.microsoft.com/office/powerpoint/2010/main" val="4077349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What do</a:t>
            </a:r>
            <a:r>
              <a:rPr lang="en-US" sz="1400" baseline="0" dirty="0">
                <a:latin typeface="Arial" panose="020B0604020202020204" pitchFamily="34" charset="0"/>
                <a:cs typeface="Arial" panose="020B0604020202020204" pitchFamily="34" charset="0"/>
              </a:rPr>
              <a:t> you think the most widely used data collection method was from 1950-1975? </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1E8577-7E78-41DF-96AC-A776B0057B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34123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lvl="1" defTabSz="457200">
              <a:defRPr/>
            </a:pPr>
            <a:r>
              <a:rPr lang="en-US" sz="1400" dirty="0">
                <a:latin typeface="Arial" panose="020B0604020202020204" pitchFamily="34" charset="0"/>
                <a:cs typeface="Arial" panose="020B0604020202020204" pitchFamily="34" charset="0"/>
              </a:rPr>
              <a:t>Image: https://www.flickr.com/photos/jafsegal/5438336871 by Juan Antonio Segal / CC BY 2.0 </a:t>
            </a:r>
          </a:p>
          <a:p>
            <a:pPr marL="0" lvl="1" defTabSz="457200">
              <a:defRPr/>
            </a:pPr>
            <a:endParaRPr lang="en-US" sz="1400" dirty="0">
              <a:latin typeface="Arial" panose="020B0604020202020204" pitchFamily="34" charset="0"/>
              <a:cs typeface="Arial" panose="020B0604020202020204" pitchFamily="34" charset="0"/>
            </a:endParaRPr>
          </a:p>
          <a:p>
            <a:pPr lvl="0">
              <a:defRPr/>
            </a:pPr>
            <a:r>
              <a:rPr lang="en-US" dirty="0"/>
              <a:t>Connaway, L. S., &amp; Radford, M. L. (2017). </a:t>
            </a:r>
            <a:r>
              <a:rPr lang="en-US" i="1" dirty="0"/>
              <a:t>Research Methods for Library and Information Science, </a:t>
            </a:r>
            <a:r>
              <a:rPr lang="en-US" dirty="0"/>
              <a:t>6th ed. Westport, CT: Libraries Unlimited.</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50</a:t>
            </a:fld>
            <a:endParaRPr lang="en-US" dirty="0"/>
          </a:p>
        </p:txBody>
      </p:sp>
    </p:spTree>
    <p:extLst>
      <p:ext uri="{BB962C8B-B14F-4D97-AF65-F5344CB8AC3E}">
        <p14:creationId xmlns:p14="http://schemas.microsoft.com/office/powerpoint/2010/main" val="20651988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https://www.flickr.com/photos/28481088@N00/14270095212 by </a:t>
            </a:r>
            <a:r>
              <a:rPr lang="en-US" dirty="0" err="1"/>
              <a:t>tanakawho</a:t>
            </a:r>
            <a:r>
              <a:rPr lang="en-US" dirty="0"/>
              <a:t> / CC BY 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Connaway, L. S., &amp; Radford, M. L. (2017). </a:t>
            </a:r>
            <a:r>
              <a:rPr lang="en-US" i="1" dirty="0"/>
              <a:t>Research Methods for Library and Information Science, </a:t>
            </a:r>
            <a:r>
              <a:rPr lang="en-US" dirty="0"/>
              <a:t>6th ed. Westport, CT: Libraries Unlimited.</a:t>
            </a:r>
            <a:endParaRPr lang="en-US" sz="14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5A6DD34-2E5D-44F1-8091-20CC79DD3A1A}" type="slidenum">
              <a:rPr lang="en-US" smtClean="0"/>
              <a:t>51</a:t>
            </a:fld>
            <a:endParaRPr lang="en-US"/>
          </a:p>
        </p:txBody>
      </p:sp>
    </p:spTree>
    <p:extLst>
      <p:ext uri="{BB962C8B-B14F-4D97-AF65-F5344CB8AC3E}">
        <p14:creationId xmlns:p14="http://schemas.microsoft.com/office/powerpoint/2010/main" val="15440070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https://www.flickr.com/photos/fng_photo/32806522008 by </a:t>
            </a:r>
            <a:r>
              <a:rPr lang="en-US" dirty="0" err="1"/>
              <a:t>fnugry</a:t>
            </a:r>
            <a:r>
              <a:rPr lang="en-US" dirty="0"/>
              <a:t> / CC BY-NC 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Connaway, L. S., &amp; Radford, M. L. (2017). </a:t>
            </a:r>
            <a:r>
              <a:rPr lang="en-US" i="1" dirty="0"/>
              <a:t>Research Methods for Library and Information Science, </a:t>
            </a:r>
            <a:r>
              <a:rPr lang="en-US" dirty="0"/>
              <a:t>6th ed. Westport, CT: Libraries Unlimited.</a:t>
            </a:r>
            <a:endParaRPr lang="en-US" sz="14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5A6DD34-2E5D-44F1-8091-20CC79DD3A1A}" type="slidenum">
              <a:rPr lang="en-US" smtClean="0"/>
              <a:t>52</a:t>
            </a:fld>
            <a:endParaRPr lang="en-US"/>
          </a:p>
        </p:txBody>
      </p:sp>
    </p:spTree>
    <p:extLst>
      <p:ext uri="{BB962C8B-B14F-4D97-AF65-F5344CB8AC3E}">
        <p14:creationId xmlns:p14="http://schemas.microsoft.com/office/powerpoint/2010/main" val="28407311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752475"/>
            <a:ext cx="5486400" cy="3086100"/>
          </a:xfrm>
        </p:spPr>
      </p:sp>
      <p:sp>
        <p:nvSpPr>
          <p:cNvPr id="3" name="Notes Placeholder 2"/>
          <p:cNvSpPr>
            <a:spLocks noGrp="1"/>
          </p:cNvSpPr>
          <p:nvPr>
            <p:ph type="body" idx="1"/>
          </p:nvPr>
        </p:nvSpPr>
        <p:spPr>
          <a:xfrm>
            <a:off x="315179" y="4210756"/>
            <a:ext cx="6227642" cy="4102925"/>
          </a:xfrm>
        </p:spPr>
        <p:txBody>
          <a:bodyPr/>
          <a:lstStyle/>
          <a:p>
            <a:pPr lvl="0">
              <a:defRPr/>
            </a:pPr>
            <a:r>
              <a:rPr lang="en-US" sz="1400" dirty="0">
                <a:latin typeface="Arial" panose="020B0604020202020204" pitchFamily="34" charset="0"/>
                <a:cs typeface="Arial" panose="020B0604020202020204" pitchFamily="34" charset="0"/>
              </a:rPr>
              <a:t>Image: https://www.flickr.com/photos/larrywkoester/21500417954 by Larry Koester / CC BY 2.0 </a:t>
            </a:r>
          </a:p>
          <a:p>
            <a:pPr lvl="0">
              <a:defRPr/>
            </a:pPr>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Task 1 Usability Questions:</a:t>
            </a:r>
            <a:r>
              <a:rPr lang="en-US" sz="1400" dirty="0">
                <a:latin typeface="Arial" panose="020B0604020202020204" pitchFamily="34" charset="0"/>
                <a:cs typeface="Arial" panose="020B0604020202020204" pitchFamily="34" charset="0"/>
              </a:rPr>
              <a:t> From WebJunction.org, is the user able to easily:</a:t>
            </a:r>
          </a:p>
          <a:p>
            <a:pPr marL="342900" marR="0" lvl="0" indent="-342900" algn="l" defTabSz="914400" rtl="0" eaLnBrk="1" fontAlgn="auto" latinLnBrk="0" hangingPunct="1">
              <a:lnSpc>
                <a:spcPct val="100000"/>
              </a:lnSpc>
              <a:spcBef>
                <a:spcPts val="0"/>
              </a:spcBef>
              <a:spcAft>
                <a:spcPts val="0"/>
              </a:spcAft>
              <a:buClrTx/>
              <a:buSzTx/>
              <a:buFontTx/>
              <a:buAutoNum type="alphaUcPeriod"/>
              <a:tabLst/>
              <a:defRPr/>
            </a:pPr>
            <a:r>
              <a:rPr lang="en-US" sz="1400" dirty="0">
                <a:latin typeface="Arial" panose="020B0604020202020204" pitchFamily="34" charset="0"/>
                <a:cs typeface="Arial" panose="020B0604020202020204" pitchFamily="34" charset="0"/>
              </a:rPr>
              <a:t>Navigate to learn.wenjunction.org in order to access the course catalog?</a:t>
            </a:r>
          </a:p>
          <a:p>
            <a:pPr marL="342900" marR="0" lvl="0" indent="-342900" algn="l" defTabSz="914400" rtl="0" eaLnBrk="1" fontAlgn="auto" latinLnBrk="0" hangingPunct="1">
              <a:lnSpc>
                <a:spcPct val="100000"/>
              </a:lnSpc>
              <a:spcBef>
                <a:spcPts val="0"/>
              </a:spcBef>
              <a:spcAft>
                <a:spcPts val="0"/>
              </a:spcAft>
              <a:buClrTx/>
              <a:buSzTx/>
              <a:buFontTx/>
              <a:buAutoNum type="alphaUcPeriod"/>
              <a:tabLst/>
              <a:defRPr/>
            </a:pPr>
            <a:r>
              <a:rPr lang="en-US" sz="1400" dirty="0">
                <a:latin typeface="Arial" panose="020B0604020202020204" pitchFamily="34" charset="0"/>
                <a:cs typeface="Arial" panose="020B0604020202020204" pitchFamily="34" charset="0"/>
              </a:rPr>
              <a:t>Find the link to the catalog?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Task 1 Quantitative Measures:</a:t>
            </a:r>
            <a:r>
              <a:rPr lang="en-US" sz="1400" dirty="0">
                <a:latin typeface="Arial" panose="020B0604020202020204" pitchFamily="34" charset="0"/>
                <a:cs typeface="Arial" panose="020B0604020202020204" pitchFamily="34" charset="0"/>
              </a:rPr>
              <a:t> User completes task correctly by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(A1) Opening the “Find Training” menu (Y or 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(A2) Clicking the link “Go to Courses” to get to the course catalog option (Y or 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latin typeface="Arial" panose="020B0604020202020204" pitchFamily="34" charset="0"/>
                <a:cs typeface="Arial" panose="020B0604020202020204" pitchFamily="34" charset="0"/>
              </a:rPr>
              <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(B1) Entering search terms to get to the course catalog option (Y or 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Arial" panose="020B0604020202020204" pitchFamily="34" charset="0"/>
              <a:cs typeface="Arial" panose="020B0604020202020204" pitchFamily="34" charset="0"/>
            </a:endParaRPr>
          </a:p>
          <a:p>
            <a:pPr lvl="0">
              <a:defRPr/>
            </a:pPr>
            <a:r>
              <a:rPr lang="en-US" dirty="0"/>
              <a:t>Connaway, L. S., &amp; Radford, M. L. (2017). </a:t>
            </a:r>
            <a:r>
              <a:rPr lang="en-US" i="1" dirty="0"/>
              <a:t>Research Methods for Library and Information Science, </a:t>
            </a:r>
            <a:r>
              <a:rPr lang="en-US" dirty="0"/>
              <a:t>6th ed. Westport, CT: Libraries Unlimited.</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5A6DD34-2E5D-44F1-8091-20CC79DD3A1A}" type="slidenum">
              <a:rPr lang="en-US" smtClean="0"/>
              <a:t>53</a:t>
            </a:fld>
            <a:endParaRPr lang="en-US"/>
          </a:p>
        </p:txBody>
      </p:sp>
    </p:spTree>
    <p:extLst>
      <p:ext uri="{BB962C8B-B14F-4D97-AF65-F5344CB8AC3E}">
        <p14:creationId xmlns:p14="http://schemas.microsoft.com/office/powerpoint/2010/main" val="6302085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A6DD34-2E5D-44F1-8091-20CC79DD3A1A}" type="slidenum">
              <a:rPr lang="en-US" smtClean="0"/>
              <a:t>54</a:t>
            </a:fld>
            <a:endParaRPr lang="en-US"/>
          </a:p>
        </p:txBody>
      </p:sp>
    </p:spTree>
    <p:extLst>
      <p:ext uri="{BB962C8B-B14F-4D97-AF65-F5344CB8AC3E}">
        <p14:creationId xmlns:p14="http://schemas.microsoft.com/office/powerpoint/2010/main" val="32448799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A6DD34-2E5D-44F1-8091-20CC79DD3A1A}" type="slidenum">
              <a:rPr lang="en-US" smtClean="0"/>
              <a:t>55</a:t>
            </a:fld>
            <a:endParaRPr lang="en-US"/>
          </a:p>
        </p:txBody>
      </p:sp>
    </p:spTree>
    <p:extLst>
      <p:ext uri="{BB962C8B-B14F-4D97-AF65-F5344CB8AC3E}">
        <p14:creationId xmlns:p14="http://schemas.microsoft.com/office/powerpoint/2010/main" val="37789460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A6DD34-2E5D-44F1-8091-20CC79DD3A1A}" type="slidenum">
              <a:rPr lang="en-US" smtClean="0"/>
              <a:t>56</a:t>
            </a:fld>
            <a:endParaRPr lang="en-US"/>
          </a:p>
        </p:txBody>
      </p:sp>
    </p:spTree>
    <p:extLst>
      <p:ext uri="{BB962C8B-B14F-4D97-AF65-F5344CB8AC3E}">
        <p14:creationId xmlns:p14="http://schemas.microsoft.com/office/powerpoint/2010/main" val="4843259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605867"/>
            <a:ext cx="5486400" cy="3395133"/>
          </a:xfrm>
        </p:spPr>
        <p:txBody>
          <a:bodyPr/>
          <a:lstStyle/>
          <a:p>
            <a:r>
              <a:rPr lang="en-US" sz="1400" dirty="0">
                <a:latin typeface="Arial" panose="020B0604020202020204" pitchFamily="34" charset="0"/>
                <a:cs typeface="Arial" panose="020B0604020202020204" pitchFamily="34" charset="0"/>
              </a:rPr>
              <a:t>Image: https://www.flickr.com/photos/dutchsimba/15704925354 by Dutch Simba / CC BY-NC-ND 2.0</a:t>
            </a:r>
          </a:p>
          <a:p>
            <a:endParaRPr lang="en-US" sz="1400" dirty="0">
              <a:latin typeface="Arial" panose="020B0604020202020204" pitchFamily="34" charset="0"/>
              <a:cs typeface="Arial" panose="020B0604020202020204" pitchFamily="34" charset="0"/>
            </a:endParaRPr>
          </a:p>
          <a:p>
            <a:pPr marL="0" indent="0">
              <a:spcBef>
                <a:spcPts val="0"/>
              </a:spcBef>
              <a:buNone/>
            </a:pPr>
            <a:r>
              <a:rPr lang="en-US" sz="1400" b="0" dirty="0">
                <a:latin typeface="Arial" panose="020B0604020202020204" pitchFamily="34" charset="0"/>
                <a:cs typeface="Arial" panose="020B0604020202020204" pitchFamily="34" charset="0"/>
              </a:rPr>
              <a:t>Asher, A. &amp; Miller, S. (2011). </a:t>
            </a:r>
            <a:r>
              <a:rPr lang="en-US" sz="1400" b="0" i="1" dirty="0">
                <a:latin typeface="Arial" panose="020B0604020202020204" pitchFamily="34" charset="0"/>
                <a:cs typeface="Arial" panose="020B0604020202020204" pitchFamily="34" charset="0"/>
              </a:rPr>
              <a:t>So You Want to Do Anthropology in Your Library? Or a Practical Guide to Ethnographic Research in Academic Libraries</a:t>
            </a:r>
            <a:r>
              <a:rPr lang="en-US" sz="1400" b="0" dirty="0">
                <a:latin typeface="Arial" panose="020B0604020202020204" pitchFamily="34" charset="0"/>
                <a:cs typeface="Arial" panose="020B0604020202020204" pitchFamily="34" charset="0"/>
              </a:rPr>
              <a:t>. Chicago: The ERIAL Project.</a:t>
            </a:r>
            <a:endParaRPr lang="en-US" sz="1400" b="0" dirty="0"/>
          </a:p>
        </p:txBody>
      </p:sp>
      <p:sp>
        <p:nvSpPr>
          <p:cNvPr id="4" name="Slide Number Placeholder 3"/>
          <p:cNvSpPr>
            <a:spLocks noGrp="1"/>
          </p:cNvSpPr>
          <p:nvPr>
            <p:ph type="sldNum" sz="quarter" idx="10"/>
          </p:nvPr>
        </p:nvSpPr>
        <p:spPr/>
        <p:txBody>
          <a:bodyPr/>
          <a:lstStyle/>
          <a:p>
            <a:fld id="{35A6DD34-2E5D-44F1-8091-20CC79DD3A1A}" type="slidenum">
              <a:rPr lang="en-US" smtClean="0"/>
              <a:t>57</a:t>
            </a:fld>
            <a:endParaRPr lang="en-US"/>
          </a:p>
        </p:txBody>
      </p:sp>
    </p:spTree>
    <p:extLst>
      <p:ext uri="{BB962C8B-B14F-4D97-AF65-F5344CB8AC3E}">
        <p14:creationId xmlns:p14="http://schemas.microsoft.com/office/powerpoint/2010/main" val="39990663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Arial" panose="020B0604020202020204" pitchFamily="34" charset="0"/>
                <a:cs typeface="Arial" panose="020B0604020202020204" pitchFamily="34" charset="0"/>
              </a:rPr>
              <a:t>Clark, K. (2007). Mapping Diaries, or Where Do They Go All Day? In N. Foster &amp; S. Gibbons (Eds.), </a:t>
            </a:r>
            <a:r>
              <a:rPr lang="en-US" sz="1400" i="1" kern="1200" dirty="0">
                <a:solidFill>
                  <a:schemeClr val="tx1"/>
                </a:solidFill>
                <a:effectLst/>
                <a:latin typeface="Arial" panose="020B0604020202020204" pitchFamily="34" charset="0"/>
                <a:cs typeface="Arial" panose="020B0604020202020204" pitchFamily="34" charset="0"/>
              </a:rPr>
              <a:t>Studying Students: The Undergraduate Research Project at the University of Rochester</a:t>
            </a:r>
            <a:r>
              <a:rPr lang="en-US" sz="1400" kern="1200" dirty="0">
                <a:solidFill>
                  <a:schemeClr val="tx1"/>
                </a:solidFill>
                <a:effectLst/>
                <a:latin typeface="Arial" panose="020B0604020202020204" pitchFamily="34" charset="0"/>
                <a:cs typeface="Arial" panose="020B0604020202020204" pitchFamily="34" charset="0"/>
              </a:rPr>
              <a:t>. Chicago: Association College and Research Libraries.</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5A6DD34-2E5D-44F1-8091-20CC79DD3A1A}" type="slidenum">
              <a:rPr lang="en-US" smtClean="0"/>
              <a:t>58</a:t>
            </a:fld>
            <a:endParaRPr lang="en-US"/>
          </a:p>
        </p:txBody>
      </p:sp>
    </p:spTree>
    <p:extLst>
      <p:ext uri="{BB962C8B-B14F-4D97-AF65-F5344CB8AC3E}">
        <p14:creationId xmlns:p14="http://schemas.microsoft.com/office/powerpoint/2010/main" val="2591174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3813" y="182563"/>
            <a:ext cx="4335462" cy="2438400"/>
          </a:xfrm>
        </p:spPr>
      </p:sp>
      <p:sp>
        <p:nvSpPr>
          <p:cNvPr id="3" name="Notes Placeholder 2"/>
          <p:cNvSpPr>
            <a:spLocks noGrp="1"/>
          </p:cNvSpPr>
          <p:nvPr>
            <p:ph type="body" idx="1"/>
          </p:nvPr>
        </p:nvSpPr>
        <p:spPr>
          <a:xfrm>
            <a:off x="331470" y="2706625"/>
            <a:ext cx="6126480" cy="597858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Quadrant 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HKU, 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year</a:t>
            </a:r>
            <a:r>
              <a:rPr lang="en-US" baseline="0" dirty="0">
                <a:latin typeface="Arial" panose="020B0604020202020204" pitchFamily="34" charset="0"/>
                <a:cs typeface="Arial" panose="020B0604020202020204" pitchFamily="34" charset="0"/>
              </a:rPr>
              <a:t> undergrad</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Realized I am not that hard working </a:t>
            </a:r>
          </a:p>
          <a:p>
            <a:r>
              <a:rPr lang="en-US" dirty="0">
                <a:latin typeface="Arial" panose="020B0604020202020204" pitchFamily="34" charset="0"/>
                <a:cs typeface="Arial" panose="020B0604020202020204" pitchFamily="34" charset="0"/>
              </a:rPr>
              <a:t>In desperation when I have to directly go to library website</a:t>
            </a:r>
          </a:p>
          <a:p>
            <a:r>
              <a:rPr lang="en-US" dirty="0">
                <a:latin typeface="Arial" panose="020B0604020202020204" pitchFamily="34" charset="0"/>
                <a:cs typeface="Arial" panose="020B0604020202020204" pitchFamily="34" charset="0"/>
              </a:rPr>
              <a:t>Google search: usually don’t login, just search, more on visitor side</a:t>
            </a:r>
          </a:p>
          <a:p>
            <a:r>
              <a:rPr lang="en-US" dirty="0">
                <a:latin typeface="Arial" panose="020B0604020202020204" pitchFamily="34" charset="0"/>
                <a:cs typeface="Arial" panose="020B0604020202020204" pitchFamily="34" charset="0"/>
              </a:rPr>
              <a:t>Snapchat …Hotmail : Not too often do sharing</a:t>
            </a:r>
          </a:p>
          <a:p>
            <a:r>
              <a:rPr lang="en-US" dirty="0">
                <a:latin typeface="Arial" panose="020B0604020202020204" pitchFamily="34" charset="0"/>
                <a:cs typeface="Arial" panose="020B0604020202020204" pitchFamily="34" charset="0"/>
              </a:rPr>
              <a:t>A way to release my burden </a:t>
            </a:r>
          </a:p>
          <a:p>
            <a:r>
              <a:rPr lang="en-US" dirty="0">
                <a:latin typeface="Arial" panose="020B0604020202020204" pitchFamily="34" charset="0"/>
                <a:cs typeface="Arial" panose="020B0604020202020204" pitchFamily="34" charset="0"/>
              </a:rPr>
              <a:t>FB try not to post/share, look at what my friends share</a:t>
            </a:r>
          </a:p>
          <a:p>
            <a:endParaRPr lang="en-US" dirty="0"/>
          </a:p>
          <a:p>
            <a:r>
              <a:rPr lang="en-US" dirty="0"/>
              <a:t>Quadrant 2: </a:t>
            </a:r>
          </a:p>
          <a:p>
            <a:r>
              <a:rPr lang="en-US" dirty="0">
                <a:latin typeface="Arial" panose="020B0604020202020204" pitchFamily="34" charset="0"/>
                <a:cs typeface="Arial" panose="020B0604020202020204" pitchFamily="34" charset="0"/>
              </a:rPr>
              <a:t>HKU, upper undergrad</a:t>
            </a:r>
          </a:p>
          <a:p>
            <a:r>
              <a:rPr lang="en-US" dirty="0">
                <a:latin typeface="Arial" panose="020B0604020202020204" pitchFamily="34" charset="0"/>
                <a:cs typeface="Arial" panose="020B0604020202020204" pitchFamily="34" charset="0"/>
              </a:rPr>
              <a:t>Library- Borrow book for personal </a:t>
            </a:r>
          </a:p>
          <a:p>
            <a:r>
              <a:rPr lang="en-US" dirty="0">
                <a:latin typeface="Arial" panose="020B0604020202020204" pitchFamily="34" charset="0"/>
                <a:cs typeface="Arial" panose="020B0604020202020204" pitchFamily="34" charset="0"/>
              </a:rPr>
              <a:t>Google drive – only for group project (visitor)</a:t>
            </a:r>
          </a:p>
          <a:p>
            <a:r>
              <a:rPr lang="en-US" dirty="0">
                <a:latin typeface="Arial" panose="020B0604020202020204" pitchFamily="34" charset="0"/>
                <a:cs typeface="Arial" panose="020B0604020202020204" pitchFamily="34" charset="0"/>
              </a:rPr>
              <a:t>Social media apps make us anti – social </a:t>
            </a:r>
          </a:p>
          <a:p>
            <a:endParaRPr lang="en-US" dirty="0"/>
          </a:p>
          <a:p>
            <a:r>
              <a:rPr lang="en-US" dirty="0"/>
              <a:t>Quadrant 3:</a:t>
            </a:r>
          </a:p>
          <a:p>
            <a:r>
              <a:rPr lang="en-US" dirty="0">
                <a:latin typeface="Arial" panose="020B0604020202020204" pitchFamily="34" charset="0"/>
                <a:cs typeface="Arial" panose="020B0604020202020204" pitchFamily="34" charset="0"/>
              </a:rPr>
              <a:t>HKU, faculty researcher and/or scholar</a:t>
            </a:r>
          </a:p>
          <a:p>
            <a:r>
              <a:rPr lang="en-US" dirty="0">
                <a:latin typeface="Arial" panose="020B0604020202020204" pitchFamily="34" charset="0"/>
                <a:cs typeface="Arial" panose="020B0604020202020204" pitchFamily="34" charset="0"/>
              </a:rPr>
              <a:t>Research assistant</a:t>
            </a:r>
          </a:p>
          <a:p>
            <a:r>
              <a:rPr lang="en-US" dirty="0">
                <a:latin typeface="Arial" panose="020B0604020202020204" pitchFamily="34" charset="0"/>
                <a:cs typeface="Arial" panose="020B0604020202020204" pitchFamily="34" charset="0"/>
              </a:rPr>
              <a:t>Least Digital footprint as possible, substantial, good thing to live (the left side of the map) </a:t>
            </a:r>
          </a:p>
          <a:p>
            <a:r>
              <a:rPr lang="en-US" dirty="0">
                <a:latin typeface="Arial" panose="020B0604020202020204" pitchFamily="34" charset="0"/>
                <a:cs typeface="Arial" panose="020B0604020202020204" pitchFamily="34" charset="0"/>
              </a:rPr>
              <a:t>Middle – use a lot in work, create contacts</a:t>
            </a:r>
          </a:p>
          <a:p>
            <a:r>
              <a:rPr lang="en-US" dirty="0">
                <a:latin typeface="Arial" panose="020B0604020202020204" pitchFamily="34" charset="0"/>
                <a:cs typeface="Arial" panose="020B0604020202020204" pitchFamily="34" charset="0"/>
              </a:rPr>
              <a:t>Use HKU specific apps for work, </a:t>
            </a:r>
            <a:r>
              <a:rPr lang="en-US" dirty="0" err="1">
                <a:latin typeface="Arial" panose="020B0604020202020204" pitchFamily="34" charset="0"/>
                <a:cs typeface="Arial" panose="020B0604020202020204" pitchFamily="34" charset="0"/>
              </a:rPr>
              <a:t>wordpress</a:t>
            </a:r>
            <a:r>
              <a:rPr lang="en-US" dirty="0">
                <a:latin typeface="Arial" panose="020B0604020202020204" pitchFamily="34" charset="0"/>
                <a:cs typeface="Arial" panose="020B0604020202020204" pitchFamily="34" charset="0"/>
              </a:rPr>
              <a:t>, create webpage</a:t>
            </a:r>
          </a:p>
          <a:p>
            <a:r>
              <a:rPr lang="en-US" dirty="0">
                <a:latin typeface="Arial" panose="020B0604020202020204" pitchFamily="34" charset="0"/>
                <a:cs typeface="Arial" panose="020B0604020202020204" pitchFamily="34" charset="0"/>
              </a:rPr>
              <a:t>Learn about yourself: need to learn more &amp; contribute more in digital footprint (at work and in personal)</a:t>
            </a:r>
          </a:p>
          <a:p>
            <a:endParaRPr lang="en-US" dirty="0"/>
          </a:p>
          <a:p>
            <a:pPr lvl="0">
              <a:defRPr/>
            </a:pPr>
            <a:r>
              <a:rPr lang="en-US" dirty="0"/>
              <a:t>White, D. S., &amp; Connaway, L. S. (2011-2014). </a:t>
            </a:r>
            <a:r>
              <a:rPr lang="en-US" i="1" dirty="0"/>
              <a:t>Visitors &amp; Residents: What Motivates Engagement with the Digital Information Environment.</a:t>
            </a:r>
            <a:r>
              <a:rPr lang="en-US" dirty="0"/>
              <a:t> Funded by JISC, OCLC, and Oxford University. </a:t>
            </a:r>
            <a:r>
              <a:rPr lang="en-US" u="sng" dirty="0">
                <a:hlinkClick r:id="rId3"/>
              </a:rPr>
              <a:t>http://www.oclc.org/research/activities/vandr/</a:t>
            </a:r>
            <a:r>
              <a:rPr lang="en-US" dirty="0"/>
              <a:t>.</a:t>
            </a:r>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35A6DD34-2E5D-44F1-8091-20CC79DD3A1A}" type="slidenum">
              <a:rPr lang="en-US" smtClean="0"/>
              <a:t>59</a:t>
            </a:fld>
            <a:endParaRPr lang="en-US"/>
          </a:p>
        </p:txBody>
      </p:sp>
    </p:spTree>
    <p:extLst>
      <p:ext uri="{BB962C8B-B14F-4D97-AF65-F5344CB8AC3E}">
        <p14:creationId xmlns:p14="http://schemas.microsoft.com/office/powerpoint/2010/main" val="378095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2"/>
            <a:ext cx="5569527" cy="4284133"/>
          </a:xfrm>
        </p:spPr>
        <p:txBody>
          <a:bodyPr/>
          <a:lstStyle/>
          <a:p>
            <a:r>
              <a:rPr lang="en-US" sz="1400" dirty="0">
                <a:latin typeface="Arial" charset="0"/>
                <a:ea typeface="Arial" charset="0"/>
                <a:cs typeface="Arial" charset="0"/>
              </a:rPr>
              <a:t>Image: https://commons.wikimedia.org/wiki/File:Lane_Cove,_New_South_Wales_Library.jpg by John </a:t>
            </a:r>
            <a:r>
              <a:rPr lang="en-US" sz="1400" dirty="0" err="1">
                <a:latin typeface="Arial" charset="0"/>
                <a:ea typeface="Arial" charset="0"/>
                <a:cs typeface="Arial" charset="0"/>
              </a:rPr>
              <a:t>Rotenstein</a:t>
            </a:r>
            <a:r>
              <a:rPr lang="en-US" sz="1400" dirty="0">
                <a:latin typeface="Arial" charset="0"/>
                <a:ea typeface="Arial" charset="0"/>
                <a:cs typeface="Arial" charset="0"/>
              </a:rPr>
              <a:t> / Public Domain (Lane Cove Library, New South Wales, Australia)</a:t>
            </a:r>
            <a:endParaRPr lang="en-US" sz="1400" b="0" i="0" kern="1200" dirty="0">
              <a:solidFill>
                <a:schemeClr val="tx1"/>
              </a:solidFill>
              <a:effectLst/>
              <a:latin typeface="Arial" charset="0"/>
              <a:ea typeface="Arial" charset="0"/>
              <a:cs typeface="Arial" charset="0"/>
            </a:endParaRPr>
          </a:p>
          <a:p>
            <a:endParaRPr lang="en-US" sz="1400" dirty="0">
              <a:latin typeface="Arial" charset="0"/>
              <a:ea typeface="Arial" charset="0"/>
              <a:cs typeface="Arial" charset="0"/>
            </a:endParaRPr>
          </a:p>
          <a:p>
            <a:pPr marL="171450" lvl="0" indent="-171450">
              <a:buFont typeface="Arial" charset="0"/>
              <a:buChar char="•"/>
            </a:pPr>
            <a:r>
              <a:rPr lang="en-US" sz="1400" kern="1200" dirty="0">
                <a:solidFill>
                  <a:schemeClr val="tx1"/>
                </a:solidFill>
                <a:effectLst/>
                <a:latin typeface="Arial" charset="0"/>
                <a:ea typeface="Arial" charset="0"/>
                <a:cs typeface="Arial" charset="0"/>
              </a:rPr>
              <a:t>Current landscape</a:t>
            </a:r>
          </a:p>
          <a:p>
            <a:pPr marL="628650" lvl="1" indent="-171450">
              <a:buFont typeface="Arial" charset="0"/>
              <a:buChar char="•"/>
            </a:pPr>
            <a:r>
              <a:rPr lang="en-US" sz="1400" kern="1200" dirty="0">
                <a:solidFill>
                  <a:schemeClr val="tx1"/>
                </a:solidFill>
                <a:effectLst/>
                <a:latin typeface="Arial" charset="0"/>
                <a:ea typeface="Arial" charset="0"/>
                <a:cs typeface="Arial" charset="0"/>
              </a:rPr>
              <a:t>“The LIS field is maturing in terms of research method selection and application in that a greater number and wider variety of research methods are used in all the research publications this study examines…Scholars are no longer limited to the research methods traditionally applied in LIS explorations (e.g., questionnaire and historical method)" (Chu, 2015, 40).</a:t>
            </a:r>
          </a:p>
          <a:p>
            <a:pPr marL="0" lvl="1"/>
            <a:endParaRPr lang="en-US" dirty="0">
              <a:latin typeface="Arial" charset="0"/>
              <a:ea typeface="Arial" charset="0"/>
              <a:cs typeface="Arial" charset="0"/>
            </a:endParaRPr>
          </a:p>
          <a:p>
            <a:pPr marL="0" lvl="1"/>
            <a:r>
              <a:rPr lang="en-US" dirty="0"/>
              <a:t>Chu, H. (2015). Research Methods in Library and Information Science: A Content Analysis. </a:t>
            </a:r>
            <a:r>
              <a:rPr lang="en-US" i="1" dirty="0"/>
              <a:t>Library &amp; Information Science Research 37</a:t>
            </a:r>
            <a:r>
              <a:rPr lang="en-US" dirty="0"/>
              <a:t>(1), 36-41. </a:t>
            </a:r>
          </a:p>
          <a:p>
            <a:pPr marL="0" lvl="1"/>
            <a:endParaRPr lang="en-US" sz="1400" kern="1200" dirty="0">
              <a:solidFill>
                <a:schemeClr val="tx1"/>
              </a:solidFill>
              <a:effectLst/>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A035E6FC-CCC7-F34C-83D9-78C7523946F2}" type="slidenum">
              <a:rPr lang="en-US" smtClean="0"/>
              <a:t>6</a:t>
            </a:fld>
            <a:endParaRPr lang="en-US"/>
          </a:p>
        </p:txBody>
      </p:sp>
    </p:spTree>
    <p:extLst>
      <p:ext uri="{BB962C8B-B14F-4D97-AF65-F5344CB8AC3E}">
        <p14:creationId xmlns:p14="http://schemas.microsoft.com/office/powerpoint/2010/main" val="17798630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7200"/>
            <a:ext cx="5486400" cy="3086100"/>
          </a:xfrm>
        </p:spPr>
      </p:sp>
      <p:sp>
        <p:nvSpPr>
          <p:cNvPr id="3" name="Notes Placeholder 2"/>
          <p:cNvSpPr>
            <a:spLocks noGrp="1"/>
          </p:cNvSpPr>
          <p:nvPr>
            <p:ph type="body" idx="1"/>
          </p:nvPr>
        </p:nvSpPr>
        <p:spPr>
          <a:xfrm>
            <a:off x="685800" y="3840480"/>
            <a:ext cx="5486400" cy="3600450"/>
          </a:xfrm>
        </p:spPr>
        <p:txBody>
          <a:bodyPr/>
          <a:lstStyle/>
          <a:p>
            <a:r>
              <a:rPr lang="en-US" sz="1400" dirty="0">
                <a:latin typeface="Arial" panose="020B0604020202020204" pitchFamily="34" charset="0"/>
                <a:cs typeface="Arial" panose="020B0604020202020204" pitchFamily="34" charset="0"/>
              </a:rPr>
              <a:t>OCLC Research. 2016. </a:t>
            </a:r>
            <a:r>
              <a:rPr lang="en-US" sz="1400" i="1" dirty="0">
                <a:latin typeface="Arial" panose="020B0604020202020204" pitchFamily="34" charset="0"/>
                <a:cs typeface="Arial" panose="020B0604020202020204" pitchFamily="34" charset="0"/>
              </a:rPr>
              <a:t>Using the Digital Visitors and Residents App</a:t>
            </a:r>
            <a:r>
              <a:rPr lang="en-US" sz="1400" dirty="0">
                <a:latin typeface="Arial" panose="020B0604020202020204" pitchFamily="34" charset="0"/>
                <a:cs typeface="Arial" panose="020B0604020202020204" pitchFamily="34" charset="0"/>
              </a:rPr>
              <a:t>. YouTube video. May 5. </a:t>
            </a:r>
            <a:r>
              <a:rPr lang="en-US" sz="1400" dirty="0">
                <a:latin typeface="Arial" panose="020B0604020202020204" pitchFamily="34" charset="0"/>
                <a:cs typeface="Arial" panose="020B0604020202020204" pitchFamily="34" charset="0"/>
                <a:hlinkClick r:id="rId3"/>
              </a:rPr>
              <a:t>https://www.youtube.com/watch?v=6ai0ZO3lDR4</a:t>
            </a:r>
            <a:r>
              <a:rPr lang="en-US" sz="1400" dirty="0">
                <a:latin typeface="Arial" panose="020B0604020202020204" pitchFamily="34" charset="0"/>
                <a:cs typeface="Arial" panose="020B0604020202020204" pitchFamily="34" charset="0"/>
              </a:rPr>
              <a:t>.</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06F2A94-4A4D-4FD9-8EB7-4970A8389576}" type="slidenum">
              <a:rPr lang="en-US" smtClean="0"/>
              <a:t>60</a:t>
            </a:fld>
            <a:endParaRPr lang="en-US" dirty="0"/>
          </a:p>
        </p:txBody>
      </p:sp>
    </p:spTree>
    <p:extLst>
      <p:ext uri="{BB962C8B-B14F-4D97-AF65-F5344CB8AC3E}">
        <p14:creationId xmlns:p14="http://schemas.microsoft.com/office/powerpoint/2010/main" val="14446326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A6DD34-2E5D-44F1-8091-20CC79DD3A1A}" type="slidenum">
              <a:rPr lang="en-US" smtClean="0"/>
              <a:t>61</a:t>
            </a:fld>
            <a:endParaRPr lang="en-US"/>
          </a:p>
        </p:txBody>
      </p:sp>
    </p:spTree>
    <p:extLst>
      <p:ext uri="{BB962C8B-B14F-4D97-AF65-F5344CB8AC3E}">
        <p14:creationId xmlns:p14="http://schemas.microsoft.com/office/powerpoint/2010/main" val="8222222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5A6DD34-2E5D-44F1-8091-20CC79DD3A1A}" type="slidenum">
              <a:rPr lang="en-US" smtClean="0"/>
              <a:t>62</a:t>
            </a:fld>
            <a:endParaRPr lang="en-US"/>
          </a:p>
        </p:txBody>
      </p:sp>
    </p:spTree>
    <p:extLst>
      <p:ext uri="{BB962C8B-B14F-4D97-AF65-F5344CB8AC3E}">
        <p14:creationId xmlns:p14="http://schemas.microsoft.com/office/powerpoint/2010/main" val="8229691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184150"/>
            <a:ext cx="4572000" cy="2571750"/>
          </a:xfrm>
        </p:spPr>
      </p:sp>
      <p:sp>
        <p:nvSpPr>
          <p:cNvPr id="3" name="Notes Placeholder 2"/>
          <p:cNvSpPr>
            <a:spLocks noGrp="1"/>
          </p:cNvSpPr>
          <p:nvPr>
            <p:ph type="body" idx="1"/>
          </p:nvPr>
        </p:nvSpPr>
        <p:spPr>
          <a:xfrm>
            <a:off x="134112" y="2755900"/>
            <a:ext cx="6722301" cy="6203950"/>
          </a:xfrm>
        </p:spPr>
        <p:txBody>
          <a:bodyPr>
            <a:noAutofit/>
          </a:bodyPr>
          <a:lstStyle/>
          <a:p>
            <a:pPr defTabSz="457153">
              <a:defRPr/>
            </a:pPr>
            <a:r>
              <a:rPr lang="en-US" sz="1100" dirty="0">
                <a:latin typeface="Arial" panose="020B0604020202020204" pitchFamily="34" charset="0"/>
                <a:cs typeface="Arial" panose="020B0604020202020204" pitchFamily="34" charset="0"/>
              </a:rPr>
              <a:t>Image: https://www.flickr.com/photos/respres/6041698098/ by Jeff Turner / CC BY 2.0</a:t>
            </a:r>
          </a:p>
          <a:p>
            <a:pPr defTabSz="457153">
              <a:defRPr/>
            </a:pPr>
            <a:endParaRPr lang="en-US" sz="1100" dirty="0">
              <a:latin typeface="Arial" panose="020B0604020202020204" pitchFamily="34" charset="0"/>
              <a:cs typeface="Arial" panose="020B0604020202020204" pitchFamily="34" charset="0"/>
            </a:endParaRPr>
          </a:p>
          <a:p>
            <a:pPr defTabSz="457153">
              <a:defRPr/>
            </a:pPr>
            <a:r>
              <a:rPr lang="en-US" dirty="0">
                <a:latin typeface="Arial" panose="020B0604020202020204" pitchFamily="34" charset="0"/>
                <a:cs typeface="Arial" panose="020B0604020202020204" pitchFamily="34" charset="0"/>
              </a:rPr>
              <a:t>Ethnographic research methods seek to use people’s own categories of analysis as a way of understanding social and cultural processes on their own terms. Researchers using ethnographic approaches must be careful to avoid making assumptions about what they will find, to suspend judgment about people’s actions, and to attend to both people’s own explanations of the processes being studied as well as analytical or theoretical explanations. While ethnographic methods usually emphasize qualitative data, they should not be seen as opposed to quantitative approaches to research, but instead as a different, and often complementary, way of gathering evidence and discovering meaning within the complexities of human behavior</a:t>
            </a:r>
            <a:r>
              <a:rPr lang="en-US" baseline="0" dirty="0">
                <a:latin typeface="Arial" panose="020B0604020202020204" pitchFamily="34" charset="0"/>
                <a:cs typeface="Arial" panose="020B0604020202020204" pitchFamily="34" charset="0"/>
              </a:rPr>
              <a:t> (Asher 2017, 264). </a:t>
            </a:r>
          </a:p>
          <a:p>
            <a:pPr defTabSz="457153">
              <a:defRPr/>
            </a:pPr>
            <a:endParaRPr lang="en-US" sz="110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Asher, Andrew. 2017. “On Ethnographic Research: How do Students Find the Information They Need?” In </a:t>
            </a:r>
            <a:r>
              <a:rPr lang="en-US" sz="1100" i="1" dirty="0">
                <a:latin typeface="Arial" panose="020B0604020202020204" pitchFamily="34" charset="0"/>
                <a:cs typeface="Arial" panose="020B0604020202020204" pitchFamily="34" charset="0"/>
              </a:rPr>
              <a:t>Research Methods for Library and Information Science,</a:t>
            </a:r>
            <a:r>
              <a:rPr lang="en-US" sz="1100" dirty="0">
                <a:latin typeface="Arial" panose="020B0604020202020204" pitchFamily="34" charset="0"/>
                <a:cs typeface="Arial" panose="020B0604020202020204" pitchFamily="34" charset="0"/>
              </a:rPr>
              <a:t> 6th ed., edited by Lynn Silipigni Connaway and Marie L. Radford, 264. Westport, CT: Libraries Unlimited.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data collection methods discussed above are used in ethnographic research studies. The data analysis methods used for the qualitative data collected in diaries, journals, interviews, and mapping are the same as those discussed in chapters 7 and 8. The data must be interpreted in a manner that retains their richness. This “thick description,” including group interactions, is one of their advantages of the ethnographic approach. The ethnographic summary and the content analysis approach of open and thematic coding are not conflicting means of analysis. If quantitative data are collected in the interviews and </a:t>
            </a:r>
            <a:r>
              <a:rPr lang="en-US" dirty="0" err="1">
                <a:latin typeface="Arial" panose="020B0604020202020204" pitchFamily="34" charset="0"/>
                <a:cs typeface="Arial" panose="020B0604020202020204" pitchFamily="34" charset="0"/>
              </a:rPr>
              <a:t>FtF</a:t>
            </a:r>
            <a:r>
              <a:rPr lang="en-US" dirty="0">
                <a:latin typeface="Arial" panose="020B0604020202020204" pitchFamily="34" charset="0"/>
                <a:cs typeface="Arial" panose="020B0604020202020204" pitchFamily="34" charset="0"/>
              </a:rPr>
              <a:t> survey questions, the data analysis methods should be compatible. The analyses most likely will include descriptive statistics but may include inferential statistics, which are discussed in chapter 6.” (Connaway and Radford 2017, 282)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lvl="0">
              <a:defRPr/>
            </a:pPr>
            <a:r>
              <a:rPr lang="en-US" sz="1100" dirty="0"/>
              <a:t>Connaway, L. S., &amp; Radford, M. L. (2017). </a:t>
            </a:r>
            <a:r>
              <a:rPr lang="en-US" sz="1100" i="1" dirty="0"/>
              <a:t>Research Methods for Library and Information Science</a:t>
            </a:r>
            <a:r>
              <a:rPr lang="en-US" sz="1100" dirty="0"/>
              <a:t>, 6th ed. Westport, CT: Libraries Unlimited. </a:t>
            </a:r>
            <a:endParaRPr lang="en-US"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63</a:t>
            </a:fld>
            <a:endParaRPr lang="en-US" dirty="0"/>
          </a:p>
        </p:txBody>
      </p:sp>
    </p:spTree>
    <p:extLst>
      <p:ext uri="{BB962C8B-B14F-4D97-AF65-F5344CB8AC3E}">
        <p14:creationId xmlns:p14="http://schemas.microsoft.com/office/powerpoint/2010/main" val="21296842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1513" y="895350"/>
            <a:ext cx="5486400" cy="3086100"/>
          </a:xfrm>
        </p:spPr>
      </p:sp>
      <p:sp>
        <p:nvSpPr>
          <p:cNvPr id="3" name="Notes Placeholder 2"/>
          <p:cNvSpPr>
            <a:spLocks noGrp="1"/>
          </p:cNvSpPr>
          <p:nvPr>
            <p:ph type="body" idx="1"/>
          </p:nvPr>
        </p:nvSpPr>
        <p:spPr>
          <a:xfrm>
            <a:off x="203200" y="4400549"/>
            <a:ext cx="6445956" cy="4449940"/>
          </a:xfrm>
        </p:spPr>
        <p:txBody>
          <a:bodyPr/>
          <a:lstStyle/>
          <a:p>
            <a:r>
              <a:rPr lang="en-US" sz="1400" dirty="0">
                <a:latin typeface="Arial" panose="020B0604020202020204" pitchFamily="34" charset="0"/>
                <a:cs typeface="Arial" panose="020B0604020202020204" pitchFamily="34" charset="0"/>
              </a:rPr>
              <a:t>Image: https://www.flickr.com/photos/flakepardigm/4687752030/ by Tyler </a:t>
            </a:r>
            <a:r>
              <a:rPr lang="en-US" sz="1400" dirty="0" err="1">
                <a:latin typeface="Arial" panose="020B0604020202020204" pitchFamily="34" charset="0"/>
                <a:cs typeface="Arial" panose="020B0604020202020204" pitchFamily="34" charset="0"/>
              </a:rPr>
              <a:t>Nienhouse</a:t>
            </a:r>
            <a:r>
              <a:rPr lang="en-US" sz="1400" dirty="0">
                <a:latin typeface="Arial" panose="020B0604020202020204" pitchFamily="34" charset="0"/>
                <a:cs typeface="Arial" panose="020B0604020202020204" pitchFamily="34" charset="0"/>
              </a:rPr>
              <a:t> / CC BY 2.0</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CAQDAS packages help to provide a place to contain all data sources and have multiple affordances, especially for large data sets common in qualitative projects. There is a growing number of these products available, in both proprietary and open source versions. Proprietary products include </a:t>
            </a:r>
            <a:r>
              <a:rPr lang="en-US" sz="1400" dirty="0" err="1">
                <a:latin typeface="Arial" panose="020B0604020202020204" pitchFamily="34" charset="0"/>
                <a:cs typeface="Arial" panose="020B0604020202020204" pitchFamily="34" charset="0"/>
              </a:rPr>
              <a:t>ATLAS.ti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Dedoose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HyperRESEARCH</a:t>
            </a:r>
            <a:r>
              <a:rPr lang="en-US" sz="1400" dirty="0">
                <a:latin typeface="Arial" panose="020B0604020202020204" pitchFamily="34" charset="0"/>
                <a:cs typeface="Arial" panose="020B0604020202020204" pitchFamily="34" charset="0"/>
              </a:rPr>
              <a:t>, MAXQDA, </a:t>
            </a:r>
            <a:r>
              <a:rPr lang="en-US" sz="1400" dirty="0" err="1">
                <a:latin typeface="Arial" panose="020B0604020202020204" pitchFamily="34" charset="0"/>
                <a:cs typeface="Arial" panose="020B0604020202020204" pitchFamily="34" charset="0"/>
              </a:rPr>
              <a:t>Nvivo</a:t>
            </a:r>
            <a:r>
              <a:rPr lang="en-US" sz="1400" dirty="0">
                <a:latin typeface="Arial" panose="020B0604020202020204" pitchFamily="34" charset="0"/>
                <a:cs typeface="Arial" panose="020B0604020202020204" pitchFamily="34" charset="0"/>
              </a:rPr>
              <a:t>, QDA Minder </a:t>
            </a:r>
            <a:r>
              <a:rPr lang="en-US" sz="1400" dirty="0" err="1">
                <a:latin typeface="Arial" panose="020B0604020202020204" pitchFamily="34" charset="0"/>
                <a:cs typeface="Arial" panose="020B0604020202020204" pitchFamily="34" charset="0"/>
              </a:rPr>
              <a:t>Qiqqa</a:t>
            </a:r>
            <a:r>
              <a:rPr lang="en-US" sz="1400" dirty="0">
                <a:latin typeface="Arial" panose="020B0604020202020204" pitchFamily="34" charset="0"/>
                <a:cs typeface="Arial" panose="020B0604020202020204" pitchFamily="34" charset="0"/>
              </a:rPr>
              <a:t>, and </a:t>
            </a:r>
            <a:r>
              <a:rPr lang="en-US" sz="1400" dirty="0" err="1">
                <a:latin typeface="Arial" panose="020B0604020202020204" pitchFamily="34" charset="0"/>
                <a:cs typeface="Arial" panose="020B0604020202020204" pitchFamily="34" charset="0"/>
              </a:rPr>
              <a:t>Xsight</a:t>
            </a:r>
            <a:r>
              <a:rPr lang="en-US" sz="1400" dirty="0">
                <a:latin typeface="Arial" panose="020B0604020202020204" pitchFamily="34" charset="0"/>
                <a:cs typeface="Arial" panose="020B0604020202020204" pitchFamily="34" charset="0"/>
              </a:rPr>
              <a:t>. Open source software includes </a:t>
            </a:r>
            <a:r>
              <a:rPr lang="en-US" sz="1400" dirty="0" err="1">
                <a:latin typeface="Arial" panose="020B0604020202020204" pitchFamily="34" charset="0"/>
                <a:cs typeface="Arial" panose="020B0604020202020204" pitchFamily="34" charset="0"/>
              </a:rPr>
              <a:t>Aquad</a:t>
            </a:r>
            <a:r>
              <a:rPr lang="en-US" sz="1400" dirty="0">
                <a:latin typeface="Arial" panose="020B0604020202020204" pitchFamily="34" charset="0"/>
                <a:cs typeface="Arial" panose="020B0604020202020204" pitchFamily="34" charset="0"/>
              </a:rPr>
              <a:t>, Coding Analysis Toolkit, Compendium, and RQDA.” (Connaway and Radford 2017, 290)</a:t>
            </a:r>
          </a:p>
          <a:p>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“Common features of all these packages include creating and applying codes. Some...have advanced features that support such enhancements as enabling queries (to explore data to discover patterns, connections, etc.), supporting visualizations (to create charts, models, maps, and cluster analyses), and delivering reports (to document and export findings).” (Connaway and Radford 2017, 290)</a:t>
            </a:r>
          </a:p>
          <a:p>
            <a:endParaRPr lang="en-US" sz="1400" dirty="0">
              <a:latin typeface="Arial" panose="020B0604020202020204" pitchFamily="34" charset="0"/>
              <a:cs typeface="Arial" panose="020B0604020202020204" pitchFamily="34" charset="0"/>
            </a:endParaRPr>
          </a:p>
          <a:p>
            <a:pPr lvl="0">
              <a:defRPr/>
            </a:pPr>
            <a:r>
              <a:rPr lang="en-US" dirty="0"/>
              <a:t>Connaway, L. S., &amp; Radford, M. L. (2017). </a:t>
            </a:r>
            <a:r>
              <a:rPr lang="en-US" i="1" dirty="0"/>
              <a:t>Research Methods for Library and Information Science, </a:t>
            </a:r>
            <a:r>
              <a:rPr lang="en-US" dirty="0"/>
              <a:t>6th ed. Westport, CT: Libraries Unlimited.</a:t>
            </a:r>
            <a:r>
              <a:rPr lang="en-US" sz="1400" b="0" dirty="0">
                <a:latin typeface="Arial" panose="020B0604020202020204" pitchFamily="34" charset="0"/>
                <a:cs typeface="Arial" panose="020B0604020202020204" pitchFamily="34" charset="0"/>
              </a:rPr>
              <a:t> </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5A6DD34-2E5D-44F1-8091-20CC79DD3A1A}" type="slidenum">
              <a:rPr lang="en-US" smtClean="0"/>
              <a:t>64</a:t>
            </a:fld>
            <a:endParaRPr lang="en-US"/>
          </a:p>
        </p:txBody>
      </p:sp>
    </p:spTree>
    <p:extLst>
      <p:ext uri="{BB962C8B-B14F-4D97-AF65-F5344CB8AC3E}">
        <p14:creationId xmlns:p14="http://schemas.microsoft.com/office/powerpoint/2010/main" val="4586634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2313" y="601663"/>
            <a:ext cx="5486400" cy="3086100"/>
          </a:xfrm>
        </p:spPr>
      </p:sp>
      <p:sp>
        <p:nvSpPr>
          <p:cNvPr id="3" name="Notes Placeholder 2"/>
          <p:cNvSpPr>
            <a:spLocks noGrp="1"/>
          </p:cNvSpPr>
          <p:nvPr>
            <p:ph type="body" idx="1"/>
          </p:nvPr>
        </p:nvSpPr>
        <p:spPr>
          <a:xfrm>
            <a:off x="225778" y="4400549"/>
            <a:ext cx="6479822" cy="4145139"/>
          </a:xfrm>
        </p:spPr>
        <p:txBody>
          <a:bodyPr/>
          <a:lstStyle/>
          <a:p>
            <a:r>
              <a:rPr lang="en-US" sz="1400" dirty="0">
                <a:latin typeface="Arial" panose="020B0604020202020204" pitchFamily="34" charset="0"/>
                <a:cs typeface="Arial" panose="020B0604020202020204" pitchFamily="34" charset="0"/>
              </a:rPr>
              <a:t>Image: https://www.flickr.com/photos/adambindslev/4727853016/ by Adam </a:t>
            </a:r>
            <a:r>
              <a:rPr lang="en-US" sz="1400" dirty="0" err="1">
                <a:latin typeface="Arial" panose="020B0604020202020204" pitchFamily="34" charset="0"/>
                <a:cs typeface="Arial" panose="020B0604020202020204" pitchFamily="34" charset="0"/>
              </a:rPr>
              <a:t>Bindslev</a:t>
            </a:r>
            <a:r>
              <a:rPr lang="en-US" sz="1400" dirty="0">
                <a:latin typeface="Arial" panose="020B0604020202020204" pitchFamily="34" charset="0"/>
                <a:cs typeface="Arial" panose="020B0604020202020204" pitchFamily="34" charset="0"/>
              </a:rPr>
              <a:t> / CC BY-NC 2.0</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“1. Conduct data collection and analysis simultaneously in an iterative process.</a:t>
            </a:r>
          </a:p>
          <a:p>
            <a:r>
              <a:rPr lang="en-US" sz="1400" dirty="0">
                <a:latin typeface="Arial" panose="020B0604020202020204" pitchFamily="34" charset="0"/>
                <a:cs typeface="Arial" panose="020B0604020202020204" pitchFamily="34" charset="0"/>
              </a:rPr>
              <a:t>2. Analyze actions and processes rather than themes and structure.</a:t>
            </a:r>
          </a:p>
          <a:p>
            <a:r>
              <a:rPr lang="en-US" sz="1400" dirty="0">
                <a:latin typeface="Arial" panose="020B0604020202020204" pitchFamily="34" charset="0"/>
                <a:cs typeface="Arial" panose="020B0604020202020204" pitchFamily="34" charset="0"/>
              </a:rPr>
              <a:t>3. Use comparative methods.</a:t>
            </a:r>
          </a:p>
          <a:p>
            <a:r>
              <a:rPr lang="en-US" sz="1400" dirty="0">
                <a:latin typeface="Arial" panose="020B0604020202020204" pitchFamily="34" charset="0"/>
                <a:cs typeface="Arial" panose="020B0604020202020204" pitchFamily="34" charset="0"/>
              </a:rPr>
              <a:t>4. Draw on data (e.g., narratives and descriptions) in service of developing new conceptual categories.</a:t>
            </a:r>
          </a:p>
          <a:p>
            <a:r>
              <a:rPr lang="en-US" sz="1400" dirty="0">
                <a:latin typeface="Arial" panose="020B0604020202020204" pitchFamily="34" charset="0"/>
                <a:cs typeface="Arial" panose="020B0604020202020204" pitchFamily="34" charset="0"/>
              </a:rPr>
              <a:t>5. Develop inductive abstract analytic categories through systematic data analysis. </a:t>
            </a:r>
          </a:p>
          <a:p>
            <a:r>
              <a:rPr lang="en-US" sz="1400" dirty="0">
                <a:latin typeface="Arial" panose="020B0604020202020204" pitchFamily="34" charset="0"/>
                <a:cs typeface="Arial" panose="020B0604020202020204" pitchFamily="34" charset="0"/>
              </a:rPr>
              <a:t>6. Emphasize theory construction rather than description or application of current theories.</a:t>
            </a:r>
          </a:p>
          <a:p>
            <a:r>
              <a:rPr lang="en-US" sz="1400" dirty="0">
                <a:latin typeface="Arial" panose="020B0604020202020204" pitchFamily="34" charset="0"/>
                <a:cs typeface="Arial" panose="020B0604020202020204" pitchFamily="34" charset="0"/>
              </a:rPr>
              <a:t>7. Engage in theoretical sampling. </a:t>
            </a:r>
          </a:p>
          <a:p>
            <a:r>
              <a:rPr lang="en-US" sz="1400" dirty="0">
                <a:latin typeface="Arial" panose="020B0604020202020204" pitchFamily="34" charset="0"/>
                <a:cs typeface="Arial" panose="020B0604020202020204" pitchFamily="34" charset="0"/>
              </a:rPr>
              <a:t>8. Search for variation in the studied categories or process.</a:t>
            </a:r>
          </a:p>
          <a:p>
            <a:r>
              <a:rPr lang="en-US" sz="1400" dirty="0">
                <a:latin typeface="Arial" panose="020B0604020202020204" pitchFamily="34" charset="0"/>
                <a:cs typeface="Arial" panose="020B0604020202020204" pitchFamily="34" charset="0"/>
              </a:rPr>
              <a:t>9. Pursue developing a category rather than covering a specific empirical topic.”  (Connaway and Radford 2017, 297)</a:t>
            </a:r>
          </a:p>
          <a:p>
            <a:endParaRPr lang="en-US" sz="1400" dirty="0">
              <a:latin typeface="Arial" panose="020B0604020202020204" pitchFamily="34" charset="0"/>
              <a:cs typeface="Arial" panose="020B0604020202020204" pitchFamily="34" charset="0"/>
            </a:endParaRPr>
          </a:p>
          <a:p>
            <a:pPr lvl="0">
              <a:defRPr/>
            </a:pPr>
            <a:r>
              <a:rPr lang="en-US" dirty="0"/>
              <a:t>Connaway, L. S., &amp; Radford, M. L. (2017). </a:t>
            </a:r>
            <a:r>
              <a:rPr lang="en-US" i="1" dirty="0"/>
              <a:t>Research Methods for Library and Information Science, </a:t>
            </a:r>
            <a:r>
              <a:rPr lang="en-US" dirty="0"/>
              <a:t>6th ed. Westport, CT: Libraries Unlimited.</a:t>
            </a:r>
            <a:endParaRPr lang="en-US" sz="1400" b="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5A6DD34-2E5D-44F1-8091-20CC79DD3A1A}" type="slidenum">
              <a:rPr lang="en-US" smtClean="0"/>
              <a:t>65</a:t>
            </a:fld>
            <a:endParaRPr lang="en-US"/>
          </a:p>
        </p:txBody>
      </p:sp>
    </p:spTree>
    <p:extLst>
      <p:ext uri="{BB962C8B-B14F-4D97-AF65-F5344CB8AC3E}">
        <p14:creationId xmlns:p14="http://schemas.microsoft.com/office/powerpoint/2010/main" val="10246621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xfrm>
            <a:off x="717550" y="485775"/>
            <a:ext cx="5584825" cy="3141663"/>
          </a:xfrm>
          <a:ln/>
        </p:spPr>
      </p:sp>
      <p:sp>
        <p:nvSpPr>
          <p:cNvPr id="76802" name="Notes Placeholder 2"/>
          <p:cNvSpPr>
            <a:spLocks noGrp="1"/>
          </p:cNvSpPr>
          <p:nvPr>
            <p:ph type="body" idx="1"/>
          </p:nvPr>
        </p:nvSpPr>
        <p:spPr>
          <a:xfrm>
            <a:off x="701993" y="3919770"/>
            <a:ext cx="5615940" cy="4540162"/>
          </a:xfrm>
          <a:noFill/>
          <a:ln/>
        </p:spPr>
        <p:txBody>
          <a:bodyPr/>
          <a:lstStyle/>
          <a:p>
            <a:r>
              <a:rPr lang="en-US" sz="1400" dirty="0">
                <a:latin typeface="Arial" charset="0"/>
                <a:cs typeface="Arial" charset="0"/>
              </a:rPr>
              <a:t>Image: https://www.flickr.com/photos/eberg/5930730983/</a:t>
            </a:r>
          </a:p>
          <a:p>
            <a:endParaRPr lang="en-US" sz="1400" dirty="0">
              <a:latin typeface="Arial" charset="0"/>
              <a:cs typeface="Arial" charset="0"/>
            </a:endParaRPr>
          </a:p>
          <a:p>
            <a:r>
              <a:rPr lang="en-US" sz="1400" dirty="0">
                <a:latin typeface="Arial" charset="0"/>
                <a:cs typeface="Arial" charset="0"/>
              </a:rPr>
              <a:t>This is just a very small part of our codebook from Visitors  &amp; Residents. Here we have a parent-node of Place and its child-nodes or sub-nodes of Internet, Library, Home, School, and Other.  Within those we have even more child-nodes. As we code, we want</a:t>
            </a:r>
            <a:r>
              <a:rPr lang="en-US" sz="1400" baseline="0" dirty="0">
                <a:latin typeface="Arial" charset="0"/>
                <a:cs typeface="Arial" charset="0"/>
              </a:rPr>
              <a:t> to be as specific as possible.</a:t>
            </a:r>
            <a:endParaRPr lang="en-US" sz="1400" dirty="0">
              <a:latin typeface="Arial" charset="0"/>
              <a:cs typeface="Arial" charset="0"/>
            </a:endParaRPr>
          </a:p>
        </p:txBody>
      </p:sp>
      <p:sp>
        <p:nvSpPr>
          <p:cNvPr id="76803" name="Slide Number Placeholder 3"/>
          <p:cNvSpPr>
            <a:spLocks noGrp="1"/>
          </p:cNvSpPr>
          <p:nvPr>
            <p:ph type="sldNum" sz="quarter" idx="5"/>
          </p:nvPr>
        </p:nvSpPr>
        <p:spPr>
          <a:noFill/>
        </p:spPr>
        <p:txBody>
          <a:bodyPr/>
          <a:lstStyle/>
          <a:p>
            <a:fld id="{2177A651-6162-4D24-9DF1-E81FC356E405}"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23129581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xfrm>
            <a:off x="717550" y="485775"/>
            <a:ext cx="5584825" cy="3141663"/>
          </a:xfrm>
          <a:ln/>
        </p:spPr>
      </p:sp>
      <p:sp>
        <p:nvSpPr>
          <p:cNvPr id="76802" name="Notes Placeholder 2"/>
          <p:cNvSpPr>
            <a:spLocks noGrp="1"/>
          </p:cNvSpPr>
          <p:nvPr>
            <p:ph type="body" idx="1"/>
          </p:nvPr>
        </p:nvSpPr>
        <p:spPr>
          <a:xfrm>
            <a:off x="701993" y="3919770"/>
            <a:ext cx="5615940" cy="4540162"/>
          </a:xfrm>
          <a:noFill/>
          <a:ln/>
        </p:spPr>
        <p:txBody>
          <a:bodyPr/>
          <a:lstStyle/>
          <a:p>
            <a:pPr>
              <a:defRPr/>
            </a:pPr>
            <a:r>
              <a:rPr lang="en-US" sz="1400" dirty="0">
                <a:latin typeface="Arial" panose="020B0604020202020204" pitchFamily="34" charset="0"/>
                <a:cs typeface="Arial" panose="020B0604020202020204" pitchFamily="34" charset="0"/>
              </a:rPr>
              <a:t>Image: https://www.flickr.com/photos/69502532@N00/2947286593/</a:t>
            </a:r>
          </a:p>
          <a:p>
            <a:pPr>
              <a:defRPr/>
            </a:pPr>
            <a:endParaRPr lang="en-US" sz="1400" dirty="0">
              <a:latin typeface="Arial" panose="020B0604020202020204" pitchFamily="34" charset="0"/>
              <a:cs typeface="Arial" panose="020B0604020202020204" pitchFamily="34" charset="0"/>
            </a:endParaRPr>
          </a:p>
          <a:p>
            <a:pPr>
              <a:defRPr/>
            </a:pPr>
            <a:r>
              <a:rPr lang="en-US" sz="1400" dirty="0">
                <a:latin typeface="Arial" panose="020B0604020202020204" pitchFamily="34" charset="0"/>
                <a:cs typeface="Arial" panose="020B0604020202020204" pitchFamily="34" charset="0"/>
              </a:rPr>
              <a:t>Here is another small snippet. This just shows how many sub-nodes we have for Human Sources, which has yielded a lot of interesting data for us and we will very likely be using in some of our upcoming papers and presentations.  </a:t>
            </a:r>
          </a:p>
          <a:p>
            <a:pPr>
              <a:defRPr/>
            </a:pPr>
            <a:endParaRPr lang="en-US" sz="1400" dirty="0">
              <a:latin typeface="Arial" panose="020B0604020202020204" pitchFamily="34" charset="0"/>
              <a:cs typeface="Arial" panose="020B0604020202020204" pitchFamily="34" charset="0"/>
            </a:endParaRPr>
          </a:p>
          <a:p>
            <a:pPr>
              <a:defRPr/>
            </a:pPr>
            <a:r>
              <a:rPr lang="en-US" sz="1400" dirty="0">
                <a:latin typeface="Arial" panose="020B0604020202020204" pitchFamily="34" charset="0"/>
                <a:cs typeface="Arial" panose="020B0604020202020204" pitchFamily="34" charset="0"/>
              </a:rPr>
              <a:t>When we started back several years ago, we started with Emerging participants which are our last year high school students and first year university students from the US and UK and we didn’t have any of them mention Librarians.  However, even now, we are still finding just how important Humans are as Sources for information and help to all our participants.</a:t>
            </a:r>
          </a:p>
        </p:txBody>
      </p:sp>
      <p:sp>
        <p:nvSpPr>
          <p:cNvPr id="76803" name="Slide Number Placeholder 3"/>
          <p:cNvSpPr>
            <a:spLocks noGrp="1"/>
          </p:cNvSpPr>
          <p:nvPr>
            <p:ph type="sldNum" sz="quarter" idx="5"/>
          </p:nvPr>
        </p:nvSpPr>
        <p:spPr>
          <a:noFill/>
        </p:spPr>
        <p:txBody>
          <a:bodyPr/>
          <a:lstStyle/>
          <a:p>
            <a:fld id="{2177A651-6162-4D24-9DF1-E81FC356E405}"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24621582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484188"/>
            <a:ext cx="5486400" cy="3086100"/>
          </a:xfrm>
        </p:spPr>
      </p:sp>
      <p:sp>
        <p:nvSpPr>
          <p:cNvPr id="3" name="Notes Placeholder 2"/>
          <p:cNvSpPr>
            <a:spLocks noGrp="1"/>
          </p:cNvSpPr>
          <p:nvPr>
            <p:ph type="body" idx="1"/>
          </p:nvPr>
        </p:nvSpPr>
        <p:spPr>
          <a:xfrm>
            <a:off x="304799" y="4109156"/>
            <a:ext cx="6287911" cy="3891844"/>
          </a:xfrm>
        </p:spPr>
        <p:txBody>
          <a:bodyPr/>
          <a:lstStyle/>
          <a:p>
            <a:r>
              <a:rPr lang="en-US" sz="1400" dirty="0">
                <a:latin typeface="Arial" panose="020B0604020202020204" pitchFamily="34" charset="0"/>
                <a:cs typeface="Arial" panose="020B0604020202020204" pitchFamily="34" charset="0"/>
              </a:rPr>
              <a:t>Image: https://www.flickr.com/photos/carleycomartin/4030726428/ by Carley </a:t>
            </a:r>
            <a:r>
              <a:rPr lang="en-US" sz="1400" dirty="0" err="1">
                <a:latin typeface="Arial" panose="020B0604020202020204" pitchFamily="34" charset="0"/>
                <a:cs typeface="Arial" panose="020B0604020202020204" pitchFamily="34" charset="0"/>
              </a:rPr>
              <a:t>Comartin</a:t>
            </a:r>
            <a:r>
              <a:rPr lang="en-US" sz="1400" dirty="0">
                <a:latin typeface="Arial" panose="020B0604020202020204" pitchFamily="34" charset="0"/>
                <a:cs typeface="Arial" panose="020B0604020202020204" pitchFamily="34" charset="0"/>
              </a:rPr>
              <a:t> / CC BY-NC 2.0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 major strategy for analysis of qualitative data is the use of the constant comparative method, which embraces “constant comparisons” defined as “the analytic process of comparing different pieces of data against each other for similarities and differences.” It requires the researcher to ask continually: “What is this piece of data saying?” “Is this different from or similar to the next segment?” This involves comparing and aggregating pieces of data on the basis of similar characteristics and beginning the process of sorting these into interim groups or emerging themes.” (Connaway and Radford 2017, 298)</a:t>
            </a:r>
          </a:p>
          <a:p>
            <a:endParaRPr lang="en-US" sz="1400" dirty="0">
              <a:latin typeface="Arial" panose="020B0604020202020204" pitchFamily="34" charset="0"/>
              <a:cs typeface="Arial" panose="020B0604020202020204" pitchFamily="34" charset="0"/>
            </a:endParaRPr>
          </a:p>
          <a:p>
            <a:pPr lvl="0">
              <a:defRPr/>
            </a:pPr>
            <a:r>
              <a:rPr lang="en-US" dirty="0"/>
              <a:t>Connaway, L. S., &amp; Radford, M. L. (2017). </a:t>
            </a:r>
            <a:r>
              <a:rPr lang="en-US" i="1" dirty="0"/>
              <a:t>Research Methods for Library and Information Science, </a:t>
            </a:r>
            <a:r>
              <a:rPr lang="en-US" dirty="0"/>
              <a:t>6th ed. Westport, CT: Libraries Unlimited.</a:t>
            </a:r>
            <a:r>
              <a:rPr lang="en-US" sz="1400" b="0" dirty="0">
                <a:latin typeface="Arial" panose="020B0604020202020204" pitchFamily="34" charset="0"/>
                <a:cs typeface="Arial" panose="020B0604020202020204" pitchFamily="34" charset="0"/>
              </a:rPr>
              <a:t> </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5A6DD34-2E5D-44F1-8091-20CC79DD3A1A}" type="slidenum">
              <a:rPr lang="en-US" smtClean="0"/>
              <a:t>68</a:t>
            </a:fld>
            <a:endParaRPr lang="en-US"/>
          </a:p>
        </p:txBody>
      </p:sp>
    </p:spTree>
    <p:extLst>
      <p:ext uri="{BB962C8B-B14F-4D97-AF65-F5344CB8AC3E}">
        <p14:creationId xmlns:p14="http://schemas.microsoft.com/office/powerpoint/2010/main" val="2421096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0400" y="442913"/>
            <a:ext cx="5486400" cy="3086100"/>
          </a:xfrm>
        </p:spPr>
      </p:sp>
      <p:sp>
        <p:nvSpPr>
          <p:cNvPr id="3" name="Notes Placeholder 2"/>
          <p:cNvSpPr>
            <a:spLocks noGrp="1"/>
          </p:cNvSpPr>
          <p:nvPr>
            <p:ph type="body" idx="1"/>
          </p:nvPr>
        </p:nvSpPr>
        <p:spPr>
          <a:xfrm>
            <a:off x="169333" y="3860799"/>
            <a:ext cx="6468534" cy="4824413"/>
          </a:xfrm>
        </p:spPr>
        <p:txBody>
          <a:bodyPr/>
          <a:lstStyle/>
          <a:p>
            <a:r>
              <a:rPr lang="en-US" sz="1400" dirty="0">
                <a:latin typeface="Arial" panose="020B0604020202020204" pitchFamily="34" charset="0"/>
                <a:cs typeface="Arial" panose="020B0604020202020204" pitchFamily="34" charset="0"/>
              </a:rPr>
              <a:t>Image: https://commons.wikimedia.org/wiki/File:StateLibraryOfNewSouthWales1_gobeirne.jpg by Greg </a:t>
            </a:r>
            <a:r>
              <a:rPr lang="en-US" sz="1400" dirty="0" err="1">
                <a:latin typeface="Arial" panose="020B0604020202020204" pitchFamily="34" charset="0"/>
                <a:cs typeface="Arial" panose="020B0604020202020204" pitchFamily="34" charset="0"/>
              </a:rPr>
              <a:t>O'Beirne</a:t>
            </a:r>
            <a:r>
              <a:rPr lang="en-US" sz="1400" dirty="0">
                <a:latin typeface="Arial" panose="020B0604020202020204" pitchFamily="34" charset="0"/>
                <a:cs typeface="Arial" panose="020B0604020202020204" pitchFamily="34" charset="0"/>
              </a:rPr>
              <a:t> / CC BY-SA 3.0 (</a:t>
            </a:r>
            <a:r>
              <a:rPr lang="en-US" dirty="0"/>
              <a:t>Mitchell Library, State Library of New South Wales, Sydney, Australia)</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“Conversation analysis (CA) is an approach to analyzing talk that is captured in natural settings and has become well established in the disciplines of communication, sociology, linguistics, ethnomethodology, ethnography, and social psychology....It highlights the importance of context and revealing regularities of social conduct through examining particular episodic interactions.”  (Connaway and Radford 2017, 312)</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“Budd had divided discourse analysis (DA) into two different approaches: CA in the form of “linguistic-based analysis,” which is discussed above, and “culturally or socially based discursive practices,” such as those that Foucault has developed...The overarching premise of DA is to question and explore the relationship of the library as an institution and/or LIS as a field of research within a larger social and cultural context.”  (Connaway and Radford 2017, 312-313) </a:t>
            </a:r>
          </a:p>
          <a:p>
            <a:endParaRPr lang="en-US" sz="1400" dirty="0">
              <a:latin typeface="Arial" panose="020B0604020202020204" pitchFamily="34" charset="0"/>
              <a:cs typeface="Arial" panose="020B0604020202020204" pitchFamily="34" charset="0"/>
            </a:endParaRPr>
          </a:p>
          <a:p>
            <a:pPr lvl="0">
              <a:defRPr/>
            </a:pPr>
            <a:r>
              <a:rPr lang="en-US" dirty="0"/>
              <a:t>Connaway, L. S., &amp; Radford, M. L. (2017). </a:t>
            </a:r>
            <a:r>
              <a:rPr lang="en-US" i="1" dirty="0"/>
              <a:t>Research Methods for Library and Information Science, </a:t>
            </a:r>
            <a:r>
              <a:rPr lang="en-US" dirty="0"/>
              <a:t>6th ed. Westport, CT: Libraries Unlimited.</a:t>
            </a:r>
            <a:r>
              <a:rPr lang="en-US" sz="1400" b="0" dirty="0">
                <a:latin typeface="Arial" panose="020B0604020202020204" pitchFamily="34" charset="0"/>
                <a:cs typeface="Arial" panose="020B0604020202020204" pitchFamily="34" charset="0"/>
              </a:rPr>
              <a:t> </a:t>
            </a:r>
          </a:p>
          <a:p>
            <a:endParaRPr lang="en-US" sz="1400" b="1" dirty="0">
              <a:latin typeface="Arial" panose="020B0604020202020204" pitchFamily="34" charset="0"/>
              <a:cs typeface="Arial" panose="020B0604020202020204" pitchFamily="34" charset="0"/>
            </a:endParaRPr>
          </a:p>
          <a:p>
            <a:r>
              <a:rPr lang="en-US" sz="1400" b="0" dirty="0">
                <a:latin typeface="Arial" panose="020B0604020202020204" pitchFamily="34" charset="0"/>
                <a:cs typeface="Arial" panose="020B0604020202020204" pitchFamily="34" charset="0"/>
              </a:rPr>
              <a:t>Budd, John M. 2006. “Discourse Analysis and the Study of Communication in LIS.” </a:t>
            </a:r>
            <a:r>
              <a:rPr lang="en-US" sz="1400" b="0" i="1" dirty="0">
                <a:latin typeface="Arial" panose="020B0604020202020204" pitchFamily="34" charset="0"/>
                <a:cs typeface="Arial" panose="020B0604020202020204" pitchFamily="34" charset="0"/>
              </a:rPr>
              <a:t>Library Trends </a:t>
            </a:r>
            <a:r>
              <a:rPr lang="en-US" sz="1400" b="0" dirty="0">
                <a:latin typeface="Arial" panose="020B0604020202020204" pitchFamily="34" charset="0"/>
                <a:cs typeface="Arial" panose="020B0604020202020204" pitchFamily="34" charset="0"/>
              </a:rPr>
              <a:t>55, no. 1: 65-82.</a:t>
            </a:r>
          </a:p>
        </p:txBody>
      </p:sp>
      <p:sp>
        <p:nvSpPr>
          <p:cNvPr id="4" name="Slide Number Placeholder 3"/>
          <p:cNvSpPr>
            <a:spLocks noGrp="1"/>
          </p:cNvSpPr>
          <p:nvPr>
            <p:ph type="sldNum" sz="quarter" idx="10"/>
          </p:nvPr>
        </p:nvSpPr>
        <p:spPr/>
        <p:txBody>
          <a:bodyPr/>
          <a:lstStyle/>
          <a:p>
            <a:fld id="{35A6DD34-2E5D-44F1-8091-20CC79DD3A1A}" type="slidenum">
              <a:rPr lang="en-US" smtClean="0"/>
              <a:t>69</a:t>
            </a:fld>
            <a:endParaRPr lang="en-US" dirty="0"/>
          </a:p>
        </p:txBody>
      </p:sp>
    </p:spTree>
    <p:extLst>
      <p:ext uri="{BB962C8B-B14F-4D97-AF65-F5344CB8AC3E}">
        <p14:creationId xmlns:p14="http://schemas.microsoft.com/office/powerpoint/2010/main" val="3319402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https://www.flickr.com/photos/courtneymcgough/3267225383 by Courtney McGough / CC BY-NC-ND 2.0</a:t>
            </a:r>
          </a:p>
          <a:p>
            <a:endParaRPr lang="en-US" dirty="0"/>
          </a:p>
          <a:p>
            <a:r>
              <a:rPr lang="en-US" dirty="0"/>
              <a:t>Case, D. O., &amp; Given, L. S. (2016). Looking for information: A survey of research on information seeking, needs, and </a:t>
            </a:r>
            <a:r>
              <a:rPr lang="en-US" dirty="0" err="1"/>
              <a:t>behaviour</a:t>
            </a:r>
            <a:r>
              <a:rPr lang="en-US" dirty="0"/>
              <a:t>. Bingley, UK: Emerald.</a:t>
            </a:r>
          </a:p>
        </p:txBody>
      </p:sp>
      <p:sp>
        <p:nvSpPr>
          <p:cNvPr id="4" name="Slide Number Placeholder 3"/>
          <p:cNvSpPr>
            <a:spLocks noGrp="1"/>
          </p:cNvSpPr>
          <p:nvPr>
            <p:ph type="sldNum" sz="quarter" idx="10"/>
          </p:nvPr>
        </p:nvSpPr>
        <p:spPr/>
        <p:txBody>
          <a:bodyPr/>
          <a:lstStyle/>
          <a:p>
            <a:fld id="{E004E4AC-89F8-48EF-AA34-F5C5698830B9}" type="slidenum">
              <a:rPr lang="en-US" smtClean="0"/>
              <a:t>7</a:t>
            </a:fld>
            <a:endParaRPr lang="en-US"/>
          </a:p>
        </p:txBody>
      </p:sp>
    </p:spTree>
    <p:extLst>
      <p:ext uri="{BB962C8B-B14F-4D97-AF65-F5344CB8AC3E}">
        <p14:creationId xmlns:p14="http://schemas.microsoft.com/office/powerpoint/2010/main" val="41151941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5650" y="409575"/>
            <a:ext cx="5486400" cy="3086100"/>
          </a:xfrm>
        </p:spPr>
      </p:sp>
      <p:sp>
        <p:nvSpPr>
          <p:cNvPr id="3" name="Notes Placeholder 2"/>
          <p:cNvSpPr>
            <a:spLocks noGrp="1"/>
          </p:cNvSpPr>
          <p:nvPr>
            <p:ph type="body" idx="1"/>
          </p:nvPr>
        </p:nvSpPr>
        <p:spPr>
          <a:xfrm>
            <a:off x="433137" y="3729789"/>
            <a:ext cx="6039852" cy="4271211"/>
          </a:xfrm>
        </p:spPr>
        <p:txBody>
          <a:bodyPr/>
          <a:lstStyle/>
          <a:p>
            <a:pPr>
              <a:defRPr/>
            </a:pPr>
            <a:r>
              <a:rPr lang="en-US" sz="1400" dirty="0">
                <a:latin typeface="Arial" panose="020B0604020202020204" pitchFamily="34" charset="0"/>
                <a:cs typeface="Arial" panose="020B0604020202020204" pitchFamily="34" charset="0"/>
              </a:rPr>
              <a:t>Image: https://www.flickr.com/photos/therichbrooks/2600080329/ by Rich Brooks / CC BY 2.0</a:t>
            </a:r>
          </a:p>
          <a:p>
            <a:pPr>
              <a:defRPr/>
            </a:pPr>
            <a:endParaRPr lang="en-US" sz="140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Ethnographic research is time-consuming</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1400" dirty="0">
                <a:latin typeface="Arial" panose="020B0604020202020204" pitchFamily="34" charset="0"/>
                <a:cs typeface="Arial" panose="020B0604020202020204" pitchFamily="34" charset="0"/>
              </a:rPr>
              <a:t>Staff time needed for collection, analysis, and presentation is expensive</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1400" dirty="0">
                <a:latin typeface="Arial" panose="020B0604020202020204" pitchFamily="34" charset="0"/>
                <a:cs typeface="Arial" panose="020B0604020202020204" pitchFamily="34" charset="0"/>
              </a:rPr>
              <a:t>Need staff who are trained or need to train staff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Bias presents a threat to validity , particularly the interviewer because of over-reacting to responses, etc.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If samples are small and non-representative, results aren’t generalizable.</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 In some collection methods (observation), may not be able to gather demographic data or choose your sample at all.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Arial" panose="020B0604020202020204" pitchFamily="34" charset="0"/>
              <a:cs typeface="Arial" panose="020B0604020202020204" pitchFamily="34" charset="0"/>
            </a:endParaRPr>
          </a:p>
          <a:p>
            <a:pPr lvl="0">
              <a:defRPr/>
            </a:pPr>
            <a:r>
              <a:rPr lang="en-US" dirty="0"/>
              <a:t>Connaway, L. S., &amp; Radford, M. L. (2017). </a:t>
            </a:r>
            <a:r>
              <a:rPr lang="en-US" i="1" dirty="0"/>
              <a:t>Research Methods for Library and Information Science, </a:t>
            </a:r>
            <a:r>
              <a:rPr lang="en-US" dirty="0"/>
              <a:t>6th ed. Westport, CT: Libraries Unlimited.</a:t>
            </a:r>
            <a:r>
              <a:rPr lang="en-US" sz="1400" b="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931E8577-7E78-41DF-96AC-A776B0057BBB}" type="slidenum">
              <a:rPr lang="en-US" smtClean="0"/>
              <a:pPr/>
              <a:t>70</a:t>
            </a:fld>
            <a:endParaRPr lang="en-US"/>
          </a:p>
        </p:txBody>
      </p:sp>
    </p:spTree>
    <p:extLst>
      <p:ext uri="{BB962C8B-B14F-4D97-AF65-F5344CB8AC3E}">
        <p14:creationId xmlns:p14="http://schemas.microsoft.com/office/powerpoint/2010/main" val="10093288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Image: https://www.flickr.com/photos/dougww/2132598574 by Doug Waldron / CC BY-SA 2.0</a:t>
            </a:r>
          </a:p>
          <a:p>
            <a:endParaRPr lang="en-US" sz="1400" dirty="0">
              <a:latin typeface="Arial" panose="020B0604020202020204" pitchFamily="34" charset="0"/>
              <a:cs typeface="Arial" panose="020B0604020202020204" pitchFamily="34" charset="0"/>
            </a:endParaRPr>
          </a:p>
          <a:p>
            <a:pPr lvl="0">
              <a:defRPr/>
            </a:pPr>
            <a:r>
              <a:rPr lang="en-US" dirty="0"/>
              <a:t>Asher, A. &amp; Miller, S. (2011). </a:t>
            </a:r>
            <a:r>
              <a:rPr lang="en-US" i="1" dirty="0"/>
              <a:t>So You Want to Do Anthropology in Your Library? Or a Practical Guide to Ethnographic Research in Academic Libraries</a:t>
            </a:r>
            <a:r>
              <a:rPr lang="en-US" dirty="0"/>
              <a:t>. Chicago: The ERIAL Project.</a:t>
            </a:r>
          </a:p>
          <a:p>
            <a:pPr lvl="0">
              <a:defRPr/>
            </a:pPr>
            <a:endParaRPr lang="en-US" sz="1400" dirty="0">
              <a:latin typeface="Arial" panose="020B0604020202020204" pitchFamily="34" charset="0"/>
              <a:cs typeface="Arial" panose="020B0604020202020204" pitchFamily="34" charset="0"/>
            </a:endParaRPr>
          </a:p>
          <a:p>
            <a:r>
              <a:rPr lang="en-US" dirty="0"/>
              <a:t>Connaway, L. S., &amp; Radford, M. L. (2017). </a:t>
            </a:r>
            <a:r>
              <a:rPr lang="en-US" i="1" dirty="0"/>
              <a:t>Research Methods for Library and Information Science, </a:t>
            </a:r>
            <a:r>
              <a:rPr lang="en-US" dirty="0"/>
              <a:t>6th ed. Westport, CT: Libraries Unlimited.</a:t>
            </a:r>
            <a:endParaRPr lang="en-US" sz="14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5A6DD34-2E5D-44F1-8091-20CC79DD3A1A}" type="slidenum">
              <a:rPr lang="en-US" smtClean="0"/>
              <a:t>71</a:t>
            </a:fld>
            <a:endParaRPr lang="en-US"/>
          </a:p>
        </p:txBody>
      </p:sp>
    </p:spTree>
    <p:extLst>
      <p:ext uri="{BB962C8B-B14F-4D97-AF65-F5344CB8AC3E}">
        <p14:creationId xmlns:p14="http://schemas.microsoft.com/office/powerpoint/2010/main" val="307391105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Image: https://flic.kr/p/AuDyn by Pete Hunt / CC BY-NC 2.0 </a:t>
            </a:r>
          </a:p>
          <a:p>
            <a:endParaRPr lang="en-US" sz="1400" dirty="0">
              <a:latin typeface="Arial" panose="020B0604020202020204" pitchFamily="34" charset="0"/>
              <a:cs typeface="Arial" panose="020B0604020202020204" pitchFamily="34" charset="0"/>
            </a:endParaRPr>
          </a:p>
          <a:p>
            <a:r>
              <a:rPr lang="en-US" sz="1400" b="0" i="0" kern="1200" dirty="0">
                <a:solidFill>
                  <a:schemeClr val="tx1"/>
                </a:solidFill>
                <a:effectLst/>
                <a:latin typeface="Arial" panose="020B0604020202020204" pitchFamily="34" charset="0"/>
                <a:ea typeface="+mn-ea"/>
                <a:cs typeface="Arial" panose="020B0604020202020204" pitchFamily="34" charset="0"/>
              </a:rPr>
              <a:t>https://www.brainyquote.com/quotes/quotes/c/carltoncus644835.html </a:t>
            </a:r>
          </a:p>
          <a:p>
            <a:endParaRPr lang="en-US" sz="1400" b="0" i="0" kern="1200" dirty="0">
              <a:solidFill>
                <a:schemeClr val="tx1"/>
              </a:solidFill>
              <a:effectLst/>
              <a:latin typeface="Arial" panose="020B0604020202020204" pitchFamily="34" charset="0"/>
              <a:ea typeface="+mn-ea"/>
              <a:cs typeface="Arial" panose="020B0604020202020204" pitchFamily="34" charset="0"/>
            </a:endParaRPr>
          </a:p>
          <a:p>
            <a:endParaRPr lang="en-US" sz="1400" b="0" i="0" kern="1200" dirty="0">
              <a:solidFill>
                <a:schemeClr val="tx1"/>
              </a:solidFill>
              <a:effectLst/>
              <a:latin typeface="Arial" panose="020B0604020202020204" pitchFamily="34" charset="0"/>
              <a:ea typeface="+mn-ea"/>
              <a:cs typeface="Arial" panose="020B0604020202020204" pitchFamily="34" charset="0"/>
            </a:endParaRPr>
          </a:p>
          <a:p>
            <a:pPr>
              <a:buFont typeface="Arial"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72</a:t>
            </a:fld>
            <a:endParaRPr lang="en-US"/>
          </a:p>
        </p:txBody>
      </p:sp>
    </p:spTree>
    <p:extLst>
      <p:ext uri="{BB962C8B-B14F-4D97-AF65-F5344CB8AC3E}">
        <p14:creationId xmlns:p14="http://schemas.microsoft.com/office/powerpoint/2010/main" val="409506058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42D9BD-ECE9-F44B-A193-E8522ECD7795}" type="slidenum">
              <a:rPr lang="en-US" smtClean="0"/>
              <a:t>73</a:t>
            </a:fld>
            <a:endParaRPr lang="en-US"/>
          </a:p>
        </p:txBody>
      </p:sp>
    </p:spTree>
    <p:extLst>
      <p:ext uri="{BB962C8B-B14F-4D97-AF65-F5344CB8AC3E}">
        <p14:creationId xmlns:p14="http://schemas.microsoft.com/office/powerpoint/2010/main" val="23485760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A6DD34-2E5D-44F1-8091-20CC79DD3A1A}" type="slidenum">
              <a:rPr lang="en-US" smtClean="0"/>
              <a:t>74</a:t>
            </a:fld>
            <a:endParaRPr lang="en-US"/>
          </a:p>
        </p:txBody>
      </p:sp>
    </p:spTree>
    <p:extLst>
      <p:ext uri="{BB962C8B-B14F-4D97-AF65-F5344CB8AC3E}">
        <p14:creationId xmlns:p14="http://schemas.microsoft.com/office/powerpoint/2010/main" val="352987555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A6DD34-2E5D-44F1-8091-20CC79DD3A1A}" type="slidenum">
              <a:rPr lang="en-US" smtClean="0"/>
              <a:t>75</a:t>
            </a:fld>
            <a:endParaRPr lang="en-US"/>
          </a:p>
        </p:txBody>
      </p:sp>
    </p:spTree>
    <p:extLst>
      <p:ext uri="{BB962C8B-B14F-4D97-AF65-F5344CB8AC3E}">
        <p14:creationId xmlns:p14="http://schemas.microsoft.com/office/powerpoint/2010/main" val="1738136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A6DD34-2E5D-44F1-8091-20CC79DD3A1A}" type="slidenum">
              <a:rPr lang="en-US" smtClean="0"/>
              <a:t>76</a:t>
            </a:fld>
            <a:endParaRPr lang="en-US"/>
          </a:p>
        </p:txBody>
      </p:sp>
    </p:spTree>
    <p:extLst>
      <p:ext uri="{BB962C8B-B14F-4D97-AF65-F5344CB8AC3E}">
        <p14:creationId xmlns:p14="http://schemas.microsoft.com/office/powerpoint/2010/main" val="99323681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A6DD34-2E5D-44F1-8091-20CC79DD3A1A}" type="slidenum">
              <a:rPr lang="en-US" smtClean="0"/>
              <a:t>77</a:t>
            </a:fld>
            <a:endParaRPr lang="en-US"/>
          </a:p>
        </p:txBody>
      </p:sp>
    </p:spTree>
    <p:extLst>
      <p:ext uri="{BB962C8B-B14F-4D97-AF65-F5344CB8AC3E}">
        <p14:creationId xmlns:p14="http://schemas.microsoft.com/office/powerpoint/2010/main" val="412658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kern="1200" dirty="0">
                <a:solidFill>
                  <a:schemeClr val="tx1"/>
                </a:solidFill>
                <a:effectLst/>
              </a:rPr>
              <a:t>Image: https://www.flickr.com/photos/stewdean/3801630111 by Stew Dean / CC BY-NC 2.0</a:t>
            </a:r>
          </a:p>
          <a:p>
            <a:endParaRPr lang="en-GB" kern="1200" dirty="0">
              <a:solidFill>
                <a:schemeClr val="tx1"/>
              </a:solidFill>
              <a:effectLst/>
            </a:endParaRPr>
          </a:p>
          <a:p>
            <a:r>
              <a:rPr lang="en-GB" kern="1200" dirty="0" err="1">
                <a:solidFill>
                  <a:schemeClr val="tx1"/>
                </a:solidFill>
                <a:effectLst/>
              </a:rPr>
              <a:t>Matusiak</a:t>
            </a:r>
            <a:r>
              <a:rPr lang="en-GB" kern="1200" dirty="0">
                <a:solidFill>
                  <a:schemeClr val="tx1"/>
                </a:solidFill>
                <a:effectLst/>
              </a:rPr>
              <a:t>, K. K. (2017). Studying information </a:t>
            </a:r>
            <a:r>
              <a:rPr lang="en-GB" kern="1200" dirty="0" err="1">
                <a:solidFill>
                  <a:schemeClr val="tx1"/>
                </a:solidFill>
                <a:effectLst/>
              </a:rPr>
              <a:t>behavior</a:t>
            </a:r>
            <a:r>
              <a:rPr lang="en-GB" kern="1200" dirty="0">
                <a:solidFill>
                  <a:schemeClr val="tx1"/>
                </a:solidFill>
                <a:effectLst/>
              </a:rPr>
              <a:t> of image users: An overview of research methodology in LIS literature, 2004-2015. </a:t>
            </a:r>
            <a:r>
              <a:rPr lang="en-GB" i="1" kern="1200" dirty="0">
                <a:solidFill>
                  <a:schemeClr val="tx1"/>
                </a:solidFill>
                <a:effectLst/>
              </a:rPr>
              <a:t>Library and Information Science Research</a:t>
            </a:r>
            <a:r>
              <a:rPr lang="en-GB" kern="1200" dirty="0">
                <a:solidFill>
                  <a:schemeClr val="tx1"/>
                </a:solidFill>
                <a:effectLst/>
              </a:rPr>
              <a:t> 39 (1), 53–60.</a:t>
            </a:r>
          </a:p>
          <a:p>
            <a:endParaRPr lang="en-GB" kern="1200" dirty="0">
              <a:solidFill>
                <a:schemeClr val="tx1"/>
              </a:solidFill>
              <a:effectLst/>
            </a:endParaRPr>
          </a:p>
          <a:p>
            <a:r>
              <a:rPr lang="en-GB" kern="1200" dirty="0">
                <a:solidFill>
                  <a:schemeClr val="tx1"/>
                </a:solidFill>
                <a:effectLst/>
              </a:rPr>
              <a:t>McKechnie, L. M., Baker, L., Greenwood, M., &amp; Julien, H. (2002). Research method trends in human information behaviour literature. </a:t>
            </a:r>
            <a:r>
              <a:rPr lang="en-GB" i="1" kern="1200" dirty="0">
                <a:solidFill>
                  <a:schemeClr val="tx1"/>
                </a:solidFill>
                <a:effectLst/>
              </a:rPr>
              <a:t>The New Review of Information Behaviour Research: Studies of Information Seeking in Context</a:t>
            </a:r>
            <a:r>
              <a:rPr lang="en-GB" kern="1200" dirty="0">
                <a:solidFill>
                  <a:schemeClr val="tx1"/>
                </a:solidFill>
                <a:effectLst/>
              </a:rPr>
              <a:t> (Proceedings of ISIC 2002), 3, 113-125.</a:t>
            </a:r>
            <a:endParaRPr lang="en-US" dirty="0"/>
          </a:p>
        </p:txBody>
      </p:sp>
      <p:sp>
        <p:nvSpPr>
          <p:cNvPr id="4" name="Slide Number Placeholder 3"/>
          <p:cNvSpPr>
            <a:spLocks noGrp="1"/>
          </p:cNvSpPr>
          <p:nvPr>
            <p:ph type="sldNum" sz="quarter" idx="10"/>
          </p:nvPr>
        </p:nvSpPr>
        <p:spPr/>
        <p:txBody>
          <a:bodyPr/>
          <a:lstStyle/>
          <a:p>
            <a:fld id="{E004E4AC-89F8-48EF-AA34-F5C5698830B9}" type="slidenum">
              <a:rPr lang="en-US" smtClean="0"/>
              <a:t>8</a:t>
            </a:fld>
            <a:endParaRPr lang="en-US"/>
          </a:p>
        </p:txBody>
      </p:sp>
    </p:spTree>
    <p:extLst>
      <p:ext uri="{BB962C8B-B14F-4D97-AF65-F5344CB8AC3E}">
        <p14:creationId xmlns:p14="http://schemas.microsoft.com/office/powerpoint/2010/main" val="3151847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*Note: The figures</a:t>
            </a:r>
            <a:r>
              <a:rPr lang="en-US" sz="1400" baseline="0" dirty="0">
                <a:latin typeface="Arial" panose="020B0604020202020204" pitchFamily="34" charset="0"/>
                <a:cs typeface="Arial" panose="020B0604020202020204" pitchFamily="34" charset="0"/>
              </a:rPr>
              <a:t> add to more than the total number of papers (and the percentages add to more than 100), since a paper may have more than one methodology</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Table (2)</a:t>
            </a:r>
            <a:r>
              <a:rPr lang="en-US" sz="1400" baseline="0" dirty="0">
                <a:latin typeface="Arial" panose="020B0604020202020204" pitchFamily="34" charset="0"/>
                <a:cs typeface="Arial" panose="020B0604020202020204" pitchFamily="34" charset="0"/>
              </a:rPr>
              <a:t> from Powell, 1999</a:t>
            </a:r>
          </a:p>
          <a:p>
            <a:endParaRPr lang="en-US" sz="1400" baseline="0" dirty="0">
              <a:latin typeface="Arial" panose="020B0604020202020204" pitchFamily="34" charset="0"/>
              <a:cs typeface="Arial" panose="020B0604020202020204" pitchFamily="34" charset="0"/>
            </a:endParaRPr>
          </a:p>
          <a:p>
            <a:pPr marL="0" indent="0">
              <a:buNone/>
            </a:pPr>
            <a:r>
              <a:rPr lang="en-US" sz="1400" baseline="0" dirty="0">
                <a:latin typeface="Arial" panose="020B0604020202020204" pitchFamily="34" charset="0"/>
                <a:cs typeface="Arial" panose="020B0604020202020204" pitchFamily="34" charset="0"/>
              </a:rPr>
              <a:t>Powell, R. (1999). Recent Trends in Research: A Methodological </a:t>
            </a:r>
            <a:r>
              <a:rPr lang="en-US" sz="1400" dirty="0">
                <a:latin typeface="Arial" panose="020B0604020202020204" pitchFamily="34" charset="0"/>
                <a:cs typeface="Arial" panose="020B0604020202020204" pitchFamily="34" charset="0"/>
              </a:rPr>
              <a:t>E</a:t>
            </a:r>
            <a:r>
              <a:rPr lang="en-US" sz="1400" baseline="0" dirty="0">
                <a:latin typeface="Arial" panose="020B0604020202020204" pitchFamily="34" charset="0"/>
                <a:cs typeface="Arial" panose="020B0604020202020204" pitchFamily="34" charset="0"/>
              </a:rPr>
              <a:t>ssay. </a:t>
            </a:r>
            <a:r>
              <a:rPr lang="en-US" sz="1400" i="1" baseline="0" dirty="0">
                <a:latin typeface="Arial" panose="020B0604020202020204" pitchFamily="34" charset="0"/>
                <a:cs typeface="Arial" panose="020B0604020202020204" pitchFamily="34" charset="0"/>
              </a:rPr>
              <a:t>Library &amp; Information Science Research</a:t>
            </a:r>
            <a:r>
              <a:rPr lang="en-US" sz="1400" i="1" dirty="0">
                <a:latin typeface="Arial" panose="020B0604020202020204" pitchFamily="34" charset="0"/>
                <a:cs typeface="Arial" panose="020B0604020202020204" pitchFamily="34" charset="0"/>
              </a:rPr>
              <a:t> </a:t>
            </a:r>
            <a:r>
              <a:rPr lang="en-US" sz="1400" i="1" baseline="0"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a:t>
            </a:r>
            <a:r>
              <a:rPr lang="en-US" sz="1400" baseline="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 </a:t>
            </a:r>
            <a:r>
              <a:rPr lang="en-US" sz="1400" baseline="0" dirty="0">
                <a:latin typeface="Arial" panose="020B0604020202020204" pitchFamily="34" charset="0"/>
                <a:cs typeface="Arial" panose="020B0604020202020204" pitchFamily="34" charset="0"/>
              </a:rPr>
              <a:t>91-119.</a:t>
            </a:r>
            <a:endParaRPr lang="en-US" sz="14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1E8577-7E78-41DF-96AC-A776B0057B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82210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tif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18519" y="4"/>
            <a:ext cx="7973480" cy="1413417"/>
          </a:xfrm>
          <a:prstGeom prst="rect">
            <a:avLst/>
          </a:prstGeom>
        </p:spPr>
      </p:pic>
      <p:sp>
        <p:nvSpPr>
          <p:cNvPr id="22" name="Rectangle 21"/>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3" name="Rectangle 22"/>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4" name="Rectangle 23"/>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1" name="Rectangle 10"/>
          <p:cNvSpPr/>
          <p:nvPr/>
        </p:nvSpPr>
        <p:spPr>
          <a:xfrm>
            <a:off x="-1" y="3"/>
            <a:ext cx="4254500" cy="141342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36" name="Text Placeholder 35"/>
          <p:cNvSpPr>
            <a:spLocks noGrp="1"/>
          </p:cNvSpPr>
          <p:nvPr>
            <p:ph type="body" sz="quarter" idx="12" hasCustomPrompt="1"/>
          </p:nvPr>
        </p:nvSpPr>
        <p:spPr>
          <a:xfrm>
            <a:off x="3" y="1773169"/>
            <a:ext cx="4601901" cy="651397"/>
          </a:xfrm>
          <a:prstGeom prst="rect">
            <a:avLst/>
          </a:prstGeom>
          <a:solidFill>
            <a:schemeClr val="accent2"/>
          </a:solidFill>
          <a:ln>
            <a:noFill/>
          </a:ln>
        </p:spPr>
        <p:txBody>
          <a:bodyPr vert="horz" wrap="none" lIns="457200" tIns="137160" rIns="274320" bIns="182880">
            <a:spAutoFit/>
          </a:bodyPr>
          <a:lstStyle>
            <a:lvl1pPr marL="0" marR="0" indent="0" algn="l" defTabSz="609585" rtl="0" eaLnBrk="1" fontAlgn="auto" latinLnBrk="0" hangingPunct="1">
              <a:lnSpc>
                <a:spcPct val="100000"/>
              </a:lnSpc>
              <a:spcBef>
                <a:spcPts val="0"/>
              </a:spcBef>
              <a:spcAft>
                <a:spcPts val="0"/>
              </a:spcAft>
              <a:buClrTx/>
              <a:buSzTx/>
              <a:buFontTx/>
              <a:buNone/>
              <a:tabLst/>
              <a:defRPr sz="2133" baseline="0">
                <a:ln>
                  <a:noFill/>
                </a:ln>
                <a:solidFill>
                  <a:schemeClr val="bg1"/>
                </a:solidFill>
                <a:effectLst/>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133"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1039293" y="2469870"/>
            <a:ext cx="10339693" cy="1646364"/>
          </a:xfrm>
          <a:prstGeom prst="rect">
            <a:avLst/>
          </a:prstGeom>
          <a:ln w="101600" cmpd="sng">
            <a:solidFill>
              <a:schemeClr val="accent2"/>
            </a:solidFill>
            <a:miter lim="800000"/>
          </a:ln>
        </p:spPr>
        <p:txBody>
          <a:bodyPr vert="horz" wrap="square" lIns="548640" tIns="274320" rIns="457200" bIns="365760">
            <a:normAutofit/>
          </a:bodyPr>
          <a:lstStyle>
            <a:lvl1pPr marL="0" indent="0" algn="l">
              <a:spcBef>
                <a:spcPts val="0"/>
              </a:spcBef>
              <a:buNone/>
              <a:defRPr sz="5867"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971592" y="4275963"/>
            <a:ext cx="2451953" cy="502766"/>
          </a:xfrm>
          <a:prstGeom prst="rect">
            <a:avLst/>
          </a:prstGeom>
        </p:spPr>
        <p:txBody>
          <a:bodyPr vert="horz" wrap="none" lIns="0">
            <a:spAutoFit/>
          </a:bodyPr>
          <a:lstStyle>
            <a:lvl1pPr marL="0" indent="0">
              <a:buNone/>
              <a:defRPr sz="2667" b="1"/>
            </a:lvl1pPr>
            <a:lvl2pPr marL="609585" indent="0">
              <a:buNone/>
              <a:defRPr/>
            </a:lvl2pPr>
            <a:lvl5pPr marL="2438339"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971594" y="4818452"/>
            <a:ext cx="1819631" cy="410369"/>
          </a:xfrm>
          <a:prstGeom prst="rect">
            <a:avLst/>
          </a:prstGeom>
        </p:spPr>
        <p:txBody>
          <a:bodyPr vert="horz" wrap="none" lIns="0" tIns="0">
            <a:spAutoFit/>
          </a:bodyPr>
          <a:lstStyle>
            <a:lvl1pPr marL="0" indent="0">
              <a:buNone/>
              <a:defRPr sz="2267" b="0"/>
            </a:lvl1pPr>
            <a:lvl2pPr marL="609585" indent="0">
              <a:buNone/>
              <a:defRPr/>
            </a:lvl2pPr>
            <a:lvl5pPr marL="2438339" indent="0">
              <a:buNone/>
              <a:defRPr/>
            </a:lvl5pPr>
          </a:lstStyle>
          <a:p>
            <a:pPr lvl="0"/>
            <a:r>
              <a:rPr lang="en-US" dirty="0"/>
              <a:t>Speaker Title</a:t>
            </a:r>
          </a:p>
        </p:txBody>
      </p:sp>
      <p:sp>
        <p:nvSpPr>
          <p:cNvPr id="15" name="Rectangle 14"/>
          <p:cNvSpPr/>
          <p:nvPr userDrawn="1"/>
        </p:nvSpPr>
        <p:spPr>
          <a:xfrm>
            <a:off x="4182534" y="1"/>
            <a:ext cx="594257" cy="1413420"/>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Tree>
    <p:extLst>
      <p:ext uri="{BB962C8B-B14F-4D97-AF65-F5344CB8AC3E}">
        <p14:creationId xmlns:p14="http://schemas.microsoft.com/office/powerpoint/2010/main" val="340752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320571" y="259643"/>
            <a:ext cx="5307955" cy="1041400"/>
          </a:xfrm>
          <a:prstGeom prst="rect">
            <a:avLst/>
          </a:prstGeom>
        </p:spPr>
        <p:txBody>
          <a:bodyPr vert="horz"/>
          <a:lstStyle>
            <a:lvl1pPr marL="0" indent="0">
              <a:buNone/>
              <a:defRPr sz="4267" b="1" baseline="0">
                <a:solidFill>
                  <a:srgbClr val="236192"/>
                </a:solidFill>
              </a:defRPr>
            </a:lvl1pPr>
          </a:lstStyle>
          <a:p>
            <a:pPr lvl="0"/>
            <a:r>
              <a:rPr lang="en-US" dirty="0"/>
              <a:t>Closing Message</a:t>
            </a:r>
          </a:p>
        </p:txBody>
      </p:sp>
      <p:sp>
        <p:nvSpPr>
          <p:cNvPr id="21" name="Text Placeholder 20"/>
          <p:cNvSpPr>
            <a:spLocks noGrp="1"/>
          </p:cNvSpPr>
          <p:nvPr>
            <p:ph type="body" sz="quarter" idx="11" hasCustomPrompt="1"/>
          </p:nvPr>
        </p:nvSpPr>
        <p:spPr>
          <a:xfrm>
            <a:off x="320820" y="1321005"/>
            <a:ext cx="5183717" cy="405719"/>
          </a:xfrm>
          <a:prstGeom prst="rect">
            <a:avLst/>
          </a:prstGeom>
        </p:spPr>
        <p:txBody>
          <a:bodyPr vert="horz">
            <a:normAutofit/>
          </a:bodyPr>
          <a:lstStyle>
            <a:lvl1pPr marL="0" indent="0">
              <a:buNone/>
              <a:defRPr sz="2400" b="1" baseline="0"/>
            </a:lvl1pPr>
          </a:lstStyle>
          <a:p>
            <a:pPr lvl="0"/>
            <a:r>
              <a:rPr lang="en-US" dirty="0"/>
              <a:t>Speaker Name</a:t>
            </a:r>
          </a:p>
        </p:txBody>
      </p:sp>
      <p:sp>
        <p:nvSpPr>
          <p:cNvPr id="22" name="Text Placeholder 20"/>
          <p:cNvSpPr>
            <a:spLocks noGrp="1"/>
          </p:cNvSpPr>
          <p:nvPr>
            <p:ph type="body" sz="quarter" idx="12" hasCustomPrompt="1"/>
          </p:nvPr>
        </p:nvSpPr>
        <p:spPr>
          <a:xfrm>
            <a:off x="320571" y="1690435"/>
            <a:ext cx="5183717" cy="359027"/>
          </a:xfrm>
          <a:prstGeom prst="rect">
            <a:avLst/>
          </a:prstGeom>
        </p:spPr>
        <p:txBody>
          <a:bodyPr vert="horz">
            <a:normAutofit/>
          </a:bodyPr>
          <a:lstStyle>
            <a:lvl1pPr marL="0" indent="0">
              <a:buNone/>
              <a:defRPr sz="1867" b="0" baseline="0"/>
            </a:lvl1pPr>
          </a:lstStyle>
          <a:p>
            <a:pPr lvl="0"/>
            <a:r>
              <a:rPr lang="en-US" dirty="0"/>
              <a:t>Speaker Title</a:t>
            </a:r>
          </a:p>
        </p:txBody>
      </p:sp>
      <p:sp>
        <p:nvSpPr>
          <p:cNvPr id="23" name="Text Placeholder 20"/>
          <p:cNvSpPr>
            <a:spLocks noGrp="1"/>
          </p:cNvSpPr>
          <p:nvPr>
            <p:ph type="body" sz="quarter" idx="13" hasCustomPrompt="1"/>
          </p:nvPr>
        </p:nvSpPr>
        <p:spPr>
          <a:xfrm>
            <a:off x="320571" y="2010979"/>
            <a:ext cx="5183717" cy="305495"/>
          </a:xfrm>
          <a:prstGeom prst="rect">
            <a:avLst/>
          </a:prstGeom>
        </p:spPr>
        <p:txBody>
          <a:bodyPr vert="horz">
            <a:normAutofit/>
          </a:bodyPr>
          <a:lstStyle>
            <a:lvl1pPr marL="0" indent="0">
              <a:buNone/>
              <a:defRPr sz="1867" b="1" baseline="0">
                <a:solidFill>
                  <a:srgbClr val="236192"/>
                </a:solidFill>
              </a:defRPr>
            </a:lvl1pPr>
          </a:lstStyle>
          <a:p>
            <a:pPr lvl="0"/>
            <a:r>
              <a:rPr lang="en-US" dirty="0"/>
              <a:t>Speaker Contact</a:t>
            </a:r>
          </a:p>
        </p:txBody>
      </p:sp>
      <p:pic>
        <p:nvPicPr>
          <p:cNvPr id="11" name="Picture 10" descr="ppt-because-pattern.psd"/>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62439" y="2"/>
            <a:ext cx="6129563" cy="5442225"/>
          </a:xfrm>
          <a:prstGeom prst="rect">
            <a:avLst/>
          </a:prstGeom>
        </p:spPr>
      </p:pic>
      <p:sp>
        <p:nvSpPr>
          <p:cNvPr id="9" name="Rectangle 8"/>
          <p:cNvSpPr/>
          <p:nvPr userDrawn="1"/>
        </p:nvSpPr>
        <p:spPr>
          <a:xfrm rot="10800000">
            <a:off x="15117" y="5239201"/>
            <a:ext cx="12192000" cy="239713"/>
          </a:xfrm>
          <a:prstGeom prst="rect">
            <a:avLst/>
          </a:prstGeom>
          <a:solidFill>
            <a:srgbClr val="00AFD7"/>
          </a:solidFill>
          <a:ln w="95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3D527F"/>
              </a:solidFill>
              <a:effectLst/>
              <a:uLnTx/>
              <a:uFillTx/>
              <a:latin typeface="Calibri"/>
              <a:ea typeface="+mn-ea"/>
              <a:cs typeface="+mn-cs"/>
            </a:endParaRPr>
          </a:p>
        </p:txBody>
      </p:sp>
      <p:pic>
        <p:nvPicPr>
          <p:cNvPr id="12" name="Picture 9" descr="OCLC_H_PMS.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836604" y="5839974"/>
            <a:ext cx="1997453" cy="6507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p:cNvPicPr>
            <a:picLocks noChangeAspect="1"/>
          </p:cNvPicPr>
          <p:nvPr userDrawn="1"/>
        </p:nvPicPr>
        <p:blipFill rotWithShape="1">
          <a:blip r:embed="rId4" cstate="email">
            <a:duotone>
              <a:schemeClr val="bg2">
                <a:shade val="45000"/>
                <a:satMod val="135000"/>
              </a:schemeClr>
              <a:prstClr val="white"/>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rcRect/>
          <a:stretch/>
        </p:blipFill>
        <p:spPr>
          <a:xfrm>
            <a:off x="320571" y="5942065"/>
            <a:ext cx="833847" cy="400600"/>
          </a:xfrm>
          <a:prstGeom prst="rect">
            <a:avLst/>
          </a:prstGeom>
        </p:spPr>
      </p:pic>
      <p:pic>
        <p:nvPicPr>
          <p:cNvPr id="2" name="Picture 1"/>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301521" y="5967987"/>
            <a:ext cx="811868" cy="432864"/>
          </a:xfrm>
          <a:prstGeom prst="rect">
            <a:avLst/>
          </a:prstGeom>
        </p:spPr>
      </p:pic>
    </p:spTree>
    <p:extLst>
      <p:ext uri="{BB962C8B-B14F-4D97-AF65-F5344CB8AC3E}">
        <p14:creationId xmlns:p14="http://schemas.microsoft.com/office/powerpoint/2010/main" val="118148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636253" y="4865763"/>
            <a:ext cx="810295" cy="389467"/>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0" name="TextBox 8"/>
          <p:cNvSpPr txBox="1">
            <a:spLocks noChangeArrowheads="1"/>
          </p:cNvSpPr>
          <p:nvPr userDrawn="1"/>
        </p:nvSpPr>
        <p:spPr bwMode="auto">
          <a:xfrm>
            <a:off x="7899907" y="4963811"/>
            <a:ext cx="563033"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800" dirty="0">
                <a:solidFill>
                  <a:schemeClr val="bg1"/>
                </a:solidFill>
              </a:rPr>
              <a:t>SM</a:t>
            </a:r>
          </a:p>
        </p:txBody>
      </p:sp>
      <p:sp>
        <p:nvSpPr>
          <p:cNvPr id="11" name="Rectangle 10"/>
          <p:cNvSpPr/>
          <p:nvPr userDrawn="1"/>
        </p:nvSpPr>
        <p:spPr>
          <a:xfrm>
            <a:off x="0" y="4655349"/>
            <a:ext cx="846667" cy="810295"/>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2" name="Text Placeholder 18"/>
          <p:cNvSpPr>
            <a:spLocks noGrp="1"/>
          </p:cNvSpPr>
          <p:nvPr>
            <p:ph type="body" sz="quarter" idx="10" hasCustomPrompt="1"/>
          </p:nvPr>
        </p:nvSpPr>
        <p:spPr>
          <a:xfrm>
            <a:off x="975786" y="967252"/>
            <a:ext cx="5229124" cy="1774781"/>
          </a:xfrm>
          <a:prstGeom prst="rect">
            <a:avLst/>
          </a:prstGeom>
          <a:ln w="101600" cmpd="sng">
            <a:solidFill>
              <a:srgbClr val="236192"/>
            </a:solidFill>
            <a:miter lim="800000"/>
          </a:ln>
        </p:spPr>
        <p:txBody>
          <a:bodyPr vert="horz" wrap="none" lIns="548640" tIns="274320" rIns="457200" bIns="365760">
            <a:spAutoFit/>
          </a:bodyPr>
          <a:lstStyle>
            <a:lvl1pPr marL="0" indent="0" algn="l">
              <a:spcBef>
                <a:spcPts val="0"/>
              </a:spcBef>
              <a:buNone/>
              <a:defRPr sz="7333"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931002" y="3055369"/>
            <a:ext cx="5183717" cy="405719"/>
          </a:xfrm>
          <a:prstGeom prst="rect">
            <a:avLst/>
          </a:prstGeom>
        </p:spPr>
        <p:txBody>
          <a:bodyPr vert="horz">
            <a:normAutofit/>
          </a:bodyPr>
          <a:lstStyle>
            <a:lvl1pPr marL="0" indent="0">
              <a:buNone/>
              <a:defRPr sz="24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930752" y="3442815"/>
            <a:ext cx="5183717" cy="359027"/>
          </a:xfrm>
          <a:prstGeom prst="rect">
            <a:avLst/>
          </a:prstGeom>
        </p:spPr>
        <p:txBody>
          <a:bodyPr vert="horz">
            <a:normAutofit/>
          </a:bodyPr>
          <a:lstStyle>
            <a:lvl1pPr marL="0" indent="0">
              <a:buNone/>
              <a:defRPr sz="1867"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930752" y="3801845"/>
            <a:ext cx="5183717" cy="305495"/>
          </a:xfrm>
          <a:prstGeom prst="rect">
            <a:avLst/>
          </a:prstGeom>
        </p:spPr>
        <p:txBody>
          <a:bodyPr vert="horz">
            <a:normAutofit/>
          </a:bodyPr>
          <a:lstStyle>
            <a:lvl1pPr marL="0" indent="0">
              <a:buNone/>
              <a:defRPr sz="1867" b="1" baseline="0">
                <a:solidFill>
                  <a:schemeClr val="accent2"/>
                </a:solidFill>
              </a:defRPr>
            </a:lvl1pPr>
          </a:lstStyle>
          <a:p>
            <a:pPr lvl="0"/>
            <a:r>
              <a:rPr lang="en-US" dirty="0"/>
              <a:t>Speaker Contact</a:t>
            </a:r>
          </a:p>
        </p:txBody>
      </p:sp>
      <p:sp>
        <p:nvSpPr>
          <p:cNvPr id="18" name="Text Placeholder 16"/>
          <p:cNvSpPr>
            <a:spLocks noGrp="1"/>
          </p:cNvSpPr>
          <p:nvPr>
            <p:ph type="body" sz="quarter" idx="14" hasCustomPrompt="1"/>
          </p:nvPr>
        </p:nvSpPr>
        <p:spPr>
          <a:xfrm>
            <a:off x="2" y="275235"/>
            <a:ext cx="4906433" cy="668966"/>
          </a:xfrm>
          <a:prstGeom prst="rect">
            <a:avLst/>
          </a:prstGeom>
          <a:solidFill>
            <a:srgbClr val="236192"/>
          </a:solidFill>
        </p:spPr>
        <p:txBody>
          <a:bodyPr vert="horz" wrap="square" lIns="640080" tIns="91440" bIns="164592">
            <a:spAutoFit/>
          </a:bodyPr>
          <a:lstStyle>
            <a:lvl1pPr marL="0" indent="0">
              <a:buNone/>
              <a:defRPr sz="2667" baseline="0">
                <a:solidFill>
                  <a:schemeClr val="bg1"/>
                </a:solidFill>
              </a:defRPr>
            </a:lvl1pPr>
          </a:lstStyle>
          <a:p>
            <a:pPr lvl="0"/>
            <a:r>
              <a:rPr lang="en-US" dirty="0"/>
              <a:t>Event Title</a:t>
            </a:r>
          </a:p>
        </p:txBody>
      </p:sp>
      <p:pic>
        <p:nvPicPr>
          <p:cNvPr id="16" name="Picture 15" descr="ppt-because-tag.psd"/>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24844" y="4655349"/>
            <a:ext cx="10955859" cy="810295"/>
          </a:xfrm>
          <a:prstGeom prst="rect">
            <a:avLst/>
          </a:prstGeom>
        </p:spPr>
      </p:pic>
      <p:pic>
        <p:nvPicPr>
          <p:cNvPr id="20" name="Picture 9" descr="OCLC_H_PMS.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836604" y="5839974"/>
            <a:ext cx="1997453" cy="6507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p:cNvPicPr>
            <a:picLocks noChangeAspect="1"/>
          </p:cNvPicPr>
          <p:nvPr userDrawn="1"/>
        </p:nvPicPr>
        <p:blipFill>
          <a:blip r:embed="rId4" cstate="email">
            <a:alphaModFix/>
            <a:extLst>
              <a:ext uri="{28A0092B-C50C-407E-A947-70E740481C1C}">
                <a14:useLocalDpi xmlns:a14="http://schemas.microsoft.com/office/drawing/2010/main"/>
              </a:ext>
            </a:extLst>
          </a:blip>
          <a:stretch>
            <a:fillRect/>
          </a:stretch>
        </p:blipFill>
        <p:spPr>
          <a:xfrm>
            <a:off x="301521" y="5967987"/>
            <a:ext cx="811868" cy="432864"/>
          </a:xfrm>
          <a:prstGeom prst="rect">
            <a:avLst/>
          </a:prstGeom>
        </p:spPr>
      </p:pic>
    </p:spTree>
    <p:extLst>
      <p:ext uri="{BB962C8B-B14F-4D97-AF65-F5344CB8AC3E}">
        <p14:creationId xmlns:p14="http://schemas.microsoft.com/office/powerpoint/2010/main" val="181441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23826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0"/>
            <a:ext cx="12192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sz="half" idx="1"/>
          </p:nvPr>
        </p:nvSpPr>
        <p:spPr>
          <a:xfrm>
            <a:off x="952501" y="2000251"/>
            <a:ext cx="4953001" cy="4143375"/>
          </a:xfrm>
          <a:prstGeom prst="rect">
            <a:avLst/>
          </a:prstGeo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86500" y="2000251"/>
            <a:ext cx="4953000" cy="4143375"/>
          </a:xfrm>
          <a:prstGeom prst="rect">
            <a:avLst/>
          </a:prstGeo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609600" y="381000"/>
            <a:ext cx="10972800" cy="914400"/>
          </a:xfrm>
          <a:prstGeom prst="rect">
            <a:avLst/>
          </a:prstGeom>
        </p:spPr>
        <p:txBody>
          <a:bodyPr wrap="none"/>
          <a:lstStyle>
            <a:lvl1pPr algn="l">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4600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3866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254498" y="-4969"/>
            <a:ext cx="7998343" cy="1418391"/>
          </a:xfrm>
          <a:prstGeom prst="rect">
            <a:avLst/>
          </a:prstGeom>
        </p:spPr>
      </p:pic>
      <p:sp>
        <p:nvSpPr>
          <p:cNvPr id="11" name="Rectangle 10"/>
          <p:cNvSpPr/>
          <p:nvPr/>
        </p:nvSpPr>
        <p:spPr>
          <a:xfrm>
            <a:off x="-1" y="3"/>
            <a:ext cx="4254500" cy="141342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3200">
              <a:solidFill>
                <a:srgbClr val="3D527F"/>
              </a:solidFill>
            </a:endParaRPr>
          </a:p>
        </p:txBody>
      </p:sp>
      <p:sp>
        <p:nvSpPr>
          <p:cNvPr id="16" name="Text Placeholder 18"/>
          <p:cNvSpPr>
            <a:spLocks noGrp="1"/>
          </p:cNvSpPr>
          <p:nvPr>
            <p:ph type="body" sz="quarter" idx="16" hasCustomPrompt="1"/>
          </p:nvPr>
        </p:nvSpPr>
        <p:spPr>
          <a:xfrm>
            <a:off x="1039293" y="2469871"/>
            <a:ext cx="10339693" cy="1646364"/>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5867"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080073" y="6422994"/>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971592" y="4275963"/>
            <a:ext cx="2451953" cy="502766"/>
          </a:xfrm>
          <a:prstGeom prst="rect">
            <a:avLst/>
          </a:prstGeom>
        </p:spPr>
        <p:txBody>
          <a:bodyPr vert="horz" wrap="none" lIns="0">
            <a:spAutoFit/>
          </a:bodyPr>
          <a:lstStyle>
            <a:lvl1pPr marL="0" indent="0">
              <a:buNone/>
              <a:defRPr sz="2667" b="1"/>
            </a:lvl1pPr>
            <a:lvl2pPr marL="609570" indent="0">
              <a:buNone/>
              <a:defRPr/>
            </a:lvl2pPr>
            <a:lvl5pPr marL="2438278"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971595" y="4818453"/>
            <a:ext cx="1819631" cy="410369"/>
          </a:xfrm>
          <a:prstGeom prst="rect">
            <a:avLst/>
          </a:prstGeom>
        </p:spPr>
        <p:txBody>
          <a:bodyPr vert="horz" wrap="none" lIns="0" tIns="0">
            <a:spAutoFit/>
          </a:bodyPr>
          <a:lstStyle>
            <a:lvl1pPr marL="0" indent="0">
              <a:buNone/>
              <a:defRPr sz="2267" b="0"/>
            </a:lvl1pPr>
            <a:lvl2pPr marL="609570" indent="0">
              <a:buNone/>
              <a:defRPr/>
            </a:lvl2pPr>
            <a:lvl5pPr marL="2438278" indent="0">
              <a:buNone/>
              <a:defRPr/>
            </a:lvl5pPr>
          </a:lstStyle>
          <a:p>
            <a:pPr lvl="0"/>
            <a:r>
              <a:rPr lang="en-US" dirty="0"/>
              <a:t>Speaker Title</a:t>
            </a:r>
          </a:p>
        </p:txBody>
      </p:sp>
      <p:sp>
        <p:nvSpPr>
          <p:cNvPr id="15" name="Rectangle 14"/>
          <p:cNvSpPr/>
          <p:nvPr userDrawn="1"/>
        </p:nvSpPr>
        <p:spPr>
          <a:xfrm>
            <a:off x="4182536" y="2"/>
            <a:ext cx="594257" cy="1413420"/>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3200">
              <a:solidFill>
                <a:srgbClr val="3D527F"/>
              </a:solidFill>
            </a:endParaRPr>
          </a:p>
        </p:txBody>
      </p:sp>
      <p:sp>
        <p:nvSpPr>
          <p:cNvPr id="13" name="Footer Placeholder 4"/>
          <p:cNvSpPr txBox="1">
            <a:spLocks/>
          </p:cNvSpPr>
          <p:nvPr userDrawn="1"/>
        </p:nvSpPr>
        <p:spPr>
          <a:xfrm>
            <a:off x="7039" y="6384426"/>
            <a:ext cx="2908648"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bg1">
                    <a:alpha val="50000"/>
                  </a:schemeClr>
                </a:solidFill>
                <a:effectLst/>
                <a:latin typeface="Arial" charset="0"/>
                <a:ea typeface="Arial" charset="0"/>
                <a:cs typeface="Arial" charset="0"/>
              </a:rPr>
              <a:t>Confidential. Not for distribution.</a:t>
            </a:r>
          </a:p>
        </p:txBody>
      </p:sp>
      <p:sp>
        <p:nvSpPr>
          <p:cNvPr id="24" name="Rectangle 23"/>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5" name="Rectangle 24"/>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6" name="Rectangle 25"/>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27" name="Picture 5"/>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TextBox 19"/>
          <p:cNvSpPr txBox="1"/>
          <p:nvPr userDrawn="1"/>
        </p:nvSpPr>
        <p:spPr>
          <a:xfrm>
            <a:off x="2" y="1866900"/>
            <a:ext cx="4922518" cy="563247"/>
          </a:xfrm>
          <a:prstGeom prst="rect">
            <a:avLst/>
          </a:prstGeom>
          <a:solidFill>
            <a:schemeClr val="accent2"/>
          </a:solidFill>
        </p:spPr>
        <p:txBody>
          <a:bodyPr wrap="square" lIns="118872" tIns="118872" rIns="121920" bIns="118872" rtlCol="0">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white"/>
                </a:solidFill>
                <a:effectLst/>
                <a:uLnTx/>
                <a:uFillTx/>
                <a:latin typeface="+mn-lt"/>
                <a:ea typeface="+mn-ea"/>
                <a:cs typeface="Arial" charset="0"/>
              </a:rPr>
              <a:t>Sydney, Australia • 11 February 2018</a:t>
            </a:r>
          </a:p>
        </p:txBody>
      </p:sp>
    </p:spTree>
    <p:extLst>
      <p:ext uri="{BB962C8B-B14F-4D97-AF65-F5344CB8AC3E}">
        <p14:creationId xmlns:p14="http://schemas.microsoft.com/office/powerpoint/2010/main" val="376414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76869" y="1990726"/>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699030" y="2686581"/>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4555078" y="2764533"/>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4555067" y="3616704"/>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4555067" y="1987552"/>
            <a:ext cx="7636933" cy="650875"/>
          </a:xfrm>
          <a:prstGeom prst="rect">
            <a:avLst/>
          </a:prstGeom>
        </p:spPr>
        <p:txBody>
          <a:bodyPr vert="horz"/>
          <a:lstStyle>
            <a:lvl1pPr marL="0" indent="0">
              <a:buNone/>
              <a:defRPr sz="48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1176869" y="1990724"/>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2959697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76869" y="550911"/>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699030" y="1246767"/>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4555078" y="1324718"/>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4555067" y="2176889"/>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4555067" y="547737"/>
            <a:ext cx="7636933" cy="650875"/>
          </a:xfrm>
          <a:prstGeom prst="rect">
            <a:avLst/>
          </a:prstGeom>
        </p:spPr>
        <p:txBody>
          <a:bodyPr vert="horz"/>
          <a:lstStyle>
            <a:lvl1pPr marL="0" indent="0">
              <a:buNone/>
              <a:defRPr sz="48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1176869" y="550909"/>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8" name="Picture Placeholder 8"/>
          <p:cNvSpPr>
            <a:spLocks noGrp="1"/>
          </p:cNvSpPr>
          <p:nvPr>
            <p:ph type="pic" sz="quarter" idx="16"/>
          </p:nvPr>
        </p:nvSpPr>
        <p:spPr>
          <a:xfrm>
            <a:off x="1176869" y="3595110"/>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11" name="Rectangle 10"/>
          <p:cNvSpPr/>
          <p:nvPr userDrawn="1"/>
        </p:nvSpPr>
        <p:spPr>
          <a:xfrm rot="5400000">
            <a:off x="-699030" y="4290965"/>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2" name="Text Placeholder 12"/>
          <p:cNvSpPr>
            <a:spLocks noGrp="1"/>
          </p:cNvSpPr>
          <p:nvPr>
            <p:ph type="body" sz="quarter" idx="17" hasCustomPrompt="1"/>
          </p:nvPr>
        </p:nvSpPr>
        <p:spPr>
          <a:xfrm>
            <a:off x="4555078" y="4368917"/>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4555067" y="5221088"/>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4555067" y="3591936"/>
            <a:ext cx="7636933" cy="650875"/>
          </a:xfrm>
          <a:prstGeom prst="rect">
            <a:avLst/>
          </a:prstGeom>
        </p:spPr>
        <p:txBody>
          <a:bodyPr vert="horz"/>
          <a:lstStyle>
            <a:lvl1pPr marL="0" indent="0">
              <a:buNone/>
              <a:defRPr sz="4800" b="1" baseline="0">
                <a:solidFill>
                  <a:srgbClr val="236192"/>
                </a:solidFill>
              </a:defRPr>
            </a:lvl1pPr>
          </a:lstStyle>
          <a:p>
            <a:pPr lvl="0"/>
            <a:r>
              <a:rPr lang="en-US" dirty="0"/>
              <a:t>Speaker Name</a:t>
            </a:r>
          </a:p>
        </p:txBody>
      </p:sp>
      <p:sp>
        <p:nvSpPr>
          <p:cNvPr id="16" name="Text Placeholder 14"/>
          <p:cNvSpPr>
            <a:spLocks noGrp="1"/>
          </p:cNvSpPr>
          <p:nvPr>
            <p:ph type="body" sz="quarter" idx="19" hasCustomPrompt="1"/>
          </p:nvPr>
        </p:nvSpPr>
        <p:spPr>
          <a:xfrm>
            <a:off x="1176869" y="3595108"/>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129526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1" name="Text Placeholder 8"/>
          <p:cNvSpPr>
            <a:spLocks noGrp="1"/>
          </p:cNvSpPr>
          <p:nvPr>
            <p:ph type="body" sz="quarter" idx="10" hasCustomPrompt="1"/>
          </p:nvPr>
        </p:nvSpPr>
        <p:spPr>
          <a:xfrm>
            <a:off x="420346" y="1108082"/>
            <a:ext cx="10898717" cy="830997"/>
          </a:xfrm>
          <a:prstGeom prst="rect">
            <a:avLst/>
          </a:prstGeom>
          <a:ln w="28575" cmpd="sng">
            <a:solidFill>
              <a:srgbClr val="FFFFFF"/>
            </a:solidFill>
          </a:ln>
        </p:spPr>
        <p:txBody>
          <a:bodyPr vert="horz" lIns="274320" tIns="45720" rIns="274320" bIns="45720">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4800" b="1" i="0" cap="all" baseline="0">
                <a:solidFill>
                  <a:schemeClr val="bg1"/>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sz="48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234951" y="850901"/>
            <a:ext cx="353483" cy="6007100"/>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11215941" y="850902"/>
            <a:ext cx="353483" cy="5432839"/>
          </a:xfrm>
          <a:prstGeom prst="rect">
            <a:avLst/>
          </a:prstGeom>
          <a:solidFill>
            <a:srgbClr val="00AFD7"/>
          </a:solidFill>
        </p:spPr>
        <p:txBody>
          <a:bodyPr vert="horz"/>
          <a:lstStyle>
            <a:lvl1pPr marL="0" indent="0">
              <a:buNone/>
              <a:defRPr baseline="0"/>
            </a:lvl1pPr>
          </a:lstStyle>
          <a:p>
            <a:pPr lvl="0"/>
            <a:r>
              <a:rPr lang="en-US" dirty="0"/>
              <a:t>     </a:t>
            </a:r>
          </a:p>
        </p:txBody>
      </p:sp>
      <p:pic>
        <p:nvPicPr>
          <p:cNvPr id="7" name="Pictur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2783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Placeholder 3"/>
          <p:cNvSpPr>
            <a:spLocks noGrp="1"/>
          </p:cNvSpPr>
          <p:nvPr>
            <p:ph type="body" sz="quarter" idx="12" hasCustomPrompt="1"/>
          </p:nvPr>
        </p:nvSpPr>
        <p:spPr>
          <a:xfrm>
            <a:off x="454382" y="1372996"/>
            <a:ext cx="11252197" cy="4475171"/>
          </a:xfrm>
          <a:prstGeom prst="rect">
            <a:avLst/>
          </a:prstGeom>
        </p:spPr>
        <p:txBody>
          <a:bodyPr vert="horz"/>
          <a:lstStyle>
            <a:lvl1pPr marL="457189" indent="-457189">
              <a:buFont typeface="Arial"/>
              <a:buChar char="•"/>
              <a:defRPr sz="3200" baseline="0"/>
            </a:lvl1pPr>
            <a:lvl2pPr>
              <a:defRPr sz="2933"/>
            </a:lvl2pPr>
            <a:lvl3pPr>
              <a:defRPr sz="3067"/>
            </a:lvl3pPr>
            <a:lvl4pPr>
              <a:defRPr/>
            </a:lvl4pPr>
            <a:lvl5pPr>
              <a:defRPr/>
            </a:lvl5pPr>
            <a:lvl6pPr>
              <a:defRPr/>
            </a:lvl6pPr>
            <a:lvl7pPr>
              <a:defRPr/>
            </a:lvl7pPr>
            <a:lvl8pPr marL="4267093" indent="0">
              <a:buNone/>
              <a:defRPr/>
            </a:lvl8pPr>
            <a:lvl9pPr marL="4876678" indent="0">
              <a:buNone/>
              <a:defRPr/>
            </a:lvl9pPr>
          </a:lstStyle>
          <a:p>
            <a:pPr lvl="0"/>
            <a:r>
              <a:rPr lang="en-US" dirty="0"/>
              <a:t>Click to add copy</a:t>
            </a:r>
          </a:p>
        </p:txBody>
      </p:sp>
    </p:spTree>
    <p:extLst>
      <p:ext uri="{BB962C8B-B14F-4D97-AF65-F5344CB8AC3E}">
        <p14:creationId xmlns:p14="http://schemas.microsoft.com/office/powerpoint/2010/main" val="3313375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76869" y="1990726"/>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699030" y="2686581"/>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4555078" y="2764533"/>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4555067" y="3616704"/>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4555067" y="1987552"/>
            <a:ext cx="7636933" cy="650875"/>
          </a:xfrm>
          <a:prstGeom prst="rect">
            <a:avLst/>
          </a:prstGeom>
        </p:spPr>
        <p:txBody>
          <a:bodyPr vert="horz"/>
          <a:lstStyle>
            <a:lvl1pPr marL="0" indent="0">
              <a:buNone/>
              <a:defRPr sz="48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1176869" y="1990724"/>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156423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66398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1587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4765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12192000" cy="6858000"/>
          </a:xfrm>
          <a:prstGeom prst="rect">
            <a:avLst/>
          </a:prstGeom>
        </p:spPr>
        <p:txBody>
          <a:bodyPr vert="horz" anchor="ctr"/>
          <a:lstStyle>
            <a:lvl1pPr marL="0" indent="0" algn="l">
              <a:buNone/>
              <a:defRPr sz="2533" baseline="0">
                <a:sym typeface="Wingdings"/>
              </a:defRPr>
            </a:lvl1pPr>
            <a:lvl2pPr marL="609585" indent="0">
              <a:buNone/>
              <a:defRPr sz="3200"/>
            </a:lvl2pPr>
          </a:lstStyle>
          <a:p>
            <a:pPr lvl="1"/>
            <a:r>
              <a:rPr lang="en-US" dirty="0"/>
              <a:t>Drag and drop photo here</a:t>
            </a:r>
          </a:p>
        </p:txBody>
      </p:sp>
      <p:sp>
        <p:nvSpPr>
          <p:cNvPr id="15" name="Text Placeholder 14"/>
          <p:cNvSpPr>
            <a:spLocks noGrp="1"/>
          </p:cNvSpPr>
          <p:nvPr>
            <p:ph type="body" sz="quarter" idx="13" hasCustomPrompt="1"/>
          </p:nvPr>
        </p:nvSpPr>
        <p:spPr>
          <a:xfrm>
            <a:off x="10111322" y="-20638"/>
            <a:ext cx="577849"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10689172" y="-20638"/>
            <a:ext cx="1502833" cy="6899276"/>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8815" y="4997709"/>
            <a:ext cx="8204200" cy="954107"/>
          </a:xfrm>
          <a:prstGeom prst="rect">
            <a:avLst/>
          </a:prstGeom>
          <a:solidFill>
            <a:schemeClr val="bg1"/>
          </a:solidFill>
        </p:spPr>
        <p:txBody>
          <a:bodyPr vert="horz" lIns="640080"/>
          <a:lstStyle>
            <a:lvl1pPr marL="0" indent="0">
              <a:buNone/>
              <a:defRPr sz="32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713223" y="5447286"/>
            <a:ext cx="7480300" cy="352425"/>
          </a:xfrm>
          <a:prstGeom prst="rect">
            <a:avLst/>
          </a:prstGeom>
        </p:spPr>
        <p:txBody>
          <a:bodyPr vert="horz"/>
          <a:lstStyle>
            <a:lvl1pPr marL="0" indent="0">
              <a:buNone/>
              <a:defRPr sz="2400" b="0" baseline="0">
                <a:solidFill>
                  <a:schemeClr val="tx1"/>
                </a:solidFill>
              </a:defRPr>
            </a:lvl1pPr>
          </a:lstStyle>
          <a:p>
            <a:pPr lvl="0"/>
            <a:r>
              <a:rPr lang="en-US" dirty="0"/>
              <a:t>Persons Title</a:t>
            </a:r>
          </a:p>
        </p:txBody>
      </p:sp>
      <p:pic>
        <p:nvPicPr>
          <p:cNvPr id="8" name="Pictur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1157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320571" y="259643"/>
            <a:ext cx="5307955" cy="1041400"/>
          </a:xfrm>
          <a:prstGeom prst="rect">
            <a:avLst/>
          </a:prstGeom>
        </p:spPr>
        <p:txBody>
          <a:bodyPr vert="horz"/>
          <a:lstStyle>
            <a:lvl1pPr marL="0" indent="0">
              <a:buNone/>
              <a:defRPr sz="4267" b="1" baseline="0">
                <a:solidFill>
                  <a:srgbClr val="236192"/>
                </a:solidFill>
              </a:defRPr>
            </a:lvl1pPr>
          </a:lstStyle>
          <a:p>
            <a:pPr lvl="0"/>
            <a:r>
              <a:rPr lang="en-US" dirty="0"/>
              <a:t>Closing Message</a:t>
            </a:r>
          </a:p>
        </p:txBody>
      </p:sp>
      <p:sp>
        <p:nvSpPr>
          <p:cNvPr id="9" name="Rectangle 8"/>
          <p:cNvSpPr/>
          <p:nvPr userDrawn="1"/>
        </p:nvSpPr>
        <p:spPr>
          <a:xfrm rot="10800000">
            <a:off x="15117" y="5850668"/>
            <a:ext cx="12192000" cy="239713"/>
          </a:xfrm>
          <a:prstGeom prst="rect">
            <a:avLst/>
          </a:prstGeom>
          <a:solidFill>
            <a:srgbClr val="00AFD7"/>
          </a:solidFill>
          <a:ln w="95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320820" y="1321005"/>
            <a:ext cx="5183717" cy="405719"/>
          </a:xfrm>
          <a:prstGeom prst="rect">
            <a:avLst/>
          </a:prstGeom>
        </p:spPr>
        <p:txBody>
          <a:bodyPr vert="horz">
            <a:normAutofit/>
          </a:bodyPr>
          <a:lstStyle>
            <a:lvl1pPr marL="0" indent="0">
              <a:buNone/>
              <a:defRPr sz="2400" b="1" baseline="0"/>
            </a:lvl1pPr>
          </a:lstStyle>
          <a:p>
            <a:pPr lvl="0"/>
            <a:r>
              <a:rPr lang="en-US" dirty="0"/>
              <a:t>Speaker Name</a:t>
            </a:r>
          </a:p>
        </p:txBody>
      </p:sp>
      <p:sp>
        <p:nvSpPr>
          <p:cNvPr id="22" name="Text Placeholder 20"/>
          <p:cNvSpPr>
            <a:spLocks noGrp="1"/>
          </p:cNvSpPr>
          <p:nvPr>
            <p:ph type="body" sz="quarter" idx="12" hasCustomPrompt="1"/>
          </p:nvPr>
        </p:nvSpPr>
        <p:spPr>
          <a:xfrm>
            <a:off x="320571" y="1690435"/>
            <a:ext cx="5183717" cy="359027"/>
          </a:xfrm>
          <a:prstGeom prst="rect">
            <a:avLst/>
          </a:prstGeom>
        </p:spPr>
        <p:txBody>
          <a:bodyPr vert="horz">
            <a:normAutofit/>
          </a:bodyPr>
          <a:lstStyle>
            <a:lvl1pPr marL="0" indent="0">
              <a:buNone/>
              <a:defRPr sz="1867" b="0" baseline="0"/>
            </a:lvl1pPr>
          </a:lstStyle>
          <a:p>
            <a:pPr lvl="0"/>
            <a:r>
              <a:rPr lang="en-US" dirty="0"/>
              <a:t>Speaker Title</a:t>
            </a:r>
          </a:p>
        </p:txBody>
      </p:sp>
      <p:sp>
        <p:nvSpPr>
          <p:cNvPr id="23" name="Text Placeholder 20"/>
          <p:cNvSpPr>
            <a:spLocks noGrp="1"/>
          </p:cNvSpPr>
          <p:nvPr>
            <p:ph type="body" sz="quarter" idx="13" hasCustomPrompt="1"/>
          </p:nvPr>
        </p:nvSpPr>
        <p:spPr>
          <a:xfrm>
            <a:off x="320571" y="2010979"/>
            <a:ext cx="5183717" cy="305495"/>
          </a:xfrm>
          <a:prstGeom prst="rect">
            <a:avLst/>
          </a:prstGeom>
        </p:spPr>
        <p:txBody>
          <a:bodyPr vert="horz">
            <a:normAutofit/>
          </a:bodyPr>
          <a:lstStyle>
            <a:lvl1pPr marL="0" indent="0">
              <a:buNone/>
              <a:defRPr sz="1867" b="1" baseline="0">
                <a:solidFill>
                  <a:srgbClr val="236192"/>
                </a:solidFill>
              </a:defRPr>
            </a:lvl1pPr>
          </a:lstStyle>
          <a:p>
            <a:pPr lvl="0"/>
            <a:r>
              <a:rPr lang="en-US" dirty="0"/>
              <a:t>Speaker Contact</a:t>
            </a:r>
          </a:p>
        </p:txBody>
      </p:sp>
      <p:pic>
        <p:nvPicPr>
          <p:cNvPr id="10" name="Picture 26" descr="OCLC_H_PMS.eps"/>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87533" y="-2848"/>
            <a:ext cx="6119584" cy="5853515"/>
          </a:xfrm>
          <a:prstGeom prst="rect">
            <a:avLst/>
          </a:prstGeom>
        </p:spPr>
      </p:pic>
    </p:spTree>
    <p:extLst>
      <p:ext uri="{BB962C8B-B14F-4D97-AF65-F5344CB8AC3E}">
        <p14:creationId xmlns:p14="http://schemas.microsoft.com/office/powerpoint/2010/main" val="122584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636253" y="5149331"/>
            <a:ext cx="810295" cy="389467"/>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0" name="TextBox 8"/>
          <p:cNvSpPr txBox="1">
            <a:spLocks noChangeArrowheads="1"/>
          </p:cNvSpPr>
          <p:nvPr userDrawn="1"/>
        </p:nvSpPr>
        <p:spPr bwMode="auto">
          <a:xfrm>
            <a:off x="7899907" y="4935539"/>
            <a:ext cx="563033"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800" dirty="0">
                <a:solidFill>
                  <a:schemeClr val="bg1"/>
                </a:solidFill>
              </a:rPr>
              <a:t>SM</a:t>
            </a:r>
          </a:p>
        </p:txBody>
      </p:sp>
      <p:sp>
        <p:nvSpPr>
          <p:cNvPr id="11" name="Rectangle 10"/>
          <p:cNvSpPr/>
          <p:nvPr userDrawn="1"/>
        </p:nvSpPr>
        <p:spPr>
          <a:xfrm>
            <a:off x="0" y="4938917"/>
            <a:ext cx="846667" cy="810295"/>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2" name="Text Placeholder 18"/>
          <p:cNvSpPr>
            <a:spLocks noGrp="1"/>
          </p:cNvSpPr>
          <p:nvPr>
            <p:ph type="body" sz="quarter" idx="10" hasCustomPrompt="1"/>
          </p:nvPr>
        </p:nvSpPr>
        <p:spPr>
          <a:xfrm>
            <a:off x="975786" y="1108608"/>
            <a:ext cx="5229124" cy="1682448"/>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7333"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931002" y="3196723"/>
            <a:ext cx="5183717" cy="405719"/>
          </a:xfrm>
          <a:prstGeom prst="rect">
            <a:avLst/>
          </a:prstGeom>
        </p:spPr>
        <p:txBody>
          <a:bodyPr vert="horz">
            <a:normAutofit/>
          </a:bodyPr>
          <a:lstStyle>
            <a:lvl1pPr marL="0" indent="0">
              <a:buNone/>
              <a:defRPr sz="24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930752" y="3584169"/>
            <a:ext cx="5183717" cy="359027"/>
          </a:xfrm>
          <a:prstGeom prst="rect">
            <a:avLst/>
          </a:prstGeom>
        </p:spPr>
        <p:txBody>
          <a:bodyPr vert="horz">
            <a:normAutofit/>
          </a:bodyPr>
          <a:lstStyle>
            <a:lvl1pPr marL="0" indent="0">
              <a:buNone/>
              <a:defRPr sz="1867"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930752" y="3943199"/>
            <a:ext cx="5183717" cy="305495"/>
          </a:xfrm>
          <a:prstGeom prst="rect">
            <a:avLst/>
          </a:prstGeom>
        </p:spPr>
        <p:txBody>
          <a:bodyPr vert="horz">
            <a:normAutofit/>
          </a:bodyPr>
          <a:lstStyle>
            <a:lvl1pPr marL="0" indent="0">
              <a:buNone/>
              <a:defRPr sz="1867" b="1" baseline="0">
                <a:solidFill>
                  <a:schemeClr val="accent2"/>
                </a:solidFill>
              </a:defRPr>
            </a:lvl1pPr>
          </a:lstStyle>
          <a:p>
            <a:pPr lvl="0"/>
            <a:r>
              <a:rPr lang="en-US" dirty="0"/>
              <a:t>Speaker Contact</a:t>
            </a:r>
          </a:p>
        </p:txBody>
      </p:sp>
      <p:pic>
        <p:nvPicPr>
          <p:cNvPr id="16" name="Picture 15" descr="ppt-because-tag.psd"/>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36133" y="4938917"/>
            <a:ext cx="10955859" cy="810295"/>
          </a:xfrm>
          <a:prstGeom prst="rect">
            <a:avLst/>
          </a:prstGeom>
        </p:spPr>
      </p:pic>
      <p:pic>
        <p:nvPicPr>
          <p:cNvPr id="17" name="Picture 26" descr="OCLC_H_PMS.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TextBox 18"/>
          <p:cNvSpPr txBox="1"/>
          <p:nvPr userDrawn="1"/>
        </p:nvSpPr>
        <p:spPr>
          <a:xfrm>
            <a:off x="1" y="359771"/>
            <a:ext cx="5126963" cy="820674"/>
          </a:xfrm>
          <a:prstGeom prst="rect">
            <a:avLst/>
          </a:prstGeom>
          <a:solidFill>
            <a:schemeClr val="accent2"/>
          </a:solidFill>
        </p:spPr>
        <p:txBody>
          <a:bodyPr wrap="square" lIns="243840" tIns="243840" rIns="121920" bIns="243840"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white"/>
                </a:solidFill>
                <a:effectLst/>
                <a:uLnTx/>
                <a:uFillTx/>
                <a:latin typeface="+mn-lt"/>
                <a:ea typeface="+mn-ea"/>
                <a:cs typeface="Arial" charset="0"/>
              </a:rPr>
              <a:t>IFLA </a:t>
            </a:r>
            <a:r>
              <a:rPr kumimoji="0" lang="en-US" sz="2133" b="0" i="0" u="none" strike="noStrike" kern="1200" cap="none" spc="0" normalizeH="0" baseline="0" noProof="0" dirty="0" err="1">
                <a:ln>
                  <a:noFill/>
                </a:ln>
                <a:solidFill>
                  <a:prstClr val="white"/>
                </a:solidFill>
                <a:effectLst/>
                <a:uLnTx/>
                <a:uFillTx/>
                <a:latin typeface="+mn-lt"/>
                <a:ea typeface="+mn-ea"/>
                <a:cs typeface="Arial" charset="0"/>
              </a:rPr>
              <a:t>Wrocław</a:t>
            </a:r>
            <a:r>
              <a:rPr kumimoji="0" lang="en-US" sz="2133" b="0" i="0" u="none" strike="noStrike" kern="1200" cap="none" spc="0" normalizeH="0" baseline="0" noProof="0" dirty="0">
                <a:ln>
                  <a:noFill/>
                </a:ln>
                <a:solidFill>
                  <a:prstClr val="white"/>
                </a:solidFill>
                <a:effectLst/>
                <a:uLnTx/>
                <a:uFillTx/>
                <a:latin typeface="+mn-lt"/>
                <a:ea typeface="+mn-ea"/>
                <a:cs typeface="Arial" charset="0"/>
              </a:rPr>
              <a:t> • 19</a:t>
            </a:r>
            <a:r>
              <a:rPr kumimoji="0" lang="en-US" sz="2133" b="0" i="0" u="none" strike="noStrike" kern="1200" cap="none" spc="-187" normalizeH="0" baseline="0" noProof="0" dirty="0">
                <a:ln>
                  <a:noFill/>
                </a:ln>
                <a:solidFill>
                  <a:prstClr val="white"/>
                </a:solidFill>
                <a:effectLst/>
                <a:uLnTx/>
                <a:uFillTx/>
                <a:latin typeface="+mn-lt"/>
                <a:ea typeface="+mn-ea"/>
                <a:cs typeface="Arial" charset="0"/>
              </a:rPr>
              <a:t> </a:t>
            </a:r>
            <a:r>
              <a:rPr kumimoji="0" lang="en-US" sz="2133" b="0" i="0" u="none" strike="noStrike" kern="1200" cap="none" spc="0" normalizeH="0" baseline="0" noProof="0" dirty="0">
                <a:ln>
                  <a:noFill/>
                </a:ln>
                <a:solidFill>
                  <a:prstClr val="white"/>
                </a:solidFill>
                <a:effectLst/>
                <a:uLnTx/>
                <a:uFillTx/>
                <a:latin typeface="+mn-lt"/>
                <a:ea typeface="+mn-ea"/>
                <a:cs typeface="Arial" charset="0"/>
              </a:rPr>
              <a:t>–</a:t>
            </a:r>
            <a:r>
              <a:rPr kumimoji="0" lang="en-US" sz="2133" b="0" i="0" u="none" strike="noStrike" kern="1200" cap="none" spc="-267" normalizeH="0" baseline="0" noProof="0" dirty="0">
                <a:ln>
                  <a:noFill/>
                </a:ln>
                <a:solidFill>
                  <a:prstClr val="white"/>
                </a:solidFill>
                <a:effectLst/>
                <a:uLnTx/>
                <a:uFillTx/>
                <a:latin typeface="+mn-lt"/>
                <a:ea typeface="+mn-ea"/>
                <a:cs typeface="Arial" charset="0"/>
              </a:rPr>
              <a:t> </a:t>
            </a:r>
            <a:r>
              <a:rPr kumimoji="0" lang="en-US" sz="2133" b="0" i="0" u="none" strike="noStrike" kern="1200" cap="none" spc="0" normalizeH="0" baseline="0" noProof="0" dirty="0">
                <a:ln>
                  <a:noFill/>
                </a:ln>
                <a:solidFill>
                  <a:prstClr val="white"/>
                </a:solidFill>
                <a:effectLst/>
                <a:uLnTx/>
                <a:uFillTx/>
                <a:latin typeface="+mn-lt"/>
                <a:ea typeface="+mn-ea"/>
                <a:cs typeface="Arial" charset="0"/>
              </a:rPr>
              <a:t>25 August 2017</a:t>
            </a:r>
          </a:p>
        </p:txBody>
      </p:sp>
      <p:pic>
        <p:nvPicPr>
          <p:cNvPr id="18" name="Picture 17" descr="ppt-because-tag.psd"/>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7649459" y="5037667"/>
            <a:ext cx="1812100" cy="296333"/>
          </a:xfrm>
          <a:prstGeom prst="rect">
            <a:avLst/>
          </a:prstGeom>
        </p:spPr>
      </p:pic>
      <p:sp>
        <p:nvSpPr>
          <p:cNvPr id="2" name="TextBox 1"/>
          <p:cNvSpPr txBox="1"/>
          <p:nvPr userDrawn="1"/>
        </p:nvSpPr>
        <p:spPr>
          <a:xfrm>
            <a:off x="7581900" y="5107625"/>
            <a:ext cx="260008" cy="215444"/>
          </a:xfrm>
          <a:prstGeom prst="rect">
            <a:avLst/>
          </a:prstGeom>
          <a:noFill/>
        </p:spPr>
        <p:txBody>
          <a:bodyPr wrap="none" rtlCol="0">
            <a:spAutoFit/>
          </a:bodyPr>
          <a:lstStyle/>
          <a:p>
            <a:r>
              <a:rPr lang="en-US" sz="800" dirty="0">
                <a:solidFill>
                  <a:schemeClr val="bg1"/>
                </a:solidFill>
              </a:rPr>
              <a:t>®</a:t>
            </a:r>
          </a:p>
        </p:txBody>
      </p:sp>
    </p:spTree>
    <p:extLst>
      <p:ext uri="{BB962C8B-B14F-4D97-AF65-F5344CB8AC3E}">
        <p14:creationId xmlns:p14="http://schemas.microsoft.com/office/powerpoint/2010/main" val="241347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ntent - Ba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12192000" cy="6248400"/>
          </a:xfrm>
          <a:prstGeom prst="rect">
            <a:avLst/>
          </a:prstGeom>
        </p:spPr>
        <p:txBody>
          <a:bodyPr/>
          <a:lstStyle/>
          <a:p>
            <a:endParaRPr lang="en-US"/>
          </a:p>
        </p:txBody>
      </p:sp>
      <p:sp>
        <p:nvSpPr>
          <p:cNvPr id="5" name="Text Placeholder 4"/>
          <p:cNvSpPr>
            <a:spLocks noGrp="1"/>
          </p:cNvSpPr>
          <p:nvPr>
            <p:ph type="body" sz="quarter" idx="11"/>
          </p:nvPr>
        </p:nvSpPr>
        <p:spPr>
          <a:xfrm>
            <a:off x="7190317" y="1"/>
            <a:ext cx="5001684" cy="5295900"/>
          </a:xfrm>
          <a:prstGeom prst="rect">
            <a:avLst/>
          </a:prstGeom>
          <a:solidFill>
            <a:schemeClr val="tx1">
              <a:alpha val="6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p:cNvGrpSpPr/>
          <p:nvPr userDrawn="1"/>
        </p:nvGrpSpPr>
        <p:grpSpPr>
          <a:xfrm>
            <a:off x="0" y="6185684"/>
            <a:ext cx="12192000" cy="646331"/>
            <a:chOff x="0" y="4639262"/>
            <a:chExt cx="9144000" cy="484748"/>
          </a:xfrm>
        </p:grpSpPr>
        <p:pic>
          <p:nvPicPr>
            <p:cNvPr id="10" name="Picture 9"/>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a:stretch/>
          </p:blipFill>
          <p:spPr>
            <a:xfrm>
              <a:off x="6834248" y="4770249"/>
              <a:ext cx="1329030" cy="312708"/>
            </a:xfrm>
            <a:prstGeom prst="rect">
              <a:avLst/>
            </a:prstGeom>
          </p:spPr>
        </p:pic>
        <p:sp>
          <p:nvSpPr>
            <p:cNvPr id="11" name="Rectangle 10"/>
            <p:cNvSpPr/>
            <p:nvPr userDrawn="1"/>
          </p:nvSpPr>
          <p:spPr>
            <a:xfrm>
              <a:off x="0" y="4639262"/>
              <a:ext cx="9144000" cy="484748"/>
            </a:xfrm>
            <a:prstGeom prst="rect">
              <a:avLst/>
            </a:prstGeom>
          </p:spPr>
          <p:txBody>
            <a:bodyPr wrap="square">
              <a:sp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a:ln>
                    <a:noFill/>
                  </a:ln>
                  <a:solidFill>
                    <a:schemeClr val="bg1"/>
                  </a:solidFill>
                  <a:effectLst/>
                  <a:uLnTx/>
                  <a:uFillTx/>
                  <a:latin typeface="Myriad Pro" pitchFamily="34" charset="0"/>
                </a:rPr>
                <a:t>Value</a:t>
              </a:r>
              <a:br>
                <a:rPr kumimoji="0" lang="en-US" sz="2400" b="1" i="0" u="none" strike="noStrike" kern="0" cap="none" spc="0" normalizeH="0" baseline="0" noProof="0">
                  <a:ln>
                    <a:noFill/>
                  </a:ln>
                  <a:solidFill>
                    <a:schemeClr val="bg1"/>
                  </a:solidFill>
                  <a:effectLst/>
                  <a:uLnTx/>
                  <a:uFillTx/>
                  <a:latin typeface="Myriad Pro" pitchFamily="34" charset="0"/>
                </a:rPr>
              </a:br>
              <a:r>
                <a:rPr kumimoji="0" lang="en-US" sz="1200" b="1" i="0" u="none" strike="noStrike" kern="0" cap="none" spc="0" normalizeH="0" baseline="0" noProof="0">
                  <a:ln>
                    <a:noFill/>
                  </a:ln>
                  <a:solidFill>
                    <a:schemeClr val="bg1"/>
                  </a:solidFill>
                  <a:effectLst/>
                  <a:uLnTx/>
                  <a:uFillTx/>
                  <a:latin typeface="Myriad Pro" pitchFamily="34" charset="0"/>
                </a:rPr>
                <a:t>of Academic Libraries</a:t>
              </a:r>
            </a:p>
          </p:txBody>
        </p:sp>
      </p:grpSp>
    </p:spTree>
    <p:extLst>
      <p:ext uri="{BB962C8B-B14F-4D97-AF65-F5344CB8AC3E}">
        <p14:creationId xmlns:p14="http://schemas.microsoft.com/office/powerpoint/2010/main" val="46897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Content- Head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248400"/>
          </a:xfrm>
          <a:prstGeom prst="rect">
            <a:avLst/>
          </a:prstGeom>
        </p:spPr>
        <p:txBody>
          <a:bodyPr/>
          <a:lstStyle/>
          <a:p>
            <a:endParaRPr lang="en-US"/>
          </a:p>
        </p:txBody>
      </p:sp>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8" name="Pictur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11"/>
          <p:cNvSpPr/>
          <p:nvPr userDrawn="1"/>
        </p:nvSpPr>
        <p:spPr>
          <a:xfrm>
            <a:off x="0" y="0"/>
            <a:ext cx="12192000" cy="6248400"/>
          </a:xfrm>
          <a:prstGeom prst="rect">
            <a:avLst/>
          </a:prstGeom>
          <a:solidFill>
            <a:schemeClr val="bg1">
              <a:alpha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Text Placeholder 4"/>
          <p:cNvSpPr>
            <a:spLocks noGrp="1"/>
          </p:cNvSpPr>
          <p:nvPr>
            <p:ph type="body" sz="quarter" idx="11"/>
          </p:nvPr>
        </p:nvSpPr>
        <p:spPr>
          <a:xfrm>
            <a:off x="1" y="4411577"/>
            <a:ext cx="12192000" cy="1583155"/>
          </a:xfrm>
          <a:prstGeom prst="rect">
            <a:avLst/>
          </a:prstGeom>
          <a:solidFill>
            <a:schemeClr val="tx1"/>
          </a:solidFill>
        </p:spPr>
        <p:txBody>
          <a:bodyPr/>
          <a:lstStyle>
            <a:lvl1pPr marL="0" indent="0">
              <a:buNone/>
              <a:defRPr sz="3200">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dirty="0"/>
              <a:t>Click to edit Master text styles</a:t>
            </a:r>
          </a:p>
        </p:txBody>
      </p:sp>
      <p:sp>
        <p:nvSpPr>
          <p:cNvPr id="11" name="Text Placeholder 10"/>
          <p:cNvSpPr>
            <a:spLocks noGrp="1"/>
          </p:cNvSpPr>
          <p:nvPr>
            <p:ph type="body" sz="quarter" idx="12"/>
          </p:nvPr>
        </p:nvSpPr>
        <p:spPr>
          <a:xfrm>
            <a:off x="9827683" y="5417217"/>
            <a:ext cx="2364317" cy="577516"/>
          </a:xfrm>
          <a:prstGeom prst="rect">
            <a:avLst/>
          </a:prstGeom>
        </p:spPr>
        <p:txBody>
          <a:bodyPr anchor="b"/>
          <a:lstStyle>
            <a:lvl1pPr marL="0" indent="0" algn="r">
              <a:buNone/>
              <a:defRPr sz="1333" b="1">
                <a:solidFill>
                  <a:schemeClr val="bg1"/>
                </a:solidFill>
              </a:defRPr>
            </a:lvl1pPr>
            <a:lvl2pPr marL="609585" indent="0">
              <a:buNone/>
              <a:defRPr sz="1333" b="1">
                <a:solidFill>
                  <a:schemeClr val="bg1"/>
                </a:solidFill>
              </a:defRPr>
            </a:lvl2pPr>
            <a:lvl3pPr marL="1219170" indent="0">
              <a:buNone/>
              <a:defRPr sz="1333" b="1">
                <a:solidFill>
                  <a:schemeClr val="bg1"/>
                </a:solidFill>
              </a:defRPr>
            </a:lvl3pPr>
            <a:lvl4pPr marL="1828754" indent="0">
              <a:buNone/>
              <a:defRPr sz="1333" b="1">
                <a:solidFill>
                  <a:schemeClr val="bg1"/>
                </a:solidFill>
              </a:defRPr>
            </a:lvl4pPr>
            <a:lvl5pPr marL="2438339" indent="0">
              <a:buNone/>
              <a:defRPr sz="1333" b="1">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6370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Content- Head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248400"/>
          </a:xfrm>
          <a:prstGeom prst="rect">
            <a:avLst/>
          </a:prstGeom>
        </p:spPr>
        <p:txBody>
          <a:bodyPr/>
          <a:lstStyle/>
          <a:p>
            <a:endParaRPr lang="en-US"/>
          </a:p>
        </p:txBody>
      </p:sp>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8" name="Pictur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11"/>
          <p:cNvSpPr/>
          <p:nvPr userDrawn="1"/>
        </p:nvSpPr>
        <p:spPr>
          <a:xfrm>
            <a:off x="0" y="0"/>
            <a:ext cx="12192000" cy="6248400"/>
          </a:xfrm>
          <a:prstGeom prst="rect">
            <a:avLst/>
          </a:prstGeom>
          <a:solidFill>
            <a:schemeClr val="bg1">
              <a:alpha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Text Placeholder 4"/>
          <p:cNvSpPr>
            <a:spLocks noGrp="1"/>
          </p:cNvSpPr>
          <p:nvPr>
            <p:ph type="body" sz="quarter" idx="11"/>
          </p:nvPr>
        </p:nvSpPr>
        <p:spPr>
          <a:xfrm>
            <a:off x="1" y="742951"/>
            <a:ext cx="12192000" cy="1583155"/>
          </a:xfrm>
          <a:prstGeom prst="rect">
            <a:avLst/>
          </a:prstGeom>
          <a:solidFill>
            <a:schemeClr val="tx1"/>
          </a:solidFill>
        </p:spPr>
        <p:txBody>
          <a:bodyPr/>
          <a:lstStyle>
            <a:lvl1pPr marL="0" indent="0">
              <a:buNone/>
              <a:defRPr sz="3200">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dirty="0"/>
              <a:t>Click to edit Master text styles</a:t>
            </a:r>
          </a:p>
        </p:txBody>
      </p:sp>
      <p:sp>
        <p:nvSpPr>
          <p:cNvPr id="11" name="Text Placeholder 10"/>
          <p:cNvSpPr>
            <a:spLocks noGrp="1"/>
          </p:cNvSpPr>
          <p:nvPr>
            <p:ph type="body" sz="quarter" idx="12"/>
          </p:nvPr>
        </p:nvSpPr>
        <p:spPr>
          <a:xfrm>
            <a:off x="9827683" y="1748590"/>
            <a:ext cx="2364317" cy="577516"/>
          </a:xfrm>
          <a:prstGeom prst="rect">
            <a:avLst/>
          </a:prstGeom>
        </p:spPr>
        <p:txBody>
          <a:bodyPr anchor="b"/>
          <a:lstStyle>
            <a:lvl1pPr marL="0" indent="0" algn="r">
              <a:buNone/>
              <a:defRPr sz="1333" b="1">
                <a:solidFill>
                  <a:schemeClr val="bg1"/>
                </a:solidFill>
              </a:defRPr>
            </a:lvl1pPr>
            <a:lvl2pPr marL="609585" indent="0">
              <a:buNone/>
              <a:defRPr sz="1333" b="1">
                <a:solidFill>
                  <a:schemeClr val="bg1"/>
                </a:solidFill>
              </a:defRPr>
            </a:lvl2pPr>
            <a:lvl3pPr marL="1219170" indent="0">
              <a:buNone/>
              <a:defRPr sz="1333" b="1">
                <a:solidFill>
                  <a:schemeClr val="bg1"/>
                </a:solidFill>
              </a:defRPr>
            </a:lvl3pPr>
            <a:lvl4pPr marL="1828754" indent="0">
              <a:buNone/>
              <a:defRPr sz="1333" b="1">
                <a:solidFill>
                  <a:schemeClr val="bg1"/>
                </a:solidFill>
              </a:defRPr>
            </a:lvl4pPr>
            <a:lvl5pPr marL="2438339" indent="0">
              <a:buNone/>
              <a:defRPr sz="1333" b="1">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03939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Content- Head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248400"/>
          </a:xfrm>
          <a:prstGeom prst="rect">
            <a:avLst/>
          </a:prstGeom>
        </p:spPr>
        <p:txBody>
          <a:bodyPr/>
          <a:lstStyle/>
          <a:p>
            <a:endParaRPr lang="en-US"/>
          </a:p>
        </p:txBody>
      </p:sp>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8" name="Pictur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11"/>
          <p:cNvSpPr/>
          <p:nvPr userDrawn="1"/>
        </p:nvSpPr>
        <p:spPr>
          <a:xfrm>
            <a:off x="0" y="0"/>
            <a:ext cx="12192000" cy="6248400"/>
          </a:xfrm>
          <a:prstGeom prst="rect">
            <a:avLst/>
          </a:prstGeom>
          <a:solidFill>
            <a:schemeClr val="bg1">
              <a:alpha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Text Placeholder 4"/>
          <p:cNvSpPr>
            <a:spLocks noGrp="1"/>
          </p:cNvSpPr>
          <p:nvPr>
            <p:ph type="body" sz="quarter" idx="11"/>
          </p:nvPr>
        </p:nvSpPr>
        <p:spPr>
          <a:xfrm>
            <a:off x="6880773" y="742951"/>
            <a:ext cx="5311228" cy="5156200"/>
          </a:xfrm>
          <a:prstGeom prst="rect">
            <a:avLst/>
          </a:prstGeom>
          <a:solidFill>
            <a:schemeClr val="tx1"/>
          </a:solidFill>
        </p:spPr>
        <p:txBody>
          <a:bodyPr/>
          <a:lstStyle>
            <a:lvl1pPr marL="0" indent="0">
              <a:buNone/>
              <a:defRPr sz="3200">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dirty="0"/>
              <a:t>Click to edit Master text styles</a:t>
            </a:r>
          </a:p>
        </p:txBody>
      </p:sp>
      <p:sp>
        <p:nvSpPr>
          <p:cNvPr id="11" name="Text Placeholder 10"/>
          <p:cNvSpPr>
            <a:spLocks noGrp="1"/>
          </p:cNvSpPr>
          <p:nvPr>
            <p:ph type="body" sz="quarter" idx="12"/>
          </p:nvPr>
        </p:nvSpPr>
        <p:spPr>
          <a:xfrm>
            <a:off x="9827172" y="5020734"/>
            <a:ext cx="2364317" cy="878417"/>
          </a:xfrm>
          <a:prstGeom prst="rect">
            <a:avLst/>
          </a:prstGeom>
        </p:spPr>
        <p:txBody>
          <a:bodyPr anchor="b"/>
          <a:lstStyle>
            <a:lvl1pPr marL="0" indent="0" algn="r">
              <a:buNone/>
              <a:defRPr sz="1333" b="1">
                <a:solidFill>
                  <a:schemeClr val="bg1"/>
                </a:solidFill>
              </a:defRPr>
            </a:lvl1pPr>
            <a:lvl2pPr marL="609585" indent="0">
              <a:buNone/>
              <a:defRPr sz="1333" b="1">
                <a:solidFill>
                  <a:schemeClr val="bg1"/>
                </a:solidFill>
              </a:defRPr>
            </a:lvl2pPr>
            <a:lvl3pPr marL="1219170" indent="0">
              <a:buNone/>
              <a:defRPr sz="1333" b="1">
                <a:solidFill>
                  <a:schemeClr val="bg1"/>
                </a:solidFill>
              </a:defRPr>
            </a:lvl3pPr>
            <a:lvl4pPr marL="1828754" indent="0">
              <a:buNone/>
              <a:defRPr sz="1333" b="1">
                <a:solidFill>
                  <a:schemeClr val="bg1"/>
                </a:solidFill>
              </a:defRPr>
            </a:lvl4pPr>
            <a:lvl5pPr marL="2438339" indent="0">
              <a:buNone/>
              <a:defRPr sz="1333" b="1">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4711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76869" y="787658"/>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699030" y="1483513"/>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4555078" y="1561465"/>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4555067" y="2413636"/>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4555067" y="784484"/>
            <a:ext cx="7636933" cy="650875"/>
          </a:xfrm>
          <a:prstGeom prst="rect">
            <a:avLst/>
          </a:prstGeom>
        </p:spPr>
        <p:txBody>
          <a:bodyPr vert="horz"/>
          <a:lstStyle>
            <a:lvl1pPr marL="0" indent="0">
              <a:buNone/>
              <a:defRPr sz="48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1176869" y="787656"/>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8" name="Picture Placeholder 8"/>
          <p:cNvSpPr>
            <a:spLocks noGrp="1"/>
          </p:cNvSpPr>
          <p:nvPr>
            <p:ph type="pic" sz="quarter" idx="16"/>
          </p:nvPr>
        </p:nvSpPr>
        <p:spPr>
          <a:xfrm>
            <a:off x="1176869" y="3831857"/>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11" name="Rectangle 10"/>
          <p:cNvSpPr/>
          <p:nvPr userDrawn="1"/>
        </p:nvSpPr>
        <p:spPr>
          <a:xfrm rot="5400000">
            <a:off x="-699030" y="4527712"/>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2" name="Text Placeholder 12"/>
          <p:cNvSpPr>
            <a:spLocks noGrp="1"/>
          </p:cNvSpPr>
          <p:nvPr>
            <p:ph type="body" sz="quarter" idx="17" hasCustomPrompt="1"/>
          </p:nvPr>
        </p:nvSpPr>
        <p:spPr>
          <a:xfrm>
            <a:off x="4555078" y="4605663"/>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4555067" y="5457835"/>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4555067" y="3828682"/>
            <a:ext cx="7636933" cy="650875"/>
          </a:xfrm>
          <a:prstGeom prst="rect">
            <a:avLst/>
          </a:prstGeom>
        </p:spPr>
        <p:txBody>
          <a:bodyPr vert="horz"/>
          <a:lstStyle>
            <a:lvl1pPr marL="0" indent="0">
              <a:buNone/>
              <a:defRPr sz="4800" b="1" baseline="0">
                <a:solidFill>
                  <a:srgbClr val="236192"/>
                </a:solidFill>
              </a:defRPr>
            </a:lvl1pPr>
          </a:lstStyle>
          <a:p>
            <a:pPr lvl="0"/>
            <a:r>
              <a:rPr lang="en-US" dirty="0"/>
              <a:t>Speaker Name</a:t>
            </a:r>
          </a:p>
        </p:txBody>
      </p:sp>
      <p:sp>
        <p:nvSpPr>
          <p:cNvPr id="16" name="Text Placeholder 14"/>
          <p:cNvSpPr>
            <a:spLocks noGrp="1"/>
          </p:cNvSpPr>
          <p:nvPr>
            <p:ph type="body" sz="quarter" idx="19" hasCustomPrompt="1"/>
          </p:nvPr>
        </p:nvSpPr>
        <p:spPr>
          <a:xfrm>
            <a:off x="1176869" y="3831855"/>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234099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Content- Head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248400"/>
          </a:xfrm>
          <a:prstGeom prst="rect">
            <a:avLst/>
          </a:prstGeom>
        </p:spPr>
        <p:txBody>
          <a:bodyPr/>
          <a:lstStyle/>
          <a:p>
            <a:endParaRPr lang="en-US"/>
          </a:p>
        </p:txBody>
      </p:sp>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8" name="Pictur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11"/>
          <p:cNvSpPr/>
          <p:nvPr userDrawn="1"/>
        </p:nvSpPr>
        <p:spPr>
          <a:xfrm>
            <a:off x="0" y="0"/>
            <a:ext cx="12192000" cy="6248400"/>
          </a:xfrm>
          <a:prstGeom prst="rect">
            <a:avLst/>
          </a:prstGeom>
          <a:solidFill>
            <a:schemeClr val="bg1">
              <a:alpha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Text Placeholder 4"/>
          <p:cNvSpPr>
            <a:spLocks noGrp="1"/>
          </p:cNvSpPr>
          <p:nvPr>
            <p:ph type="body" sz="quarter" idx="11"/>
          </p:nvPr>
        </p:nvSpPr>
        <p:spPr>
          <a:xfrm>
            <a:off x="1" y="742951"/>
            <a:ext cx="5311228" cy="5156200"/>
          </a:xfrm>
          <a:prstGeom prst="rect">
            <a:avLst/>
          </a:prstGeom>
          <a:solidFill>
            <a:schemeClr val="tx1"/>
          </a:solidFill>
        </p:spPr>
        <p:txBody>
          <a:bodyPr/>
          <a:lstStyle>
            <a:lvl1pPr marL="0" indent="0">
              <a:buNone/>
              <a:defRPr sz="3200">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dirty="0"/>
              <a:t>Click to edit Master text styles</a:t>
            </a:r>
          </a:p>
        </p:txBody>
      </p:sp>
      <p:sp>
        <p:nvSpPr>
          <p:cNvPr id="11" name="Text Placeholder 10"/>
          <p:cNvSpPr>
            <a:spLocks noGrp="1"/>
          </p:cNvSpPr>
          <p:nvPr>
            <p:ph type="body" sz="quarter" idx="12"/>
          </p:nvPr>
        </p:nvSpPr>
        <p:spPr>
          <a:xfrm>
            <a:off x="2946400" y="5020734"/>
            <a:ext cx="2364317" cy="878417"/>
          </a:xfrm>
          <a:prstGeom prst="rect">
            <a:avLst/>
          </a:prstGeom>
        </p:spPr>
        <p:txBody>
          <a:bodyPr anchor="b"/>
          <a:lstStyle>
            <a:lvl1pPr marL="0" indent="0" algn="r">
              <a:buNone/>
              <a:defRPr sz="1333" b="1">
                <a:solidFill>
                  <a:schemeClr val="bg1"/>
                </a:solidFill>
              </a:defRPr>
            </a:lvl1pPr>
            <a:lvl2pPr marL="609585" indent="0">
              <a:buNone/>
              <a:defRPr sz="1333" b="1">
                <a:solidFill>
                  <a:schemeClr val="bg1"/>
                </a:solidFill>
              </a:defRPr>
            </a:lvl2pPr>
            <a:lvl3pPr marL="1219170" indent="0">
              <a:buNone/>
              <a:defRPr sz="1333" b="1">
                <a:solidFill>
                  <a:schemeClr val="bg1"/>
                </a:solidFill>
              </a:defRPr>
            </a:lvl3pPr>
            <a:lvl4pPr marL="1828754" indent="0">
              <a:buNone/>
              <a:defRPr sz="1333" b="1">
                <a:solidFill>
                  <a:schemeClr val="bg1"/>
                </a:solidFill>
              </a:defRPr>
            </a:lvl4pPr>
            <a:lvl5pPr marL="2438339" indent="0">
              <a:buNone/>
              <a:defRPr sz="1333" b="1">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55027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ontent- Bullet">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4"/>
          </p:nvPr>
        </p:nvSpPr>
        <p:spPr>
          <a:xfrm>
            <a:off x="455084" y="1373718"/>
            <a:ext cx="11252200" cy="4423833"/>
          </a:xfrm>
          <a:prstGeom prst="rect">
            <a:avLst/>
          </a:prstGeom>
        </p:spPr>
        <p:txBody>
          <a:bodyPr vert="horz"/>
          <a:lstStyle>
            <a:lvl1pPr>
              <a:defRPr sz="3733"/>
            </a:lvl1pPr>
            <a:lvl2pPr>
              <a:defRPr sz="3200"/>
            </a:lvl2pPr>
            <a:lvl3pPr>
              <a:defRPr sz="2667"/>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6302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Content- Header Only">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kern="1200" dirty="0">
                <a:solidFill>
                  <a:schemeClr val="bg1"/>
                </a:solidFill>
                <a:ea typeface="+mn-ea"/>
              </a:rPr>
              <a:t>#libdata4impact</a:t>
            </a:r>
            <a:endParaRPr lang="en-US" sz="1400" dirty="0">
              <a:solidFill>
                <a:schemeClr val="bg1"/>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6" name="Text Placeholder 5"/>
          <p:cNvSpPr>
            <a:spLocks noGrp="1"/>
          </p:cNvSpPr>
          <p:nvPr>
            <p:ph type="body" sz="quarter" idx="13" hasCustomPrompt="1"/>
          </p:nvPr>
        </p:nvSpPr>
        <p:spPr>
          <a:xfrm>
            <a:off x="637118" y="220663"/>
            <a:ext cx="10909300" cy="915256"/>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spTree>
    <p:extLst>
      <p:ext uri="{BB962C8B-B14F-4D97-AF65-F5344CB8AC3E}">
        <p14:creationId xmlns:p14="http://schemas.microsoft.com/office/powerpoint/2010/main" val="375042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3566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218519" y="4"/>
            <a:ext cx="7973480" cy="1413417"/>
          </a:xfrm>
          <a:prstGeom prst="rect">
            <a:avLst/>
          </a:prstGeom>
        </p:spPr>
      </p:pic>
      <p:sp>
        <p:nvSpPr>
          <p:cNvPr id="22" name="Rectangle 21"/>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3" name="Rectangle 22"/>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4" name="Rectangle 23"/>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1" name="Rectangle 10"/>
          <p:cNvSpPr/>
          <p:nvPr/>
        </p:nvSpPr>
        <p:spPr>
          <a:xfrm>
            <a:off x="-1" y="3"/>
            <a:ext cx="4254500" cy="141342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36" name="Text Placeholder 35"/>
          <p:cNvSpPr>
            <a:spLocks noGrp="1"/>
          </p:cNvSpPr>
          <p:nvPr>
            <p:ph type="body" sz="quarter" idx="12" hasCustomPrompt="1"/>
          </p:nvPr>
        </p:nvSpPr>
        <p:spPr>
          <a:xfrm>
            <a:off x="3" y="1773169"/>
            <a:ext cx="4601901" cy="651397"/>
          </a:xfrm>
          <a:prstGeom prst="rect">
            <a:avLst/>
          </a:prstGeom>
          <a:solidFill>
            <a:schemeClr val="accent2"/>
          </a:solidFill>
          <a:ln>
            <a:noFill/>
          </a:ln>
        </p:spPr>
        <p:txBody>
          <a:bodyPr vert="horz" wrap="none" lIns="457200" tIns="137160" rIns="274320" bIns="182880">
            <a:spAutoFit/>
          </a:bodyPr>
          <a:lstStyle>
            <a:lvl1pPr marL="0" marR="0" indent="0" algn="l" defTabSz="609585" rtl="0" eaLnBrk="1" fontAlgn="auto" latinLnBrk="0" hangingPunct="1">
              <a:lnSpc>
                <a:spcPct val="100000"/>
              </a:lnSpc>
              <a:spcBef>
                <a:spcPts val="0"/>
              </a:spcBef>
              <a:spcAft>
                <a:spcPts val="0"/>
              </a:spcAft>
              <a:buClrTx/>
              <a:buSzTx/>
              <a:buFontTx/>
              <a:buNone/>
              <a:tabLst/>
              <a:defRPr sz="2133" baseline="0">
                <a:ln>
                  <a:noFill/>
                </a:ln>
                <a:solidFill>
                  <a:schemeClr val="bg1"/>
                </a:solidFill>
                <a:effectLst/>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133"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1039293" y="2469870"/>
            <a:ext cx="10339693" cy="1646364"/>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5867"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971592" y="4275963"/>
            <a:ext cx="2451953" cy="502766"/>
          </a:xfrm>
          <a:prstGeom prst="rect">
            <a:avLst/>
          </a:prstGeom>
        </p:spPr>
        <p:txBody>
          <a:bodyPr vert="horz" wrap="none" lIns="0">
            <a:spAutoFit/>
          </a:bodyPr>
          <a:lstStyle>
            <a:lvl1pPr marL="0" indent="0">
              <a:buNone/>
              <a:defRPr sz="2667" b="1"/>
            </a:lvl1pPr>
            <a:lvl2pPr marL="609585" indent="0">
              <a:buNone/>
              <a:defRPr/>
            </a:lvl2pPr>
            <a:lvl5pPr marL="2438339"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971594" y="4818452"/>
            <a:ext cx="1819631" cy="410369"/>
          </a:xfrm>
          <a:prstGeom prst="rect">
            <a:avLst/>
          </a:prstGeom>
        </p:spPr>
        <p:txBody>
          <a:bodyPr vert="horz" wrap="none" lIns="0" tIns="0">
            <a:spAutoFit/>
          </a:bodyPr>
          <a:lstStyle>
            <a:lvl1pPr marL="0" indent="0">
              <a:buNone/>
              <a:defRPr sz="2267" b="0"/>
            </a:lvl1pPr>
            <a:lvl2pPr marL="609585" indent="0">
              <a:buNone/>
              <a:defRPr/>
            </a:lvl2pPr>
            <a:lvl5pPr marL="2438339" indent="0">
              <a:buNone/>
              <a:defRPr/>
            </a:lvl5pPr>
          </a:lstStyle>
          <a:p>
            <a:pPr lvl="0"/>
            <a:r>
              <a:rPr lang="en-US" dirty="0"/>
              <a:t>Speaker Title</a:t>
            </a:r>
          </a:p>
        </p:txBody>
      </p:sp>
      <p:sp>
        <p:nvSpPr>
          <p:cNvPr id="15" name="Rectangle 14"/>
          <p:cNvSpPr/>
          <p:nvPr userDrawn="1"/>
        </p:nvSpPr>
        <p:spPr>
          <a:xfrm>
            <a:off x="4182534" y="1"/>
            <a:ext cx="594257" cy="1413420"/>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Tree>
    <p:extLst>
      <p:ext uri="{BB962C8B-B14F-4D97-AF65-F5344CB8AC3E}">
        <p14:creationId xmlns:p14="http://schemas.microsoft.com/office/powerpoint/2010/main" val="184561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76869" y="1990726"/>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699030" y="2686581"/>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4555078" y="2764533"/>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4555067" y="3616704"/>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4555067" y="1987552"/>
            <a:ext cx="7636933" cy="650875"/>
          </a:xfrm>
          <a:prstGeom prst="rect">
            <a:avLst/>
          </a:prstGeom>
        </p:spPr>
        <p:txBody>
          <a:bodyPr vert="horz"/>
          <a:lstStyle>
            <a:lvl1pPr marL="0" indent="0">
              <a:buNone/>
              <a:defRPr sz="48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1176869" y="1990724"/>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27301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76869" y="550911"/>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699030" y="1246767"/>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4555078" y="1324718"/>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4555067" y="2176889"/>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4555067" y="547737"/>
            <a:ext cx="7636933" cy="650875"/>
          </a:xfrm>
          <a:prstGeom prst="rect">
            <a:avLst/>
          </a:prstGeom>
        </p:spPr>
        <p:txBody>
          <a:bodyPr vert="horz"/>
          <a:lstStyle>
            <a:lvl1pPr marL="0" indent="0">
              <a:buNone/>
              <a:defRPr sz="48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1176869" y="550909"/>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8" name="Picture Placeholder 8"/>
          <p:cNvSpPr>
            <a:spLocks noGrp="1"/>
          </p:cNvSpPr>
          <p:nvPr>
            <p:ph type="pic" sz="quarter" idx="16"/>
          </p:nvPr>
        </p:nvSpPr>
        <p:spPr>
          <a:xfrm>
            <a:off x="1176869" y="3595110"/>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11" name="Rectangle 10"/>
          <p:cNvSpPr/>
          <p:nvPr userDrawn="1"/>
        </p:nvSpPr>
        <p:spPr>
          <a:xfrm rot="5400000">
            <a:off x="-699030" y="4290965"/>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2" name="Text Placeholder 12"/>
          <p:cNvSpPr>
            <a:spLocks noGrp="1"/>
          </p:cNvSpPr>
          <p:nvPr>
            <p:ph type="body" sz="quarter" idx="17" hasCustomPrompt="1"/>
          </p:nvPr>
        </p:nvSpPr>
        <p:spPr>
          <a:xfrm>
            <a:off x="4555078" y="4368917"/>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4555067" y="5221088"/>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4555067" y="3591936"/>
            <a:ext cx="7636933" cy="650875"/>
          </a:xfrm>
          <a:prstGeom prst="rect">
            <a:avLst/>
          </a:prstGeom>
        </p:spPr>
        <p:txBody>
          <a:bodyPr vert="horz"/>
          <a:lstStyle>
            <a:lvl1pPr marL="0" indent="0">
              <a:buNone/>
              <a:defRPr sz="4800" b="1" baseline="0">
                <a:solidFill>
                  <a:srgbClr val="236192"/>
                </a:solidFill>
              </a:defRPr>
            </a:lvl1pPr>
          </a:lstStyle>
          <a:p>
            <a:pPr lvl="0"/>
            <a:r>
              <a:rPr lang="en-US" dirty="0"/>
              <a:t>Speaker Name</a:t>
            </a:r>
          </a:p>
        </p:txBody>
      </p:sp>
      <p:sp>
        <p:nvSpPr>
          <p:cNvPr id="16" name="Text Placeholder 14"/>
          <p:cNvSpPr>
            <a:spLocks noGrp="1"/>
          </p:cNvSpPr>
          <p:nvPr>
            <p:ph type="body" sz="quarter" idx="19" hasCustomPrompt="1"/>
          </p:nvPr>
        </p:nvSpPr>
        <p:spPr>
          <a:xfrm>
            <a:off x="1176869" y="3595108"/>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25277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1" name="Text Placeholder 8"/>
          <p:cNvSpPr>
            <a:spLocks noGrp="1"/>
          </p:cNvSpPr>
          <p:nvPr>
            <p:ph type="body" sz="quarter" idx="10" hasCustomPrompt="1"/>
          </p:nvPr>
        </p:nvSpPr>
        <p:spPr>
          <a:xfrm>
            <a:off x="420346" y="1108082"/>
            <a:ext cx="10898717" cy="830997"/>
          </a:xfrm>
          <a:prstGeom prst="rect">
            <a:avLst/>
          </a:prstGeom>
          <a:ln w="28575" cmpd="sng">
            <a:solidFill>
              <a:srgbClr val="FFFFFF"/>
            </a:solidFill>
          </a:ln>
        </p:spPr>
        <p:txBody>
          <a:bodyPr vert="horz" lIns="274320" tIns="45720" rIns="274320" bIns="45720">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4800" b="1" i="0" cap="all" baseline="0">
                <a:solidFill>
                  <a:schemeClr val="bg1"/>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sz="48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234951" y="850901"/>
            <a:ext cx="353483" cy="6007100"/>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11215941" y="850902"/>
            <a:ext cx="353483" cy="5432839"/>
          </a:xfrm>
          <a:prstGeom prst="rect">
            <a:avLst/>
          </a:prstGeom>
          <a:solidFill>
            <a:srgbClr val="00AFD7"/>
          </a:solidFill>
        </p:spPr>
        <p:txBody>
          <a:bodyPr vert="horz"/>
          <a:lstStyle>
            <a:lvl1pPr marL="0" indent="0">
              <a:buNone/>
              <a:defRPr baseline="0"/>
            </a:lvl1pPr>
          </a:lstStyle>
          <a:p>
            <a:pPr lvl="0"/>
            <a:r>
              <a:rPr lang="en-US" dirty="0"/>
              <a:t>     </a:t>
            </a:r>
          </a:p>
        </p:txBody>
      </p:sp>
      <p:pic>
        <p:nvPicPr>
          <p:cNvPr id="7" name="Pictur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7036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4" name="Text Placeholder 3"/>
          <p:cNvSpPr>
            <a:spLocks noGrp="1"/>
          </p:cNvSpPr>
          <p:nvPr>
            <p:ph type="body" sz="quarter" idx="12" hasCustomPrompt="1"/>
          </p:nvPr>
        </p:nvSpPr>
        <p:spPr>
          <a:xfrm>
            <a:off x="454382" y="1372996"/>
            <a:ext cx="11252197" cy="4475171"/>
          </a:xfrm>
          <a:prstGeom prst="rect">
            <a:avLst/>
          </a:prstGeom>
        </p:spPr>
        <p:txBody>
          <a:bodyPr vert="horz"/>
          <a:lstStyle>
            <a:lvl1pPr marL="457189" indent="-457189">
              <a:buFont typeface="Arial"/>
              <a:buChar char="•"/>
              <a:defRPr sz="3200" baseline="0"/>
            </a:lvl1pPr>
          </a:lstStyle>
          <a:p>
            <a:pPr lvl="0"/>
            <a:r>
              <a:rPr lang="en-US" dirty="0"/>
              <a:t>Click to add copy</a:t>
            </a: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8101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67166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1" name="Text Placeholder 8"/>
          <p:cNvSpPr>
            <a:spLocks noGrp="1"/>
          </p:cNvSpPr>
          <p:nvPr>
            <p:ph type="body" sz="quarter" idx="10" hasCustomPrompt="1"/>
          </p:nvPr>
        </p:nvSpPr>
        <p:spPr>
          <a:xfrm>
            <a:off x="420346" y="1108082"/>
            <a:ext cx="10898717" cy="877163"/>
          </a:xfrm>
          <a:prstGeom prst="rect">
            <a:avLst/>
          </a:prstGeom>
          <a:ln w="28575" cmpd="sng">
            <a:solidFill>
              <a:srgbClr val="FFFFFF"/>
            </a:solidFill>
          </a:ln>
        </p:spPr>
        <p:txBody>
          <a:bodyPr vert="horz" lIns="274320" tIns="45720" rIns="274320" bIns="91440">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4800" b="1" i="0" cap="all" baseline="0">
                <a:solidFill>
                  <a:schemeClr val="bg1"/>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sz="48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234951" y="850901"/>
            <a:ext cx="353483" cy="6007100"/>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11215941" y="850902"/>
            <a:ext cx="353483" cy="5432839"/>
          </a:xfrm>
          <a:prstGeom prst="rect">
            <a:avLst/>
          </a:prstGeom>
          <a:solidFill>
            <a:srgbClr val="00AFD7"/>
          </a:solidFill>
        </p:spPr>
        <p:txBody>
          <a:bodyPr vert="horz"/>
          <a:lstStyle>
            <a:lvl1pPr marL="0" indent="0">
              <a:buNone/>
              <a:defRPr baseline="0"/>
            </a:lvl1pPr>
          </a:lstStyle>
          <a:p>
            <a:pPr lvl="0"/>
            <a:r>
              <a:rPr lang="en-US" dirty="0"/>
              <a:t>     </a:t>
            </a:r>
          </a:p>
        </p:txBody>
      </p:sp>
      <p:pic>
        <p:nvPicPr>
          <p:cNvPr id="7" name="Pictur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810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243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00050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12192000" cy="6858000"/>
          </a:xfrm>
          <a:prstGeom prst="rect">
            <a:avLst/>
          </a:prstGeom>
        </p:spPr>
        <p:txBody>
          <a:bodyPr vert="horz" anchor="ctr"/>
          <a:lstStyle>
            <a:lvl1pPr marL="0" indent="0" algn="l">
              <a:buNone/>
              <a:defRPr sz="2533" baseline="0">
                <a:sym typeface="Wingdings"/>
              </a:defRPr>
            </a:lvl1pPr>
            <a:lvl2pPr marL="609585" indent="0">
              <a:buNone/>
              <a:defRPr sz="3200"/>
            </a:lvl2pPr>
          </a:lstStyle>
          <a:p>
            <a:pPr lvl="1"/>
            <a:r>
              <a:rPr lang="en-US" dirty="0"/>
              <a:t>Drag and drop photo here</a:t>
            </a:r>
          </a:p>
        </p:txBody>
      </p:sp>
      <p:sp>
        <p:nvSpPr>
          <p:cNvPr id="15" name="Text Placeholder 14"/>
          <p:cNvSpPr>
            <a:spLocks noGrp="1"/>
          </p:cNvSpPr>
          <p:nvPr>
            <p:ph type="body" sz="quarter" idx="13" hasCustomPrompt="1"/>
          </p:nvPr>
        </p:nvSpPr>
        <p:spPr>
          <a:xfrm>
            <a:off x="10111322" y="-20638"/>
            <a:ext cx="577849"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10689172" y="-20638"/>
            <a:ext cx="1502833" cy="6899276"/>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8815" y="4997709"/>
            <a:ext cx="8204200" cy="954107"/>
          </a:xfrm>
          <a:prstGeom prst="rect">
            <a:avLst/>
          </a:prstGeom>
          <a:solidFill>
            <a:schemeClr val="bg1"/>
          </a:solidFill>
        </p:spPr>
        <p:txBody>
          <a:bodyPr vert="horz" lIns="640080"/>
          <a:lstStyle>
            <a:lvl1pPr marL="0" indent="0">
              <a:buNone/>
              <a:defRPr sz="32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713223" y="5447286"/>
            <a:ext cx="7480300" cy="352425"/>
          </a:xfrm>
          <a:prstGeom prst="rect">
            <a:avLst/>
          </a:prstGeom>
        </p:spPr>
        <p:txBody>
          <a:bodyPr vert="horz"/>
          <a:lstStyle>
            <a:lvl1pPr marL="0" indent="0">
              <a:buNone/>
              <a:defRPr sz="2400" b="0" baseline="0">
                <a:solidFill>
                  <a:schemeClr val="tx1"/>
                </a:solidFill>
              </a:defRPr>
            </a:lvl1pPr>
          </a:lstStyle>
          <a:p>
            <a:pPr lvl="0"/>
            <a:r>
              <a:rPr lang="en-US" dirty="0"/>
              <a:t>Persons Title</a:t>
            </a:r>
          </a:p>
        </p:txBody>
      </p:sp>
      <p:pic>
        <p:nvPicPr>
          <p:cNvPr id="8" name="Pictur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0122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320571" y="259643"/>
            <a:ext cx="5307955" cy="1041400"/>
          </a:xfrm>
          <a:prstGeom prst="rect">
            <a:avLst/>
          </a:prstGeom>
        </p:spPr>
        <p:txBody>
          <a:bodyPr vert="horz"/>
          <a:lstStyle>
            <a:lvl1pPr marL="0" indent="0">
              <a:buNone/>
              <a:defRPr sz="4267" b="1" baseline="0">
                <a:solidFill>
                  <a:srgbClr val="236192"/>
                </a:solidFill>
              </a:defRPr>
            </a:lvl1pPr>
          </a:lstStyle>
          <a:p>
            <a:pPr lvl="0"/>
            <a:r>
              <a:rPr lang="en-US" dirty="0"/>
              <a:t>Closing Message</a:t>
            </a:r>
          </a:p>
        </p:txBody>
      </p:sp>
      <p:sp>
        <p:nvSpPr>
          <p:cNvPr id="9" name="Rectangle 8"/>
          <p:cNvSpPr/>
          <p:nvPr userDrawn="1"/>
        </p:nvSpPr>
        <p:spPr>
          <a:xfrm rot="10800000">
            <a:off x="15117" y="5850668"/>
            <a:ext cx="12192000" cy="239713"/>
          </a:xfrm>
          <a:prstGeom prst="rect">
            <a:avLst/>
          </a:prstGeom>
          <a:solidFill>
            <a:srgbClr val="00AFD7"/>
          </a:solidFill>
          <a:ln w="95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320820" y="1321005"/>
            <a:ext cx="5183717" cy="405719"/>
          </a:xfrm>
          <a:prstGeom prst="rect">
            <a:avLst/>
          </a:prstGeom>
        </p:spPr>
        <p:txBody>
          <a:bodyPr vert="horz">
            <a:normAutofit/>
          </a:bodyPr>
          <a:lstStyle>
            <a:lvl1pPr marL="0" indent="0">
              <a:buNone/>
              <a:defRPr sz="2400" b="1" baseline="0"/>
            </a:lvl1pPr>
          </a:lstStyle>
          <a:p>
            <a:pPr lvl="0"/>
            <a:r>
              <a:rPr lang="en-US" dirty="0"/>
              <a:t>Speaker Name</a:t>
            </a:r>
          </a:p>
        </p:txBody>
      </p:sp>
      <p:sp>
        <p:nvSpPr>
          <p:cNvPr id="22" name="Text Placeholder 20"/>
          <p:cNvSpPr>
            <a:spLocks noGrp="1"/>
          </p:cNvSpPr>
          <p:nvPr>
            <p:ph type="body" sz="quarter" idx="12" hasCustomPrompt="1"/>
          </p:nvPr>
        </p:nvSpPr>
        <p:spPr>
          <a:xfrm>
            <a:off x="320571" y="1690435"/>
            <a:ext cx="5183717" cy="359027"/>
          </a:xfrm>
          <a:prstGeom prst="rect">
            <a:avLst/>
          </a:prstGeom>
        </p:spPr>
        <p:txBody>
          <a:bodyPr vert="horz">
            <a:normAutofit/>
          </a:bodyPr>
          <a:lstStyle>
            <a:lvl1pPr marL="0" indent="0">
              <a:buNone/>
              <a:defRPr sz="1867" b="0" baseline="0"/>
            </a:lvl1pPr>
          </a:lstStyle>
          <a:p>
            <a:pPr lvl="0"/>
            <a:r>
              <a:rPr lang="en-US" dirty="0"/>
              <a:t>Speaker Title</a:t>
            </a:r>
          </a:p>
        </p:txBody>
      </p:sp>
      <p:sp>
        <p:nvSpPr>
          <p:cNvPr id="23" name="Text Placeholder 20"/>
          <p:cNvSpPr>
            <a:spLocks noGrp="1"/>
          </p:cNvSpPr>
          <p:nvPr>
            <p:ph type="body" sz="quarter" idx="13" hasCustomPrompt="1"/>
          </p:nvPr>
        </p:nvSpPr>
        <p:spPr>
          <a:xfrm>
            <a:off x="320571" y="2010979"/>
            <a:ext cx="5183717" cy="305495"/>
          </a:xfrm>
          <a:prstGeom prst="rect">
            <a:avLst/>
          </a:prstGeom>
        </p:spPr>
        <p:txBody>
          <a:bodyPr vert="horz">
            <a:normAutofit/>
          </a:bodyPr>
          <a:lstStyle>
            <a:lvl1pPr marL="0" indent="0">
              <a:buNone/>
              <a:defRPr sz="1867" b="1" baseline="0">
                <a:solidFill>
                  <a:srgbClr val="236192"/>
                </a:solidFill>
              </a:defRPr>
            </a:lvl1pPr>
          </a:lstStyle>
          <a:p>
            <a:pPr lvl="0"/>
            <a:r>
              <a:rPr lang="en-US" dirty="0"/>
              <a:t>Speaker Contact</a:t>
            </a:r>
          </a:p>
        </p:txBody>
      </p:sp>
      <p:pic>
        <p:nvPicPr>
          <p:cNvPr id="10" name="Picture 26" descr="OCLC_H_PMS.eps"/>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ppt-because-pattern.psd"/>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062439" y="2"/>
            <a:ext cx="6129563" cy="5850665"/>
          </a:xfrm>
          <a:prstGeom prst="rect">
            <a:avLst/>
          </a:prstGeom>
        </p:spPr>
      </p:pic>
    </p:spTree>
    <p:extLst>
      <p:ext uri="{BB962C8B-B14F-4D97-AF65-F5344CB8AC3E}">
        <p14:creationId xmlns:p14="http://schemas.microsoft.com/office/powerpoint/2010/main" val="427912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636253" y="5149331"/>
            <a:ext cx="810295" cy="389467"/>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0" name="TextBox 8"/>
          <p:cNvSpPr txBox="1">
            <a:spLocks noChangeArrowheads="1"/>
          </p:cNvSpPr>
          <p:nvPr userDrawn="1"/>
        </p:nvSpPr>
        <p:spPr bwMode="auto">
          <a:xfrm>
            <a:off x="7899907" y="4935539"/>
            <a:ext cx="563033"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800" dirty="0">
                <a:solidFill>
                  <a:schemeClr val="bg1"/>
                </a:solidFill>
              </a:rPr>
              <a:t>SM</a:t>
            </a:r>
          </a:p>
        </p:txBody>
      </p:sp>
      <p:sp>
        <p:nvSpPr>
          <p:cNvPr id="11" name="Rectangle 10"/>
          <p:cNvSpPr/>
          <p:nvPr userDrawn="1"/>
        </p:nvSpPr>
        <p:spPr>
          <a:xfrm>
            <a:off x="0" y="4938917"/>
            <a:ext cx="846667" cy="810295"/>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2" name="Text Placeholder 18"/>
          <p:cNvSpPr>
            <a:spLocks noGrp="1"/>
          </p:cNvSpPr>
          <p:nvPr>
            <p:ph type="body" sz="quarter" idx="10" hasCustomPrompt="1"/>
          </p:nvPr>
        </p:nvSpPr>
        <p:spPr>
          <a:xfrm>
            <a:off x="975786" y="1108608"/>
            <a:ext cx="5229124" cy="1682448"/>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7333"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931002" y="3196723"/>
            <a:ext cx="5183717" cy="405719"/>
          </a:xfrm>
          <a:prstGeom prst="rect">
            <a:avLst/>
          </a:prstGeom>
        </p:spPr>
        <p:txBody>
          <a:bodyPr vert="horz">
            <a:normAutofit/>
          </a:bodyPr>
          <a:lstStyle>
            <a:lvl1pPr marL="0" indent="0">
              <a:buNone/>
              <a:defRPr sz="24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930752" y="3584169"/>
            <a:ext cx="5183717" cy="359027"/>
          </a:xfrm>
          <a:prstGeom prst="rect">
            <a:avLst/>
          </a:prstGeom>
        </p:spPr>
        <p:txBody>
          <a:bodyPr vert="horz">
            <a:normAutofit/>
          </a:bodyPr>
          <a:lstStyle>
            <a:lvl1pPr marL="0" indent="0">
              <a:buNone/>
              <a:defRPr sz="1867"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930752" y="3943199"/>
            <a:ext cx="5183717" cy="305495"/>
          </a:xfrm>
          <a:prstGeom prst="rect">
            <a:avLst/>
          </a:prstGeom>
        </p:spPr>
        <p:txBody>
          <a:bodyPr vert="horz">
            <a:normAutofit/>
          </a:bodyPr>
          <a:lstStyle>
            <a:lvl1pPr marL="0" indent="0">
              <a:buNone/>
              <a:defRPr sz="1867" b="1" baseline="0">
                <a:solidFill>
                  <a:schemeClr val="accent2"/>
                </a:solidFill>
              </a:defRPr>
            </a:lvl1pPr>
          </a:lstStyle>
          <a:p>
            <a:pPr lvl="0"/>
            <a:r>
              <a:rPr lang="en-US" dirty="0"/>
              <a:t>Speaker Contact</a:t>
            </a:r>
          </a:p>
        </p:txBody>
      </p:sp>
      <p:sp>
        <p:nvSpPr>
          <p:cNvPr id="18" name="Text Placeholder 16"/>
          <p:cNvSpPr>
            <a:spLocks noGrp="1"/>
          </p:cNvSpPr>
          <p:nvPr>
            <p:ph type="body" sz="quarter" idx="14" hasCustomPrompt="1"/>
          </p:nvPr>
        </p:nvSpPr>
        <p:spPr>
          <a:xfrm>
            <a:off x="2" y="416590"/>
            <a:ext cx="4906433" cy="668966"/>
          </a:xfrm>
          <a:prstGeom prst="rect">
            <a:avLst/>
          </a:prstGeom>
          <a:solidFill>
            <a:srgbClr val="236192"/>
          </a:solidFill>
        </p:spPr>
        <p:txBody>
          <a:bodyPr vert="horz" wrap="square" lIns="640080" tIns="91440" bIns="164592">
            <a:spAutoFit/>
          </a:bodyPr>
          <a:lstStyle>
            <a:lvl1pPr marL="0" indent="0">
              <a:buNone/>
              <a:defRPr sz="2667" baseline="0">
                <a:solidFill>
                  <a:schemeClr val="bg1"/>
                </a:solidFill>
              </a:defRPr>
            </a:lvl1pPr>
          </a:lstStyle>
          <a:p>
            <a:pPr lvl="0"/>
            <a:r>
              <a:rPr lang="en-US" dirty="0"/>
              <a:t>Event Title</a:t>
            </a:r>
          </a:p>
        </p:txBody>
      </p:sp>
      <p:pic>
        <p:nvPicPr>
          <p:cNvPr id="16" name="Picture 15" descr="ppt-because-tag.psd"/>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36133" y="4938917"/>
            <a:ext cx="10955859" cy="810295"/>
          </a:xfrm>
          <a:prstGeom prst="rect">
            <a:avLst/>
          </a:prstGeom>
        </p:spPr>
      </p:pic>
      <p:pic>
        <p:nvPicPr>
          <p:cNvPr id="17" name="Picture 26" descr="OCLC_H_PMS.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142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ontent - Blank">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1">
              <a:solidFill>
                <a:srgbClr val="3D527F"/>
              </a:solidFill>
            </a:endParaRPr>
          </a:p>
        </p:txBody>
      </p:sp>
      <p:sp>
        <p:nvSpPr>
          <p:cNvPr id="19" name="Rectangle 18"/>
          <p:cNvSpPr/>
          <p:nvPr userDrawn="1"/>
        </p:nvSpPr>
        <p:spPr>
          <a:xfrm>
            <a:off x="2946401" y="6248400"/>
            <a:ext cx="1413935"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1">
              <a:solidFill>
                <a:srgbClr val="3D527F"/>
              </a:solidFill>
            </a:endParaRPr>
          </a:p>
        </p:txBody>
      </p:sp>
      <p:sp>
        <p:nvSpPr>
          <p:cNvPr id="20" name="Rectangle 19"/>
          <p:cNvSpPr/>
          <p:nvPr userDrawn="1"/>
        </p:nvSpPr>
        <p:spPr>
          <a:xfrm>
            <a:off x="4360338" y="6248400"/>
            <a:ext cx="7831668"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1">
              <a:solidFill>
                <a:srgbClr val="3D527F"/>
              </a:solidFill>
            </a:endParaRPr>
          </a:p>
        </p:txBody>
      </p:sp>
      <p:pic>
        <p:nvPicPr>
          <p:cNvPr id="7" name="Pictur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943828" y="6457315"/>
            <a:ext cx="990985"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userDrawn="1"/>
        </p:nvSpPr>
        <p:spPr>
          <a:xfrm>
            <a:off x="7500997" y="6357723"/>
            <a:ext cx="3367313" cy="379656"/>
          </a:xfrm>
          <a:prstGeom prst="rect">
            <a:avLst/>
          </a:prstGeom>
          <a:noFill/>
        </p:spPr>
        <p:txBody>
          <a:bodyPr wrap="square" rtlCol="0">
            <a:spAutoFit/>
          </a:bodyPr>
          <a:lstStyle/>
          <a:p>
            <a:pPr algn="ctr"/>
            <a:r>
              <a:rPr lang="en-US" sz="1867" b="1" dirty="0">
                <a:solidFill>
                  <a:schemeClr val="bg1"/>
                </a:solidFill>
              </a:rPr>
              <a:t>#</a:t>
            </a:r>
            <a:r>
              <a:rPr lang="en-US" sz="1867" b="1" dirty="0" err="1">
                <a:solidFill>
                  <a:schemeClr val="bg1"/>
                </a:solidFill>
              </a:rPr>
              <a:t>vandr</a:t>
            </a:r>
            <a:endParaRPr lang="en-US" sz="1867" b="1" dirty="0">
              <a:solidFill>
                <a:schemeClr val="bg1"/>
              </a:solidFill>
            </a:endParaRPr>
          </a:p>
        </p:txBody>
      </p:sp>
    </p:spTree>
    <p:extLst>
      <p:ext uri="{BB962C8B-B14F-4D97-AF65-F5344CB8AC3E}">
        <p14:creationId xmlns:p14="http://schemas.microsoft.com/office/powerpoint/2010/main" val="362365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4"/>
          </p:nvPr>
        </p:nvSpPr>
        <p:spPr>
          <a:xfrm>
            <a:off x="455084" y="1373718"/>
            <a:ext cx="11252200" cy="4423833"/>
          </a:xfrm>
          <a:prstGeom prst="rect">
            <a:avLst/>
          </a:prstGeom>
        </p:spPr>
        <p:txBody>
          <a:bodyPr vert="horz"/>
          <a:lstStyle>
            <a:lvl1pPr>
              <a:defRPr sz="3733"/>
            </a:lvl1pPr>
            <a:lvl2pPr>
              <a:defRPr sz="3200"/>
            </a:lvl2pPr>
            <a:lvl3pPr>
              <a:defRPr sz="2667"/>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15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534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819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551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12192000" cy="6858000"/>
          </a:xfrm>
          <a:prstGeom prst="rect">
            <a:avLst/>
          </a:prstGeom>
        </p:spPr>
        <p:txBody>
          <a:bodyPr vert="horz" anchor="ctr"/>
          <a:lstStyle>
            <a:lvl1pPr marL="0" indent="0" algn="l">
              <a:buNone/>
              <a:defRPr sz="2533" baseline="0">
                <a:sym typeface="Wingdings"/>
              </a:defRPr>
            </a:lvl1pPr>
            <a:lvl2pPr marL="609585" indent="0">
              <a:buNone/>
              <a:defRPr sz="3200"/>
            </a:lvl2pPr>
          </a:lstStyle>
          <a:p>
            <a:pPr lvl="1"/>
            <a:r>
              <a:rPr lang="en-US" dirty="0"/>
              <a:t>Drag and drop photo here</a:t>
            </a:r>
          </a:p>
        </p:txBody>
      </p:sp>
      <p:sp>
        <p:nvSpPr>
          <p:cNvPr id="15" name="Text Placeholder 14"/>
          <p:cNvSpPr>
            <a:spLocks noGrp="1"/>
          </p:cNvSpPr>
          <p:nvPr>
            <p:ph type="body" sz="quarter" idx="13" hasCustomPrompt="1"/>
          </p:nvPr>
        </p:nvSpPr>
        <p:spPr>
          <a:xfrm>
            <a:off x="10111322" y="-20638"/>
            <a:ext cx="577849"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10689172" y="-20638"/>
            <a:ext cx="1502833" cy="6899276"/>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8815" y="4997709"/>
            <a:ext cx="8204200" cy="954107"/>
          </a:xfrm>
          <a:prstGeom prst="rect">
            <a:avLst/>
          </a:prstGeom>
          <a:solidFill>
            <a:schemeClr val="bg1"/>
          </a:solidFill>
        </p:spPr>
        <p:txBody>
          <a:bodyPr vert="horz" lIns="640080"/>
          <a:lstStyle>
            <a:lvl1pPr marL="0" indent="0">
              <a:buNone/>
              <a:defRPr sz="32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713223" y="5447286"/>
            <a:ext cx="7480300" cy="352425"/>
          </a:xfrm>
          <a:prstGeom prst="rect">
            <a:avLst/>
          </a:prstGeom>
        </p:spPr>
        <p:txBody>
          <a:bodyPr vert="horz"/>
          <a:lstStyle>
            <a:lvl1pPr marL="0" indent="0">
              <a:buNone/>
              <a:defRPr sz="2400" b="0" baseline="0">
                <a:solidFill>
                  <a:schemeClr val="tx1"/>
                </a:solidFill>
              </a:defRPr>
            </a:lvl1pPr>
          </a:lstStyle>
          <a:p>
            <a:pPr lvl="0"/>
            <a:r>
              <a:rPr lang="en-US" dirty="0"/>
              <a:t>Persons Title</a:t>
            </a:r>
          </a:p>
        </p:txBody>
      </p:sp>
      <p:pic>
        <p:nvPicPr>
          <p:cNvPr id="8" name="Pictur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55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3.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97654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686" r:id="rId13"/>
    <p:sldLayoutId id="2147483712" r:id="rId14"/>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842740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90" r:id="rId12"/>
    <p:sldLayoutId id="2147483800" r:id="rId13"/>
    <p:sldLayoutId id="2147483801" r:id="rId14"/>
    <p:sldLayoutId id="2147483802" r:id="rId15"/>
    <p:sldLayoutId id="2147483803" r:id="rId16"/>
    <p:sldLayoutId id="2147483804" r:id="rId17"/>
    <p:sldLayoutId id="2147483814" r:id="rId18"/>
    <p:sldLayoutId id="2147483815"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07935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nnawal@oclc.org"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5.jpeg"/><Relationship Id="rId7" Type="http://schemas.openxmlformats.org/officeDocument/2006/relationships/diagramColors" Target="../diagrams/colors1.xml"/><Relationship Id="rId2" Type="http://schemas.openxmlformats.org/officeDocument/2006/relationships/notesSlide" Target="../notesSlides/notesSlide30.xml"/><Relationship Id="rId1" Type="http://schemas.openxmlformats.org/officeDocument/2006/relationships/slideLayout" Target="../slideLayouts/slideLayout2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21.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3.xml"/><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4.xml"/><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5.xml"/><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6.xml"/><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8.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9.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0.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3.xml"/><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7.xml"/><Relationship Id="rId1" Type="http://schemas.openxmlformats.org/officeDocument/2006/relationships/slideLayout" Target="../slideLayouts/slideLayout31.xml"/></Relationships>
</file>

<file path=ppt/slides/_rels/slide58.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58.xml"/><Relationship Id="rId1" Type="http://schemas.openxmlformats.org/officeDocument/2006/relationships/slideLayout" Target="../slideLayouts/slideLayout31.xml"/></Relationships>
</file>

<file path=ppt/slides/_rels/slide5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9.xml"/><Relationship Id="rId1" Type="http://schemas.openxmlformats.org/officeDocument/2006/relationships/slideLayout" Target="../slideLayouts/slideLayout31.xml"/><Relationship Id="rId5" Type="http://schemas.openxmlformats.org/officeDocument/2006/relationships/image" Target="../media/image57.jpeg"/><Relationship Id="rId4" Type="http://schemas.openxmlformats.org/officeDocument/2006/relationships/image" Target="../media/image5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0.xml"/><Relationship Id="rId1" Type="http://schemas.openxmlformats.org/officeDocument/2006/relationships/slideLayout" Target="../slideLayouts/slideLayout21.xml"/><Relationship Id="rId4" Type="http://schemas.openxmlformats.org/officeDocument/2006/relationships/hyperlink" Target="https://www.youtube.com/watch?v=6ai0ZO3lDR4"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3.xml"/><Relationship Id="rId1" Type="http://schemas.openxmlformats.org/officeDocument/2006/relationships/slideLayout" Target="../slideLayouts/slideLayout31.xml"/></Relationships>
</file>

<file path=ppt/slides/_rels/slide6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4.xml"/><Relationship Id="rId1" Type="http://schemas.openxmlformats.org/officeDocument/2006/relationships/slideLayout" Target="../slideLayouts/slideLayout31.xml"/></Relationships>
</file>

<file path=ppt/slides/_rels/slide6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5.xml"/><Relationship Id="rId1" Type="http://schemas.openxmlformats.org/officeDocument/2006/relationships/slideLayout" Target="../slideLayouts/slideLayout3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1.xml"/></Relationships>
</file>

<file path=ppt/slides/_rels/slide6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8.xml"/><Relationship Id="rId1" Type="http://schemas.openxmlformats.org/officeDocument/2006/relationships/slideLayout" Target="../slideLayouts/slideLayout31.xml"/></Relationships>
</file>

<file path=ppt/slides/_rels/slide6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9.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microsoft.com/office/2007/relationships/hdphoto" Target="../media/hdphoto2.wdp"/></Relationships>
</file>

<file path=ppt/slides/_rels/slide7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0.xml"/><Relationship Id="rId1" Type="http://schemas.openxmlformats.org/officeDocument/2006/relationships/slideLayout" Target="../slideLayouts/slideLayout31.xml"/></Relationships>
</file>

<file path=ppt/slides/_rels/slide7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1.xml"/><Relationship Id="rId1" Type="http://schemas.openxmlformats.org/officeDocument/2006/relationships/slideLayout" Target="../slideLayouts/slideLayout31.xml"/></Relationships>
</file>

<file path=ppt/slides/_rels/slide7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2.xml"/><Relationship Id="rId1" Type="http://schemas.openxmlformats.org/officeDocument/2006/relationships/slideLayout" Target="../slideLayouts/slideLayout33.xml"/><Relationship Id="rId4" Type="http://schemas.microsoft.com/office/2007/relationships/hdphoto" Target="../media/hdphoto3.wdp"/></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hyperlink" Target="http://www.choice360.org/blog/putting-the-library-in-the-life-of-the-user" TargetMode="External"/><Relationship Id="rId2" Type="http://schemas.openxmlformats.org/officeDocument/2006/relationships/notesSlide" Target="../notesSlides/notesSlide74.xml"/><Relationship Id="rId1" Type="http://schemas.openxmlformats.org/officeDocument/2006/relationships/slideLayout" Target="../slideLayouts/slideLayout5.xml"/><Relationship Id="rId4" Type="http://schemas.openxmlformats.org/officeDocument/2006/relationships/hyperlink" Target="http://www.oclc.org/content/dam/research/publications/library/2014/oclcresearch-reordering-ranganathan-2014.pdf"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informationr.net/ir/19-4/isic/isic13.html" TargetMode="External"/><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hyperlink" Target="mailto:connawal@oclc.org" TargetMode="External"/><Relationship Id="rId2" Type="http://schemas.openxmlformats.org/officeDocument/2006/relationships/notesSlide" Target="../notesSlides/notesSlide7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a:xfrm>
            <a:off x="603844" y="2431735"/>
            <a:ext cx="11138977" cy="1827070"/>
          </a:xfrm>
        </p:spPr>
        <p:txBody>
          <a:bodyPr anchor="ctr">
            <a:normAutofit fontScale="62500" lnSpcReduction="20000"/>
          </a:bodyPr>
          <a:lstStyle/>
          <a:p>
            <a:r>
              <a:rPr lang="en-US" dirty="0"/>
              <a:t>New Ways of Seeing: </a:t>
            </a:r>
            <a:br>
              <a:rPr lang="en-US" dirty="0"/>
            </a:br>
            <a:r>
              <a:rPr lang="en-US" dirty="0"/>
              <a:t>Understanding Individuals on their Terms</a:t>
            </a:r>
            <a:endParaRPr lang="en-US" sz="3600" dirty="0"/>
          </a:p>
        </p:txBody>
      </p:sp>
      <p:sp>
        <p:nvSpPr>
          <p:cNvPr id="9" name="Text Placeholder 8"/>
          <p:cNvSpPr>
            <a:spLocks noGrp="1"/>
          </p:cNvSpPr>
          <p:nvPr>
            <p:ph type="body" sz="quarter" idx="17"/>
          </p:nvPr>
        </p:nvSpPr>
        <p:spPr>
          <a:xfrm>
            <a:off x="971592" y="4275963"/>
            <a:ext cx="4967450" cy="502766"/>
          </a:xfrm>
        </p:spPr>
        <p:txBody>
          <a:bodyPr/>
          <a:lstStyle/>
          <a:p>
            <a:r>
              <a:rPr lang="en-US" dirty="0"/>
              <a:t>Lynn Silipigni Connaway, PhD</a:t>
            </a:r>
          </a:p>
        </p:txBody>
      </p:sp>
      <p:sp>
        <p:nvSpPr>
          <p:cNvPr id="5" name="Text Placeholder 7">
            <a:extLst>
              <a:ext uri="{FF2B5EF4-FFF2-40B4-BE49-F238E27FC236}">
                <a16:creationId xmlns:a16="http://schemas.microsoft.com/office/drawing/2014/main" id="{1AB1FB9F-083D-4609-89F1-954D8BAAED73}"/>
              </a:ext>
            </a:extLst>
          </p:cNvPr>
          <p:cNvSpPr txBox="1">
            <a:spLocks/>
          </p:cNvSpPr>
          <p:nvPr/>
        </p:nvSpPr>
        <p:spPr>
          <a:xfrm>
            <a:off x="971592" y="4814353"/>
            <a:ext cx="6922729" cy="1195392"/>
          </a:xfrm>
          <a:prstGeom prst="rect">
            <a:avLst/>
          </a:prstGeom>
        </p:spPr>
        <p:txBody>
          <a:bodyPr vert="horz" wrap="none" lIns="0" tIns="0" anchor="ctr">
            <a:spAutoFit/>
          </a:bodyPr>
          <a:lstStyle>
            <a:lvl1pPr marL="0" indent="0" algn="l" defTabSz="609585" rtl="0" eaLnBrk="1" latinLnBrk="0" hangingPunct="1">
              <a:spcBef>
                <a:spcPct val="20000"/>
              </a:spcBef>
              <a:buFont typeface="Arial"/>
              <a:buNone/>
              <a:defRPr sz="2267" b="0" kern="1200">
                <a:solidFill>
                  <a:schemeClr val="tx1"/>
                </a:solidFill>
                <a:latin typeface="+mn-lt"/>
                <a:ea typeface="+mn-ea"/>
                <a:cs typeface="+mn-cs"/>
              </a:defRPr>
            </a:lvl1pPr>
            <a:lvl2pPr marL="609570" indent="0" algn="l" defTabSz="609585" rtl="0" eaLnBrk="1" latinLnBrk="0" hangingPunct="1">
              <a:spcBef>
                <a:spcPct val="20000"/>
              </a:spcBef>
              <a:buFont typeface="Arial"/>
              <a:buNone/>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438278" indent="0" algn="l" defTabSz="609585" rtl="0" eaLnBrk="1" latinLnBrk="0" hangingPunct="1">
              <a:spcBef>
                <a:spcPct val="20000"/>
              </a:spcBef>
              <a:buFont typeface="Arial"/>
              <a:buNone/>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spcBef>
                <a:spcPts val="400"/>
              </a:spcBef>
            </a:pPr>
            <a:r>
              <a:rPr lang="en-US" dirty="0"/>
              <a:t>Director of Library Trends and User Research, OCLC</a:t>
            </a:r>
          </a:p>
          <a:p>
            <a:pPr>
              <a:spcBef>
                <a:spcPts val="400"/>
              </a:spcBef>
            </a:pPr>
            <a:r>
              <a:rPr lang="en-US" dirty="0">
                <a:hlinkClick r:id="rId3"/>
              </a:rPr>
              <a:t>connawal@oclc.org</a:t>
            </a:r>
            <a:endParaRPr lang="en-US" dirty="0"/>
          </a:p>
          <a:p>
            <a:pPr>
              <a:spcBef>
                <a:spcPts val="400"/>
              </a:spcBef>
            </a:pPr>
            <a:r>
              <a:rPr lang="en-US" dirty="0"/>
              <a:t>@</a:t>
            </a:r>
            <a:r>
              <a:rPr lang="en-US" dirty="0" err="1"/>
              <a:t>LynnConnaway</a:t>
            </a:r>
            <a:endParaRPr lang="en-US" dirty="0"/>
          </a:p>
        </p:txBody>
      </p:sp>
    </p:spTree>
    <p:extLst>
      <p:ext uri="{BB962C8B-B14F-4D97-AF65-F5344CB8AC3E}">
        <p14:creationId xmlns:p14="http://schemas.microsoft.com/office/powerpoint/2010/main" val="1377226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41455A-4DF4-469E-B402-DAE353F35A5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301580"/>
          </a:xfrm>
          <a:prstGeom prst="rect">
            <a:avLst/>
          </a:prstGeom>
        </p:spPr>
      </p:pic>
      <p:sp>
        <p:nvSpPr>
          <p:cNvPr id="2" name="Title 1"/>
          <p:cNvSpPr>
            <a:spLocks noGrp="1"/>
          </p:cNvSpPr>
          <p:nvPr>
            <p:ph type="title" idx="4294967295"/>
          </p:nvPr>
        </p:nvSpPr>
        <p:spPr>
          <a:xfrm>
            <a:off x="3249085" y="448734"/>
            <a:ext cx="8942916" cy="639233"/>
          </a:xfrm>
          <a:prstGeom prst="rect">
            <a:avLst/>
          </a:prstGeom>
          <a:solidFill>
            <a:schemeClr val="tx1">
              <a:alpha val="65000"/>
            </a:schemeClr>
          </a:solidFill>
        </p:spPr>
        <p:txBody>
          <a:bodyPr anchor="b">
            <a:noAutofit/>
          </a:bodyPr>
          <a:lstStyle/>
          <a:p>
            <a:pPr>
              <a:lnSpc>
                <a:spcPct val="70000"/>
              </a:lnSpc>
            </a:pPr>
            <a:r>
              <a:rPr lang="en-US" sz="4000" b="1" dirty="0">
                <a:solidFill>
                  <a:schemeClr val="bg1"/>
                </a:solidFill>
              </a:rPr>
              <a:t>Research Methods: </a:t>
            </a:r>
            <a:r>
              <a:rPr lang="en-US" sz="4000" b="1" i="1" dirty="0" err="1">
                <a:solidFill>
                  <a:schemeClr val="bg1"/>
                </a:solidFill>
              </a:rPr>
              <a:t>JDoc</a:t>
            </a:r>
            <a:r>
              <a:rPr lang="en-US" sz="4000" b="1" i="1" dirty="0">
                <a:solidFill>
                  <a:schemeClr val="bg1"/>
                </a:solidFill>
              </a:rPr>
              <a:t> 2001-2010 </a:t>
            </a:r>
          </a:p>
        </p:txBody>
      </p:sp>
      <p:sp>
        <p:nvSpPr>
          <p:cNvPr id="3" name="Content Placeholder 2"/>
          <p:cNvSpPr>
            <a:spLocks noGrp="1"/>
          </p:cNvSpPr>
          <p:nvPr>
            <p:ph idx="4294967295"/>
          </p:nvPr>
        </p:nvSpPr>
        <p:spPr>
          <a:xfrm>
            <a:off x="6953251" y="1629834"/>
            <a:ext cx="5238749" cy="3742685"/>
          </a:xfrm>
          <a:prstGeom prst="rect">
            <a:avLst/>
          </a:prstGeom>
          <a:solidFill>
            <a:schemeClr val="tx1">
              <a:alpha val="65000"/>
            </a:schemeClr>
          </a:solidFill>
        </p:spPr>
        <p:txBody>
          <a:bodyPr>
            <a:noAutofit/>
          </a:bodyPr>
          <a:lstStyle/>
          <a:p>
            <a:r>
              <a:rPr lang="en-US" sz="2800" b="1" dirty="0">
                <a:solidFill>
                  <a:schemeClr val="bg1"/>
                </a:solidFill>
              </a:rPr>
              <a:t>N=367</a:t>
            </a:r>
          </a:p>
          <a:p>
            <a:r>
              <a:rPr lang="en-US" sz="2800" b="1" dirty="0">
                <a:solidFill>
                  <a:schemeClr val="bg1"/>
                </a:solidFill>
              </a:rPr>
              <a:t>Theoretical approach, 38%</a:t>
            </a:r>
          </a:p>
          <a:p>
            <a:r>
              <a:rPr lang="en-US" sz="2800" b="1" dirty="0">
                <a:solidFill>
                  <a:schemeClr val="bg1"/>
                </a:solidFill>
              </a:rPr>
              <a:t>Content analysis, 14%</a:t>
            </a:r>
          </a:p>
          <a:p>
            <a:r>
              <a:rPr lang="en-US" sz="2800" b="1" dirty="0">
                <a:solidFill>
                  <a:schemeClr val="bg1"/>
                </a:solidFill>
              </a:rPr>
              <a:t>Questionnaire, 13.8% </a:t>
            </a:r>
          </a:p>
          <a:p>
            <a:r>
              <a:rPr lang="en-US" sz="2800" b="1" dirty="0">
                <a:solidFill>
                  <a:schemeClr val="bg1"/>
                </a:solidFill>
              </a:rPr>
              <a:t>Experiment, 13.4%</a:t>
            </a:r>
          </a:p>
          <a:p>
            <a:r>
              <a:rPr lang="en-US" sz="2800" b="1" dirty="0">
                <a:solidFill>
                  <a:schemeClr val="bg1"/>
                </a:solidFill>
              </a:rPr>
              <a:t>Interview, 13.4%</a:t>
            </a:r>
          </a:p>
        </p:txBody>
      </p:sp>
      <p:sp>
        <p:nvSpPr>
          <p:cNvPr id="5" name="TextBox 4"/>
          <p:cNvSpPr txBox="1"/>
          <p:nvPr/>
        </p:nvSpPr>
        <p:spPr>
          <a:xfrm>
            <a:off x="10444480" y="4937921"/>
            <a:ext cx="1747520" cy="369332"/>
          </a:xfrm>
          <a:prstGeom prst="rect">
            <a:avLst/>
          </a:prstGeom>
          <a:noFill/>
        </p:spPr>
        <p:txBody>
          <a:bodyPr wrap="square" rtlCol="0">
            <a:spAutoFit/>
          </a:bodyPr>
          <a:lstStyle/>
          <a:p>
            <a:pPr algn="r" defTabSz="914377">
              <a:defRPr/>
            </a:pPr>
            <a:r>
              <a:rPr lang="en-US" b="1" dirty="0">
                <a:solidFill>
                  <a:prstClr val="white"/>
                </a:solidFill>
                <a:ea typeface="Gill Sans MT" charset="0"/>
                <a:cs typeface="Gill Sans MT" charset="0"/>
              </a:rPr>
              <a:t>(Chu, 2015)</a:t>
            </a:r>
          </a:p>
        </p:txBody>
      </p:sp>
      <p:sp>
        <p:nvSpPr>
          <p:cNvPr id="6" name="Rectangle 5">
            <a:extLst>
              <a:ext uri="{FF2B5EF4-FFF2-40B4-BE49-F238E27FC236}">
                <a16:creationId xmlns:a16="http://schemas.microsoft.com/office/drawing/2014/main" id="{797E7910-3D69-44ED-8AD7-3C6696F0FEE9}"/>
              </a:ext>
            </a:extLst>
          </p:cNvPr>
          <p:cNvSpPr/>
          <p:nvPr/>
        </p:nvSpPr>
        <p:spPr>
          <a:xfrm>
            <a:off x="0" y="6055359"/>
            <a:ext cx="6096000" cy="246221"/>
          </a:xfrm>
          <a:prstGeom prst="rect">
            <a:avLst/>
          </a:prstGeom>
        </p:spPr>
        <p:txBody>
          <a:bodyPr>
            <a:spAutoFit/>
          </a:bodyPr>
          <a:lstStyle/>
          <a:p>
            <a:r>
              <a:rPr lang="en-US" sz="1000" b="1" dirty="0">
                <a:solidFill>
                  <a:schemeClr val="bg1"/>
                </a:solidFill>
                <a:latin typeface="Arial" panose="020B0604020202020204" pitchFamily="34" charset="0"/>
                <a:cs typeface="Arial" panose="020B0604020202020204" pitchFamily="34" charset="0"/>
              </a:rPr>
              <a:t>Image: https://www.flickr.com/photos/jaypeg/3658793747 by </a:t>
            </a:r>
            <a:r>
              <a:rPr lang="en-US" sz="1000" b="1" dirty="0" err="1">
                <a:solidFill>
                  <a:schemeClr val="bg1"/>
                </a:solidFill>
                <a:latin typeface="Arial" panose="020B0604020202020204" pitchFamily="34" charset="0"/>
                <a:cs typeface="Arial" panose="020B0604020202020204" pitchFamily="34" charset="0"/>
              </a:rPr>
              <a:t>Jaypeg</a:t>
            </a:r>
            <a:r>
              <a:rPr lang="en-US" sz="1000" b="1" dirty="0">
                <a:solidFill>
                  <a:schemeClr val="bg1"/>
                </a:solidFill>
                <a:latin typeface="Arial" panose="020B0604020202020204" pitchFamily="34" charset="0"/>
                <a:cs typeface="Arial" panose="020B0604020202020204" pitchFamily="34" charset="0"/>
              </a:rPr>
              <a:t> / CC BY-NC 2.0</a:t>
            </a:r>
          </a:p>
        </p:txBody>
      </p:sp>
    </p:spTree>
    <p:extLst>
      <p:ext uri="{BB962C8B-B14F-4D97-AF65-F5344CB8AC3E}">
        <p14:creationId xmlns:p14="http://schemas.microsoft.com/office/powerpoint/2010/main" val="4013343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26736C-B110-4D41-ACAD-468910A4A4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1980" cy="6324601"/>
          </a:xfrm>
          <a:prstGeom prst="rect">
            <a:avLst/>
          </a:prstGeom>
        </p:spPr>
      </p:pic>
      <p:sp>
        <p:nvSpPr>
          <p:cNvPr id="2" name="Title 1"/>
          <p:cNvSpPr>
            <a:spLocks noGrp="1"/>
          </p:cNvSpPr>
          <p:nvPr>
            <p:ph type="title" idx="4294967295"/>
          </p:nvPr>
        </p:nvSpPr>
        <p:spPr>
          <a:xfrm>
            <a:off x="6957463" y="304349"/>
            <a:ext cx="5234517" cy="1253067"/>
          </a:xfrm>
          <a:prstGeom prst="rect">
            <a:avLst/>
          </a:prstGeom>
          <a:solidFill>
            <a:schemeClr val="tx1">
              <a:alpha val="80000"/>
            </a:schemeClr>
          </a:solidFill>
        </p:spPr>
        <p:txBody>
          <a:bodyPr tIns="91440" bIns="91440" anchor="t">
            <a:noAutofit/>
          </a:bodyPr>
          <a:lstStyle/>
          <a:p>
            <a:pPr>
              <a:lnSpc>
                <a:spcPct val="87000"/>
              </a:lnSpc>
            </a:pPr>
            <a:r>
              <a:rPr lang="en-US" sz="4000" b="1" dirty="0">
                <a:solidFill>
                  <a:schemeClr val="bg1"/>
                </a:solidFill>
              </a:rPr>
              <a:t>Research Methods:</a:t>
            </a:r>
            <a:br>
              <a:rPr lang="en-US" sz="4000" b="1" dirty="0">
                <a:solidFill>
                  <a:schemeClr val="bg1"/>
                </a:solidFill>
              </a:rPr>
            </a:br>
            <a:r>
              <a:rPr lang="en-US" sz="4000" b="1" i="1" dirty="0">
                <a:solidFill>
                  <a:schemeClr val="bg1"/>
                </a:solidFill>
              </a:rPr>
              <a:t>JASIS&amp;T</a:t>
            </a:r>
            <a:r>
              <a:rPr lang="en-US" sz="4000" b="1" dirty="0">
                <a:solidFill>
                  <a:schemeClr val="bg1"/>
                </a:solidFill>
              </a:rPr>
              <a:t> </a:t>
            </a:r>
            <a:r>
              <a:rPr lang="en-US" sz="4000" b="1" i="1" dirty="0">
                <a:solidFill>
                  <a:schemeClr val="bg1"/>
                </a:solidFill>
              </a:rPr>
              <a:t>2001-2010</a:t>
            </a:r>
          </a:p>
        </p:txBody>
      </p:sp>
      <p:sp>
        <p:nvSpPr>
          <p:cNvPr id="3" name="Content Placeholder 2"/>
          <p:cNvSpPr>
            <a:spLocks noGrp="1"/>
          </p:cNvSpPr>
          <p:nvPr>
            <p:ph idx="4294967295"/>
          </p:nvPr>
        </p:nvSpPr>
        <p:spPr>
          <a:xfrm>
            <a:off x="6337140" y="1806692"/>
            <a:ext cx="5854840" cy="4002616"/>
          </a:xfrm>
          <a:prstGeom prst="rect">
            <a:avLst/>
          </a:prstGeom>
          <a:solidFill>
            <a:schemeClr val="tx1">
              <a:alpha val="80000"/>
            </a:schemeClr>
          </a:solidFill>
        </p:spPr>
        <p:txBody>
          <a:bodyPr>
            <a:noAutofit/>
          </a:bodyPr>
          <a:lstStyle/>
          <a:p>
            <a:r>
              <a:rPr lang="en-US" sz="3200" b="1" dirty="0">
                <a:solidFill>
                  <a:schemeClr val="bg1"/>
                </a:solidFill>
              </a:rPr>
              <a:t>N=554</a:t>
            </a:r>
          </a:p>
          <a:p>
            <a:r>
              <a:rPr lang="en-US" sz="3200" b="1" dirty="0">
                <a:solidFill>
                  <a:schemeClr val="bg1"/>
                </a:solidFill>
              </a:rPr>
              <a:t>Experiment, 31%</a:t>
            </a:r>
          </a:p>
          <a:p>
            <a:r>
              <a:rPr lang="en-US" sz="3200" b="1" dirty="0" err="1">
                <a:solidFill>
                  <a:schemeClr val="bg1"/>
                </a:solidFill>
              </a:rPr>
              <a:t>Bibliometrics</a:t>
            </a:r>
            <a:r>
              <a:rPr lang="en-US" sz="3200" b="1" dirty="0">
                <a:solidFill>
                  <a:schemeClr val="bg1"/>
                </a:solidFill>
              </a:rPr>
              <a:t>, 23%</a:t>
            </a:r>
          </a:p>
          <a:p>
            <a:r>
              <a:rPr lang="en-US" sz="3200" b="1" dirty="0">
                <a:solidFill>
                  <a:schemeClr val="bg1"/>
                </a:solidFill>
              </a:rPr>
              <a:t>Questionnaire, 14% </a:t>
            </a:r>
          </a:p>
          <a:p>
            <a:r>
              <a:rPr lang="en-US" sz="3200" b="1" dirty="0">
                <a:solidFill>
                  <a:schemeClr val="bg1"/>
                </a:solidFill>
              </a:rPr>
              <a:t>Content analysis, 13%</a:t>
            </a:r>
          </a:p>
          <a:p>
            <a:r>
              <a:rPr lang="en-US" sz="3200" b="1" dirty="0">
                <a:solidFill>
                  <a:schemeClr val="bg1"/>
                </a:solidFill>
              </a:rPr>
              <a:t>Theoretical approach, 12%</a:t>
            </a:r>
          </a:p>
        </p:txBody>
      </p:sp>
      <p:sp>
        <p:nvSpPr>
          <p:cNvPr id="6" name="TextBox 5"/>
          <p:cNvSpPr txBox="1"/>
          <p:nvPr/>
        </p:nvSpPr>
        <p:spPr>
          <a:xfrm>
            <a:off x="10472949" y="5332509"/>
            <a:ext cx="1747520" cy="369332"/>
          </a:xfrm>
          <a:prstGeom prst="rect">
            <a:avLst/>
          </a:prstGeom>
          <a:noFill/>
        </p:spPr>
        <p:txBody>
          <a:bodyPr wrap="square" rtlCol="0">
            <a:spAutoFit/>
          </a:bodyPr>
          <a:lstStyle/>
          <a:p>
            <a:pPr algn="r" defTabSz="914377">
              <a:defRPr/>
            </a:pPr>
            <a:r>
              <a:rPr lang="en-US" b="1" dirty="0">
                <a:solidFill>
                  <a:prstClr val="white"/>
                </a:solidFill>
                <a:ea typeface="Gill Sans MT" charset="0"/>
                <a:cs typeface="Gill Sans MT" charset="0"/>
              </a:rPr>
              <a:t>(Chu, 2015)</a:t>
            </a:r>
          </a:p>
        </p:txBody>
      </p:sp>
      <p:sp>
        <p:nvSpPr>
          <p:cNvPr id="4" name="Rectangle 3">
            <a:extLst>
              <a:ext uri="{FF2B5EF4-FFF2-40B4-BE49-F238E27FC236}">
                <a16:creationId xmlns:a16="http://schemas.microsoft.com/office/drawing/2014/main" id="{49120BE5-8EFC-45C6-BBC6-5A944B628F38}"/>
              </a:ext>
            </a:extLst>
          </p:cNvPr>
          <p:cNvSpPr/>
          <p:nvPr/>
        </p:nvSpPr>
        <p:spPr>
          <a:xfrm>
            <a:off x="-28489" y="6058584"/>
            <a:ext cx="6672376" cy="246221"/>
          </a:xfrm>
          <a:prstGeom prst="rect">
            <a:avLst/>
          </a:prstGeom>
        </p:spPr>
        <p:txBody>
          <a:bodyPr wrap="square">
            <a:spAutoFit/>
          </a:bodyPr>
          <a:lstStyle/>
          <a:p>
            <a:r>
              <a:rPr lang="fr-FR" sz="1000" dirty="0">
                <a:solidFill>
                  <a:schemeClr val="bg1"/>
                </a:solidFill>
                <a:latin typeface="Arial" panose="020B0604020202020204" pitchFamily="34" charset="0"/>
                <a:cs typeface="Arial" panose="020B0604020202020204" pitchFamily="34" charset="0"/>
              </a:rPr>
              <a:t>Image: https://www.flickr.com/photos/judy-van-der-velden/5588900332 by Judy van der </a:t>
            </a:r>
            <a:r>
              <a:rPr lang="fr-FR" sz="1000" dirty="0" err="1">
                <a:solidFill>
                  <a:schemeClr val="bg1"/>
                </a:solidFill>
                <a:latin typeface="Arial" panose="020B0604020202020204" pitchFamily="34" charset="0"/>
                <a:cs typeface="Arial" panose="020B0604020202020204" pitchFamily="34" charset="0"/>
              </a:rPr>
              <a:t>Velden</a:t>
            </a:r>
            <a:r>
              <a:rPr lang="fr-FR" sz="1000" dirty="0">
                <a:solidFill>
                  <a:schemeClr val="bg1"/>
                </a:solidFill>
                <a:latin typeface="Arial" panose="020B0604020202020204" pitchFamily="34" charset="0"/>
                <a:cs typeface="Arial" panose="020B0604020202020204" pitchFamily="34" charset="0"/>
              </a:rPr>
              <a:t> / CC BY-NC-ND 2.0</a:t>
            </a:r>
          </a:p>
        </p:txBody>
      </p:sp>
    </p:spTree>
    <p:extLst>
      <p:ext uri="{BB962C8B-B14F-4D97-AF65-F5344CB8AC3E}">
        <p14:creationId xmlns:p14="http://schemas.microsoft.com/office/powerpoint/2010/main" val="3308092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81DA5A-7361-41A7-9BC0-7C02FCB393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6248400"/>
          </a:xfrm>
          <a:prstGeom prst="rect">
            <a:avLst/>
          </a:prstGeom>
        </p:spPr>
      </p:pic>
      <p:sp>
        <p:nvSpPr>
          <p:cNvPr id="2" name="Title 1"/>
          <p:cNvSpPr>
            <a:spLocks noGrp="1"/>
          </p:cNvSpPr>
          <p:nvPr>
            <p:ph type="title" idx="4294967295"/>
          </p:nvPr>
        </p:nvSpPr>
        <p:spPr>
          <a:xfrm>
            <a:off x="1" y="804334"/>
            <a:ext cx="4965700" cy="1159933"/>
          </a:xfrm>
          <a:prstGeom prst="rect">
            <a:avLst/>
          </a:prstGeom>
          <a:solidFill>
            <a:schemeClr val="tx1">
              <a:alpha val="65000"/>
            </a:schemeClr>
          </a:solidFill>
        </p:spPr>
        <p:txBody>
          <a:bodyPr anchor="b">
            <a:noAutofit/>
          </a:bodyPr>
          <a:lstStyle/>
          <a:p>
            <a:pPr algn="l">
              <a:lnSpc>
                <a:spcPct val="80000"/>
              </a:lnSpc>
            </a:pPr>
            <a:r>
              <a:rPr lang="en-US" sz="4000" b="1" dirty="0">
                <a:solidFill>
                  <a:schemeClr val="bg1"/>
                </a:solidFill>
              </a:rPr>
              <a:t>Research Methods: </a:t>
            </a:r>
            <a:r>
              <a:rPr lang="en-US" sz="4000" b="1" i="1" dirty="0">
                <a:solidFill>
                  <a:schemeClr val="bg1"/>
                </a:solidFill>
              </a:rPr>
              <a:t>LISR</a:t>
            </a:r>
            <a:r>
              <a:rPr lang="en-US" sz="4000" b="1" dirty="0">
                <a:solidFill>
                  <a:schemeClr val="bg1"/>
                </a:solidFill>
              </a:rPr>
              <a:t> </a:t>
            </a:r>
            <a:r>
              <a:rPr lang="en-US" sz="4000" b="1" i="1" dirty="0">
                <a:solidFill>
                  <a:schemeClr val="bg1"/>
                </a:solidFill>
              </a:rPr>
              <a:t>2001-2010</a:t>
            </a:r>
          </a:p>
        </p:txBody>
      </p:sp>
      <p:sp>
        <p:nvSpPr>
          <p:cNvPr id="3" name="Content Placeholder 2"/>
          <p:cNvSpPr>
            <a:spLocks noGrp="1"/>
          </p:cNvSpPr>
          <p:nvPr>
            <p:ph idx="4294967295"/>
          </p:nvPr>
        </p:nvSpPr>
        <p:spPr>
          <a:xfrm>
            <a:off x="1" y="2438400"/>
            <a:ext cx="5306484" cy="3416856"/>
          </a:xfrm>
          <a:prstGeom prst="rect">
            <a:avLst/>
          </a:prstGeom>
          <a:solidFill>
            <a:schemeClr val="tx1">
              <a:alpha val="65000"/>
            </a:schemeClr>
          </a:solidFill>
        </p:spPr>
        <p:txBody>
          <a:bodyPr>
            <a:noAutofit/>
          </a:bodyPr>
          <a:lstStyle/>
          <a:p>
            <a:r>
              <a:rPr lang="en-US" sz="2800" b="1" dirty="0">
                <a:solidFill>
                  <a:schemeClr val="bg1"/>
                </a:solidFill>
              </a:rPr>
              <a:t>N=241</a:t>
            </a:r>
          </a:p>
          <a:p>
            <a:r>
              <a:rPr lang="en-US" sz="2800" b="1" dirty="0">
                <a:solidFill>
                  <a:schemeClr val="bg1"/>
                </a:solidFill>
              </a:rPr>
              <a:t>Content analysis, 30%</a:t>
            </a:r>
          </a:p>
          <a:p>
            <a:r>
              <a:rPr lang="en-US" sz="2800" b="1" dirty="0">
                <a:solidFill>
                  <a:schemeClr val="bg1"/>
                </a:solidFill>
              </a:rPr>
              <a:t>Questionnaire, 28%</a:t>
            </a:r>
          </a:p>
          <a:p>
            <a:r>
              <a:rPr lang="en-US" sz="2800" b="1" dirty="0">
                <a:solidFill>
                  <a:schemeClr val="bg1"/>
                </a:solidFill>
              </a:rPr>
              <a:t>Interview, 20%</a:t>
            </a:r>
          </a:p>
          <a:p>
            <a:r>
              <a:rPr lang="en-US" sz="2800" b="1" dirty="0">
                <a:solidFill>
                  <a:schemeClr val="bg1"/>
                </a:solidFill>
              </a:rPr>
              <a:t>Theoretical approach, 15%</a:t>
            </a:r>
          </a:p>
          <a:p>
            <a:r>
              <a:rPr lang="en-US" sz="2800" b="1" dirty="0">
                <a:solidFill>
                  <a:schemeClr val="bg1"/>
                </a:solidFill>
              </a:rPr>
              <a:t>Experiment, 9%</a:t>
            </a:r>
          </a:p>
          <a:p>
            <a:endParaRPr lang="en-US" sz="1800" dirty="0"/>
          </a:p>
        </p:txBody>
      </p:sp>
      <p:sp>
        <p:nvSpPr>
          <p:cNvPr id="5" name="TextBox 4"/>
          <p:cNvSpPr txBox="1"/>
          <p:nvPr/>
        </p:nvSpPr>
        <p:spPr>
          <a:xfrm>
            <a:off x="3558964" y="5440646"/>
            <a:ext cx="1747520" cy="369332"/>
          </a:xfrm>
          <a:prstGeom prst="rect">
            <a:avLst/>
          </a:prstGeom>
          <a:noFill/>
        </p:spPr>
        <p:txBody>
          <a:bodyPr wrap="square" rtlCol="0">
            <a:spAutoFit/>
          </a:bodyPr>
          <a:lstStyle/>
          <a:p>
            <a:pPr algn="r" defTabSz="914377">
              <a:defRPr/>
            </a:pPr>
            <a:r>
              <a:rPr lang="en-US" b="1" dirty="0">
                <a:solidFill>
                  <a:prstClr val="white"/>
                </a:solidFill>
                <a:ea typeface="Gill Sans MT" charset="0"/>
                <a:cs typeface="Gill Sans MT" charset="0"/>
              </a:rPr>
              <a:t>(Chu, 2015)</a:t>
            </a:r>
          </a:p>
        </p:txBody>
      </p:sp>
      <p:sp>
        <p:nvSpPr>
          <p:cNvPr id="7" name="Rectangle 6">
            <a:extLst>
              <a:ext uri="{FF2B5EF4-FFF2-40B4-BE49-F238E27FC236}">
                <a16:creationId xmlns:a16="http://schemas.microsoft.com/office/drawing/2014/main" id="{5B381A04-1069-42C1-9D70-C86C4668F9FD}"/>
              </a:ext>
            </a:extLst>
          </p:cNvPr>
          <p:cNvSpPr/>
          <p:nvPr/>
        </p:nvSpPr>
        <p:spPr>
          <a:xfrm>
            <a:off x="5588001" y="6017569"/>
            <a:ext cx="6604000" cy="230832"/>
          </a:xfrm>
          <a:prstGeom prst="rect">
            <a:avLst/>
          </a:prstGeom>
        </p:spPr>
        <p:txBody>
          <a:bodyPr wrap="square">
            <a:spAutoFit/>
          </a:bodyPr>
          <a:lstStyle/>
          <a:p>
            <a:pPr algn="r"/>
            <a:r>
              <a:rPr lang="en-US" sz="900" b="1" dirty="0">
                <a:solidFill>
                  <a:schemeClr val="bg1"/>
                </a:solidFill>
                <a:latin typeface="Arial" panose="020B0604020202020204" pitchFamily="34" charset="0"/>
                <a:cs typeface="Arial" panose="020B0604020202020204" pitchFamily="34" charset="0"/>
              </a:rPr>
              <a:t>Image: https://www.flickr.com/photos/stevendepolo/6752594589 by Steven </a:t>
            </a:r>
            <a:r>
              <a:rPr lang="en-US" sz="900" b="1" dirty="0" err="1">
                <a:solidFill>
                  <a:schemeClr val="bg1"/>
                </a:solidFill>
                <a:latin typeface="Arial" panose="020B0604020202020204" pitchFamily="34" charset="0"/>
                <a:cs typeface="Arial" panose="020B0604020202020204" pitchFamily="34" charset="0"/>
              </a:rPr>
              <a:t>Depolo</a:t>
            </a:r>
            <a:r>
              <a:rPr lang="en-US" sz="900" b="1" dirty="0">
                <a:solidFill>
                  <a:schemeClr val="bg1"/>
                </a:solidFill>
                <a:latin typeface="Arial" panose="020B0604020202020204" pitchFamily="34" charset="0"/>
                <a:cs typeface="Arial" panose="020B0604020202020204" pitchFamily="34" charset="0"/>
              </a:rPr>
              <a:t> / CC BY 2.0</a:t>
            </a:r>
          </a:p>
        </p:txBody>
      </p:sp>
    </p:spTree>
    <p:extLst>
      <p:ext uri="{BB962C8B-B14F-4D97-AF65-F5344CB8AC3E}">
        <p14:creationId xmlns:p14="http://schemas.microsoft.com/office/powerpoint/2010/main" val="3110899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686800" cy="649817"/>
          </a:xfrm>
          <a:prstGeom prst="rect">
            <a:avLst/>
          </a:prstGeom>
        </p:spPr>
        <p:txBody>
          <a:bodyPr>
            <a:noAutofit/>
          </a:bodyPr>
          <a:lstStyle/>
          <a:p>
            <a:r>
              <a:rPr lang="en-US" sz="4000" b="1" dirty="0">
                <a:solidFill>
                  <a:schemeClr val="bg1"/>
                </a:solidFill>
              </a:rPr>
              <a:t>Research Methods: </a:t>
            </a:r>
            <a:r>
              <a:rPr lang="en-US" sz="4000" b="1" i="1" dirty="0">
                <a:solidFill>
                  <a:schemeClr val="bg1"/>
                </a:solidFill>
              </a:rPr>
              <a:t>JAL</a:t>
            </a:r>
            <a:r>
              <a:rPr lang="en-US" sz="4000" b="1" dirty="0">
                <a:solidFill>
                  <a:schemeClr val="bg1"/>
                </a:solidFill>
              </a:rPr>
              <a:t> 2004-2013</a:t>
            </a:r>
          </a:p>
        </p:txBody>
      </p:sp>
      <p:graphicFrame>
        <p:nvGraphicFramePr>
          <p:cNvPr id="6" name="Table 5"/>
          <p:cNvGraphicFramePr>
            <a:graphicFrameLocks noGrp="1"/>
          </p:cNvGraphicFramePr>
          <p:nvPr>
            <p:extLst>
              <p:ext uri="{D42A27DB-BD31-4B8C-83A1-F6EECF244321}">
                <p14:modId xmlns:p14="http://schemas.microsoft.com/office/powerpoint/2010/main" val="1220947803"/>
              </p:ext>
            </p:extLst>
          </p:nvPr>
        </p:nvGraphicFramePr>
        <p:xfrm>
          <a:off x="1919111" y="729293"/>
          <a:ext cx="8353778" cy="5156628"/>
        </p:xfrm>
        <a:graphic>
          <a:graphicData uri="http://schemas.openxmlformats.org/drawingml/2006/table">
            <a:tbl>
              <a:tblPr firstRow="1" bandRow="1">
                <a:tableStyleId>{7DF18680-E054-41AD-8BC1-D1AEF772440D}</a:tableStyleId>
              </a:tblPr>
              <a:tblGrid>
                <a:gridCol w="5332559">
                  <a:extLst>
                    <a:ext uri="{9D8B030D-6E8A-4147-A177-3AD203B41FA5}">
                      <a16:colId xmlns:a16="http://schemas.microsoft.com/office/drawing/2014/main" val="20000"/>
                    </a:ext>
                  </a:extLst>
                </a:gridCol>
                <a:gridCol w="3021219">
                  <a:extLst>
                    <a:ext uri="{9D8B030D-6E8A-4147-A177-3AD203B41FA5}">
                      <a16:colId xmlns:a16="http://schemas.microsoft.com/office/drawing/2014/main" val="20001"/>
                    </a:ext>
                  </a:extLst>
                </a:gridCol>
              </a:tblGrid>
              <a:tr h="429719">
                <a:tc>
                  <a:txBody>
                    <a:bodyPr/>
                    <a:lstStyle/>
                    <a:p>
                      <a:r>
                        <a:rPr lang="en-US" sz="2000" b="1" dirty="0"/>
                        <a:t>Method</a:t>
                      </a:r>
                      <a:endParaRPr lang="en-US" sz="2000" b="1" i="0" dirty="0">
                        <a:latin typeface="Gill Sans MT" charset="0"/>
                        <a:ea typeface="Gill Sans MT" charset="0"/>
                        <a:cs typeface="Gill Sans MT" charset="0"/>
                      </a:endParaRPr>
                    </a:p>
                  </a:txBody>
                  <a:tcPr/>
                </a:tc>
                <a:tc>
                  <a:txBody>
                    <a:bodyPr/>
                    <a:lstStyle/>
                    <a:p>
                      <a:pPr algn="ctr"/>
                      <a:r>
                        <a:rPr lang="en-US" sz="2000" b="1" dirty="0"/>
                        <a:t>Percentage </a:t>
                      </a:r>
                      <a:r>
                        <a:rPr lang="en-US" sz="1600" b="1" dirty="0"/>
                        <a:t>(n=346)</a:t>
                      </a:r>
                      <a:endParaRPr lang="en-US" sz="1600" b="1" i="0" dirty="0">
                        <a:latin typeface="Gill Sans MT" charset="0"/>
                        <a:ea typeface="Gill Sans MT" charset="0"/>
                        <a:cs typeface="Gill Sans MT" charset="0"/>
                      </a:endParaRPr>
                    </a:p>
                  </a:txBody>
                  <a:tcPr/>
                </a:tc>
                <a:extLst>
                  <a:ext uri="{0D108BD9-81ED-4DB2-BD59-A6C34878D82A}">
                    <a16:rowId xmlns:a16="http://schemas.microsoft.com/office/drawing/2014/main" val="10000"/>
                  </a:ext>
                </a:extLst>
              </a:tr>
              <a:tr h="429719">
                <a:tc>
                  <a:txBody>
                    <a:bodyPr/>
                    <a:lstStyle/>
                    <a:p>
                      <a:r>
                        <a:rPr lang="en-US" sz="2000" b="1" dirty="0"/>
                        <a:t>Questionnaire </a:t>
                      </a:r>
                      <a:endParaRPr lang="en-US" sz="2000" b="1" i="0" dirty="0">
                        <a:latin typeface="Gill Sans MT" charset="0"/>
                        <a:ea typeface="Gill Sans MT" charset="0"/>
                        <a:cs typeface="Gill Sans MT" charset="0"/>
                      </a:endParaRPr>
                    </a:p>
                  </a:txBody>
                  <a:tcPr/>
                </a:tc>
                <a:tc>
                  <a:txBody>
                    <a:bodyPr/>
                    <a:lstStyle/>
                    <a:p>
                      <a:pPr algn="ctr"/>
                      <a:r>
                        <a:rPr lang="en-US" sz="2000" b="1" dirty="0"/>
                        <a:t>47.6</a:t>
                      </a:r>
                      <a:endParaRPr lang="en-US" sz="2000" b="1" i="0" dirty="0">
                        <a:latin typeface="Gill Sans MT" charset="0"/>
                        <a:ea typeface="Gill Sans MT" charset="0"/>
                        <a:cs typeface="Gill Sans MT" charset="0"/>
                      </a:endParaRPr>
                    </a:p>
                  </a:txBody>
                  <a:tcPr/>
                </a:tc>
                <a:extLst>
                  <a:ext uri="{0D108BD9-81ED-4DB2-BD59-A6C34878D82A}">
                    <a16:rowId xmlns:a16="http://schemas.microsoft.com/office/drawing/2014/main" val="10001"/>
                  </a:ext>
                </a:extLst>
              </a:tr>
              <a:tr h="429719">
                <a:tc>
                  <a:txBody>
                    <a:bodyPr/>
                    <a:lstStyle/>
                    <a:p>
                      <a:r>
                        <a:rPr lang="en-US" sz="2000" b="1" dirty="0"/>
                        <a:t>     Test or Quiz</a:t>
                      </a:r>
                      <a:endParaRPr lang="en-US" sz="2000" b="1" i="0" dirty="0">
                        <a:latin typeface="Gill Sans MT" charset="0"/>
                        <a:ea typeface="Gill Sans MT" charset="0"/>
                        <a:cs typeface="Gill Sans MT" charset="0"/>
                      </a:endParaRPr>
                    </a:p>
                  </a:txBody>
                  <a:tcPr/>
                </a:tc>
                <a:tc>
                  <a:txBody>
                    <a:bodyPr/>
                    <a:lstStyle/>
                    <a:p>
                      <a:pPr algn="ctr"/>
                      <a:r>
                        <a:rPr lang="en-US" sz="2000" b="1" dirty="0"/>
                        <a:t>2.6</a:t>
                      </a:r>
                      <a:endParaRPr lang="en-US" sz="2000" b="1" i="0" dirty="0">
                        <a:latin typeface="Gill Sans MT" charset="0"/>
                        <a:ea typeface="Gill Sans MT" charset="0"/>
                        <a:cs typeface="Gill Sans MT" charset="0"/>
                      </a:endParaRPr>
                    </a:p>
                  </a:txBody>
                  <a:tcPr/>
                </a:tc>
                <a:extLst>
                  <a:ext uri="{0D108BD9-81ED-4DB2-BD59-A6C34878D82A}">
                    <a16:rowId xmlns:a16="http://schemas.microsoft.com/office/drawing/2014/main" val="10002"/>
                  </a:ext>
                </a:extLst>
              </a:tr>
              <a:tr h="429719">
                <a:tc>
                  <a:txBody>
                    <a:bodyPr/>
                    <a:lstStyle/>
                    <a:p>
                      <a:r>
                        <a:rPr lang="en-US" sz="2000" b="1" dirty="0"/>
                        <a:t>     Diary</a:t>
                      </a:r>
                      <a:endParaRPr lang="en-US" sz="2000" b="1" i="0" dirty="0">
                        <a:latin typeface="Gill Sans MT" charset="0"/>
                        <a:ea typeface="Gill Sans MT" charset="0"/>
                        <a:cs typeface="Gill Sans MT" charset="0"/>
                      </a:endParaRPr>
                    </a:p>
                  </a:txBody>
                  <a:tcPr/>
                </a:tc>
                <a:tc>
                  <a:txBody>
                    <a:bodyPr/>
                    <a:lstStyle/>
                    <a:p>
                      <a:pPr algn="ctr"/>
                      <a:r>
                        <a:rPr lang="en-US" sz="2000" b="1" dirty="0"/>
                        <a:t>0.6</a:t>
                      </a:r>
                      <a:endParaRPr lang="en-US" sz="2000" b="1" i="0" dirty="0">
                        <a:latin typeface="Gill Sans MT" charset="0"/>
                        <a:ea typeface="Gill Sans MT" charset="0"/>
                        <a:cs typeface="Gill Sans MT" charset="0"/>
                      </a:endParaRPr>
                    </a:p>
                  </a:txBody>
                  <a:tcPr/>
                </a:tc>
                <a:extLst>
                  <a:ext uri="{0D108BD9-81ED-4DB2-BD59-A6C34878D82A}">
                    <a16:rowId xmlns:a16="http://schemas.microsoft.com/office/drawing/2014/main" val="10003"/>
                  </a:ext>
                </a:extLst>
              </a:tr>
              <a:tr h="429719">
                <a:tc>
                  <a:txBody>
                    <a:bodyPr/>
                    <a:lstStyle/>
                    <a:p>
                      <a:r>
                        <a:rPr lang="en-US" sz="2000" b="1" dirty="0"/>
                        <a:t>Content Analysis</a:t>
                      </a:r>
                      <a:endParaRPr lang="en-US" sz="2000" b="1" i="0" dirty="0">
                        <a:latin typeface="Gill Sans MT" charset="0"/>
                        <a:ea typeface="Gill Sans MT" charset="0"/>
                        <a:cs typeface="Gill Sans MT" charset="0"/>
                      </a:endParaRPr>
                    </a:p>
                  </a:txBody>
                  <a:tcPr/>
                </a:tc>
                <a:tc>
                  <a:txBody>
                    <a:bodyPr/>
                    <a:lstStyle/>
                    <a:p>
                      <a:pPr algn="ctr"/>
                      <a:r>
                        <a:rPr lang="en-US" sz="2000" b="1" dirty="0"/>
                        <a:t>27.2</a:t>
                      </a:r>
                      <a:endParaRPr lang="en-US" sz="2000" b="1" i="0" dirty="0">
                        <a:latin typeface="Gill Sans MT" charset="0"/>
                        <a:ea typeface="Gill Sans MT" charset="0"/>
                        <a:cs typeface="Gill Sans MT" charset="0"/>
                      </a:endParaRPr>
                    </a:p>
                  </a:txBody>
                  <a:tcPr/>
                </a:tc>
                <a:extLst>
                  <a:ext uri="{0D108BD9-81ED-4DB2-BD59-A6C34878D82A}">
                    <a16:rowId xmlns:a16="http://schemas.microsoft.com/office/drawing/2014/main" val="10004"/>
                  </a:ext>
                </a:extLst>
              </a:tr>
              <a:tr h="429719">
                <a:tc>
                  <a:txBody>
                    <a:bodyPr/>
                    <a:lstStyle/>
                    <a:p>
                      <a:r>
                        <a:rPr lang="en-US" sz="2000" b="1" dirty="0"/>
                        <a:t>Semi-structured Interviews</a:t>
                      </a:r>
                      <a:endParaRPr lang="en-US" sz="2000" b="1" i="0" dirty="0">
                        <a:latin typeface="Gill Sans MT" charset="0"/>
                        <a:ea typeface="Gill Sans MT" charset="0"/>
                        <a:cs typeface="Gill Sans MT" charset="0"/>
                      </a:endParaRPr>
                    </a:p>
                  </a:txBody>
                  <a:tcPr/>
                </a:tc>
                <a:tc>
                  <a:txBody>
                    <a:bodyPr/>
                    <a:lstStyle/>
                    <a:p>
                      <a:pPr algn="ctr"/>
                      <a:r>
                        <a:rPr lang="en-US" sz="2000" b="1" dirty="0"/>
                        <a:t>14.0</a:t>
                      </a:r>
                      <a:endParaRPr lang="en-US" sz="2000" b="1" i="0" dirty="0">
                        <a:latin typeface="Gill Sans MT" charset="0"/>
                        <a:ea typeface="Gill Sans MT" charset="0"/>
                        <a:cs typeface="Gill Sans MT" charset="0"/>
                      </a:endParaRPr>
                    </a:p>
                  </a:txBody>
                  <a:tcPr/>
                </a:tc>
                <a:extLst>
                  <a:ext uri="{0D108BD9-81ED-4DB2-BD59-A6C34878D82A}">
                    <a16:rowId xmlns:a16="http://schemas.microsoft.com/office/drawing/2014/main" val="10005"/>
                  </a:ext>
                </a:extLst>
              </a:tr>
              <a:tr h="429719">
                <a:tc>
                  <a:txBody>
                    <a:bodyPr/>
                    <a:lstStyle/>
                    <a:p>
                      <a:r>
                        <a:rPr lang="en-US" sz="2000" b="1" dirty="0"/>
                        <a:t>Analysis of existing statistics</a:t>
                      </a:r>
                      <a:endParaRPr lang="en-US" sz="2000" b="1" i="0" dirty="0">
                        <a:latin typeface="Gill Sans MT" charset="0"/>
                        <a:ea typeface="Gill Sans MT" charset="0"/>
                        <a:cs typeface="Gill Sans MT" charset="0"/>
                      </a:endParaRPr>
                    </a:p>
                  </a:txBody>
                  <a:tcPr/>
                </a:tc>
                <a:tc>
                  <a:txBody>
                    <a:bodyPr/>
                    <a:lstStyle/>
                    <a:p>
                      <a:pPr algn="ctr"/>
                      <a:r>
                        <a:rPr lang="en-US" sz="2000" b="1" dirty="0"/>
                        <a:t>6.6</a:t>
                      </a:r>
                      <a:endParaRPr lang="en-US" sz="2000" b="1" i="0" dirty="0">
                        <a:latin typeface="Gill Sans MT" charset="0"/>
                        <a:ea typeface="Gill Sans MT" charset="0"/>
                        <a:cs typeface="Gill Sans MT" charset="0"/>
                      </a:endParaRPr>
                    </a:p>
                  </a:txBody>
                  <a:tcPr/>
                </a:tc>
                <a:extLst>
                  <a:ext uri="{0D108BD9-81ED-4DB2-BD59-A6C34878D82A}">
                    <a16:rowId xmlns:a16="http://schemas.microsoft.com/office/drawing/2014/main" val="10006"/>
                  </a:ext>
                </a:extLst>
              </a:tr>
              <a:tr h="429719">
                <a:tc>
                  <a:txBody>
                    <a:bodyPr/>
                    <a:lstStyle/>
                    <a:p>
                      <a:r>
                        <a:rPr lang="en-US" sz="2000" b="1" dirty="0"/>
                        <a:t>Citation Analysis</a:t>
                      </a:r>
                      <a:endParaRPr lang="en-US" sz="2000" b="1" i="0" dirty="0">
                        <a:latin typeface="Gill Sans MT" charset="0"/>
                        <a:ea typeface="Gill Sans MT" charset="0"/>
                        <a:cs typeface="Gill Sans MT" charset="0"/>
                      </a:endParaRPr>
                    </a:p>
                  </a:txBody>
                  <a:tcPr/>
                </a:tc>
                <a:tc>
                  <a:txBody>
                    <a:bodyPr/>
                    <a:lstStyle/>
                    <a:p>
                      <a:pPr algn="ctr"/>
                      <a:r>
                        <a:rPr lang="en-US" sz="2000" b="1" dirty="0"/>
                        <a:t>6.3</a:t>
                      </a:r>
                      <a:endParaRPr lang="en-US" sz="2000" b="1" i="0" dirty="0">
                        <a:latin typeface="Gill Sans MT" charset="0"/>
                        <a:ea typeface="Gill Sans MT" charset="0"/>
                        <a:cs typeface="Gill Sans MT" charset="0"/>
                      </a:endParaRPr>
                    </a:p>
                  </a:txBody>
                  <a:tcPr/>
                </a:tc>
                <a:extLst>
                  <a:ext uri="{0D108BD9-81ED-4DB2-BD59-A6C34878D82A}">
                    <a16:rowId xmlns:a16="http://schemas.microsoft.com/office/drawing/2014/main" val="10007"/>
                  </a:ext>
                </a:extLst>
              </a:tr>
              <a:tr h="429719">
                <a:tc>
                  <a:txBody>
                    <a:bodyPr/>
                    <a:lstStyle/>
                    <a:p>
                      <a:r>
                        <a:rPr lang="en-US" sz="2000" b="1" dirty="0"/>
                        <a:t>Focus Group Interview</a:t>
                      </a:r>
                      <a:endParaRPr lang="en-US" sz="2000" b="1" i="0" dirty="0">
                        <a:latin typeface="Gill Sans MT" charset="0"/>
                        <a:ea typeface="Gill Sans MT" charset="0"/>
                        <a:cs typeface="Gill Sans MT" charset="0"/>
                      </a:endParaRPr>
                    </a:p>
                  </a:txBody>
                  <a:tcPr/>
                </a:tc>
                <a:tc>
                  <a:txBody>
                    <a:bodyPr/>
                    <a:lstStyle/>
                    <a:p>
                      <a:pPr algn="ctr"/>
                      <a:r>
                        <a:rPr lang="en-US" sz="2000" b="1" dirty="0"/>
                        <a:t>5.7</a:t>
                      </a:r>
                      <a:endParaRPr lang="en-US" sz="2000" b="1" i="0" dirty="0">
                        <a:latin typeface="Gill Sans MT" charset="0"/>
                        <a:ea typeface="Gill Sans MT" charset="0"/>
                        <a:cs typeface="Gill Sans MT" charset="0"/>
                      </a:endParaRPr>
                    </a:p>
                  </a:txBody>
                  <a:tcPr/>
                </a:tc>
                <a:extLst>
                  <a:ext uri="{0D108BD9-81ED-4DB2-BD59-A6C34878D82A}">
                    <a16:rowId xmlns:a16="http://schemas.microsoft.com/office/drawing/2014/main" val="10008"/>
                  </a:ext>
                </a:extLst>
              </a:tr>
              <a:tr h="429719">
                <a:tc>
                  <a:txBody>
                    <a:bodyPr/>
                    <a:lstStyle/>
                    <a:p>
                      <a:r>
                        <a:rPr lang="en-US" sz="2000" b="1" dirty="0"/>
                        <a:t>Observation </a:t>
                      </a:r>
                      <a:endParaRPr lang="en-US" sz="2000" b="1" i="0" dirty="0">
                        <a:latin typeface="Gill Sans MT" charset="0"/>
                        <a:ea typeface="Gill Sans MT" charset="0"/>
                        <a:cs typeface="Gill Sans MT" charset="0"/>
                      </a:endParaRPr>
                    </a:p>
                  </a:txBody>
                  <a:tcPr/>
                </a:tc>
                <a:tc>
                  <a:txBody>
                    <a:bodyPr/>
                    <a:lstStyle/>
                    <a:p>
                      <a:pPr algn="ctr"/>
                      <a:r>
                        <a:rPr lang="en-US" sz="2000" b="1" dirty="0"/>
                        <a:t>4.3</a:t>
                      </a:r>
                      <a:endParaRPr lang="en-US" sz="2000" b="1" i="0" dirty="0">
                        <a:latin typeface="Gill Sans MT" charset="0"/>
                        <a:ea typeface="Gill Sans MT" charset="0"/>
                        <a:cs typeface="Gill Sans MT" charset="0"/>
                      </a:endParaRPr>
                    </a:p>
                  </a:txBody>
                  <a:tcPr/>
                </a:tc>
                <a:extLst>
                  <a:ext uri="{0D108BD9-81ED-4DB2-BD59-A6C34878D82A}">
                    <a16:rowId xmlns:a16="http://schemas.microsoft.com/office/drawing/2014/main" val="10009"/>
                  </a:ext>
                </a:extLst>
              </a:tr>
              <a:tr h="429719">
                <a:tc>
                  <a:txBody>
                    <a:bodyPr/>
                    <a:lstStyle/>
                    <a:p>
                      <a:r>
                        <a:rPr lang="en-US" sz="2000" b="1" dirty="0"/>
                        <a:t>Log Analysis	</a:t>
                      </a:r>
                      <a:endParaRPr lang="en-US" sz="2000" b="1" i="0" dirty="0">
                        <a:latin typeface="Gill Sans MT" charset="0"/>
                        <a:ea typeface="Gill Sans MT" charset="0"/>
                        <a:cs typeface="Gill Sans MT" charset="0"/>
                      </a:endParaRPr>
                    </a:p>
                  </a:txBody>
                  <a:tcPr/>
                </a:tc>
                <a:tc>
                  <a:txBody>
                    <a:bodyPr/>
                    <a:lstStyle/>
                    <a:p>
                      <a:pPr algn="ctr"/>
                      <a:r>
                        <a:rPr lang="en-US" sz="2000" b="1" dirty="0"/>
                        <a:t>3.4</a:t>
                      </a:r>
                      <a:endParaRPr lang="en-US" sz="2000" b="1" i="0" dirty="0">
                        <a:latin typeface="Gill Sans MT" charset="0"/>
                        <a:ea typeface="Gill Sans MT" charset="0"/>
                        <a:cs typeface="Gill Sans MT" charset="0"/>
                      </a:endParaRPr>
                    </a:p>
                  </a:txBody>
                  <a:tcPr/>
                </a:tc>
                <a:extLst>
                  <a:ext uri="{0D108BD9-81ED-4DB2-BD59-A6C34878D82A}">
                    <a16:rowId xmlns:a16="http://schemas.microsoft.com/office/drawing/2014/main" val="10010"/>
                  </a:ext>
                </a:extLst>
              </a:tr>
              <a:tr h="429719">
                <a:tc>
                  <a:txBody>
                    <a:bodyPr/>
                    <a:lstStyle/>
                    <a:p>
                      <a:r>
                        <a:rPr lang="en-US" sz="2000" b="1" dirty="0"/>
                        <a:t>Task Analysis</a:t>
                      </a:r>
                      <a:endParaRPr lang="en-US" sz="2000" b="1" i="0" dirty="0">
                        <a:latin typeface="Gill Sans MT" charset="0"/>
                        <a:ea typeface="Gill Sans MT" charset="0"/>
                        <a:cs typeface="Gill Sans MT" charset="0"/>
                      </a:endParaRPr>
                    </a:p>
                  </a:txBody>
                  <a:tcPr/>
                </a:tc>
                <a:tc>
                  <a:txBody>
                    <a:bodyPr/>
                    <a:lstStyle/>
                    <a:p>
                      <a:pPr algn="ctr"/>
                      <a:r>
                        <a:rPr lang="en-US" sz="2000" b="1" dirty="0"/>
                        <a:t>2.9</a:t>
                      </a:r>
                      <a:endParaRPr lang="en-US" sz="2000" b="1" i="0" dirty="0">
                        <a:latin typeface="Gill Sans MT" charset="0"/>
                        <a:ea typeface="Gill Sans MT" charset="0"/>
                        <a:cs typeface="Gill Sans MT" charset="0"/>
                      </a:endParaRPr>
                    </a:p>
                  </a:txBody>
                  <a:tcPr/>
                </a:tc>
                <a:extLst>
                  <a:ext uri="{0D108BD9-81ED-4DB2-BD59-A6C34878D82A}">
                    <a16:rowId xmlns:a16="http://schemas.microsoft.com/office/drawing/2014/main" val="10011"/>
                  </a:ext>
                </a:extLst>
              </a:tr>
            </a:tbl>
          </a:graphicData>
        </a:graphic>
      </p:graphicFrame>
      <p:sp>
        <p:nvSpPr>
          <p:cNvPr id="11" name="TextBox 10"/>
          <p:cNvSpPr txBox="1"/>
          <p:nvPr/>
        </p:nvSpPr>
        <p:spPr>
          <a:xfrm>
            <a:off x="9464512" y="5885921"/>
            <a:ext cx="2727488" cy="338554"/>
          </a:xfrm>
          <a:prstGeom prst="rect">
            <a:avLst/>
          </a:prstGeom>
          <a:noFill/>
        </p:spPr>
        <p:txBody>
          <a:bodyPr wrap="square" rtlCol="0">
            <a:spAutoFit/>
          </a:bodyPr>
          <a:lstStyle/>
          <a:p>
            <a:pPr algn="r" defTabSz="914377">
              <a:defRPr/>
            </a:pPr>
            <a:r>
              <a:rPr lang="en-US" sz="1600" b="1" dirty="0">
                <a:solidFill>
                  <a:schemeClr val="bg1"/>
                </a:solidFill>
                <a:latin typeface="Arial" panose="020B0604020202020204" pitchFamily="34" charset="0"/>
                <a:ea typeface="Gill Sans MT" charset="0"/>
                <a:cs typeface="Arial" panose="020B0604020202020204" pitchFamily="34" charset="0"/>
              </a:rPr>
              <a:t>(Luo &amp; McKinney, 2015)</a:t>
            </a:r>
          </a:p>
        </p:txBody>
      </p:sp>
    </p:spTree>
    <p:extLst>
      <p:ext uri="{BB962C8B-B14F-4D97-AF65-F5344CB8AC3E}">
        <p14:creationId xmlns:p14="http://schemas.microsoft.com/office/powerpoint/2010/main" val="1513077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F6D27CA-3B6B-4FCF-9D7E-57542CDEFD3E}"/>
              </a:ext>
            </a:extLst>
          </p:cNvPr>
          <p:cNvGraphicFramePr>
            <a:graphicFrameLocks noGrp="1"/>
          </p:cNvGraphicFramePr>
          <p:nvPr>
            <p:extLst/>
          </p:nvPr>
        </p:nvGraphicFramePr>
        <p:xfrm>
          <a:off x="1975339" y="1051560"/>
          <a:ext cx="7936523" cy="4754880"/>
        </p:xfrm>
        <a:graphic>
          <a:graphicData uri="http://schemas.openxmlformats.org/drawingml/2006/table">
            <a:tbl>
              <a:tblPr firstRow="1" bandRow="1">
                <a:tableStyleId>{7DF18680-E054-41AD-8BC1-D1AEF772440D}</a:tableStyleId>
              </a:tblPr>
              <a:tblGrid>
                <a:gridCol w="5066208">
                  <a:extLst>
                    <a:ext uri="{9D8B030D-6E8A-4147-A177-3AD203B41FA5}">
                      <a16:colId xmlns:a16="http://schemas.microsoft.com/office/drawing/2014/main" val="20000"/>
                    </a:ext>
                  </a:extLst>
                </a:gridCol>
                <a:gridCol w="2870315">
                  <a:extLst>
                    <a:ext uri="{9D8B030D-6E8A-4147-A177-3AD203B41FA5}">
                      <a16:colId xmlns:a16="http://schemas.microsoft.com/office/drawing/2014/main" val="20001"/>
                    </a:ext>
                  </a:extLst>
                </a:gridCol>
              </a:tblGrid>
              <a:tr h="396240">
                <a:tc>
                  <a:txBody>
                    <a:bodyPr/>
                    <a:lstStyle/>
                    <a:p>
                      <a:r>
                        <a:rPr lang="en-US" sz="2000" b="1" dirty="0"/>
                        <a:t>Method</a:t>
                      </a:r>
                      <a:endParaRPr lang="en-US" sz="2000" b="1" i="0" dirty="0">
                        <a:latin typeface="Gill Sans MT" charset="0"/>
                        <a:ea typeface="Gill Sans MT" charset="0"/>
                        <a:cs typeface="Gill Sans MT" charset="0"/>
                      </a:endParaRPr>
                    </a:p>
                  </a:txBody>
                  <a:tcPr/>
                </a:tc>
                <a:tc>
                  <a:txBody>
                    <a:bodyPr/>
                    <a:lstStyle/>
                    <a:p>
                      <a:pPr algn="ctr"/>
                      <a:r>
                        <a:rPr lang="en-US" sz="2000" b="1" dirty="0"/>
                        <a:t>Percentage </a:t>
                      </a:r>
                      <a:r>
                        <a:rPr lang="en-US" sz="1600" b="1" dirty="0"/>
                        <a:t>(n=2460)</a:t>
                      </a:r>
                      <a:endParaRPr lang="en-US" sz="1600" b="1" i="0" dirty="0">
                        <a:latin typeface="Gill Sans MT" charset="0"/>
                        <a:ea typeface="Gill Sans MT" charset="0"/>
                        <a:cs typeface="Gill Sans MT" charset="0"/>
                      </a:endParaRPr>
                    </a:p>
                  </a:txBody>
                  <a:tcPr/>
                </a:tc>
                <a:extLst>
                  <a:ext uri="{0D108BD9-81ED-4DB2-BD59-A6C34878D82A}">
                    <a16:rowId xmlns:a16="http://schemas.microsoft.com/office/drawing/2014/main" val="10000"/>
                  </a:ext>
                </a:extLst>
              </a:tr>
              <a:tr h="396240">
                <a:tc>
                  <a:txBody>
                    <a:bodyPr/>
                    <a:lstStyle/>
                    <a:p>
                      <a:r>
                        <a:rPr lang="en-US" sz="2000" b="1" dirty="0"/>
                        <a:t>Bibliometrics</a:t>
                      </a:r>
                      <a:endParaRPr lang="en-US" sz="2000" b="1" i="0" dirty="0">
                        <a:latin typeface="Gill Sans MT" charset="0"/>
                        <a:ea typeface="Gill Sans MT" charset="0"/>
                        <a:cs typeface="Gill Sans MT" charset="0"/>
                      </a:endParaRPr>
                    </a:p>
                  </a:txBody>
                  <a:tcPr/>
                </a:tc>
                <a:tc>
                  <a:txBody>
                    <a:bodyPr/>
                    <a:lstStyle/>
                    <a:p>
                      <a:pPr algn="ctr"/>
                      <a:r>
                        <a:rPr lang="en-US" sz="2000" b="1" dirty="0"/>
                        <a:t>16.6</a:t>
                      </a:r>
                      <a:endParaRPr lang="en-US" sz="2000" b="1" i="0" dirty="0">
                        <a:latin typeface="Gill Sans MT" charset="0"/>
                        <a:ea typeface="Gill Sans MT" charset="0"/>
                        <a:cs typeface="Gill Sans MT" charset="0"/>
                      </a:endParaRPr>
                    </a:p>
                  </a:txBody>
                  <a:tcPr/>
                </a:tc>
                <a:extLst>
                  <a:ext uri="{0D108BD9-81ED-4DB2-BD59-A6C34878D82A}">
                    <a16:rowId xmlns:a16="http://schemas.microsoft.com/office/drawing/2014/main" val="10001"/>
                  </a:ext>
                </a:extLst>
              </a:tr>
              <a:tr h="396240">
                <a:tc>
                  <a:txBody>
                    <a:bodyPr/>
                    <a:lstStyle/>
                    <a:p>
                      <a:r>
                        <a:rPr lang="en-US" sz="2000" b="1" dirty="0"/>
                        <a:t>Other Methods</a:t>
                      </a:r>
                      <a:endParaRPr lang="en-US" sz="2000" b="1" i="0" dirty="0">
                        <a:latin typeface="Gill Sans MT" charset="0"/>
                        <a:ea typeface="Gill Sans MT" charset="0"/>
                        <a:cs typeface="Gill Sans MT" charset="0"/>
                      </a:endParaRPr>
                    </a:p>
                  </a:txBody>
                  <a:tcPr/>
                </a:tc>
                <a:tc>
                  <a:txBody>
                    <a:bodyPr/>
                    <a:lstStyle/>
                    <a:p>
                      <a:pPr algn="ctr"/>
                      <a:r>
                        <a:rPr lang="en-US" sz="2000" b="1" dirty="0"/>
                        <a:t>12.8</a:t>
                      </a:r>
                      <a:endParaRPr lang="en-US" sz="2000" b="1" i="0" dirty="0">
                        <a:latin typeface="Gill Sans MT" charset="0"/>
                        <a:ea typeface="Gill Sans MT" charset="0"/>
                        <a:cs typeface="Gill Sans MT" charset="0"/>
                      </a:endParaRPr>
                    </a:p>
                  </a:txBody>
                  <a:tcPr/>
                </a:tc>
                <a:extLst>
                  <a:ext uri="{0D108BD9-81ED-4DB2-BD59-A6C34878D82A}">
                    <a16:rowId xmlns:a16="http://schemas.microsoft.com/office/drawing/2014/main" val="10002"/>
                  </a:ext>
                </a:extLst>
              </a:tr>
              <a:tr h="396240">
                <a:tc>
                  <a:txBody>
                    <a:bodyPr/>
                    <a:lstStyle/>
                    <a:p>
                      <a:r>
                        <a:rPr lang="en-US" sz="2000" b="1" dirty="0"/>
                        <a:t>Theoretical Approach</a:t>
                      </a:r>
                      <a:endParaRPr lang="en-US" sz="2000" b="1" i="0" dirty="0">
                        <a:latin typeface="+mn-lt"/>
                        <a:ea typeface="Gill Sans MT" charset="0"/>
                        <a:cs typeface="Gill Sans MT" charset="0"/>
                      </a:endParaRPr>
                    </a:p>
                  </a:txBody>
                  <a:tcPr/>
                </a:tc>
                <a:tc>
                  <a:txBody>
                    <a:bodyPr/>
                    <a:lstStyle/>
                    <a:p>
                      <a:pPr algn="ctr"/>
                      <a:r>
                        <a:rPr lang="en-US" sz="2000" b="1" dirty="0"/>
                        <a:t>10.3</a:t>
                      </a:r>
                      <a:endParaRPr lang="en-US" sz="2000" b="1" i="0" dirty="0">
                        <a:latin typeface="Gill Sans MT" charset="0"/>
                        <a:ea typeface="Gill Sans MT" charset="0"/>
                        <a:cs typeface="Gill Sans MT" charset="0"/>
                      </a:endParaRPr>
                    </a:p>
                  </a:txBody>
                  <a:tcPr/>
                </a:tc>
                <a:extLst>
                  <a:ext uri="{0D108BD9-81ED-4DB2-BD59-A6C34878D82A}">
                    <a16:rowId xmlns:a16="http://schemas.microsoft.com/office/drawing/2014/main" val="10003"/>
                  </a:ext>
                </a:extLst>
              </a:tr>
              <a:tr h="396240">
                <a:tc>
                  <a:txBody>
                    <a:bodyPr/>
                    <a:lstStyle/>
                    <a:p>
                      <a:r>
                        <a:rPr lang="en-US" sz="2000" b="1" dirty="0"/>
                        <a:t>Questionnaire</a:t>
                      </a:r>
                      <a:endParaRPr lang="en-US" sz="2000" b="1" i="0" dirty="0">
                        <a:latin typeface="Gill Sans MT" charset="0"/>
                        <a:ea typeface="Gill Sans MT" charset="0"/>
                        <a:cs typeface="Gill Sans MT" charset="0"/>
                      </a:endParaRPr>
                    </a:p>
                  </a:txBody>
                  <a:tcPr/>
                </a:tc>
                <a:tc>
                  <a:txBody>
                    <a:bodyPr/>
                    <a:lstStyle/>
                    <a:p>
                      <a:pPr algn="ctr"/>
                      <a:r>
                        <a:rPr lang="en-US" sz="2000" b="1" dirty="0"/>
                        <a:t>10.3</a:t>
                      </a:r>
                      <a:endParaRPr lang="en-US" sz="2000" b="1" i="0" dirty="0">
                        <a:latin typeface="Gill Sans MT" charset="0"/>
                        <a:ea typeface="Gill Sans MT" charset="0"/>
                        <a:cs typeface="Gill Sans MT" charset="0"/>
                      </a:endParaRPr>
                    </a:p>
                  </a:txBody>
                  <a:tcPr/>
                </a:tc>
                <a:extLst>
                  <a:ext uri="{0D108BD9-81ED-4DB2-BD59-A6C34878D82A}">
                    <a16:rowId xmlns:a16="http://schemas.microsoft.com/office/drawing/2014/main" val="10004"/>
                  </a:ext>
                </a:extLst>
              </a:tr>
              <a:tr h="396240">
                <a:tc>
                  <a:txBody>
                    <a:bodyPr/>
                    <a:lstStyle/>
                    <a:p>
                      <a:r>
                        <a:rPr lang="en-US" sz="2000" b="1" dirty="0"/>
                        <a:t>Content Analysis</a:t>
                      </a:r>
                      <a:endParaRPr lang="en-US" sz="2000" b="1" i="0" dirty="0">
                        <a:latin typeface="Gill Sans MT" charset="0"/>
                        <a:ea typeface="Gill Sans MT" charset="0"/>
                        <a:cs typeface="Gill Sans MT" charset="0"/>
                      </a:endParaRPr>
                    </a:p>
                  </a:txBody>
                  <a:tcPr/>
                </a:tc>
                <a:tc>
                  <a:txBody>
                    <a:bodyPr/>
                    <a:lstStyle/>
                    <a:p>
                      <a:pPr algn="ctr"/>
                      <a:r>
                        <a:rPr lang="en-US" sz="2000" b="1" dirty="0"/>
                        <a:t>8.0</a:t>
                      </a:r>
                      <a:endParaRPr lang="en-US" sz="2000" b="1" i="0" dirty="0">
                        <a:latin typeface="Gill Sans MT" charset="0"/>
                        <a:ea typeface="Gill Sans MT" charset="0"/>
                        <a:cs typeface="Gill Sans MT" charset="0"/>
                      </a:endParaRPr>
                    </a:p>
                  </a:txBody>
                  <a:tcPr/>
                </a:tc>
                <a:extLst>
                  <a:ext uri="{0D108BD9-81ED-4DB2-BD59-A6C34878D82A}">
                    <a16:rowId xmlns:a16="http://schemas.microsoft.com/office/drawing/2014/main" val="10005"/>
                  </a:ext>
                </a:extLst>
              </a:tr>
              <a:tr h="396240">
                <a:tc>
                  <a:txBody>
                    <a:bodyPr/>
                    <a:lstStyle/>
                    <a:p>
                      <a:r>
                        <a:rPr lang="en-US" sz="2000" b="1" dirty="0"/>
                        <a:t>Mixed Methodology</a:t>
                      </a:r>
                      <a:endParaRPr lang="en-US" sz="2000" b="1" i="0" dirty="0">
                        <a:latin typeface="Gill Sans MT" charset="0"/>
                        <a:ea typeface="Gill Sans MT" charset="0"/>
                        <a:cs typeface="Gill Sans MT" charset="0"/>
                      </a:endParaRPr>
                    </a:p>
                  </a:txBody>
                  <a:tcPr/>
                </a:tc>
                <a:tc>
                  <a:txBody>
                    <a:bodyPr/>
                    <a:lstStyle/>
                    <a:p>
                      <a:pPr algn="ctr"/>
                      <a:r>
                        <a:rPr lang="en-US" sz="2000" b="1" dirty="0"/>
                        <a:t>6.6</a:t>
                      </a:r>
                      <a:endParaRPr lang="en-US" sz="2000" b="1" i="0" dirty="0">
                        <a:latin typeface="Gill Sans MT" charset="0"/>
                        <a:ea typeface="Gill Sans MT" charset="0"/>
                        <a:cs typeface="Gill Sans MT" charset="0"/>
                      </a:endParaRPr>
                    </a:p>
                  </a:txBody>
                  <a:tcPr/>
                </a:tc>
                <a:extLst>
                  <a:ext uri="{0D108BD9-81ED-4DB2-BD59-A6C34878D82A}">
                    <a16:rowId xmlns:a16="http://schemas.microsoft.com/office/drawing/2014/main" val="10006"/>
                  </a:ext>
                </a:extLst>
              </a:tr>
              <a:tr h="396240">
                <a:tc>
                  <a:txBody>
                    <a:bodyPr/>
                    <a:lstStyle/>
                    <a:p>
                      <a:r>
                        <a:rPr lang="en-US" sz="2000" b="1" dirty="0"/>
                        <a:t>Webometrics</a:t>
                      </a:r>
                      <a:endParaRPr lang="en-US" sz="2000" b="1" i="0" dirty="0">
                        <a:latin typeface="Gill Sans MT" charset="0"/>
                        <a:ea typeface="Gill Sans MT" charset="0"/>
                        <a:cs typeface="Gill Sans MT" charset="0"/>
                      </a:endParaRPr>
                    </a:p>
                  </a:txBody>
                  <a:tcPr/>
                </a:tc>
                <a:tc>
                  <a:txBody>
                    <a:bodyPr/>
                    <a:lstStyle/>
                    <a:p>
                      <a:pPr algn="ctr"/>
                      <a:r>
                        <a:rPr lang="en-US" sz="2000" b="1" dirty="0"/>
                        <a:t>5.4</a:t>
                      </a:r>
                      <a:endParaRPr lang="en-US" sz="2000" b="1" i="0" dirty="0">
                        <a:latin typeface="Gill Sans MT" charset="0"/>
                        <a:ea typeface="Gill Sans MT" charset="0"/>
                        <a:cs typeface="Gill Sans MT" charset="0"/>
                      </a:endParaRPr>
                    </a:p>
                  </a:txBody>
                  <a:tcPr/>
                </a:tc>
                <a:extLst>
                  <a:ext uri="{0D108BD9-81ED-4DB2-BD59-A6C34878D82A}">
                    <a16:rowId xmlns:a16="http://schemas.microsoft.com/office/drawing/2014/main" val="10007"/>
                  </a:ext>
                </a:extLst>
              </a:tr>
              <a:tr h="396240">
                <a:tc>
                  <a:txBody>
                    <a:bodyPr/>
                    <a:lstStyle/>
                    <a:p>
                      <a:r>
                        <a:rPr lang="en-US" sz="2000" b="1" dirty="0"/>
                        <a:t>Big data, TDM</a:t>
                      </a:r>
                      <a:endParaRPr lang="en-US" sz="2000" b="1" i="0" dirty="0">
                        <a:latin typeface="Gill Sans MT" charset="0"/>
                        <a:ea typeface="Gill Sans MT" charset="0"/>
                        <a:cs typeface="Gill Sans MT" charset="0"/>
                      </a:endParaRPr>
                    </a:p>
                  </a:txBody>
                  <a:tcPr/>
                </a:tc>
                <a:tc>
                  <a:txBody>
                    <a:bodyPr/>
                    <a:lstStyle/>
                    <a:p>
                      <a:pPr algn="ctr"/>
                      <a:r>
                        <a:rPr lang="en-US" sz="2000" b="1" dirty="0"/>
                        <a:t>4.9</a:t>
                      </a:r>
                      <a:endParaRPr lang="en-US" sz="2000" b="1" i="0" dirty="0">
                        <a:latin typeface="Gill Sans MT" charset="0"/>
                        <a:ea typeface="Gill Sans MT" charset="0"/>
                        <a:cs typeface="Gill Sans MT" charset="0"/>
                      </a:endParaRPr>
                    </a:p>
                  </a:txBody>
                  <a:tcPr/>
                </a:tc>
                <a:extLst>
                  <a:ext uri="{0D108BD9-81ED-4DB2-BD59-A6C34878D82A}">
                    <a16:rowId xmlns:a16="http://schemas.microsoft.com/office/drawing/2014/main" val="10008"/>
                  </a:ext>
                </a:extLst>
              </a:tr>
              <a:tr h="396240">
                <a:tc>
                  <a:txBody>
                    <a:bodyPr/>
                    <a:lstStyle/>
                    <a:p>
                      <a:r>
                        <a:rPr lang="en-US" sz="2000" b="1" dirty="0"/>
                        <a:t>Interview</a:t>
                      </a:r>
                      <a:endParaRPr lang="en-US" sz="2000" b="1" i="0" dirty="0">
                        <a:latin typeface="Gill Sans MT" charset="0"/>
                        <a:ea typeface="Gill Sans MT" charset="0"/>
                        <a:cs typeface="Gill Sans MT" charset="0"/>
                      </a:endParaRPr>
                    </a:p>
                  </a:txBody>
                  <a:tcPr/>
                </a:tc>
                <a:tc>
                  <a:txBody>
                    <a:bodyPr/>
                    <a:lstStyle/>
                    <a:p>
                      <a:pPr algn="ctr"/>
                      <a:r>
                        <a:rPr lang="en-US" sz="2000" b="1" dirty="0"/>
                        <a:t>3.7</a:t>
                      </a:r>
                      <a:endParaRPr lang="en-US" sz="2000" b="1" i="0" dirty="0">
                        <a:latin typeface="Gill Sans MT" charset="0"/>
                        <a:ea typeface="Gill Sans MT" charset="0"/>
                        <a:cs typeface="Gill Sans MT" charset="0"/>
                      </a:endParaRPr>
                    </a:p>
                  </a:txBody>
                  <a:tcPr/>
                </a:tc>
                <a:extLst>
                  <a:ext uri="{0D108BD9-81ED-4DB2-BD59-A6C34878D82A}">
                    <a16:rowId xmlns:a16="http://schemas.microsoft.com/office/drawing/2014/main" val="10009"/>
                  </a:ext>
                </a:extLst>
              </a:tr>
              <a:tr h="396240">
                <a:tc>
                  <a:txBody>
                    <a:bodyPr/>
                    <a:lstStyle/>
                    <a:p>
                      <a:r>
                        <a:rPr lang="en-US" sz="2000" b="1" dirty="0"/>
                        <a:t>Experiment	</a:t>
                      </a:r>
                      <a:endParaRPr lang="en-US" sz="2000" b="1" i="0" dirty="0">
                        <a:latin typeface="Gill Sans MT" charset="0"/>
                        <a:ea typeface="Gill Sans MT" charset="0"/>
                        <a:cs typeface="Gill Sans MT" charset="0"/>
                      </a:endParaRPr>
                    </a:p>
                  </a:txBody>
                  <a:tcPr/>
                </a:tc>
                <a:tc>
                  <a:txBody>
                    <a:bodyPr/>
                    <a:lstStyle/>
                    <a:p>
                      <a:pPr algn="ctr"/>
                      <a:r>
                        <a:rPr lang="en-US" sz="2000" b="1" dirty="0"/>
                        <a:t>2.6</a:t>
                      </a:r>
                      <a:endParaRPr lang="en-US" sz="2000" b="1" i="0" dirty="0">
                        <a:latin typeface="Gill Sans MT" charset="0"/>
                        <a:ea typeface="Gill Sans MT" charset="0"/>
                        <a:cs typeface="Gill Sans MT" charset="0"/>
                      </a:endParaRPr>
                    </a:p>
                  </a:txBody>
                  <a:tcPr/>
                </a:tc>
                <a:extLst>
                  <a:ext uri="{0D108BD9-81ED-4DB2-BD59-A6C34878D82A}">
                    <a16:rowId xmlns:a16="http://schemas.microsoft.com/office/drawing/2014/main" val="10010"/>
                  </a:ext>
                </a:extLst>
              </a:tr>
              <a:tr h="396240">
                <a:tc>
                  <a:txBody>
                    <a:bodyPr/>
                    <a:lstStyle/>
                    <a:p>
                      <a:r>
                        <a:rPr lang="en-US" sz="2000" b="1" dirty="0"/>
                        <a:t>Not mentioned</a:t>
                      </a:r>
                      <a:endParaRPr lang="en-US" sz="2000" b="1" i="0" dirty="0">
                        <a:latin typeface="Gill Sans MT" charset="0"/>
                        <a:ea typeface="Gill Sans MT" charset="0"/>
                        <a:cs typeface="Gill Sans MT" charset="0"/>
                      </a:endParaRPr>
                    </a:p>
                  </a:txBody>
                  <a:tcPr/>
                </a:tc>
                <a:tc>
                  <a:txBody>
                    <a:bodyPr/>
                    <a:lstStyle/>
                    <a:p>
                      <a:pPr algn="ctr"/>
                      <a:r>
                        <a:rPr lang="en-US" sz="2000" b="1" dirty="0"/>
                        <a:t>14.5</a:t>
                      </a:r>
                      <a:endParaRPr lang="en-US" sz="2000" b="1" i="0" dirty="0">
                        <a:latin typeface="Gill Sans MT" charset="0"/>
                        <a:ea typeface="Gill Sans MT" charset="0"/>
                        <a:cs typeface="Gill Sans MT" charset="0"/>
                      </a:endParaRPr>
                    </a:p>
                  </a:txBody>
                  <a:tcPr/>
                </a:tc>
                <a:extLst>
                  <a:ext uri="{0D108BD9-81ED-4DB2-BD59-A6C34878D82A}">
                    <a16:rowId xmlns:a16="http://schemas.microsoft.com/office/drawing/2014/main" val="10011"/>
                  </a:ext>
                </a:extLst>
              </a:tr>
            </a:tbl>
          </a:graphicData>
        </a:graphic>
      </p:graphicFrame>
      <p:sp>
        <p:nvSpPr>
          <p:cNvPr id="5" name="Text Placeholder 4">
            <a:extLst>
              <a:ext uri="{FF2B5EF4-FFF2-40B4-BE49-F238E27FC236}">
                <a16:creationId xmlns:a16="http://schemas.microsoft.com/office/drawing/2014/main" id="{9B9E9034-A2E1-402C-8A95-7CBBBEF454B6}"/>
              </a:ext>
            </a:extLst>
          </p:cNvPr>
          <p:cNvSpPr>
            <a:spLocks noGrp="1"/>
          </p:cNvSpPr>
          <p:nvPr>
            <p:ph type="body" sz="quarter" idx="13"/>
          </p:nvPr>
        </p:nvSpPr>
        <p:spPr>
          <a:xfrm>
            <a:off x="544286" y="198753"/>
            <a:ext cx="10798629" cy="734665"/>
          </a:xfrm>
        </p:spPr>
        <p:txBody>
          <a:bodyPr/>
          <a:lstStyle/>
          <a:p>
            <a:r>
              <a:rPr lang="en-US" sz="4000" dirty="0"/>
              <a:t>Research Methods by Popularity, 2010-2015</a:t>
            </a:r>
          </a:p>
        </p:txBody>
      </p:sp>
      <p:sp>
        <p:nvSpPr>
          <p:cNvPr id="6" name="TextBox 5">
            <a:extLst>
              <a:ext uri="{FF2B5EF4-FFF2-40B4-BE49-F238E27FC236}">
                <a16:creationId xmlns:a16="http://schemas.microsoft.com/office/drawing/2014/main" id="{E73AD6EF-C5F2-4894-BAB4-7968155E92CA}"/>
              </a:ext>
            </a:extLst>
          </p:cNvPr>
          <p:cNvSpPr txBox="1"/>
          <p:nvPr/>
        </p:nvSpPr>
        <p:spPr>
          <a:xfrm>
            <a:off x="9675927" y="5833236"/>
            <a:ext cx="2459328" cy="338554"/>
          </a:xfrm>
          <a:prstGeom prst="rect">
            <a:avLst/>
          </a:prstGeom>
          <a:noFill/>
        </p:spPr>
        <p:txBody>
          <a:bodyPr wrap="none" rtlCol="0">
            <a:spAutoFit/>
          </a:bodyPr>
          <a:lstStyle/>
          <a:p>
            <a:r>
              <a:rPr lang="en-US" sz="1600" b="1" dirty="0"/>
              <a:t>(</a:t>
            </a:r>
            <a:r>
              <a:rPr lang="en-US" sz="1600" b="1" dirty="0" err="1"/>
              <a:t>Jasiewicz</a:t>
            </a:r>
            <a:r>
              <a:rPr lang="en-US" sz="1600" b="1" dirty="0"/>
              <a:t>, J., In press)</a:t>
            </a:r>
          </a:p>
        </p:txBody>
      </p:sp>
    </p:spTree>
    <p:extLst>
      <p:ext uri="{BB962C8B-B14F-4D97-AF65-F5344CB8AC3E}">
        <p14:creationId xmlns:p14="http://schemas.microsoft.com/office/powerpoint/2010/main" val="3528097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A104BC-82A2-4D04-83D1-62602E3BA8D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3238"/>
            <a:ext cx="12192000" cy="6243607"/>
          </a:xfrm>
          <a:prstGeom prst="rect">
            <a:avLst/>
          </a:prstGeom>
        </p:spPr>
      </p:pic>
      <p:sp>
        <p:nvSpPr>
          <p:cNvPr id="2" name="Text Placeholder 1">
            <a:extLst>
              <a:ext uri="{FF2B5EF4-FFF2-40B4-BE49-F238E27FC236}">
                <a16:creationId xmlns:a16="http://schemas.microsoft.com/office/drawing/2014/main" id="{94F6CCDC-9DD2-49AD-AAF2-EC66EA2F03D5}"/>
              </a:ext>
            </a:extLst>
          </p:cNvPr>
          <p:cNvSpPr>
            <a:spLocks noGrp="1"/>
          </p:cNvSpPr>
          <p:nvPr>
            <p:ph type="body" sz="quarter" idx="13"/>
          </p:nvPr>
        </p:nvSpPr>
        <p:spPr>
          <a:xfrm>
            <a:off x="1" y="473377"/>
            <a:ext cx="8473719" cy="786860"/>
          </a:xfrm>
          <a:solidFill>
            <a:schemeClr val="tx1">
              <a:alpha val="50000"/>
            </a:schemeClr>
          </a:solidFill>
        </p:spPr>
        <p:txBody>
          <a:bodyPr/>
          <a:lstStyle/>
          <a:p>
            <a:r>
              <a:rPr lang="en-US" sz="4000" dirty="0">
                <a:solidFill>
                  <a:schemeClr val="bg1"/>
                </a:solidFill>
              </a:rPr>
              <a:t>Methods Mentioned Less than 1%</a:t>
            </a:r>
          </a:p>
        </p:txBody>
      </p:sp>
      <p:sp>
        <p:nvSpPr>
          <p:cNvPr id="3" name="Text Placeholder 2">
            <a:extLst>
              <a:ext uri="{FF2B5EF4-FFF2-40B4-BE49-F238E27FC236}">
                <a16:creationId xmlns:a16="http://schemas.microsoft.com/office/drawing/2014/main" id="{D9B1E6CA-1C51-47FD-ABBE-5C7D6EB5CC5A}"/>
              </a:ext>
            </a:extLst>
          </p:cNvPr>
          <p:cNvSpPr>
            <a:spLocks noGrp="1"/>
          </p:cNvSpPr>
          <p:nvPr>
            <p:ph type="body" sz="quarter" idx="12"/>
          </p:nvPr>
        </p:nvSpPr>
        <p:spPr>
          <a:xfrm>
            <a:off x="0" y="1423833"/>
            <a:ext cx="6096000" cy="4646804"/>
          </a:xfrm>
          <a:solidFill>
            <a:schemeClr val="tx1">
              <a:alpha val="50000"/>
            </a:schemeClr>
          </a:solidFill>
        </p:spPr>
        <p:txBody>
          <a:bodyPr/>
          <a:lstStyle/>
          <a:p>
            <a:r>
              <a:rPr lang="en-US" sz="2800" b="1" dirty="0">
                <a:solidFill>
                  <a:schemeClr val="bg1"/>
                </a:solidFill>
              </a:rPr>
              <a:t>Historical method (1.0%)</a:t>
            </a:r>
          </a:p>
          <a:p>
            <a:r>
              <a:rPr lang="en-US" sz="2800" b="1" dirty="0">
                <a:solidFill>
                  <a:schemeClr val="bg1"/>
                </a:solidFill>
              </a:rPr>
              <a:t>Observation (0.8%)</a:t>
            </a:r>
          </a:p>
          <a:p>
            <a:r>
              <a:rPr lang="en-US" sz="2800" b="1" dirty="0">
                <a:solidFill>
                  <a:schemeClr val="bg1"/>
                </a:solidFill>
              </a:rPr>
              <a:t>Ethnography/field study (0.8%)</a:t>
            </a:r>
          </a:p>
          <a:p>
            <a:r>
              <a:rPr lang="en-US" sz="2800" b="1" dirty="0">
                <a:solidFill>
                  <a:schemeClr val="bg1"/>
                </a:solidFill>
              </a:rPr>
              <a:t>Focus groups (0.6%)</a:t>
            </a:r>
          </a:p>
          <a:p>
            <a:r>
              <a:rPr lang="en-US" sz="2800" b="1" dirty="0">
                <a:solidFill>
                  <a:schemeClr val="bg1"/>
                </a:solidFill>
              </a:rPr>
              <a:t>Transaction log analysis (0.3%)</a:t>
            </a:r>
          </a:p>
          <a:p>
            <a:r>
              <a:rPr lang="en-US" sz="2800" b="1" dirty="0">
                <a:solidFill>
                  <a:schemeClr val="bg1"/>
                </a:solidFill>
              </a:rPr>
              <a:t>Delphi study (0.3%)</a:t>
            </a:r>
          </a:p>
          <a:p>
            <a:r>
              <a:rPr lang="en-US" sz="2800" b="1" dirty="0">
                <a:solidFill>
                  <a:schemeClr val="bg1"/>
                </a:solidFill>
              </a:rPr>
              <a:t>Research diary/Journal (0.2%)</a:t>
            </a:r>
          </a:p>
          <a:p>
            <a:r>
              <a:rPr lang="en-US" sz="2800" b="1" dirty="0">
                <a:solidFill>
                  <a:schemeClr val="bg1"/>
                </a:solidFill>
              </a:rPr>
              <a:t>Think aloud protocol (0.1%)</a:t>
            </a:r>
          </a:p>
        </p:txBody>
      </p:sp>
      <p:sp>
        <p:nvSpPr>
          <p:cNvPr id="4" name="TextBox 3">
            <a:extLst>
              <a:ext uri="{FF2B5EF4-FFF2-40B4-BE49-F238E27FC236}">
                <a16:creationId xmlns:a16="http://schemas.microsoft.com/office/drawing/2014/main" id="{EA2F3EA0-F394-4484-A15C-69B950BA6F14}"/>
              </a:ext>
            </a:extLst>
          </p:cNvPr>
          <p:cNvSpPr txBox="1"/>
          <p:nvPr/>
        </p:nvSpPr>
        <p:spPr>
          <a:xfrm>
            <a:off x="3212304" y="5646135"/>
            <a:ext cx="2824812" cy="379656"/>
          </a:xfrm>
          <a:prstGeom prst="rect">
            <a:avLst/>
          </a:prstGeom>
          <a:noFill/>
        </p:spPr>
        <p:txBody>
          <a:bodyPr wrap="none" rtlCol="0">
            <a:spAutoFit/>
          </a:bodyPr>
          <a:lstStyle/>
          <a:p>
            <a:r>
              <a:rPr lang="en-US" sz="1867" b="1" dirty="0">
                <a:solidFill>
                  <a:schemeClr val="bg1"/>
                </a:solidFill>
              </a:rPr>
              <a:t>(</a:t>
            </a:r>
            <a:r>
              <a:rPr lang="en-US" sz="1867" b="1" dirty="0" err="1">
                <a:solidFill>
                  <a:schemeClr val="bg1"/>
                </a:solidFill>
              </a:rPr>
              <a:t>Jasiewicz</a:t>
            </a:r>
            <a:r>
              <a:rPr lang="en-US" sz="1867" b="1" dirty="0">
                <a:solidFill>
                  <a:schemeClr val="bg1"/>
                </a:solidFill>
              </a:rPr>
              <a:t>, J., In press)</a:t>
            </a:r>
          </a:p>
        </p:txBody>
      </p:sp>
      <p:sp>
        <p:nvSpPr>
          <p:cNvPr id="5" name="TextBox 4">
            <a:extLst>
              <a:ext uri="{FF2B5EF4-FFF2-40B4-BE49-F238E27FC236}">
                <a16:creationId xmlns:a16="http://schemas.microsoft.com/office/drawing/2014/main" id="{89498209-16AB-4B05-8D94-585EC74D5B86}"/>
              </a:ext>
            </a:extLst>
          </p:cNvPr>
          <p:cNvSpPr txBox="1"/>
          <p:nvPr/>
        </p:nvSpPr>
        <p:spPr>
          <a:xfrm>
            <a:off x="1" y="5660267"/>
            <a:ext cx="1002197" cy="379656"/>
          </a:xfrm>
          <a:prstGeom prst="rect">
            <a:avLst/>
          </a:prstGeom>
          <a:noFill/>
        </p:spPr>
        <p:txBody>
          <a:bodyPr wrap="none" rtlCol="0">
            <a:spAutoFit/>
          </a:bodyPr>
          <a:lstStyle/>
          <a:p>
            <a:r>
              <a:rPr lang="en-US" sz="1867" b="1" dirty="0">
                <a:solidFill>
                  <a:schemeClr val="bg1"/>
                </a:solidFill>
              </a:rPr>
              <a:t>n=2460</a:t>
            </a:r>
          </a:p>
        </p:txBody>
      </p:sp>
      <p:sp>
        <p:nvSpPr>
          <p:cNvPr id="8" name="Rectangle 7">
            <a:extLst>
              <a:ext uri="{FF2B5EF4-FFF2-40B4-BE49-F238E27FC236}">
                <a16:creationId xmlns:a16="http://schemas.microsoft.com/office/drawing/2014/main" id="{B95B243D-2643-4494-9355-EB28A02A1689}"/>
              </a:ext>
            </a:extLst>
          </p:cNvPr>
          <p:cNvSpPr/>
          <p:nvPr/>
        </p:nvSpPr>
        <p:spPr>
          <a:xfrm>
            <a:off x="6769100" y="-5416"/>
            <a:ext cx="6096000" cy="256545"/>
          </a:xfrm>
          <a:prstGeom prst="rect">
            <a:avLst/>
          </a:prstGeom>
        </p:spPr>
        <p:txBody>
          <a:bodyPr>
            <a:spAutoFit/>
          </a:bodyPr>
          <a:lstStyle/>
          <a:p>
            <a:r>
              <a:rPr lang="en-US" sz="1067" dirty="0">
                <a:solidFill>
                  <a:schemeClr val="bg1"/>
                </a:solidFill>
              </a:rPr>
              <a:t>Image: https://www.flickr.com/photos/howzey/7386743932 by Paul / CC BY-NC-ND 2.0</a:t>
            </a:r>
          </a:p>
        </p:txBody>
      </p:sp>
    </p:spTree>
    <p:extLst>
      <p:ext uri="{BB962C8B-B14F-4D97-AF65-F5344CB8AC3E}">
        <p14:creationId xmlns:p14="http://schemas.microsoft.com/office/powerpoint/2010/main" val="2101018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9CAFD0D8-A9D7-438E-A901-58F8C367CEE1}"/>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2469D498-E18B-44F3-A975-7A1B5146C88A}"/>
              </a:ext>
            </a:extLst>
          </p:cNvPr>
          <p:cNvSpPr>
            <a:spLocks noGrp="1"/>
          </p:cNvSpPr>
          <p:nvPr>
            <p:ph type="body" sz="quarter" idx="11"/>
          </p:nvPr>
        </p:nvSpPr>
        <p:spPr>
          <a:xfrm>
            <a:off x="3940629" y="2002973"/>
            <a:ext cx="8251370" cy="2133598"/>
          </a:xfrm>
        </p:spPr>
        <p:txBody>
          <a:bodyPr/>
          <a:lstStyle/>
          <a:p>
            <a:pPr marL="0" indent="0">
              <a:buNone/>
            </a:pPr>
            <a:r>
              <a:rPr lang="en-US" sz="3733" b="1" dirty="0"/>
              <a:t>“To identify how and why people get information, it is necessary first to listen.”</a:t>
            </a:r>
          </a:p>
          <a:p>
            <a:pPr marL="0" indent="0" algn="r">
              <a:buNone/>
            </a:pPr>
            <a:r>
              <a:rPr lang="en-US" sz="1600" b="1" dirty="0"/>
              <a:t>(Connaway, 2017)</a:t>
            </a:r>
          </a:p>
        </p:txBody>
      </p:sp>
      <p:sp>
        <p:nvSpPr>
          <p:cNvPr id="2" name="Rectangle 1">
            <a:extLst>
              <a:ext uri="{FF2B5EF4-FFF2-40B4-BE49-F238E27FC236}">
                <a16:creationId xmlns:a16="http://schemas.microsoft.com/office/drawing/2014/main" id="{ED6DDD97-EE2F-4BC5-AB57-F34177FD1A08}"/>
              </a:ext>
            </a:extLst>
          </p:cNvPr>
          <p:cNvSpPr/>
          <p:nvPr/>
        </p:nvSpPr>
        <p:spPr>
          <a:xfrm>
            <a:off x="0" y="5971401"/>
            <a:ext cx="6901543" cy="276999"/>
          </a:xfrm>
          <a:prstGeom prst="rect">
            <a:avLst/>
          </a:prstGeom>
        </p:spPr>
        <p:txBody>
          <a:bodyPr wrap="square">
            <a:spAutoFit/>
          </a:bodyPr>
          <a:lstStyle/>
          <a:p>
            <a:r>
              <a:rPr lang="en-US" sz="1200" b="1" dirty="0">
                <a:solidFill>
                  <a:schemeClr val="bg1"/>
                </a:solidFill>
                <a:latin typeface="Arial" panose="020B0604020202020204" pitchFamily="34" charset="0"/>
                <a:cs typeface="Arial" panose="020B0604020202020204" pitchFamily="34" charset="0"/>
              </a:rPr>
              <a:t>Image: https://www.flickr.com/photos/pjotr_savitski/2701378287 by </a:t>
            </a:r>
            <a:r>
              <a:rPr lang="en-US" sz="1200" b="1" dirty="0" err="1">
                <a:solidFill>
                  <a:schemeClr val="bg1"/>
                </a:solidFill>
                <a:latin typeface="Arial" panose="020B0604020202020204" pitchFamily="34" charset="0"/>
                <a:cs typeface="Arial" panose="020B0604020202020204" pitchFamily="34" charset="0"/>
              </a:rPr>
              <a:t>Pjotr</a:t>
            </a:r>
            <a:r>
              <a:rPr lang="en-US" sz="1200" b="1" dirty="0">
                <a:solidFill>
                  <a:schemeClr val="bg1"/>
                </a:solidFill>
                <a:latin typeface="Arial" panose="020B0604020202020204" pitchFamily="34" charset="0"/>
                <a:cs typeface="Arial" panose="020B0604020202020204" pitchFamily="34" charset="0"/>
              </a:rPr>
              <a:t> </a:t>
            </a:r>
            <a:r>
              <a:rPr lang="en-US" sz="1200" b="1" dirty="0" err="1">
                <a:solidFill>
                  <a:schemeClr val="bg1"/>
                </a:solidFill>
                <a:latin typeface="Arial" panose="020B0604020202020204" pitchFamily="34" charset="0"/>
                <a:cs typeface="Arial" panose="020B0604020202020204" pitchFamily="34" charset="0"/>
              </a:rPr>
              <a:t>Savitski</a:t>
            </a:r>
            <a:r>
              <a:rPr lang="en-US" sz="1200" b="1" dirty="0">
                <a:solidFill>
                  <a:schemeClr val="bg1"/>
                </a:solidFill>
                <a:latin typeface="Arial" panose="020B0604020202020204" pitchFamily="34" charset="0"/>
                <a:cs typeface="Arial" panose="020B0604020202020204" pitchFamily="34" charset="0"/>
              </a:rPr>
              <a:t> / CC BY 2.0</a:t>
            </a:r>
          </a:p>
        </p:txBody>
      </p:sp>
    </p:spTree>
    <p:extLst>
      <p:ext uri="{BB962C8B-B14F-4D97-AF65-F5344CB8AC3E}">
        <p14:creationId xmlns:p14="http://schemas.microsoft.com/office/powerpoint/2010/main" val="1536886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40EB0EA-837F-421C-BF3E-3202AAB2DBD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294120"/>
          </a:xfrm>
          <a:prstGeom prst="rect">
            <a:avLst/>
          </a:prstGeom>
        </p:spPr>
      </p:pic>
      <p:sp>
        <p:nvSpPr>
          <p:cNvPr id="12" name="Rectangle 11">
            <a:extLst>
              <a:ext uri="{FF2B5EF4-FFF2-40B4-BE49-F238E27FC236}">
                <a16:creationId xmlns:a16="http://schemas.microsoft.com/office/drawing/2014/main" id="{4C6D24D5-9F8C-4557-AE9E-889AA7408416}"/>
              </a:ext>
            </a:extLst>
          </p:cNvPr>
          <p:cNvSpPr/>
          <p:nvPr/>
        </p:nvSpPr>
        <p:spPr>
          <a:xfrm>
            <a:off x="4973448" y="5913057"/>
            <a:ext cx="7175499" cy="256545"/>
          </a:xfrm>
          <a:prstGeom prst="rect">
            <a:avLst/>
          </a:prstGeom>
        </p:spPr>
        <p:txBody>
          <a:bodyPr wrap="square">
            <a:spAutoFit/>
          </a:bodyPr>
          <a:lstStyle/>
          <a:p>
            <a:pPr algn="r" defTabSz="896088" fontAlgn="base">
              <a:spcAft>
                <a:spcPct val="0"/>
              </a:spcAft>
              <a:defRPr/>
            </a:pPr>
            <a:r>
              <a:rPr lang="en-US" sz="1067" b="1" dirty="0">
                <a:solidFill>
                  <a:schemeClr val="bg1"/>
                </a:solidFill>
                <a:latin typeface="Arial" panose="020B0604020202020204" pitchFamily="34" charset="0"/>
                <a:cs typeface="Arial" pitchFamily="34" charset="0"/>
              </a:rPr>
              <a:t>Image: https://www.flickr.com/photos/hdaparis/11288970914 by Hugh Dutton </a:t>
            </a:r>
            <a:r>
              <a:rPr lang="en-US" sz="1067" b="1" dirty="0" err="1">
                <a:solidFill>
                  <a:schemeClr val="bg1"/>
                </a:solidFill>
                <a:latin typeface="Arial" panose="020B0604020202020204" pitchFamily="34" charset="0"/>
                <a:cs typeface="Arial" pitchFamily="34" charset="0"/>
              </a:rPr>
              <a:t>Associes</a:t>
            </a:r>
            <a:r>
              <a:rPr lang="en-US" sz="1067" b="1" dirty="0">
                <a:solidFill>
                  <a:schemeClr val="bg1"/>
                </a:solidFill>
                <a:latin typeface="Arial" panose="020B0604020202020204" pitchFamily="34" charset="0"/>
                <a:cs typeface="Arial" pitchFamily="34" charset="0"/>
              </a:rPr>
              <a:t> / CC BY-NC-ND 2.0</a:t>
            </a:r>
          </a:p>
        </p:txBody>
      </p:sp>
      <p:sp>
        <p:nvSpPr>
          <p:cNvPr id="10" name="TextBox 9">
            <a:extLst>
              <a:ext uri="{FF2B5EF4-FFF2-40B4-BE49-F238E27FC236}">
                <a16:creationId xmlns:a16="http://schemas.microsoft.com/office/drawing/2014/main" id="{1BA108C7-F6C7-4A03-B40F-D6490E071BFD}"/>
              </a:ext>
            </a:extLst>
          </p:cNvPr>
          <p:cNvSpPr txBox="1"/>
          <p:nvPr/>
        </p:nvSpPr>
        <p:spPr>
          <a:xfrm>
            <a:off x="7315202" y="2855871"/>
            <a:ext cx="4876799" cy="2200999"/>
          </a:xfrm>
          <a:prstGeom prst="rect">
            <a:avLst/>
          </a:prstGeom>
          <a:solidFill>
            <a:schemeClr val="bg2">
              <a:lumMod val="25000"/>
              <a:alpha val="75000"/>
            </a:schemeClr>
          </a:solidFill>
        </p:spPr>
        <p:txBody>
          <a:bodyPr wrap="square" rtlCol="0">
            <a:noAutofit/>
          </a:bodyPr>
          <a:lstStyle/>
          <a:p>
            <a:pPr marL="457189" indent="-457189">
              <a:spcBef>
                <a:spcPct val="20000"/>
              </a:spcBef>
              <a:buFont typeface="Arial"/>
              <a:buChar char="•"/>
            </a:pPr>
            <a:r>
              <a:rPr lang="en-US" sz="3200" b="1" dirty="0">
                <a:solidFill>
                  <a:prstClr val="white"/>
                </a:solidFill>
              </a:rPr>
              <a:t>Interviews, 51</a:t>
            </a:r>
          </a:p>
          <a:p>
            <a:pPr marL="457189" indent="-457189">
              <a:spcBef>
                <a:spcPct val="20000"/>
              </a:spcBef>
              <a:buFont typeface="Arial"/>
              <a:buChar char="•"/>
            </a:pPr>
            <a:r>
              <a:rPr lang="en-US" sz="3200" b="1" dirty="0">
                <a:solidFill>
                  <a:prstClr val="white"/>
                </a:solidFill>
              </a:rPr>
              <a:t>Surveys, 34</a:t>
            </a:r>
          </a:p>
          <a:p>
            <a:pPr marL="457189" indent="-457189">
              <a:spcBef>
                <a:spcPct val="20000"/>
              </a:spcBef>
              <a:buFont typeface="Arial"/>
              <a:buChar char="•"/>
            </a:pPr>
            <a:r>
              <a:rPr lang="en-US" sz="3200" b="1" dirty="0">
                <a:solidFill>
                  <a:prstClr val="white"/>
                </a:solidFill>
              </a:rPr>
              <a:t>Content Analysis, 28</a:t>
            </a:r>
            <a:endParaRPr lang="en-US" sz="3200" dirty="0"/>
          </a:p>
        </p:txBody>
      </p:sp>
      <p:sp>
        <p:nvSpPr>
          <p:cNvPr id="7" name="Slide Number Placeholder 3"/>
          <p:cNvSpPr txBox="1">
            <a:spLocks/>
          </p:cNvSpPr>
          <p:nvPr/>
        </p:nvSpPr>
        <p:spPr>
          <a:xfrm>
            <a:off x="9558147" y="4691744"/>
            <a:ext cx="25908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646464"/>
                </a:solidFill>
                <a:latin typeface="+mj-lt"/>
                <a:ea typeface="Open Sans" pitchFamily="34" charset="0"/>
                <a:cs typeface="Open Sans"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bg1"/>
                </a:solidFill>
              </a:rPr>
              <a:t>(</a:t>
            </a:r>
            <a:r>
              <a:rPr lang="en-US" sz="1600" b="1" dirty="0" err="1">
                <a:solidFill>
                  <a:schemeClr val="bg1"/>
                </a:solidFill>
              </a:rPr>
              <a:t>Greifeneder</a:t>
            </a:r>
            <a:r>
              <a:rPr lang="en-US" sz="1600" b="1" dirty="0">
                <a:solidFill>
                  <a:schemeClr val="bg1"/>
                </a:solidFill>
              </a:rPr>
              <a:t>, 2014)</a:t>
            </a:r>
          </a:p>
        </p:txBody>
      </p:sp>
      <p:sp>
        <p:nvSpPr>
          <p:cNvPr id="9" name="TextBox 8">
            <a:extLst>
              <a:ext uri="{FF2B5EF4-FFF2-40B4-BE49-F238E27FC236}">
                <a16:creationId xmlns:a16="http://schemas.microsoft.com/office/drawing/2014/main" id="{C13357BF-7E35-4EB8-8FE3-EC4130A04FE1}"/>
              </a:ext>
            </a:extLst>
          </p:cNvPr>
          <p:cNvSpPr txBox="1"/>
          <p:nvPr/>
        </p:nvSpPr>
        <p:spPr>
          <a:xfrm>
            <a:off x="1545116" y="543933"/>
            <a:ext cx="10668000" cy="1528752"/>
          </a:xfrm>
          <a:prstGeom prst="rect">
            <a:avLst/>
          </a:prstGeom>
          <a:solidFill>
            <a:schemeClr val="bg2">
              <a:lumMod val="25000"/>
              <a:alpha val="75000"/>
            </a:schemeClr>
          </a:solidFill>
        </p:spPr>
        <p:txBody>
          <a:bodyPr wrap="square" rtlCol="0">
            <a:spAutoFit/>
          </a:bodyPr>
          <a:lstStyle/>
          <a:p>
            <a:r>
              <a:rPr lang="en-US" sz="4000" b="1" dirty="0">
                <a:solidFill>
                  <a:schemeClr val="bg1"/>
                </a:solidFill>
              </a:rPr>
              <a:t>Information </a:t>
            </a:r>
            <a:r>
              <a:rPr lang="en-US" sz="4000" b="1" dirty="0" err="1">
                <a:solidFill>
                  <a:schemeClr val="bg1"/>
                </a:solidFill>
              </a:rPr>
              <a:t>Behaviour</a:t>
            </a:r>
            <a:r>
              <a:rPr lang="en-US" sz="4000" b="1" dirty="0">
                <a:solidFill>
                  <a:schemeClr val="bg1"/>
                </a:solidFill>
              </a:rPr>
              <a:t> Research Methods:</a:t>
            </a:r>
            <a:br>
              <a:rPr lang="en-US" sz="4000" b="1" dirty="0">
                <a:solidFill>
                  <a:schemeClr val="bg1"/>
                </a:solidFill>
              </a:rPr>
            </a:br>
            <a:r>
              <a:rPr lang="en-US" sz="2667" b="1" i="1" dirty="0">
                <a:solidFill>
                  <a:schemeClr val="bg1"/>
                </a:solidFill>
              </a:rPr>
              <a:t>JASIST, Information Research 2012-2013</a:t>
            </a:r>
            <a:br>
              <a:rPr lang="en-US" sz="2667" b="1" i="1" dirty="0">
                <a:solidFill>
                  <a:schemeClr val="bg1"/>
                </a:solidFill>
              </a:rPr>
            </a:br>
            <a:r>
              <a:rPr lang="en-US" sz="2667" b="1" i="1" dirty="0">
                <a:solidFill>
                  <a:schemeClr val="bg1"/>
                </a:solidFill>
              </a:rPr>
              <a:t>JDOC, </a:t>
            </a:r>
            <a:r>
              <a:rPr lang="en-US" sz="2667" b="1" i="1" dirty="0" err="1">
                <a:solidFill>
                  <a:schemeClr val="bg1"/>
                </a:solidFill>
              </a:rPr>
              <a:t>iConference</a:t>
            </a:r>
            <a:r>
              <a:rPr lang="en-US" sz="2667" b="1" i="1" dirty="0">
                <a:solidFill>
                  <a:schemeClr val="bg1"/>
                </a:solidFill>
              </a:rPr>
              <a:t> Proceedings 2013-2014</a:t>
            </a:r>
            <a:endParaRPr lang="en-US" sz="2667" dirty="0"/>
          </a:p>
        </p:txBody>
      </p:sp>
    </p:spTree>
    <p:extLst>
      <p:ext uri="{BB962C8B-B14F-4D97-AF65-F5344CB8AC3E}">
        <p14:creationId xmlns:p14="http://schemas.microsoft.com/office/powerpoint/2010/main" val="2917140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D44CEE-583A-4421-B4D1-4721A71C0C5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686"/>
            <a:ext cx="12192000" cy="6297863"/>
          </a:xfrm>
          <a:prstGeom prst="rect">
            <a:avLst/>
          </a:prstGeom>
        </p:spPr>
      </p:pic>
      <p:sp>
        <p:nvSpPr>
          <p:cNvPr id="8" name="Rectangle 7">
            <a:extLst>
              <a:ext uri="{FF2B5EF4-FFF2-40B4-BE49-F238E27FC236}">
                <a16:creationId xmlns:a16="http://schemas.microsoft.com/office/drawing/2014/main" id="{DEF0A76B-633F-478B-BA47-4A61B61040F3}"/>
              </a:ext>
            </a:extLst>
          </p:cNvPr>
          <p:cNvSpPr/>
          <p:nvPr/>
        </p:nvSpPr>
        <p:spPr>
          <a:xfrm>
            <a:off x="4989391" y="6021730"/>
            <a:ext cx="7301803" cy="276999"/>
          </a:xfrm>
          <a:prstGeom prst="rect">
            <a:avLst/>
          </a:prstGeom>
          <a:noFill/>
        </p:spPr>
        <p:txBody>
          <a:bodyPr wrap="square">
            <a:spAutoFit/>
          </a:bodyPr>
          <a:lstStyle/>
          <a:p>
            <a:r>
              <a:rPr lang="en-US" sz="1200" b="1" dirty="0">
                <a:solidFill>
                  <a:schemeClr val="bg1"/>
                </a:solidFill>
              </a:rPr>
              <a:t>Image: https://www.flickr.com/photos/ikhlasulamal/4538617347 by </a:t>
            </a:r>
            <a:r>
              <a:rPr lang="en-US" sz="1200" b="1" dirty="0" err="1">
                <a:solidFill>
                  <a:schemeClr val="bg1"/>
                </a:solidFill>
              </a:rPr>
              <a:t>Ikhlasul</a:t>
            </a:r>
            <a:r>
              <a:rPr lang="en-US" sz="1200" b="1" dirty="0">
                <a:solidFill>
                  <a:schemeClr val="bg1"/>
                </a:solidFill>
              </a:rPr>
              <a:t> Amal / CC BY-NC 2.0</a:t>
            </a:r>
          </a:p>
        </p:txBody>
      </p:sp>
      <p:sp>
        <p:nvSpPr>
          <p:cNvPr id="2" name="Text Placeholder 1">
            <a:extLst>
              <a:ext uri="{FF2B5EF4-FFF2-40B4-BE49-F238E27FC236}">
                <a16:creationId xmlns:a16="http://schemas.microsoft.com/office/drawing/2014/main" id="{FC5E67F1-F77E-43E9-AE82-74025154F57F}"/>
              </a:ext>
            </a:extLst>
          </p:cNvPr>
          <p:cNvSpPr>
            <a:spLocks noGrp="1"/>
          </p:cNvSpPr>
          <p:nvPr>
            <p:ph type="body" sz="quarter" idx="13"/>
          </p:nvPr>
        </p:nvSpPr>
        <p:spPr>
          <a:xfrm>
            <a:off x="0" y="22685"/>
            <a:ext cx="10732168" cy="1578816"/>
          </a:xfrm>
          <a:solidFill>
            <a:schemeClr val="tx1">
              <a:alpha val="55000"/>
            </a:schemeClr>
          </a:solidFill>
        </p:spPr>
        <p:txBody>
          <a:bodyPr/>
          <a:lstStyle/>
          <a:p>
            <a:pPr>
              <a:spcBef>
                <a:spcPts val="0"/>
              </a:spcBef>
            </a:pPr>
            <a:r>
              <a:rPr lang="en-US" sz="4000" dirty="0">
                <a:solidFill>
                  <a:prstClr val="white"/>
                </a:solidFill>
              </a:rPr>
              <a:t>Information </a:t>
            </a:r>
            <a:r>
              <a:rPr lang="en-US" sz="4000" dirty="0" err="1">
                <a:solidFill>
                  <a:prstClr val="white"/>
                </a:solidFill>
              </a:rPr>
              <a:t>Behaviour</a:t>
            </a:r>
            <a:r>
              <a:rPr lang="en-US" sz="4000" dirty="0">
                <a:solidFill>
                  <a:prstClr val="white"/>
                </a:solidFill>
              </a:rPr>
              <a:t> Research Methods:</a:t>
            </a:r>
            <a:br>
              <a:rPr lang="en-US" sz="4000" dirty="0">
                <a:solidFill>
                  <a:prstClr val="white"/>
                </a:solidFill>
              </a:rPr>
            </a:br>
            <a:r>
              <a:rPr lang="en-US" sz="2667" i="1" dirty="0">
                <a:solidFill>
                  <a:prstClr val="white"/>
                </a:solidFill>
              </a:rPr>
              <a:t>JASIST, Information Research 2012-2013</a:t>
            </a:r>
            <a:br>
              <a:rPr lang="en-US" sz="2667" i="1" dirty="0">
                <a:solidFill>
                  <a:prstClr val="white"/>
                </a:solidFill>
              </a:rPr>
            </a:br>
            <a:r>
              <a:rPr lang="en-US" sz="2667" i="1" dirty="0">
                <a:solidFill>
                  <a:prstClr val="white"/>
                </a:solidFill>
              </a:rPr>
              <a:t>JDOC, </a:t>
            </a:r>
            <a:r>
              <a:rPr lang="en-US" sz="2667" i="1" dirty="0" err="1">
                <a:solidFill>
                  <a:prstClr val="white"/>
                </a:solidFill>
              </a:rPr>
              <a:t>iConference</a:t>
            </a:r>
            <a:r>
              <a:rPr lang="en-US" sz="2667" i="1" dirty="0">
                <a:solidFill>
                  <a:prstClr val="white"/>
                </a:solidFill>
              </a:rPr>
              <a:t> Proceedings 2013-2014</a:t>
            </a:r>
            <a:endParaRPr lang="en-US" sz="2667" b="0" dirty="0">
              <a:solidFill>
                <a:srgbClr val="000000"/>
              </a:solidFill>
            </a:endParaRPr>
          </a:p>
          <a:p>
            <a:endParaRPr lang="en-US" dirty="0"/>
          </a:p>
        </p:txBody>
      </p:sp>
      <p:sp>
        <p:nvSpPr>
          <p:cNvPr id="3" name="Text Placeholder 2">
            <a:extLst>
              <a:ext uri="{FF2B5EF4-FFF2-40B4-BE49-F238E27FC236}">
                <a16:creationId xmlns:a16="http://schemas.microsoft.com/office/drawing/2014/main" id="{0D1C7626-9370-496F-81B0-1A7F91CA36F3}"/>
              </a:ext>
            </a:extLst>
          </p:cNvPr>
          <p:cNvSpPr>
            <a:spLocks noGrp="1"/>
          </p:cNvSpPr>
          <p:nvPr>
            <p:ph type="body" sz="quarter" idx="12"/>
          </p:nvPr>
        </p:nvSpPr>
        <p:spPr>
          <a:xfrm>
            <a:off x="1" y="1715211"/>
            <a:ext cx="7692572" cy="4217765"/>
          </a:xfrm>
          <a:solidFill>
            <a:schemeClr val="tx1">
              <a:alpha val="55000"/>
            </a:schemeClr>
          </a:solidFill>
        </p:spPr>
        <p:txBody>
          <a:bodyPr/>
          <a:lstStyle/>
          <a:p>
            <a:r>
              <a:rPr lang="en-US" b="1" dirty="0">
                <a:solidFill>
                  <a:schemeClr val="bg1"/>
                </a:solidFill>
              </a:rPr>
              <a:t>Methods used less than five times:</a:t>
            </a:r>
          </a:p>
          <a:p>
            <a:pPr lvl="1">
              <a:buFont typeface="Arial" panose="020B0604020202020204" pitchFamily="34" charset="0"/>
              <a:buChar char="•"/>
            </a:pPr>
            <a:r>
              <a:rPr lang="en-US" sz="3200" b="1" dirty="0">
                <a:solidFill>
                  <a:schemeClr val="bg1"/>
                </a:solidFill>
              </a:rPr>
              <a:t>Delphi studies (Poirier &amp; Robinson, 2014)</a:t>
            </a:r>
          </a:p>
          <a:p>
            <a:pPr lvl="1">
              <a:buFont typeface="Arial" panose="020B0604020202020204" pitchFamily="34" charset="0"/>
              <a:buChar char="•"/>
            </a:pPr>
            <a:r>
              <a:rPr lang="en-US" sz="3200" b="1" dirty="0">
                <a:solidFill>
                  <a:schemeClr val="bg1"/>
                </a:solidFill>
              </a:rPr>
              <a:t>Eye-tracking (e.g. </a:t>
            </a:r>
            <a:r>
              <a:rPr lang="en-US" sz="3200" b="1" dirty="0" err="1">
                <a:solidFill>
                  <a:schemeClr val="bg1"/>
                </a:solidFill>
              </a:rPr>
              <a:t>Balatsoukas</a:t>
            </a:r>
            <a:r>
              <a:rPr lang="en-US" sz="3200" b="1" dirty="0">
                <a:solidFill>
                  <a:schemeClr val="bg1"/>
                </a:solidFill>
              </a:rPr>
              <a:t> &amp; Ruthven, 2012; </a:t>
            </a:r>
            <a:r>
              <a:rPr lang="en-US" sz="3200" b="1" dirty="0" err="1">
                <a:solidFill>
                  <a:schemeClr val="bg1"/>
                </a:solidFill>
              </a:rPr>
              <a:t>Wildemuth</a:t>
            </a:r>
            <a:r>
              <a:rPr lang="en-US" sz="3200" b="1" dirty="0">
                <a:solidFill>
                  <a:schemeClr val="bg1"/>
                </a:solidFill>
              </a:rPr>
              <a:t>, 2009)</a:t>
            </a:r>
          </a:p>
          <a:p>
            <a:pPr lvl="1">
              <a:buFont typeface="Arial" panose="020B0604020202020204" pitchFamily="34" charset="0"/>
              <a:buChar char="•"/>
            </a:pPr>
            <a:r>
              <a:rPr lang="nn-NO" sz="3200" b="1" dirty="0">
                <a:solidFill>
                  <a:schemeClr val="bg1"/>
                </a:solidFill>
              </a:rPr>
              <a:t>Log file analysis (Jiang, 2014)</a:t>
            </a:r>
          </a:p>
          <a:p>
            <a:pPr lvl="1">
              <a:buFont typeface="Arial" panose="020B0604020202020204" pitchFamily="34" charset="0"/>
              <a:buChar char="•"/>
            </a:pPr>
            <a:r>
              <a:rPr lang="en-US" sz="3200" b="1" dirty="0">
                <a:solidFill>
                  <a:schemeClr val="bg1"/>
                </a:solidFill>
              </a:rPr>
              <a:t>Participatory designs</a:t>
            </a:r>
          </a:p>
        </p:txBody>
      </p:sp>
      <p:sp>
        <p:nvSpPr>
          <p:cNvPr id="4" name="Slide Number Placeholder 3">
            <a:extLst>
              <a:ext uri="{FF2B5EF4-FFF2-40B4-BE49-F238E27FC236}">
                <a16:creationId xmlns:a16="http://schemas.microsoft.com/office/drawing/2014/main" id="{87C24D53-68AC-4604-9807-0672E4617FDF}"/>
              </a:ext>
            </a:extLst>
          </p:cNvPr>
          <p:cNvSpPr txBox="1">
            <a:spLocks/>
          </p:cNvSpPr>
          <p:nvPr/>
        </p:nvSpPr>
        <p:spPr>
          <a:xfrm>
            <a:off x="4903385" y="5681560"/>
            <a:ext cx="25908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646464"/>
                </a:solidFill>
                <a:latin typeface="+mj-lt"/>
                <a:ea typeface="Open Sans" pitchFamily="34" charset="0"/>
                <a:cs typeface="Open Sans"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bg1"/>
                </a:solidFill>
              </a:rPr>
              <a:t>(</a:t>
            </a:r>
            <a:r>
              <a:rPr lang="en-US" sz="1600" b="1" dirty="0" err="1">
                <a:solidFill>
                  <a:schemeClr val="bg1"/>
                </a:solidFill>
              </a:rPr>
              <a:t>Greifeneder</a:t>
            </a:r>
            <a:r>
              <a:rPr lang="en-US" sz="1600" b="1" dirty="0">
                <a:solidFill>
                  <a:schemeClr val="bg1"/>
                </a:solidFill>
              </a:rPr>
              <a:t>, 2014)</a:t>
            </a:r>
          </a:p>
        </p:txBody>
      </p:sp>
    </p:spTree>
    <p:extLst>
      <p:ext uri="{BB962C8B-B14F-4D97-AF65-F5344CB8AC3E}">
        <p14:creationId xmlns:p14="http://schemas.microsoft.com/office/powerpoint/2010/main" val="3506634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96E28E-1510-43F7-8972-3C87135204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6305876"/>
          </a:xfrm>
          <a:prstGeom prst="rect">
            <a:avLst/>
          </a:prstGeom>
        </p:spPr>
      </p:pic>
      <p:sp>
        <p:nvSpPr>
          <p:cNvPr id="10" name="TextBox 9">
            <a:extLst>
              <a:ext uri="{FF2B5EF4-FFF2-40B4-BE49-F238E27FC236}">
                <a16:creationId xmlns:a16="http://schemas.microsoft.com/office/drawing/2014/main" id="{1BA108C7-F6C7-4A03-B40F-D6490E071BFD}"/>
              </a:ext>
            </a:extLst>
          </p:cNvPr>
          <p:cNvSpPr txBox="1"/>
          <p:nvPr/>
        </p:nvSpPr>
        <p:spPr>
          <a:xfrm>
            <a:off x="2" y="1991047"/>
            <a:ext cx="7007049" cy="3354677"/>
          </a:xfrm>
          <a:prstGeom prst="rect">
            <a:avLst/>
          </a:prstGeom>
          <a:solidFill>
            <a:schemeClr val="tx1">
              <a:alpha val="25000"/>
            </a:schemeClr>
          </a:solidFill>
        </p:spPr>
        <p:txBody>
          <a:bodyPr wrap="square" rtlCol="0">
            <a:noAutofit/>
          </a:bodyPr>
          <a:lstStyle/>
          <a:p>
            <a:pPr marL="457189" indent="-457189">
              <a:spcBef>
                <a:spcPct val="20000"/>
              </a:spcBef>
              <a:buFont typeface="Arial"/>
              <a:buChar char="•"/>
            </a:pPr>
            <a:r>
              <a:rPr lang="en-US" sz="3200" b="1" dirty="0">
                <a:solidFill>
                  <a:prstClr val="white"/>
                </a:solidFill>
              </a:rPr>
              <a:t>Mixed Methods, 45%</a:t>
            </a:r>
          </a:p>
          <a:p>
            <a:pPr marL="1066773" lvl="1" indent="-457189">
              <a:spcBef>
                <a:spcPct val="20000"/>
              </a:spcBef>
              <a:buFont typeface="Arial" panose="020B0604020202020204" pitchFamily="34" charset="0"/>
              <a:buChar char="•"/>
            </a:pPr>
            <a:r>
              <a:rPr lang="en-US" sz="3200" b="1" dirty="0">
                <a:solidFill>
                  <a:prstClr val="white"/>
                </a:solidFill>
              </a:rPr>
              <a:t>More than two methods, 7%</a:t>
            </a:r>
          </a:p>
          <a:p>
            <a:pPr marL="1066773" lvl="1" indent="-457189">
              <a:spcBef>
                <a:spcPct val="20000"/>
              </a:spcBef>
              <a:buFont typeface="Arial" panose="020B0604020202020204" pitchFamily="34" charset="0"/>
              <a:buChar char="•"/>
            </a:pPr>
            <a:r>
              <a:rPr lang="en-US" sz="3200" b="1" dirty="0">
                <a:solidFill>
                  <a:prstClr val="white"/>
                </a:solidFill>
              </a:rPr>
              <a:t>Qualitative-Qualitative, 69%</a:t>
            </a:r>
          </a:p>
          <a:p>
            <a:pPr marL="1066773" lvl="1" indent="-457189">
              <a:spcBef>
                <a:spcPct val="20000"/>
              </a:spcBef>
              <a:buFont typeface="Arial" panose="020B0604020202020204" pitchFamily="34" charset="0"/>
              <a:buChar char="•"/>
            </a:pPr>
            <a:r>
              <a:rPr lang="en-US" sz="3200" b="1" dirty="0">
                <a:solidFill>
                  <a:prstClr val="white"/>
                </a:solidFill>
              </a:rPr>
              <a:t>Quantitative-Qualitative, 31%</a:t>
            </a:r>
          </a:p>
          <a:p>
            <a:pPr marL="1066773" lvl="1" indent="-457189">
              <a:spcBef>
                <a:spcPct val="20000"/>
              </a:spcBef>
              <a:buFont typeface="Arial" panose="020B0604020202020204" pitchFamily="34" charset="0"/>
              <a:buChar char="•"/>
            </a:pPr>
            <a:r>
              <a:rPr lang="en-US" sz="3200" b="1" dirty="0">
                <a:solidFill>
                  <a:prstClr val="white"/>
                </a:solidFill>
              </a:rPr>
              <a:t>Quantitative-Quantitative, 0%</a:t>
            </a:r>
          </a:p>
        </p:txBody>
      </p:sp>
      <p:sp>
        <p:nvSpPr>
          <p:cNvPr id="7" name="Slide Number Placeholder 3"/>
          <p:cNvSpPr txBox="1">
            <a:spLocks/>
          </p:cNvSpPr>
          <p:nvPr/>
        </p:nvSpPr>
        <p:spPr>
          <a:xfrm>
            <a:off x="4284436" y="4980599"/>
            <a:ext cx="25908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646464"/>
                </a:solidFill>
                <a:latin typeface="+mj-lt"/>
                <a:ea typeface="Open Sans" pitchFamily="34" charset="0"/>
                <a:cs typeface="Open Sans"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bg1"/>
                </a:solidFill>
              </a:rPr>
              <a:t>(</a:t>
            </a:r>
            <a:r>
              <a:rPr lang="en-US" sz="1600" b="1" dirty="0" err="1">
                <a:solidFill>
                  <a:schemeClr val="bg1"/>
                </a:solidFill>
              </a:rPr>
              <a:t>Greifeneder</a:t>
            </a:r>
            <a:r>
              <a:rPr lang="en-US" sz="1600" b="1" dirty="0">
                <a:solidFill>
                  <a:schemeClr val="bg1"/>
                </a:solidFill>
              </a:rPr>
              <a:t>, 2014)</a:t>
            </a:r>
          </a:p>
        </p:txBody>
      </p:sp>
      <p:sp>
        <p:nvSpPr>
          <p:cNvPr id="8" name="Rectangle 7">
            <a:extLst>
              <a:ext uri="{FF2B5EF4-FFF2-40B4-BE49-F238E27FC236}">
                <a16:creationId xmlns:a16="http://schemas.microsoft.com/office/drawing/2014/main" id="{DFC4D34C-9E7C-4DBD-A532-A1D68F1500E0}"/>
              </a:ext>
            </a:extLst>
          </p:cNvPr>
          <p:cNvSpPr/>
          <p:nvPr/>
        </p:nvSpPr>
        <p:spPr>
          <a:xfrm>
            <a:off x="5981700" y="5982899"/>
            <a:ext cx="6096000" cy="256545"/>
          </a:xfrm>
          <a:prstGeom prst="rect">
            <a:avLst/>
          </a:prstGeom>
        </p:spPr>
        <p:txBody>
          <a:bodyPr>
            <a:spAutoFit/>
          </a:bodyPr>
          <a:lstStyle/>
          <a:p>
            <a:pPr algn="r"/>
            <a:r>
              <a:rPr lang="en-US" sz="1067" b="1" dirty="0">
                <a:solidFill>
                  <a:schemeClr val="bg1"/>
                </a:solidFill>
                <a:latin typeface="Arial" panose="020B0604020202020204" pitchFamily="34" charset="0"/>
                <a:cs typeface="Arial" panose="020B0604020202020204" pitchFamily="34" charset="0"/>
              </a:rPr>
              <a:t>Image: https://www.flickr.com/photos/viatorci/3176779507 by David </a:t>
            </a:r>
            <a:r>
              <a:rPr lang="en-US" sz="1067" b="1" dirty="0" err="1">
                <a:solidFill>
                  <a:schemeClr val="bg1"/>
                </a:solidFill>
                <a:latin typeface="Arial" panose="020B0604020202020204" pitchFamily="34" charset="0"/>
                <a:cs typeface="Arial" panose="020B0604020202020204" pitchFamily="34" charset="0"/>
              </a:rPr>
              <a:t>Torcivia</a:t>
            </a:r>
            <a:r>
              <a:rPr lang="en-US" sz="1067" b="1" dirty="0">
                <a:solidFill>
                  <a:schemeClr val="bg1"/>
                </a:solidFill>
                <a:latin typeface="Arial" panose="020B0604020202020204" pitchFamily="34" charset="0"/>
                <a:cs typeface="Arial" panose="020B0604020202020204" pitchFamily="34" charset="0"/>
              </a:rPr>
              <a:t> / CC BY 2.0</a:t>
            </a:r>
          </a:p>
        </p:txBody>
      </p:sp>
      <p:sp>
        <p:nvSpPr>
          <p:cNvPr id="9" name="TextBox 8">
            <a:extLst>
              <a:ext uri="{FF2B5EF4-FFF2-40B4-BE49-F238E27FC236}">
                <a16:creationId xmlns:a16="http://schemas.microsoft.com/office/drawing/2014/main" id="{C13357BF-7E35-4EB8-8FE3-EC4130A04FE1}"/>
              </a:ext>
            </a:extLst>
          </p:cNvPr>
          <p:cNvSpPr txBox="1"/>
          <p:nvPr/>
        </p:nvSpPr>
        <p:spPr>
          <a:xfrm>
            <a:off x="1" y="215822"/>
            <a:ext cx="11165304" cy="1528752"/>
          </a:xfrm>
          <a:prstGeom prst="rect">
            <a:avLst/>
          </a:prstGeom>
          <a:solidFill>
            <a:schemeClr val="tx1">
              <a:alpha val="25000"/>
            </a:schemeClr>
          </a:solidFill>
        </p:spPr>
        <p:txBody>
          <a:bodyPr wrap="square" rtlCol="0">
            <a:spAutoFit/>
          </a:bodyPr>
          <a:lstStyle/>
          <a:p>
            <a:r>
              <a:rPr lang="en-US" sz="4000" b="1" dirty="0">
                <a:solidFill>
                  <a:schemeClr val="bg1"/>
                </a:solidFill>
              </a:rPr>
              <a:t>Information </a:t>
            </a:r>
            <a:r>
              <a:rPr lang="en-US" sz="4000" b="1" dirty="0" err="1">
                <a:solidFill>
                  <a:schemeClr val="bg1"/>
                </a:solidFill>
              </a:rPr>
              <a:t>Behaviour</a:t>
            </a:r>
            <a:r>
              <a:rPr lang="en-US" sz="4000" b="1" dirty="0">
                <a:solidFill>
                  <a:schemeClr val="bg1"/>
                </a:solidFill>
              </a:rPr>
              <a:t> Research Methods:</a:t>
            </a:r>
            <a:br>
              <a:rPr lang="en-US" sz="4000" b="1" dirty="0">
                <a:solidFill>
                  <a:schemeClr val="bg1"/>
                </a:solidFill>
              </a:rPr>
            </a:br>
            <a:r>
              <a:rPr lang="en-US" sz="2667" b="1" i="1" dirty="0">
                <a:solidFill>
                  <a:schemeClr val="bg1"/>
                </a:solidFill>
              </a:rPr>
              <a:t>JASIST, Information Research 2012-2013</a:t>
            </a:r>
            <a:br>
              <a:rPr lang="en-US" sz="2667" b="1" i="1" dirty="0">
                <a:solidFill>
                  <a:schemeClr val="bg1"/>
                </a:solidFill>
              </a:rPr>
            </a:br>
            <a:r>
              <a:rPr lang="en-US" sz="2667" b="1" i="1" dirty="0">
                <a:solidFill>
                  <a:schemeClr val="bg1"/>
                </a:solidFill>
              </a:rPr>
              <a:t>JDOC, </a:t>
            </a:r>
            <a:r>
              <a:rPr lang="en-US" sz="2667" b="1" i="1" dirty="0" err="1">
                <a:solidFill>
                  <a:schemeClr val="bg1"/>
                </a:solidFill>
              </a:rPr>
              <a:t>iConference</a:t>
            </a:r>
            <a:r>
              <a:rPr lang="en-US" sz="2667" b="1" i="1" dirty="0">
                <a:solidFill>
                  <a:schemeClr val="bg1"/>
                </a:solidFill>
              </a:rPr>
              <a:t> Proceedings 2013-2014</a:t>
            </a:r>
            <a:endParaRPr lang="en-US" sz="2667" dirty="0"/>
          </a:p>
        </p:txBody>
      </p:sp>
    </p:spTree>
    <p:extLst>
      <p:ext uri="{BB962C8B-B14F-4D97-AF65-F5344CB8AC3E}">
        <p14:creationId xmlns:p14="http://schemas.microsoft.com/office/powerpoint/2010/main" val="2513327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3" name="Text Placeholder 2"/>
          <p:cNvSpPr>
            <a:spLocks noGrp="1"/>
          </p:cNvSpPr>
          <p:nvPr>
            <p:ph type="body" sz="quarter" idx="11"/>
          </p:nvPr>
        </p:nvSpPr>
        <p:spPr>
          <a:xfrm>
            <a:off x="1" y="4411577"/>
            <a:ext cx="12192000" cy="1323179"/>
          </a:xfrm>
        </p:spPr>
        <p:txBody>
          <a:bodyPr/>
          <a:lstStyle/>
          <a:p>
            <a:r>
              <a:rPr lang="en-US" sz="3600" b="1" dirty="0"/>
              <a:t>When put on the spot and asked to define “research,” what would you say?</a:t>
            </a:r>
          </a:p>
        </p:txBody>
      </p:sp>
      <p:sp>
        <p:nvSpPr>
          <p:cNvPr id="9" name="Rectangle 8">
            <a:extLst>
              <a:ext uri="{FF2B5EF4-FFF2-40B4-BE49-F238E27FC236}">
                <a16:creationId xmlns:a16="http://schemas.microsoft.com/office/drawing/2014/main" id="{0C623CF6-419C-4F93-9AD3-5597CE8C9CA1}"/>
              </a:ext>
            </a:extLst>
          </p:cNvPr>
          <p:cNvSpPr/>
          <p:nvPr/>
        </p:nvSpPr>
        <p:spPr>
          <a:xfrm>
            <a:off x="0" y="0"/>
            <a:ext cx="6096000" cy="246221"/>
          </a:xfrm>
          <a:prstGeom prst="rect">
            <a:avLst/>
          </a:prstGeom>
        </p:spPr>
        <p:txBody>
          <a:bodyPr>
            <a:spAutoFit/>
          </a:bodyPr>
          <a:lstStyle/>
          <a:p>
            <a:pPr lvl="0">
              <a:defRPr/>
            </a:pPr>
            <a:r>
              <a:rPr lang="en-US" sz="1000" dirty="0">
                <a:latin typeface="Arial" panose="020B0604020202020204" pitchFamily="34" charset="0"/>
                <a:cs typeface="Arial" panose="020B0604020202020204" pitchFamily="34" charset="0"/>
              </a:rPr>
              <a:t>Image: https://www.flickr.com/photos/75279887@N05/6886478111 by </a:t>
            </a:r>
            <a:r>
              <a:rPr lang="en-US" sz="1000" dirty="0" err="1">
                <a:latin typeface="Arial" panose="020B0604020202020204" pitchFamily="34" charset="0"/>
                <a:cs typeface="Arial" panose="020B0604020202020204" pitchFamily="34" charset="0"/>
              </a:rPr>
              <a:t>luckey_sun</a:t>
            </a:r>
            <a:r>
              <a:rPr lang="en-US" sz="1000" dirty="0">
                <a:latin typeface="Arial" panose="020B0604020202020204" pitchFamily="34" charset="0"/>
                <a:cs typeface="Arial" panose="020B0604020202020204" pitchFamily="34" charset="0"/>
              </a:rPr>
              <a:t> / CC BY-SA 2.0</a:t>
            </a:r>
          </a:p>
        </p:txBody>
      </p:sp>
    </p:spTree>
    <p:extLst>
      <p:ext uri="{BB962C8B-B14F-4D97-AF65-F5344CB8AC3E}">
        <p14:creationId xmlns:p14="http://schemas.microsoft.com/office/powerpoint/2010/main" val="970257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EEF554-F596-459B-8E77-A707853DE985}"/>
              </a:ext>
            </a:extLst>
          </p:cNvPr>
          <p:cNvSpPr>
            <a:spLocks noGrp="1"/>
          </p:cNvSpPr>
          <p:nvPr>
            <p:ph type="body" sz="quarter" idx="10"/>
          </p:nvPr>
        </p:nvSpPr>
        <p:spPr/>
        <p:txBody>
          <a:bodyPr/>
          <a:lstStyle/>
          <a:p>
            <a:r>
              <a:rPr lang="en-US" dirty="0"/>
              <a:t>Define the problem</a:t>
            </a:r>
          </a:p>
        </p:txBody>
      </p:sp>
      <p:sp>
        <p:nvSpPr>
          <p:cNvPr id="3" name="Text Placeholder 2">
            <a:extLst>
              <a:ext uri="{FF2B5EF4-FFF2-40B4-BE49-F238E27FC236}">
                <a16:creationId xmlns:a16="http://schemas.microsoft.com/office/drawing/2014/main" id="{0EA9975E-08B0-49D6-A3A9-25286FF788A7}"/>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375ABE31-8A57-4066-B148-D1ED91F95D7A}"/>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653338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4294967295"/>
          </p:nvPr>
        </p:nvPicPr>
        <p:blipFill rotWithShape="1">
          <a:blip r:embed="rId3" cstate="email">
            <a:extLst>
              <a:ext uri="{28A0092B-C50C-407E-A947-70E740481C1C}">
                <a14:useLocalDpi xmlns:a14="http://schemas.microsoft.com/office/drawing/2010/main"/>
              </a:ext>
            </a:extLst>
          </a:blip>
          <a:srcRect/>
          <a:stretch/>
        </p:blipFill>
        <p:spPr>
          <a:xfrm>
            <a:off x="0" y="1"/>
            <a:ext cx="12192000" cy="6278880"/>
          </a:xfrm>
          <a:prstGeom prst="rect">
            <a:avLst/>
          </a:prstGeom>
        </p:spPr>
      </p:pic>
      <p:sp>
        <p:nvSpPr>
          <p:cNvPr id="4" name="Text Placeholder 3"/>
          <p:cNvSpPr>
            <a:spLocks noGrp="1"/>
          </p:cNvSpPr>
          <p:nvPr>
            <p:ph type="body" sz="quarter" idx="13"/>
          </p:nvPr>
        </p:nvSpPr>
        <p:spPr>
          <a:xfrm>
            <a:off x="0" y="781076"/>
            <a:ext cx="3576638" cy="3150844"/>
          </a:xfrm>
          <a:solidFill>
            <a:schemeClr val="tx2">
              <a:alpha val="55000"/>
            </a:schemeClr>
          </a:solidFill>
        </p:spPr>
        <p:txBody>
          <a:bodyPr/>
          <a:lstStyle/>
          <a:p>
            <a:pPr marL="514350" indent="-514350">
              <a:lnSpc>
                <a:spcPct val="95000"/>
              </a:lnSpc>
              <a:buFont typeface="+mj-lt"/>
              <a:buAutoNum type="arabicPeriod"/>
            </a:pPr>
            <a:r>
              <a:rPr lang="en-US" sz="3200" dirty="0">
                <a:solidFill>
                  <a:schemeClr val="bg1"/>
                </a:solidFill>
              </a:rPr>
              <a:t>User in context</a:t>
            </a:r>
          </a:p>
          <a:p>
            <a:pPr marL="514350" indent="-514350">
              <a:lnSpc>
                <a:spcPct val="95000"/>
              </a:lnSpc>
              <a:buFont typeface="+mj-lt"/>
              <a:buAutoNum type="arabicPeriod"/>
            </a:pPr>
            <a:r>
              <a:rPr lang="en-US" sz="3200" dirty="0">
                <a:solidFill>
                  <a:schemeClr val="bg1"/>
                </a:solidFill>
              </a:rPr>
              <a:t>Community perspective</a:t>
            </a:r>
          </a:p>
          <a:p>
            <a:pPr marL="514350" indent="-514350">
              <a:lnSpc>
                <a:spcPct val="95000"/>
              </a:lnSpc>
              <a:buFont typeface="+mj-lt"/>
              <a:buAutoNum type="arabicPeriod"/>
            </a:pPr>
            <a:r>
              <a:rPr lang="en-US" sz="3200" dirty="0">
                <a:solidFill>
                  <a:schemeClr val="bg1"/>
                </a:solidFill>
              </a:rPr>
              <a:t>Ask the right question(s)</a:t>
            </a:r>
          </a:p>
        </p:txBody>
      </p:sp>
      <p:sp>
        <p:nvSpPr>
          <p:cNvPr id="2" name="Title 1"/>
          <p:cNvSpPr>
            <a:spLocks noGrp="1"/>
          </p:cNvSpPr>
          <p:nvPr>
            <p:ph type="title" idx="4294967295"/>
          </p:nvPr>
        </p:nvSpPr>
        <p:spPr>
          <a:xfrm>
            <a:off x="0" y="0"/>
            <a:ext cx="4907280" cy="781077"/>
          </a:xfrm>
          <a:prstGeom prst="rect">
            <a:avLst/>
          </a:prstGeom>
          <a:solidFill>
            <a:schemeClr val="tx2">
              <a:alpha val="55000"/>
            </a:schemeClr>
          </a:solidFill>
        </p:spPr>
        <p:txBody>
          <a:bodyPr/>
          <a:lstStyle/>
          <a:p>
            <a:pPr algn="l"/>
            <a:r>
              <a:rPr lang="en-US" sz="4000" b="1" dirty="0">
                <a:solidFill>
                  <a:schemeClr val="bg1"/>
                </a:solidFill>
                <a:latin typeface="+mn-lt"/>
                <a:ea typeface="+mn-ea"/>
                <a:cs typeface="+mn-cs"/>
              </a:rPr>
              <a:t>Define the problem</a:t>
            </a:r>
          </a:p>
        </p:txBody>
      </p:sp>
      <p:sp>
        <p:nvSpPr>
          <p:cNvPr id="3" name="Rectangle 2">
            <a:extLst>
              <a:ext uri="{FF2B5EF4-FFF2-40B4-BE49-F238E27FC236}">
                <a16:creationId xmlns:a16="http://schemas.microsoft.com/office/drawing/2014/main" id="{A26F16C8-6980-400F-870B-7B6FC5A4992E}"/>
              </a:ext>
            </a:extLst>
          </p:cNvPr>
          <p:cNvSpPr/>
          <p:nvPr/>
        </p:nvSpPr>
        <p:spPr>
          <a:xfrm>
            <a:off x="6096000" y="0"/>
            <a:ext cx="6096000" cy="246221"/>
          </a:xfrm>
          <a:prstGeom prst="rect">
            <a:avLst/>
          </a:prstGeom>
        </p:spPr>
        <p:txBody>
          <a:bodyPr>
            <a:spAutoFit/>
          </a:bodyPr>
          <a:lstStyle/>
          <a:p>
            <a:pPr algn="r"/>
            <a:r>
              <a:rPr lang="en-US" sz="1000" dirty="0">
                <a:solidFill>
                  <a:schemeClr val="bg1"/>
                </a:solidFill>
              </a:rPr>
              <a:t>Image: https://www.flickr.com/photos/iain/13298441884 by Iain Farrell / CC BY-ND 2.0</a:t>
            </a:r>
          </a:p>
        </p:txBody>
      </p:sp>
    </p:spTree>
    <p:extLst>
      <p:ext uri="{BB962C8B-B14F-4D97-AF65-F5344CB8AC3E}">
        <p14:creationId xmlns:p14="http://schemas.microsoft.com/office/powerpoint/2010/main" val="1062123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4294967295"/>
          </p:nvPr>
        </p:nvPicPr>
        <p:blipFill rotWithShape="1">
          <a:blip r:embed="rId3" cstate="email">
            <a:extLst>
              <a:ext uri="{28A0092B-C50C-407E-A947-70E740481C1C}">
                <a14:useLocalDpi xmlns:a14="http://schemas.microsoft.com/office/drawing/2010/main"/>
              </a:ext>
            </a:extLst>
          </a:blip>
          <a:srcRect/>
          <a:stretch/>
        </p:blipFill>
        <p:spPr>
          <a:xfrm>
            <a:off x="0" y="-382151"/>
            <a:ext cx="12192000" cy="6661031"/>
          </a:xfrm>
          <a:prstGeom prst="rect">
            <a:avLst/>
          </a:prstGeom>
        </p:spPr>
      </p:pic>
      <p:sp>
        <p:nvSpPr>
          <p:cNvPr id="9" name="Title 1">
            <a:extLst>
              <a:ext uri="{FF2B5EF4-FFF2-40B4-BE49-F238E27FC236}">
                <a16:creationId xmlns:a16="http://schemas.microsoft.com/office/drawing/2014/main" id="{F62FF270-B163-4342-BE31-A52B6A620303}"/>
              </a:ext>
            </a:extLst>
          </p:cNvPr>
          <p:cNvSpPr txBox="1">
            <a:spLocks/>
          </p:cNvSpPr>
          <p:nvPr/>
        </p:nvSpPr>
        <p:spPr>
          <a:xfrm>
            <a:off x="0" y="0"/>
            <a:ext cx="9098280" cy="781077"/>
          </a:xfrm>
          <a:prstGeom prst="rect">
            <a:avLst/>
          </a:prstGeom>
          <a:solidFill>
            <a:schemeClr val="tx2">
              <a:alpha val="55000"/>
            </a:schemeClr>
          </a:solidFill>
        </p:spPr>
        <p:txBody>
          <a:bodyPr/>
          <a:lstStyle>
            <a:lvl1pPr algn="ctr" defTabSz="609585" rtl="0" eaLnBrk="1" latinLnBrk="0" hangingPunct="1">
              <a:spcBef>
                <a:spcPct val="0"/>
              </a:spcBef>
              <a:buNone/>
              <a:defRPr sz="5867" kern="1200">
                <a:solidFill>
                  <a:schemeClr val="tx1"/>
                </a:solidFill>
                <a:latin typeface="+mj-lt"/>
                <a:ea typeface="+mj-ea"/>
                <a:cs typeface="+mj-cs"/>
              </a:defRPr>
            </a:lvl1pPr>
          </a:lstStyle>
          <a:p>
            <a:pPr algn="l"/>
            <a:r>
              <a:rPr lang="en-US" sz="4000" b="1" dirty="0">
                <a:solidFill>
                  <a:schemeClr val="bg1"/>
                </a:solidFill>
                <a:latin typeface="+mn-lt"/>
                <a:ea typeface="+mn-ea"/>
                <a:cs typeface="+mn-cs"/>
              </a:rPr>
              <a:t>Define the problem: </a:t>
            </a:r>
            <a:r>
              <a:rPr lang="en-US" sz="4000" b="1" dirty="0">
                <a:solidFill>
                  <a:schemeClr val="bg1"/>
                </a:solidFill>
              </a:rPr>
              <a:t>User in context</a:t>
            </a:r>
            <a:endParaRPr lang="en-US" sz="4000" b="1" dirty="0">
              <a:solidFill>
                <a:schemeClr val="bg1"/>
              </a:solidFill>
              <a:latin typeface="+mn-lt"/>
              <a:ea typeface="+mn-ea"/>
              <a:cs typeface="+mn-cs"/>
            </a:endParaRPr>
          </a:p>
        </p:txBody>
      </p:sp>
      <p:sp>
        <p:nvSpPr>
          <p:cNvPr id="10" name="Rectangle 9">
            <a:extLst>
              <a:ext uri="{FF2B5EF4-FFF2-40B4-BE49-F238E27FC236}">
                <a16:creationId xmlns:a16="http://schemas.microsoft.com/office/drawing/2014/main" id="{5C77A98B-1579-4605-B631-1CB2A493A4AF}"/>
              </a:ext>
            </a:extLst>
          </p:cNvPr>
          <p:cNvSpPr/>
          <p:nvPr/>
        </p:nvSpPr>
        <p:spPr>
          <a:xfrm>
            <a:off x="6050280" y="-382151"/>
            <a:ext cx="6096000" cy="246221"/>
          </a:xfrm>
          <a:prstGeom prst="rect">
            <a:avLst/>
          </a:prstGeom>
        </p:spPr>
        <p:txBody>
          <a:bodyPr>
            <a:spAutoFit/>
          </a:bodyPr>
          <a:lstStyle/>
          <a:p>
            <a:pPr algn="r"/>
            <a:r>
              <a:rPr lang="en-US" sz="1000" dirty="0">
                <a:solidFill>
                  <a:schemeClr val="bg1"/>
                </a:solidFill>
              </a:rPr>
              <a:t>Image: https://www.flickr.com/photos/sugarhiccuphiccup/4843083598 by Troy Tolley / CC BY-ND 2.0</a:t>
            </a:r>
          </a:p>
        </p:txBody>
      </p:sp>
    </p:spTree>
    <p:extLst>
      <p:ext uri="{BB962C8B-B14F-4D97-AF65-F5344CB8AC3E}">
        <p14:creationId xmlns:p14="http://schemas.microsoft.com/office/powerpoint/2010/main" val="3746347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idx="4294967295"/>
          </p:nvPr>
        </p:nvPicPr>
        <p:blipFill rotWithShape="1">
          <a:blip r:embed="rId3" cstate="email">
            <a:extLst>
              <a:ext uri="{28A0092B-C50C-407E-A947-70E740481C1C}">
                <a14:useLocalDpi xmlns:a14="http://schemas.microsoft.com/office/drawing/2010/main"/>
              </a:ext>
            </a:extLst>
          </a:blip>
          <a:srcRect/>
          <a:stretch/>
        </p:blipFill>
        <p:spPr>
          <a:xfrm>
            <a:off x="0" y="0"/>
            <a:ext cx="12192000" cy="6263640"/>
          </a:xfrm>
          <a:prstGeom prst="rect">
            <a:avLst/>
          </a:prstGeom>
        </p:spPr>
      </p:pic>
      <p:sp>
        <p:nvSpPr>
          <p:cNvPr id="7" name="Title 1">
            <a:extLst>
              <a:ext uri="{FF2B5EF4-FFF2-40B4-BE49-F238E27FC236}">
                <a16:creationId xmlns:a16="http://schemas.microsoft.com/office/drawing/2014/main" id="{BE0B2759-8975-4C51-8E64-FE7702318099}"/>
              </a:ext>
            </a:extLst>
          </p:cNvPr>
          <p:cNvSpPr txBox="1">
            <a:spLocks/>
          </p:cNvSpPr>
          <p:nvPr/>
        </p:nvSpPr>
        <p:spPr>
          <a:xfrm>
            <a:off x="0" y="0"/>
            <a:ext cx="10927080" cy="781077"/>
          </a:xfrm>
          <a:prstGeom prst="rect">
            <a:avLst/>
          </a:prstGeom>
          <a:solidFill>
            <a:schemeClr val="tx2">
              <a:alpha val="55000"/>
            </a:schemeClr>
          </a:solidFill>
        </p:spPr>
        <p:txBody>
          <a:bodyPr/>
          <a:lstStyle>
            <a:lvl1pPr algn="ctr" defTabSz="609585" rtl="0" eaLnBrk="1" latinLnBrk="0" hangingPunct="1">
              <a:spcBef>
                <a:spcPct val="0"/>
              </a:spcBef>
              <a:buNone/>
              <a:defRPr sz="5867" kern="1200">
                <a:solidFill>
                  <a:schemeClr val="tx1"/>
                </a:solidFill>
                <a:latin typeface="+mj-lt"/>
                <a:ea typeface="+mj-ea"/>
                <a:cs typeface="+mj-cs"/>
              </a:defRPr>
            </a:lvl1pPr>
          </a:lstStyle>
          <a:p>
            <a:pPr algn="l"/>
            <a:r>
              <a:rPr lang="en-US" sz="4000" b="1" dirty="0">
                <a:solidFill>
                  <a:schemeClr val="bg1"/>
                </a:solidFill>
                <a:latin typeface="+mn-lt"/>
                <a:ea typeface="+mn-ea"/>
                <a:cs typeface="+mn-cs"/>
              </a:rPr>
              <a:t>Define the problem: </a:t>
            </a:r>
            <a:r>
              <a:rPr lang="en-US" sz="4000" b="1" dirty="0">
                <a:solidFill>
                  <a:schemeClr val="bg1"/>
                </a:solidFill>
              </a:rPr>
              <a:t>Community perspective</a:t>
            </a:r>
            <a:endParaRPr lang="en-US" sz="4000" b="1" dirty="0">
              <a:solidFill>
                <a:schemeClr val="bg1"/>
              </a:solidFill>
              <a:latin typeface="+mn-lt"/>
              <a:ea typeface="+mn-ea"/>
              <a:cs typeface="+mn-cs"/>
            </a:endParaRPr>
          </a:p>
        </p:txBody>
      </p:sp>
      <p:sp>
        <p:nvSpPr>
          <p:cNvPr id="6" name="Rectangle 5">
            <a:extLst>
              <a:ext uri="{FF2B5EF4-FFF2-40B4-BE49-F238E27FC236}">
                <a16:creationId xmlns:a16="http://schemas.microsoft.com/office/drawing/2014/main" id="{B990D6BC-3E82-46EF-B218-450C45EC5B47}"/>
              </a:ext>
            </a:extLst>
          </p:cNvPr>
          <p:cNvSpPr/>
          <p:nvPr/>
        </p:nvSpPr>
        <p:spPr>
          <a:xfrm>
            <a:off x="0" y="6017419"/>
            <a:ext cx="6096000" cy="246221"/>
          </a:xfrm>
          <a:prstGeom prst="rect">
            <a:avLst/>
          </a:prstGeom>
        </p:spPr>
        <p:txBody>
          <a:bodyPr>
            <a:spAutoFit/>
          </a:bodyPr>
          <a:lstStyle/>
          <a:p>
            <a:r>
              <a:rPr lang="en-US" sz="1000" dirty="0">
                <a:solidFill>
                  <a:schemeClr val="bg1"/>
                </a:solidFill>
              </a:rPr>
              <a:t>Image: https://www.flickr.com/photos/grongar/8736701984 by Rebecca Siegel / CC BY 2.0</a:t>
            </a:r>
          </a:p>
        </p:txBody>
      </p:sp>
    </p:spTree>
    <p:extLst>
      <p:ext uri="{BB962C8B-B14F-4D97-AF65-F5344CB8AC3E}">
        <p14:creationId xmlns:p14="http://schemas.microsoft.com/office/powerpoint/2010/main" val="827508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C013A5-C768-4EFD-9C5E-ACD4EFE5E04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339840"/>
          </a:xfrm>
          <a:prstGeom prst="rect">
            <a:avLst/>
          </a:prstGeom>
        </p:spPr>
      </p:pic>
      <p:sp>
        <p:nvSpPr>
          <p:cNvPr id="6" name="Title 1">
            <a:extLst>
              <a:ext uri="{FF2B5EF4-FFF2-40B4-BE49-F238E27FC236}">
                <a16:creationId xmlns:a16="http://schemas.microsoft.com/office/drawing/2014/main" id="{D0C62BED-D1E6-47B0-9F92-E1FEB075996B}"/>
              </a:ext>
            </a:extLst>
          </p:cNvPr>
          <p:cNvSpPr txBox="1">
            <a:spLocks/>
          </p:cNvSpPr>
          <p:nvPr/>
        </p:nvSpPr>
        <p:spPr>
          <a:xfrm>
            <a:off x="0" y="0"/>
            <a:ext cx="11125200" cy="781077"/>
          </a:xfrm>
          <a:prstGeom prst="rect">
            <a:avLst/>
          </a:prstGeom>
          <a:solidFill>
            <a:schemeClr val="tx2">
              <a:alpha val="55000"/>
            </a:schemeClr>
          </a:solidFill>
        </p:spPr>
        <p:txBody>
          <a:bodyPr/>
          <a:lstStyle>
            <a:lvl1pPr algn="ctr" defTabSz="609585" rtl="0" eaLnBrk="1" latinLnBrk="0" hangingPunct="1">
              <a:spcBef>
                <a:spcPct val="0"/>
              </a:spcBef>
              <a:buNone/>
              <a:defRPr sz="5867" kern="1200">
                <a:solidFill>
                  <a:schemeClr val="tx1"/>
                </a:solidFill>
                <a:latin typeface="+mj-lt"/>
                <a:ea typeface="+mj-ea"/>
                <a:cs typeface="+mj-cs"/>
              </a:defRPr>
            </a:lvl1pPr>
          </a:lstStyle>
          <a:p>
            <a:pPr algn="l"/>
            <a:r>
              <a:rPr lang="en-US" sz="4000" b="1" dirty="0">
                <a:solidFill>
                  <a:schemeClr val="bg1"/>
                </a:solidFill>
                <a:latin typeface="+mn-lt"/>
                <a:ea typeface="+mn-ea"/>
                <a:cs typeface="+mn-cs"/>
              </a:rPr>
              <a:t>Define the problem: Ask the right question(s)</a:t>
            </a:r>
          </a:p>
        </p:txBody>
      </p:sp>
      <p:sp>
        <p:nvSpPr>
          <p:cNvPr id="9" name="Rectangle 8">
            <a:extLst>
              <a:ext uri="{FF2B5EF4-FFF2-40B4-BE49-F238E27FC236}">
                <a16:creationId xmlns:a16="http://schemas.microsoft.com/office/drawing/2014/main" id="{99F359B7-1239-44D6-8258-7C09553D62E5}"/>
              </a:ext>
            </a:extLst>
          </p:cNvPr>
          <p:cNvSpPr/>
          <p:nvPr/>
        </p:nvSpPr>
        <p:spPr>
          <a:xfrm>
            <a:off x="0" y="6093619"/>
            <a:ext cx="6096000" cy="246221"/>
          </a:xfrm>
          <a:prstGeom prst="rect">
            <a:avLst/>
          </a:prstGeom>
        </p:spPr>
        <p:txBody>
          <a:bodyPr>
            <a:spAutoFit/>
          </a:bodyPr>
          <a:lstStyle/>
          <a:p>
            <a:r>
              <a:rPr lang="en-US" sz="1000" dirty="0">
                <a:solidFill>
                  <a:schemeClr val="bg1"/>
                </a:solidFill>
              </a:rPr>
              <a:t>Image: https://www.flickr.com/photos/mcleod/7150176087 by Scott McLeod / CC BY 2.0</a:t>
            </a:r>
          </a:p>
        </p:txBody>
      </p:sp>
    </p:spTree>
    <p:extLst>
      <p:ext uri="{BB962C8B-B14F-4D97-AF65-F5344CB8AC3E}">
        <p14:creationId xmlns:p14="http://schemas.microsoft.com/office/powerpoint/2010/main" val="38190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A01E1A-88FB-4FD0-9D98-598066019C7D}"/>
              </a:ext>
            </a:extLst>
          </p:cNvPr>
          <p:cNvSpPr txBox="1"/>
          <p:nvPr/>
        </p:nvSpPr>
        <p:spPr>
          <a:xfrm>
            <a:off x="2842260" y="1691640"/>
            <a:ext cx="6507480" cy="830997"/>
          </a:xfrm>
          <a:prstGeom prst="rect">
            <a:avLst/>
          </a:prstGeom>
          <a:noFill/>
        </p:spPr>
        <p:txBody>
          <a:bodyPr wrap="square" rtlCol="0">
            <a:spAutoFit/>
          </a:bodyPr>
          <a:lstStyle/>
          <a:p>
            <a:pPr algn="ctr"/>
            <a:r>
              <a:rPr lang="en-US" sz="4800" b="1" dirty="0">
                <a:solidFill>
                  <a:schemeClr val="bg1"/>
                </a:solidFill>
              </a:rPr>
              <a:t>ACTIVITY</a:t>
            </a:r>
          </a:p>
        </p:txBody>
      </p:sp>
      <p:sp>
        <p:nvSpPr>
          <p:cNvPr id="5" name="TextBox 4">
            <a:extLst>
              <a:ext uri="{FF2B5EF4-FFF2-40B4-BE49-F238E27FC236}">
                <a16:creationId xmlns:a16="http://schemas.microsoft.com/office/drawing/2014/main" id="{E347C910-3E06-427C-8A45-D45F894BAA48}"/>
              </a:ext>
            </a:extLst>
          </p:cNvPr>
          <p:cNvSpPr txBox="1"/>
          <p:nvPr/>
        </p:nvSpPr>
        <p:spPr>
          <a:xfrm>
            <a:off x="2491740" y="2813149"/>
            <a:ext cx="7208520" cy="646331"/>
          </a:xfrm>
          <a:prstGeom prst="rect">
            <a:avLst/>
          </a:prstGeom>
          <a:noFill/>
        </p:spPr>
        <p:txBody>
          <a:bodyPr wrap="square" rtlCol="0">
            <a:spAutoFit/>
          </a:bodyPr>
          <a:lstStyle/>
          <a:p>
            <a:pPr algn="ctr"/>
            <a:r>
              <a:rPr lang="en-US" sz="3600" b="1" dirty="0">
                <a:solidFill>
                  <a:schemeClr val="bg1"/>
                </a:solidFill>
              </a:rPr>
              <a:t>Practice Generating Questions</a:t>
            </a:r>
          </a:p>
        </p:txBody>
      </p:sp>
    </p:spTree>
    <p:extLst>
      <p:ext uri="{BB962C8B-B14F-4D97-AF65-F5344CB8AC3E}">
        <p14:creationId xmlns:p14="http://schemas.microsoft.com/office/powerpoint/2010/main" val="628955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328612"/>
          </a:xfrm>
          <a:prstGeom prst="rect">
            <a:avLst/>
          </a:prstGeom>
        </p:spPr>
      </p:pic>
      <p:sp>
        <p:nvSpPr>
          <p:cNvPr id="3" name="Content Placeholder 2"/>
          <p:cNvSpPr>
            <a:spLocks noGrp="1"/>
          </p:cNvSpPr>
          <p:nvPr>
            <p:ph type="body" sz="quarter" idx="13"/>
          </p:nvPr>
        </p:nvSpPr>
        <p:spPr>
          <a:xfrm>
            <a:off x="0" y="241170"/>
            <a:ext cx="6233021" cy="745419"/>
          </a:xfrm>
          <a:solidFill>
            <a:schemeClr val="tx1">
              <a:alpha val="65000"/>
            </a:schemeClr>
          </a:solidFill>
        </p:spPr>
        <p:txBody>
          <a:bodyPr>
            <a:noAutofit/>
          </a:bodyPr>
          <a:lstStyle/>
          <a:p>
            <a:pPr algn="ctr"/>
            <a:r>
              <a:rPr lang="en-US" sz="4000" dirty="0">
                <a:solidFill>
                  <a:schemeClr val="bg1"/>
                </a:solidFill>
              </a:rPr>
              <a:t>Ethnographic Research</a:t>
            </a:r>
          </a:p>
        </p:txBody>
      </p:sp>
      <p:sp>
        <p:nvSpPr>
          <p:cNvPr id="4" name="Text Placeholder 3"/>
          <p:cNvSpPr>
            <a:spLocks noGrp="1"/>
          </p:cNvSpPr>
          <p:nvPr>
            <p:ph type="body" sz="quarter" idx="14"/>
          </p:nvPr>
        </p:nvSpPr>
        <p:spPr>
          <a:xfrm>
            <a:off x="0" y="1967038"/>
            <a:ext cx="11252200" cy="1786816"/>
          </a:xfrm>
          <a:solidFill>
            <a:schemeClr val="tx1">
              <a:alpha val="65000"/>
            </a:schemeClr>
          </a:solidFill>
        </p:spPr>
        <p:txBody>
          <a:bodyPr/>
          <a:lstStyle/>
          <a:p>
            <a:pPr marL="0" indent="0" algn="ctr">
              <a:buNone/>
            </a:pPr>
            <a:r>
              <a:rPr lang="en-US" sz="2800" b="1" dirty="0">
                <a:solidFill>
                  <a:schemeClr val="bg1"/>
                </a:solidFill>
              </a:rPr>
              <a:t>“…a way of seeing how individuals interact and behave in situations by utilizing different qualitative data collection and analysis methods.” </a:t>
            </a:r>
          </a:p>
          <a:p>
            <a:pPr marL="0" indent="0" algn="r">
              <a:buNone/>
            </a:pPr>
            <a:r>
              <a:rPr lang="en-US" sz="1800" b="1" dirty="0">
                <a:solidFill>
                  <a:schemeClr val="bg1"/>
                </a:solidFill>
              </a:rPr>
              <a:t>(Connaway and Radford 2017, 263)</a:t>
            </a:r>
          </a:p>
        </p:txBody>
      </p:sp>
      <p:sp>
        <p:nvSpPr>
          <p:cNvPr id="5" name="Rectangle 4">
            <a:extLst>
              <a:ext uri="{FF2B5EF4-FFF2-40B4-BE49-F238E27FC236}">
                <a16:creationId xmlns:a16="http://schemas.microsoft.com/office/drawing/2014/main" id="{CD645B8D-60AC-4105-94E2-ADF880A0FD13}"/>
              </a:ext>
            </a:extLst>
          </p:cNvPr>
          <p:cNvSpPr/>
          <p:nvPr/>
        </p:nvSpPr>
        <p:spPr>
          <a:xfrm>
            <a:off x="6096000" y="6082391"/>
            <a:ext cx="6096000" cy="246221"/>
          </a:xfrm>
          <a:prstGeom prst="rect">
            <a:avLst/>
          </a:prstGeom>
        </p:spPr>
        <p:txBody>
          <a:bodyPr>
            <a:spAutoFit/>
          </a:bodyPr>
          <a:lstStyle/>
          <a:p>
            <a:pPr algn="r" defTabSz="457153">
              <a:defRPr/>
            </a:pPr>
            <a:r>
              <a:rPr lang="en-US" sz="1000" dirty="0">
                <a:latin typeface="Arial" panose="020B0604020202020204" pitchFamily="34" charset="0"/>
                <a:cs typeface="Arial" panose="020B0604020202020204" pitchFamily="34" charset="0"/>
              </a:rPr>
              <a:t>Image: https://www.flickr.com/photos/pmillera4/13570027834/ by Peter Miller / CC BY-NC-ND 2.0</a:t>
            </a:r>
          </a:p>
        </p:txBody>
      </p:sp>
    </p:spTree>
    <p:extLst>
      <p:ext uri="{BB962C8B-B14F-4D97-AF65-F5344CB8AC3E}">
        <p14:creationId xmlns:p14="http://schemas.microsoft.com/office/powerpoint/2010/main" val="3435621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291619"/>
          </a:xfrm>
          <a:prstGeom prst="rect">
            <a:avLst/>
          </a:prstGeom>
        </p:spPr>
      </p:pic>
      <p:sp>
        <p:nvSpPr>
          <p:cNvPr id="2" name="Text Placeholder 1"/>
          <p:cNvSpPr>
            <a:spLocks noGrp="1"/>
          </p:cNvSpPr>
          <p:nvPr>
            <p:ph type="body" sz="quarter" idx="13"/>
          </p:nvPr>
        </p:nvSpPr>
        <p:spPr>
          <a:xfrm>
            <a:off x="0" y="417190"/>
            <a:ext cx="7747000" cy="702321"/>
          </a:xfrm>
          <a:solidFill>
            <a:schemeClr val="tx1">
              <a:alpha val="65000"/>
            </a:schemeClr>
          </a:solidFill>
        </p:spPr>
        <p:txBody>
          <a:bodyPr/>
          <a:lstStyle/>
          <a:p>
            <a:r>
              <a:rPr lang="en-US" sz="4000" dirty="0">
                <a:solidFill>
                  <a:schemeClr val="bg1"/>
                </a:solidFill>
                <a:latin typeface="Arial" pitchFamily="34" charset="0"/>
                <a:cs typeface="Arial" pitchFamily="34" charset="0"/>
              </a:rPr>
              <a:t>Qualitative Research Definition</a:t>
            </a:r>
            <a:endParaRPr lang="en-US" sz="4000" dirty="0">
              <a:solidFill>
                <a:schemeClr val="bg1"/>
              </a:solidFill>
            </a:endParaRPr>
          </a:p>
        </p:txBody>
      </p:sp>
      <p:sp>
        <p:nvSpPr>
          <p:cNvPr id="3" name="Text Placeholder 2"/>
          <p:cNvSpPr>
            <a:spLocks noGrp="1"/>
          </p:cNvSpPr>
          <p:nvPr>
            <p:ph type="body" sz="quarter" idx="14"/>
          </p:nvPr>
        </p:nvSpPr>
        <p:spPr>
          <a:xfrm>
            <a:off x="3639562" y="1439469"/>
            <a:ext cx="8552438" cy="4557594"/>
          </a:xfrm>
          <a:solidFill>
            <a:schemeClr val="tx1">
              <a:alpha val="65000"/>
            </a:schemeClr>
          </a:solidFill>
        </p:spPr>
        <p:txBody>
          <a:bodyPr/>
          <a:lstStyle/>
          <a:p>
            <a:pPr marL="0" indent="0">
              <a:buNone/>
            </a:pPr>
            <a:r>
              <a:rPr lang="en-US" sz="2800" b="1" dirty="0">
                <a:solidFill>
                  <a:schemeClr val="bg1"/>
                </a:solidFill>
                <a:latin typeface="Arial" pitchFamily="34" charset="0"/>
                <a:cs typeface="Arial" pitchFamily="34" charset="0"/>
              </a:rPr>
              <a:t>A type of scientific research that:</a:t>
            </a:r>
          </a:p>
          <a:p>
            <a:pPr lvl="1">
              <a:buFont typeface="Arial" panose="020B0604020202020204" pitchFamily="34" charset="0"/>
              <a:buChar char="•"/>
            </a:pPr>
            <a:r>
              <a:rPr lang="en-US" sz="2800" b="1" dirty="0">
                <a:solidFill>
                  <a:schemeClr val="bg1"/>
                </a:solidFill>
                <a:latin typeface="Arial" pitchFamily="34" charset="0"/>
                <a:cs typeface="Arial" pitchFamily="34" charset="0"/>
              </a:rPr>
              <a:t>Seeks answers to a question</a:t>
            </a:r>
          </a:p>
          <a:p>
            <a:pPr lvl="1">
              <a:buFont typeface="Arial" panose="020B0604020202020204" pitchFamily="34" charset="0"/>
              <a:buChar char="•"/>
            </a:pPr>
            <a:r>
              <a:rPr lang="en-US" sz="2800" b="1" dirty="0">
                <a:solidFill>
                  <a:schemeClr val="bg1"/>
                </a:solidFill>
                <a:latin typeface="Arial" pitchFamily="34" charset="0"/>
                <a:cs typeface="Arial" pitchFamily="34" charset="0"/>
              </a:rPr>
              <a:t>Systematically uses predefined set of procedures to answer question</a:t>
            </a:r>
          </a:p>
          <a:p>
            <a:pPr lvl="1">
              <a:buFont typeface="Arial" panose="020B0604020202020204" pitchFamily="34" charset="0"/>
              <a:buChar char="•"/>
            </a:pPr>
            <a:r>
              <a:rPr lang="en-US" sz="2800" b="1" dirty="0">
                <a:solidFill>
                  <a:schemeClr val="bg1"/>
                </a:solidFill>
                <a:latin typeface="Arial" pitchFamily="34" charset="0"/>
                <a:cs typeface="Arial" pitchFamily="34" charset="0"/>
              </a:rPr>
              <a:t>Collects evidence</a:t>
            </a:r>
          </a:p>
          <a:p>
            <a:pPr lvl="1">
              <a:buFont typeface="Arial" panose="020B0604020202020204" pitchFamily="34" charset="0"/>
              <a:buChar char="•"/>
            </a:pPr>
            <a:r>
              <a:rPr lang="en-US" sz="2800" b="1" dirty="0">
                <a:solidFill>
                  <a:schemeClr val="bg1"/>
                </a:solidFill>
                <a:latin typeface="Arial" pitchFamily="34" charset="0"/>
                <a:cs typeface="Arial" pitchFamily="34" charset="0"/>
              </a:rPr>
              <a:t>Produces findings that:</a:t>
            </a:r>
          </a:p>
          <a:p>
            <a:pPr lvl="2">
              <a:buFont typeface="Arial" panose="020B0604020202020204" pitchFamily="34" charset="0"/>
              <a:buChar char="•"/>
            </a:pPr>
            <a:r>
              <a:rPr lang="en-US" sz="2800" b="1" dirty="0">
                <a:solidFill>
                  <a:schemeClr val="bg1"/>
                </a:solidFill>
                <a:latin typeface="Arial" pitchFamily="34" charset="0"/>
                <a:cs typeface="Arial" pitchFamily="34" charset="0"/>
              </a:rPr>
              <a:t>Are not determined in advance</a:t>
            </a:r>
          </a:p>
          <a:p>
            <a:pPr lvl="2">
              <a:buFont typeface="Arial" panose="020B0604020202020204" pitchFamily="34" charset="0"/>
              <a:buChar char="•"/>
            </a:pPr>
            <a:r>
              <a:rPr lang="en-US" sz="2800" b="1" dirty="0">
                <a:solidFill>
                  <a:schemeClr val="bg1"/>
                </a:solidFill>
                <a:latin typeface="Arial" pitchFamily="34" charset="0"/>
                <a:cs typeface="Arial" pitchFamily="34" charset="0"/>
              </a:rPr>
              <a:t>Apply beyond immediate boundaries of study</a:t>
            </a:r>
            <a:endParaRPr lang="en-US" sz="2800" b="1" dirty="0">
              <a:solidFill>
                <a:schemeClr val="bg1"/>
              </a:solidFill>
            </a:endParaRPr>
          </a:p>
        </p:txBody>
      </p:sp>
      <p:sp>
        <p:nvSpPr>
          <p:cNvPr id="5" name="Rectangle 4">
            <a:extLst>
              <a:ext uri="{FF2B5EF4-FFF2-40B4-BE49-F238E27FC236}">
                <a16:creationId xmlns:a16="http://schemas.microsoft.com/office/drawing/2014/main" id="{04A867E8-525D-4BA6-A164-FA98A127636C}"/>
              </a:ext>
            </a:extLst>
          </p:cNvPr>
          <p:cNvSpPr/>
          <p:nvPr/>
        </p:nvSpPr>
        <p:spPr>
          <a:xfrm>
            <a:off x="0" y="6082266"/>
            <a:ext cx="6096000" cy="246221"/>
          </a:xfrm>
          <a:prstGeom prst="rect">
            <a:avLst/>
          </a:prstGeom>
        </p:spPr>
        <p:txBody>
          <a:bodyPr>
            <a:spAutoFit/>
          </a:bodyPr>
          <a:lstStyle/>
          <a:p>
            <a:r>
              <a:rPr lang="en-US" sz="1000" dirty="0">
                <a:solidFill>
                  <a:schemeClr val="bg1"/>
                </a:solidFill>
                <a:latin typeface="Arial" panose="020B0604020202020204" pitchFamily="34" charset="0"/>
                <a:cs typeface="Arial" panose="020B0604020202020204" pitchFamily="34" charset="0"/>
              </a:rPr>
              <a:t>Image: https://www.flickr.com/photos/katesheets/5772901616/ by </a:t>
            </a:r>
            <a:r>
              <a:rPr lang="en-US" sz="1000" dirty="0" err="1">
                <a:solidFill>
                  <a:schemeClr val="bg1"/>
                </a:solidFill>
                <a:latin typeface="Arial" panose="020B0604020202020204" pitchFamily="34" charset="0"/>
                <a:cs typeface="Arial" panose="020B0604020202020204" pitchFamily="34" charset="0"/>
              </a:rPr>
              <a:t>katesheets</a:t>
            </a:r>
            <a:r>
              <a:rPr lang="en-US" sz="1000" dirty="0">
                <a:solidFill>
                  <a:schemeClr val="bg1"/>
                </a:solidFill>
                <a:latin typeface="Arial" panose="020B0604020202020204" pitchFamily="34" charset="0"/>
                <a:cs typeface="Arial" panose="020B0604020202020204" pitchFamily="34" charset="0"/>
              </a:rPr>
              <a:t> / CC BY-NC 2.0</a:t>
            </a:r>
          </a:p>
        </p:txBody>
      </p:sp>
    </p:spTree>
    <p:extLst>
      <p:ext uri="{BB962C8B-B14F-4D97-AF65-F5344CB8AC3E}">
        <p14:creationId xmlns:p14="http://schemas.microsoft.com/office/powerpoint/2010/main" val="321850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9380"/>
            <a:ext cx="12192000" cy="6285315"/>
          </a:xfrm>
          <a:prstGeom prst="rect">
            <a:avLst/>
          </a:prstGeom>
        </p:spPr>
      </p:pic>
      <p:sp>
        <p:nvSpPr>
          <p:cNvPr id="4" name="Text Placeholder 3"/>
          <p:cNvSpPr>
            <a:spLocks noGrp="1"/>
          </p:cNvSpPr>
          <p:nvPr>
            <p:ph type="body" sz="quarter" idx="13"/>
          </p:nvPr>
        </p:nvSpPr>
        <p:spPr>
          <a:xfrm>
            <a:off x="0" y="212079"/>
            <a:ext cx="7588155" cy="784208"/>
          </a:xfrm>
          <a:solidFill>
            <a:schemeClr val="tx1">
              <a:alpha val="65000"/>
            </a:schemeClr>
          </a:solidFill>
        </p:spPr>
        <p:txBody>
          <a:bodyPr/>
          <a:lstStyle/>
          <a:p>
            <a:r>
              <a:rPr lang="en-US" sz="4000" dirty="0">
                <a:solidFill>
                  <a:schemeClr val="bg1"/>
                </a:solidFill>
                <a:latin typeface="Arial" pitchFamily="34" charset="0"/>
                <a:cs typeface="Arial" pitchFamily="34" charset="0"/>
              </a:rPr>
              <a:t>What is Qualitative Research?</a:t>
            </a:r>
            <a:endParaRPr lang="en-US" sz="4000" dirty="0">
              <a:solidFill>
                <a:schemeClr val="bg1"/>
              </a:solidFill>
            </a:endParaRPr>
          </a:p>
        </p:txBody>
      </p:sp>
      <p:sp>
        <p:nvSpPr>
          <p:cNvPr id="5" name="Text Placeholder 4"/>
          <p:cNvSpPr>
            <a:spLocks noGrp="1"/>
          </p:cNvSpPr>
          <p:nvPr>
            <p:ph type="body" sz="quarter" idx="14"/>
          </p:nvPr>
        </p:nvSpPr>
        <p:spPr>
          <a:xfrm>
            <a:off x="0" y="1278184"/>
            <a:ext cx="11252200" cy="4423833"/>
          </a:xfrm>
          <a:solidFill>
            <a:schemeClr val="tx1">
              <a:alpha val="65000"/>
            </a:schemeClr>
          </a:solidFill>
        </p:spPr>
        <p:txBody>
          <a:bodyPr/>
          <a:lstStyle/>
          <a:p>
            <a:pPr>
              <a:buNone/>
            </a:pPr>
            <a:r>
              <a:rPr lang="en-US" sz="2400" b="1" dirty="0">
                <a:solidFill>
                  <a:schemeClr val="bg1"/>
                </a:solidFill>
                <a:latin typeface="Arial" pitchFamily="34" charset="0"/>
                <a:cs typeface="Arial" pitchFamily="34" charset="0"/>
              </a:rPr>
              <a:t>“…a situated activity that locates the observer in the world. It consists of a set of interpretive, material practices that make the world visible. These practices transform the world. They turn the world into a series of representations, including field notes, interviews, conversations, photographs, recordings, &amp; memos to the self. </a:t>
            </a:r>
          </a:p>
          <a:p>
            <a:endParaRPr lang="en-US" sz="2400" b="1" dirty="0">
              <a:solidFill>
                <a:schemeClr val="bg1"/>
              </a:solidFill>
              <a:latin typeface="Arial" pitchFamily="34" charset="0"/>
              <a:cs typeface="Arial" pitchFamily="34" charset="0"/>
            </a:endParaRPr>
          </a:p>
          <a:p>
            <a:pPr marL="455613" indent="1588">
              <a:buNone/>
            </a:pPr>
            <a:r>
              <a:rPr lang="en-US" sz="2400" b="1" dirty="0">
                <a:solidFill>
                  <a:schemeClr val="bg1"/>
                </a:solidFill>
                <a:latin typeface="Arial" pitchFamily="34" charset="0"/>
                <a:cs typeface="Arial" pitchFamily="34" charset="0"/>
              </a:rPr>
              <a:t>At this level, qualitative research involves an interpretive, naturalistic approach to the world. This means that qualitative researchers study things in their natural settings, attempting to make sense of, or to interpret, phenomena in terms of the meanings people bring to them.” </a:t>
            </a:r>
          </a:p>
          <a:p>
            <a:pPr algn="r">
              <a:buNone/>
            </a:pPr>
            <a:r>
              <a:rPr lang="en-US" sz="1800" b="1" dirty="0">
                <a:solidFill>
                  <a:schemeClr val="bg1"/>
                </a:solidFill>
                <a:latin typeface="Arial" pitchFamily="34" charset="0"/>
                <a:ea typeface="Open Sans" pitchFamily="34" charset="0"/>
                <a:cs typeface="Arial" pitchFamily="34" charset="0"/>
              </a:rPr>
              <a:t>(Denzin and Lincoln 2005)</a:t>
            </a:r>
            <a:endParaRPr lang="en-US" sz="1800" b="1"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6549F0A-F151-4476-9EE5-484D816918C9}"/>
              </a:ext>
            </a:extLst>
          </p:cNvPr>
          <p:cNvSpPr/>
          <p:nvPr/>
        </p:nvSpPr>
        <p:spPr>
          <a:xfrm>
            <a:off x="6096000" y="6047552"/>
            <a:ext cx="6096000" cy="246221"/>
          </a:xfrm>
          <a:prstGeom prst="rect">
            <a:avLst/>
          </a:prstGeom>
        </p:spPr>
        <p:txBody>
          <a:bodyPr>
            <a:spAutoFit/>
          </a:bodyPr>
          <a:lstStyle/>
          <a:p>
            <a:pPr algn="r">
              <a:defRPr/>
            </a:pPr>
            <a:r>
              <a:rPr lang="en-US" sz="1000" dirty="0">
                <a:solidFill>
                  <a:schemeClr val="bg1"/>
                </a:solidFill>
                <a:latin typeface="Arial" pitchFamily="34" charset="0"/>
                <a:cs typeface="Arial" pitchFamily="34" charset="0"/>
              </a:rPr>
              <a:t>Image: https://www.flickr.com/photos/ddrmaxgt37/387453140/ by Arun Venkatesan / CC BY-NC 2.0</a:t>
            </a:r>
          </a:p>
        </p:txBody>
      </p:sp>
    </p:spTree>
    <p:extLst>
      <p:ext uri="{BB962C8B-B14F-4D97-AF65-F5344CB8AC3E}">
        <p14:creationId xmlns:p14="http://schemas.microsoft.com/office/powerpoint/2010/main" val="1087445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20346" y="1108082"/>
            <a:ext cx="10898717" cy="2354491"/>
          </a:xfrm>
        </p:spPr>
        <p:txBody>
          <a:bodyPr/>
          <a:lstStyle/>
          <a:p>
            <a:r>
              <a:rPr lang="en-US" dirty="0"/>
              <a:t>Ethnographic Data collection tools and methods: Interviews</a:t>
            </a:r>
          </a:p>
        </p:txBody>
      </p:sp>
      <p:sp>
        <p:nvSpPr>
          <p:cNvPr id="5" name="Text Placeholder 4"/>
          <p:cNvSpPr>
            <a:spLocks noGrp="1"/>
          </p:cNvSpPr>
          <p:nvPr>
            <p:ph type="body" sz="quarter" idx="11"/>
          </p:nvPr>
        </p:nvSpPr>
        <p:spPr/>
        <p:txBody>
          <a:bodyPr/>
          <a:lstStyle/>
          <a:p>
            <a:endParaRPr lang="en-US"/>
          </a:p>
        </p:txBody>
      </p:sp>
      <p:sp>
        <p:nvSpPr>
          <p:cNvPr id="6" name="Text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124698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CE3C7FF6-D8A9-42D7-B98A-F74A2038ACB7}"/>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
        <p:nvSpPr>
          <p:cNvPr id="3" name="Text Placeholder 2"/>
          <p:cNvSpPr>
            <a:spLocks noGrp="1"/>
          </p:cNvSpPr>
          <p:nvPr>
            <p:ph type="body" sz="quarter" idx="11"/>
          </p:nvPr>
        </p:nvSpPr>
        <p:spPr>
          <a:xfrm>
            <a:off x="-1" y="3508093"/>
            <a:ext cx="12192000" cy="1921227"/>
          </a:xfrm>
        </p:spPr>
        <p:txBody>
          <a:bodyPr/>
          <a:lstStyle/>
          <a:p>
            <a:r>
              <a:rPr lang="en-US" sz="2933" b="1" dirty="0"/>
              <a:t>“Much of the library-related research has been applied research dealing with everything from evaluating e-collections, to assessment of reference services, to analyzing integrated library systems.”</a:t>
            </a:r>
          </a:p>
        </p:txBody>
      </p:sp>
      <p:sp>
        <p:nvSpPr>
          <p:cNvPr id="4" name="Text Placeholder 3"/>
          <p:cNvSpPr>
            <a:spLocks noGrp="1"/>
          </p:cNvSpPr>
          <p:nvPr>
            <p:ph type="body" sz="quarter" idx="12"/>
          </p:nvPr>
        </p:nvSpPr>
        <p:spPr>
          <a:xfrm>
            <a:off x="9697155" y="2345861"/>
            <a:ext cx="2494844" cy="318317"/>
          </a:xfrm>
        </p:spPr>
        <p:txBody>
          <a:bodyPr/>
          <a:lstStyle/>
          <a:p>
            <a:r>
              <a:rPr lang="en-US" dirty="0"/>
              <a:t>(Connaway &amp; Radford, 2017)</a:t>
            </a:r>
          </a:p>
        </p:txBody>
      </p:sp>
      <p:sp>
        <p:nvSpPr>
          <p:cNvPr id="2" name="Rectangle 1">
            <a:extLst>
              <a:ext uri="{FF2B5EF4-FFF2-40B4-BE49-F238E27FC236}">
                <a16:creationId xmlns:a16="http://schemas.microsoft.com/office/drawing/2014/main" id="{E2C19F5A-D511-4E23-8041-090656D1E144}"/>
              </a:ext>
            </a:extLst>
          </p:cNvPr>
          <p:cNvSpPr/>
          <p:nvPr/>
        </p:nvSpPr>
        <p:spPr>
          <a:xfrm>
            <a:off x="0" y="5991938"/>
            <a:ext cx="6477000" cy="246221"/>
          </a:xfrm>
          <a:prstGeom prst="rect">
            <a:avLst/>
          </a:prstGeom>
        </p:spPr>
        <p:txBody>
          <a:bodyPr wrap="square">
            <a:spAutoFit/>
          </a:bodyPr>
          <a:lstStyle/>
          <a:p>
            <a:r>
              <a:rPr lang="en-US" sz="1000" dirty="0">
                <a:solidFill>
                  <a:schemeClr val="bg1"/>
                </a:solidFill>
                <a:latin typeface="Arial" charset="0"/>
                <a:ea typeface="Arial" charset="0"/>
                <a:cs typeface="Arial" charset="0"/>
              </a:rPr>
              <a:t>Image: https://commons.wikimedia.org/wiki/File:Stanton_Library_front2008.jpg by </a:t>
            </a:r>
            <a:r>
              <a:rPr lang="en-US" sz="1000" dirty="0" err="1">
                <a:solidFill>
                  <a:schemeClr val="bg1"/>
                </a:solidFill>
                <a:latin typeface="Arial" charset="0"/>
                <a:ea typeface="Arial" charset="0"/>
                <a:cs typeface="Arial" charset="0"/>
              </a:rPr>
              <a:t>Orderinchaos</a:t>
            </a:r>
            <a:r>
              <a:rPr lang="en-US" sz="1000" dirty="0">
                <a:solidFill>
                  <a:schemeClr val="bg1"/>
                </a:solidFill>
                <a:latin typeface="Arial" charset="0"/>
                <a:ea typeface="Arial" charset="0"/>
                <a:cs typeface="Arial" charset="0"/>
              </a:rPr>
              <a:t> / CC BY-SA 3.0</a:t>
            </a:r>
          </a:p>
        </p:txBody>
      </p:sp>
    </p:spTree>
    <p:extLst>
      <p:ext uri="{BB962C8B-B14F-4D97-AF65-F5344CB8AC3E}">
        <p14:creationId xmlns:p14="http://schemas.microsoft.com/office/powerpoint/2010/main" val="1629430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F7A961-E06E-43DF-8686-EE3EA4C66C4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6336632"/>
          </a:xfrm>
          <a:prstGeom prst="rect">
            <a:avLst/>
          </a:prstGeom>
        </p:spPr>
      </p:pic>
      <p:graphicFrame>
        <p:nvGraphicFramePr>
          <p:cNvPr id="5" name="Diagram 4">
            <a:extLst>
              <a:ext uri="{FF2B5EF4-FFF2-40B4-BE49-F238E27FC236}">
                <a16:creationId xmlns:a16="http://schemas.microsoft.com/office/drawing/2014/main" id="{CCD131F3-4581-4EFE-89CC-81C3F561D494}"/>
              </a:ext>
            </a:extLst>
          </p:cNvPr>
          <p:cNvGraphicFramePr/>
          <p:nvPr>
            <p:extLst/>
          </p:nvPr>
        </p:nvGraphicFramePr>
        <p:xfrm>
          <a:off x="785307" y="570155"/>
          <a:ext cx="10381131" cy="52282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1">
            <a:extLst>
              <a:ext uri="{FF2B5EF4-FFF2-40B4-BE49-F238E27FC236}">
                <a16:creationId xmlns:a16="http://schemas.microsoft.com/office/drawing/2014/main" id="{D87EFD22-ABE2-44A8-B7C7-508B46506424}"/>
              </a:ext>
            </a:extLst>
          </p:cNvPr>
          <p:cNvSpPr/>
          <p:nvPr/>
        </p:nvSpPr>
        <p:spPr>
          <a:xfrm>
            <a:off x="0" y="6090412"/>
            <a:ext cx="6096000" cy="246221"/>
          </a:xfrm>
          <a:prstGeom prst="rect">
            <a:avLst/>
          </a:prstGeom>
        </p:spPr>
        <p:txBody>
          <a:bodyPr>
            <a:spAutoFit/>
          </a:bodyPr>
          <a:lstStyle/>
          <a:p>
            <a:pPr lvl="0">
              <a:defRPr/>
            </a:pPr>
            <a:r>
              <a:rPr lang="en-US" sz="1000" dirty="0">
                <a:latin typeface="Arial" panose="020B0604020202020204" pitchFamily="34" charset="0"/>
                <a:cs typeface="Arial" panose="020B0604020202020204" pitchFamily="34" charset="0"/>
              </a:rPr>
              <a:t>Image: https://www.flickr.com/photos/28481088@N00/3091698923/ by </a:t>
            </a:r>
            <a:r>
              <a:rPr lang="en-US" sz="1000" dirty="0" err="1">
                <a:latin typeface="Arial" panose="020B0604020202020204" pitchFamily="34" charset="0"/>
                <a:cs typeface="Arial" panose="020B0604020202020204" pitchFamily="34" charset="0"/>
              </a:rPr>
              <a:t>tanakawho</a:t>
            </a:r>
            <a:r>
              <a:rPr lang="en-US" sz="1000" dirty="0">
                <a:latin typeface="Arial" panose="020B0604020202020204" pitchFamily="34" charset="0"/>
                <a:cs typeface="Arial" panose="020B0604020202020204" pitchFamily="34" charset="0"/>
              </a:rPr>
              <a:t> / CC BY-NC 2.0</a:t>
            </a:r>
          </a:p>
        </p:txBody>
      </p:sp>
    </p:spTree>
    <p:extLst>
      <p:ext uri="{BB962C8B-B14F-4D97-AF65-F5344CB8AC3E}">
        <p14:creationId xmlns:p14="http://schemas.microsoft.com/office/powerpoint/2010/main" val="848741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008276-6080-445D-8B70-83C3ACF32D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345936"/>
          </a:xfrm>
          <a:prstGeom prst="rect">
            <a:avLst/>
          </a:prstGeom>
        </p:spPr>
      </p:pic>
      <p:sp>
        <p:nvSpPr>
          <p:cNvPr id="2" name="Text Placeholder 1">
            <a:extLst>
              <a:ext uri="{FF2B5EF4-FFF2-40B4-BE49-F238E27FC236}">
                <a16:creationId xmlns:a16="http://schemas.microsoft.com/office/drawing/2014/main" id="{7D55A542-7064-4C4C-8821-B70136508C87}"/>
              </a:ext>
            </a:extLst>
          </p:cNvPr>
          <p:cNvSpPr>
            <a:spLocks noGrp="1"/>
          </p:cNvSpPr>
          <p:nvPr>
            <p:ph type="body" sz="quarter" idx="13"/>
          </p:nvPr>
        </p:nvSpPr>
        <p:spPr>
          <a:xfrm>
            <a:off x="-1" y="1035405"/>
            <a:ext cx="6117772" cy="915256"/>
          </a:xfrm>
          <a:solidFill>
            <a:schemeClr val="tx1">
              <a:alpha val="65000"/>
            </a:schemeClr>
          </a:solidFill>
        </p:spPr>
        <p:txBody>
          <a:bodyPr anchor="ctr"/>
          <a:lstStyle/>
          <a:p>
            <a:pPr>
              <a:spcBef>
                <a:spcPts val="0"/>
              </a:spcBef>
            </a:pPr>
            <a:r>
              <a:rPr lang="en-US" sz="4000" dirty="0">
                <a:solidFill>
                  <a:schemeClr val="bg1"/>
                </a:solidFill>
              </a:rPr>
              <a:t>Ethnographic Interviews</a:t>
            </a:r>
          </a:p>
        </p:txBody>
      </p:sp>
      <p:sp>
        <p:nvSpPr>
          <p:cNvPr id="3" name="Text Placeholder 2">
            <a:extLst>
              <a:ext uri="{FF2B5EF4-FFF2-40B4-BE49-F238E27FC236}">
                <a16:creationId xmlns:a16="http://schemas.microsoft.com/office/drawing/2014/main" id="{4989AD8B-A7E7-4F87-8FD7-1847E76A7C04}"/>
              </a:ext>
            </a:extLst>
          </p:cNvPr>
          <p:cNvSpPr>
            <a:spLocks noGrp="1"/>
          </p:cNvSpPr>
          <p:nvPr>
            <p:ph type="body" sz="quarter" idx="14"/>
          </p:nvPr>
        </p:nvSpPr>
        <p:spPr>
          <a:xfrm>
            <a:off x="-1" y="2517982"/>
            <a:ext cx="6618514" cy="3099048"/>
          </a:xfrm>
          <a:solidFill>
            <a:schemeClr val="tx1">
              <a:alpha val="65000"/>
            </a:schemeClr>
          </a:solidFill>
        </p:spPr>
        <p:txBody>
          <a:bodyPr/>
          <a:lstStyle/>
          <a:p>
            <a:r>
              <a:rPr lang="en-US" sz="2800" b="1" dirty="0">
                <a:solidFill>
                  <a:schemeClr val="bg1"/>
                </a:solidFill>
                <a:latin typeface="Arial" pitchFamily="34" charset="0"/>
                <a:cs typeface="Arial" pitchFamily="34" charset="0"/>
              </a:rPr>
              <a:t>Incredibly detailed data</a:t>
            </a:r>
          </a:p>
          <a:p>
            <a:r>
              <a:rPr lang="en-US" sz="2800" b="1" dirty="0">
                <a:solidFill>
                  <a:schemeClr val="bg1"/>
                </a:solidFill>
                <a:latin typeface="Arial" pitchFamily="34" charset="0"/>
                <a:cs typeface="Arial" pitchFamily="34" charset="0"/>
              </a:rPr>
              <a:t>Time consuming</a:t>
            </a:r>
          </a:p>
          <a:p>
            <a:pPr lvl="1">
              <a:buFont typeface="Arial" panose="020B0604020202020204" pitchFamily="34" charset="0"/>
              <a:buChar char="•"/>
            </a:pPr>
            <a:r>
              <a:rPr lang="en-US" sz="2800" b="1" dirty="0">
                <a:solidFill>
                  <a:schemeClr val="bg1"/>
                </a:solidFill>
                <a:latin typeface="Arial" pitchFamily="34" charset="0"/>
                <a:cs typeface="Arial" pitchFamily="34" charset="0"/>
              </a:rPr>
              <a:t>Establishing rapport</a:t>
            </a:r>
          </a:p>
          <a:p>
            <a:pPr lvl="1">
              <a:buFont typeface="Arial" panose="020B0604020202020204" pitchFamily="34" charset="0"/>
              <a:buChar char="•"/>
            </a:pPr>
            <a:r>
              <a:rPr lang="en-US" sz="2800" b="1" dirty="0">
                <a:solidFill>
                  <a:schemeClr val="bg1"/>
                </a:solidFill>
                <a:latin typeface="Arial" pitchFamily="34" charset="0"/>
                <a:cs typeface="Arial" pitchFamily="34" charset="0"/>
              </a:rPr>
              <a:t>Selecting research participants</a:t>
            </a:r>
          </a:p>
          <a:p>
            <a:pPr lvl="1">
              <a:buFont typeface="Arial" panose="020B0604020202020204" pitchFamily="34" charset="0"/>
              <a:buChar char="•"/>
            </a:pPr>
            <a:r>
              <a:rPr lang="en-US" sz="2800" b="1" dirty="0">
                <a:solidFill>
                  <a:schemeClr val="bg1"/>
                </a:solidFill>
                <a:latin typeface="Arial" pitchFamily="34" charset="0"/>
                <a:cs typeface="Arial" pitchFamily="34" charset="0"/>
              </a:rPr>
              <a:t>Transcribing observations &amp; conversations</a:t>
            </a:r>
          </a:p>
        </p:txBody>
      </p:sp>
      <p:sp>
        <p:nvSpPr>
          <p:cNvPr id="5" name="Rectangle 4">
            <a:extLst>
              <a:ext uri="{FF2B5EF4-FFF2-40B4-BE49-F238E27FC236}">
                <a16:creationId xmlns:a16="http://schemas.microsoft.com/office/drawing/2014/main" id="{CA31C55B-AD04-440B-BDE3-97F351A8FE13}"/>
              </a:ext>
            </a:extLst>
          </p:cNvPr>
          <p:cNvSpPr/>
          <p:nvPr/>
        </p:nvSpPr>
        <p:spPr>
          <a:xfrm>
            <a:off x="6096000" y="6099715"/>
            <a:ext cx="6096000" cy="246221"/>
          </a:xfrm>
          <a:prstGeom prst="rect">
            <a:avLst/>
          </a:prstGeom>
        </p:spPr>
        <p:txBody>
          <a:bodyPr>
            <a:spAutoFit/>
          </a:bodyPr>
          <a:lstStyle/>
          <a:p>
            <a:pPr lvl="0" algn="r">
              <a:defRPr/>
            </a:pPr>
            <a:r>
              <a:rPr lang="en-US" sz="1000" dirty="0">
                <a:solidFill>
                  <a:schemeClr val="bg1"/>
                </a:solidFill>
                <a:latin typeface="Arial" panose="020B0604020202020204" pitchFamily="34" charset="0"/>
                <a:cs typeface="Arial" panose="020B0604020202020204" pitchFamily="34" charset="0"/>
              </a:rPr>
              <a:t>Image: https://www.flickr.com/photos/nordforsk/32225539214/ by </a:t>
            </a:r>
            <a:r>
              <a:rPr lang="en-US" sz="1000" dirty="0" err="1">
                <a:solidFill>
                  <a:schemeClr val="bg1"/>
                </a:solidFill>
                <a:latin typeface="Arial" panose="020B0604020202020204" pitchFamily="34" charset="0"/>
                <a:cs typeface="Arial" panose="020B0604020202020204" pitchFamily="34" charset="0"/>
              </a:rPr>
              <a:t>NordForsk</a:t>
            </a:r>
            <a:r>
              <a:rPr lang="en-US" sz="1000" dirty="0">
                <a:solidFill>
                  <a:schemeClr val="bg1"/>
                </a:solidFill>
                <a:latin typeface="Arial" panose="020B0604020202020204" pitchFamily="34" charset="0"/>
                <a:cs typeface="Arial" panose="020B0604020202020204" pitchFamily="34" charset="0"/>
              </a:rPr>
              <a:t> / CC BY-NC-ND 2.0</a:t>
            </a:r>
          </a:p>
        </p:txBody>
      </p:sp>
    </p:spTree>
    <p:extLst>
      <p:ext uri="{BB962C8B-B14F-4D97-AF65-F5344CB8AC3E}">
        <p14:creationId xmlns:p14="http://schemas.microsoft.com/office/powerpoint/2010/main" val="3725404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332562"/>
          </a:xfrm>
          <a:prstGeom prst="rect">
            <a:avLst/>
          </a:prstGeom>
        </p:spPr>
      </p:pic>
      <p:sp>
        <p:nvSpPr>
          <p:cNvPr id="2" name="Text Placeholder 1"/>
          <p:cNvSpPr>
            <a:spLocks noGrp="1"/>
          </p:cNvSpPr>
          <p:nvPr>
            <p:ph type="body" sz="quarter" idx="13"/>
          </p:nvPr>
        </p:nvSpPr>
        <p:spPr>
          <a:xfrm>
            <a:off x="1" y="292486"/>
            <a:ext cx="6313713" cy="699032"/>
          </a:xfrm>
          <a:solidFill>
            <a:schemeClr val="tx1">
              <a:alpha val="65000"/>
            </a:schemeClr>
          </a:solidFill>
        </p:spPr>
        <p:txBody>
          <a:bodyPr/>
          <a:lstStyle/>
          <a:p>
            <a:r>
              <a:rPr lang="en-US" sz="4000" dirty="0">
                <a:solidFill>
                  <a:schemeClr val="bg1"/>
                </a:solidFill>
              </a:rPr>
              <a:t>Conducting the Interview</a:t>
            </a:r>
          </a:p>
        </p:txBody>
      </p:sp>
      <p:sp>
        <p:nvSpPr>
          <p:cNvPr id="3" name="Text Placeholder 2"/>
          <p:cNvSpPr>
            <a:spLocks noGrp="1"/>
          </p:cNvSpPr>
          <p:nvPr>
            <p:ph type="body" sz="quarter" idx="14"/>
          </p:nvPr>
        </p:nvSpPr>
        <p:spPr>
          <a:xfrm>
            <a:off x="0" y="1340667"/>
            <a:ext cx="9749928" cy="3775619"/>
          </a:xfrm>
          <a:solidFill>
            <a:schemeClr val="tx1">
              <a:alpha val="65000"/>
            </a:schemeClr>
          </a:solidFill>
        </p:spPr>
        <p:txBody>
          <a:bodyPr/>
          <a:lstStyle/>
          <a:p>
            <a:pPr marL="341313" indent="-341313">
              <a:buFont typeface="+mj-lt"/>
              <a:buAutoNum type="arabicPeriod"/>
            </a:pPr>
            <a:r>
              <a:rPr lang="en-US" sz="2400" b="1" dirty="0" err="1">
                <a:solidFill>
                  <a:schemeClr val="bg1"/>
                </a:solidFill>
                <a:latin typeface="Arial" pitchFamily="34" charset="0"/>
                <a:ea typeface="Adobe Song Std L" pitchFamily="18" charset="-128"/>
                <a:cs typeface="Arial" pitchFamily="34" charset="0"/>
              </a:rPr>
              <a:t>Thematizing</a:t>
            </a:r>
            <a:r>
              <a:rPr lang="en-US" sz="2400" b="1" dirty="0">
                <a:solidFill>
                  <a:schemeClr val="bg1"/>
                </a:solidFill>
                <a:latin typeface="Arial" pitchFamily="34" charset="0"/>
                <a:ea typeface="Adobe Song Std L" pitchFamily="18" charset="-128"/>
                <a:cs typeface="Arial" pitchFamily="34" charset="0"/>
              </a:rPr>
              <a:t>: Clarifying the interview’s purpose</a:t>
            </a:r>
          </a:p>
          <a:p>
            <a:pPr marL="341313" indent="-341313">
              <a:buFont typeface="+mj-lt"/>
              <a:buAutoNum type="arabicPeriod"/>
            </a:pPr>
            <a:r>
              <a:rPr lang="en-US" sz="2400" b="1" dirty="0">
                <a:solidFill>
                  <a:schemeClr val="bg1"/>
                </a:solidFill>
                <a:latin typeface="Arial" pitchFamily="34" charset="0"/>
                <a:ea typeface="Adobe Song Std L" pitchFamily="18" charset="-128"/>
                <a:cs typeface="Arial" pitchFamily="34" charset="0"/>
              </a:rPr>
              <a:t>Designing: Defining the interview’s purpose</a:t>
            </a:r>
          </a:p>
          <a:p>
            <a:pPr marL="341313" indent="-341313">
              <a:buFont typeface="+mj-lt"/>
              <a:buAutoNum type="arabicPeriod"/>
            </a:pPr>
            <a:r>
              <a:rPr lang="en-US" sz="2400" b="1" dirty="0">
                <a:solidFill>
                  <a:schemeClr val="bg1"/>
                </a:solidFill>
                <a:latin typeface="Arial" pitchFamily="34" charset="0"/>
                <a:ea typeface="Adobe Song Std L" pitchFamily="18" charset="-128"/>
                <a:cs typeface="Arial" pitchFamily="34" charset="0"/>
              </a:rPr>
              <a:t>Interviewing: Conducting the interview</a:t>
            </a:r>
          </a:p>
          <a:p>
            <a:pPr marL="341313" indent="-341313">
              <a:buFont typeface="+mj-lt"/>
              <a:buAutoNum type="arabicPeriod"/>
            </a:pPr>
            <a:r>
              <a:rPr lang="en-US" sz="2400" b="1" dirty="0">
                <a:solidFill>
                  <a:schemeClr val="bg1"/>
                </a:solidFill>
                <a:latin typeface="Arial" pitchFamily="34" charset="0"/>
                <a:ea typeface="Adobe Song Std L" pitchFamily="18" charset="-128"/>
                <a:cs typeface="Arial" pitchFamily="34" charset="0"/>
              </a:rPr>
              <a:t>Transcribing: Creating a written verbatim text of the interview</a:t>
            </a:r>
          </a:p>
          <a:p>
            <a:pPr marL="341313" indent="-341313">
              <a:buFont typeface="+mj-lt"/>
              <a:buAutoNum type="arabicPeriod"/>
            </a:pPr>
            <a:r>
              <a:rPr lang="en-US" sz="2400" b="1" dirty="0">
                <a:solidFill>
                  <a:schemeClr val="bg1"/>
                </a:solidFill>
                <a:latin typeface="Arial" pitchFamily="34" charset="0"/>
                <a:ea typeface="Adobe Song Std L" pitchFamily="18" charset="-128"/>
                <a:cs typeface="Arial" pitchFamily="34" charset="0"/>
              </a:rPr>
              <a:t>Analyzing: Figuring out the meaning of data</a:t>
            </a:r>
          </a:p>
          <a:p>
            <a:pPr marL="341313" indent="-341313">
              <a:buFont typeface="+mj-lt"/>
              <a:buAutoNum type="arabicPeriod"/>
            </a:pPr>
            <a:r>
              <a:rPr lang="en-US" sz="2400" b="1" dirty="0">
                <a:solidFill>
                  <a:schemeClr val="bg1"/>
                </a:solidFill>
                <a:latin typeface="Arial" pitchFamily="34" charset="0"/>
                <a:ea typeface="Adobe Song Std L" pitchFamily="18" charset="-128"/>
                <a:cs typeface="Arial" pitchFamily="34" charset="0"/>
              </a:rPr>
              <a:t>Verifying: Determining the reliability &amp; validity of the data</a:t>
            </a:r>
          </a:p>
          <a:p>
            <a:pPr marL="341313" indent="-341313">
              <a:buFont typeface="+mj-lt"/>
              <a:buAutoNum type="arabicPeriod"/>
            </a:pPr>
            <a:r>
              <a:rPr lang="en-US" sz="2400" b="1" dirty="0">
                <a:solidFill>
                  <a:schemeClr val="bg1"/>
                </a:solidFill>
                <a:latin typeface="Arial" pitchFamily="34" charset="0"/>
                <a:ea typeface="Adobe Song Std L" pitchFamily="18" charset="-128"/>
                <a:cs typeface="Arial" pitchFamily="34" charset="0"/>
              </a:rPr>
              <a:t>Reporting: Telling others about the findings </a:t>
            </a:r>
          </a:p>
          <a:p>
            <a:pPr marL="0" indent="0" algn="r">
              <a:buNone/>
            </a:pPr>
            <a:endParaRPr lang="en-US" sz="1800" b="1" dirty="0">
              <a:solidFill>
                <a:schemeClr val="bg1"/>
              </a:solidFill>
              <a:latin typeface="Arial" pitchFamily="34" charset="0"/>
              <a:ea typeface="Adobe Song Std L" pitchFamily="18" charset="-128"/>
              <a:cs typeface="Arial" pitchFamily="34" charset="0"/>
            </a:endParaRPr>
          </a:p>
          <a:p>
            <a:pPr marL="0" indent="0" algn="r">
              <a:buNone/>
            </a:pPr>
            <a:r>
              <a:rPr lang="en-US" sz="1800" b="1" dirty="0">
                <a:solidFill>
                  <a:schemeClr val="bg1"/>
                </a:solidFill>
                <a:latin typeface="Arial" pitchFamily="34" charset="0"/>
                <a:ea typeface="Adobe Song Std L" pitchFamily="18" charset="-128"/>
                <a:cs typeface="Arial" pitchFamily="34" charset="0"/>
              </a:rPr>
              <a:t>(Connaway and Radford 2017, 244)</a:t>
            </a:r>
            <a:endParaRPr lang="en-US" sz="1800" b="1" dirty="0">
              <a:solidFill>
                <a:schemeClr val="bg1"/>
              </a:solidFill>
            </a:endParaRPr>
          </a:p>
        </p:txBody>
      </p:sp>
      <p:sp>
        <p:nvSpPr>
          <p:cNvPr id="4" name="Rectangle 3">
            <a:extLst>
              <a:ext uri="{FF2B5EF4-FFF2-40B4-BE49-F238E27FC236}">
                <a16:creationId xmlns:a16="http://schemas.microsoft.com/office/drawing/2014/main" id="{E15C9D13-ADBE-42E2-8470-C08E047EB92D}"/>
              </a:ext>
            </a:extLst>
          </p:cNvPr>
          <p:cNvSpPr/>
          <p:nvPr/>
        </p:nvSpPr>
        <p:spPr>
          <a:xfrm>
            <a:off x="6096001" y="6086341"/>
            <a:ext cx="6096000" cy="246221"/>
          </a:xfrm>
          <a:prstGeom prst="rect">
            <a:avLst/>
          </a:prstGeom>
        </p:spPr>
        <p:txBody>
          <a:bodyPr>
            <a:spAutoFit/>
          </a:bodyPr>
          <a:lstStyle/>
          <a:p>
            <a:pPr algn="r"/>
            <a:r>
              <a:rPr lang="en-US" sz="1000" dirty="0">
                <a:solidFill>
                  <a:schemeClr val="bg1"/>
                </a:solidFill>
                <a:latin typeface="Arial" pitchFamily="34" charset="0"/>
                <a:ea typeface="Adobe Song Std L" pitchFamily="18" charset="-128"/>
                <a:cs typeface="Arial" pitchFamily="34" charset="0"/>
              </a:rPr>
              <a:t>Image: https://www.flickr.com/photos/meanestindian/903380690/ by Meena Kadri / CC BY 2.0</a:t>
            </a:r>
          </a:p>
        </p:txBody>
      </p:sp>
    </p:spTree>
    <p:extLst>
      <p:ext uri="{BB962C8B-B14F-4D97-AF65-F5344CB8AC3E}">
        <p14:creationId xmlns:p14="http://schemas.microsoft.com/office/powerpoint/2010/main" val="3800842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5D5C3C-008D-4592-AAAF-D716CBE7FD3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82" y="0"/>
            <a:ext cx="12194382" cy="6311900"/>
          </a:xfrm>
          <a:prstGeom prst="rect">
            <a:avLst/>
          </a:prstGeom>
        </p:spPr>
      </p:pic>
      <p:sp>
        <p:nvSpPr>
          <p:cNvPr id="2" name="Text Placeholder 1">
            <a:extLst>
              <a:ext uri="{FF2B5EF4-FFF2-40B4-BE49-F238E27FC236}">
                <a16:creationId xmlns:a16="http://schemas.microsoft.com/office/drawing/2014/main" id="{FC397177-4D32-40B4-AD84-B5B430265518}"/>
              </a:ext>
            </a:extLst>
          </p:cNvPr>
          <p:cNvSpPr>
            <a:spLocks noGrp="1"/>
          </p:cNvSpPr>
          <p:nvPr>
            <p:ph type="body" sz="quarter" idx="13"/>
          </p:nvPr>
        </p:nvSpPr>
        <p:spPr>
          <a:xfrm>
            <a:off x="1866900" y="340802"/>
            <a:ext cx="10325100" cy="712595"/>
          </a:xfrm>
          <a:solidFill>
            <a:schemeClr val="tx1">
              <a:alpha val="65000"/>
            </a:schemeClr>
          </a:solidFill>
        </p:spPr>
        <p:txBody>
          <a:bodyPr/>
          <a:lstStyle/>
          <a:p>
            <a:r>
              <a:rPr lang="en-US" sz="4000" dirty="0">
                <a:solidFill>
                  <a:schemeClr val="bg1"/>
                </a:solidFill>
              </a:rPr>
              <a:t>V&amp;R Semi-Structured Interview Questions</a:t>
            </a:r>
          </a:p>
        </p:txBody>
      </p:sp>
      <p:sp>
        <p:nvSpPr>
          <p:cNvPr id="3" name="Text Placeholder 2">
            <a:extLst>
              <a:ext uri="{FF2B5EF4-FFF2-40B4-BE49-F238E27FC236}">
                <a16:creationId xmlns:a16="http://schemas.microsoft.com/office/drawing/2014/main" id="{1A7EBE51-122F-41B2-8578-76483D0C51BC}"/>
              </a:ext>
            </a:extLst>
          </p:cNvPr>
          <p:cNvSpPr>
            <a:spLocks noGrp="1"/>
          </p:cNvSpPr>
          <p:nvPr>
            <p:ph type="body" sz="quarter" idx="14"/>
          </p:nvPr>
        </p:nvSpPr>
        <p:spPr>
          <a:xfrm>
            <a:off x="6093618" y="1394199"/>
            <a:ext cx="6098382" cy="4766701"/>
          </a:xfrm>
          <a:solidFill>
            <a:schemeClr val="tx1">
              <a:alpha val="65000"/>
            </a:schemeClr>
          </a:solidFill>
        </p:spPr>
        <p:txBody>
          <a:bodyPr/>
          <a:lstStyle/>
          <a:p>
            <a:pPr marL="406400" indent="-406400">
              <a:buNone/>
            </a:pPr>
            <a:r>
              <a:rPr lang="en-US" sz="2800" b="1" dirty="0">
                <a:solidFill>
                  <a:schemeClr val="bg1"/>
                </a:solidFill>
              </a:rPr>
              <a:t>5. Have there been times when you were told to use a library or virtual learning environment (or learning platform), and used other source(s) instead?</a:t>
            </a:r>
          </a:p>
          <a:p>
            <a:pPr marL="406400" indent="-406400">
              <a:buNone/>
            </a:pPr>
            <a:r>
              <a:rPr lang="en-US" sz="2800" b="1" dirty="0">
                <a:solidFill>
                  <a:schemeClr val="bg1"/>
                </a:solidFill>
              </a:rPr>
              <a:t>6. If you had a magic wand, what would your ideal way of getting information be? How would you go about using the systems and services? When? Where? How?</a:t>
            </a:r>
          </a:p>
        </p:txBody>
      </p:sp>
      <p:sp>
        <p:nvSpPr>
          <p:cNvPr id="4" name="Rectangle 3">
            <a:extLst>
              <a:ext uri="{FF2B5EF4-FFF2-40B4-BE49-F238E27FC236}">
                <a16:creationId xmlns:a16="http://schemas.microsoft.com/office/drawing/2014/main" id="{A6B6CB84-83FC-492F-912F-AD0A0A9E84E7}"/>
              </a:ext>
            </a:extLst>
          </p:cNvPr>
          <p:cNvSpPr/>
          <p:nvPr/>
        </p:nvSpPr>
        <p:spPr>
          <a:xfrm>
            <a:off x="-2382" y="6037790"/>
            <a:ext cx="6096000" cy="246221"/>
          </a:xfrm>
          <a:prstGeom prst="rect">
            <a:avLst/>
          </a:prstGeom>
        </p:spPr>
        <p:txBody>
          <a:bodyPr>
            <a:spAutoFit/>
          </a:bodyPr>
          <a:lstStyle/>
          <a:p>
            <a:r>
              <a:rPr lang="en-US" sz="1000" dirty="0">
                <a:solidFill>
                  <a:schemeClr val="bg1"/>
                </a:solidFill>
                <a:latin typeface="Arial" panose="020B0604020202020204" pitchFamily="34" charset="0"/>
                <a:cs typeface="Arial" panose="020B0604020202020204" pitchFamily="34" charset="0"/>
              </a:rPr>
              <a:t>Image: https://www.flickr.com/photos/photophilde/4353228184 by </a:t>
            </a:r>
            <a:r>
              <a:rPr lang="en-US" sz="1000" dirty="0" err="1">
                <a:solidFill>
                  <a:schemeClr val="bg1"/>
                </a:solidFill>
                <a:latin typeface="Arial" panose="020B0604020202020204" pitchFamily="34" charset="0"/>
                <a:cs typeface="Arial" panose="020B0604020202020204" pitchFamily="34" charset="0"/>
              </a:rPr>
              <a:t>photophilde</a:t>
            </a:r>
            <a:r>
              <a:rPr lang="en-US" sz="1000" dirty="0">
                <a:solidFill>
                  <a:schemeClr val="bg1"/>
                </a:solidFill>
                <a:latin typeface="Arial" panose="020B0604020202020204" pitchFamily="34" charset="0"/>
                <a:cs typeface="Arial" panose="020B0604020202020204" pitchFamily="34" charset="0"/>
              </a:rPr>
              <a:t> / CC BY-SA 2.0</a:t>
            </a:r>
          </a:p>
        </p:txBody>
      </p:sp>
    </p:spTree>
    <p:extLst>
      <p:ext uri="{BB962C8B-B14F-4D97-AF65-F5344CB8AC3E}">
        <p14:creationId xmlns:p14="http://schemas.microsoft.com/office/powerpoint/2010/main" val="3449320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A01E1A-88FB-4FD0-9D98-598066019C7D}"/>
              </a:ext>
            </a:extLst>
          </p:cNvPr>
          <p:cNvSpPr txBox="1"/>
          <p:nvPr/>
        </p:nvSpPr>
        <p:spPr>
          <a:xfrm>
            <a:off x="2842260" y="1691640"/>
            <a:ext cx="6507480" cy="830997"/>
          </a:xfrm>
          <a:prstGeom prst="rect">
            <a:avLst/>
          </a:prstGeom>
          <a:noFill/>
        </p:spPr>
        <p:txBody>
          <a:bodyPr wrap="square" rtlCol="0">
            <a:spAutoFit/>
          </a:bodyPr>
          <a:lstStyle/>
          <a:p>
            <a:pPr algn="ctr"/>
            <a:r>
              <a:rPr lang="en-US" sz="4800" b="1" dirty="0">
                <a:solidFill>
                  <a:schemeClr val="bg1"/>
                </a:solidFill>
              </a:rPr>
              <a:t>ACTIVITY</a:t>
            </a:r>
          </a:p>
        </p:txBody>
      </p:sp>
      <p:sp>
        <p:nvSpPr>
          <p:cNvPr id="5" name="TextBox 4">
            <a:extLst>
              <a:ext uri="{FF2B5EF4-FFF2-40B4-BE49-F238E27FC236}">
                <a16:creationId xmlns:a16="http://schemas.microsoft.com/office/drawing/2014/main" id="{E347C910-3E06-427C-8A45-D45F894BAA48}"/>
              </a:ext>
            </a:extLst>
          </p:cNvPr>
          <p:cNvSpPr txBox="1"/>
          <p:nvPr/>
        </p:nvSpPr>
        <p:spPr>
          <a:xfrm>
            <a:off x="2491740" y="2813149"/>
            <a:ext cx="7208520" cy="646331"/>
          </a:xfrm>
          <a:prstGeom prst="rect">
            <a:avLst/>
          </a:prstGeom>
          <a:noFill/>
        </p:spPr>
        <p:txBody>
          <a:bodyPr wrap="square" rtlCol="0">
            <a:spAutoFit/>
          </a:bodyPr>
          <a:lstStyle/>
          <a:p>
            <a:pPr algn="ctr"/>
            <a:r>
              <a:rPr lang="en-US" sz="3600" b="1" dirty="0">
                <a:solidFill>
                  <a:schemeClr val="bg1"/>
                </a:solidFill>
              </a:rPr>
              <a:t>Interviewing &amp; Listening Skills </a:t>
            </a:r>
          </a:p>
        </p:txBody>
      </p:sp>
    </p:spTree>
    <p:extLst>
      <p:ext uri="{BB962C8B-B14F-4D97-AF65-F5344CB8AC3E}">
        <p14:creationId xmlns:p14="http://schemas.microsoft.com/office/powerpoint/2010/main" val="273984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A01E1A-88FB-4FD0-9D98-598066019C7D}"/>
              </a:ext>
            </a:extLst>
          </p:cNvPr>
          <p:cNvSpPr txBox="1"/>
          <p:nvPr/>
        </p:nvSpPr>
        <p:spPr>
          <a:xfrm>
            <a:off x="2743200" y="1706880"/>
            <a:ext cx="6507480" cy="830997"/>
          </a:xfrm>
          <a:prstGeom prst="rect">
            <a:avLst/>
          </a:prstGeom>
          <a:noFill/>
        </p:spPr>
        <p:txBody>
          <a:bodyPr wrap="square" rtlCol="0">
            <a:spAutoFit/>
          </a:bodyPr>
          <a:lstStyle/>
          <a:p>
            <a:pPr algn="ctr"/>
            <a:r>
              <a:rPr lang="en-US" sz="4800" b="1" dirty="0">
                <a:solidFill>
                  <a:schemeClr val="bg1"/>
                </a:solidFill>
              </a:rPr>
              <a:t>ACTIVITY</a:t>
            </a:r>
          </a:p>
        </p:txBody>
      </p:sp>
      <p:sp>
        <p:nvSpPr>
          <p:cNvPr id="5" name="TextBox 4">
            <a:extLst>
              <a:ext uri="{FF2B5EF4-FFF2-40B4-BE49-F238E27FC236}">
                <a16:creationId xmlns:a16="http://schemas.microsoft.com/office/drawing/2014/main" id="{E347C910-3E06-427C-8A45-D45F894BAA48}"/>
              </a:ext>
            </a:extLst>
          </p:cNvPr>
          <p:cNvSpPr txBox="1"/>
          <p:nvPr/>
        </p:nvSpPr>
        <p:spPr>
          <a:xfrm>
            <a:off x="2392680" y="2782669"/>
            <a:ext cx="7208520" cy="646331"/>
          </a:xfrm>
          <a:prstGeom prst="rect">
            <a:avLst/>
          </a:prstGeom>
          <a:noFill/>
        </p:spPr>
        <p:txBody>
          <a:bodyPr wrap="square" rtlCol="0">
            <a:spAutoFit/>
          </a:bodyPr>
          <a:lstStyle/>
          <a:p>
            <a:pPr algn="ctr"/>
            <a:r>
              <a:rPr lang="en-US" sz="3600" b="1" dirty="0">
                <a:solidFill>
                  <a:schemeClr val="bg1"/>
                </a:solidFill>
              </a:rPr>
              <a:t>Mapping the Hilton Sydney</a:t>
            </a:r>
          </a:p>
        </p:txBody>
      </p:sp>
    </p:spTree>
    <p:extLst>
      <p:ext uri="{BB962C8B-B14F-4D97-AF65-F5344CB8AC3E}">
        <p14:creationId xmlns:p14="http://schemas.microsoft.com/office/powerpoint/2010/main" val="3709985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20346" y="1108082"/>
            <a:ext cx="10898717" cy="2354491"/>
          </a:xfrm>
        </p:spPr>
        <p:txBody>
          <a:bodyPr/>
          <a:lstStyle/>
          <a:p>
            <a:r>
              <a:rPr lang="en-US" dirty="0"/>
              <a:t>Ethnographic Data collection tools and methods: diaries</a:t>
            </a:r>
          </a:p>
        </p:txBody>
      </p:sp>
      <p:sp>
        <p:nvSpPr>
          <p:cNvPr id="5" name="Text Placeholder 4"/>
          <p:cNvSpPr>
            <a:spLocks noGrp="1"/>
          </p:cNvSpPr>
          <p:nvPr>
            <p:ph type="body" sz="quarter" idx="11"/>
          </p:nvPr>
        </p:nvSpPr>
        <p:spPr/>
        <p:txBody>
          <a:bodyPr/>
          <a:lstStyle/>
          <a:p>
            <a:endParaRPr lang="en-US"/>
          </a:p>
        </p:txBody>
      </p:sp>
      <p:sp>
        <p:nvSpPr>
          <p:cNvPr id="6" name="Text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815414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3E583B-479C-4CB5-8727-36E6B2078DD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324600"/>
          </a:xfrm>
          <a:prstGeom prst="rect">
            <a:avLst/>
          </a:prstGeom>
        </p:spPr>
      </p:pic>
      <p:sp>
        <p:nvSpPr>
          <p:cNvPr id="2" name="Content Placeholder 1">
            <a:extLst>
              <a:ext uri="{FF2B5EF4-FFF2-40B4-BE49-F238E27FC236}">
                <a16:creationId xmlns:a16="http://schemas.microsoft.com/office/drawing/2014/main" id="{92D05EC5-7EA0-4E15-8CE4-F486A5824ADA}"/>
              </a:ext>
            </a:extLst>
          </p:cNvPr>
          <p:cNvSpPr txBox="1">
            <a:spLocks/>
          </p:cNvSpPr>
          <p:nvPr/>
        </p:nvSpPr>
        <p:spPr>
          <a:xfrm>
            <a:off x="10276114" y="424395"/>
            <a:ext cx="1915886" cy="685168"/>
          </a:xfrm>
          <a:prstGeom prst="rect">
            <a:avLst/>
          </a:prstGeom>
          <a:solidFill>
            <a:schemeClr val="tx1">
              <a:alpha val="65000"/>
            </a:schemeClr>
          </a:solidFill>
        </p:spPr>
        <p:txBody>
          <a:bodyPr anchor="ctr">
            <a:normAutofit lnSpcReduction="10000"/>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4000" b="1" dirty="0">
                <a:solidFill>
                  <a:schemeClr val="bg1"/>
                </a:solidFill>
              </a:rPr>
              <a:t>Diaries</a:t>
            </a:r>
          </a:p>
        </p:txBody>
      </p:sp>
      <p:sp>
        <p:nvSpPr>
          <p:cNvPr id="6" name="TextBox 5">
            <a:extLst>
              <a:ext uri="{FF2B5EF4-FFF2-40B4-BE49-F238E27FC236}">
                <a16:creationId xmlns:a16="http://schemas.microsoft.com/office/drawing/2014/main" id="{958BFD07-16EE-4EA6-9753-9DC6358B3CDF}"/>
              </a:ext>
            </a:extLst>
          </p:cNvPr>
          <p:cNvSpPr txBox="1"/>
          <p:nvPr/>
        </p:nvSpPr>
        <p:spPr>
          <a:xfrm>
            <a:off x="2208904" y="1210961"/>
            <a:ext cx="9983096" cy="4632037"/>
          </a:xfrm>
          <a:prstGeom prst="rect">
            <a:avLst/>
          </a:prstGeom>
          <a:solidFill>
            <a:schemeClr val="tx1">
              <a:alpha val="65000"/>
            </a:schemeClr>
          </a:solidFill>
        </p:spPr>
        <p:txBody>
          <a:bodyPr wrap="square" rtlCol="0">
            <a:spAutoFit/>
          </a:bodyPr>
          <a:lstStyle/>
          <a:p>
            <a:pPr marL="457200" indent="-457200">
              <a:spcBef>
                <a:spcPts val="600"/>
              </a:spcBef>
              <a:buFont typeface="Arial" panose="020B0604020202020204" pitchFamily="34" charset="0"/>
              <a:buChar char="•"/>
            </a:pPr>
            <a:r>
              <a:rPr lang="en-US" sz="2800" b="1" dirty="0">
                <a:solidFill>
                  <a:schemeClr val="bg1"/>
                </a:solidFill>
              </a:rPr>
              <a:t>Keep directions minimal and open</a:t>
            </a:r>
          </a:p>
          <a:p>
            <a:pPr marL="457200" indent="-457200">
              <a:spcBef>
                <a:spcPts val="600"/>
              </a:spcBef>
              <a:buFont typeface="Arial" panose="020B0604020202020204" pitchFamily="34" charset="0"/>
              <a:buChar char="•"/>
            </a:pPr>
            <a:r>
              <a:rPr lang="en-US" sz="2800" b="1" dirty="0">
                <a:solidFill>
                  <a:schemeClr val="bg1"/>
                </a:solidFill>
              </a:rPr>
              <a:t>Offer participants a variety of ways to report</a:t>
            </a:r>
          </a:p>
          <a:p>
            <a:pPr marL="914400" lvl="1" indent="-457200">
              <a:spcBef>
                <a:spcPts val="600"/>
              </a:spcBef>
              <a:buFont typeface="Arial" panose="020B0604020202020204" pitchFamily="34" charset="0"/>
              <a:buChar char="•"/>
            </a:pPr>
            <a:r>
              <a:rPr lang="en-US" sz="2800" b="1" dirty="0">
                <a:solidFill>
                  <a:schemeClr val="bg1"/>
                </a:solidFill>
              </a:rPr>
              <a:t>Written</a:t>
            </a:r>
          </a:p>
          <a:p>
            <a:pPr marL="914400" lvl="1" indent="-457200">
              <a:spcBef>
                <a:spcPts val="600"/>
              </a:spcBef>
              <a:buFont typeface="Arial" panose="020B0604020202020204" pitchFamily="34" charset="0"/>
              <a:buChar char="•"/>
            </a:pPr>
            <a:r>
              <a:rPr lang="en-US" sz="2800" b="1" dirty="0">
                <a:solidFill>
                  <a:schemeClr val="bg1"/>
                </a:solidFill>
              </a:rPr>
              <a:t>Photo</a:t>
            </a:r>
          </a:p>
          <a:p>
            <a:pPr marL="914400" lvl="1" indent="-457200">
              <a:spcBef>
                <a:spcPts val="600"/>
              </a:spcBef>
              <a:buFont typeface="Arial" panose="020B0604020202020204" pitchFamily="34" charset="0"/>
              <a:buChar char="•"/>
            </a:pPr>
            <a:r>
              <a:rPr lang="en-US" sz="2800" b="1" dirty="0">
                <a:solidFill>
                  <a:schemeClr val="bg1"/>
                </a:solidFill>
              </a:rPr>
              <a:t>Video</a:t>
            </a:r>
          </a:p>
          <a:p>
            <a:pPr marL="914400" lvl="1" indent="-457200">
              <a:spcBef>
                <a:spcPts val="600"/>
              </a:spcBef>
              <a:buFont typeface="Arial" panose="020B0604020202020204" pitchFamily="34" charset="0"/>
              <a:buChar char="•"/>
            </a:pPr>
            <a:r>
              <a:rPr lang="en-US" sz="2800" b="1" dirty="0">
                <a:solidFill>
                  <a:schemeClr val="bg1"/>
                </a:solidFill>
              </a:rPr>
              <a:t>Audio</a:t>
            </a:r>
          </a:p>
          <a:p>
            <a:pPr marL="457200" indent="-457200">
              <a:spcBef>
                <a:spcPts val="600"/>
              </a:spcBef>
              <a:buFont typeface="Arial" panose="020B0604020202020204" pitchFamily="34" charset="0"/>
              <a:buChar char="•"/>
            </a:pPr>
            <a:r>
              <a:rPr lang="en-US" sz="2800" b="1" dirty="0">
                <a:solidFill>
                  <a:schemeClr val="bg1"/>
                </a:solidFill>
              </a:rPr>
              <a:t>Data can be rich and detailed, but is self-reported</a:t>
            </a:r>
          </a:p>
          <a:p>
            <a:pPr marL="457200" indent="-457200">
              <a:spcBef>
                <a:spcPts val="600"/>
              </a:spcBef>
              <a:buFont typeface="Arial" panose="020B0604020202020204" pitchFamily="34" charset="0"/>
              <a:buChar char="•"/>
            </a:pPr>
            <a:r>
              <a:rPr lang="en-US" sz="2800" b="1" dirty="0">
                <a:solidFill>
                  <a:schemeClr val="bg1"/>
                </a:solidFill>
              </a:rPr>
              <a:t>Does not require researcher presence</a:t>
            </a:r>
          </a:p>
          <a:p>
            <a:pPr algn="r"/>
            <a:endParaRPr lang="en-US" b="1" dirty="0">
              <a:solidFill>
                <a:schemeClr val="bg1"/>
              </a:solidFill>
            </a:endParaRPr>
          </a:p>
          <a:p>
            <a:pPr algn="r"/>
            <a:r>
              <a:rPr lang="en-US" b="1" dirty="0">
                <a:solidFill>
                  <a:schemeClr val="bg1"/>
                </a:solidFill>
              </a:rPr>
              <a:t>(Connaway and Radford, 2017)</a:t>
            </a:r>
          </a:p>
        </p:txBody>
      </p:sp>
      <p:sp>
        <p:nvSpPr>
          <p:cNvPr id="4" name="Rectangle 3">
            <a:extLst>
              <a:ext uri="{FF2B5EF4-FFF2-40B4-BE49-F238E27FC236}">
                <a16:creationId xmlns:a16="http://schemas.microsoft.com/office/drawing/2014/main" id="{26ED22DC-2D95-4DF1-A12B-675D6D17544E}"/>
              </a:ext>
            </a:extLst>
          </p:cNvPr>
          <p:cNvSpPr/>
          <p:nvPr/>
        </p:nvSpPr>
        <p:spPr>
          <a:xfrm>
            <a:off x="0" y="6047601"/>
            <a:ext cx="7086600"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Image: https://www.flickr.com/photos/10154402@N03/8421806383 by Bruce </a:t>
            </a:r>
            <a:r>
              <a:rPr lang="en-US" sz="1200" dirty="0" err="1">
                <a:latin typeface="Arial" panose="020B0604020202020204" pitchFamily="34" charset="0"/>
                <a:cs typeface="Arial" panose="020B0604020202020204" pitchFamily="34" charset="0"/>
              </a:rPr>
              <a:t>Guenter</a:t>
            </a:r>
            <a:r>
              <a:rPr lang="en-US" sz="1200" dirty="0">
                <a:latin typeface="Arial" panose="020B0604020202020204" pitchFamily="34" charset="0"/>
                <a:cs typeface="Arial" panose="020B0604020202020204" pitchFamily="34" charset="0"/>
              </a:rPr>
              <a:t> / CC BY 2.0</a:t>
            </a:r>
          </a:p>
        </p:txBody>
      </p:sp>
    </p:spTree>
    <p:extLst>
      <p:ext uri="{BB962C8B-B14F-4D97-AF65-F5344CB8AC3E}">
        <p14:creationId xmlns:p14="http://schemas.microsoft.com/office/powerpoint/2010/main" val="48228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707EFB-52DD-43C0-8DAB-D85CA9B565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261100"/>
          </a:xfrm>
          <a:prstGeom prst="rect">
            <a:avLst/>
          </a:prstGeom>
        </p:spPr>
      </p:pic>
      <p:sp>
        <p:nvSpPr>
          <p:cNvPr id="2" name="Text Placeholder 1">
            <a:extLst>
              <a:ext uri="{FF2B5EF4-FFF2-40B4-BE49-F238E27FC236}">
                <a16:creationId xmlns:a16="http://schemas.microsoft.com/office/drawing/2014/main" id="{C42A39E5-C1D8-4452-977E-052B408222CB}"/>
              </a:ext>
            </a:extLst>
          </p:cNvPr>
          <p:cNvSpPr>
            <a:spLocks noGrp="1"/>
          </p:cNvSpPr>
          <p:nvPr>
            <p:ph type="body" sz="quarter" idx="13"/>
          </p:nvPr>
        </p:nvSpPr>
        <p:spPr>
          <a:xfrm>
            <a:off x="7061200" y="725668"/>
            <a:ext cx="5130800" cy="720364"/>
          </a:xfrm>
          <a:solidFill>
            <a:schemeClr val="tx1">
              <a:alpha val="65000"/>
            </a:schemeClr>
          </a:solidFill>
        </p:spPr>
        <p:txBody>
          <a:bodyPr/>
          <a:lstStyle/>
          <a:p>
            <a:pPr algn="ctr"/>
            <a:r>
              <a:rPr lang="en-US" sz="4000" dirty="0">
                <a:solidFill>
                  <a:schemeClr val="bg1"/>
                </a:solidFill>
              </a:rPr>
              <a:t>V&amp;R Diary Template</a:t>
            </a:r>
          </a:p>
        </p:txBody>
      </p:sp>
      <p:sp>
        <p:nvSpPr>
          <p:cNvPr id="3" name="Text Placeholder 2">
            <a:extLst>
              <a:ext uri="{FF2B5EF4-FFF2-40B4-BE49-F238E27FC236}">
                <a16:creationId xmlns:a16="http://schemas.microsoft.com/office/drawing/2014/main" id="{8098ACB5-4730-40DD-9EB4-D90A243BCB18}"/>
              </a:ext>
            </a:extLst>
          </p:cNvPr>
          <p:cNvSpPr>
            <a:spLocks noGrp="1"/>
          </p:cNvSpPr>
          <p:nvPr>
            <p:ph type="body" sz="quarter" idx="14"/>
          </p:nvPr>
        </p:nvSpPr>
        <p:spPr>
          <a:xfrm>
            <a:off x="3657600" y="1988434"/>
            <a:ext cx="8534400" cy="3730264"/>
          </a:xfrm>
          <a:solidFill>
            <a:schemeClr val="tx1">
              <a:alpha val="65000"/>
            </a:schemeClr>
          </a:solidFill>
        </p:spPr>
        <p:txBody>
          <a:bodyPr/>
          <a:lstStyle/>
          <a:p>
            <a:pPr marL="457200" lvl="0" indent="-457200" defTabSz="914400">
              <a:spcBef>
                <a:spcPts val="0"/>
              </a:spcBef>
              <a:buFontTx/>
              <a:buAutoNum type="arabicPeriod"/>
              <a:defRPr/>
            </a:pPr>
            <a:r>
              <a:rPr lang="en-GB" sz="2800" b="1" dirty="0">
                <a:solidFill>
                  <a:schemeClr val="bg1"/>
                </a:solidFill>
                <a:latin typeface="Arial" pitchFamily="34" charset="0"/>
                <a:cs typeface="Arial" pitchFamily="34" charset="0"/>
              </a:rPr>
              <a:t>Explain a time in the past month when you were SUCCESSFUL in completing an ACADEMIC assignment. What steps did you take? </a:t>
            </a:r>
          </a:p>
          <a:p>
            <a:pPr marL="457200" lvl="0" indent="-457200" defTabSz="914400">
              <a:spcBef>
                <a:spcPts val="0"/>
              </a:spcBef>
              <a:buFontTx/>
              <a:buAutoNum type="arabicPeriod"/>
              <a:defRPr/>
            </a:pPr>
            <a:r>
              <a:rPr lang="en-GB" sz="2800" b="1" dirty="0">
                <a:solidFill>
                  <a:schemeClr val="bg1"/>
                </a:solidFill>
                <a:latin typeface="Arial" pitchFamily="34" charset="0"/>
                <a:cs typeface="Arial" pitchFamily="34" charset="0"/>
              </a:rPr>
              <a:t>Think of a time fairly recently when you struggled to find appropriate resources to help you complete an ACADEMIC assignment. What happened?</a:t>
            </a:r>
            <a:endParaRPr lang="en-US" sz="2800" b="1" dirty="0">
              <a:solidFill>
                <a:schemeClr val="bg1"/>
              </a:solidFill>
            </a:endParaRPr>
          </a:p>
        </p:txBody>
      </p:sp>
    </p:spTree>
    <p:extLst>
      <p:ext uri="{BB962C8B-B14F-4D97-AF65-F5344CB8AC3E}">
        <p14:creationId xmlns:p14="http://schemas.microsoft.com/office/powerpoint/2010/main" val="3621044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706FEE-8988-4462-94ED-F9707D10860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6299201"/>
          </a:xfrm>
          <a:prstGeom prst="rect">
            <a:avLst/>
          </a:prstGeom>
        </p:spPr>
      </p:pic>
      <p:sp>
        <p:nvSpPr>
          <p:cNvPr id="4" name="Title 3"/>
          <p:cNvSpPr>
            <a:spLocks noGrp="1"/>
          </p:cNvSpPr>
          <p:nvPr>
            <p:ph type="title" idx="4294967295"/>
          </p:nvPr>
        </p:nvSpPr>
        <p:spPr>
          <a:xfrm>
            <a:off x="0" y="229771"/>
            <a:ext cx="10439400" cy="723900"/>
          </a:xfrm>
          <a:prstGeom prst="rect">
            <a:avLst/>
          </a:prstGeom>
          <a:solidFill>
            <a:schemeClr val="tx1">
              <a:alpha val="65000"/>
            </a:schemeClr>
          </a:solidFill>
        </p:spPr>
        <p:txBody>
          <a:bodyPr>
            <a:noAutofit/>
          </a:bodyPr>
          <a:lstStyle/>
          <a:p>
            <a:pPr algn="l"/>
            <a:r>
              <a:rPr lang="en-US" sz="3600" b="1" dirty="0">
                <a:solidFill>
                  <a:schemeClr val="bg1"/>
                </a:solidFill>
              </a:rPr>
              <a:t>Example: Digital Visitors and Residents Diaries</a:t>
            </a:r>
          </a:p>
        </p:txBody>
      </p:sp>
      <p:pic>
        <p:nvPicPr>
          <p:cNvPr id="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32754" y="1195556"/>
            <a:ext cx="8526492" cy="4861758"/>
          </a:xfrm>
          <a:prstGeom prst="rect">
            <a:avLst/>
          </a:prstGeom>
          <a:noFill/>
          <a:ln w="9525">
            <a:noFill/>
            <a:miter lim="800000"/>
            <a:headEnd/>
            <a:tailEnd/>
          </a:ln>
        </p:spPr>
      </p:pic>
    </p:spTree>
    <p:extLst>
      <p:ext uri="{BB962C8B-B14F-4D97-AF65-F5344CB8AC3E}">
        <p14:creationId xmlns:p14="http://schemas.microsoft.com/office/powerpoint/2010/main" val="2013016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8EFE38C8-A9BA-4581-8D45-78E8933BC535}"/>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0" y="0"/>
            <a:ext cx="12192000" cy="6248400"/>
          </a:xfrm>
          <a:prstGeom prst="rect">
            <a:avLst/>
          </a:prstGeom>
        </p:spPr>
      </p:pic>
      <p:sp>
        <p:nvSpPr>
          <p:cNvPr id="3" name="Text Placeholder 2"/>
          <p:cNvSpPr>
            <a:spLocks noGrp="1"/>
          </p:cNvSpPr>
          <p:nvPr>
            <p:ph type="body" sz="quarter" idx="11"/>
          </p:nvPr>
        </p:nvSpPr>
        <p:spPr>
          <a:xfrm>
            <a:off x="6880774" y="609600"/>
            <a:ext cx="5311228" cy="5156200"/>
          </a:xfrm>
        </p:spPr>
        <p:txBody>
          <a:bodyPr/>
          <a:lstStyle/>
          <a:p>
            <a:r>
              <a:rPr lang="en-US" sz="3467" b="1" dirty="0"/>
              <a:t>Method: “Any procedure employed to attain a certain end” (e.g., focus groups)</a:t>
            </a:r>
          </a:p>
          <a:p>
            <a:endParaRPr lang="en-US" sz="3467" b="1" dirty="0"/>
          </a:p>
          <a:p>
            <a:r>
              <a:rPr lang="en-US" sz="3467" b="1" dirty="0"/>
              <a:t>Methodology: “A study of the plans which are used to obtain knowledge”</a:t>
            </a:r>
          </a:p>
        </p:txBody>
      </p:sp>
      <p:sp>
        <p:nvSpPr>
          <p:cNvPr id="4" name="Text Placeholder 3"/>
          <p:cNvSpPr>
            <a:spLocks noGrp="1"/>
          </p:cNvSpPr>
          <p:nvPr>
            <p:ph type="body" sz="quarter" idx="12"/>
          </p:nvPr>
        </p:nvSpPr>
        <p:spPr>
          <a:xfrm>
            <a:off x="9827683" y="4887383"/>
            <a:ext cx="2364317" cy="878417"/>
          </a:xfrm>
        </p:spPr>
        <p:txBody>
          <a:bodyPr/>
          <a:lstStyle/>
          <a:p>
            <a:r>
              <a:rPr lang="is-IS" dirty="0"/>
              <a:t>(Runes, 2001, 346)</a:t>
            </a:r>
            <a:endParaRPr lang="nl-NL" dirty="0"/>
          </a:p>
          <a:p>
            <a:r>
              <a:rPr lang="nl-NL" dirty="0"/>
              <a:t>(</a:t>
            </a:r>
            <a:r>
              <a:rPr lang="nl-NL" dirty="0" err="1"/>
              <a:t>Polkinghorne</a:t>
            </a:r>
            <a:r>
              <a:rPr lang="nl-NL" dirty="0"/>
              <a:t>, 1983, 5) </a:t>
            </a:r>
          </a:p>
        </p:txBody>
      </p:sp>
      <p:sp>
        <p:nvSpPr>
          <p:cNvPr id="2" name="Rectangle 1">
            <a:extLst>
              <a:ext uri="{FF2B5EF4-FFF2-40B4-BE49-F238E27FC236}">
                <a16:creationId xmlns:a16="http://schemas.microsoft.com/office/drawing/2014/main" id="{64D88D88-9E76-4343-9599-B3897C2FF584}"/>
              </a:ext>
            </a:extLst>
          </p:cNvPr>
          <p:cNvSpPr/>
          <p:nvPr/>
        </p:nvSpPr>
        <p:spPr>
          <a:xfrm>
            <a:off x="4983481" y="0"/>
            <a:ext cx="7208520" cy="246221"/>
          </a:xfrm>
          <a:prstGeom prst="rect">
            <a:avLst/>
          </a:prstGeom>
        </p:spPr>
        <p:txBody>
          <a:bodyPr wrap="square">
            <a:spAutoFit/>
          </a:bodyPr>
          <a:lstStyle/>
          <a:p>
            <a:pPr algn="r"/>
            <a:r>
              <a:rPr lang="en-US" sz="1000" dirty="0">
                <a:latin typeface="Arial" charset="0"/>
                <a:ea typeface="Arial" charset="0"/>
                <a:cs typeface="Arial" charset="0"/>
              </a:rPr>
              <a:t>Image: https://commons.wikimedia.org/wiki/File:Fisher_Library,_University_of_Sydney.JPG by James Foster / CC BY-SA 3.0</a:t>
            </a:r>
            <a:endParaRPr lang="en-US" sz="10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611283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32696E-52EC-47C0-9131-895E1D1AD3A8}"/>
              </a:ext>
            </a:extLst>
          </p:cNvPr>
          <p:cNvSpPr>
            <a:spLocks noGrp="1"/>
          </p:cNvSpPr>
          <p:nvPr>
            <p:ph type="body" sz="quarter" idx="13"/>
          </p:nvPr>
        </p:nvSpPr>
        <p:spPr/>
        <p:txBody>
          <a:bodyPr/>
          <a:lstStyle/>
          <a:p>
            <a:r>
              <a:rPr lang="en-US" dirty="0"/>
              <a:t>V&amp;R Diary Follow-Up Interviews</a:t>
            </a:r>
          </a:p>
        </p:txBody>
      </p:sp>
      <p:sp>
        <p:nvSpPr>
          <p:cNvPr id="3" name="Text Placeholder 2">
            <a:extLst>
              <a:ext uri="{FF2B5EF4-FFF2-40B4-BE49-F238E27FC236}">
                <a16:creationId xmlns:a16="http://schemas.microsoft.com/office/drawing/2014/main" id="{7F949EBB-A9D1-46DD-BBA9-A51A71122618}"/>
              </a:ext>
            </a:extLst>
          </p:cNvPr>
          <p:cNvSpPr>
            <a:spLocks noGrp="1"/>
          </p:cNvSpPr>
          <p:nvPr>
            <p:ph type="body" sz="quarter" idx="12"/>
          </p:nvPr>
        </p:nvSpPr>
        <p:spPr>
          <a:xfrm>
            <a:off x="454382" y="1488830"/>
            <a:ext cx="11252197" cy="4583723"/>
          </a:xfrm>
        </p:spPr>
        <p:txBody>
          <a:bodyPr/>
          <a:lstStyle/>
          <a:p>
            <a:pPr marL="514350" indent="-514350">
              <a:spcAft>
                <a:spcPts val="1200"/>
              </a:spcAft>
              <a:buFont typeface="+mj-lt"/>
              <a:buAutoNum type="arabicPeriod"/>
            </a:pPr>
            <a:r>
              <a:rPr lang="en-US" sz="2800" dirty="0"/>
              <a:t>Explain a time in the past month when you were </a:t>
            </a:r>
            <a:r>
              <a:rPr lang="en-US" sz="2800" b="1" dirty="0"/>
              <a:t>SUCCESSFUL</a:t>
            </a:r>
            <a:r>
              <a:rPr lang="en-US" sz="2800" dirty="0"/>
              <a:t> in completing an </a:t>
            </a:r>
            <a:r>
              <a:rPr lang="en-US" sz="2800" b="1" dirty="0"/>
              <a:t>ACADEMIC</a:t>
            </a:r>
            <a:r>
              <a:rPr lang="en-US" sz="2800" dirty="0"/>
              <a:t> assignment. What steps did you take?</a:t>
            </a:r>
          </a:p>
          <a:p>
            <a:pPr marL="514350" indent="-514350">
              <a:spcAft>
                <a:spcPts val="1200"/>
              </a:spcAft>
              <a:buFont typeface="+mj-lt"/>
              <a:buAutoNum type="arabicPeriod"/>
            </a:pPr>
            <a:r>
              <a:rPr lang="en-US" sz="2800" dirty="0"/>
              <a:t>Think of a time fairly recently when you </a:t>
            </a:r>
            <a:r>
              <a:rPr lang="en-US" sz="2800" b="1" dirty="0"/>
              <a:t>struggled</a:t>
            </a:r>
            <a:r>
              <a:rPr lang="en-US" sz="2800" dirty="0"/>
              <a:t> to find appropriate resources to help you complete an </a:t>
            </a:r>
            <a:r>
              <a:rPr lang="en-US" sz="2800" b="1" dirty="0"/>
              <a:t>ACADEMIC</a:t>
            </a:r>
            <a:r>
              <a:rPr lang="en-US" sz="2800" dirty="0"/>
              <a:t> assignment. What happened?</a:t>
            </a:r>
          </a:p>
          <a:p>
            <a:pPr marL="514350" indent="-514350">
              <a:spcAft>
                <a:spcPts val="1200"/>
              </a:spcAft>
              <a:buFont typeface="+mj-lt"/>
              <a:buAutoNum type="arabicPeriod"/>
            </a:pPr>
            <a:r>
              <a:rPr lang="en-US" sz="2800" dirty="0"/>
              <a:t>Explain a time in the past month when you were successful in getting what you needed in a </a:t>
            </a:r>
            <a:r>
              <a:rPr lang="en-US" sz="2800" b="1" dirty="0"/>
              <a:t>PERSONAL</a:t>
            </a:r>
            <a:r>
              <a:rPr lang="en-US" sz="2800" dirty="0"/>
              <a:t> situation. What steps did you take?</a:t>
            </a:r>
          </a:p>
        </p:txBody>
      </p:sp>
    </p:spTree>
    <p:extLst>
      <p:ext uri="{BB962C8B-B14F-4D97-AF65-F5344CB8AC3E}">
        <p14:creationId xmlns:p14="http://schemas.microsoft.com/office/powerpoint/2010/main" val="3816252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A01E1A-88FB-4FD0-9D98-598066019C7D}"/>
              </a:ext>
            </a:extLst>
          </p:cNvPr>
          <p:cNvSpPr txBox="1"/>
          <p:nvPr/>
        </p:nvSpPr>
        <p:spPr>
          <a:xfrm>
            <a:off x="2842260" y="1737360"/>
            <a:ext cx="6507480" cy="830997"/>
          </a:xfrm>
          <a:prstGeom prst="rect">
            <a:avLst/>
          </a:prstGeom>
          <a:noFill/>
        </p:spPr>
        <p:txBody>
          <a:bodyPr wrap="square" rtlCol="0">
            <a:spAutoFit/>
          </a:bodyPr>
          <a:lstStyle/>
          <a:p>
            <a:pPr algn="ctr"/>
            <a:r>
              <a:rPr lang="en-US" sz="4800" b="1" dirty="0">
                <a:solidFill>
                  <a:schemeClr val="bg1"/>
                </a:solidFill>
              </a:rPr>
              <a:t>LUNCH</a:t>
            </a:r>
          </a:p>
        </p:txBody>
      </p:sp>
      <p:sp>
        <p:nvSpPr>
          <p:cNvPr id="5" name="TextBox 4">
            <a:extLst>
              <a:ext uri="{FF2B5EF4-FFF2-40B4-BE49-F238E27FC236}">
                <a16:creationId xmlns:a16="http://schemas.microsoft.com/office/drawing/2014/main" id="{E347C910-3E06-427C-8A45-D45F894BAA48}"/>
              </a:ext>
            </a:extLst>
          </p:cNvPr>
          <p:cNvSpPr txBox="1"/>
          <p:nvPr/>
        </p:nvSpPr>
        <p:spPr>
          <a:xfrm>
            <a:off x="2491740" y="2782669"/>
            <a:ext cx="7208520" cy="646331"/>
          </a:xfrm>
          <a:prstGeom prst="rect">
            <a:avLst/>
          </a:prstGeom>
          <a:noFill/>
        </p:spPr>
        <p:txBody>
          <a:bodyPr wrap="square" rtlCol="0">
            <a:spAutoFit/>
          </a:bodyPr>
          <a:lstStyle/>
          <a:p>
            <a:pPr algn="ctr"/>
            <a:r>
              <a:rPr lang="en-US" sz="3600" b="1" dirty="0">
                <a:solidFill>
                  <a:schemeClr val="bg1"/>
                </a:solidFill>
              </a:rPr>
              <a:t>Return at 13:00</a:t>
            </a:r>
          </a:p>
        </p:txBody>
      </p:sp>
    </p:spTree>
    <p:extLst>
      <p:ext uri="{BB962C8B-B14F-4D97-AF65-F5344CB8AC3E}">
        <p14:creationId xmlns:p14="http://schemas.microsoft.com/office/powerpoint/2010/main" val="2037485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20346" y="1108082"/>
            <a:ext cx="10898717" cy="2354491"/>
          </a:xfrm>
        </p:spPr>
        <p:txBody>
          <a:bodyPr/>
          <a:lstStyle/>
          <a:p>
            <a:r>
              <a:rPr lang="en-US" dirty="0"/>
              <a:t>Ethnographic Data collection tools and methods: Usability testing</a:t>
            </a:r>
          </a:p>
        </p:txBody>
      </p:sp>
      <p:sp>
        <p:nvSpPr>
          <p:cNvPr id="5" name="Text Placeholder 4"/>
          <p:cNvSpPr>
            <a:spLocks noGrp="1"/>
          </p:cNvSpPr>
          <p:nvPr>
            <p:ph type="body" sz="quarter" idx="11"/>
          </p:nvPr>
        </p:nvSpPr>
        <p:spPr/>
        <p:txBody>
          <a:bodyPr/>
          <a:lstStyle/>
          <a:p>
            <a:endParaRPr lang="en-US"/>
          </a:p>
        </p:txBody>
      </p:sp>
      <p:sp>
        <p:nvSpPr>
          <p:cNvPr id="6" name="Text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274806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6275597"/>
          </a:xfrm>
          <a:prstGeom prst="rect">
            <a:avLst/>
          </a:prstGeom>
        </p:spPr>
      </p:pic>
      <p:sp>
        <p:nvSpPr>
          <p:cNvPr id="25603" name="Rectangle 3"/>
          <p:cNvSpPr>
            <a:spLocks noGrp="1" noChangeArrowheads="1"/>
          </p:cNvSpPr>
          <p:nvPr>
            <p:ph type="body" sz="quarter" idx="13"/>
          </p:nvPr>
        </p:nvSpPr>
        <p:spPr>
          <a:xfrm>
            <a:off x="7881257" y="529389"/>
            <a:ext cx="4310744" cy="734423"/>
          </a:xfrm>
          <a:solidFill>
            <a:schemeClr val="tx1">
              <a:alpha val="65000"/>
            </a:schemeClr>
          </a:solidFill>
        </p:spPr>
        <p:txBody>
          <a:bodyPr anchor="ctr">
            <a:normAutofit/>
          </a:bodyPr>
          <a:lstStyle/>
          <a:p>
            <a:r>
              <a:rPr lang="en-US" altLang="en-US" sz="4000" dirty="0">
                <a:solidFill>
                  <a:schemeClr val="bg1"/>
                </a:solidFill>
              </a:rPr>
              <a:t>Usability Testing</a:t>
            </a:r>
          </a:p>
        </p:txBody>
      </p:sp>
      <p:sp>
        <p:nvSpPr>
          <p:cNvPr id="2" name="Text Placeholder 1"/>
          <p:cNvSpPr>
            <a:spLocks noGrp="1"/>
          </p:cNvSpPr>
          <p:nvPr>
            <p:ph type="body" sz="quarter" idx="14"/>
          </p:nvPr>
        </p:nvSpPr>
        <p:spPr>
          <a:xfrm>
            <a:off x="3646714" y="1633028"/>
            <a:ext cx="8545286" cy="3341744"/>
          </a:xfrm>
          <a:solidFill>
            <a:schemeClr val="tx1">
              <a:alpha val="65000"/>
            </a:schemeClr>
          </a:solidFill>
        </p:spPr>
        <p:txBody>
          <a:bodyPr anchor="ctr"/>
          <a:lstStyle/>
          <a:p>
            <a:r>
              <a:rPr lang="en-US" altLang="en-US" sz="2800" b="1" dirty="0">
                <a:solidFill>
                  <a:schemeClr val="bg1"/>
                </a:solidFill>
              </a:rPr>
              <a:t>Degree to which a user can successfully learn &amp; use a product to achieve a goal </a:t>
            </a:r>
          </a:p>
          <a:p>
            <a:r>
              <a:rPr lang="en-US" altLang="en-US" sz="2800" b="1" dirty="0">
                <a:solidFill>
                  <a:schemeClr val="bg1"/>
                </a:solidFill>
              </a:rPr>
              <a:t>Evaluation research methodology</a:t>
            </a:r>
          </a:p>
          <a:p>
            <a:r>
              <a:rPr lang="en-US" altLang="en-US" sz="2800" b="1" dirty="0">
                <a:solidFill>
                  <a:schemeClr val="bg1"/>
                </a:solidFill>
              </a:rPr>
              <a:t>Observation &amp; analysis of user behavior while users use a product or product prototype to achieve a goal </a:t>
            </a:r>
          </a:p>
          <a:p>
            <a:pPr marL="0" indent="0" algn="r">
              <a:buNone/>
            </a:pPr>
            <a:r>
              <a:rPr lang="en-US" altLang="en-US" sz="1800" b="1" dirty="0">
                <a:solidFill>
                  <a:schemeClr val="bg1"/>
                </a:solidFill>
              </a:rPr>
              <a:t>(Dumas and </a:t>
            </a:r>
            <a:r>
              <a:rPr lang="en-US" altLang="en-US" sz="1800" b="1" dirty="0" err="1">
                <a:solidFill>
                  <a:schemeClr val="bg1"/>
                </a:solidFill>
              </a:rPr>
              <a:t>Redish</a:t>
            </a:r>
            <a:r>
              <a:rPr lang="en-US" altLang="en-US" sz="1800" b="1" dirty="0">
                <a:solidFill>
                  <a:schemeClr val="bg1"/>
                </a:solidFill>
              </a:rPr>
              <a:t> 1993, 22)</a:t>
            </a:r>
            <a:endParaRPr lang="en-US" sz="1800" b="1" dirty="0">
              <a:solidFill>
                <a:schemeClr val="bg1"/>
              </a:solidFill>
            </a:endParaRPr>
          </a:p>
        </p:txBody>
      </p:sp>
      <p:sp>
        <p:nvSpPr>
          <p:cNvPr id="4" name="Rectangle 3">
            <a:extLst>
              <a:ext uri="{FF2B5EF4-FFF2-40B4-BE49-F238E27FC236}">
                <a16:creationId xmlns:a16="http://schemas.microsoft.com/office/drawing/2014/main" id="{1F957BB0-25CF-49EE-9CD5-C65AD52D4FDD}"/>
              </a:ext>
            </a:extLst>
          </p:cNvPr>
          <p:cNvSpPr/>
          <p:nvPr/>
        </p:nvSpPr>
        <p:spPr>
          <a:xfrm>
            <a:off x="-1" y="0"/>
            <a:ext cx="6096000" cy="246221"/>
          </a:xfrm>
          <a:prstGeom prst="rect">
            <a:avLst/>
          </a:prstGeom>
        </p:spPr>
        <p:txBody>
          <a:bodyPr>
            <a:spAutoFit/>
          </a:bodyPr>
          <a:lstStyle/>
          <a:p>
            <a:r>
              <a:rPr lang="en-US" sz="1000" dirty="0">
                <a:solidFill>
                  <a:schemeClr val="bg1"/>
                </a:solidFill>
                <a:latin typeface="Arial" panose="020B0604020202020204" pitchFamily="34" charset="0"/>
                <a:cs typeface="Arial" panose="020B0604020202020204" pitchFamily="34" charset="0"/>
              </a:rPr>
              <a:t>Image: https://www.flickr.com/photos/deanhochman/14481958642/ by Dean Hochman / CC BY 2.0 </a:t>
            </a:r>
          </a:p>
        </p:txBody>
      </p:sp>
    </p:spTree>
    <p:extLst>
      <p:ext uri="{BB962C8B-B14F-4D97-AF65-F5344CB8AC3E}">
        <p14:creationId xmlns:p14="http://schemas.microsoft.com/office/powerpoint/2010/main" val="3613531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318913"/>
          </a:xfrm>
          <a:prstGeom prst="rect">
            <a:avLst/>
          </a:prstGeom>
        </p:spPr>
      </p:pic>
      <p:sp>
        <p:nvSpPr>
          <p:cNvPr id="41987" name="Rectangle 3"/>
          <p:cNvSpPr>
            <a:spLocks noGrp="1" noChangeArrowheads="1"/>
          </p:cNvSpPr>
          <p:nvPr>
            <p:ph type="body" sz="quarter" idx="13"/>
          </p:nvPr>
        </p:nvSpPr>
        <p:spPr>
          <a:xfrm>
            <a:off x="4330890" y="5317958"/>
            <a:ext cx="7861110" cy="665398"/>
          </a:xfrm>
          <a:solidFill>
            <a:schemeClr val="tx1">
              <a:alpha val="65000"/>
            </a:schemeClr>
          </a:solidFill>
        </p:spPr>
        <p:txBody>
          <a:bodyPr anchor="ctr">
            <a:normAutofit lnSpcReduction="10000"/>
          </a:bodyPr>
          <a:lstStyle/>
          <a:p>
            <a:r>
              <a:rPr lang="en-US" altLang="en-US" sz="4000" dirty="0">
                <a:solidFill>
                  <a:schemeClr val="bg1"/>
                </a:solidFill>
              </a:rPr>
              <a:t>Usability Testing: Components</a:t>
            </a:r>
          </a:p>
        </p:txBody>
      </p:sp>
      <p:sp>
        <p:nvSpPr>
          <p:cNvPr id="2" name="Text Placeholder 1"/>
          <p:cNvSpPr>
            <a:spLocks noGrp="1"/>
          </p:cNvSpPr>
          <p:nvPr>
            <p:ph type="body" sz="quarter" idx="14"/>
          </p:nvPr>
        </p:nvSpPr>
        <p:spPr>
          <a:xfrm>
            <a:off x="0" y="747577"/>
            <a:ext cx="4640239" cy="3078465"/>
          </a:xfrm>
          <a:solidFill>
            <a:schemeClr val="tx1">
              <a:alpha val="65000"/>
            </a:schemeClr>
          </a:solidFill>
        </p:spPr>
        <p:txBody>
          <a:bodyPr/>
          <a:lstStyle/>
          <a:p>
            <a:pPr marL="0" indent="0">
              <a:buNone/>
            </a:pPr>
            <a:r>
              <a:rPr lang="en-US" altLang="en-US" sz="2800" b="1" dirty="0">
                <a:solidFill>
                  <a:schemeClr val="bg1"/>
                </a:solidFill>
              </a:rPr>
              <a:t>Comprised of three parts:</a:t>
            </a:r>
          </a:p>
          <a:p>
            <a:pPr marL="514350" indent="-514350">
              <a:buFont typeface="+mj-lt"/>
              <a:buAutoNum type="arabicPeriod"/>
            </a:pPr>
            <a:r>
              <a:rPr lang="en-US" altLang="en-US" sz="2800" b="1" dirty="0">
                <a:solidFill>
                  <a:schemeClr val="bg1"/>
                </a:solidFill>
              </a:rPr>
              <a:t>Pre-session interview</a:t>
            </a:r>
          </a:p>
          <a:p>
            <a:pPr marL="514350" indent="-514350">
              <a:buFont typeface="+mj-lt"/>
              <a:buAutoNum type="arabicPeriod"/>
            </a:pPr>
            <a:r>
              <a:rPr lang="en-US" altLang="en-US" sz="2800" b="1" dirty="0">
                <a:solidFill>
                  <a:schemeClr val="bg1"/>
                </a:solidFill>
              </a:rPr>
              <a:t>Scenario and task structured test</a:t>
            </a:r>
          </a:p>
          <a:p>
            <a:pPr marL="514350" indent="-514350">
              <a:buFont typeface="+mj-lt"/>
              <a:buAutoNum type="arabicPeriod"/>
            </a:pPr>
            <a:r>
              <a:rPr lang="en-US" altLang="en-US" sz="2800" b="1" dirty="0">
                <a:solidFill>
                  <a:schemeClr val="bg1"/>
                </a:solidFill>
              </a:rPr>
              <a:t>Post-session survey</a:t>
            </a:r>
            <a:endParaRPr lang="en-US" sz="2800" b="1" dirty="0">
              <a:solidFill>
                <a:schemeClr val="bg1"/>
              </a:solidFill>
            </a:endParaRPr>
          </a:p>
        </p:txBody>
      </p:sp>
      <p:sp>
        <p:nvSpPr>
          <p:cNvPr id="5" name="TextBox 4"/>
          <p:cNvSpPr txBox="1"/>
          <p:nvPr/>
        </p:nvSpPr>
        <p:spPr>
          <a:xfrm>
            <a:off x="2088108" y="3338698"/>
            <a:ext cx="2423312" cy="369332"/>
          </a:xfrm>
          <a:prstGeom prst="rect">
            <a:avLst/>
          </a:prstGeom>
          <a:noFill/>
        </p:spPr>
        <p:txBody>
          <a:bodyPr wrap="square" rtlCol="0">
            <a:spAutoFit/>
          </a:bodyPr>
          <a:lstStyle/>
          <a:p>
            <a:pPr algn="r"/>
            <a:r>
              <a:rPr lang="en-US" b="1" dirty="0">
                <a:solidFill>
                  <a:schemeClr val="bg1"/>
                </a:solidFill>
                <a:ea typeface="Gill Sans MT" charset="0"/>
                <a:cs typeface="Gill Sans MT" charset="0"/>
              </a:rPr>
              <a:t>(Tang 2017, 278)</a:t>
            </a:r>
          </a:p>
        </p:txBody>
      </p:sp>
      <p:sp>
        <p:nvSpPr>
          <p:cNvPr id="4" name="Rectangle 3">
            <a:extLst>
              <a:ext uri="{FF2B5EF4-FFF2-40B4-BE49-F238E27FC236}">
                <a16:creationId xmlns:a16="http://schemas.microsoft.com/office/drawing/2014/main" id="{ACD7DCB0-9675-4D70-88F4-79A58DBE31FC}"/>
              </a:ext>
            </a:extLst>
          </p:cNvPr>
          <p:cNvSpPr/>
          <p:nvPr/>
        </p:nvSpPr>
        <p:spPr>
          <a:xfrm>
            <a:off x="0" y="6110423"/>
            <a:ext cx="6096000" cy="246221"/>
          </a:xfrm>
          <a:prstGeom prst="rect">
            <a:avLst/>
          </a:prstGeom>
        </p:spPr>
        <p:txBody>
          <a:bodyPr>
            <a:spAutoFit/>
          </a:bodyPr>
          <a:lstStyle/>
          <a:p>
            <a:r>
              <a:rPr lang="en-US" sz="1000" dirty="0">
                <a:solidFill>
                  <a:schemeClr val="bg1"/>
                </a:solidFill>
                <a:latin typeface="Arial" panose="020B0604020202020204" pitchFamily="34" charset="0"/>
                <a:cs typeface="Arial" panose="020B0604020202020204" pitchFamily="34" charset="0"/>
              </a:rPr>
              <a:t>Image: https://www.flickr.com/photos/78428166@N00/8120708019/ by Tony Alter / CC BY 2.0</a:t>
            </a:r>
          </a:p>
        </p:txBody>
      </p:sp>
    </p:spTree>
    <p:extLst>
      <p:ext uri="{BB962C8B-B14F-4D97-AF65-F5344CB8AC3E}">
        <p14:creationId xmlns:p14="http://schemas.microsoft.com/office/powerpoint/2010/main" val="284156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A751C8-36A8-4193-83A5-79421C47DB3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6261101"/>
          </a:xfrm>
          <a:prstGeom prst="rect">
            <a:avLst/>
          </a:prstGeom>
        </p:spPr>
      </p:pic>
      <p:sp>
        <p:nvSpPr>
          <p:cNvPr id="2" name="Text Placeholder 1">
            <a:extLst>
              <a:ext uri="{FF2B5EF4-FFF2-40B4-BE49-F238E27FC236}">
                <a16:creationId xmlns:a16="http://schemas.microsoft.com/office/drawing/2014/main" id="{D47FCEE4-61B6-4CCE-991E-9E409C838171}"/>
              </a:ext>
            </a:extLst>
          </p:cNvPr>
          <p:cNvSpPr>
            <a:spLocks noGrp="1"/>
          </p:cNvSpPr>
          <p:nvPr>
            <p:ph type="body" sz="quarter" idx="13"/>
          </p:nvPr>
        </p:nvSpPr>
        <p:spPr>
          <a:xfrm>
            <a:off x="0" y="325178"/>
            <a:ext cx="8867418" cy="723361"/>
          </a:xfrm>
          <a:solidFill>
            <a:schemeClr val="tx1">
              <a:alpha val="65000"/>
            </a:schemeClr>
          </a:solidFill>
        </p:spPr>
        <p:txBody>
          <a:bodyPr/>
          <a:lstStyle/>
          <a:p>
            <a:pPr algn="ctr"/>
            <a:r>
              <a:rPr lang="en-US" sz="4000" dirty="0">
                <a:solidFill>
                  <a:schemeClr val="bg1"/>
                </a:solidFill>
              </a:rPr>
              <a:t>V&amp;R Mapping App Usability Testing</a:t>
            </a:r>
          </a:p>
        </p:txBody>
      </p:sp>
      <p:sp>
        <p:nvSpPr>
          <p:cNvPr id="3" name="Text Placeholder 2">
            <a:extLst>
              <a:ext uri="{FF2B5EF4-FFF2-40B4-BE49-F238E27FC236}">
                <a16:creationId xmlns:a16="http://schemas.microsoft.com/office/drawing/2014/main" id="{13757095-82D2-4216-88DD-10CE6D3C426D}"/>
              </a:ext>
            </a:extLst>
          </p:cNvPr>
          <p:cNvSpPr>
            <a:spLocks noGrp="1"/>
          </p:cNvSpPr>
          <p:nvPr>
            <p:ph type="body" sz="quarter" idx="14"/>
          </p:nvPr>
        </p:nvSpPr>
        <p:spPr>
          <a:xfrm>
            <a:off x="0" y="1373718"/>
            <a:ext cx="10896600" cy="4696882"/>
          </a:xfrm>
          <a:solidFill>
            <a:schemeClr val="tx1">
              <a:alpha val="65000"/>
            </a:schemeClr>
          </a:solidFill>
        </p:spPr>
        <p:txBody>
          <a:bodyPr/>
          <a:lstStyle/>
          <a:p>
            <a:pPr marL="0" indent="0">
              <a:buNone/>
            </a:pPr>
            <a:r>
              <a:rPr lang="en-US" sz="2600" b="1" dirty="0">
                <a:solidFill>
                  <a:schemeClr val="bg1"/>
                </a:solidFill>
              </a:rPr>
              <a:t>TASK</a:t>
            </a:r>
          </a:p>
          <a:p>
            <a:r>
              <a:rPr lang="en-US" sz="2600" b="1" dirty="0">
                <a:solidFill>
                  <a:schemeClr val="bg1"/>
                </a:solidFill>
              </a:rPr>
              <a:t>Think of around 10 websites you use or online activities that you regularly perform. Place each of these websites or activities on the map in a way that represents how you feel you use them (as a 'Visitor' or as a 'Resident') and the typical context in which you use them ('Personal' or 'Institutional’).</a:t>
            </a:r>
          </a:p>
          <a:p>
            <a:pPr marL="0" indent="0">
              <a:spcBef>
                <a:spcPts val="1200"/>
              </a:spcBef>
              <a:buNone/>
            </a:pPr>
            <a:r>
              <a:rPr lang="en-US" sz="2600" b="1" dirty="0">
                <a:solidFill>
                  <a:schemeClr val="bg1"/>
                </a:solidFill>
              </a:rPr>
              <a:t>PROCEDURE</a:t>
            </a:r>
          </a:p>
          <a:p>
            <a:pPr marL="457200" indent="-457200">
              <a:buFont typeface="+mj-lt"/>
              <a:buAutoNum type="arabicPeriod"/>
            </a:pPr>
            <a:r>
              <a:rPr lang="en-US" sz="2600" b="1" dirty="0">
                <a:solidFill>
                  <a:schemeClr val="bg1"/>
                </a:solidFill>
              </a:rPr>
              <a:t>Read the task aloud</a:t>
            </a:r>
          </a:p>
          <a:p>
            <a:pPr marL="457200" indent="-457200">
              <a:buFont typeface="+mj-lt"/>
              <a:buAutoNum type="arabicPeriod"/>
            </a:pPr>
            <a:r>
              <a:rPr lang="en-US" sz="2600" b="1" dirty="0">
                <a:solidFill>
                  <a:schemeClr val="bg1"/>
                </a:solidFill>
              </a:rPr>
              <a:t>Using the app, complete the task while thinking aloud</a:t>
            </a:r>
          </a:p>
          <a:p>
            <a:pPr marL="457200" indent="-457200">
              <a:buFont typeface="+mj-lt"/>
              <a:buAutoNum type="arabicPeriod"/>
            </a:pPr>
            <a:r>
              <a:rPr lang="en-US" sz="2600" b="1" dirty="0">
                <a:solidFill>
                  <a:schemeClr val="bg1"/>
                </a:solidFill>
              </a:rPr>
              <a:t>Indicate when they felt they had completed the task</a:t>
            </a:r>
          </a:p>
        </p:txBody>
      </p:sp>
      <p:sp>
        <p:nvSpPr>
          <p:cNvPr id="4" name="Rectangle 3">
            <a:extLst>
              <a:ext uri="{FF2B5EF4-FFF2-40B4-BE49-F238E27FC236}">
                <a16:creationId xmlns:a16="http://schemas.microsoft.com/office/drawing/2014/main" id="{39A6A215-B06A-436B-9273-AECAEB6B31AF}"/>
              </a:ext>
            </a:extLst>
          </p:cNvPr>
          <p:cNvSpPr/>
          <p:nvPr/>
        </p:nvSpPr>
        <p:spPr>
          <a:xfrm>
            <a:off x="6096000" y="-1"/>
            <a:ext cx="6096000" cy="246221"/>
          </a:xfrm>
          <a:prstGeom prst="rect">
            <a:avLst/>
          </a:prstGeom>
        </p:spPr>
        <p:txBody>
          <a:bodyPr>
            <a:spAutoFit/>
          </a:bodyPr>
          <a:lstStyle/>
          <a:p>
            <a:pPr lvl="0" algn="r">
              <a:defRPr/>
            </a:pPr>
            <a:r>
              <a:rPr lang="en-US" sz="1000" dirty="0">
                <a:solidFill>
                  <a:prstClr val="black"/>
                </a:solidFill>
                <a:latin typeface="Arial" pitchFamily="34" charset="0"/>
                <a:cs typeface="Arial" pitchFamily="34" charset="0"/>
              </a:rPr>
              <a:t>Image: https://www.flickr.com/photos/marcelxxl/14217231657/ by M.G.N. – Marcel / CC BY-NC-ND 2.0 </a:t>
            </a:r>
          </a:p>
        </p:txBody>
      </p:sp>
    </p:spTree>
    <p:extLst>
      <p:ext uri="{BB962C8B-B14F-4D97-AF65-F5344CB8AC3E}">
        <p14:creationId xmlns:p14="http://schemas.microsoft.com/office/powerpoint/2010/main" val="2472157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250674"/>
          </a:xfrm>
          <a:prstGeom prst="rect">
            <a:avLst/>
          </a:prstGeom>
        </p:spPr>
      </p:pic>
      <p:sp>
        <p:nvSpPr>
          <p:cNvPr id="12291" name="Rectangle 3"/>
          <p:cNvSpPr>
            <a:spLocks noGrp="1" noChangeArrowheads="1"/>
          </p:cNvSpPr>
          <p:nvPr>
            <p:ph type="body" sz="quarter" idx="13"/>
          </p:nvPr>
        </p:nvSpPr>
        <p:spPr>
          <a:xfrm>
            <a:off x="0" y="175247"/>
            <a:ext cx="7820167" cy="797854"/>
          </a:xfrm>
          <a:solidFill>
            <a:schemeClr val="tx1">
              <a:alpha val="65000"/>
            </a:schemeClr>
          </a:solidFill>
        </p:spPr>
        <p:txBody>
          <a:bodyPr anchor="ctr">
            <a:noAutofit/>
          </a:bodyPr>
          <a:lstStyle/>
          <a:p>
            <a:r>
              <a:rPr lang="en-US" altLang="en-US" sz="4000" dirty="0">
                <a:solidFill>
                  <a:schemeClr val="bg1"/>
                </a:solidFill>
              </a:rPr>
              <a:t>Usability Testing: Methodology</a:t>
            </a:r>
          </a:p>
        </p:txBody>
      </p:sp>
      <p:sp>
        <p:nvSpPr>
          <p:cNvPr id="2" name="Text Placeholder 1"/>
          <p:cNvSpPr>
            <a:spLocks noGrp="1"/>
          </p:cNvSpPr>
          <p:nvPr>
            <p:ph type="body" sz="quarter" idx="14"/>
          </p:nvPr>
        </p:nvSpPr>
        <p:spPr>
          <a:xfrm>
            <a:off x="7274256" y="1602889"/>
            <a:ext cx="4917743" cy="4647784"/>
          </a:xfrm>
          <a:solidFill>
            <a:schemeClr val="tx1">
              <a:alpha val="65000"/>
            </a:schemeClr>
          </a:solidFill>
        </p:spPr>
        <p:txBody>
          <a:bodyPr/>
          <a:lstStyle/>
          <a:p>
            <a:pPr>
              <a:buFont typeface="Arial" panose="020B0604020202020204" pitchFamily="34" charset="0"/>
              <a:buChar char="•"/>
            </a:pPr>
            <a:r>
              <a:rPr lang="en-US" altLang="en-US" sz="2400" b="1" dirty="0">
                <a:solidFill>
                  <a:schemeClr val="bg1"/>
                </a:solidFill>
              </a:rPr>
              <a:t>Artificial environment (laboratory)</a:t>
            </a:r>
          </a:p>
          <a:p>
            <a:pPr lvl="1">
              <a:buFont typeface="Arial" panose="020B0604020202020204" pitchFamily="34" charset="0"/>
              <a:buChar char="•"/>
            </a:pPr>
            <a:r>
              <a:rPr lang="en-US" altLang="en-US" sz="2400" b="1" dirty="0">
                <a:solidFill>
                  <a:schemeClr val="bg1"/>
                </a:solidFill>
              </a:rPr>
              <a:t>Maintain more control</a:t>
            </a:r>
          </a:p>
          <a:p>
            <a:pPr lvl="1">
              <a:buFont typeface="Arial" panose="020B0604020202020204" pitchFamily="34" charset="0"/>
              <a:buChar char="•"/>
            </a:pPr>
            <a:r>
              <a:rPr lang="en-US" altLang="en-US" sz="2400" b="1" dirty="0">
                <a:solidFill>
                  <a:schemeClr val="bg1"/>
                </a:solidFill>
              </a:rPr>
              <a:t>May provide more specific data on a particular feature</a:t>
            </a:r>
          </a:p>
          <a:p>
            <a:pPr>
              <a:buFont typeface="Arial" panose="020B0604020202020204" pitchFamily="34" charset="0"/>
              <a:buChar char="•"/>
            </a:pPr>
            <a:r>
              <a:rPr lang="en-US" altLang="en-US" sz="2400" b="1" dirty="0">
                <a:solidFill>
                  <a:schemeClr val="bg1"/>
                </a:solidFill>
              </a:rPr>
              <a:t>Natural environment</a:t>
            </a:r>
          </a:p>
          <a:p>
            <a:pPr lvl="1">
              <a:buFont typeface="Arial" panose="020B0604020202020204" pitchFamily="34" charset="0"/>
              <a:buChar char="•"/>
            </a:pPr>
            <a:r>
              <a:rPr lang="en-US" altLang="en-US" sz="2400" b="1" dirty="0">
                <a:solidFill>
                  <a:schemeClr val="bg1"/>
                </a:solidFill>
              </a:rPr>
              <a:t>Better holistic representation of real people doing real work</a:t>
            </a:r>
          </a:p>
          <a:p>
            <a:pPr lvl="1">
              <a:buFont typeface="Arial" panose="020B0604020202020204" pitchFamily="34" charset="0"/>
              <a:buChar char="•"/>
            </a:pPr>
            <a:endParaRPr lang="en-US" sz="2400" b="1" dirty="0">
              <a:solidFill>
                <a:schemeClr val="bg1"/>
              </a:solidFill>
            </a:endParaRPr>
          </a:p>
        </p:txBody>
      </p:sp>
      <p:sp>
        <p:nvSpPr>
          <p:cNvPr id="5" name="TextBox 4"/>
          <p:cNvSpPr txBox="1"/>
          <p:nvPr/>
        </p:nvSpPr>
        <p:spPr>
          <a:xfrm>
            <a:off x="10079915" y="5782760"/>
            <a:ext cx="2112085" cy="369332"/>
          </a:xfrm>
          <a:prstGeom prst="rect">
            <a:avLst/>
          </a:prstGeom>
          <a:solidFill>
            <a:schemeClr val="tx1">
              <a:alpha val="0"/>
            </a:schemeClr>
          </a:solidFill>
        </p:spPr>
        <p:txBody>
          <a:bodyPr wrap="square" rtlCol="0" anchor="ctr">
            <a:spAutoFit/>
          </a:bodyPr>
          <a:lstStyle/>
          <a:p>
            <a:pPr algn="r"/>
            <a:r>
              <a:rPr lang="en-US" b="1" dirty="0">
                <a:solidFill>
                  <a:schemeClr val="bg1"/>
                </a:solidFill>
                <a:ea typeface="Gill Sans MT" charset="0"/>
                <a:cs typeface="Gill Sans MT" charset="0"/>
              </a:rPr>
              <a:t>(Tang 2017, 278)</a:t>
            </a:r>
          </a:p>
        </p:txBody>
      </p:sp>
      <p:sp>
        <p:nvSpPr>
          <p:cNvPr id="4" name="Rectangle 3">
            <a:extLst>
              <a:ext uri="{FF2B5EF4-FFF2-40B4-BE49-F238E27FC236}">
                <a16:creationId xmlns:a16="http://schemas.microsoft.com/office/drawing/2014/main" id="{A8D75509-8BD8-4FEF-8318-21348EB97302}"/>
              </a:ext>
            </a:extLst>
          </p:cNvPr>
          <p:cNvSpPr/>
          <p:nvPr/>
        </p:nvSpPr>
        <p:spPr>
          <a:xfrm>
            <a:off x="0" y="5980772"/>
            <a:ext cx="6832295" cy="246221"/>
          </a:xfrm>
          <a:prstGeom prst="rect">
            <a:avLst/>
          </a:prstGeom>
        </p:spPr>
        <p:txBody>
          <a:bodyPr wrap="square">
            <a:spAutoFit/>
          </a:bodyPr>
          <a:lstStyle/>
          <a:p>
            <a:r>
              <a:rPr lang="en-US" altLang="en-US" sz="1000" dirty="0">
                <a:solidFill>
                  <a:schemeClr val="bg1"/>
                </a:solidFill>
                <a:latin typeface="Arial" panose="020B0604020202020204" pitchFamily="34" charset="0"/>
                <a:cs typeface="Arial" panose="020B0604020202020204" pitchFamily="34" charset="0"/>
              </a:rPr>
              <a:t>Image: https://www.flickr.com/photos/carnesaurus/32160924864/ by Stinson Beach Playground / CC BY-NC-ND 2.0 </a:t>
            </a:r>
          </a:p>
        </p:txBody>
      </p:sp>
    </p:spTree>
    <p:extLst>
      <p:ext uri="{BB962C8B-B14F-4D97-AF65-F5344CB8AC3E}">
        <p14:creationId xmlns:p14="http://schemas.microsoft.com/office/powerpoint/2010/main" val="2835779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20346" y="1108082"/>
            <a:ext cx="10898717" cy="2354491"/>
          </a:xfrm>
        </p:spPr>
        <p:txBody>
          <a:bodyPr/>
          <a:lstStyle/>
          <a:p>
            <a:r>
              <a:rPr lang="en-US" dirty="0"/>
              <a:t>Ethnographic Data collection tools and methods: observations</a:t>
            </a:r>
          </a:p>
        </p:txBody>
      </p:sp>
      <p:sp>
        <p:nvSpPr>
          <p:cNvPr id="5" name="Text Placeholder 4"/>
          <p:cNvSpPr>
            <a:spLocks noGrp="1"/>
          </p:cNvSpPr>
          <p:nvPr>
            <p:ph type="body" sz="quarter" idx="11"/>
          </p:nvPr>
        </p:nvSpPr>
        <p:spPr/>
        <p:txBody>
          <a:bodyPr/>
          <a:lstStyle/>
          <a:p>
            <a:endParaRPr lang="en-US"/>
          </a:p>
        </p:txBody>
      </p:sp>
      <p:sp>
        <p:nvSpPr>
          <p:cNvPr id="6" name="Text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736951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1B4675-F16D-4211-96E9-2F78146231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263640"/>
          </a:xfrm>
          <a:prstGeom prst="rect">
            <a:avLst/>
          </a:prstGeom>
        </p:spPr>
      </p:pic>
      <p:sp>
        <p:nvSpPr>
          <p:cNvPr id="4" name="Text Placeholder 4"/>
          <p:cNvSpPr txBox="1">
            <a:spLocks/>
          </p:cNvSpPr>
          <p:nvPr/>
        </p:nvSpPr>
        <p:spPr>
          <a:xfrm>
            <a:off x="0" y="3182982"/>
            <a:ext cx="7970520" cy="3080658"/>
          </a:xfrm>
          <a:prstGeom prst="rect">
            <a:avLst/>
          </a:prstGeom>
          <a:solidFill>
            <a:schemeClr val="tx1">
              <a:alpha val="45000"/>
            </a:schemeClr>
          </a:solidFill>
        </p:spPr>
        <p:txBody>
          <a:bodyPr/>
          <a:lstStyle/>
          <a:p>
            <a:pPr defTabSz="457200">
              <a:lnSpc>
                <a:spcPct val="110000"/>
              </a:lnSpc>
              <a:spcBef>
                <a:spcPts val="900"/>
              </a:spcBef>
              <a:defRPr/>
            </a:pPr>
            <a:r>
              <a:rPr lang="en-US" sz="3200" b="1" dirty="0">
                <a:solidFill>
                  <a:schemeClr val="bg1"/>
                </a:solidFill>
                <a:latin typeface="Arial"/>
                <a:cs typeface="Arial"/>
              </a:rPr>
              <a:t>“Perhaps the most convenient method of studying the consequences of this law will be to follow the reader from the moment he enters the library to the moment he leaves it…” </a:t>
            </a:r>
          </a:p>
          <a:p>
            <a:pPr marL="233363" indent="-233363" algn="r" defTabSz="457200">
              <a:lnSpc>
                <a:spcPct val="110000"/>
              </a:lnSpc>
              <a:defRPr/>
            </a:pPr>
            <a:r>
              <a:rPr lang="en-US" b="1" dirty="0">
                <a:solidFill>
                  <a:schemeClr val="bg1"/>
                </a:solidFill>
                <a:effectLst>
                  <a:outerShdw blurRad="38100" dist="38100" dir="2700000" algn="tl">
                    <a:srgbClr val="000000">
                      <a:alpha val="43137"/>
                    </a:srgbClr>
                  </a:outerShdw>
                </a:effectLst>
                <a:latin typeface="Arial"/>
                <a:cs typeface="Arial"/>
              </a:rPr>
              <a:t>(Ranganathan 1931, 337)</a:t>
            </a:r>
          </a:p>
        </p:txBody>
      </p:sp>
      <p:sp>
        <p:nvSpPr>
          <p:cNvPr id="3" name="Rectangle 2">
            <a:extLst>
              <a:ext uri="{FF2B5EF4-FFF2-40B4-BE49-F238E27FC236}">
                <a16:creationId xmlns:a16="http://schemas.microsoft.com/office/drawing/2014/main" id="{C58F7962-139A-4651-98F4-1719C2E6B988}"/>
              </a:ext>
            </a:extLst>
          </p:cNvPr>
          <p:cNvSpPr/>
          <p:nvPr/>
        </p:nvSpPr>
        <p:spPr>
          <a:xfrm>
            <a:off x="5532120" y="0"/>
            <a:ext cx="6659880" cy="276999"/>
          </a:xfrm>
          <a:prstGeom prst="rect">
            <a:avLst/>
          </a:prstGeom>
        </p:spPr>
        <p:txBody>
          <a:bodyPr wrap="square">
            <a:spAutoFit/>
          </a:bodyPr>
          <a:lstStyle/>
          <a:p>
            <a:pPr algn="r"/>
            <a:r>
              <a:rPr lang="en-US" sz="1200" dirty="0">
                <a:latin typeface="Arial" pitchFamily="34" charset="0"/>
                <a:cs typeface="Arial" pitchFamily="34" charset="0"/>
              </a:rPr>
              <a:t>Image: https://www.flickr.com/photos/anjan58/7346141798 by anjan58 / CC BY-NC-ND 2.0</a:t>
            </a:r>
          </a:p>
        </p:txBody>
      </p:sp>
      <p:sp>
        <p:nvSpPr>
          <p:cNvPr id="5" name="Text Placeholder 1">
            <a:extLst>
              <a:ext uri="{FF2B5EF4-FFF2-40B4-BE49-F238E27FC236}">
                <a16:creationId xmlns:a16="http://schemas.microsoft.com/office/drawing/2014/main" id="{D192443A-7249-4E68-BB8E-7C52DFD0AE14}"/>
              </a:ext>
            </a:extLst>
          </p:cNvPr>
          <p:cNvSpPr txBox="1">
            <a:spLocks/>
          </p:cNvSpPr>
          <p:nvPr/>
        </p:nvSpPr>
        <p:spPr>
          <a:xfrm>
            <a:off x="1" y="1799925"/>
            <a:ext cx="3234087" cy="510138"/>
          </a:xfrm>
          <a:prstGeom prst="rect">
            <a:avLst/>
          </a:prstGeom>
          <a:solidFill>
            <a:schemeClr val="tx1">
              <a:alpha val="65000"/>
            </a:schemeClr>
          </a:solidFill>
        </p:spPr>
        <p:txBody>
          <a:bodyPr anchor="ct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Bef>
                <a:spcPts val="0"/>
              </a:spcBef>
              <a:buNone/>
            </a:pPr>
            <a:r>
              <a:rPr lang="en-US" sz="4000" b="1" dirty="0">
                <a:solidFill>
                  <a:schemeClr val="bg1"/>
                </a:solidFill>
              </a:rPr>
              <a:t>Observation</a:t>
            </a:r>
          </a:p>
        </p:txBody>
      </p:sp>
    </p:spTree>
    <p:extLst>
      <p:ext uri="{BB962C8B-B14F-4D97-AF65-F5344CB8AC3E}">
        <p14:creationId xmlns:p14="http://schemas.microsoft.com/office/powerpoint/2010/main" val="3786915588"/>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6277971"/>
          </a:xfrm>
          <a:prstGeom prst="rect">
            <a:avLst/>
          </a:prstGeom>
        </p:spPr>
      </p:pic>
      <p:sp>
        <p:nvSpPr>
          <p:cNvPr id="2" name="Content Placeholder 1"/>
          <p:cNvSpPr>
            <a:spLocks noGrp="1"/>
          </p:cNvSpPr>
          <p:nvPr>
            <p:ph type="body" sz="quarter" idx="13"/>
          </p:nvPr>
        </p:nvSpPr>
        <p:spPr>
          <a:xfrm>
            <a:off x="3188483" y="229231"/>
            <a:ext cx="9003517" cy="915256"/>
          </a:xfrm>
          <a:solidFill>
            <a:schemeClr val="tx1">
              <a:alpha val="65000"/>
            </a:schemeClr>
          </a:solidFill>
        </p:spPr>
        <p:txBody>
          <a:bodyPr anchor="ctr">
            <a:normAutofit/>
          </a:bodyPr>
          <a:lstStyle/>
          <a:p>
            <a:pPr algn="ctr"/>
            <a:r>
              <a:rPr lang="en-US" sz="4000" dirty="0">
                <a:solidFill>
                  <a:schemeClr val="bg1"/>
                </a:solidFill>
              </a:rPr>
              <a:t>Participant/Immersive Observations</a:t>
            </a:r>
            <a:endParaRPr lang="en-US" sz="4000" b="1" dirty="0">
              <a:solidFill>
                <a:schemeClr val="bg1"/>
              </a:solidFill>
            </a:endParaRPr>
          </a:p>
        </p:txBody>
      </p:sp>
      <p:sp>
        <p:nvSpPr>
          <p:cNvPr id="3" name="Text Placeholder 2"/>
          <p:cNvSpPr>
            <a:spLocks noGrp="1"/>
          </p:cNvSpPr>
          <p:nvPr>
            <p:ph type="body" sz="quarter" idx="14"/>
          </p:nvPr>
        </p:nvSpPr>
        <p:spPr>
          <a:xfrm>
            <a:off x="5441066" y="1633026"/>
            <a:ext cx="6750934" cy="3976204"/>
          </a:xfrm>
          <a:solidFill>
            <a:schemeClr val="tx1">
              <a:alpha val="65000"/>
            </a:schemeClr>
          </a:solidFill>
        </p:spPr>
        <p:txBody>
          <a:bodyPr/>
          <a:lstStyle/>
          <a:p>
            <a:pPr>
              <a:buFont typeface="Arial" panose="020B0604020202020204" pitchFamily="34" charset="0"/>
              <a:buChar char="•"/>
            </a:pPr>
            <a:r>
              <a:rPr lang="en-US" sz="2800" b="1" dirty="0">
                <a:solidFill>
                  <a:schemeClr val="bg1"/>
                </a:solidFill>
              </a:rPr>
              <a:t>Move into the setting as deeply as possible</a:t>
            </a:r>
          </a:p>
          <a:p>
            <a:pPr>
              <a:buFont typeface="Arial" panose="020B0604020202020204" pitchFamily="34" charset="0"/>
              <a:buChar char="•"/>
            </a:pPr>
            <a:r>
              <a:rPr lang="en-US" sz="2800" b="1" dirty="0">
                <a:solidFill>
                  <a:schemeClr val="bg1"/>
                </a:solidFill>
              </a:rPr>
              <a:t>Disturb participants as little as possible</a:t>
            </a:r>
          </a:p>
          <a:p>
            <a:pPr>
              <a:buFont typeface="Arial" panose="020B0604020202020204" pitchFamily="34" charset="0"/>
              <a:buChar char="•"/>
            </a:pPr>
            <a:r>
              <a:rPr lang="en-US" sz="2800" b="1" dirty="0">
                <a:solidFill>
                  <a:schemeClr val="bg1"/>
                </a:solidFill>
              </a:rPr>
              <a:t>Participant observation</a:t>
            </a:r>
          </a:p>
          <a:p>
            <a:pPr lvl="1">
              <a:buFont typeface="Arial" panose="020B0604020202020204" pitchFamily="34" charset="0"/>
              <a:buChar char="•"/>
            </a:pPr>
            <a:r>
              <a:rPr lang="en-US" sz="2800" b="1" dirty="0">
                <a:solidFill>
                  <a:schemeClr val="bg1"/>
                </a:solidFill>
              </a:rPr>
              <a:t>Open, direct interaction &amp; observation as part of the group</a:t>
            </a:r>
          </a:p>
        </p:txBody>
      </p:sp>
      <p:sp>
        <p:nvSpPr>
          <p:cNvPr id="6" name="TextBox 5"/>
          <p:cNvSpPr txBox="1"/>
          <p:nvPr/>
        </p:nvSpPr>
        <p:spPr>
          <a:xfrm>
            <a:off x="8681644" y="5094270"/>
            <a:ext cx="3510356" cy="369332"/>
          </a:xfrm>
          <a:prstGeom prst="rect">
            <a:avLst/>
          </a:prstGeom>
          <a:solidFill>
            <a:schemeClr val="tx1">
              <a:alpha val="0"/>
            </a:schemeClr>
          </a:solidFill>
        </p:spPr>
        <p:txBody>
          <a:bodyPr wrap="square" rtlCol="0" anchor="ctr">
            <a:spAutoFit/>
          </a:bodyPr>
          <a:lstStyle/>
          <a:p>
            <a:pPr algn="r"/>
            <a:r>
              <a:rPr lang="en-US" b="1" dirty="0">
                <a:solidFill>
                  <a:schemeClr val="bg1"/>
                </a:solidFill>
                <a:ea typeface="Gill Sans MT" charset="0"/>
                <a:cs typeface="Gill Sans MT" charset="0"/>
              </a:rPr>
              <a:t>(Connaway &amp; Radford, 2017)</a:t>
            </a:r>
          </a:p>
        </p:txBody>
      </p:sp>
      <p:sp>
        <p:nvSpPr>
          <p:cNvPr id="4" name="Rectangle 3">
            <a:extLst>
              <a:ext uri="{FF2B5EF4-FFF2-40B4-BE49-F238E27FC236}">
                <a16:creationId xmlns:a16="http://schemas.microsoft.com/office/drawing/2014/main" id="{90FE88E8-C81C-49DB-9AA2-35E45D566C26}"/>
              </a:ext>
            </a:extLst>
          </p:cNvPr>
          <p:cNvSpPr/>
          <p:nvPr/>
        </p:nvSpPr>
        <p:spPr>
          <a:xfrm>
            <a:off x="5441066" y="6031749"/>
            <a:ext cx="6750934" cy="246221"/>
          </a:xfrm>
          <a:prstGeom prst="rect">
            <a:avLst/>
          </a:prstGeom>
        </p:spPr>
        <p:txBody>
          <a:bodyPr wrap="square">
            <a:spAutoFit/>
          </a:bodyPr>
          <a:lstStyle/>
          <a:p>
            <a:r>
              <a:rPr lang="en-US" sz="1000" dirty="0">
                <a:solidFill>
                  <a:schemeClr val="bg1"/>
                </a:solidFill>
                <a:latin typeface="Arial" panose="020B0604020202020204" pitchFamily="34" charset="0"/>
                <a:cs typeface="Arial" panose="020B0604020202020204" pitchFamily="34" charset="0"/>
              </a:rPr>
              <a:t>Image: https://www.flickr.com/photos/njla/3306454031/ by NJLA: New Jersey Library Association / CC BY-NC-ND 2.0</a:t>
            </a:r>
            <a:endParaRPr lang="en-US" sz="1000" dirty="0">
              <a:solidFill>
                <a:schemeClr val="bg1"/>
              </a:solidFill>
            </a:endParaRPr>
          </a:p>
        </p:txBody>
      </p:sp>
    </p:spTree>
    <p:extLst>
      <p:ext uri="{BB962C8B-B14F-4D97-AF65-F5344CB8AC3E}">
        <p14:creationId xmlns:p14="http://schemas.microsoft.com/office/powerpoint/2010/main" val="3851330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4B1789D-180A-45EB-8056-A194F4004CFF}"/>
              </a:ext>
            </a:extLst>
          </p:cNvPr>
          <p:cNvSpPr>
            <a:spLocks noGrp="1"/>
          </p:cNvSpPr>
          <p:nvPr>
            <p:ph type="body" sz="quarter" idx="10"/>
          </p:nvPr>
        </p:nvSpPr>
        <p:spPr>
          <a:xfrm>
            <a:off x="420346" y="1108082"/>
            <a:ext cx="10898717" cy="1600439"/>
          </a:xfrm>
        </p:spPr>
        <p:txBody>
          <a:bodyPr/>
          <a:lstStyle/>
          <a:p>
            <a:r>
              <a:rPr lang="en-US" dirty="0"/>
              <a:t>Most widely used research methods in LIS </a:t>
            </a:r>
          </a:p>
        </p:txBody>
      </p:sp>
      <p:sp>
        <p:nvSpPr>
          <p:cNvPr id="2" name="Text Placeholder 1">
            <a:extLst>
              <a:ext uri="{FF2B5EF4-FFF2-40B4-BE49-F238E27FC236}">
                <a16:creationId xmlns:a16="http://schemas.microsoft.com/office/drawing/2014/main" id="{C5264618-5D87-4A12-B87E-3AB00DFFDCB9}"/>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56384B31-32A6-4787-A80C-800D75A093EA}"/>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471789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A82C50-DB6B-46CC-80E4-63A871C6DAE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557"/>
            <a:ext cx="12192000" cy="6266657"/>
          </a:xfrm>
          <a:prstGeom prst="rect">
            <a:avLst/>
          </a:prstGeom>
        </p:spPr>
      </p:pic>
      <p:sp>
        <p:nvSpPr>
          <p:cNvPr id="4" name="Title 3"/>
          <p:cNvSpPr>
            <a:spLocks noGrp="1"/>
          </p:cNvSpPr>
          <p:nvPr>
            <p:ph type="title" idx="4294967295"/>
          </p:nvPr>
        </p:nvSpPr>
        <p:spPr>
          <a:xfrm>
            <a:off x="0" y="320895"/>
            <a:ext cx="10530840" cy="731520"/>
          </a:xfrm>
          <a:prstGeom prst="rect">
            <a:avLst/>
          </a:prstGeom>
          <a:solidFill>
            <a:schemeClr val="tx1">
              <a:alpha val="65000"/>
            </a:schemeClr>
          </a:solidFill>
        </p:spPr>
        <p:txBody>
          <a:bodyPr>
            <a:noAutofit/>
          </a:bodyPr>
          <a:lstStyle/>
          <a:p>
            <a:r>
              <a:rPr lang="en-US" sz="4000" b="1" dirty="0">
                <a:solidFill>
                  <a:schemeClr val="bg1"/>
                </a:solidFill>
                <a:latin typeface="+mn-lt"/>
              </a:rPr>
              <a:t>Unstructured vs. Structured Observations</a:t>
            </a:r>
          </a:p>
        </p:txBody>
      </p:sp>
      <p:sp>
        <p:nvSpPr>
          <p:cNvPr id="6" name="TextBox 5">
            <a:extLst>
              <a:ext uri="{FF2B5EF4-FFF2-40B4-BE49-F238E27FC236}">
                <a16:creationId xmlns:a16="http://schemas.microsoft.com/office/drawing/2014/main" id="{2614E94B-7D35-4AA9-B7BD-3D8DE0F29A80}"/>
              </a:ext>
            </a:extLst>
          </p:cNvPr>
          <p:cNvSpPr txBox="1"/>
          <p:nvPr/>
        </p:nvSpPr>
        <p:spPr>
          <a:xfrm>
            <a:off x="0" y="1378867"/>
            <a:ext cx="9633857" cy="4632037"/>
          </a:xfrm>
          <a:prstGeom prst="rect">
            <a:avLst/>
          </a:prstGeom>
          <a:solidFill>
            <a:schemeClr val="tx1">
              <a:alpha val="65000"/>
            </a:schemeClr>
          </a:solidFill>
        </p:spPr>
        <p:txBody>
          <a:bodyPr wrap="square" rtlCol="0">
            <a:spAutoFit/>
          </a:bodyPr>
          <a:lstStyle/>
          <a:p>
            <a:pPr marL="457200" indent="-457200">
              <a:spcBef>
                <a:spcPts val="600"/>
              </a:spcBef>
              <a:buFont typeface="Arial" panose="020B0604020202020204" pitchFamily="34" charset="0"/>
              <a:buChar char="•"/>
            </a:pPr>
            <a:r>
              <a:rPr lang="en-US" sz="2800" b="1" dirty="0">
                <a:solidFill>
                  <a:schemeClr val="bg1"/>
                </a:solidFill>
              </a:rPr>
              <a:t>Unstructured observation</a:t>
            </a:r>
          </a:p>
          <a:p>
            <a:pPr marL="914400" lvl="1" indent="-457200">
              <a:spcBef>
                <a:spcPts val="600"/>
              </a:spcBef>
              <a:buFont typeface="Arial" panose="020B0604020202020204" pitchFamily="34" charset="0"/>
              <a:buChar char="•"/>
            </a:pPr>
            <a:r>
              <a:rPr lang="en-US" sz="2800" b="1" dirty="0">
                <a:solidFill>
                  <a:schemeClr val="bg1"/>
                </a:solidFill>
              </a:rPr>
              <a:t>No predetermined categories of behavior</a:t>
            </a:r>
          </a:p>
          <a:p>
            <a:pPr marL="914400" lvl="1" indent="-457200">
              <a:spcBef>
                <a:spcPts val="600"/>
              </a:spcBef>
              <a:buFont typeface="Arial" panose="020B0604020202020204" pitchFamily="34" charset="0"/>
              <a:buChar char="•"/>
            </a:pPr>
            <a:r>
              <a:rPr lang="en-US" sz="2800" b="1" dirty="0">
                <a:solidFill>
                  <a:schemeClr val="bg1"/>
                </a:solidFill>
              </a:rPr>
              <a:t>Flexible, exploratory</a:t>
            </a:r>
          </a:p>
          <a:p>
            <a:pPr marL="914400" lvl="1" indent="-457200">
              <a:spcBef>
                <a:spcPts val="600"/>
              </a:spcBef>
              <a:buFont typeface="Arial" panose="020B0604020202020204" pitchFamily="34" charset="0"/>
              <a:buChar char="•"/>
            </a:pPr>
            <a:r>
              <a:rPr lang="en-US" sz="2800" b="1" dirty="0">
                <a:solidFill>
                  <a:schemeClr val="bg1"/>
                </a:solidFill>
              </a:rPr>
              <a:t>Notes should be recorded as soon as possible</a:t>
            </a:r>
          </a:p>
          <a:p>
            <a:pPr marL="457200" indent="-457200">
              <a:spcBef>
                <a:spcPts val="600"/>
              </a:spcBef>
              <a:buFont typeface="Arial" panose="020B0604020202020204" pitchFamily="34" charset="0"/>
              <a:buChar char="•"/>
            </a:pPr>
            <a:r>
              <a:rPr lang="en-US" sz="2800" b="1" dirty="0">
                <a:solidFill>
                  <a:schemeClr val="bg1"/>
                </a:solidFill>
              </a:rPr>
              <a:t>Structured observation</a:t>
            </a:r>
          </a:p>
          <a:p>
            <a:pPr marL="914400" lvl="1" indent="-457200">
              <a:spcBef>
                <a:spcPts val="600"/>
              </a:spcBef>
              <a:buFont typeface="Arial" panose="020B0604020202020204" pitchFamily="34" charset="0"/>
              <a:buChar char="•"/>
            </a:pPr>
            <a:r>
              <a:rPr lang="en-US" sz="2800" b="1" dirty="0">
                <a:solidFill>
                  <a:schemeClr val="bg1"/>
                </a:solidFill>
              </a:rPr>
              <a:t>Predeveloped observational categories</a:t>
            </a:r>
          </a:p>
          <a:p>
            <a:pPr marL="914400" lvl="1" indent="-457200">
              <a:spcBef>
                <a:spcPts val="600"/>
              </a:spcBef>
              <a:buFont typeface="Arial" panose="020B0604020202020204" pitchFamily="34" charset="0"/>
              <a:buChar char="•"/>
            </a:pPr>
            <a:r>
              <a:rPr lang="en-US" sz="2800" b="1" dirty="0">
                <a:solidFill>
                  <a:schemeClr val="bg1"/>
                </a:solidFill>
              </a:rPr>
              <a:t>Rating scales and/or checklists</a:t>
            </a:r>
          </a:p>
          <a:p>
            <a:pPr marL="914400" lvl="1" indent="-457200">
              <a:spcBef>
                <a:spcPts val="600"/>
              </a:spcBef>
              <a:buFont typeface="Arial" panose="020B0604020202020204" pitchFamily="34" charset="0"/>
              <a:buChar char="•"/>
            </a:pPr>
            <a:r>
              <a:rPr lang="en-US" sz="2800" b="1" dirty="0">
                <a:solidFill>
                  <a:schemeClr val="bg1"/>
                </a:solidFill>
              </a:rPr>
              <a:t>Audio and/or video recording</a:t>
            </a:r>
          </a:p>
          <a:p>
            <a:pPr algn="r"/>
            <a:endParaRPr lang="en-US" b="1" dirty="0">
              <a:solidFill>
                <a:schemeClr val="bg1"/>
              </a:solidFill>
            </a:endParaRPr>
          </a:p>
          <a:p>
            <a:pPr algn="r"/>
            <a:r>
              <a:rPr lang="en-US" b="1" dirty="0">
                <a:solidFill>
                  <a:schemeClr val="bg1"/>
                </a:solidFill>
              </a:rPr>
              <a:t>(Connaway and Radford, 2017)</a:t>
            </a:r>
          </a:p>
        </p:txBody>
      </p:sp>
      <p:sp>
        <p:nvSpPr>
          <p:cNvPr id="2" name="Rectangle 1">
            <a:extLst>
              <a:ext uri="{FF2B5EF4-FFF2-40B4-BE49-F238E27FC236}">
                <a16:creationId xmlns:a16="http://schemas.microsoft.com/office/drawing/2014/main" id="{B462DACA-8DF2-4143-AC27-C4F5C64D87FC}"/>
              </a:ext>
            </a:extLst>
          </p:cNvPr>
          <p:cNvSpPr/>
          <p:nvPr/>
        </p:nvSpPr>
        <p:spPr>
          <a:xfrm>
            <a:off x="5715000" y="-5557"/>
            <a:ext cx="6477000" cy="246221"/>
          </a:xfrm>
          <a:prstGeom prst="rect">
            <a:avLst/>
          </a:prstGeom>
        </p:spPr>
        <p:txBody>
          <a:bodyPr wrap="square">
            <a:spAutoFit/>
          </a:bodyPr>
          <a:lstStyle/>
          <a:p>
            <a:pPr marL="0" lvl="1" algn="r" defTabSz="457200">
              <a:defRPr/>
            </a:pPr>
            <a:r>
              <a:rPr lang="en-US" sz="1000" dirty="0">
                <a:solidFill>
                  <a:schemeClr val="bg1"/>
                </a:solidFill>
                <a:latin typeface="Arial" panose="020B0604020202020204" pitchFamily="34" charset="0"/>
                <a:cs typeface="Arial" panose="020B0604020202020204" pitchFamily="34" charset="0"/>
              </a:rPr>
              <a:t>Image: https://www.flickr.com/photos/jafsegal/5438336871 by Juan Antonio Segal / CC BY 2.0</a:t>
            </a:r>
          </a:p>
        </p:txBody>
      </p:sp>
    </p:spTree>
    <p:extLst>
      <p:ext uri="{BB962C8B-B14F-4D97-AF65-F5344CB8AC3E}">
        <p14:creationId xmlns:p14="http://schemas.microsoft.com/office/powerpoint/2010/main" val="887721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FBCB66-8298-4DAB-9C91-935C0D1F720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278880"/>
          </a:xfrm>
          <a:prstGeom prst="rect">
            <a:avLst/>
          </a:prstGeom>
        </p:spPr>
      </p:pic>
      <p:sp>
        <p:nvSpPr>
          <p:cNvPr id="2" name="Text Placeholder 1">
            <a:extLst>
              <a:ext uri="{FF2B5EF4-FFF2-40B4-BE49-F238E27FC236}">
                <a16:creationId xmlns:a16="http://schemas.microsoft.com/office/drawing/2014/main" id="{E4B3AB58-AEF0-49A9-B956-9A2727B61754}"/>
              </a:ext>
            </a:extLst>
          </p:cNvPr>
          <p:cNvSpPr>
            <a:spLocks noGrp="1"/>
          </p:cNvSpPr>
          <p:nvPr>
            <p:ph type="body" sz="quarter" idx="13"/>
          </p:nvPr>
        </p:nvSpPr>
        <p:spPr>
          <a:xfrm>
            <a:off x="0" y="457740"/>
            <a:ext cx="8186698" cy="915256"/>
          </a:xfrm>
          <a:solidFill>
            <a:schemeClr val="bg2">
              <a:lumMod val="25000"/>
              <a:alpha val="55000"/>
            </a:schemeClr>
          </a:solidFill>
        </p:spPr>
        <p:txBody>
          <a:bodyPr/>
          <a:lstStyle/>
          <a:p>
            <a:r>
              <a:rPr lang="en-US" dirty="0">
                <a:solidFill>
                  <a:schemeClr val="bg1"/>
                </a:solidFill>
              </a:rPr>
              <a:t>Unstructured Observations</a:t>
            </a:r>
          </a:p>
        </p:txBody>
      </p:sp>
      <p:sp>
        <p:nvSpPr>
          <p:cNvPr id="3" name="Text Placeholder 2">
            <a:extLst>
              <a:ext uri="{FF2B5EF4-FFF2-40B4-BE49-F238E27FC236}">
                <a16:creationId xmlns:a16="http://schemas.microsoft.com/office/drawing/2014/main" id="{F893E843-BA67-4C53-A348-1EA47E8C3C30}"/>
              </a:ext>
            </a:extLst>
          </p:cNvPr>
          <p:cNvSpPr>
            <a:spLocks noGrp="1"/>
          </p:cNvSpPr>
          <p:nvPr>
            <p:ph type="body" sz="quarter" idx="12"/>
          </p:nvPr>
        </p:nvSpPr>
        <p:spPr>
          <a:xfrm>
            <a:off x="1" y="1372996"/>
            <a:ext cx="8186698" cy="4475171"/>
          </a:xfrm>
          <a:solidFill>
            <a:schemeClr val="bg2">
              <a:lumMod val="25000"/>
              <a:alpha val="55000"/>
            </a:schemeClr>
          </a:solidFill>
        </p:spPr>
        <p:txBody>
          <a:bodyPr/>
          <a:lstStyle/>
          <a:p>
            <a:r>
              <a:rPr lang="en-US" b="1" dirty="0">
                <a:solidFill>
                  <a:schemeClr val="bg1"/>
                </a:solidFill>
              </a:rPr>
              <a:t>Obtrusive vs. Unobtrusive</a:t>
            </a:r>
          </a:p>
          <a:p>
            <a:r>
              <a:rPr lang="en-US" b="1" dirty="0">
                <a:solidFill>
                  <a:schemeClr val="bg1"/>
                </a:solidFill>
              </a:rPr>
              <a:t>Active vs. Passive</a:t>
            </a:r>
          </a:p>
          <a:p>
            <a:r>
              <a:rPr lang="en-US" b="1" dirty="0">
                <a:solidFill>
                  <a:schemeClr val="bg1"/>
                </a:solidFill>
              </a:rPr>
              <a:t>Improve accuracy by:</a:t>
            </a:r>
          </a:p>
          <a:p>
            <a:pPr lvl="1">
              <a:buFont typeface="Arial" panose="020B0604020202020204" pitchFamily="34" charset="0"/>
              <a:buChar char="•"/>
            </a:pPr>
            <a:r>
              <a:rPr lang="en-US" b="1" dirty="0">
                <a:solidFill>
                  <a:schemeClr val="bg1"/>
                </a:solidFill>
              </a:rPr>
              <a:t>Comparing data from two sources</a:t>
            </a:r>
          </a:p>
          <a:p>
            <a:pPr lvl="1">
              <a:buFont typeface="Arial" panose="020B0604020202020204" pitchFamily="34" charset="0"/>
              <a:buChar char="•"/>
            </a:pPr>
            <a:r>
              <a:rPr lang="en-US" b="1" dirty="0">
                <a:solidFill>
                  <a:schemeClr val="bg1"/>
                </a:solidFill>
              </a:rPr>
              <a:t>Avoiding interpretation</a:t>
            </a:r>
          </a:p>
          <a:p>
            <a:pPr lvl="1">
              <a:buFont typeface="Arial" panose="020B0604020202020204" pitchFamily="34" charset="0"/>
              <a:buChar char="•"/>
            </a:pPr>
            <a:r>
              <a:rPr lang="en-US" b="1" dirty="0">
                <a:solidFill>
                  <a:schemeClr val="bg1"/>
                </a:solidFill>
              </a:rPr>
              <a:t>Not taking behavior for granted</a:t>
            </a:r>
          </a:p>
          <a:p>
            <a:pPr lvl="1">
              <a:buFont typeface="Arial" panose="020B0604020202020204" pitchFamily="34" charset="0"/>
              <a:buChar char="•"/>
            </a:pPr>
            <a:r>
              <a:rPr lang="en-US" b="1" dirty="0">
                <a:solidFill>
                  <a:schemeClr val="bg1"/>
                </a:solidFill>
              </a:rPr>
              <a:t>Getting feedback from participants</a:t>
            </a:r>
          </a:p>
        </p:txBody>
      </p:sp>
      <p:sp>
        <p:nvSpPr>
          <p:cNvPr id="4" name="TextBox 3">
            <a:extLst>
              <a:ext uri="{FF2B5EF4-FFF2-40B4-BE49-F238E27FC236}">
                <a16:creationId xmlns:a16="http://schemas.microsoft.com/office/drawing/2014/main" id="{A064A829-2D73-415E-8758-C8BE55DD3F1F}"/>
              </a:ext>
            </a:extLst>
          </p:cNvPr>
          <p:cNvSpPr txBox="1"/>
          <p:nvPr/>
        </p:nvSpPr>
        <p:spPr>
          <a:xfrm>
            <a:off x="4676344" y="5300338"/>
            <a:ext cx="3510356" cy="369332"/>
          </a:xfrm>
          <a:prstGeom prst="rect">
            <a:avLst/>
          </a:prstGeom>
          <a:solidFill>
            <a:schemeClr val="tx1">
              <a:alpha val="0"/>
            </a:schemeClr>
          </a:solidFill>
        </p:spPr>
        <p:txBody>
          <a:bodyPr wrap="square" rtlCol="0" anchor="ctr">
            <a:spAutoFit/>
          </a:bodyPr>
          <a:lstStyle/>
          <a:p>
            <a:pPr algn="r"/>
            <a:r>
              <a:rPr lang="en-US" b="1" dirty="0">
                <a:solidFill>
                  <a:schemeClr val="bg1"/>
                </a:solidFill>
                <a:ea typeface="Gill Sans MT" charset="0"/>
                <a:cs typeface="Gill Sans MT" charset="0"/>
              </a:rPr>
              <a:t>(Connaway &amp; Radford, 2017)</a:t>
            </a:r>
          </a:p>
        </p:txBody>
      </p:sp>
      <p:sp>
        <p:nvSpPr>
          <p:cNvPr id="6" name="Rectangle 5">
            <a:extLst>
              <a:ext uri="{FF2B5EF4-FFF2-40B4-BE49-F238E27FC236}">
                <a16:creationId xmlns:a16="http://schemas.microsoft.com/office/drawing/2014/main" id="{0C207A87-4A9C-4D4A-AB3A-8A887CB746AD}"/>
              </a:ext>
            </a:extLst>
          </p:cNvPr>
          <p:cNvSpPr/>
          <p:nvPr/>
        </p:nvSpPr>
        <p:spPr>
          <a:xfrm>
            <a:off x="0" y="0"/>
            <a:ext cx="6096000" cy="246221"/>
          </a:xfrm>
          <a:prstGeom prst="rect">
            <a:avLst/>
          </a:prstGeom>
        </p:spPr>
        <p:txBody>
          <a:bodyPr>
            <a:spAutoFit/>
          </a:bodyPr>
          <a:lstStyle/>
          <a:p>
            <a:pPr lvl="0">
              <a:defRPr/>
            </a:pPr>
            <a:r>
              <a:rPr lang="en-US" sz="1000" dirty="0"/>
              <a:t>Image: https://www.flickr.com/photos/28481088@N00/14270095212 by </a:t>
            </a:r>
            <a:r>
              <a:rPr lang="en-US" sz="1000" dirty="0" err="1"/>
              <a:t>tanakawho</a:t>
            </a:r>
            <a:r>
              <a:rPr lang="en-US" sz="1000" dirty="0"/>
              <a:t> / CC BY 2.0</a:t>
            </a:r>
          </a:p>
        </p:txBody>
      </p:sp>
    </p:spTree>
    <p:extLst>
      <p:ext uri="{BB962C8B-B14F-4D97-AF65-F5344CB8AC3E}">
        <p14:creationId xmlns:p14="http://schemas.microsoft.com/office/powerpoint/2010/main" val="864138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BD74B3-9304-4DD2-BC64-F4D4648FC33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263640"/>
          </a:xfrm>
          <a:prstGeom prst="rect">
            <a:avLst/>
          </a:prstGeom>
        </p:spPr>
      </p:pic>
      <p:sp>
        <p:nvSpPr>
          <p:cNvPr id="2" name="Text Placeholder 1">
            <a:extLst>
              <a:ext uri="{FF2B5EF4-FFF2-40B4-BE49-F238E27FC236}">
                <a16:creationId xmlns:a16="http://schemas.microsoft.com/office/drawing/2014/main" id="{E4B3AB58-AEF0-49A9-B956-9A2727B61754}"/>
              </a:ext>
            </a:extLst>
          </p:cNvPr>
          <p:cNvSpPr>
            <a:spLocks noGrp="1"/>
          </p:cNvSpPr>
          <p:nvPr>
            <p:ph type="body" sz="quarter" idx="13"/>
          </p:nvPr>
        </p:nvSpPr>
        <p:spPr>
          <a:xfrm>
            <a:off x="-1" y="225029"/>
            <a:ext cx="8138161" cy="750331"/>
          </a:xfrm>
          <a:solidFill>
            <a:schemeClr val="bg2">
              <a:lumMod val="25000"/>
              <a:alpha val="65000"/>
            </a:schemeClr>
          </a:solidFill>
        </p:spPr>
        <p:txBody>
          <a:bodyPr/>
          <a:lstStyle/>
          <a:p>
            <a:r>
              <a:rPr lang="en-US" dirty="0">
                <a:solidFill>
                  <a:schemeClr val="bg1"/>
                </a:solidFill>
              </a:rPr>
              <a:t>Structured Observations</a:t>
            </a:r>
          </a:p>
        </p:txBody>
      </p:sp>
      <p:sp>
        <p:nvSpPr>
          <p:cNvPr id="3" name="Text Placeholder 2">
            <a:extLst>
              <a:ext uri="{FF2B5EF4-FFF2-40B4-BE49-F238E27FC236}">
                <a16:creationId xmlns:a16="http://schemas.microsoft.com/office/drawing/2014/main" id="{F893E843-BA67-4C53-A348-1EA47E8C3C30}"/>
              </a:ext>
            </a:extLst>
          </p:cNvPr>
          <p:cNvSpPr>
            <a:spLocks noGrp="1"/>
          </p:cNvSpPr>
          <p:nvPr>
            <p:ph type="body" sz="quarter" idx="12"/>
          </p:nvPr>
        </p:nvSpPr>
        <p:spPr>
          <a:xfrm>
            <a:off x="-1" y="975360"/>
            <a:ext cx="8138161" cy="5091946"/>
          </a:xfrm>
          <a:solidFill>
            <a:schemeClr val="bg2">
              <a:lumMod val="25000"/>
              <a:alpha val="65000"/>
            </a:schemeClr>
          </a:solidFill>
        </p:spPr>
        <p:txBody>
          <a:bodyPr/>
          <a:lstStyle/>
          <a:p>
            <a:r>
              <a:rPr lang="en-US" b="1" dirty="0">
                <a:solidFill>
                  <a:schemeClr val="bg1"/>
                </a:solidFill>
              </a:rPr>
              <a:t>More formal, quantitative</a:t>
            </a:r>
          </a:p>
          <a:p>
            <a:r>
              <a:rPr lang="en-US" b="1" dirty="0">
                <a:solidFill>
                  <a:schemeClr val="bg1"/>
                </a:solidFill>
              </a:rPr>
              <a:t>Develop observational categories</a:t>
            </a:r>
          </a:p>
          <a:p>
            <a:pPr lvl="1">
              <a:buFont typeface="Arial" panose="020B0604020202020204" pitchFamily="34" charset="0"/>
              <a:buChar char="•"/>
            </a:pPr>
            <a:r>
              <a:rPr lang="en-US" b="1" dirty="0">
                <a:solidFill>
                  <a:schemeClr val="bg1"/>
                </a:solidFill>
              </a:rPr>
              <a:t>Define appropriate, measurable actions</a:t>
            </a:r>
          </a:p>
          <a:p>
            <a:pPr lvl="1">
              <a:buFont typeface="Arial" panose="020B0604020202020204" pitchFamily="34" charset="0"/>
              <a:buChar char="•"/>
            </a:pPr>
            <a:r>
              <a:rPr lang="en-US" b="1" dirty="0">
                <a:solidFill>
                  <a:schemeClr val="bg1"/>
                </a:solidFill>
              </a:rPr>
              <a:t>Establish units of time or length of observations</a:t>
            </a:r>
          </a:p>
          <a:p>
            <a:pPr lvl="1">
              <a:buFont typeface="Arial" panose="020B0604020202020204" pitchFamily="34" charset="0"/>
              <a:buChar char="•"/>
            </a:pPr>
            <a:r>
              <a:rPr lang="en-US" b="1" dirty="0">
                <a:solidFill>
                  <a:schemeClr val="bg1"/>
                </a:solidFill>
              </a:rPr>
              <a:t>Anticipate patterns</a:t>
            </a:r>
          </a:p>
          <a:p>
            <a:pPr lvl="1">
              <a:buFont typeface="Arial" panose="020B0604020202020204" pitchFamily="34" charset="0"/>
              <a:buChar char="•"/>
            </a:pPr>
            <a:r>
              <a:rPr lang="en-US" b="1" dirty="0">
                <a:solidFill>
                  <a:schemeClr val="bg1"/>
                </a:solidFill>
              </a:rPr>
              <a:t>Determine frame of reference</a:t>
            </a:r>
          </a:p>
          <a:p>
            <a:pPr lvl="1">
              <a:buFont typeface="Arial" panose="020B0604020202020204" pitchFamily="34" charset="0"/>
              <a:buChar char="•"/>
            </a:pPr>
            <a:r>
              <a:rPr lang="en-US" b="1" dirty="0">
                <a:solidFill>
                  <a:schemeClr val="bg1"/>
                </a:solidFill>
              </a:rPr>
              <a:t>Select a rating scale</a:t>
            </a:r>
          </a:p>
          <a:p>
            <a:pPr lvl="1">
              <a:buFont typeface="Arial" panose="020B0604020202020204" pitchFamily="34" charset="0"/>
              <a:buChar char="•"/>
            </a:pPr>
            <a:r>
              <a:rPr lang="en-US" b="1" dirty="0">
                <a:solidFill>
                  <a:schemeClr val="bg1"/>
                </a:solidFill>
              </a:rPr>
              <a:t>Create a checklist sheet if applicable</a:t>
            </a:r>
          </a:p>
        </p:txBody>
      </p:sp>
      <p:sp>
        <p:nvSpPr>
          <p:cNvPr id="4" name="TextBox 3">
            <a:extLst>
              <a:ext uri="{FF2B5EF4-FFF2-40B4-BE49-F238E27FC236}">
                <a16:creationId xmlns:a16="http://schemas.microsoft.com/office/drawing/2014/main" id="{C9C6B197-EFB9-4167-8E45-6A9B0B49C329}"/>
              </a:ext>
            </a:extLst>
          </p:cNvPr>
          <p:cNvSpPr txBox="1"/>
          <p:nvPr/>
        </p:nvSpPr>
        <p:spPr>
          <a:xfrm>
            <a:off x="4627804" y="5697974"/>
            <a:ext cx="3510356" cy="369332"/>
          </a:xfrm>
          <a:prstGeom prst="rect">
            <a:avLst/>
          </a:prstGeom>
          <a:solidFill>
            <a:schemeClr val="tx1">
              <a:alpha val="0"/>
            </a:schemeClr>
          </a:solidFill>
        </p:spPr>
        <p:txBody>
          <a:bodyPr wrap="square" rtlCol="0" anchor="ctr">
            <a:spAutoFit/>
          </a:bodyPr>
          <a:lstStyle/>
          <a:p>
            <a:pPr algn="r"/>
            <a:r>
              <a:rPr lang="en-US" b="1" dirty="0">
                <a:solidFill>
                  <a:schemeClr val="bg1"/>
                </a:solidFill>
                <a:ea typeface="Gill Sans MT" charset="0"/>
                <a:cs typeface="Gill Sans MT" charset="0"/>
              </a:rPr>
              <a:t>(Connaway &amp; Radford, 2017)</a:t>
            </a:r>
          </a:p>
        </p:txBody>
      </p:sp>
      <p:sp>
        <p:nvSpPr>
          <p:cNvPr id="6" name="Rectangle 5">
            <a:extLst>
              <a:ext uri="{FF2B5EF4-FFF2-40B4-BE49-F238E27FC236}">
                <a16:creationId xmlns:a16="http://schemas.microsoft.com/office/drawing/2014/main" id="{5BDB4911-6B8A-464E-B2D6-326186B723B6}"/>
              </a:ext>
            </a:extLst>
          </p:cNvPr>
          <p:cNvSpPr/>
          <p:nvPr/>
        </p:nvSpPr>
        <p:spPr>
          <a:xfrm>
            <a:off x="6096000" y="-21192"/>
            <a:ext cx="6096000" cy="246221"/>
          </a:xfrm>
          <a:prstGeom prst="rect">
            <a:avLst/>
          </a:prstGeom>
        </p:spPr>
        <p:txBody>
          <a:bodyPr>
            <a:spAutoFit/>
          </a:bodyPr>
          <a:lstStyle/>
          <a:p>
            <a:pPr lvl="0" algn="r">
              <a:defRPr/>
            </a:pPr>
            <a:r>
              <a:rPr lang="en-US" sz="1000" dirty="0"/>
              <a:t>Image: https://www.flickr.com/photos/fng_photo/32806522008 by </a:t>
            </a:r>
            <a:r>
              <a:rPr lang="en-US" sz="1000" dirty="0" err="1"/>
              <a:t>fnugry</a:t>
            </a:r>
            <a:r>
              <a:rPr lang="en-US" sz="1000" dirty="0"/>
              <a:t> / CC BY-NC 2.0</a:t>
            </a:r>
          </a:p>
        </p:txBody>
      </p:sp>
    </p:spTree>
    <p:extLst>
      <p:ext uri="{BB962C8B-B14F-4D97-AF65-F5344CB8AC3E}">
        <p14:creationId xmlns:p14="http://schemas.microsoft.com/office/powerpoint/2010/main" val="2430335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CCC153-C887-4339-A910-B6E50E8D65F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273800"/>
          </a:xfrm>
          <a:prstGeom prst="rect">
            <a:avLst/>
          </a:prstGeom>
        </p:spPr>
      </p:pic>
      <p:sp>
        <p:nvSpPr>
          <p:cNvPr id="2" name="Text Placeholder 1">
            <a:extLst>
              <a:ext uri="{FF2B5EF4-FFF2-40B4-BE49-F238E27FC236}">
                <a16:creationId xmlns:a16="http://schemas.microsoft.com/office/drawing/2014/main" id="{546181BB-796E-4DDE-83BE-04BC83D15849}"/>
              </a:ext>
            </a:extLst>
          </p:cNvPr>
          <p:cNvSpPr>
            <a:spLocks noGrp="1"/>
          </p:cNvSpPr>
          <p:nvPr>
            <p:ph type="body" sz="quarter" idx="13"/>
          </p:nvPr>
        </p:nvSpPr>
        <p:spPr>
          <a:xfrm>
            <a:off x="1" y="675034"/>
            <a:ext cx="6807200" cy="697961"/>
          </a:xfrm>
          <a:solidFill>
            <a:schemeClr val="tx1">
              <a:alpha val="65000"/>
            </a:schemeClr>
          </a:solidFill>
        </p:spPr>
        <p:txBody>
          <a:bodyPr/>
          <a:lstStyle/>
          <a:p>
            <a:pPr algn="ctr"/>
            <a:r>
              <a:rPr lang="en-US" sz="4000" dirty="0" err="1">
                <a:solidFill>
                  <a:schemeClr val="bg1"/>
                </a:solidFill>
              </a:rPr>
              <a:t>WebJunction</a:t>
            </a:r>
            <a:r>
              <a:rPr lang="en-US" sz="4000" dirty="0">
                <a:solidFill>
                  <a:schemeClr val="bg1"/>
                </a:solidFill>
              </a:rPr>
              <a:t> Observations</a:t>
            </a:r>
          </a:p>
        </p:txBody>
      </p:sp>
      <p:graphicFrame>
        <p:nvGraphicFramePr>
          <p:cNvPr id="4" name="Table 3">
            <a:extLst>
              <a:ext uri="{FF2B5EF4-FFF2-40B4-BE49-F238E27FC236}">
                <a16:creationId xmlns:a16="http://schemas.microsoft.com/office/drawing/2014/main" id="{CA22424C-9F24-4E38-83FA-28580E471D0D}"/>
              </a:ext>
            </a:extLst>
          </p:cNvPr>
          <p:cNvGraphicFramePr>
            <a:graphicFrameLocks noGrp="1"/>
          </p:cNvGraphicFramePr>
          <p:nvPr>
            <p:extLst>
              <p:ext uri="{D42A27DB-BD31-4B8C-83A1-F6EECF244321}">
                <p14:modId xmlns:p14="http://schemas.microsoft.com/office/powerpoint/2010/main" val="3262485359"/>
              </p:ext>
            </p:extLst>
          </p:nvPr>
        </p:nvGraphicFramePr>
        <p:xfrm>
          <a:off x="-1" y="2595501"/>
          <a:ext cx="11252196" cy="3480934"/>
        </p:xfrm>
        <a:graphic>
          <a:graphicData uri="http://schemas.openxmlformats.org/drawingml/2006/table">
            <a:tbl>
              <a:tblPr firstRow="1" bandRow="1">
                <a:tableStyleId>{7E9639D4-E3E2-4D34-9284-5A2195B3D0D7}</a:tableStyleId>
              </a:tblPr>
              <a:tblGrid>
                <a:gridCol w="11252196">
                  <a:extLst>
                    <a:ext uri="{9D8B030D-6E8A-4147-A177-3AD203B41FA5}">
                      <a16:colId xmlns:a16="http://schemas.microsoft.com/office/drawing/2014/main" val="2588537927"/>
                    </a:ext>
                  </a:extLst>
                </a:gridCol>
              </a:tblGrid>
              <a:tr h="479754">
                <a:tc>
                  <a:txBody>
                    <a:bodyPr/>
                    <a:lstStyle/>
                    <a:p>
                      <a:r>
                        <a:rPr lang="en-US" dirty="0"/>
                        <a:t>Scenario and Task 1</a:t>
                      </a:r>
                    </a:p>
                  </a:txBody>
                  <a:tcPr anchor="ctr">
                    <a:solidFill>
                      <a:schemeClr val="tx1">
                        <a:alpha val="65000"/>
                      </a:schemeClr>
                    </a:solidFill>
                  </a:tcPr>
                </a:tc>
                <a:extLst>
                  <a:ext uri="{0D108BD9-81ED-4DB2-BD59-A6C34878D82A}">
                    <a16:rowId xmlns:a16="http://schemas.microsoft.com/office/drawing/2014/main" val="2875886994"/>
                  </a:ext>
                </a:extLst>
              </a:tr>
              <a:tr h="986217">
                <a:tc>
                  <a:txBody>
                    <a:bodyPr/>
                    <a:lstStyle/>
                    <a:p>
                      <a:r>
                        <a:rPr lang="en-US" dirty="0">
                          <a:solidFill>
                            <a:schemeClr val="bg1"/>
                          </a:solidFill>
                        </a:rPr>
                        <a:t>You are interested in taking free courses from the </a:t>
                      </a:r>
                      <a:r>
                        <a:rPr lang="en-US" dirty="0" err="1">
                          <a:solidFill>
                            <a:schemeClr val="bg1"/>
                          </a:solidFill>
                        </a:rPr>
                        <a:t>WebJunction</a:t>
                      </a:r>
                      <a:r>
                        <a:rPr lang="en-US" dirty="0">
                          <a:solidFill>
                            <a:schemeClr val="bg1"/>
                          </a:solidFill>
                        </a:rPr>
                        <a:t> course catalog. Please go to the first task.</a:t>
                      </a:r>
                    </a:p>
                  </a:txBody>
                  <a:tcPr>
                    <a:solidFill>
                      <a:schemeClr val="accent1">
                        <a:alpha val="65000"/>
                      </a:schemeClr>
                    </a:solidFill>
                  </a:tcPr>
                </a:tc>
                <a:extLst>
                  <a:ext uri="{0D108BD9-81ED-4DB2-BD59-A6C34878D82A}">
                    <a16:rowId xmlns:a16="http://schemas.microsoft.com/office/drawing/2014/main" val="383830331"/>
                  </a:ext>
                </a:extLst>
              </a:tr>
              <a:tr h="2014963">
                <a:tc>
                  <a:txBody>
                    <a:bodyPr/>
                    <a:lstStyle/>
                    <a:p>
                      <a:r>
                        <a:rPr lang="en-US" b="1" dirty="0">
                          <a:solidFill>
                            <a:schemeClr val="bg1"/>
                          </a:solidFill>
                        </a:rPr>
                        <a:t>Please go to webjunction.org before proceeding</a:t>
                      </a:r>
                    </a:p>
                    <a:p>
                      <a:r>
                        <a:rPr lang="en-US" dirty="0">
                          <a:solidFill>
                            <a:schemeClr val="bg1"/>
                          </a:solidFill>
                        </a:rPr>
                        <a:t>You are interested in participating in free courses and webinars offered by </a:t>
                      </a:r>
                      <a:r>
                        <a:rPr lang="en-US" dirty="0" err="1">
                          <a:solidFill>
                            <a:schemeClr val="bg1"/>
                          </a:solidFill>
                        </a:rPr>
                        <a:t>WebJunction</a:t>
                      </a:r>
                      <a:r>
                        <a:rPr lang="en-US" dirty="0">
                          <a:solidFill>
                            <a:schemeClr val="bg1"/>
                          </a:solidFill>
                        </a:rPr>
                        <a:t>.</a:t>
                      </a:r>
                    </a:p>
                    <a:p>
                      <a:r>
                        <a:rPr lang="en-US" dirty="0">
                          <a:solidFill>
                            <a:schemeClr val="bg1"/>
                          </a:solidFill>
                        </a:rPr>
                        <a:t>A. Find where you can enroll in free library-specific courses and webinars.</a:t>
                      </a:r>
                    </a:p>
                  </a:txBody>
                  <a:tcPr>
                    <a:solidFill>
                      <a:schemeClr val="accent1">
                        <a:alpha val="65000"/>
                      </a:schemeClr>
                    </a:solidFill>
                  </a:tcPr>
                </a:tc>
                <a:extLst>
                  <a:ext uri="{0D108BD9-81ED-4DB2-BD59-A6C34878D82A}">
                    <a16:rowId xmlns:a16="http://schemas.microsoft.com/office/drawing/2014/main" val="2455149603"/>
                  </a:ext>
                </a:extLst>
              </a:tr>
            </a:tbl>
          </a:graphicData>
        </a:graphic>
      </p:graphicFrame>
      <p:sp>
        <p:nvSpPr>
          <p:cNvPr id="5" name="TextBox 4">
            <a:extLst>
              <a:ext uri="{FF2B5EF4-FFF2-40B4-BE49-F238E27FC236}">
                <a16:creationId xmlns:a16="http://schemas.microsoft.com/office/drawing/2014/main" id="{AE6C1771-69CF-4418-AB03-03905CCABD68}"/>
              </a:ext>
            </a:extLst>
          </p:cNvPr>
          <p:cNvSpPr txBox="1"/>
          <p:nvPr/>
        </p:nvSpPr>
        <p:spPr>
          <a:xfrm>
            <a:off x="7035796" y="5621120"/>
            <a:ext cx="4216400" cy="369332"/>
          </a:xfrm>
          <a:prstGeom prst="rect">
            <a:avLst/>
          </a:prstGeom>
          <a:noFill/>
        </p:spPr>
        <p:txBody>
          <a:bodyPr wrap="square" rtlCol="0">
            <a:spAutoFit/>
          </a:bodyPr>
          <a:lstStyle/>
          <a:p>
            <a:r>
              <a:rPr lang="en-US" dirty="0">
                <a:solidFill>
                  <a:schemeClr val="bg1"/>
                </a:solidFill>
              </a:rPr>
              <a:t>(Connaway and Radford, 2017, p. 274)</a:t>
            </a:r>
          </a:p>
        </p:txBody>
      </p:sp>
      <p:sp>
        <p:nvSpPr>
          <p:cNvPr id="3" name="Rectangle 2">
            <a:extLst>
              <a:ext uri="{FF2B5EF4-FFF2-40B4-BE49-F238E27FC236}">
                <a16:creationId xmlns:a16="http://schemas.microsoft.com/office/drawing/2014/main" id="{90A8BBE7-CA41-4705-860F-1F7E53601CAD}"/>
              </a:ext>
            </a:extLst>
          </p:cNvPr>
          <p:cNvSpPr/>
          <p:nvPr/>
        </p:nvSpPr>
        <p:spPr>
          <a:xfrm>
            <a:off x="6096000" y="0"/>
            <a:ext cx="6096000" cy="246221"/>
          </a:xfrm>
          <a:prstGeom prst="rect">
            <a:avLst/>
          </a:prstGeom>
        </p:spPr>
        <p:txBody>
          <a:bodyPr>
            <a:spAutoFit/>
          </a:bodyPr>
          <a:lstStyle/>
          <a:p>
            <a:pPr lvl="0" algn="r">
              <a:defRPr/>
            </a:pPr>
            <a:r>
              <a:rPr lang="en-US" sz="1000" dirty="0">
                <a:latin typeface="Arial" panose="020B0604020202020204" pitchFamily="34" charset="0"/>
                <a:cs typeface="Arial" panose="020B0604020202020204" pitchFamily="34" charset="0"/>
              </a:rPr>
              <a:t>Image: https://www.flickr.com/photos/larrywkoester/21500417954 by Larry Koester / CC BY 2.0 </a:t>
            </a:r>
          </a:p>
        </p:txBody>
      </p:sp>
    </p:spTree>
    <p:extLst>
      <p:ext uri="{BB962C8B-B14F-4D97-AF65-F5344CB8AC3E}">
        <p14:creationId xmlns:p14="http://schemas.microsoft.com/office/powerpoint/2010/main" val="2399343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A01E1A-88FB-4FD0-9D98-598066019C7D}"/>
              </a:ext>
            </a:extLst>
          </p:cNvPr>
          <p:cNvSpPr txBox="1"/>
          <p:nvPr/>
        </p:nvSpPr>
        <p:spPr>
          <a:xfrm>
            <a:off x="2743200" y="1706880"/>
            <a:ext cx="6507480" cy="830997"/>
          </a:xfrm>
          <a:prstGeom prst="rect">
            <a:avLst/>
          </a:prstGeom>
          <a:noFill/>
        </p:spPr>
        <p:txBody>
          <a:bodyPr wrap="square" rtlCol="0">
            <a:spAutoFit/>
          </a:bodyPr>
          <a:lstStyle/>
          <a:p>
            <a:pPr algn="ctr"/>
            <a:r>
              <a:rPr lang="en-US" sz="4800" b="1" dirty="0">
                <a:solidFill>
                  <a:schemeClr val="bg1"/>
                </a:solidFill>
              </a:rPr>
              <a:t>ACTIVITY</a:t>
            </a:r>
          </a:p>
        </p:txBody>
      </p:sp>
      <p:sp>
        <p:nvSpPr>
          <p:cNvPr id="5" name="TextBox 4">
            <a:extLst>
              <a:ext uri="{FF2B5EF4-FFF2-40B4-BE49-F238E27FC236}">
                <a16:creationId xmlns:a16="http://schemas.microsoft.com/office/drawing/2014/main" id="{E347C910-3E06-427C-8A45-D45F894BAA48}"/>
              </a:ext>
            </a:extLst>
          </p:cNvPr>
          <p:cNvSpPr txBox="1"/>
          <p:nvPr/>
        </p:nvSpPr>
        <p:spPr>
          <a:xfrm>
            <a:off x="2743200" y="2782669"/>
            <a:ext cx="7208520" cy="646331"/>
          </a:xfrm>
          <a:prstGeom prst="rect">
            <a:avLst/>
          </a:prstGeom>
          <a:noFill/>
        </p:spPr>
        <p:txBody>
          <a:bodyPr wrap="square" rtlCol="0">
            <a:spAutoFit/>
          </a:bodyPr>
          <a:lstStyle/>
          <a:p>
            <a:pPr algn="ctr"/>
            <a:r>
              <a:rPr lang="en-US" sz="3600" b="1" dirty="0">
                <a:solidFill>
                  <a:schemeClr val="bg1"/>
                </a:solidFill>
              </a:rPr>
              <a:t>Unstructured Observations</a:t>
            </a:r>
          </a:p>
        </p:txBody>
      </p:sp>
    </p:spTree>
    <p:extLst>
      <p:ext uri="{BB962C8B-B14F-4D97-AF65-F5344CB8AC3E}">
        <p14:creationId xmlns:p14="http://schemas.microsoft.com/office/powerpoint/2010/main" val="185430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B7DCF7-C91F-4B49-9EA6-48A40052A2FD}"/>
              </a:ext>
            </a:extLst>
          </p:cNvPr>
          <p:cNvSpPr>
            <a:spLocks noGrp="1"/>
          </p:cNvSpPr>
          <p:nvPr>
            <p:ph type="body" sz="quarter" idx="13"/>
          </p:nvPr>
        </p:nvSpPr>
        <p:spPr/>
        <p:txBody>
          <a:bodyPr/>
          <a:lstStyle/>
          <a:p>
            <a:r>
              <a:rPr lang="en-US" dirty="0">
                <a:solidFill>
                  <a:schemeClr val="bg1"/>
                </a:solidFill>
              </a:rPr>
              <a:t>Unstructured Observation Discussion</a:t>
            </a:r>
          </a:p>
        </p:txBody>
      </p:sp>
      <p:sp>
        <p:nvSpPr>
          <p:cNvPr id="3" name="Text Placeholder 2">
            <a:extLst>
              <a:ext uri="{FF2B5EF4-FFF2-40B4-BE49-F238E27FC236}">
                <a16:creationId xmlns:a16="http://schemas.microsoft.com/office/drawing/2014/main" id="{35C3B294-6059-45E3-8117-3F439D7603A9}"/>
              </a:ext>
            </a:extLst>
          </p:cNvPr>
          <p:cNvSpPr>
            <a:spLocks noGrp="1"/>
          </p:cNvSpPr>
          <p:nvPr>
            <p:ph type="body" sz="quarter" idx="12"/>
          </p:nvPr>
        </p:nvSpPr>
        <p:spPr/>
        <p:txBody>
          <a:bodyPr/>
          <a:lstStyle/>
          <a:p>
            <a:pPr lvl="0"/>
            <a:r>
              <a:rPr lang="en-US" b="1" dirty="0">
                <a:solidFill>
                  <a:schemeClr val="bg1"/>
                </a:solidFill>
              </a:rPr>
              <a:t>What’s going on here? </a:t>
            </a:r>
            <a:r>
              <a:rPr lang="en-US" b="1" i="1" dirty="0">
                <a:solidFill>
                  <a:schemeClr val="bg1"/>
                </a:solidFill>
              </a:rPr>
              <a:t>See with new eyes.</a:t>
            </a:r>
            <a:endParaRPr lang="en-US" b="1" dirty="0">
              <a:solidFill>
                <a:schemeClr val="bg1"/>
              </a:solidFill>
            </a:endParaRPr>
          </a:p>
          <a:p>
            <a:pPr lvl="0"/>
            <a:r>
              <a:rPr lang="en-US" b="1" dirty="0">
                <a:solidFill>
                  <a:schemeClr val="bg1"/>
                </a:solidFill>
              </a:rPr>
              <a:t>How did you experience this active observation?</a:t>
            </a:r>
          </a:p>
          <a:p>
            <a:pPr lvl="0"/>
            <a:r>
              <a:rPr lang="en-US" b="1" dirty="0">
                <a:solidFill>
                  <a:schemeClr val="bg1"/>
                </a:solidFill>
              </a:rPr>
              <a:t>What were the challenges/difficulties with this type of data collection?</a:t>
            </a:r>
          </a:p>
          <a:p>
            <a:r>
              <a:rPr lang="en-US" b="1" dirty="0">
                <a:solidFill>
                  <a:schemeClr val="bg1"/>
                </a:solidFill>
              </a:rPr>
              <a:t>What was good about this type of data collection?</a:t>
            </a:r>
          </a:p>
        </p:txBody>
      </p:sp>
    </p:spTree>
    <p:extLst>
      <p:ext uri="{BB962C8B-B14F-4D97-AF65-F5344CB8AC3E}">
        <p14:creationId xmlns:p14="http://schemas.microsoft.com/office/powerpoint/2010/main" val="2558607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20346" y="1108082"/>
            <a:ext cx="10898717" cy="2354491"/>
          </a:xfrm>
        </p:spPr>
        <p:txBody>
          <a:bodyPr/>
          <a:lstStyle/>
          <a:p>
            <a:r>
              <a:rPr lang="en-US" dirty="0"/>
              <a:t>Ethnographic Data collection tools and methods: Mapping</a:t>
            </a:r>
          </a:p>
        </p:txBody>
      </p:sp>
      <p:sp>
        <p:nvSpPr>
          <p:cNvPr id="5" name="Text Placeholder 4"/>
          <p:cNvSpPr>
            <a:spLocks noGrp="1"/>
          </p:cNvSpPr>
          <p:nvPr>
            <p:ph type="body" sz="quarter" idx="11"/>
          </p:nvPr>
        </p:nvSpPr>
        <p:spPr/>
        <p:txBody>
          <a:bodyPr/>
          <a:lstStyle/>
          <a:p>
            <a:endParaRPr lang="en-US"/>
          </a:p>
        </p:txBody>
      </p:sp>
      <p:sp>
        <p:nvSpPr>
          <p:cNvPr id="6" name="Text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851767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98133D-3149-474C-9AA8-5B984C2027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324600"/>
          </a:xfrm>
          <a:prstGeom prst="rect">
            <a:avLst/>
          </a:prstGeom>
        </p:spPr>
      </p:pic>
      <p:sp>
        <p:nvSpPr>
          <p:cNvPr id="2" name="Text Placeholder 1">
            <a:extLst>
              <a:ext uri="{FF2B5EF4-FFF2-40B4-BE49-F238E27FC236}">
                <a16:creationId xmlns:a16="http://schemas.microsoft.com/office/drawing/2014/main" id="{FB28C7AB-9DF1-4D64-9D63-81D9C3254525}"/>
              </a:ext>
            </a:extLst>
          </p:cNvPr>
          <p:cNvSpPr>
            <a:spLocks noGrp="1"/>
          </p:cNvSpPr>
          <p:nvPr>
            <p:ph type="body" sz="quarter" idx="13"/>
          </p:nvPr>
        </p:nvSpPr>
        <p:spPr>
          <a:xfrm>
            <a:off x="0" y="449318"/>
            <a:ext cx="4934607" cy="757182"/>
          </a:xfrm>
          <a:solidFill>
            <a:schemeClr val="tx1">
              <a:alpha val="70000"/>
            </a:schemeClr>
          </a:solidFill>
        </p:spPr>
        <p:txBody>
          <a:bodyPr/>
          <a:lstStyle/>
          <a:p>
            <a:r>
              <a:rPr lang="en-US" sz="4000" dirty="0">
                <a:solidFill>
                  <a:schemeClr val="bg1"/>
                </a:solidFill>
              </a:rPr>
              <a:t>Cognitive Mapping</a:t>
            </a:r>
          </a:p>
        </p:txBody>
      </p:sp>
      <p:sp>
        <p:nvSpPr>
          <p:cNvPr id="3" name="Text Placeholder 2">
            <a:extLst>
              <a:ext uri="{FF2B5EF4-FFF2-40B4-BE49-F238E27FC236}">
                <a16:creationId xmlns:a16="http://schemas.microsoft.com/office/drawing/2014/main" id="{44923520-EFE5-4404-A745-BFF3AAC3160C}"/>
              </a:ext>
            </a:extLst>
          </p:cNvPr>
          <p:cNvSpPr>
            <a:spLocks noGrp="1"/>
          </p:cNvSpPr>
          <p:nvPr>
            <p:ph type="body" sz="quarter" idx="14"/>
          </p:nvPr>
        </p:nvSpPr>
        <p:spPr>
          <a:xfrm>
            <a:off x="-9197" y="1436687"/>
            <a:ext cx="6527800" cy="3451225"/>
          </a:xfrm>
          <a:solidFill>
            <a:schemeClr val="tx1">
              <a:alpha val="70000"/>
            </a:schemeClr>
          </a:solidFill>
        </p:spPr>
        <p:txBody>
          <a:bodyPr/>
          <a:lstStyle/>
          <a:p>
            <a:r>
              <a:rPr lang="en-US" sz="2800" b="1" dirty="0">
                <a:solidFill>
                  <a:schemeClr val="bg1"/>
                </a:solidFill>
              </a:rPr>
              <a:t>Participant draws a map of the area of interest</a:t>
            </a:r>
          </a:p>
          <a:p>
            <a:r>
              <a:rPr lang="en-US" sz="2800" b="1" dirty="0">
                <a:solidFill>
                  <a:schemeClr val="bg1"/>
                </a:solidFill>
              </a:rPr>
              <a:t>Fast and easy to conduct</a:t>
            </a:r>
          </a:p>
          <a:p>
            <a:r>
              <a:rPr lang="en-US" sz="2800" b="1" dirty="0">
                <a:solidFill>
                  <a:schemeClr val="bg1"/>
                </a:solidFill>
              </a:rPr>
              <a:t>Small time commitment from participants</a:t>
            </a:r>
          </a:p>
          <a:p>
            <a:r>
              <a:rPr lang="en-US" sz="2800" b="1" dirty="0">
                <a:solidFill>
                  <a:schemeClr val="bg1"/>
                </a:solidFill>
              </a:rPr>
              <a:t>Can be ambiguous or difficult to interpret</a:t>
            </a:r>
          </a:p>
        </p:txBody>
      </p:sp>
      <p:sp>
        <p:nvSpPr>
          <p:cNvPr id="4" name="Rectangle 3">
            <a:extLst>
              <a:ext uri="{FF2B5EF4-FFF2-40B4-BE49-F238E27FC236}">
                <a16:creationId xmlns:a16="http://schemas.microsoft.com/office/drawing/2014/main" id="{CD2BF86E-FB78-47B4-8642-E57242AC5783}"/>
              </a:ext>
            </a:extLst>
          </p:cNvPr>
          <p:cNvSpPr/>
          <p:nvPr/>
        </p:nvSpPr>
        <p:spPr>
          <a:xfrm>
            <a:off x="6096000" y="0"/>
            <a:ext cx="6096000" cy="246221"/>
          </a:xfrm>
          <a:prstGeom prst="rect">
            <a:avLst/>
          </a:prstGeom>
        </p:spPr>
        <p:txBody>
          <a:bodyPr>
            <a:spAutoFit/>
          </a:bodyPr>
          <a:lstStyle/>
          <a:p>
            <a:pPr algn="r"/>
            <a:r>
              <a:rPr lang="en-US" sz="1000" dirty="0">
                <a:latin typeface="Arial" panose="020B0604020202020204" pitchFamily="34" charset="0"/>
                <a:cs typeface="Arial" panose="020B0604020202020204" pitchFamily="34" charset="0"/>
              </a:rPr>
              <a:t>Image: https://www.flickr.com/photos/dutchsimba/15704925354 by Dutch Simba / CC BY-NC-ND 2.0</a:t>
            </a:r>
          </a:p>
        </p:txBody>
      </p:sp>
    </p:spTree>
    <p:extLst>
      <p:ext uri="{BB962C8B-B14F-4D97-AF65-F5344CB8AC3E}">
        <p14:creationId xmlns:p14="http://schemas.microsoft.com/office/powerpoint/2010/main" val="2886932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858585"/>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830A91-4808-476C-8C9B-A87749B0AB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23" t="1412" r="1698" b="1176"/>
          <a:stretch/>
        </p:blipFill>
        <p:spPr>
          <a:xfrm>
            <a:off x="0" y="4345"/>
            <a:ext cx="6959600" cy="5965372"/>
          </a:xfrm>
          <a:prstGeom prst="rect">
            <a:avLst/>
          </a:prstGeom>
          <a:ln>
            <a:solidFill>
              <a:srgbClr val="8C8C8C"/>
            </a:solidFill>
          </a:ln>
        </p:spPr>
      </p:pic>
      <p:sp>
        <p:nvSpPr>
          <p:cNvPr id="2" name="Text Placeholder 1">
            <a:extLst>
              <a:ext uri="{FF2B5EF4-FFF2-40B4-BE49-F238E27FC236}">
                <a16:creationId xmlns:a16="http://schemas.microsoft.com/office/drawing/2014/main" id="{CECEDB9C-4D2B-46CD-98E3-DED8FF0AD736}"/>
              </a:ext>
            </a:extLst>
          </p:cNvPr>
          <p:cNvSpPr>
            <a:spLocks noGrp="1"/>
          </p:cNvSpPr>
          <p:nvPr>
            <p:ph type="body" sz="quarter" idx="13"/>
          </p:nvPr>
        </p:nvSpPr>
        <p:spPr>
          <a:xfrm>
            <a:off x="7800621" y="548758"/>
            <a:ext cx="4391379" cy="774161"/>
          </a:xfrm>
          <a:solidFill>
            <a:schemeClr val="tx1">
              <a:alpha val="25000"/>
            </a:schemeClr>
          </a:solidFill>
        </p:spPr>
        <p:txBody>
          <a:bodyPr/>
          <a:lstStyle/>
          <a:p>
            <a:pPr algn="ctr"/>
            <a:r>
              <a:rPr lang="en-US" sz="4000" dirty="0">
                <a:solidFill>
                  <a:schemeClr val="bg1"/>
                </a:solidFill>
              </a:rPr>
              <a:t>Mapping Diaries</a:t>
            </a:r>
          </a:p>
        </p:txBody>
      </p:sp>
      <p:sp>
        <p:nvSpPr>
          <p:cNvPr id="3" name="Text Placeholder 2">
            <a:extLst>
              <a:ext uri="{FF2B5EF4-FFF2-40B4-BE49-F238E27FC236}">
                <a16:creationId xmlns:a16="http://schemas.microsoft.com/office/drawing/2014/main" id="{F7E03E18-0C00-4189-809C-4B80D2D76EAF}"/>
              </a:ext>
            </a:extLst>
          </p:cNvPr>
          <p:cNvSpPr>
            <a:spLocks noGrp="1"/>
          </p:cNvSpPr>
          <p:nvPr>
            <p:ph type="body" sz="quarter" idx="14"/>
          </p:nvPr>
        </p:nvSpPr>
        <p:spPr>
          <a:xfrm>
            <a:off x="7302500" y="1564219"/>
            <a:ext cx="4889500" cy="2931581"/>
          </a:xfrm>
          <a:solidFill>
            <a:schemeClr val="tx1">
              <a:alpha val="25000"/>
            </a:schemeClr>
          </a:solidFill>
        </p:spPr>
        <p:txBody>
          <a:bodyPr/>
          <a:lstStyle/>
          <a:p>
            <a:r>
              <a:rPr lang="en-US" sz="2800" b="1" dirty="0">
                <a:solidFill>
                  <a:schemeClr val="bg1"/>
                </a:solidFill>
              </a:rPr>
              <a:t>Give participants a map &amp; ask them to record their movements</a:t>
            </a:r>
          </a:p>
          <a:p>
            <a:r>
              <a:rPr lang="en-US" sz="2800" b="1" dirty="0">
                <a:solidFill>
                  <a:schemeClr val="bg1"/>
                </a:solidFill>
              </a:rPr>
              <a:t>Can use maps as basis for individual interviews</a:t>
            </a:r>
          </a:p>
        </p:txBody>
      </p:sp>
      <p:sp>
        <p:nvSpPr>
          <p:cNvPr id="7" name="TextBox 6">
            <a:extLst>
              <a:ext uri="{FF2B5EF4-FFF2-40B4-BE49-F238E27FC236}">
                <a16:creationId xmlns:a16="http://schemas.microsoft.com/office/drawing/2014/main" id="{3D35C321-66AE-4938-BC80-5772474BFF0B}"/>
              </a:ext>
            </a:extLst>
          </p:cNvPr>
          <p:cNvSpPr txBox="1"/>
          <p:nvPr/>
        </p:nvSpPr>
        <p:spPr>
          <a:xfrm>
            <a:off x="0" y="5969717"/>
            <a:ext cx="7302500" cy="323165"/>
          </a:xfrm>
          <a:prstGeom prst="rect">
            <a:avLst/>
          </a:prstGeom>
          <a:noFill/>
        </p:spPr>
        <p:txBody>
          <a:bodyPr wrap="square" rtlCol="0">
            <a:spAutoFit/>
          </a:bodyPr>
          <a:lstStyle/>
          <a:p>
            <a:r>
              <a:rPr lang="en-US" sz="1450" dirty="0">
                <a:solidFill>
                  <a:schemeClr val="bg1"/>
                </a:solidFill>
              </a:rPr>
              <a:t>Image from Clark (2007), “Mapping Diaries, or Where Do They Go All Day?”, p. 49</a:t>
            </a:r>
          </a:p>
        </p:txBody>
      </p:sp>
    </p:spTree>
    <p:extLst>
      <p:ext uri="{BB962C8B-B14F-4D97-AF65-F5344CB8AC3E}">
        <p14:creationId xmlns:p14="http://schemas.microsoft.com/office/powerpoint/2010/main" val="2127343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564342"/>
            <a:ext cx="2286000" cy="756458"/>
          </a:xfrm>
          <a:solidFill>
            <a:schemeClr val="tx1">
              <a:alpha val="65000"/>
            </a:schemeClr>
          </a:solidFill>
        </p:spPr>
        <p:txBody>
          <a:bodyPr anchor="ctr"/>
          <a:lstStyle/>
          <a:p>
            <a:r>
              <a:rPr lang="en-US" sz="4000" dirty="0">
                <a:solidFill>
                  <a:schemeClr val="bg1"/>
                </a:solidFill>
              </a:rPr>
              <a:t>Mapping</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95815" y="3129532"/>
            <a:ext cx="4752666" cy="3564499"/>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3011" y="83012"/>
            <a:ext cx="4808739" cy="3420729"/>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5122" y="2930240"/>
            <a:ext cx="5018387" cy="3763791"/>
          </a:xfrm>
          <a:prstGeom prst="rect">
            <a:avLst/>
          </a:prstGeom>
        </p:spPr>
      </p:pic>
      <p:sp>
        <p:nvSpPr>
          <p:cNvPr id="3" name="TextBox 2">
            <a:extLst>
              <a:ext uri="{FF2B5EF4-FFF2-40B4-BE49-F238E27FC236}">
                <a16:creationId xmlns:a16="http://schemas.microsoft.com/office/drawing/2014/main" id="{3CBFE801-ABD5-488D-8ADE-2EC88EF39DD5}"/>
              </a:ext>
            </a:extLst>
          </p:cNvPr>
          <p:cNvSpPr txBox="1"/>
          <p:nvPr/>
        </p:nvSpPr>
        <p:spPr>
          <a:xfrm>
            <a:off x="8681750" y="2760963"/>
            <a:ext cx="3517889" cy="338554"/>
          </a:xfrm>
          <a:prstGeom prst="rect">
            <a:avLst/>
          </a:prstGeom>
          <a:noFill/>
        </p:spPr>
        <p:txBody>
          <a:bodyPr wrap="square" rtlCol="0">
            <a:spAutoFit/>
          </a:bodyPr>
          <a:lstStyle/>
          <a:p>
            <a:r>
              <a:rPr lang="en-US" sz="1600" dirty="0">
                <a:solidFill>
                  <a:schemeClr val="bg1"/>
                </a:solidFill>
              </a:rPr>
              <a:t>Visitors and Residents Sample Maps</a:t>
            </a:r>
          </a:p>
        </p:txBody>
      </p:sp>
    </p:spTree>
    <p:extLst>
      <p:ext uri="{BB962C8B-B14F-4D97-AF65-F5344CB8AC3E}">
        <p14:creationId xmlns:p14="http://schemas.microsoft.com/office/powerpoint/2010/main" val="1098221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9B8950F5-AEF6-4D61-AF2B-2B0C8E2BF8D1}"/>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
        <p:nvSpPr>
          <p:cNvPr id="3" name="Text Placeholder 2"/>
          <p:cNvSpPr>
            <a:spLocks noGrp="1"/>
          </p:cNvSpPr>
          <p:nvPr>
            <p:ph type="body" sz="quarter" idx="11"/>
          </p:nvPr>
        </p:nvSpPr>
        <p:spPr>
          <a:xfrm>
            <a:off x="7040367" y="1092200"/>
            <a:ext cx="5151633" cy="5156200"/>
          </a:xfrm>
        </p:spPr>
        <p:txBody>
          <a:bodyPr/>
          <a:lstStyle/>
          <a:p>
            <a:r>
              <a:rPr lang="en-US" sz="2800" dirty="0"/>
              <a:t>“</a:t>
            </a:r>
            <a:r>
              <a:rPr lang="en-US" sz="2800" b="1" dirty="0"/>
              <a:t>The LIS field is maturing in terms of research method selection and application </a:t>
            </a:r>
            <a:r>
              <a:rPr lang="en-US" sz="2800" dirty="0"/>
              <a:t>in that a greater number and wider variety of research methods are used in all the research publications this study examines…</a:t>
            </a:r>
            <a:r>
              <a:rPr lang="en-US" sz="2800" b="1" dirty="0"/>
              <a:t>Scholars are no longer limited to the research methods traditionally applied in LIS explorations</a:t>
            </a:r>
            <a:r>
              <a:rPr lang="is-IS" sz="2800" b="1" dirty="0"/>
              <a:t>…</a:t>
            </a:r>
            <a:r>
              <a:rPr lang="en-US" sz="2800" dirty="0"/>
              <a:t>" </a:t>
            </a:r>
          </a:p>
        </p:txBody>
      </p:sp>
      <p:sp>
        <p:nvSpPr>
          <p:cNvPr id="4" name="Text Placeholder 3"/>
          <p:cNvSpPr>
            <a:spLocks noGrp="1"/>
          </p:cNvSpPr>
          <p:nvPr>
            <p:ph type="body" sz="quarter" idx="12"/>
          </p:nvPr>
        </p:nvSpPr>
        <p:spPr>
          <a:xfrm>
            <a:off x="9827683" y="5326591"/>
            <a:ext cx="2364317" cy="878417"/>
          </a:xfrm>
        </p:spPr>
        <p:txBody>
          <a:bodyPr/>
          <a:lstStyle/>
          <a:p>
            <a:r>
              <a:rPr lang="is-IS" sz="1600" dirty="0"/>
              <a:t>(Chu, 2015, 40)</a:t>
            </a:r>
            <a:endParaRPr lang="en-US" sz="1600" dirty="0"/>
          </a:p>
        </p:txBody>
      </p:sp>
      <p:sp>
        <p:nvSpPr>
          <p:cNvPr id="2" name="Rectangle 1">
            <a:extLst>
              <a:ext uri="{FF2B5EF4-FFF2-40B4-BE49-F238E27FC236}">
                <a16:creationId xmlns:a16="http://schemas.microsoft.com/office/drawing/2014/main" id="{828D08A0-8234-451C-98CA-93EBB3E31CDF}"/>
              </a:ext>
            </a:extLst>
          </p:cNvPr>
          <p:cNvSpPr/>
          <p:nvPr/>
        </p:nvSpPr>
        <p:spPr>
          <a:xfrm>
            <a:off x="4785359" y="0"/>
            <a:ext cx="7406641" cy="246221"/>
          </a:xfrm>
          <a:prstGeom prst="rect">
            <a:avLst/>
          </a:prstGeom>
        </p:spPr>
        <p:txBody>
          <a:bodyPr wrap="square">
            <a:spAutoFit/>
          </a:bodyPr>
          <a:lstStyle/>
          <a:p>
            <a:pPr algn="r"/>
            <a:r>
              <a:rPr lang="en-US" sz="1000" dirty="0">
                <a:solidFill>
                  <a:schemeClr val="bg1"/>
                </a:solidFill>
                <a:latin typeface="Arial" charset="0"/>
                <a:ea typeface="Arial" charset="0"/>
                <a:cs typeface="Arial" charset="0"/>
              </a:rPr>
              <a:t>Image: https://commons.wikimedia.org/wiki/File:Lane_Cove,_New_South_Wales_Library.jpg by John </a:t>
            </a:r>
            <a:r>
              <a:rPr lang="en-US" sz="1000" dirty="0" err="1">
                <a:solidFill>
                  <a:schemeClr val="bg1"/>
                </a:solidFill>
                <a:latin typeface="Arial" charset="0"/>
                <a:ea typeface="Arial" charset="0"/>
                <a:cs typeface="Arial" charset="0"/>
              </a:rPr>
              <a:t>Rotenstein</a:t>
            </a:r>
            <a:r>
              <a:rPr lang="en-US" sz="1000" dirty="0">
                <a:solidFill>
                  <a:schemeClr val="bg1"/>
                </a:solidFill>
                <a:latin typeface="Arial" charset="0"/>
                <a:ea typeface="Arial" charset="0"/>
                <a:cs typeface="Arial" charset="0"/>
              </a:rPr>
              <a:t> / Public Domain</a:t>
            </a:r>
          </a:p>
        </p:txBody>
      </p:sp>
    </p:spTree>
    <p:extLst>
      <p:ext uri="{BB962C8B-B14F-4D97-AF65-F5344CB8AC3E}">
        <p14:creationId xmlns:p14="http://schemas.microsoft.com/office/powerpoint/2010/main" val="17903986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89590" y="160177"/>
            <a:ext cx="10412993" cy="5934283"/>
          </a:xfrm>
          <a:prstGeom prst="rect">
            <a:avLst/>
          </a:prstGeom>
        </p:spPr>
      </p:pic>
      <p:sp>
        <p:nvSpPr>
          <p:cNvPr id="7" name="Isosceles Triangle 6"/>
          <p:cNvSpPr/>
          <p:nvPr/>
        </p:nvSpPr>
        <p:spPr>
          <a:xfrm rot="5400000">
            <a:off x="5301837" y="2213235"/>
            <a:ext cx="2097995" cy="1748852"/>
          </a:xfrm>
          <a:prstGeom prst="triangl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 name="Text Placeholder 2"/>
          <p:cNvSpPr>
            <a:spLocks noGrp="1"/>
          </p:cNvSpPr>
          <p:nvPr>
            <p:ph type="body" sz="quarter" idx="4294967295"/>
          </p:nvPr>
        </p:nvSpPr>
        <p:spPr>
          <a:xfrm>
            <a:off x="5476408" y="2676551"/>
            <a:ext cx="1366269" cy="768821"/>
          </a:xfrm>
          <a:prstGeom prst="rect">
            <a:avLst/>
          </a:prstGeom>
          <a:noFill/>
          <a:ln>
            <a:noFill/>
          </a:ln>
          <a:effectLst>
            <a:outerShdw blurRad="50800" dist="38100" algn="l" rotWithShape="0">
              <a:prstClr val="black">
                <a:alpha val="40000"/>
              </a:prstClr>
            </a:outerShdw>
          </a:effectLst>
        </p:spPr>
        <p:txBody>
          <a:bodyPr/>
          <a:lstStyle/>
          <a:p>
            <a:pPr marL="0" indent="0">
              <a:buNone/>
            </a:pPr>
            <a:r>
              <a:rPr lang="en-US" u="sng" dirty="0">
                <a:hlinkClick r:id="rId4"/>
              </a:rPr>
              <a:t>Play</a:t>
            </a:r>
            <a:endParaRPr lang="en-US" u="sng" dirty="0"/>
          </a:p>
          <a:p>
            <a:pPr marL="0" indent="0">
              <a:buNone/>
            </a:pPr>
            <a:endParaRPr lang="en-US" dirty="0"/>
          </a:p>
        </p:txBody>
      </p:sp>
    </p:spTree>
    <p:extLst>
      <p:ext uri="{BB962C8B-B14F-4D97-AF65-F5344CB8AC3E}">
        <p14:creationId xmlns:p14="http://schemas.microsoft.com/office/powerpoint/2010/main" val="1702152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A01E1A-88FB-4FD0-9D98-598066019C7D}"/>
              </a:ext>
            </a:extLst>
          </p:cNvPr>
          <p:cNvSpPr txBox="1"/>
          <p:nvPr/>
        </p:nvSpPr>
        <p:spPr>
          <a:xfrm>
            <a:off x="2743200" y="1706880"/>
            <a:ext cx="6507480" cy="830997"/>
          </a:xfrm>
          <a:prstGeom prst="rect">
            <a:avLst/>
          </a:prstGeom>
          <a:noFill/>
        </p:spPr>
        <p:txBody>
          <a:bodyPr wrap="square" rtlCol="0">
            <a:spAutoFit/>
          </a:bodyPr>
          <a:lstStyle/>
          <a:p>
            <a:pPr algn="ctr"/>
            <a:r>
              <a:rPr lang="en-US" sz="4800" b="1" dirty="0">
                <a:solidFill>
                  <a:schemeClr val="bg1"/>
                </a:solidFill>
              </a:rPr>
              <a:t>ACTIVITY</a:t>
            </a:r>
          </a:p>
        </p:txBody>
      </p:sp>
      <p:sp>
        <p:nvSpPr>
          <p:cNvPr id="5" name="TextBox 4">
            <a:extLst>
              <a:ext uri="{FF2B5EF4-FFF2-40B4-BE49-F238E27FC236}">
                <a16:creationId xmlns:a16="http://schemas.microsoft.com/office/drawing/2014/main" id="{E347C910-3E06-427C-8A45-D45F894BAA48}"/>
              </a:ext>
            </a:extLst>
          </p:cNvPr>
          <p:cNvSpPr txBox="1"/>
          <p:nvPr/>
        </p:nvSpPr>
        <p:spPr>
          <a:xfrm>
            <a:off x="2392680" y="3105834"/>
            <a:ext cx="7208520" cy="646331"/>
          </a:xfrm>
          <a:prstGeom prst="rect">
            <a:avLst/>
          </a:prstGeom>
          <a:noFill/>
        </p:spPr>
        <p:txBody>
          <a:bodyPr wrap="square" rtlCol="0">
            <a:spAutoFit/>
          </a:bodyPr>
          <a:lstStyle/>
          <a:p>
            <a:pPr algn="ctr"/>
            <a:r>
              <a:rPr lang="en-US" sz="3600" b="1" dirty="0">
                <a:solidFill>
                  <a:schemeClr val="bg1"/>
                </a:solidFill>
              </a:rPr>
              <a:t>V&amp;R Mapping Exercise</a:t>
            </a:r>
          </a:p>
        </p:txBody>
      </p:sp>
    </p:spTree>
    <p:extLst>
      <p:ext uri="{BB962C8B-B14F-4D97-AF65-F5344CB8AC3E}">
        <p14:creationId xmlns:p14="http://schemas.microsoft.com/office/powerpoint/2010/main" val="2621567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20346" y="1108082"/>
            <a:ext cx="10898717" cy="1615827"/>
          </a:xfrm>
        </p:spPr>
        <p:txBody>
          <a:bodyPr/>
          <a:lstStyle/>
          <a:p>
            <a:r>
              <a:rPr lang="en-US" dirty="0"/>
              <a:t>ethnographic Data Analysis Tools and Methods</a:t>
            </a:r>
          </a:p>
        </p:txBody>
      </p:sp>
      <p:sp>
        <p:nvSpPr>
          <p:cNvPr id="5" name="Text Placeholder 4"/>
          <p:cNvSpPr>
            <a:spLocks noGrp="1"/>
          </p:cNvSpPr>
          <p:nvPr>
            <p:ph type="body" sz="quarter" idx="11"/>
          </p:nvPr>
        </p:nvSpPr>
        <p:spPr/>
        <p:txBody>
          <a:bodyPr/>
          <a:lstStyle/>
          <a:p>
            <a:endParaRPr lang="en-US"/>
          </a:p>
        </p:txBody>
      </p:sp>
      <p:sp>
        <p:nvSpPr>
          <p:cNvPr id="6" name="Text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815943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12192000" cy="6243851"/>
          </a:xfrm>
          <a:prstGeom prst="rect">
            <a:avLst/>
          </a:prstGeom>
        </p:spPr>
      </p:pic>
      <p:sp>
        <p:nvSpPr>
          <p:cNvPr id="2" name="Content Placeholder 1"/>
          <p:cNvSpPr>
            <a:spLocks noGrp="1"/>
          </p:cNvSpPr>
          <p:nvPr>
            <p:ph type="body" sz="quarter" idx="13"/>
          </p:nvPr>
        </p:nvSpPr>
        <p:spPr>
          <a:xfrm>
            <a:off x="0" y="614148"/>
            <a:ext cx="5800270" cy="827085"/>
          </a:xfrm>
          <a:solidFill>
            <a:schemeClr val="tx1">
              <a:alpha val="65000"/>
            </a:schemeClr>
          </a:solidFill>
        </p:spPr>
        <p:txBody>
          <a:bodyPr anchor="ctr">
            <a:normAutofit/>
          </a:bodyPr>
          <a:lstStyle/>
          <a:p>
            <a:r>
              <a:rPr lang="en-US" sz="4000" dirty="0">
                <a:solidFill>
                  <a:schemeClr val="bg1"/>
                </a:solidFill>
              </a:rPr>
              <a:t>Ethnographic Analysis</a:t>
            </a:r>
          </a:p>
        </p:txBody>
      </p:sp>
      <p:sp>
        <p:nvSpPr>
          <p:cNvPr id="3" name="Text Placeholder 2"/>
          <p:cNvSpPr>
            <a:spLocks noGrp="1"/>
          </p:cNvSpPr>
          <p:nvPr>
            <p:ph type="body" sz="quarter" idx="14"/>
          </p:nvPr>
        </p:nvSpPr>
        <p:spPr>
          <a:xfrm>
            <a:off x="0" y="1960570"/>
            <a:ext cx="7638038" cy="3107189"/>
          </a:xfrm>
          <a:solidFill>
            <a:schemeClr val="tx1">
              <a:alpha val="65000"/>
            </a:schemeClr>
          </a:solidFill>
        </p:spPr>
        <p:txBody>
          <a:bodyPr/>
          <a:lstStyle/>
          <a:p>
            <a:r>
              <a:rPr lang="en-US" sz="2800" b="1" dirty="0">
                <a:solidFill>
                  <a:schemeClr val="bg1"/>
                </a:solidFill>
              </a:rPr>
              <a:t>Use people’s own categories</a:t>
            </a:r>
          </a:p>
          <a:p>
            <a:r>
              <a:rPr lang="en-US" sz="2800" b="1" dirty="0">
                <a:solidFill>
                  <a:schemeClr val="bg1"/>
                </a:solidFill>
              </a:rPr>
              <a:t>Avoid assuming what one will find</a:t>
            </a:r>
          </a:p>
          <a:p>
            <a:r>
              <a:rPr lang="en-US" sz="2800" b="1" dirty="0">
                <a:solidFill>
                  <a:schemeClr val="bg1"/>
                </a:solidFill>
              </a:rPr>
              <a:t>Complementary to quantitative methods</a:t>
            </a:r>
          </a:p>
          <a:p>
            <a:r>
              <a:rPr lang="en-US" sz="2800" b="1" dirty="0">
                <a:solidFill>
                  <a:schemeClr val="bg1"/>
                </a:solidFill>
              </a:rPr>
              <a:t>Retain ‘richness’/‘thick description’</a:t>
            </a:r>
          </a:p>
          <a:p>
            <a:r>
              <a:rPr lang="en-US" sz="2800" b="1" dirty="0">
                <a:solidFill>
                  <a:schemeClr val="bg1"/>
                </a:solidFill>
              </a:rPr>
              <a:t>Numerous compatibility</a:t>
            </a:r>
          </a:p>
          <a:p>
            <a:endParaRPr lang="en-US" sz="2800" b="1" dirty="0">
              <a:solidFill>
                <a:schemeClr val="bg1"/>
              </a:solidFill>
            </a:endParaRPr>
          </a:p>
        </p:txBody>
      </p:sp>
      <p:sp>
        <p:nvSpPr>
          <p:cNvPr id="6" name="TextBox 5"/>
          <p:cNvSpPr txBox="1"/>
          <p:nvPr/>
        </p:nvSpPr>
        <p:spPr>
          <a:xfrm>
            <a:off x="3547431" y="4421428"/>
            <a:ext cx="4090608" cy="646331"/>
          </a:xfrm>
          <a:prstGeom prst="rect">
            <a:avLst/>
          </a:prstGeom>
          <a:solidFill>
            <a:schemeClr val="tx1">
              <a:alpha val="0"/>
            </a:schemeClr>
          </a:solidFill>
        </p:spPr>
        <p:txBody>
          <a:bodyPr wrap="square" rtlCol="0">
            <a:spAutoFit/>
          </a:bodyPr>
          <a:lstStyle/>
          <a:p>
            <a:pPr algn="r"/>
            <a:r>
              <a:rPr lang="en-US" b="1" dirty="0">
                <a:solidFill>
                  <a:schemeClr val="bg1"/>
                </a:solidFill>
                <a:ea typeface="Gill Sans MT" charset="0"/>
                <a:cs typeface="Gill Sans MT" charset="0"/>
              </a:rPr>
              <a:t>(Asher 2017, 264)</a:t>
            </a:r>
          </a:p>
          <a:p>
            <a:pPr algn="r"/>
            <a:r>
              <a:rPr lang="en-US" b="1" dirty="0">
                <a:solidFill>
                  <a:schemeClr val="bg1"/>
                </a:solidFill>
                <a:ea typeface="Gill Sans MT" charset="0"/>
                <a:cs typeface="Gill Sans MT" charset="0"/>
              </a:rPr>
              <a:t>(Connaway and Radford 2017, 282)</a:t>
            </a:r>
          </a:p>
        </p:txBody>
      </p:sp>
      <p:sp>
        <p:nvSpPr>
          <p:cNvPr id="5" name="Rectangle 4">
            <a:extLst>
              <a:ext uri="{FF2B5EF4-FFF2-40B4-BE49-F238E27FC236}">
                <a16:creationId xmlns:a16="http://schemas.microsoft.com/office/drawing/2014/main" id="{781417F0-8C6C-4BA2-A68E-3DD51A17C8E9}"/>
              </a:ext>
            </a:extLst>
          </p:cNvPr>
          <p:cNvSpPr/>
          <p:nvPr/>
        </p:nvSpPr>
        <p:spPr>
          <a:xfrm>
            <a:off x="6095999" y="5997630"/>
            <a:ext cx="6096000" cy="246221"/>
          </a:xfrm>
          <a:prstGeom prst="rect">
            <a:avLst/>
          </a:prstGeom>
        </p:spPr>
        <p:txBody>
          <a:bodyPr>
            <a:spAutoFit/>
          </a:bodyPr>
          <a:lstStyle/>
          <a:p>
            <a:pPr algn="r" defTabSz="457153">
              <a:defRPr/>
            </a:pPr>
            <a:r>
              <a:rPr lang="en-US" sz="1000" dirty="0">
                <a:solidFill>
                  <a:schemeClr val="bg1"/>
                </a:solidFill>
                <a:latin typeface="Arial" panose="020B0604020202020204" pitchFamily="34" charset="0"/>
                <a:cs typeface="Arial" panose="020B0604020202020204" pitchFamily="34" charset="0"/>
              </a:rPr>
              <a:t>Image: https://www.flickr.com/photos/respres/6041698098/ by Jeff Turner / CC BY 2.0</a:t>
            </a:r>
          </a:p>
        </p:txBody>
      </p:sp>
    </p:spTree>
    <p:extLst>
      <p:ext uri="{BB962C8B-B14F-4D97-AF65-F5344CB8AC3E}">
        <p14:creationId xmlns:p14="http://schemas.microsoft.com/office/powerpoint/2010/main" val="193474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305266"/>
          </a:xfrm>
          <a:prstGeom prst="rect">
            <a:avLst/>
          </a:prstGeom>
        </p:spPr>
      </p:pic>
      <p:sp>
        <p:nvSpPr>
          <p:cNvPr id="6" name="Text Placeholder 5"/>
          <p:cNvSpPr>
            <a:spLocks noGrp="1"/>
          </p:cNvSpPr>
          <p:nvPr>
            <p:ph type="body" sz="quarter" idx="14"/>
          </p:nvPr>
        </p:nvSpPr>
        <p:spPr>
          <a:xfrm>
            <a:off x="5577544" y="2686433"/>
            <a:ext cx="6614456" cy="3413153"/>
          </a:xfrm>
          <a:solidFill>
            <a:schemeClr val="tx1">
              <a:alpha val="60000"/>
            </a:schemeClr>
          </a:solidFill>
        </p:spPr>
        <p:txBody>
          <a:bodyPr anchor="ctr"/>
          <a:lstStyle/>
          <a:p>
            <a:r>
              <a:rPr lang="en-US" sz="2800" b="1" dirty="0">
                <a:solidFill>
                  <a:schemeClr val="bg1"/>
                </a:solidFill>
              </a:rPr>
              <a:t>Contain all data sources</a:t>
            </a:r>
          </a:p>
          <a:p>
            <a:r>
              <a:rPr lang="en-US" sz="2800" b="1" dirty="0">
                <a:solidFill>
                  <a:schemeClr val="bg1"/>
                </a:solidFill>
              </a:rPr>
              <a:t>Creating &amp; applying codes</a:t>
            </a:r>
          </a:p>
          <a:p>
            <a:r>
              <a:rPr lang="en-US" sz="2800" b="1" dirty="0">
                <a:solidFill>
                  <a:schemeClr val="bg1"/>
                </a:solidFill>
              </a:rPr>
              <a:t>Queries</a:t>
            </a:r>
          </a:p>
          <a:p>
            <a:r>
              <a:rPr lang="en-US" sz="2800" b="1" dirty="0">
                <a:solidFill>
                  <a:schemeClr val="bg1"/>
                </a:solidFill>
              </a:rPr>
              <a:t>Visualizations</a:t>
            </a:r>
          </a:p>
          <a:p>
            <a:r>
              <a:rPr lang="en-US" sz="2800" b="1" dirty="0">
                <a:solidFill>
                  <a:schemeClr val="bg1"/>
                </a:solidFill>
              </a:rPr>
              <a:t>Reports</a:t>
            </a:r>
          </a:p>
          <a:p>
            <a:pPr marL="0" indent="0" algn="r">
              <a:buNone/>
            </a:pPr>
            <a:endParaRPr lang="en-US" sz="1800" b="1" dirty="0">
              <a:solidFill>
                <a:schemeClr val="bg1"/>
              </a:solidFill>
            </a:endParaRPr>
          </a:p>
          <a:p>
            <a:pPr marL="0" indent="0" algn="r">
              <a:buNone/>
            </a:pPr>
            <a:r>
              <a:rPr lang="en-US" sz="1800" b="1" dirty="0">
                <a:solidFill>
                  <a:schemeClr val="bg1"/>
                </a:solidFill>
              </a:rPr>
              <a:t>(Connaway and Radford 2017)</a:t>
            </a:r>
          </a:p>
        </p:txBody>
      </p:sp>
      <p:sp>
        <p:nvSpPr>
          <p:cNvPr id="11" name="Rectangle 3"/>
          <p:cNvSpPr>
            <a:spLocks noGrp="1" noChangeArrowheads="1"/>
          </p:cNvSpPr>
          <p:nvPr>
            <p:ph type="body" sz="quarter" idx="13"/>
          </p:nvPr>
        </p:nvSpPr>
        <p:spPr>
          <a:xfrm>
            <a:off x="1075765" y="243486"/>
            <a:ext cx="11116235" cy="1435190"/>
          </a:xfrm>
          <a:solidFill>
            <a:schemeClr val="tx1">
              <a:alpha val="60000"/>
            </a:schemeClr>
          </a:solidFill>
        </p:spPr>
        <p:txBody>
          <a:bodyPr anchor="ctr">
            <a:noAutofit/>
          </a:bodyPr>
          <a:lstStyle/>
          <a:p>
            <a:r>
              <a:rPr lang="en-US" sz="4000" dirty="0">
                <a:solidFill>
                  <a:schemeClr val="bg1"/>
                </a:solidFill>
              </a:rPr>
              <a:t>Computer-Assisted Qualitative Data Analysis Software (CAQDAS)</a:t>
            </a:r>
          </a:p>
        </p:txBody>
      </p:sp>
      <p:sp>
        <p:nvSpPr>
          <p:cNvPr id="2" name="Rectangle 1">
            <a:extLst>
              <a:ext uri="{FF2B5EF4-FFF2-40B4-BE49-F238E27FC236}">
                <a16:creationId xmlns:a16="http://schemas.microsoft.com/office/drawing/2014/main" id="{B02D83A3-7E5A-4013-9FD8-558DE209C251}"/>
              </a:ext>
            </a:extLst>
          </p:cNvPr>
          <p:cNvSpPr/>
          <p:nvPr/>
        </p:nvSpPr>
        <p:spPr>
          <a:xfrm>
            <a:off x="0" y="6059045"/>
            <a:ext cx="6096000" cy="246221"/>
          </a:xfrm>
          <a:prstGeom prst="rect">
            <a:avLst/>
          </a:prstGeom>
        </p:spPr>
        <p:txBody>
          <a:bodyPr>
            <a:spAutoFit/>
          </a:bodyPr>
          <a:lstStyle/>
          <a:p>
            <a:r>
              <a:rPr lang="en-US" sz="1000" dirty="0">
                <a:solidFill>
                  <a:schemeClr val="bg1"/>
                </a:solidFill>
                <a:latin typeface="Arial" panose="020B0604020202020204" pitchFamily="34" charset="0"/>
                <a:cs typeface="Arial" panose="020B0604020202020204" pitchFamily="34" charset="0"/>
              </a:rPr>
              <a:t>Image: https://www.flickr.com/photos/flakepardigm/4687752030/ by Tyler </a:t>
            </a:r>
            <a:r>
              <a:rPr lang="en-US" sz="1000" dirty="0" err="1">
                <a:solidFill>
                  <a:schemeClr val="bg1"/>
                </a:solidFill>
                <a:latin typeface="Arial" panose="020B0604020202020204" pitchFamily="34" charset="0"/>
                <a:cs typeface="Arial" panose="020B0604020202020204" pitchFamily="34" charset="0"/>
              </a:rPr>
              <a:t>Nienhouse</a:t>
            </a:r>
            <a:r>
              <a:rPr lang="en-US" sz="1000" dirty="0">
                <a:solidFill>
                  <a:schemeClr val="bg1"/>
                </a:solidFill>
                <a:latin typeface="Arial" panose="020B0604020202020204" pitchFamily="34" charset="0"/>
                <a:cs typeface="Arial" panose="020B0604020202020204" pitchFamily="34" charset="0"/>
              </a:rPr>
              <a:t> / CC BY 2.0</a:t>
            </a:r>
          </a:p>
        </p:txBody>
      </p:sp>
    </p:spTree>
    <p:extLst>
      <p:ext uri="{BB962C8B-B14F-4D97-AF65-F5344CB8AC3E}">
        <p14:creationId xmlns:p14="http://schemas.microsoft.com/office/powerpoint/2010/main" val="3999729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318914"/>
          </a:xfrm>
          <a:prstGeom prst="rect">
            <a:avLst/>
          </a:prstGeom>
        </p:spPr>
      </p:pic>
      <p:sp>
        <p:nvSpPr>
          <p:cNvPr id="3" name="Text Placeholder 2"/>
          <p:cNvSpPr>
            <a:spLocks noGrp="1"/>
          </p:cNvSpPr>
          <p:nvPr>
            <p:ph type="body" sz="quarter" idx="14"/>
          </p:nvPr>
        </p:nvSpPr>
        <p:spPr>
          <a:xfrm>
            <a:off x="1" y="609444"/>
            <a:ext cx="6646460" cy="5108968"/>
          </a:xfrm>
          <a:solidFill>
            <a:schemeClr val="tx1">
              <a:alpha val="60000"/>
            </a:schemeClr>
          </a:solidFill>
        </p:spPr>
        <p:txBody>
          <a:bodyPr/>
          <a:lstStyle/>
          <a:p>
            <a:r>
              <a:rPr lang="en-US" sz="2800" b="1" dirty="0">
                <a:solidFill>
                  <a:schemeClr val="bg1"/>
                </a:solidFill>
              </a:rPr>
              <a:t>Draw on data...in service of developing new conceptual categories</a:t>
            </a:r>
          </a:p>
          <a:p>
            <a:r>
              <a:rPr lang="en-US" sz="2800" b="1" dirty="0">
                <a:solidFill>
                  <a:schemeClr val="bg1"/>
                </a:solidFill>
              </a:rPr>
              <a:t>Develop inductive abstract analytic categories through systematic data analysis</a:t>
            </a:r>
          </a:p>
          <a:p>
            <a:r>
              <a:rPr lang="en-US" sz="2800" b="1" dirty="0">
                <a:solidFill>
                  <a:schemeClr val="bg1"/>
                </a:solidFill>
              </a:rPr>
              <a:t>Emphasize theory construction rather than description or application of current theories </a:t>
            </a:r>
          </a:p>
          <a:p>
            <a:endParaRPr lang="en-US" sz="2400" b="1" dirty="0">
              <a:solidFill>
                <a:schemeClr val="bg1"/>
              </a:solidFill>
            </a:endParaRPr>
          </a:p>
          <a:p>
            <a:pPr marL="0" indent="0" algn="r">
              <a:buNone/>
            </a:pPr>
            <a:r>
              <a:rPr lang="en-US" sz="1800" b="1" dirty="0">
                <a:solidFill>
                  <a:schemeClr val="bg1"/>
                </a:solidFill>
              </a:rPr>
              <a:t>(Connaway and Radford 2017)</a:t>
            </a:r>
          </a:p>
        </p:txBody>
      </p:sp>
      <p:sp>
        <p:nvSpPr>
          <p:cNvPr id="7" name="Rectangle 3"/>
          <p:cNvSpPr>
            <a:spLocks noGrp="1" noChangeArrowheads="1"/>
          </p:cNvSpPr>
          <p:nvPr>
            <p:ph type="body" sz="quarter" idx="13"/>
          </p:nvPr>
        </p:nvSpPr>
        <p:spPr>
          <a:xfrm>
            <a:off x="7615450" y="609444"/>
            <a:ext cx="4576550" cy="864516"/>
          </a:xfrm>
          <a:solidFill>
            <a:schemeClr val="tx1">
              <a:alpha val="60000"/>
            </a:schemeClr>
          </a:solidFill>
        </p:spPr>
        <p:txBody>
          <a:bodyPr anchor="ctr">
            <a:noAutofit/>
          </a:bodyPr>
          <a:lstStyle/>
          <a:p>
            <a:r>
              <a:rPr lang="en-US" sz="4000" dirty="0">
                <a:solidFill>
                  <a:schemeClr val="bg1"/>
                </a:solidFill>
              </a:rPr>
              <a:t>Grounded Theory</a:t>
            </a:r>
          </a:p>
        </p:txBody>
      </p:sp>
      <p:sp>
        <p:nvSpPr>
          <p:cNvPr id="2" name="Rectangle 1">
            <a:extLst>
              <a:ext uri="{FF2B5EF4-FFF2-40B4-BE49-F238E27FC236}">
                <a16:creationId xmlns:a16="http://schemas.microsoft.com/office/drawing/2014/main" id="{66C2DE99-AC6D-4B85-98CF-F856526E6550}"/>
              </a:ext>
            </a:extLst>
          </p:cNvPr>
          <p:cNvSpPr/>
          <p:nvPr/>
        </p:nvSpPr>
        <p:spPr>
          <a:xfrm>
            <a:off x="0" y="6072693"/>
            <a:ext cx="6096000" cy="246221"/>
          </a:xfrm>
          <a:prstGeom prst="rect">
            <a:avLst/>
          </a:prstGeom>
        </p:spPr>
        <p:txBody>
          <a:bodyPr>
            <a:spAutoFit/>
          </a:bodyPr>
          <a:lstStyle/>
          <a:p>
            <a:r>
              <a:rPr lang="en-US" sz="1000" dirty="0">
                <a:solidFill>
                  <a:schemeClr val="bg1"/>
                </a:solidFill>
                <a:latin typeface="Arial" panose="020B0604020202020204" pitchFamily="34" charset="0"/>
                <a:cs typeface="Arial" panose="020B0604020202020204" pitchFamily="34" charset="0"/>
              </a:rPr>
              <a:t>Image: https://www.flickr.com/photos/adambindslev/4727853016/ by Adam </a:t>
            </a:r>
            <a:r>
              <a:rPr lang="en-US" sz="1000" dirty="0" err="1">
                <a:solidFill>
                  <a:schemeClr val="bg1"/>
                </a:solidFill>
                <a:latin typeface="Arial" panose="020B0604020202020204" pitchFamily="34" charset="0"/>
                <a:cs typeface="Arial" panose="020B0604020202020204" pitchFamily="34" charset="0"/>
              </a:rPr>
              <a:t>Bindslev</a:t>
            </a:r>
            <a:r>
              <a:rPr lang="en-US" sz="1000" dirty="0">
                <a:solidFill>
                  <a:schemeClr val="bg1"/>
                </a:solidFill>
                <a:latin typeface="Arial" panose="020B0604020202020204" pitchFamily="34" charset="0"/>
                <a:cs typeface="Arial" panose="020B0604020202020204" pitchFamily="34" charset="0"/>
              </a:rPr>
              <a:t> / CC BY-NC 2.0</a:t>
            </a:r>
          </a:p>
        </p:txBody>
      </p:sp>
    </p:spTree>
    <p:extLst>
      <p:ext uri="{BB962C8B-B14F-4D97-AF65-F5344CB8AC3E}">
        <p14:creationId xmlns:p14="http://schemas.microsoft.com/office/powerpoint/2010/main" val="3500343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EA3B43E-FE0A-49B2-8328-5FAD0A4C6B17}"/>
              </a:ext>
            </a:extLst>
          </p:cNvPr>
          <p:cNvGraphicFramePr>
            <a:graphicFrameLocks noGrp="1"/>
          </p:cNvGraphicFramePr>
          <p:nvPr>
            <p:extLst/>
          </p:nvPr>
        </p:nvGraphicFramePr>
        <p:xfrm>
          <a:off x="1" y="0"/>
          <a:ext cx="12191999" cy="6857999"/>
        </p:xfrm>
        <a:graphic>
          <a:graphicData uri="http://schemas.openxmlformats.org/drawingml/2006/table">
            <a:tbl>
              <a:tblPr firstRow="1" firstCol="1" bandRow="1">
                <a:tableStyleId>{B301B821-A1FF-4177-AEE7-76D212191A09}</a:tableStyleId>
              </a:tblPr>
              <a:tblGrid>
                <a:gridCol w="993671">
                  <a:extLst>
                    <a:ext uri="{9D8B030D-6E8A-4147-A177-3AD203B41FA5}">
                      <a16:colId xmlns:a16="http://schemas.microsoft.com/office/drawing/2014/main" val="3450219376"/>
                    </a:ext>
                  </a:extLst>
                </a:gridCol>
                <a:gridCol w="1317450">
                  <a:extLst>
                    <a:ext uri="{9D8B030D-6E8A-4147-A177-3AD203B41FA5}">
                      <a16:colId xmlns:a16="http://schemas.microsoft.com/office/drawing/2014/main" val="2834442930"/>
                    </a:ext>
                  </a:extLst>
                </a:gridCol>
                <a:gridCol w="1473758">
                  <a:extLst>
                    <a:ext uri="{9D8B030D-6E8A-4147-A177-3AD203B41FA5}">
                      <a16:colId xmlns:a16="http://schemas.microsoft.com/office/drawing/2014/main" val="3454533843"/>
                    </a:ext>
                  </a:extLst>
                </a:gridCol>
                <a:gridCol w="1585407">
                  <a:extLst>
                    <a:ext uri="{9D8B030D-6E8A-4147-A177-3AD203B41FA5}">
                      <a16:colId xmlns:a16="http://schemas.microsoft.com/office/drawing/2014/main" val="2834386898"/>
                    </a:ext>
                  </a:extLst>
                </a:gridCol>
                <a:gridCol w="2132483">
                  <a:extLst>
                    <a:ext uri="{9D8B030D-6E8A-4147-A177-3AD203B41FA5}">
                      <a16:colId xmlns:a16="http://schemas.microsoft.com/office/drawing/2014/main" val="320688683"/>
                    </a:ext>
                  </a:extLst>
                </a:gridCol>
                <a:gridCol w="4689230">
                  <a:extLst>
                    <a:ext uri="{9D8B030D-6E8A-4147-A177-3AD203B41FA5}">
                      <a16:colId xmlns:a16="http://schemas.microsoft.com/office/drawing/2014/main" val="1076103077"/>
                    </a:ext>
                  </a:extLst>
                </a:gridCol>
              </a:tblGrid>
              <a:tr h="269504">
                <a:tc>
                  <a:txBody>
                    <a:bodyPr/>
                    <a:lstStyle/>
                    <a:p>
                      <a:pPr marL="0" marR="0">
                        <a:lnSpc>
                          <a:spcPct val="115000"/>
                        </a:lnSpc>
                        <a:spcBef>
                          <a:spcPts val="0"/>
                        </a:spcBef>
                        <a:spcAft>
                          <a:spcPts val="0"/>
                        </a:spcAft>
                      </a:pPr>
                      <a:r>
                        <a:rPr lang="en-US" sz="1600" b="1"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Theme</a:t>
                      </a:r>
                    </a:p>
                  </a:txBody>
                  <a:tcPr marL="47297" marR="47297" marT="0" marB="0"/>
                </a:tc>
                <a:tc>
                  <a:txBody>
                    <a:bodyPr/>
                    <a:lstStyle/>
                    <a:p>
                      <a:pPr marL="0" marR="0">
                        <a:lnSpc>
                          <a:spcPct val="115000"/>
                        </a:lnSpc>
                        <a:spcBef>
                          <a:spcPts val="0"/>
                        </a:spcBef>
                        <a:spcAft>
                          <a:spcPts val="0"/>
                        </a:spcAft>
                      </a:pPr>
                      <a:r>
                        <a:rPr lang="en-US" sz="1600" b="1"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Sub-theme</a:t>
                      </a:r>
                    </a:p>
                  </a:txBody>
                  <a:tcPr marL="47297" marR="47297" marT="0" marB="0"/>
                </a:tc>
                <a:tc>
                  <a:txBody>
                    <a:bodyPr/>
                    <a:lstStyle/>
                    <a:p>
                      <a:pPr marL="0" marR="0">
                        <a:lnSpc>
                          <a:spcPct val="115000"/>
                        </a:lnSpc>
                        <a:spcBef>
                          <a:spcPts val="0"/>
                        </a:spcBef>
                        <a:spcAft>
                          <a:spcPts val="0"/>
                        </a:spcAft>
                      </a:pPr>
                      <a:r>
                        <a:rPr lang="en-US" sz="1600" b="1"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Sub-theme</a:t>
                      </a:r>
                    </a:p>
                  </a:txBody>
                  <a:tcPr marL="47297" marR="47297" marT="0" marB="0"/>
                </a:tc>
                <a:tc>
                  <a:txBody>
                    <a:bodyPr/>
                    <a:lstStyle/>
                    <a:p>
                      <a:pPr marL="0" marR="0">
                        <a:lnSpc>
                          <a:spcPct val="115000"/>
                        </a:lnSpc>
                        <a:spcBef>
                          <a:spcPts val="0"/>
                        </a:spcBef>
                        <a:spcAft>
                          <a:spcPts val="0"/>
                        </a:spcAft>
                      </a:pPr>
                      <a:r>
                        <a:rPr lang="en-US" sz="1600" b="1"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Sub-theme</a:t>
                      </a:r>
                    </a:p>
                  </a:txBody>
                  <a:tcPr marL="47297" marR="47297" marT="0" marB="0"/>
                </a:tc>
                <a:tc>
                  <a:txBody>
                    <a:bodyPr/>
                    <a:lstStyle/>
                    <a:p>
                      <a:pPr marL="0" marR="0">
                        <a:lnSpc>
                          <a:spcPct val="115000"/>
                        </a:lnSpc>
                        <a:spcBef>
                          <a:spcPts val="0"/>
                        </a:spcBef>
                        <a:spcAft>
                          <a:spcPts val="0"/>
                        </a:spcAft>
                      </a:pPr>
                      <a:r>
                        <a:rPr lang="en-US" sz="1600" b="1"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Definition</a:t>
                      </a:r>
                    </a:p>
                  </a:txBody>
                  <a:tcPr marL="47297" marR="47297" marT="0" marB="0"/>
                </a:tc>
                <a:tc>
                  <a:txBody>
                    <a:bodyPr/>
                    <a:lstStyle/>
                    <a:p>
                      <a:pPr marL="0" marR="0">
                        <a:lnSpc>
                          <a:spcPct val="115000"/>
                        </a:lnSpc>
                        <a:spcBef>
                          <a:spcPts val="0"/>
                        </a:spcBef>
                        <a:spcAft>
                          <a:spcPts val="0"/>
                        </a:spcAft>
                      </a:pPr>
                      <a:r>
                        <a:rPr lang="en-US" sz="1600" b="1"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Example</a:t>
                      </a:r>
                    </a:p>
                  </a:txBody>
                  <a:tcPr marL="47297" marR="47297" marT="0" marB="0"/>
                </a:tc>
                <a:extLst>
                  <a:ext uri="{0D108BD9-81ED-4DB2-BD59-A6C34878D82A}">
                    <a16:rowId xmlns:a16="http://schemas.microsoft.com/office/drawing/2014/main" val="2848905911"/>
                  </a:ext>
                </a:extLst>
              </a:tr>
              <a:tr h="264616">
                <a:tc>
                  <a:txBody>
                    <a:bodyPr/>
                    <a:lstStyle/>
                    <a:p>
                      <a:pPr marL="0" marR="0">
                        <a:lnSpc>
                          <a:spcPct val="115000"/>
                        </a:lnSpc>
                        <a:spcBef>
                          <a:spcPts val="0"/>
                        </a:spcBef>
                        <a:spcAft>
                          <a:spcPts val="0"/>
                        </a:spcAft>
                      </a:pPr>
                      <a:r>
                        <a:rPr lang="en-US" sz="1400" b="0" kern="0" dirty="0">
                          <a:effectLst/>
                        </a:rPr>
                        <a:t>Place (I)</a:t>
                      </a:r>
                      <a:endParaRPr lang="en-US" sz="1400" b="0"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297" marR="47297" marT="0" marB="0"/>
                </a:tc>
                <a:tc>
                  <a:txBody>
                    <a:bodyPr/>
                    <a:lstStyle/>
                    <a:p>
                      <a:pPr marL="0" marR="0">
                        <a:lnSpc>
                          <a:spcPct val="115000"/>
                        </a:lnSpc>
                        <a:spcBef>
                          <a:spcPts val="0"/>
                        </a:spcBef>
                        <a:spcAft>
                          <a:spcPts val="0"/>
                        </a:spcAft>
                      </a:pPr>
                      <a:r>
                        <a:rPr lang="en-US" sz="1400" kern="0" dirty="0">
                          <a:effectLst/>
                        </a:rPr>
                        <a:t> </a:t>
                      </a:r>
                      <a:endParaRPr lang="en-US" sz="14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297" marR="47297" marT="0" marB="0"/>
                </a:tc>
                <a:tc>
                  <a:txBody>
                    <a:bodyPr/>
                    <a:lstStyle/>
                    <a:p>
                      <a:pPr marL="0" marR="0">
                        <a:lnSpc>
                          <a:spcPct val="115000"/>
                        </a:lnSpc>
                        <a:spcBef>
                          <a:spcPts val="0"/>
                        </a:spcBef>
                        <a:spcAft>
                          <a:spcPts val="0"/>
                        </a:spcAft>
                      </a:pPr>
                      <a:r>
                        <a:rPr lang="en-US" sz="1400" kern="0">
                          <a:effectLst/>
                        </a:rPr>
                        <a:t> </a:t>
                      </a:r>
                      <a:endParaRPr lang="en-US" sz="14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297" marR="47297" marT="0" marB="0"/>
                </a:tc>
                <a:tc>
                  <a:txBody>
                    <a:bodyPr/>
                    <a:lstStyle/>
                    <a:p>
                      <a:pPr marL="0" marR="0">
                        <a:lnSpc>
                          <a:spcPct val="115000"/>
                        </a:lnSpc>
                        <a:spcBef>
                          <a:spcPts val="0"/>
                        </a:spcBef>
                        <a:spcAft>
                          <a:spcPts val="0"/>
                        </a:spcAft>
                      </a:pPr>
                      <a:r>
                        <a:rPr lang="en-US" sz="1400" kern="0">
                          <a:effectLst/>
                        </a:rPr>
                        <a:t> </a:t>
                      </a:r>
                      <a:endParaRPr lang="en-US" sz="14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297" marR="47297" marT="0" marB="0"/>
                </a:tc>
                <a:tc>
                  <a:txBody>
                    <a:bodyPr/>
                    <a:lstStyle/>
                    <a:p>
                      <a:pPr marL="0" marR="0">
                        <a:lnSpc>
                          <a:spcPct val="115000"/>
                        </a:lnSpc>
                        <a:spcBef>
                          <a:spcPts val="0"/>
                        </a:spcBef>
                        <a:spcAft>
                          <a:spcPts val="0"/>
                        </a:spcAft>
                      </a:pPr>
                      <a:r>
                        <a:rPr lang="en-US" sz="1400" kern="0">
                          <a:effectLst/>
                        </a:rPr>
                        <a:t> </a:t>
                      </a:r>
                      <a:endParaRPr lang="en-US" sz="14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297" marR="47297" marT="0" marB="0"/>
                </a:tc>
                <a:tc>
                  <a:txBody>
                    <a:bodyPr/>
                    <a:lstStyle/>
                    <a:p>
                      <a:pPr marL="0" marR="0">
                        <a:lnSpc>
                          <a:spcPct val="115000"/>
                        </a:lnSpc>
                        <a:spcBef>
                          <a:spcPts val="0"/>
                        </a:spcBef>
                        <a:spcAft>
                          <a:spcPts val="0"/>
                        </a:spcAft>
                      </a:pPr>
                      <a:r>
                        <a:rPr lang="en-US" sz="1400" kern="0" dirty="0">
                          <a:effectLst/>
                        </a:rPr>
                        <a:t> </a:t>
                      </a:r>
                      <a:endParaRPr lang="en-US" sz="14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297" marR="47297" marT="0" marB="0"/>
                </a:tc>
                <a:extLst>
                  <a:ext uri="{0D108BD9-81ED-4DB2-BD59-A6C34878D82A}">
                    <a16:rowId xmlns:a16="http://schemas.microsoft.com/office/drawing/2014/main" val="699263718"/>
                  </a:ext>
                </a:extLst>
              </a:tr>
              <a:tr h="830301">
                <a:tc>
                  <a:txBody>
                    <a:bodyPr/>
                    <a:lstStyle/>
                    <a:p>
                      <a:pPr marL="0" marR="0">
                        <a:lnSpc>
                          <a:spcPct val="115000"/>
                        </a:lnSpc>
                        <a:spcBef>
                          <a:spcPts val="0"/>
                        </a:spcBef>
                        <a:spcAft>
                          <a:spcPts val="0"/>
                        </a:spcAft>
                      </a:pPr>
                      <a:r>
                        <a:rPr lang="en-US" sz="1400" kern="0" dirty="0">
                          <a:effectLst/>
                        </a:rPr>
                        <a:t> </a:t>
                      </a:r>
                      <a:endParaRPr lang="en-US" sz="14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297" marR="47297" marT="0" marB="0"/>
                </a:tc>
                <a:tc>
                  <a:txBody>
                    <a:bodyPr/>
                    <a:lstStyle/>
                    <a:p>
                      <a:pPr marL="0" marR="0">
                        <a:lnSpc>
                          <a:spcPct val="115000"/>
                        </a:lnSpc>
                        <a:spcBef>
                          <a:spcPts val="0"/>
                        </a:spcBef>
                        <a:spcAft>
                          <a:spcPts val="0"/>
                        </a:spcAft>
                      </a:pPr>
                      <a:r>
                        <a:rPr lang="en-US" sz="1400" kern="0">
                          <a:effectLst/>
                        </a:rPr>
                        <a:t>Internet (I.A)</a:t>
                      </a:r>
                      <a:endParaRPr lang="en-US" sz="14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297" marR="47297" marT="0" marB="0"/>
                </a:tc>
                <a:tc>
                  <a:txBody>
                    <a:bodyPr/>
                    <a:lstStyle/>
                    <a:p>
                      <a:pPr marL="0" marR="0">
                        <a:lnSpc>
                          <a:spcPct val="115000"/>
                        </a:lnSpc>
                        <a:spcBef>
                          <a:spcPts val="0"/>
                        </a:spcBef>
                        <a:spcAft>
                          <a:spcPts val="0"/>
                        </a:spcAft>
                      </a:pPr>
                      <a:r>
                        <a:rPr lang="en-US" sz="1400" kern="0">
                          <a:effectLst/>
                        </a:rPr>
                        <a:t> </a:t>
                      </a:r>
                      <a:endParaRPr lang="en-US" sz="14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297" marR="47297" marT="0" marB="0"/>
                </a:tc>
                <a:tc>
                  <a:txBody>
                    <a:bodyPr/>
                    <a:lstStyle/>
                    <a:p>
                      <a:pPr marL="0" marR="0">
                        <a:lnSpc>
                          <a:spcPct val="115000"/>
                        </a:lnSpc>
                        <a:spcBef>
                          <a:spcPts val="0"/>
                        </a:spcBef>
                        <a:spcAft>
                          <a:spcPts val="0"/>
                        </a:spcAft>
                      </a:pPr>
                      <a:r>
                        <a:rPr lang="en-US" sz="1400" kern="0" dirty="0">
                          <a:effectLst/>
                        </a:rPr>
                        <a:t> </a:t>
                      </a:r>
                      <a:endParaRPr lang="en-US" sz="14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297" marR="47297" marT="0" marB="0"/>
                </a:tc>
                <a:tc>
                  <a:txBody>
                    <a:bodyPr/>
                    <a:lstStyle/>
                    <a:p>
                      <a:pPr marL="0" marR="0">
                        <a:lnSpc>
                          <a:spcPct val="115000"/>
                        </a:lnSpc>
                        <a:spcBef>
                          <a:spcPts val="0"/>
                        </a:spcBef>
                        <a:spcAft>
                          <a:spcPts val="0"/>
                        </a:spcAft>
                      </a:pPr>
                      <a:r>
                        <a:rPr lang="en-US" sz="1400" kern="0">
                          <a:effectLst/>
                        </a:rPr>
                        <a:t>Online, unspecified</a:t>
                      </a:r>
                      <a:endParaRPr lang="en-US" sz="14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297" marR="47297" marT="0" marB="0"/>
                </a:tc>
                <a:tc>
                  <a:txBody>
                    <a:bodyPr/>
                    <a:lstStyle/>
                    <a:p>
                      <a:pPr marL="0" marR="0">
                        <a:lnSpc>
                          <a:spcPct val="115000"/>
                        </a:lnSpc>
                        <a:spcBef>
                          <a:spcPts val="0"/>
                        </a:spcBef>
                        <a:spcAft>
                          <a:spcPts val="0"/>
                        </a:spcAft>
                      </a:pPr>
                      <a:r>
                        <a:rPr lang="en-US" sz="1400" kern="0">
                          <a:effectLst/>
                        </a:rPr>
                        <a:t>“I will go online for the subject because I know the what's online will be of better quality and more relevant to the specification than what's in the book” (2UKU2). </a:t>
                      </a:r>
                      <a:endParaRPr lang="en-US" sz="14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297" marR="47297" marT="0" marB="0"/>
                </a:tc>
                <a:extLst>
                  <a:ext uri="{0D108BD9-81ED-4DB2-BD59-A6C34878D82A}">
                    <a16:rowId xmlns:a16="http://schemas.microsoft.com/office/drawing/2014/main" val="2028114355"/>
                  </a:ext>
                </a:extLst>
              </a:tr>
              <a:tr h="830301">
                <a:tc>
                  <a:txBody>
                    <a:bodyPr/>
                    <a:lstStyle/>
                    <a:p>
                      <a:pPr marL="0" marR="0">
                        <a:lnSpc>
                          <a:spcPct val="115000"/>
                        </a:lnSpc>
                        <a:spcBef>
                          <a:spcPts val="0"/>
                        </a:spcBef>
                        <a:spcAft>
                          <a:spcPts val="0"/>
                        </a:spcAft>
                      </a:pPr>
                      <a:r>
                        <a:rPr lang="en-US" sz="1400" kern="0">
                          <a:effectLst/>
                        </a:rPr>
                        <a:t> </a:t>
                      </a:r>
                      <a:endParaRPr lang="en-US" sz="14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297" marR="47297" marT="0" marB="0"/>
                </a:tc>
                <a:tc>
                  <a:txBody>
                    <a:bodyPr/>
                    <a:lstStyle/>
                    <a:p>
                      <a:pPr marL="0" marR="0">
                        <a:lnSpc>
                          <a:spcPct val="115000"/>
                        </a:lnSpc>
                        <a:spcBef>
                          <a:spcPts val="0"/>
                        </a:spcBef>
                        <a:spcAft>
                          <a:spcPts val="0"/>
                        </a:spcAft>
                      </a:pPr>
                      <a:r>
                        <a:rPr lang="en-US" sz="1400" kern="0">
                          <a:effectLst/>
                        </a:rPr>
                        <a:t> </a:t>
                      </a:r>
                      <a:endParaRPr lang="en-US" sz="14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297" marR="47297" marT="0" marB="0"/>
                </a:tc>
                <a:tc>
                  <a:txBody>
                    <a:bodyPr/>
                    <a:lstStyle/>
                    <a:p>
                      <a:pPr marL="0" marR="0">
                        <a:lnSpc>
                          <a:spcPct val="115000"/>
                        </a:lnSpc>
                        <a:spcBef>
                          <a:spcPts val="0"/>
                        </a:spcBef>
                        <a:spcAft>
                          <a:spcPts val="0"/>
                        </a:spcAft>
                      </a:pPr>
                      <a:r>
                        <a:rPr lang="en-US" sz="1400" kern="0">
                          <a:effectLst/>
                        </a:rPr>
                        <a:t>Search Engine (I.A.1)</a:t>
                      </a:r>
                      <a:endParaRPr lang="en-US" sz="14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297" marR="47297" marT="0" marB="0"/>
                </a:tc>
                <a:tc>
                  <a:txBody>
                    <a:bodyPr/>
                    <a:lstStyle/>
                    <a:p>
                      <a:pPr marL="0" marR="0">
                        <a:lnSpc>
                          <a:spcPct val="115000"/>
                        </a:lnSpc>
                        <a:spcBef>
                          <a:spcPts val="0"/>
                        </a:spcBef>
                        <a:spcAft>
                          <a:spcPts val="0"/>
                        </a:spcAft>
                      </a:pPr>
                      <a:r>
                        <a:rPr lang="en-US" sz="1400" kern="0" dirty="0">
                          <a:effectLst/>
                        </a:rPr>
                        <a:t> </a:t>
                      </a:r>
                      <a:endParaRPr lang="en-US" sz="14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297" marR="47297" marT="0" marB="0"/>
                </a:tc>
                <a:tc>
                  <a:txBody>
                    <a:bodyPr/>
                    <a:lstStyle/>
                    <a:p>
                      <a:pPr marL="0" marR="0">
                        <a:lnSpc>
                          <a:spcPct val="115000"/>
                        </a:lnSpc>
                        <a:spcBef>
                          <a:spcPts val="0"/>
                        </a:spcBef>
                        <a:spcAft>
                          <a:spcPts val="0"/>
                        </a:spcAft>
                      </a:pPr>
                      <a:r>
                        <a:rPr lang="en-US" sz="1400" kern="0">
                          <a:effectLst/>
                        </a:rPr>
                        <a:t>Unspecified or unlisted search engine (i.e., Bing)</a:t>
                      </a:r>
                      <a:endParaRPr lang="en-US" sz="14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297" marR="47297" marT="0" marB="0"/>
                </a:tc>
                <a:tc>
                  <a:txBody>
                    <a:bodyPr/>
                    <a:lstStyle/>
                    <a:p>
                      <a:pPr marL="0" marR="0">
                        <a:lnSpc>
                          <a:spcPct val="115000"/>
                        </a:lnSpc>
                        <a:spcBef>
                          <a:spcPts val="0"/>
                        </a:spcBef>
                        <a:spcAft>
                          <a:spcPts val="0"/>
                        </a:spcAft>
                      </a:pPr>
                      <a:r>
                        <a:rPr lang="en-US" sz="1400" kern="0">
                          <a:effectLst/>
                        </a:rPr>
                        <a:t>“Or I’ll go back to the search engine and start again and look at all the other options that I’m able to look at” (UKS4).</a:t>
                      </a:r>
                      <a:endParaRPr lang="en-US" sz="14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297" marR="47297" marT="0" marB="0"/>
                </a:tc>
                <a:extLst>
                  <a:ext uri="{0D108BD9-81ED-4DB2-BD59-A6C34878D82A}">
                    <a16:rowId xmlns:a16="http://schemas.microsoft.com/office/drawing/2014/main" val="2258011011"/>
                  </a:ext>
                </a:extLst>
              </a:tr>
              <a:tr h="264616">
                <a:tc>
                  <a:txBody>
                    <a:bodyPr/>
                    <a:lstStyle/>
                    <a:p>
                      <a:pPr marL="0" marR="0">
                        <a:lnSpc>
                          <a:spcPct val="115000"/>
                        </a:lnSpc>
                        <a:spcBef>
                          <a:spcPts val="0"/>
                        </a:spcBef>
                        <a:spcAft>
                          <a:spcPts val="0"/>
                        </a:spcAft>
                      </a:pPr>
                      <a:r>
                        <a:rPr lang="en-US" sz="1400" kern="0">
                          <a:effectLst/>
                        </a:rPr>
                        <a:t> </a:t>
                      </a:r>
                      <a:endParaRPr lang="en-US" sz="14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297" marR="47297" marT="0" marB="0"/>
                </a:tc>
                <a:tc>
                  <a:txBody>
                    <a:bodyPr/>
                    <a:lstStyle/>
                    <a:p>
                      <a:pPr marL="0" marR="0">
                        <a:lnSpc>
                          <a:spcPct val="115000"/>
                        </a:lnSpc>
                        <a:spcBef>
                          <a:spcPts val="0"/>
                        </a:spcBef>
                        <a:spcAft>
                          <a:spcPts val="0"/>
                        </a:spcAft>
                      </a:pPr>
                      <a:r>
                        <a:rPr lang="en-US" sz="1400" kern="0">
                          <a:effectLst/>
                        </a:rPr>
                        <a:t> </a:t>
                      </a:r>
                      <a:endParaRPr lang="en-US" sz="14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297" marR="47297" marT="0" marB="0"/>
                </a:tc>
                <a:tc>
                  <a:txBody>
                    <a:bodyPr/>
                    <a:lstStyle/>
                    <a:p>
                      <a:pPr marL="0" marR="0">
                        <a:lnSpc>
                          <a:spcPct val="115000"/>
                        </a:lnSpc>
                        <a:spcBef>
                          <a:spcPts val="0"/>
                        </a:spcBef>
                        <a:spcAft>
                          <a:spcPts val="0"/>
                        </a:spcAft>
                      </a:pPr>
                      <a:r>
                        <a:rPr lang="en-US" sz="1400" kern="0">
                          <a:effectLst/>
                        </a:rPr>
                        <a:t> </a:t>
                      </a:r>
                      <a:endParaRPr lang="en-US" sz="14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297" marR="47297" marT="0" marB="0"/>
                </a:tc>
                <a:tc>
                  <a:txBody>
                    <a:bodyPr/>
                    <a:lstStyle/>
                    <a:p>
                      <a:pPr marL="0" marR="0">
                        <a:lnSpc>
                          <a:spcPct val="115000"/>
                        </a:lnSpc>
                        <a:spcBef>
                          <a:spcPts val="0"/>
                        </a:spcBef>
                        <a:spcAft>
                          <a:spcPts val="0"/>
                        </a:spcAft>
                      </a:pPr>
                      <a:r>
                        <a:rPr lang="en-US" sz="1400" kern="0">
                          <a:effectLst/>
                        </a:rPr>
                        <a:t>Google (I.A.1.a)</a:t>
                      </a:r>
                      <a:endParaRPr lang="en-US" sz="14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297" marR="47297" marT="0" marB="0"/>
                </a:tc>
                <a:tc>
                  <a:txBody>
                    <a:bodyPr/>
                    <a:lstStyle/>
                    <a:p>
                      <a:pPr marL="0" marR="0">
                        <a:lnSpc>
                          <a:spcPct val="115000"/>
                        </a:lnSpc>
                        <a:spcBef>
                          <a:spcPts val="0"/>
                        </a:spcBef>
                        <a:spcAft>
                          <a:spcPts val="0"/>
                        </a:spcAft>
                      </a:pPr>
                      <a:r>
                        <a:rPr lang="en-US" sz="1400" kern="0" dirty="0">
                          <a:effectLst/>
                        </a:rPr>
                        <a:t> </a:t>
                      </a:r>
                      <a:endParaRPr lang="en-US" sz="14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297" marR="47297" marT="0" marB="0"/>
                </a:tc>
                <a:tc>
                  <a:txBody>
                    <a:bodyPr/>
                    <a:lstStyle/>
                    <a:p>
                      <a:pPr marL="0" marR="0">
                        <a:lnSpc>
                          <a:spcPct val="115000"/>
                        </a:lnSpc>
                        <a:spcBef>
                          <a:spcPts val="0"/>
                        </a:spcBef>
                        <a:spcAft>
                          <a:spcPts val="0"/>
                        </a:spcAft>
                      </a:pPr>
                      <a:r>
                        <a:rPr lang="en-US" sz="1400" kern="0">
                          <a:effectLst/>
                        </a:rPr>
                        <a:t>“I would start by Googling definitely” (2UKS2).</a:t>
                      </a:r>
                      <a:endParaRPr lang="en-US" sz="14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297" marR="47297" marT="0" marB="0"/>
                </a:tc>
                <a:extLst>
                  <a:ext uri="{0D108BD9-81ED-4DB2-BD59-A6C34878D82A}">
                    <a16:rowId xmlns:a16="http://schemas.microsoft.com/office/drawing/2014/main" val="1757845675"/>
                  </a:ext>
                </a:extLst>
              </a:tr>
              <a:tr h="1272204">
                <a:tc>
                  <a:txBody>
                    <a:bodyPr/>
                    <a:lstStyle/>
                    <a:p>
                      <a:pPr marL="0" marR="0">
                        <a:lnSpc>
                          <a:spcPct val="115000"/>
                        </a:lnSpc>
                        <a:spcBef>
                          <a:spcPts val="0"/>
                        </a:spcBef>
                        <a:spcAft>
                          <a:spcPts val="0"/>
                        </a:spcAft>
                      </a:pPr>
                      <a:r>
                        <a:rPr lang="en-US" sz="1400" kern="0" dirty="0">
                          <a:effectLst/>
                        </a:rPr>
                        <a:t> </a:t>
                      </a:r>
                      <a:endParaRPr lang="en-US" sz="14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297" marR="47297" marT="0" marB="0"/>
                </a:tc>
                <a:tc>
                  <a:txBody>
                    <a:bodyPr/>
                    <a:lstStyle/>
                    <a:p>
                      <a:pPr marL="0" marR="0">
                        <a:lnSpc>
                          <a:spcPct val="115000"/>
                        </a:lnSpc>
                        <a:spcBef>
                          <a:spcPts val="0"/>
                        </a:spcBef>
                        <a:spcAft>
                          <a:spcPts val="0"/>
                        </a:spcAft>
                      </a:pPr>
                      <a:r>
                        <a:rPr lang="en-US" sz="1400" kern="0" dirty="0">
                          <a:effectLst/>
                        </a:rPr>
                        <a:t> </a:t>
                      </a:r>
                      <a:endParaRPr lang="en-US" sz="14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297" marR="47297" marT="0" marB="0"/>
                </a:tc>
                <a:tc>
                  <a:txBody>
                    <a:bodyPr/>
                    <a:lstStyle/>
                    <a:p>
                      <a:pPr marL="0" marR="0">
                        <a:lnSpc>
                          <a:spcPct val="115000"/>
                        </a:lnSpc>
                        <a:spcBef>
                          <a:spcPts val="0"/>
                        </a:spcBef>
                        <a:spcAft>
                          <a:spcPts val="0"/>
                        </a:spcAft>
                      </a:pPr>
                      <a:r>
                        <a:rPr lang="en-US" sz="1400" kern="0" dirty="0">
                          <a:effectLst/>
                        </a:rPr>
                        <a:t>Social Media (I.A.2)</a:t>
                      </a:r>
                      <a:endParaRPr lang="en-US" sz="14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297" marR="47297" marT="0" marB="0"/>
                </a:tc>
                <a:tc>
                  <a:txBody>
                    <a:bodyPr/>
                    <a:lstStyle/>
                    <a:p>
                      <a:pPr marL="0" marR="0">
                        <a:lnSpc>
                          <a:spcPct val="115000"/>
                        </a:lnSpc>
                        <a:spcBef>
                          <a:spcPts val="0"/>
                        </a:spcBef>
                        <a:spcAft>
                          <a:spcPts val="0"/>
                        </a:spcAft>
                      </a:pPr>
                      <a:r>
                        <a:rPr lang="en-US" sz="1400" kern="0" dirty="0">
                          <a:effectLst/>
                        </a:rPr>
                        <a:t> </a:t>
                      </a:r>
                      <a:endParaRPr lang="en-US" sz="14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297" marR="47297" marT="0" marB="0"/>
                </a:tc>
                <a:tc>
                  <a:txBody>
                    <a:bodyPr/>
                    <a:lstStyle/>
                    <a:p>
                      <a:pPr marL="0" marR="0">
                        <a:lnSpc>
                          <a:spcPct val="115000"/>
                        </a:lnSpc>
                        <a:spcBef>
                          <a:spcPts val="0"/>
                        </a:spcBef>
                        <a:spcAft>
                          <a:spcPts val="0"/>
                        </a:spcAft>
                      </a:pPr>
                      <a:r>
                        <a:rPr lang="en-US" sz="1400" kern="0" dirty="0">
                          <a:effectLst/>
                        </a:rPr>
                        <a:t>Unspecified or unlisted social media (i.e., LinkedIn)</a:t>
                      </a:r>
                      <a:endParaRPr lang="en-US" sz="14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297" marR="47297" marT="0" marB="0"/>
                </a:tc>
                <a:tc>
                  <a:txBody>
                    <a:bodyPr/>
                    <a:lstStyle/>
                    <a:p>
                      <a:pPr marL="0" marR="0">
                        <a:lnSpc>
                          <a:spcPct val="115000"/>
                        </a:lnSpc>
                        <a:spcBef>
                          <a:spcPts val="0"/>
                        </a:spcBef>
                        <a:spcAft>
                          <a:spcPts val="0"/>
                        </a:spcAft>
                      </a:pPr>
                      <a:r>
                        <a:rPr lang="en-US" sz="1400" kern="0" dirty="0">
                          <a:effectLst/>
                        </a:rPr>
                        <a:t>“Well, I like social media, but I don't know if anything would change anything about my academics … um, the only thing that I can think of that I'll probably ever be able to think of, is the detrimental effect it has on my academics because it distracts me” (USG2). </a:t>
                      </a:r>
                      <a:endParaRPr lang="en-US" sz="14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297" marR="47297" marT="0" marB="0"/>
                </a:tc>
                <a:extLst>
                  <a:ext uri="{0D108BD9-81ED-4DB2-BD59-A6C34878D82A}">
                    <a16:rowId xmlns:a16="http://schemas.microsoft.com/office/drawing/2014/main" val="1047606359"/>
                  </a:ext>
                </a:extLst>
              </a:tr>
              <a:tr h="830740">
                <a:tc>
                  <a:txBody>
                    <a:bodyPr/>
                    <a:lstStyle/>
                    <a:p>
                      <a:pPr marL="0" marR="0">
                        <a:lnSpc>
                          <a:spcPct val="115000"/>
                        </a:lnSpc>
                        <a:spcBef>
                          <a:spcPts val="0"/>
                        </a:spcBef>
                        <a:spcAft>
                          <a:spcPts val="0"/>
                        </a:spcAft>
                      </a:pPr>
                      <a:r>
                        <a:rPr lang="en-US" sz="1400" kern="0">
                          <a:effectLst/>
                        </a:rPr>
                        <a:t> </a:t>
                      </a:r>
                      <a:endParaRPr lang="en-US" sz="14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297" marR="47297" marT="0" marB="0"/>
                </a:tc>
                <a:tc>
                  <a:txBody>
                    <a:bodyPr/>
                    <a:lstStyle/>
                    <a:p>
                      <a:pPr marL="0" marR="0">
                        <a:lnSpc>
                          <a:spcPct val="115000"/>
                        </a:lnSpc>
                        <a:spcBef>
                          <a:spcPts val="0"/>
                        </a:spcBef>
                        <a:spcAft>
                          <a:spcPts val="0"/>
                        </a:spcAft>
                      </a:pPr>
                      <a:r>
                        <a:rPr lang="en-US" sz="1400" kern="0">
                          <a:effectLst/>
                        </a:rPr>
                        <a:t> </a:t>
                      </a:r>
                      <a:endParaRPr lang="en-US" sz="14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297" marR="47297" marT="0" marB="0"/>
                </a:tc>
                <a:tc>
                  <a:txBody>
                    <a:bodyPr/>
                    <a:lstStyle/>
                    <a:p>
                      <a:pPr marL="0" marR="0">
                        <a:lnSpc>
                          <a:spcPct val="115000"/>
                        </a:lnSpc>
                        <a:spcBef>
                          <a:spcPts val="0"/>
                        </a:spcBef>
                        <a:spcAft>
                          <a:spcPts val="0"/>
                        </a:spcAft>
                      </a:pPr>
                      <a:r>
                        <a:rPr lang="en-US" sz="1400" kern="0" dirty="0">
                          <a:effectLst/>
                        </a:rPr>
                        <a:t> </a:t>
                      </a:r>
                      <a:endParaRPr lang="en-US" sz="14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297" marR="47297" marT="0" marB="0"/>
                </a:tc>
                <a:tc>
                  <a:txBody>
                    <a:bodyPr/>
                    <a:lstStyle/>
                    <a:p>
                      <a:pPr marL="0" marR="0">
                        <a:lnSpc>
                          <a:spcPct val="115000"/>
                        </a:lnSpc>
                        <a:spcBef>
                          <a:spcPts val="0"/>
                        </a:spcBef>
                        <a:spcAft>
                          <a:spcPts val="0"/>
                        </a:spcAft>
                      </a:pPr>
                      <a:r>
                        <a:rPr lang="en-US" sz="1400" kern="0">
                          <a:effectLst/>
                        </a:rPr>
                        <a:t>Facebook (I.A.2.a)</a:t>
                      </a:r>
                      <a:endParaRPr lang="en-US" sz="14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297" marR="47297" marT="0" marB="0"/>
                </a:tc>
                <a:tc>
                  <a:txBody>
                    <a:bodyPr/>
                    <a:lstStyle/>
                    <a:p>
                      <a:pPr marL="0" marR="0">
                        <a:lnSpc>
                          <a:spcPct val="115000"/>
                        </a:lnSpc>
                        <a:spcBef>
                          <a:spcPts val="0"/>
                        </a:spcBef>
                        <a:spcAft>
                          <a:spcPts val="0"/>
                        </a:spcAft>
                      </a:pPr>
                      <a:r>
                        <a:rPr lang="en-US" sz="1400" kern="0" dirty="0">
                          <a:effectLst/>
                        </a:rPr>
                        <a:t> </a:t>
                      </a:r>
                      <a:endParaRPr lang="en-US" sz="14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297" marR="47297" marT="0" marB="0"/>
                </a:tc>
                <a:tc>
                  <a:txBody>
                    <a:bodyPr/>
                    <a:lstStyle/>
                    <a:p>
                      <a:pPr marL="0" marR="0">
                        <a:lnSpc>
                          <a:spcPct val="115000"/>
                        </a:lnSpc>
                        <a:spcBef>
                          <a:spcPts val="0"/>
                        </a:spcBef>
                        <a:spcAft>
                          <a:spcPts val="0"/>
                        </a:spcAft>
                      </a:pPr>
                      <a:r>
                        <a:rPr lang="en-US" sz="1400" kern="0">
                          <a:effectLst/>
                        </a:rPr>
                        <a:t>“When I'm doing homework or coursework or something, I'll always have Facebook and Twitter open, for example, as well” (2UKS2).</a:t>
                      </a:r>
                      <a:endParaRPr lang="en-US" sz="14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297" marR="47297" marT="0" marB="0"/>
                </a:tc>
                <a:extLst>
                  <a:ext uri="{0D108BD9-81ED-4DB2-BD59-A6C34878D82A}">
                    <a16:rowId xmlns:a16="http://schemas.microsoft.com/office/drawing/2014/main" val="3638071411"/>
                  </a:ext>
                </a:extLst>
              </a:tr>
              <a:tr h="266835">
                <a:tc>
                  <a:txBody>
                    <a:bodyPr/>
                    <a:lstStyle/>
                    <a:p>
                      <a:pPr marL="0" marR="0">
                        <a:lnSpc>
                          <a:spcPct val="115000"/>
                        </a:lnSpc>
                        <a:spcBef>
                          <a:spcPts val="0"/>
                        </a:spcBef>
                        <a:spcAft>
                          <a:spcPts val="0"/>
                        </a:spcAft>
                      </a:pPr>
                      <a:r>
                        <a:rPr lang="en-US" sz="1400" kern="0">
                          <a:effectLst/>
                        </a:rPr>
                        <a:t> </a:t>
                      </a:r>
                      <a:endParaRPr lang="en-US" sz="14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297" marR="47297" marT="0" marB="0"/>
                </a:tc>
                <a:tc>
                  <a:txBody>
                    <a:bodyPr/>
                    <a:lstStyle/>
                    <a:p>
                      <a:pPr marL="0" marR="0">
                        <a:lnSpc>
                          <a:spcPct val="115000"/>
                        </a:lnSpc>
                        <a:spcBef>
                          <a:spcPts val="0"/>
                        </a:spcBef>
                        <a:spcAft>
                          <a:spcPts val="0"/>
                        </a:spcAft>
                      </a:pPr>
                      <a:r>
                        <a:rPr lang="en-US" sz="1400" kern="0">
                          <a:effectLst/>
                        </a:rPr>
                        <a:t> </a:t>
                      </a:r>
                      <a:endParaRPr lang="en-US" sz="14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297" marR="47297" marT="0" marB="0"/>
                </a:tc>
                <a:tc>
                  <a:txBody>
                    <a:bodyPr/>
                    <a:lstStyle/>
                    <a:p>
                      <a:pPr marL="0" marR="0">
                        <a:lnSpc>
                          <a:spcPct val="115000"/>
                        </a:lnSpc>
                        <a:spcBef>
                          <a:spcPts val="0"/>
                        </a:spcBef>
                        <a:spcAft>
                          <a:spcPts val="0"/>
                        </a:spcAft>
                      </a:pPr>
                      <a:r>
                        <a:rPr lang="en-US" sz="1400" kern="0">
                          <a:effectLst/>
                        </a:rPr>
                        <a:t> </a:t>
                      </a:r>
                      <a:endParaRPr lang="en-US" sz="14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297" marR="47297" marT="0" marB="0"/>
                </a:tc>
                <a:tc>
                  <a:txBody>
                    <a:bodyPr/>
                    <a:lstStyle/>
                    <a:p>
                      <a:pPr marL="0" marR="0">
                        <a:lnSpc>
                          <a:spcPct val="115000"/>
                        </a:lnSpc>
                        <a:spcBef>
                          <a:spcPts val="0"/>
                        </a:spcBef>
                        <a:spcAft>
                          <a:spcPts val="0"/>
                        </a:spcAft>
                      </a:pPr>
                      <a:r>
                        <a:rPr lang="en-US" sz="1400" kern="0">
                          <a:effectLst/>
                        </a:rPr>
                        <a:t>Twitter (I.A.2.b)</a:t>
                      </a:r>
                      <a:endParaRPr lang="en-US" sz="14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297" marR="47297" marT="0" marB="0"/>
                </a:tc>
                <a:tc>
                  <a:txBody>
                    <a:bodyPr/>
                    <a:lstStyle/>
                    <a:p>
                      <a:pPr marL="0" marR="0">
                        <a:lnSpc>
                          <a:spcPct val="115000"/>
                        </a:lnSpc>
                        <a:spcBef>
                          <a:spcPts val="0"/>
                        </a:spcBef>
                        <a:spcAft>
                          <a:spcPts val="0"/>
                        </a:spcAft>
                      </a:pPr>
                      <a:r>
                        <a:rPr lang="en-US" sz="1400" kern="0">
                          <a:effectLst/>
                        </a:rPr>
                        <a:t> </a:t>
                      </a:r>
                      <a:endParaRPr lang="en-US" sz="14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297" marR="47297" marT="0" marB="0"/>
                </a:tc>
                <a:tc>
                  <a:txBody>
                    <a:bodyPr/>
                    <a:lstStyle/>
                    <a:p>
                      <a:pPr marL="0" marR="0">
                        <a:lnSpc>
                          <a:spcPct val="115000"/>
                        </a:lnSpc>
                        <a:spcBef>
                          <a:spcPts val="0"/>
                        </a:spcBef>
                        <a:spcAft>
                          <a:spcPts val="0"/>
                        </a:spcAft>
                      </a:pPr>
                      <a:r>
                        <a:rPr lang="en-US" sz="1400" kern="0" dirty="0">
                          <a:effectLst/>
                        </a:rPr>
                        <a:t>“Twitter, I don't use it educationally at all” (2UKS2). </a:t>
                      </a:r>
                      <a:endParaRPr lang="en-US" sz="14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297" marR="47297" marT="0" marB="0"/>
                </a:tc>
                <a:extLst>
                  <a:ext uri="{0D108BD9-81ED-4DB2-BD59-A6C34878D82A}">
                    <a16:rowId xmlns:a16="http://schemas.microsoft.com/office/drawing/2014/main" val="2095771832"/>
                  </a:ext>
                </a:extLst>
              </a:tr>
              <a:tr h="1014441">
                <a:tc>
                  <a:txBody>
                    <a:bodyPr/>
                    <a:lstStyle/>
                    <a:p>
                      <a:pPr marL="0" marR="0">
                        <a:lnSpc>
                          <a:spcPct val="115000"/>
                        </a:lnSpc>
                        <a:spcBef>
                          <a:spcPts val="0"/>
                        </a:spcBef>
                        <a:spcAft>
                          <a:spcPts val="0"/>
                        </a:spcAft>
                      </a:pPr>
                      <a:r>
                        <a:rPr lang="en-US" sz="1400" kern="0">
                          <a:effectLst/>
                        </a:rPr>
                        <a:t> </a:t>
                      </a:r>
                      <a:endParaRPr lang="en-US" sz="1400" b="1" ker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kern="0">
                          <a:effectLst/>
                        </a:rPr>
                        <a:t>Library (I.B)</a:t>
                      </a:r>
                      <a:endParaRPr lang="en-US" sz="1400" b="1" ker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kern="0">
                          <a:effectLst/>
                        </a:rPr>
                        <a:t> </a:t>
                      </a:r>
                      <a:endParaRPr lang="en-US" sz="1400" b="1" ker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kern="0">
                          <a:effectLst/>
                        </a:rPr>
                        <a:t> </a:t>
                      </a:r>
                      <a:endParaRPr lang="en-US" sz="1400" b="1" ker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609585" rtl="0" eaLnBrk="1" fontAlgn="auto" latinLnBrk="0" hangingPunct="1">
                        <a:lnSpc>
                          <a:spcPct val="115000"/>
                        </a:lnSpc>
                        <a:spcBef>
                          <a:spcPts val="0"/>
                        </a:spcBef>
                        <a:spcAft>
                          <a:spcPts val="0"/>
                        </a:spcAft>
                        <a:buClrTx/>
                        <a:buSzTx/>
                        <a:buFontTx/>
                        <a:buNone/>
                        <a:tabLst/>
                        <a:defRPr/>
                      </a:pPr>
                      <a:r>
                        <a:rPr lang="en-US" sz="1400" kern="0" dirty="0">
                          <a:effectLst/>
                        </a:rPr>
                        <a:t>Unspecified library</a:t>
                      </a:r>
                      <a:endParaRPr lang="en-US" sz="1400" b="1"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kern="1200" dirty="0">
                          <a:effectLst/>
                        </a:rPr>
                        <a:t>“I think first of all I would search on Google Scholar to see whether there is an e-version. Because I’m pretty comfortable reading online. And if there is not, then I will go to the library. Yes. When I have to” (UKG1).</a:t>
                      </a:r>
                      <a:endParaRPr lang="en-US" sz="1400" b="1"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33319575"/>
                  </a:ext>
                </a:extLst>
              </a:tr>
              <a:tr h="1014441">
                <a:tc>
                  <a:txBody>
                    <a:bodyPr/>
                    <a:lstStyle/>
                    <a:p>
                      <a:pPr marL="0" marR="0">
                        <a:lnSpc>
                          <a:spcPct val="115000"/>
                        </a:lnSpc>
                        <a:spcBef>
                          <a:spcPts val="0"/>
                        </a:spcBef>
                        <a:spcAft>
                          <a:spcPts val="0"/>
                        </a:spcAft>
                      </a:pPr>
                      <a:r>
                        <a:rPr lang="en-US" sz="1400" kern="0">
                          <a:effectLst/>
                        </a:rPr>
                        <a:t> </a:t>
                      </a:r>
                      <a:endParaRPr lang="en-US" sz="1400" b="1" ker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kern="0">
                          <a:effectLst/>
                        </a:rPr>
                        <a:t> </a:t>
                      </a:r>
                      <a:endParaRPr lang="en-US" sz="1400" b="1" ker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kern="0">
                          <a:effectLst/>
                        </a:rPr>
                        <a:t>Academic (I.B.1)</a:t>
                      </a:r>
                      <a:endParaRPr lang="en-US" sz="1400" b="1" ker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kern="0">
                          <a:effectLst/>
                        </a:rPr>
                        <a:t> </a:t>
                      </a:r>
                      <a:endParaRPr lang="en-US" sz="1400" b="1" ker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kern="0" dirty="0">
                          <a:effectLst/>
                        </a:rPr>
                        <a:t> </a:t>
                      </a:r>
                      <a:endParaRPr lang="en-US" sz="1400" b="1"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kern="0" dirty="0">
                          <a:effectLst/>
                        </a:rPr>
                        <a:t> </a:t>
                      </a:r>
                      <a:r>
                        <a:rPr lang="en-US" sz="1400" kern="1200" dirty="0">
                          <a:effectLst/>
                        </a:rPr>
                        <a:t>“The majority of the journal articles that we would read are online although frequently books are still not converted into e-books yet, so they’re frequently found in the education library” (UKG2).</a:t>
                      </a:r>
                      <a:endParaRPr lang="en-US" sz="1400" b="1"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33142828"/>
                  </a:ext>
                </a:extLst>
              </a:tr>
            </a:tbl>
          </a:graphicData>
        </a:graphic>
      </p:graphicFrame>
      <p:sp>
        <p:nvSpPr>
          <p:cNvPr id="75778" name="TextBox 4"/>
          <p:cNvSpPr txBox="1">
            <a:spLocks noChangeArrowheads="1"/>
          </p:cNvSpPr>
          <p:nvPr/>
        </p:nvSpPr>
        <p:spPr bwMode="auto">
          <a:xfrm>
            <a:off x="1" y="2066695"/>
            <a:ext cx="1955799" cy="1865126"/>
          </a:xfrm>
          <a:prstGeom prst="rect">
            <a:avLst/>
          </a:prstGeom>
          <a:solidFill>
            <a:schemeClr val="tx1">
              <a:alpha val="75000"/>
            </a:schemeClr>
          </a:solidFill>
          <a:ln w="9525">
            <a:noFill/>
            <a:miter lim="800000"/>
            <a:headEnd/>
            <a:tailEnd/>
          </a:ln>
        </p:spPr>
        <p:txBody>
          <a:bodyPr wrap="square">
            <a:spAutoFit/>
          </a:bodyPr>
          <a:lstStyle/>
          <a:p>
            <a:pPr>
              <a:lnSpc>
                <a:spcPct val="120000"/>
              </a:lnSpc>
              <a:spcBef>
                <a:spcPct val="50000"/>
              </a:spcBef>
              <a:buClr>
                <a:srgbClr val="FF7600"/>
              </a:buClr>
            </a:pPr>
            <a:r>
              <a:rPr lang="en-US" sz="2400" b="1" dirty="0">
                <a:solidFill>
                  <a:prstClr val="white"/>
                </a:solidFill>
              </a:rPr>
              <a:t>Visitors and Residents </a:t>
            </a:r>
          </a:p>
          <a:p>
            <a:pPr>
              <a:lnSpc>
                <a:spcPct val="120000"/>
              </a:lnSpc>
              <a:buClr>
                <a:srgbClr val="FF7600"/>
              </a:buClr>
            </a:pPr>
            <a:r>
              <a:rPr lang="en-US" sz="2400" b="1" dirty="0">
                <a:solidFill>
                  <a:prstClr val="white"/>
                </a:solidFill>
              </a:rPr>
              <a:t>Codebook Excerpt</a:t>
            </a:r>
          </a:p>
        </p:txBody>
      </p:sp>
      <p:sp>
        <p:nvSpPr>
          <p:cNvPr id="75779" name="TextBox 5"/>
          <p:cNvSpPr txBox="1">
            <a:spLocks noChangeArrowheads="1"/>
          </p:cNvSpPr>
          <p:nvPr/>
        </p:nvSpPr>
        <p:spPr bwMode="auto">
          <a:xfrm>
            <a:off x="2101851" y="3286125"/>
            <a:ext cx="184731" cy="424732"/>
          </a:xfrm>
          <a:prstGeom prst="rect">
            <a:avLst/>
          </a:prstGeom>
          <a:noFill/>
          <a:ln w="9525">
            <a:noFill/>
            <a:miter lim="800000"/>
            <a:headEnd/>
            <a:tailEnd/>
          </a:ln>
        </p:spPr>
        <p:txBody>
          <a:bodyPr wrap="none">
            <a:spAutoFit/>
          </a:bodyPr>
          <a:lstStyle/>
          <a:p>
            <a:pPr>
              <a:lnSpc>
                <a:spcPct val="120000"/>
              </a:lnSpc>
              <a:spcBef>
                <a:spcPct val="50000"/>
              </a:spcBef>
              <a:buClr>
                <a:srgbClr val="FF7600"/>
              </a:buClr>
            </a:pPr>
            <a:endParaRPr lang="en-GB">
              <a:solidFill>
                <a:srgbClr val="000000"/>
              </a:solidFill>
            </a:endParaRPr>
          </a:p>
        </p:txBody>
      </p:sp>
    </p:spTree>
    <p:extLst>
      <p:ext uri="{BB962C8B-B14F-4D97-AF65-F5344CB8AC3E}">
        <p14:creationId xmlns:p14="http://schemas.microsoft.com/office/powerpoint/2010/main" val="934589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EA3B43E-FE0A-49B2-8328-5FAD0A4C6B17}"/>
              </a:ext>
            </a:extLst>
          </p:cNvPr>
          <p:cNvGraphicFramePr>
            <a:graphicFrameLocks noGrp="1"/>
          </p:cNvGraphicFramePr>
          <p:nvPr>
            <p:extLst/>
          </p:nvPr>
        </p:nvGraphicFramePr>
        <p:xfrm>
          <a:off x="1" y="-62512"/>
          <a:ext cx="12192000" cy="6846356"/>
        </p:xfrm>
        <a:graphic>
          <a:graphicData uri="http://schemas.openxmlformats.org/drawingml/2006/table">
            <a:tbl>
              <a:tblPr firstRow="1" firstCol="1" bandRow="1">
                <a:tableStyleId>{B301B821-A1FF-4177-AEE7-76D212191A09}</a:tableStyleId>
              </a:tblPr>
              <a:tblGrid>
                <a:gridCol w="1170649">
                  <a:extLst>
                    <a:ext uri="{9D8B030D-6E8A-4147-A177-3AD203B41FA5}">
                      <a16:colId xmlns:a16="http://schemas.microsoft.com/office/drawing/2014/main" val="3450219376"/>
                    </a:ext>
                  </a:extLst>
                </a:gridCol>
                <a:gridCol w="1396009">
                  <a:extLst>
                    <a:ext uri="{9D8B030D-6E8A-4147-A177-3AD203B41FA5}">
                      <a16:colId xmlns:a16="http://schemas.microsoft.com/office/drawing/2014/main" val="2834442930"/>
                    </a:ext>
                  </a:extLst>
                </a:gridCol>
                <a:gridCol w="1636710">
                  <a:extLst>
                    <a:ext uri="{9D8B030D-6E8A-4147-A177-3AD203B41FA5}">
                      <a16:colId xmlns:a16="http://schemas.microsoft.com/office/drawing/2014/main" val="3454533843"/>
                    </a:ext>
                  </a:extLst>
                </a:gridCol>
                <a:gridCol w="3052154">
                  <a:extLst>
                    <a:ext uri="{9D8B030D-6E8A-4147-A177-3AD203B41FA5}">
                      <a16:colId xmlns:a16="http://schemas.microsoft.com/office/drawing/2014/main" val="320688683"/>
                    </a:ext>
                  </a:extLst>
                </a:gridCol>
                <a:gridCol w="4936478">
                  <a:extLst>
                    <a:ext uri="{9D8B030D-6E8A-4147-A177-3AD203B41FA5}">
                      <a16:colId xmlns:a16="http://schemas.microsoft.com/office/drawing/2014/main" val="1076103077"/>
                    </a:ext>
                  </a:extLst>
                </a:gridCol>
              </a:tblGrid>
              <a:tr h="269504">
                <a:tc>
                  <a:txBody>
                    <a:bodyPr/>
                    <a:lstStyle/>
                    <a:p>
                      <a:pPr marL="0" marR="0">
                        <a:lnSpc>
                          <a:spcPct val="115000"/>
                        </a:lnSpc>
                        <a:spcBef>
                          <a:spcPts val="0"/>
                        </a:spcBef>
                        <a:spcAft>
                          <a:spcPts val="0"/>
                        </a:spcAft>
                      </a:pPr>
                      <a:r>
                        <a:rPr lang="en-US" sz="1600" b="1"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Theme</a:t>
                      </a:r>
                    </a:p>
                  </a:txBody>
                  <a:tcPr marL="47297" marR="47297" marT="0" marB="0"/>
                </a:tc>
                <a:tc>
                  <a:txBody>
                    <a:bodyPr/>
                    <a:lstStyle/>
                    <a:p>
                      <a:pPr marL="0" marR="0">
                        <a:lnSpc>
                          <a:spcPct val="115000"/>
                        </a:lnSpc>
                        <a:spcBef>
                          <a:spcPts val="0"/>
                        </a:spcBef>
                        <a:spcAft>
                          <a:spcPts val="0"/>
                        </a:spcAft>
                      </a:pPr>
                      <a:r>
                        <a:rPr lang="en-US" sz="1600" b="1"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Sub-theme</a:t>
                      </a:r>
                    </a:p>
                  </a:txBody>
                  <a:tcPr marL="47297" marR="47297" marT="0" marB="0"/>
                </a:tc>
                <a:tc>
                  <a:txBody>
                    <a:bodyPr/>
                    <a:lstStyle/>
                    <a:p>
                      <a:pPr marL="0" marR="0">
                        <a:lnSpc>
                          <a:spcPct val="115000"/>
                        </a:lnSpc>
                        <a:spcBef>
                          <a:spcPts val="0"/>
                        </a:spcBef>
                        <a:spcAft>
                          <a:spcPts val="0"/>
                        </a:spcAft>
                      </a:pPr>
                      <a:r>
                        <a:rPr lang="en-US" sz="1600" b="1"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Sub-theme</a:t>
                      </a:r>
                    </a:p>
                  </a:txBody>
                  <a:tcPr marL="47297" marR="47297" marT="0" marB="0"/>
                </a:tc>
                <a:tc>
                  <a:txBody>
                    <a:bodyPr/>
                    <a:lstStyle/>
                    <a:p>
                      <a:pPr marL="0" marR="0">
                        <a:lnSpc>
                          <a:spcPct val="115000"/>
                        </a:lnSpc>
                        <a:spcBef>
                          <a:spcPts val="0"/>
                        </a:spcBef>
                        <a:spcAft>
                          <a:spcPts val="0"/>
                        </a:spcAft>
                      </a:pPr>
                      <a:r>
                        <a:rPr lang="en-US" sz="1600" b="1"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Definition</a:t>
                      </a:r>
                    </a:p>
                  </a:txBody>
                  <a:tcPr marL="47297" marR="47297" marT="0" marB="0"/>
                </a:tc>
                <a:tc>
                  <a:txBody>
                    <a:bodyPr/>
                    <a:lstStyle/>
                    <a:p>
                      <a:pPr marL="0" marR="0">
                        <a:lnSpc>
                          <a:spcPct val="115000"/>
                        </a:lnSpc>
                        <a:spcBef>
                          <a:spcPts val="0"/>
                        </a:spcBef>
                        <a:spcAft>
                          <a:spcPts val="0"/>
                        </a:spcAft>
                      </a:pPr>
                      <a:r>
                        <a:rPr lang="en-US" sz="1600" b="1"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Example</a:t>
                      </a:r>
                    </a:p>
                  </a:txBody>
                  <a:tcPr marL="47297" marR="47297" marT="0" marB="0"/>
                </a:tc>
                <a:extLst>
                  <a:ext uri="{0D108BD9-81ED-4DB2-BD59-A6C34878D82A}">
                    <a16:rowId xmlns:a16="http://schemas.microsoft.com/office/drawing/2014/main" val="2848905911"/>
                  </a:ext>
                </a:extLst>
              </a:tr>
              <a:tr h="264616">
                <a:tc>
                  <a:txBody>
                    <a:bodyPr/>
                    <a:lstStyle/>
                    <a:p>
                      <a:pPr marL="0" marR="0">
                        <a:lnSpc>
                          <a:spcPct val="115000"/>
                        </a:lnSpc>
                        <a:spcBef>
                          <a:spcPts val="0"/>
                        </a:spcBef>
                        <a:spcAft>
                          <a:spcPts val="0"/>
                        </a:spcAft>
                      </a:pPr>
                      <a:r>
                        <a:rPr lang="en-US" sz="1400" b="0" kern="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Sources (II)</a:t>
                      </a:r>
                      <a:endParaRPr lang="en-US" sz="1400" b="1"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b="1" ker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b="1" ker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b="1" kern="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b="1"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b="0" kern="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Unspecified source</a:t>
                      </a:r>
                      <a:endParaRPr lang="en-US" sz="1400" b="1"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b="0" ker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 spent a few weeks struggling to find a part time job for the Christmas holidays. I mainly searched the internet but also search for help from my university, asked friends, walked the streets handing out my CV etc.” (UKG303). </a:t>
                      </a:r>
                      <a:endParaRPr lang="en-US" sz="1400" b="1" ker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99263718"/>
                  </a:ext>
                </a:extLst>
              </a:tr>
              <a:tr h="830301">
                <a:tc>
                  <a:txBody>
                    <a:bodyPr/>
                    <a:lstStyle/>
                    <a:p>
                      <a:pPr marL="0" marR="0">
                        <a:lnSpc>
                          <a:spcPct val="115000"/>
                        </a:lnSpc>
                        <a:spcBef>
                          <a:spcPts val="0"/>
                        </a:spcBef>
                        <a:spcAft>
                          <a:spcPts val="0"/>
                        </a:spcAft>
                      </a:pPr>
                      <a:r>
                        <a:rPr lang="en-US" sz="1400" b="0" ker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b="1" ker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b="0" ker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Human (II.A)</a:t>
                      </a:r>
                      <a:endParaRPr lang="en-US" sz="1400" b="1" ker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b="0" ker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b="1" ker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b="0" kern="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Unspecified human source</a:t>
                      </a:r>
                      <a:endParaRPr lang="en-US" sz="1400" b="1"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b="0" ker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“So the ideal way is to ask and receive an answer, just like in human to human interaction” (UKF401).</a:t>
                      </a:r>
                      <a:endParaRPr lang="en-US" sz="1400" b="1" ker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28114355"/>
                  </a:ext>
                </a:extLst>
              </a:tr>
              <a:tr h="830301">
                <a:tc>
                  <a:txBody>
                    <a:bodyPr/>
                    <a:lstStyle/>
                    <a:p>
                      <a:pPr marL="0" marR="0">
                        <a:lnSpc>
                          <a:spcPct val="115000"/>
                        </a:lnSpc>
                        <a:spcBef>
                          <a:spcPts val="0"/>
                        </a:spcBef>
                        <a:spcAft>
                          <a:spcPts val="0"/>
                        </a:spcAft>
                      </a:pPr>
                      <a:r>
                        <a:rPr lang="en-US" sz="1400" b="0" ker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b="1" ker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b="0" ker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b="1" ker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b="0" ker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Mother (II.A.1)</a:t>
                      </a:r>
                      <a:endParaRPr lang="en-US" sz="1400" b="1" ker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b="0" kern="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[If “parents” stated, code for Mother and Father]</a:t>
                      </a:r>
                      <a:endParaRPr lang="en-US" sz="1400" b="1"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b="0" ker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“…had a chat with my mother on the phone” (UKG320).</a:t>
                      </a:r>
                      <a:endParaRPr lang="en-US" sz="1400" b="1" ker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58011011"/>
                  </a:ext>
                </a:extLst>
              </a:tr>
              <a:tr h="264616">
                <a:tc>
                  <a:txBody>
                    <a:bodyPr/>
                    <a:lstStyle/>
                    <a:p>
                      <a:pPr marL="0" marR="0">
                        <a:lnSpc>
                          <a:spcPct val="115000"/>
                        </a:lnSpc>
                        <a:spcBef>
                          <a:spcPts val="0"/>
                        </a:spcBef>
                        <a:spcAft>
                          <a:spcPts val="0"/>
                        </a:spcAft>
                      </a:pPr>
                      <a:r>
                        <a:rPr lang="en-US" sz="1400" b="0" ker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b="1" ker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b="0" ker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b="1" ker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b="0" ker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Father (II.A.2)</a:t>
                      </a:r>
                      <a:endParaRPr lang="en-US" sz="1400" b="1" ker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b="0" kern="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[If “parents” stated, code for Mother and Father]</a:t>
                      </a:r>
                      <a:endParaRPr lang="en-US" sz="1400" b="1"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b="0" ker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“Parents…they know me the best so I know that they would have my best interests at heart…” (UKS125).</a:t>
                      </a:r>
                      <a:endParaRPr lang="en-US" sz="1400" b="1" ker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57845675"/>
                  </a:ext>
                </a:extLst>
              </a:tr>
              <a:tr h="1020685">
                <a:tc>
                  <a:txBody>
                    <a:bodyPr/>
                    <a:lstStyle/>
                    <a:p>
                      <a:pPr marL="0" marR="0">
                        <a:lnSpc>
                          <a:spcPct val="115000"/>
                        </a:lnSpc>
                        <a:spcBef>
                          <a:spcPts val="0"/>
                        </a:spcBef>
                        <a:spcAft>
                          <a:spcPts val="0"/>
                        </a:spcAft>
                      </a:pPr>
                      <a:r>
                        <a:rPr lang="en-US" sz="1400" b="0" ker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b="1" ker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b="0" ker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b="1" ker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b="0" ker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Extended Family (II.A.3)</a:t>
                      </a:r>
                      <a:endParaRPr lang="en-US" sz="1400" b="1" ker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b="0" kern="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Siblings, cousins, relatives, children, spouses. [If “family” stated, code for Mother, Father, and Extended Family]</a:t>
                      </a:r>
                      <a:endParaRPr lang="en-US" sz="1400" b="1"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b="0" kern="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“Seek friends and families help because they are trustworthy” (UKS108).</a:t>
                      </a:r>
                      <a:endParaRPr lang="en-US" sz="1400" b="1"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47606359"/>
                  </a:ext>
                </a:extLst>
              </a:tr>
              <a:tr h="830740">
                <a:tc>
                  <a:txBody>
                    <a:bodyPr/>
                    <a:lstStyle/>
                    <a:p>
                      <a:pPr marL="0" marR="0">
                        <a:lnSpc>
                          <a:spcPct val="115000"/>
                        </a:lnSpc>
                        <a:spcBef>
                          <a:spcPts val="0"/>
                        </a:spcBef>
                        <a:spcAft>
                          <a:spcPts val="0"/>
                        </a:spcAft>
                      </a:pPr>
                      <a:r>
                        <a:rPr lang="en-US" sz="1400" b="0" ker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b="1" ker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b="0" ker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Digital (II.B)</a:t>
                      </a:r>
                      <a:endParaRPr lang="en-US" sz="1400" b="1" ker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b="1" ker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b="1" ker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b="0" ker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Unspecified or unlisted digital source</a:t>
                      </a:r>
                      <a:endParaRPr lang="en-US" sz="1400" b="1" ker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b="0" ker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“The idea of having the desired information in front of your eyes as and when I need it. This is, of course, something made possible by technology such as Google Glass” (UKG303).</a:t>
                      </a:r>
                      <a:endParaRPr lang="en-US" sz="1400" b="1" ker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38071411"/>
                  </a:ext>
                </a:extLst>
              </a:tr>
              <a:tr h="266835">
                <a:tc>
                  <a:txBody>
                    <a:bodyPr/>
                    <a:lstStyle/>
                    <a:p>
                      <a:pPr marL="0" marR="0">
                        <a:lnSpc>
                          <a:spcPct val="115000"/>
                        </a:lnSpc>
                        <a:spcBef>
                          <a:spcPts val="0"/>
                        </a:spcBef>
                        <a:spcAft>
                          <a:spcPts val="0"/>
                        </a:spcAft>
                      </a:pPr>
                      <a:r>
                        <a:rPr lang="en-US" sz="1400" b="0" ker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b="1" ker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b="0" ker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b="1" ker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b="0" ker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E-books (II.B.1)</a:t>
                      </a:r>
                      <a:endParaRPr lang="en-US" sz="1400" b="1" ker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b="1" ker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b="1" ker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b="0" ker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 do not like e-readers. For me personally, I need to feel the pages of a book in my fingers for it too be real” (USS116).</a:t>
                      </a:r>
                      <a:endParaRPr lang="en-US" sz="1400" b="1" ker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95771832"/>
                  </a:ext>
                </a:extLst>
              </a:tr>
              <a:tr h="1014441">
                <a:tc>
                  <a:txBody>
                    <a:bodyPr/>
                    <a:lstStyle/>
                    <a:p>
                      <a:pPr marL="0" marR="0">
                        <a:lnSpc>
                          <a:spcPct val="115000"/>
                        </a:lnSpc>
                        <a:spcBef>
                          <a:spcPts val="0"/>
                        </a:spcBef>
                        <a:spcAft>
                          <a:spcPts val="0"/>
                        </a:spcAft>
                      </a:pPr>
                      <a:r>
                        <a:rPr lang="en-US" sz="1400" kern="0">
                          <a:effectLst/>
                        </a:rPr>
                        <a:t> </a:t>
                      </a:r>
                      <a:endParaRPr lang="en-US" sz="1400" b="1" ker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kern="0" dirty="0">
                          <a:effectLst/>
                        </a:rPr>
                        <a:t> </a:t>
                      </a:r>
                      <a:endParaRPr lang="en-US" sz="1400" b="1"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kern="0">
                          <a:effectLst/>
                        </a:rPr>
                        <a:t>Academic (I.B.1)</a:t>
                      </a:r>
                      <a:endParaRPr lang="en-US" sz="1400" b="1" ker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kern="0" dirty="0">
                          <a:effectLst/>
                        </a:rPr>
                        <a:t> </a:t>
                      </a:r>
                      <a:endParaRPr lang="en-US" sz="1400" b="1"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kern="0" dirty="0">
                          <a:effectLst/>
                        </a:rPr>
                        <a:t> </a:t>
                      </a:r>
                      <a:r>
                        <a:rPr lang="en-US" sz="1400" kern="1200" dirty="0">
                          <a:effectLst/>
                        </a:rPr>
                        <a:t>“The majority of the journal articles that we would read are online although frequently books are still not converted into e-books yet, so they’re frequently found in the education library” (UKG2).</a:t>
                      </a:r>
                      <a:endParaRPr lang="en-US" sz="1400" b="1"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33142828"/>
                  </a:ext>
                </a:extLst>
              </a:tr>
            </a:tbl>
          </a:graphicData>
        </a:graphic>
      </p:graphicFrame>
      <p:sp>
        <p:nvSpPr>
          <p:cNvPr id="75778" name="TextBox 4"/>
          <p:cNvSpPr txBox="1">
            <a:spLocks noChangeArrowheads="1"/>
          </p:cNvSpPr>
          <p:nvPr/>
        </p:nvSpPr>
        <p:spPr bwMode="auto">
          <a:xfrm>
            <a:off x="1" y="2066695"/>
            <a:ext cx="1955799" cy="1865126"/>
          </a:xfrm>
          <a:prstGeom prst="rect">
            <a:avLst/>
          </a:prstGeom>
          <a:solidFill>
            <a:schemeClr val="tx1">
              <a:alpha val="75000"/>
            </a:schemeClr>
          </a:solidFill>
          <a:ln w="9525">
            <a:noFill/>
            <a:miter lim="800000"/>
            <a:headEnd/>
            <a:tailEnd/>
          </a:ln>
        </p:spPr>
        <p:txBody>
          <a:bodyPr wrap="square">
            <a:spAutoFit/>
          </a:bodyPr>
          <a:lstStyle/>
          <a:p>
            <a:pPr>
              <a:lnSpc>
                <a:spcPct val="120000"/>
              </a:lnSpc>
              <a:spcBef>
                <a:spcPct val="50000"/>
              </a:spcBef>
              <a:buClr>
                <a:srgbClr val="FF7600"/>
              </a:buClr>
            </a:pPr>
            <a:r>
              <a:rPr lang="en-US" sz="2400" b="1" dirty="0">
                <a:solidFill>
                  <a:prstClr val="white"/>
                </a:solidFill>
              </a:rPr>
              <a:t>Visitors and Residents </a:t>
            </a:r>
          </a:p>
          <a:p>
            <a:pPr>
              <a:lnSpc>
                <a:spcPct val="120000"/>
              </a:lnSpc>
              <a:buClr>
                <a:srgbClr val="FF7600"/>
              </a:buClr>
            </a:pPr>
            <a:r>
              <a:rPr lang="en-US" sz="2400" b="1" dirty="0">
                <a:solidFill>
                  <a:prstClr val="white"/>
                </a:solidFill>
              </a:rPr>
              <a:t>Codebook Excerpt</a:t>
            </a:r>
          </a:p>
        </p:txBody>
      </p:sp>
      <p:sp>
        <p:nvSpPr>
          <p:cNvPr id="75779" name="TextBox 5"/>
          <p:cNvSpPr txBox="1">
            <a:spLocks noChangeArrowheads="1"/>
          </p:cNvSpPr>
          <p:nvPr/>
        </p:nvSpPr>
        <p:spPr bwMode="auto">
          <a:xfrm>
            <a:off x="2101851" y="3286125"/>
            <a:ext cx="184731" cy="424732"/>
          </a:xfrm>
          <a:prstGeom prst="rect">
            <a:avLst/>
          </a:prstGeom>
          <a:noFill/>
          <a:ln w="9525">
            <a:noFill/>
            <a:miter lim="800000"/>
            <a:headEnd/>
            <a:tailEnd/>
          </a:ln>
        </p:spPr>
        <p:txBody>
          <a:bodyPr wrap="none">
            <a:spAutoFit/>
          </a:bodyPr>
          <a:lstStyle/>
          <a:p>
            <a:pPr>
              <a:lnSpc>
                <a:spcPct val="120000"/>
              </a:lnSpc>
              <a:spcBef>
                <a:spcPct val="50000"/>
              </a:spcBef>
              <a:buClr>
                <a:srgbClr val="FF7600"/>
              </a:buClr>
            </a:pPr>
            <a:endParaRPr lang="en-GB">
              <a:solidFill>
                <a:srgbClr val="000000"/>
              </a:solidFill>
            </a:endParaRPr>
          </a:p>
        </p:txBody>
      </p:sp>
    </p:spTree>
    <p:extLst>
      <p:ext uri="{BB962C8B-B14F-4D97-AF65-F5344CB8AC3E}">
        <p14:creationId xmlns:p14="http://schemas.microsoft.com/office/powerpoint/2010/main" val="3223119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DFA653"/>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9681225" cy="6264322"/>
          </a:xfrm>
          <a:prstGeom prst="rect">
            <a:avLst/>
          </a:prstGeom>
        </p:spPr>
      </p:pic>
      <p:sp>
        <p:nvSpPr>
          <p:cNvPr id="3" name="Text Placeholder 2"/>
          <p:cNvSpPr>
            <a:spLocks noGrp="1"/>
          </p:cNvSpPr>
          <p:nvPr>
            <p:ph type="body" sz="quarter" idx="14"/>
          </p:nvPr>
        </p:nvSpPr>
        <p:spPr>
          <a:xfrm>
            <a:off x="5698162" y="614149"/>
            <a:ext cx="6493838" cy="4449171"/>
          </a:xfrm>
          <a:solidFill>
            <a:schemeClr val="tx1">
              <a:alpha val="74000"/>
            </a:schemeClr>
          </a:solidFill>
        </p:spPr>
        <p:txBody>
          <a:bodyPr/>
          <a:lstStyle/>
          <a:p>
            <a:pPr marL="0" indent="0">
              <a:buNone/>
            </a:pPr>
            <a:r>
              <a:rPr lang="en-US" sz="2800" b="1" dirty="0">
                <a:solidFill>
                  <a:schemeClr val="bg1"/>
                </a:solidFill>
              </a:rPr>
              <a:t>“A major strategy for analysis of qualitative data is the use of the constant comparative method, which embraces ‘constant comparisons’ defined as ‘the analytic process of comparing different pieces of data against each other for similarities and differences.’” </a:t>
            </a:r>
          </a:p>
          <a:p>
            <a:pPr marL="0" indent="0" algn="r">
              <a:buNone/>
            </a:pPr>
            <a:endParaRPr lang="en-US" sz="1800" b="1" dirty="0">
              <a:solidFill>
                <a:schemeClr val="bg1"/>
              </a:solidFill>
            </a:endParaRPr>
          </a:p>
          <a:p>
            <a:pPr marL="0" indent="0" algn="r">
              <a:buNone/>
            </a:pPr>
            <a:r>
              <a:rPr lang="en-US" sz="1800" b="1" dirty="0">
                <a:solidFill>
                  <a:schemeClr val="bg1"/>
                </a:solidFill>
              </a:rPr>
              <a:t>(Connaway and Radford 2017, 298)</a:t>
            </a:r>
          </a:p>
        </p:txBody>
      </p:sp>
      <p:sp>
        <p:nvSpPr>
          <p:cNvPr id="2" name="Rectangle 1">
            <a:extLst>
              <a:ext uri="{FF2B5EF4-FFF2-40B4-BE49-F238E27FC236}">
                <a16:creationId xmlns:a16="http://schemas.microsoft.com/office/drawing/2014/main" id="{7FF87A9B-FB58-46B7-8AE9-63CCB93FADB6}"/>
              </a:ext>
            </a:extLst>
          </p:cNvPr>
          <p:cNvSpPr/>
          <p:nvPr/>
        </p:nvSpPr>
        <p:spPr>
          <a:xfrm>
            <a:off x="6095999" y="5997630"/>
            <a:ext cx="6096000" cy="246221"/>
          </a:xfrm>
          <a:prstGeom prst="rect">
            <a:avLst/>
          </a:prstGeom>
        </p:spPr>
        <p:txBody>
          <a:bodyPr>
            <a:spAutoFit/>
          </a:bodyPr>
          <a:lstStyle/>
          <a:p>
            <a:pPr algn="r"/>
            <a:r>
              <a:rPr lang="en-US" sz="1000" dirty="0">
                <a:latin typeface="Arial" panose="020B0604020202020204" pitchFamily="34" charset="0"/>
                <a:cs typeface="Arial" panose="020B0604020202020204" pitchFamily="34" charset="0"/>
              </a:rPr>
              <a:t>Image: https://www.flickr.com/photos/carleycomartin/4030726428/ by Carley Comartin / CC BY-NC 2.0 </a:t>
            </a:r>
          </a:p>
        </p:txBody>
      </p:sp>
    </p:spTree>
    <p:extLst>
      <p:ext uri="{BB962C8B-B14F-4D97-AF65-F5344CB8AC3E}">
        <p14:creationId xmlns:p14="http://schemas.microsoft.com/office/powerpoint/2010/main" val="1131324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92E267-C92C-4EEE-9EC0-BEC463AED09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309360"/>
          </a:xfrm>
          <a:prstGeom prst="rect">
            <a:avLst/>
          </a:prstGeom>
        </p:spPr>
      </p:pic>
      <p:sp>
        <p:nvSpPr>
          <p:cNvPr id="3" name="Text Placeholder 2"/>
          <p:cNvSpPr>
            <a:spLocks noGrp="1"/>
          </p:cNvSpPr>
          <p:nvPr>
            <p:ph type="body" sz="quarter" idx="14"/>
          </p:nvPr>
        </p:nvSpPr>
        <p:spPr>
          <a:xfrm>
            <a:off x="5918738" y="254602"/>
            <a:ext cx="6273262" cy="4017148"/>
          </a:xfrm>
          <a:solidFill>
            <a:schemeClr val="tx1">
              <a:alpha val="41000"/>
            </a:schemeClr>
          </a:solidFill>
        </p:spPr>
        <p:txBody>
          <a:bodyPr/>
          <a:lstStyle/>
          <a:p>
            <a:pPr marL="0" indent="0">
              <a:buNone/>
            </a:pPr>
            <a:r>
              <a:rPr lang="en-US" sz="2800" b="1" dirty="0">
                <a:solidFill>
                  <a:schemeClr val="bg1"/>
                </a:solidFill>
              </a:rPr>
              <a:t>Conversation Analysis</a:t>
            </a:r>
          </a:p>
          <a:p>
            <a:r>
              <a:rPr lang="en-US" sz="2800" b="1" dirty="0">
                <a:solidFill>
                  <a:schemeClr val="bg1"/>
                </a:solidFill>
              </a:rPr>
              <a:t>Context &amp; social conduct</a:t>
            </a:r>
          </a:p>
          <a:p>
            <a:endParaRPr lang="en-US" sz="2800" b="1" dirty="0">
              <a:solidFill>
                <a:schemeClr val="bg1"/>
              </a:solidFill>
            </a:endParaRPr>
          </a:p>
          <a:p>
            <a:pPr marL="0" indent="0">
              <a:buNone/>
            </a:pPr>
            <a:r>
              <a:rPr lang="en-US" sz="2800" b="1" dirty="0">
                <a:solidFill>
                  <a:schemeClr val="bg1"/>
                </a:solidFill>
              </a:rPr>
              <a:t>Discourse Analysis</a:t>
            </a:r>
          </a:p>
          <a:p>
            <a:r>
              <a:rPr lang="en-US" sz="2800" b="1" dirty="0">
                <a:solidFill>
                  <a:schemeClr val="bg1"/>
                </a:solidFill>
              </a:rPr>
              <a:t>The library within a larger social &amp; cultural context</a:t>
            </a:r>
          </a:p>
          <a:p>
            <a:pPr marL="0" indent="0">
              <a:buNone/>
            </a:pPr>
            <a:endParaRPr lang="en-US" sz="2800" b="1" dirty="0">
              <a:solidFill>
                <a:schemeClr val="bg1"/>
              </a:solidFill>
            </a:endParaRPr>
          </a:p>
          <a:p>
            <a:pPr marL="0" indent="0" algn="r">
              <a:buNone/>
            </a:pPr>
            <a:r>
              <a:rPr lang="en-US" sz="1800" b="1" dirty="0">
                <a:solidFill>
                  <a:schemeClr val="bg1"/>
                </a:solidFill>
              </a:rPr>
              <a:t>(Connaway and Radford 2017)</a:t>
            </a:r>
          </a:p>
        </p:txBody>
      </p:sp>
      <p:sp>
        <p:nvSpPr>
          <p:cNvPr id="4" name="Rectangle 3">
            <a:extLst>
              <a:ext uri="{FF2B5EF4-FFF2-40B4-BE49-F238E27FC236}">
                <a16:creationId xmlns:a16="http://schemas.microsoft.com/office/drawing/2014/main" id="{6ACFE8EE-4D73-47A3-A897-AA22A41B8063}"/>
              </a:ext>
            </a:extLst>
          </p:cNvPr>
          <p:cNvSpPr/>
          <p:nvPr/>
        </p:nvSpPr>
        <p:spPr>
          <a:xfrm>
            <a:off x="4739640" y="6063139"/>
            <a:ext cx="7452360" cy="246221"/>
          </a:xfrm>
          <a:prstGeom prst="rect">
            <a:avLst/>
          </a:prstGeom>
        </p:spPr>
        <p:txBody>
          <a:bodyPr wrap="square">
            <a:spAutoFit/>
          </a:bodyPr>
          <a:lstStyle/>
          <a:p>
            <a:pPr algn="r"/>
            <a:r>
              <a:rPr lang="en-US" sz="1000" dirty="0">
                <a:solidFill>
                  <a:schemeClr val="bg1"/>
                </a:solidFill>
                <a:latin typeface="Arial" panose="020B0604020202020204" pitchFamily="34" charset="0"/>
                <a:cs typeface="Arial" panose="020B0604020202020204" pitchFamily="34" charset="0"/>
              </a:rPr>
              <a:t>Image: https://commons.wikimedia.org/wiki/File:StateLibraryOfNewSouthWales1_gobeirne.jpg by Greg </a:t>
            </a:r>
            <a:r>
              <a:rPr lang="en-US" sz="1000" dirty="0" err="1">
                <a:solidFill>
                  <a:schemeClr val="bg1"/>
                </a:solidFill>
                <a:latin typeface="Arial" panose="020B0604020202020204" pitchFamily="34" charset="0"/>
                <a:cs typeface="Arial" panose="020B0604020202020204" pitchFamily="34" charset="0"/>
              </a:rPr>
              <a:t>O'Beirne</a:t>
            </a:r>
            <a:r>
              <a:rPr lang="en-US" sz="1000" dirty="0">
                <a:solidFill>
                  <a:schemeClr val="bg1"/>
                </a:solidFill>
                <a:latin typeface="Arial" panose="020B0604020202020204" pitchFamily="34" charset="0"/>
                <a:cs typeface="Arial" panose="020B0604020202020204" pitchFamily="34" charset="0"/>
              </a:rPr>
              <a:t> / CC BY-SA 3.0</a:t>
            </a:r>
            <a:endParaRPr lang="en-US" sz="1000" dirty="0">
              <a:solidFill>
                <a:schemeClr val="bg1"/>
              </a:solidFill>
            </a:endParaRPr>
          </a:p>
        </p:txBody>
      </p:sp>
    </p:spTree>
    <p:extLst>
      <p:ext uri="{BB962C8B-B14F-4D97-AF65-F5344CB8AC3E}">
        <p14:creationId xmlns:p14="http://schemas.microsoft.com/office/powerpoint/2010/main" val="2981462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8D6C094-1A15-4AF5-8C23-D27409DE7F63}"/>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0" y="0"/>
            <a:ext cx="12192000" cy="6270173"/>
          </a:xfrm>
          <a:prstGeom prst="rect">
            <a:avLst/>
          </a:prstGeom>
        </p:spPr>
      </p:pic>
      <p:sp>
        <p:nvSpPr>
          <p:cNvPr id="3" name="Text Placeholder 2">
            <a:extLst>
              <a:ext uri="{FF2B5EF4-FFF2-40B4-BE49-F238E27FC236}">
                <a16:creationId xmlns:a16="http://schemas.microsoft.com/office/drawing/2014/main" id="{A0E218DA-35EA-498E-B067-00F65F9F0A75}"/>
              </a:ext>
            </a:extLst>
          </p:cNvPr>
          <p:cNvSpPr>
            <a:spLocks noGrp="1"/>
          </p:cNvSpPr>
          <p:nvPr>
            <p:ph type="body" sz="quarter" idx="12"/>
          </p:nvPr>
        </p:nvSpPr>
        <p:spPr>
          <a:xfrm>
            <a:off x="203200" y="2641602"/>
            <a:ext cx="5384800" cy="3628572"/>
          </a:xfrm>
        </p:spPr>
        <p:txBody>
          <a:bodyPr/>
          <a:lstStyle/>
          <a:p>
            <a:pPr marL="0" indent="0">
              <a:buNone/>
            </a:pPr>
            <a:r>
              <a:rPr lang="en-US" b="1" dirty="0">
                <a:solidFill>
                  <a:schemeClr val="tx2"/>
                </a:solidFill>
              </a:rPr>
              <a:t>Survey research is one of the most popular methods used in the LIS literature.</a:t>
            </a:r>
          </a:p>
        </p:txBody>
      </p:sp>
      <p:sp>
        <p:nvSpPr>
          <p:cNvPr id="4" name="TextBox 3">
            <a:extLst>
              <a:ext uri="{FF2B5EF4-FFF2-40B4-BE49-F238E27FC236}">
                <a16:creationId xmlns:a16="http://schemas.microsoft.com/office/drawing/2014/main" id="{9638E82B-0BA3-413D-931B-74AA97A934C3}"/>
              </a:ext>
            </a:extLst>
          </p:cNvPr>
          <p:cNvSpPr txBox="1"/>
          <p:nvPr/>
        </p:nvSpPr>
        <p:spPr>
          <a:xfrm>
            <a:off x="2577736" y="4255833"/>
            <a:ext cx="3010264" cy="369332"/>
          </a:xfrm>
          <a:prstGeom prst="rect">
            <a:avLst/>
          </a:prstGeom>
          <a:noFill/>
        </p:spPr>
        <p:txBody>
          <a:bodyPr wrap="square" rtlCol="0">
            <a:spAutoFit/>
          </a:bodyPr>
          <a:lstStyle/>
          <a:p>
            <a:pPr algn="r" defTabSz="914377">
              <a:defRPr/>
            </a:pPr>
            <a:r>
              <a:rPr lang="en-US" b="1" dirty="0">
                <a:solidFill>
                  <a:schemeClr val="tx2"/>
                </a:solidFill>
                <a:ea typeface="Gill Sans MT" charset="0"/>
                <a:cs typeface="Gill Sans MT" charset="0"/>
              </a:rPr>
              <a:t>(Case &amp; Given, 2016)</a:t>
            </a:r>
          </a:p>
        </p:txBody>
      </p:sp>
      <p:sp>
        <p:nvSpPr>
          <p:cNvPr id="6" name="Rectangle 5">
            <a:extLst>
              <a:ext uri="{FF2B5EF4-FFF2-40B4-BE49-F238E27FC236}">
                <a16:creationId xmlns:a16="http://schemas.microsoft.com/office/drawing/2014/main" id="{BB1E477C-A2A6-4D58-BAE6-FDF1382BE91F}"/>
              </a:ext>
            </a:extLst>
          </p:cNvPr>
          <p:cNvSpPr/>
          <p:nvPr/>
        </p:nvSpPr>
        <p:spPr>
          <a:xfrm>
            <a:off x="1" y="5982913"/>
            <a:ext cx="7454900" cy="256545"/>
          </a:xfrm>
          <a:prstGeom prst="rect">
            <a:avLst/>
          </a:prstGeom>
        </p:spPr>
        <p:txBody>
          <a:bodyPr wrap="square">
            <a:spAutoFit/>
          </a:bodyPr>
          <a:lstStyle/>
          <a:p>
            <a:r>
              <a:rPr lang="en-US" sz="1067" b="1" dirty="0"/>
              <a:t>Image: https://www.flickr.com/photos/courtneymcgough/3267225383 by Courtney McGough / CC BY-NC-ND 2.0</a:t>
            </a:r>
          </a:p>
        </p:txBody>
      </p:sp>
    </p:spTree>
    <p:extLst>
      <p:ext uri="{BB962C8B-B14F-4D97-AF65-F5344CB8AC3E}">
        <p14:creationId xmlns:p14="http://schemas.microsoft.com/office/powerpoint/2010/main" val="3489095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6277969"/>
          </a:xfrm>
          <a:prstGeom prst="rect">
            <a:avLst/>
          </a:prstGeom>
        </p:spPr>
      </p:pic>
      <p:sp>
        <p:nvSpPr>
          <p:cNvPr id="3" name="Content Placeholder 2"/>
          <p:cNvSpPr>
            <a:spLocks noGrp="1"/>
          </p:cNvSpPr>
          <p:nvPr>
            <p:ph type="body" sz="quarter" idx="13"/>
          </p:nvPr>
        </p:nvSpPr>
        <p:spPr>
          <a:xfrm>
            <a:off x="0" y="192875"/>
            <a:ext cx="8915400" cy="784652"/>
          </a:xfrm>
          <a:solidFill>
            <a:schemeClr val="tx1">
              <a:alpha val="65000"/>
            </a:schemeClr>
          </a:solidFill>
        </p:spPr>
        <p:txBody>
          <a:bodyPr anchor="ctr">
            <a:noAutofit/>
          </a:bodyPr>
          <a:lstStyle/>
          <a:p>
            <a:r>
              <a:rPr lang="en-US" sz="4000" dirty="0">
                <a:solidFill>
                  <a:schemeClr val="bg1"/>
                </a:solidFill>
              </a:rPr>
              <a:t>Challenges: Ethnographic Research</a:t>
            </a:r>
          </a:p>
        </p:txBody>
      </p:sp>
      <p:sp>
        <p:nvSpPr>
          <p:cNvPr id="4" name="Text Placeholder 3"/>
          <p:cNvSpPr>
            <a:spLocks noGrp="1"/>
          </p:cNvSpPr>
          <p:nvPr>
            <p:ph type="body" sz="quarter" idx="14"/>
          </p:nvPr>
        </p:nvSpPr>
        <p:spPr>
          <a:xfrm>
            <a:off x="0" y="1306483"/>
            <a:ext cx="5404513" cy="2636867"/>
          </a:xfrm>
          <a:solidFill>
            <a:schemeClr val="tx1">
              <a:alpha val="65000"/>
            </a:schemeClr>
          </a:solidFill>
        </p:spPr>
        <p:txBody>
          <a:bodyPr anchor="ctr"/>
          <a:lstStyle/>
          <a:p>
            <a:pPr>
              <a:buFont typeface="Arial" panose="020B0604020202020204" pitchFamily="34" charset="0"/>
              <a:buChar char="•"/>
            </a:pPr>
            <a:r>
              <a:rPr lang="en-US" sz="2800" b="1" dirty="0">
                <a:solidFill>
                  <a:schemeClr val="bg1"/>
                </a:solidFill>
              </a:rPr>
              <a:t>Data collection &amp; analysis</a:t>
            </a:r>
          </a:p>
          <a:p>
            <a:pPr lvl="1">
              <a:buFont typeface="Arial" panose="020B0604020202020204" pitchFamily="34" charset="0"/>
              <a:buChar char="•"/>
            </a:pPr>
            <a:r>
              <a:rPr lang="en-US" sz="2800" b="1" dirty="0">
                <a:solidFill>
                  <a:schemeClr val="bg1"/>
                </a:solidFill>
              </a:rPr>
              <a:t>Costs and time</a:t>
            </a:r>
          </a:p>
          <a:p>
            <a:pPr lvl="1">
              <a:buFont typeface="Arial" panose="020B0604020202020204" pitchFamily="34" charset="0"/>
              <a:buChar char="•"/>
            </a:pPr>
            <a:r>
              <a:rPr lang="en-US" sz="2800" b="1" dirty="0">
                <a:solidFill>
                  <a:schemeClr val="bg1"/>
                </a:solidFill>
              </a:rPr>
              <a:t>Bias</a:t>
            </a:r>
          </a:p>
          <a:p>
            <a:pPr>
              <a:buFont typeface="Arial" panose="020B0604020202020204" pitchFamily="34" charset="0"/>
              <a:buChar char="•"/>
            </a:pPr>
            <a:r>
              <a:rPr lang="en-US" sz="2800" b="1" dirty="0">
                <a:solidFill>
                  <a:schemeClr val="bg1"/>
                </a:solidFill>
              </a:rPr>
              <a:t>Sampling</a:t>
            </a:r>
          </a:p>
          <a:p>
            <a:pPr lvl="1">
              <a:buFont typeface="Arial" panose="020B0604020202020204" pitchFamily="34" charset="0"/>
              <a:buChar char="•"/>
            </a:pPr>
            <a:r>
              <a:rPr lang="en-US" sz="2800" b="1" dirty="0">
                <a:solidFill>
                  <a:schemeClr val="bg1"/>
                </a:solidFill>
              </a:rPr>
              <a:t>Not generalizable</a:t>
            </a:r>
          </a:p>
        </p:txBody>
      </p:sp>
      <p:sp>
        <p:nvSpPr>
          <p:cNvPr id="2" name="Rectangle 1">
            <a:extLst>
              <a:ext uri="{FF2B5EF4-FFF2-40B4-BE49-F238E27FC236}">
                <a16:creationId xmlns:a16="http://schemas.microsoft.com/office/drawing/2014/main" id="{67B342F1-C5B8-4CDB-A881-EF7FF71BFFD1}"/>
              </a:ext>
            </a:extLst>
          </p:cNvPr>
          <p:cNvSpPr/>
          <p:nvPr/>
        </p:nvSpPr>
        <p:spPr>
          <a:xfrm>
            <a:off x="0" y="6031749"/>
            <a:ext cx="6096000" cy="246221"/>
          </a:xfrm>
          <a:prstGeom prst="rect">
            <a:avLst/>
          </a:prstGeom>
        </p:spPr>
        <p:txBody>
          <a:bodyPr>
            <a:spAutoFit/>
          </a:bodyPr>
          <a:lstStyle/>
          <a:p>
            <a:pPr>
              <a:defRPr/>
            </a:pPr>
            <a:r>
              <a:rPr lang="en-US" sz="1000" dirty="0">
                <a:solidFill>
                  <a:schemeClr val="bg1"/>
                </a:solidFill>
                <a:latin typeface="Arial" panose="020B0604020202020204" pitchFamily="34" charset="0"/>
                <a:cs typeface="Arial" panose="020B0604020202020204" pitchFamily="34" charset="0"/>
              </a:rPr>
              <a:t>Image: https://www.flickr.com/photos/therichbrooks/2600080329/ by Rich Brooks / CC BY 2.0</a:t>
            </a:r>
          </a:p>
        </p:txBody>
      </p:sp>
    </p:spTree>
    <p:extLst>
      <p:ext uri="{BB962C8B-B14F-4D97-AF65-F5344CB8AC3E}">
        <p14:creationId xmlns:p14="http://schemas.microsoft.com/office/powerpoint/2010/main" val="683747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6EC2184-A97C-418D-8C8A-5FEA93B4036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324600"/>
          </a:xfrm>
          <a:prstGeom prst="rect">
            <a:avLst/>
          </a:prstGeom>
        </p:spPr>
      </p:pic>
      <p:sp>
        <p:nvSpPr>
          <p:cNvPr id="2" name="Text Placeholder 1">
            <a:extLst>
              <a:ext uri="{FF2B5EF4-FFF2-40B4-BE49-F238E27FC236}">
                <a16:creationId xmlns:a16="http://schemas.microsoft.com/office/drawing/2014/main" id="{6EE335A3-F0C9-4EE2-8072-1A7C0F3B4B0C}"/>
              </a:ext>
            </a:extLst>
          </p:cNvPr>
          <p:cNvSpPr>
            <a:spLocks noGrp="1"/>
          </p:cNvSpPr>
          <p:nvPr>
            <p:ph type="body" sz="quarter" idx="13"/>
          </p:nvPr>
        </p:nvSpPr>
        <p:spPr>
          <a:xfrm>
            <a:off x="2667000" y="427836"/>
            <a:ext cx="9525000" cy="786862"/>
          </a:xfrm>
          <a:solidFill>
            <a:schemeClr val="tx1">
              <a:alpha val="65000"/>
            </a:schemeClr>
          </a:solidFill>
        </p:spPr>
        <p:txBody>
          <a:bodyPr/>
          <a:lstStyle/>
          <a:p>
            <a:r>
              <a:rPr lang="en-US" sz="4000" dirty="0">
                <a:solidFill>
                  <a:schemeClr val="bg1"/>
                </a:solidFill>
              </a:rPr>
              <a:t>Opportunities: Ethnographic Research</a:t>
            </a:r>
          </a:p>
        </p:txBody>
      </p:sp>
      <p:sp>
        <p:nvSpPr>
          <p:cNvPr id="3" name="Text Placeholder 2">
            <a:extLst>
              <a:ext uri="{FF2B5EF4-FFF2-40B4-BE49-F238E27FC236}">
                <a16:creationId xmlns:a16="http://schemas.microsoft.com/office/drawing/2014/main" id="{30F04234-A7A9-405B-97DC-AD99E88DD6C1}"/>
              </a:ext>
            </a:extLst>
          </p:cNvPr>
          <p:cNvSpPr>
            <a:spLocks noGrp="1"/>
          </p:cNvSpPr>
          <p:nvPr>
            <p:ph type="body" sz="quarter" idx="14"/>
          </p:nvPr>
        </p:nvSpPr>
        <p:spPr>
          <a:xfrm>
            <a:off x="4305300" y="1642534"/>
            <a:ext cx="7886700" cy="4423833"/>
          </a:xfrm>
          <a:solidFill>
            <a:schemeClr val="tx1">
              <a:alpha val="65000"/>
            </a:schemeClr>
          </a:solidFill>
        </p:spPr>
        <p:txBody>
          <a:bodyPr/>
          <a:lstStyle/>
          <a:p>
            <a:r>
              <a:rPr lang="en-US" sz="2800" b="1" dirty="0">
                <a:solidFill>
                  <a:schemeClr val="bg1"/>
                </a:solidFill>
              </a:rPr>
              <a:t>Rich data and thick description</a:t>
            </a:r>
          </a:p>
          <a:p>
            <a:r>
              <a:rPr lang="en-US" sz="2800" b="1" dirty="0">
                <a:solidFill>
                  <a:schemeClr val="bg1"/>
                </a:solidFill>
              </a:rPr>
              <a:t>Can answer why and how questions</a:t>
            </a:r>
          </a:p>
          <a:p>
            <a:r>
              <a:rPr lang="en-US" sz="2800" b="1" dirty="0">
                <a:solidFill>
                  <a:schemeClr val="bg1"/>
                </a:solidFill>
              </a:rPr>
              <a:t>Provides information to support decisions about resources and services</a:t>
            </a:r>
          </a:p>
          <a:p>
            <a:r>
              <a:rPr lang="en-US" sz="2800" b="1" dirty="0">
                <a:solidFill>
                  <a:schemeClr val="bg1"/>
                </a:solidFill>
              </a:rPr>
              <a:t>Can help motivate and increase buy-in for change</a:t>
            </a:r>
          </a:p>
          <a:p>
            <a:r>
              <a:rPr lang="en-US" sz="2800" b="1" dirty="0">
                <a:solidFill>
                  <a:schemeClr val="bg1"/>
                </a:solidFill>
              </a:rPr>
              <a:t>Provides the opportunity to build relationships</a:t>
            </a:r>
          </a:p>
          <a:p>
            <a:pPr marL="0" indent="0" algn="r">
              <a:buNone/>
            </a:pPr>
            <a:endParaRPr lang="en-US" sz="1800" b="1" dirty="0">
              <a:solidFill>
                <a:schemeClr val="bg1"/>
              </a:solidFill>
            </a:endParaRPr>
          </a:p>
          <a:p>
            <a:pPr marL="0" indent="0" algn="r">
              <a:buNone/>
            </a:pPr>
            <a:r>
              <a:rPr lang="en-US" sz="1800" b="1" dirty="0">
                <a:solidFill>
                  <a:schemeClr val="bg1"/>
                </a:solidFill>
              </a:rPr>
              <a:t>(Connaway and Radford, 2017; Asher and Miller, 2011)</a:t>
            </a:r>
          </a:p>
          <a:p>
            <a:endParaRPr lang="en-US" sz="2800" b="1" dirty="0">
              <a:solidFill>
                <a:schemeClr val="bg1"/>
              </a:solidFill>
            </a:endParaRPr>
          </a:p>
        </p:txBody>
      </p:sp>
      <p:sp>
        <p:nvSpPr>
          <p:cNvPr id="4" name="Rectangle 3">
            <a:extLst>
              <a:ext uri="{FF2B5EF4-FFF2-40B4-BE49-F238E27FC236}">
                <a16:creationId xmlns:a16="http://schemas.microsoft.com/office/drawing/2014/main" id="{3837BA2C-B5B2-4D60-AE4F-30B1C0AF0433}"/>
              </a:ext>
            </a:extLst>
          </p:cNvPr>
          <p:cNvSpPr/>
          <p:nvPr/>
        </p:nvSpPr>
        <p:spPr>
          <a:xfrm>
            <a:off x="0" y="6078379"/>
            <a:ext cx="6096000" cy="246221"/>
          </a:xfrm>
          <a:prstGeom prst="rect">
            <a:avLst/>
          </a:prstGeom>
        </p:spPr>
        <p:txBody>
          <a:bodyPr>
            <a:spAutoFit/>
          </a:bodyPr>
          <a:lstStyle/>
          <a:p>
            <a:r>
              <a:rPr lang="en-US" sz="1000" dirty="0">
                <a:solidFill>
                  <a:schemeClr val="bg1"/>
                </a:solidFill>
                <a:latin typeface="Arial" panose="020B0604020202020204" pitchFamily="34" charset="0"/>
                <a:cs typeface="Arial" panose="020B0604020202020204" pitchFamily="34" charset="0"/>
              </a:rPr>
              <a:t>Image: https://www.flickr.com/photos/dougww/2132598574 by Doug Waldron / CC BY-SA 2.0</a:t>
            </a:r>
          </a:p>
        </p:txBody>
      </p:sp>
    </p:spTree>
    <p:extLst>
      <p:ext uri="{BB962C8B-B14F-4D97-AF65-F5344CB8AC3E}">
        <p14:creationId xmlns:p14="http://schemas.microsoft.com/office/powerpoint/2010/main" val="2075851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Content Placeholder 2"/>
          <p:cNvSpPr>
            <a:spLocks noGrp="1"/>
          </p:cNvSpPr>
          <p:nvPr>
            <p:ph idx="1"/>
          </p:nvPr>
        </p:nvSpPr>
        <p:spPr>
          <a:xfrm>
            <a:off x="141514" y="2862944"/>
            <a:ext cx="8392885" cy="3995056"/>
          </a:xfrm>
        </p:spPr>
        <p:txBody>
          <a:bodyPr anchor="ctr">
            <a:normAutofit fontScale="92500" lnSpcReduction="10000"/>
          </a:bodyPr>
          <a:lstStyle/>
          <a:p>
            <a:pPr marL="0" indent="3175">
              <a:buNone/>
            </a:pP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creative process is not like a situation where you get struck by a single lightning bolt. You have ongoing discoveries, and there are ongoing creative revelations. Yes, it's really helpful to be marching toward a specific destination, but, along the way, you must allow yourself room for your ideas to blossom, take root, and grow.”</a:t>
            </a:r>
          </a:p>
          <a:p>
            <a:pPr algn="r">
              <a:buNone/>
            </a:pP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32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Carlton </a:t>
            </a:r>
            <a:r>
              <a:rPr lang="en-US" sz="3200" i="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Cuse</a:t>
            </a:r>
            <a:endParaRPr lang="en-US" sz="32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E188650-609E-4A0B-B63F-4F0A1FEBE71F}"/>
              </a:ext>
            </a:extLst>
          </p:cNvPr>
          <p:cNvSpPr/>
          <p:nvPr/>
        </p:nvSpPr>
        <p:spPr>
          <a:xfrm>
            <a:off x="0" y="0"/>
            <a:ext cx="6096000" cy="246221"/>
          </a:xfrm>
          <a:prstGeom prst="rect">
            <a:avLst/>
          </a:prstGeom>
        </p:spPr>
        <p:txBody>
          <a:bodyPr>
            <a:spAutoFit/>
          </a:bodyPr>
          <a:lstStyle/>
          <a:p>
            <a:r>
              <a:rPr lang="en-US" sz="1000" dirty="0">
                <a:solidFill>
                  <a:schemeClr val="bg1"/>
                </a:solidFill>
                <a:latin typeface="Arial" panose="020B0604020202020204" pitchFamily="34" charset="0"/>
                <a:cs typeface="Arial" panose="020B0604020202020204" pitchFamily="34" charset="0"/>
              </a:rPr>
              <a:t>Image: https://flic.kr/p/AuDyn by Pete Hunt / CC BY-NC 2.0</a:t>
            </a:r>
            <a:endParaRPr lang="en-US" sz="1000" dirty="0">
              <a:solidFill>
                <a:schemeClr val="bg1"/>
              </a:solidFill>
            </a:endParaRPr>
          </a:p>
        </p:txBody>
      </p:sp>
    </p:spTree>
    <p:extLst>
      <p:ext uri="{BB962C8B-B14F-4D97-AF65-F5344CB8AC3E}">
        <p14:creationId xmlns:p14="http://schemas.microsoft.com/office/powerpoint/2010/main" val="34310314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1C8423-D6ED-4E58-9636-E345C5B1B242}"/>
              </a:ext>
            </a:extLst>
          </p:cNvPr>
          <p:cNvSpPr>
            <a:spLocks noGrp="1"/>
          </p:cNvSpPr>
          <p:nvPr>
            <p:ph type="body" sz="quarter" idx="10"/>
          </p:nvPr>
        </p:nvSpPr>
        <p:spPr>
          <a:xfrm>
            <a:off x="420347" y="1169640"/>
            <a:ext cx="10898717" cy="754053"/>
          </a:xfrm>
        </p:spPr>
        <p:txBody>
          <a:bodyPr anchor="ctr"/>
          <a:lstStyle/>
          <a:p>
            <a:r>
              <a:rPr lang="en-US" sz="4000" dirty="0"/>
              <a:t>Acknowledgements</a:t>
            </a:r>
          </a:p>
        </p:txBody>
      </p:sp>
      <p:sp>
        <p:nvSpPr>
          <p:cNvPr id="8" name="Text Placeholder 7">
            <a:extLst>
              <a:ext uri="{FF2B5EF4-FFF2-40B4-BE49-F238E27FC236}">
                <a16:creationId xmlns:a16="http://schemas.microsoft.com/office/drawing/2014/main" id="{93C55FE8-36EC-4AF6-83B0-32D5FC176333}"/>
              </a:ext>
            </a:extLst>
          </p:cNvPr>
          <p:cNvSpPr>
            <a:spLocks noGrp="1"/>
          </p:cNvSpPr>
          <p:nvPr>
            <p:ph type="body" sz="quarter" idx="11"/>
          </p:nvPr>
        </p:nvSpPr>
        <p:spPr/>
        <p:txBody>
          <a:bodyPr/>
          <a:lstStyle/>
          <a:p>
            <a:endParaRPr lang="en-US"/>
          </a:p>
        </p:txBody>
      </p:sp>
      <p:sp>
        <p:nvSpPr>
          <p:cNvPr id="9" name="Text Placeholder 8">
            <a:extLst>
              <a:ext uri="{FF2B5EF4-FFF2-40B4-BE49-F238E27FC236}">
                <a16:creationId xmlns:a16="http://schemas.microsoft.com/office/drawing/2014/main" id="{D06616BF-E158-448D-A323-CDAC5B6A2E79}"/>
              </a:ext>
            </a:extLst>
          </p:cNvPr>
          <p:cNvSpPr>
            <a:spLocks noGrp="1"/>
          </p:cNvSpPr>
          <p:nvPr>
            <p:ph type="body" sz="quarter" idx="12"/>
          </p:nvPr>
        </p:nvSpPr>
        <p:spPr/>
        <p:txBody>
          <a:bodyPr/>
          <a:lstStyle/>
          <a:p>
            <a:endParaRPr lang="en-US"/>
          </a:p>
        </p:txBody>
      </p:sp>
      <p:sp>
        <p:nvSpPr>
          <p:cNvPr id="10" name="TextBox 9">
            <a:extLst>
              <a:ext uri="{FF2B5EF4-FFF2-40B4-BE49-F238E27FC236}">
                <a16:creationId xmlns:a16="http://schemas.microsoft.com/office/drawing/2014/main" id="{004D8CE3-A2C8-4574-A8D9-EEE73F331AC1}"/>
              </a:ext>
            </a:extLst>
          </p:cNvPr>
          <p:cNvSpPr txBox="1"/>
          <p:nvPr/>
        </p:nvSpPr>
        <p:spPr>
          <a:xfrm>
            <a:off x="850900" y="2374900"/>
            <a:ext cx="10071100" cy="954107"/>
          </a:xfrm>
          <a:prstGeom prst="rect">
            <a:avLst/>
          </a:prstGeom>
          <a:noFill/>
        </p:spPr>
        <p:txBody>
          <a:bodyPr wrap="square" rtlCol="0">
            <a:spAutoFit/>
          </a:bodyPr>
          <a:lstStyle/>
          <a:p>
            <a:r>
              <a:rPr lang="en-US" sz="2800" b="1" dirty="0">
                <a:solidFill>
                  <a:schemeClr val="bg1"/>
                </a:solidFill>
              </a:rPr>
              <a:t>I would like to thank Brittany Brannon for her assistance in preparing this presentation.</a:t>
            </a:r>
          </a:p>
        </p:txBody>
      </p:sp>
    </p:spTree>
    <p:extLst>
      <p:ext uri="{BB962C8B-B14F-4D97-AF65-F5344CB8AC3E}">
        <p14:creationId xmlns:p14="http://schemas.microsoft.com/office/powerpoint/2010/main" val="1315177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36884" y="316305"/>
            <a:ext cx="11252197" cy="915256"/>
          </a:xfrm>
        </p:spPr>
        <p:txBody>
          <a:bodyPr/>
          <a:lstStyle/>
          <a:p>
            <a:r>
              <a:rPr lang="en-US" sz="3200" dirty="0"/>
              <a:t>References</a:t>
            </a:r>
          </a:p>
        </p:txBody>
      </p:sp>
      <p:sp>
        <p:nvSpPr>
          <p:cNvPr id="3" name="Text Placeholder 2"/>
          <p:cNvSpPr>
            <a:spLocks noGrp="1"/>
          </p:cNvSpPr>
          <p:nvPr>
            <p:ph type="body" sz="quarter" idx="14"/>
          </p:nvPr>
        </p:nvSpPr>
        <p:spPr>
          <a:xfrm>
            <a:off x="336884" y="853441"/>
            <a:ext cx="11855116" cy="5196840"/>
          </a:xfrm>
        </p:spPr>
        <p:txBody>
          <a:bodyPr/>
          <a:lstStyle/>
          <a:p>
            <a:pPr marL="0" indent="0">
              <a:lnSpc>
                <a:spcPct val="107000"/>
              </a:lnSpc>
              <a:spcBef>
                <a:spcPts val="0"/>
              </a:spcBef>
              <a:spcAft>
                <a:spcPts val="1200"/>
              </a:spcAft>
              <a:buNone/>
            </a:pPr>
            <a:r>
              <a:rPr lang="en-US" sz="1600" dirty="0"/>
              <a:t>Asher, A. &amp; Miller, S. (2011). </a:t>
            </a:r>
            <a:r>
              <a:rPr lang="en-US" sz="1600" i="1" dirty="0"/>
              <a:t>So You Want to Do Anthropology in Your Library? Or a Practical Guide to Ethnographic Research in Academic Libraries</a:t>
            </a:r>
            <a:r>
              <a:rPr lang="en-US" sz="1600" dirty="0"/>
              <a:t>. Chicago: The ERIAL Project.</a:t>
            </a:r>
          </a:p>
          <a:p>
            <a:pPr marL="0" indent="0">
              <a:lnSpc>
                <a:spcPct val="107000"/>
              </a:lnSpc>
              <a:spcBef>
                <a:spcPts val="0"/>
              </a:spcBef>
              <a:spcAft>
                <a:spcPts val="1200"/>
              </a:spcAft>
              <a:buNone/>
            </a:pPr>
            <a:r>
              <a:rPr lang="en-US" sz="1600" dirty="0"/>
              <a:t>Asher, A. (2017). On ethnographic research: How do students find the information they need? In </a:t>
            </a:r>
            <a:r>
              <a:rPr lang="en-US" sz="1600" i="1" dirty="0"/>
              <a:t>Research Methods for Library and Information Science,</a:t>
            </a:r>
            <a:r>
              <a:rPr lang="en-US" sz="1600" dirty="0"/>
              <a:t> 6th ed., edited by L. S. Connaway and M. L. Radford, 264. Westport, CT: Libraries Unlimited.</a:t>
            </a:r>
          </a:p>
          <a:p>
            <a:pPr marL="0" indent="0">
              <a:lnSpc>
                <a:spcPct val="107000"/>
              </a:lnSpc>
              <a:spcBef>
                <a:spcPts val="0"/>
              </a:spcBef>
              <a:spcAft>
                <a:spcPts val="1200"/>
              </a:spcAft>
              <a:buNone/>
            </a:pPr>
            <a:r>
              <a:rPr lang="en-US" sz="1600" dirty="0"/>
              <a:t>Budd, J. M. (2006). Discourse analysis and the study of communication in LIS. </a:t>
            </a:r>
            <a:r>
              <a:rPr lang="en-US" sz="1600" i="1" dirty="0"/>
              <a:t>Library Trends 55</a:t>
            </a:r>
            <a:r>
              <a:rPr lang="en-US" sz="1600" dirty="0"/>
              <a:t>, 1: 65-82.</a:t>
            </a:r>
          </a:p>
          <a:p>
            <a:pPr marL="0" indent="0">
              <a:lnSpc>
                <a:spcPct val="107000"/>
              </a:lnSpc>
              <a:spcBef>
                <a:spcPts val="0"/>
              </a:spcBef>
              <a:spcAft>
                <a:spcPts val="1200"/>
              </a:spcAft>
              <a:buNone/>
            </a:pPr>
            <a:r>
              <a:rPr lang="en-US" sz="1600" dirty="0"/>
              <a:t>Case, D. O., &amp; Given, L. S. (2016). Looking for information: A survey of research on information seeking, needs, and </a:t>
            </a:r>
            <a:r>
              <a:rPr lang="en-US" sz="1600" dirty="0" err="1"/>
              <a:t>behaviour</a:t>
            </a:r>
            <a:r>
              <a:rPr lang="en-US" sz="1600" dirty="0"/>
              <a:t>. Bingley, UK: Emerald.</a:t>
            </a:r>
          </a:p>
          <a:p>
            <a:pPr marL="0" indent="0">
              <a:lnSpc>
                <a:spcPct val="107000"/>
              </a:lnSpc>
              <a:spcBef>
                <a:spcPts val="0"/>
              </a:spcBef>
              <a:spcAft>
                <a:spcPts val="1200"/>
              </a:spcAft>
              <a:buNone/>
            </a:pPr>
            <a:r>
              <a:rPr lang="en-US" sz="1600" dirty="0"/>
              <a:t>Chu, H. (2015). Research Methods in Library and Information Science: A Content Analysis. </a:t>
            </a:r>
            <a:r>
              <a:rPr lang="en-US" sz="1600" i="1" dirty="0"/>
              <a:t>Library &amp; Information Science Research 37</a:t>
            </a:r>
            <a:r>
              <a:rPr lang="en-US" sz="1600" dirty="0"/>
              <a:t>(1), 36-41. </a:t>
            </a:r>
          </a:p>
          <a:p>
            <a:pPr marL="0" indent="0">
              <a:lnSpc>
                <a:spcPct val="107000"/>
              </a:lnSpc>
              <a:spcBef>
                <a:spcPts val="0"/>
              </a:spcBef>
              <a:spcAft>
                <a:spcPts val="1200"/>
              </a:spcAft>
              <a:buNone/>
            </a:pPr>
            <a:r>
              <a:rPr lang="en-US" sz="1600" dirty="0"/>
              <a:t>Clark, K. (2007). Mapping Diaries, or Where Do They Go All Day? In N. Foster &amp; S. Gibbons (Eds.), </a:t>
            </a:r>
            <a:r>
              <a:rPr lang="en-US" sz="1600" i="1" dirty="0"/>
              <a:t>Studying Students: The Undergraduate Research Project at the University of Rochester</a:t>
            </a:r>
            <a:r>
              <a:rPr lang="en-US" sz="1600" dirty="0"/>
              <a:t>. Chicago: Association College and Research Libraries.</a:t>
            </a:r>
          </a:p>
          <a:p>
            <a:pPr marL="0" indent="0">
              <a:lnSpc>
                <a:spcPct val="107000"/>
              </a:lnSpc>
              <a:spcBef>
                <a:spcPts val="0"/>
              </a:spcBef>
              <a:spcAft>
                <a:spcPts val="1200"/>
              </a:spcAft>
              <a:buNone/>
            </a:pPr>
            <a:r>
              <a:rPr lang="en-US" sz="1600" dirty="0"/>
              <a:t>Connaway, L. S. (2017, June 19). Putting the library in the life of the user: Listen, then lead, to promote a unique and compelling role for academic libraries. </a:t>
            </a:r>
            <a:r>
              <a:rPr lang="en-US" sz="1600" i="1" dirty="0"/>
              <a:t>Guest of Choice, Choice360 blog</a:t>
            </a:r>
            <a:r>
              <a:rPr lang="en-US" sz="1600" dirty="0"/>
              <a:t>. Retrieved from </a:t>
            </a:r>
            <a:r>
              <a:rPr lang="en-US" sz="1600" dirty="0">
                <a:hlinkClick r:id="rId3"/>
              </a:rPr>
              <a:t>http://www.choice360.org/blog/putting-the-library-in-the-life-of-the-user</a:t>
            </a:r>
            <a:r>
              <a:rPr lang="en-US" sz="1600" dirty="0"/>
              <a:t> </a:t>
            </a:r>
          </a:p>
          <a:p>
            <a:pPr marL="0" indent="0">
              <a:lnSpc>
                <a:spcPct val="107000"/>
              </a:lnSpc>
              <a:spcBef>
                <a:spcPts val="0"/>
              </a:spcBef>
              <a:spcAft>
                <a:spcPts val="1200"/>
              </a:spcAft>
              <a:buNone/>
            </a:pPr>
            <a:r>
              <a:rPr lang="en-US" sz="1600" dirty="0"/>
              <a:t>Connaway, L. S., &amp; </a:t>
            </a:r>
            <a:r>
              <a:rPr lang="en-US" sz="1600" dirty="0" err="1"/>
              <a:t>Faniel</a:t>
            </a:r>
            <a:r>
              <a:rPr lang="en-US" sz="1600" dirty="0"/>
              <a:t>, I. M. (2014). </a:t>
            </a:r>
            <a:r>
              <a:rPr lang="en-US" sz="1600" i="1" dirty="0"/>
              <a:t>Reordering Ranganathan: Shifting user behaviors, shifting priorities</a:t>
            </a:r>
            <a:r>
              <a:rPr lang="en-US" sz="1600" dirty="0"/>
              <a:t>. Dublin, OH: OCLC Research. </a:t>
            </a:r>
            <a:r>
              <a:rPr lang="en-US" sz="1600" dirty="0">
                <a:hlinkClick r:id="rId4"/>
              </a:rPr>
              <a:t>http://www.oclc.org/content/dam/research/publications/library/2014/oclcresearch-reordering-ranganathan-2014.pdf</a:t>
            </a:r>
            <a:r>
              <a:rPr lang="en-US" sz="1600" dirty="0"/>
              <a:t>. </a:t>
            </a:r>
          </a:p>
        </p:txBody>
      </p:sp>
    </p:spTree>
    <p:extLst>
      <p:ext uri="{BB962C8B-B14F-4D97-AF65-F5344CB8AC3E}">
        <p14:creationId xmlns:p14="http://schemas.microsoft.com/office/powerpoint/2010/main" val="3839771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68968" y="304800"/>
            <a:ext cx="11252197" cy="754706"/>
          </a:xfrm>
        </p:spPr>
        <p:txBody>
          <a:bodyPr/>
          <a:lstStyle/>
          <a:p>
            <a:r>
              <a:rPr lang="en-US" sz="3200" dirty="0"/>
              <a:t>References</a:t>
            </a:r>
          </a:p>
        </p:txBody>
      </p:sp>
      <p:sp>
        <p:nvSpPr>
          <p:cNvPr id="5" name="Text Placeholder 4"/>
          <p:cNvSpPr>
            <a:spLocks noGrp="1"/>
          </p:cNvSpPr>
          <p:nvPr>
            <p:ph type="body" sz="quarter" idx="14"/>
          </p:nvPr>
        </p:nvSpPr>
        <p:spPr>
          <a:xfrm>
            <a:off x="368968" y="853441"/>
            <a:ext cx="11252197" cy="5208692"/>
          </a:xfrm>
        </p:spPr>
        <p:txBody>
          <a:bodyPr/>
          <a:lstStyle/>
          <a:p>
            <a:pPr marL="0" indent="0">
              <a:lnSpc>
                <a:spcPct val="107000"/>
              </a:lnSpc>
              <a:spcBef>
                <a:spcPts val="0"/>
              </a:spcBef>
              <a:spcAft>
                <a:spcPts val="1200"/>
              </a:spcAft>
              <a:buNone/>
            </a:pPr>
            <a:r>
              <a:rPr lang="en-US" sz="1600" dirty="0"/>
              <a:t>Connaway, L. S., &amp; Radford, M. L. (2017). </a:t>
            </a:r>
            <a:r>
              <a:rPr lang="en-US" sz="1600" i="1" dirty="0"/>
              <a:t>Research Methods for Library and Information Science, </a:t>
            </a:r>
            <a:r>
              <a:rPr lang="en-US" sz="1600" dirty="0"/>
              <a:t>6th ed. Westport, CT: Libraries Unlimited.</a:t>
            </a:r>
          </a:p>
          <a:p>
            <a:pPr marL="0" indent="0">
              <a:lnSpc>
                <a:spcPct val="107000"/>
              </a:lnSpc>
              <a:spcBef>
                <a:spcPts val="0"/>
              </a:spcBef>
              <a:spcAft>
                <a:spcPts val="1200"/>
              </a:spcAft>
              <a:buNone/>
            </a:pPr>
            <a:r>
              <a:rPr lang="en-US" sz="1600" dirty="0"/>
              <a:t>Denzin, N. K., &amp; Lincoln, Y. S. (2005). </a:t>
            </a:r>
            <a:r>
              <a:rPr lang="en-US" sz="1600" i="1" dirty="0"/>
              <a:t>The Sage Handbook of Qualitative Research</a:t>
            </a:r>
            <a:r>
              <a:rPr lang="en-US" sz="1600" dirty="0"/>
              <a:t>, 4</a:t>
            </a:r>
            <a:r>
              <a:rPr lang="en-US" sz="1600" baseline="30000" dirty="0"/>
              <a:t>th</a:t>
            </a:r>
            <a:r>
              <a:rPr lang="en-US" sz="1600" dirty="0"/>
              <a:t> ed. Thousand Oaks, CA: Sage Publications.</a:t>
            </a:r>
          </a:p>
          <a:p>
            <a:pPr marL="0" indent="0">
              <a:lnSpc>
                <a:spcPct val="107000"/>
              </a:lnSpc>
              <a:spcBef>
                <a:spcPts val="0"/>
              </a:spcBef>
              <a:spcAft>
                <a:spcPts val="1200"/>
              </a:spcAft>
              <a:buNone/>
            </a:pPr>
            <a:r>
              <a:rPr lang="en-US" sz="1600" dirty="0"/>
              <a:t>Dumas, J. S., &amp; </a:t>
            </a:r>
            <a:r>
              <a:rPr lang="en-US" sz="1600" dirty="0" err="1"/>
              <a:t>Redish</a:t>
            </a:r>
            <a:r>
              <a:rPr lang="en-US" sz="1600" dirty="0"/>
              <a:t>, J. C. (1993). </a:t>
            </a:r>
            <a:r>
              <a:rPr lang="en-US" sz="1600" i="1" dirty="0"/>
              <a:t>A Practical Guide to Usability Testing</a:t>
            </a:r>
            <a:r>
              <a:rPr lang="en-US" sz="1600" dirty="0"/>
              <a:t>. Portland, OR: Intellect Books.</a:t>
            </a:r>
          </a:p>
          <a:p>
            <a:pPr marL="0" indent="0">
              <a:lnSpc>
                <a:spcPct val="107000"/>
              </a:lnSpc>
              <a:spcBef>
                <a:spcPts val="0"/>
              </a:spcBef>
              <a:spcAft>
                <a:spcPts val="1200"/>
              </a:spcAft>
              <a:buNone/>
            </a:pPr>
            <a:r>
              <a:rPr lang="en-US" sz="1600" dirty="0" err="1"/>
              <a:t>Greifeneder</a:t>
            </a:r>
            <a:r>
              <a:rPr lang="en-US" sz="1600" dirty="0"/>
              <a:t>, E. (2014). Trends in information </a:t>
            </a:r>
            <a:r>
              <a:rPr lang="en-US" sz="1600" dirty="0" err="1"/>
              <a:t>behaviour</a:t>
            </a:r>
            <a:r>
              <a:rPr lang="en-US" sz="1600" dirty="0"/>
              <a:t> research. In </a:t>
            </a:r>
            <a:r>
              <a:rPr lang="en-US" sz="1600" i="1" dirty="0"/>
              <a:t>Proceedings of ISIC, the Information </a:t>
            </a:r>
            <a:r>
              <a:rPr lang="en-US" sz="1600" i="1" dirty="0" err="1"/>
              <a:t>Behaviour</a:t>
            </a:r>
            <a:r>
              <a:rPr lang="en-US" sz="1600" i="1" dirty="0"/>
              <a:t> Conference, Leeds, 2-5 September, 2014: Part 1</a:t>
            </a:r>
            <a:r>
              <a:rPr lang="en-US" sz="1600" dirty="0"/>
              <a:t>. </a:t>
            </a:r>
            <a:r>
              <a:rPr lang="en-US" sz="1600" u="sng" dirty="0">
                <a:hlinkClick r:id="rId3"/>
              </a:rPr>
              <a:t>http://InformationR.net/ir/19-4/isic/isic13.html</a:t>
            </a:r>
            <a:endParaRPr lang="en-US" sz="1600" dirty="0"/>
          </a:p>
          <a:p>
            <a:pPr marL="0" indent="0">
              <a:lnSpc>
                <a:spcPct val="107000"/>
              </a:lnSpc>
              <a:spcBef>
                <a:spcPts val="0"/>
              </a:spcBef>
              <a:spcAft>
                <a:spcPts val="1200"/>
              </a:spcAft>
              <a:buNone/>
            </a:pPr>
            <a:r>
              <a:rPr lang="en-US" sz="1600" dirty="0" err="1"/>
              <a:t>Jasiewicz</a:t>
            </a:r>
            <a:r>
              <a:rPr lang="en-US" sz="1600" dirty="0"/>
              <a:t>, J. (In Press). Social science research methods in library science between 2010 and 2015. A bibliometric analysis. </a:t>
            </a:r>
          </a:p>
          <a:p>
            <a:pPr marL="0" indent="0">
              <a:lnSpc>
                <a:spcPct val="107000"/>
              </a:lnSpc>
              <a:spcBef>
                <a:spcPts val="0"/>
              </a:spcBef>
              <a:spcAft>
                <a:spcPts val="1200"/>
              </a:spcAft>
              <a:buNone/>
            </a:pPr>
            <a:r>
              <a:rPr lang="en-US" sz="1600" dirty="0"/>
              <a:t>Khoo, M., Rozaklis, L., &amp; Hall, C. (2012). A survey of the use of ethnographic methods in the study of libraries and library users. </a:t>
            </a:r>
            <a:r>
              <a:rPr lang="en-US" sz="1600" i="1" dirty="0"/>
              <a:t>Library and Information Science Research, 34</a:t>
            </a:r>
            <a:r>
              <a:rPr lang="en-US" sz="1600" dirty="0"/>
              <a:t>(2), 82-91.</a:t>
            </a:r>
          </a:p>
          <a:p>
            <a:pPr marL="0" indent="0">
              <a:lnSpc>
                <a:spcPct val="107000"/>
              </a:lnSpc>
              <a:spcBef>
                <a:spcPts val="0"/>
              </a:spcBef>
              <a:spcAft>
                <a:spcPts val="1200"/>
              </a:spcAft>
              <a:buNone/>
            </a:pPr>
            <a:r>
              <a:rPr lang="en-US" sz="1600" dirty="0"/>
              <a:t>Luo, L., &amp; McKinney, M. (2015). JAL in the Past Decade: A Comprehensive Analysis of Academic Library Research. The Journal of Academic Librarianship 41(2),123-129.</a:t>
            </a:r>
          </a:p>
          <a:p>
            <a:pPr marL="0" indent="0">
              <a:lnSpc>
                <a:spcPct val="107000"/>
              </a:lnSpc>
              <a:spcBef>
                <a:spcPts val="0"/>
              </a:spcBef>
              <a:spcAft>
                <a:spcPts val="1200"/>
              </a:spcAft>
              <a:buNone/>
            </a:pPr>
            <a:r>
              <a:rPr lang="en-GB" sz="1600" dirty="0" err="1"/>
              <a:t>Matusiak</a:t>
            </a:r>
            <a:r>
              <a:rPr lang="en-GB" sz="1600" dirty="0"/>
              <a:t>, K. K. (2017). Studying information </a:t>
            </a:r>
            <a:r>
              <a:rPr lang="en-GB" sz="1600" dirty="0" err="1"/>
              <a:t>behavior</a:t>
            </a:r>
            <a:r>
              <a:rPr lang="en-GB" sz="1600" dirty="0"/>
              <a:t> of image users: An overview of research methodology in LIS literature, 2004-2015. Library and Information Science Research 39 (1), 53–60.</a:t>
            </a:r>
            <a:endParaRPr lang="en-US" sz="1600" dirty="0"/>
          </a:p>
          <a:p>
            <a:pPr marL="0" indent="0">
              <a:lnSpc>
                <a:spcPct val="107000"/>
              </a:lnSpc>
              <a:spcBef>
                <a:spcPts val="0"/>
              </a:spcBef>
              <a:spcAft>
                <a:spcPts val="1200"/>
              </a:spcAft>
              <a:buNone/>
            </a:pPr>
            <a:endParaRPr lang="en-US" sz="1650" dirty="0"/>
          </a:p>
        </p:txBody>
      </p:sp>
    </p:spTree>
    <p:extLst>
      <p:ext uri="{BB962C8B-B14F-4D97-AF65-F5344CB8AC3E}">
        <p14:creationId xmlns:p14="http://schemas.microsoft.com/office/powerpoint/2010/main" val="1569587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68968" y="279717"/>
            <a:ext cx="11252197" cy="915256"/>
          </a:xfrm>
        </p:spPr>
        <p:txBody>
          <a:bodyPr/>
          <a:lstStyle/>
          <a:p>
            <a:r>
              <a:rPr lang="en-US" sz="3200" dirty="0"/>
              <a:t>References</a:t>
            </a:r>
          </a:p>
        </p:txBody>
      </p:sp>
      <p:sp>
        <p:nvSpPr>
          <p:cNvPr id="5" name="Text Placeholder 4"/>
          <p:cNvSpPr>
            <a:spLocks noGrp="1"/>
          </p:cNvSpPr>
          <p:nvPr>
            <p:ph type="body" sz="quarter" idx="14"/>
          </p:nvPr>
        </p:nvSpPr>
        <p:spPr>
          <a:xfrm>
            <a:off x="368968" y="838200"/>
            <a:ext cx="11454064" cy="5181600"/>
          </a:xfrm>
        </p:spPr>
        <p:txBody>
          <a:bodyPr/>
          <a:lstStyle/>
          <a:p>
            <a:pPr marL="0" indent="0">
              <a:lnSpc>
                <a:spcPct val="107000"/>
              </a:lnSpc>
              <a:spcBef>
                <a:spcPts val="0"/>
              </a:spcBef>
              <a:spcAft>
                <a:spcPts val="1200"/>
              </a:spcAft>
              <a:buNone/>
            </a:pPr>
            <a:r>
              <a:rPr lang="en-GB" sz="1600" dirty="0"/>
              <a:t>McKechnie, L. M., Baker, L., Greenwood, M., &amp; Julien, H. (2002). Research method trends in human information behaviour literature. </a:t>
            </a:r>
            <a:r>
              <a:rPr lang="en-GB" sz="1600" i="1" dirty="0"/>
              <a:t>The New Review of Information Behaviour Research: Studies of Information Seeking in Context</a:t>
            </a:r>
            <a:r>
              <a:rPr lang="en-GB" sz="1600" dirty="0"/>
              <a:t> (Proceedings of ISIC 2002), 3, 113-125.</a:t>
            </a:r>
            <a:endParaRPr lang="en-US" sz="1600" dirty="0"/>
          </a:p>
          <a:p>
            <a:pPr marL="0" indent="0">
              <a:lnSpc>
                <a:spcPct val="107000"/>
              </a:lnSpc>
              <a:spcBef>
                <a:spcPts val="0"/>
              </a:spcBef>
              <a:spcAft>
                <a:spcPts val="1200"/>
              </a:spcAft>
              <a:buNone/>
            </a:pPr>
            <a:r>
              <a:rPr lang="en-US" sz="1600" dirty="0"/>
              <a:t>Polkinghorne, D. (1983). </a:t>
            </a:r>
            <a:r>
              <a:rPr lang="en-US" sz="1600" i="1" dirty="0"/>
              <a:t>Methodology for the human sciences: Systems of inquiry</a:t>
            </a:r>
            <a:r>
              <a:rPr lang="en-US" sz="1600" dirty="0"/>
              <a:t>. Albany, NY: State University of New York Press. </a:t>
            </a:r>
          </a:p>
          <a:p>
            <a:pPr marL="0" indent="0">
              <a:lnSpc>
                <a:spcPct val="107000"/>
              </a:lnSpc>
              <a:spcBef>
                <a:spcPts val="0"/>
              </a:spcBef>
              <a:spcAft>
                <a:spcPts val="1200"/>
              </a:spcAft>
              <a:buNone/>
            </a:pPr>
            <a:r>
              <a:rPr lang="en-US" sz="1600" dirty="0"/>
              <a:t>Powell, R. (1999). Recent Trends in Research: A Methodological Essay. </a:t>
            </a:r>
            <a:r>
              <a:rPr lang="en-US" sz="1600" i="1" dirty="0"/>
              <a:t>Library &amp; Information Science Research 21</a:t>
            </a:r>
            <a:r>
              <a:rPr lang="en-US" sz="1600" dirty="0"/>
              <a:t>(1), 91-119.</a:t>
            </a:r>
          </a:p>
          <a:p>
            <a:pPr marL="0" indent="0">
              <a:lnSpc>
                <a:spcPct val="107000"/>
              </a:lnSpc>
              <a:spcBef>
                <a:spcPts val="0"/>
              </a:spcBef>
              <a:spcAft>
                <a:spcPts val="1200"/>
              </a:spcAft>
              <a:buNone/>
            </a:pPr>
            <a:r>
              <a:rPr lang="en-US" sz="1600" dirty="0"/>
              <a:t>Ranganathan, S. R. (1931). </a:t>
            </a:r>
            <a:r>
              <a:rPr lang="en-US" sz="1600" i="1" dirty="0"/>
              <a:t>The five laws of library science</a:t>
            </a:r>
            <a:r>
              <a:rPr lang="en-US" sz="1600" dirty="0"/>
              <a:t>. London: Edward Goldston, Ltd.</a:t>
            </a:r>
          </a:p>
          <a:p>
            <a:pPr marL="0" indent="0">
              <a:lnSpc>
                <a:spcPct val="107000"/>
              </a:lnSpc>
              <a:spcBef>
                <a:spcPts val="0"/>
              </a:spcBef>
              <a:spcAft>
                <a:spcPts val="1200"/>
              </a:spcAft>
              <a:buNone/>
            </a:pPr>
            <a:r>
              <a:rPr lang="en-US" sz="1600" dirty="0"/>
              <a:t>Runes, D. D. (Ed.). (2001). </a:t>
            </a:r>
            <a:r>
              <a:rPr lang="en-US" sz="1600" i="1" dirty="0"/>
              <a:t>The dictionary of philosophy</a:t>
            </a:r>
            <a:r>
              <a:rPr lang="en-US" sz="1600" dirty="0"/>
              <a:t>. New York, NY: Citadel Press.</a:t>
            </a:r>
          </a:p>
          <a:p>
            <a:pPr marL="0" indent="0">
              <a:lnSpc>
                <a:spcPct val="107000"/>
              </a:lnSpc>
              <a:spcBef>
                <a:spcPts val="0"/>
              </a:spcBef>
              <a:spcAft>
                <a:spcPts val="1200"/>
              </a:spcAft>
              <a:buNone/>
            </a:pPr>
            <a:r>
              <a:rPr lang="en-US" sz="1600" dirty="0"/>
              <a:t>Tang, R. (2017). Usability research. In </a:t>
            </a:r>
            <a:r>
              <a:rPr lang="en-US" sz="1600" i="1" dirty="0"/>
              <a:t>Research Methods for Library and Information Science,</a:t>
            </a:r>
            <a:r>
              <a:rPr lang="en-US" sz="1600" dirty="0"/>
              <a:t> 6th ed., edited by L. S. Connaway and M. L. Radford, 277-278. Westport, CT: Libraries Unlimited.</a:t>
            </a:r>
          </a:p>
          <a:p>
            <a:pPr marL="0" indent="0">
              <a:lnSpc>
                <a:spcPct val="107000"/>
              </a:lnSpc>
              <a:spcBef>
                <a:spcPts val="0"/>
              </a:spcBef>
              <a:spcAft>
                <a:spcPts val="1200"/>
              </a:spcAft>
              <a:buNone/>
            </a:pPr>
            <a:r>
              <a:rPr lang="en-US" sz="1600" dirty="0"/>
              <a:t>White, David S., and Lynn Silipigni Connaway. 2011-2014. </a:t>
            </a:r>
            <a:r>
              <a:rPr lang="en-US" sz="1600" i="1" dirty="0"/>
              <a:t>Visitors &amp; Residents: What Motivates Engagement with the Digital Information Environment.</a:t>
            </a:r>
            <a:r>
              <a:rPr lang="en-US" sz="1600" dirty="0"/>
              <a:t> Funded by JISC, OCLC, and Oxford University. </a:t>
            </a:r>
            <a:r>
              <a:rPr lang="en-US" sz="1600" u="sng" dirty="0">
                <a:hlinkClick r:id="rId3"/>
              </a:rPr>
              <a:t>http://www.oclc.org/research/activities/vandr/</a:t>
            </a:r>
            <a:r>
              <a:rPr lang="en-US" sz="1600" dirty="0"/>
              <a:t>.</a:t>
            </a:r>
          </a:p>
        </p:txBody>
      </p:sp>
    </p:spTree>
    <p:extLst>
      <p:ext uri="{BB962C8B-B14F-4D97-AF65-F5344CB8AC3E}">
        <p14:creationId xmlns:p14="http://schemas.microsoft.com/office/powerpoint/2010/main" val="688649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20571" y="259643"/>
            <a:ext cx="5307955" cy="1751336"/>
          </a:xfrm>
        </p:spPr>
        <p:txBody>
          <a:bodyPr/>
          <a:lstStyle/>
          <a:p>
            <a:r>
              <a:rPr lang="en-US" dirty="0"/>
              <a:t>Questions &amp; Discussion</a:t>
            </a:r>
          </a:p>
        </p:txBody>
      </p:sp>
      <p:sp>
        <p:nvSpPr>
          <p:cNvPr id="5" name="Text Placeholder 4"/>
          <p:cNvSpPr>
            <a:spLocks noGrp="1"/>
          </p:cNvSpPr>
          <p:nvPr>
            <p:ph type="body" sz="quarter" idx="11"/>
          </p:nvPr>
        </p:nvSpPr>
        <p:spPr>
          <a:xfrm>
            <a:off x="320569" y="2314270"/>
            <a:ext cx="5183717" cy="505130"/>
          </a:xfrm>
        </p:spPr>
        <p:txBody>
          <a:bodyPr>
            <a:noAutofit/>
          </a:bodyPr>
          <a:lstStyle/>
          <a:p>
            <a:r>
              <a:rPr lang="en-US" sz="2670" dirty="0"/>
              <a:t>Lynn Silipigni Connaway, PhD</a:t>
            </a:r>
          </a:p>
        </p:txBody>
      </p:sp>
      <p:sp>
        <p:nvSpPr>
          <p:cNvPr id="8" name="Text Placeholder 7">
            <a:extLst>
              <a:ext uri="{FF2B5EF4-FFF2-40B4-BE49-F238E27FC236}">
                <a16:creationId xmlns:a16="http://schemas.microsoft.com/office/drawing/2014/main" id="{CEA6382D-C3AB-4F6B-9309-1520142D186F}"/>
              </a:ext>
            </a:extLst>
          </p:cNvPr>
          <p:cNvSpPr txBox="1">
            <a:spLocks/>
          </p:cNvSpPr>
          <p:nvPr/>
        </p:nvSpPr>
        <p:spPr>
          <a:xfrm>
            <a:off x="320569" y="2898222"/>
            <a:ext cx="4830551" cy="1595565"/>
          </a:xfrm>
          <a:prstGeom prst="rect">
            <a:avLst/>
          </a:prstGeom>
        </p:spPr>
        <p:txBody>
          <a:bodyPr vert="horz" wrap="square" lIns="91440" tIns="0" anchor="ctr">
            <a:spAutoFit/>
          </a:bodyPr>
          <a:lstStyle>
            <a:lvl1pPr marL="0" indent="0" algn="l" defTabSz="609585" rtl="0" eaLnBrk="1" latinLnBrk="0" hangingPunct="1">
              <a:spcBef>
                <a:spcPct val="20000"/>
              </a:spcBef>
              <a:buFont typeface="Arial"/>
              <a:buNone/>
              <a:defRPr sz="2267" b="0" kern="1200">
                <a:solidFill>
                  <a:schemeClr val="tx1"/>
                </a:solidFill>
                <a:latin typeface="+mn-lt"/>
                <a:ea typeface="+mn-ea"/>
                <a:cs typeface="+mn-cs"/>
              </a:defRPr>
            </a:lvl1pPr>
            <a:lvl2pPr marL="609570" indent="0" algn="l" defTabSz="609585" rtl="0" eaLnBrk="1" latinLnBrk="0" hangingPunct="1">
              <a:spcBef>
                <a:spcPct val="20000"/>
              </a:spcBef>
              <a:buFont typeface="Arial"/>
              <a:buNone/>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438278" indent="0" algn="l" defTabSz="609585" rtl="0" eaLnBrk="1" latinLnBrk="0" hangingPunct="1">
              <a:spcBef>
                <a:spcPct val="20000"/>
              </a:spcBef>
              <a:buFont typeface="Arial"/>
              <a:buNone/>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spcBef>
                <a:spcPts val="400"/>
              </a:spcBef>
            </a:pPr>
            <a:r>
              <a:rPr lang="en-US" dirty="0"/>
              <a:t>Director of Library Trends and </a:t>
            </a:r>
          </a:p>
          <a:p>
            <a:pPr>
              <a:spcBef>
                <a:spcPts val="400"/>
              </a:spcBef>
            </a:pPr>
            <a:r>
              <a:rPr lang="en-US" dirty="0"/>
              <a:t>User Research, OCLC</a:t>
            </a:r>
          </a:p>
          <a:p>
            <a:pPr>
              <a:spcBef>
                <a:spcPts val="400"/>
              </a:spcBef>
            </a:pPr>
            <a:r>
              <a:rPr lang="en-US" dirty="0">
                <a:hlinkClick r:id="rId3"/>
              </a:rPr>
              <a:t>connawal@oclc.org</a:t>
            </a:r>
            <a:endParaRPr lang="en-US" dirty="0"/>
          </a:p>
          <a:p>
            <a:pPr>
              <a:spcBef>
                <a:spcPts val="400"/>
              </a:spcBef>
            </a:pPr>
            <a:r>
              <a:rPr lang="en-US" dirty="0"/>
              <a:t>@</a:t>
            </a:r>
            <a:r>
              <a:rPr lang="en-US" dirty="0" err="1"/>
              <a:t>LynnConnaway</a:t>
            </a:r>
            <a:endParaRPr lang="en-US" dirty="0"/>
          </a:p>
        </p:txBody>
      </p:sp>
    </p:spTree>
    <p:extLst>
      <p:ext uri="{BB962C8B-B14F-4D97-AF65-F5344CB8AC3E}">
        <p14:creationId xmlns:p14="http://schemas.microsoft.com/office/powerpoint/2010/main" val="1919210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9BD3F4-717E-40A4-9444-936CF2BB30D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241144"/>
          </a:xfrm>
          <a:prstGeom prst="rect">
            <a:avLst/>
          </a:prstGeom>
        </p:spPr>
      </p:pic>
      <p:sp>
        <p:nvSpPr>
          <p:cNvPr id="3" name="Text Placeholder 2">
            <a:extLst>
              <a:ext uri="{FF2B5EF4-FFF2-40B4-BE49-F238E27FC236}">
                <a16:creationId xmlns:a16="http://schemas.microsoft.com/office/drawing/2014/main" id="{A0E218DA-35EA-498E-B067-00F65F9F0A75}"/>
              </a:ext>
            </a:extLst>
          </p:cNvPr>
          <p:cNvSpPr>
            <a:spLocks noGrp="1"/>
          </p:cNvSpPr>
          <p:nvPr>
            <p:ph type="body" sz="quarter" idx="12"/>
          </p:nvPr>
        </p:nvSpPr>
        <p:spPr>
          <a:xfrm>
            <a:off x="3097994" y="1547167"/>
            <a:ext cx="9094007" cy="2557231"/>
          </a:xfrm>
          <a:solidFill>
            <a:schemeClr val="bg2">
              <a:lumMod val="25000"/>
              <a:alpha val="65000"/>
            </a:schemeClr>
          </a:solidFill>
        </p:spPr>
        <p:txBody>
          <a:bodyPr/>
          <a:lstStyle/>
          <a:p>
            <a:pPr marL="0" indent="0" algn="r">
              <a:buNone/>
            </a:pPr>
            <a:r>
              <a:rPr lang="en-US" b="1" dirty="0">
                <a:solidFill>
                  <a:schemeClr val="bg1"/>
                </a:solidFill>
              </a:rPr>
              <a:t>Qualitative and mixed-method studies are not as prevalent in information behavior studies but demonstrate a greater variety of research strategies and data collection techniques.</a:t>
            </a:r>
          </a:p>
        </p:txBody>
      </p:sp>
      <p:sp>
        <p:nvSpPr>
          <p:cNvPr id="4" name="TextBox 3">
            <a:extLst>
              <a:ext uri="{FF2B5EF4-FFF2-40B4-BE49-F238E27FC236}">
                <a16:creationId xmlns:a16="http://schemas.microsoft.com/office/drawing/2014/main" id="{BBACA5C3-728F-45D0-869E-A28A93C52D5A}"/>
              </a:ext>
            </a:extLst>
          </p:cNvPr>
          <p:cNvSpPr txBox="1"/>
          <p:nvPr/>
        </p:nvSpPr>
        <p:spPr>
          <a:xfrm>
            <a:off x="1026481" y="3704288"/>
            <a:ext cx="6618515" cy="369332"/>
          </a:xfrm>
          <a:prstGeom prst="rect">
            <a:avLst/>
          </a:prstGeom>
          <a:noFill/>
        </p:spPr>
        <p:txBody>
          <a:bodyPr wrap="square" rtlCol="0">
            <a:spAutoFit/>
          </a:bodyPr>
          <a:lstStyle/>
          <a:p>
            <a:pPr algn="r" defTabSz="914377">
              <a:defRPr/>
            </a:pPr>
            <a:r>
              <a:rPr lang="en-US" b="1" dirty="0">
                <a:solidFill>
                  <a:prstClr val="white"/>
                </a:solidFill>
                <a:ea typeface="Gill Sans MT" charset="0"/>
                <a:cs typeface="Gill Sans MT" charset="0"/>
              </a:rPr>
              <a:t>(</a:t>
            </a:r>
            <a:r>
              <a:rPr lang="en-US" b="1" dirty="0" err="1">
                <a:solidFill>
                  <a:prstClr val="white"/>
                </a:solidFill>
                <a:ea typeface="Gill Sans MT" charset="0"/>
                <a:cs typeface="Gill Sans MT" charset="0"/>
              </a:rPr>
              <a:t>Matusiak</a:t>
            </a:r>
            <a:r>
              <a:rPr lang="en-US" b="1" dirty="0">
                <a:solidFill>
                  <a:prstClr val="white"/>
                </a:solidFill>
                <a:ea typeface="Gill Sans MT" charset="0"/>
                <a:cs typeface="Gill Sans MT" charset="0"/>
              </a:rPr>
              <a:t>, 2017; McKechnie et al., 2002)</a:t>
            </a:r>
          </a:p>
        </p:txBody>
      </p:sp>
      <p:sp>
        <p:nvSpPr>
          <p:cNvPr id="6" name="Rectangle 5">
            <a:extLst>
              <a:ext uri="{FF2B5EF4-FFF2-40B4-BE49-F238E27FC236}">
                <a16:creationId xmlns:a16="http://schemas.microsoft.com/office/drawing/2014/main" id="{B822D197-80F6-4FE0-84DD-AAE2052CA1F9}"/>
              </a:ext>
            </a:extLst>
          </p:cNvPr>
          <p:cNvSpPr/>
          <p:nvPr/>
        </p:nvSpPr>
        <p:spPr>
          <a:xfrm>
            <a:off x="6096000" y="5934120"/>
            <a:ext cx="6096000" cy="256545"/>
          </a:xfrm>
          <a:prstGeom prst="rect">
            <a:avLst/>
          </a:prstGeom>
        </p:spPr>
        <p:txBody>
          <a:bodyPr>
            <a:spAutoFit/>
          </a:bodyPr>
          <a:lstStyle/>
          <a:p>
            <a:pPr algn="r"/>
            <a:r>
              <a:rPr lang="en-GB" sz="1067" b="1" dirty="0">
                <a:solidFill>
                  <a:schemeClr val="bg1"/>
                </a:solidFill>
              </a:rPr>
              <a:t>Image: https://www.flickr.com/photos/stewdean/3801630111 by Stew Dean / CC BY-NC 2.0</a:t>
            </a:r>
          </a:p>
        </p:txBody>
      </p:sp>
    </p:spTree>
    <p:extLst>
      <p:ext uri="{BB962C8B-B14F-4D97-AF65-F5344CB8AC3E}">
        <p14:creationId xmlns:p14="http://schemas.microsoft.com/office/powerpoint/2010/main" val="2162482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802407282"/>
              </p:ext>
            </p:extLst>
          </p:nvPr>
        </p:nvGraphicFramePr>
        <p:xfrm>
          <a:off x="705059" y="690120"/>
          <a:ext cx="10781885" cy="5277168"/>
        </p:xfrm>
        <a:graphic>
          <a:graphicData uri="http://schemas.openxmlformats.org/drawingml/2006/table">
            <a:tbl>
              <a:tblPr firstRow="1" bandRow="1">
                <a:tableStyleId>{93296810-A885-4BE3-A3E7-6D5BEEA58F35}</a:tableStyleId>
              </a:tblPr>
              <a:tblGrid>
                <a:gridCol w="3384788">
                  <a:extLst>
                    <a:ext uri="{9D8B030D-6E8A-4147-A177-3AD203B41FA5}">
                      <a16:colId xmlns:a16="http://schemas.microsoft.com/office/drawing/2014/main" val="20000"/>
                    </a:ext>
                  </a:extLst>
                </a:gridCol>
                <a:gridCol w="1036353">
                  <a:extLst>
                    <a:ext uri="{9D8B030D-6E8A-4147-A177-3AD203B41FA5}">
                      <a16:colId xmlns:a16="http://schemas.microsoft.com/office/drawing/2014/main" val="20001"/>
                    </a:ext>
                  </a:extLst>
                </a:gridCol>
                <a:gridCol w="1017339">
                  <a:extLst>
                    <a:ext uri="{9D8B030D-6E8A-4147-A177-3AD203B41FA5}">
                      <a16:colId xmlns:a16="http://schemas.microsoft.com/office/drawing/2014/main" val="20002"/>
                    </a:ext>
                  </a:extLst>
                </a:gridCol>
                <a:gridCol w="1074387">
                  <a:extLst>
                    <a:ext uri="{9D8B030D-6E8A-4147-A177-3AD203B41FA5}">
                      <a16:colId xmlns:a16="http://schemas.microsoft.com/office/drawing/2014/main" val="20003"/>
                    </a:ext>
                  </a:extLst>
                </a:gridCol>
                <a:gridCol w="1064877">
                  <a:extLst>
                    <a:ext uri="{9D8B030D-6E8A-4147-A177-3AD203B41FA5}">
                      <a16:colId xmlns:a16="http://schemas.microsoft.com/office/drawing/2014/main" val="20004"/>
                    </a:ext>
                  </a:extLst>
                </a:gridCol>
                <a:gridCol w="988815">
                  <a:extLst>
                    <a:ext uri="{9D8B030D-6E8A-4147-A177-3AD203B41FA5}">
                      <a16:colId xmlns:a16="http://schemas.microsoft.com/office/drawing/2014/main" val="20005"/>
                    </a:ext>
                  </a:extLst>
                </a:gridCol>
                <a:gridCol w="1121925">
                  <a:extLst>
                    <a:ext uri="{9D8B030D-6E8A-4147-A177-3AD203B41FA5}">
                      <a16:colId xmlns:a16="http://schemas.microsoft.com/office/drawing/2014/main" val="20006"/>
                    </a:ext>
                  </a:extLst>
                </a:gridCol>
                <a:gridCol w="1093401">
                  <a:extLst>
                    <a:ext uri="{9D8B030D-6E8A-4147-A177-3AD203B41FA5}">
                      <a16:colId xmlns:a16="http://schemas.microsoft.com/office/drawing/2014/main" val="20007"/>
                    </a:ext>
                  </a:extLst>
                </a:gridCol>
              </a:tblGrid>
              <a:tr h="382643">
                <a:tc>
                  <a:txBody>
                    <a:bodyPr/>
                    <a:lstStyle/>
                    <a:p>
                      <a:r>
                        <a:rPr lang="en-US" sz="1500" b="1" dirty="0"/>
                        <a:t>Methodology</a:t>
                      </a:r>
                      <a:endParaRPr lang="en-US" sz="1500" b="1" i="0" dirty="0">
                        <a:latin typeface="Gill Sans MT" charset="0"/>
                        <a:ea typeface="Gill Sans MT" charset="0"/>
                        <a:cs typeface="Gill Sans MT" charset="0"/>
                      </a:endParaRPr>
                    </a:p>
                  </a:txBody>
                  <a:tcPr/>
                </a:tc>
                <a:tc>
                  <a:txBody>
                    <a:bodyPr/>
                    <a:lstStyle/>
                    <a:p>
                      <a:pPr algn="ctr"/>
                      <a:r>
                        <a:rPr lang="en-US" sz="1500" b="1" dirty="0"/>
                        <a:t>1950</a:t>
                      </a:r>
                      <a:endParaRPr lang="en-US" sz="1500" b="1" i="0" dirty="0">
                        <a:latin typeface="Gill Sans MT" charset="0"/>
                        <a:ea typeface="Gill Sans MT" charset="0"/>
                        <a:cs typeface="Gill Sans MT" charset="0"/>
                      </a:endParaRPr>
                    </a:p>
                  </a:txBody>
                  <a:tcPr/>
                </a:tc>
                <a:tc>
                  <a:txBody>
                    <a:bodyPr/>
                    <a:lstStyle/>
                    <a:p>
                      <a:pPr algn="ctr"/>
                      <a:r>
                        <a:rPr lang="en-US" sz="1500" b="1" dirty="0"/>
                        <a:t>1960</a:t>
                      </a:r>
                      <a:endParaRPr lang="en-US" sz="1500" b="1" i="0" dirty="0">
                        <a:latin typeface="Gill Sans MT" charset="0"/>
                        <a:ea typeface="Gill Sans MT" charset="0"/>
                        <a:cs typeface="Gill Sans MT" charset="0"/>
                      </a:endParaRPr>
                    </a:p>
                  </a:txBody>
                  <a:tcPr/>
                </a:tc>
                <a:tc>
                  <a:txBody>
                    <a:bodyPr/>
                    <a:lstStyle/>
                    <a:p>
                      <a:pPr algn="ctr"/>
                      <a:r>
                        <a:rPr lang="en-US" sz="1500" b="1" dirty="0"/>
                        <a:t>1965</a:t>
                      </a:r>
                      <a:endParaRPr lang="en-US" sz="1500" b="1" i="0" dirty="0">
                        <a:latin typeface="Gill Sans MT" charset="0"/>
                        <a:ea typeface="Gill Sans MT" charset="0"/>
                        <a:cs typeface="Gill Sans MT" charset="0"/>
                      </a:endParaRPr>
                    </a:p>
                  </a:txBody>
                  <a:tcPr/>
                </a:tc>
                <a:tc>
                  <a:txBody>
                    <a:bodyPr/>
                    <a:lstStyle/>
                    <a:p>
                      <a:pPr algn="ctr"/>
                      <a:r>
                        <a:rPr lang="en-US" sz="1500" b="1" dirty="0"/>
                        <a:t>1970</a:t>
                      </a:r>
                      <a:endParaRPr lang="en-US" sz="1500" b="1" i="0" dirty="0">
                        <a:latin typeface="Gill Sans MT" charset="0"/>
                        <a:ea typeface="Gill Sans MT" charset="0"/>
                        <a:cs typeface="Gill Sans MT" charset="0"/>
                      </a:endParaRPr>
                    </a:p>
                  </a:txBody>
                  <a:tcPr/>
                </a:tc>
                <a:tc>
                  <a:txBody>
                    <a:bodyPr/>
                    <a:lstStyle/>
                    <a:p>
                      <a:pPr algn="ctr"/>
                      <a:r>
                        <a:rPr lang="en-US" sz="1500" b="1" dirty="0"/>
                        <a:t>1975</a:t>
                      </a:r>
                      <a:endParaRPr lang="en-US" sz="1500" b="1" i="0" dirty="0">
                        <a:latin typeface="Gill Sans MT" charset="0"/>
                        <a:ea typeface="Gill Sans MT" charset="0"/>
                        <a:cs typeface="Gill Sans MT" charset="0"/>
                      </a:endParaRPr>
                    </a:p>
                  </a:txBody>
                  <a:tcPr/>
                </a:tc>
                <a:tc>
                  <a:txBody>
                    <a:bodyPr/>
                    <a:lstStyle/>
                    <a:p>
                      <a:pPr algn="ctr"/>
                      <a:r>
                        <a:rPr lang="en-US" sz="1500" b="1" dirty="0"/>
                        <a:t>Total*</a:t>
                      </a:r>
                      <a:endParaRPr lang="en-US" sz="1500" b="1" i="0" dirty="0">
                        <a:latin typeface="Gill Sans MT" charset="0"/>
                        <a:ea typeface="Gill Sans MT" charset="0"/>
                        <a:cs typeface="Gill Sans MT" charset="0"/>
                      </a:endParaRPr>
                    </a:p>
                  </a:txBody>
                  <a:tcPr/>
                </a:tc>
                <a:tc>
                  <a:txBody>
                    <a:bodyPr/>
                    <a:lstStyle/>
                    <a:p>
                      <a:pPr algn="ctr"/>
                      <a:r>
                        <a:rPr lang="en-US" sz="1500" b="1" dirty="0"/>
                        <a:t>%*</a:t>
                      </a:r>
                      <a:endParaRPr lang="en-US" sz="1500" b="1" i="0" dirty="0">
                        <a:latin typeface="Gill Sans MT" charset="0"/>
                        <a:ea typeface="Gill Sans MT" charset="0"/>
                        <a:cs typeface="Gill Sans MT" charset="0"/>
                      </a:endParaRPr>
                    </a:p>
                  </a:txBody>
                  <a:tcPr/>
                </a:tc>
                <a:extLst>
                  <a:ext uri="{0D108BD9-81ED-4DB2-BD59-A6C34878D82A}">
                    <a16:rowId xmlns:a16="http://schemas.microsoft.com/office/drawing/2014/main" val="10000"/>
                  </a:ext>
                </a:extLst>
              </a:tr>
              <a:tr h="382643">
                <a:tc>
                  <a:txBody>
                    <a:bodyPr/>
                    <a:lstStyle/>
                    <a:p>
                      <a:r>
                        <a:rPr lang="en-US" sz="1500" b="1" dirty="0"/>
                        <a:t>Theoretical-analytical</a:t>
                      </a:r>
                      <a:endParaRPr lang="en-US" sz="1500" b="1" i="0" dirty="0">
                        <a:latin typeface="Gill Sans MT" charset="0"/>
                        <a:ea typeface="Gill Sans MT" charset="0"/>
                        <a:cs typeface="Gill Sans MT" charset="0"/>
                      </a:endParaRPr>
                    </a:p>
                  </a:txBody>
                  <a:tcPr/>
                </a:tc>
                <a:tc>
                  <a:txBody>
                    <a:bodyPr/>
                    <a:lstStyle/>
                    <a:p>
                      <a:pPr algn="ctr"/>
                      <a:r>
                        <a:rPr lang="en-US" sz="1500" b="1" dirty="0"/>
                        <a:t>11</a:t>
                      </a:r>
                      <a:endParaRPr lang="en-US" sz="1500" b="1" i="0" dirty="0">
                        <a:latin typeface="Gill Sans MT" charset="0"/>
                        <a:ea typeface="Gill Sans MT" charset="0"/>
                        <a:cs typeface="Gill Sans MT" charset="0"/>
                      </a:endParaRPr>
                    </a:p>
                  </a:txBody>
                  <a:tcPr/>
                </a:tc>
                <a:tc>
                  <a:txBody>
                    <a:bodyPr/>
                    <a:lstStyle/>
                    <a:p>
                      <a:pPr algn="ctr"/>
                      <a:r>
                        <a:rPr lang="en-US" sz="1500" b="1" dirty="0"/>
                        <a:t>17</a:t>
                      </a:r>
                      <a:endParaRPr lang="en-US" sz="1500" b="1" i="0" dirty="0">
                        <a:latin typeface="Gill Sans MT" charset="0"/>
                        <a:ea typeface="Gill Sans MT" charset="0"/>
                        <a:cs typeface="Gill Sans MT" charset="0"/>
                      </a:endParaRPr>
                    </a:p>
                  </a:txBody>
                  <a:tcPr/>
                </a:tc>
                <a:tc>
                  <a:txBody>
                    <a:bodyPr/>
                    <a:lstStyle/>
                    <a:p>
                      <a:pPr algn="ctr"/>
                      <a:r>
                        <a:rPr lang="en-US" sz="1500" b="1" dirty="0"/>
                        <a:t>11</a:t>
                      </a:r>
                      <a:endParaRPr lang="en-US" sz="1500" b="1" i="0" dirty="0">
                        <a:latin typeface="Gill Sans MT" charset="0"/>
                        <a:ea typeface="Gill Sans MT" charset="0"/>
                        <a:cs typeface="Gill Sans MT" charset="0"/>
                      </a:endParaRPr>
                    </a:p>
                  </a:txBody>
                  <a:tcPr/>
                </a:tc>
                <a:tc>
                  <a:txBody>
                    <a:bodyPr/>
                    <a:lstStyle/>
                    <a:p>
                      <a:pPr algn="ctr"/>
                      <a:r>
                        <a:rPr lang="en-US" sz="1500" b="1" dirty="0"/>
                        <a:t>36</a:t>
                      </a:r>
                      <a:endParaRPr lang="en-US" sz="1500" b="1" i="0" dirty="0">
                        <a:latin typeface="Gill Sans MT" charset="0"/>
                        <a:ea typeface="Gill Sans MT" charset="0"/>
                        <a:cs typeface="Gill Sans MT" charset="0"/>
                      </a:endParaRPr>
                    </a:p>
                  </a:txBody>
                  <a:tcPr/>
                </a:tc>
                <a:tc>
                  <a:txBody>
                    <a:bodyPr/>
                    <a:lstStyle/>
                    <a:p>
                      <a:pPr algn="ctr"/>
                      <a:r>
                        <a:rPr lang="en-US" sz="1500" b="1" dirty="0"/>
                        <a:t>52</a:t>
                      </a:r>
                      <a:endParaRPr lang="en-US" sz="1500" b="1" i="0" dirty="0">
                        <a:latin typeface="Gill Sans MT" charset="0"/>
                        <a:ea typeface="Gill Sans MT" charset="0"/>
                        <a:cs typeface="Gill Sans MT" charset="0"/>
                      </a:endParaRPr>
                    </a:p>
                  </a:txBody>
                  <a:tcPr/>
                </a:tc>
                <a:tc>
                  <a:txBody>
                    <a:bodyPr/>
                    <a:lstStyle/>
                    <a:p>
                      <a:pPr algn="ctr"/>
                      <a:r>
                        <a:rPr lang="en-US" sz="1500" b="1" dirty="0"/>
                        <a:t>127</a:t>
                      </a:r>
                      <a:endParaRPr lang="en-US" sz="1500" b="1" i="0" dirty="0">
                        <a:latin typeface="Gill Sans MT" charset="0"/>
                        <a:ea typeface="Gill Sans MT" charset="0"/>
                        <a:cs typeface="Gill Sans MT" charset="0"/>
                      </a:endParaRPr>
                    </a:p>
                  </a:txBody>
                  <a:tcPr/>
                </a:tc>
                <a:tc>
                  <a:txBody>
                    <a:bodyPr/>
                    <a:lstStyle/>
                    <a:p>
                      <a:pPr algn="ctr"/>
                      <a:r>
                        <a:rPr lang="en-US" sz="1500" b="1" dirty="0"/>
                        <a:t>14</a:t>
                      </a:r>
                      <a:endParaRPr lang="en-US" sz="1500" b="1" i="0" dirty="0">
                        <a:latin typeface="Gill Sans MT" charset="0"/>
                        <a:ea typeface="Gill Sans MT" charset="0"/>
                        <a:cs typeface="Gill Sans MT" charset="0"/>
                      </a:endParaRPr>
                    </a:p>
                  </a:txBody>
                  <a:tcPr/>
                </a:tc>
                <a:extLst>
                  <a:ext uri="{0D108BD9-81ED-4DB2-BD59-A6C34878D82A}">
                    <a16:rowId xmlns:a16="http://schemas.microsoft.com/office/drawing/2014/main" val="10001"/>
                  </a:ext>
                </a:extLst>
              </a:tr>
              <a:tr h="416846">
                <a:tc>
                  <a:txBody>
                    <a:bodyPr/>
                    <a:lstStyle/>
                    <a:p>
                      <a:r>
                        <a:rPr lang="en-US" sz="1500" b="1" dirty="0"/>
                        <a:t>Information system</a:t>
                      </a:r>
                      <a:r>
                        <a:rPr lang="en-US" sz="1500" b="1" baseline="0" dirty="0"/>
                        <a:t> design</a:t>
                      </a:r>
                      <a:endParaRPr lang="en-US" sz="1500" b="1" i="0" dirty="0">
                        <a:latin typeface="Gill Sans MT" charset="0"/>
                        <a:ea typeface="Gill Sans MT" charset="0"/>
                        <a:cs typeface="Gill Sans MT" charset="0"/>
                      </a:endParaRPr>
                    </a:p>
                  </a:txBody>
                  <a:tcPr/>
                </a:tc>
                <a:tc>
                  <a:txBody>
                    <a:bodyPr/>
                    <a:lstStyle/>
                    <a:p>
                      <a:pPr algn="ctr"/>
                      <a:r>
                        <a:rPr lang="en-US" sz="1500" b="1" dirty="0"/>
                        <a:t>7</a:t>
                      </a:r>
                      <a:endParaRPr lang="en-US" sz="1500" b="1" i="0" dirty="0">
                        <a:latin typeface="Gill Sans MT" charset="0"/>
                        <a:ea typeface="Gill Sans MT" charset="0"/>
                        <a:cs typeface="Gill Sans MT" charset="0"/>
                      </a:endParaRPr>
                    </a:p>
                  </a:txBody>
                  <a:tcPr/>
                </a:tc>
                <a:tc>
                  <a:txBody>
                    <a:bodyPr/>
                    <a:lstStyle/>
                    <a:p>
                      <a:pPr algn="ctr"/>
                      <a:r>
                        <a:rPr lang="en-US" sz="1500" b="1" dirty="0"/>
                        <a:t>16</a:t>
                      </a:r>
                      <a:endParaRPr lang="en-US" sz="1500" b="1" i="0" dirty="0">
                        <a:latin typeface="Gill Sans MT" charset="0"/>
                        <a:ea typeface="Gill Sans MT" charset="0"/>
                        <a:cs typeface="Gill Sans MT" charset="0"/>
                      </a:endParaRPr>
                    </a:p>
                  </a:txBody>
                  <a:tcPr/>
                </a:tc>
                <a:tc>
                  <a:txBody>
                    <a:bodyPr/>
                    <a:lstStyle/>
                    <a:p>
                      <a:pPr algn="ctr"/>
                      <a:r>
                        <a:rPr lang="en-US" sz="1500" b="1" dirty="0"/>
                        <a:t>21</a:t>
                      </a:r>
                      <a:endParaRPr lang="en-US" sz="1500" b="1" i="0" dirty="0">
                        <a:latin typeface="Gill Sans MT" charset="0"/>
                        <a:ea typeface="Gill Sans MT" charset="0"/>
                        <a:cs typeface="Gill Sans MT" charset="0"/>
                      </a:endParaRPr>
                    </a:p>
                  </a:txBody>
                  <a:tcPr/>
                </a:tc>
                <a:tc>
                  <a:txBody>
                    <a:bodyPr/>
                    <a:lstStyle/>
                    <a:p>
                      <a:pPr algn="ctr"/>
                      <a:r>
                        <a:rPr lang="en-US" sz="1500" b="1" dirty="0"/>
                        <a:t>57</a:t>
                      </a:r>
                      <a:endParaRPr lang="en-US" sz="1500" b="1" i="0" dirty="0">
                        <a:latin typeface="Gill Sans MT" charset="0"/>
                        <a:ea typeface="Gill Sans MT" charset="0"/>
                        <a:cs typeface="Gill Sans MT" charset="0"/>
                      </a:endParaRPr>
                    </a:p>
                  </a:txBody>
                  <a:tcPr/>
                </a:tc>
                <a:tc>
                  <a:txBody>
                    <a:bodyPr/>
                    <a:lstStyle/>
                    <a:p>
                      <a:pPr algn="ctr"/>
                      <a:r>
                        <a:rPr lang="en-US" sz="1500" b="1" dirty="0"/>
                        <a:t>49</a:t>
                      </a:r>
                      <a:endParaRPr lang="en-US" sz="1500" b="1" i="0" dirty="0">
                        <a:latin typeface="Gill Sans MT" charset="0"/>
                        <a:ea typeface="Gill Sans MT" charset="0"/>
                        <a:cs typeface="Gill Sans MT" charset="0"/>
                      </a:endParaRPr>
                    </a:p>
                  </a:txBody>
                  <a:tcPr/>
                </a:tc>
                <a:tc>
                  <a:txBody>
                    <a:bodyPr/>
                    <a:lstStyle/>
                    <a:p>
                      <a:pPr algn="ctr"/>
                      <a:r>
                        <a:rPr lang="en-US" sz="1500" b="1" dirty="0"/>
                        <a:t>150</a:t>
                      </a:r>
                      <a:endParaRPr lang="en-US" sz="1500" b="1" i="0" dirty="0">
                        <a:latin typeface="Gill Sans MT" charset="0"/>
                        <a:ea typeface="Gill Sans MT" charset="0"/>
                        <a:cs typeface="Gill Sans MT" charset="0"/>
                      </a:endParaRPr>
                    </a:p>
                  </a:txBody>
                  <a:tcPr/>
                </a:tc>
                <a:tc>
                  <a:txBody>
                    <a:bodyPr/>
                    <a:lstStyle/>
                    <a:p>
                      <a:pPr algn="ctr"/>
                      <a:r>
                        <a:rPr lang="en-US" sz="1500" b="1" dirty="0"/>
                        <a:t>17</a:t>
                      </a:r>
                      <a:endParaRPr lang="en-US" sz="1500" b="1" i="0" dirty="0">
                        <a:latin typeface="Gill Sans MT" charset="0"/>
                        <a:ea typeface="Gill Sans MT" charset="0"/>
                        <a:cs typeface="Gill Sans MT" charset="0"/>
                      </a:endParaRPr>
                    </a:p>
                  </a:txBody>
                  <a:tcPr/>
                </a:tc>
                <a:extLst>
                  <a:ext uri="{0D108BD9-81ED-4DB2-BD59-A6C34878D82A}">
                    <a16:rowId xmlns:a16="http://schemas.microsoft.com/office/drawing/2014/main" val="10002"/>
                  </a:ext>
                </a:extLst>
              </a:tr>
              <a:tr h="382643">
                <a:tc>
                  <a:txBody>
                    <a:bodyPr/>
                    <a:lstStyle/>
                    <a:p>
                      <a:r>
                        <a:rPr lang="en-US" sz="1500" b="1" dirty="0"/>
                        <a:t>Surveys on the public</a:t>
                      </a:r>
                      <a:endParaRPr lang="en-US" sz="1500" b="1" i="0" dirty="0">
                        <a:latin typeface="Gill Sans MT" charset="0"/>
                        <a:ea typeface="Gill Sans MT" charset="0"/>
                        <a:cs typeface="Gill Sans MT" charset="0"/>
                      </a:endParaRPr>
                    </a:p>
                  </a:txBody>
                  <a:tcPr/>
                </a:tc>
                <a:tc>
                  <a:txBody>
                    <a:bodyPr/>
                    <a:lstStyle/>
                    <a:p>
                      <a:pPr algn="ctr"/>
                      <a:r>
                        <a:rPr lang="en-US" sz="1500" b="1" dirty="0"/>
                        <a:t>3</a:t>
                      </a:r>
                      <a:endParaRPr lang="en-US" sz="1500" b="1" i="0" dirty="0">
                        <a:latin typeface="Gill Sans MT" charset="0"/>
                        <a:ea typeface="Gill Sans MT" charset="0"/>
                        <a:cs typeface="Gill Sans MT" charset="0"/>
                      </a:endParaRPr>
                    </a:p>
                  </a:txBody>
                  <a:tcPr/>
                </a:tc>
                <a:tc>
                  <a:txBody>
                    <a:bodyPr/>
                    <a:lstStyle/>
                    <a:p>
                      <a:pPr algn="ctr"/>
                      <a:r>
                        <a:rPr lang="en-US" sz="1500" b="1" dirty="0"/>
                        <a:t>2</a:t>
                      </a:r>
                      <a:endParaRPr lang="en-US" sz="1500" b="1" i="0" dirty="0">
                        <a:latin typeface="Gill Sans MT" charset="0"/>
                        <a:ea typeface="Gill Sans MT" charset="0"/>
                        <a:cs typeface="Gill Sans MT" charset="0"/>
                      </a:endParaRPr>
                    </a:p>
                  </a:txBody>
                  <a:tcPr/>
                </a:tc>
                <a:tc>
                  <a:txBody>
                    <a:bodyPr/>
                    <a:lstStyle/>
                    <a:p>
                      <a:pPr algn="ctr"/>
                      <a:r>
                        <a:rPr lang="en-US" sz="1500" b="1" dirty="0"/>
                        <a:t>9</a:t>
                      </a:r>
                      <a:endParaRPr lang="en-US" sz="1500" b="1" i="0" dirty="0">
                        <a:latin typeface="Gill Sans MT" charset="0"/>
                        <a:ea typeface="Gill Sans MT" charset="0"/>
                        <a:cs typeface="Gill Sans MT" charset="0"/>
                      </a:endParaRPr>
                    </a:p>
                  </a:txBody>
                  <a:tcPr/>
                </a:tc>
                <a:tc>
                  <a:txBody>
                    <a:bodyPr/>
                    <a:lstStyle/>
                    <a:p>
                      <a:pPr algn="ctr"/>
                      <a:r>
                        <a:rPr lang="en-US" sz="1500" b="1" dirty="0"/>
                        <a:t>20</a:t>
                      </a:r>
                      <a:endParaRPr lang="en-US" sz="1500" b="1" i="0" dirty="0">
                        <a:latin typeface="Gill Sans MT" charset="0"/>
                        <a:ea typeface="Gill Sans MT" charset="0"/>
                        <a:cs typeface="Gill Sans MT" charset="0"/>
                      </a:endParaRPr>
                    </a:p>
                  </a:txBody>
                  <a:tcPr/>
                </a:tc>
                <a:tc>
                  <a:txBody>
                    <a:bodyPr/>
                    <a:lstStyle/>
                    <a:p>
                      <a:pPr algn="ctr"/>
                      <a:r>
                        <a:rPr lang="en-US" sz="1500" b="1" dirty="0"/>
                        <a:t>19</a:t>
                      </a:r>
                      <a:endParaRPr lang="en-US" sz="1500" b="1" i="0" dirty="0">
                        <a:latin typeface="Gill Sans MT" charset="0"/>
                        <a:ea typeface="Gill Sans MT" charset="0"/>
                        <a:cs typeface="Gill Sans MT" charset="0"/>
                      </a:endParaRPr>
                    </a:p>
                  </a:txBody>
                  <a:tcPr/>
                </a:tc>
                <a:tc>
                  <a:txBody>
                    <a:bodyPr/>
                    <a:lstStyle/>
                    <a:p>
                      <a:pPr algn="ctr"/>
                      <a:r>
                        <a:rPr lang="en-US" sz="1500" b="1" dirty="0"/>
                        <a:t>53</a:t>
                      </a:r>
                      <a:endParaRPr lang="en-US" sz="1500" b="1" i="0" dirty="0">
                        <a:latin typeface="Gill Sans MT" charset="0"/>
                        <a:ea typeface="Gill Sans MT" charset="0"/>
                        <a:cs typeface="Gill Sans MT" charset="0"/>
                      </a:endParaRPr>
                    </a:p>
                  </a:txBody>
                  <a:tcPr/>
                </a:tc>
                <a:tc>
                  <a:txBody>
                    <a:bodyPr/>
                    <a:lstStyle/>
                    <a:p>
                      <a:pPr algn="ctr"/>
                      <a:r>
                        <a:rPr lang="en-US" sz="1500" b="1" dirty="0"/>
                        <a:t>3</a:t>
                      </a:r>
                      <a:endParaRPr lang="en-US" sz="1500" b="1" i="0" dirty="0">
                        <a:latin typeface="Gill Sans MT" charset="0"/>
                        <a:ea typeface="Gill Sans MT" charset="0"/>
                        <a:cs typeface="Gill Sans MT" charset="0"/>
                      </a:endParaRPr>
                    </a:p>
                  </a:txBody>
                  <a:tcPr/>
                </a:tc>
                <a:extLst>
                  <a:ext uri="{0D108BD9-81ED-4DB2-BD59-A6C34878D82A}">
                    <a16:rowId xmlns:a16="http://schemas.microsoft.com/office/drawing/2014/main" val="10003"/>
                  </a:ext>
                </a:extLst>
              </a:tr>
              <a:tr h="536202">
                <a:tc>
                  <a:txBody>
                    <a:bodyPr/>
                    <a:lstStyle/>
                    <a:p>
                      <a:r>
                        <a:rPr lang="en-US" sz="1500" b="1" dirty="0"/>
                        <a:t>Survey or experiment on libraries, etc.</a:t>
                      </a:r>
                      <a:endParaRPr lang="en-US" sz="1500" b="1" i="0" dirty="0">
                        <a:latin typeface="Gill Sans MT" charset="0"/>
                        <a:ea typeface="Gill Sans MT" charset="0"/>
                        <a:cs typeface="Gill Sans MT" charset="0"/>
                      </a:endParaRPr>
                    </a:p>
                  </a:txBody>
                  <a:tcPr/>
                </a:tc>
                <a:tc>
                  <a:txBody>
                    <a:bodyPr/>
                    <a:lstStyle/>
                    <a:p>
                      <a:pPr algn="ctr"/>
                      <a:r>
                        <a:rPr lang="en-US" sz="1500" b="1" dirty="0"/>
                        <a:t>22</a:t>
                      </a:r>
                      <a:endParaRPr lang="en-US" sz="1500" b="1" i="0" dirty="0">
                        <a:latin typeface="Gill Sans MT" charset="0"/>
                        <a:ea typeface="Gill Sans MT" charset="0"/>
                        <a:cs typeface="Gill Sans MT" charset="0"/>
                      </a:endParaRPr>
                    </a:p>
                  </a:txBody>
                  <a:tcPr/>
                </a:tc>
                <a:tc>
                  <a:txBody>
                    <a:bodyPr/>
                    <a:lstStyle/>
                    <a:p>
                      <a:pPr algn="ctr"/>
                      <a:r>
                        <a:rPr lang="en-US" sz="1500" b="1" dirty="0"/>
                        <a:t>15</a:t>
                      </a:r>
                      <a:endParaRPr lang="en-US" sz="1500" b="1" i="0" dirty="0">
                        <a:latin typeface="Gill Sans MT" charset="0"/>
                        <a:ea typeface="Gill Sans MT" charset="0"/>
                        <a:cs typeface="Gill Sans MT" charset="0"/>
                      </a:endParaRPr>
                    </a:p>
                  </a:txBody>
                  <a:tcPr/>
                </a:tc>
                <a:tc>
                  <a:txBody>
                    <a:bodyPr/>
                    <a:lstStyle/>
                    <a:p>
                      <a:pPr algn="ctr"/>
                      <a:r>
                        <a:rPr lang="en-US" sz="1500" b="1" dirty="0"/>
                        <a:t>45</a:t>
                      </a:r>
                      <a:endParaRPr lang="en-US" sz="1500" b="1" i="0" dirty="0">
                        <a:latin typeface="Gill Sans MT" charset="0"/>
                        <a:ea typeface="Gill Sans MT" charset="0"/>
                        <a:cs typeface="Gill Sans MT" charset="0"/>
                      </a:endParaRPr>
                    </a:p>
                  </a:txBody>
                  <a:tcPr/>
                </a:tc>
                <a:tc>
                  <a:txBody>
                    <a:bodyPr/>
                    <a:lstStyle/>
                    <a:p>
                      <a:pPr algn="ctr"/>
                      <a:r>
                        <a:rPr lang="en-US" sz="1500" b="1" dirty="0"/>
                        <a:t>89</a:t>
                      </a:r>
                      <a:endParaRPr lang="en-US" sz="1500" b="1" i="0" dirty="0">
                        <a:latin typeface="Gill Sans MT" charset="0"/>
                        <a:ea typeface="Gill Sans MT" charset="0"/>
                        <a:cs typeface="Gill Sans MT" charset="0"/>
                      </a:endParaRPr>
                    </a:p>
                  </a:txBody>
                  <a:tcPr/>
                </a:tc>
                <a:tc>
                  <a:txBody>
                    <a:bodyPr/>
                    <a:lstStyle/>
                    <a:p>
                      <a:pPr algn="ctr"/>
                      <a:r>
                        <a:rPr lang="en-US" sz="1500" b="1" dirty="0"/>
                        <a:t>113</a:t>
                      </a:r>
                      <a:endParaRPr lang="en-US" sz="1500" b="1" i="0" dirty="0">
                        <a:latin typeface="Gill Sans MT" charset="0"/>
                        <a:ea typeface="Gill Sans MT" charset="0"/>
                        <a:cs typeface="Gill Sans MT" charset="0"/>
                      </a:endParaRPr>
                    </a:p>
                  </a:txBody>
                  <a:tcPr/>
                </a:tc>
                <a:tc>
                  <a:txBody>
                    <a:bodyPr/>
                    <a:lstStyle/>
                    <a:p>
                      <a:pPr algn="ctr"/>
                      <a:r>
                        <a:rPr lang="en-US" sz="1500" b="1" dirty="0"/>
                        <a:t>284</a:t>
                      </a:r>
                      <a:endParaRPr lang="en-US" sz="1500" b="1" i="0" dirty="0">
                        <a:latin typeface="Gill Sans MT" charset="0"/>
                        <a:ea typeface="Gill Sans MT" charset="0"/>
                        <a:cs typeface="Gill Sans MT" charset="0"/>
                      </a:endParaRPr>
                    </a:p>
                  </a:txBody>
                  <a:tcPr/>
                </a:tc>
                <a:tc>
                  <a:txBody>
                    <a:bodyPr/>
                    <a:lstStyle/>
                    <a:p>
                      <a:pPr algn="ctr"/>
                      <a:r>
                        <a:rPr lang="en-US" sz="1500" b="1" dirty="0"/>
                        <a:t>32</a:t>
                      </a:r>
                      <a:endParaRPr lang="en-US" sz="1500" b="1" i="0" dirty="0">
                        <a:latin typeface="Gill Sans MT" charset="0"/>
                        <a:ea typeface="Gill Sans MT" charset="0"/>
                        <a:cs typeface="Gill Sans MT" charset="0"/>
                      </a:endParaRPr>
                    </a:p>
                  </a:txBody>
                  <a:tcPr/>
                </a:tc>
                <a:extLst>
                  <a:ext uri="{0D108BD9-81ED-4DB2-BD59-A6C34878D82A}">
                    <a16:rowId xmlns:a16="http://schemas.microsoft.com/office/drawing/2014/main" val="10004"/>
                  </a:ext>
                </a:extLst>
              </a:tr>
              <a:tr h="416846">
                <a:tc>
                  <a:txBody>
                    <a:bodyPr/>
                    <a:lstStyle/>
                    <a:p>
                      <a:r>
                        <a:rPr lang="en-US" sz="1500" b="1" dirty="0"/>
                        <a:t>Bibliometric</a:t>
                      </a:r>
                      <a:r>
                        <a:rPr lang="en-US" sz="1500" b="1" baseline="0" dirty="0"/>
                        <a:t> and similar studies</a:t>
                      </a:r>
                      <a:endParaRPr lang="en-US" sz="1500" b="1" i="0" dirty="0">
                        <a:latin typeface="Gill Sans MT" charset="0"/>
                        <a:ea typeface="Gill Sans MT" charset="0"/>
                        <a:cs typeface="Gill Sans MT" charset="0"/>
                      </a:endParaRPr>
                    </a:p>
                  </a:txBody>
                  <a:tcPr/>
                </a:tc>
                <a:tc>
                  <a:txBody>
                    <a:bodyPr/>
                    <a:lstStyle/>
                    <a:p>
                      <a:pPr algn="ctr"/>
                      <a:r>
                        <a:rPr lang="en-US" sz="1500" b="1" dirty="0"/>
                        <a:t>0</a:t>
                      </a:r>
                      <a:endParaRPr lang="en-US" sz="1500" b="1" i="0" dirty="0">
                        <a:latin typeface="Gill Sans MT" charset="0"/>
                        <a:ea typeface="Gill Sans MT" charset="0"/>
                        <a:cs typeface="Gill Sans MT" charset="0"/>
                      </a:endParaRPr>
                    </a:p>
                  </a:txBody>
                  <a:tcPr/>
                </a:tc>
                <a:tc>
                  <a:txBody>
                    <a:bodyPr/>
                    <a:lstStyle/>
                    <a:p>
                      <a:pPr algn="ctr"/>
                      <a:r>
                        <a:rPr lang="en-US" sz="1500" b="1" dirty="0"/>
                        <a:t>1</a:t>
                      </a:r>
                      <a:endParaRPr lang="en-US" sz="1500" b="1" i="0" dirty="0">
                        <a:latin typeface="Gill Sans MT" charset="0"/>
                        <a:ea typeface="Gill Sans MT" charset="0"/>
                        <a:cs typeface="Gill Sans MT" charset="0"/>
                      </a:endParaRPr>
                    </a:p>
                  </a:txBody>
                  <a:tcPr/>
                </a:tc>
                <a:tc>
                  <a:txBody>
                    <a:bodyPr/>
                    <a:lstStyle/>
                    <a:p>
                      <a:pPr algn="ctr"/>
                      <a:r>
                        <a:rPr lang="en-US" sz="1500" b="1" dirty="0"/>
                        <a:t>7</a:t>
                      </a:r>
                      <a:endParaRPr lang="en-US" sz="1500" b="1" i="0" dirty="0">
                        <a:latin typeface="Gill Sans MT" charset="0"/>
                        <a:ea typeface="Gill Sans MT" charset="0"/>
                        <a:cs typeface="Gill Sans MT" charset="0"/>
                      </a:endParaRPr>
                    </a:p>
                  </a:txBody>
                  <a:tcPr/>
                </a:tc>
                <a:tc>
                  <a:txBody>
                    <a:bodyPr/>
                    <a:lstStyle/>
                    <a:p>
                      <a:pPr algn="ctr"/>
                      <a:r>
                        <a:rPr lang="en-US" sz="1500" b="1" dirty="0"/>
                        <a:t>14</a:t>
                      </a:r>
                      <a:endParaRPr lang="en-US" sz="1500" b="1" i="0" dirty="0">
                        <a:latin typeface="Gill Sans MT" charset="0"/>
                        <a:ea typeface="Gill Sans MT" charset="0"/>
                        <a:cs typeface="Gill Sans MT" charset="0"/>
                      </a:endParaRPr>
                    </a:p>
                  </a:txBody>
                  <a:tcPr/>
                </a:tc>
                <a:tc>
                  <a:txBody>
                    <a:bodyPr/>
                    <a:lstStyle/>
                    <a:p>
                      <a:pPr algn="ctr"/>
                      <a:r>
                        <a:rPr lang="en-US" sz="1500" b="1" dirty="0"/>
                        <a:t>16</a:t>
                      </a:r>
                      <a:endParaRPr lang="en-US" sz="1500" b="1" i="0" dirty="0">
                        <a:latin typeface="Gill Sans MT" charset="0"/>
                        <a:ea typeface="Gill Sans MT" charset="0"/>
                        <a:cs typeface="Gill Sans MT" charset="0"/>
                      </a:endParaRPr>
                    </a:p>
                  </a:txBody>
                  <a:tcPr/>
                </a:tc>
                <a:tc>
                  <a:txBody>
                    <a:bodyPr/>
                    <a:lstStyle/>
                    <a:p>
                      <a:pPr algn="ctr"/>
                      <a:r>
                        <a:rPr lang="en-US" sz="1500" b="1" dirty="0"/>
                        <a:t>38</a:t>
                      </a:r>
                      <a:endParaRPr lang="en-US" sz="1500" b="1" i="0" dirty="0">
                        <a:latin typeface="Gill Sans MT" charset="0"/>
                        <a:ea typeface="Gill Sans MT" charset="0"/>
                        <a:cs typeface="Gill Sans MT" charset="0"/>
                      </a:endParaRPr>
                    </a:p>
                  </a:txBody>
                  <a:tcPr/>
                </a:tc>
                <a:tc>
                  <a:txBody>
                    <a:bodyPr/>
                    <a:lstStyle/>
                    <a:p>
                      <a:pPr algn="ctr"/>
                      <a:r>
                        <a:rPr lang="en-US" sz="1500" b="1" dirty="0"/>
                        <a:t>4</a:t>
                      </a:r>
                      <a:endParaRPr lang="en-US" sz="1500" b="1" i="0" dirty="0">
                        <a:latin typeface="Gill Sans MT" charset="0"/>
                        <a:ea typeface="Gill Sans MT" charset="0"/>
                        <a:cs typeface="Gill Sans MT" charset="0"/>
                      </a:endParaRPr>
                    </a:p>
                  </a:txBody>
                  <a:tcPr/>
                </a:tc>
                <a:extLst>
                  <a:ext uri="{0D108BD9-81ED-4DB2-BD59-A6C34878D82A}">
                    <a16:rowId xmlns:a16="http://schemas.microsoft.com/office/drawing/2014/main" val="10005"/>
                  </a:ext>
                </a:extLst>
              </a:tr>
              <a:tr h="382643">
                <a:tc>
                  <a:txBody>
                    <a:bodyPr/>
                    <a:lstStyle/>
                    <a:p>
                      <a:r>
                        <a:rPr lang="en-US" sz="1500" b="1" dirty="0"/>
                        <a:t>Content analysis</a:t>
                      </a:r>
                      <a:endParaRPr lang="en-US" sz="1500" b="1" i="0" dirty="0">
                        <a:latin typeface="Gill Sans MT" charset="0"/>
                        <a:ea typeface="Gill Sans MT" charset="0"/>
                        <a:cs typeface="Gill Sans MT" charset="0"/>
                      </a:endParaRPr>
                    </a:p>
                  </a:txBody>
                  <a:tcPr/>
                </a:tc>
                <a:tc>
                  <a:txBody>
                    <a:bodyPr/>
                    <a:lstStyle/>
                    <a:p>
                      <a:pPr algn="ctr"/>
                      <a:r>
                        <a:rPr lang="en-US" sz="1500" b="1" dirty="0"/>
                        <a:t>0</a:t>
                      </a:r>
                      <a:endParaRPr lang="en-US" sz="1500" b="1" i="0" dirty="0">
                        <a:latin typeface="Gill Sans MT" charset="0"/>
                        <a:ea typeface="Gill Sans MT" charset="0"/>
                        <a:cs typeface="Gill Sans MT" charset="0"/>
                      </a:endParaRPr>
                    </a:p>
                  </a:txBody>
                  <a:tcPr/>
                </a:tc>
                <a:tc>
                  <a:txBody>
                    <a:bodyPr/>
                    <a:lstStyle/>
                    <a:p>
                      <a:pPr algn="ctr"/>
                      <a:r>
                        <a:rPr lang="en-US" sz="1500" b="1" dirty="0"/>
                        <a:t>1</a:t>
                      </a:r>
                      <a:endParaRPr lang="en-US" sz="1500" b="1" i="0" dirty="0">
                        <a:latin typeface="Gill Sans MT" charset="0"/>
                        <a:ea typeface="Gill Sans MT" charset="0"/>
                        <a:cs typeface="Gill Sans MT" charset="0"/>
                      </a:endParaRPr>
                    </a:p>
                  </a:txBody>
                  <a:tcPr/>
                </a:tc>
                <a:tc>
                  <a:txBody>
                    <a:bodyPr/>
                    <a:lstStyle/>
                    <a:p>
                      <a:pPr algn="ctr"/>
                      <a:r>
                        <a:rPr lang="en-US" sz="1500" b="1" dirty="0"/>
                        <a:t>2</a:t>
                      </a:r>
                      <a:endParaRPr lang="en-US" sz="1500" b="1" i="0" dirty="0">
                        <a:latin typeface="Gill Sans MT" charset="0"/>
                        <a:ea typeface="Gill Sans MT" charset="0"/>
                        <a:cs typeface="Gill Sans MT" charset="0"/>
                      </a:endParaRPr>
                    </a:p>
                  </a:txBody>
                  <a:tcPr/>
                </a:tc>
                <a:tc>
                  <a:txBody>
                    <a:bodyPr/>
                    <a:lstStyle/>
                    <a:p>
                      <a:pPr algn="ctr"/>
                      <a:r>
                        <a:rPr lang="en-US" sz="1500" b="1" dirty="0"/>
                        <a:t>1</a:t>
                      </a:r>
                      <a:endParaRPr lang="en-US" sz="1500" b="1" i="0" dirty="0">
                        <a:latin typeface="Gill Sans MT" charset="0"/>
                        <a:ea typeface="Gill Sans MT" charset="0"/>
                        <a:cs typeface="Gill Sans MT" charset="0"/>
                      </a:endParaRPr>
                    </a:p>
                  </a:txBody>
                  <a:tcPr/>
                </a:tc>
                <a:tc>
                  <a:txBody>
                    <a:bodyPr/>
                    <a:lstStyle/>
                    <a:p>
                      <a:pPr algn="ctr"/>
                      <a:r>
                        <a:rPr lang="en-US" sz="1500" b="1" dirty="0"/>
                        <a:t>3</a:t>
                      </a:r>
                      <a:endParaRPr lang="en-US" sz="1500" b="1" i="0" dirty="0">
                        <a:latin typeface="Gill Sans MT" charset="0"/>
                        <a:ea typeface="Gill Sans MT" charset="0"/>
                        <a:cs typeface="Gill Sans MT" charset="0"/>
                      </a:endParaRPr>
                    </a:p>
                  </a:txBody>
                  <a:tcPr/>
                </a:tc>
                <a:tc>
                  <a:txBody>
                    <a:bodyPr/>
                    <a:lstStyle/>
                    <a:p>
                      <a:pPr algn="ctr"/>
                      <a:r>
                        <a:rPr lang="en-US" sz="1500" b="1" dirty="0"/>
                        <a:t>7</a:t>
                      </a:r>
                      <a:endParaRPr lang="en-US" sz="1500" b="1" i="0" dirty="0">
                        <a:latin typeface="Gill Sans MT" charset="0"/>
                        <a:ea typeface="Gill Sans MT" charset="0"/>
                        <a:cs typeface="Gill Sans MT" charset="0"/>
                      </a:endParaRPr>
                    </a:p>
                  </a:txBody>
                  <a:tcPr/>
                </a:tc>
                <a:tc>
                  <a:txBody>
                    <a:bodyPr/>
                    <a:lstStyle/>
                    <a:p>
                      <a:pPr algn="ctr"/>
                      <a:r>
                        <a:rPr lang="en-US" sz="1500" b="1" dirty="0"/>
                        <a:t>1</a:t>
                      </a:r>
                      <a:endParaRPr lang="en-US" sz="1500" b="1" i="0" dirty="0">
                        <a:latin typeface="Gill Sans MT" charset="0"/>
                        <a:ea typeface="Gill Sans MT" charset="0"/>
                        <a:cs typeface="Gill Sans MT" charset="0"/>
                      </a:endParaRPr>
                    </a:p>
                  </a:txBody>
                  <a:tcPr/>
                </a:tc>
                <a:extLst>
                  <a:ext uri="{0D108BD9-81ED-4DB2-BD59-A6C34878D82A}">
                    <a16:rowId xmlns:a16="http://schemas.microsoft.com/office/drawing/2014/main" val="10006"/>
                  </a:ext>
                </a:extLst>
              </a:tr>
              <a:tr h="382643">
                <a:tc>
                  <a:txBody>
                    <a:bodyPr/>
                    <a:lstStyle/>
                    <a:p>
                      <a:r>
                        <a:rPr lang="en-US" sz="1500" b="1" dirty="0"/>
                        <a:t>Secondary analysis</a:t>
                      </a:r>
                      <a:endParaRPr lang="en-US" sz="1500" b="1" i="0" dirty="0">
                        <a:latin typeface="Gill Sans MT" charset="0"/>
                        <a:ea typeface="Gill Sans MT" charset="0"/>
                        <a:cs typeface="Gill Sans MT" charset="0"/>
                      </a:endParaRPr>
                    </a:p>
                  </a:txBody>
                  <a:tcPr/>
                </a:tc>
                <a:tc>
                  <a:txBody>
                    <a:bodyPr/>
                    <a:lstStyle/>
                    <a:p>
                      <a:pPr algn="ctr"/>
                      <a:r>
                        <a:rPr lang="en-US" sz="1500" b="1" dirty="0"/>
                        <a:t>6</a:t>
                      </a:r>
                      <a:endParaRPr lang="en-US" sz="1500" b="1" i="0" dirty="0">
                        <a:latin typeface="Gill Sans MT" charset="0"/>
                        <a:ea typeface="Gill Sans MT" charset="0"/>
                        <a:cs typeface="Gill Sans MT" charset="0"/>
                      </a:endParaRPr>
                    </a:p>
                  </a:txBody>
                  <a:tcPr/>
                </a:tc>
                <a:tc>
                  <a:txBody>
                    <a:bodyPr/>
                    <a:lstStyle/>
                    <a:p>
                      <a:pPr algn="ctr"/>
                      <a:r>
                        <a:rPr lang="en-US" sz="1500" b="1" dirty="0"/>
                        <a:t>15</a:t>
                      </a:r>
                      <a:endParaRPr lang="en-US" sz="1500" b="1" i="0" dirty="0">
                        <a:latin typeface="Gill Sans MT" charset="0"/>
                        <a:ea typeface="Gill Sans MT" charset="0"/>
                        <a:cs typeface="Gill Sans MT" charset="0"/>
                      </a:endParaRPr>
                    </a:p>
                  </a:txBody>
                  <a:tcPr/>
                </a:tc>
                <a:tc>
                  <a:txBody>
                    <a:bodyPr/>
                    <a:lstStyle/>
                    <a:p>
                      <a:pPr algn="ctr"/>
                      <a:r>
                        <a:rPr lang="en-US" sz="1500" b="1" dirty="0"/>
                        <a:t>15</a:t>
                      </a:r>
                      <a:endParaRPr lang="en-US" sz="1500" b="1" i="0" dirty="0">
                        <a:latin typeface="Gill Sans MT" charset="0"/>
                        <a:ea typeface="Gill Sans MT" charset="0"/>
                        <a:cs typeface="Gill Sans MT" charset="0"/>
                      </a:endParaRPr>
                    </a:p>
                  </a:txBody>
                  <a:tcPr/>
                </a:tc>
                <a:tc>
                  <a:txBody>
                    <a:bodyPr/>
                    <a:lstStyle/>
                    <a:p>
                      <a:pPr algn="ctr"/>
                      <a:r>
                        <a:rPr lang="en-US" sz="1500" b="1" dirty="0"/>
                        <a:t>13</a:t>
                      </a:r>
                      <a:endParaRPr lang="en-US" sz="1500" b="1" i="0" dirty="0">
                        <a:latin typeface="Gill Sans MT" charset="0"/>
                        <a:ea typeface="Gill Sans MT" charset="0"/>
                        <a:cs typeface="Gill Sans MT" charset="0"/>
                      </a:endParaRPr>
                    </a:p>
                  </a:txBody>
                  <a:tcPr/>
                </a:tc>
                <a:tc>
                  <a:txBody>
                    <a:bodyPr/>
                    <a:lstStyle/>
                    <a:p>
                      <a:pPr algn="ctr"/>
                      <a:r>
                        <a:rPr lang="en-US" sz="1500" b="1" dirty="0"/>
                        <a:t>27</a:t>
                      </a:r>
                      <a:endParaRPr lang="en-US" sz="1500" b="1" i="0" dirty="0">
                        <a:latin typeface="Gill Sans MT" charset="0"/>
                        <a:ea typeface="Gill Sans MT" charset="0"/>
                        <a:cs typeface="Gill Sans MT" charset="0"/>
                      </a:endParaRPr>
                    </a:p>
                  </a:txBody>
                  <a:tcPr/>
                </a:tc>
                <a:tc>
                  <a:txBody>
                    <a:bodyPr/>
                    <a:lstStyle/>
                    <a:p>
                      <a:pPr algn="ctr"/>
                      <a:r>
                        <a:rPr lang="en-US" sz="1500" b="1" dirty="0"/>
                        <a:t>76</a:t>
                      </a:r>
                      <a:endParaRPr lang="en-US" sz="1500" b="1" i="0" dirty="0">
                        <a:latin typeface="Gill Sans MT" charset="0"/>
                        <a:ea typeface="Gill Sans MT" charset="0"/>
                        <a:cs typeface="Gill Sans MT" charset="0"/>
                      </a:endParaRPr>
                    </a:p>
                  </a:txBody>
                  <a:tcPr/>
                </a:tc>
                <a:tc>
                  <a:txBody>
                    <a:bodyPr/>
                    <a:lstStyle/>
                    <a:p>
                      <a:pPr algn="ctr"/>
                      <a:r>
                        <a:rPr lang="en-US" sz="1500" b="1" dirty="0"/>
                        <a:t>8</a:t>
                      </a:r>
                      <a:endParaRPr lang="en-US" sz="1500" b="1" i="0" dirty="0">
                        <a:latin typeface="Gill Sans MT" charset="0"/>
                        <a:ea typeface="Gill Sans MT" charset="0"/>
                        <a:cs typeface="Gill Sans MT" charset="0"/>
                      </a:endParaRPr>
                    </a:p>
                  </a:txBody>
                  <a:tcPr/>
                </a:tc>
                <a:extLst>
                  <a:ext uri="{0D108BD9-81ED-4DB2-BD59-A6C34878D82A}">
                    <a16:rowId xmlns:a16="http://schemas.microsoft.com/office/drawing/2014/main" val="10007"/>
                  </a:ext>
                </a:extLst>
              </a:tr>
              <a:tr h="416846">
                <a:tc>
                  <a:txBody>
                    <a:bodyPr/>
                    <a:lstStyle/>
                    <a:p>
                      <a:r>
                        <a:rPr lang="en-US" sz="1500" b="1" dirty="0"/>
                        <a:t>Historical methodologies</a:t>
                      </a:r>
                      <a:endParaRPr lang="en-US" sz="1500" b="1" i="0" dirty="0">
                        <a:latin typeface="Gill Sans MT" charset="0"/>
                        <a:ea typeface="Gill Sans MT" charset="0"/>
                        <a:cs typeface="Gill Sans MT" charset="0"/>
                      </a:endParaRPr>
                    </a:p>
                  </a:txBody>
                  <a:tcPr/>
                </a:tc>
                <a:tc>
                  <a:txBody>
                    <a:bodyPr/>
                    <a:lstStyle/>
                    <a:p>
                      <a:pPr algn="ctr"/>
                      <a:r>
                        <a:rPr lang="en-US" sz="1500" b="1" dirty="0"/>
                        <a:t>21</a:t>
                      </a:r>
                      <a:endParaRPr lang="en-US" sz="1500" b="1" i="0" dirty="0">
                        <a:latin typeface="Gill Sans MT" charset="0"/>
                        <a:ea typeface="Gill Sans MT" charset="0"/>
                        <a:cs typeface="Gill Sans MT" charset="0"/>
                      </a:endParaRPr>
                    </a:p>
                  </a:txBody>
                  <a:tcPr/>
                </a:tc>
                <a:tc>
                  <a:txBody>
                    <a:bodyPr/>
                    <a:lstStyle/>
                    <a:p>
                      <a:pPr algn="ctr"/>
                      <a:r>
                        <a:rPr lang="en-US" sz="1500" b="1" dirty="0"/>
                        <a:t>26</a:t>
                      </a:r>
                      <a:endParaRPr lang="en-US" sz="1500" b="1" i="0" dirty="0">
                        <a:latin typeface="Gill Sans MT" charset="0"/>
                        <a:ea typeface="Gill Sans MT" charset="0"/>
                        <a:cs typeface="Gill Sans MT" charset="0"/>
                      </a:endParaRPr>
                    </a:p>
                  </a:txBody>
                  <a:tcPr/>
                </a:tc>
                <a:tc>
                  <a:txBody>
                    <a:bodyPr/>
                    <a:lstStyle/>
                    <a:p>
                      <a:pPr algn="ctr"/>
                      <a:r>
                        <a:rPr lang="en-US" sz="1500" b="1" dirty="0"/>
                        <a:t>25</a:t>
                      </a:r>
                      <a:endParaRPr lang="en-US" sz="1500" b="1" i="0" dirty="0">
                        <a:latin typeface="Gill Sans MT" charset="0"/>
                        <a:ea typeface="Gill Sans MT" charset="0"/>
                        <a:cs typeface="Gill Sans MT" charset="0"/>
                      </a:endParaRPr>
                    </a:p>
                  </a:txBody>
                  <a:tcPr/>
                </a:tc>
                <a:tc>
                  <a:txBody>
                    <a:bodyPr/>
                    <a:lstStyle/>
                    <a:p>
                      <a:pPr algn="ctr"/>
                      <a:r>
                        <a:rPr lang="en-US" sz="1500" b="1" dirty="0"/>
                        <a:t>49</a:t>
                      </a:r>
                      <a:endParaRPr lang="en-US" sz="1500" b="1" i="0" dirty="0">
                        <a:latin typeface="Gill Sans MT" charset="0"/>
                        <a:ea typeface="Gill Sans MT" charset="0"/>
                        <a:cs typeface="Gill Sans MT" charset="0"/>
                      </a:endParaRPr>
                    </a:p>
                  </a:txBody>
                  <a:tcPr/>
                </a:tc>
                <a:tc>
                  <a:txBody>
                    <a:bodyPr/>
                    <a:lstStyle/>
                    <a:p>
                      <a:pPr algn="ctr"/>
                      <a:r>
                        <a:rPr lang="en-US" sz="1500" b="1" dirty="0"/>
                        <a:t>42</a:t>
                      </a:r>
                      <a:endParaRPr lang="en-US" sz="1500" b="1" i="0" dirty="0">
                        <a:latin typeface="Gill Sans MT" charset="0"/>
                        <a:ea typeface="Gill Sans MT" charset="0"/>
                        <a:cs typeface="Gill Sans MT" charset="0"/>
                      </a:endParaRPr>
                    </a:p>
                  </a:txBody>
                  <a:tcPr/>
                </a:tc>
                <a:tc>
                  <a:txBody>
                    <a:bodyPr/>
                    <a:lstStyle/>
                    <a:p>
                      <a:pPr algn="ctr"/>
                      <a:r>
                        <a:rPr lang="en-US" sz="1500" b="1" dirty="0"/>
                        <a:t>163</a:t>
                      </a:r>
                      <a:endParaRPr lang="en-US" sz="1500" b="1" i="0" dirty="0">
                        <a:latin typeface="Gill Sans MT" charset="0"/>
                        <a:ea typeface="Gill Sans MT" charset="0"/>
                        <a:cs typeface="Gill Sans MT" charset="0"/>
                      </a:endParaRPr>
                    </a:p>
                  </a:txBody>
                  <a:tcPr/>
                </a:tc>
                <a:tc>
                  <a:txBody>
                    <a:bodyPr/>
                    <a:lstStyle/>
                    <a:p>
                      <a:pPr algn="ctr"/>
                      <a:r>
                        <a:rPr lang="en-US" sz="1500" b="1" dirty="0"/>
                        <a:t>18</a:t>
                      </a:r>
                      <a:endParaRPr lang="en-US" sz="1500" b="1" i="0" dirty="0">
                        <a:latin typeface="Gill Sans MT" charset="0"/>
                        <a:ea typeface="Gill Sans MT" charset="0"/>
                        <a:cs typeface="Gill Sans MT" charset="0"/>
                      </a:endParaRPr>
                    </a:p>
                  </a:txBody>
                  <a:tcPr/>
                </a:tc>
                <a:extLst>
                  <a:ext uri="{0D108BD9-81ED-4DB2-BD59-A6C34878D82A}">
                    <a16:rowId xmlns:a16="http://schemas.microsoft.com/office/drawing/2014/main" val="10008"/>
                  </a:ext>
                </a:extLst>
              </a:tr>
              <a:tr h="416846">
                <a:tc>
                  <a:txBody>
                    <a:bodyPr/>
                    <a:lstStyle/>
                    <a:p>
                      <a:r>
                        <a:rPr lang="en-US" sz="1500" b="1" dirty="0"/>
                        <a:t>Descriptive bibliography</a:t>
                      </a:r>
                      <a:endParaRPr lang="en-US" sz="1500" b="1" i="0" dirty="0">
                        <a:latin typeface="Gill Sans MT" charset="0"/>
                        <a:ea typeface="Gill Sans MT" charset="0"/>
                        <a:cs typeface="Gill Sans MT" charset="0"/>
                      </a:endParaRPr>
                    </a:p>
                  </a:txBody>
                  <a:tcPr/>
                </a:tc>
                <a:tc>
                  <a:txBody>
                    <a:bodyPr/>
                    <a:lstStyle/>
                    <a:p>
                      <a:pPr algn="ctr"/>
                      <a:r>
                        <a:rPr lang="en-US" sz="1500" b="1" dirty="0"/>
                        <a:t>7</a:t>
                      </a:r>
                      <a:endParaRPr lang="en-US" sz="1500" b="1" i="0" dirty="0">
                        <a:latin typeface="Gill Sans MT" charset="0"/>
                        <a:ea typeface="Gill Sans MT" charset="0"/>
                        <a:cs typeface="Gill Sans MT" charset="0"/>
                      </a:endParaRPr>
                    </a:p>
                  </a:txBody>
                  <a:tcPr/>
                </a:tc>
                <a:tc>
                  <a:txBody>
                    <a:bodyPr/>
                    <a:lstStyle/>
                    <a:p>
                      <a:pPr algn="ctr"/>
                      <a:r>
                        <a:rPr lang="en-US" sz="1500" b="1" dirty="0"/>
                        <a:t>4</a:t>
                      </a:r>
                      <a:endParaRPr lang="en-US" sz="1500" b="1" i="0" dirty="0">
                        <a:latin typeface="Gill Sans MT" charset="0"/>
                        <a:ea typeface="Gill Sans MT" charset="0"/>
                        <a:cs typeface="Gill Sans MT" charset="0"/>
                      </a:endParaRPr>
                    </a:p>
                  </a:txBody>
                  <a:tcPr/>
                </a:tc>
                <a:tc>
                  <a:txBody>
                    <a:bodyPr/>
                    <a:lstStyle/>
                    <a:p>
                      <a:pPr algn="ctr"/>
                      <a:r>
                        <a:rPr lang="en-US" sz="1500" b="1" dirty="0"/>
                        <a:t>6</a:t>
                      </a:r>
                      <a:endParaRPr lang="en-US" sz="1500" b="1" i="0" dirty="0">
                        <a:latin typeface="Gill Sans MT" charset="0"/>
                        <a:ea typeface="Gill Sans MT" charset="0"/>
                        <a:cs typeface="Gill Sans MT" charset="0"/>
                      </a:endParaRPr>
                    </a:p>
                  </a:txBody>
                  <a:tcPr/>
                </a:tc>
                <a:tc>
                  <a:txBody>
                    <a:bodyPr/>
                    <a:lstStyle/>
                    <a:p>
                      <a:pPr algn="ctr"/>
                      <a:r>
                        <a:rPr lang="en-US" sz="1500" b="1" dirty="0"/>
                        <a:t>4</a:t>
                      </a:r>
                      <a:endParaRPr lang="en-US" sz="1500" b="1" i="0" dirty="0">
                        <a:latin typeface="Gill Sans MT" charset="0"/>
                        <a:ea typeface="Gill Sans MT" charset="0"/>
                        <a:cs typeface="Gill Sans MT" charset="0"/>
                      </a:endParaRPr>
                    </a:p>
                  </a:txBody>
                  <a:tcPr/>
                </a:tc>
                <a:tc>
                  <a:txBody>
                    <a:bodyPr/>
                    <a:lstStyle/>
                    <a:p>
                      <a:pPr algn="ctr"/>
                      <a:r>
                        <a:rPr lang="en-US" sz="1500" b="1" dirty="0"/>
                        <a:t>9</a:t>
                      </a:r>
                      <a:endParaRPr lang="en-US" sz="1500" b="1" i="0" dirty="0">
                        <a:latin typeface="Gill Sans MT" charset="0"/>
                        <a:ea typeface="Gill Sans MT" charset="0"/>
                        <a:cs typeface="Gill Sans MT" charset="0"/>
                      </a:endParaRPr>
                    </a:p>
                  </a:txBody>
                  <a:tcPr/>
                </a:tc>
                <a:tc>
                  <a:txBody>
                    <a:bodyPr/>
                    <a:lstStyle/>
                    <a:p>
                      <a:pPr algn="ctr"/>
                      <a:r>
                        <a:rPr lang="en-US" sz="1500" b="1" dirty="0"/>
                        <a:t>30</a:t>
                      </a:r>
                      <a:endParaRPr lang="en-US" sz="1500" b="1" i="0" dirty="0">
                        <a:latin typeface="Gill Sans MT" charset="0"/>
                        <a:ea typeface="Gill Sans MT" charset="0"/>
                        <a:cs typeface="Gill Sans MT" charset="0"/>
                      </a:endParaRPr>
                    </a:p>
                  </a:txBody>
                  <a:tcPr/>
                </a:tc>
                <a:tc>
                  <a:txBody>
                    <a:bodyPr/>
                    <a:lstStyle/>
                    <a:p>
                      <a:pPr algn="ctr"/>
                      <a:r>
                        <a:rPr lang="en-US" sz="1500" b="1" dirty="0"/>
                        <a:t>3</a:t>
                      </a:r>
                      <a:endParaRPr lang="en-US" sz="1500" b="1" i="0" dirty="0">
                        <a:latin typeface="Gill Sans MT" charset="0"/>
                        <a:ea typeface="Gill Sans MT" charset="0"/>
                        <a:cs typeface="Gill Sans MT" charset="0"/>
                      </a:endParaRPr>
                    </a:p>
                  </a:txBody>
                  <a:tcPr/>
                </a:tc>
                <a:extLst>
                  <a:ext uri="{0D108BD9-81ED-4DB2-BD59-A6C34878D82A}">
                    <a16:rowId xmlns:a16="http://schemas.microsoft.com/office/drawing/2014/main" val="10009"/>
                  </a:ext>
                </a:extLst>
              </a:tr>
              <a:tr h="382643">
                <a:tc>
                  <a:txBody>
                    <a:bodyPr/>
                    <a:lstStyle/>
                    <a:p>
                      <a:r>
                        <a:rPr lang="en-US" sz="1500" b="1" dirty="0"/>
                        <a:t>Comparative studies</a:t>
                      </a:r>
                      <a:endParaRPr lang="en-US" sz="1500" b="1" i="0" dirty="0">
                        <a:latin typeface="Gill Sans MT" charset="0"/>
                        <a:ea typeface="Gill Sans MT" charset="0"/>
                        <a:cs typeface="Gill Sans MT" charset="0"/>
                      </a:endParaRPr>
                    </a:p>
                  </a:txBody>
                  <a:tcPr/>
                </a:tc>
                <a:tc>
                  <a:txBody>
                    <a:bodyPr/>
                    <a:lstStyle/>
                    <a:p>
                      <a:pPr algn="ctr"/>
                      <a:r>
                        <a:rPr lang="en-US" sz="1500" b="1" dirty="0"/>
                        <a:t>0</a:t>
                      </a:r>
                      <a:endParaRPr lang="en-US" sz="1500" b="1" i="0" dirty="0">
                        <a:latin typeface="Gill Sans MT" charset="0"/>
                        <a:ea typeface="Gill Sans MT" charset="0"/>
                        <a:cs typeface="Gill Sans MT" charset="0"/>
                      </a:endParaRPr>
                    </a:p>
                  </a:txBody>
                  <a:tcPr/>
                </a:tc>
                <a:tc>
                  <a:txBody>
                    <a:bodyPr/>
                    <a:lstStyle/>
                    <a:p>
                      <a:pPr algn="ctr"/>
                      <a:r>
                        <a:rPr lang="en-US" sz="1500" b="1" dirty="0"/>
                        <a:t>2</a:t>
                      </a:r>
                      <a:endParaRPr lang="en-US" sz="1500" b="1" i="0" dirty="0">
                        <a:latin typeface="Gill Sans MT" charset="0"/>
                        <a:ea typeface="Gill Sans MT" charset="0"/>
                        <a:cs typeface="Gill Sans MT" charset="0"/>
                      </a:endParaRPr>
                    </a:p>
                  </a:txBody>
                  <a:tcPr/>
                </a:tc>
                <a:tc>
                  <a:txBody>
                    <a:bodyPr/>
                    <a:lstStyle/>
                    <a:p>
                      <a:pPr algn="ctr"/>
                      <a:r>
                        <a:rPr lang="en-US" sz="1500" b="1" dirty="0"/>
                        <a:t>6</a:t>
                      </a:r>
                      <a:endParaRPr lang="en-US" sz="1500" b="1" i="0" dirty="0">
                        <a:latin typeface="Gill Sans MT" charset="0"/>
                        <a:ea typeface="Gill Sans MT" charset="0"/>
                        <a:cs typeface="Gill Sans MT" charset="0"/>
                      </a:endParaRPr>
                    </a:p>
                  </a:txBody>
                  <a:tcPr/>
                </a:tc>
                <a:tc>
                  <a:txBody>
                    <a:bodyPr/>
                    <a:lstStyle/>
                    <a:p>
                      <a:pPr algn="ctr"/>
                      <a:r>
                        <a:rPr lang="en-US" sz="1500" b="1" dirty="0"/>
                        <a:t>4</a:t>
                      </a:r>
                      <a:endParaRPr lang="en-US" sz="1500" b="1" i="0" dirty="0">
                        <a:latin typeface="Gill Sans MT" charset="0"/>
                        <a:ea typeface="Gill Sans MT" charset="0"/>
                        <a:cs typeface="Gill Sans MT" charset="0"/>
                      </a:endParaRPr>
                    </a:p>
                  </a:txBody>
                  <a:tcPr/>
                </a:tc>
                <a:tc>
                  <a:txBody>
                    <a:bodyPr/>
                    <a:lstStyle/>
                    <a:p>
                      <a:pPr algn="ctr"/>
                      <a:r>
                        <a:rPr lang="en-US" sz="1500" b="1" dirty="0"/>
                        <a:t>7</a:t>
                      </a:r>
                      <a:endParaRPr lang="en-US" sz="1500" b="1" i="0" dirty="0">
                        <a:latin typeface="Gill Sans MT" charset="0"/>
                        <a:ea typeface="Gill Sans MT" charset="0"/>
                        <a:cs typeface="Gill Sans MT" charset="0"/>
                      </a:endParaRPr>
                    </a:p>
                  </a:txBody>
                  <a:tcPr/>
                </a:tc>
                <a:tc>
                  <a:txBody>
                    <a:bodyPr/>
                    <a:lstStyle/>
                    <a:p>
                      <a:pPr algn="ctr"/>
                      <a:r>
                        <a:rPr lang="en-US" sz="1500" b="1" dirty="0"/>
                        <a:t>19</a:t>
                      </a:r>
                      <a:endParaRPr lang="en-US" sz="1500" b="1" i="0" dirty="0">
                        <a:latin typeface="Gill Sans MT" charset="0"/>
                        <a:ea typeface="Gill Sans MT" charset="0"/>
                        <a:cs typeface="Gill Sans MT" charset="0"/>
                      </a:endParaRPr>
                    </a:p>
                  </a:txBody>
                  <a:tcPr/>
                </a:tc>
                <a:tc>
                  <a:txBody>
                    <a:bodyPr/>
                    <a:lstStyle/>
                    <a:p>
                      <a:pPr algn="ctr"/>
                      <a:r>
                        <a:rPr lang="en-US" sz="1500" b="1" dirty="0"/>
                        <a:t>2</a:t>
                      </a:r>
                      <a:endParaRPr lang="en-US" sz="1500" b="1" i="0" dirty="0">
                        <a:latin typeface="Gill Sans MT" charset="0"/>
                        <a:ea typeface="Gill Sans MT" charset="0"/>
                        <a:cs typeface="Gill Sans MT" charset="0"/>
                      </a:endParaRPr>
                    </a:p>
                  </a:txBody>
                  <a:tcPr/>
                </a:tc>
                <a:extLst>
                  <a:ext uri="{0D108BD9-81ED-4DB2-BD59-A6C34878D82A}">
                    <a16:rowId xmlns:a16="http://schemas.microsoft.com/office/drawing/2014/main" val="10010"/>
                  </a:ext>
                </a:extLst>
              </a:tr>
              <a:tr h="382643">
                <a:tc>
                  <a:txBody>
                    <a:bodyPr/>
                    <a:lstStyle/>
                    <a:p>
                      <a:r>
                        <a:rPr lang="en-US" sz="1500" b="1" dirty="0"/>
                        <a:t>Other and multiple</a:t>
                      </a:r>
                      <a:endParaRPr lang="en-US" sz="1500" b="1" i="0" dirty="0">
                        <a:latin typeface="Gill Sans MT" charset="0"/>
                        <a:ea typeface="Gill Sans MT" charset="0"/>
                        <a:cs typeface="Gill Sans MT" charset="0"/>
                      </a:endParaRPr>
                    </a:p>
                  </a:txBody>
                  <a:tcPr/>
                </a:tc>
                <a:tc>
                  <a:txBody>
                    <a:bodyPr/>
                    <a:lstStyle/>
                    <a:p>
                      <a:pPr algn="ctr"/>
                      <a:r>
                        <a:rPr lang="en-US" sz="1500" b="1" dirty="0"/>
                        <a:t>3</a:t>
                      </a:r>
                      <a:endParaRPr lang="en-US" sz="1500" b="1" i="0" dirty="0">
                        <a:latin typeface="Gill Sans MT" charset="0"/>
                        <a:ea typeface="Gill Sans MT" charset="0"/>
                        <a:cs typeface="Gill Sans MT" charset="0"/>
                      </a:endParaRPr>
                    </a:p>
                  </a:txBody>
                  <a:tcPr/>
                </a:tc>
                <a:tc>
                  <a:txBody>
                    <a:bodyPr/>
                    <a:lstStyle/>
                    <a:p>
                      <a:pPr algn="ctr"/>
                      <a:r>
                        <a:rPr lang="en-US" sz="1500" b="1" dirty="0"/>
                        <a:t>1</a:t>
                      </a:r>
                      <a:endParaRPr lang="en-US" sz="1500" b="1" i="0" dirty="0">
                        <a:latin typeface="Gill Sans MT" charset="0"/>
                        <a:ea typeface="Gill Sans MT" charset="0"/>
                        <a:cs typeface="Gill Sans MT" charset="0"/>
                      </a:endParaRPr>
                    </a:p>
                  </a:txBody>
                  <a:tcPr/>
                </a:tc>
                <a:tc>
                  <a:txBody>
                    <a:bodyPr/>
                    <a:lstStyle/>
                    <a:p>
                      <a:pPr algn="ctr"/>
                      <a:r>
                        <a:rPr lang="en-US" sz="1500" b="1" dirty="0"/>
                        <a:t>7</a:t>
                      </a:r>
                      <a:endParaRPr lang="en-US" sz="1500" b="1" i="0" dirty="0">
                        <a:latin typeface="Gill Sans MT" charset="0"/>
                        <a:ea typeface="Gill Sans MT" charset="0"/>
                        <a:cs typeface="Gill Sans MT" charset="0"/>
                      </a:endParaRPr>
                    </a:p>
                  </a:txBody>
                  <a:tcPr/>
                </a:tc>
                <a:tc>
                  <a:txBody>
                    <a:bodyPr/>
                    <a:lstStyle/>
                    <a:p>
                      <a:pPr algn="ctr"/>
                      <a:r>
                        <a:rPr lang="en-US" sz="1500" b="1" dirty="0"/>
                        <a:t>9</a:t>
                      </a:r>
                      <a:endParaRPr lang="en-US" sz="1500" b="1" i="0" dirty="0">
                        <a:latin typeface="Gill Sans MT" charset="0"/>
                        <a:ea typeface="Gill Sans MT" charset="0"/>
                        <a:cs typeface="Gill Sans MT" charset="0"/>
                      </a:endParaRPr>
                    </a:p>
                  </a:txBody>
                  <a:tcPr/>
                </a:tc>
                <a:tc>
                  <a:txBody>
                    <a:bodyPr/>
                    <a:lstStyle/>
                    <a:p>
                      <a:pPr algn="ctr"/>
                      <a:r>
                        <a:rPr lang="en-US" sz="1500" b="1" dirty="0"/>
                        <a:t>10</a:t>
                      </a:r>
                      <a:endParaRPr lang="en-US" sz="1500" b="1" i="0" dirty="0">
                        <a:latin typeface="Gill Sans MT" charset="0"/>
                        <a:ea typeface="Gill Sans MT" charset="0"/>
                        <a:cs typeface="Gill Sans MT" charset="0"/>
                      </a:endParaRPr>
                    </a:p>
                  </a:txBody>
                  <a:tcPr/>
                </a:tc>
                <a:tc>
                  <a:txBody>
                    <a:bodyPr/>
                    <a:lstStyle/>
                    <a:p>
                      <a:pPr algn="ctr"/>
                      <a:r>
                        <a:rPr lang="en-US" sz="1500" b="1" dirty="0"/>
                        <a:t>30</a:t>
                      </a:r>
                      <a:endParaRPr lang="en-US" sz="1500" b="1" i="0" dirty="0">
                        <a:latin typeface="Gill Sans MT" charset="0"/>
                        <a:ea typeface="Gill Sans MT" charset="0"/>
                        <a:cs typeface="Gill Sans MT" charset="0"/>
                      </a:endParaRPr>
                    </a:p>
                  </a:txBody>
                  <a:tcPr/>
                </a:tc>
                <a:tc>
                  <a:txBody>
                    <a:bodyPr/>
                    <a:lstStyle/>
                    <a:p>
                      <a:pPr algn="ctr"/>
                      <a:r>
                        <a:rPr lang="en-US" sz="1500" b="1" dirty="0"/>
                        <a:t>3</a:t>
                      </a:r>
                      <a:endParaRPr lang="en-US" sz="1500" b="1" i="0" dirty="0">
                        <a:latin typeface="Gill Sans MT" charset="0"/>
                        <a:ea typeface="Gill Sans MT" charset="0"/>
                        <a:cs typeface="Gill Sans MT" charset="0"/>
                      </a:endParaRPr>
                    </a:p>
                  </a:txBody>
                  <a:tcPr/>
                </a:tc>
                <a:extLst>
                  <a:ext uri="{0D108BD9-81ED-4DB2-BD59-A6C34878D82A}">
                    <a16:rowId xmlns:a16="http://schemas.microsoft.com/office/drawing/2014/main" val="10011"/>
                  </a:ext>
                </a:extLst>
              </a:tr>
              <a:tr h="382643">
                <a:tc>
                  <a:txBody>
                    <a:bodyPr/>
                    <a:lstStyle/>
                    <a:p>
                      <a:r>
                        <a:rPr lang="en-US" sz="1500" b="1" dirty="0"/>
                        <a:t>All papers*</a:t>
                      </a:r>
                      <a:endParaRPr lang="en-US" sz="1500" b="1" i="0" dirty="0">
                        <a:latin typeface="Gill Sans MT" charset="0"/>
                        <a:ea typeface="Gill Sans MT" charset="0"/>
                        <a:cs typeface="Gill Sans MT" charset="0"/>
                      </a:endParaRPr>
                    </a:p>
                  </a:txBody>
                  <a:tcPr/>
                </a:tc>
                <a:tc>
                  <a:txBody>
                    <a:bodyPr/>
                    <a:lstStyle/>
                    <a:p>
                      <a:pPr algn="ctr"/>
                      <a:r>
                        <a:rPr lang="en-US" sz="1500" b="1" dirty="0"/>
                        <a:t>76</a:t>
                      </a:r>
                      <a:endParaRPr lang="en-US" sz="1500" b="1" i="0" dirty="0">
                        <a:latin typeface="Gill Sans MT" charset="0"/>
                        <a:ea typeface="Gill Sans MT" charset="0"/>
                        <a:cs typeface="Gill Sans MT" charset="0"/>
                      </a:endParaRPr>
                    </a:p>
                  </a:txBody>
                  <a:tcPr/>
                </a:tc>
                <a:tc>
                  <a:txBody>
                    <a:bodyPr/>
                    <a:lstStyle/>
                    <a:p>
                      <a:pPr algn="ctr"/>
                      <a:r>
                        <a:rPr lang="en-US" sz="1500" b="1" dirty="0"/>
                        <a:t>96</a:t>
                      </a:r>
                      <a:endParaRPr lang="en-US" sz="1500" b="1" i="0" dirty="0">
                        <a:latin typeface="Gill Sans MT" charset="0"/>
                        <a:ea typeface="Gill Sans MT" charset="0"/>
                        <a:cs typeface="Gill Sans MT" charset="0"/>
                      </a:endParaRPr>
                    </a:p>
                  </a:txBody>
                  <a:tcPr/>
                </a:tc>
                <a:tc>
                  <a:txBody>
                    <a:bodyPr/>
                    <a:lstStyle/>
                    <a:p>
                      <a:pPr algn="ctr"/>
                      <a:r>
                        <a:rPr lang="en-US" sz="1500" b="1" dirty="0"/>
                        <a:t>139</a:t>
                      </a:r>
                      <a:endParaRPr lang="en-US" sz="1500" b="1" i="0" dirty="0">
                        <a:latin typeface="Gill Sans MT" charset="0"/>
                        <a:ea typeface="Gill Sans MT" charset="0"/>
                        <a:cs typeface="Gill Sans MT" charset="0"/>
                      </a:endParaRPr>
                    </a:p>
                  </a:txBody>
                  <a:tcPr/>
                </a:tc>
                <a:tc>
                  <a:txBody>
                    <a:bodyPr/>
                    <a:lstStyle/>
                    <a:p>
                      <a:pPr algn="ctr"/>
                      <a:r>
                        <a:rPr lang="en-US" sz="1500" b="1" dirty="0"/>
                        <a:t>274</a:t>
                      </a:r>
                      <a:endParaRPr lang="en-US" sz="1500" b="1" i="0" dirty="0">
                        <a:latin typeface="Gill Sans MT" charset="0"/>
                        <a:ea typeface="Gill Sans MT" charset="0"/>
                        <a:cs typeface="Gill Sans MT" charset="0"/>
                      </a:endParaRPr>
                    </a:p>
                  </a:txBody>
                  <a:tcPr/>
                </a:tc>
                <a:tc>
                  <a:txBody>
                    <a:bodyPr/>
                    <a:lstStyle/>
                    <a:p>
                      <a:pPr algn="ctr"/>
                      <a:r>
                        <a:rPr lang="en-US" sz="1500" b="1" dirty="0"/>
                        <a:t>315</a:t>
                      </a:r>
                      <a:endParaRPr lang="en-US" sz="1500" b="1" i="0" dirty="0">
                        <a:latin typeface="Gill Sans MT" charset="0"/>
                        <a:ea typeface="Gill Sans MT" charset="0"/>
                        <a:cs typeface="Gill Sans MT" charset="0"/>
                      </a:endParaRPr>
                    </a:p>
                  </a:txBody>
                  <a:tcPr/>
                </a:tc>
                <a:tc>
                  <a:txBody>
                    <a:bodyPr/>
                    <a:lstStyle/>
                    <a:p>
                      <a:pPr algn="ctr"/>
                      <a:r>
                        <a:rPr lang="en-US" sz="1500" b="1" dirty="0"/>
                        <a:t>900</a:t>
                      </a:r>
                      <a:endParaRPr lang="en-US" sz="1500" b="1" i="0" dirty="0">
                        <a:latin typeface="Gill Sans MT" charset="0"/>
                        <a:ea typeface="Gill Sans MT" charset="0"/>
                        <a:cs typeface="Gill Sans MT" charset="0"/>
                      </a:endParaRPr>
                    </a:p>
                  </a:txBody>
                  <a:tcPr/>
                </a:tc>
                <a:tc>
                  <a:txBody>
                    <a:bodyPr/>
                    <a:lstStyle/>
                    <a:p>
                      <a:pPr algn="ctr"/>
                      <a:r>
                        <a:rPr lang="en-US" sz="1500" b="1" dirty="0"/>
                        <a:t>100</a:t>
                      </a:r>
                      <a:endParaRPr lang="en-US" sz="1500" b="1" i="0" dirty="0">
                        <a:latin typeface="Gill Sans MT" charset="0"/>
                        <a:ea typeface="Gill Sans MT" charset="0"/>
                        <a:cs typeface="Gill Sans MT" charset="0"/>
                      </a:endParaRPr>
                    </a:p>
                  </a:txBody>
                  <a:tcPr/>
                </a:tc>
                <a:extLst>
                  <a:ext uri="{0D108BD9-81ED-4DB2-BD59-A6C34878D82A}">
                    <a16:rowId xmlns:a16="http://schemas.microsoft.com/office/drawing/2014/main" val="10012"/>
                  </a:ext>
                </a:extLst>
              </a:tr>
            </a:tbl>
          </a:graphicData>
        </a:graphic>
      </p:graphicFrame>
      <p:sp>
        <p:nvSpPr>
          <p:cNvPr id="2" name="Title 1"/>
          <p:cNvSpPr>
            <a:spLocks noGrp="1"/>
          </p:cNvSpPr>
          <p:nvPr>
            <p:ph type="title" idx="4294967295"/>
          </p:nvPr>
        </p:nvSpPr>
        <p:spPr>
          <a:xfrm>
            <a:off x="1840442" y="74402"/>
            <a:ext cx="8511117" cy="486833"/>
          </a:xfrm>
          <a:prstGeom prst="rect">
            <a:avLst/>
          </a:prstGeom>
          <a:noFill/>
        </p:spPr>
        <p:txBody>
          <a:bodyPr>
            <a:normAutofit fontScale="90000"/>
          </a:bodyPr>
          <a:lstStyle/>
          <a:p>
            <a:pPr algn="l"/>
            <a:r>
              <a:rPr lang="en-US" sz="3600" b="1" dirty="0">
                <a:solidFill>
                  <a:schemeClr val="bg1"/>
                </a:solidFill>
                <a:latin typeface="Arial" panose="020B0604020202020204" pitchFamily="34" charset="0"/>
                <a:cs typeface="Arial" panose="020B0604020202020204" pitchFamily="34" charset="0"/>
              </a:rPr>
              <a:t>Research Papers by Methodology &amp; Year</a:t>
            </a:r>
            <a:endParaRPr lang="en-US" sz="1600" b="1" dirty="0">
              <a:solidFill>
                <a:schemeClr val="bg1"/>
              </a:solidFill>
            </a:endParaRPr>
          </a:p>
        </p:txBody>
      </p:sp>
      <p:sp>
        <p:nvSpPr>
          <p:cNvPr id="6" name="TextBox 5">
            <a:extLst>
              <a:ext uri="{FF2B5EF4-FFF2-40B4-BE49-F238E27FC236}">
                <a16:creationId xmlns:a16="http://schemas.microsoft.com/office/drawing/2014/main" id="{52C1F9E5-8367-47F2-A01D-72E0B570852E}"/>
              </a:ext>
            </a:extLst>
          </p:cNvPr>
          <p:cNvSpPr txBox="1"/>
          <p:nvPr/>
        </p:nvSpPr>
        <p:spPr>
          <a:xfrm>
            <a:off x="10202426" y="5954851"/>
            <a:ext cx="1547447" cy="307777"/>
          </a:xfrm>
          <a:prstGeom prst="rect">
            <a:avLst/>
          </a:prstGeom>
          <a:noFill/>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(Powell, 1999)</a:t>
            </a:r>
          </a:p>
        </p:txBody>
      </p:sp>
    </p:spTree>
    <p:extLst>
      <p:ext uri="{BB962C8B-B14F-4D97-AF65-F5344CB8AC3E}">
        <p14:creationId xmlns:p14="http://schemas.microsoft.com/office/powerpoint/2010/main" val="4210409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Master_Slides_V2">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11611</TotalTime>
  <Words>11451</Words>
  <Application>Microsoft Office PowerPoint</Application>
  <PresentationFormat>Widescreen</PresentationFormat>
  <Paragraphs>1114</Paragraphs>
  <Slides>77</Slides>
  <Notes>77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77</vt:i4>
      </vt:variant>
    </vt:vector>
  </HeadingPairs>
  <TitlesOfParts>
    <vt:vector size="89" baseType="lpstr">
      <vt:lpstr>ＭＳ Ｐゴシック</vt:lpstr>
      <vt:lpstr>Adobe Song Std L</vt:lpstr>
      <vt:lpstr>Arial</vt:lpstr>
      <vt:lpstr>Calibri</vt:lpstr>
      <vt:lpstr>Gill Sans MT</vt:lpstr>
      <vt:lpstr>Myriad Pro</vt:lpstr>
      <vt:lpstr>Open Sans</vt:lpstr>
      <vt:lpstr>Times New Roman</vt:lpstr>
      <vt:lpstr>Wingdings</vt:lpstr>
      <vt:lpstr>Master_Slides_V2</vt:lpstr>
      <vt:lpstr>Nonconfidential</vt:lpstr>
      <vt:lpstr>1_Nonconfidential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Papers by Methodology &amp; Year</vt:lpstr>
      <vt:lpstr>Research Methods: JDoc 2001-2010 </vt:lpstr>
      <vt:lpstr>Research Methods: JASIS&amp;T 2001-2010</vt:lpstr>
      <vt:lpstr>Research Methods: LISR 2001-2010</vt:lpstr>
      <vt:lpstr>Research Methods: JAL 2004-2013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Define the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Digital Visitors and Residents Diaries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Unstructured vs. Structured Observations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ways of seeing: Understanding individuals on their terms</dc:title>
  <dc:creator>Connaway,Lynn</dc:creator>
  <cp:lastModifiedBy>Schadt,Erin</cp:lastModifiedBy>
  <cp:revision>727</cp:revision>
  <dcterms:created xsi:type="dcterms:W3CDTF">2017-02-13T18:09:19Z</dcterms:created>
  <dcterms:modified xsi:type="dcterms:W3CDTF">2019-03-27T16:34:39Z</dcterms:modified>
</cp:coreProperties>
</file>