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13" r:id="rId2"/>
    <p:sldMasterId id="2147483727" r:id="rId3"/>
  </p:sldMasterIdLst>
  <p:notesMasterIdLst>
    <p:notesMasterId r:id="rId66"/>
  </p:notesMasterIdLst>
  <p:sldIdLst>
    <p:sldId id="401" r:id="rId4"/>
    <p:sldId id="266" r:id="rId5"/>
    <p:sldId id="599" r:id="rId6"/>
    <p:sldId id="600" r:id="rId7"/>
    <p:sldId id="602" r:id="rId8"/>
    <p:sldId id="601" r:id="rId9"/>
    <p:sldId id="595" r:id="rId10"/>
    <p:sldId id="580" r:id="rId11"/>
    <p:sldId id="478" r:id="rId12"/>
    <p:sldId id="585" r:id="rId13"/>
    <p:sldId id="540" r:id="rId14"/>
    <p:sldId id="393" r:id="rId15"/>
    <p:sldId id="558" r:id="rId16"/>
    <p:sldId id="597" r:id="rId17"/>
    <p:sldId id="439" r:id="rId18"/>
    <p:sldId id="282" r:id="rId19"/>
    <p:sldId id="411" r:id="rId20"/>
    <p:sldId id="494" r:id="rId21"/>
    <p:sldId id="493" r:id="rId22"/>
    <p:sldId id="274" r:id="rId23"/>
    <p:sldId id="606" r:id="rId24"/>
    <p:sldId id="371" r:id="rId25"/>
    <p:sldId id="594" r:id="rId26"/>
    <p:sldId id="373" r:id="rId27"/>
    <p:sldId id="413" r:id="rId28"/>
    <p:sldId id="593" r:id="rId29"/>
    <p:sldId id="356" r:id="rId30"/>
    <p:sldId id="569" r:id="rId31"/>
    <p:sldId id="592" r:id="rId32"/>
    <p:sldId id="559" r:id="rId33"/>
    <p:sldId id="562" r:id="rId34"/>
    <p:sldId id="275" r:id="rId35"/>
    <p:sldId id="587" r:id="rId36"/>
    <p:sldId id="395" r:id="rId37"/>
    <p:sldId id="410" r:id="rId38"/>
    <p:sldId id="400" r:id="rId39"/>
    <p:sldId id="588" r:id="rId40"/>
    <p:sldId id="532" r:id="rId41"/>
    <p:sldId id="328" r:id="rId42"/>
    <p:sldId id="408" r:id="rId43"/>
    <p:sldId id="589" r:id="rId44"/>
    <p:sldId id="405" r:id="rId45"/>
    <p:sldId id="406" r:id="rId46"/>
    <p:sldId id="390" r:id="rId47"/>
    <p:sldId id="388" r:id="rId48"/>
    <p:sldId id="610" r:id="rId49"/>
    <p:sldId id="320" r:id="rId50"/>
    <p:sldId id="261" r:id="rId51"/>
    <p:sldId id="556" r:id="rId52"/>
    <p:sldId id="607" r:id="rId53"/>
    <p:sldId id="582" r:id="rId54"/>
    <p:sldId id="257" r:id="rId55"/>
    <p:sldId id="349" r:id="rId56"/>
    <p:sldId id="402" r:id="rId57"/>
    <p:sldId id="525" r:id="rId58"/>
    <p:sldId id="608" r:id="rId59"/>
    <p:sldId id="609" r:id="rId60"/>
    <p:sldId id="472" r:id="rId61"/>
    <p:sldId id="357" r:id="rId62"/>
    <p:sldId id="465" r:id="rId63"/>
    <p:sldId id="603" r:id="rId64"/>
    <p:sldId id="389"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non,Brittany" initials="B" lastIdx="21" clrIdx="0">
    <p:extLst>
      <p:ext uri="{19B8F6BF-5375-455C-9EA6-DF929625EA0E}">
        <p15:presenceInfo xmlns:p15="http://schemas.microsoft.com/office/powerpoint/2012/main" userId="S-1-5-21-2132901703-1472156187-1681070327-62342" providerId="AD"/>
      </p:ext>
    </p:extLst>
  </p:cmAuthor>
  <p:cmAuthor id="2" name="Connaway,Lynn" initials="C" lastIdx="1" clrIdx="1">
    <p:extLst>
      <p:ext uri="{19B8F6BF-5375-455C-9EA6-DF929625EA0E}">
        <p15:presenceInfo xmlns:p15="http://schemas.microsoft.com/office/powerpoint/2012/main" userId="S-1-5-21-2132901703-1472156187-1681070327-237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EFA"/>
    <a:srgbClr val="C6C8D8"/>
    <a:srgbClr val="C7C9D8"/>
    <a:srgbClr val="D5EAFF"/>
    <a:srgbClr val="073779"/>
    <a:srgbClr val="000000"/>
    <a:srgbClr val="858585"/>
    <a:srgbClr val="8B8B8B"/>
    <a:srgbClr val="3193D0"/>
    <a:srgbClr val="221F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43" autoAdjust="0"/>
    <p:restoredTop sz="75989" autoAdjust="0"/>
  </p:normalViewPr>
  <p:slideViewPr>
    <p:cSldViewPr snapToGrid="0">
      <p:cViewPr varScale="1">
        <p:scale>
          <a:sx n="59" d="100"/>
          <a:sy n="59" d="100"/>
        </p:scale>
        <p:origin x="115" y="53"/>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63" d="100"/>
          <a:sy n="63" d="100"/>
        </p:scale>
        <p:origin x="3134"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973B9B-E457-4D6B-B735-65636897F970}" type="datetimeFigureOut">
              <a:rPr lang="en-US" smtClean="0"/>
              <a:t>3/27/2019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A6DD34-2E5D-44F1-8091-20CC79DD3A1A}" type="slidenum">
              <a:rPr lang="en-US" smtClean="0"/>
              <a:t>‹#›</a:t>
            </a:fld>
            <a:endParaRPr lang="en-US"/>
          </a:p>
        </p:txBody>
      </p:sp>
    </p:spTree>
    <p:extLst>
      <p:ext uri="{BB962C8B-B14F-4D97-AF65-F5344CB8AC3E}">
        <p14:creationId xmlns:p14="http://schemas.microsoft.com/office/powerpoint/2010/main" val="522266935"/>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oclc.org/content/dam/research/publications/2017/oclcresearch-many-faces-digital-vandr-a4.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guides.uflib.ufl.edu/RSIC"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guides.uflib.ufl.edu/RSIC"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chronicle.com/blognetwork/theubiquitouslibrarian/2012/04/04/think-like-a-startup-a-white-paper/"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oclc.org/research/activities/past/orprojects/imls/default.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1</a:t>
            </a:fld>
            <a:endParaRPr lang="en-US"/>
          </a:p>
        </p:txBody>
      </p:sp>
    </p:spTree>
    <p:extLst>
      <p:ext uri="{BB962C8B-B14F-4D97-AF65-F5344CB8AC3E}">
        <p14:creationId xmlns:p14="http://schemas.microsoft.com/office/powerpoint/2010/main" val="1137411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6DD34-2E5D-44F1-8091-20CC79DD3A1A}" type="slidenum">
              <a:rPr lang="en-US" smtClean="0"/>
              <a:t>10</a:t>
            </a:fld>
            <a:endParaRPr lang="en-US"/>
          </a:p>
        </p:txBody>
      </p:sp>
    </p:spTree>
    <p:extLst>
      <p:ext uri="{BB962C8B-B14F-4D97-AF65-F5344CB8AC3E}">
        <p14:creationId xmlns:p14="http://schemas.microsoft.com/office/powerpoint/2010/main" val="1186299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Image: https://www.flickr.com/photos/publiclibrariesnsw/29760437411/ by State Library of NSW Public Library Services / CC BY 2.0</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Sutherland Library, NSW, 30 April 2015. Sutherland, NSW, Australia.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defTabSz="457200">
              <a:defRPr/>
            </a:pPr>
            <a:r>
              <a:rPr lang="en-US" dirty="0"/>
              <a:t>Connaway, L. S., &amp; Radford, M. L. (2017). </a:t>
            </a:r>
            <a:r>
              <a:rPr lang="en-US" i="1" dirty="0"/>
              <a:t>Research methods for library and information science</a:t>
            </a:r>
            <a:r>
              <a:rPr lang="en-US" dirty="0"/>
              <a:t> (6th ed.). Westport, CT: Libraries Unlimited.</a:t>
            </a:r>
          </a:p>
        </p:txBody>
      </p:sp>
      <p:sp>
        <p:nvSpPr>
          <p:cNvPr id="4" name="Slide Number Placeholder 3"/>
          <p:cNvSpPr>
            <a:spLocks noGrp="1"/>
          </p:cNvSpPr>
          <p:nvPr>
            <p:ph type="sldNum" sz="quarter" idx="10"/>
          </p:nvPr>
        </p:nvSpPr>
        <p:spPr/>
        <p:txBody>
          <a:bodyPr/>
          <a:lstStyle/>
          <a:p>
            <a:fld id="{AE921901-2D7D-404F-83CF-0310337D82A5}" type="slidenum">
              <a:rPr lang="en-US" smtClean="0"/>
              <a:pPr/>
              <a:t>11</a:t>
            </a:fld>
            <a:endParaRPr lang="en-US" dirty="0"/>
          </a:p>
        </p:txBody>
      </p:sp>
    </p:spTree>
    <p:extLst>
      <p:ext uri="{BB962C8B-B14F-4D97-AF65-F5344CB8AC3E}">
        <p14:creationId xmlns:p14="http://schemas.microsoft.com/office/powerpoint/2010/main" val="3200724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0946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Image: https://www.flickr.com/photos/andrewoffield/4434702020/ by Shadow-or-Light / CC BY-NC-ND 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Arial" panose="020B0604020202020204" pitchFamily="34" charset="0"/>
                <a:ea typeface="+mn-ea"/>
                <a:cs typeface="Arial" panose="020B0604020202020204" pitchFamily="34" charset="0"/>
              </a:rPr>
              <a:t>The State Library of New South Wales - Sydney, Australia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Connaway, L. S., &amp; Radford, M. L. (2017). </a:t>
            </a:r>
            <a:r>
              <a:rPr lang="en-US" sz="1400" i="1" dirty="0"/>
              <a:t>Research methods for library and information science</a:t>
            </a:r>
            <a:r>
              <a:rPr lang="en-US" sz="1400" dirty="0"/>
              <a:t> (6th ed.). Westport, CT: Libraries Unlimited.</a:t>
            </a:r>
          </a:p>
        </p:txBody>
      </p:sp>
      <p:sp>
        <p:nvSpPr>
          <p:cNvPr id="4" name="Slide Number Placeholder 3"/>
          <p:cNvSpPr>
            <a:spLocks noGrp="1"/>
          </p:cNvSpPr>
          <p:nvPr>
            <p:ph type="sldNum" sz="quarter" idx="10"/>
          </p:nvPr>
        </p:nvSpPr>
        <p:spPr/>
        <p:txBody>
          <a:bodyPr/>
          <a:lstStyle/>
          <a:p>
            <a:fld id="{35A6DD34-2E5D-44F1-8091-20CC79DD3A1A}" type="slidenum">
              <a:rPr lang="en-US" smtClean="0"/>
              <a:t>12</a:t>
            </a:fld>
            <a:endParaRPr lang="en-US"/>
          </a:p>
        </p:txBody>
      </p:sp>
    </p:spTree>
    <p:extLst>
      <p:ext uri="{BB962C8B-B14F-4D97-AF65-F5344CB8AC3E}">
        <p14:creationId xmlns:p14="http://schemas.microsoft.com/office/powerpoint/2010/main" val="468338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https://www.flickr.com/photos/duluoz_cats/35585698740/ by </a:t>
            </a:r>
            <a:r>
              <a:rPr lang="en-US" dirty="0" err="1"/>
              <a:t>duluoz</a:t>
            </a:r>
            <a:r>
              <a:rPr lang="en-US" dirty="0"/>
              <a:t> cats / CC BY-NC-ND 2.0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Arial" panose="020B0604020202020204" pitchFamily="34" charset="0"/>
                <a:ea typeface="+mn-ea"/>
                <a:cs typeface="Arial" panose="020B0604020202020204" pitchFamily="34" charset="0"/>
              </a:rPr>
              <a:t>The State Library of New South Wales - Sydney, Australia.</a:t>
            </a:r>
          </a:p>
        </p:txBody>
      </p:sp>
      <p:sp>
        <p:nvSpPr>
          <p:cNvPr id="4" name="Slide Number Placeholder 3"/>
          <p:cNvSpPr>
            <a:spLocks noGrp="1"/>
          </p:cNvSpPr>
          <p:nvPr>
            <p:ph type="sldNum" sz="quarter" idx="10"/>
          </p:nvPr>
        </p:nvSpPr>
        <p:spPr/>
        <p:txBody>
          <a:bodyPr/>
          <a:lstStyle/>
          <a:p>
            <a:fld id="{35A6DD34-2E5D-44F1-8091-20CC79DD3A1A}" type="slidenum">
              <a:rPr lang="en-US" smtClean="0"/>
              <a:t>13</a:t>
            </a:fld>
            <a:endParaRPr lang="en-US"/>
          </a:p>
        </p:txBody>
      </p:sp>
    </p:spTree>
    <p:extLst>
      <p:ext uri="{BB962C8B-B14F-4D97-AF65-F5344CB8AC3E}">
        <p14:creationId xmlns:p14="http://schemas.microsoft.com/office/powerpoint/2010/main" val="283703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https://www.flickr.com/photos/gr8matt/2448448396 by Matt Grant / CC BY-NC 2.0</a:t>
            </a:r>
          </a:p>
        </p:txBody>
      </p:sp>
      <p:sp>
        <p:nvSpPr>
          <p:cNvPr id="4" name="Slide Number Placeholder 3"/>
          <p:cNvSpPr>
            <a:spLocks noGrp="1"/>
          </p:cNvSpPr>
          <p:nvPr>
            <p:ph type="sldNum" sz="quarter" idx="5"/>
          </p:nvPr>
        </p:nvSpPr>
        <p:spPr/>
        <p:txBody>
          <a:bodyPr/>
          <a:lstStyle/>
          <a:p>
            <a:fld id="{35A6DD34-2E5D-44F1-8091-20CC79DD3A1A}" type="slidenum">
              <a:rPr lang="en-US" smtClean="0"/>
              <a:t>14</a:t>
            </a:fld>
            <a:endParaRPr lang="en-US"/>
          </a:p>
        </p:txBody>
      </p:sp>
    </p:spTree>
    <p:extLst>
      <p:ext uri="{BB962C8B-B14F-4D97-AF65-F5344CB8AC3E}">
        <p14:creationId xmlns:p14="http://schemas.microsoft.com/office/powerpoint/2010/main" val="4197213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charset="0"/>
                <a:ea typeface="Arial" charset="0"/>
                <a:cs typeface="Arial" charset="0"/>
              </a:rPr>
              <a:t>Connaway, L. S., Kitzie, V., Hood, E. M. &amp; Harvey, W. (2017). </a:t>
            </a:r>
            <a:r>
              <a:rPr lang="en-US" sz="1400" i="1" dirty="0">
                <a:latin typeface="Arial" charset="0"/>
                <a:ea typeface="Arial" charset="0"/>
                <a:cs typeface="Arial" charset="0"/>
              </a:rPr>
              <a:t>The many faces of digital visitors &amp; residents: Facets of online engagement</a:t>
            </a:r>
            <a:r>
              <a:rPr lang="en-US" sz="1400" dirty="0">
                <a:latin typeface="Arial" charset="0"/>
                <a:ea typeface="Arial" charset="0"/>
                <a:cs typeface="Arial" charset="0"/>
              </a:rPr>
              <a:t>. With contributions from A. Benedetti, A. Canals, L. </a:t>
            </a:r>
            <a:r>
              <a:rPr lang="en-US" sz="1400" dirty="0" err="1">
                <a:latin typeface="Arial" charset="0"/>
                <a:ea typeface="Arial" charset="0"/>
                <a:cs typeface="Arial" charset="0"/>
              </a:rPr>
              <a:t>Gregori</a:t>
            </a:r>
            <a:r>
              <a:rPr lang="en-US" sz="1400" dirty="0">
                <a:latin typeface="Arial" charset="0"/>
                <a:ea typeface="Arial" charset="0"/>
                <a:cs typeface="Arial" charset="0"/>
              </a:rPr>
              <a:t>, E. O. </a:t>
            </a:r>
            <a:r>
              <a:rPr lang="en-US" sz="1400" dirty="0" err="1">
                <a:latin typeface="Arial" charset="0"/>
                <a:ea typeface="Arial" charset="0"/>
                <a:cs typeface="Arial" charset="0"/>
              </a:rPr>
              <a:t>Espinet</a:t>
            </a:r>
            <a:r>
              <a:rPr lang="en-US" sz="1400" dirty="0">
                <a:latin typeface="Arial" charset="0"/>
                <a:ea typeface="Arial" charset="0"/>
                <a:cs typeface="Arial" charset="0"/>
              </a:rPr>
              <a:t>, D. Lozano, M. Man, J. C. Morales, S. G. </a:t>
            </a:r>
            <a:r>
              <a:rPr lang="en-US" sz="1400" dirty="0" err="1">
                <a:latin typeface="Arial" charset="0"/>
                <a:ea typeface="Arial" charset="0"/>
                <a:cs typeface="Arial" charset="0"/>
              </a:rPr>
              <a:t>Ricetto</a:t>
            </a:r>
            <a:r>
              <a:rPr lang="en-US" sz="1400" dirty="0">
                <a:latin typeface="Arial" charset="0"/>
                <a:ea typeface="Arial" charset="0"/>
                <a:cs typeface="Arial" charset="0"/>
              </a:rPr>
              <a:t>, R. </a:t>
            </a:r>
            <a:r>
              <a:rPr lang="en-US" sz="1400" dirty="0" err="1">
                <a:latin typeface="Arial" charset="0"/>
                <a:ea typeface="Arial" charset="0"/>
                <a:cs typeface="Arial" charset="0"/>
              </a:rPr>
              <a:t>Melgrati</a:t>
            </a:r>
            <a:r>
              <a:rPr lang="en-US" sz="1400" dirty="0">
                <a:latin typeface="Arial" charset="0"/>
                <a:ea typeface="Arial" charset="0"/>
                <a:cs typeface="Arial" charset="0"/>
              </a:rPr>
              <a:t>, E. M. Méndez Rodríguez, A. </a:t>
            </a:r>
            <a:r>
              <a:rPr lang="en-US" sz="1400" dirty="0" err="1">
                <a:latin typeface="Arial" charset="0"/>
                <a:ea typeface="Arial" charset="0"/>
                <a:cs typeface="Arial" charset="0"/>
              </a:rPr>
              <a:t>Sada</a:t>
            </a:r>
            <a:r>
              <a:rPr lang="en-US" sz="1400" dirty="0">
                <a:latin typeface="Arial" charset="0"/>
                <a:ea typeface="Arial" charset="0"/>
                <a:cs typeface="Arial" charset="0"/>
              </a:rPr>
              <a:t>, P. </a:t>
            </a:r>
            <a:r>
              <a:rPr lang="en-US" sz="1400" dirty="0" err="1">
                <a:latin typeface="Arial" charset="0"/>
                <a:ea typeface="Arial" charset="0"/>
                <a:cs typeface="Arial" charset="0"/>
              </a:rPr>
              <a:t>Sidorko</a:t>
            </a:r>
            <a:r>
              <a:rPr lang="en-US" sz="1400" dirty="0">
                <a:latin typeface="Arial" charset="0"/>
                <a:ea typeface="Arial" charset="0"/>
                <a:cs typeface="Arial" charset="0"/>
              </a:rPr>
              <a:t>, P. </a:t>
            </a:r>
            <a:r>
              <a:rPr lang="en-US" sz="1400" dirty="0" err="1">
                <a:latin typeface="Arial" charset="0"/>
                <a:ea typeface="Arial" charset="0"/>
                <a:cs typeface="Arial" charset="0"/>
              </a:rPr>
              <a:t>Sirito</a:t>
            </a:r>
            <a:r>
              <a:rPr lang="en-US" sz="1400" dirty="0">
                <a:latin typeface="Arial" charset="0"/>
                <a:ea typeface="Arial" charset="0"/>
                <a:cs typeface="Arial" charset="0"/>
              </a:rPr>
              <a:t>, V. Steel, T. van der </a:t>
            </a:r>
            <a:r>
              <a:rPr lang="en-US" sz="1400" dirty="0" err="1">
                <a:latin typeface="Arial" charset="0"/>
                <a:ea typeface="Arial" charset="0"/>
                <a:cs typeface="Arial" charset="0"/>
              </a:rPr>
              <a:t>Werf</a:t>
            </a:r>
            <a:r>
              <a:rPr lang="en-US" sz="1400" dirty="0">
                <a:latin typeface="Arial" charset="0"/>
                <a:ea typeface="Arial" charset="0"/>
                <a:cs typeface="Arial" charset="0"/>
              </a:rPr>
              <a:t>, and E. Woo. Dublin, OH: OCLC Research. doi:10.25333/C3V63F</a:t>
            </a:r>
          </a:p>
          <a:p>
            <a:r>
              <a:rPr lang="en-US" sz="1400" dirty="0">
                <a:latin typeface="Arial" panose="020B0604020202020204" pitchFamily="34" charset="0"/>
                <a:ea typeface="Calibri" panose="020F0502020204030204" pitchFamily="34" charset="0"/>
                <a:cs typeface="Arial" panose="020B0604020202020204" pitchFamily="34" charset="0"/>
                <a:hlinkClick r:id="rId3"/>
              </a:rPr>
              <a:t>https://www.oclc.org/content/dam/research/publications/2017/oclcresearch-many-faces-digital-vandr-a4.pdf</a:t>
            </a:r>
            <a:r>
              <a:rPr lang="en-US" sz="1400" dirty="0">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A2217BF3-519B-9145-8B18-C97CB0739154}" type="slidenum">
              <a:rPr lang="en-US" smtClean="0"/>
              <a:t>15</a:t>
            </a:fld>
            <a:endParaRPr lang="en-US"/>
          </a:p>
        </p:txBody>
      </p:sp>
    </p:spTree>
    <p:extLst>
      <p:ext uri="{BB962C8B-B14F-4D97-AF65-F5344CB8AC3E}">
        <p14:creationId xmlns:p14="http://schemas.microsoft.com/office/powerpoint/2010/main" val="779085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a:prstGeom prst="rect">
            <a:avLst/>
          </a:prstGeom>
        </p:spPr>
      </p:sp>
      <p:sp>
        <p:nvSpPr>
          <p:cNvPr id="3" name="Notes Placeholder 2"/>
          <p:cNvSpPr>
            <a:spLocks noGrp="1"/>
          </p:cNvSpPr>
          <p:nvPr>
            <p:ph type="body" idx="1"/>
          </p:nvPr>
        </p:nvSpPr>
        <p:spPr>
          <a:xfrm>
            <a:off x="519289" y="3840480"/>
            <a:ext cx="6062133" cy="5029200"/>
          </a:xfrm>
          <a:prstGeom prst="rect">
            <a:avLst/>
          </a:prstGeom>
        </p:spPr>
        <p:txBody>
          <a:bodyPr>
            <a:noAutofit/>
          </a:bodyPr>
          <a:lstStyle/>
          <a:p>
            <a:pPr defTabSz="466435">
              <a:defRPr/>
            </a:pPr>
            <a:r>
              <a:rPr lang="en-US" sz="1400" dirty="0">
                <a:latin typeface="Arial" pitchFamily="34" charset="0"/>
                <a:cs typeface="Arial" pitchFamily="34" charset="0"/>
              </a:rPr>
              <a:t>Image: https://www.flickr.com/photos/28481088@N00/11186264874 by </a:t>
            </a:r>
            <a:r>
              <a:rPr lang="en-US" sz="1400" dirty="0" err="1">
                <a:latin typeface="Arial" pitchFamily="34" charset="0"/>
                <a:cs typeface="Arial" pitchFamily="34" charset="0"/>
              </a:rPr>
              <a:t>tanakawho</a:t>
            </a:r>
            <a:r>
              <a:rPr lang="en-US" sz="1400" dirty="0">
                <a:latin typeface="Arial" pitchFamily="34" charset="0"/>
                <a:cs typeface="Arial" pitchFamily="34" charset="0"/>
              </a:rPr>
              <a:t> / CC BY 2.0 </a:t>
            </a:r>
          </a:p>
          <a:p>
            <a:pPr defTabSz="466435">
              <a:defRPr/>
            </a:pPr>
            <a:endParaRPr lang="en-US" sz="1400" dirty="0">
              <a:latin typeface="Arial" pitchFamily="34" charset="0"/>
              <a:cs typeface="Arial" pitchFamily="34" charset="0"/>
            </a:endParaRPr>
          </a:p>
          <a:p>
            <a:r>
              <a:rPr lang="en-US" sz="1400" dirty="0">
                <a:solidFill>
                  <a:schemeClr val="tx1"/>
                </a:solidFill>
                <a:latin typeface="Arial" pitchFamily="34" charset="0"/>
                <a:cs typeface="Arial" pitchFamily="34" charset="0"/>
              </a:rPr>
              <a:t>Visitors: functional use of technology, often linked to formal need (such as use of software for specific coursework, or organizing meetings through email contact); less visible/more passive online presence, more likely to favor  face-to-face interactions (even as they use the internet to organize/schedule those interactions) </a:t>
            </a:r>
          </a:p>
          <a:p>
            <a:endParaRPr lang="en-US" sz="1400" dirty="0">
              <a:solidFill>
                <a:schemeClr val="tx1"/>
              </a:solidFill>
              <a:latin typeface="Arial" pitchFamily="34" charset="0"/>
              <a:cs typeface="Arial" pitchFamily="34" charset="0"/>
            </a:endParaRPr>
          </a:p>
          <a:p>
            <a:endParaRPr lang="en-US" sz="1400" dirty="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32CF4C4C-19F4-4555-84AC-DDCE43DBCD2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93904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237067" y="3796348"/>
            <a:ext cx="6389511" cy="5199062"/>
          </a:xfrm>
        </p:spPr>
        <p:txBody>
          <a:bodyPr/>
          <a:lstStyle/>
          <a:p>
            <a:r>
              <a:rPr lang="en-US" sz="1300" dirty="0">
                <a:latin typeface="Arial" panose="020B0604020202020204" pitchFamily="34" charset="0"/>
                <a:cs typeface="Arial" panose="020B0604020202020204" pitchFamily="34" charset="0"/>
              </a:rPr>
              <a:t>Image: https://www.flickr.com/photos/richardleonard/386901216 by Richard Leonard / CC BY 2.0</a:t>
            </a:r>
          </a:p>
          <a:p>
            <a:endParaRPr lang="en-US" sz="1300" dirty="0">
              <a:latin typeface="Arial" panose="020B0604020202020204" pitchFamily="34" charset="0"/>
              <a:cs typeface="Arial" panose="020B0604020202020204" pitchFamily="34" charset="0"/>
            </a:endParaRPr>
          </a:p>
          <a:p>
            <a:pPr eaLnBrk="1" hangingPunct="1">
              <a:buFontTx/>
              <a:buNone/>
            </a:pPr>
            <a:r>
              <a:rPr lang="en-US" sz="1300" dirty="0">
                <a:solidFill>
                  <a:schemeClr val="tx1"/>
                </a:solidFill>
                <a:latin typeface="Arial" pitchFamily="34" charset="0"/>
                <a:cs typeface="Arial" pitchFamily="34" charset="0"/>
              </a:rPr>
              <a:t>1. Describe the things you enjoy doing with technology and the web each week. </a:t>
            </a:r>
          </a:p>
          <a:p>
            <a:pPr eaLnBrk="1" hangingPunct="1">
              <a:buFontTx/>
              <a:buNone/>
            </a:pPr>
            <a:r>
              <a:rPr lang="en-US" sz="1300" dirty="0">
                <a:solidFill>
                  <a:schemeClr val="tx1"/>
                </a:solidFill>
                <a:latin typeface="Arial" pitchFamily="34" charset="0"/>
                <a:cs typeface="Arial" pitchFamily="34" charset="0"/>
              </a:rPr>
              <a:t>2. Think of the ways you have used technology and the web for your studies. Describe a typical week.</a:t>
            </a:r>
          </a:p>
          <a:p>
            <a:pPr eaLnBrk="1" hangingPunct="1">
              <a:buFontTx/>
              <a:buNone/>
            </a:pPr>
            <a:r>
              <a:rPr lang="en-US" sz="1300" dirty="0">
                <a:solidFill>
                  <a:schemeClr val="tx1"/>
                </a:solidFill>
                <a:latin typeface="Arial" pitchFamily="34" charset="0"/>
                <a:cs typeface="Arial" pitchFamily="34" charset="0"/>
              </a:rPr>
              <a:t>3. Think about the next stage of your education. Tell me what you think this will be like.</a:t>
            </a:r>
          </a:p>
          <a:p>
            <a:pPr eaLnBrk="1" hangingPunct="1">
              <a:buFontTx/>
              <a:buNone/>
            </a:pPr>
            <a:r>
              <a:rPr lang="en-US" sz="1300" dirty="0">
                <a:solidFill>
                  <a:schemeClr val="tx1"/>
                </a:solidFill>
                <a:latin typeface="Arial" pitchFamily="34" charset="0"/>
                <a:cs typeface="Arial" pitchFamily="34" charset="0"/>
              </a:rPr>
              <a:t>4. Think of a time when you had a situation where you needed answers or solutions and you did a quick search and made do with it.  You knew there were other sources but you decided not to use them.  Please include sources such as friends, family, teachers, coaches, etc. </a:t>
            </a:r>
          </a:p>
          <a:p>
            <a:pPr eaLnBrk="1" hangingPunct="1">
              <a:buFontTx/>
              <a:buNone/>
            </a:pPr>
            <a:r>
              <a:rPr lang="en-US" sz="1300" dirty="0">
                <a:solidFill>
                  <a:schemeClr val="tx1"/>
                </a:solidFill>
                <a:latin typeface="Arial" pitchFamily="34" charset="0"/>
                <a:cs typeface="Arial" pitchFamily="34" charset="0"/>
              </a:rPr>
              <a:t>5. Have there been times when you were told to use a library or virtual learning environment (or learning platform), and used other source(s) instead?</a:t>
            </a:r>
          </a:p>
          <a:p>
            <a:pPr eaLnBrk="1" hangingPunct="1">
              <a:buFontTx/>
              <a:buNone/>
            </a:pPr>
            <a:r>
              <a:rPr lang="en-US" sz="1300" dirty="0">
                <a:solidFill>
                  <a:schemeClr val="tx1"/>
                </a:solidFill>
                <a:latin typeface="Arial" pitchFamily="34" charset="0"/>
                <a:cs typeface="Arial" pitchFamily="34" charset="0"/>
              </a:rPr>
              <a:t>6. If you had a magic wand, what would your ideal way of getting information be? How would you go about using the systems and services? When? Where? How?</a:t>
            </a:r>
          </a:p>
          <a:p>
            <a:endParaRPr lang="en-US" sz="1300" dirty="0">
              <a:latin typeface="Arial" panose="020B0604020202020204" pitchFamily="34" charset="0"/>
              <a:cs typeface="Arial" panose="020B0604020202020204" pitchFamily="34" charset="0"/>
            </a:endParaRPr>
          </a:p>
          <a:p>
            <a:pPr marL="0" indent="0">
              <a:lnSpc>
                <a:spcPct val="107000"/>
              </a:lnSpc>
              <a:spcBef>
                <a:spcPts val="0"/>
              </a:spcBef>
              <a:spcAft>
                <a:spcPts val="1000"/>
              </a:spcAft>
              <a:buNone/>
            </a:pPr>
            <a:r>
              <a:rPr lang="en-US" sz="1300" dirty="0"/>
              <a:t>White, D. S., &amp; Connaway, L. S. (2011-2014). </a:t>
            </a:r>
            <a:r>
              <a:rPr lang="en-US" sz="1300" i="1" dirty="0"/>
              <a:t>Visitors &amp; Residents: What motivates engagement with the digital information environment. </a:t>
            </a:r>
            <a:r>
              <a:rPr lang="en-US" sz="1300" dirty="0"/>
              <a:t>Funded by JISC, OCLC, and Oxford University. </a:t>
            </a:r>
            <a:r>
              <a:rPr lang="en-US" sz="1300" dirty="0">
                <a:latin typeface="Arial" panose="020B0604020202020204" pitchFamily="34" charset="0"/>
                <a:cs typeface="Arial" panose="020B0604020202020204" pitchFamily="34" charset="0"/>
              </a:rPr>
              <a:t>http://www.oclc.org/research/activities/vandr/</a:t>
            </a:r>
            <a:endParaRPr lang="en-US" sz="1300" dirty="0"/>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17</a:t>
            </a:fld>
            <a:endParaRPr lang="en-US" dirty="0"/>
          </a:p>
        </p:txBody>
      </p:sp>
    </p:spTree>
    <p:extLst>
      <p:ext uri="{BB962C8B-B14F-4D97-AF65-F5344CB8AC3E}">
        <p14:creationId xmlns:p14="http://schemas.microsoft.com/office/powerpoint/2010/main" val="1857777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92750" cy="3090863"/>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r>
              <a:rPr lang="en-US" sz="1000" dirty="0">
                <a:latin typeface="Arial" panose="020B0604020202020204" pitchFamily="34" charset="0"/>
                <a:cs typeface="Arial" panose="020B0604020202020204" pitchFamily="34" charset="0"/>
              </a:rPr>
              <a:t>Image: https://www.flickr.com/photos/ulianne/18048364701 by Julianne / CC BY-NC-ND 2.0</a:t>
            </a:r>
          </a:p>
          <a:p>
            <a:endParaRPr lang="en-US" sz="1000" dirty="0">
              <a:latin typeface="Arial" panose="020B0604020202020204" pitchFamily="34" charset="0"/>
              <a:cs typeface="Arial" panose="020B0604020202020204" pitchFamily="34" charset="0"/>
            </a:endParaRPr>
          </a:p>
          <a:p>
            <a:pPr marL="0" indent="0">
              <a:buNone/>
            </a:pPr>
            <a:r>
              <a:rPr lang="en-US" sz="1000" i="0" dirty="0">
                <a:latin typeface="Arial" panose="020B0604020202020204" pitchFamily="34" charset="0"/>
                <a:cs typeface="Arial" panose="020B0604020202020204" pitchFamily="34" charset="0"/>
              </a:rPr>
              <a:t>In relation to Wikipedia,</a:t>
            </a:r>
            <a:r>
              <a:rPr lang="en-US" sz="1000" i="0" baseline="0" dirty="0">
                <a:latin typeface="Arial" panose="020B0604020202020204" pitchFamily="34" charset="0"/>
                <a:cs typeface="Arial" panose="020B0604020202020204" pitchFamily="34" charset="0"/>
              </a:rPr>
              <a:t> we have to mention the research project leaded by </a:t>
            </a:r>
            <a:r>
              <a:rPr lang="en-US" sz="1000" i="0" baseline="0" dirty="0" err="1">
                <a:latin typeface="Arial" panose="020B0604020202020204" pitchFamily="34" charset="0"/>
                <a:cs typeface="Arial" panose="020B0604020202020204" pitchFamily="34" charset="0"/>
              </a:rPr>
              <a:t>Eudard</a:t>
            </a:r>
            <a:r>
              <a:rPr lang="en-US" sz="1000" i="0" baseline="0" dirty="0">
                <a:latin typeface="Arial" panose="020B0604020202020204" pitchFamily="34" charset="0"/>
                <a:cs typeface="Arial" panose="020B0604020202020204" pitchFamily="34" charset="0"/>
              </a:rPr>
              <a:t> </a:t>
            </a:r>
            <a:r>
              <a:rPr lang="en-US" sz="1000" i="0" baseline="0" dirty="0" err="1">
                <a:latin typeface="Arial" panose="020B0604020202020204" pitchFamily="34" charset="0"/>
                <a:cs typeface="Arial" panose="020B0604020202020204" pitchFamily="34" charset="0"/>
              </a:rPr>
              <a:t>Aibar</a:t>
            </a:r>
            <a:r>
              <a:rPr lang="en-US" sz="1000" i="0" baseline="0" dirty="0">
                <a:latin typeface="Arial" panose="020B0604020202020204" pitchFamily="34" charset="0"/>
                <a:cs typeface="Arial" panose="020B0604020202020204" pitchFamily="34" charset="0"/>
              </a:rPr>
              <a:t>, a UOC researcher. In that project ……..</a:t>
            </a:r>
          </a:p>
          <a:p>
            <a:pPr marL="0" indent="0">
              <a:buNone/>
            </a:pPr>
            <a:endParaRPr lang="en-US" sz="1000" i="0" dirty="0">
              <a:latin typeface="Arial" panose="020B0604020202020204" pitchFamily="34" charset="0"/>
              <a:cs typeface="Arial" panose="020B0604020202020204" pitchFamily="34" charset="0"/>
            </a:endParaRPr>
          </a:p>
          <a:p>
            <a:pPr marL="0" indent="0">
              <a:buNone/>
            </a:pPr>
            <a:r>
              <a:rPr lang="en-US" sz="1000" i="0" dirty="0">
                <a:latin typeface="Arial" panose="020B0604020202020204" pitchFamily="34" charset="0"/>
                <a:cs typeface="Arial" panose="020B0604020202020204" pitchFamily="34" charset="0"/>
              </a:rPr>
              <a:t>In</a:t>
            </a:r>
            <a:r>
              <a:rPr lang="en-US" sz="1000" i="0" baseline="0" dirty="0">
                <a:latin typeface="Arial" panose="020B0604020202020204" pitchFamily="34" charset="0"/>
                <a:cs typeface="Arial" panose="020B0604020202020204" pitchFamily="34" charset="0"/>
              </a:rPr>
              <a:t> our study we find that people consult Wikipedia when they need to be introduced to a new subject, or to find definitions or concrete concepts.</a:t>
            </a:r>
            <a:endParaRPr lang="en-US" sz="1000" i="0" dirty="0">
              <a:latin typeface="Arial" panose="020B0604020202020204" pitchFamily="34" charset="0"/>
              <a:cs typeface="Arial" panose="020B0604020202020204" pitchFamily="34" charset="0"/>
            </a:endParaRPr>
          </a:p>
          <a:p>
            <a:pPr marL="0" indent="0">
              <a:buNone/>
            </a:pPr>
            <a:endParaRPr lang="en-US" sz="1000" i="0" dirty="0">
              <a:latin typeface="Arial" panose="020B0604020202020204" pitchFamily="34" charset="0"/>
              <a:cs typeface="Arial" panose="020B0604020202020204" pitchFamily="34" charset="0"/>
            </a:endParaRPr>
          </a:p>
          <a:p>
            <a:pPr marL="0" indent="0">
              <a:buNone/>
            </a:pPr>
            <a:r>
              <a:rPr lang="en-US" sz="1000" i="0" dirty="0">
                <a:latin typeface="Arial" panose="020B0604020202020204" pitchFamily="34" charset="0"/>
                <a:cs typeface="Arial" panose="020B0604020202020204" pitchFamily="34" charset="0"/>
              </a:rPr>
              <a:t>“I always read everything I am looking for </a:t>
            </a:r>
            <a:r>
              <a:rPr lang="mr-IN" sz="1000" i="0" dirty="0">
                <a:latin typeface="Arial" panose="020B0604020202020204" pitchFamily="34" charset="0"/>
                <a:cs typeface="Arial" panose="020B0604020202020204" pitchFamily="34" charset="0"/>
              </a:rPr>
              <a:t>…</a:t>
            </a:r>
            <a:r>
              <a:rPr lang="en-US" sz="1000" i="0" dirty="0">
                <a:latin typeface="Arial" panose="020B0604020202020204" pitchFamily="34" charset="0"/>
                <a:cs typeface="Arial" panose="020B0604020202020204" pitchFamily="34" charset="0"/>
              </a:rPr>
              <a:t>the first thing that I learned during my degree, the first thing you have to look for always is a central or a first approach. Wikipedia it’s perfect, because it gives you the words, the things the technical words that have to look, keywords, so Wikipedia is always, always the first step.” UOC Barcelona (</a:t>
            </a:r>
            <a:r>
              <a:rPr lang="en-US" sz="1000" i="0" dirty="0" err="1">
                <a:latin typeface="Arial" panose="020B0604020202020204" pitchFamily="34" charset="0"/>
                <a:cs typeface="Arial" panose="020B0604020202020204" pitchFamily="34" charset="0"/>
              </a:rPr>
              <a:t>Universitat</a:t>
            </a:r>
            <a:r>
              <a:rPr lang="en-US" sz="1000" i="0" dirty="0">
                <a:latin typeface="Arial" panose="020B0604020202020204" pitchFamily="34" charset="0"/>
                <a:cs typeface="Arial" panose="020B0604020202020204" pitchFamily="34" charset="0"/>
              </a:rPr>
              <a:t> </a:t>
            </a:r>
            <a:r>
              <a:rPr lang="en-US" sz="1000" i="0" dirty="0" err="1">
                <a:latin typeface="Arial" panose="020B0604020202020204" pitchFamily="34" charset="0"/>
                <a:cs typeface="Arial" panose="020B0604020202020204" pitchFamily="34" charset="0"/>
              </a:rPr>
              <a:t>Oberta</a:t>
            </a:r>
            <a:r>
              <a:rPr lang="en-US" sz="1000" i="0" dirty="0">
                <a:latin typeface="Arial" panose="020B0604020202020204" pitchFamily="34" charset="0"/>
                <a:cs typeface="Arial" panose="020B0604020202020204" pitchFamily="34" charset="0"/>
              </a:rPr>
              <a:t> de </a:t>
            </a:r>
            <a:r>
              <a:rPr lang="en-US" sz="1000" i="0" dirty="0" err="1">
                <a:latin typeface="Arial" panose="020B0604020202020204" pitchFamily="34" charset="0"/>
                <a:cs typeface="Arial" panose="020B0604020202020204" pitchFamily="34" charset="0"/>
              </a:rPr>
              <a:t>Catalunya</a:t>
            </a:r>
            <a:r>
              <a:rPr lang="en-US" sz="1000" i="0" dirty="0">
                <a:latin typeface="Arial" panose="020B0604020202020204" pitchFamily="34" charset="0"/>
                <a:cs typeface="Arial" panose="020B0604020202020204" pitchFamily="34" charset="0"/>
              </a:rPr>
              <a:t>) (UOCG1, Embedding, Male, Age 35-44, Professions</a:t>
            </a:r>
            <a:r>
              <a:rPr lang="en-US" sz="1000" i="0" baseline="0" dirty="0">
                <a:latin typeface="Arial" panose="020B0604020202020204" pitchFamily="34" charset="0"/>
                <a:cs typeface="Arial" panose="020B0604020202020204" pitchFamily="34" charset="0"/>
              </a:rPr>
              <a:t> and Applied Sciences)</a:t>
            </a:r>
            <a:endParaRPr lang="en-US" sz="10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latin typeface="Arial" panose="020B0604020202020204" pitchFamily="34" charset="0"/>
                <a:cs typeface="Arial" panose="020B0604020202020204" pitchFamily="34" charset="0"/>
              </a:rPr>
              <a:t>“I used to seek information in Wikipedia, even my colleagues said that there are wrong things on it…but I said </a:t>
            </a:r>
            <a:r>
              <a:rPr lang="en-US" sz="1000" b="0" dirty="0" err="1">
                <a:latin typeface="Arial" panose="020B0604020202020204" pitchFamily="34" charset="0"/>
                <a:cs typeface="Arial" panose="020B0604020202020204" pitchFamily="34" charset="0"/>
              </a:rPr>
              <a:t>Enciclopedia</a:t>
            </a:r>
            <a:r>
              <a:rPr lang="en-US" sz="1000" b="0" dirty="0">
                <a:latin typeface="Arial" panose="020B0604020202020204" pitchFamily="34" charset="0"/>
                <a:cs typeface="Arial" panose="020B0604020202020204" pitchFamily="34" charset="0"/>
              </a:rPr>
              <a:t> Larousse [Traditional encyclopedias] also have mistakes…the only difference is that it is printed and is impossible to correct the mistakes once you have the printed version…Mistakes are not about technology, they are about people.”</a:t>
            </a:r>
            <a:endParaRPr lang="en-US" sz="1000" b="1" dirty="0">
              <a:solidFill>
                <a:srgbClr val="FFFF00"/>
              </a:solidFill>
              <a:latin typeface="Arial" panose="020B0604020202020204" pitchFamily="34" charset="0"/>
              <a:cs typeface="Arial" panose="020B0604020202020204" pitchFamily="34" charset="0"/>
            </a:endParaRPr>
          </a:p>
          <a:p>
            <a:endParaRPr lang="en-US" sz="1000" i="0" kern="1200" dirty="0">
              <a:solidFill>
                <a:srgbClr val="FF0000"/>
              </a:solidFill>
              <a:effectLst/>
              <a:latin typeface="Arial" panose="020B0604020202020204" pitchFamily="34" charset="0"/>
              <a:cs typeface="Arial" panose="020B0604020202020204" pitchFamily="34" charset="0"/>
            </a:endParaRPr>
          </a:p>
          <a:p>
            <a:r>
              <a:rPr lang="en-US" sz="1000" i="0" kern="1200" dirty="0">
                <a:solidFill>
                  <a:srgbClr val="FF0000"/>
                </a:solidFill>
                <a:effectLst/>
                <a:latin typeface="Arial" panose="020B0604020202020204" pitchFamily="34" charset="0"/>
                <a:cs typeface="Arial" panose="020B0604020202020204" pitchFamily="34" charset="0"/>
              </a:rPr>
              <a:t>“I use Wikipedia as a guide, to introduce myself to a topic…but then I browse the references…or I go to Google to make a more concrete search.”  (UOCU5, Female, First semester Student, 30, Education)</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Wikipedia</a:t>
            </a:r>
          </a:p>
          <a:p>
            <a:r>
              <a:rPr lang="en-US" sz="1000" dirty="0">
                <a:latin typeface="Arial" panose="020B0604020202020204" pitchFamily="34" charset="0"/>
                <a:cs typeface="Arial" panose="020B0604020202020204" pitchFamily="34" charset="0"/>
              </a:rPr>
              <a:t>Sources AND Educational Stage By Sources Non-Aggregated</a:t>
            </a:r>
          </a:p>
          <a:p>
            <a:r>
              <a:rPr lang="en-US" sz="1000" dirty="0">
                <a:latin typeface="Arial" panose="020B0604020202020204" pitchFamily="34" charset="0"/>
                <a:cs typeface="Arial" panose="020B0604020202020204" pitchFamily="34" charset="0"/>
              </a:rPr>
              <a:t>Experiencing Interviews</a:t>
            </a:r>
          </a:p>
          <a:p>
            <a:r>
              <a:rPr lang="en-US" sz="1000" dirty="0">
                <a:latin typeface="Arial" panose="020B0604020202020204" pitchFamily="34" charset="0"/>
                <a:cs typeface="Arial" panose="020B0604020202020204" pitchFamily="34" charset="0"/>
              </a:rPr>
              <a:t>Sources: Wikipedia</a:t>
            </a:r>
          </a:p>
          <a:p>
            <a:r>
              <a:rPr lang="en-US" sz="1000" dirty="0">
                <a:latin typeface="Arial" panose="020B0604020202020204" pitchFamily="34" charset="0"/>
                <a:cs typeface="Arial" panose="020B0604020202020204" pitchFamily="34" charset="0"/>
              </a:rPr>
              <a:t>UC3M Madrid: 9, 90%</a:t>
            </a:r>
          </a:p>
          <a:p>
            <a:r>
              <a:rPr lang="en-US" sz="1000" dirty="0">
                <a:latin typeface="Arial" panose="020B0604020202020204" pitchFamily="34" charset="0"/>
                <a:cs typeface="Arial" panose="020B0604020202020204" pitchFamily="34" charset="0"/>
              </a:rPr>
              <a:t>US: 1, 20%</a:t>
            </a:r>
          </a:p>
          <a:p>
            <a:r>
              <a:rPr lang="en-US" sz="1000" dirty="0">
                <a:latin typeface="Arial" panose="020B0604020202020204" pitchFamily="34" charset="0"/>
                <a:cs typeface="Arial" panose="020B0604020202020204" pitchFamily="34" charset="0"/>
              </a:rPr>
              <a:t>UK: 4, 80%</a:t>
            </a:r>
          </a:p>
          <a:p>
            <a:r>
              <a:rPr lang="en-US" sz="1000" dirty="0">
                <a:latin typeface="Arial" panose="020B0604020202020204" pitchFamily="34" charset="0"/>
                <a:cs typeface="Arial" panose="020B0604020202020204" pitchFamily="34" charset="0"/>
              </a:rPr>
              <a:t>UOC Barcelona: 6, 67%</a:t>
            </a:r>
          </a:p>
          <a:p>
            <a:endParaRPr lang="en-US" sz="1000" i="0" dirty="0">
              <a:latin typeface="Arial" panose="020B0604020202020204" pitchFamily="34" charset="0"/>
              <a:cs typeface="Arial" panose="020B0604020202020204" pitchFamily="34" charset="0"/>
            </a:endParaRPr>
          </a:p>
          <a:p>
            <a:endParaRPr lang="en-US" sz="1000" i="0" dirty="0">
              <a:latin typeface="Arial" panose="020B0604020202020204" pitchFamily="34" charset="0"/>
              <a:cs typeface="Arial" panose="020B0604020202020204" pitchFamily="34" charset="0"/>
            </a:endParaRPr>
          </a:p>
          <a:p>
            <a:endParaRPr lang="en-US" sz="100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8F3AA0EB-6089-4AE8-8309-E75A42BF00DD}" type="slidenum">
              <a:rPr lang="en-US" smtClean="0"/>
              <a:pPr/>
              <a:t>18</a:t>
            </a:fld>
            <a:endParaRPr lang="en-US"/>
          </a:p>
        </p:txBody>
      </p:sp>
    </p:spTree>
    <p:extLst>
      <p:ext uri="{BB962C8B-B14F-4D97-AF65-F5344CB8AC3E}">
        <p14:creationId xmlns:p14="http://schemas.microsoft.com/office/powerpoint/2010/main" val="459683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92750" cy="3090863"/>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noAutofit/>
          </a:bodyPr>
          <a:lstStyle/>
          <a:p>
            <a:r>
              <a:rPr lang="en-US" sz="1400" dirty="0">
                <a:latin typeface="Arial" pitchFamily="34" charset="0"/>
                <a:cs typeface="Arial" pitchFamily="34" charset="0"/>
              </a:rPr>
              <a:t>Image: https://www.flickr.com/photos/alschim/16160481959 by Alexander </a:t>
            </a:r>
            <a:r>
              <a:rPr lang="en-US" sz="1400" dirty="0" err="1">
                <a:latin typeface="Arial" pitchFamily="34" charset="0"/>
                <a:cs typeface="Arial" pitchFamily="34" charset="0"/>
              </a:rPr>
              <a:t>Schimmeck</a:t>
            </a:r>
            <a:r>
              <a:rPr lang="en-US" sz="1400" dirty="0">
                <a:latin typeface="Arial" pitchFamily="34" charset="0"/>
                <a:cs typeface="Arial" pitchFamily="34" charset="0"/>
              </a:rPr>
              <a:t> / CC BY-NC-ND 2.0 </a:t>
            </a:r>
          </a:p>
          <a:p>
            <a:endParaRPr lang="en-US" sz="1400" dirty="0">
              <a:latin typeface="Arial" pitchFamily="34" charset="0"/>
              <a:cs typeface="Arial" pitchFamily="34" charset="0"/>
            </a:endParaRPr>
          </a:p>
          <a:p>
            <a:r>
              <a:rPr lang="en-US" sz="1400" dirty="0">
                <a:latin typeface="Arial" pitchFamily="34" charset="0"/>
                <a:cs typeface="Arial" pitchFamily="34" charset="0"/>
              </a:rPr>
              <a:t>“I go to </a:t>
            </a:r>
            <a:r>
              <a:rPr lang="en-US" sz="1400" i="1" dirty="0">
                <a:latin typeface="Arial" panose="020B0604020202020204" pitchFamily="34" charset="0"/>
                <a:cs typeface="Arial" panose="020B0604020202020204" pitchFamily="34" charset="0"/>
              </a:rPr>
              <a:t>Wikipedia</a:t>
            </a:r>
            <a:r>
              <a:rPr lang="en-US" sz="1400" dirty="0">
                <a:latin typeface="Arial" panose="020B0604020202020204" pitchFamily="34" charset="0"/>
                <a:cs typeface="Arial" panose="020B0604020202020204" pitchFamily="34" charset="0"/>
              </a:rPr>
              <a:t>, scroll down to the bottom, and there’s like references that </a:t>
            </a:r>
            <a:r>
              <a:rPr lang="en-US" sz="1400" i="1" dirty="0">
                <a:latin typeface="Arial" panose="020B0604020202020204" pitchFamily="34" charset="0"/>
                <a:cs typeface="Arial" panose="020B0604020202020204" pitchFamily="34" charset="0"/>
              </a:rPr>
              <a:t>Wikipedia</a:t>
            </a:r>
            <a:r>
              <a:rPr lang="en-US" sz="1400" dirty="0">
                <a:latin typeface="Arial" panose="020B0604020202020204" pitchFamily="34" charset="0"/>
                <a:cs typeface="Arial" panose="020B0604020202020204" pitchFamily="34" charset="0"/>
              </a:rPr>
              <a:t> used and I click on those references and like check those links. Cause I’m like ‘that’s the fastest way to find a good link.’ Cause like if I’m </a:t>
            </a:r>
            <a:r>
              <a:rPr lang="en-US" sz="1400" dirty="0" err="1">
                <a:latin typeface="Arial" panose="020B0604020202020204" pitchFamily="34" charset="0"/>
                <a:cs typeface="Arial" panose="020B0604020202020204" pitchFamily="34" charset="0"/>
              </a:rPr>
              <a:t>gonna</a:t>
            </a:r>
            <a:r>
              <a:rPr lang="en-US" sz="1400" dirty="0">
                <a:latin typeface="Arial" panose="020B0604020202020204" pitchFamily="34" charset="0"/>
                <a:cs typeface="Arial" panose="020B0604020202020204" pitchFamily="34" charset="0"/>
              </a:rPr>
              <a:t> search like, I don’t know heart attack cases or something. Like that’s </a:t>
            </a:r>
            <a:r>
              <a:rPr lang="en-US" sz="1400" dirty="0" err="1">
                <a:latin typeface="Arial" panose="020B0604020202020204" pitchFamily="34" charset="0"/>
                <a:cs typeface="Arial" panose="020B0604020202020204" pitchFamily="34" charset="0"/>
              </a:rPr>
              <a:t>gonna</a:t>
            </a:r>
            <a:r>
              <a:rPr lang="en-US" sz="1400" dirty="0">
                <a:latin typeface="Arial" panose="020B0604020202020204" pitchFamily="34" charset="0"/>
                <a:cs typeface="Arial" panose="020B0604020202020204" pitchFamily="34" charset="0"/>
              </a:rPr>
              <a:t> take me forever to find like, a good website, or book to talk about what I’m looking for when I can just type in </a:t>
            </a:r>
            <a:r>
              <a:rPr lang="en-US" sz="1400" i="1" dirty="0">
                <a:latin typeface="Arial" panose="020B0604020202020204" pitchFamily="34" charset="0"/>
                <a:cs typeface="Arial" panose="020B0604020202020204" pitchFamily="34" charset="0"/>
              </a:rPr>
              <a:t>Wikipedia</a:t>
            </a:r>
            <a:r>
              <a:rPr lang="en-US" sz="1400" dirty="0">
                <a:latin typeface="Arial" panose="020B0604020202020204" pitchFamily="34" charset="0"/>
                <a:cs typeface="Arial" panose="020B0604020202020204" pitchFamily="34" charset="0"/>
              </a:rPr>
              <a:t> like, heart attacks or something, scroll to the bottom, there’s already books and websites there for me.” (</a:t>
            </a:r>
            <a:r>
              <a:rPr lang="en-US" sz="1400" i="1" dirty="0">
                <a:latin typeface="Arial" panose="020B0604020202020204" pitchFamily="34" charset="0"/>
                <a:cs typeface="Arial" panose="020B0604020202020204" pitchFamily="34" charset="0"/>
              </a:rPr>
              <a:t>Digital Visitors and Residents</a:t>
            </a:r>
            <a:r>
              <a:rPr lang="en-US" sz="1400" dirty="0">
                <a:latin typeface="Arial" panose="020B0604020202020204" pitchFamily="34" charset="0"/>
                <a:cs typeface="Arial" panose="020B0604020202020204" pitchFamily="34" charset="0"/>
              </a:rPr>
              <a:t>, 2USU1, Emerging, Male, Age 18, Engineering) </a:t>
            </a:r>
          </a:p>
        </p:txBody>
      </p:sp>
      <p:sp>
        <p:nvSpPr>
          <p:cNvPr id="4" name="Slide Number Placeholder 3"/>
          <p:cNvSpPr>
            <a:spLocks noGrp="1"/>
          </p:cNvSpPr>
          <p:nvPr>
            <p:ph type="sldNum" sz="quarter" idx="10"/>
          </p:nvPr>
        </p:nvSpPr>
        <p:spPr>
          <a:xfrm>
            <a:off x="6068486" y="8562481"/>
            <a:ext cx="583775" cy="411443"/>
          </a:xfrm>
          <a:prstGeom prst="rect">
            <a:avLst/>
          </a:prstGeom>
        </p:spPr>
        <p:txBody>
          <a:bodyPr/>
          <a:lstStyle/>
          <a:p>
            <a:fld id="{AE921901-2D7D-404F-83CF-0310337D82A5}"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934826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9588" y="4048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400" dirty="0">
                <a:latin typeface="Arial" panose="020B0604020202020204" pitchFamily="34" charset="0"/>
                <a:cs typeface="Arial" panose="020B0604020202020204" pitchFamily="34" charset="0"/>
              </a:rPr>
              <a:t>Image: https://www.flickr.com/photos/unitedsoybean/10478827635 by United Soybean Board / CC BY 2.0</a:t>
            </a:r>
          </a:p>
        </p:txBody>
      </p:sp>
      <p:sp>
        <p:nvSpPr>
          <p:cNvPr id="4" name="Slide Number Placeholder 3"/>
          <p:cNvSpPr>
            <a:spLocks noGrp="1"/>
          </p:cNvSpPr>
          <p:nvPr>
            <p:ph type="sldNum" sz="quarter" idx="10"/>
          </p:nvPr>
        </p:nvSpPr>
        <p:spPr/>
        <p:txBody>
          <a:bodyPr/>
          <a:lstStyle/>
          <a:p>
            <a:fld id="{A035E6FC-CCC7-F34C-83D9-78C7523946F2}" type="slidenum">
              <a:rPr lang="en-US" smtClean="0"/>
              <a:t>2</a:t>
            </a:fld>
            <a:endParaRPr lang="en-US"/>
          </a:p>
        </p:txBody>
      </p:sp>
    </p:spTree>
    <p:extLst>
      <p:ext uri="{BB962C8B-B14F-4D97-AF65-F5344CB8AC3E}">
        <p14:creationId xmlns:p14="http://schemas.microsoft.com/office/powerpoint/2010/main" val="99522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a:prstGeom prst="rect">
            <a:avLst/>
          </a:prstGeom>
        </p:spPr>
      </p:sp>
      <p:sp>
        <p:nvSpPr>
          <p:cNvPr id="3" name="Notes Placeholder 2"/>
          <p:cNvSpPr>
            <a:spLocks noGrp="1"/>
          </p:cNvSpPr>
          <p:nvPr>
            <p:ph type="body" idx="1"/>
          </p:nvPr>
        </p:nvSpPr>
        <p:spPr>
          <a:xfrm>
            <a:off x="372533" y="3840480"/>
            <a:ext cx="6321778" cy="5029200"/>
          </a:xfrm>
          <a:prstGeom prst="rect">
            <a:avLst/>
          </a:prstGeom>
        </p:spPr>
        <p:txBody>
          <a:bodyPr/>
          <a:lstStyle/>
          <a:p>
            <a:pPr defTabSz="932871">
              <a:defRPr/>
            </a:pPr>
            <a:r>
              <a:rPr lang="en-US" sz="1400" dirty="0"/>
              <a:t>Image: http://www.flickr.com/photos/95792332@N00/3226023555 by Jacob Davies / CC BY-SA 2.0 </a:t>
            </a:r>
            <a:endParaRPr lang="en-US" sz="1400" dirty="0">
              <a:latin typeface="Arial" panose="020B0604020202020204" pitchFamily="34" charset="0"/>
              <a:cs typeface="Arial" pitchFamily="34" charset="0"/>
            </a:endParaRPr>
          </a:p>
          <a:p>
            <a:pPr defTabSz="932871">
              <a:defRPr/>
            </a:pPr>
            <a:endParaRPr lang="en-US" sz="1400" dirty="0">
              <a:latin typeface="Arial" panose="020B0604020202020204" pitchFamily="34" charset="0"/>
              <a:cs typeface="Arial" pitchFamily="34" charset="0"/>
            </a:endParaRPr>
          </a:p>
          <a:p>
            <a:pPr defTabSz="932871">
              <a:defRPr/>
            </a:pPr>
            <a:r>
              <a:rPr lang="en-US" sz="1400" dirty="0">
                <a:latin typeface="Arial" panose="020B0604020202020204" pitchFamily="34" charset="0"/>
                <a:cs typeface="Arial" pitchFamily="34" charset="0"/>
              </a:rPr>
              <a:t>“This morning I was looking for a homemade bread recipe that I could use to bake and then blog about.  (I just started my own food blog: gritsgonegreen.wordpress.com).   At first I started looking online, and it was a little bit overwhelming.  There were so many different recipes with different flavors and crazy combinations.  The one thing that was good about looking at the online recipes was viewing the user comments and seeing how people liked or disliked each recipe.  I ended up reaching into my mom’s cupboard and using a recipe that I found in one of her old cookbooks.  The recipe was just what I was looking for: it was a simple homemade white bread.  I was about to search on the internet how to knead and punch bread, but I flipped the page, and there was a whole glossary of bread making terms.  I must admit, I was a little bit surprised by the amount of information and instruction found in the cookbook.  I thought I was going to have to look up an instructional video online.” (</a:t>
            </a:r>
            <a:r>
              <a:rPr lang="en-US" sz="1400" i="1" dirty="0">
                <a:latin typeface="Arial" panose="020B0604020202020204" pitchFamily="34" charset="0"/>
                <a:cs typeface="Arial" panose="020B0604020202020204" pitchFamily="34" charset="0"/>
              </a:rPr>
              <a:t>Digital Visitors and Residents</a:t>
            </a:r>
            <a:r>
              <a:rPr lang="en-US" sz="1400" dirty="0">
                <a:latin typeface="Arial" panose="020B0604020202020204" pitchFamily="34" charset="0"/>
                <a:cs typeface="Arial" panose="020B0604020202020204" pitchFamily="34" charset="0"/>
              </a:rPr>
              <a:t>, USS3, Emerging, Female, Age 17, High School Student) </a:t>
            </a:r>
          </a:p>
          <a:p>
            <a:pPr defTabSz="932871">
              <a:defRPr/>
            </a:pPr>
            <a:endParaRPr lang="en-US" sz="1400" dirty="0">
              <a:latin typeface="Arial" panose="020B0604020202020204" pitchFamily="34" charset="0"/>
              <a:cs typeface="Arial" panose="020B0604020202020204" pitchFamily="34" charset="0"/>
            </a:endParaRPr>
          </a:p>
          <a:p>
            <a:pPr defTabSz="932871">
              <a:defRPr/>
            </a:pPr>
            <a:endParaRPr lang="en-US" sz="1400" dirty="0">
              <a:latin typeface="Arial" panose="020B0604020202020204" pitchFamily="34" charset="0"/>
              <a:cs typeface="Arial" panose="020B0604020202020204" pitchFamily="34" charset="0"/>
            </a:endParaRPr>
          </a:p>
          <a:p>
            <a:endParaRPr lang="en-US" sz="1400" dirty="0"/>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5960A371-2387-439E-A375-0510582CF7CE}" type="slidenum">
              <a:rPr lang="en-US" smtClean="0"/>
              <a:t>20</a:t>
            </a:fld>
            <a:endParaRPr lang="en-US"/>
          </a:p>
        </p:txBody>
      </p:sp>
    </p:spTree>
    <p:extLst>
      <p:ext uri="{BB962C8B-B14F-4D97-AF65-F5344CB8AC3E}">
        <p14:creationId xmlns:p14="http://schemas.microsoft.com/office/powerpoint/2010/main" val="1523784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Image: https://commons.wikimedia.org/wiki/File:Holy_Trinity_Church_was_the_first_inland_church_in_Australia.jpg by Ian Sutton / CC BY 2.0  (Holy Trinity Anglican Church, Kelso, New South Wales, Australia)</a:t>
            </a:r>
          </a:p>
        </p:txBody>
      </p:sp>
      <p:sp>
        <p:nvSpPr>
          <p:cNvPr id="4" name="Slide Number Placeholder 3"/>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A2217BF3-519B-9145-8B18-C97CB0739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223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27546" y="4125165"/>
            <a:ext cx="6455391" cy="4017522"/>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https://www.flickr.com/photos/volker-kannacher/5464198864/ by Volker </a:t>
            </a:r>
            <a:r>
              <a:rPr lang="en-US" sz="1400" dirty="0" err="1">
                <a:latin typeface="Arial" panose="020B0604020202020204" pitchFamily="34" charset="0"/>
                <a:cs typeface="Arial" panose="020B0604020202020204" pitchFamily="34" charset="0"/>
              </a:rPr>
              <a:t>Kannacher</a:t>
            </a:r>
            <a:r>
              <a:rPr lang="en-US" sz="1400" dirty="0">
                <a:latin typeface="Arial" panose="020B0604020202020204" pitchFamily="34" charset="0"/>
                <a:cs typeface="Arial" panose="020B0604020202020204" pitchFamily="34" charset="0"/>
              </a:rPr>
              <a:t> / CC BY-ND 2.0</a:t>
            </a:r>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The State Library of Victoria. </a:t>
            </a:r>
            <a:r>
              <a:rPr lang="en-US" sz="1400" b="0" dirty="0">
                <a:latin typeface="Arial" panose="020B0604020202020204" pitchFamily="34" charset="0"/>
                <a:cs typeface="Arial" panose="020B0604020202020204" pitchFamily="34" charset="0"/>
              </a:rPr>
              <a:t>Melbourne, VIC, Australia. </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Association of College and Research Libraries. (2017). Academic Library Impact: Improving Practice and Essential Areas to Research, researched by Lynn Silipigni Connaway, William Harvey, Vanessa Kitzie, and Stephanie Mikitish. http://www.oclc.org/research/themes/user-studies/acrl-agenda.html </a:t>
            </a:r>
          </a:p>
        </p:txBody>
      </p:sp>
      <p:sp>
        <p:nvSpPr>
          <p:cNvPr id="4" name="Slide Number Placeholder 3"/>
          <p:cNvSpPr>
            <a:spLocks noGrp="1"/>
          </p:cNvSpPr>
          <p:nvPr>
            <p:ph type="sldNum" sz="quarter" idx="10"/>
          </p:nvPr>
        </p:nvSpPr>
        <p:spPr/>
        <p:txBody>
          <a:bodyPr/>
          <a:lstStyle/>
          <a:p>
            <a:fld id="{A035E6FC-CCC7-F34C-83D9-78C7523946F2}" type="slidenum">
              <a:rPr lang="en-US" smtClean="0"/>
              <a:t>22</a:t>
            </a:fld>
            <a:endParaRPr lang="en-US" dirty="0"/>
          </a:p>
        </p:txBody>
      </p:sp>
    </p:spTree>
    <p:extLst>
      <p:ext uri="{BB962C8B-B14F-4D97-AF65-F5344CB8AC3E}">
        <p14:creationId xmlns:p14="http://schemas.microsoft.com/office/powerpoint/2010/main" val="415607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https://www.flickr.com/photos/indigoskies/6791740490 by Indigo Skies Photography / CC BY-NC-ND 2.0 (State Library of Victoria)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Association of College and Research Libraries. (2017). Academic Library Impact: Improving Practice and Essential Areas to Research, researched by Lynn Silipigni Connaway, William Harvey, Vanessa Kitzie, and Stephanie Mikitish. http://www.oclc.org/research/themes/user-studies/acrl-agenda.html </a:t>
            </a:r>
          </a:p>
          <a:p>
            <a:endParaRPr lang="en-US" dirty="0"/>
          </a:p>
        </p:txBody>
      </p:sp>
      <p:sp>
        <p:nvSpPr>
          <p:cNvPr id="4" name="Slide Number Placeholder 3"/>
          <p:cNvSpPr>
            <a:spLocks noGrp="1"/>
          </p:cNvSpPr>
          <p:nvPr>
            <p:ph type="sldNum" sz="quarter" idx="5"/>
          </p:nvPr>
        </p:nvSpPr>
        <p:spPr/>
        <p:txBody>
          <a:bodyPr/>
          <a:lstStyle/>
          <a:p>
            <a:fld id="{35A6DD34-2E5D-44F1-8091-20CC79DD3A1A}" type="slidenum">
              <a:rPr lang="en-US" smtClean="0"/>
              <a:t>23</a:t>
            </a:fld>
            <a:endParaRPr lang="en-US"/>
          </a:p>
        </p:txBody>
      </p:sp>
    </p:spTree>
    <p:extLst>
      <p:ext uri="{BB962C8B-B14F-4D97-AF65-F5344CB8AC3E}">
        <p14:creationId xmlns:p14="http://schemas.microsoft.com/office/powerpoint/2010/main" val="1513786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409432" y="4083496"/>
            <a:ext cx="6223379" cy="4059190"/>
          </a:xfrm>
        </p:spPr>
        <p:txBody>
          <a:bodyPr/>
          <a:lstStyle/>
          <a:p>
            <a:r>
              <a:rPr lang="en-US" sz="1400" dirty="0">
                <a:latin typeface="Arial" panose="020B0604020202020204" pitchFamily="34" charset="0"/>
                <a:cs typeface="Arial" panose="020B0604020202020204" pitchFamily="34" charset="0"/>
              </a:rPr>
              <a:t>Image: https://www.flickr.com/photos/volker-kannacher/5464199416/ by Volker </a:t>
            </a:r>
            <a:r>
              <a:rPr lang="en-US" sz="1400" dirty="0" err="1">
                <a:latin typeface="Arial" panose="020B0604020202020204" pitchFamily="34" charset="0"/>
                <a:cs typeface="Arial" panose="020B0604020202020204" pitchFamily="34" charset="0"/>
              </a:rPr>
              <a:t>Kannacher</a:t>
            </a:r>
            <a:r>
              <a:rPr lang="en-US" sz="1400" dirty="0">
                <a:latin typeface="Arial" panose="020B0604020202020204" pitchFamily="34" charset="0"/>
                <a:cs typeface="Arial" panose="020B0604020202020204" pitchFamily="34" charset="0"/>
              </a:rPr>
              <a:t> / CC BY-ND 2.0</a:t>
            </a:r>
          </a:p>
          <a:p>
            <a:r>
              <a:rPr lang="en-US" sz="1400" b="0" dirty="0">
                <a:latin typeface="Arial" panose="020B0604020202020204" pitchFamily="34" charset="0"/>
                <a:cs typeface="Arial" panose="020B0604020202020204" pitchFamily="34" charset="0"/>
              </a:rPr>
              <a:t>The State Library of Victoria. Melbourne, VIC, Australia. </a:t>
            </a:r>
          </a:p>
          <a:p>
            <a:endParaRPr lang="en-US" sz="1400" b="0" dirty="0">
              <a:latin typeface="Arial" panose="020B0604020202020204" pitchFamily="34" charset="0"/>
              <a:cs typeface="Arial" panose="020B0604020202020204" pitchFamily="34" charset="0"/>
            </a:endParaRPr>
          </a:p>
          <a:p>
            <a:pPr marL="0" indent="0">
              <a:buNone/>
            </a:pPr>
            <a:r>
              <a:rPr lang="en-US" sz="1400" b="0" dirty="0">
                <a:latin typeface="Arial" panose="020B0604020202020204" pitchFamily="34" charset="0"/>
                <a:cs typeface="Arial" panose="020B0604020202020204" pitchFamily="34" charset="0"/>
              </a:rPr>
              <a:t>“[Librarians] have to be able to sell to the deans that this is something valuable that the deans want to be a part of, and the deans are going to be impacted by their faculty feeling like that this is a worthy thing because if we use money for one thing, we can’t use if for something else. I think customer service…becomes really important in this kind of environment. </a:t>
            </a:r>
          </a:p>
          <a:p>
            <a:pPr marL="0" indent="0">
              <a:buNone/>
            </a:pPr>
            <a:r>
              <a:rPr lang="en-US" sz="1400" b="0" i="1" dirty="0">
                <a:latin typeface="Arial" panose="020B0604020202020204" pitchFamily="34" charset="0"/>
                <a:cs typeface="Arial" panose="020B0604020202020204" pitchFamily="34" charset="0"/>
              </a:rPr>
              <a:t>(Provost Interviewee PP07, Research University, Secular, Public) </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Association of College and Research Libraries. (2017). Academic Library Impact: Improving Practice and Essential Areas to Research, researched by Lynn Silipigni Connaway, William Harvey, Vanessa Kitzie, and Stephanie Mikitish. http://www.oclc.org/research/themes/user-studies/acrl-agenda.html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24</a:t>
            </a:fld>
            <a:endParaRPr lang="en-US"/>
          </a:p>
        </p:txBody>
      </p:sp>
    </p:spTree>
    <p:extLst>
      <p:ext uri="{BB962C8B-B14F-4D97-AF65-F5344CB8AC3E}">
        <p14:creationId xmlns:p14="http://schemas.microsoft.com/office/powerpoint/2010/main" val="1002916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1555" y="4400549"/>
            <a:ext cx="6084711" cy="4284663"/>
          </a:xfrm>
        </p:spPr>
        <p:txBody>
          <a:bodyPr/>
          <a:lstStyle/>
          <a:p>
            <a:r>
              <a:rPr lang="en-US" sz="1400" dirty="0">
                <a:latin typeface="Arial" panose="020B0604020202020204" pitchFamily="34" charset="0"/>
                <a:cs typeface="Arial" panose="020B0604020202020204" pitchFamily="34" charset="0"/>
              </a:rPr>
              <a:t>Image: https://www.flickr.com/photos/lifeofrobert/3894022267 by *Robert* / CC BY-SA 2.0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“Suggested guidelines include the following:</a:t>
            </a:r>
          </a:p>
          <a:p>
            <a:r>
              <a:rPr lang="en-US" sz="1400" dirty="0">
                <a:latin typeface="Arial" panose="020B0604020202020204" pitchFamily="34" charset="0"/>
                <a:cs typeface="Arial" panose="020B0604020202020204" pitchFamily="34" charset="0"/>
              </a:rPr>
              <a:t>This is an open, safe, and secure forum.</a:t>
            </a:r>
          </a:p>
          <a:p>
            <a:r>
              <a:rPr lang="en-US" sz="1400" dirty="0">
                <a:latin typeface="Arial" panose="020B0604020202020204" pitchFamily="34" charset="0"/>
                <a:cs typeface="Arial" panose="020B0604020202020204" pitchFamily="34" charset="0"/>
              </a:rPr>
              <a:t>Confidentiality of others should be respected.</a:t>
            </a:r>
          </a:p>
          <a:p>
            <a:r>
              <a:rPr lang="en-US" sz="1400" dirty="0">
                <a:latin typeface="Arial" panose="020B0604020202020204" pitchFamily="34" charset="0"/>
                <a:cs typeface="Arial" panose="020B0604020202020204" pitchFamily="34" charset="0"/>
              </a:rPr>
              <a:t>All suggestions are acceptable.</a:t>
            </a:r>
          </a:p>
          <a:p>
            <a:r>
              <a:rPr lang="en-US" sz="1400" dirty="0">
                <a:latin typeface="Arial" panose="020B0604020202020204" pitchFamily="34" charset="0"/>
                <a:cs typeface="Arial" panose="020B0604020202020204" pitchFamily="34" charset="0"/>
              </a:rPr>
              <a:t>Be patient with fellow group members (speak one at a time, no interruptions).</a:t>
            </a:r>
          </a:p>
          <a:p>
            <a:r>
              <a:rPr lang="en-US" sz="1400" dirty="0">
                <a:latin typeface="Arial" panose="020B0604020202020204" pitchFamily="34" charset="0"/>
                <a:cs typeface="Arial" panose="020B0604020202020204" pitchFamily="34" charset="0"/>
              </a:rPr>
              <a:t>Be an active listener and participant.</a:t>
            </a:r>
          </a:p>
          <a:p>
            <a:r>
              <a:rPr lang="en-US" sz="1400" dirty="0">
                <a:latin typeface="Arial" panose="020B0604020202020204" pitchFamily="34" charset="0"/>
                <a:cs typeface="Arial" panose="020B0604020202020204" pitchFamily="34" charset="0"/>
              </a:rPr>
              <a:t>Ask questions if necessary.”  (Connaway &amp; Radford, 2017, 252-253)</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Asher, A., &amp; Miller, S. (2011). </a:t>
            </a:r>
            <a:r>
              <a:rPr lang="en-US" sz="1400" i="1" dirty="0"/>
              <a:t>So you want to do anthropology in your library? Or a practical guide to ethnographic research in academic libraries</a:t>
            </a:r>
            <a:r>
              <a:rPr lang="en-US" sz="1400" dirty="0"/>
              <a:t>. Chicago: The ERIAL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latin typeface="Arial" panose="020B0604020202020204" pitchFamily="34" charset="0"/>
              <a:cs typeface="Arial" panose="020B0604020202020204" pitchFamily="34" charset="0"/>
            </a:endParaRPr>
          </a:p>
          <a:p>
            <a:pPr marL="0" indent="0">
              <a:lnSpc>
                <a:spcPct val="107000"/>
              </a:lnSpc>
              <a:spcBef>
                <a:spcPts val="0"/>
              </a:spcBef>
              <a:spcAft>
                <a:spcPts val="1200"/>
              </a:spcAft>
              <a:buNone/>
            </a:pPr>
            <a:r>
              <a:rPr lang="en-US" sz="1400" dirty="0"/>
              <a:t>Connaway, L. S., &amp; Radford, M. L. (2017). </a:t>
            </a:r>
            <a:r>
              <a:rPr lang="en-US" sz="1400" i="1" dirty="0"/>
              <a:t>Research methods for library and information science</a:t>
            </a:r>
            <a:r>
              <a:rPr lang="en-US" sz="1400" dirty="0"/>
              <a:t> (6th ed.). Westport, CT: Libraries Unlimited.</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25</a:t>
            </a:fld>
            <a:endParaRPr lang="en-US"/>
          </a:p>
        </p:txBody>
      </p:sp>
    </p:spTree>
    <p:extLst>
      <p:ext uri="{BB962C8B-B14F-4D97-AF65-F5344CB8AC3E}">
        <p14:creationId xmlns:p14="http://schemas.microsoft.com/office/powerpoint/2010/main" val="1009197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https://www.flickr.com/photos/lynnfriedman/8649862101 by Lynn Friedman / CC BY-NC-ND 2.0</a:t>
            </a:r>
          </a:p>
          <a:p>
            <a:endParaRPr lang="en-US" dirty="0"/>
          </a:p>
          <a:p>
            <a:r>
              <a:rPr lang="en-US" dirty="0"/>
              <a:t>Association of College and Research Libraries. (2017). Academic Library Impact: Improving Practice and Essential Areas to Research, researched by Lynn Silipigni Connaway, William Harvey, Vanessa Kitzie, and Stephanie Mikitish. http://www.oclc.org/research/themes/user-studies/acrl-agenda.html </a:t>
            </a:r>
          </a:p>
          <a:p>
            <a:endParaRPr lang="en-US" dirty="0"/>
          </a:p>
          <a:p>
            <a:endParaRPr lang="en-US" dirty="0"/>
          </a:p>
        </p:txBody>
      </p:sp>
      <p:sp>
        <p:nvSpPr>
          <p:cNvPr id="4" name="Slide Number Placeholder 3"/>
          <p:cNvSpPr>
            <a:spLocks noGrp="1"/>
          </p:cNvSpPr>
          <p:nvPr>
            <p:ph type="sldNum" sz="quarter" idx="5"/>
          </p:nvPr>
        </p:nvSpPr>
        <p:spPr/>
        <p:txBody>
          <a:bodyPr/>
          <a:lstStyle/>
          <a:p>
            <a:fld id="{35A6DD34-2E5D-44F1-8091-20CC79DD3A1A}" type="slidenum">
              <a:rPr lang="en-US" smtClean="0"/>
              <a:t>26</a:t>
            </a:fld>
            <a:endParaRPr lang="en-US"/>
          </a:p>
        </p:txBody>
      </p:sp>
    </p:spTree>
    <p:extLst>
      <p:ext uri="{BB962C8B-B14F-4D97-AF65-F5344CB8AC3E}">
        <p14:creationId xmlns:p14="http://schemas.microsoft.com/office/powerpoint/2010/main" val="564148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11175"/>
            <a:ext cx="5581650" cy="3140075"/>
          </a:xfrm>
        </p:spPr>
      </p:sp>
      <p:sp>
        <p:nvSpPr>
          <p:cNvPr id="3" name="Notes Placeholder 2"/>
          <p:cNvSpPr>
            <a:spLocks noGrp="1"/>
          </p:cNvSpPr>
          <p:nvPr>
            <p:ph type="body" idx="1"/>
          </p:nvPr>
        </p:nvSpPr>
        <p:spPr>
          <a:xfrm>
            <a:off x="245660" y="3903261"/>
            <a:ext cx="6550925" cy="3864412"/>
          </a:xfrm>
        </p:spPr>
        <p:txBody>
          <a:bodyPr/>
          <a:lstStyle/>
          <a:p>
            <a:r>
              <a:rPr lang="en-US" sz="1400" dirty="0">
                <a:latin typeface="Arial" panose="020B0604020202020204" pitchFamily="34" charset="0"/>
                <a:cs typeface="Arial" panose="020B0604020202020204" pitchFamily="34" charset="0"/>
              </a:rPr>
              <a:t>Image: https://www.flickr.com/photos/mxmstryo/3507201141/ by </a:t>
            </a:r>
            <a:r>
              <a:rPr lang="en-US" sz="1400" dirty="0" err="1">
                <a:latin typeface="Arial" panose="020B0604020202020204" pitchFamily="34" charset="0"/>
                <a:cs typeface="Arial" panose="020B0604020202020204" pitchFamily="34" charset="0"/>
              </a:rPr>
              <a:t>mxmstryo</a:t>
            </a:r>
            <a:r>
              <a:rPr lang="en-US" sz="1400" dirty="0">
                <a:latin typeface="Arial" panose="020B0604020202020204" pitchFamily="34" charset="0"/>
                <a:cs typeface="Arial" panose="020B0604020202020204" pitchFamily="34" charset="0"/>
              </a:rPr>
              <a:t> / CC BY 2.0</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“If I’m understanding you correctly, the whole kind of conversation around fake news is this really important example of how important it is in our daily life and civic health in order to bring critical skills to bear on understanding information and being able to critically evaluate the source of that.” (</a:t>
            </a:r>
            <a:r>
              <a:rPr lang="en-US" sz="1400" i="1" dirty="0">
                <a:latin typeface="Arial" panose="020B0604020202020204" pitchFamily="34" charset="0"/>
                <a:cs typeface="Arial" panose="020B0604020202020204" pitchFamily="34" charset="0"/>
              </a:rPr>
              <a:t>Advisory Member LM03, Research University, Secular, Private</a:t>
            </a:r>
            <a:r>
              <a:rPr lang="en-US" sz="1400" dirty="0">
                <a:latin typeface="Arial" panose="020B0604020202020204" pitchFamily="34" charset="0"/>
                <a:cs typeface="Arial" panose="020B0604020202020204" pitchFamily="34" charset="0"/>
              </a:rPr>
              <a:t>)</a:t>
            </a:r>
          </a:p>
          <a:p>
            <a:endParaRPr lang="en-US" dirty="0"/>
          </a:p>
          <a:p>
            <a:r>
              <a:rPr lang="en-US" dirty="0"/>
              <a:t>Association of College and Research Libraries. (2017). Academic Library Impact: Improving Practice and Essential Areas to Research, researched by Lynn Silipigni Connaway, William Harvey, Vanessa Kitzie, and Stephanie Mikitish. http://www.oclc.org/research/themes/user-studies/acrl-agenda.html </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27</a:t>
            </a:fld>
            <a:endParaRPr lang="en-US"/>
          </a:p>
        </p:txBody>
      </p:sp>
    </p:spTree>
    <p:extLst>
      <p:ext uri="{BB962C8B-B14F-4D97-AF65-F5344CB8AC3E}">
        <p14:creationId xmlns:p14="http://schemas.microsoft.com/office/powerpoint/2010/main" val="1450377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765F30FA-2217-4DD1-A45D-36F2300F12C5}"/>
              </a:ext>
            </a:extLst>
          </p:cNvPr>
          <p:cNvSpPr>
            <a:spLocks noGrp="1" noRot="1" noChangeAspect="1" noTextEdit="1"/>
          </p:cNvSpPr>
          <p:nvPr>
            <p:ph type="sldImg"/>
          </p:nvPr>
        </p:nvSpPr>
        <p:spPr>
          <a:xfrm>
            <a:off x="1662113" y="152400"/>
            <a:ext cx="3684587" cy="2073275"/>
          </a:xfrm>
          <a:ln/>
        </p:spPr>
      </p:sp>
      <p:sp>
        <p:nvSpPr>
          <p:cNvPr id="67587" name="Notes Placeholder 2">
            <a:extLst>
              <a:ext uri="{FF2B5EF4-FFF2-40B4-BE49-F238E27FC236}">
                <a16:creationId xmlns:a16="http://schemas.microsoft.com/office/drawing/2014/main" id="{36AA55DA-102D-4C00-9683-03B1046579AD}"/>
              </a:ext>
            </a:extLst>
          </p:cNvPr>
          <p:cNvSpPr>
            <a:spLocks noGrp="1"/>
          </p:cNvSpPr>
          <p:nvPr>
            <p:ph type="body" idx="1"/>
          </p:nvPr>
        </p:nvSpPr>
        <p:spPr>
          <a:xfrm>
            <a:off x="152400" y="2225675"/>
            <a:ext cx="6858000" cy="68421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0" dirty="0">
                <a:latin typeface="Arial" panose="020B0604020202020204" pitchFamily="34" charset="0"/>
              </a:rPr>
              <a:t>Image: https://www.flickr.com/photos/pagedooley/7427165626 by Kevin Dooley / CC BY 2.0</a:t>
            </a:r>
          </a:p>
          <a:p>
            <a:endParaRPr lang="en-US" altLang="en-US" sz="900" b="0" dirty="0">
              <a:latin typeface="Arial" panose="020B0604020202020204" pitchFamily="34" charset="0"/>
            </a:endParaRPr>
          </a:p>
          <a:p>
            <a:r>
              <a:rPr lang="en-US" altLang="en-US" sz="900" b="1" dirty="0">
                <a:latin typeface="Arial" panose="020B0604020202020204" pitchFamily="34" charset="0"/>
              </a:rPr>
              <a:t>Synthesizing “Seeking Synchronicity”</a:t>
            </a:r>
          </a:p>
          <a:p>
            <a:r>
              <a:rPr lang="en-US" altLang="en-US" sz="900" dirty="0">
                <a:latin typeface="Arial" panose="020B0604020202020204" pitchFamily="34" charset="0"/>
              </a:rPr>
              <a:t>Going back to 2005, our research of the use of virtual reference (VR) has had one primary goal: to deliver research-based recommendations that will improve the service that information professionals provide. The purpose of this publication is to distill several years’ and several hundred pages’ worth of work into a few very specific, easily digestible, actionable suggestions for how you can sustain and develop your VR services and systems (Radford and Connaway 2005–2008a).</a:t>
            </a:r>
          </a:p>
          <a:p>
            <a:r>
              <a:rPr lang="en-US" altLang="en-US" sz="900" dirty="0">
                <a:latin typeface="Arial" panose="020B0604020202020204" pitchFamily="34" charset="0"/>
              </a:rPr>
              <a:t>As stated, this publication boils down many research projects done by many researchers, at OCLC, Rutgers University and elsewhere. For those of you interested in the long version, please take some time with the bibliography at the end of this work and especially check out the Seeking Synchronicity website http://www.oclc.org/research/activities/synchronicity/). For those of you who want the “abridged version of the short version,” here it is—what we learned, presented so you can quickly understand and apply our research findings to immediately improve your VR experiences.</a:t>
            </a:r>
          </a:p>
          <a:p>
            <a:r>
              <a:rPr lang="en-US" altLang="en-US" sz="900" b="1" dirty="0">
                <a:latin typeface="Arial" panose="020B0604020202020204" pitchFamily="34" charset="0"/>
              </a:rPr>
              <a:t>What went into the original research</a:t>
            </a:r>
          </a:p>
          <a:p>
            <a:r>
              <a:rPr lang="en-US" altLang="en-US" sz="900" dirty="0">
                <a:latin typeface="Arial" panose="020B0604020202020204" pitchFamily="34" charset="0"/>
              </a:rPr>
              <a:t>The project “Seeking Synchronicity: Evaluating Virtual Reference Service from User, Non-User, and Librarian Perspectives” was funded by the Institute of Museum and Library Services (IMLS); Rutgers, The State University of New Jersey; and OCLC Online Computer Library Center, Inc. It consisted of four phases of data collection and analysis, lasting from October 1, 2005 to March 29, 2008 (Radford and Connaway 2005–2008a). It used a logical sequence in the process of data collection, with each phase informing the next. A range of qualitative and quantitative methods of analysis were used.</a:t>
            </a:r>
          </a:p>
          <a:p>
            <a:endParaRPr lang="en-US" altLang="en-US" sz="900" dirty="0">
              <a:latin typeface="Arial" panose="020B0604020202020204" pitchFamily="34" charset="0"/>
            </a:endParaRPr>
          </a:p>
          <a:p>
            <a:pPr>
              <a:spcBef>
                <a:spcPct val="0"/>
              </a:spcBef>
            </a:pPr>
            <a:r>
              <a:rPr lang="en-US" altLang="en-US" sz="900" b="1" dirty="0">
                <a:latin typeface="Arial" panose="020B0604020202020204" pitchFamily="34" charset="0"/>
              </a:rPr>
              <a:t>Phase I:</a:t>
            </a:r>
          </a:p>
          <a:p>
            <a:pPr>
              <a:spcBef>
                <a:spcPct val="0"/>
              </a:spcBef>
            </a:pPr>
            <a:r>
              <a:rPr lang="en-US" altLang="en-US" sz="900" dirty="0">
                <a:latin typeface="Arial" panose="020B0604020202020204" pitchFamily="34" charset="0"/>
              </a:rPr>
              <a:t>We conducted a total of eight focus group interviews, two each with VRS librarians and users, and four with non-users. Three of the non-user focus group interviews were with the youngest members of the “Millennial” Generation, born between 1979 and 1994. The responses from the youngest Millennials, used here for those ages 12–18 and known as “screenagers,” (Rushkoff 1996) suggested that this group had different expectations for services and systems than the other demographic groups. The focus group sessions were transcribed, and we extracted major themes from the data. Results were used to inform construction of the online survey and telephone</a:t>
            </a:r>
          </a:p>
          <a:p>
            <a:pPr>
              <a:spcBef>
                <a:spcPct val="0"/>
              </a:spcBef>
            </a:pPr>
            <a:r>
              <a:rPr lang="en-US" altLang="en-US" sz="900" dirty="0">
                <a:latin typeface="Arial" panose="020B0604020202020204" pitchFamily="34" charset="0"/>
              </a:rPr>
              <a:t>interview instruments. Millennials also were specifically recruited for the online surveys and telephone interviews.</a:t>
            </a:r>
          </a:p>
          <a:p>
            <a:r>
              <a:rPr lang="en-US" altLang="en-US" sz="900" b="1" dirty="0">
                <a:latin typeface="Arial" panose="020B0604020202020204" pitchFamily="34" charset="0"/>
              </a:rPr>
              <a:t>Phase II:</a:t>
            </a:r>
          </a:p>
          <a:p>
            <a:r>
              <a:rPr lang="en-US" altLang="en-US" sz="900" dirty="0">
                <a:latin typeface="Arial" panose="020B0604020202020204" pitchFamily="34" charset="0"/>
              </a:rPr>
              <a:t>We gathered VRS transcripts from the 24/7 Reference Cooperative and OCLC </a:t>
            </a:r>
            <a:r>
              <a:rPr lang="en-US" altLang="en-US" sz="900" dirty="0" err="1">
                <a:latin typeface="Arial" panose="020B0604020202020204" pitchFamily="34" charset="0"/>
              </a:rPr>
              <a:t>QuestionPointdatabases</a:t>
            </a:r>
            <a:r>
              <a:rPr lang="en-US" altLang="en-US" sz="900" dirty="0">
                <a:latin typeface="Arial" panose="020B0604020202020204" pitchFamily="34" charset="0"/>
              </a:rPr>
              <a:t> in two subphases. From July 2004 through June 2005, a random sample of 25 transcripts was taken each month from a database of nearly 264,000 VRS sessions. In addition to these 300 transcripts, a second random sample of approximately 50 transcripts was taken from a database of more than 250,000 VRS sessions for each month between December 2005 and November 2006, resulting in an additional 550 transcripts. The VRS transcripts contained a wealth of </a:t>
            </a:r>
            <a:r>
              <a:rPr lang="en-US" altLang="en-US" sz="900" dirty="0" err="1">
                <a:latin typeface="Arial" panose="020B0604020202020204" pitchFamily="34" charset="0"/>
              </a:rPr>
              <a:t>information,and</a:t>
            </a:r>
            <a:r>
              <a:rPr lang="en-US" altLang="en-US" sz="900" dirty="0">
                <a:latin typeface="Arial" panose="020B0604020202020204" pitchFamily="34" charset="0"/>
              </a:rPr>
              <a:t> these data were used to expand existing coding schemes and to construct new ones. The transcripts were analyzed for the following: interpersonal communication behaviors, accuracy, type of question, subject of question, length of interaction, type of library, wait time, and query clarification behaviors and techniques. As a direct result of the transcript analysis, we created and applied two new coding schemes, including the Query Clarification Coding Scheme and the Ready Reference Accuracy Coding Scheme.</a:t>
            </a:r>
          </a:p>
          <a:p>
            <a:r>
              <a:rPr lang="en-US" altLang="en-US" sz="900" b="1" dirty="0">
                <a:latin typeface="Arial" panose="020B0604020202020204" pitchFamily="34" charset="0"/>
              </a:rPr>
              <a:t>Phase II:</a:t>
            </a:r>
          </a:p>
          <a:p>
            <a:r>
              <a:rPr lang="en-US" altLang="en-US" sz="900" dirty="0">
                <a:latin typeface="Arial" panose="020B0604020202020204" pitchFamily="34" charset="0"/>
              </a:rPr>
              <a:t>We developed online survey instruments from focus group interview data, and from the initial research questions. A separate online survey was developed and pretested for each of the three cohort groups—VRS librarians, users of VRS and non-users of VRS. Participants completed a total of 496 online surveys. The respondents in each demographic category provided answers for questions that resulted in both quantitative and qualitative data. </a:t>
            </a:r>
          </a:p>
          <a:p>
            <a:r>
              <a:rPr lang="en-US" altLang="en-US" sz="900" b="1" dirty="0">
                <a:latin typeface="Arial" panose="020B0604020202020204" pitchFamily="34" charset="0"/>
              </a:rPr>
              <a:t>Phase IV:</a:t>
            </a:r>
          </a:p>
          <a:p>
            <a:r>
              <a:rPr lang="en-US" altLang="en-US" sz="900" dirty="0">
                <a:latin typeface="Arial" panose="020B0604020202020204" pitchFamily="34" charset="0"/>
              </a:rPr>
              <a:t>Telephone interview questions for all three groups were developed from participant responses in the focus group interviews and to the online surveys, as well as from the initial research questions. We then developed a separate set of interview questions and pretested for each of the three study groups. A total of 283 telephone interviews were completed.</a:t>
            </a:r>
          </a:p>
          <a:p>
            <a:endParaRPr lang="en-US" altLang="en-US" sz="9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900" b="0" dirty="0"/>
              <a:t>Radford, M. L., and Connaway, L. S. (2005–2008). </a:t>
            </a:r>
            <a:r>
              <a:rPr lang="en-US" altLang="en-US" sz="900" b="0" i="1" dirty="0"/>
              <a:t>Seeking synchronicity: Evaluating virtual reference services from user, non-user, and librarian perspectives. </a:t>
            </a:r>
            <a:r>
              <a:rPr lang="en-US" altLang="en-US" sz="900" b="0" dirty="0"/>
              <a:t>Funded by the Institute of Museum and Library Services (IMLS). https://www.oclc.org/research/publications/all/synchronicity.html.</a:t>
            </a:r>
          </a:p>
        </p:txBody>
      </p:sp>
      <p:sp>
        <p:nvSpPr>
          <p:cNvPr id="67588" name="Slide Number Placeholder 3">
            <a:extLst>
              <a:ext uri="{FF2B5EF4-FFF2-40B4-BE49-F238E27FC236}">
                <a16:creationId xmlns:a16="http://schemas.microsoft.com/office/drawing/2014/main" id="{A504D945-83AB-4F02-AAA7-6FA7F77D6E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500" b="1">
                <a:solidFill>
                  <a:schemeClr val="tx1"/>
                </a:solidFill>
                <a:latin typeface="Verdana" panose="020B0604030504040204" pitchFamily="34" charset="0"/>
              </a:defRPr>
            </a:lvl1pPr>
            <a:lvl2pPr marL="742950" indent="-285750" defTabSz="931863" eaLnBrk="0" hangingPunct="0">
              <a:defRPr sz="1500" b="1">
                <a:solidFill>
                  <a:schemeClr val="tx1"/>
                </a:solidFill>
                <a:latin typeface="Verdana" panose="020B0604030504040204" pitchFamily="34" charset="0"/>
              </a:defRPr>
            </a:lvl2pPr>
            <a:lvl3pPr marL="1143000" indent="-228600" defTabSz="931863" eaLnBrk="0" hangingPunct="0">
              <a:defRPr sz="1500" b="1">
                <a:solidFill>
                  <a:schemeClr val="tx1"/>
                </a:solidFill>
                <a:latin typeface="Verdana" panose="020B0604030504040204" pitchFamily="34" charset="0"/>
              </a:defRPr>
            </a:lvl3pPr>
            <a:lvl4pPr marL="1600200" indent="-228600" defTabSz="931863" eaLnBrk="0" hangingPunct="0">
              <a:defRPr sz="1500" b="1">
                <a:solidFill>
                  <a:schemeClr val="tx1"/>
                </a:solidFill>
                <a:latin typeface="Verdana" panose="020B0604030504040204" pitchFamily="34" charset="0"/>
              </a:defRPr>
            </a:lvl4pPr>
            <a:lvl5pPr marL="2057400" indent="-228600" defTabSz="931863" eaLnBrk="0" hangingPunct="0">
              <a:defRPr sz="1500" b="1">
                <a:solidFill>
                  <a:schemeClr val="tx1"/>
                </a:solidFill>
                <a:latin typeface="Verdana" panose="020B0604030504040204" pitchFamily="34" charset="0"/>
              </a:defRPr>
            </a:lvl5pPr>
            <a:lvl6pPr marL="2514600" indent="-228600" algn="ctr" defTabSz="931863" eaLnBrk="0" fontAlgn="base" hangingPunct="0">
              <a:spcBef>
                <a:spcPct val="0"/>
              </a:spcBef>
              <a:spcAft>
                <a:spcPct val="0"/>
              </a:spcAft>
              <a:defRPr sz="1500" b="1">
                <a:solidFill>
                  <a:schemeClr val="tx1"/>
                </a:solidFill>
                <a:latin typeface="Verdana" panose="020B0604030504040204" pitchFamily="34" charset="0"/>
              </a:defRPr>
            </a:lvl6pPr>
            <a:lvl7pPr marL="2971800" indent="-228600" algn="ctr" defTabSz="931863" eaLnBrk="0" fontAlgn="base" hangingPunct="0">
              <a:spcBef>
                <a:spcPct val="0"/>
              </a:spcBef>
              <a:spcAft>
                <a:spcPct val="0"/>
              </a:spcAft>
              <a:defRPr sz="1500" b="1">
                <a:solidFill>
                  <a:schemeClr val="tx1"/>
                </a:solidFill>
                <a:latin typeface="Verdana" panose="020B0604030504040204" pitchFamily="34" charset="0"/>
              </a:defRPr>
            </a:lvl7pPr>
            <a:lvl8pPr marL="3429000" indent="-228600" algn="ctr" defTabSz="931863" eaLnBrk="0" fontAlgn="base" hangingPunct="0">
              <a:spcBef>
                <a:spcPct val="0"/>
              </a:spcBef>
              <a:spcAft>
                <a:spcPct val="0"/>
              </a:spcAft>
              <a:defRPr sz="1500" b="1">
                <a:solidFill>
                  <a:schemeClr val="tx1"/>
                </a:solidFill>
                <a:latin typeface="Verdana" panose="020B0604030504040204" pitchFamily="34" charset="0"/>
              </a:defRPr>
            </a:lvl8pPr>
            <a:lvl9pPr marL="3886200" indent="-228600" algn="ctr" defTabSz="931863" eaLnBrk="0" fontAlgn="base" hangingPunct="0">
              <a:spcBef>
                <a:spcPct val="0"/>
              </a:spcBef>
              <a:spcAft>
                <a:spcPct val="0"/>
              </a:spcAft>
              <a:defRPr sz="1500" b="1">
                <a:solidFill>
                  <a:schemeClr val="tx1"/>
                </a:solidFill>
                <a:latin typeface="Verdana" panose="020B0604030504040204" pitchFamily="34" charset="0"/>
              </a:defRPr>
            </a:lvl9pPr>
          </a:lstStyle>
          <a:p>
            <a:pPr eaLnBrk="1" hangingPunct="1"/>
            <a:fld id="{2DE9905D-9085-4B8C-98B8-DAFF7A789F80}" type="slidenum">
              <a:rPr lang="en-US" altLang="en-US" sz="1200" b="0">
                <a:latin typeface="Arial" panose="020B0604020202020204" pitchFamily="34" charset="0"/>
              </a:rPr>
              <a:pPr eaLnBrk="1" hangingPunct="1"/>
              <a:t>28</a:t>
            </a:fld>
            <a:endParaRPr lang="en-US" altLang="en-US" sz="1200" b="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https://www.flickr.com/photos/151072996@N08/36066193431 by </a:t>
            </a:r>
            <a:r>
              <a:rPr lang="en-US" dirty="0" err="1"/>
              <a:t>melisa</a:t>
            </a:r>
            <a:r>
              <a:rPr lang="en-US" dirty="0"/>
              <a:t> </a:t>
            </a:r>
            <a:r>
              <a:rPr lang="en-US" dirty="0" err="1"/>
              <a:t>launay</a:t>
            </a:r>
            <a:r>
              <a:rPr lang="en-US" dirty="0"/>
              <a:t> / CC BY-ND 2.0</a:t>
            </a:r>
          </a:p>
          <a:p>
            <a:endParaRPr lang="en-US" dirty="0"/>
          </a:p>
          <a:p>
            <a:r>
              <a:rPr lang="en-US" altLang="en-US" dirty="0"/>
              <a:t>Radford, M. L., and Connaway, L. S. (2005–2008). </a:t>
            </a:r>
            <a:r>
              <a:rPr lang="en-US" altLang="en-US" i="1" dirty="0"/>
              <a:t>Seeking synchronicity: Evaluating virtual reference services from user, non-user, and librarian perspectives. </a:t>
            </a:r>
            <a:r>
              <a:rPr lang="en-US" altLang="en-US" dirty="0"/>
              <a:t>Funded by the Institute of Museum and Library Services (IMLS). https://www.oclc.org/research/publications/all/synchronicity.html.</a:t>
            </a:r>
          </a:p>
          <a:p>
            <a:endParaRPr lang="en-US" dirty="0"/>
          </a:p>
        </p:txBody>
      </p:sp>
      <p:sp>
        <p:nvSpPr>
          <p:cNvPr id="4" name="Slide Number Placeholder 3"/>
          <p:cNvSpPr>
            <a:spLocks noGrp="1"/>
          </p:cNvSpPr>
          <p:nvPr>
            <p:ph type="sldNum" sz="quarter" idx="5"/>
          </p:nvPr>
        </p:nvSpPr>
        <p:spPr/>
        <p:txBody>
          <a:bodyPr/>
          <a:lstStyle/>
          <a:p>
            <a:fld id="{35A6DD34-2E5D-44F1-8091-20CC79DD3A1A}" type="slidenum">
              <a:rPr lang="en-US" smtClean="0"/>
              <a:t>29</a:t>
            </a:fld>
            <a:endParaRPr lang="en-US"/>
          </a:p>
        </p:txBody>
      </p:sp>
    </p:spTree>
    <p:extLst>
      <p:ext uri="{BB962C8B-B14F-4D97-AF65-F5344CB8AC3E}">
        <p14:creationId xmlns:p14="http://schemas.microsoft.com/office/powerpoint/2010/main" val="2421329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A6DD34-2E5D-44F1-8091-20CC79DD3A1A}" type="slidenum">
              <a:rPr lang="en-US" smtClean="0"/>
              <a:t>3</a:t>
            </a:fld>
            <a:endParaRPr lang="en-US"/>
          </a:p>
        </p:txBody>
      </p:sp>
    </p:spTree>
    <p:extLst>
      <p:ext uri="{BB962C8B-B14F-4D97-AF65-F5344CB8AC3E}">
        <p14:creationId xmlns:p14="http://schemas.microsoft.com/office/powerpoint/2010/main" val="425552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8A14F0E4-4632-48FF-A96F-63CCF8503F24}"/>
              </a:ext>
            </a:extLst>
          </p:cNvPr>
          <p:cNvSpPr>
            <a:spLocks noGrp="1" noRot="1" noChangeAspect="1" noTextEdit="1"/>
          </p:cNvSpPr>
          <p:nvPr>
            <p:ph type="sldImg"/>
          </p:nvPr>
        </p:nvSpPr>
        <p:spPr>
          <a:ln/>
        </p:spPr>
      </p:sp>
      <p:sp>
        <p:nvSpPr>
          <p:cNvPr id="77827" name="Notes Placeholder 2">
            <a:extLst>
              <a:ext uri="{FF2B5EF4-FFF2-40B4-BE49-F238E27FC236}">
                <a16:creationId xmlns:a16="http://schemas.microsoft.com/office/drawing/2014/main" id="{4332980E-717D-41C3-9E85-5FAA3AB35C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b="0" dirty="0"/>
              <a:t>Image: https://www.flickr.com/photos/jonasbg/16616901033 by Jonas </a:t>
            </a:r>
            <a:r>
              <a:rPr lang="en-US" altLang="en-US" sz="1400" b="0" dirty="0" err="1"/>
              <a:t>Grimsgaard</a:t>
            </a:r>
            <a:r>
              <a:rPr lang="en-US" altLang="en-US" sz="1400" b="0" dirty="0"/>
              <a:t> / CC BY-NC-ND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4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b="0" dirty="0"/>
              <a:t>Radford, M. L., and Connaway, L. S. (2005–2008). </a:t>
            </a:r>
            <a:r>
              <a:rPr lang="en-US" altLang="en-US" sz="1400" b="0" i="1" dirty="0"/>
              <a:t>Seeking synchronicity: Evaluating virtual reference services from user, non-user, and librarian perspectives. </a:t>
            </a:r>
            <a:r>
              <a:rPr lang="en-US" altLang="en-US" sz="1400" b="0" dirty="0"/>
              <a:t>Funded by the Institute of Museum and Library Services (IMLS). https://www.oclc.org/research/publications/all/synchronicity.html.</a:t>
            </a:r>
          </a:p>
        </p:txBody>
      </p:sp>
      <p:sp>
        <p:nvSpPr>
          <p:cNvPr id="77828" name="Slide Number Placeholder 3">
            <a:extLst>
              <a:ext uri="{FF2B5EF4-FFF2-40B4-BE49-F238E27FC236}">
                <a16:creationId xmlns:a16="http://schemas.microsoft.com/office/drawing/2014/main" id="{CF446A63-CB93-4662-A3D8-6A5F2B4715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500" b="1">
                <a:solidFill>
                  <a:schemeClr val="tx1"/>
                </a:solidFill>
                <a:latin typeface="Verdana" panose="020B0604030504040204" pitchFamily="34" charset="0"/>
              </a:defRPr>
            </a:lvl1pPr>
            <a:lvl2pPr marL="742950" indent="-285750" defTabSz="931863" eaLnBrk="0" hangingPunct="0">
              <a:defRPr sz="1500" b="1">
                <a:solidFill>
                  <a:schemeClr val="tx1"/>
                </a:solidFill>
                <a:latin typeface="Verdana" panose="020B0604030504040204" pitchFamily="34" charset="0"/>
              </a:defRPr>
            </a:lvl2pPr>
            <a:lvl3pPr marL="1143000" indent="-228600" defTabSz="931863" eaLnBrk="0" hangingPunct="0">
              <a:defRPr sz="1500" b="1">
                <a:solidFill>
                  <a:schemeClr val="tx1"/>
                </a:solidFill>
                <a:latin typeface="Verdana" panose="020B0604030504040204" pitchFamily="34" charset="0"/>
              </a:defRPr>
            </a:lvl3pPr>
            <a:lvl4pPr marL="1600200" indent="-228600" defTabSz="931863" eaLnBrk="0" hangingPunct="0">
              <a:defRPr sz="1500" b="1">
                <a:solidFill>
                  <a:schemeClr val="tx1"/>
                </a:solidFill>
                <a:latin typeface="Verdana" panose="020B0604030504040204" pitchFamily="34" charset="0"/>
              </a:defRPr>
            </a:lvl4pPr>
            <a:lvl5pPr marL="2057400" indent="-228600" defTabSz="931863" eaLnBrk="0" hangingPunct="0">
              <a:defRPr sz="1500" b="1">
                <a:solidFill>
                  <a:schemeClr val="tx1"/>
                </a:solidFill>
                <a:latin typeface="Verdana" panose="020B0604030504040204" pitchFamily="34" charset="0"/>
              </a:defRPr>
            </a:lvl5pPr>
            <a:lvl6pPr marL="2514600" indent="-228600" algn="ctr" defTabSz="931863" eaLnBrk="0" fontAlgn="base" hangingPunct="0">
              <a:spcBef>
                <a:spcPct val="0"/>
              </a:spcBef>
              <a:spcAft>
                <a:spcPct val="0"/>
              </a:spcAft>
              <a:defRPr sz="1500" b="1">
                <a:solidFill>
                  <a:schemeClr val="tx1"/>
                </a:solidFill>
                <a:latin typeface="Verdana" panose="020B0604030504040204" pitchFamily="34" charset="0"/>
              </a:defRPr>
            </a:lvl6pPr>
            <a:lvl7pPr marL="2971800" indent="-228600" algn="ctr" defTabSz="931863" eaLnBrk="0" fontAlgn="base" hangingPunct="0">
              <a:spcBef>
                <a:spcPct val="0"/>
              </a:spcBef>
              <a:spcAft>
                <a:spcPct val="0"/>
              </a:spcAft>
              <a:defRPr sz="1500" b="1">
                <a:solidFill>
                  <a:schemeClr val="tx1"/>
                </a:solidFill>
                <a:latin typeface="Verdana" panose="020B0604030504040204" pitchFamily="34" charset="0"/>
              </a:defRPr>
            </a:lvl7pPr>
            <a:lvl8pPr marL="3429000" indent="-228600" algn="ctr" defTabSz="931863" eaLnBrk="0" fontAlgn="base" hangingPunct="0">
              <a:spcBef>
                <a:spcPct val="0"/>
              </a:spcBef>
              <a:spcAft>
                <a:spcPct val="0"/>
              </a:spcAft>
              <a:defRPr sz="1500" b="1">
                <a:solidFill>
                  <a:schemeClr val="tx1"/>
                </a:solidFill>
                <a:latin typeface="Verdana" panose="020B0604030504040204" pitchFamily="34" charset="0"/>
              </a:defRPr>
            </a:lvl8pPr>
            <a:lvl9pPr marL="3886200" indent="-228600" algn="ctr" defTabSz="931863" eaLnBrk="0" fontAlgn="base" hangingPunct="0">
              <a:spcBef>
                <a:spcPct val="0"/>
              </a:spcBef>
              <a:spcAft>
                <a:spcPct val="0"/>
              </a:spcAft>
              <a:defRPr sz="1500" b="1">
                <a:solidFill>
                  <a:schemeClr val="tx1"/>
                </a:solidFill>
                <a:latin typeface="Verdana" panose="020B0604030504040204" pitchFamily="34" charset="0"/>
              </a:defRPr>
            </a:lvl9pPr>
          </a:lstStyle>
          <a:p>
            <a:pPr eaLnBrk="1" hangingPunct="1"/>
            <a:fld id="{48A2DC1B-2088-4296-932F-FAC7C25923BC}" type="slidenum">
              <a:rPr lang="en-US" altLang="en-US" sz="1200" b="0">
                <a:latin typeface="Arial" panose="020B0604020202020204" pitchFamily="34" charset="0"/>
              </a:rPr>
              <a:pPr eaLnBrk="1" hangingPunct="1"/>
              <a:t>30</a:t>
            </a:fld>
            <a:endParaRPr lang="en-US" altLang="en-US" sz="1200" b="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1649A445-5FDC-46E7-9490-A62C63734665}"/>
              </a:ext>
            </a:extLst>
          </p:cNvPr>
          <p:cNvSpPr>
            <a:spLocks noGrp="1" noRot="1" noChangeAspect="1" noTextEdit="1"/>
          </p:cNvSpPr>
          <p:nvPr>
            <p:ph type="sldImg"/>
          </p:nvPr>
        </p:nvSpPr>
        <p:spPr>
          <a:ln/>
        </p:spPr>
      </p:sp>
      <p:sp>
        <p:nvSpPr>
          <p:cNvPr id="104451" name="Notes Placeholder 2">
            <a:extLst>
              <a:ext uri="{FF2B5EF4-FFF2-40B4-BE49-F238E27FC236}">
                <a16:creationId xmlns:a16="http://schemas.microsoft.com/office/drawing/2014/main" id="{818CC6CB-3864-47FA-97A8-BD594392D720}"/>
              </a:ext>
            </a:extLst>
          </p:cNvPr>
          <p:cNvSpPr>
            <a:spLocks noGrp="1"/>
          </p:cNvSpPr>
          <p:nvPr>
            <p:ph type="body" idx="1"/>
          </p:nvPr>
        </p:nvSpPr>
        <p:spPr>
          <a:xfrm>
            <a:off x="304800" y="4416425"/>
            <a:ext cx="64008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Image: https://www.flickr.com/photos/hinnosaar/4802911749 by Marti &amp; Toomas </a:t>
            </a:r>
            <a:r>
              <a:rPr lang="en-US" altLang="en-US" dirty="0" err="1">
                <a:latin typeface="Arial" panose="020B0604020202020204" pitchFamily="34" charset="0"/>
              </a:rPr>
              <a:t>Hinnosaar</a:t>
            </a:r>
            <a:r>
              <a:rPr lang="en-US" altLang="en-US" dirty="0">
                <a:latin typeface="Arial" panose="020B0604020202020204" pitchFamily="34" charset="0"/>
              </a:rPr>
              <a:t> / CC BY 2.0</a:t>
            </a:r>
          </a:p>
          <a:p>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b="0" dirty="0"/>
              <a:t>Radford, M. L., and Connaway, L. S. (2005–2008). </a:t>
            </a:r>
            <a:r>
              <a:rPr lang="en-US" altLang="en-US" sz="1400" b="0" i="1" dirty="0"/>
              <a:t>Seeking synchronicity: Evaluating virtual reference services from user, non-user, and librarian perspectives. </a:t>
            </a:r>
            <a:r>
              <a:rPr lang="en-US" altLang="en-US" sz="1400" b="0" dirty="0"/>
              <a:t>Funded by the Institute of Museum and Library Services (IMLS). https://www.oclc.org/research/publications/all/synchronicity.html.</a:t>
            </a:r>
          </a:p>
        </p:txBody>
      </p:sp>
      <p:sp>
        <p:nvSpPr>
          <p:cNvPr id="104452" name="Slide Number Placeholder 3">
            <a:extLst>
              <a:ext uri="{FF2B5EF4-FFF2-40B4-BE49-F238E27FC236}">
                <a16:creationId xmlns:a16="http://schemas.microsoft.com/office/drawing/2014/main" id="{EF440073-9852-4EAE-9914-4F1C480834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500" b="1">
                <a:solidFill>
                  <a:schemeClr val="tx1"/>
                </a:solidFill>
                <a:latin typeface="Verdana" panose="020B0604030504040204" pitchFamily="34" charset="0"/>
              </a:defRPr>
            </a:lvl1pPr>
            <a:lvl2pPr marL="742950" indent="-285750" defTabSz="931863" eaLnBrk="0" hangingPunct="0">
              <a:defRPr sz="1500" b="1">
                <a:solidFill>
                  <a:schemeClr val="tx1"/>
                </a:solidFill>
                <a:latin typeface="Verdana" panose="020B0604030504040204" pitchFamily="34" charset="0"/>
              </a:defRPr>
            </a:lvl2pPr>
            <a:lvl3pPr marL="1143000" indent="-228600" defTabSz="931863" eaLnBrk="0" hangingPunct="0">
              <a:defRPr sz="1500" b="1">
                <a:solidFill>
                  <a:schemeClr val="tx1"/>
                </a:solidFill>
                <a:latin typeface="Verdana" panose="020B0604030504040204" pitchFamily="34" charset="0"/>
              </a:defRPr>
            </a:lvl3pPr>
            <a:lvl4pPr marL="1600200" indent="-228600" defTabSz="931863" eaLnBrk="0" hangingPunct="0">
              <a:defRPr sz="1500" b="1">
                <a:solidFill>
                  <a:schemeClr val="tx1"/>
                </a:solidFill>
                <a:latin typeface="Verdana" panose="020B0604030504040204" pitchFamily="34" charset="0"/>
              </a:defRPr>
            </a:lvl4pPr>
            <a:lvl5pPr marL="2057400" indent="-228600" defTabSz="931863" eaLnBrk="0" hangingPunct="0">
              <a:defRPr sz="1500" b="1">
                <a:solidFill>
                  <a:schemeClr val="tx1"/>
                </a:solidFill>
                <a:latin typeface="Verdana" panose="020B0604030504040204" pitchFamily="34" charset="0"/>
              </a:defRPr>
            </a:lvl5pPr>
            <a:lvl6pPr marL="2514600" indent="-228600" algn="ctr" defTabSz="931863" eaLnBrk="0" fontAlgn="base" hangingPunct="0">
              <a:spcBef>
                <a:spcPct val="0"/>
              </a:spcBef>
              <a:spcAft>
                <a:spcPct val="0"/>
              </a:spcAft>
              <a:defRPr sz="1500" b="1">
                <a:solidFill>
                  <a:schemeClr val="tx1"/>
                </a:solidFill>
                <a:latin typeface="Verdana" panose="020B0604030504040204" pitchFamily="34" charset="0"/>
              </a:defRPr>
            </a:lvl6pPr>
            <a:lvl7pPr marL="2971800" indent="-228600" algn="ctr" defTabSz="931863" eaLnBrk="0" fontAlgn="base" hangingPunct="0">
              <a:spcBef>
                <a:spcPct val="0"/>
              </a:spcBef>
              <a:spcAft>
                <a:spcPct val="0"/>
              </a:spcAft>
              <a:defRPr sz="1500" b="1">
                <a:solidFill>
                  <a:schemeClr val="tx1"/>
                </a:solidFill>
                <a:latin typeface="Verdana" panose="020B0604030504040204" pitchFamily="34" charset="0"/>
              </a:defRPr>
            </a:lvl7pPr>
            <a:lvl8pPr marL="3429000" indent="-228600" algn="ctr" defTabSz="931863" eaLnBrk="0" fontAlgn="base" hangingPunct="0">
              <a:spcBef>
                <a:spcPct val="0"/>
              </a:spcBef>
              <a:spcAft>
                <a:spcPct val="0"/>
              </a:spcAft>
              <a:defRPr sz="1500" b="1">
                <a:solidFill>
                  <a:schemeClr val="tx1"/>
                </a:solidFill>
                <a:latin typeface="Verdana" panose="020B0604030504040204" pitchFamily="34" charset="0"/>
              </a:defRPr>
            </a:lvl8pPr>
            <a:lvl9pPr marL="3886200" indent="-228600" algn="ctr" defTabSz="931863" eaLnBrk="0" fontAlgn="base" hangingPunct="0">
              <a:spcBef>
                <a:spcPct val="0"/>
              </a:spcBef>
              <a:spcAft>
                <a:spcPct val="0"/>
              </a:spcAft>
              <a:defRPr sz="1500" b="1">
                <a:solidFill>
                  <a:schemeClr val="tx1"/>
                </a:solidFill>
                <a:latin typeface="Verdana" panose="020B0604030504040204" pitchFamily="34" charset="0"/>
              </a:defRPr>
            </a:lvl9pPr>
          </a:lstStyle>
          <a:p>
            <a:pPr eaLnBrk="1" hangingPunct="1"/>
            <a:fld id="{67AFAF95-2F1D-42BE-8553-6C981E5F27CF}" type="slidenum">
              <a:rPr lang="en-US" altLang="en-US" sz="1200" b="0">
                <a:latin typeface="Arial" panose="020B0604020202020204" pitchFamily="34" charset="0"/>
              </a:rPr>
              <a:pPr eaLnBrk="1" hangingPunct="1"/>
              <a:t>31</a:t>
            </a:fld>
            <a:endParaRPr lang="en-US" altLang="en-US" sz="1200" b="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7975" y="401638"/>
            <a:ext cx="3505200" cy="1971675"/>
          </a:xfrm>
        </p:spPr>
      </p:sp>
      <p:sp>
        <p:nvSpPr>
          <p:cNvPr id="3" name="Notes Placeholder 2"/>
          <p:cNvSpPr>
            <a:spLocks noGrp="1"/>
          </p:cNvSpPr>
          <p:nvPr>
            <p:ph type="body" idx="1"/>
          </p:nvPr>
        </p:nvSpPr>
        <p:spPr>
          <a:xfrm>
            <a:off x="256033" y="2645229"/>
            <a:ext cx="6254496" cy="6384471"/>
          </a:xfrm>
        </p:spPr>
        <p:txBody>
          <a:bodyPr/>
          <a:lstStyle/>
          <a:p>
            <a:r>
              <a:rPr lang="en-US" dirty="0">
                <a:latin typeface="Arial" panose="020B0604020202020204" pitchFamily="34" charset="0"/>
                <a:cs typeface="Arial" panose="020B0604020202020204" pitchFamily="34" charset="0"/>
              </a:rPr>
              <a:t>Image: https://www.flickr.com/photos/derrypubliclibrary/3762251190 by </a:t>
            </a:r>
            <a:r>
              <a:rPr lang="en-US" dirty="0" err="1">
                <a:latin typeface="Arial" panose="020B0604020202020204" pitchFamily="34" charset="0"/>
                <a:cs typeface="Arial" panose="020B0604020202020204" pitchFamily="34" charset="0"/>
              </a:rPr>
              <a:t>derrypubliclibrary</a:t>
            </a:r>
            <a:r>
              <a:rPr lang="en-US" dirty="0">
                <a:latin typeface="Arial" panose="020B0604020202020204" pitchFamily="34" charset="0"/>
                <a:cs typeface="Arial" panose="020B0604020202020204" pitchFamily="34" charset="0"/>
              </a:rPr>
              <a:t> / CC BY 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Arial" panose="020B0604020202020204" pitchFamily="34" charset="0"/>
                <a:cs typeface="Arial" panose="020B0604020202020204" pitchFamily="34" charset="0"/>
              </a:rPr>
              <a:t>“And then cause you’ve already asked them, you don’t want to feel like you’re pestering them too much so you don’t go and ask them again. It’s like, it’s like, you don’t want to go “So which shelf are you pointing at?” Because, I mean, once they do their famous point, it’s just like…(laughs)” </a:t>
            </a:r>
            <a:r>
              <a:rPr lang="en-US" b="0" kern="1200" dirty="0">
                <a:solidFill>
                  <a:schemeClr val="tx1"/>
                </a:solidFill>
                <a:effectLst/>
                <a:latin typeface="Arial" panose="020B0604020202020204" pitchFamily="34" charset="0"/>
                <a:cs typeface="Arial" panose="020B0604020202020204" pitchFamily="34" charset="0"/>
              </a:rPr>
              <a:t>(</a:t>
            </a:r>
            <a:r>
              <a:rPr lang="en-US" b="0" i="1" kern="1200" dirty="0">
                <a:solidFill>
                  <a:schemeClr val="tx1"/>
                </a:solidFill>
                <a:effectLst/>
                <a:latin typeface="Arial" panose="020B0604020202020204" pitchFamily="34" charset="0"/>
                <a:cs typeface="Arial" panose="020B0604020202020204" pitchFamily="34" charset="0"/>
              </a:rPr>
              <a:t>Seeking</a:t>
            </a:r>
            <a:r>
              <a:rPr lang="en-US" b="0" i="1" kern="1200" baseline="0" dirty="0">
                <a:solidFill>
                  <a:schemeClr val="tx1"/>
                </a:solidFill>
                <a:effectLst/>
                <a:latin typeface="Arial" panose="020B0604020202020204" pitchFamily="34" charset="0"/>
                <a:cs typeface="Arial" panose="020B0604020202020204" pitchFamily="34" charset="0"/>
              </a:rPr>
              <a:t> Synchronicity</a:t>
            </a:r>
            <a:r>
              <a:rPr lang="en-US" b="0" kern="1200" baseline="0" dirty="0">
                <a:solidFill>
                  <a:schemeClr val="tx1"/>
                </a:solidFill>
                <a:effectLst/>
                <a:latin typeface="Arial" panose="020B0604020202020204" pitchFamily="34" charset="0"/>
                <a:cs typeface="Arial" panose="020B0604020202020204" pitchFamily="34" charset="0"/>
              </a:rPr>
              <a:t>, Focus Group 6 participant, Female, High School Student)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kern="1200" baseline="0" dirty="0">
              <a:solidFill>
                <a:schemeClr val="tx1"/>
              </a:solidFill>
              <a:effectLst/>
              <a:latin typeface="Arial" panose="020B0604020202020204" pitchFamily="34" charset="0"/>
              <a:cs typeface="Arial" panose="020B0604020202020204" pitchFamily="34" charset="0"/>
            </a:endParaRPr>
          </a:p>
          <a:p>
            <a:r>
              <a:rPr lang="en-US" altLang="en-US" sz="1400" b="0" dirty="0"/>
              <a:t>Radford, M. L., and Connaway, L. S. (2005–2008). </a:t>
            </a:r>
            <a:r>
              <a:rPr lang="en-US" altLang="en-US" sz="1400" b="0" i="1" dirty="0"/>
              <a:t>Seeking synchronicity: Evaluating virtual reference services from user, non-user, and librarian perspectives. </a:t>
            </a:r>
            <a:r>
              <a:rPr lang="en-US" altLang="en-US" sz="1400" b="0" dirty="0"/>
              <a:t>Funded by the Institute of Museum and Library Services (IMLS). https://www.oclc.org/research/publications/all/synchronicity.html.</a:t>
            </a:r>
          </a:p>
        </p:txBody>
      </p:sp>
      <p:sp>
        <p:nvSpPr>
          <p:cNvPr id="4" name="Slide Number Placeholder 3"/>
          <p:cNvSpPr>
            <a:spLocks noGrp="1"/>
          </p:cNvSpPr>
          <p:nvPr>
            <p:ph type="sldNum" sz="quarter" idx="10"/>
          </p:nvPr>
        </p:nvSpPr>
        <p:spPr/>
        <p:txBody>
          <a:bodyPr/>
          <a:lstStyle/>
          <a:p>
            <a:fld id="{84BE4854-46C1-40AE-92BF-0F440829588D}" type="slidenum">
              <a:rPr lang="en-US" smtClean="0"/>
              <a:t>32</a:t>
            </a:fld>
            <a:endParaRPr lang="en-US"/>
          </a:p>
        </p:txBody>
      </p:sp>
    </p:spTree>
    <p:extLst>
      <p:ext uri="{BB962C8B-B14F-4D97-AF65-F5344CB8AC3E}">
        <p14:creationId xmlns:p14="http://schemas.microsoft.com/office/powerpoint/2010/main" val="240322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6DD34-2E5D-44F1-8091-20CC79DD3A1A}" type="slidenum">
              <a:rPr lang="en-US" smtClean="0"/>
              <a:t>33</a:t>
            </a:fld>
            <a:endParaRPr lang="en-US"/>
          </a:p>
        </p:txBody>
      </p:sp>
    </p:spTree>
    <p:extLst>
      <p:ext uri="{BB962C8B-B14F-4D97-AF65-F5344CB8AC3E}">
        <p14:creationId xmlns:p14="http://schemas.microsoft.com/office/powerpoint/2010/main" val="906783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https://www.flickr.com/photos/10154402@N03/8421806383 by Bruce </a:t>
            </a:r>
            <a:r>
              <a:rPr lang="en-US" sz="1400" dirty="0" err="1">
                <a:latin typeface="Arial" panose="020B0604020202020204" pitchFamily="34" charset="0"/>
                <a:cs typeface="Arial" panose="020B0604020202020204" pitchFamily="34" charset="0"/>
              </a:rPr>
              <a:t>Guenter</a:t>
            </a:r>
            <a:r>
              <a:rPr lang="en-US" sz="1400" dirty="0">
                <a:latin typeface="Arial" panose="020B0604020202020204" pitchFamily="34" charset="0"/>
                <a:cs typeface="Arial" panose="020B0604020202020204" pitchFamily="34" charset="0"/>
              </a:rPr>
              <a:t> / CC BY 2.0</a:t>
            </a:r>
          </a:p>
          <a:p>
            <a:endParaRPr lang="en-US" sz="1400" dirty="0">
              <a:latin typeface="Arial" panose="020B0604020202020204" pitchFamily="34" charset="0"/>
              <a:cs typeface="Arial" panose="020B0604020202020204" pitchFamily="34" charset="0"/>
            </a:endParaRPr>
          </a:p>
          <a:p>
            <a:pPr marL="0" indent="0">
              <a:lnSpc>
                <a:spcPct val="107000"/>
              </a:lnSpc>
              <a:spcBef>
                <a:spcPts val="0"/>
              </a:spcBef>
              <a:spcAft>
                <a:spcPts val="1200"/>
              </a:spcAft>
              <a:buNone/>
            </a:pPr>
            <a:r>
              <a:rPr lang="en-US" sz="1400" dirty="0"/>
              <a:t>Connaway, L. S., &amp; Radford, M. L. (2017). </a:t>
            </a:r>
            <a:r>
              <a:rPr lang="en-US" sz="1400" i="1" dirty="0"/>
              <a:t>Research methods for library and information science</a:t>
            </a:r>
            <a:r>
              <a:rPr lang="en-US" sz="1400" dirty="0"/>
              <a:t> (6th ed.). Westport, CT: Libraries Unlimited.</a:t>
            </a:r>
          </a:p>
        </p:txBody>
      </p:sp>
      <p:sp>
        <p:nvSpPr>
          <p:cNvPr id="4" name="Slide Number Placeholder 3"/>
          <p:cNvSpPr>
            <a:spLocks noGrp="1"/>
          </p:cNvSpPr>
          <p:nvPr>
            <p:ph type="sldNum" sz="quarter" idx="10"/>
          </p:nvPr>
        </p:nvSpPr>
        <p:spPr/>
        <p:txBody>
          <a:bodyPr/>
          <a:lstStyle/>
          <a:p>
            <a:fld id="{35A6DD34-2E5D-44F1-8091-20CC79DD3A1A}" type="slidenum">
              <a:rPr lang="en-US" smtClean="0"/>
              <a:t>34</a:t>
            </a:fld>
            <a:endParaRPr lang="en-US"/>
          </a:p>
        </p:txBody>
      </p:sp>
    </p:spTree>
    <p:extLst>
      <p:ext uri="{BB962C8B-B14F-4D97-AF65-F5344CB8AC3E}">
        <p14:creationId xmlns:p14="http://schemas.microsoft.com/office/powerpoint/2010/main" val="2644136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3575" y="635000"/>
            <a:ext cx="5486400" cy="3086100"/>
          </a:xfrm>
        </p:spPr>
      </p:sp>
      <p:sp>
        <p:nvSpPr>
          <p:cNvPr id="3" name="Notes Placeholder 2"/>
          <p:cNvSpPr>
            <a:spLocks noGrp="1"/>
          </p:cNvSpPr>
          <p:nvPr>
            <p:ph type="body" idx="1"/>
          </p:nvPr>
        </p:nvSpPr>
        <p:spPr>
          <a:xfrm>
            <a:off x="291465" y="3823246"/>
            <a:ext cx="6275070" cy="4778887"/>
          </a:xfrm>
        </p:spPr>
        <p:txBody>
          <a:bodyPr/>
          <a:lstStyle/>
          <a:p>
            <a:pPr lvl="0">
              <a:defRPr/>
            </a:pPr>
            <a:r>
              <a:rPr lang="en-US" sz="1200" dirty="0">
                <a:solidFill>
                  <a:prstClr val="black"/>
                </a:solidFill>
                <a:latin typeface="Arial" pitchFamily="34" charset="0"/>
                <a:cs typeface="Arial" pitchFamily="34" charset="0"/>
              </a:rPr>
              <a:t>Image: https://www.flickr.com/photos/elliotmar/8913124849 by Elliot </a:t>
            </a:r>
            <a:r>
              <a:rPr lang="en-US" sz="1200" dirty="0" err="1">
                <a:solidFill>
                  <a:prstClr val="black"/>
                </a:solidFill>
                <a:latin typeface="Arial" pitchFamily="34" charset="0"/>
                <a:cs typeface="Arial" pitchFamily="34" charset="0"/>
              </a:rPr>
              <a:t>Margolies</a:t>
            </a:r>
            <a:r>
              <a:rPr lang="en-US" sz="1200" dirty="0">
                <a:solidFill>
                  <a:prstClr val="black"/>
                </a:solidFill>
                <a:latin typeface="Arial" pitchFamily="34" charset="0"/>
                <a:cs typeface="Arial" pitchFamily="34" charset="0"/>
              </a:rPr>
              <a:t> / CC BY-NC-ND 2.0</a:t>
            </a:r>
          </a:p>
          <a:p>
            <a:pPr lvl="0">
              <a:defRPr/>
            </a:pPr>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Explain a time in the past month when you were </a:t>
            </a: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SUCCESSFUL</a:t>
            </a: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 completing an </a:t>
            </a: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ACADEMIC</a:t>
            </a: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assignment. What steps did you take?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Think of a time fairly recently when you </a:t>
            </a: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struggled</a:t>
            </a: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to find appropriate resources to help you complete an </a:t>
            </a: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ACADEMIC </a:t>
            </a: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assignment. What happened? </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Explain a time in the past month when you were successful in getting what you needed in a </a:t>
            </a: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PERSONAL</a:t>
            </a: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situation. What steps did you take? </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Explain a time in the past month when you were </a:t>
            </a: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NOT</a:t>
            </a: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successful in getting what you needed in a </a:t>
            </a: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PERSONAL</a:t>
            </a: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situation. What steps did you take? </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Tell me something interesting that has happened in the past month in the social media that you used for </a:t>
            </a: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ACADEMIC purposes</a:t>
            </a: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Tell me something interesting that has happened in the past month in the social media that you used for </a:t>
            </a: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PERSONAL</a:t>
            </a: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situations.  </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What do you have to add to our discussion today about how you got information in the past month for both </a:t>
            </a: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PERSONAL </a:t>
            </a: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and </a:t>
            </a: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ACADEMIC</a:t>
            </a: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situations?</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indent="0">
              <a:lnSpc>
                <a:spcPct val="107000"/>
              </a:lnSpc>
              <a:spcBef>
                <a:spcPts val="0"/>
              </a:spcBef>
              <a:spcAft>
                <a:spcPts val="1000"/>
              </a:spcAft>
              <a:buNone/>
            </a:pPr>
            <a:r>
              <a:rPr lang="en-US" sz="1200" dirty="0"/>
              <a:t>White, D. S., &amp; Connaway, L. S. (2011-2014). </a:t>
            </a:r>
            <a:r>
              <a:rPr lang="en-US" sz="1200" i="1" dirty="0"/>
              <a:t>Visitors &amp; Residents: What motivates engagement with the digital information environment. </a:t>
            </a:r>
            <a:r>
              <a:rPr lang="en-US" sz="1200" dirty="0"/>
              <a:t>Funded by JISC, OCLC, and Oxford University. </a:t>
            </a:r>
            <a:r>
              <a:rPr lang="en-US" sz="1200" dirty="0">
                <a:latin typeface="Arial" panose="020B0604020202020204" pitchFamily="34" charset="0"/>
                <a:cs typeface="Arial" panose="020B0604020202020204" pitchFamily="34" charset="0"/>
              </a:rPr>
              <a:t>http://www.oclc.org/research/activities/vandr/</a:t>
            </a:r>
            <a:endParaRPr lang="en-US" sz="1200" dirty="0"/>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35</a:t>
            </a:fld>
            <a:endParaRPr lang="en-US" dirty="0"/>
          </a:p>
        </p:txBody>
      </p:sp>
    </p:spTree>
    <p:extLst>
      <p:ext uri="{BB962C8B-B14F-4D97-AF65-F5344CB8AC3E}">
        <p14:creationId xmlns:p14="http://schemas.microsoft.com/office/powerpoint/2010/main" val="40807329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8175" y="777875"/>
            <a:ext cx="5486400" cy="3086100"/>
          </a:xfrm>
        </p:spPr>
      </p:sp>
      <p:sp>
        <p:nvSpPr>
          <p:cNvPr id="3" name="Notes Placeholder 2"/>
          <p:cNvSpPr>
            <a:spLocks noGrp="1"/>
          </p:cNvSpPr>
          <p:nvPr>
            <p:ph type="body" idx="1"/>
          </p:nvPr>
        </p:nvSpPr>
        <p:spPr>
          <a:xfrm>
            <a:off x="189187" y="4109156"/>
            <a:ext cx="6384324" cy="4919229"/>
          </a:xfrm>
        </p:spPr>
        <p:txBody>
          <a:bodyPr>
            <a:noAutofit/>
          </a:bodyPr>
          <a:lstStyle/>
          <a:p>
            <a:r>
              <a:rPr lang="pl-PL" dirty="0">
                <a:latin typeface="Arial" panose="020B0604020202020204" pitchFamily="34" charset="0"/>
                <a:cs typeface="Arial" pitchFamily="34" charset="0"/>
              </a:rPr>
              <a:t>Image: https://www.flickr.com/photos/dancingpapa2007/3674686528 by Naoki Tomeno / CC BY 2.0</a:t>
            </a:r>
            <a:endParaRPr lang="en-US" dirty="0">
              <a:latin typeface="Arial" panose="020B0604020202020204" pitchFamily="34" charset="0"/>
              <a:cs typeface="Arial" pitchFamily="34" charset="0"/>
            </a:endParaRPr>
          </a:p>
          <a:p>
            <a:endParaRPr lang="en-US" kern="1200" dirty="0">
              <a:solidFill>
                <a:schemeClr val="tx1"/>
              </a:solidFill>
              <a:latin typeface="Arial" panose="020B0604020202020204" pitchFamily="34" charset="0"/>
              <a:cs typeface="Arial" pitchFamily="34" charset="0"/>
            </a:endParaRPr>
          </a:p>
          <a:p>
            <a:r>
              <a:rPr lang="en-US" kern="1200" dirty="0">
                <a:solidFill>
                  <a:schemeClr val="tx1"/>
                </a:solidFill>
                <a:latin typeface="Arial" panose="020B0604020202020204" pitchFamily="34" charset="0"/>
                <a:cs typeface="Arial" pitchFamily="34" charset="0"/>
              </a:rPr>
              <a:t>Screenshot: USU7 </a:t>
            </a:r>
            <a:r>
              <a:rPr lang="en-US" kern="1200" dirty="0" err="1">
                <a:solidFill>
                  <a:schemeClr val="tx1"/>
                </a:solidFill>
                <a:latin typeface="Arial" panose="020B0604020202020204" pitchFamily="34" charset="0"/>
                <a:cs typeface="Arial" pitchFamily="34" charset="0"/>
              </a:rPr>
              <a:t>Emg</a:t>
            </a:r>
            <a:r>
              <a:rPr lang="en-US" kern="1200" dirty="0">
                <a:solidFill>
                  <a:schemeClr val="tx1"/>
                </a:solidFill>
                <a:latin typeface="Arial" panose="020B0604020202020204" pitchFamily="34" charset="0"/>
                <a:cs typeface="Arial" pitchFamily="34" charset="0"/>
              </a:rPr>
              <a:t> Dry1 Ph1  (Digital Visitors and Residents, USU7, Female, Age 19)</a:t>
            </a:r>
          </a:p>
          <a:p>
            <a:endParaRPr lang="en-US" kern="1200" dirty="0">
              <a:solidFill>
                <a:schemeClr val="tx1"/>
              </a:solidFill>
              <a:latin typeface="Arial" panose="020B0604020202020204" pitchFamily="34" charset="0"/>
              <a:cs typeface="Arial" pitchFamily="34" charset="0"/>
            </a:endParaRPr>
          </a:p>
          <a:p>
            <a:r>
              <a:rPr lang="en-US" kern="1200" dirty="0">
                <a:solidFill>
                  <a:schemeClr val="tx1"/>
                </a:solidFill>
                <a:latin typeface="Arial" panose="020B0604020202020204" pitchFamily="34" charset="0"/>
                <a:cs typeface="Arial" pitchFamily="34" charset="0"/>
              </a:rPr>
              <a:t>“March was a little more serious. We’re nearing election time and all that jazz, and this is the first election I’ll be able to vote in, so I’ve been doing a bit of reading on a few of the candidates (not much, mind you). As a side note, I’m kind of debating whether or not I should actually vote in this election since I have such little knowledge on the candidates.” (Digital</a:t>
            </a:r>
            <a:r>
              <a:rPr lang="en-US" kern="1200" baseline="0" dirty="0">
                <a:solidFill>
                  <a:schemeClr val="tx1"/>
                </a:solidFill>
                <a:latin typeface="Arial" panose="020B0604020202020204" pitchFamily="34" charset="0"/>
                <a:cs typeface="Arial" pitchFamily="34" charset="0"/>
              </a:rPr>
              <a:t> Visitors and Residents, </a:t>
            </a:r>
            <a:r>
              <a:rPr lang="en-US" kern="1200" dirty="0">
                <a:solidFill>
                  <a:schemeClr val="tx1"/>
                </a:solidFill>
                <a:latin typeface="Arial" panose="020B0604020202020204" pitchFamily="34" charset="0"/>
                <a:cs typeface="Arial" pitchFamily="34" charset="0"/>
              </a:rPr>
              <a:t>USU12, Male, Age 19)  USU12 Est Dry2 Ph2</a:t>
            </a:r>
          </a:p>
          <a:p>
            <a:endParaRPr lang="en-US" kern="1200" dirty="0">
              <a:solidFill>
                <a:schemeClr val="tx1"/>
              </a:solidFill>
              <a:latin typeface="Arial" panose="020B0604020202020204"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“Um they do have a search box but I didn’t—I didn’t use that. Um I pretty much just, I pretty much just clicked links.” (Digital Visitors and Residents,</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USU12, Male, Age 19, 30:37) USU12 </a:t>
            </a:r>
            <a:r>
              <a:rPr lang="en-US" dirty="0" err="1">
                <a:latin typeface="Arial" panose="020B0604020202020204" pitchFamily="34" charset="0"/>
                <a:cs typeface="Arial" panose="020B0604020202020204" pitchFamily="34" charset="0"/>
              </a:rPr>
              <a:t>Est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Follup</a:t>
            </a:r>
            <a:r>
              <a:rPr lang="en-US" dirty="0">
                <a:latin typeface="Arial" panose="020B0604020202020204" pitchFamily="34" charset="0"/>
                <a:cs typeface="Arial" panose="020B0604020202020204" pitchFamily="34" charset="0"/>
              </a:rPr>
              <a:t> Int1 Ph3</a:t>
            </a:r>
          </a:p>
          <a:p>
            <a:endParaRPr lang="en-US" dirty="0">
              <a:latin typeface="Arial" panose="020B0604020202020204" pitchFamily="34" charset="0"/>
              <a:cs typeface="Arial" panose="020B0604020202020204" pitchFamily="34" charset="0"/>
            </a:endParaRPr>
          </a:p>
          <a:p>
            <a:pPr marL="0" indent="0">
              <a:lnSpc>
                <a:spcPct val="107000"/>
              </a:lnSpc>
              <a:spcBef>
                <a:spcPts val="0"/>
              </a:spcBef>
              <a:spcAft>
                <a:spcPts val="1000"/>
              </a:spcAft>
              <a:buNone/>
            </a:pPr>
            <a:r>
              <a:rPr lang="en-US" dirty="0"/>
              <a:t>White, D. S., &amp; Connaway, L. S. (2011-2014). </a:t>
            </a:r>
            <a:r>
              <a:rPr lang="en-US" i="1" dirty="0"/>
              <a:t>Visitors &amp; Residents: What motivates engagement with the digital information environment. </a:t>
            </a:r>
            <a:r>
              <a:rPr lang="en-US" dirty="0"/>
              <a:t>Funded by JISC, OCLC, and Oxford University. </a:t>
            </a:r>
            <a:r>
              <a:rPr lang="en-US" dirty="0">
                <a:latin typeface="Arial" panose="020B0604020202020204" pitchFamily="34" charset="0"/>
                <a:cs typeface="Arial" panose="020B0604020202020204" pitchFamily="34" charset="0"/>
              </a:rPr>
              <a:t>http://www.oclc.org/research/activities/vandr/</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36</a:t>
            </a:fld>
            <a:endParaRPr lang="en-US" dirty="0"/>
          </a:p>
        </p:txBody>
      </p:sp>
    </p:spTree>
    <p:extLst>
      <p:ext uri="{BB962C8B-B14F-4D97-AF65-F5344CB8AC3E}">
        <p14:creationId xmlns:p14="http://schemas.microsoft.com/office/powerpoint/2010/main" val="26598446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6DD34-2E5D-44F1-8091-20CC79DD3A1A}" type="slidenum">
              <a:rPr lang="en-US" smtClean="0"/>
              <a:t>37</a:t>
            </a:fld>
            <a:endParaRPr lang="en-US"/>
          </a:p>
        </p:txBody>
      </p:sp>
    </p:spTree>
    <p:extLst>
      <p:ext uri="{BB962C8B-B14F-4D97-AF65-F5344CB8AC3E}">
        <p14:creationId xmlns:p14="http://schemas.microsoft.com/office/powerpoint/2010/main" val="975173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895350"/>
            <a:ext cx="5486400" cy="3086100"/>
          </a:xfrm>
        </p:spPr>
      </p:sp>
      <p:sp>
        <p:nvSpPr>
          <p:cNvPr id="3" name="Notes Placeholder 2"/>
          <p:cNvSpPr>
            <a:spLocks noGrp="1"/>
          </p:cNvSpPr>
          <p:nvPr>
            <p:ph type="body" idx="1"/>
          </p:nvPr>
        </p:nvSpPr>
        <p:spPr>
          <a:xfrm>
            <a:off x="293510" y="4244622"/>
            <a:ext cx="6231467" cy="4636618"/>
          </a:xfrm>
        </p:spPr>
        <p:txBody>
          <a:bodyPr>
            <a:noAutofit/>
          </a:bodyPr>
          <a:lstStyle/>
          <a:p>
            <a:r>
              <a:rPr lang="en-US" sz="1400" i="0" dirty="0">
                <a:latin typeface="Arial" pitchFamily="34" charset="0"/>
                <a:cs typeface="Arial" pitchFamily="34" charset="0"/>
              </a:rPr>
              <a:t>Image: https://www.flickr.com/photos/anjan58/7346141798 by anjan58 / CC BY-NC-ND 2.0</a:t>
            </a:r>
          </a:p>
          <a:p>
            <a:endParaRPr lang="en-US" sz="1400" baseline="0" dirty="0">
              <a:latin typeface="Arial" pitchFamily="34" charset="0"/>
              <a:cs typeface="Arial" pitchFamily="34" charset="0"/>
            </a:endParaRPr>
          </a:p>
          <a:p>
            <a:r>
              <a:rPr lang="en-US" sz="1400" b="0" kern="1200" baseline="0" dirty="0">
                <a:solidFill>
                  <a:schemeClr val="tx1"/>
                </a:solidFill>
                <a:latin typeface="Arial" pitchFamily="34" charset="0"/>
                <a:cs typeface="Arial" pitchFamily="34" charset="0"/>
              </a:rPr>
              <a:t>Save time of the reader, previously #4, is now more important (#1) (107)</a:t>
            </a:r>
          </a:p>
          <a:p>
            <a:endParaRPr lang="en-US" sz="1400" b="0" kern="1200" baseline="0" dirty="0">
              <a:solidFill>
                <a:schemeClr val="tx1"/>
              </a:solidFill>
              <a:latin typeface="Arial" pitchFamily="34" charset="0"/>
              <a:cs typeface="Arial" pitchFamily="34" charset="0"/>
            </a:endParaRPr>
          </a:p>
          <a:p>
            <a:pPr lvl="0">
              <a:defRPr/>
            </a:pPr>
            <a:r>
              <a:rPr lang="en-US" sz="1400" dirty="0">
                <a:solidFill>
                  <a:prstClr val="black"/>
                </a:solidFill>
                <a:latin typeface="Arial" panose="020B0604020202020204" pitchFamily="34" charset="0"/>
                <a:cs typeface="Arial" panose="020B0604020202020204" pitchFamily="34" charset="0"/>
              </a:rPr>
              <a:t>Connaway, L. S., </a:t>
            </a:r>
            <a:r>
              <a:rPr lang="en-US" dirty="0">
                <a:solidFill>
                  <a:prstClr val="black"/>
                </a:solidFill>
              </a:rPr>
              <a:t>&amp; </a:t>
            </a:r>
            <a:r>
              <a:rPr lang="en-US" dirty="0" err="1">
                <a:solidFill>
                  <a:prstClr val="black"/>
                </a:solidFill>
              </a:rPr>
              <a:t>Faniel</a:t>
            </a:r>
            <a:r>
              <a:rPr lang="en-US" dirty="0">
                <a:solidFill>
                  <a:prstClr val="black"/>
                </a:solidFill>
              </a:rPr>
              <a:t>, I. </a:t>
            </a:r>
            <a:r>
              <a:rPr lang="en-US" sz="1400" dirty="0">
                <a:solidFill>
                  <a:prstClr val="black"/>
                </a:solidFill>
                <a:latin typeface="Arial" panose="020B0604020202020204" pitchFamily="34" charset="0"/>
                <a:cs typeface="Arial" panose="020B0604020202020204" pitchFamily="34" charset="0"/>
              </a:rPr>
              <a:t>M. (2014). </a:t>
            </a:r>
            <a:r>
              <a:rPr lang="en-US" sz="1400" i="1" dirty="0">
                <a:solidFill>
                  <a:prstClr val="black"/>
                </a:solidFill>
                <a:latin typeface="Arial" panose="020B0604020202020204" pitchFamily="34" charset="0"/>
                <a:cs typeface="Arial" panose="020B0604020202020204" pitchFamily="34" charset="0"/>
              </a:rPr>
              <a:t>Reordering Ranganathan: Shifting user behaviors, shifting priorities</a:t>
            </a:r>
            <a:r>
              <a:rPr lang="en-US" sz="1400" dirty="0">
                <a:solidFill>
                  <a:prstClr val="black"/>
                </a:solidFill>
                <a:latin typeface="Arial" panose="020B0604020202020204" pitchFamily="34" charset="0"/>
                <a:cs typeface="Arial" panose="020B0604020202020204" pitchFamily="34" charset="0"/>
              </a:rPr>
              <a:t>. Dublin, OH: OCLC Research. http://www.oclc.org/content/dam/research/publications/library/2014/oclcresearch-reordering-ranganathan-2014.pdf</a:t>
            </a:r>
          </a:p>
          <a:p>
            <a:endParaRPr lang="en-US" sz="1400" baseline="0" dirty="0">
              <a:latin typeface="Arial" pitchFamily="34" charset="0"/>
              <a:cs typeface="Arial" pitchFamily="34" charset="0"/>
            </a:endParaRPr>
          </a:p>
          <a:p>
            <a:pPr marL="0" indent="0">
              <a:lnSpc>
                <a:spcPct val="107000"/>
              </a:lnSpc>
              <a:spcBef>
                <a:spcPts val="0"/>
              </a:spcBef>
              <a:spcAft>
                <a:spcPts val="1000"/>
              </a:spcAft>
              <a:buNone/>
            </a:pPr>
            <a:r>
              <a:rPr lang="en-US" sz="1400" dirty="0"/>
              <a:t>Ranganathan, S. R. (1931). </a:t>
            </a:r>
            <a:r>
              <a:rPr lang="en-US" sz="1400" i="1" dirty="0"/>
              <a:t>The five laws of library science</a:t>
            </a:r>
            <a:r>
              <a:rPr lang="en-US" sz="1400" dirty="0"/>
              <a:t>. London: Edward Goldston, Ltd. </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38</a:t>
            </a:fld>
            <a:endParaRPr lang="en-US" dirty="0"/>
          </a:p>
        </p:txBody>
      </p:sp>
    </p:spTree>
    <p:extLst>
      <p:ext uri="{BB962C8B-B14F-4D97-AF65-F5344CB8AC3E}">
        <p14:creationId xmlns:p14="http://schemas.microsoft.com/office/powerpoint/2010/main" val="41958226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27100"/>
            <a:ext cx="5486400" cy="3086100"/>
          </a:xfrm>
        </p:spPr>
      </p:sp>
      <p:sp>
        <p:nvSpPr>
          <p:cNvPr id="3" name="Notes Placeholder 2"/>
          <p:cNvSpPr>
            <a:spLocks noGrp="1"/>
          </p:cNvSpPr>
          <p:nvPr>
            <p:ph type="body" idx="1"/>
          </p:nvPr>
        </p:nvSpPr>
        <p:spPr>
          <a:xfrm>
            <a:off x="338667" y="4380089"/>
            <a:ext cx="6146353" cy="3620911"/>
          </a:xfrm>
        </p:spPr>
        <p:txBody>
          <a:bodyPr>
            <a:normAutofit/>
          </a:bodyPr>
          <a:lstStyle/>
          <a:p>
            <a:pPr marL="0" lvl="1" defTabSz="457200">
              <a:defRPr/>
            </a:pPr>
            <a:r>
              <a:rPr lang="en-US" sz="1400" dirty="0">
                <a:latin typeface="Arial" panose="020B0604020202020204" pitchFamily="34" charset="0"/>
                <a:cs typeface="Arial" panose="020B0604020202020204" pitchFamily="34" charset="0"/>
              </a:rPr>
              <a:t>Image: https://www.flickr.com/photos/unsw/3751669200/ by </a:t>
            </a:r>
            <a:r>
              <a:rPr lang="en-US" sz="1400" dirty="0" err="1">
                <a:latin typeface="Arial" panose="020B0604020202020204" pitchFamily="34" charset="0"/>
                <a:cs typeface="Arial" panose="020B0604020202020204" pitchFamily="34" charset="0"/>
              </a:rPr>
              <a:t>unsw.flickr</a:t>
            </a:r>
            <a:r>
              <a:rPr lang="en-US" sz="1400" dirty="0">
                <a:latin typeface="Arial" panose="020B0604020202020204" pitchFamily="34" charset="0"/>
                <a:cs typeface="Arial" panose="020B0604020202020204" pitchFamily="34" charset="0"/>
              </a:rPr>
              <a:t> / CC BY 2.0</a:t>
            </a:r>
          </a:p>
          <a:p>
            <a:pPr marL="0" lvl="1" defTabSz="457200">
              <a:defRPr/>
            </a:pPr>
            <a:r>
              <a:rPr lang="en-US" sz="1400" dirty="0">
                <a:latin typeface="Arial" panose="020B0604020202020204" pitchFamily="34" charset="0"/>
                <a:cs typeface="Arial" panose="020B0604020202020204" pitchFamily="34" charset="0"/>
              </a:rPr>
              <a:t>(UNSW Library Lawn with clock and library tower. Kensington, NSW, Australia)</a:t>
            </a:r>
          </a:p>
          <a:p>
            <a:pPr marL="0" lvl="1" defTabSz="457200">
              <a:defRPr/>
            </a:pPr>
            <a:endParaRPr lang="en-US" sz="1400" dirty="0">
              <a:latin typeface="Arial" panose="020B0604020202020204" pitchFamily="34" charset="0"/>
              <a:cs typeface="Arial" panose="020B0604020202020204" pitchFamily="34" charset="0"/>
            </a:endParaRPr>
          </a:p>
          <a:p>
            <a:pPr marL="0" marR="0" lvl="1"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400" dirty="0">
                <a:latin typeface="Arial" panose="020B0604020202020204" pitchFamily="34" charset="0"/>
                <a:cs typeface="Arial" panose="020B0604020202020204" pitchFamily="34" charset="0"/>
              </a:rPr>
              <a:t>Example of participant observation: researcher appears to reference librarians as a patron.</a:t>
            </a:r>
          </a:p>
          <a:p>
            <a:pPr marL="0" marR="0" lvl="1" indent="0" algn="l" defTabSz="457200" rtl="0" eaLnBrk="1" fontAlgn="auto" latinLnBrk="0" hangingPunct="1">
              <a:lnSpc>
                <a:spcPct val="100000"/>
              </a:lnSpc>
              <a:spcBef>
                <a:spcPts val="0"/>
              </a:spcBef>
              <a:spcAft>
                <a:spcPts val="0"/>
              </a:spcAft>
              <a:buClrTx/>
              <a:buSzTx/>
              <a:buFont typeface="Arial" pitchFamily="34" charset="0"/>
              <a:buNone/>
              <a:tabLst/>
              <a:defRPr/>
            </a:pPr>
            <a:endParaRPr lang="en-US" sz="1400" dirty="0">
              <a:latin typeface="Arial" panose="020B0604020202020204" pitchFamily="34" charset="0"/>
              <a:cs typeface="Arial" panose="020B0604020202020204" pitchFamily="34" charset="0"/>
            </a:endParaRPr>
          </a:p>
          <a:p>
            <a:pPr marL="0" indent="0">
              <a:lnSpc>
                <a:spcPct val="107000"/>
              </a:lnSpc>
              <a:spcBef>
                <a:spcPts val="0"/>
              </a:spcBef>
              <a:spcAft>
                <a:spcPts val="1200"/>
              </a:spcAft>
              <a:buNone/>
            </a:pPr>
            <a:r>
              <a:rPr lang="en-US" sz="1400" dirty="0"/>
              <a:t>Connaway, L. S., &amp; Radford, M. L. (2017). </a:t>
            </a:r>
            <a:r>
              <a:rPr lang="en-US" sz="1400" i="1" dirty="0"/>
              <a:t>Research methods for library and information science</a:t>
            </a:r>
            <a:r>
              <a:rPr lang="en-US" sz="1400" dirty="0"/>
              <a:t> (6th ed.). Westport, CT: Libraries Unlimited.</a:t>
            </a:r>
          </a:p>
          <a:p>
            <a:pPr marL="0" marR="0" lvl="1" indent="0" algn="l" defTabSz="457200" rtl="0" eaLnBrk="1" fontAlgn="auto" latinLnBrk="0" hangingPunct="1">
              <a:lnSpc>
                <a:spcPct val="100000"/>
              </a:lnSpc>
              <a:spcBef>
                <a:spcPts val="0"/>
              </a:spcBef>
              <a:spcAft>
                <a:spcPts val="0"/>
              </a:spcAft>
              <a:buClrTx/>
              <a:buSzTx/>
              <a:buFont typeface="Arial" pitchFamily="34" charset="0"/>
              <a:buNone/>
              <a:tabLst/>
              <a:defRPr/>
            </a:pPr>
            <a:endParaRPr lang="en-US" dirty="0"/>
          </a:p>
          <a:p>
            <a:pPr>
              <a:buFont typeface="Arial" pitchFamily="34" charset="0"/>
              <a:buChar char="•"/>
            </a:pPr>
            <a:endParaRPr lang="en-US" dirty="0"/>
          </a:p>
          <a:p>
            <a:pPr lvl="2">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39</a:t>
            </a:fld>
            <a:endParaRPr lang="en-US" dirty="0"/>
          </a:p>
        </p:txBody>
      </p:sp>
    </p:spTree>
    <p:extLst>
      <p:ext uri="{BB962C8B-B14F-4D97-AF65-F5344CB8AC3E}">
        <p14:creationId xmlns:p14="http://schemas.microsoft.com/office/powerpoint/2010/main" val="4077349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https://www.flickr.com/photos/24174659@N06/5223344188 by Mel Edwards / CC BY-NC 2.0</a:t>
            </a:r>
          </a:p>
          <a:p>
            <a:endParaRPr lang="en-US" dirty="0"/>
          </a:p>
          <a:p>
            <a:r>
              <a:rPr lang="en-US" dirty="0"/>
              <a:t>What do you think is the most widely used data collection method in LIS research?</a:t>
            </a:r>
          </a:p>
        </p:txBody>
      </p:sp>
      <p:sp>
        <p:nvSpPr>
          <p:cNvPr id="4" name="Slide Number Placeholder 3"/>
          <p:cNvSpPr>
            <a:spLocks noGrp="1"/>
          </p:cNvSpPr>
          <p:nvPr>
            <p:ph type="sldNum" sz="quarter" idx="5"/>
          </p:nvPr>
        </p:nvSpPr>
        <p:spPr/>
        <p:txBody>
          <a:bodyPr/>
          <a:lstStyle/>
          <a:p>
            <a:fld id="{35A6DD34-2E5D-44F1-8091-20CC79DD3A1A}" type="slidenum">
              <a:rPr lang="en-US" smtClean="0"/>
              <a:t>4</a:t>
            </a:fld>
            <a:endParaRPr lang="en-US"/>
          </a:p>
        </p:txBody>
      </p:sp>
    </p:spTree>
    <p:extLst>
      <p:ext uri="{BB962C8B-B14F-4D97-AF65-F5344CB8AC3E}">
        <p14:creationId xmlns:p14="http://schemas.microsoft.com/office/powerpoint/2010/main" val="2290697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752475"/>
            <a:ext cx="5486400" cy="3086100"/>
          </a:xfrm>
        </p:spPr>
      </p:sp>
      <p:sp>
        <p:nvSpPr>
          <p:cNvPr id="3" name="Notes Placeholder 2"/>
          <p:cNvSpPr>
            <a:spLocks noGrp="1"/>
          </p:cNvSpPr>
          <p:nvPr>
            <p:ph type="body" idx="1"/>
          </p:nvPr>
        </p:nvSpPr>
        <p:spPr>
          <a:xfrm>
            <a:off x="315179" y="4210756"/>
            <a:ext cx="6227642" cy="4102925"/>
          </a:xfrm>
        </p:spPr>
        <p:txBody>
          <a:bodyPr/>
          <a:lstStyle/>
          <a:p>
            <a:pPr lvl="0">
              <a:defRPr/>
            </a:pPr>
            <a:r>
              <a:rPr lang="en-US" sz="1400" dirty="0">
                <a:latin typeface="Arial" panose="020B0604020202020204" pitchFamily="34" charset="0"/>
                <a:cs typeface="Arial" panose="020B0604020202020204" pitchFamily="34" charset="0"/>
              </a:rPr>
              <a:t>Image: https://www.flickr.com/photos/larrywkoester/21500417954 by Larry Koester / CC BY 2.0 </a:t>
            </a:r>
          </a:p>
          <a:p>
            <a:pPr lvl="0">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Task 1 Usability Questions:</a:t>
            </a:r>
            <a:r>
              <a:rPr lang="en-US" sz="1400" dirty="0">
                <a:latin typeface="Arial" panose="020B0604020202020204" pitchFamily="34" charset="0"/>
                <a:cs typeface="Arial" panose="020B0604020202020204" pitchFamily="34" charset="0"/>
              </a:rPr>
              <a:t> From WebJunction.org, is the user able to easily:</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lang="en-US" sz="1400" dirty="0">
                <a:latin typeface="Arial" panose="020B0604020202020204" pitchFamily="34" charset="0"/>
                <a:cs typeface="Arial" panose="020B0604020202020204" pitchFamily="34" charset="0"/>
              </a:rPr>
              <a:t>Navigate to learn.wenjunction.org in order to access the course catalog?</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lang="en-US" sz="1400" dirty="0">
                <a:latin typeface="Arial" panose="020B0604020202020204" pitchFamily="34" charset="0"/>
                <a:cs typeface="Arial" panose="020B0604020202020204" pitchFamily="34" charset="0"/>
              </a:rPr>
              <a:t>Find the link to the catalog?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Task 1 Quantitative Measures:</a:t>
            </a:r>
            <a:r>
              <a:rPr lang="en-US" sz="1400" dirty="0">
                <a:latin typeface="Arial" panose="020B0604020202020204" pitchFamily="34" charset="0"/>
                <a:cs typeface="Arial" panose="020B0604020202020204" pitchFamily="34" charset="0"/>
              </a:rPr>
              <a:t> User completes task correctly by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(A1) Opening the “Find Training” menu (Y or 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(A2) Clicking the link “Go to Courses” to get to the course catalog option (Y or 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a:latin typeface="Arial" panose="020B0604020202020204" pitchFamily="34" charset="0"/>
                <a:cs typeface="Arial" panose="020B0604020202020204" pitchFamily="34" charset="0"/>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(B1) Entering search terms to get to the course catalog option (Y or 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indent="0">
              <a:lnSpc>
                <a:spcPct val="107000"/>
              </a:lnSpc>
              <a:spcBef>
                <a:spcPts val="0"/>
              </a:spcBef>
              <a:spcAft>
                <a:spcPts val="1200"/>
              </a:spcAft>
              <a:buNone/>
            </a:pPr>
            <a:r>
              <a:rPr lang="en-US" sz="1400" dirty="0"/>
              <a:t>Connaway, L. S., &amp; Radford, M. L. (2017). </a:t>
            </a:r>
            <a:r>
              <a:rPr lang="en-US" sz="1400" i="1" dirty="0"/>
              <a:t>Research methods for library and information science</a:t>
            </a:r>
            <a:r>
              <a:rPr lang="en-US" sz="1400" dirty="0"/>
              <a:t> (6th ed.). Westport, CT: Libraries Unlimited.</a:t>
            </a:r>
          </a:p>
        </p:txBody>
      </p:sp>
      <p:sp>
        <p:nvSpPr>
          <p:cNvPr id="4" name="Slide Number Placeholder 3"/>
          <p:cNvSpPr>
            <a:spLocks noGrp="1"/>
          </p:cNvSpPr>
          <p:nvPr>
            <p:ph type="sldNum" sz="quarter" idx="10"/>
          </p:nvPr>
        </p:nvSpPr>
        <p:spPr/>
        <p:txBody>
          <a:bodyPr/>
          <a:lstStyle/>
          <a:p>
            <a:fld id="{35A6DD34-2E5D-44F1-8091-20CC79DD3A1A}" type="slidenum">
              <a:rPr lang="en-US" smtClean="0"/>
              <a:t>40</a:t>
            </a:fld>
            <a:endParaRPr lang="en-US"/>
          </a:p>
        </p:txBody>
      </p:sp>
    </p:spTree>
    <p:extLst>
      <p:ext uri="{BB962C8B-B14F-4D97-AF65-F5344CB8AC3E}">
        <p14:creationId xmlns:p14="http://schemas.microsoft.com/office/powerpoint/2010/main" val="6302085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A6DD34-2E5D-44F1-8091-20CC79DD3A1A}" type="slidenum">
              <a:rPr lang="en-US" smtClean="0"/>
              <a:t>41</a:t>
            </a:fld>
            <a:endParaRPr lang="en-US"/>
          </a:p>
        </p:txBody>
      </p:sp>
    </p:spTree>
    <p:extLst>
      <p:ext uri="{BB962C8B-B14F-4D97-AF65-F5344CB8AC3E}">
        <p14:creationId xmlns:p14="http://schemas.microsoft.com/office/powerpoint/2010/main" val="28909142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6089" y="4605867"/>
            <a:ext cx="6276622" cy="3395133"/>
          </a:xfrm>
        </p:spPr>
        <p:txBody>
          <a:bodyPr/>
          <a:lstStyle/>
          <a:p>
            <a:r>
              <a:rPr lang="en-US" sz="1400" dirty="0">
                <a:latin typeface="Arial" panose="020B0604020202020204" pitchFamily="34" charset="0"/>
                <a:cs typeface="Arial" panose="020B0604020202020204" pitchFamily="34" charset="0"/>
              </a:rPr>
              <a:t>Image: https://www.flickr.com/photos/dutchsimba/15704925354 by Dutch Simba / CC BY-NC-ND 2.0</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Asher, A., &amp; Miller, S. (2011). </a:t>
            </a:r>
            <a:r>
              <a:rPr lang="en-US" sz="1400" i="1" dirty="0"/>
              <a:t>So you want to do anthropology in your library? Or a practical guide to ethnographic research in academic libraries</a:t>
            </a:r>
            <a:r>
              <a:rPr lang="en-US" sz="1400" dirty="0"/>
              <a:t>. Chicago: The ERIAL Project.</a:t>
            </a:r>
          </a:p>
          <a:p>
            <a:pPr marL="0" indent="0">
              <a:spcBef>
                <a:spcPts val="0"/>
              </a:spcBef>
              <a:buNone/>
            </a:pPr>
            <a:endParaRPr lang="en-US" sz="1400" b="0" dirty="0"/>
          </a:p>
        </p:txBody>
      </p:sp>
      <p:sp>
        <p:nvSpPr>
          <p:cNvPr id="4" name="Slide Number Placeholder 3"/>
          <p:cNvSpPr>
            <a:spLocks noGrp="1"/>
          </p:cNvSpPr>
          <p:nvPr>
            <p:ph type="sldNum" sz="quarter" idx="10"/>
          </p:nvPr>
        </p:nvSpPr>
        <p:spPr/>
        <p:txBody>
          <a:bodyPr/>
          <a:lstStyle/>
          <a:p>
            <a:fld id="{35A6DD34-2E5D-44F1-8091-20CC79DD3A1A}" type="slidenum">
              <a:rPr lang="en-US" smtClean="0"/>
              <a:t>42</a:t>
            </a:fld>
            <a:endParaRPr lang="en-US"/>
          </a:p>
        </p:txBody>
      </p:sp>
    </p:spTree>
    <p:extLst>
      <p:ext uri="{BB962C8B-B14F-4D97-AF65-F5344CB8AC3E}">
        <p14:creationId xmlns:p14="http://schemas.microsoft.com/office/powerpoint/2010/main" val="39990663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8978" y="4400550"/>
            <a:ext cx="6073422"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Clark, K. (2007). Mapping diaries, or where do they go all day? In N. Foster &amp; S. Gibbons (Eds.), </a:t>
            </a:r>
            <a:r>
              <a:rPr lang="en-US" sz="1400" i="1" dirty="0"/>
              <a:t>Studying Students: The Undergraduate Research Project at the University of Rochester</a:t>
            </a:r>
            <a:r>
              <a:rPr lang="en-US" sz="1400" dirty="0"/>
              <a:t>. Chicago: Association College and Research Libraries.</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43</a:t>
            </a:fld>
            <a:endParaRPr lang="en-US"/>
          </a:p>
        </p:txBody>
      </p:sp>
    </p:spTree>
    <p:extLst>
      <p:ext uri="{BB962C8B-B14F-4D97-AF65-F5344CB8AC3E}">
        <p14:creationId xmlns:p14="http://schemas.microsoft.com/office/powerpoint/2010/main" val="2591174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3813" y="182563"/>
            <a:ext cx="4335462" cy="2438400"/>
          </a:xfrm>
        </p:spPr>
      </p:sp>
      <p:sp>
        <p:nvSpPr>
          <p:cNvPr id="3" name="Notes Placeholder 2"/>
          <p:cNvSpPr>
            <a:spLocks noGrp="1"/>
          </p:cNvSpPr>
          <p:nvPr>
            <p:ph type="body" idx="1"/>
          </p:nvPr>
        </p:nvSpPr>
        <p:spPr>
          <a:xfrm>
            <a:off x="331470" y="2706625"/>
            <a:ext cx="6126480" cy="59785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Quadrant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HKU,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year</a:t>
            </a:r>
            <a:r>
              <a:rPr lang="en-US" baseline="0" dirty="0">
                <a:latin typeface="Arial" panose="020B0604020202020204" pitchFamily="34" charset="0"/>
                <a:cs typeface="Arial" panose="020B0604020202020204" pitchFamily="34" charset="0"/>
              </a:rPr>
              <a:t> undergrad</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Realized I am not that hard working </a:t>
            </a:r>
          </a:p>
          <a:p>
            <a:r>
              <a:rPr lang="en-US" dirty="0">
                <a:latin typeface="Arial" panose="020B0604020202020204" pitchFamily="34" charset="0"/>
                <a:cs typeface="Arial" panose="020B0604020202020204" pitchFamily="34" charset="0"/>
              </a:rPr>
              <a:t>In desperation when I have to directly go to library website</a:t>
            </a:r>
          </a:p>
          <a:p>
            <a:r>
              <a:rPr lang="en-US" dirty="0">
                <a:latin typeface="Arial" panose="020B0604020202020204" pitchFamily="34" charset="0"/>
                <a:cs typeface="Arial" panose="020B0604020202020204" pitchFamily="34" charset="0"/>
              </a:rPr>
              <a:t>Google search: usually don’t login, just search, more on visitor side</a:t>
            </a:r>
          </a:p>
          <a:p>
            <a:r>
              <a:rPr lang="en-US" dirty="0">
                <a:latin typeface="Arial" panose="020B0604020202020204" pitchFamily="34" charset="0"/>
                <a:cs typeface="Arial" panose="020B0604020202020204" pitchFamily="34" charset="0"/>
              </a:rPr>
              <a:t>Snapchat …Hotmail : Not too often do sharing</a:t>
            </a:r>
          </a:p>
          <a:p>
            <a:r>
              <a:rPr lang="en-US" dirty="0">
                <a:latin typeface="Arial" panose="020B0604020202020204" pitchFamily="34" charset="0"/>
                <a:cs typeface="Arial" panose="020B0604020202020204" pitchFamily="34" charset="0"/>
              </a:rPr>
              <a:t>A way to release my burden </a:t>
            </a:r>
          </a:p>
          <a:p>
            <a:r>
              <a:rPr lang="en-US" dirty="0">
                <a:latin typeface="Arial" panose="020B0604020202020204" pitchFamily="34" charset="0"/>
                <a:cs typeface="Arial" panose="020B0604020202020204" pitchFamily="34" charset="0"/>
              </a:rPr>
              <a:t>FB try not to post/share, look at what my friends share</a:t>
            </a:r>
          </a:p>
          <a:p>
            <a:endParaRPr lang="en-US" dirty="0"/>
          </a:p>
          <a:p>
            <a:r>
              <a:rPr lang="en-US" dirty="0"/>
              <a:t>Quadrant 2: </a:t>
            </a:r>
          </a:p>
          <a:p>
            <a:r>
              <a:rPr lang="en-US" dirty="0">
                <a:latin typeface="Arial" panose="020B0604020202020204" pitchFamily="34" charset="0"/>
                <a:cs typeface="Arial" panose="020B0604020202020204" pitchFamily="34" charset="0"/>
              </a:rPr>
              <a:t>HKU, upper undergrad</a:t>
            </a:r>
          </a:p>
          <a:p>
            <a:r>
              <a:rPr lang="en-US" dirty="0">
                <a:latin typeface="Arial" panose="020B0604020202020204" pitchFamily="34" charset="0"/>
                <a:cs typeface="Arial" panose="020B0604020202020204" pitchFamily="34" charset="0"/>
              </a:rPr>
              <a:t>Library- Borrow book for personal </a:t>
            </a:r>
          </a:p>
          <a:p>
            <a:r>
              <a:rPr lang="en-US" dirty="0">
                <a:latin typeface="Arial" panose="020B0604020202020204" pitchFamily="34" charset="0"/>
                <a:cs typeface="Arial" panose="020B0604020202020204" pitchFamily="34" charset="0"/>
              </a:rPr>
              <a:t>Google drive – only for group project (visitor)</a:t>
            </a:r>
          </a:p>
          <a:p>
            <a:r>
              <a:rPr lang="en-US" dirty="0">
                <a:latin typeface="Arial" panose="020B0604020202020204" pitchFamily="34" charset="0"/>
                <a:cs typeface="Arial" panose="020B0604020202020204" pitchFamily="34" charset="0"/>
              </a:rPr>
              <a:t>Social media apps make us anti – social </a:t>
            </a:r>
          </a:p>
          <a:p>
            <a:endParaRPr lang="en-US" dirty="0"/>
          </a:p>
          <a:p>
            <a:r>
              <a:rPr lang="en-US" dirty="0"/>
              <a:t>Quadrant 3:</a:t>
            </a:r>
          </a:p>
          <a:p>
            <a:r>
              <a:rPr lang="en-US" dirty="0">
                <a:latin typeface="Arial" panose="020B0604020202020204" pitchFamily="34" charset="0"/>
                <a:cs typeface="Arial" panose="020B0604020202020204" pitchFamily="34" charset="0"/>
              </a:rPr>
              <a:t>HKU, faculty researcher and/or scholar</a:t>
            </a:r>
          </a:p>
          <a:p>
            <a:r>
              <a:rPr lang="en-US" dirty="0">
                <a:latin typeface="Arial" panose="020B0604020202020204" pitchFamily="34" charset="0"/>
                <a:cs typeface="Arial" panose="020B0604020202020204" pitchFamily="34" charset="0"/>
              </a:rPr>
              <a:t>Research assistant</a:t>
            </a:r>
          </a:p>
          <a:p>
            <a:r>
              <a:rPr lang="en-US" dirty="0">
                <a:latin typeface="Arial" panose="020B0604020202020204" pitchFamily="34" charset="0"/>
                <a:cs typeface="Arial" panose="020B0604020202020204" pitchFamily="34" charset="0"/>
              </a:rPr>
              <a:t>Least Digital footprint as possible, substantial, good thing to live (the left side of the map) </a:t>
            </a:r>
          </a:p>
          <a:p>
            <a:r>
              <a:rPr lang="en-US" dirty="0">
                <a:latin typeface="Arial" panose="020B0604020202020204" pitchFamily="34" charset="0"/>
                <a:cs typeface="Arial" panose="020B0604020202020204" pitchFamily="34" charset="0"/>
              </a:rPr>
              <a:t>Middle – use a lot in work, create contacts</a:t>
            </a:r>
          </a:p>
          <a:p>
            <a:r>
              <a:rPr lang="en-US" dirty="0">
                <a:latin typeface="Arial" panose="020B0604020202020204" pitchFamily="34" charset="0"/>
                <a:cs typeface="Arial" panose="020B0604020202020204" pitchFamily="34" charset="0"/>
              </a:rPr>
              <a:t>Use HKU specific apps for work, </a:t>
            </a:r>
            <a:r>
              <a:rPr lang="en-US" dirty="0" err="1">
                <a:latin typeface="Arial" panose="020B0604020202020204" pitchFamily="34" charset="0"/>
                <a:cs typeface="Arial" panose="020B0604020202020204" pitchFamily="34" charset="0"/>
              </a:rPr>
              <a:t>wordpress</a:t>
            </a:r>
            <a:r>
              <a:rPr lang="en-US" dirty="0">
                <a:latin typeface="Arial" panose="020B0604020202020204" pitchFamily="34" charset="0"/>
                <a:cs typeface="Arial" panose="020B0604020202020204" pitchFamily="34" charset="0"/>
              </a:rPr>
              <a:t>, create webpage</a:t>
            </a:r>
          </a:p>
          <a:p>
            <a:r>
              <a:rPr lang="en-US" dirty="0">
                <a:latin typeface="Arial" panose="020B0604020202020204" pitchFamily="34" charset="0"/>
                <a:cs typeface="Arial" panose="020B0604020202020204" pitchFamily="34" charset="0"/>
              </a:rPr>
              <a:t>Learn about yourself: need to learn more &amp; contribute more in digital footprint (at work and in personal)</a:t>
            </a:r>
          </a:p>
          <a:p>
            <a:endParaRPr lang="en-US" dirty="0"/>
          </a:p>
          <a:p>
            <a:pPr marL="0" indent="0">
              <a:lnSpc>
                <a:spcPct val="107000"/>
              </a:lnSpc>
              <a:spcBef>
                <a:spcPts val="0"/>
              </a:spcBef>
              <a:spcAft>
                <a:spcPts val="1000"/>
              </a:spcAft>
              <a:buNone/>
            </a:pPr>
            <a:r>
              <a:rPr lang="en-US" sz="1400" dirty="0"/>
              <a:t>White, D. S., &amp; Connaway, L. S. (2011-2014). </a:t>
            </a:r>
            <a:r>
              <a:rPr lang="en-US" sz="1400" i="1" dirty="0"/>
              <a:t>Visitors &amp; Residents: What motivates engagement with the digital information environment. </a:t>
            </a:r>
            <a:r>
              <a:rPr lang="en-US" sz="1400" dirty="0"/>
              <a:t>Funded by JISC, OCLC, and Oxford University. </a:t>
            </a:r>
            <a:r>
              <a:rPr lang="en-US" sz="1400" dirty="0">
                <a:latin typeface="Arial" panose="020B0604020202020204" pitchFamily="34" charset="0"/>
                <a:cs typeface="Arial" panose="020B0604020202020204" pitchFamily="34" charset="0"/>
              </a:rPr>
              <a:t>http://www.oclc.org/research/activities/vandr/</a:t>
            </a:r>
            <a:endParaRPr lang="en-US" sz="1400" dirty="0"/>
          </a:p>
        </p:txBody>
      </p:sp>
      <p:sp>
        <p:nvSpPr>
          <p:cNvPr id="4" name="Slide Number Placeholder 3"/>
          <p:cNvSpPr>
            <a:spLocks noGrp="1"/>
          </p:cNvSpPr>
          <p:nvPr>
            <p:ph type="sldNum" sz="quarter" idx="10"/>
          </p:nvPr>
        </p:nvSpPr>
        <p:spPr/>
        <p:txBody>
          <a:bodyPr/>
          <a:lstStyle/>
          <a:p>
            <a:fld id="{35A6DD34-2E5D-44F1-8091-20CC79DD3A1A}" type="slidenum">
              <a:rPr lang="en-US" smtClean="0"/>
              <a:t>44</a:t>
            </a:fld>
            <a:endParaRPr lang="en-US"/>
          </a:p>
        </p:txBody>
      </p:sp>
    </p:spTree>
    <p:extLst>
      <p:ext uri="{BB962C8B-B14F-4D97-AF65-F5344CB8AC3E}">
        <p14:creationId xmlns:p14="http://schemas.microsoft.com/office/powerpoint/2010/main" val="378095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685800" y="3840480"/>
            <a:ext cx="5486400" cy="3600450"/>
          </a:xfrm>
        </p:spPr>
        <p:txBody>
          <a:bodyPr/>
          <a:lstStyle/>
          <a:p>
            <a:r>
              <a:rPr lang="en-US" sz="1400">
                <a:latin typeface="Arial" panose="020B0604020202020204" pitchFamily="34" charset="0"/>
                <a:cs typeface="Arial" panose="020B0604020202020204" pitchFamily="34" charset="0"/>
              </a:rPr>
              <a:t>1.  To use the app, go</a:t>
            </a:r>
            <a:r>
              <a:rPr lang="en-US" sz="1400" baseline="0">
                <a:latin typeface="Arial" panose="020B0604020202020204" pitchFamily="34" charset="0"/>
                <a:cs typeface="Arial" panose="020B0604020202020204" pitchFamily="34" charset="0"/>
              </a:rPr>
              <a:t> to “http://</a:t>
            </a:r>
            <a:r>
              <a:rPr lang="en-US" sz="1400" baseline="0" err="1">
                <a:latin typeface="Arial" panose="020B0604020202020204" pitchFamily="34" charset="0"/>
                <a:cs typeface="Arial" panose="020B0604020202020204" pitchFamily="34" charset="0"/>
              </a:rPr>
              <a:t>oc.lc</a:t>
            </a:r>
            <a:r>
              <a:rPr lang="en-US" sz="1400" baseline="0">
                <a:latin typeface="Arial" panose="020B0604020202020204" pitchFamily="34" charset="0"/>
                <a:cs typeface="Arial" panose="020B0604020202020204" pitchFamily="34" charset="0"/>
              </a:rPr>
              <a:t>/</a:t>
            </a:r>
            <a:r>
              <a:rPr lang="en-US" sz="1400" baseline="0" err="1">
                <a:latin typeface="Arial" panose="020B0604020202020204" pitchFamily="34" charset="0"/>
                <a:cs typeface="Arial" panose="020B0604020202020204" pitchFamily="34" charset="0"/>
              </a:rPr>
              <a:t>vrmap</a:t>
            </a:r>
            <a:r>
              <a:rPr lang="en-US" sz="1400" baseline="0">
                <a:latin typeface="Arial" panose="020B0604020202020204" pitchFamily="34" charset="0"/>
                <a:cs typeface="Arial" panose="020B0604020202020204" pitchFamily="34" charset="0"/>
              </a:rPr>
              <a:t>” </a:t>
            </a:r>
            <a:r>
              <a:rPr lang="mr-IN" sz="1400" baseline="0">
                <a:latin typeface="Arial" panose="020B0604020202020204" pitchFamily="34" charset="0"/>
                <a:cs typeface="Arial" panose="020B0604020202020204" pitchFamily="34" charset="0"/>
              </a:rPr>
              <a:t>–</a:t>
            </a:r>
            <a:r>
              <a:rPr lang="en-US" sz="1400" baseline="0">
                <a:latin typeface="Arial" panose="020B0604020202020204" pitchFamily="34" charset="0"/>
                <a:cs typeface="Arial" panose="020B0604020202020204" pitchFamily="34" charset="0"/>
              </a:rPr>
              <a:t> you can do it on paper</a:t>
            </a:r>
          </a:p>
          <a:p>
            <a:pPr marL="228600" indent="-228600">
              <a:buAutoNum type="arabicPeriod" startAt="2"/>
            </a:pPr>
            <a:r>
              <a:rPr lang="en-US" sz="1400">
                <a:latin typeface="Arial" panose="020B0604020202020204" pitchFamily="34" charset="0"/>
                <a:cs typeface="Arial" panose="020B0604020202020204" pitchFamily="34" charset="0"/>
              </a:rPr>
              <a:t>If you like it, share it!</a:t>
            </a:r>
          </a:p>
          <a:p>
            <a:pPr marL="0" indent="0">
              <a:buNone/>
            </a:pPr>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06F2A94-4A4D-4FD9-8EB7-4970A8389576}" type="slidenum">
              <a:rPr lang="en-US" smtClean="0"/>
              <a:t>45</a:t>
            </a:fld>
            <a:endParaRPr lang="en-US"/>
          </a:p>
        </p:txBody>
      </p:sp>
    </p:spTree>
    <p:extLst>
      <p:ext uri="{BB962C8B-B14F-4D97-AF65-F5344CB8AC3E}">
        <p14:creationId xmlns:p14="http://schemas.microsoft.com/office/powerpoint/2010/main" val="5670309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3102547"/>
            <a:ext cx="5486400" cy="4599432"/>
          </a:xfrm>
        </p:spPr>
        <p:txBody>
          <a:bodyPr/>
          <a:lstStyle/>
          <a:p>
            <a:r>
              <a:rPr lang="en-US" dirty="0"/>
              <a:t>Image: https://www.maxpixel.net/Australia-Skyline-Architecture-City-Port-Sydney-3939261 / Public Domain (Sydney Port Skyline)</a:t>
            </a:r>
          </a:p>
          <a:p>
            <a:endParaRPr lang="en-US" dirty="0"/>
          </a:p>
          <a:p>
            <a:r>
              <a:rPr lang="en-US" dirty="0"/>
              <a:t>This research project is a 4-year IMLS-funded project that started December 1, 2015</a:t>
            </a:r>
          </a:p>
          <a:p>
            <a:endParaRPr lang="en-US" dirty="0"/>
          </a:p>
          <a:p>
            <a:r>
              <a:rPr lang="en-US" dirty="0"/>
              <a:t>Our focus is on students working in the science, technology, engineering, and mathematics (STEM) disciplines. The students range from grade school to graduate school.</a:t>
            </a:r>
          </a:p>
          <a:p>
            <a:endParaRPr lang="en-US" dirty="0"/>
          </a:p>
          <a:p>
            <a:r>
              <a:rPr lang="en-US" dirty="0"/>
              <a:t>Back in 2007 Williams and Rowland published a literature review about the information behavior of young people. A key conclusion was that the “Google generation are format agnostic and have little interest in the containers (reports, book chapters, encyclopedia entries).” They went on to say that this area is “still wide open” and “a hugely important issue for libraries and publishers.”</a:t>
            </a:r>
          </a:p>
          <a:p>
            <a:endParaRPr lang="en-US" dirty="0"/>
          </a:p>
          <a:p>
            <a:r>
              <a:rPr lang="en-US" dirty="0"/>
              <a:t>Motivated by this conclusion and prior work by our collaborators at the University of Florida, we posed the research questions you see. </a:t>
            </a:r>
          </a:p>
          <a:p>
            <a:endParaRPr lang="en-US" dirty="0"/>
          </a:p>
          <a:p>
            <a:r>
              <a:rPr lang="en-US" dirty="0"/>
              <a:t>Buhler, A., </a:t>
            </a:r>
            <a:r>
              <a:rPr lang="en-US" dirty="0" err="1"/>
              <a:t>Cataldo</a:t>
            </a:r>
            <a:r>
              <a:rPr lang="en-US" dirty="0"/>
              <a:t>, T. T., </a:t>
            </a:r>
            <a:r>
              <a:rPr lang="en-US" dirty="0" err="1"/>
              <a:t>Faniel</a:t>
            </a:r>
            <a:r>
              <a:rPr lang="en-US" dirty="0"/>
              <a:t>, I. M., Connaway, L. S., Valenza, J. K., Graff, R., Elrod, R., Putnam S., Cyr C., </a:t>
            </a:r>
            <a:r>
              <a:rPr lang="en-US" dirty="0" err="1"/>
              <a:t>Towler</a:t>
            </a:r>
            <a:r>
              <a:rPr lang="en-US" dirty="0"/>
              <a:t>, C., Hood, E., Fowler R., Howland S., Brannon B, Langer, K., Kirlew, S. (2015-2018). Researching students’ information choices: Determining identity and judging credibility in digital spaces. IMLS Grant Project LG-81-15-0155. </a:t>
            </a:r>
            <a:r>
              <a:rPr lang="en-US" dirty="0">
                <a:hlinkClick r:id="rId3"/>
              </a:rPr>
              <a:t>http://guides.uflib.ufl.edu/RSIC</a:t>
            </a:r>
            <a:r>
              <a:rPr lang="en-US" dirty="0"/>
              <a:t>.</a:t>
            </a:r>
          </a:p>
        </p:txBody>
      </p:sp>
      <p:sp>
        <p:nvSpPr>
          <p:cNvPr id="4" name="Slide Number Placeholder 3"/>
          <p:cNvSpPr>
            <a:spLocks noGrp="1"/>
          </p:cNvSpPr>
          <p:nvPr>
            <p:ph type="sldNum" sz="quarter" idx="10"/>
          </p:nvPr>
        </p:nvSpPr>
        <p:spPr/>
        <p:txBody>
          <a:bodyPr/>
          <a:lstStyle/>
          <a:p>
            <a:pPr lvl="0"/>
            <a:fld id="{7C6323CA-6F40-477E-A609-1095026090F9}" type="slidenum">
              <a:rPr lang="en-US" noProof="0" smtClean="0"/>
              <a:pPr lvl="0"/>
              <a:t>47</a:t>
            </a:fld>
            <a:endParaRPr lang="en-US" noProof="0" dirty="0"/>
          </a:p>
        </p:txBody>
      </p:sp>
      <p:sp>
        <p:nvSpPr>
          <p:cNvPr id="13" name="Slide Image Placeholder 12">
            <a:extLst>
              <a:ext uri="{FF2B5EF4-FFF2-40B4-BE49-F238E27FC236}">
                <a16:creationId xmlns:a16="http://schemas.microsoft.com/office/drawing/2014/main" id="{E1785330-AE41-40B4-AD01-820055D635B1}"/>
              </a:ext>
            </a:extLst>
          </p:cNvPr>
          <p:cNvSpPr>
            <a:spLocks noGrp="1" noRot="1" noChangeAspect="1"/>
          </p:cNvSpPr>
          <p:nvPr>
            <p:ph type="sldImg"/>
          </p:nvPr>
        </p:nvSpPr>
        <p:spPr>
          <a:xfrm>
            <a:off x="1160463" y="119063"/>
            <a:ext cx="4618037" cy="2598737"/>
          </a:xfrm>
        </p:spPr>
      </p:sp>
    </p:spTree>
    <p:extLst>
      <p:ext uri="{BB962C8B-B14F-4D97-AF65-F5344CB8AC3E}">
        <p14:creationId xmlns:p14="http://schemas.microsoft.com/office/powerpoint/2010/main" val="8738413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Arial" panose="020B0604020202020204" pitchFamily="34" charset="0"/>
                <a:ea typeface="+mn-ea"/>
                <a:cs typeface="Arial" panose="020B0604020202020204" pitchFamily="34" charset="0"/>
              </a:rPr>
              <a:t>Image: https://www.flickr.com/photos/davidjthomas/1355156359 by Dave Thomas / CC BY-NC 2.0</a:t>
            </a: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Buhler, A., </a:t>
            </a:r>
            <a:r>
              <a:rPr lang="en-US" sz="1400" kern="1200" dirty="0" err="1">
                <a:solidFill>
                  <a:schemeClr val="tx1"/>
                </a:solidFill>
                <a:effectLst/>
                <a:latin typeface="Arial" panose="020B0604020202020204" pitchFamily="34" charset="0"/>
                <a:ea typeface="+mn-ea"/>
                <a:cs typeface="Arial" panose="020B0604020202020204" pitchFamily="34" charset="0"/>
              </a:rPr>
              <a:t>Cataldo</a:t>
            </a:r>
            <a:r>
              <a:rPr lang="en-US" sz="1400" kern="1200" dirty="0">
                <a:solidFill>
                  <a:schemeClr val="tx1"/>
                </a:solidFill>
                <a:effectLst/>
                <a:latin typeface="Arial" panose="020B0604020202020204" pitchFamily="34" charset="0"/>
                <a:ea typeface="+mn-ea"/>
                <a:cs typeface="Arial" panose="020B0604020202020204" pitchFamily="34" charset="0"/>
              </a:rPr>
              <a:t>, T. T., </a:t>
            </a:r>
            <a:r>
              <a:rPr lang="en-US" sz="1400" kern="1200" dirty="0" err="1">
                <a:solidFill>
                  <a:schemeClr val="tx1"/>
                </a:solidFill>
                <a:effectLst/>
                <a:latin typeface="Arial" panose="020B0604020202020204" pitchFamily="34" charset="0"/>
                <a:ea typeface="+mn-ea"/>
                <a:cs typeface="Arial" panose="020B0604020202020204" pitchFamily="34" charset="0"/>
              </a:rPr>
              <a:t>Faniel</a:t>
            </a:r>
            <a:r>
              <a:rPr lang="en-US" sz="1400" kern="1200" dirty="0">
                <a:solidFill>
                  <a:schemeClr val="tx1"/>
                </a:solidFill>
                <a:effectLst/>
                <a:latin typeface="Arial" panose="020B0604020202020204" pitchFamily="34" charset="0"/>
                <a:ea typeface="+mn-ea"/>
                <a:cs typeface="Arial" panose="020B0604020202020204" pitchFamily="34" charset="0"/>
              </a:rPr>
              <a:t>, I. M., Connaway, L. S., Valenza, J. K., Graff, R., Elrod, R., Putnam S., Cyr C., </a:t>
            </a:r>
            <a:r>
              <a:rPr lang="en-US" sz="1400" kern="1200" dirty="0" err="1">
                <a:solidFill>
                  <a:schemeClr val="tx1"/>
                </a:solidFill>
                <a:effectLst/>
                <a:latin typeface="Arial" panose="020B0604020202020204" pitchFamily="34" charset="0"/>
                <a:ea typeface="+mn-ea"/>
                <a:cs typeface="Arial" panose="020B0604020202020204" pitchFamily="34" charset="0"/>
              </a:rPr>
              <a:t>Towler</a:t>
            </a:r>
            <a:r>
              <a:rPr lang="en-US" sz="1400" kern="1200" dirty="0">
                <a:solidFill>
                  <a:schemeClr val="tx1"/>
                </a:solidFill>
                <a:effectLst/>
                <a:latin typeface="Arial" panose="020B0604020202020204" pitchFamily="34" charset="0"/>
                <a:ea typeface="+mn-ea"/>
                <a:cs typeface="Arial" panose="020B0604020202020204" pitchFamily="34" charset="0"/>
              </a:rPr>
              <a:t>, C., Hood, E., Fowler R., Howland S., Brannon B, Langer, K., Kirlew, S. (2015-2018). </a:t>
            </a:r>
            <a:r>
              <a:rPr lang="en-US" sz="1400" i="1" kern="1200" dirty="0">
                <a:solidFill>
                  <a:schemeClr val="tx1"/>
                </a:solidFill>
                <a:effectLst/>
                <a:latin typeface="Arial" panose="020B0604020202020204" pitchFamily="34" charset="0"/>
                <a:ea typeface="+mn-ea"/>
                <a:cs typeface="Arial" panose="020B0604020202020204" pitchFamily="34" charset="0"/>
              </a:rPr>
              <a:t>Researching students’ information choices: Determining identity and judging credibility in digital spaces</a:t>
            </a:r>
            <a:r>
              <a:rPr lang="en-US" sz="1400" kern="1200" dirty="0">
                <a:solidFill>
                  <a:schemeClr val="tx1"/>
                </a:solidFill>
                <a:effectLst/>
                <a:latin typeface="Arial" panose="020B0604020202020204" pitchFamily="34" charset="0"/>
                <a:ea typeface="+mn-ea"/>
                <a:cs typeface="Arial" panose="020B0604020202020204" pitchFamily="34" charset="0"/>
              </a:rPr>
              <a:t>. IMLS Grant Project LG-81-15-0155. </a:t>
            </a:r>
            <a:r>
              <a:rPr lang="en-US" sz="1400" u="sng" kern="1200" dirty="0">
                <a:solidFill>
                  <a:schemeClr val="tx1"/>
                </a:solidFill>
                <a:effectLst/>
                <a:latin typeface="Arial" panose="020B0604020202020204" pitchFamily="34" charset="0"/>
                <a:ea typeface="+mn-ea"/>
                <a:cs typeface="Arial" panose="020B0604020202020204" pitchFamily="34" charset="0"/>
                <a:hlinkClick r:id="rId3"/>
              </a:rPr>
              <a:t>http://guides.uflib.ufl.edu/RSIC</a:t>
            </a:r>
            <a:r>
              <a:rPr lang="en-US" sz="1400" kern="1200" dirty="0">
                <a:solidFill>
                  <a:schemeClr val="tx1"/>
                </a:solidFill>
                <a:effectLst/>
                <a:latin typeface="Arial" panose="020B0604020202020204" pitchFamily="34" charset="0"/>
                <a:ea typeface="+mn-ea"/>
                <a:cs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FE38B04E-3A8E-4B3F-8373-01CBEB79A168}" type="slidenum">
              <a:rPr lang="en-US" smtClean="0"/>
              <a:t>48</a:t>
            </a:fld>
            <a:endParaRPr lang="en-US"/>
          </a:p>
        </p:txBody>
      </p:sp>
    </p:spTree>
    <p:extLst>
      <p:ext uri="{BB962C8B-B14F-4D97-AF65-F5344CB8AC3E}">
        <p14:creationId xmlns:p14="http://schemas.microsoft.com/office/powerpoint/2010/main" val="28997276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https://commons.wikimedia.org/wiki/File:National_Library_of_Australia,_ACT_-_perspective_controlled.jpg by </a:t>
            </a:r>
            <a:r>
              <a:rPr lang="en-US" dirty="0" err="1"/>
              <a:t>Thennicke</a:t>
            </a:r>
            <a:r>
              <a:rPr lang="en-US" dirty="0"/>
              <a:t> / CC BY-SA 4.0 (National Library of Australia)</a:t>
            </a:r>
          </a:p>
        </p:txBody>
      </p:sp>
      <p:sp>
        <p:nvSpPr>
          <p:cNvPr id="4" name="Slide Number Placeholder 3"/>
          <p:cNvSpPr>
            <a:spLocks noGrp="1"/>
          </p:cNvSpPr>
          <p:nvPr>
            <p:ph type="sldNum" sz="quarter" idx="10"/>
          </p:nvPr>
        </p:nvSpPr>
        <p:spPr/>
        <p:txBody>
          <a:bodyPr/>
          <a:lstStyle/>
          <a:p>
            <a:fld id="{35A6DD34-2E5D-44F1-8091-20CC79DD3A1A}" type="slidenum">
              <a:rPr lang="en-US" smtClean="0"/>
              <a:t>49</a:t>
            </a:fld>
            <a:endParaRPr lang="en-US"/>
          </a:p>
        </p:txBody>
      </p:sp>
    </p:spTree>
    <p:extLst>
      <p:ext uri="{BB962C8B-B14F-4D97-AF65-F5344CB8AC3E}">
        <p14:creationId xmlns:p14="http://schemas.microsoft.com/office/powerpoint/2010/main" val="34347386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https://www.maxpixel.net/State-Library-Of-Victoria-Melbourne-Australia-1956331 / Public Domain</a:t>
            </a:r>
          </a:p>
          <a:p>
            <a:endParaRPr lang="en-US" dirty="0"/>
          </a:p>
          <a:p>
            <a:r>
              <a:rPr lang="en-US" dirty="0"/>
              <a:t>This was a participant whose search lasted one minute and there were no clicks in the log that looked like a request to access either physically or electronically.</a:t>
            </a:r>
          </a:p>
          <a:p>
            <a:endParaRPr lang="en-US" dirty="0"/>
          </a:p>
          <a:p>
            <a:r>
              <a:rPr lang="en-US" sz="1400" kern="1200" dirty="0">
                <a:solidFill>
                  <a:schemeClr val="tx1"/>
                </a:solidFill>
                <a:effectLst/>
                <a:latin typeface="Arial" panose="020B0604020202020204" pitchFamily="34" charset="0"/>
                <a:ea typeface="+mn-ea"/>
                <a:cs typeface="Arial" panose="020B0604020202020204" pitchFamily="34" charset="0"/>
              </a:rPr>
              <a:t>“Oh! I see. Now, I know why I picked this one because we had it in the stacks, that's what it was. So I-- goodness, I must have gone and gotten it. Yep, that's what it was. So I went and I looked and I saw-- so looking at it had the poetic forms and then we've got the call number. So I knew that it was on the shelf so I could read it and read it effectively. That must be what it was because otherwise, I would have done an ILL request, and it would be in my office, and that's, what might be, happened.” (GCF12 26:58)</a:t>
            </a:r>
            <a:endParaRPr lang="en-US" dirty="0"/>
          </a:p>
        </p:txBody>
      </p:sp>
      <p:sp>
        <p:nvSpPr>
          <p:cNvPr id="4" name="Slide Number Placeholder 3"/>
          <p:cNvSpPr>
            <a:spLocks noGrp="1"/>
          </p:cNvSpPr>
          <p:nvPr>
            <p:ph type="sldNum" sz="quarter" idx="5"/>
          </p:nvPr>
        </p:nvSpPr>
        <p:spPr/>
        <p:txBody>
          <a:bodyPr/>
          <a:lstStyle/>
          <a:p>
            <a:fld id="{35A6DD34-2E5D-44F1-8091-20CC79DD3A1A}" type="slidenum">
              <a:rPr lang="en-US" smtClean="0"/>
              <a:t>50</a:t>
            </a:fld>
            <a:endParaRPr lang="en-US"/>
          </a:p>
        </p:txBody>
      </p:sp>
    </p:spTree>
    <p:extLst>
      <p:ext uri="{BB962C8B-B14F-4D97-AF65-F5344CB8AC3E}">
        <p14:creationId xmlns:p14="http://schemas.microsoft.com/office/powerpoint/2010/main" val="345372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https://www.flickr.com/photos/fragmented/3612117941 by </a:t>
            </a:r>
            <a:r>
              <a:rPr lang="en-US" dirty="0" err="1"/>
              <a:t>maura</a:t>
            </a:r>
            <a:r>
              <a:rPr lang="en-US" dirty="0"/>
              <a:t> / CC BY-NC-ND 2.0</a:t>
            </a:r>
          </a:p>
        </p:txBody>
      </p:sp>
      <p:sp>
        <p:nvSpPr>
          <p:cNvPr id="4" name="Slide Number Placeholder 3"/>
          <p:cNvSpPr>
            <a:spLocks noGrp="1"/>
          </p:cNvSpPr>
          <p:nvPr>
            <p:ph type="sldNum" sz="quarter" idx="5"/>
          </p:nvPr>
        </p:nvSpPr>
        <p:spPr/>
        <p:txBody>
          <a:bodyPr/>
          <a:lstStyle/>
          <a:p>
            <a:fld id="{35A6DD34-2E5D-44F1-8091-20CC79DD3A1A}" type="slidenum">
              <a:rPr lang="en-US" smtClean="0"/>
              <a:t>5</a:t>
            </a:fld>
            <a:endParaRPr lang="en-US"/>
          </a:p>
        </p:txBody>
      </p:sp>
    </p:spTree>
    <p:extLst>
      <p:ext uri="{BB962C8B-B14F-4D97-AF65-F5344CB8AC3E}">
        <p14:creationId xmlns:p14="http://schemas.microsoft.com/office/powerpoint/2010/main" val="14045264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51</a:t>
            </a:fld>
            <a:endParaRPr lang="en-US"/>
          </a:p>
        </p:txBody>
      </p:sp>
    </p:spTree>
    <p:extLst>
      <p:ext uri="{BB962C8B-B14F-4D97-AF65-F5344CB8AC3E}">
        <p14:creationId xmlns:p14="http://schemas.microsoft.com/office/powerpoint/2010/main" val="17187371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574307" y="3945564"/>
            <a:ext cx="5709385" cy="4969042"/>
          </a:xfrm>
        </p:spPr>
        <p:txBody>
          <a:bodyPr>
            <a:noAutofit/>
          </a:bodyPr>
          <a:lstStyle/>
          <a:p>
            <a:pPr>
              <a:defRPr/>
            </a:pPr>
            <a:r>
              <a:rPr lang="en-US" sz="1400" dirty="0">
                <a:latin typeface="Arial" pitchFamily="34" charset="0"/>
                <a:cs typeface="Arial" pitchFamily="34" charset="0"/>
              </a:rPr>
              <a:t>Image: https://www.flickr.com/photos/smithser/3870653508/ by Brian Smithson / CC BY 2.0</a:t>
            </a:r>
          </a:p>
          <a:p>
            <a:pPr>
              <a:defRPr/>
            </a:pPr>
            <a:endParaRPr lang="en-US" sz="140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itchFamily="34" charset="0"/>
                <a:cs typeface="Arial" pitchFamily="34" charset="0"/>
              </a:rPr>
              <a:t>Reduced</a:t>
            </a:r>
            <a:r>
              <a:rPr lang="en-US" sz="1400" baseline="0" dirty="0">
                <a:latin typeface="Arial" pitchFamily="34" charset="0"/>
                <a:cs typeface="Arial" pitchFamily="34" charset="0"/>
              </a:rPr>
              <a:t> Funds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Arial" pitchFamily="34" charset="0"/>
                <a:cs typeface="Arial" pitchFamily="34" charset="0"/>
              </a:rPr>
              <a:t>Scholarly Value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itchFamily="34" charset="0"/>
                <a:cs typeface="Arial" pitchFamily="34" charset="0"/>
              </a:rPr>
              <a:t>Theoretical</a:t>
            </a:r>
            <a:r>
              <a:rPr lang="en-US" sz="1400" baseline="0" dirty="0">
                <a:latin typeface="Arial" pitchFamily="34" charset="0"/>
                <a:cs typeface="Arial" pitchFamily="34" charset="0"/>
              </a:rPr>
              <a:t> framework</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aseline="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aseline="0" dirty="0">
                <a:latin typeface="Arial" pitchFamily="34" charset="0"/>
                <a:cs typeface="Arial" pitchFamily="34" charset="0"/>
              </a:rPr>
              <a:t>Practical Implications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itchFamily="34" charset="0"/>
                <a:cs typeface="Arial" pitchFamily="34" charset="0"/>
              </a:rPr>
              <a:t>Link between research and practice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aseline="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aseline="0" dirty="0">
                <a:latin typeface="Arial" pitchFamily="34" charset="0"/>
                <a:cs typeface="Arial" pitchFamily="34" charset="0"/>
              </a:rPr>
              <a:t>Weak relationships between LIS and other research communities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aseline="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aseline="0" dirty="0">
                <a:latin typeface="Arial" pitchFamily="34" charset="0"/>
                <a:cs typeface="Arial" pitchFamily="34" charset="0"/>
              </a:rPr>
              <a:t>Communicating research and outputs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itchFamily="34" charset="0"/>
                <a:cs typeface="Arial" pitchFamily="34" charset="0"/>
              </a:rPr>
              <a:t>Besides traditional dissemination by presentation and publication we should consider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itchFamily="34" charset="0"/>
                <a:cs typeface="Arial" pitchFamily="34" charset="0"/>
              </a:rPr>
              <a:t>Blogs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itchFamily="34" charset="0"/>
                <a:cs typeface="Arial" pitchFamily="34" charset="0"/>
              </a:rPr>
              <a:t>Social media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itchFamily="34" charset="0"/>
                <a:cs typeface="Arial" pitchFamily="34" charset="0"/>
              </a:rPr>
              <a:t>Conferences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itchFamily="34" charset="0"/>
                <a:cs typeface="Arial" pitchFamily="34" charset="0"/>
              </a:rPr>
              <a:t>Webinars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aseline="0" dirty="0">
                <a:latin typeface="Arial" pitchFamily="34" charset="0"/>
                <a:cs typeface="Arial" pitchFamily="34" charset="0"/>
              </a:rPr>
              <a:t>Quality</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itchFamily="34" charset="0"/>
                <a:cs typeface="Arial" pitchFamily="34" charset="0"/>
              </a:rPr>
              <a:t>Research methods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6547733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https://www.flickr.com/photos/travisjuntara/8146930619/ by Travis </a:t>
            </a:r>
            <a:r>
              <a:rPr lang="en-US" sz="1400" dirty="0" err="1">
                <a:latin typeface="Arial" panose="020B0604020202020204" pitchFamily="34" charset="0"/>
                <a:cs typeface="Arial" panose="020B0604020202020204" pitchFamily="34" charset="0"/>
              </a:rPr>
              <a:t>Juntara</a:t>
            </a:r>
            <a:r>
              <a:rPr lang="en-US" sz="1400" dirty="0">
                <a:latin typeface="Arial" panose="020B0604020202020204" pitchFamily="34" charset="0"/>
                <a:cs typeface="Arial" panose="020B0604020202020204" pitchFamily="34" charset="0"/>
              </a:rPr>
              <a:t> / CC BY 2.0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Bias presents a threat to validity , particularly the interviewer because of over-reacting to responses, etc.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Massive amounts of data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Interviews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Logs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latin typeface="Arial" panose="020B0604020202020204" pitchFamily="34" charset="0"/>
                <a:cs typeface="Arial" panose="020B0604020202020204" pitchFamily="34" charset="0"/>
              </a:rPr>
              <a:t>Evolving Technology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Data</a:t>
            </a:r>
            <a:r>
              <a:rPr lang="en-US" sz="1400" baseline="0" dirty="0">
                <a:latin typeface="Arial" panose="020B0604020202020204" pitchFamily="34" charset="0"/>
                <a:cs typeface="Arial" panose="020B0604020202020204" pitchFamily="34" charset="0"/>
              </a:rPr>
              <a:t> on Wiki’s that is no longer available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anose="020B0604020202020204" pitchFamily="34" charset="0"/>
                <a:cs typeface="Arial" panose="020B0604020202020204" pitchFamily="34" charset="0"/>
              </a:rPr>
              <a:t>Switching data platforms</a:t>
            </a:r>
            <a:endParaRPr lang="en-US" sz="1400" dirty="0">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53</a:t>
            </a:fld>
            <a:endParaRPr lang="en-US"/>
          </a:p>
        </p:txBody>
      </p:sp>
    </p:spTree>
    <p:extLst>
      <p:ext uri="{BB962C8B-B14F-4D97-AF65-F5344CB8AC3E}">
        <p14:creationId xmlns:p14="http://schemas.microsoft.com/office/powerpoint/2010/main" val="935112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5111" y="4400550"/>
            <a:ext cx="6050845" cy="3600450"/>
          </a:xfrm>
        </p:spPr>
        <p:txBody>
          <a:bodyPr/>
          <a:lstStyle/>
          <a:p>
            <a:r>
              <a:rPr lang="en-US" sz="1400" dirty="0">
                <a:latin typeface="Arial" panose="020B0604020202020204" pitchFamily="34" charset="0"/>
                <a:cs typeface="Arial" panose="020B0604020202020204" pitchFamily="34" charset="0"/>
              </a:rPr>
              <a:t>Image: https://www.flickr.com/photos/dougww/2132598574 by Doug Waldron / CC BY-SA 2.0</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Asher, A., &amp; Miller, S. (2011). </a:t>
            </a:r>
            <a:r>
              <a:rPr lang="en-US" sz="1400" i="1" dirty="0"/>
              <a:t>So you want to do anthropology in your library? Or a practical guide to ethnographic research in academic libraries</a:t>
            </a:r>
            <a:r>
              <a:rPr lang="en-US" sz="1400" dirty="0"/>
              <a:t>. Chicago: The ERIAL Project.</a:t>
            </a:r>
          </a:p>
          <a:p>
            <a:endParaRPr lang="en-US" sz="1400" dirty="0">
              <a:latin typeface="Arial" panose="020B0604020202020204" pitchFamily="34" charset="0"/>
              <a:cs typeface="Arial" panose="020B0604020202020204" pitchFamily="34" charset="0"/>
            </a:endParaRPr>
          </a:p>
          <a:p>
            <a:pPr marL="0" indent="0">
              <a:lnSpc>
                <a:spcPct val="107000"/>
              </a:lnSpc>
              <a:spcBef>
                <a:spcPts val="0"/>
              </a:spcBef>
              <a:spcAft>
                <a:spcPts val="1200"/>
              </a:spcAft>
              <a:buNone/>
            </a:pPr>
            <a:r>
              <a:rPr lang="en-US" sz="1400" dirty="0"/>
              <a:t>Connaway, L. S., &amp; Radford, M. L. (2017). </a:t>
            </a:r>
            <a:r>
              <a:rPr lang="en-US" sz="1400" i="1" dirty="0"/>
              <a:t>Research methods for library and information science</a:t>
            </a:r>
            <a:r>
              <a:rPr lang="en-US" sz="1400" dirty="0"/>
              <a:t> (6th ed.). Westport, CT: Libraries Unlimited.</a:t>
            </a:r>
          </a:p>
        </p:txBody>
      </p:sp>
      <p:sp>
        <p:nvSpPr>
          <p:cNvPr id="4" name="Slide Number Placeholder 3"/>
          <p:cNvSpPr>
            <a:spLocks noGrp="1"/>
          </p:cNvSpPr>
          <p:nvPr>
            <p:ph type="sldNum" sz="quarter" idx="10"/>
          </p:nvPr>
        </p:nvSpPr>
        <p:spPr/>
        <p:txBody>
          <a:bodyPr/>
          <a:lstStyle/>
          <a:p>
            <a:fld id="{35A6DD34-2E5D-44F1-8091-20CC79DD3A1A}" type="slidenum">
              <a:rPr lang="en-US" smtClean="0"/>
              <a:t>54</a:t>
            </a:fld>
            <a:endParaRPr lang="en-US"/>
          </a:p>
        </p:txBody>
      </p:sp>
    </p:spTree>
    <p:extLst>
      <p:ext uri="{BB962C8B-B14F-4D97-AF65-F5344CB8AC3E}">
        <p14:creationId xmlns:p14="http://schemas.microsoft.com/office/powerpoint/2010/main" val="30739110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1041400"/>
            <a:ext cx="5508625" cy="3098800"/>
          </a:xfrm>
        </p:spPr>
      </p:sp>
      <p:sp>
        <p:nvSpPr>
          <p:cNvPr id="3" name="Notes Placeholder 2"/>
          <p:cNvSpPr>
            <a:spLocks noGrp="1"/>
          </p:cNvSpPr>
          <p:nvPr>
            <p:ph type="body" idx="1"/>
          </p:nvPr>
        </p:nvSpPr>
        <p:spPr>
          <a:xfrm>
            <a:off x="495299" y="4419601"/>
            <a:ext cx="5842001" cy="3822700"/>
          </a:xfrm>
        </p:spPr>
        <p:txBody>
          <a:bodyPr>
            <a:noAutofit/>
          </a:bodyPr>
          <a:lstStyle/>
          <a:p>
            <a:pPr defTabSz="896203" fontAlgn="base">
              <a:spcBef>
                <a:spcPct val="30000"/>
              </a:spcBef>
              <a:spcAft>
                <a:spcPct val="0"/>
              </a:spcAft>
              <a:defRPr/>
            </a:pPr>
            <a:r>
              <a:rPr lang="en-US" sz="1400" dirty="0">
                <a:latin typeface="Arial" pitchFamily="34" charset="0"/>
                <a:cs typeface="Arial" pitchFamily="34" charset="0"/>
              </a:rPr>
              <a:t>Image: https://www.flickr.com/photos/marcomagrini/698692268/ by </a:t>
            </a:r>
            <a:r>
              <a:rPr lang="en-US" sz="1400" dirty="0" err="1">
                <a:latin typeface="Arial" pitchFamily="34" charset="0"/>
                <a:cs typeface="Arial" pitchFamily="34" charset="0"/>
              </a:rPr>
              <a:t>marco</a:t>
            </a:r>
            <a:r>
              <a:rPr lang="en-US" sz="1400" dirty="0">
                <a:latin typeface="Arial" pitchFamily="34" charset="0"/>
                <a:cs typeface="Arial" pitchFamily="34" charset="0"/>
              </a:rPr>
              <a:t> </a:t>
            </a:r>
            <a:r>
              <a:rPr lang="en-US" sz="1400" dirty="0" err="1">
                <a:latin typeface="Arial" pitchFamily="34" charset="0"/>
                <a:cs typeface="Arial" pitchFamily="34" charset="0"/>
              </a:rPr>
              <a:t>magrini</a:t>
            </a:r>
            <a:r>
              <a:rPr lang="en-US" sz="1400" dirty="0">
                <a:latin typeface="Arial" pitchFamily="34" charset="0"/>
                <a:cs typeface="Arial" pitchFamily="34" charset="0"/>
              </a:rPr>
              <a:t> / CC BY-NC-ND 2.0</a:t>
            </a:r>
          </a:p>
          <a:p>
            <a:pPr defTabSz="896203" fontAlgn="base">
              <a:spcBef>
                <a:spcPct val="30000"/>
              </a:spcBef>
              <a:spcAft>
                <a:spcPct val="0"/>
              </a:spcAft>
              <a:defRPr/>
            </a:pPr>
            <a:endParaRPr lang="en-US" sz="1400" dirty="0">
              <a:latin typeface="Arial" pitchFamily="34" charset="0"/>
              <a:cs typeface="Arial" pitchFamily="34" charset="0"/>
            </a:endParaRPr>
          </a:p>
          <a:p>
            <a:pPr defTabSz="896203" fontAlgn="base">
              <a:spcBef>
                <a:spcPct val="30000"/>
              </a:spcBef>
              <a:spcAft>
                <a:spcPct val="0"/>
              </a:spcAft>
              <a:defRPr/>
            </a:pPr>
            <a:r>
              <a:rPr lang="en-US" sz="1400" dirty="0">
                <a:latin typeface="Arial" pitchFamily="34" charset="0"/>
                <a:cs typeface="Arial" pitchFamily="34" charset="0"/>
              </a:rPr>
              <a:t>Mathews, B. (2012). </a:t>
            </a:r>
            <a:r>
              <a:rPr lang="en-US" sz="1400" i="1" dirty="0">
                <a:latin typeface="Arial" pitchFamily="34" charset="0"/>
                <a:cs typeface="Arial" pitchFamily="34" charset="0"/>
              </a:rPr>
              <a:t>Think like a startup: A white paper to inspire library entrepreneurialism. </a:t>
            </a:r>
            <a:r>
              <a:rPr lang="en-US" sz="1400" dirty="0">
                <a:latin typeface="Arial" pitchFamily="34" charset="0"/>
                <a:cs typeface="Arial" pitchFamily="34" charset="0"/>
                <a:hlinkClick r:id="rId3"/>
              </a:rPr>
              <a:t>http://chronicle.com/blognetwork/theubiquitouslibrarian/2012/04/04/think-like-a-startup-a-white-paper/</a:t>
            </a:r>
            <a:r>
              <a:rPr lang="en-US" sz="1400" dirty="0">
                <a:latin typeface="Arial" pitchFamily="34" charset="0"/>
                <a:cs typeface="Arial" pitchFamily="34" charset="0"/>
              </a:rPr>
              <a:t>.</a:t>
            </a:r>
            <a:r>
              <a:rPr lang="en-US" sz="1400" i="1" dirty="0">
                <a:latin typeface="Arial" pitchFamily="34" charset="0"/>
                <a:cs typeface="Arial" pitchFamily="34" charset="0"/>
              </a:rPr>
              <a:t> </a:t>
            </a:r>
            <a:endParaRPr lang="en-US" sz="1400" dirty="0">
              <a:latin typeface="Arial" pitchFamily="34" charset="0"/>
              <a:cs typeface="Arial" pitchFamily="34" charset="0"/>
            </a:endParaRPr>
          </a:p>
          <a:p>
            <a:pPr defTabSz="896203" fontAlgn="base">
              <a:spcBef>
                <a:spcPct val="30000"/>
              </a:spcBef>
              <a:spcAft>
                <a:spcPct val="0"/>
              </a:spcAft>
              <a:defRPr/>
            </a:pPr>
            <a:endParaRPr lang="en-US" sz="1400" dirty="0">
              <a:latin typeface="Arial" pitchFamily="34" charset="0"/>
              <a:cs typeface="Arial" pitchFamily="34" charset="0"/>
            </a:endParaRPr>
          </a:p>
          <a:p>
            <a:pPr lvl="1">
              <a:buFont typeface="Arial" pitchFamily="34" charset="0"/>
              <a:buNone/>
            </a:pPr>
            <a:endParaRPr lang="en-US" sz="1400" dirty="0">
              <a:latin typeface="Arial" pitchFamily="34" charset="0"/>
              <a:cs typeface="Arial" pitchFamily="34" charset="0"/>
            </a:endParaRPr>
          </a:p>
          <a:p>
            <a:endParaRPr lang="en-US" dirty="0">
              <a:latin typeface="Arial" pitchFamily="34" charset="0"/>
              <a:cs typeface="Arial" pitchFamily="34" charset="0"/>
            </a:endParaRPr>
          </a:p>
          <a:p>
            <a:endParaRPr lang="en-US" dirty="0">
              <a:latin typeface="Arial" pitchFamily="34" charset="0"/>
              <a:cs typeface="Arial" pitchFamily="34" charset="0"/>
            </a:endParaRPr>
          </a:p>
          <a:p>
            <a:endParaRPr lang="en-US" dirty="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AD8F-9848-4D4D-A605-CB2EDD5D8ABC}" type="slidenum">
              <a:rPr lang="en-US" smtClean="0"/>
              <a:pPr/>
              <a:t>55</a:t>
            </a:fld>
            <a:endParaRPr lang="en-US"/>
          </a:p>
        </p:txBody>
      </p:sp>
    </p:spTree>
    <p:extLst>
      <p:ext uri="{BB962C8B-B14F-4D97-AF65-F5344CB8AC3E}">
        <p14:creationId xmlns:p14="http://schemas.microsoft.com/office/powerpoint/2010/main" val="9856292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https://www.flickr.com/photos/sklathill/259516828 by Vincent Diamante / CC BY-SA 2.0</a:t>
            </a:r>
          </a:p>
          <a:p>
            <a:endParaRPr lang="en-US" dirty="0"/>
          </a:p>
          <a:p>
            <a:r>
              <a:rPr lang="en-US" dirty="0" err="1"/>
              <a:t>Pundsack</a:t>
            </a:r>
            <a:r>
              <a:rPr lang="en-US" dirty="0"/>
              <a:t>, K. (2018). Teens and social media: Studies show shift in platforms and preferences. </a:t>
            </a:r>
            <a:r>
              <a:rPr lang="en-US" i="1" dirty="0"/>
              <a:t>Public Libraries 57</a:t>
            </a:r>
            <a:r>
              <a:rPr lang="en-US" dirty="0"/>
              <a:t>(6): 9-10.</a:t>
            </a:r>
          </a:p>
        </p:txBody>
      </p:sp>
      <p:sp>
        <p:nvSpPr>
          <p:cNvPr id="4" name="Slide Number Placeholder 3"/>
          <p:cNvSpPr>
            <a:spLocks noGrp="1"/>
          </p:cNvSpPr>
          <p:nvPr>
            <p:ph type="sldNum" sz="quarter" idx="5"/>
          </p:nvPr>
        </p:nvSpPr>
        <p:spPr/>
        <p:txBody>
          <a:bodyPr/>
          <a:lstStyle/>
          <a:p>
            <a:fld id="{35A6DD34-2E5D-44F1-8091-20CC79DD3A1A}" type="slidenum">
              <a:rPr lang="en-US" smtClean="0"/>
              <a:t>56</a:t>
            </a:fld>
            <a:endParaRPr lang="en-US"/>
          </a:p>
        </p:txBody>
      </p:sp>
    </p:spTree>
    <p:extLst>
      <p:ext uri="{BB962C8B-B14F-4D97-AF65-F5344CB8AC3E}">
        <p14:creationId xmlns:p14="http://schemas.microsoft.com/office/powerpoint/2010/main" val="880986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https://www.flickr.com/photos/mysiann/426156120 by </a:t>
            </a:r>
            <a:r>
              <a:rPr lang="en-US" dirty="0" err="1"/>
              <a:t>Mysi</a:t>
            </a:r>
            <a:r>
              <a:rPr lang="en-US" dirty="0"/>
              <a:t> Ann / CC BY-SA 2.0</a:t>
            </a:r>
          </a:p>
        </p:txBody>
      </p:sp>
      <p:sp>
        <p:nvSpPr>
          <p:cNvPr id="4" name="Slide Number Placeholder 3"/>
          <p:cNvSpPr>
            <a:spLocks noGrp="1"/>
          </p:cNvSpPr>
          <p:nvPr>
            <p:ph type="sldNum" sz="quarter" idx="5"/>
          </p:nvPr>
        </p:nvSpPr>
        <p:spPr/>
        <p:txBody>
          <a:bodyPr/>
          <a:lstStyle/>
          <a:p>
            <a:fld id="{35A6DD34-2E5D-44F1-8091-20CC79DD3A1A}" type="slidenum">
              <a:rPr lang="en-US" smtClean="0"/>
              <a:t>57</a:t>
            </a:fld>
            <a:endParaRPr lang="en-US"/>
          </a:p>
        </p:txBody>
      </p:sp>
    </p:spTree>
    <p:extLst>
      <p:ext uri="{BB962C8B-B14F-4D97-AF65-F5344CB8AC3E}">
        <p14:creationId xmlns:p14="http://schemas.microsoft.com/office/powerpoint/2010/main" val="37653598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42D9BD-ECE9-F44B-A193-E8522ECD7795}" type="slidenum">
              <a:rPr lang="en-US" smtClean="0"/>
              <a:t>58</a:t>
            </a:fld>
            <a:endParaRPr lang="en-US"/>
          </a:p>
        </p:txBody>
      </p:sp>
    </p:spTree>
    <p:extLst>
      <p:ext uri="{BB962C8B-B14F-4D97-AF65-F5344CB8AC3E}">
        <p14:creationId xmlns:p14="http://schemas.microsoft.com/office/powerpoint/2010/main" val="2348576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59</a:t>
            </a:fld>
            <a:endParaRPr lang="en-US"/>
          </a:p>
        </p:txBody>
      </p:sp>
    </p:spTree>
    <p:extLst>
      <p:ext uri="{BB962C8B-B14F-4D97-AF65-F5344CB8AC3E}">
        <p14:creationId xmlns:p14="http://schemas.microsoft.com/office/powerpoint/2010/main" val="35298755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60</a:t>
            </a:fld>
            <a:endParaRPr lang="en-US"/>
          </a:p>
        </p:txBody>
      </p:sp>
    </p:spTree>
    <p:extLst>
      <p:ext uri="{BB962C8B-B14F-4D97-AF65-F5344CB8AC3E}">
        <p14:creationId xmlns:p14="http://schemas.microsoft.com/office/powerpoint/2010/main" val="993236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Arial" panose="020B0604020202020204" pitchFamily="34" charset="0"/>
                <a:ea typeface="+mn-ea"/>
                <a:cs typeface="Arial" panose="020B0604020202020204" pitchFamily="34" charset="0"/>
              </a:rPr>
              <a:t>Image: https://www.flickr.com/photos/dgmckelvey/34932578244 by David McKelvey / CC BY-NC-ND 2.0 (Stanwell Park from Bald Hill Lookout, Stanwell Tops, New South Wales, Australia)</a:t>
            </a: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Tuesday keynote speaker, Genevieve Bell, mentioned sense making in the context of machines and AI. </a:t>
            </a: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0" dirty="0" err="1">
                <a:latin typeface="Arial" panose="020B0604020202020204" pitchFamily="34" charset="0"/>
                <a:cs typeface="Arial" panose="020B0604020202020204" pitchFamily="34" charset="0"/>
              </a:rPr>
              <a:t>Dervin</a:t>
            </a:r>
            <a:r>
              <a:rPr lang="en-US" sz="1400" kern="0" dirty="0">
                <a:latin typeface="Arial" panose="020B0604020202020204" pitchFamily="34" charset="0"/>
                <a:cs typeface="Arial" panose="020B0604020202020204" pitchFamily="34" charset="0"/>
              </a:rPr>
              <a:t>, B., Connaway, L. S., &amp; Prabha, C. (2003-2005). </a:t>
            </a:r>
            <a:r>
              <a:rPr lang="en-US" sz="1400" i="1" kern="0" dirty="0">
                <a:latin typeface="Arial" panose="020B0604020202020204" pitchFamily="34" charset="0"/>
                <a:cs typeface="Arial" panose="020B0604020202020204" pitchFamily="34" charset="0"/>
              </a:rPr>
              <a:t>Sense-making the information confluence: The </a:t>
            </a:r>
            <a:r>
              <a:rPr lang="en-US" sz="1400" i="1" kern="0" dirty="0" err="1">
                <a:latin typeface="Arial" panose="020B0604020202020204" pitchFamily="34" charset="0"/>
                <a:cs typeface="Arial" panose="020B0604020202020204" pitchFamily="34" charset="0"/>
              </a:rPr>
              <a:t>hows</a:t>
            </a:r>
            <a:r>
              <a:rPr lang="en-US" sz="1400" i="1" kern="0" dirty="0">
                <a:latin typeface="Arial" panose="020B0604020202020204" pitchFamily="34" charset="0"/>
                <a:cs typeface="Arial" panose="020B0604020202020204" pitchFamily="34" charset="0"/>
              </a:rPr>
              <a:t> and the whys of college and university user satisficing of information needs.</a:t>
            </a:r>
            <a:r>
              <a:rPr lang="en-US" sz="1400" kern="0" dirty="0">
                <a:latin typeface="Arial" panose="020B0604020202020204" pitchFamily="34" charset="0"/>
                <a:cs typeface="Arial" panose="020B0604020202020204" pitchFamily="34" charset="0"/>
              </a:rPr>
              <a:t> Funded by the Institute for Museums and Library Services (IMLS). Retrieved from </a:t>
            </a:r>
            <a:r>
              <a:rPr lang="en-US" sz="1400" u="sng" dirty="0">
                <a:latin typeface="Arial" panose="020B0604020202020204" pitchFamily="34" charset="0"/>
                <a:cs typeface="Arial" panose="020B0604020202020204" pitchFamily="34" charset="0"/>
                <a:hlinkClick r:id="rId3"/>
              </a:rPr>
              <a:t>http://www.oclc.org/research/activities/past/orprojects/imls/default.htm</a:t>
            </a:r>
            <a:endParaRPr lang="en-US" sz="1400" u="sng" dirty="0">
              <a:latin typeface="Arial" panose="020B0604020202020204" pitchFamily="34" charset="0"/>
              <a:cs typeface="Arial" panose="020B0604020202020204" pitchFamily="34" charset="0"/>
            </a:endParaRPr>
          </a:p>
          <a:p>
            <a:endParaRPr lang="en-US" sz="1400" u="sng" dirty="0">
              <a:latin typeface="Arial" panose="020B0604020202020204" pitchFamily="34" charset="0"/>
              <a:cs typeface="Arial" panose="020B0604020202020204" pitchFamily="34" charset="0"/>
            </a:endParaRPr>
          </a:p>
          <a:p>
            <a:r>
              <a:rPr lang="en-US" dirty="0" err="1">
                <a:effectLst/>
                <a:latin typeface="Arial" panose="020B0604020202020204" pitchFamily="34" charset="0"/>
              </a:rPr>
              <a:t>Dervin</a:t>
            </a:r>
            <a:r>
              <a:rPr lang="en-US" dirty="0">
                <a:effectLst/>
                <a:latin typeface="Arial" panose="020B0604020202020204" pitchFamily="34" charset="0"/>
              </a:rPr>
              <a:t>, B. (1992). From the mind’s eye of the user: The sense-making qualitative-quantitative methodology. In J.D. Glazier and R.R. Powell (Eds.), </a:t>
            </a:r>
            <a:r>
              <a:rPr lang="en-US" i="1" dirty="0">
                <a:effectLst/>
                <a:latin typeface="Arial" panose="020B0604020202020204" pitchFamily="34" charset="0"/>
              </a:rPr>
              <a:t>Qualitative research in information management.</a:t>
            </a:r>
            <a:r>
              <a:rPr lang="en-US" dirty="0">
                <a:effectLst/>
                <a:latin typeface="Arial" panose="020B0604020202020204" pitchFamily="34" charset="0"/>
              </a:rPr>
              <a:t> Englewood, CO: Libraries Unlimited, 61-84.</a:t>
            </a:r>
            <a:endParaRPr lang="en-US" dirty="0"/>
          </a:p>
        </p:txBody>
      </p:sp>
      <p:sp>
        <p:nvSpPr>
          <p:cNvPr id="4" name="Slide Number Placeholder 3"/>
          <p:cNvSpPr>
            <a:spLocks noGrp="1"/>
          </p:cNvSpPr>
          <p:nvPr>
            <p:ph type="sldNum" sz="quarter" idx="5"/>
          </p:nvPr>
        </p:nvSpPr>
        <p:spPr/>
        <p:txBody>
          <a:bodyPr/>
          <a:lstStyle/>
          <a:p>
            <a:fld id="{35A6DD34-2E5D-44F1-8091-20CC79DD3A1A}" type="slidenum">
              <a:rPr lang="en-US" smtClean="0"/>
              <a:t>6</a:t>
            </a:fld>
            <a:endParaRPr lang="en-US"/>
          </a:p>
        </p:txBody>
      </p:sp>
    </p:spTree>
    <p:extLst>
      <p:ext uri="{BB962C8B-B14F-4D97-AF65-F5344CB8AC3E}">
        <p14:creationId xmlns:p14="http://schemas.microsoft.com/office/powerpoint/2010/main" val="17636993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61</a:t>
            </a:fld>
            <a:endParaRPr lang="en-US"/>
          </a:p>
        </p:txBody>
      </p:sp>
    </p:spTree>
    <p:extLst>
      <p:ext uri="{BB962C8B-B14F-4D97-AF65-F5344CB8AC3E}">
        <p14:creationId xmlns:p14="http://schemas.microsoft.com/office/powerpoint/2010/main" val="25297824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62</a:t>
            </a:fld>
            <a:endParaRPr lang="en-US"/>
          </a:p>
        </p:txBody>
      </p:sp>
    </p:spTree>
    <p:extLst>
      <p:ext uri="{BB962C8B-B14F-4D97-AF65-F5344CB8AC3E}">
        <p14:creationId xmlns:p14="http://schemas.microsoft.com/office/powerpoint/2010/main" val="412658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Image: https://www.flickr.com/photos/84149403@N08/7698154972 by Natasha </a:t>
            </a:r>
            <a:r>
              <a:rPr lang="en-US" sz="1400" dirty="0" err="1"/>
              <a:t>Hanova</a:t>
            </a:r>
            <a:r>
              <a:rPr lang="en-US" sz="1400" dirty="0"/>
              <a:t> / CC BY-NC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Connaway, L. S., &amp; Radford, M. L. (2017). </a:t>
            </a:r>
            <a:r>
              <a:rPr lang="en-US" sz="1400" i="1" dirty="0"/>
              <a:t>Research methods for library and information science</a:t>
            </a:r>
            <a:r>
              <a:rPr lang="en-US" sz="1400" dirty="0"/>
              <a:t> (6th ed.). Westport, CT: Libraries Unlimited.</a:t>
            </a:r>
          </a:p>
        </p:txBody>
      </p:sp>
      <p:sp>
        <p:nvSpPr>
          <p:cNvPr id="4" name="Slide Number Placeholder 3"/>
          <p:cNvSpPr>
            <a:spLocks noGrp="1"/>
          </p:cNvSpPr>
          <p:nvPr>
            <p:ph type="sldNum" sz="quarter" idx="5"/>
          </p:nvPr>
        </p:nvSpPr>
        <p:spPr/>
        <p:txBody>
          <a:bodyPr/>
          <a:lstStyle/>
          <a:p>
            <a:fld id="{35A6DD34-2E5D-44F1-8091-20CC79DD3A1A}" type="slidenum">
              <a:rPr lang="en-US" smtClean="0"/>
              <a:t>7</a:t>
            </a:fld>
            <a:endParaRPr lang="en-US"/>
          </a:p>
        </p:txBody>
      </p:sp>
    </p:spTree>
    <p:extLst>
      <p:ext uri="{BB962C8B-B14F-4D97-AF65-F5344CB8AC3E}">
        <p14:creationId xmlns:p14="http://schemas.microsoft.com/office/powerpoint/2010/main" val="3412635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Image: https://www.flickr.com/photos/freezr/5962512620 by </a:t>
            </a:r>
            <a:r>
              <a:rPr lang="en-US" dirty="0" err="1">
                <a:latin typeface="Arial" panose="020B0604020202020204" pitchFamily="34" charset="0"/>
                <a:cs typeface="Arial" panose="020B0604020202020204" pitchFamily="34" charset="0"/>
              </a:rPr>
              <a:t>Nekenasoa</a:t>
            </a:r>
            <a:r>
              <a:rPr lang="en-US" dirty="0">
                <a:latin typeface="Arial" panose="020B0604020202020204" pitchFamily="34" charset="0"/>
                <a:cs typeface="Arial" panose="020B0604020202020204" pitchFamily="34" charset="0"/>
              </a:rPr>
              <a:t> / CC BY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indent="0">
              <a:lnSpc>
                <a:spcPct val="107000"/>
              </a:lnSpc>
              <a:spcBef>
                <a:spcPts val="0"/>
              </a:spcBef>
              <a:spcAft>
                <a:spcPts val="1200"/>
              </a:spcAft>
              <a:buNone/>
            </a:pPr>
            <a:r>
              <a:rPr lang="en-US" sz="1400" dirty="0"/>
              <a:t>Connaway, L. S., &amp; Radford, M. L. (2017). </a:t>
            </a:r>
            <a:r>
              <a:rPr lang="en-US" sz="1400" i="1" dirty="0"/>
              <a:t>Research methods for library and information science</a:t>
            </a:r>
            <a:r>
              <a:rPr lang="en-US" sz="1400" dirty="0"/>
              <a:t> (6th ed.). Westport, CT: Libraries Unlimited.</a:t>
            </a:r>
          </a:p>
          <a:p>
            <a:endParaRPr lang="en-US" dirty="0"/>
          </a:p>
        </p:txBody>
      </p:sp>
      <p:sp>
        <p:nvSpPr>
          <p:cNvPr id="4" name="Slide Number Placeholder 3"/>
          <p:cNvSpPr>
            <a:spLocks noGrp="1"/>
          </p:cNvSpPr>
          <p:nvPr>
            <p:ph type="sldNum" sz="quarter" idx="10"/>
          </p:nvPr>
        </p:nvSpPr>
        <p:spPr/>
        <p:txBody>
          <a:bodyPr/>
          <a:lstStyle/>
          <a:p>
            <a:fld id="{E004E4AC-89F8-48EF-AA34-F5C5698830B9}" type="slidenum">
              <a:rPr lang="en-US" smtClean="0"/>
              <a:t>8</a:t>
            </a:fld>
            <a:endParaRPr lang="en-US"/>
          </a:p>
        </p:txBody>
      </p:sp>
    </p:spTree>
    <p:extLst>
      <p:ext uri="{BB962C8B-B14F-4D97-AF65-F5344CB8AC3E}">
        <p14:creationId xmlns:p14="http://schemas.microsoft.com/office/powerpoint/2010/main" val="841519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1463" y="395288"/>
            <a:ext cx="3652837" cy="2055812"/>
          </a:xfrm>
        </p:spPr>
      </p:sp>
      <p:sp>
        <p:nvSpPr>
          <p:cNvPr id="3" name="Notes Placeholder 2"/>
          <p:cNvSpPr>
            <a:spLocks noGrp="1"/>
          </p:cNvSpPr>
          <p:nvPr>
            <p:ph type="body" idx="1"/>
          </p:nvPr>
        </p:nvSpPr>
        <p:spPr>
          <a:xfrm>
            <a:off x="135467" y="2573867"/>
            <a:ext cx="6493934" cy="6493934"/>
          </a:xfrm>
        </p:spPr>
        <p:txBody>
          <a:bodyPr>
            <a:noAutofit/>
          </a:bodyPr>
          <a:lstStyle/>
          <a:p>
            <a:pPr defTabSz="896111" fontAlgn="base">
              <a:spcAft>
                <a:spcPct val="0"/>
              </a:spcAft>
              <a:defRPr/>
            </a:pPr>
            <a:r>
              <a:rPr lang="en-US" sz="1300" i="0" dirty="0">
                <a:latin typeface="Arial" panose="020B0604020202020204" pitchFamily="34" charset="0"/>
                <a:cs typeface="Arial" pitchFamily="34" charset="0"/>
              </a:rPr>
              <a:t>Image: https://www.flickr.com/photos/hdaparis/11288970914 by Hugh Dutton </a:t>
            </a:r>
            <a:r>
              <a:rPr lang="en-US" sz="1300" i="0" dirty="0" err="1">
                <a:latin typeface="Arial" panose="020B0604020202020204" pitchFamily="34" charset="0"/>
                <a:cs typeface="Arial" pitchFamily="34" charset="0"/>
              </a:rPr>
              <a:t>Associes</a:t>
            </a:r>
            <a:r>
              <a:rPr lang="en-US" sz="1300" i="0" dirty="0">
                <a:latin typeface="Arial" panose="020B0604020202020204" pitchFamily="34" charset="0"/>
                <a:cs typeface="Arial" pitchFamily="34" charset="0"/>
              </a:rPr>
              <a:t> / CC BY-NC-ND 2.0</a:t>
            </a:r>
          </a:p>
          <a:p>
            <a:pPr defTabSz="896111" fontAlgn="base">
              <a:spcAft>
                <a:spcPct val="0"/>
              </a:spcAft>
              <a:defRPr/>
            </a:pPr>
            <a:endParaRPr lang="en-US" sz="1300" i="0" dirty="0">
              <a:latin typeface="Arial" panose="020B0604020202020204" pitchFamily="34" charset="0"/>
              <a:cs typeface="Arial" pitchFamily="34" charset="0"/>
            </a:endParaRPr>
          </a:p>
          <a:p>
            <a:pPr defTabSz="896111" fontAlgn="base">
              <a:spcAft>
                <a:spcPct val="0"/>
              </a:spcAft>
              <a:defRPr/>
            </a:pPr>
            <a:r>
              <a:rPr lang="en-US" sz="1300" i="0" dirty="0">
                <a:latin typeface="Arial" panose="020B0604020202020204" pitchFamily="34" charset="0"/>
                <a:cs typeface="Arial" pitchFamily="34" charset="0"/>
              </a:rPr>
              <a:t>“Mixed methods research is often thought of as quantitative/qualitative, but other approaches are important to consider: participatory, action, design, etc. Don't think of mixed methods as "survey plus interview" (or worse, "survey with open-ended questions tacked onto the end"). </a:t>
            </a:r>
          </a:p>
          <a:p>
            <a:pPr defTabSz="896111" fontAlgn="base">
              <a:spcAft>
                <a:spcPct val="0"/>
              </a:spcAft>
              <a:defRPr/>
            </a:pPr>
            <a:endParaRPr lang="en-US" sz="1300" dirty="0">
              <a:latin typeface="Arial" panose="020B0604020202020204" pitchFamily="34" charset="0"/>
              <a:cs typeface="Arial" pitchFamily="34" charset="0"/>
            </a:endParaRPr>
          </a:p>
          <a:p>
            <a:pPr defTabSz="896111" fontAlgn="base">
              <a:spcAft>
                <a:spcPct val="0"/>
              </a:spcAft>
              <a:defRPr/>
            </a:pPr>
            <a:r>
              <a:rPr lang="en-US" sz="1300" i="0" dirty="0">
                <a:latin typeface="Arial" panose="020B0604020202020204" pitchFamily="34" charset="0"/>
                <a:cs typeface="Arial" pitchFamily="34" charset="0"/>
              </a:rPr>
              <a:t>Mixed methods should be deeply integrated, and not parallel tracks that don't intersect. Mixing methods effectively means equal attention to all stages of the research process, from problem statement or hypothesis through analysis; don't focus on the data collection methods to the detriment of the other phases. </a:t>
            </a:r>
          </a:p>
          <a:p>
            <a:pPr defTabSz="896111" fontAlgn="base">
              <a:spcAft>
                <a:spcPct val="0"/>
              </a:spcAft>
              <a:defRPr/>
            </a:pPr>
            <a:endParaRPr lang="en-US" sz="1300" dirty="0">
              <a:latin typeface="Arial" panose="020B0604020202020204" pitchFamily="34" charset="0"/>
              <a:cs typeface="Arial" pitchFamily="34" charset="0"/>
            </a:endParaRPr>
          </a:p>
          <a:p>
            <a:pPr defTabSz="896111" fontAlgn="base">
              <a:spcAft>
                <a:spcPct val="0"/>
              </a:spcAft>
              <a:defRPr/>
            </a:pPr>
            <a:r>
              <a:rPr lang="en-US" sz="1300" i="0" dirty="0">
                <a:latin typeface="Arial" pitchFamily="34" charset="0"/>
                <a:cs typeface="Arial" pitchFamily="34" charset="0"/>
              </a:rPr>
              <a:t>And rather than quantitative findings followed by a few attractive quotes from the qualitative data organized according to "themes," the findings from mixed methods should be iterative and mutually-informing. </a:t>
            </a:r>
          </a:p>
          <a:p>
            <a:pPr defTabSz="896111" fontAlgn="base">
              <a:spcAft>
                <a:spcPct val="0"/>
              </a:spcAft>
              <a:defRPr/>
            </a:pPr>
            <a:endParaRPr lang="en-US" sz="1300" i="0" dirty="0">
              <a:latin typeface="Arial" pitchFamily="34" charset="0"/>
              <a:cs typeface="Arial" pitchFamily="34" charset="0"/>
            </a:endParaRPr>
          </a:p>
          <a:p>
            <a:pPr defTabSz="896111" fontAlgn="base">
              <a:spcAft>
                <a:spcPct val="0"/>
              </a:spcAft>
              <a:defRPr/>
            </a:pPr>
            <a:r>
              <a:rPr lang="en-US" sz="1300" i="0" dirty="0">
                <a:latin typeface="Arial" pitchFamily="34" charset="0"/>
                <a:cs typeface="Arial" pitchFamily="34" charset="0"/>
              </a:rPr>
              <a:t>Very few people can do mixed methods research alone, so embrace cooperative research. Each person needs to understand all the methods being used, but it's natural that each person will have more expertise in one area. Find research partners who have a deep and true appreciation for your contributions; mixed methods research just to satisfy a funding agency is never as fulfilling or productive as it could be. Work closely together so that the overall research design doesn't privilege one method over another just for the sake of method, but so that the combined approach will answer the research questions and allow you to effect change in the world.”</a:t>
            </a:r>
          </a:p>
          <a:p>
            <a:pPr defTabSz="896111" fontAlgn="base">
              <a:spcAft>
                <a:spcPct val="0"/>
              </a:spcAft>
              <a:defRPr/>
            </a:pPr>
            <a:endParaRPr lang="en-US" sz="1300" i="0" dirty="0">
              <a:latin typeface="Arial" pitchFamily="34" charset="0"/>
              <a:cs typeface="Arial" pitchFamily="34" charset="0"/>
            </a:endParaRPr>
          </a:p>
          <a:p>
            <a:pPr marL="0" indent="0">
              <a:lnSpc>
                <a:spcPct val="107000"/>
              </a:lnSpc>
              <a:spcBef>
                <a:spcPts val="0"/>
              </a:spcBef>
              <a:spcAft>
                <a:spcPts val="1200"/>
              </a:spcAft>
              <a:buNone/>
            </a:pPr>
            <a:r>
              <a:rPr lang="en-US" sz="1300" dirty="0" err="1"/>
              <a:t>Kazmer</a:t>
            </a:r>
            <a:r>
              <a:rPr lang="en-US" sz="1300" dirty="0"/>
              <a:t>, M. (2017). Mixed methods. In L. S. Connaway &amp; M. L. Radford (Eds.), </a:t>
            </a:r>
            <a:r>
              <a:rPr lang="en-US" sz="1300" i="1" dirty="0"/>
              <a:t>Research methods for library and information science</a:t>
            </a:r>
            <a:r>
              <a:rPr lang="en-US" sz="1300" dirty="0"/>
              <a:t> (6th ed., pp. 232-233). Westport, CT: Libraries Unlimited. </a:t>
            </a:r>
          </a:p>
          <a:p>
            <a:pPr defTabSz="896111" fontAlgn="base">
              <a:spcAft>
                <a:spcPct val="0"/>
              </a:spcAft>
              <a:defRPr/>
            </a:pPr>
            <a:endParaRPr lang="en-US" sz="1050" i="0" dirty="0">
              <a:latin typeface="Arial" panose="020B0604020202020204"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8836811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340752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1" name="Picture 10" descr="ppt-because-pattern.psd"/>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062439" y="2"/>
            <a:ext cx="6129563" cy="5442225"/>
          </a:xfrm>
          <a:prstGeom prst="rect">
            <a:avLst/>
          </a:prstGeom>
        </p:spPr>
      </p:pic>
      <p:sp>
        <p:nvSpPr>
          <p:cNvPr id="9" name="Rectangle 8"/>
          <p:cNvSpPr/>
          <p:nvPr userDrawn="1"/>
        </p:nvSpPr>
        <p:spPr>
          <a:xfrm rot="10800000">
            <a:off x="15117" y="5239201"/>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9836604" y="5839974"/>
            <a:ext cx="1997453" cy="6507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p:cNvPicPr>
            <a:picLocks noChangeAspect="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p:blipFill>
        <p:spPr>
          <a:xfrm>
            <a:off x="320571" y="5942065"/>
            <a:ext cx="833847" cy="400600"/>
          </a:xfrm>
          <a:prstGeom prst="rect">
            <a:avLst/>
          </a:prstGeom>
        </p:spPr>
      </p:pic>
      <p:pic>
        <p:nvPicPr>
          <p:cNvPr id="2" name="Picture 1"/>
          <p:cNvPicPr>
            <a:picLocks noChangeAspect="1"/>
          </p:cNvPicPr>
          <p:nvPr userDrawn="1"/>
        </p:nvPicPr>
        <p:blipFill>
          <a:blip r:embed="rId6" cstate="print">
            <a:alphaModFix/>
            <a:extLst>
              <a:ext uri="{28A0092B-C50C-407E-A947-70E740481C1C}">
                <a14:useLocalDpi xmlns:a14="http://schemas.microsoft.com/office/drawing/2010/main" val="0"/>
              </a:ext>
            </a:extLst>
          </a:blip>
          <a:stretch>
            <a:fillRect/>
          </a:stretch>
        </p:blipFill>
        <p:spPr>
          <a:xfrm>
            <a:off x="301521" y="5967987"/>
            <a:ext cx="811868" cy="432864"/>
          </a:xfrm>
          <a:prstGeom prst="rect">
            <a:avLst/>
          </a:prstGeom>
        </p:spPr>
      </p:pic>
    </p:spTree>
    <p:extLst>
      <p:ext uri="{BB962C8B-B14F-4D97-AF65-F5344CB8AC3E}">
        <p14:creationId xmlns:p14="http://schemas.microsoft.com/office/powerpoint/2010/main" val="118148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4865763"/>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63811"/>
            <a:ext cx="56303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dirty="0">
                <a:solidFill>
                  <a:schemeClr val="bg1"/>
                </a:solidFill>
              </a:rPr>
              <a:t>SM</a:t>
            </a:r>
          </a:p>
        </p:txBody>
      </p:sp>
      <p:sp>
        <p:nvSpPr>
          <p:cNvPr id="11" name="Rectangle 10"/>
          <p:cNvSpPr/>
          <p:nvPr userDrawn="1"/>
        </p:nvSpPr>
        <p:spPr>
          <a:xfrm>
            <a:off x="0" y="4655349"/>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967252"/>
            <a:ext cx="5229124" cy="1774781"/>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055369"/>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442815"/>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801845"/>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275235"/>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4844" y="4655349"/>
            <a:ext cx="10955859" cy="810295"/>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9836604" y="5839974"/>
            <a:ext cx="1997453" cy="6507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p:cNvPicPr>
          <p:nvPr userDrawn="1"/>
        </p:nvPicPr>
        <p:blipFill>
          <a:blip r:embed="rId4" cstate="print">
            <a:alphaModFix/>
            <a:extLst>
              <a:ext uri="{28A0092B-C50C-407E-A947-70E740481C1C}">
                <a14:useLocalDpi xmlns:a14="http://schemas.microsoft.com/office/drawing/2010/main" val="0"/>
              </a:ext>
            </a:extLst>
          </a:blip>
          <a:stretch>
            <a:fillRect/>
          </a:stretch>
        </p:blipFill>
        <p:spPr>
          <a:xfrm>
            <a:off x="301521" y="5967987"/>
            <a:ext cx="811868" cy="432864"/>
          </a:xfrm>
          <a:prstGeom prst="rect">
            <a:avLst/>
          </a:prstGeom>
        </p:spPr>
      </p:pic>
    </p:spTree>
    <p:extLst>
      <p:ext uri="{BB962C8B-B14F-4D97-AF65-F5344CB8AC3E}">
        <p14:creationId xmlns:p14="http://schemas.microsoft.com/office/powerpoint/2010/main" val="181441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23826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rge Head and Two Content">
    <p:spTree>
      <p:nvGrpSpPr>
        <p:cNvPr id="1" name=""/>
        <p:cNvGrpSpPr/>
        <p:nvPr/>
      </p:nvGrpSpPr>
      <p:grpSpPr>
        <a:xfrm>
          <a:off x="0" y="0"/>
          <a:ext cx="0" cy="0"/>
          <a:chOff x="0" y="0"/>
          <a:chExt cx="0" cy="0"/>
        </a:xfrm>
      </p:grpSpPr>
      <p:grpSp>
        <p:nvGrpSpPr>
          <p:cNvPr id="2" name="Group 7"/>
          <p:cNvGrpSpPr/>
          <p:nvPr userDrawn="1"/>
        </p:nvGrpSpPr>
        <p:grpSpPr>
          <a:xfrm>
            <a:off x="0" y="0"/>
            <a:ext cx="12192000" cy="1759220"/>
            <a:chOff x="228600" y="228600"/>
            <a:chExt cx="9144000" cy="1759220"/>
          </a:xfrm>
          <a:solidFill>
            <a:srgbClr val="195A88"/>
          </a:solidFill>
        </p:grpSpPr>
        <p:sp>
          <p:nvSpPr>
            <p:cNvPr id="6" name="Rounded Rectangle 5"/>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Isosceles Triangle 6"/>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sz="half" idx="1"/>
          </p:nvPr>
        </p:nvSpPr>
        <p:spPr>
          <a:xfrm>
            <a:off x="952501" y="2000251"/>
            <a:ext cx="4953001" cy="4143375"/>
          </a:xfrm>
          <a:prstGeom prst="rect">
            <a:avLst/>
          </a:prstGeo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86500" y="2000251"/>
            <a:ext cx="4953000" cy="4143375"/>
          </a:xfrm>
          <a:prstGeom prst="rect">
            <a:avLst/>
          </a:prstGeo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609600" y="381000"/>
            <a:ext cx="10972800" cy="914400"/>
          </a:xfrm>
          <a:prstGeom prst="rect">
            <a:avLst/>
          </a:prstGeom>
        </p:spPr>
        <p:txBody>
          <a:bodyPr wrap="none"/>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4600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3866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r>
              <a:rPr lang="en-US"/>
              <a:t>Edit Master text styles</a:t>
            </a:r>
          </a:p>
        </p:txBody>
      </p:sp>
    </p:spTree>
    <p:extLst>
      <p:ext uri="{BB962C8B-B14F-4D97-AF65-F5344CB8AC3E}">
        <p14:creationId xmlns:p14="http://schemas.microsoft.com/office/powerpoint/2010/main" val="151883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r>
              <a:rPr lang="en-US"/>
              <a:t>Edit Master text styles</a:t>
            </a:r>
          </a:p>
        </p:txBody>
      </p:sp>
    </p:spTree>
    <p:extLst>
      <p:ext uri="{BB962C8B-B14F-4D97-AF65-F5344CB8AC3E}">
        <p14:creationId xmlns:p14="http://schemas.microsoft.com/office/powerpoint/2010/main" val="269209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2000" cy="6248400"/>
          </a:xfrm>
          <a:prstGeom prst="rect">
            <a:avLst/>
          </a:prstGeom>
        </p:spPr>
        <p:txBody>
          <a:bodyPr/>
          <a:lstStyle/>
          <a:p>
            <a:endParaRPr lang="en-US"/>
          </a:p>
        </p:txBody>
      </p:sp>
      <p:sp>
        <p:nvSpPr>
          <p:cNvPr id="5" name="Text Placeholder 4"/>
          <p:cNvSpPr>
            <a:spLocks noGrp="1"/>
          </p:cNvSpPr>
          <p:nvPr>
            <p:ph type="body" sz="quarter" idx="11"/>
          </p:nvPr>
        </p:nvSpPr>
        <p:spPr>
          <a:xfrm>
            <a:off x="7190317" y="1"/>
            <a:ext cx="5001684" cy="5295900"/>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6185684"/>
            <a:ext cx="12192000" cy="646331"/>
            <a:chOff x="0" y="4639262"/>
            <a:chExt cx="9144000" cy="484748"/>
          </a:xfrm>
        </p:grpSpPr>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val="0"/>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484748"/>
            </a:xfrm>
            <a:prstGeom prst="rect">
              <a:avLst/>
            </a:prstGeom>
          </p:spPr>
          <p:txBody>
            <a:bodyPr wrap="square">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chemeClr val="bg1"/>
                  </a:solidFill>
                  <a:effectLst/>
                  <a:uLnTx/>
                  <a:uFillTx/>
                  <a:latin typeface="Myriad Pro" pitchFamily="34" charset="0"/>
                </a:rPr>
                <a:t>Value</a:t>
              </a:r>
              <a:br>
                <a:rPr kumimoji="0" lang="en-US" sz="2400" b="1" i="0" u="none" strike="noStrike" kern="0" cap="none" spc="0" normalizeH="0" baseline="0" noProof="0">
                  <a:ln>
                    <a:noFill/>
                  </a:ln>
                  <a:solidFill>
                    <a:schemeClr val="bg1"/>
                  </a:solidFill>
                  <a:effectLst/>
                  <a:uLnTx/>
                  <a:uFillTx/>
                  <a:latin typeface="Myriad Pro" pitchFamily="34" charset="0"/>
                </a:rPr>
              </a:br>
              <a:r>
                <a:rPr kumimoji="0" lang="en-US" sz="12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35983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 name="Picture Placeholder 2"/>
          <p:cNvSpPr>
            <a:spLocks noGrp="1"/>
          </p:cNvSpPr>
          <p:nvPr>
            <p:ph type="pic" sz="quarter" idx="10"/>
          </p:nvPr>
        </p:nvSpPr>
        <p:spPr>
          <a:xfrm>
            <a:off x="0" y="0"/>
            <a:ext cx="12192000" cy="6248400"/>
          </a:xfrm>
          <a:prstGeom prst="rect">
            <a:avLst/>
          </a:prstGeom>
        </p:spPr>
        <p:txBody>
          <a:bodyPr/>
          <a:lstStyle/>
          <a:p>
            <a:endParaRPr lang="en-US"/>
          </a:p>
        </p:txBody>
      </p:sp>
      <p:sp>
        <p:nvSpPr>
          <p:cNvPr id="5" name="Text Placeholder 4"/>
          <p:cNvSpPr>
            <a:spLocks noGrp="1"/>
          </p:cNvSpPr>
          <p:nvPr>
            <p:ph type="body" sz="quarter" idx="11"/>
          </p:nvPr>
        </p:nvSpPr>
        <p:spPr>
          <a:xfrm>
            <a:off x="1" y="1"/>
            <a:ext cx="5001684" cy="5295900"/>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6185684"/>
            <a:ext cx="12192000" cy="646331"/>
            <a:chOff x="0" y="4639262"/>
            <a:chExt cx="9144000" cy="484748"/>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rotWithShape="1">
            <a:blip r:embed="rId3" cstate="print">
              <a:biLevel thresh="25000"/>
              <a:extLst>
                <a:ext uri="{28A0092B-C50C-407E-A947-70E740481C1C}">
                  <a14:useLocalDpi xmlns:a14="http://schemas.microsoft.com/office/drawing/2010/main" val="0"/>
                </a:ext>
              </a:extLst>
            </a:blip>
            <a:srcRect/>
            <a:stretch/>
          </p:blipFill>
          <p:spPr>
            <a:xfrm>
              <a:off x="6834248" y="4770249"/>
              <a:ext cx="1329030" cy="312708"/>
            </a:xfrm>
            <a:prstGeom prst="rect">
              <a:avLst/>
            </a:prstGeom>
          </p:spPr>
        </p:pic>
        <p:sp>
          <p:nvSpPr>
            <p:cNvPr id="7" name="Rectangle 6"/>
            <p:cNvSpPr/>
            <p:nvPr userDrawn="1"/>
          </p:nvSpPr>
          <p:spPr>
            <a:xfrm>
              <a:off x="0" y="4639262"/>
              <a:ext cx="9144000" cy="484748"/>
            </a:xfrm>
            <a:prstGeom prst="rect">
              <a:avLst/>
            </a:prstGeom>
          </p:spPr>
          <p:txBody>
            <a:bodyPr wrap="square">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chemeClr val="bg1"/>
                  </a:solidFill>
                  <a:effectLst/>
                  <a:uLnTx/>
                  <a:uFillTx/>
                  <a:latin typeface="Myriad Pro" pitchFamily="34" charset="0"/>
                </a:rPr>
                <a:t>Value</a:t>
              </a:r>
              <a:br>
                <a:rPr kumimoji="0" lang="en-US" sz="2400" b="1" i="0" u="none" strike="noStrike" kern="0" cap="none" spc="0" normalizeH="0" baseline="0" noProof="0">
                  <a:ln>
                    <a:noFill/>
                  </a:ln>
                  <a:solidFill>
                    <a:schemeClr val="bg1"/>
                  </a:solidFill>
                  <a:effectLst/>
                  <a:uLnTx/>
                  <a:uFillTx/>
                  <a:latin typeface="Myriad Pro" pitchFamily="34" charset="0"/>
                </a:rPr>
              </a:br>
              <a:r>
                <a:rPr kumimoji="0" lang="en-US" sz="12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213818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dirty="0"/>
          </a:p>
        </p:txBody>
      </p:sp>
      <p:sp>
        <p:nvSpPr>
          <p:cNvPr id="13" name="Rectangle 12"/>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4" name="Rectangle 13"/>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5" name="Rectangle 14"/>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6"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C27A1AC-D017-1A40-A1A1-94779F8F8E04}"/>
              </a:ext>
            </a:extLst>
          </p:cNvPr>
          <p:cNvSpPr txBox="1"/>
          <p:nvPr userDrawn="1"/>
        </p:nvSpPr>
        <p:spPr>
          <a:xfrm>
            <a:off x="232361" y="6374745"/>
            <a:ext cx="1260979"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#ALAMW19</a:t>
            </a:r>
          </a:p>
        </p:txBody>
      </p:sp>
    </p:spTree>
    <p:extLst>
      <p:ext uri="{BB962C8B-B14F-4D97-AF65-F5344CB8AC3E}">
        <p14:creationId xmlns:p14="http://schemas.microsoft.com/office/powerpoint/2010/main" val="271743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156423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dirty="0"/>
          </a:p>
        </p:txBody>
      </p:sp>
      <p:sp>
        <p:nvSpPr>
          <p:cNvPr id="13" name="Rectangle 12"/>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4" name="Rectangle 13"/>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5" name="Rectangle 14"/>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6"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C27A1AC-D017-1A40-A1A1-94779F8F8E04}"/>
              </a:ext>
            </a:extLst>
          </p:cNvPr>
          <p:cNvSpPr txBox="1"/>
          <p:nvPr userDrawn="1"/>
        </p:nvSpPr>
        <p:spPr>
          <a:xfrm>
            <a:off x="232361" y="6374745"/>
            <a:ext cx="1260979"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#ALAMW19</a:t>
            </a:r>
          </a:p>
        </p:txBody>
      </p:sp>
    </p:spTree>
    <p:extLst>
      <p:ext uri="{BB962C8B-B14F-4D97-AF65-F5344CB8AC3E}">
        <p14:creationId xmlns:p14="http://schemas.microsoft.com/office/powerpoint/2010/main" val="240780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 name="Picture Placeholder 2"/>
          <p:cNvSpPr>
            <a:spLocks noGrp="1"/>
          </p:cNvSpPr>
          <p:nvPr>
            <p:ph type="pic" sz="quarter" idx="10"/>
          </p:nvPr>
        </p:nvSpPr>
        <p:spPr>
          <a:xfrm>
            <a:off x="0" y="0"/>
            <a:ext cx="12192000" cy="6248400"/>
          </a:xfrm>
          <a:prstGeom prst="rect">
            <a:avLst/>
          </a:prstGeom>
        </p:spPr>
        <p:txBody>
          <a:bodyPr/>
          <a:lstStyle/>
          <a:p>
            <a:endParaRPr lang="en-US"/>
          </a:p>
        </p:txBody>
      </p:sp>
      <p:sp>
        <p:nvSpPr>
          <p:cNvPr id="5" name="Text Placeholder 4"/>
          <p:cNvSpPr>
            <a:spLocks noGrp="1"/>
          </p:cNvSpPr>
          <p:nvPr>
            <p:ph type="body" sz="quarter" idx="11"/>
          </p:nvPr>
        </p:nvSpPr>
        <p:spPr>
          <a:xfrm>
            <a:off x="1" y="1"/>
            <a:ext cx="5001684" cy="5295900"/>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6185684"/>
            <a:ext cx="12192000" cy="646331"/>
            <a:chOff x="0" y="4639262"/>
            <a:chExt cx="9144000" cy="484748"/>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rotWithShape="1">
            <a:blip r:embed="rId3" cstate="print">
              <a:biLevel thresh="25000"/>
              <a:extLst>
                <a:ext uri="{28A0092B-C50C-407E-A947-70E740481C1C}">
                  <a14:useLocalDpi xmlns:a14="http://schemas.microsoft.com/office/drawing/2010/main" val="0"/>
                </a:ext>
              </a:extLst>
            </a:blip>
            <a:srcRect/>
            <a:stretch/>
          </p:blipFill>
          <p:spPr>
            <a:xfrm>
              <a:off x="6834248" y="4770249"/>
              <a:ext cx="1329030" cy="312708"/>
            </a:xfrm>
            <a:prstGeom prst="rect">
              <a:avLst/>
            </a:prstGeom>
          </p:spPr>
        </p:pic>
        <p:sp>
          <p:nvSpPr>
            <p:cNvPr id="7" name="Rectangle 6"/>
            <p:cNvSpPr/>
            <p:nvPr userDrawn="1"/>
          </p:nvSpPr>
          <p:spPr>
            <a:xfrm>
              <a:off x="0" y="4639262"/>
              <a:ext cx="9144000" cy="484748"/>
            </a:xfrm>
            <a:prstGeom prst="rect">
              <a:avLst/>
            </a:prstGeom>
          </p:spPr>
          <p:txBody>
            <a:bodyPr wrap="square">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chemeClr val="bg1"/>
                  </a:solidFill>
                  <a:effectLst/>
                  <a:uLnTx/>
                  <a:uFillTx/>
                  <a:latin typeface="Myriad Pro" pitchFamily="34" charset="0"/>
                </a:rPr>
                <a:t>Value</a:t>
              </a:r>
              <a:br>
                <a:rPr kumimoji="0" lang="en-US" sz="2400" b="1" i="0" u="none" strike="noStrike" kern="0" cap="none" spc="0" normalizeH="0" baseline="0" noProof="0">
                  <a:ln>
                    <a:noFill/>
                  </a:ln>
                  <a:solidFill>
                    <a:schemeClr val="bg1"/>
                  </a:solidFill>
                  <a:effectLst/>
                  <a:uLnTx/>
                  <a:uFillTx/>
                  <a:latin typeface="Myriad Pro" pitchFamily="34" charset="0"/>
                </a:rPr>
              </a:br>
              <a:r>
                <a:rPr kumimoji="0" lang="en-US" sz="12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63667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 name="Text Placeholder 3"/>
          <p:cNvSpPr>
            <a:spLocks noGrp="1"/>
          </p:cNvSpPr>
          <p:nvPr>
            <p:ph type="body" sz="quarter" idx="12" hasCustomPrompt="1"/>
          </p:nvPr>
        </p:nvSpPr>
        <p:spPr>
          <a:xfrm>
            <a:off x="454382" y="1372996"/>
            <a:ext cx="11252197" cy="4475171"/>
          </a:xfrm>
          <a:prstGeom prst="rect">
            <a:avLst/>
          </a:prstGeom>
        </p:spPr>
        <p:txBody>
          <a:bodyPr vert="horz"/>
          <a:lstStyle>
            <a:lvl1pPr marL="457189" indent="-457189">
              <a:buFont typeface="Arial"/>
              <a:buChar char="•"/>
              <a:defRPr sz="3200" baseline="0"/>
            </a:lvl1pPr>
          </a:lstStyle>
          <a:p>
            <a:pPr lvl="0"/>
            <a:r>
              <a:rPr lang="en-US" dirty="0"/>
              <a:t>Click to add copy</a:t>
            </a: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343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3"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2" hasCustomPrompt="1"/>
          </p:nvPr>
        </p:nvSpPr>
        <p:spPr>
          <a:xfrm>
            <a:off x="454383" y="1372997"/>
            <a:ext cx="11252197" cy="4475171"/>
          </a:xfrm>
          <a:prstGeom prst="rect">
            <a:avLst/>
          </a:prstGeom>
        </p:spPr>
        <p:txBody>
          <a:bodyPr vert="horz"/>
          <a:lstStyle>
            <a:lvl1pPr marL="457178" indent="-457178">
              <a:buFont typeface="Arial"/>
              <a:buChar char="•"/>
              <a:defRPr sz="3200" baseline="0"/>
            </a:lvl1pPr>
            <a:lvl2pPr>
              <a:defRPr sz="2933"/>
            </a:lvl2pPr>
            <a:lvl3pPr>
              <a:defRPr sz="3067"/>
            </a:lvl3pPr>
            <a:lvl4pPr>
              <a:defRPr/>
            </a:lvl4pPr>
            <a:lvl5pPr>
              <a:defRPr/>
            </a:lvl5pPr>
            <a:lvl6pPr>
              <a:defRPr/>
            </a:lvl6pPr>
            <a:lvl7pPr>
              <a:defRPr/>
            </a:lvl7pPr>
            <a:lvl8pPr marL="4266987" indent="0">
              <a:buNone/>
              <a:defRPr/>
            </a:lvl8pPr>
            <a:lvl9pPr marL="4876557" indent="0">
              <a:buNone/>
              <a:defRPr/>
            </a:lvl9pPr>
          </a:lstStyle>
          <a:p>
            <a:pPr lvl="0"/>
            <a:r>
              <a:rPr lang="en-US" dirty="0"/>
              <a:t>Click to add copy</a:t>
            </a:r>
          </a:p>
        </p:txBody>
      </p:sp>
    </p:spTree>
    <p:extLst>
      <p:ext uri="{BB962C8B-B14F-4D97-AF65-F5344CB8AC3E}">
        <p14:creationId xmlns:p14="http://schemas.microsoft.com/office/powerpoint/2010/main" val="61177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dirty="0"/>
          </a:p>
        </p:txBody>
      </p:sp>
      <p:sp>
        <p:nvSpPr>
          <p:cNvPr id="7" name="Rectangle 6">
            <a:extLst>
              <a:ext uri="{FF2B5EF4-FFF2-40B4-BE49-F238E27FC236}">
                <a16:creationId xmlns:a16="http://schemas.microsoft.com/office/drawing/2014/main" id="{A9B6E248-1800-8749-B44B-20F0A15C720D}"/>
              </a:ext>
            </a:extLst>
          </p:cNvPr>
          <p:cNvSpPr/>
          <p:nvPr userDrawn="1"/>
        </p:nvSpPr>
        <p:spPr>
          <a:xfrm>
            <a:off x="0" y="1"/>
            <a:ext cx="12192000" cy="1653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40575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254498" y="-4969"/>
            <a:ext cx="7998343" cy="1418391"/>
          </a:xfrm>
          <a:prstGeom prst="rect">
            <a:avLst/>
          </a:prstGeom>
        </p:spPr>
      </p:pic>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6" name="Text Placeholder 18"/>
          <p:cNvSpPr>
            <a:spLocks noGrp="1"/>
          </p:cNvSpPr>
          <p:nvPr>
            <p:ph type="body" sz="quarter" idx="16" hasCustomPrompt="1"/>
          </p:nvPr>
        </p:nvSpPr>
        <p:spPr>
          <a:xfrm>
            <a:off x="1039293" y="2469871"/>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70" indent="0">
              <a:buNone/>
              <a:defRPr/>
            </a:lvl2pPr>
            <a:lvl5pPr marL="2438278"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5" y="4818453"/>
            <a:ext cx="1819631" cy="410369"/>
          </a:xfrm>
          <a:prstGeom prst="rect">
            <a:avLst/>
          </a:prstGeom>
        </p:spPr>
        <p:txBody>
          <a:bodyPr vert="horz" wrap="none" lIns="0" tIns="0">
            <a:spAutoFit/>
          </a:bodyPr>
          <a:lstStyle>
            <a:lvl1pPr marL="0" indent="0">
              <a:buNone/>
              <a:defRPr sz="2267" b="0"/>
            </a:lvl1pPr>
            <a:lvl2pPr marL="609570" indent="0">
              <a:buNone/>
              <a:defRPr/>
            </a:lvl2pPr>
            <a:lvl5pPr marL="2438278" indent="0">
              <a:buNone/>
              <a:defRPr/>
            </a:lvl5pPr>
          </a:lstStyle>
          <a:p>
            <a:pPr lvl="0"/>
            <a:r>
              <a:rPr lang="en-US" dirty="0"/>
              <a:t>Speaker Title</a:t>
            </a:r>
          </a:p>
        </p:txBody>
      </p:sp>
      <p:sp>
        <p:nvSpPr>
          <p:cNvPr id="15" name="Rectangle 14"/>
          <p:cNvSpPr/>
          <p:nvPr userDrawn="1"/>
        </p:nvSpPr>
        <p:spPr>
          <a:xfrm>
            <a:off x="4182536" y="2"/>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3" name="Footer Placeholder 4"/>
          <p:cNvSpPr txBox="1">
            <a:spLocks/>
          </p:cNvSpPr>
          <p:nvPr userDrawn="1"/>
        </p:nvSpPr>
        <p:spPr>
          <a:xfrm>
            <a:off x="7039" y="6384426"/>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bg1">
                    <a:alpha val="50000"/>
                  </a:schemeClr>
                </a:solidFill>
                <a:effectLst/>
                <a:latin typeface="Arial" charset="0"/>
                <a:ea typeface="Arial" charset="0"/>
                <a:cs typeface="Arial" charset="0"/>
              </a:rPr>
              <a:t>Confidential. Not for distribution.</a:t>
            </a:r>
          </a:p>
        </p:txBody>
      </p:sp>
      <p:sp>
        <p:nvSpPr>
          <p:cNvPr id="24" name="Rectangle 23"/>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5" name="Rectangle 24"/>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6" name="Rectangle 25"/>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27" name="Picture 5"/>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19"/>
          <p:cNvSpPr txBox="1"/>
          <p:nvPr userDrawn="1"/>
        </p:nvSpPr>
        <p:spPr>
          <a:xfrm>
            <a:off x="1" y="1866900"/>
            <a:ext cx="5726543" cy="563247"/>
          </a:xfrm>
          <a:prstGeom prst="rect">
            <a:avLst/>
          </a:prstGeom>
          <a:solidFill>
            <a:schemeClr val="accent2"/>
          </a:solidFill>
        </p:spPr>
        <p:txBody>
          <a:bodyPr wrap="square" lIns="118872" tIns="118872" rIns="121920" bIns="118872" rtlCol="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mn-lt"/>
                <a:ea typeface="+mn-ea"/>
                <a:cs typeface="Arial" charset="0"/>
              </a:rPr>
              <a:t>ALIA Information Online • 14 February 2019</a:t>
            </a:r>
          </a:p>
        </p:txBody>
      </p:sp>
    </p:spTree>
    <p:extLst>
      <p:ext uri="{BB962C8B-B14F-4D97-AF65-F5344CB8AC3E}">
        <p14:creationId xmlns:p14="http://schemas.microsoft.com/office/powerpoint/2010/main" val="376414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95969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129526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783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3"/>
          <p:cNvSpPr>
            <a:spLocks noGrp="1"/>
          </p:cNvSpPr>
          <p:nvPr>
            <p:ph type="body" sz="quarter" idx="12" hasCustomPrompt="1"/>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933"/>
            </a:lvl2pPr>
            <a:lvl3pPr>
              <a:defRPr sz="3067"/>
            </a:lvl3pPr>
            <a:lvl4pPr>
              <a:defRPr/>
            </a:lvl4pPr>
            <a:lvl5pPr>
              <a:defRPr/>
            </a:lvl5pPr>
            <a:lvl6pPr>
              <a:defRPr/>
            </a:lvl6pPr>
            <a:lvl7pPr>
              <a:defRPr/>
            </a:lvl7pPr>
            <a:lvl8pPr marL="4267093" indent="0">
              <a:buNone/>
              <a:defRPr/>
            </a:lvl8pPr>
            <a:lvl9pPr marL="4876678" indent="0">
              <a:buNone/>
              <a:defRPr/>
            </a:lvl9pPr>
          </a:lstStyle>
          <a:p>
            <a:pPr lvl="0"/>
            <a:r>
              <a:rPr lang="en-US" dirty="0"/>
              <a:t>Click to add copy</a:t>
            </a:r>
          </a:p>
        </p:txBody>
      </p:sp>
    </p:spTree>
    <p:extLst>
      <p:ext uri="{BB962C8B-B14F-4D97-AF65-F5344CB8AC3E}">
        <p14:creationId xmlns:p14="http://schemas.microsoft.com/office/powerpoint/2010/main" val="331337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787658"/>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483513"/>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561465"/>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413636"/>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784484"/>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787656"/>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831857"/>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527712"/>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60566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457835"/>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82868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831855"/>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34099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6639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1587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4765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1157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87533" y="-2848"/>
            <a:ext cx="6119584" cy="5853515"/>
          </a:xfrm>
          <a:prstGeom prst="rect">
            <a:avLst/>
          </a:prstGeom>
        </p:spPr>
      </p:pic>
    </p:spTree>
    <p:extLst>
      <p:ext uri="{BB962C8B-B14F-4D97-AF65-F5344CB8AC3E}">
        <p14:creationId xmlns:p14="http://schemas.microsoft.com/office/powerpoint/2010/main" val="122584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35539"/>
            <a:ext cx="56303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dirty="0">
                <a:solidFill>
                  <a:schemeClr val="bg1"/>
                </a:solidFill>
              </a:rPr>
              <a:t>SM</a:t>
            </a: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6133" y="4938917"/>
            <a:ext cx="10955859" cy="810295"/>
          </a:xfrm>
          <a:prstGeom prst="rect">
            <a:avLst/>
          </a:prstGeom>
        </p:spPr>
      </p:pic>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8"/>
          <p:cNvSpPr txBox="1"/>
          <p:nvPr userDrawn="1"/>
        </p:nvSpPr>
        <p:spPr>
          <a:xfrm>
            <a:off x="1" y="359771"/>
            <a:ext cx="5126963" cy="820674"/>
          </a:xfrm>
          <a:prstGeom prst="rect">
            <a:avLst/>
          </a:prstGeom>
          <a:solidFill>
            <a:schemeClr val="accent2"/>
          </a:solidFill>
        </p:spPr>
        <p:txBody>
          <a:bodyPr wrap="square" lIns="243840" tIns="243840" rIns="121920" bIns="24384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mn-lt"/>
                <a:ea typeface="+mn-ea"/>
                <a:cs typeface="Arial" charset="0"/>
              </a:rPr>
              <a:t>IFLA </a:t>
            </a:r>
            <a:r>
              <a:rPr kumimoji="0" lang="en-US" sz="2133" b="0" i="0" u="none" strike="noStrike" kern="1200" cap="none" spc="0" normalizeH="0" baseline="0" noProof="0" dirty="0" err="1">
                <a:ln>
                  <a:noFill/>
                </a:ln>
                <a:solidFill>
                  <a:prstClr val="white"/>
                </a:solidFill>
                <a:effectLst/>
                <a:uLnTx/>
                <a:uFillTx/>
                <a:latin typeface="+mn-lt"/>
                <a:ea typeface="+mn-ea"/>
                <a:cs typeface="Arial" charset="0"/>
              </a:rPr>
              <a:t>Wrocław</a:t>
            </a:r>
            <a:r>
              <a:rPr kumimoji="0" lang="en-US" sz="2133" b="0" i="0" u="none" strike="noStrike" kern="1200" cap="none" spc="0" normalizeH="0" baseline="0" noProof="0" dirty="0">
                <a:ln>
                  <a:noFill/>
                </a:ln>
                <a:solidFill>
                  <a:prstClr val="white"/>
                </a:solidFill>
                <a:effectLst/>
                <a:uLnTx/>
                <a:uFillTx/>
                <a:latin typeface="+mn-lt"/>
                <a:ea typeface="+mn-ea"/>
                <a:cs typeface="Arial" charset="0"/>
              </a:rPr>
              <a:t> • 19</a:t>
            </a:r>
            <a:r>
              <a:rPr kumimoji="0" lang="en-US" sz="2133" b="0" i="0" u="none" strike="noStrike" kern="1200" cap="none" spc="-187" normalizeH="0" baseline="0" noProof="0" dirty="0">
                <a:ln>
                  <a:noFill/>
                </a:ln>
                <a:solidFill>
                  <a:prstClr val="white"/>
                </a:solidFill>
                <a:effectLst/>
                <a:uLnTx/>
                <a:uFillTx/>
                <a:latin typeface="+mn-lt"/>
                <a:ea typeface="+mn-ea"/>
                <a:cs typeface="Arial" charset="0"/>
              </a:rPr>
              <a:t> </a:t>
            </a:r>
            <a:r>
              <a:rPr kumimoji="0" lang="en-US" sz="2133" b="0" i="0" u="none" strike="noStrike" kern="1200" cap="none" spc="0" normalizeH="0" baseline="0" noProof="0" dirty="0">
                <a:ln>
                  <a:noFill/>
                </a:ln>
                <a:solidFill>
                  <a:prstClr val="white"/>
                </a:solidFill>
                <a:effectLst/>
                <a:uLnTx/>
                <a:uFillTx/>
                <a:latin typeface="+mn-lt"/>
                <a:ea typeface="+mn-ea"/>
                <a:cs typeface="Arial" charset="0"/>
              </a:rPr>
              <a:t>–</a:t>
            </a:r>
            <a:r>
              <a:rPr kumimoji="0" lang="en-US" sz="2133" b="0" i="0" u="none" strike="noStrike" kern="1200" cap="none" spc="-267" normalizeH="0" baseline="0" noProof="0" dirty="0">
                <a:ln>
                  <a:noFill/>
                </a:ln>
                <a:solidFill>
                  <a:prstClr val="white"/>
                </a:solidFill>
                <a:effectLst/>
                <a:uLnTx/>
                <a:uFillTx/>
                <a:latin typeface="+mn-lt"/>
                <a:ea typeface="+mn-ea"/>
                <a:cs typeface="Arial" charset="0"/>
              </a:rPr>
              <a:t> </a:t>
            </a:r>
            <a:r>
              <a:rPr kumimoji="0" lang="en-US" sz="2133" b="0" i="0" u="none" strike="noStrike" kern="1200" cap="none" spc="0" normalizeH="0" baseline="0" noProof="0" dirty="0">
                <a:ln>
                  <a:noFill/>
                </a:ln>
                <a:solidFill>
                  <a:prstClr val="white"/>
                </a:solidFill>
                <a:effectLst/>
                <a:uLnTx/>
                <a:uFillTx/>
                <a:latin typeface="+mn-lt"/>
                <a:ea typeface="+mn-ea"/>
                <a:cs typeface="Arial" charset="0"/>
              </a:rPr>
              <a:t>25 August 2017</a:t>
            </a:r>
          </a:p>
        </p:txBody>
      </p:sp>
      <p:pic>
        <p:nvPicPr>
          <p:cNvPr id="18" name="Picture 17" descr="ppt-because-tag.psd"/>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7649459" y="5037667"/>
            <a:ext cx="1812100" cy="296333"/>
          </a:xfrm>
          <a:prstGeom prst="rect">
            <a:avLst/>
          </a:prstGeom>
        </p:spPr>
      </p:pic>
      <p:sp>
        <p:nvSpPr>
          <p:cNvPr id="2" name="TextBox 1"/>
          <p:cNvSpPr txBox="1"/>
          <p:nvPr userDrawn="1"/>
        </p:nvSpPr>
        <p:spPr>
          <a:xfrm>
            <a:off x="7581900" y="5107625"/>
            <a:ext cx="260008" cy="215444"/>
          </a:xfrm>
          <a:prstGeom prst="rect">
            <a:avLst/>
          </a:prstGeom>
          <a:noFill/>
        </p:spPr>
        <p:txBody>
          <a:bodyPr wrap="none" rtlCol="0">
            <a:spAutoFit/>
          </a:bodyPr>
          <a:lstStyle/>
          <a:p>
            <a:r>
              <a:rPr lang="en-US" sz="800" dirty="0">
                <a:solidFill>
                  <a:schemeClr val="bg1"/>
                </a:solidFill>
              </a:rPr>
              <a:t>®</a:t>
            </a:r>
          </a:p>
        </p:txBody>
      </p:sp>
    </p:spTree>
    <p:extLst>
      <p:ext uri="{BB962C8B-B14F-4D97-AF65-F5344CB8AC3E}">
        <p14:creationId xmlns:p14="http://schemas.microsoft.com/office/powerpoint/2010/main" val="241347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2000" cy="6248400"/>
          </a:xfrm>
          <a:prstGeom prst="rect">
            <a:avLst/>
          </a:prstGeom>
        </p:spPr>
        <p:txBody>
          <a:bodyPr/>
          <a:lstStyle/>
          <a:p>
            <a:endParaRPr lang="en-US" dirty="0"/>
          </a:p>
        </p:txBody>
      </p:sp>
      <p:sp>
        <p:nvSpPr>
          <p:cNvPr id="5" name="Text Placeholder 4"/>
          <p:cNvSpPr>
            <a:spLocks noGrp="1"/>
          </p:cNvSpPr>
          <p:nvPr>
            <p:ph type="body" sz="quarter" idx="11"/>
          </p:nvPr>
        </p:nvSpPr>
        <p:spPr>
          <a:xfrm>
            <a:off x="7190317" y="1"/>
            <a:ext cx="5001684" cy="5295900"/>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97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Content- Hea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248400"/>
          </a:xfrm>
          <a:prstGeom prst="rect">
            <a:avLst/>
          </a:prstGeom>
        </p:spPr>
        <p:txBody>
          <a:bodyPr/>
          <a:lstStyle/>
          <a:p>
            <a:endParaRPr lang="en-US"/>
          </a:p>
        </p:txBody>
      </p:sp>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userDrawn="1"/>
        </p:nvSpPr>
        <p:spPr>
          <a:xfrm>
            <a:off x="0" y="0"/>
            <a:ext cx="12192000" cy="6248400"/>
          </a:xfrm>
          <a:prstGeom prst="rect">
            <a:avLst/>
          </a:prstGeom>
          <a:solidFill>
            <a:schemeClr val="bg1">
              <a:alpha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 Placeholder 4"/>
          <p:cNvSpPr>
            <a:spLocks noGrp="1"/>
          </p:cNvSpPr>
          <p:nvPr>
            <p:ph type="body" sz="quarter" idx="11"/>
          </p:nvPr>
        </p:nvSpPr>
        <p:spPr>
          <a:xfrm>
            <a:off x="1" y="4411577"/>
            <a:ext cx="12192000" cy="1583155"/>
          </a:xfrm>
          <a:prstGeom prst="rect">
            <a:avLst/>
          </a:prstGeom>
          <a:solidFill>
            <a:schemeClr val="tx1"/>
          </a:solidFill>
        </p:spPr>
        <p:txBody>
          <a:bodyPr/>
          <a:lstStyle>
            <a:lvl1pPr marL="0" indent="0">
              <a:buNone/>
              <a:defRPr sz="3200">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dirty="0"/>
              <a:t>Click to edit Master text styles</a:t>
            </a:r>
          </a:p>
        </p:txBody>
      </p:sp>
      <p:sp>
        <p:nvSpPr>
          <p:cNvPr id="11" name="Text Placeholder 10"/>
          <p:cNvSpPr>
            <a:spLocks noGrp="1"/>
          </p:cNvSpPr>
          <p:nvPr>
            <p:ph type="body" sz="quarter" idx="12"/>
          </p:nvPr>
        </p:nvSpPr>
        <p:spPr>
          <a:xfrm>
            <a:off x="9827683" y="5417217"/>
            <a:ext cx="2364317" cy="577516"/>
          </a:xfrm>
          <a:prstGeom prst="rect">
            <a:avLst/>
          </a:prstGeom>
        </p:spPr>
        <p:txBody>
          <a:bodyPr anchor="b"/>
          <a:lstStyle>
            <a:lvl1pPr marL="0" indent="0" algn="r">
              <a:buNone/>
              <a:defRPr sz="1333" b="1">
                <a:solidFill>
                  <a:schemeClr val="bg1"/>
                </a:solidFill>
              </a:defRPr>
            </a:lvl1pPr>
            <a:lvl2pPr marL="609585" indent="0">
              <a:buNone/>
              <a:defRPr sz="1333" b="1">
                <a:solidFill>
                  <a:schemeClr val="bg1"/>
                </a:solidFill>
              </a:defRPr>
            </a:lvl2pPr>
            <a:lvl3pPr marL="1219170" indent="0">
              <a:buNone/>
              <a:defRPr sz="1333" b="1">
                <a:solidFill>
                  <a:schemeClr val="bg1"/>
                </a:solidFill>
              </a:defRPr>
            </a:lvl3pPr>
            <a:lvl4pPr marL="1828754" indent="0">
              <a:buNone/>
              <a:defRPr sz="1333" b="1">
                <a:solidFill>
                  <a:schemeClr val="bg1"/>
                </a:solidFill>
              </a:defRPr>
            </a:lvl4pPr>
            <a:lvl5pPr marL="2438339" indent="0">
              <a:buNone/>
              <a:defRPr sz="1333"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6370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Content- Hea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248400"/>
          </a:xfrm>
          <a:prstGeom prst="rect">
            <a:avLst/>
          </a:prstGeom>
        </p:spPr>
        <p:txBody>
          <a:bodyPr/>
          <a:lstStyle/>
          <a:p>
            <a:endParaRPr lang="en-US"/>
          </a:p>
        </p:txBody>
      </p:sp>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userDrawn="1"/>
        </p:nvSpPr>
        <p:spPr>
          <a:xfrm>
            <a:off x="0" y="0"/>
            <a:ext cx="12192000" cy="6248400"/>
          </a:xfrm>
          <a:prstGeom prst="rect">
            <a:avLst/>
          </a:prstGeom>
          <a:solidFill>
            <a:schemeClr val="bg1">
              <a:alpha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 Placeholder 4"/>
          <p:cNvSpPr>
            <a:spLocks noGrp="1"/>
          </p:cNvSpPr>
          <p:nvPr>
            <p:ph type="body" sz="quarter" idx="11"/>
          </p:nvPr>
        </p:nvSpPr>
        <p:spPr>
          <a:xfrm>
            <a:off x="6880773" y="742951"/>
            <a:ext cx="5311228" cy="5156200"/>
          </a:xfrm>
          <a:prstGeom prst="rect">
            <a:avLst/>
          </a:prstGeom>
          <a:solidFill>
            <a:schemeClr val="tx1"/>
          </a:solidFill>
        </p:spPr>
        <p:txBody>
          <a:bodyPr/>
          <a:lstStyle>
            <a:lvl1pPr marL="0" indent="0">
              <a:buNone/>
              <a:defRPr sz="3200">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dirty="0"/>
              <a:t>Click to edit Master text styles</a:t>
            </a:r>
          </a:p>
        </p:txBody>
      </p:sp>
      <p:sp>
        <p:nvSpPr>
          <p:cNvPr id="11" name="Text Placeholder 10"/>
          <p:cNvSpPr>
            <a:spLocks noGrp="1"/>
          </p:cNvSpPr>
          <p:nvPr>
            <p:ph type="body" sz="quarter" idx="12"/>
          </p:nvPr>
        </p:nvSpPr>
        <p:spPr>
          <a:xfrm>
            <a:off x="9827172" y="5020734"/>
            <a:ext cx="2364317" cy="878417"/>
          </a:xfrm>
          <a:prstGeom prst="rect">
            <a:avLst/>
          </a:prstGeom>
        </p:spPr>
        <p:txBody>
          <a:bodyPr anchor="b"/>
          <a:lstStyle>
            <a:lvl1pPr marL="0" indent="0" algn="r">
              <a:buNone/>
              <a:defRPr sz="1333" b="1">
                <a:solidFill>
                  <a:schemeClr val="bg1"/>
                </a:solidFill>
              </a:defRPr>
            </a:lvl1pPr>
            <a:lvl2pPr marL="609585" indent="0">
              <a:buNone/>
              <a:defRPr sz="1333" b="1">
                <a:solidFill>
                  <a:schemeClr val="bg1"/>
                </a:solidFill>
              </a:defRPr>
            </a:lvl2pPr>
            <a:lvl3pPr marL="1219170" indent="0">
              <a:buNone/>
              <a:defRPr sz="1333" b="1">
                <a:solidFill>
                  <a:schemeClr val="bg1"/>
                </a:solidFill>
              </a:defRPr>
            </a:lvl3pPr>
            <a:lvl4pPr marL="1828754" indent="0">
              <a:buNone/>
              <a:defRPr sz="1333" b="1">
                <a:solidFill>
                  <a:schemeClr val="bg1"/>
                </a:solidFill>
              </a:defRPr>
            </a:lvl4pPr>
            <a:lvl5pPr marL="2438339" indent="0">
              <a:buNone/>
              <a:defRPr sz="1333"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4711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630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77163"/>
          </a:xfrm>
          <a:prstGeom prst="rect">
            <a:avLst/>
          </a:prstGeom>
          <a:ln w="28575" cmpd="sng">
            <a:solidFill>
              <a:srgbClr val="FFFFFF"/>
            </a:solidFill>
          </a:ln>
        </p:spPr>
        <p:txBody>
          <a:bodyPr vert="horz" lIns="274320" tIns="45720" rIns="274320" bIns="9144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1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ontent- Header Only">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sp>
        <p:nvSpPr>
          <p:cNvPr id="19" name="Rectangle 18"/>
          <p:cNvSpPr/>
          <p:nvPr userDrawn="1"/>
        </p:nvSpPr>
        <p:spPr>
          <a:xfrm>
            <a:off x="2946402" y="6248400"/>
            <a:ext cx="1413935"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sp>
        <p:nvSpPr>
          <p:cNvPr id="20" name="Rectangle 19"/>
          <p:cNvSpPr/>
          <p:nvPr userDrawn="1"/>
        </p:nvSpPr>
        <p:spPr>
          <a:xfrm>
            <a:off x="4360339" y="6248400"/>
            <a:ext cx="7831668"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1867">
                <a:solidFill>
                  <a:srgbClr val="3D527F"/>
                </a:solidFill>
              </a:rPr>
              <a:t>#</a:t>
            </a:r>
            <a:r>
              <a:rPr lang="en-US" sz="1867" err="1">
                <a:solidFill>
                  <a:srgbClr val="3D527F"/>
                </a:solidFill>
              </a:rPr>
              <a:t>vandr</a:t>
            </a:r>
            <a:endParaRPr lang="en-US" sz="1867">
              <a:solidFill>
                <a:srgbClr val="3D527F"/>
              </a:solidFill>
            </a:endParaRPr>
          </a:p>
        </p:txBody>
      </p:sp>
      <p:sp>
        <p:nvSpPr>
          <p:cNvPr id="6" name="Text Placeholder 5"/>
          <p:cNvSpPr>
            <a:spLocks noGrp="1"/>
          </p:cNvSpPr>
          <p:nvPr>
            <p:ph type="body" sz="quarter" idx="13" hasCustomPrompt="1"/>
          </p:nvPr>
        </p:nvSpPr>
        <p:spPr>
          <a:xfrm>
            <a:off x="637126" y="220663"/>
            <a:ext cx="10909300" cy="915256"/>
          </a:xfrm>
          <a:prstGeom prst="rect">
            <a:avLst/>
          </a:prstGeom>
        </p:spPr>
        <p:txBody>
          <a:bodyPr vert="horz"/>
          <a:lstStyle>
            <a:lvl1pPr marL="0" indent="0">
              <a:buNone/>
              <a:defRPr sz="2700" b="1" baseline="0">
                <a:solidFill>
                  <a:schemeClr val="tx2"/>
                </a:solidFill>
              </a:defRPr>
            </a:lvl1pPr>
          </a:lstStyle>
          <a:p>
            <a:pPr lvl="0"/>
            <a:r>
              <a:rPr lang="en-US" dirty="0"/>
              <a:t>Title of slide</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50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18456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730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5277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7036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 name="Text Placeholder 3"/>
          <p:cNvSpPr>
            <a:spLocks noGrp="1"/>
          </p:cNvSpPr>
          <p:nvPr>
            <p:ph type="body" sz="quarter" idx="12" hasCustomPrompt="1"/>
          </p:nvPr>
        </p:nvSpPr>
        <p:spPr>
          <a:xfrm>
            <a:off x="454382" y="1372996"/>
            <a:ext cx="11252197" cy="4475171"/>
          </a:xfrm>
          <a:prstGeom prst="rect">
            <a:avLst/>
          </a:prstGeom>
        </p:spPr>
        <p:txBody>
          <a:bodyPr vert="horz"/>
          <a:lstStyle>
            <a:lvl1pPr marL="457189" indent="-457189">
              <a:buFont typeface="Arial"/>
              <a:buChar char="•"/>
              <a:defRPr sz="3200" baseline="0"/>
            </a:lvl1pPr>
          </a:lstStyle>
          <a:p>
            <a:pPr lvl="0"/>
            <a:r>
              <a:rPr lang="en-US" dirty="0"/>
              <a:t>Click to add copy</a:t>
            </a: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8101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6716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243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005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122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15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ppt-because-pattern.psd"/>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6062439" y="2"/>
            <a:ext cx="6129563" cy="5850665"/>
          </a:xfrm>
          <a:prstGeom prst="rect">
            <a:avLst/>
          </a:prstGeom>
        </p:spPr>
      </p:pic>
    </p:spTree>
    <p:extLst>
      <p:ext uri="{BB962C8B-B14F-4D97-AF65-F5344CB8AC3E}">
        <p14:creationId xmlns:p14="http://schemas.microsoft.com/office/powerpoint/2010/main" val="427912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35539"/>
            <a:ext cx="56303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dirty="0">
                <a:solidFill>
                  <a:schemeClr val="bg1"/>
                </a:solidFill>
              </a:rPr>
              <a:t>SM</a:t>
            </a: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6133" y="4938917"/>
            <a:ext cx="10955859" cy="810295"/>
          </a:xfrm>
          <a:prstGeom prst="rect">
            <a:avLst/>
          </a:prstGeom>
        </p:spPr>
      </p:pic>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428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 - Blank">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sp>
        <p:nvSpPr>
          <p:cNvPr id="19" name="Rectangle 18"/>
          <p:cNvSpPr/>
          <p:nvPr userDrawn="1"/>
        </p:nvSpPr>
        <p:spPr>
          <a:xfrm>
            <a:off x="2946401" y="6248400"/>
            <a:ext cx="1413935"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sp>
        <p:nvSpPr>
          <p:cNvPr id="20" name="Rectangle 19"/>
          <p:cNvSpPr/>
          <p:nvPr userDrawn="1"/>
        </p:nvSpPr>
        <p:spPr>
          <a:xfrm>
            <a:off x="4360338" y="6248400"/>
            <a:ext cx="7831668"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43828" y="6457315"/>
            <a:ext cx="990985"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userDrawn="1"/>
        </p:nvSpPr>
        <p:spPr>
          <a:xfrm>
            <a:off x="7500997" y="6357723"/>
            <a:ext cx="3367313" cy="379656"/>
          </a:xfrm>
          <a:prstGeom prst="rect">
            <a:avLst/>
          </a:prstGeom>
          <a:noFill/>
        </p:spPr>
        <p:txBody>
          <a:bodyPr wrap="square" rtlCol="0">
            <a:spAutoFit/>
          </a:bodyPr>
          <a:lstStyle/>
          <a:p>
            <a:pPr algn="ctr"/>
            <a:r>
              <a:rPr lang="en-US" sz="1867" b="1" dirty="0">
                <a:solidFill>
                  <a:schemeClr val="bg1"/>
                </a:solidFill>
              </a:rPr>
              <a:t>#</a:t>
            </a:r>
            <a:r>
              <a:rPr lang="en-US" sz="1867" b="1" dirty="0" err="1">
                <a:solidFill>
                  <a:schemeClr val="bg1"/>
                </a:solidFill>
              </a:rPr>
              <a:t>vandr</a:t>
            </a:r>
            <a:endParaRPr lang="en-US" sz="1867" b="1" dirty="0">
              <a:solidFill>
                <a:schemeClr val="bg1"/>
              </a:solidFill>
            </a:endParaRPr>
          </a:p>
        </p:txBody>
      </p:sp>
    </p:spTree>
    <p:extLst>
      <p:ext uri="{BB962C8B-B14F-4D97-AF65-F5344CB8AC3E}">
        <p14:creationId xmlns:p14="http://schemas.microsoft.com/office/powerpoint/2010/main" val="362365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34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19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551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56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7654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686" r:id="rId13"/>
    <p:sldLayoutId id="2147483712" r:id="rId14"/>
    <p:sldLayoutId id="2147483805" r:id="rId15"/>
    <p:sldLayoutId id="2147483813" r:id="rId16"/>
    <p:sldLayoutId id="2147483814" r:id="rId17"/>
    <p:sldLayoutId id="2147483815" r:id="rId18"/>
    <p:sldLayoutId id="2147483816" r:id="rId19"/>
    <p:sldLayoutId id="2147483817" r:id="rId20"/>
    <p:sldLayoutId id="2147483818" r:id="rId21"/>
    <p:sldLayoutId id="2147483832" r:id="rId22"/>
    <p:sldLayoutId id="2147483834" r:id="rId23"/>
    <p:sldLayoutId id="2147483835" r:id="rId2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42740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90" r:id="rId12"/>
    <p:sldLayoutId id="2147483800" r:id="rId13"/>
    <p:sldLayoutId id="2147483802" r:id="rId14"/>
    <p:sldLayoutId id="2147483804" r:id="rId15"/>
    <p:sldLayoutId id="2147483833"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07935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hyperlink" Target="https://www.oclc.org/content/dam/research/publications/2017/oclcresearch-many-faces-digital-vandr-a4.pdf" TargetMode="External"/><Relationship Id="rId2" Type="http://schemas.openxmlformats.org/officeDocument/2006/relationships/notesSlide" Target="../notesSlides/notesSlide15.xml"/><Relationship Id="rId1" Type="http://schemas.openxmlformats.org/officeDocument/2006/relationships/slideLayout" Target="../slideLayouts/slideLayout39.xml"/><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3.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39.xml"/><Relationship Id="rId5" Type="http://schemas.openxmlformats.org/officeDocument/2006/relationships/image" Target="../media/image54.jpg"/><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40.xml"/><Relationship Id="rId5" Type="http://schemas.openxmlformats.org/officeDocument/2006/relationships/image" Target="../media/image57.png"/><Relationship Id="rId4" Type="http://schemas.openxmlformats.org/officeDocument/2006/relationships/image" Target="../media/image56.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hyperlink" Target="http://guides.uflib.ufl.edu/RSIC" TargetMode="Externa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39.xml"/><Relationship Id="rId4" Type="http://schemas.openxmlformats.org/officeDocument/2006/relationships/image" Target="../media/image64.jpeg"/></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www.choice360.org/blog/putting-the-library-in-the-life-of-the-user" TargetMode="External"/><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hyperlink" Target="http://www.oclc.org/research/activities/past/orprojects/imls/default.htm"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hyperlink" Target="http://chronicle.com/blognetwork/theubiquitouslibrarian/2012/04/04/think-like-a-startup-a-white-paper/"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a:xfrm>
            <a:off x="603844" y="2431735"/>
            <a:ext cx="11138977" cy="1827070"/>
          </a:xfrm>
        </p:spPr>
        <p:txBody>
          <a:bodyPr anchor="ctr">
            <a:normAutofit fontScale="92500"/>
          </a:bodyPr>
          <a:lstStyle/>
          <a:p>
            <a:r>
              <a:rPr lang="en-US" sz="3600" dirty="0"/>
              <a:t>Beyond the Survey: Using Qualitative Research Methods to Support Evidence-Based Practice</a:t>
            </a:r>
          </a:p>
        </p:txBody>
      </p:sp>
      <p:sp>
        <p:nvSpPr>
          <p:cNvPr id="9" name="Text Placeholder 8"/>
          <p:cNvSpPr>
            <a:spLocks noGrp="1"/>
          </p:cNvSpPr>
          <p:nvPr>
            <p:ph type="body" sz="quarter" idx="17"/>
          </p:nvPr>
        </p:nvSpPr>
        <p:spPr>
          <a:xfrm>
            <a:off x="971592" y="4275963"/>
            <a:ext cx="4967450" cy="502766"/>
          </a:xfrm>
        </p:spPr>
        <p:txBody>
          <a:bodyPr/>
          <a:lstStyle/>
          <a:p>
            <a:r>
              <a:rPr lang="en-US" dirty="0"/>
              <a:t>Lynn Silipigni Connaway, PhD</a:t>
            </a:r>
          </a:p>
        </p:txBody>
      </p:sp>
      <p:sp>
        <p:nvSpPr>
          <p:cNvPr id="5" name="Text Placeholder 7">
            <a:extLst>
              <a:ext uri="{FF2B5EF4-FFF2-40B4-BE49-F238E27FC236}">
                <a16:creationId xmlns:a16="http://schemas.microsoft.com/office/drawing/2014/main" id="{1AB1FB9F-083D-4609-89F1-954D8BAAED73}"/>
              </a:ext>
            </a:extLst>
          </p:cNvPr>
          <p:cNvSpPr txBox="1">
            <a:spLocks/>
          </p:cNvSpPr>
          <p:nvPr/>
        </p:nvSpPr>
        <p:spPr>
          <a:xfrm>
            <a:off x="971592" y="4814353"/>
            <a:ext cx="6922729" cy="1195392"/>
          </a:xfrm>
          <a:prstGeom prst="rect">
            <a:avLst/>
          </a:prstGeom>
        </p:spPr>
        <p:txBody>
          <a:bodyPr vert="horz" wrap="none" lIns="0" tIns="0" anchor="ctr">
            <a:spAutoFit/>
          </a:bodyPr>
          <a:lstStyle>
            <a:lvl1pPr marL="0" indent="0" algn="l" defTabSz="609585" rtl="0" eaLnBrk="1" latinLnBrk="0" hangingPunct="1">
              <a:spcBef>
                <a:spcPct val="20000"/>
              </a:spcBef>
              <a:buFont typeface="Arial"/>
              <a:buNone/>
              <a:defRPr sz="2267" b="0" kern="1200">
                <a:solidFill>
                  <a:schemeClr val="tx1"/>
                </a:solidFill>
                <a:latin typeface="+mn-lt"/>
                <a:ea typeface="+mn-ea"/>
                <a:cs typeface="+mn-cs"/>
              </a:defRPr>
            </a:lvl1pPr>
            <a:lvl2pPr marL="609570"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438278"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400"/>
              </a:spcBef>
            </a:pPr>
            <a:r>
              <a:rPr lang="en-US" dirty="0"/>
              <a:t>Director of Library Trends and User Research, OCLC</a:t>
            </a:r>
          </a:p>
          <a:p>
            <a:pPr>
              <a:spcBef>
                <a:spcPts val="400"/>
              </a:spcBef>
            </a:pPr>
            <a:r>
              <a:rPr lang="en-US" dirty="0">
                <a:hlinkClick r:id="rId3"/>
              </a:rPr>
              <a:t>connawal@oclc.org</a:t>
            </a:r>
            <a:endParaRPr lang="en-US" dirty="0"/>
          </a:p>
          <a:p>
            <a:pPr>
              <a:spcBef>
                <a:spcPts val="400"/>
              </a:spcBef>
            </a:pPr>
            <a:r>
              <a:rPr lang="en-US" dirty="0"/>
              <a:t>@</a:t>
            </a:r>
            <a:r>
              <a:rPr lang="en-US" dirty="0" err="1"/>
              <a:t>LynnConnaway</a:t>
            </a:r>
            <a:endParaRPr lang="en-US" dirty="0"/>
          </a:p>
        </p:txBody>
      </p:sp>
    </p:spTree>
    <p:extLst>
      <p:ext uri="{BB962C8B-B14F-4D97-AF65-F5344CB8AC3E}">
        <p14:creationId xmlns:p14="http://schemas.microsoft.com/office/powerpoint/2010/main" val="1377226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4465CE-3F95-40D5-AB39-79FD2FF2F07D}"/>
              </a:ext>
            </a:extLst>
          </p:cNvPr>
          <p:cNvSpPr>
            <a:spLocks noGrp="1"/>
          </p:cNvSpPr>
          <p:nvPr>
            <p:ph type="body" sz="quarter" idx="10"/>
          </p:nvPr>
        </p:nvSpPr>
        <p:spPr/>
        <p:txBody>
          <a:bodyPr/>
          <a:lstStyle/>
          <a:p>
            <a:r>
              <a:rPr lang="en-US" dirty="0"/>
              <a:t>Interviews</a:t>
            </a:r>
          </a:p>
        </p:txBody>
      </p:sp>
      <p:sp>
        <p:nvSpPr>
          <p:cNvPr id="3" name="Text Placeholder 2">
            <a:extLst>
              <a:ext uri="{FF2B5EF4-FFF2-40B4-BE49-F238E27FC236}">
                <a16:creationId xmlns:a16="http://schemas.microsoft.com/office/drawing/2014/main" id="{CE71D4BE-BE72-4968-838A-30E26040D153}"/>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F3F20F83-C3FF-443A-AEFA-155B36B1AA82}"/>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205765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4ED499-62ED-43D2-8A61-F59D519093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12192000" cy="6260372"/>
          </a:xfrm>
          <a:prstGeom prst="rect">
            <a:avLst/>
          </a:prstGeom>
        </p:spPr>
      </p:pic>
      <p:sp>
        <p:nvSpPr>
          <p:cNvPr id="7" name="Text Placeholder 6">
            <a:extLst>
              <a:ext uri="{FF2B5EF4-FFF2-40B4-BE49-F238E27FC236}">
                <a16:creationId xmlns:a16="http://schemas.microsoft.com/office/drawing/2014/main" id="{1BB7138E-E0A4-4F9A-BA17-B0B99A34209A}"/>
              </a:ext>
            </a:extLst>
          </p:cNvPr>
          <p:cNvSpPr>
            <a:spLocks noGrp="1"/>
          </p:cNvSpPr>
          <p:nvPr>
            <p:ph type="body" sz="quarter" idx="13"/>
          </p:nvPr>
        </p:nvSpPr>
        <p:spPr>
          <a:xfrm>
            <a:off x="454383" y="609659"/>
            <a:ext cx="5349518" cy="763336"/>
          </a:xfrm>
          <a:solidFill>
            <a:srgbClr val="000000">
              <a:alpha val="63137"/>
            </a:srgbClr>
          </a:solidFill>
        </p:spPr>
        <p:txBody>
          <a:bodyPr/>
          <a:lstStyle/>
          <a:p>
            <a:r>
              <a:rPr lang="en-US" sz="4000" dirty="0">
                <a:solidFill>
                  <a:schemeClr val="bg1"/>
                </a:solidFill>
              </a:rPr>
              <a:t>Types of Interviews</a:t>
            </a:r>
          </a:p>
        </p:txBody>
      </p:sp>
      <p:sp>
        <p:nvSpPr>
          <p:cNvPr id="2" name="Content Placeholder 1"/>
          <p:cNvSpPr>
            <a:spLocks noGrp="1"/>
          </p:cNvSpPr>
          <p:nvPr>
            <p:ph type="body" sz="quarter" idx="12"/>
          </p:nvPr>
        </p:nvSpPr>
        <p:spPr>
          <a:xfrm>
            <a:off x="454383" y="1372996"/>
            <a:ext cx="5349518" cy="4475171"/>
          </a:xfrm>
          <a:solidFill>
            <a:srgbClr val="000000">
              <a:alpha val="63922"/>
            </a:srgbClr>
          </a:solidFill>
        </p:spPr>
        <p:txBody>
          <a:bodyPr>
            <a:noAutofit/>
          </a:bodyPr>
          <a:lstStyle/>
          <a:p>
            <a:r>
              <a:rPr lang="en-US" b="1" dirty="0">
                <a:solidFill>
                  <a:schemeClr val="bg1"/>
                </a:solidFill>
              </a:rPr>
              <a:t>Structured </a:t>
            </a:r>
          </a:p>
          <a:p>
            <a:r>
              <a:rPr lang="en-US" b="1" dirty="0">
                <a:solidFill>
                  <a:schemeClr val="bg1"/>
                </a:solidFill>
              </a:rPr>
              <a:t>Semi-structured</a:t>
            </a:r>
          </a:p>
          <a:p>
            <a:r>
              <a:rPr lang="en-US" b="1" dirty="0">
                <a:solidFill>
                  <a:schemeClr val="bg1"/>
                </a:solidFill>
              </a:rPr>
              <a:t>Formats:</a:t>
            </a:r>
          </a:p>
          <a:p>
            <a:pPr lvl="1">
              <a:buFont typeface="Arial" panose="020B0604020202020204" pitchFamily="34" charset="0"/>
              <a:buChar char="•"/>
            </a:pPr>
            <a:r>
              <a:rPr lang="en-US" sz="2800" b="1" dirty="0">
                <a:solidFill>
                  <a:schemeClr val="bg1"/>
                </a:solidFill>
              </a:rPr>
              <a:t>Individual</a:t>
            </a:r>
          </a:p>
          <a:p>
            <a:pPr lvl="2">
              <a:buFont typeface="Arial" panose="020B0604020202020204" pitchFamily="34" charset="0"/>
              <a:buChar char="•"/>
            </a:pPr>
            <a:r>
              <a:rPr lang="en-US" b="1" dirty="0">
                <a:solidFill>
                  <a:schemeClr val="bg1"/>
                </a:solidFill>
              </a:rPr>
              <a:t>Face-to-face</a:t>
            </a:r>
          </a:p>
          <a:p>
            <a:pPr lvl="2">
              <a:buFont typeface="Arial" panose="020B0604020202020204" pitchFamily="34" charset="0"/>
              <a:buChar char="•"/>
            </a:pPr>
            <a:r>
              <a:rPr lang="en-US" b="1" dirty="0">
                <a:solidFill>
                  <a:schemeClr val="bg1"/>
                </a:solidFill>
              </a:rPr>
              <a:t>Telephone</a:t>
            </a:r>
          </a:p>
          <a:p>
            <a:pPr lvl="2">
              <a:buFont typeface="Arial" panose="020B0604020202020204" pitchFamily="34" charset="0"/>
              <a:buChar char="•"/>
            </a:pPr>
            <a:r>
              <a:rPr lang="en-US" b="1" dirty="0">
                <a:solidFill>
                  <a:schemeClr val="bg1"/>
                </a:solidFill>
              </a:rPr>
              <a:t>Skype</a:t>
            </a:r>
          </a:p>
          <a:p>
            <a:pPr lvl="1">
              <a:buFont typeface="Arial" panose="020B0604020202020204" pitchFamily="34" charset="0"/>
              <a:buChar char="•"/>
            </a:pPr>
            <a:r>
              <a:rPr lang="en-US" sz="2800" b="1" dirty="0">
                <a:solidFill>
                  <a:schemeClr val="bg1"/>
                </a:solidFill>
              </a:rPr>
              <a:t>Focus Group Interviews</a:t>
            </a:r>
            <a:endParaRPr lang="en-US" sz="2800" dirty="0">
              <a:solidFill>
                <a:schemeClr val="bg1"/>
              </a:solidFill>
            </a:endParaRPr>
          </a:p>
        </p:txBody>
      </p:sp>
      <p:sp>
        <p:nvSpPr>
          <p:cNvPr id="4" name="Rectangle 3">
            <a:extLst>
              <a:ext uri="{FF2B5EF4-FFF2-40B4-BE49-F238E27FC236}">
                <a16:creationId xmlns:a16="http://schemas.microsoft.com/office/drawing/2014/main" id="{A5F1DD2A-AE7C-4B8D-898E-72FABEF5DC7B}"/>
              </a:ext>
            </a:extLst>
          </p:cNvPr>
          <p:cNvSpPr/>
          <p:nvPr/>
        </p:nvSpPr>
        <p:spPr>
          <a:xfrm>
            <a:off x="7808494" y="5881800"/>
            <a:ext cx="4383505" cy="400110"/>
          </a:xfrm>
          <a:prstGeom prst="rect">
            <a:avLst/>
          </a:prstGeom>
        </p:spPr>
        <p:txBody>
          <a:bodyPr wrap="square">
            <a:spAutoFit/>
          </a:bodyPr>
          <a:lstStyle/>
          <a:p>
            <a:pPr defTabSz="457200">
              <a:defRPr/>
            </a:pPr>
            <a:r>
              <a:rPr lang="en-US" sz="1000" dirty="0">
                <a:solidFill>
                  <a:schemeClr val="bg1"/>
                </a:solidFill>
              </a:rPr>
              <a:t>Image: h / ttps://www.flickr.com/photos/publiclibrariesnsw/29760437411/ by State Library of NSW Public Library Services / CC BY 2.0</a:t>
            </a:r>
          </a:p>
        </p:txBody>
      </p:sp>
    </p:spTree>
    <p:extLst>
      <p:ext uri="{BB962C8B-B14F-4D97-AF65-F5344CB8AC3E}">
        <p14:creationId xmlns:p14="http://schemas.microsoft.com/office/powerpoint/2010/main" val="4063388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EC8A4A-BD4E-4BB6-9EBB-E3DD0343AB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294120"/>
          </a:xfrm>
          <a:prstGeom prst="rect">
            <a:avLst/>
          </a:prstGeom>
        </p:spPr>
      </p:pic>
      <p:sp>
        <p:nvSpPr>
          <p:cNvPr id="2" name="Text Placeholder 1">
            <a:extLst>
              <a:ext uri="{FF2B5EF4-FFF2-40B4-BE49-F238E27FC236}">
                <a16:creationId xmlns:a16="http://schemas.microsoft.com/office/drawing/2014/main" id="{7D55A542-7064-4C4C-8821-B70136508C87}"/>
              </a:ext>
            </a:extLst>
          </p:cNvPr>
          <p:cNvSpPr>
            <a:spLocks noGrp="1"/>
          </p:cNvSpPr>
          <p:nvPr>
            <p:ph type="body" sz="quarter" idx="13"/>
          </p:nvPr>
        </p:nvSpPr>
        <p:spPr>
          <a:xfrm>
            <a:off x="5291469" y="1827885"/>
            <a:ext cx="6900531" cy="676437"/>
          </a:xfrm>
          <a:solidFill>
            <a:schemeClr val="tx1">
              <a:alpha val="65000"/>
            </a:schemeClr>
          </a:solidFill>
        </p:spPr>
        <p:txBody>
          <a:bodyPr anchor="ctr"/>
          <a:lstStyle/>
          <a:p>
            <a:pPr>
              <a:spcBef>
                <a:spcPts val="0"/>
              </a:spcBef>
            </a:pPr>
            <a:r>
              <a:rPr lang="en-US" sz="4000" dirty="0">
                <a:solidFill>
                  <a:schemeClr val="bg1"/>
                </a:solidFill>
              </a:rPr>
              <a:t>Semi-structured Interviews</a:t>
            </a:r>
          </a:p>
        </p:txBody>
      </p:sp>
      <p:sp>
        <p:nvSpPr>
          <p:cNvPr id="3" name="Text Placeholder 2">
            <a:extLst>
              <a:ext uri="{FF2B5EF4-FFF2-40B4-BE49-F238E27FC236}">
                <a16:creationId xmlns:a16="http://schemas.microsoft.com/office/drawing/2014/main" id="{4989AD8B-A7E7-4F87-8FD7-1847E76A7C04}"/>
              </a:ext>
            </a:extLst>
          </p:cNvPr>
          <p:cNvSpPr>
            <a:spLocks noGrp="1"/>
          </p:cNvSpPr>
          <p:nvPr>
            <p:ph type="body" sz="quarter" idx="14"/>
          </p:nvPr>
        </p:nvSpPr>
        <p:spPr>
          <a:xfrm>
            <a:off x="5573486" y="3195072"/>
            <a:ext cx="6618514" cy="3099048"/>
          </a:xfrm>
          <a:solidFill>
            <a:schemeClr val="tx1">
              <a:alpha val="65000"/>
            </a:schemeClr>
          </a:solidFill>
        </p:spPr>
        <p:txBody>
          <a:bodyPr/>
          <a:lstStyle/>
          <a:p>
            <a:r>
              <a:rPr lang="en-US" sz="2800" b="1" dirty="0">
                <a:solidFill>
                  <a:schemeClr val="bg1"/>
                </a:solidFill>
                <a:latin typeface="Arial" pitchFamily="34" charset="0"/>
                <a:cs typeface="Arial" pitchFamily="34" charset="0"/>
              </a:rPr>
              <a:t>Incredibly detailed data</a:t>
            </a:r>
          </a:p>
          <a:p>
            <a:r>
              <a:rPr lang="en-US" sz="2800" b="1" dirty="0">
                <a:solidFill>
                  <a:schemeClr val="bg1"/>
                </a:solidFill>
                <a:latin typeface="Arial" pitchFamily="34" charset="0"/>
                <a:cs typeface="Arial" pitchFamily="34" charset="0"/>
              </a:rPr>
              <a:t>Time consuming</a:t>
            </a:r>
          </a:p>
          <a:p>
            <a:pPr lvl="1">
              <a:buFont typeface="Arial" panose="020B0604020202020204" pitchFamily="34" charset="0"/>
              <a:buChar char="•"/>
            </a:pPr>
            <a:r>
              <a:rPr lang="en-US" sz="2800" b="1" dirty="0">
                <a:solidFill>
                  <a:schemeClr val="bg1"/>
                </a:solidFill>
                <a:latin typeface="Arial" pitchFamily="34" charset="0"/>
                <a:cs typeface="Arial" pitchFamily="34" charset="0"/>
              </a:rPr>
              <a:t>Establishing rapport</a:t>
            </a:r>
          </a:p>
          <a:p>
            <a:pPr lvl="1">
              <a:buFont typeface="Arial" panose="020B0604020202020204" pitchFamily="34" charset="0"/>
              <a:buChar char="•"/>
            </a:pPr>
            <a:r>
              <a:rPr lang="en-US" sz="2800" b="1" dirty="0">
                <a:solidFill>
                  <a:schemeClr val="bg1"/>
                </a:solidFill>
                <a:latin typeface="Arial" pitchFamily="34" charset="0"/>
                <a:cs typeface="Arial" pitchFamily="34" charset="0"/>
              </a:rPr>
              <a:t>Selecting research participants</a:t>
            </a:r>
          </a:p>
          <a:p>
            <a:pPr lvl="1">
              <a:buFont typeface="Arial" panose="020B0604020202020204" pitchFamily="34" charset="0"/>
              <a:buChar char="•"/>
            </a:pPr>
            <a:r>
              <a:rPr lang="en-US" sz="2800" b="1" dirty="0">
                <a:solidFill>
                  <a:schemeClr val="bg1"/>
                </a:solidFill>
                <a:latin typeface="Arial" pitchFamily="34" charset="0"/>
                <a:cs typeface="Arial" pitchFamily="34" charset="0"/>
              </a:rPr>
              <a:t>Transcribing observations &amp; conversations</a:t>
            </a:r>
          </a:p>
        </p:txBody>
      </p:sp>
      <p:sp>
        <p:nvSpPr>
          <p:cNvPr id="4" name="Rectangle 3">
            <a:extLst>
              <a:ext uri="{FF2B5EF4-FFF2-40B4-BE49-F238E27FC236}">
                <a16:creationId xmlns:a16="http://schemas.microsoft.com/office/drawing/2014/main" id="{09C2220B-7333-49F2-8176-FE98E6DBD331}"/>
              </a:ext>
            </a:extLst>
          </p:cNvPr>
          <p:cNvSpPr/>
          <p:nvPr/>
        </p:nvSpPr>
        <p:spPr>
          <a:xfrm>
            <a:off x="5931568" y="0"/>
            <a:ext cx="6260432" cy="252663"/>
          </a:xfrm>
          <a:prstGeom prst="rect">
            <a:avLst/>
          </a:prstGeom>
        </p:spPr>
        <p:txBody>
          <a:bodyPr wrap="square">
            <a:spAutoFit/>
          </a:bodyPr>
          <a:lstStyle/>
          <a:p>
            <a:pPr lvl="0" algn="r">
              <a:defRPr/>
            </a:pPr>
            <a:r>
              <a:rPr lang="en-US" sz="1000" dirty="0">
                <a:solidFill>
                  <a:schemeClr val="bg1"/>
                </a:solidFill>
                <a:latin typeface="Arial" panose="020B0604020202020204" pitchFamily="34" charset="0"/>
                <a:cs typeface="Arial" panose="020B0604020202020204" pitchFamily="34" charset="0"/>
              </a:rPr>
              <a:t>Image: https://www.flickr.com/photos/andrewoffield/4434702020/ by Shadow-or-Light / CC BY-NC-ND 2.0</a:t>
            </a:r>
          </a:p>
        </p:txBody>
      </p:sp>
    </p:spTree>
    <p:extLst>
      <p:ext uri="{BB962C8B-B14F-4D97-AF65-F5344CB8AC3E}">
        <p14:creationId xmlns:p14="http://schemas.microsoft.com/office/powerpoint/2010/main" val="1000508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146939-2E94-4896-A3F3-9B0FBBF1A8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285840"/>
          </a:xfrm>
          <a:prstGeom prst="rect">
            <a:avLst/>
          </a:prstGeom>
        </p:spPr>
      </p:pic>
      <p:sp>
        <p:nvSpPr>
          <p:cNvPr id="2" name="Text Placeholder 1">
            <a:extLst>
              <a:ext uri="{FF2B5EF4-FFF2-40B4-BE49-F238E27FC236}">
                <a16:creationId xmlns:a16="http://schemas.microsoft.com/office/drawing/2014/main" id="{1A550774-550F-409E-983A-E1FC89DCDB92}"/>
              </a:ext>
            </a:extLst>
          </p:cNvPr>
          <p:cNvSpPr>
            <a:spLocks noGrp="1"/>
          </p:cNvSpPr>
          <p:nvPr>
            <p:ph type="body" sz="quarter" idx="13"/>
          </p:nvPr>
        </p:nvSpPr>
        <p:spPr>
          <a:xfrm>
            <a:off x="-1" y="0"/>
            <a:ext cx="9236991" cy="1046135"/>
          </a:xfrm>
          <a:solidFill>
            <a:schemeClr val="bg2">
              <a:lumMod val="25000"/>
              <a:alpha val="65000"/>
            </a:schemeClr>
          </a:solidFill>
        </p:spPr>
        <p:txBody>
          <a:bodyPr/>
          <a:lstStyle/>
          <a:p>
            <a:r>
              <a:rPr lang="en-US" sz="3200" dirty="0">
                <a:solidFill>
                  <a:schemeClr val="bg1"/>
                </a:solidFill>
              </a:rPr>
              <a:t>Public Libraries Respond to the Opioid Crisis with Their Communities</a:t>
            </a:r>
          </a:p>
        </p:txBody>
      </p:sp>
      <p:sp>
        <p:nvSpPr>
          <p:cNvPr id="3" name="Text Placeholder 2">
            <a:extLst>
              <a:ext uri="{FF2B5EF4-FFF2-40B4-BE49-F238E27FC236}">
                <a16:creationId xmlns:a16="http://schemas.microsoft.com/office/drawing/2014/main" id="{3F43A8FE-628B-4EFD-8A04-EB52E48AA1D0}"/>
              </a:ext>
            </a:extLst>
          </p:cNvPr>
          <p:cNvSpPr>
            <a:spLocks noGrp="1"/>
          </p:cNvSpPr>
          <p:nvPr>
            <p:ph type="body" sz="quarter" idx="14"/>
          </p:nvPr>
        </p:nvSpPr>
        <p:spPr>
          <a:xfrm>
            <a:off x="0" y="1702347"/>
            <a:ext cx="11252200" cy="4553627"/>
          </a:xfrm>
          <a:solidFill>
            <a:schemeClr val="bg2">
              <a:lumMod val="25000"/>
              <a:alpha val="65000"/>
            </a:schemeClr>
          </a:solidFill>
        </p:spPr>
        <p:txBody>
          <a:bodyPr/>
          <a:lstStyle/>
          <a:p>
            <a:pPr marL="742950" indent="-742950">
              <a:buFont typeface="+mj-lt"/>
              <a:buAutoNum type="arabicPeriod"/>
            </a:pPr>
            <a:r>
              <a:rPr lang="en-US" sz="2400" b="1" dirty="0">
                <a:solidFill>
                  <a:schemeClr val="bg1"/>
                </a:solidFill>
              </a:rPr>
              <a:t>How did your library decide to offer this program/these services?</a:t>
            </a:r>
          </a:p>
          <a:p>
            <a:pPr marL="742950" indent="-742950">
              <a:buFont typeface="+mj-lt"/>
              <a:buAutoNum type="arabicPeriod"/>
            </a:pPr>
            <a:r>
              <a:rPr lang="en-US" sz="2400" b="1" dirty="0">
                <a:solidFill>
                  <a:schemeClr val="bg1"/>
                </a:solidFill>
              </a:rPr>
              <a:t>How did you go about building awareness, understanding, support for the program inside your organization? Outside your organization?</a:t>
            </a:r>
          </a:p>
          <a:p>
            <a:pPr marL="742950" indent="-742950">
              <a:buFont typeface="+mj-lt"/>
              <a:buAutoNum type="arabicPeriod"/>
            </a:pPr>
            <a:r>
              <a:rPr lang="en-US" sz="2400" b="1" dirty="0">
                <a:solidFill>
                  <a:schemeClr val="bg1"/>
                </a:solidFill>
              </a:rPr>
              <a:t>With whom did you work with to make this program/these services happen? </a:t>
            </a:r>
          </a:p>
          <a:p>
            <a:pPr marL="742950" indent="-742950">
              <a:buFont typeface="+mj-lt"/>
              <a:buAutoNum type="arabicPeriod"/>
            </a:pPr>
            <a:r>
              <a:rPr lang="en-US" sz="2400" b="1" dirty="0">
                <a:solidFill>
                  <a:schemeClr val="bg1"/>
                </a:solidFill>
              </a:rPr>
              <a:t>How did you find the resources needed to support this work? </a:t>
            </a:r>
          </a:p>
          <a:p>
            <a:pPr marL="742950" indent="-742950">
              <a:buFont typeface="+mj-lt"/>
              <a:buAutoNum type="arabicPeriod"/>
            </a:pPr>
            <a:r>
              <a:rPr lang="en-US" sz="2400" b="1" dirty="0">
                <a:solidFill>
                  <a:schemeClr val="bg1"/>
                </a:solidFill>
              </a:rPr>
              <a:t>What feedback/reactions did you get from the community? </a:t>
            </a:r>
          </a:p>
          <a:p>
            <a:pPr marL="742950" indent="-742950">
              <a:buFont typeface="+mj-lt"/>
              <a:buAutoNum type="arabicPeriod"/>
            </a:pPr>
            <a:r>
              <a:rPr lang="en-US" sz="2400" b="1" dirty="0">
                <a:solidFill>
                  <a:schemeClr val="bg1"/>
                </a:solidFill>
              </a:rPr>
              <a:t>What feedback/reactions did the local media have about the offering of this program/these services?</a:t>
            </a:r>
          </a:p>
          <a:p>
            <a:pPr marL="742950" indent="-742950">
              <a:buFont typeface="+mj-lt"/>
              <a:buAutoNum type="arabicPeriod"/>
            </a:pPr>
            <a:r>
              <a:rPr lang="en-US" sz="2400" b="1" dirty="0">
                <a:solidFill>
                  <a:schemeClr val="bg1"/>
                </a:solidFill>
              </a:rPr>
              <a:t>What challenges and new opportunities arose as you worked with other community services?</a:t>
            </a:r>
          </a:p>
          <a:p>
            <a:pPr marL="742950" indent="-742950">
              <a:buFont typeface="+mj-lt"/>
              <a:buAutoNum type="arabicPeriod"/>
            </a:pPr>
            <a:endParaRPr lang="en-US" dirty="0">
              <a:solidFill>
                <a:schemeClr val="bg1"/>
              </a:solidFill>
            </a:endParaRPr>
          </a:p>
        </p:txBody>
      </p:sp>
      <p:sp>
        <p:nvSpPr>
          <p:cNvPr id="6" name="Rectangle 5">
            <a:extLst>
              <a:ext uri="{FF2B5EF4-FFF2-40B4-BE49-F238E27FC236}">
                <a16:creationId xmlns:a16="http://schemas.microsoft.com/office/drawing/2014/main" id="{38618AEF-62D6-46DB-B0E0-9CF1B81254F8}"/>
              </a:ext>
            </a:extLst>
          </p:cNvPr>
          <p:cNvSpPr/>
          <p:nvPr/>
        </p:nvSpPr>
        <p:spPr>
          <a:xfrm>
            <a:off x="5156200" y="6024686"/>
            <a:ext cx="6096000" cy="246221"/>
          </a:xfrm>
          <a:prstGeom prst="rect">
            <a:avLst/>
          </a:prstGeom>
        </p:spPr>
        <p:txBody>
          <a:bodyPr>
            <a:spAutoFit/>
          </a:bodyPr>
          <a:lstStyle/>
          <a:p>
            <a:pPr algn="r"/>
            <a:r>
              <a:rPr lang="en-US" sz="1000" dirty="0">
                <a:solidFill>
                  <a:schemeClr val="bg1"/>
                </a:solidFill>
              </a:rPr>
              <a:t>Image: https://www.flickr.com/photos/duluoz_cats/35585698740/ by </a:t>
            </a:r>
            <a:r>
              <a:rPr lang="en-US" sz="1000" dirty="0" err="1">
                <a:solidFill>
                  <a:schemeClr val="bg1"/>
                </a:solidFill>
              </a:rPr>
              <a:t>duluoz</a:t>
            </a:r>
            <a:r>
              <a:rPr lang="en-US" sz="1000" dirty="0">
                <a:solidFill>
                  <a:schemeClr val="bg1"/>
                </a:solidFill>
              </a:rPr>
              <a:t> cats / CC BY-NC-ND 2.0 </a:t>
            </a:r>
          </a:p>
        </p:txBody>
      </p:sp>
    </p:spTree>
    <p:extLst>
      <p:ext uri="{BB962C8B-B14F-4D97-AF65-F5344CB8AC3E}">
        <p14:creationId xmlns:p14="http://schemas.microsoft.com/office/powerpoint/2010/main" val="4042839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74E4012-374B-47D2-9E23-8A9BC540793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prstGeom prst="rect">
            <a:avLst/>
          </a:prstGeom>
        </p:spPr>
      </p:pic>
      <p:sp>
        <p:nvSpPr>
          <p:cNvPr id="3" name="Text Placeholder 2">
            <a:extLst>
              <a:ext uri="{FF2B5EF4-FFF2-40B4-BE49-F238E27FC236}">
                <a16:creationId xmlns:a16="http://schemas.microsoft.com/office/drawing/2014/main" id="{7E4B414A-FA3C-4C6A-B5C0-B0CB4E174F56}"/>
              </a:ext>
            </a:extLst>
          </p:cNvPr>
          <p:cNvSpPr>
            <a:spLocks noGrp="1"/>
          </p:cNvSpPr>
          <p:nvPr>
            <p:ph type="body" sz="quarter" idx="11"/>
          </p:nvPr>
        </p:nvSpPr>
        <p:spPr>
          <a:xfrm>
            <a:off x="-15751" y="0"/>
            <a:ext cx="8230112" cy="2606040"/>
          </a:xfrm>
        </p:spPr>
        <p:txBody>
          <a:bodyPr/>
          <a:lstStyle/>
          <a:p>
            <a:r>
              <a:rPr lang="en-US" b="1" dirty="0"/>
              <a:t>“Different agencies were invited by the mayor. We asked the opioid users and homeless if there was one thing that they want most people to know and it was, ‘I am a human being.’”		</a:t>
            </a:r>
            <a:r>
              <a:rPr lang="en-US" sz="2400" b="1" dirty="0"/>
              <a:t>(Community partner)</a:t>
            </a:r>
          </a:p>
        </p:txBody>
      </p:sp>
      <p:sp>
        <p:nvSpPr>
          <p:cNvPr id="5" name="Text Placeholder 2">
            <a:extLst>
              <a:ext uri="{FF2B5EF4-FFF2-40B4-BE49-F238E27FC236}">
                <a16:creationId xmlns:a16="http://schemas.microsoft.com/office/drawing/2014/main" id="{7B93FFAE-397C-4BA3-9C3C-183C71918BD8}"/>
              </a:ext>
            </a:extLst>
          </p:cNvPr>
          <p:cNvSpPr txBox="1">
            <a:spLocks/>
          </p:cNvSpPr>
          <p:nvPr/>
        </p:nvSpPr>
        <p:spPr>
          <a:xfrm>
            <a:off x="0" y="3931921"/>
            <a:ext cx="10119872" cy="2926079"/>
          </a:xfrm>
          <a:prstGeom prst="rect">
            <a:avLst/>
          </a:prstGeom>
          <a:solidFill>
            <a:schemeClr val="tx1"/>
          </a:solidFill>
        </p:spPr>
        <p:txBody>
          <a:bodyPr/>
          <a:lstStyle>
            <a:lvl1pPr marL="0" indent="0" algn="l" defTabSz="609585" rtl="0" eaLnBrk="1" latinLnBrk="0" hangingPunct="1">
              <a:spcBef>
                <a:spcPct val="20000"/>
              </a:spcBef>
              <a:buFont typeface="Arial"/>
              <a:buNone/>
              <a:defRPr sz="3200" kern="1200">
                <a:solidFill>
                  <a:schemeClr val="bg1"/>
                </a:solidFill>
                <a:latin typeface="+mn-lt"/>
                <a:ea typeface="+mn-ea"/>
                <a:cs typeface="+mn-cs"/>
              </a:defRPr>
            </a:lvl1pPr>
            <a:lvl2pPr marL="609585" indent="0" algn="l" defTabSz="609585" rtl="0" eaLnBrk="1" latinLnBrk="0" hangingPunct="1">
              <a:spcBef>
                <a:spcPct val="20000"/>
              </a:spcBef>
              <a:buFont typeface="Arial"/>
              <a:buNone/>
              <a:defRPr sz="3200" kern="1200">
                <a:solidFill>
                  <a:schemeClr val="tx1"/>
                </a:solidFill>
                <a:latin typeface="+mn-lt"/>
                <a:ea typeface="+mn-ea"/>
                <a:cs typeface="+mn-cs"/>
              </a:defRPr>
            </a:lvl2pPr>
            <a:lvl3pPr marL="1219170" indent="0" algn="l" defTabSz="609585" rtl="0" eaLnBrk="1" latinLnBrk="0" hangingPunct="1">
              <a:spcBef>
                <a:spcPct val="20000"/>
              </a:spcBef>
              <a:buFont typeface="Arial"/>
              <a:buNone/>
              <a:defRPr sz="3200" kern="1200">
                <a:solidFill>
                  <a:schemeClr val="tx1"/>
                </a:solidFill>
                <a:latin typeface="+mn-lt"/>
                <a:ea typeface="+mn-ea"/>
                <a:cs typeface="+mn-cs"/>
              </a:defRPr>
            </a:lvl3pPr>
            <a:lvl4pPr marL="1828754" indent="0" algn="l" defTabSz="609585" rtl="0" eaLnBrk="1" latinLnBrk="0" hangingPunct="1">
              <a:spcBef>
                <a:spcPct val="20000"/>
              </a:spcBef>
              <a:buFont typeface="Arial"/>
              <a:buNone/>
              <a:defRPr sz="3200" kern="1200">
                <a:solidFill>
                  <a:schemeClr val="tx1"/>
                </a:solidFill>
                <a:latin typeface="+mn-lt"/>
                <a:ea typeface="+mn-ea"/>
                <a:cs typeface="+mn-cs"/>
              </a:defRPr>
            </a:lvl4pPr>
            <a:lvl5pPr marL="2438339" indent="0" algn="l" defTabSz="609585" rtl="0" eaLnBrk="1" latinLnBrk="0" hangingPunct="1">
              <a:spcBef>
                <a:spcPct val="20000"/>
              </a:spcBef>
              <a:buFont typeface="Arial"/>
              <a:buNone/>
              <a:defRPr sz="32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b="1" dirty="0"/>
              <a:t>“I think the opioid use has a huge stigma and the perception is very negative. I think some people do not think it is safe to come to the Central Library. There was a (the local) news report that had people stop bringing children’s groups to the library.” </a:t>
            </a:r>
          </a:p>
          <a:p>
            <a:pPr algn="r"/>
            <a:r>
              <a:rPr lang="en-US" sz="2400" b="1" dirty="0"/>
              <a:t>(Frontline staff)</a:t>
            </a:r>
          </a:p>
        </p:txBody>
      </p:sp>
      <p:sp>
        <p:nvSpPr>
          <p:cNvPr id="7" name="Rectangle 6">
            <a:extLst>
              <a:ext uri="{FF2B5EF4-FFF2-40B4-BE49-F238E27FC236}">
                <a16:creationId xmlns:a16="http://schemas.microsoft.com/office/drawing/2014/main" id="{8B104FEC-1251-4995-A5AA-BD9C925F4020}"/>
              </a:ext>
            </a:extLst>
          </p:cNvPr>
          <p:cNvSpPr/>
          <p:nvPr/>
        </p:nvSpPr>
        <p:spPr>
          <a:xfrm>
            <a:off x="8549640" y="0"/>
            <a:ext cx="3642360" cy="338554"/>
          </a:xfrm>
          <a:prstGeom prst="rect">
            <a:avLst/>
          </a:prstGeom>
        </p:spPr>
        <p:txBody>
          <a:bodyPr wrap="square">
            <a:spAutoFit/>
          </a:bodyPr>
          <a:lstStyle/>
          <a:p>
            <a:pPr algn="r"/>
            <a:r>
              <a:rPr lang="en-US" sz="800" dirty="0">
                <a:solidFill>
                  <a:schemeClr val="bg1"/>
                </a:solidFill>
              </a:rPr>
              <a:t>Image: https://www.flickr.com/photos/gr8matt/2448448396 by Matt Grant / CC BY-NC 2.0</a:t>
            </a:r>
          </a:p>
        </p:txBody>
      </p:sp>
    </p:spTree>
    <p:extLst>
      <p:ext uri="{BB962C8B-B14F-4D97-AF65-F5344CB8AC3E}">
        <p14:creationId xmlns:p14="http://schemas.microsoft.com/office/powerpoint/2010/main" val="391245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CE7D25-0C6E-4071-95C1-E6DE12AF4709}"/>
              </a:ext>
            </a:extLst>
          </p:cNvPr>
          <p:cNvSpPr>
            <a:spLocks noGrp="1"/>
          </p:cNvSpPr>
          <p:nvPr>
            <p:ph type="body" sz="quarter" idx="13"/>
          </p:nvPr>
        </p:nvSpPr>
        <p:spPr>
          <a:xfrm>
            <a:off x="5967663" y="584654"/>
            <a:ext cx="5525491" cy="5008750"/>
          </a:xfrm>
        </p:spPr>
        <p:txBody>
          <a:bodyPr/>
          <a:lstStyle/>
          <a:p>
            <a:r>
              <a:rPr lang="en-US" sz="2000" dirty="0">
                <a:latin typeface="Arial" charset="0"/>
                <a:ea typeface="Arial" charset="0"/>
                <a:cs typeface="Arial" charset="0"/>
              </a:rPr>
              <a:t>Connaway, L. S., Kitzie, V., Hood, E. M. &amp; Harvey, W. (2017). </a:t>
            </a:r>
            <a:r>
              <a:rPr lang="en-US" sz="2000" i="1" dirty="0">
                <a:latin typeface="Arial" charset="0"/>
                <a:ea typeface="Arial" charset="0"/>
                <a:cs typeface="Arial" charset="0"/>
              </a:rPr>
              <a:t>The many faces of digital visitors &amp; residents: Facets of online engagement</a:t>
            </a:r>
            <a:r>
              <a:rPr lang="en-US" sz="2000" dirty="0">
                <a:latin typeface="Arial" charset="0"/>
                <a:ea typeface="Arial" charset="0"/>
                <a:cs typeface="Arial" charset="0"/>
              </a:rPr>
              <a:t>. With contributions from A. Benedetti, A. Canals, L. Gregori, E. O. Espinet, D. Lozano, M. Man, J. C. Morales, S. G. Ricetto, R. Melgrati, E. M. Méndez Rodríguez, A. Sada, P. Sidorko, P. Sirito, V. Steel, T. van der Werf, and E. Woo. Dublin, OH: OCLC Research. doi:10.25333/C3V63F</a:t>
            </a:r>
          </a:p>
          <a:p>
            <a:r>
              <a:rPr lang="en-US" sz="2000" dirty="0">
                <a:latin typeface="Arial" panose="020B0604020202020204" pitchFamily="34" charset="0"/>
                <a:ea typeface="Calibri" panose="020F0502020204030204" pitchFamily="34" charset="0"/>
                <a:cs typeface="Arial" panose="020B0604020202020204" pitchFamily="34" charset="0"/>
                <a:hlinkClick r:id="rId3"/>
              </a:rPr>
              <a:t>https://www.oclc.org/content/dam/research/publications/2017/oclcresearch-many-faces-digital-vandr-a4.pdf</a:t>
            </a:r>
            <a:r>
              <a:rPr lang="en-US" sz="2000" dirty="0">
                <a:latin typeface="Arial" panose="020B0604020202020204" pitchFamily="34" charset="0"/>
                <a:ea typeface="Calibri" panose="020F0502020204030204" pitchFamily="34" charset="0"/>
                <a:cs typeface="Arial" panose="020B0604020202020204" pitchFamily="34" charset="0"/>
              </a:rPr>
              <a:t>. </a:t>
            </a:r>
          </a:p>
          <a:p>
            <a:endParaRPr lang="en-US" sz="2000" dirty="0">
              <a:latin typeface="Arial" charset="0"/>
              <a:ea typeface="Arial" charset="0"/>
              <a:cs typeface="Arial" charset="0"/>
            </a:endParaRPr>
          </a:p>
        </p:txBody>
      </p:sp>
      <p:pic>
        <p:nvPicPr>
          <p:cNvPr id="4" name="Picture 3">
            <a:extLst>
              <a:ext uri="{FF2B5EF4-FFF2-40B4-BE49-F238E27FC236}">
                <a16:creationId xmlns:a16="http://schemas.microsoft.com/office/drawing/2014/main" id="{E9262257-F10F-4157-B3B6-DD9666C18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808" y="103055"/>
            <a:ext cx="5157192" cy="6651889"/>
          </a:xfrm>
          <a:prstGeom prst="rect">
            <a:avLst/>
          </a:prstGeom>
        </p:spPr>
      </p:pic>
    </p:spTree>
    <p:extLst>
      <p:ext uri="{BB962C8B-B14F-4D97-AF65-F5344CB8AC3E}">
        <p14:creationId xmlns:p14="http://schemas.microsoft.com/office/powerpoint/2010/main" val="3271461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EE6CA2-BC44-4DC7-8CF1-52FE0D072EC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324600"/>
          </a:xfrm>
          <a:prstGeom prst="rect">
            <a:avLst/>
          </a:prstGeom>
        </p:spPr>
      </p:pic>
      <p:sp>
        <p:nvSpPr>
          <p:cNvPr id="3" name="Content Placeholder 2"/>
          <p:cNvSpPr>
            <a:spLocks noGrp="1"/>
          </p:cNvSpPr>
          <p:nvPr>
            <p:ph type="body" sz="quarter" idx="13"/>
          </p:nvPr>
        </p:nvSpPr>
        <p:spPr>
          <a:xfrm>
            <a:off x="-15520" y="546099"/>
            <a:ext cx="2785529" cy="610189"/>
          </a:xfrm>
          <a:prstGeom prst="rect">
            <a:avLst/>
          </a:prstGeom>
          <a:solidFill>
            <a:schemeClr val="tx1"/>
          </a:solidFill>
        </p:spPr>
        <p:txBody>
          <a:bodyPr/>
          <a:lstStyle/>
          <a:p>
            <a:pPr algn="ctr"/>
            <a:r>
              <a:rPr lang="en-US" sz="3200" dirty="0">
                <a:solidFill>
                  <a:schemeClr val="bg1"/>
                </a:solidFill>
              </a:rPr>
              <a:t>Visitor Mode</a:t>
            </a:r>
          </a:p>
        </p:txBody>
      </p:sp>
      <p:sp>
        <p:nvSpPr>
          <p:cNvPr id="4" name="Text Placeholder 3"/>
          <p:cNvSpPr>
            <a:spLocks noGrp="1"/>
          </p:cNvSpPr>
          <p:nvPr>
            <p:ph type="body" sz="quarter" idx="14"/>
          </p:nvPr>
        </p:nvSpPr>
        <p:spPr>
          <a:xfrm>
            <a:off x="0" y="1395184"/>
            <a:ext cx="5540019" cy="3185403"/>
          </a:xfrm>
          <a:solidFill>
            <a:schemeClr val="tx1"/>
          </a:solidFill>
        </p:spPr>
        <p:txBody>
          <a:bodyPr/>
          <a:lstStyle/>
          <a:p>
            <a:pPr>
              <a:buFont typeface="Arial" panose="020B0604020202020204" pitchFamily="34" charset="0"/>
              <a:buChar char="•"/>
            </a:pPr>
            <a:r>
              <a:rPr lang="en-US" sz="3200" b="1" dirty="0">
                <a:solidFill>
                  <a:schemeClr val="bg1"/>
                </a:solidFill>
              </a:rPr>
              <a:t>Functional use of technology</a:t>
            </a:r>
          </a:p>
          <a:p>
            <a:pPr>
              <a:buFont typeface="Arial" panose="020B0604020202020204" pitchFamily="34" charset="0"/>
              <a:buChar char="•"/>
            </a:pPr>
            <a:r>
              <a:rPr lang="en-US" sz="3200" b="1" dirty="0">
                <a:solidFill>
                  <a:schemeClr val="bg1"/>
                </a:solidFill>
              </a:rPr>
              <a:t>Formal need</a:t>
            </a:r>
          </a:p>
          <a:p>
            <a:pPr>
              <a:buFont typeface="Arial" panose="020B0604020202020204" pitchFamily="34" charset="0"/>
              <a:buChar char="•"/>
            </a:pPr>
            <a:r>
              <a:rPr lang="en-US" sz="3200" b="1" dirty="0">
                <a:solidFill>
                  <a:schemeClr val="bg1"/>
                </a:solidFill>
              </a:rPr>
              <a:t>Invisible online presence</a:t>
            </a:r>
          </a:p>
          <a:p>
            <a:pPr>
              <a:buFont typeface="Arial" panose="020B0604020202020204" pitchFamily="34" charset="0"/>
              <a:buChar char="•"/>
            </a:pPr>
            <a:r>
              <a:rPr lang="en-US" sz="3200" b="1" dirty="0">
                <a:solidFill>
                  <a:schemeClr val="bg1"/>
                </a:solidFill>
              </a:rPr>
              <a:t>Internet is a toolbox</a:t>
            </a:r>
          </a:p>
          <a:p>
            <a:pPr marL="0" indent="0" algn="r">
              <a:buNone/>
            </a:pPr>
            <a:endParaRPr lang="en-US" sz="1600" b="1" dirty="0">
              <a:solidFill>
                <a:schemeClr val="bg1"/>
              </a:solidFill>
            </a:endParaRPr>
          </a:p>
          <a:p>
            <a:pPr marL="0" indent="0">
              <a:buNone/>
            </a:pPr>
            <a:endParaRPr lang="en-US" sz="3200" dirty="0">
              <a:solidFill>
                <a:schemeClr val="bg1"/>
              </a:solidFill>
            </a:endParaRPr>
          </a:p>
        </p:txBody>
      </p:sp>
      <p:sp>
        <p:nvSpPr>
          <p:cNvPr id="6" name="Content Placeholder 2">
            <a:extLst>
              <a:ext uri="{FF2B5EF4-FFF2-40B4-BE49-F238E27FC236}">
                <a16:creationId xmlns:a16="http://schemas.microsoft.com/office/drawing/2014/main" id="{5E3425CA-A4BB-4758-A4D1-CE0EADF17F85}"/>
              </a:ext>
            </a:extLst>
          </p:cNvPr>
          <p:cNvSpPr txBox="1">
            <a:spLocks/>
          </p:cNvSpPr>
          <p:nvPr/>
        </p:nvSpPr>
        <p:spPr>
          <a:xfrm>
            <a:off x="8830737" y="546099"/>
            <a:ext cx="3361263" cy="610190"/>
          </a:xfrm>
          <a:prstGeom prst="rect">
            <a:avLst/>
          </a:prstGeom>
          <a:solidFill>
            <a:schemeClr val="tx1"/>
          </a:solidFill>
        </p:spPr>
        <p:txBody>
          <a:bodyPr vert="horz"/>
          <a:lstStyle>
            <a:lvl1pPr marL="0" indent="0" algn="l" defTabSz="609585" rtl="0" eaLnBrk="1" latinLnBrk="0" hangingPunct="1">
              <a:spcBef>
                <a:spcPct val="20000"/>
              </a:spcBef>
              <a:buFont typeface="Arial"/>
              <a:buNone/>
              <a:defRPr sz="4800" b="1" kern="1200" baseline="0">
                <a:solidFill>
                  <a:schemeClr val="tx2"/>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3200" dirty="0">
                <a:solidFill>
                  <a:schemeClr val="bg1"/>
                </a:solidFill>
              </a:rPr>
              <a:t>Resident Mode</a:t>
            </a:r>
          </a:p>
        </p:txBody>
      </p:sp>
      <p:sp>
        <p:nvSpPr>
          <p:cNvPr id="7" name="Text Placeholder 3">
            <a:extLst>
              <a:ext uri="{FF2B5EF4-FFF2-40B4-BE49-F238E27FC236}">
                <a16:creationId xmlns:a16="http://schemas.microsoft.com/office/drawing/2014/main" id="{17A3B8C5-1914-4B46-A111-3EF7288AB104}"/>
              </a:ext>
            </a:extLst>
          </p:cNvPr>
          <p:cNvSpPr txBox="1">
            <a:spLocks/>
          </p:cNvSpPr>
          <p:nvPr/>
        </p:nvSpPr>
        <p:spPr>
          <a:xfrm>
            <a:off x="6096000" y="1395183"/>
            <a:ext cx="6096000" cy="3185403"/>
          </a:xfrm>
          <a:prstGeom prst="rect">
            <a:avLst/>
          </a:prstGeom>
          <a:solidFill>
            <a:schemeClr val="tx1"/>
          </a:solidFill>
        </p:spPr>
        <p:txBody>
          <a:bodyPr vert="horz">
            <a:noAutofit/>
          </a:bodyPr>
          <a:lstStyle>
            <a:lvl1pPr marL="457189" indent="-457189" algn="l" defTabSz="609585" rtl="0" eaLnBrk="1" latinLnBrk="0" hangingPunct="1">
              <a:spcBef>
                <a:spcPct val="20000"/>
              </a:spcBef>
              <a:buFont typeface="Arial"/>
              <a:buChar char="•"/>
              <a:defRPr sz="3733"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2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667"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400"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Font typeface="Arial" panose="020B0604020202020204" pitchFamily="34" charset="0"/>
              <a:buChar char="•"/>
            </a:pPr>
            <a:r>
              <a:rPr lang="en-US" sz="3200" b="1" dirty="0">
                <a:solidFill>
                  <a:schemeClr val="bg1"/>
                </a:solidFill>
              </a:rPr>
              <a:t>Visible and persistent online presence</a:t>
            </a:r>
          </a:p>
          <a:p>
            <a:pPr>
              <a:buFont typeface="Arial" panose="020B0604020202020204" pitchFamily="34" charset="0"/>
              <a:buChar char="•"/>
            </a:pPr>
            <a:r>
              <a:rPr lang="en-US" sz="3200" b="1" dirty="0">
                <a:solidFill>
                  <a:schemeClr val="bg1"/>
                </a:solidFill>
              </a:rPr>
              <a:t>Collaborative activity online</a:t>
            </a:r>
          </a:p>
          <a:p>
            <a:pPr>
              <a:buFont typeface="Arial" panose="020B0604020202020204" pitchFamily="34" charset="0"/>
              <a:buChar char="•"/>
            </a:pPr>
            <a:r>
              <a:rPr lang="en-US" sz="3200" b="1" dirty="0">
                <a:solidFill>
                  <a:schemeClr val="bg1"/>
                </a:solidFill>
              </a:rPr>
              <a:t>Contribute online</a:t>
            </a:r>
          </a:p>
          <a:p>
            <a:pPr>
              <a:buFont typeface="Arial" panose="020B0604020202020204" pitchFamily="34" charset="0"/>
              <a:buChar char="•"/>
            </a:pPr>
            <a:r>
              <a:rPr lang="en-US" sz="3200" b="1" dirty="0">
                <a:solidFill>
                  <a:schemeClr val="bg1"/>
                </a:solidFill>
              </a:rPr>
              <a:t>Internet is a place</a:t>
            </a:r>
          </a:p>
          <a:p>
            <a:pPr marL="0" indent="0" algn="r">
              <a:buFont typeface="Arial"/>
              <a:buNone/>
            </a:pPr>
            <a:r>
              <a:rPr lang="en-US" sz="1600" b="1" dirty="0">
                <a:solidFill>
                  <a:schemeClr val="bg1"/>
                </a:solidFill>
              </a:rPr>
              <a:t>(White and Connaway 2011-2014)</a:t>
            </a:r>
          </a:p>
          <a:p>
            <a:endParaRPr lang="en-US" sz="2400" b="1" dirty="0">
              <a:solidFill>
                <a:schemeClr val="bg1"/>
              </a:solidFill>
            </a:endParaRPr>
          </a:p>
        </p:txBody>
      </p:sp>
      <p:sp>
        <p:nvSpPr>
          <p:cNvPr id="2" name="Rectangle 1">
            <a:extLst>
              <a:ext uri="{FF2B5EF4-FFF2-40B4-BE49-F238E27FC236}">
                <a16:creationId xmlns:a16="http://schemas.microsoft.com/office/drawing/2014/main" id="{5D4ABBD2-B3E2-497A-A1DA-87D5F798CB71}"/>
              </a:ext>
            </a:extLst>
          </p:cNvPr>
          <p:cNvSpPr/>
          <p:nvPr/>
        </p:nvSpPr>
        <p:spPr>
          <a:xfrm>
            <a:off x="0" y="6109156"/>
            <a:ext cx="6096000" cy="215444"/>
          </a:xfrm>
          <a:prstGeom prst="rect">
            <a:avLst/>
          </a:prstGeom>
        </p:spPr>
        <p:txBody>
          <a:bodyPr>
            <a:spAutoFit/>
          </a:bodyPr>
          <a:lstStyle/>
          <a:p>
            <a:r>
              <a:rPr lang="en-US" sz="800" dirty="0">
                <a:solidFill>
                  <a:schemeClr val="bg1"/>
                </a:solidFill>
                <a:latin typeface="Arial" pitchFamily="34" charset="0"/>
                <a:cs typeface="Arial" pitchFamily="34" charset="0"/>
              </a:rPr>
              <a:t>Image: https://www.flickr.com/photos/28481088@N00/11186264874 by </a:t>
            </a:r>
            <a:r>
              <a:rPr lang="en-US" sz="800" dirty="0" err="1">
                <a:solidFill>
                  <a:schemeClr val="bg1"/>
                </a:solidFill>
                <a:latin typeface="Arial" pitchFamily="34" charset="0"/>
                <a:cs typeface="Arial" pitchFamily="34" charset="0"/>
              </a:rPr>
              <a:t>tanakawho</a:t>
            </a:r>
            <a:r>
              <a:rPr lang="en-US" sz="800" dirty="0">
                <a:solidFill>
                  <a:schemeClr val="bg1"/>
                </a:solidFill>
                <a:latin typeface="Arial" pitchFamily="34" charset="0"/>
                <a:cs typeface="Arial" pitchFamily="34" charset="0"/>
              </a:rPr>
              <a:t> / CC BY 2.0</a:t>
            </a:r>
            <a:endParaRPr lang="en-US" sz="800" dirty="0">
              <a:solidFill>
                <a:schemeClr val="bg1"/>
              </a:solidFill>
            </a:endParaRPr>
          </a:p>
        </p:txBody>
      </p:sp>
    </p:spTree>
    <p:extLst>
      <p:ext uri="{BB962C8B-B14F-4D97-AF65-F5344CB8AC3E}">
        <p14:creationId xmlns:p14="http://schemas.microsoft.com/office/powerpoint/2010/main" val="773945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A9E5E8-AE17-44D4-A5AE-76FA3DF75BC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276318"/>
          </a:xfrm>
          <a:prstGeom prst="rect">
            <a:avLst/>
          </a:prstGeom>
        </p:spPr>
      </p:pic>
      <p:sp>
        <p:nvSpPr>
          <p:cNvPr id="2" name="Text Placeholder 1">
            <a:extLst>
              <a:ext uri="{FF2B5EF4-FFF2-40B4-BE49-F238E27FC236}">
                <a16:creationId xmlns:a16="http://schemas.microsoft.com/office/drawing/2014/main" id="{FC397177-4D32-40B4-AD84-B5B430265518}"/>
              </a:ext>
            </a:extLst>
          </p:cNvPr>
          <p:cNvSpPr>
            <a:spLocks noGrp="1"/>
          </p:cNvSpPr>
          <p:nvPr>
            <p:ph type="body" sz="quarter" idx="13"/>
          </p:nvPr>
        </p:nvSpPr>
        <p:spPr>
          <a:xfrm>
            <a:off x="1866900" y="680341"/>
            <a:ext cx="10325100" cy="712595"/>
          </a:xfrm>
          <a:solidFill>
            <a:schemeClr val="tx1">
              <a:alpha val="65000"/>
            </a:schemeClr>
          </a:solidFill>
        </p:spPr>
        <p:txBody>
          <a:bodyPr/>
          <a:lstStyle/>
          <a:p>
            <a:r>
              <a:rPr lang="en-US" sz="4000" dirty="0">
                <a:solidFill>
                  <a:schemeClr val="bg1"/>
                </a:solidFill>
              </a:rPr>
              <a:t>V&amp;R Semi-Structured Interview Questions</a:t>
            </a:r>
          </a:p>
        </p:txBody>
      </p:sp>
      <p:sp>
        <p:nvSpPr>
          <p:cNvPr id="3" name="Text Placeholder 2">
            <a:extLst>
              <a:ext uri="{FF2B5EF4-FFF2-40B4-BE49-F238E27FC236}">
                <a16:creationId xmlns:a16="http://schemas.microsoft.com/office/drawing/2014/main" id="{1A7EBE51-122F-41B2-8578-76483D0C51BC}"/>
              </a:ext>
            </a:extLst>
          </p:cNvPr>
          <p:cNvSpPr>
            <a:spLocks noGrp="1"/>
          </p:cNvSpPr>
          <p:nvPr>
            <p:ph type="body" sz="quarter" idx="14"/>
          </p:nvPr>
        </p:nvSpPr>
        <p:spPr>
          <a:xfrm>
            <a:off x="3822700" y="1898759"/>
            <a:ext cx="8369300" cy="2478799"/>
          </a:xfrm>
          <a:solidFill>
            <a:schemeClr val="tx1">
              <a:alpha val="65000"/>
            </a:schemeClr>
          </a:solidFill>
        </p:spPr>
        <p:txBody>
          <a:bodyPr/>
          <a:lstStyle/>
          <a:p>
            <a:pPr marL="406400" indent="-406400">
              <a:buNone/>
            </a:pPr>
            <a:r>
              <a:rPr lang="en-US" sz="2800" b="1" dirty="0">
                <a:solidFill>
                  <a:schemeClr val="bg1"/>
                </a:solidFill>
              </a:rPr>
              <a:t>2. Think of the ways you have used technology and the web for your studies. Describe a typical week.</a:t>
            </a:r>
          </a:p>
          <a:p>
            <a:pPr marL="406400" indent="-406400">
              <a:buNone/>
            </a:pPr>
            <a:r>
              <a:rPr lang="en-US" sz="2800" b="1" dirty="0">
                <a:solidFill>
                  <a:schemeClr val="bg1"/>
                </a:solidFill>
              </a:rPr>
              <a:t>3. Think about the next stage of your education. Tell me what you think this will be like.</a:t>
            </a:r>
          </a:p>
        </p:txBody>
      </p:sp>
      <p:sp>
        <p:nvSpPr>
          <p:cNvPr id="4" name="Rectangle 3">
            <a:extLst>
              <a:ext uri="{FF2B5EF4-FFF2-40B4-BE49-F238E27FC236}">
                <a16:creationId xmlns:a16="http://schemas.microsoft.com/office/drawing/2014/main" id="{1855F556-C7FF-46D0-B114-A1FE2D020CF9}"/>
              </a:ext>
            </a:extLst>
          </p:cNvPr>
          <p:cNvSpPr/>
          <p:nvPr/>
        </p:nvSpPr>
        <p:spPr>
          <a:xfrm>
            <a:off x="0" y="6045485"/>
            <a:ext cx="6096000" cy="230832"/>
          </a:xfrm>
          <a:prstGeom prst="rect">
            <a:avLst/>
          </a:prstGeom>
        </p:spPr>
        <p:txBody>
          <a:bodyPr>
            <a:spAutoFit/>
          </a:bodyPr>
          <a:lstStyle/>
          <a:p>
            <a:r>
              <a:rPr lang="en-US" sz="900" dirty="0">
                <a:solidFill>
                  <a:schemeClr val="bg1"/>
                </a:solidFill>
                <a:latin typeface="Arial" panose="020B0604020202020204" pitchFamily="34" charset="0"/>
                <a:cs typeface="Arial" panose="020B0604020202020204" pitchFamily="34" charset="0"/>
              </a:rPr>
              <a:t>Image: https://www.flickr.com/photos/richardleonard/386901216 by Richard Leonard / CC BY 2.0</a:t>
            </a:r>
          </a:p>
        </p:txBody>
      </p:sp>
    </p:spTree>
    <p:extLst>
      <p:ext uri="{BB962C8B-B14F-4D97-AF65-F5344CB8AC3E}">
        <p14:creationId xmlns:p14="http://schemas.microsoft.com/office/powerpoint/2010/main" val="3449320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D820CA-6ED2-4D7C-BC58-457123F2D14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311900"/>
          </a:xfrm>
          <a:prstGeom prst="rect">
            <a:avLst/>
          </a:prstGeom>
        </p:spPr>
      </p:pic>
      <p:sp>
        <p:nvSpPr>
          <p:cNvPr id="3" name="TextBox 2">
            <a:extLst>
              <a:ext uri="{FF2B5EF4-FFF2-40B4-BE49-F238E27FC236}">
                <a16:creationId xmlns:a16="http://schemas.microsoft.com/office/drawing/2014/main" id="{CE61AD74-91CC-4D6A-848F-99EB1A39A132}"/>
              </a:ext>
            </a:extLst>
          </p:cNvPr>
          <p:cNvSpPr txBox="1"/>
          <p:nvPr/>
        </p:nvSpPr>
        <p:spPr>
          <a:xfrm>
            <a:off x="1645920" y="3276600"/>
            <a:ext cx="10546080" cy="2394502"/>
          </a:xfrm>
          <a:prstGeom prst="rect">
            <a:avLst/>
          </a:prstGeom>
          <a:solidFill>
            <a:schemeClr val="tx1">
              <a:alpha val="75000"/>
            </a:schemeClr>
          </a:solidFill>
        </p:spPr>
        <p:txBody>
          <a:bodyPr wrap="square" rtlCol="0">
            <a:spAutoFit/>
          </a:bodyPr>
          <a:lstStyle/>
          <a:p>
            <a:pPr lvl="0" defTabSz="609585">
              <a:spcBef>
                <a:spcPct val="20000"/>
              </a:spcBef>
            </a:pPr>
            <a:r>
              <a:rPr lang="en-US" sz="3200" b="1" dirty="0">
                <a:solidFill>
                  <a:prstClr val="white"/>
                </a:solidFill>
              </a:rPr>
              <a:t>“Wikipedia</a:t>
            </a:r>
            <a:r>
              <a:rPr lang="mr-IN" sz="3200" b="1" dirty="0">
                <a:solidFill>
                  <a:prstClr val="white"/>
                </a:solidFill>
              </a:rPr>
              <a:t>…</a:t>
            </a:r>
            <a:r>
              <a:rPr lang="en-US" sz="3200" b="1" dirty="0">
                <a:solidFill>
                  <a:prstClr val="white"/>
                </a:solidFill>
              </a:rPr>
              <a:t> it’s perfect, because it gives you the words, the things, the technical words that you need to look, keywords, so Wikipedia is always, always the first step.” </a:t>
            </a:r>
          </a:p>
          <a:p>
            <a:pPr lvl="0" algn="r" defTabSz="609585">
              <a:spcBef>
                <a:spcPct val="20000"/>
              </a:spcBef>
            </a:pPr>
            <a:r>
              <a:rPr lang="en-US" b="1" dirty="0">
                <a:solidFill>
                  <a:prstClr val="white"/>
                </a:solidFill>
                <a:cs typeface="Arial" panose="020B0604020202020204" pitchFamily="34" charset="0"/>
              </a:rPr>
              <a:t>(UOCG1, Male, Age 35-44, Professions and Applied Sciences)</a:t>
            </a:r>
            <a:r>
              <a:rPr lang="en-US" b="1" dirty="0">
                <a:solidFill>
                  <a:prstClr val="white"/>
                </a:solidFill>
              </a:rPr>
              <a:t> </a:t>
            </a:r>
          </a:p>
        </p:txBody>
      </p:sp>
      <p:sp>
        <p:nvSpPr>
          <p:cNvPr id="4" name="Rectangle 3">
            <a:extLst>
              <a:ext uri="{FF2B5EF4-FFF2-40B4-BE49-F238E27FC236}">
                <a16:creationId xmlns:a16="http://schemas.microsoft.com/office/drawing/2014/main" id="{B9DB5039-E095-4540-B6FC-8D797213C241}"/>
              </a:ext>
            </a:extLst>
          </p:cNvPr>
          <p:cNvSpPr/>
          <p:nvPr/>
        </p:nvSpPr>
        <p:spPr>
          <a:xfrm>
            <a:off x="5257800" y="0"/>
            <a:ext cx="6934200" cy="215444"/>
          </a:xfrm>
          <a:prstGeom prst="rect">
            <a:avLst/>
          </a:prstGeom>
        </p:spPr>
        <p:txBody>
          <a:bodyPr wrap="square">
            <a:spAutoFit/>
          </a:bodyPr>
          <a:lstStyle/>
          <a:p>
            <a:pPr algn="r"/>
            <a:r>
              <a:rPr lang="en-US" sz="800" b="1" dirty="0">
                <a:solidFill>
                  <a:schemeClr val="bg1"/>
                </a:solidFill>
                <a:latin typeface="Arial" panose="020B0604020202020204" pitchFamily="34" charset="0"/>
                <a:cs typeface="Arial" panose="020B0604020202020204" pitchFamily="34" charset="0"/>
              </a:rPr>
              <a:t>Image: https://www.flickr.com/photos/ulianne/18048364701 by Julianne / CC BY-NC-ND 2.0</a:t>
            </a:r>
          </a:p>
        </p:txBody>
      </p:sp>
    </p:spTree>
    <p:extLst>
      <p:ext uri="{BB962C8B-B14F-4D97-AF65-F5344CB8AC3E}">
        <p14:creationId xmlns:p14="http://schemas.microsoft.com/office/powerpoint/2010/main" val="1401201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4C90F3-4E52-4724-80AF-A9FEA331FB1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324600"/>
          </a:xfrm>
          <a:prstGeom prst="rect">
            <a:avLst/>
          </a:prstGeom>
        </p:spPr>
      </p:pic>
      <p:sp>
        <p:nvSpPr>
          <p:cNvPr id="6" name="Content Placeholder 2"/>
          <p:cNvSpPr txBox="1">
            <a:spLocks/>
          </p:cNvSpPr>
          <p:nvPr/>
        </p:nvSpPr>
        <p:spPr>
          <a:xfrm>
            <a:off x="-2925" y="2637641"/>
            <a:ext cx="6743700" cy="2838076"/>
          </a:xfrm>
          <a:prstGeom prst="rect">
            <a:avLst/>
          </a:prstGeom>
          <a:solidFill>
            <a:schemeClr val="tx1"/>
          </a:solidFill>
        </p:spPr>
        <p:txBody>
          <a:bodyPr vert="horz" lIns="89381" tIns="44691" rIns="89381" bIns="44691" rtlCol="0">
            <a:noAutofit/>
          </a:bodyPr>
          <a:lstStyle/>
          <a:p>
            <a:pPr defTabSz="609570"/>
            <a:r>
              <a:rPr lang="en-US" sz="3200" b="1" dirty="0">
                <a:solidFill>
                  <a:prstClr val="white"/>
                </a:solidFill>
                <a:cs typeface="Arial"/>
              </a:rPr>
              <a:t>“It’s like a taboo I guess with all teachers, they just all say – you know, when they explain the paper they always say, ‘Don’t use Wikipedia.’”</a:t>
            </a:r>
          </a:p>
          <a:p>
            <a:pPr algn="r" defTabSz="609570">
              <a:spcBef>
                <a:spcPts val="600"/>
              </a:spcBef>
            </a:pPr>
            <a:r>
              <a:rPr lang="en-US" sz="1333" b="1" dirty="0">
                <a:solidFill>
                  <a:prstClr val="white"/>
                </a:solidFill>
                <a:cs typeface="Arial" pitchFamily="34" charset="0"/>
              </a:rPr>
              <a:t>(Digital Visitors and Residents, USU7, Female, Age 19, Political Science)</a:t>
            </a:r>
          </a:p>
        </p:txBody>
      </p:sp>
      <p:sp>
        <p:nvSpPr>
          <p:cNvPr id="8" name="Content Placeholder 2"/>
          <p:cNvSpPr txBox="1">
            <a:spLocks/>
          </p:cNvSpPr>
          <p:nvPr/>
        </p:nvSpPr>
        <p:spPr>
          <a:xfrm>
            <a:off x="2321175" y="1072357"/>
            <a:ext cx="7549663" cy="852115"/>
          </a:xfrm>
          <a:prstGeom prst="rect">
            <a:avLst/>
          </a:prstGeom>
        </p:spPr>
        <p:txBody>
          <a:bodyPr vert="horz" lIns="89381" tIns="44691" rIns="89381" bIns="44691" rtlCol="0">
            <a:noAutofit/>
          </a:bodyPr>
          <a:lstStyle/>
          <a:p>
            <a:pPr defTabSz="609570"/>
            <a:endParaRPr lang="en-US" sz="3600">
              <a:solidFill>
                <a:prstClr val="white"/>
              </a:solidFill>
              <a:effectLst>
                <a:outerShdw blurRad="38100" dist="38100" dir="2700000" algn="tl">
                  <a:srgbClr val="000000">
                    <a:alpha val="43137"/>
                  </a:srgbClr>
                </a:outerShdw>
              </a:effectLst>
              <a:cs typeface="Arial" pitchFamily="34" charset="0"/>
            </a:endParaRPr>
          </a:p>
        </p:txBody>
      </p:sp>
      <p:sp>
        <p:nvSpPr>
          <p:cNvPr id="7" name="Title 6"/>
          <p:cNvSpPr>
            <a:spLocks noGrp="1"/>
          </p:cNvSpPr>
          <p:nvPr>
            <p:ph type="title" idx="4294967295"/>
          </p:nvPr>
        </p:nvSpPr>
        <p:spPr>
          <a:xfrm>
            <a:off x="-2925" y="1300237"/>
            <a:ext cx="5448300" cy="624235"/>
          </a:xfrm>
          <a:prstGeom prst="rect">
            <a:avLst/>
          </a:prstGeom>
          <a:solidFill>
            <a:schemeClr val="tx1"/>
          </a:solidFill>
        </p:spPr>
        <p:txBody>
          <a:bodyPr>
            <a:noAutofit/>
          </a:bodyPr>
          <a:lstStyle/>
          <a:p>
            <a:r>
              <a:rPr lang="en-US" sz="3200" b="1" dirty="0">
                <a:solidFill>
                  <a:schemeClr val="bg1"/>
                </a:solidFill>
                <a:latin typeface="Arial" pitchFamily="34" charset="0"/>
                <a:cs typeface="Arial" pitchFamily="34" charset="0"/>
              </a:rPr>
              <a:t>The Learning Black Market</a:t>
            </a:r>
            <a:endParaRPr lang="en-US" sz="3200" b="1" dirty="0"/>
          </a:p>
        </p:txBody>
      </p:sp>
      <p:sp>
        <p:nvSpPr>
          <p:cNvPr id="4" name="Rectangle 3">
            <a:extLst>
              <a:ext uri="{FF2B5EF4-FFF2-40B4-BE49-F238E27FC236}">
                <a16:creationId xmlns:a16="http://schemas.microsoft.com/office/drawing/2014/main" id="{82A5FAE4-7AEE-4D1D-838F-1E4A2B1212AC}"/>
              </a:ext>
            </a:extLst>
          </p:cNvPr>
          <p:cNvSpPr/>
          <p:nvPr/>
        </p:nvSpPr>
        <p:spPr>
          <a:xfrm>
            <a:off x="-57150" y="6047601"/>
            <a:ext cx="7799070" cy="276999"/>
          </a:xfrm>
          <a:prstGeom prst="rect">
            <a:avLst/>
          </a:prstGeom>
        </p:spPr>
        <p:txBody>
          <a:bodyPr wrap="square">
            <a:spAutoFit/>
          </a:bodyPr>
          <a:lstStyle/>
          <a:p>
            <a:pPr algn="r"/>
            <a:r>
              <a:rPr lang="en-US" sz="1200" b="1" dirty="0">
                <a:solidFill>
                  <a:schemeClr val="bg1"/>
                </a:solidFill>
                <a:latin typeface="Arial" pitchFamily="34" charset="0"/>
                <a:cs typeface="Arial" pitchFamily="34" charset="0"/>
              </a:rPr>
              <a:t>Image: https://www.flickr.com/photos/alschim/16160481959 by Alexander </a:t>
            </a:r>
            <a:r>
              <a:rPr lang="en-US" sz="1200" b="1" dirty="0" err="1">
                <a:solidFill>
                  <a:schemeClr val="bg1"/>
                </a:solidFill>
                <a:latin typeface="Arial" pitchFamily="34" charset="0"/>
                <a:cs typeface="Arial" pitchFamily="34" charset="0"/>
              </a:rPr>
              <a:t>Schimmeck</a:t>
            </a:r>
            <a:r>
              <a:rPr lang="en-US" sz="1200" b="1" dirty="0">
                <a:solidFill>
                  <a:schemeClr val="bg1"/>
                </a:solidFill>
                <a:latin typeface="Arial" pitchFamily="34" charset="0"/>
                <a:cs typeface="Arial" pitchFamily="34" charset="0"/>
              </a:rPr>
              <a:t> / CC BY-NC-ND 2.0</a:t>
            </a:r>
            <a:endParaRPr lang="en-US" sz="1200" b="1" dirty="0">
              <a:solidFill>
                <a:schemeClr val="bg1"/>
              </a:solidFill>
            </a:endParaRPr>
          </a:p>
        </p:txBody>
      </p:sp>
    </p:spTree>
    <p:extLst>
      <p:ext uri="{BB962C8B-B14F-4D97-AF65-F5344CB8AC3E}">
        <p14:creationId xmlns:p14="http://schemas.microsoft.com/office/powerpoint/2010/main" val="1908504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0346102-578C-4387-B877-21A8D7FA6A6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prstGeom prst="rect">
            <a:avLst/>
          </a:prstGeom>
        </p:spPr>
      </p:pic>
      <p:sp>
        <p:nvSpPr>
          <p:cNvPr id="3" name="Text Placeholder 2"/>
          <p:cNvSpPr>
            <a:spLocks noGrp="1"/>
          </p:cNvSpPr>
          <p:nvPr>
            <p:ph type="body" sz="quarter" idx="11"/>
          </p:nvPr>
        </p:nvSpPr>
        <p:spPr>
          <a:xfrm>
            <a:off x="1" y="4411577"/>
            <a:ext cx="12192000" cy="1323179"/>
          </a:xfrm>
        </p:spPr>
        <p:txBody>
          <a:bodyPr/>
          <a:lstStyle/>
          <a:p>
            <a:r>
              <a:rPr lang="en-US" sz="3600" b="1" dirty="0"/>
              <a:t>When put on the spot and asked to define “research,” what would you say?</a:t>
            </a:r>
          </a:p>
        </p:txBody>
      </p:sp>
      <p:sp>
        <p:nvSpPr>
          <p:cNvPr id="8" name="Rectangle 7">
            <a:extLst>
              <a:ext uri="{FF2B5EF4-FFF2-40B4-BE49-F238E27FC236}">
                <a16:creationId xmlns:a16="http://schemas.microsoft.com/office/drawing/2014/main" id="{864B392D-4FB2-4826-A62D-B08507CE4776}"/>
              </a:ext>
            </a:extLst>
          </p:cNvPr>
          <p:cNvSpPr/>
          <p:nvPr/>
        </p:nvSpPr>
        <p:spPr>
          <a:xfrm>
            <a:off x="0" y="6002179"/>
            <a:ext cx="6096000" cy="215444"/>
          </a:xfrm>
          <a:prstGeom prst="rect">
            <a:avLst/>
          </a:prstGeom>
        </p:spPr>
        <p:txBody>
          <a:bodyPr>
            <a:spAutoFit/>
          </a:bodyPr>
          <a:lstStyle/>
          <a:p>
            <a:pPr lvl="0">
              <a:defRPr/>
            </a:pPr>
            <a:r>
              <a:rPr lang="en-US" sz="800" dirty="0">
                <a:solidFill>
                  <a:schemeClr val="bg1"/>
                </a:solidFill>
                <a:latin typeface="Arial" panose="020B0604020202020204" pitchFamily="34" charset="0"/>
                <a:cs typeface="Arial" panose="020B0604020202020204" pitchFamily="34" charset="0"/>
              </a:rPr>
              <a:t>Image: https://www.flickr.com/photos/unitedsoybean/10478827635 by United Soybean Board / CC BY 2.0</a:t>
            </a:r>
          </a:p>
        </p:txBody>
      </p:sp>
    </p:spTree>
    <p:extLst>
      <p:ext uri="{BB962C8B-B14F-4D97-AF65-F5344CB8AC3E}">
        <p14:creationId xmlns:p14="http://schemas.microsoft.com/office/powerpoint/2010/main" val="970257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2700"/>
            <a:ext cx="12193057" cy="6273083"/>
          </a:xfrm>
          <a:prstGeom prst="rect">
            <a:avLst/>
          </a:prstGeom>
        </p:spPr>
      </p:pic>
      <p:sp>
        <p:nvSpPr>
          <p:cNvPr id="3" name="Text Placeholder 3"/>
          <p:cNvSpPr txBox="1">
            <a:spLocks/>
          </p:cNvSpPr>
          <p:nvPr/>
        </p:nvSpPr>
        <p:spPr>
          <a:xfrm>
            <a:off x="7663545" y="1792516"/>
            <a:ext cx="4528457" cy="5065485"/>
          </a:xfrm>
          <a:prstGeom prst="rect">
            <a:avLst/>
          </a:prstGeom>
          <a:solidFill>
            <a:schemeClr val="tx1"/>
          </a:solidFill>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667" b="1" dirty="0">
                <a:solidFill>
                  <a:schemeClr val="bg1"/>
                </a:solidFill>
                <a:cs typeface="Corbel"/>
              </a:rPr>
              <a:t>“At first I started looking online, and it was a little bit overwhelming…I ended up reaching into my mom’s cupboard and using a recipe that I found in one of her old cookbooks. The recipe was just what I was looking for...”  </a:t>
            </a:r>
          </a:p>
          <a:p>
            <a:pPr marL="0" indent="0">
              <a:buNone/>
            </a:pPr>
            <a:r>
              <a:rPr lang="en-US" sz="1867" b="1" dirty="0">
                <a:solidFill>
                  <a:schemeClr val="bg1"/>
                </a:solidFill>
                <a:cs typeface="Corbel"/>
              </a:rPr>
              <a:t>(</a:t>
            </a:r>
            <a:r>
              <a:rPr lang="en-US" sz="1867" b="1" i="1" dirty="0">
                <a:solidFill>
                  <a:schemeClr val="bg1"/>
                </a:solidFill>
                <a:cs typeface="Corbel"/>
              </a:rPr>
              <a:t>Digital Visitors and Residents</a:t>
            </a:r>
            <a:r>
              <a:rPr lang="en-US" sz="1867" b="1" dirty="0">
                <a:solidFill>
                  <a:schemeClr val="bg1"/>
                </a:solidFill>
                <a:cs typeface="Corbel"/>
              </a:rPr>
              <a:t>, USS3, Emerging, Female, Age 17, High School Student) </a:t>
            </a:r>
          </a:p>
          <a:p>
            <a:pPr marL="0" indent="0">
              <a:buNone/>
            </a:pPr>
            <a:endParaRPr lang="en-US" sz="1867" b="1" dirty="0">
              <a:solidFill>
                <a:schemeClr val="bg1"/>
              </a:solidFill>
            </a:endParaRPr>
          </a:p>
        </p:txBody>
      </p:sp>
      <p:sp>
        <p:nvSpPr>
          <p:cNvPr id="5" name="Rectangle 4"/>
          <p:cNvSpPr/>
          <p:nvPr/>
        </p:nvSpPr>
        <p:spPr>
          <a:xfrm>
            <a:off x="5372100" y="0"/>
            <a:ext cx="6819901" cy="584775"/>
          </a:xfrm>
          <a:prstGeom prst="rect">
            <a:avLst/>
          </a:prstGeom>
          <a:solidFill>
            <a:schemeClr val="tx1"/>
          </a:solidFill>
        </p:spPr>
        <p:txBody>
          <a:bodyPr wrap="square">
            <a:spAutoFit/>
          </a:bodyPr>
          <a:lstStyle/>
          <a:p>
            <a:pPr algn="ctr"/>
            <a:r>
              <a:rPr lang="en-US" sz="3200" b="1" dirty="0">
                <a:solidFill>
                  <a:schemeClr val="bg1"/>
                </a:solidFill>
                <a:latin typeface="Arial" pitchFamily="34" charset="0"/>
                <a:cs typeface="Arial" pitchFamily="34" charset="0"/>
              </a:rPr>
              <a:t>“Convenient” Isn’t Always Simple</a:t>
            </a:r>
            <a:endParaRPr lang="en-US" sz="3200" dirty="0">
              <a:solidFill>
                <a:schemeClr val="bg1"/>
              </a:solidFill>
            </a:endParaRPr>
          </a:p>
        </p:txBody>
      </p:sp>
    </p:spTree>
    <p:extLst>
      <p:ext uri="{BB962C8B-B14F-4D97-AF65-F5344CB8AC3E}">
        <p14:creationId xmlns:p14="http://schemas.microsoft.com/office/powerpoint/2010/main" val="565231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5A8F16-221B-42FE-9671-084FD1DF4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481" y="0"/>
            <a:ext cx="9040519" cy="6257734"/>
          </a:xfrm>
          <a:prstGeom prst="rect">
            <a:avLst/>
          </a:prstGeom>
        </p:spPr>
      </p:pic>
      <p:sp>
        <p:nvSpPr>
          <p:cNvPr id="4" name="Text Placeholder 2"/>
          <p:cNvSpPr>
            <a:spLocks noGrp="1"/>
          </p:cNvSpPr>
          <p:nvPr>
            <p:ph type="body" sz="quarter" idx="14"/>
          </p:nvPr>
        </p:nvSpPr>
        <p:spPr>
          <a:xfrm>
            <a:off x="0" y="-1"/>
            <a:ext cx="4084320" cy="6257735"/>
          </a:xfrm>
          <a:solidFill>
            <a:srgbClr val="073779"/>
          </a:solidFill>
          <a:ln>
            <a:noFill/>
          </a:ln>
        </p:spPr>
        <p:txBody>
          <a:bodyPr lIns="182880" anchor="ctr"/>
          <a:lstStyle/>
          <a:p>
            <a:pPr marL="0" lvl="0" indent="0">
              <a:buNone/>
            </a:pPr>
            <a:r>
              <a:rPr lang="en-US" sz="3200" b="1" dirty="0">
                <a:solidFill>
                  <a:schemeClr val="bg1"/>
                </a:solidFill>
              </a:rPr>
              <a:t>“You spend many hours with Saint Google. We entrust ourselves to Saint Google and that solves it for us.”</a:t>
            </a:r>
            <a:r>
              <a:rPr lang="en-US" sz="3200" b="1" dirty="0">
                <a:solidFill>
                  <a:prstClr val="white"/>
                </a:solidFill>
              </a:rPr>
              <a:t> </a:t>
            </a:r>
          </a:p>
          <a:p>
            <a:pPr marL="0" lvl="0" indent="0" algn="r">
              <a:buNone/>
            </a:pPr>
            <a:r>
              <a:rPr lang="en-US" sz="1600" b="1" dirty="0">
                <a:solidFill>
                  <a:prstClr val="white"/>
                </a:solidFill>
              </a:rPr>
              <a:t>(</a:t>
            </a:r>
            <a:r>
              <a:rPr lang="en-US" sz="1600" b="1" i="1" dirty="0">
                <a:solidFill>
                  <a:prstClr val="white"/>
                </a:solidFill>
              </a:rPr>
              <a:t>Digital Visitors &amp; Residents</a:t>
            </a:r>
            <a:r>
              <a:rPr lang="en-US" sz="1600" b="1" dirty="0">
                <a:solidFill>
                  <a:prstClr val="white"/>
                </a:solidFill>
              </a:rPr>
              <a:t>, UOCFI6, Male, Age 53, Arts &amp; Humanities)</a:t>
            </a:r>
          </a:p>
          <a:p>
            <a:pPr marL="0" indent="0">
              <a:buNone/>
            </a:pPr>
            <a:endParaRPr lang="en-US" sz="2667" b="1" dirty="0">
              <a:solidFill>
                <a:schemeClr val="bg1"/>
              </a:solidFill>
            </a:endParaRPr>
          </a:p>
        </p:txBody>
      </p:sp>
      <p:sp>
        <p:nvSpPr>
          <p:cNvPr id="2" name="Rectangle 1">
            <a:extLst>
              <a:ext uri="{FF2B5EF4-FFF2-40B4-BE49-F238E27FC236}">
                <a16:creationId xmlns:a16="http://schemas.microsoft.com/office/drawing/2014/main" id="{BB30A56D-A98D-44A3-94C9-CDF821269FA2}"/>
              </a:ext>
            </a:extLst>
          </p:cNvPr>
          <p:cNvSpPr/>
          <p:nvPr/>
        </p:nvSpPr>
        <p:spPr>
          <a:xfrm>
            <a:off x="6794500" y="5919180"/>
            <a:ext cx="5397500" cy="338554"/>
          </a:xfrm>
          <a:prstGeom prst="rect">
            <a:avLst/>
          </a:prstGeom>
        </p:spPr>
        <p:txBody>
          <a:bodyPr wrap="square">
            <a:spAutoFit/>
          </a:bodyPr>
          <a:lstStyle/>
          <a:p>
            <a:pPr algn="r"/>
            <a:r>
              <a:rPr lang="en-US" sz="800" dirty="0">
                <a:solidFill>
                  <a:schemeClr val="bg1"/>
                </a:solidFill>
              </a:rPr>
              <a:t>Image: https://commons.wikimedia.org/wiki/File:Holy_Trinity_Church_was_the_first_inland_church_in_Australia.jpg by Ian Sutton / CC BY 2.0  (Holy Trinity Anglican Church, Kelso, New South Wales, Australia)</a:t>
            </a:r>
          </a:p>
        </p:txBody>
      </p:sp>
    </p:spTree>
    <p:extLst>
      <p:ext uri="{BB962C8B-B14F-4D97-AF65-F5344CB8AC3E}">
        <p14:creationId xmlns:p14="http://schemas.microsoft.com/office/powerpoint/2010/main" val="1734823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9B71D3F-8C72-4763-98A5-FDF2BDCC6AF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sp>
        <p:nvSpPr>
          <p:cNvPr id="3" name="Text Placeholder 2"/>
          <p:cNvSpPr>
            <a:spLocks noGrp="1"/>
          </p:cNvSpPr>
          <p:nvPr>
            <p:ph type="body" sz="quarter" idx="11"/>
          </p:nvPr>
        </p:nvSpPr>
        <p:spPr>
          <a:xfrm>
            <a:off x="1" y="1116166"/>
            <a:ext cx="10812703" cy="3897794"/>
          </a:xfrm>
        </p:spPr>
        <p:txBody>
          <a:bodyPr/>
          <a:lstStyle/>
          <a:p>
            <a:pPr marL="0" indent="0">
              <a:buNone/>
            </a:pPr>
            <a:r>
              <a:rPr lang="en-US" sz="4000" b="1" dirty="0"/>
              <a:t>ACRL Value of Academic Libraries: </a:t>
            </a:r>
            <a:br>
              <a:rPr lang="en-US" sz="4000" b="1" dirty="0"/>
            </a:br>
            <a:r>
              <a:rPr lang="en-US" sz="4000" b="1" dirty="0"/>
              <a:t>Action-oriented Research Agenda</a:t>
            </a:r>
          </a:p>
          <a:p>
            <a:pPr marL="0" lvl="1" indent="0" defTabSz="1219170">
              <a:spcBef>
                <a:spcPts val="0"/>
              </a:spcBef>
              <a:buNone/>
              <a:defRPr/>
            </a:pPr>
            <a:endParaRPr lang="en-US" sz="2133" dirty="0">
              <a:latin typeface="Arial" charset="0"/>
              <a:ea typeface="Arial" charset="0"/>
              <a:cs typeface="Arial" charset="0"/>
            </a:endParaRPr>
          </a:p>
          <a:p>
            <a:pPr marL="0" lvl="1" indent="0" defTabSz="1219170">
              <a:spcBef>
                <a:spcPts val="0"/>
              </a:spcBef>
              <a:buNone/>
              <a:defRPr/>
            </a:pPr>
            <a:r>
              <a:rPr lang="en-US" sz="2400" b="1" dirty="0">
                <a:latin typeface="Arial" charset="0"/>
                <a:ea typeface="Arial" charset="0"/>
                <a:cs typeface="Arial" charset="0"/>
              </a:rPr>
              <a:t>Association of College and Research Libraries. (2017). </a:t>
            </a:r>
            <a:r>
              <a:rPr lang="en-US" sz="2400" b="1" i="1" dirty="0">
                <a:latin typeface="Arial" charset="0"/>
                <a:ea typeface="Arial" charset="0"/>
                <a:cs typeface="Arial" charset="0"/>
              </a:rPr>
              <a:t>Academic Library Impact: Improving Practice and Essential Areas to Research</a:t>
            </a:r>
            <a:r>
              <a:rPr lang="en-US" sz="2400" b="1" dirty="0">
                <a:latin typeface="Arial" charset="0"/>
                <a:ea typeface="Arial" charset="0"/>
                <a:cs typeface="Arial" charset="0"/>
              </a:rPr>
              <a:t>, researched by Lynn </a:t>
            </a:r>
            <a:r>
              <a:rPr lang="en-US" sz="2400" b="1" dirty="0" err="1">
                <a:latin typeface="Arial" charset="0"/>
                <a:ea typeface="Arial" charset="0"/>
                <a:cs typeface="Arial" charset="0"/>
              </a:rPr>
              <a:t>Silipigni</a:t>
            </a:r>
            <a:r>
              <a:rPr lang="en-US" sz="2400" b="1" dirty="0">
                <a:latin typeface="Arial" charset="0"/>
                <a:ea typeface="Arial" charset="0"/>
                <a:cs typeface="Arial" charset="0"/>
              </a:rPr>
              <a:t> </a:t>
            </a:r>
            <a:r>
              <a:rPr lang="en-US" sz="2400" b="1" dirty="0" err="1">
                <a:latin typeface="Arial" charset="0"/>
                <a:ea typeface="Arial" charset="0"/>
                <a:cs typeface="Arial" charset="0"/>
              </a:rPr>
              <a:t>Connaway</a:t>
            </a:r>
            <a:r>
              <a:rPr lang="en-US" sz="2400" b="1" dirty="0">
                <a:latin typeface="Arial" charset="0"/>
                <a:ea typeface="Arial" charset="0"/>
                <a:cs typeface="Arial" charset="0"/>
              </a:rPr>
              <a:t>, William Harvey, Vanessa Kitzie, and Stephanie </a:t>
            </a:r>
            <a:r>
              <a:rPr lang="en-US" sz="2400" b="1" dirty="0" err="1">
                <a:latin typeface="Arial" charset="0"/>
                <a:ea typeface="Arial" charset="0"/>
                <a:cs typeface="Arial" charset="0"/>
              </a:rPr>
              <a:t>Mikitish</a:t>
            </a:r>
            <a:r>
              <a:rPr lang="en-US" sz="2400" b="1" dirty="0">
                <a:latin typeface="Arial" charset="0"/>
                <a:ea typeface="Arial" charset="0"/>
                <a:cs typeface="Arial" charset="0"/>
              </a:rPr>
              <a:t>. </a:t>
            </a:r>
          </a:p>
          <a:p>
            <a:pPr marL="0" lvl="1" indent="0" defTabSz="1219170">
              <a:spcBef>
                <a:spcPts val="0"/>
              </a:spcBef>
              <a:buNone/>
              <a:defRPr/>
            </a:pPr>
            <a:endParaRPr lang="en-US" sz="2133" b="1" i="1" dirty="0">
              <a:latin typeface="Arial" charset="0"/>
              <a:ea typeface="Arial" charset="0"/>
              <a:cs typeface="Arial" charset="0"/>
            </a:endParaRPr>
          </a:p>
          <a:p>
            <a:pPr marL="0" lvl="1" indent="0" defTabSz="1219170">
              <a:spcBef>
                <a:spcPts val="0"/>
              </a:spcBef>
              <a:buNone/>
              <a:defRPr/>
            </a:pPr>
            <a:r>
              <a:rPr lang="en-US" sz="2133" b="1" dirty="0">
                <a:latin typeface="Arial" charset="0"/>
                <a:ea typeface="Arial" charset="0"/>
                <a:cs typeface="Arial" charset="0"/>
              </a:rPr>
              <a:t>Project page: </a:t>
            </a:r>
            <a:r>
              <a:rPr lang="en-US" sz="2133" b="1" u="sng" dirty="0">
                <a:latin typeface="Arial" charset="0"/>
                <a:ea typeface="Arial" charset="0"/>
                <a:cs typeface="Arial" charset="0"/>
              </a:rPr>
              <a:t>http://</a:t>
            </a:r>
            <a:r>
              <a:rPr lang="en-US" sz="2133" b="1" u="sng" dirty="0" err="1">
                <a:latin typeface="Arial" charset="0"/>
                <a:ea typeface="Arial" charset="0"/>
                <a:cs typeface="Arial" charset="0"/>
              </a:rPr>
              <a:t>www.oclc.org</a:t>
            </a:r>
            <a:r>
              <a:rPr lang="en-US" sz="2133" b="1" u="sng" dirty="0">
                <a:latin typeface="Arial" charset="0"/>
                <a:ea typeface="Arial" charset="0"/>
                <a:cs typeface="Arial" charset="0"/>
              </a:rPr>
              <a:t>/research/themes/user-studies/</a:t>
            </a:r>
            <a:r>
              <a:rPr lang="en-US" sz="2133" b="1" u="sng" dirty="0" err="1">
                <a:latin typeface="Arial" charset="0"/>
                <a:ea typeface="Arial" charset="0"/>
                <a:cs typeface="Arial" charset="0"/>
              </a:rPr>
              <a:t>acrl-agenda.html</a:t>
            </a:r>
            <a:r>
              <a:rPr lang="en-US" sz="2133" b="1" u="sng" dirty="0">
                <a:latin typeface="Arial" charset="0"/>
                <a:ea typeface="Arial" charset="0"/>
                <a:cs typeface="Arial" charset="0"/>
              </a:rPr>
              <a:t> </a:t>
            </a:r>
            <a:r>
              <a:rPr lang="en-US" sz="2133" b="1" i="1" u="sng" dirty="0">
                <a:latin typeface="Arial" charset="0"/>
                <a:ea typeface="Arial" charset="0"/>
                <a:cs typeface="Arial" charset="0"/>
              </a:rPr>
              <a:t> </a:t>
            </a:r>
          </a:p>
        </p:txBody>
      </p:sp>
      <p:sp>
        <p:nvSpPr>
          <p:cNvPr id="4" name="Title 4">
            <a:extLst>
              <a:ext uri="{FF2B5EF4-FFF2-40B4-BE49-F238E27FC236}">
                <a16:creationId xmlns:a16="http://schemas.microsoft.com/office/drawing/2014/main" id="{2C4E790F-C4D1-487D-8866-4E6782F01545}"/>
              </a:ext>
            </a:extLst>
          </p:cNvPr>
          <p:cNvSpPr txBox="1">
            <a:spLocks/>
          </p:cNvSpPr>
          <p:nvPr/>
        </p:nvSpPr>
        <p:spPr>
          <a:xfrm>
            <a:off x="5781369" y="5987675"/>
            <a:ext cx="6410632" cy="260725"/>
          </a:xfrm>
          <a:prstGeom prst="rect">
            <a:avLst/>
          </a:prstGeom>
          <a:no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932871">
              <a:defRPr/>
            </a:pPr>
            <a:r>
              <a:rPr lang="en-US" sz="1000" dirty="0">
                <a:solidFill>
                  <a:schemeClr val="bg1"/>
                </a:solidFill>
                <a:latin typeface="Arial" panose="020B0604020202020204" pitchFamily="34" charset="0"/>
                <a:cs typeface="Arial" panose="020B0604020202020204" pitchFamily="34" charset="0"/>
              </a:rPr>
              <a:t>Image: https://www.flickr.com/photos/volker-kannacher/5464198864/ by Volker </a:t>
            </a:r>
            <a:r>
              <a:rPr lang="en-US" sz="1000" dirty="0" err="1">
                <a:solidFill>
                  <a:schemeClr val="bg1"/>
                </a:solidFill>
                <a:latin typeface="Arial" panose="020B0604020202020204" pitchFamily="34" charset="0"/>
                <a:cs typeface="Arial" panose="020B0604020202020204" pitchFamily="34" charset="0"/>
              </a:rPr>
              <a:t>Kannacher</a:t>
            </a:r>
            <a:r>
              <a:rPr lang="en-US" sz="1000" dirty="0">
                <a:solidFill>
                  <a:schemeClr val="bg1"/>
                </a:solidFill>
                <a:latin typeface="Arial" panose="020B0604020202020204" pitchFamily="34" charset="0"/>
                <a:cs typeface="Arial" panose="020B0604020202020204" pitchFamily="34" charset="0"/>
              </a:rPr>
              <a:t> / CC BY-ND 2.0</a:t>
            </a:r>
          </a:p>
        </p:txBody>
      </p:sp>
    </p:spTree>
    <p:extLst>
      <p:ext uri="{BB962C8B-B14F-4D97-AF65-F5344CB8AC3E}">
        <p14:creationId xmlns:p14="http://schemas.microsoft.com/office/powerpoint/2010/main" val="1247729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E507EF-8481-43E6-B81D-3ADC5328832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520" y="0"/>
            <a:ext cx="12207520" cy="6263640"/>
          </a:xfrm>
          <a:prstGeom prst="rect">
            <a:avLst/>
          </a:prstGeom>
        </p:spPr>
      </p:pic>
      <p:sp>
        <p:nvSpPr>
          <p:cNvPr id="3" name="Text Placeholder 2">
            <a:extLst>
              <a:ext uri="{FF2B5EF4-FFF2-40B4-BE49-F238E27FC236}">
                <a16:creationId xmlns:a16="http://schemas.microsoft.com/office/drawing/2014/main" id="{2539E19D-8F8B-4CB8-A787-E51EF58EB725}"/>
              </a:ext>
            </a:extLst>
          </p:cNvPr>
          <p:cNvSpPr>
            <a:spLocks noGrp="1"/>
          </p:cNvSpPr>
          <p:nvPr>
            <p:ph type="body" sz="quarter" idx="4294967295"/>
          </p:nvPr>
        </p:nvSpPr>
        <p:spPr>
          <a:xfrm>
            <a:off x="0" y="960438"/>
            <a:ext cx="11252200" cy="2968625"/>
          </a:xfrm>
          <a:prstGeom prst="rect">
            <a:avLst/>
          </a:prstGeom>
          <a:solidFill>
            <a:schemeClr val="tx1">
              <a:alpha val="45000"/>
            </a:schemeClr>
          </a:solidFill>
        </p:spPr>
        <p:txBody>
          <a:bodyPr/>
          <a:lstStyle/>
          <a:p>
            <a:pPr marL="514350" indent="-514350">
              <a:buFont typeface="+mj-lt"/>
              <a:buAutoNum type="arabicPeriod" startAt="6"/>
            </a:pPr>
            <a:r>
              <a:rPr lang="en-US" sz="2800" b="1" dirty="0">
                <a:solidFill>
                  <a:schemeClr val="bg1"/>
                </a:solidFill>
              </a:rPr>
              <a:t>What challenges do you see in the way the library staff communicates with the academic community, including students, faculty, and administration?</a:t>
            </a:r>
          </a:p>
          <a:p>
            <a:pPr marL="514350" indent="-514350">
              <a:buFont typeface="+mj-lt"/>
              <a:buAutoNum type="arabicPeriod" startAt="6"/>
            </a:pPr>
            <a:r>
              <a:rPr lang="en-US" sz="2800" b="1" dirty="0">
                <a:solidFill>
                  <a:schemeClr val="bg1"/>
                </a:solidFill>
              </a:rPr>
              <a:t>What do you think would facilitate communication between the library staff and your academic community, including students, faculty, and administration?</a:t>
            </a:r>
          </a:p>
        </p:txBody>
      </p:sp>
      <p:sp>
        <p:nvSpPr>
          <p:cNvPr id="9" name="Text Placeholder 1">
            <a:extLst>
              <a:ext uri="{FF2B5EF4-FFF2-40B4-BE49-F238E27FC236}">
                <a16:creationId xmlns:a16="http://schemas.microsoft.com/office/drawing/2014/main" id="{EE6EF84E-A4F4-4F0E-95A6-2F4DA6231254}"/>
              </a:ext>
            </a:extLst>
          </p:cNvPr>
          <p:cNvSpPr txBox="1">
            <a:spLocks/>
          </p:cNvSpPr>
          <p:nvPr/>
        </p:nvSpPr>
        <p:spPr>
          <a:xfrm>
            <a:off x="0" y="228869"/>
            <a:ext cx="11252197" cy="730981"/>
          </a:xfrm>
          <a:prstGeom prst="rect">
            <a:avLst/>
          </a:prstGeom>
          <a:solidFill>
            <a:schemeClr val="tx1">
              <a:alpha val="45000"/>
            </a:schemeClr>
          </a:solidFill>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4000" b="1" dirty="0">
                <a:solidFill>
                  <a:schemeClr val="bg1"/>
                </a:solidFill>
              </a:rPr>
              <a:t>Provost Semi-Structured Interviews</a:t>
            </a:r>
          </a:p>
        </p:txBody>
      </p:sp>
      <p:sp>
        <p:nvSpPr>
          <p:cNvPr id="10" name="Rectangle 9">
            <a:extLst>
              <a:ext uri="{FF2B5EF4-FFF2-40B4-BE49-F238E27FC236}">
                <a16:creationId xmlns:a16="http://schemas.microsoft.com/office/drawing/2014/main" id="{23197FDA-D30C-4F13-A49E-4C34110F4146}"/>
              </a:ext>
            </a:extLst>
          </p:cNvPr>
          <p:cNvSpPr/>
          <p:nvPr/>
        </p:nvSpPr>
        <p:spPr>
          <a:xfrm>
            <a:off x="0" y="6033102"/>
            <a:ext cx="6096000" cy="230832"/>
          </a:xfrm>
          <a:prstGeom prst="rect">
            <a:avLst/>
          </a:prstGeom>
        </p:spPr>
        <p:txBody>
          <a:bodyPr>
            <a:spAutoFit/>
          </a:bodyPr>
          <a:lstStyle/>
          <a:p>
            <a:r>
              <a:rPr lang="en-US" sz="900" dirty="0">
                <a:solidFill>
                  <a:schemeClr val="bg1"/>
                </a:solidFill>
              </a:rPr>
              <a:t>Image: https://www.flickr.com/photos/indigoskies/6791740490 by Indigo Skies Photography / CC BY-NC-ND 2.0</a:t>
            </a:r>
          </a:p>
        </p:txBody>
      </p:sp>
    </p:spTree>
    <p:extLst>
      <p:ext uri="{BB962C8B-B14F-4D97-AF65-F5344CB8AC3E}">
        <p14:creationId xmlns:p14="http://schemas.microsoft.com/office/powerpoint/2010/main" val="3053337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5D16C1C-5BC4-41AF-8CDD-0CBAD16E03F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sp>
        <p:nvSpPr>
          <p:cNvPr id="3" name="Text Placeholder 2"/>
          <p:cNvSpPr>
            <a:spLocks noGrp="1"/>
          </p:cNvSpPr>
          <p:nvPr>
            <p:ph type="body" sz="quarter" idx="11"/>
          </p:nvPr>
        </p:nvSpPr>
        <p:spPr>
          <a:xfrm>
            <a:off x="1650999" y="2331720"/>
            <a:ext cx="10541001" cy="3503725"/>
          </a:xfrm>
        </p:spPr>
        <p:txBody>
          <a:bodyPr/>
          <a:lstStyle/>
          <a:p>
            <a:pPr marL="0" indent="0">
              <a:buNone/>
            </a:pPr>
            <a:r>
              <a:rPr lang="en-US" sz="3200" b="1" dirty="0"/>
              <a:t>Communication</a:t>
            </a:r>
          </a:p>
          <a:p>
            <a:pPr marL="0" indent="0">
              <a:buNone/>
            </a:pPr>
            <a:r>
              <a:rPr lang="en-US" sz="2667" b="1" dirty="0"/>
              <a:t>“[Librarians] have to be able to sell to the deans that this is something valuable that the deans want to be a part of, and the deans are going to be impacted by their faculty feeling like that this is a worthy thing because if we use money for one thing, we can’t use if for something else. I think customer service…becomes really important in this kind of environment. </a:t>
            </a:r>
          </a:p>
          <a:p>
            <a:pPr marL="0" indent="0">
              <a:buNone/>
            </a:pPr>
            <a:r>
              <a:rPr lang="en-US" sz="2133" b="1" i="1" dirty="0"/>
              <a:t>(Provost Interviewee PP07, Research University, Secular, Public) </a:t>
            </a:r>
          </a:p>
        </p:txBody>
      </p:sp>
      <p:sp>
        <p:nvSpPr>
          <p:cNvPr id="4" name="Title 4">
            <a:extLst>
              <a:ext uri="{FF2B5EF4-FFF2-40B4-BE49-F238E27FC236}">
                <a16:creationId xmlns:a16="http://schemas.microsoft.com/office/drawing/2014/main" id="{20A63F02-0AF2-49F8-B366-132B3647CF18}"/>
              </a:ext>
            </a:extLst>
          </p:cNvPr>
          <p:cNvSpPr txBox="1">
            <a:spLocks/>
          </p:cNvSpPr>
          <p:nvPr/>
        </p:nvSpPr>
        <p:spPr>
          <a:xfrm>
            <a:off x="-1" y="5987675"/>
            <a:ext cx="6961240" cy="260725"/>
          </a:xfrm>
          <a:prstGeom prst="rect">
            <a:avLst/>
          </a:prstGeom>
          <a:no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000" dirty="0">
                <a:solidFill>
                  <a:schemeClr val="bg1"/>
                </a:solidFill>
                <a:latin typeface="Arial" panose="020B0604020202020204" pitchFamily="34" charset="0"/>
                <a:cs typeface="Arial" panose="020B0604020202020204" pitchFamily="34" charset="0"/>
              </a:rPr>
              <a:t>Image: https://www.flickr.com/photos/volker-kannacher/5464199416/ by Volker </a:t>
            </a:r>
            <a:r>
              <a:rPr lang="en-US" sz="1000" dirty="0" err="1">
                <a:solidFill>
                  <a:schemeClr val="bg1"/>
                </a:solidFill>
                <a:latin typeface="Arial" panose="020B0604020202020204" pitchFamily="34" charset="0"/>
                <a:cs typeface="Arial" panose="020B0604020202020204" pitchFamily="34" charset="0"/>
              </a:rPr>
              <a:t>Kannacher</a:t>
            </a:r>
            <a:r>
              <a:rPr lang="en-US" sz="1000" dirty="0">
                <a:solidFill>
                  <a:schemeClr val="bg1"/>
                </a:solidFill>
                <a:latin typeface="Arial" panose="020B0604020202020204" pitchFamily="34" charset="0"/>
                <a:cs typeface="Arial" panose="020B0604020202020204" pitchFamily="34" charset="0"/>
              </a:rPr>
              <a:t> / CC BY-ND 2.0</a:t>
            </a:r>
          </a:p>
        </p:txBody>
      </p:sp>
    </p:spTree>
    <p:extLst>
      <p:ext uri="{BB962C8B-B14F-4D97-AF65-F5344CB8AC3E}">
        <p14:creationId xmlns:p14="http://schemas.microsoft.com/office/powerpoint/2010/main" val="1495900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359858"/>
          </a:xfrm>
          <a:prstGeom prst="rect">
            <a:avLst/>
          </a:prstGeom>
        </p:spPr>
      </p:pic>
      <p:sp>
        <p:nvSpPr>
          <p:cNvPr id="2" name="Text Placeholder 1"/>
          <p:cNvSpPr>
            <a:spLocks noGrp="1"/>
          </p:cNvSpPr>
          <p:nvPr>
            <p:ph type="body" sz="quarter" idx="13"/>
          </p:nvPr>
        </p:nvSpPr>
        <p:spPr>
          <a:xfrm>
            <a:off x="0" y="520751"/>
            <a:ext cx="6766560" cy="787166"/>
          </a:xfrm>
          <a:solidFill>
            <a:schemeClr val="tx1">
              <a:alpha val="65000"/>
            </a:schemeClr>
          </a:solidFill>
        </p:spPr>
        <p:txBody>
          <a:bodyPr/>
          <a:lstStyle/>
          <a:p>
            <a:r>
              <a:rPr lang="en-US" sz="4400" dirty="0">
                <a:solidFill>
                  <a:schemeClr val="bg1"/>
                </a:solidFill>
              </a:rPr>
              <a:t>Focus Group Interviews</a:t>
            </a:r>
          </a:p>
        </p:txBody>
      </p:sp>
      <p:sp>
        <p:nvSpPr>
          <p:cNvPr id="3" name="Text Placeholder 2"/>
          <p:cNvSpPr>
            <a:spLocks noGrp="1"/>
          </p:cNvSpPr>
          <p:nvPr>
            <p:ph type="body" sz="quarter" idx="14"/>
          </p:nvPr>
        </p:nvSpPr>
        <p:spPr>
          <a:xfrm>
            <a:off x="0" y="1597837"/>
            <a:ext cx="6766560" cy="4208603"/>
          </a:xfrm>
          <a:solidFill>
            <a:schemeClr val="tx1">
              <a:alpha val="65000"/>
            </a:schemeClr>
          </a:solidFill>
        </p:spPr>
        <p:txBody>
          <a:bodyPr/>
          <a:lstStyle/>
          <a:p>
            <a:r>
              <a:rPr lang="en-US" sz="3200" b="1" dirty="0">
                <a:solidFill>
                  <a:schemeClr val="bg1"/>
                </a:solidFill>
              </a:rPr>
              <a:t>Group interviews</a:t>
            </a:r>
          </a:p>
          <a:p>
            <a:r>
              <a:rPr lang="en-US" sz="3200" b="1" dirty="0">
                <a:solidFill>
                  <a:schemeClr val="bg1"/>
                </a:solidFill>
              </a:rPr>
              <a:t>A lot of data in little time </a:t>
            </a:r>
          </a:p>
          <a:p>
            <a:r>
              <a:rPr lang="en-US" sz="3200" b="1" dirty="0">
                <a:solidFill>
                  <a:schemeClr val="bg1"/>
                </a:solidFill>
              </a:rPr>
              <a:t>Small time commitment for participants and researchers</a:t>
            </a:r>
          </a:p>
          <a:p>
            <a:r>
              <a:rPr lang="en-US" sz="3200" b="1" dirty="0">
                <a:solidFill>
                  <a:schemeClr val="bg1"/>
                </a:solidFill>
              </a:rPr>
              <a:t>Possibility of “groupthink” or self-censoring in the group setting</a:t>
            </a:r>
          </a:p>
          <a:p>
            <a:pPr marL="0" indent="0" algn="r">
              <a:buNone/>
            </a:pPr>
            <a:r>
              <a:rPr lang="en-US" sz="1800" b="1" dirty="0">
                <a:solidFill>
                  <a:schemeClr val="bg1"/>
                </a:solidFill>
              </a:rPr>
              <a:t>(Asher &amp; Miller, 2011, 15)</a:t>
            </a:r>
            <a:endParaRPr lang="en-US" sz="2800" b="1" dirty="0">
              <a:solidFill>
                <a:schemeClr val="bg1"/>
              </a:solidFill>
            </a:endParaRPr>
          </a:p>
        </p:txBody>
      </p:sp>
      <p:sp>
        <p:nvSpPr>
          <p:cNvPr id="4" name="Rectangle 3">
            <a:extLst>
              <a:ext uri="{FF2B5EF4-FFF2-40B4-BE49-F238E27FC236}">
                <a16:creationId xmlns:a16="http://schemas.microsoft.com/office/drawing/2014/main" id="{B0CCC643-EECC-4945-AB71-69826D222D95}"/>
              </a:ext>
            </a:extLst>
          </p:cNvPr>
          <p:cNvSpPr/>
          <p:nvPr/>
        </p:nvSpPr>
        <p:spPr>
          <a:xfrm>
            <a:off x="6096000" y="0"/>
            <a:ext cx="6096000" cy="230832"/>
          </a:xfrm>
          <a:prstGeom prst="rect">
            <a:avLst/>
          </a:prstGeom>
        </p:spPr>
        <p:txBody>
          <a:bodyPr>
            <a:spAutoFit/>
          </a:bodyPr>
          <a:lstStyle/>
          <a:p>
            <a:pPr algn="r"/>
            <a:r>
              <a:rPr lang="en-US" sz="900" dirty="0">
                <a:latin typeface="Arial" panose="020B0604020202020204" pitchFamily="34" charset="0"/>
                <a:cs typeface="Arial" panose="020B0604020202020204" pitchFamily="34" charset="0"/>
              </a:rPr>
              <a:t>Image: https://www.flickr.com/photos/lifeofrobert/3894022267 by *Robert* / CC BY-SA 2.0</a:t>
            </a:r>
          </a:p>
        </p:txBody>
      </p:sp>
    </p:spTree>
    <p:extLst>
      <p:ext uri="{BB962C8B-B14F-4D97-AF65-F5344CB8AC3E}">
        <p14:creationId xmlns:p14="http://schemas.microsoft.com/office/powerpoint/2010/main" val="723543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6225E37-7705-43C3-BD00-4604699609B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xfrm>
            <a:off x="0" y="0"/>
            <a:ext cx="12192000" cy="6248400"/>
          </a:xfrm>
        </p:spPr>
      </p:pic>
      <p:sp>
        <p:nvSpPr>
          <p:cNvPr id="5" name="Text Placeholder 4">
            <a:extLst>
              <a:ext uri="{FF2B5EF4-FFF2-40B4-BE49-F238E27FC236}">
                <a16:creationId xmlns:a16="http://schemas.microsoft.com/office/drawing/2014/main" id="{A719B0CA-9528-42EE-AFE6-BFD229392239}"/>
              </a:ext>
            </a:extLst>
          </p:cNvPr>
          <p:cNvSpPr>
            <a:spLocks noGrp="1"/>
          </p:cNvSpPr>
          <p:nvPr>
            <p:ph type="body" sz="quarter" idx="11"/>
          </p:nvPr>
        </p:nvSpPr>
        <p:spPr>
          <a:xfrm>
            <a:off x="1731263" y="1003183"/>
            <a:ext cx="10460737" cy="4739640"/>
          </a:xfrm>
        </p:spPr>
        <p:txBody>
          <a:bodyPr/>
          <a:lstStyle/>
          <a:p>
            <a:pPr marL="457200" indent="-457200">
              <a:buFont typeface="+mj-lt"/>
              <a:buAutoNum type="arabicPeriod" startAt="6"/>
            </a:pPr>
            <a:r>
              <a:rPr lang="en-US" sz="2600" b="1" dirty="0"/>
              <a:t>If you had a magic wand, how would you better communicate and make your administration, faculty, and students more aware of the services the library offers and their impact on student learning and success? </a:t>
            </a:r>
          </a:p>
          <a:p>
            <a:pPr marL="457200" indent="-457200">
              <a:buFont typeface="+mj-lt"/>
              <a:buAutoNum type="arabicPeriod" startAt="6"/>
            </a:pPr>
            <a:r>
              <a:rPr lang="en-US" sz="2600" b="1" dirty="0"/>
              <a:t>What else would you like to share about: </a:t>
            </a:r>
          </a:p>
          <a:p>
            <a:pPr marL="914400" lvl="1" indent="-382588">
              <a:buFont typeface="+mj-lt"/>
              <a:buAutoNum type="alphaLcPeriod"/>
            </a:pPr>
            <a:r>
              <a:rPr lang="en-US" sz="2600" b="1" dirty="0"/>
              <a:t>How your library supports the mission of your larger institution? </a:t>
            </a:r>
          </a:p>
          <a:p>
            <a:pPr marL="914400" lvl="1" indent="-382588">
              <a:buFont typeface="+mj-lt"/>
              <a:buAutoNum type="alphaLcPeriod"/>
            </a:pPr>
            <a:r>
              <a:rPr lang="en-US" sz="2600" b="1" dirty="0"/>
              <a:t>How you communicate this support to your institution’s administration? </a:t>
            </a:r>
          </a:p>
          <a:p>
            <a:pPr marL="914400" lvl="1" indent="-382588">
              <a:buFont typeface="+mj-lt"/>
              <a:buAutoNum type="alphaLcPeriod"/>
            </a:pPr>
            <a:r>
              <a:rPr lang="en-US" sz="2600" b="1" dirty="0"/>
              <a:t>How you articulate value to your institution’s administration?</a:t>
            </a:r>
          </a:p>
        </p:txBody>
      </p:sp>
      <p:sp>
        <p:nvSpPr>
          <p:cNvPr id="6" name="Text Placeholder 1">
            <a:extLst>
              <a:ext uri="{FF2B5EF4-FFF2-40B4-BE49-F238E27FC236}">
                <a16:creationId xmlns:a16="http://schemas.microsoft.com/office/drawing/2014/main" id="{91201C09-2FA3-482D-92C6-A98E9D4E55CA}"/>
              </a:ext>
            </a:extLst>
          </p:cNvPr>
          <p:cNvSpPr txBox="1">
            <a:spLocks/>
          </p:cNvSpPr>
          <p:nvPr/>
        </p:nvSpPr>
        <p:spPr>
          <a:xfrm>
            <a:off x="6096000" y="216017"/>
            <a:ext cx="6096000" cy="787166"/>
          </a:xfrm>
          <a:prstGeom prst="rect">
            <a:avLst/>
          </a:prstGeom>
          <a:solidFill>
            <a:schemeClr val="tx1">
              <a:alpha val="65000"/>
            </a:schemeClr>
          </a:solidFill>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4000" b="1" dirty="0">
                <a:solidFill>
                  <a:schemeClr val="bg1"/>
                </a:solidFill>
              </a:rPr>
              <a:t>ACRL Research Agenda</a:t>
            </a:r>
          </a:p>
        </p:txBody>
      </p:sp>
      <p:sp>
        <p:nvSpPr>
          <p:cNvPr id="9" name="Rectangle 8">
            <a:extLst>
              <a:ext uri="{FF2B5EF4-FFF2-40B4-BE49-F238E27FC236}">
                <a16:creationId xmlns:a16="http://schemas.microsoft.com/office/drawing/2014/main" id="{F6D618A1-6E43-4377-825D-9242C8A43A70}"/>
              </a:ext>
            </a:extLst>
          </p:cNvPr>
          <p:cNvSpPr/>
          <p:nvPr/>
        </p:nvSpPr>
        <p:spPr>
          <a:xfrm>
            <a:off x="6096000" y="5986939"/>
            <a:ext cx="6096000" cy="246221"/>
          </a:xfrm>
          <a:prstGeom prst="rect">
            <a:avLst/>
          </a:prstGeom>
        </p:spPr>
        <p:txBody>
          <a:bodyPr>
            <a:spAutoFit/>
          </a:bodyPr>
          <a:lstStyle/>
          <a:p>
            <a:pPr algn="r"/>
            <a:r>
              <a:rPr lang="en-US" sz="1000" dirty="0">
                <a:solidFill>
                  <a:schemeClr val="bg1"/>
                </a:solidFill>
              </a:rPr>
              <a:t>Image: https://www.flickr.com/photos/lynnfriedman/8649862101 by Lynn Friedman / CC BY-NC-ND 2.0</a:t>
            </a:r>
          </a:p>
        </p:txBody>
      </p:sp>
    </p:spTree>
    <p:extLst>
      <p:ext uri="{BB962C8B-B14F-4D97-AF65-F5344CB8AC3E}">
        <p14:creationId xmlns:p14="http://schemas.microsoft.com/office/powerpoint/2010/main" val="209015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F68B63A-2DA3-4B2D-BC35-364A5A8AF20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prstGeom prst="rect">
            <a:avLst/>
          </a:prstGeom>
        </p:spPr>
      </p:pic>
      <p:sp>
        <p:nvSpPr>
          <p:cNvPr id="3" name="Text Placeholder 2"/>
          <p:cNvSpPr>
            <a:spLocks noGrp="1"/>
          </p:cNvSpPr>
          <p:nvPr>
            <p:ph type="body" sz="quarter" idx="11"/>
          </p:nvPr>
        </p:nvSpPr>
        <p:spPr>
          <a:xfrm>
            <a:off x="0" y="1719071"/>
            <a:ext cx="6839711" cy="4137661"/>
          </a:xfrm>
        </p:spPr>
        <p:txBody>
          <a:bodyPr/>
          <a:lstStyle/>
          <a:p>
            <a:pPr marL="0" indent="0">
              <a:buNone/>
            </a:pPr>
            <a:r>
              <a:rPr lang="en-US" sz="2667" b="1" dirty="0"/>
              <a:t>“…the whole kind of conversation around fake news is this really important example of how important it is in our daily life and civic health in order to bring critical skills to bear on understanding information and being able to critically evaluate the source of that.”</a:t>
            </a:r>
          </a:p>
          <a:p>
            <a:pPr marL="0" indent="0" algn="r">
              <a:buNone/>
            </a:pPr>
            <a:r>
              <a:rPr lang="en-US" sz="2667" b="1" dirty="0"/>
              <a:t> </a:t>
            </a:r>
            <a:r>
              <a:rPr lang="en-US" sz="2133" b="1" i="1" dirty="0"/>
              <a:t>(Advisory Member LM03, Research University, Secular, Private)</a:t>
            </a:r>
          </a:p>
        </p:txBody>
      </p:sp>
      <p:sp>
        <p:nvSpPr>
          <p:cNvPr id="5" name="Title 4">
            <a:extLst>
              <a:ext uri="{FF2B5EF4-FFF2-40B4-BE49-F238E27FC236}">
                <a16:creationId xmlns:a16="http://schemas.microsoft.com/office/drawing/2014/main" id="{F819D213-D4C9-4E31-B216-27BFD580DD25}"/>
              </a:ext>
            </a:extLst>
          </p:cNvPr>
          <p:cNvSpPr txBox="1">
            <a:spLocks/>
          </p:cNvSpPr>
          <p:nvPr/>
        </p:nvSpPr>
        <p:spPr>
          <a:xfrm>
            <a:off x="0" y="6035443"/>
            <a:ext cx="5928855" cy="260725"/>
          </a:xfrm>
          <a:prstGeom prst="rect">
            <a:avLst/>
          </a:prstGeom>
          <a:no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000" b="1" dirty="0">
                <a:solidFill>
                  <a:schemeClr val="bg1"/>
                </a:solidFill>
                <a:latin typeface="Arial" panose="020B0604020202020204" pitchFamily="34" charset="0"/>
                <a:cs typeface="Arial" panose="020B0604020202020204" pitchFamily="34" charset="0"/>
              </a:rPr>
              <a:t>Image: https://www.flickr.com/photos/mxmstryo/3507201141/ by </a:t>
            </a:r>
            <a:r>
              <a:rPr lang="en-US" sz="1000" b="1" dirty="0" err="1">
                <a:solidFill>
                  <a:schemeClr val="bg1"/>
                </a:solidFill>
                <a:latin typeface="Arial" panose="020B0604020202020204" pitchFamily="34" charset="0"/>
                <a:cs typeface="Arial" panose="020B0604020202020204" pitchFamily="34" charset="0"/>
              </a:rPr>
              <a:t>mxmstryo</a:t>
            </a:r>
            <a:r>
              <a:rPr lang="en-US" sz="1000" b="1" dirty="0">
                <a:solidFill>
                  <a:schemeClr val="bg1"/>
                </a:solidFill>
                <a:latin typeface="Arial" panose="020B0604020202020204" pitchFamily="34" charset="0"/>
                <a:cs typeface="Arial" panose="020B0604020202020204" pitchFamily="34" charset="0"/>
              </a:rPr>
              <a:t> / CC BY 2.0</a:t>
            </a:r>
          </a:p>
        </p:txBody>
      </p:sp>
    </p:spTree>
    <p:extLst>
      <p:ext uri="{BB962C8B-B14F-4D97-AF65-F5344CB8AC3E}">
        <p14:creationId xmlns:p14="http://schemas.microsoft.com/office/powerpoint/2010/main" val="982917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EB63C2-6396-4B8F-B0AF-120186BB983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
            <a:ext cx="12192000" cy="6248401"/>
          </a:xfrm>
          <a:prstGeom prst="rect">
            <a:avLst/>
          </a:prstGeom>
        </p:spPr>
      </p:pic>
      <p:sp>
        <p:nvSpPr>
          <p:cNvPr id="19458" name="Rectangle 3">
            <a:extLst>
              <a:ext uri="{FF2B5EF4-FFF2-40B4-BE49-F238E27FC236}">
                <a16:creationId xmlns:a16="http://schemas.microsoft.com/office/drawing/2014/main" id="{94167EBC-70F7-40A6-9C1C-C00210E48CAE}"/>
              </a:ext>
            </a:extLst>
          </p:cNvPr>
          <p:cNvSpPr>
            <a:spLocks noGrp="1" noChangeArrowheads="1"/>
          </p:cNvSpPr>
          <p:nvPr>
            <p:ph type="body" sz="quarter" idx="13"/>
          </p:nvPr>
        </p:nvSpPr>
        <p:spPr>
          <a:xfrm>
            <a:off x="0" y="-1"/>
            <a:ext cx="11252197" cy="1899255"/>
          </a:xfrm>
        </p:spPr>
        <p:txBody>
          <a:bodyPr lIns="91440" tIns="45720" rIns="91440" bIns="45720"/>
          <a:lstStyle/>
          <a:p>
            <a:pPr>
              <a:lnSpc>
                <a:spcPct val="110000"/>
              </a:lnSpc>
            </a:pPr>
            <a:r>
              <a:rPr lang="en-US" sz="4400" dirty="0">
                <a:solidFill>
                  <a:schemeClr val="bg1"/>
                </a:solidFill>
              </a:rPr>
              <a:t>Seeking Synchronicity: </a:t>
            </a:r>
            <a:br>
              <a:rPr lang="en-US" sz="3200" dirty="0">
                <a:solidFill>
                  <a:schemeClr val="bg1"/>
                </a:solidFill>
              </a:rPr>
            </a:br>
            <a:r>
              <a:rPr lang="en-US" sz="3200" dirty="0">
                <a:solidFill>
                  <a:schemeClr val="bg1"/>
                </a:solidFill>
              </a:rPr>
              <a:t>Evaluating Virtual Reference Services from User, </a:t>
            </a:r>
            <a:br>
              <a:rPr lang="en-US" sz="3200" dirty="0">
                <a:solidFill>
                  <a:schemeClr val="bg1"/>
                </a:solidFill>
              </a:rPr>
            </a:br>
            <a:r>
              <a:rPr lang="en-US" sz="3200" dirty="0">
                <a:solidFill>
                  <a:schemeClr val="bg1"/>
                </a:solidFill>
              </a:rPr>
              <a:t>Non-User, and Librarian Perspectives</a:t>
            </a:r>
            <a:br>
              <a:rPr lang="en-US" sz="1800" dirty="0">
                <a:solidFill>
                  <a:schemeClr val="bg1"/>
                </a:solidFill>
              </a:rPr>
            </a:br>
            <a:endParaRPr lang="en-US" altLang="en-US" sz="1700" dirty="0">
              <a:solidFill>
                <a:schemeClr val="bg1"/>
              </a:solidFill>
            </a:endParaRPr>
          </a:p>
        </p:txBody>
      </p:sp>
      <p:sp>
        <p:nvSpPr>
          <p:cNvPr id="4" name="Text Placeholder 3">
            <a:extLst>
              <a:ext uri="{FF2B5EF4-FFF2-40B4-BE49-F238E27FC236}">
                <a16:creationId xmlns:a16="http://schemas.microsoft.com/office/drawing/2014/main" id="{E66A40D8-56AE-477F-9519-6770CDDF9F59}"/>
              </a:ext>
            </a:extLst>
          </p:cNvPr>
          <p:cNvSpPr>
            <a:spLocks noGrp="1"/>
          </p:cNvSpPr>
          <p:nvPr>
            <p:ph type="body" sz="quarter" idx="14"/>
          </p:nvPr>
        </p:nvSpPr>
        <p:spPr>
          <a:xfrm>
            <a:off x="0" y="2123629"/>
            <a:ext cx="7775221" cy="4657725"/>
          </a:xfrm>
        </p:spPr>
        <p:txBody>
          <a:bodyPr/>
          <a:lstStyle/>
          <a:p>
            <a:pPr marL="0" indent="0">
              <a:buNone/>
            </a:pPr>
            <a:r>
              <a:rPr lang="en-US" sz="2400" b="1" dirty="0">
                <a:solidFill>
                  <a:schemeClr val="bg1"/>
                </a:solidFill>
              </a:rPr>
              <a:t>Funded by IMLS, OCLC, and Rutgers University </a:t>
            </a:r>
          </a:p>
          <a:p>
            <a:pPr marL="0" indent="0">
              <a:buNone/>
            </a:pPr>
            <a:r>
              <a:rPr lang="en-US" sz="2400" b="1" dirty="0">
                <a:solidFill>
                  <a:schemeClr val="bg1"/>
                </a:solidFill>
              </a:rPr>
              <a:t>Four phases:</a:t>
            </a:r>
          </a:p>
          <a:p>
            <a:pPr marL="1066785" lvl="1" indent="-457200">
              <a:buFont typeface="+mj-lt"/>
              <a:buAutoNum type="arabicPeriod"/>
            </a:pPr>
            <a:r>
              <a:rPr lang="en-US" sz="2400" b="1" dirty="0">
                <a:solidFill>
                  <a:schemeClr val="bg1"/>
                </a:solidFill>
              </a:rPr>
              <a:t>Focus group interviews	</a:t>
            </a:r>
          </a:p>
          <a:p>
            <a:pPr marL="1066785" lvl="1" indent="-457200">
              <a:buFont typeface="+mj-lt"/>
              <a:buAutoNum type="arabicPeriod"/>
            </a:pPr>
            <a:r>
              <a:rPr lang="en-US" sz="2400" b="1" dirty="0">
                <a:solidFill>
                  <a:schemeClr val="bg1"/>
                </a:solidFill>
              </a:rPr>
              <a:t>Analysis of 850 </a:t>
            </a:r>
            <a:r>
              <a:rPr lang="en-US" sz="2400" b="1" dirty="0" err="1">
                <a:solidFill>
                  <a:schemeClr val="bg1"/>
                </a:solidFill>
              </a:rPr>
              <a:t>QuestionPoint</a:t>
            </a:r>
            <a:r>
              <a:rPr lang="en-US" sz="2400" b="1" dirty="0">
                <a:solidFill>
                  <a:schemeClr val="bg1"/>
                </a:solidFill>
              </a:rPr>
              <a:t> live chat transcripts</a:t>
            </a:r>
          </a:p>
          <a:p>
            <a:pPr marL="1066785" lvl="1" indent="-457200">
              <a:buFont typeface="+mj-lt"/>
              <a:buAutoNum type="arabicPeriod"/>
            </a:pPr>
            <a:r>
              <a:rPr lang="en-US" sz="2400" b="1" dirty="0">
                <a:solidFill>
                  <a:schemeClr val="bg1"/>
                </a:solidFill>
              </a:rPr>
              <a:t>Online surveys</a:t>
            </a:r>
          </a:p>
          <a:p>
            <a:pPr lvl="2">
              <a:buFont typeface="Arial" panose="020B0604020202020204" pitchFamily="34" charset="0"/>
              <a:buChar char="•"/>
            </a:pPr>
            <a:r>
              <a:rPr lang="en-US" sz="2400" b="1" dirty="0">
                <a:solidFill>
                  <a:schemeClr val="bg1"/>
                </a:solidFill>
              </a:rPr>
              <a:t>137 VRS Users</a:t>
            </a:r>
          </a:p>
          <a:p>
            <a:pPr lvl="2">
              <a:buFont typeface="Arial" panose="020B0604020202020204" pitchFamily="34" charset="0"/>
              <a:buChar char="•"/>
            </a:pPr>
            <a:r>
              <a:rPr lang="en-US" sz="2400" b="1" dirty="0">
                <a:solidFill>
                  <a:schemeClr val="bg1"/>
                </a:solidFill>
              </a:rPr>
              <a:t>175 VRS librarians</a:t>
            </a:r>
          </a:p>
          <a:p>
            <a:pPr lvl="2">
              <a:buFont typeface="Arial" panose="020B0604020202020204" pitchFamily="34" charset="0"/>
              <a:buChar char="•"/>
            </a:pPr>
            <a:r>
              <a:rPr lang="en-US" sz="2400" b="1" dirty="0">
                <a:solidFill>
                  <a:schemeClr val="bg1"/>
                </a:solidFill>
              </a:rPr>
              <a:t>184 VRS Non-users</a:t>
            </a:r>
          </a:p>
          <a:p>
            <a:pPr lvl="1">
              <a:buFont typeface="Arial" panose="020B0604020202020204" pitchFamily="34" charset="0"/>
              <a:buChar char="•"/>
            </a:pPr>
            <a:endParaRPr lang="en-US" sz="2000" b="1" dirty="0">
              <a:solidFill>
                <a:schemeClr val="bg1"/>
              </a:solidFill>
            </a:endParaRPr>
          </a:p>
        </p:txBody>
      </p:sp>
      <p:sp>
        <p:nvSpPr>
          <p:cNvPr id="5" name="Rectangle 4">
            <a:extLst>
              <a:ext uri="{FF2B5EF4-FFF2-40B4-BE49-F238E27FC236}">
                <a16:creationId xmlns:a16="http://schemas.microsoft.com/office/drawing/2014/main" id="{65C34A14-4DC9-4E7E-971C-D45F10540667}"/>
              </a:ext>
            </a:extLst>
          </p:cNvPr>
          <p:cNvSpPr/>
          <p:nvPr/>
        </p:nvSpPr>
        <p:spPr>
          <a:xfrm>
            <a:off x="6694485" y="2919442"/>
            <a:ext cx="4557712" cy="1899255"/>
          </a:xfrm>
          <a:prstGeom prst="rect">
            <a:avLst/>
          </a:prstGeom>
        </p:spPr>
        <p:txBody>
          <a:bodyPr wrap="square">
            <a:noAutofit/>
          </a:bodyPr>
          <a:lstStyle/>
          <a:p>
            <a:pPr marL="914400" lvl="1" indent="-457200">
              <a:spcBef>
                <a:spcPts val="576"/>
              </a:spcBef>
              <a:buFont typeface="+mj-lt"/>
              <a:buAutoNum type="arabicPeriod" startAt="4"/>
            </a:pPr>
            <a:r>
              <a:rPr lang="en-US" sz="2400" b="1" dirty="0">
                <a:solidFill>
                  <a:schemeClr val="bg1"/>
                </a:solidFill>
              </a:rPr>
              <a:t>Telephone interviews</a:t>
            </a:r>
          </a:p>
          <a:p>
            <a:pPr marL="1257300" lvl="2" indent="-342900">
              <a:spcBef>
                <a:spcPts val="576"/>
              </a:spcBef>
              <a:buFont typeface="Arial" panose="020B0604020202020204" pitchFamily="34" charset="0"/>
              <a:buChar char="•"/>
            </a:pPr>
            <a:r>
              <a:rPr lang="en-US" sz="2400" b="1" dirty="0">
                <a:solidFill>
                  <a:schemeClr val="bg1"/>
                </a:solidFill>
              </a:rPr>
              <a:t>76 VRS Users </a:t>
            </a:r>
          </a:p>
          <a:p>
            <a:pPr marL="1257300" lvl="2" indent="-342900">
              <a:spcBef>
                <a:spcPts val="576"/>
              </a:spcBef>
              <a:buFont typeface="Arial" panose="020B0604020202020204" pitchFamily="34" charset="0"/>
              <a:buChar char="•"/>
            </a:pPr>
            <a:r>
              <a:rPr lang="en-US" sz="2400" b="1" dirty="0">
                <a:solidFill>
                  <a:schemeClr val="bg1"/>
                </a:solidFill>
              </a:rPr>
              <a:t>100 VRS librarians</a:t>
            </a:r>
          </a:p>
          <a:p>
            <a:pPr marL="1257300" lvl="2" indent="-342900">
              <a:spcBef>
                <a:spcPts val="576"/>
              </a:spcBef>
              <a:buFont typeface="Arial" panose="020B0604020202020204" pitchFamily="34" charset="0"/>
              <a:buChar char="•"/>
            </a:pPr>
            <a:r>
              <a:rPr lang="en-US" sz="2400" b="1" dirty="0">
                <a:solidFill>
                  <a:schemeClr val="bg1"/>
                </a:solidFill>
              </a:rPr>
              <a:t>107 VRS Non-users</a:t>
            </a:r>
            <a:endParaRPr lang="en-US" sz="2400" dirty="0">
              <a:solidFill>
                <a:schemeClr val="bg1"/>
              </a:solidFill>
            </a:endParaRPr>
          </a:p>
        </p:txBody>
      </p:sp>
      <p:sp>
        <p:nvSpPr>
          <p:cNvPr id="8" name="Rectangle 7">
            <a:extLst>
              <a:ext uri="{FF2B5EF4-FFF2-40B4-BE49-F238E27FC236}">
                <a16:creationId xmlns:a16="http://schemas.microsoft.com/office/drawing/2014/main" id="{35427AAA-458C-4CDE-98A3-4132DA7FFB98}"/>
              </a:ext>
            </a:extLst>
          </p:cNvPr>
          <p:cNvSpPr/>
          <p:nvPr/>
        </p:nvSpPr>
        <p:spPr>
          <a:xfrm>
            <a:off x="6832527" y="5991256"/>
            <a:ext cx="5362365" cy="246221"/>
          </a:xfrm>
          <a:prstGeom prst="rect">
            <a:avLst/>
          </a:prstGeom>
        </p:spPr>
        <p:txBody>
          <a:bodyPr wrap="none">
            <a:spAutoFit/>
          </a:bodyPr>
          <a:lstStyle/>
          <a:p>
            <a:pPr algn="r"/>
            <a:r>
              <a:rPr lang="en-US" altLang="en-US" sz="1000" dirty="0">
                <a:solidFill>
                  <a:schemeClr val="bg1"/>
                </a:solidFill>
                <a:latin typeface="Arial" panose="020B0604020202020204" pitchFamily="34" charset="0"/>
              </a:rPr>
              <a:t>Image: https://www.flickr.com/photos/pagedooley/7427165626 by Kevin Dooley / CC BY 2.0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EF6CB7-FB52-485B-8E07-FAD6AC2869B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
            <a:ext cx="12192000" cy="6278881"/>
          </a:xfrm>
          <a:prstGeom prst="rect">
            <a:avLst/>
          </a:prstGeom>
        </p:spPr>
      </p:pic>
      <p:sp>
        <p:nvSpPr>
          <p:cNvPr id="2" name="Text Placeholder 1">
            <a:extLst>
              <a:ext uri="{FF2B5EF4-FFF2-40B4-BE49-F238E27FC236}">
                <a16:creationId xmlns:a16="http://schemas.microsoft.com/office/drawing/2014/main" id="{CE269009-411E-4104-B958-29C2BBF5002D}"/>
              </a:ext>
            </a:extLst>
          </p:cNvPr>
          <p:cNvSpPr>
            <a:spLocks noGrp="1"/>
          </p:cNvSpPr>
          <p:nvPr>
            <p:ph type="body" sz="quarter" idx="13"/>
          </p:nvPr>
        </p:nvSpPr>
        <p:spPr>
          <a:solidFill>
            <a:schemeClr val="tx1">
              <a:alpha val="75000"/>
            </a:schemeClr>
          </a:solidFill>
        </p:spPr>
        <p:txBody>
          <a:bodyPr/>
          <a:lstStyle/>
          <a:p>
            <a:r>
              <a:rPr lang="en-US" dirty="0">
                <a:solidFill>
                  <a:schemeClr val="bg1"/>
                </a:solidFill>
              </a:rPr>
              <a:t>VRS User Focus Group Questions</a:t>
            </a:r>
          </a:p>
        </p:txBody>
      </p:sp>
      <p:sp>
        <p:nvSpPr>
          <p:cNvPr id="3" name="Text Placeholder 2">
            <a:extLst>
              <a:ext uri="{FF2B5EF4-FFF2-40B4-BE49-F238E27FC236}">
                <a16:creationId xmlns:a16="http://schemas.microsoft.com/office/drawing/2014/main" id="{14A3FEA5-0F5D-433B-96E5-5C5E02DFE93B}"/>
              </a:ext>
            </a:extLst>
          </p:cNvPr>
          <p:cNvSpPr>
            <a:spLocks noGrp="1"/>
          </p:cNvSpPr>
          <p:nvPr>
            <p:ph type="body" sz="quarter" idx="14"/>
          </p:nvPr>
        </p:nvSpPr>
        <p:spPr>
          <a:solidFill>
            <a:schemeClr val="tx1">
              <a:alpha val="75000"/>
            </a:schemeClr>
          </a:solidFill>
        </p:spPr>
        <p:txBody>
          <a:bodyPr/>
          <a:lstStyle/>
          <a:p>
            <a:pPr marL="457200" indent="-457200">
              <a:spcAft>
                <a:spcPts val="600"/>
              </a:spcAft>
              <a:buFont typeface="+mj-lt"/>
              <a:buAutoNum type="arabicPeriod"/>
            </a:pPr>
            <a:r>
              <a:rPr lang="en-US" sz="2800" b="1" dirty="0">
                <a:solidFill>
                  <a:schemeClr val="bg1"/>
                </a:solidFill>
              </a:rPr>
              <a:t>What do you like best about VRS? </a:t>
            </a:r>
          </a:p>
          <a:p>
            <a:pPr marL="457200" indent="-457200">
              <a:spcAft>
                <a:spcPts val="600"/>
              </a:spcAft>
              <a:buFont typeface="+mj-lt"/>
              <a:buAutoNum type="arabicPeriod"/>
            </a:pPr>
            <a:r>
              <a:rPr lang="en-US" sz="2800" b="1" dirty="0">
                <a:solidFill>
                  <a:schemeClr val="bg1"/>
                </a:solidFill>
              </a:rPr>
              <a:t>What don’t you like about VRS? </a:t>
            </a:r>
          </a:p>
          <a:p>
            <a:pPr marL="457200" indent="-457200">
              <a:spcAft>
                <a:spcPts val="600"/>
              </a:spcAft>
              <a:buFont typeface="+mj-lt"/>
              <a:buAutoNum type="arabicPeriod"/>
            </a:pPr>
            <a:r>
              <a:rPr lang="en-US" sz="2800" b="1" dirty="0">
                <a:solidFill>
                  <a:schemeClr val="bg1"/>
                </a:solidFill>
              </a:rPr>
              <a:t>What most influences your decision to use VRS? </a:t>
            </a:r>
          </a:p>
          <a:p>
            <a:pPr marL="457200" indent="-457200">
              <a:spcAft>
                <a:spcPts val="600"/>
              </a:spcAft>
              <a:buFont typeface="+mj-lt"/>
              <a:buAutoNum type="arabicPeriod"/>
            </a:pPr>
            <a:r>
              <a:rPr lang="en-US" sz="2800" b="1" dirty="0">
                <a:solidFill>
                  <a:schemeClr val="bg1"/>
                </a:solidFill>
              </a:rPr>
              <a:t>How would you like to see VRS improved? </a:t>
            </a:r>
          </a:p>
          <a:p>
            <a:pPr marL="457200" indent="-457200">
              <a:spcAft>
                <a:spcPts val="600"/>
              </a:spcAft>
              <a:buFont typeface="+mj-lt"/>
              <a:buAutoNum type="arabicPeriod"/>
            </a:pPr>
            <a:r>
              <a:rPr lang="en-US" sz="2800" b="1" dirty="0">
                <a:solidFill>
                  <a:schemeClr val="bg1"/>
                </a:solidFill>
              </a:rPr>
              <a:t>How would you compare your VRS experiences to face-to-face, email, or phone interactions with librarians? </a:t>
            </a:r>
          </a:p>
          <a:p>
            <a:pPr marL="457200" indent="-457200">
              <a:spcAft>
                <a:spcPts val="600"/>
              </a:spcAft>
              <a:buFont typeface="+mj-lt"/>
              <a:buAutoNum type="arabicPeriod"/>
            </a:pPr>
            <a:r>
              <a:rPr lang="en-US" sz="2800" b="1" dirty="0">
                <a:solidFill>
                  <a:schemeClr val="bg1"/>
                </a:solidFill>
              </a:rPr>
              <a:t>When you decide to seek help from a librarian, how do you decide which format to use?</a:t>
            </a:r>
          </a:p>
        </p:txBody>
      </p:sp>
      <p:sp>
        <p:nvSpPr>
          <p:cNvPr id="6" name="Rectangle 5">
            <a:extLst>
              <a:ext uri="{FF2B5EF4-FFF2-40B4-BE49-F238E27FC236}">
                <a16:creationId xmlns:a16="http://schemas.microsoft.com/office/drawing/2014/main" id="{E1478857-369A-4785-8426-6C00961F1516}"/>
              </a:ext>
            </a:extLst>
          </p:cNvPr>
          <p:cNvSpPr/>
          <p:nvPr/>
        </p:nvSpPr>
        <p:spPr>
          <a:xfrm>
            <a:off x="0" y="6033020"/>
            <a:ext cx="6096000" cy="246221"/>
          </a:xfrm>
          <a:prstGeom prst="rect">
            <a:avLst/>
          </a:prstGeom>
        </p:spPr>
        <p:txBody>
          <a:bodyPr>
            <a:spAutoFit/>
          </a:bodyPr>
          <a:lstStyle/>
          <a:p>
            <a:r>
              <a:rPr lang="en-US" sz="1000" dirty="0">
                <a:solidFill>
                  <a:schemeClr val="bg1"/>
                </a:solidFill>
              </a:rPr>
              <a:t>Image: https://www.flickr.com/photos/151072996@N08/36066193431 by </a:t>
            </a:r>
            <a:r>
              <a:rPr lang="en-US" sz="1000" dirty="0" err="1">
                <a:solidFill>
                  <a:schemeClr val="bg1"/>
                </a:solidFill>
              </a:rPr>
              <a:t>melisa</a:t>
            </a:r>
            <a:r>
              <a:rPr lang="en-US" sz="1000" dirty="0">
                <a:solidFill>
                  <a:schemeClr val="bg1"/>
                </a:solidFill>
              </a:rPr>
              <a:t> </a:t>
            </a:r>
            <a:r>
              <a:rPr lang="en-US" sz="1000" dirty="0" err="1">
                <a:solidFill>
                  <a:schemeClr val="bg1"/>
                </a:solidFill>
              </a:rPr>
              <a:t>launay</a:t>
            </a:r>
            <a:r>
              <a:rPr lang="en-US" sz="1000" dirty="0">
                <a:solidFill>
                  <a:schemeClr val="bg1"/>
                </a:solidFill>
              </a:rPr>
              <a:t> / CC BY-ND 2.0</a:t>
            </a:r>
          </a:p>
        </p:txBody>
      </p:sp>
    </p:spTree>
    <p:extLst>
      <p:ext uri="{BB962C8B-B14F-4D97-AF65-F5344CB8AC3E}">
        <p14:creationId xmlns:p14="http://schemas.microsoft.com/office/powerpoint/2010/main" val="2451112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E08264CF-EB58-4B9D-954F-649CD2DEEA57}"/>
              </a:ext>
            </a:extLst>
          </p:cNvPr>
          <p:cNvSpPr/>
          <p:nvPr/>
        </p:nvSpPr>
        <p:spPr>
          <a:xfrm rot="20510814">
            <a:off x="294940" y="235979"/>
            <a:ext cx="4267200" cy="2575034"/>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Investigation</a:t>
            </a:r>
          </a:p>
        </p:txBody>
      </p:sp>
      <p:sp>
        <p:nvSpPr>
          <p:cNvPr id="5" name="Speech Bubble: Rectangle 4">
            <a:extLst>
              <a:ext uri="{FF2B5EF4-FFF2-40B4-BE49-F238E27FC236}">
                <a16:creationId xmlns:a16="http://schemas.microsoft.com/office/drawing/2014/main" id="{551FA832-D0D5-46BE-88A5-FF26DA953A01}"/>
              </a:ext>
            </a:extLst>
          </p:cNvPr>
          <p:cNvSpPr/>
          <p:nvPr/>
        </p:nvSpPr>
        <p:spPr>
          <a:xfrm rot="257364">
            <a:off x="3594538" y="2142662"/>
            <a:ext cx="4435366" cy="2546131"/>
          </a:xfrm>
          <a:prstGeom prst="wedgeRectCallou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600" b="1" dirty="0"/>
              <a:t>Experimentation</a:t>
            </a:r>
          </a:p>
        </p:txBody>
      </p:sp>
      <p:sp>
        <p:nvSpPr>
          <p:cNvPr id="6" name="Speech Bubble: Rectangle with Corners Rounded 5">
            <a:extLst>
              <a:ext uri="{FF2B5EF4-FFF2-40B4-BE49-F238E27FC236}">
                <a16:creationId xmlns:a16="http://schemas.microsoft.com/office/drawing/2014/main" id="{C20080E6-4A8B-4429-B20D-C652F8B15959}"/>
              </a:ext>
            </a:extLst>
          </p:cNvPr>
          <p:cNvSpPr/>
          <p:nvPr/>
        </p:nvSpPr>
        <p:spPr>
          <a:xfrm rot="374952">
            <a:off x="493986" y="3584027"/>
            <a:ext cx="4004442" cy="2380593"/>
          </a:xfrm>
          <a:prstGeom prst="wedgeRoundRectCallou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600" b="1" dirty="0"/>
              <a:t>Testing</a:t>
            </a:r>
          </a:p>
        </p:txBody>
      </p:sp>
      <p:sp>
        <p:nvSpPr>
          <p:cNvPr id="8" name="Speech Bubble: Oval 7">
            <a:extLst>
              <a:ext uri="{FF2B5EF4-FFF2-40B4-BE49-F238E27FC236}">
                <a16:creationId xmlns:a16="http://schemas.microsoft.com/office/drawing/2014/main" id="{B4247AC3-AE11-4A62-89B3-316701BF4237}"/>
              </a:ext>
            </a:extLst>
          </p:cNvPr>
          <p:cNvSpPr/>
          <p:nvPr/>
        </p:nvSpPr>
        <p:spPr>
          <a:xfrm rot="829633">
            <a:off x="7943261" y="3208058"/>
            <a:ext cx="4004442" cy="2575034"/>
          </a:xfrm>
          <a:prstGeom prst="wedgeEllipseCallou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600" b="1" dirty="0"/>
              <a:t>Data Analysis</a:t>
            </a:r>
          </a:p>
        </p:txBody>
      </p:sp>
      <p:sp>
        <p:nvSpPr>
          <p:cNvPr id="9" name="Speech Bubble: Rectangle with Corners Rounded 8">
            <a:extLst>
              <a:ext uri="{FF2B5EF4-FFF2-40B4-BE49-F238E27FC236}">
                <a16:creationId xmlns:a16="http://schemas.microsoft.com/office/drawing/2014/main" id="{BC46465D-6DCE-43B8-8C15-6B7A87AD8FB6}"/>
              </a:ext>
            </a:extLst>
          </p:cNvPr>
          <p:cNvSpPr/>
          <p:nvPr/>
        </p:nvSpPr>
        <p:spPr>
          <a:xfrm>
            <a:off x="7334921" y="415160"/>
            <a:ext cx="4004442" cy="2380593"/>
          </a:xfrm>
          <a:prstGeom prst="wedgeRoundRectCallo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dirty="0"/>
              <a:t>Data Collection</a:t>
            </a:r>
          </a:p>
        </p:txBody>
      </p:sp>
      <p:sp>
        <p:nvSpPr>
          <p:cNvPr id="2" name="TextBox 1">
            <a:extLst>
              <a:ext uri="{FF2B5EF4-FFF2-40B4-BE49-F238E27FC236}">
                <a16:creationId xmlns:a16="http://schemas.microsoft.com/office/drawing/2014/main" id="{2D3F0565-14C2-41AC-B62C-A77CF566CF33}"/>
              </a:ext>
            </a:extLst>
          </p:cNvPr>
          <p:cNvSpPr txBox="1"/>
          <p:nvPr/>
        </p:nvSpPr>
        <p:spPr>
          <a:xfrm>
            <a:off x="2205824" y="2193947"/>
            <a:ext cx="7780352" cy="2115360"/>
          </a:xfrm>
          <a:prstGeom prst="rect">
            <a:avLst/>
          </a:prstGeom>
          <a:solidFill>
            <a:schemeClr val="tx1"/>
          </a:solidFill>
          <a:effectLst>
            <a:softEdge rad="127000"/>
          </a:effectLst>
        </p:spPr>
        <p:txBody>
          <a:bodyPr wrap="square" rtlCol="0" anchor="ctr">
            <a:noAutofit/>
          </a:bodyPr>
          <a:lstStyle/>
          <a:p>
            <a:pPr algn="ctr"/>
            <a:r>
              <a:rPr lang="en-US" sz="5400" b="1" dirty="0">
                <a:solidFill>
                  <a:schemeClr val="bg1"/>
                </a:solidFill>
              </a:rPr>
              <a:t>What about answering question(s)?</a:t>
            </a:r>
          </a:p>
        </p:txBody>
      </p:sp>
    </p:spTree>
    <p:extLst>
      <p:ext uri="{BB962C8B-B14F-4D97-AF65-F5344CB8AC3E}">
        <p14:creationId xmlns:p14="http://schemas.microsoft.com/office/powerpoint/2010/main" val="1064601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AA61CD-E54B-4019-B62F-AE48A47BDDD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0" y="8389"/>
            <a:ext cx="12192000" cy="6248400"/>
          </a:xfrm>
          <a:prstGeom prst="rect">
            <a:avLst/>
          </a:prstGeom>
        </p:spPr>
      </p:pic>
      <p:sp>
        <p:nvSpPr>
          <p:cNvPr id="29699" name="Content Placeholder 5">
            <a:extLst>
              <a:ext uri="{FF2B5EF4-FFF2-40B4-BE49-F238E27FC236}">
                <a16:creationId xmlns:a16="http://schemas.microsoft.com/office/drawing/2014/main" id="{09C50897-849B-4B64-86E3-D27B9320D1FB}"/>
              </a:ext>
            </a:extLst>
          </p:cNvPr>
          <p:cNvSpPr>
            <a:spLocks noGrp="1"/>
          </p:cNvSpPr>
          <p:nvPr>
            <p:ph type="body" sz="quarter" idx="11"/>
          </p:nvPr>
        </p:nvSpPr>
        <p:spPr>
          <a:xfrm>
            <a:off x="0" y="452438"/>
            <a:ext cx="5001684" cy="3986212"/>
          </a:xfrm>
        </p:spPr>
        <p:txBody>
          <a:bodyPr/>
          <a:lstStyle/>
          <a:p>
            <a:endParaRPr lang="en-US" altLang="en-US" sz="1000" dirty="0"/>
          </a:p>
          <a:p>
            <a:pPr marL="0" indent="0">
              <a:spcBef>
                <a:spcPts val="0"/>
              </a:spcBef>
              <a:buNone/>
            </a:pPr>
            <a:r>
              <a:rPr lang="en-US" altLang="en-US" sz="2800" b="1" dirty="0"/>
              <a:t>“I was on the site (VR) at 2 or 3 in the morning and it felt personalized. I don’t know, I felt like I was the only person the other person had to talk to and they took the time out.” </a:t>
            </a:r>
          </a:p>
          <a:p>
            <a:pPr marL="0" indent="0" algn="r">
              <a:buNone/>
            </a:pPr>
            <a:r>
              <a:rPr lang="en-US" altLang="en-US" sz="2000" b="1" dirty="0"/>
              <a:t>(Seeking Synchronicity focus group participant)</a:t>
            </a:r>
          </a:p>
          <a:p>
            <a:endParaRPr lang="en-US" altLang="en-US" sz="1000" dirty="0"/>
          </a:p>
        </p:txBody>
      </p:sp>
      <p:sp>
        <p:nvSpPr>
          <p:cNvPr id="7" name="Rectangle 6">
            <a:extLst>
              <a:ext uri="{FF2B5EF4-FFF2-40B4-BE49-F238E27FC236}">
                <a16:creationId xmlns:a16="http://schemas.microsoft.com/office/drawing/2014/main" id="{07F941D2-829E-4F79-8960-9DF39F905189}"/>
              </a:ext>
            </a:extLst>
          </p:cNvPr>
          <p:cNvSpPr/>
          <p:nvPr/>
        </p:nvSpPr>
        <p:spPr>
          <a:xfrm>
            <a:off x="6096000" y="0"/>
            <a:ext cx="6096000" cy="246221"/>
          </a:xfrm>
          <a:prstGeom prst="rect">
            <a:avLst/>
          </a:prstGeom>
        </p:spPr>
        <p:txBody>
          <a:bodyPr>
            <a:spAutoFit/>
          </a:bodyPr>
          <a:lstStyle/>
          <a:p>
            <a:pPr lvl="0" algn="r">
              <a:defRPr/>
            </a:pPr>
            <a:r>
              <a:rPr lang="en-US" altLang="en-US" sz="1000" dirty="0">
                <a:solidFill>
                  <a:schemeClr val="bg1"/>
                </a:solidFill>
              </a:rPr>
              <a:t>Image: https://www.flickr.com/photos/jonasbg/16616901033 by Jonas </a:t>
            </a:r>
            <a:r>
              <a:rPr lang="en-US" altLang="en-US" sz="1000" dirty="0" err="1">
                <a:solidFill>
                  <a:schemeClr val="bg1"/>
                </a:solidFill>
              </a:rPr>
              <a:t>Grimsgaard</a:t>
            </a:r>
            <a:r>
              <a:rPr lang="en-US" altLang="en-US" sz="1000" dirty="0">
                <a:solidFill>
                  <a:schemeClr val="bg1"/>
                </a:solidFill>
              </a:rPr>
              <a:t> / CC BY-NC-ND 2.0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913F134-D5A4-4CF8-9336-6AF63008DBB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0" y="25167"/>
            <a:ext cx="12192000" cy="6248400"/>
          </a:xfrm>
          <a:prstGeom prst="rect">
            <a:avLst/>
          </a:prstGeom>
        </p:spPr>
      </p:pic>
      <p:sp>
        <p:nvSpPr>
          <p:cNvPr id="56323" name="Content Placeholder 2">
            <a:extLst>
              <a:ext uri="{FF2B5EF4-FFF2-40B4-BE49-F238E27FC236}">
                <a16:creationId xmlns:a16="http://schemas.microsoft.com/office/drawing/2014/main" id="{CD672F03-34F7-474D-A75D-2941A463F09B}"/>
              </a:ext>
            </a:extLst>
          </p:cNvPr>
          <p:cNvSpPr>
            <a:spLocks noGrp="1"/>
          </p:cNvSpPr>
          <p:nvPr>
            <p:ph type="body" sz="quarter" idx="11"/>
          </p:nvPr>
        </p:nvSpPr>
        <p:spPr>
          <a:xfrm>
            <a:off x="0" y="2843214"/>
            <a:ext cx="5001684" cy="2957512"/>
          </a:xfrm>
          <a:prstGeom prst="rect">
            <a:avLst/>
          </a:prstGeom>
        </p:spPr>
        <p:txBody>
          <a:bodyPr/>
          <a:lstStyle/>
          <a:p>
            <a:pPr marL="0" indent="0">
              <a:buNone/>
            </a:pPr>
            <a:r>
              <a:rPr lang="en-US" altLang="en-US" sz="2800" b="1" dirty="0"/>
              <a:t>“I’ve always thought that the library was a good source if you have a few months to spend on a paper.”</a:t>
            </a:r>
          </a:p>
          <a:p>
            <a:pPr marL="0" indent="0" algn="r">
              <a:buNone/>
            </a:pPr>
            <a:r>
              <a:rPr lang="en-US" altLang="en-US" sz="2000" b="1" dirty="0">
                <a:solidFill>
                  <a:prstClr val="white"/>
                </a:solidFill>
              </a:rPr>
              <a:t>(Seeking Synchronicity focus group participant)</a:t>
            </a:r>
          </a:p>
        </p:txBody>
      </p:sp>
      <p:sp>
        <p:nvSpPr>
          <p:cNvPr id="8" name="Rectangle 7">
            <a:extLst>
              <a:ext uri="{FF2B5EF4-FFF2-40B4-BE49-F238E27FC236}">
                <a16:creationId xmlns:a16="http://schemas.microsoft.com/office/drawing/2014/main" id="{69A58E94-BF7B-4921-AF71-58D445123ED3}"/>
              </a:ext>
            </a:extLst>
          </p:cNvPr>
          <p:cNvSpPr/>
          <p:nvPr/>
        </p:nvSpPr>
        <p:spPr>
          <a:xfrm>
            <a:off x="6096000" y="6002179"/>
            <a:ext cx="6096000" cy="246221"/>
          </a:xfrm>
          <a:prstGeom prst="rect">
            <a:avLst/>
          </a:prstGeom>
        </p:spPr>
        <p:txBody>
          <a:bodyPr>
            <a:spAutoFit/>
          </a:bodyPr>
          <a:lstStyle/>
          <a:p>
            <a:pPr algn="r"/>
            <a:r>
              <a:rPr lang="en-US" altLang="en-US" sz="1000" dirty="0">
                <a:solidFill>
                  <a:schemeClr val="bg1"/>
                </a:solidFill>
                <a:latin typeface="Arial" panose="020B0604020202020204" pitchFamily="34" charset="0"/>
              </a:rPr>
              <a:t>Image: https://www.flickr.com/photos/hinnosaar/4802911749 by Marti &amp; Toomas </a:t>
            </a:r>
            <a:r>
              <a:rPr lang="en-US" altLang="en-US" sz="1000" dirty="0" err="1">
                <a:solidFill>
                  <a:schemeClr val="bg1"/>
                </a:solidFill>
                <a:latin typeface="Arial" panose="020B0604020202020204" pitchFamily="34" charset="0"/>
              </a:rPr>
              <a:t>Hinnosaar</a:t>
            </a:r>
            <a:r>
              <a:rPr lang="en-US" altLang="en-US" sz="1000" dirty="0">
                <a:solidFill>
                  <a:schemeClr val="bg1"/>
                </a:solidFill>
                <a:latin typeface="Arial" panose="020B0604020202020204" pitchFamily="34" charset="0"/>
              </a:rPr>
              <a:t> / CC BY 2.0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3944B420-33FB-4024-9FF9-36ED1F48291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prstGeom prst="rect">
            <a:avLst/>
          </a:prstGeom>
        </p:spPr>
      </p:pic>
      <p:sp>
        <p:nvSpPr>
          <p:cNvPr id="5" name="Text Placeholder 1"/>
          <p:cNvSpPr>
            <a:spLocks noGrp="1"/>
          </p:cNvSpPr>
          <p:nvPr>
            <p:ph type="body" sz="quarter" idx="11"/>
          </p:nvPr>
        </p:nvSpPr>
        <p:spPr>
          <a:xfrm>
            <a:off x="6880773" y="2500313"/>
            <a:ext cx="5311228" cy="3398838"/>
          </a:xfrm>
          <a:prstGeom prst="rect">
            <a:avLst/>
          </a:prstGeom>
          <a:solidFill>
            <a:schemeClr val="tx1"/>
          </a:solidFill>
        </p:spPr>
        <p:txBody>
          <a:bodyPr/>
          <a:lstStyle/>
          <a:p>
            <a:pPr marL="0" indent="0">
              <a:buNone/>
            </a:pPr>
            <a:r>
              <a:rPr lang="en-US" sz="2800" b="1" dirty="0">
                <a:solidFill>
                  <a:schemeClr val="bg1"/>
                </a:solidFill>
              </a:rPr>
              <a:t>“</a:t>
            </a:r>
            <a:r>
              <a:rPr lang="en-US" sz="2800" b="1" dirty="0">
                <a:solidFill>
                  <a:schemeClr val="bg1"/>
                </a:solidFill>
                <a:cs typeface="Arial" panose="020B0604020202020204" pitchFamily="34" charset="0"/>
              </a:rPr>
              <a:t>It’s like, it’s like, you don’t want to go “So which shelf are you pointing at?” Because, I mean, once they do their famous point, it’s just like…</a:t>
            </a:r>
            <a:r>
              <a:rPr lang="en-US" sz="2800" b="1" dirty="0">
                <a:solidFill>
                  <a:schemeClr val="bg1"/>
                </a:solidFill>
              </a:rPr>
              <a:t>” </a:t>
            </a:r>
          </a:p>
          <a:p>
            <a:pPr marL="0" indent="0" algn="r">
              <a:buNone/>
            </a:pPr>
            <a:r>
              <a:rPr lang="en-US" sz="2000" b="1" dirty="0">
                <a:cs typeface="Arial" panose="020B0604020202020204" pitchFamily="34" charset="0"/>
              </a:rPr>
              <a:t>(Seeking Synchronicity focus group participant)</a:t>
            </a:r>
          </a:p>
          <a:p>
            <a:pPr marL="0" indent="0" algn="r">
              <a:buNone/>
            </a:pPr>
            <a:endParaRPr lang="en-US" sz="1867" b="1" dirty="0">
              <a:solidFill>
                <a:schemeClr val="bg1"/>
              </a:solidFill>
            </a:endParaRPr>
          </a:p>
        </p:txBody>
      </p:sp>
      <p:sp>
        <p:nvSpPr>
          <p:cNvPr id="11" name="Rectangle 10">
            <a:extLst>
              <a:ext uri="{FF2B5EF4-FFF2-40B4-BE49-F238E27FC236}">
                <a16:creationId xmlns:a16="http://schemas.microsoft.com/office/drawing/2014/main" id="{31DCC113-827D-451E-A3AA-E3B86D4EEEB6}"/>
              </a:ext>
            </a:extLst>
          </p:cNvPr>
          <p:cNvSpPr/>
          <p:nvPr/>
        </p:nvSpPr>
        <p:spPr>
          <a:xfrm>
            <a:off x="0" y="0"/>
            <a:ext cx="6096000" cy="246221"/>
          </a:xfrm>
          <a:prstGeom prst="rect">
            <a:avLst/>
          </a:prstGeom>
        </p:spPr>
        <p:txBody>
          <a:bodyPr>
            <a:spAutoFit/>
          </a:bodyPr>
          <a:lstStyle/>
          <a:p>
            <a:r>
              <a:rPr lang="en-US" sz="1000" dirty="0">
                <a:latin typeface="Arial" panose="020B0604020202020204" pitchFamily="34" charset="0"/>
                <a:cs typeface="Arial" panose="020B0604020202020204" pitchFamily="34" charset="0"/>
              </a:rPr>
              <a:t>Image: https://www.flickr.com/photos/derrypubliclibrary/3762251190 by </a:t>
            </a:r>
            <a:r>
              <a:rPr lang="en-US" sz="1000" dirty="0" err="1">
                <a:latin typeface="Arial" panose="020B0604020202020204" pitchFamily="34" charset="0"/>
                <a:cs typeface="Arial" panose="020B0604020202020204" pitchFamily="34" charset="0"/>
              </a:rPr>
              <a:t>derrypubliclibrary</a:t>
            </a:r>
            <a:r>
              <a:rPr lang="en-US" sz="1000" dirty="0">
                <a:latin typeface="Arial" panose="020B0604020202020204" pitchFamily="34" charset="0"/>
                <a:cs typeface="Arial" panose="020B0604020202020204" pitchFamily="34" charset="0"/>
              </a:rPr>
              <a:t> / CC BY 2.0</a:t>
            </a:r>
          </a:p>
        </p:txBody>
      </p:sp>
    </p:spTree>
    <p:extLst>
      <p:ext uri="{BB962C8B-B14F-4D97-AF65-F5344CB8AC3E}">
        <p14:creationId xmlns:p14="http://schemas.microsoft.com/office/powerpoint/2010/main" val="1631384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EA3A2B-7AED-423A-A722-EE8DE0A571F8}"/>
              </a:ext>
            </a:extLst>
          </p:cNvPr>
          <p:cNvSpPr>
            <a:spLocks noGrp="1"/>
          </p:cNvSpPr>
          <p:nvPr>
            <p:ph type="body" sz="quarter" idx="10"/>
          </p:nvPr>
        </p:nvSpPr>
        <p:spPr/>
        <p:txBody>
          <a:bodyPr/>
          <a:lstStyle/>
          <a:p>
            <a:r>
              <a:rPr lang="en-US" dirty="0"/>
              <a:t>diaries</a:t>
            </a:r>
          </a:p>
        </p:txBody>
      </p:sp>
      <p:sp>
        <p:nvSpPr>
          <p:cNvPr id="3" name="Text Placeholder 2">
            <a:extLst>
              <a:ext uri="{FF2B5EF4-FFF2-40B4-BE49-F238E27FC236}">
                <a16:creationId xmlns:a16="http://schemas.microsoft.com/office/drawing/2014/main" id="{D734795F-473A-4FD2-98A5-F737BF64F9A2}"/>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8A8326BE-2B53-4318-BB98-524262811D55}"/>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68082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3E583B-479C-4CB5-8727-36E6B2078D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324600"/>
          </a:xfrm>
          <a:prstGeom prst="rect">
            <a:avLst/>
          </a:prstGeom>
        </p:spPr>
      </p:pic>
      <p:sp>
        <p:nvSpPr>
          <p:cNvPr id="2" name="Content Placeholder 1">
            <a:extLst>
              <a:ext uri="{FF2B5EF4-FFF2-40B4-BE49-F238E27FC236}">
                <a16:creationId xmlns:a16="http://schemas.microsoft.com/office/drawing/2014/main" id="{92D05EC5-7EA0-4E15-8CE4-F486A5824ADA}"/>
              </a:ext>
            </a:extLst>
          </p:cNvPr>
          <p:cNvSpPr txBox="1">
            <a:spLocks/>
          </p:cNvSpPr>
          <p:nvPr/>
        </p:nvSpPr>
        <p:spPr>
          <a:xfrm>
            <a:off x="10276114" y="424395"/>
            <a:ext cx="1915886" cy="685168"/>
          </a:xfrm>
          <a:prstGeom prst="rect">
            <a:avLst/>
          </a:prstGeom>
          <a:solidFill>
            <a:schemeClr val="tx1">
              <a:alpha val="65000"/>
            </a:schemeClr>
          </a:solidFill>
        </p:spPr>
        <p:txBody>
          <a:bodyPr anchor="ctr">
            <a:normAutofit lnSpcReduction="10000"/>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4000" b="1" dirty="0">
                <a:solidFill>
                  <a:schemeClr val="bg1"/>
                </a:solidFill>
              </a:rPr>
              <a:t>Diaries</a:t>
            </a:r>
          </a:p>
        </p:txBody>
      </p:sp>
      <p:sp>
        <p:nvSpPr>
          <p:cNvPr id="6" name="TextBox 5">
            <a:extLst>
              <a:ext uri="{FF2B5EF4-FFF2-40B4-BE49-F238E27FC236}">
                <a16:creationId xmlns:a16="http://schemas.microsoft.com/office/drawing/2014/main" id="{958BFD07-16EE-4EA6-9753-9DC6358B3CDF}"/>
              </a:ext>
            </a:extLst>
          </p:cNvPr>
          <p:cNvSpPr txBox="1"/>
          <p:nvPr/>
        </p:nvSpPr>
        <p:spPr>
          <a:xfrm>
            <a:off x="2208904" y="1210961"/>
            <a:ext cx="9983096" cy="4632037"/>
          </a:xfrm>
          <a:prstGeom prst="rect">
            <a:avLst/>
          </a:prstGeom>
          <a:solidFill>
            <a:schemeClr val="tx1">
              <a:alpha val="65000"/>
            </a:schemeClr>
          </a:solidFill>
        </p:spPr>
        <p:txBody>
          <a:bodyPr wrap="square" rtlCol="0">
            <a:spAutoFit/>
          </a:bodyPr>
          <a:lstStyle/>
          <a:p>
            <a:pPr marL="457200" indent="-457200">
              <a:spcBef>
                <a:spcPts val="600"/>
              </a:spcBef>
              <a:buFont typeface="Arial" panose="020B0604020202020204" pitchFamily="34" charset="0"/>
              <a:buChar char="•"/>
            </a:pPr>
            <a:r>
              <a:rPr lang="en-US" sz="2800" b="1" dirty="0">
                <a:solidFill>
                  <a:schemeClr val="bg1"/>
                </a:solidFill>
              </a:rPr>
              <a:t>Keep directions minimal and open</a:t>
            </a:r>
          </a:p>
          <a:p>
            <a:pPr marL="457200" indent="-457200">
              <a:spcBef>
                <a:spcPts val="600"/>
              </a:spcBef>
              <a:buFont typeface="Arial" panose="020B0604020202020204" pitchFamily="34" charset="0"/>
              <a:buChar char="•"/>
            </a:pPr>
            <a:r>
              <a:rPr lang="en-US" sz="2800" b="1" dirty="0">
                <a:solidFill>
                  <a:schemeClr val="bg1"/>
                </a:solidFill>
              </a:rPr>
              <a:t>Offer participants a variety of ways to report</a:t>
            </a:r>
          </a:p>
          <a:p>
            <a:pPr marL="914400" lvl="1" indent="-457200">
              <a:spcBef>
                <a:spcPts val="600"/>
              </a:spcBef>
              <a:buFont typeface="Arial" panose="020B0604020202020204" pitchFamily="34" charset="0"/>
              <a:buChar char="•"/>
            </a:pPr>
            <a:r>
              <a:rPr lang="en-US" sz="2800" b="1" dirty="0">
                <a:solidFill>
                  <a:schemeClr val="bg1"/>
                </a:solidFill>
              </a:rPr>
              <a:t>Written</a:t>
            </a:r>
          </a:p>
          <a:p>
            <a:pPr marL="914400" lvl="1" indent="-457200">
              <a:spcBef>
                <a:spcPts val="600"/>
              </a:spcBef>
              <a:buFont typeface="Arial" panose="020B0604020202020204" pitchFamily="34" charset="0"/>
              <a:buChar char="•"/>
            </a:pPr>
            <a:r>
              <a:rPr lang="en-US" sz="2800" b="1" dirty="0">
                <a:solidFill>
                  <a:schemeClr val="bg1"/>
                </a:solidFill>
              </a:rPr>
              <a:t>Photo</a:t>
            </a:r>
          </a:p>
          <a:p>
            <a:pPr marL="914400" lvl="1" indent="-457200">
              <a:spcBef>
                <a:spcPts val="600"/>
              </a:spcBef>
              <a:buFont typeface="Arial" panose="020B0604020202020204" pitchFamily="34" charset="0"/>
              <a:buChar char="•"/>
            </a:pPr>
            <a:r>
              <a:rPr lang="en-US" sz="2800" b="1" dirty="0">
                <a:solidFill>
                  <a:schemeClr val="bg1"/>
                </a:solidFill>
              </a:rPr>
              <a:t>Video</a:t>
            </a:r>
          </a:p>
          <a:p>
            <a:pPr marL="914400" lvl="1" indent="-457200">
              <a:spcBef>
                <a:spcPts val="600"/>
              </a:spcBef>
              <a:buFont typeface="Arial" panose="020B0604020202020204" pitchFamily="34" charset="0"/>
              <a:buChar char="•"/>
            </a:pPr>
            <a:r>
              <a:rPr lang="en-US" sz="2800" b="1" dirty="0">
                <a:solidFill>
                  <a:schemeClr val="bg1"/>
                </a:solidFill>
              </a:rPr>
              <a:t>Audio</a:t>
            </a:r>
          </a:p>
          <a:p>
            <a:pPr marL="457200" indent="-457200">
              <a:spcBef>
                <a:spcPts val="600"/>
              </a:spcBef>
              <a:buFont typeface="Arial" panose="020B0604020202020204" pitchFamily="34" charset="0"/>
              <a:buChar char="•"/>
            </a:pPr>
            <a:r>
              <a:rPr lang="en-US" sz="2800" b="1" dirty="0">
                <a:solidFill>
                  <a:schemeClr val="bg1"/>
                </a:solidFill>
              </a:rPr>
              <a:t>Data can be rich and detailed, but is self-reported</a:t>
            </a:r>
          </a:p>
          <a:p>
            <a:pPr marL="457200" indent="-457200">
              <a:spcBef>
                <a:spcPts val="600"/>
              </a:spcBef>
              <a:buFont typeface="Arial" panose="020B0604020202020204" pitchFamily="34" charset="0"/>
              <a:buChar char="•"/>
            </a:pPr>
            <a:r>
              <a:rPr lang="en-US" sz="2800" b="1" dirty="0">
                <a:solidFill>
                  <a:schemeClr val="bg1"/>
                </a:solidFill>
              </a:rPr>
              <a:t>Does not require researcher presence</a:t>
            </a:r>
          </a:p>
          <a:p>
            <a:pPr algn="r"/>
            <a:endParaRPr lang="en-US" b="1" dirty="0">
              <a:solidFill>
                <a:schemeClr val="bg1"/>
              </a:solidFill>
            </a:endParaRPr>
          </a:p>
          <a:p>
            <a:pPr algn="r"/>
            <a:r>
              <a:rPr lang="en-US" b="1" dirty="0">
                <a:solidFill>
                  <a:schemeClr val="bg1"/>
                </a:solidFill>
              </a:rPr>
              <a:t>(Connaway &amp; Radford, 2017)</a:t>
            </a:r>
          </a:p>
        </p:txBody>
      </p:sp>
      <p:sp>
        <p:nvSpPr>
          <p:cNvPr id="4" name="Rectangle 3">
            <a:extLst>
              <a:ext uri="{FF2B5EF4-FFF2-40B4-BE49-F238E27FC236}">
                <a16:creationId xmlns:a16="http://schemas.microsoft.com/office/drawing/2014/main" id="{26ED22DC-2D95-4DF1-A12B-675D6D17544E}"/>
              </a:ext>
            </a:extLst>
          </p:cNvPr>
          <p:cNvSpPr/>
          <p:nvPr/>
        </p:nvSpPr>
        <p:spPr>
          <a:xfrm>
            <a:off x="0" y="6047601"/>
            <a:ext cx="7086600" cy="276999"/>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Image: https://www.flickr.com/photos/10154402@N03/8421806383 by Bruce </a:t>
            </a:r>
            <a:r>
              <a:rPr lang="en-US" sz="1200" dirty="0" err="1">
                <a:latin typeface="Arial" panose="020B0604020202020204" pitchFamily="34" charset="0"/>
                <a:cs typeface="Arial" panose="020B0604020202020204" pitchFamily="34" charset="0"/>
              </a:rPr>
              <a:t>Guenter</a:t>
            </a:r>
            <a:r>
              <a:rPr lang="en-US" sz="1200" dirty="0">
                <a:latin typeface="Arial" panose="020B0604020202020204" pitchFamily="34" charset="0"/>
                <a:cs typeface="Arial" panose="020B0604020202020204" pitchFamily="34" charset="0"/>
              </a:rPr>
              <a:t> / CC BY 2.0</a:t>
            </a:r>
          </a:p>
        </p:txBody>
      </p:sp>
    </p:spTree>
    <p:extLst>
      <p:ext uri="{BB962C8B-B14F-4D97-AF65-F5344CB8AC3E}">
        <p14:creationId xmlns:p14="http://schemas.microsoft.com/office/powerpoint/2010/main" val="48228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707EFB-52DD-43C0-8DAB-D85CA9B565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261100"/>
          </a:xfrm>
          <a:prstGeom prst="rect">
            <a:avLst/>
          </a:prstGeom>
        </p:spPr>
      </p:pic>
      <p:sp>
        <p:nvSpPr>
          <p:cNvPr id="2" name="Text Placeholder 1">
            <a:extLst>
              <a:ext uri="{FF2B5EF4-FFF2-40B4-BE49-F238E27FC236}">
                <a16:creationId xmlns:a16="http://schemas.microsoft.com/office/drawing/2014/main" id="{C42A39E5-C1D8-4452-977E-052B408222CB}"/>
              </a:ext>
            </a:extLst>
          </p:cNvPr>
          <p:cNvSpPr>
            <a:spLocks noGrp="1"/>
          </p:cNvSpPr>
          <p:nvPr>
            <p:ph type="body" sz="quarter" idx="13"/>
          </p:nvPr>
        </p:nvSpPr>
        <p:spPr>
          <a:xfrm>
            <a:off x="7061200" y="725668"/>
            <a:ext cx="5130800" cy="720364"/>
          </a:xfrm>
          <a:solidFill>
            <a:schemeClr val="tx1">
              <a:alpha val="65000"/>
            </a:schemeClr>
          </a:solidFill>
        </p:spPr>
        <p:txBody>
          <a:bodyPr/>
          <a:lstStyle/>
          <a:p>
            <a:pPr algn="ctr"/>
            <a:r>
              <a:rPr lang="en-US" sz="4000" dirty="0">
                <a:solidFill>
                  <a:schemeClr val="bg1"/>
                </a:solidFill>
              </a:rPr>
              <a:t>V&amp;R Diary Template</a:t>
            </a:r>
          </a:p>
        </p:txBody>
      </p:sp>
      <p:sp>
        <p:nvSpPr>
          <p:cNvPr id="3" name="Text Placeholder 2">
            <a:extLst>
              <a:ext uri="{FF2B5EF4-FFF2-40B4-BE49-F238E27FC236}">
                <a16:creationId xmlns:a16="http://schemas.microsoft.com/office/drawing/2014/main" id="{8098ACB5-4730-40DD-9EB4-D90A243BCB18}"/>
              </a:ext>
            </a:extLst>
          </p:cNvPr>
          <p:cNvSpPr>
            <a:spLocks noGrp="1"/>
          </p:cNvSpPr>
          <p:nvPr>
            <p:ph type="body" sz="quarter" idx="14"/>
          </p:nvPr>
        </p:nvSpPr>
        <p:spPr>
          <a:xfrm>
            <a:off x="3657600" y="1988434"/>
            <a:ext cx="8534400" cy="3730264"/>
          </a:xfrm>
          <a:solidFill>
            <a:schemeClr val="tx1">
              <a:alpha val="65000"/>
            </a:schemeClr>
          </a:solidFill>
        </p:spPr>
        <p:txBody>
          <a:bodyPr/>
          <a:lstStyle/>
          <a:p>
            <a:pPr marL="457200" lvl="0" indent="-457200" defTabSz="914400">
              <a:spcBef>
                <a:spcPts val="0"/>
              </a:spcBef>
              <a:buFontTx/>
              <a:buAutoNum type="arabicPeriod"/>
              <a:defRPr/>
            </a:pPr>
            <a:r>
              <a:rPr lang="en-GB" sz="2800" b="1" dirty="0">
                <a:solidFill>
                  <a:schemeClr val="bg1"/>
                </a:solidFill>
                <a:latin typeface="Arial" pitchFamily="34" charset="0"/>
                <a:cs typeface="Arial" pitchFamily="34" charset="0"/>
              </a:rPr>
              <a:t>Explain a time in the past month when you were SUCCESSFUL in completing an ACADEMIC assignment. What steps did you take? </a:t>
            </a:r>
          </a:p>
          <a:p>
            <a:pPr marL="457200" lvl="0" indent="-457200" defTabSz="914400">
              <a:spcBef>
                <a:spcPts val="0"/>
              </a:spcBef>
              <a:buFontTx/>
              <a:buAutoNum type="arabicPeriod"/>
              <a:defRPr/>
            </a:pPr>
            <a:r>
              <a:rPr lang="en-GB" sz="2800" b="1" dirty="0">
                <a:solidFill>
                  <a:schemeClr val="bg1"/>
                </a:solidFill>
                <a:latin typeface="Arial" pitchFamily="34" charset="0"/>
                <a:cs typeface="Arial" pitchFamily="34" charset="0"/>
              </a:rPr>
              <a:t>Think of a time fairly recently when you struggled to find appropriate resources to help you complete an ACADEMIC assignment. What happened?</a:t>
            </a:r>
            <a:endParaRPr lang="en-US" sz="2800" b="1" dirty="0">
              <a:solidFill>
                <a:schemeClr val="bg1"/>
              </a:solidFill>
            </a:endParaRPr>
          </a:p>
        </p:txBody>
      </p:sp>
    </p:spTree>
    <p:extLst>
      <p:ext uri="{BB962C8B-B14F-4D97-AF65-F5344CB8AC3E}">
        <p14:creationId xmlns:p14="http://schemas.microsoft.com/office/powerpoint/2010/main" val="3621044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706FEE-8988-4462-94ED-F9707D1086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12192000" cy="6299201"/>
          </a:xfrm>
          <a:prstGeom prst="rect">
            <a:avLst/>
          </a:prstGeom>
        </p:spPr>
      </p:pic>
      <p:sp>
        <p:nvSpPr>
          <p:cNvPr id="4" name="Title 3"/>
          <p:cNvSpPr>
            <a:spLocks noGrp="1"/>
          </p:cNvSpPr>
          <p:nvPr>
            <p:ph type="title" idx="4294967295"/>
          </p:nvPr>
        </p:nvSpPr>
        <p:spPr>
          <a:xfrm>
            <a:off x="0" y="229771"/>
            <a:ext cx="10439400" cy="723900"/>
          </a:xfrm>
          <a:prstGeom prst="rect">
            <a:avLst/>
          </a:prstGeom>
          <a:solidFill>
            <a:schemeClr val="tx1">
              <a:alpha val="65000"/>
            </a:schemeClr>
          </a:solidFill>
        </p:spPr>
        <p:txBody>
          <a:bodyPr>
            <a:noAutofit/>
          </a:bodyPr>
          <a:lstStyle/>
          <a:p>
            <a:pPr algn="l"/>
            <a:r>
              <a:rPr lang="en-US" sz="3600" b="1" dirty="0">
                <a:solidFill>
                  <a:schemeClr val="bg1"/>
                </a:solidFill>
              </a:rPr>
              <a:t>Example: Digital Visitors and Residents Diaries</a:t>
            </a:r>
          </a:p>
        </p:txBody>
      </p:sp>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2754" y="1195556"/>
            <a:ext cx="8526492" cy="4861758"/>
          </a:xfrm>
          <a:prstGeom prst="rect">
            <a:avLst/>
          </a:prstGeom>
          <a:noFill/>
          <a:ln w="9525">
            <a:noFill/>
            <a:miter lim="800000"/>
            <a:headEnd/>
            <a:tailEnd/>
          </a:ln>
        </p:spPr>
      </p:pic>
    </p:spTree>
    <p:extLst>
      <p:ext uri="{BB962C8B-B14F-4D97-AF65-F5344CB8AC3E}">
        <p14:creationId xmlns:p14="http://schemas.microsoft.com/office/powerpoint/2010/main" val="2013016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5DD49F-77B0-41CB-B93C-72CC73AE62E6}"/>
              </a:ext>
            </a:extLst>
          </p:cNvPr>
          <p:cNvSpPr>
            <a:spLocks noGrp="1"/>
          </p:cNvSpPr>
          <p:nvPr>
            <p:ph type="body" sz="quarter" idx="10"/>
          </p:nvPr>
        </p:nvSpPr>
        <p:spPr/>
        <p:txBody>
          <a:bodyPr/>
          <a:lstStyle/>
          <a:p>
            <a:r>
              <a:rPr lang="en-US" dirty="0"/>
              <a:t>Observations</a:t>
            </a:r>
          </a:p>
        </p:txBody>
      </p:sp>
      <p:sp>
        <p:nvSpPr>
          <p:cNvPr id="3" name="Text Placeholder 2">
            <a:extLst>
              <a:ext uri="{FF2B5EF4-FFF2-40B4-BE49-F238E27FC236}">
                <a16:creationId xmlns:a16="http://schemas.microsoft.com/office/drawing/2014/main" id="{C07157AD-B581-4D1C-BB66-8EAFA1FC2921}"/>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40D67015-967C-4469-BA10-2C6DBED0BA74}"/>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301420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32C0C9-E3FE-420C-BBC2-24C77398213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
            <a:ext cx="12191999" cy="6263640"/>
          </a:xfrm>
          <a:prstGeom prst="rect">
            <a:avLst/>
          </a:prstGeom>
        </p:spPr>
      </p:pic>
      <p:sp>
        <p:nvSpPr>
          <p:cNvPr id="4" name="Text Placeholder 4"/>
          <p:cNvSpPr txBox="1">
            <a:spLocks/>
          </p:cNvSpPr>
          <p:nvPr/>
        </p:nvSpPr>
        <p:spPr>
          <a:xfrm>
            <a:off x="0" y="3225800"/>
            <a:ext cx="7970520" cy="3037840"/>
          </a:xfrm>
          <a:prstGeom prst="rect">
            <a:avLst/>
          </a:prstGeom>
          <a:solidFill>
            <a:schemeClr val="tx1">
              <a:alpha val="65000"/>
            </a:schemeClr>
          </a:solidFill>
        </p:spPr>
        <p:txBody>
          <a:bodyPr/>
          <a:lstStyle/>
          <a:p>
            <a:pPr defTabSz="457200">
              <a:lnSpc>
                <a:spcPct val="110000"/>
              </a:lnSpc>
              <a:spcBef>
                <a:spcPts val="900"/>
              </a:spcBef>
              <a:defRPr/>
            </a:pPr>
            <a:r>
              <a:rPr lang="en-US" sz="3200" b="1" dirty="0">
                <a:solidFill>
                  <a:schemeClr val="bg1"/>
                </a:solidFill>
                <a:latin typeface="Arial"/>
                <a:cs typeface="Arial"/>
              </a:rPr>
              <a:t>“Perhaps the most convenient method of studying the consequences of this law will be to follow the reader from the moment he enters the library to the moment he leaves it…” </a:t>
            </a:r>
          </a:p>
          <a:p>
            <a:pPr marL="233363" indent="-233363" algn="r" defTabSz="457200">
              <a:lnSpc>
                <a:spcPct val="110000"/>
              </a:lnSpc>
              <a:defRPr/>
            </a:pPr>
            <a:r>
              <a:rPr lang="en-US" b="1" dirty="0">
                <a:solidFill>
                  <a:schemeClr val="bg1"/>
                </a:solidFill>
                <a:latin typeface="Arial"/>
                <a:cs typeface="Arial"/>
              </a:rPr>
              <a:t>(Ranganathan, 1931, 337)</a:t>
            </a:r>
          </a:p>
        </p:txBody>
      </p:sp>
      <p:sp>
        <p:nvSpPr>
          <p:cNvPr id="3" name="Rectangle 2">
            <a:extLst>
              <a:ext uri="{FF2B5EF4-FFF2-40B4-BE49-F238E27FC236}">
                <a16:creationId xmlns:a16="http://schemas.microsoft.com/office/drawing/2014/main" id="{C58F7962-139A-4651-98F4-1719C2E6B988}"/>
              </a:ext>
            </a:extLst>
          </p:cNvPr>
          <p:cNvSpPr/>
          <p:nvPr/>
        </p:nvSpPr>
        <p:spPr>
          <a:xfrm>
            <a:off x="5532120" y="0"/>
            <a:ext cx="6659880" cy="276999"/>
          </a:xfrm>
          <a:prstGeom prst="rect">
            <a:avLst/>
          </a:prstGeom>
        </p:spPr>
        <p:txBody>
          <a:bodyPr wrap="square">
            <a:spAutoFit/>
          </a:bodyPr>
          <a:lstStyle/>
          <a:p>
            <a:pPr algn="r"/>
            <a:r>
              <a:rPr lang="en-US" sz="1200" dirty="0">
                <a:latin typeface="Arial" pitchFamily="34" charset="0"/>
                <a:cs typeface="Arial" pitchFamily="34" charset="0"/>
              </a:rPr>
              <a:t>Image: https://www.flickr.com/photos/anjan58/7346141798 by anjan58 / CC BY-NC-ND 2.0</a:t>
            </a:r>
          </a:p>
        </p:txBody>
      </p:sp>
      <p:sp>
        <p:nvSpPr>
          <p:cNvPr id="5" name="Text Placeholder 1">
            <a:extLst>
              <a:ext uri="{FF2B5EF4-FFF2-40B4-BE49-F238E27FC236}">
                <a16:creationId xmlns:a16="http://schemas.microsoft.com/office/drawing/2014/main" id="{D192443A-7249-4E68-BB8E-7C52DFD0AE14}"/>
              </a:ext>
            </a:extLst>
          </p:cNvPr>
          <p:cNvSpPr txBox="1">
            <a:spLocks/>
          </p:cNvSpPr>
          <p:nvPr/>
        </p:nvSpPr>
        <p:spPr>
          <a:xfrm>
            <a:off x="1" y="1799925"/>
            <a:ext cx="3379303" cy="598718"/>
          </a:xfrm>
          <a:prstGeom prst="rect">
            <a:avLst/>
          </a:prstGeom>
          <a:solidFill>
            <a:schemeClr val="tx1">
              <a:alpha val="65000"/>
            </a:schemeClr>
          </a:solidFill>
        </p:spPr>
        <p:txBody>
          <a:bodyPr anchor="ct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buNone/>
            </a:pPr>
            <a:r>
              <a:rPr lang="en-US" sz="4000" b="1" dirty="0">
                <a:solidFill>
                  <a:schemeClr val="bg1"/>
                </a:solidFill>
              </a:rPr>
              <a:t>Observation</a:t>
            </a:r>
          </a:p>
        </p:txBody>
      </p:sp>
    </p:spTree>
    <p:extLst>
      <p:ext uri="{BB962C8B-B14F-4D97-AF65-F5344CB8AC3E}">
        <p14:creationId xmlns:p14="http://schemas.microsoft.com/office/powerpoint/2010/main" val="378691558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55A4C4-3419-4AC4-B9F2-5BAC8931B9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12192000" cy="6270297"/>
          </a:xfrm>
          <a:prstGeom prst="rect">
            <a:avLst/>
          </a:prstGeom>
        </p:spPr>
      </p:pic>
      <p:sp>
        <p:nvSpPr>
          <p:cNvPr id="2" name="Content Placeholder 1"/>
          <p:cNvSpPr>
            <a:spLocks noGrp="1"/>
          </p:cNvSpPr>
          <p:nvPr>
            <p:ph type="body" sz="quarter" idx="13"/>
          </p:nvPr>
        </p:nvSpPr>
        <p:spPr>
          <a:xfrm>
            <a:off x="4006516" y="229231"/>
            <a:ext cx="8185484" cy="742729"/>
          </a:xfrm>
          <a:solidFill>
            <a:schemeClr val="tx1">
              <a:alpha val="65000"/>
            </a:schemeClr>
          </a:solidFill>
        </p:spPr>
        <p:txBody>
          <a:bodyPr anchor="ctr">
            <a:normAutofit/>
          </a:bodyPr>
          <a:lstStyle/>
          <a:p>
            <a:pPr algn="ctr"/>
            <a:r>
              <a:rPr lang="en-US" sz="3600" dirty="0">
                <a:solidFill>
                  <a:schemeClr val="bg1"/>
                </a:solidFill>
              </a:rPr>
              <a:t>Participant/Immersive Observations</a:t>
            </a:r>
            <a:endParaRPr lang="en-US" sz="3600" b="1" dirty="0">
              <a:solidFill>
                <a:schemeClr val="bg1"/>
              </a:solidFill>
            </a:endParaRPr>
          </a:p>
        </p:txBody>
      </p:sp>
      <p:sp>
        <p:nvSpPr>
          <p:cNvPr id="3" name="Text Placeholder 2"/>
          <p:cNvSpPr>
            <a:spLocks noGrp="1"/>
          </p:cNvSpPr>
          <p:nvPr>
            <p:ph type="body" sz="quarter" idx="14"/>
          </p:nvPr>
        </p:nvSpPr>
        <p:spPr>
          <a:xfrm>
            <a:off x="5441066" y="1633026"/>
            <a:ext cx="6750934" cy="4247074"/>
          </a:xfrm>
          <a:solidFill>
            <a:schemeClr val="tx1">
              <a:alpha val="65000"/>
            </a:schemeClr>
          </a:solidFill>
        </p:spPr>
        <p:txBody>
          <a:bodyPr/>
          <a:lstStyle/>
          <a:p>
            <a:pPr>
              <a:buFont typeface="Arial" panose="020B0604020202020204" pitchFamily="34" charset="0"/>
              <a:buChar char="•"/>
            </a:pPr>
            <a:r>
              <a:rPr lang="en-US" sz="2800" b="1" dirty="0">
                <a:solidFill>
                  <a:schemeClr val="bg1"/>
                </a:solidFill>
              </a:rPr>
              <a:t>Move into the setting as deeply as possible</a:t>
            </a:r>
          </a:p>
          <a:p>
            <a:pPr>
              <a:buFont typeface="Arial" panose="020B0604020202020204" pitchFamily="34" charset="0"/>
              <a:buChar char="•"/>
            </a:pPr>
            <a:r>
              <a:rPr lang="en-US" sz="2800" b="1" dirty="0">
                <a:solidFill>
                  <a:schemeClr val="bg1"/>
                </a:solidFill>
              </a:rPr>
              <a:t>Disturb participants as little as possible</a:t>
            </a:r>
          </a:p>
          <a:p>
            <a:pPr>
              <a:buFont typeface="Arial" panose="020B0604020202020204" pitchFamily="34" charset="0"/>
              <a:buChar char="•"/>
            </a:pPr>
            <a:r>
              <a:rPr lang="en-US" sz="2800" b="1" dirty="0">
                <a:solidFill>
                  <a:schemeClr val="bg1"/>
                </a:solidFill>
              </a:rPr>
              <a:t>Participant observation</a:t>
            </a:r>
          </a:p>
          <a:p>
            <a:pPr lvl="1">
              <a:buFont typeface="Arial" panose="020B0604020202020204" pitchFamily="34" charset="0"/>
              <a:buChar char="•"/>
            </a:pPr>
            <a:r>
              <a:rPr lang="en-US" sz="2800" b="1" dirty="0">
                <a:solidFill>
                  <a:schemeClr val="bg1"/>
                </a:solidFill>
              </a:rPr>
              <a:t>Open, direct interaction and observation as part of the group</a:t>
            </a:r>
          </a:p>
          <a:p>
            <a:pPr>
              <a:buFont typeface="Arial" panose="020B0604020202020204" pitchFamily="34" charset="0"/>
              <a:buChar char="•"/>
            </a:pPr>
            <a:r>
              <a:rPr lang="en-US" sz="2800" b="1" dirty="0">
                <a:solidFill>
                  <a:schemeClr val="bg1"/>
                </a:solidFill>
              </a:rPr>
              <a:t>Structured vs. unstructured</a:t>
            </a:r>
          </a:p>
        </p:txBody>
      </p:sp>
      <p:sp>
        <p:nvSpPr>
          <p:cNvPr id="6" name="TextBox 5"/>
          <p:cNvSpPr txBox="1"/>
          <p:nvPr/>
        </p:nvSpPr>
        <p:spPr>
          <a:xfrm>
            <a:off x="8681644" y="5443783"/>
            <a:ext cx="3510356" cy="369332"/>
          </a:xfrm>
          <a:prstGeom prst="rect">
            <a:avLst/>
          </a:prstGeom>
          <a:solidFill>
            <a:schemeClr val="tx1">
              <a:alpha val="0"/>
            </a:schemeClr>
          </a:solidFill>
        </p:spPr>
        <p:txBody>
          <a:bodyPr wrap="square" rtlCol="0" anchor="ctr">
            <a:spAutoFit/>
          </a:bodyPr>
          <a:lstStyle/>
          <a:p>
            <a:pPr algn="r"/>
            <a:r>
              <a:rPr lang="en-US" b="1" dirty="0">
                <a:solidFill>
                  <a:schemeClr val="bg1"/>
                </a:solidFill>
                <a:ea typeface="Gill Sans MT" charset="0"/>
                <a:cs typeface="Gill Sans MT" charset="0"/>
              </a:rPr>
              <a:t>(Connaway &amp; Radford, 2017)</a:t>
            </a:r>
          </a:p>
        </p:txBody>
      </p:sp>
      <p:sp>
        <p:nvSpPr>
          <p:cNvPr id="4" name="Rectangle 3">
            <a:extLst>
              <a:ext uri="{FF2B5EF4-FFF2-40B4-BE49-F238E27FC236}">
                <a16:creationId xmlns:a16="http://schemas.microsoft.com/office/drawing/2014/main" id="{90FE88E8-C81C-49DB-9AA2-35E45D566C26}"/>
              </a:ext>
            </a:extLst>
          </p:cNvPr>
          <p:cNvSpPr/>
          <p:nvPr/>
        </p:nvSpPr>
        <p:spPr>
          <a:xfrm>
            <a:off x="5441066" y="6057567"/>
            <a:ext cx="6750934" cy="246221"/>
          </a:xfrm>
          <a:prstGeom prst="rect">
            <a:avLst/>
          </a:prstGeom>
        </p:spPr>
        <p:txBody>
          <a:bodyPr wrap="square">
            <a:spAutoFit/>
          </a:bodyPr>
          <a:lstStyle/>
          <a:p>
            <a:r>
              <a:rPr lang="en-US" sz="1000" dirty="0">
                <a:solidFill>
                  <a:schemeClr val="bg1"/>
                </a:solidFill>
                <a:latin typeface="Arial" panose="020B0604020202020204" pitchFamily="34" charset="0"/>
                <a:cs typeface="Arial" panose="020B0604020202020204" pitchFamily="34" charset="0"/>
              </a:rPr>
              <a:t>Image: https://www.flickr.com/photos/njla/3306454031/ by NJLA: New Jersey Library Association / CC BY-NC-ND 2.0</a:t>
            </a:r>
            <a:endParaRPr lang="en-US" sz="1000" dirty="0">
              <a:solidFill>
                <a:schemeClr val="bg1"/>
              </a:solidFill>
            </a:endParaRPr>
          </a:p>
        </p:txBody>
      </p:sp>
    </p:spTree>
    <p:extLst>
      <p:ext uri="{BB962C8B-B14F-4D97-AF65-F5344CB8AC3E}">
        <p14:creationId xmlns:p14="http://schemas.microsoft.com/office/powerpoint/2010/main" val="3851330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7C9D8"/>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71BE594-DAA6-4D69-87A9-A055C5A2B2C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xfrm>
            <a:off x="0" y="0"/>
            <a:ext cx="12192000" cy="6248400"/>
          </a:xfrm>
          <a:prstGeom prst="rect">
            <a:avLst/>
          </a:prstGeom>
        </p:spPr>
      </p:pic>
      <p:sp>
        <p:nvSpPr>
          <p:cNvPr id="3" name="Text Placeholder 2">
            <a:extLst>
              <a:ext uri="{FF2B5EF4-FFF2-40B4-BE49-F238E27FC236}">
                <a16:creationId xmlns:a16="http://schemas.microsoft.com/office/drawing/2014/main" id="{993FC1E6-663D-46F8-9E48-7643C80EA020}"/>
              </a:ext>
            </a:extLst>
          </p:cNvPr>
          <p:cNvSpPr>
            <a:spLocks noGrp="1"/>
          </p:cNvSpPr>
          <p:nvPr>
            <p:ph type="body" sz="quarter" idx="11"/>
          </p:nvPr>
        </p:nvSpPr>
        <p:spPr>
          <a:xfrm>
            <a:off x="2753710" y="2362200"/>
            <a:ext cx="6684580" cy="1523999"/>
          </a:xfrm>
          <a:solidFill>
            <a:schemeClr val="tx1">
              <a:alpha val="70000"/>
            </a:schemeClr>
          </a:solidFill>
        </p:spPr>
        <p:txBody>
          <a:bodyPr/>
          <a:lstStyle/>
          <a:p>
            <a:pPr marL="0" indent="0" algn="ctr">
              <a:buNone/>
            </a:pPr>
            <a:r>
              <a:rPr lang="en-US" b="1" dirty="0"/>
              <a:t>The most widely used data collection method?</a:t>
            </a:r>
          </a:p>
        </p:txBody>
      </p:sp>
      <p:sp>
        <p:nvSpPr>
          <p:cNvPr id="6" name="Rectangle 5">
            <a:extLst>
              <a:ext uri="{FF2B5EF4-FFF2-40B4-BE49-F238E27FC236}">
                <a16:creationId xmlns:a16="http://schemas.microsoft.com/office/drawing/2014/main" id="{77446255-B6FB-426B-A56E-02F1A0608FEC}"/>
              </a:ext>
            </a:extLst>
          </p:cNvPr>
          <p:cNvSpPr/>
          <p:nvPr/>
        </p:nvSpPr>
        <p:spPr>
          <a:xfrm>
            <a:off x="0" y="6032955"/>
            <a:ext cx="6096000" cy="215444"/>
          </a:xfrm>
          <a:prstGeom prst="rect">
            <a:avLst/>
          </a:prstGeom>
        </p:spPr>
        <p:txBody>
          <a:bodyPr>
            <a:spAutoFit/>
          </a:bodyPr>
          <a:lstStyle/>
          <a:p>
            <a:r>
              <a:rPr lang="en-US" sz="800" dirty="0"/>
              <a:t>Image: https://www.flickr.com/photos/24174659@N06/5223344188 by Mel Edwards / CC BY-NC 2.0</a:t>
            </a:r>
          </a:p>
        </p:txBody>
      </p:sp>
      <p:sp>
        <p:nvSpPr>
          <p:cNvPr id="2" name="TextBox 1">
            <a:extLst>
              <a:ext uri="{FF2B5EF4-FFF2-40B4-BE49-F238E27FC236}">
                <a16:creationId xmlns:a16="http://schemas.microsoft.com/office/drawing/2014/main" id="{9807AE95-84F1-4EAF-857C-0AA1675D1E26}"/>
              </a:ext>
            </a:extLst>
          </p:cNvPr>
          <p:cNvSpPr txBox="1"/>
          <p:nvPr/>
        </p:nvSpPr>
        <p:spPr>
          <a:xfrm>
            <a:off x="2208425" y="2362199"/>
            <a:ext cx="7405358" cy="1523999"/>
          </a:xfrm>
          <a:prstGeom prst="rect">
            <a:avLst/>
          </a:prstGeom>
          <a:solidFill>
            <a:srgbClr val="E8EEFA"/>
          </a:solidFill>
        </p:spPr>
        <p:txBody>
          <a:bodyPr wrap="square" rtlCol="0" anchor="ctr">
            <a:noAutofit/>
          </a:bodyPr>
          <a:lstStyle/>
          <a:p>
            <a:pPr algn="ctr"/>
            <a:r>
              <a:rPr lang="en-US" sz="7200" b="1" dirty="0">
                <a:solidFill>
                  <a:schemeClr val="tx2"/>
                </a:solidFill>
              </a:rPr>
              <a:t>Survey Method</a:t>
            </a:r>
          </a:p>
        </p:txBody>
      </p:sp>
    </p:spTree>
    <p:extLst>
      <p:ext uri="{BB962C8B-B14F-4D97-AF65-F5344CB8AC3E}">
        <p14:creationId xmlns:p14="http://schemas.microsoft.com/office/powerpoint/2010/main" val="3752232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CCC153-C887-4339-A910-B6E50E8D65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273800"/>
          </a:xfrm>
          <a:prstGeom prst="rect">
            <a:avLst/>
          </a:prstGeom>
        </p:spPr>
      </p:pic>
      <p:sp>
        <p:nvSpPr>
          <p:cNvPr id="2" name="Text Placeholder 1">
            <a:extLst>
              <a:ext uri="{FF2B5EF4-FFF2-40B4-BE49-F238E27FC236}">
                <a16:creationId xmlns:a16="http://schemas.microsoft.com/office/drawing/2014/main" id="{546181BB-796E-4DDE-83BE-04BC83D15849}"/>
              </a:ext>
            </a:extLst>
          </p:cNvPr>
          <p:cNvSpPr>
            <a:spLocks noGrp="1"/>
          </p:cNvSpPr>
          <p:nvPr>
            <p:ph type="body" sz="quarter" idx="13"/>
          </p:nvPr>
        </p:nvSpPr>
        <p:spPr>
          <a:xfrm>
            <a:off x="1" y="675034"/>
            <a:ext cx="9942162" cy="836051"/>
          </a:xfrm>
          <a:solidFill>
            <a:schemeClr val="tx1">
              <a:alpha val="65000"/>
            </a:schemeClr>
          </a:solidFill>
        </p:spPr>
        <p:txBody>
          <a:bodyPr/>
          <a:lstStyle/>
          <a:p>
            <a:pPr algn="ctr"/>
            <a:r>
              <a:rPr lang="en-US" sz="4000" dirty="0" err="1">
                <a:solidFill>
                  <a:schemeClr val="bg1"/>
                </a:solidFill>
              </a:rPr>
              <a:t>WebJunction</a:t>
            </a:r>
            <a:r>
              <a:rPr lang="en-US" sz="4000" dirty="0">
                <a:solidFill>
                  <a:schemeClr val="bg1"/>
                </a:solidFill>
              </a:rPr>
              <a:t> Structured Observations</a:t>
            </a:r>
          </a:p>
        </p:txBody>
      </p:sp>
      <p:graphicFrame>
        <p:nvGraphicFramePr>
          <p:cNvPr id="4" name="Table 3">
            <a:extLst>
              <a:ext uri="{FF2B5EF4-FFF2-40B4-BE49-F238E27FC236}">
                <a16:creationId xmlns:a16="http://schemas.microsoft.com/office/drawing/2014/main" id="{CA22424C-9F24-4E38-83FA-28580E471D0D}"/>
              </a:ext>
            </a:extLst>
          </p:cNvPr>
          <p:cNvGraphicFramePr>
            <a:graphicFrameLocks noGrp="1"/>
          </p:cNvGraphicFramePr>
          <p:nvPr>
            <p:extLst>
              <p:ext uri="{D42A27DB-BD31-4B8C-83A1-F6EECF244321}">
                <p14:modId xmlns:p14="http://schemas.microsoft.com/office/powerpoint/2010/main" val="3262485359"/>
              </p:ext>
            </p:extLst>
          </p:nvPr>
        </p:nvGraphicFramePr>
        <p:xfrm>
          <a:off x="-1" y="2595501"/>
          <a:ext cx="11252196" cy="3480934"/>
        </p:xfrm>
        <a:graphic>
          <a:graphicData uri="http://schemas.openxmlformats.org/drawingml/2006/table">
            <a:tbl>
              <a:tblPr firstRow="1" bandRow="1">
                <a:tableStyleId>{7E9639D4-E3E2-4D34-9284-5A2195B3D0D7}</a:tableStyleId>
              </a:tblPr>
              <a:tblGrid>
                <a:gridCol w="11252196">
                  <a:extLst>
                    <a:ext uri="{9D8B030D-6E8A-4147-A177-3AD203B41FA5}">
                      <a16:colId xmlns:a16="http://schemas.microsoft.com/office/drawing/2014/main" val="2588537927"/>
                    </a:ext>
                  </a:extLst>
                </a:gridCol>
              </a:tblGrid>
              <a:tr h="479754">
                <a:tc>
                  <a:txBody>
                    <a:bodyPr/>
                    <a:lstStyle/>
                    <a:p>
                      <a:r>
                        <a:rPr lang="en-US" dirty="0"/>
                        <a:t>Scenario and Task 1</a:t>
                      </a:r>
                    </a:p>
                  </a:txBody>
                  <a:tcPr anchor="ctr">
                    <a:solidFill>
                      <a:schemeClr val="tx1">
                        <a:alpha val="65000"/>
                      </a:schemeClr>
                    </a:solidFill>
                  </a:tcPr>
                </a:tc>
                <a:extLst>
                  <a:ext uri="{0D108BD9-81ED-4DB2-BD59-A6C34878D82A}">
                    <a16:rowId xmlns:a16="http://schemas.microsoft.com/office/drawing/2014/main" val="2875886994"/>
                  </a:ext>
                </a:extLst>
              </a:tr>
              <a:tr h="986217">
                <a:tc>
                  <a:txBody>
                    <a:bodyPr/>
                    <a:lstStyle/>
                    <a:p>
                      <a:r>
                        <a:rPr lang="en-US" dirty="0">
                          <a:solidFill>
                            <a:schemeClr val="bg1"/>
                          </a:solidFill>
                        </a:rPr>
                        <a:t>You are interested in taking free courses from the </a:t>
                      </a:r>
                      <a:r>
                        <a:rPr lang="en-US" dirty="0" err="1">
                          <a:solidFill>
                            <a:schemeClr val="bg1"/>
                          </a:solidFill>
                        </a:rPr>
                        <a:t>WebJunction</a:t>
                      </a:r>
                      <a:r>
                        <a:rPr lang="en-US" dirty="0">
                          <a:solidFill>
                            <a:schemeClr val="bg1"/>
                          </a:solidFill>
                        </a:rPr>
                        <a:t> course catalog. Please go to the first task.</a:t>
                      </a:r>
                    </a:p>
                  </a:txBody>
                  <a:tcPr>
                    <a:solidFill>
                      <a:schemeClr val="accent1">
                        <a:alpha val="65000"/>
                      </a:schemeClr>
                    </a:solidFill>
                  </a:tcPr>
                </a:tc>
                <a:extLst>
                  <a:ext uri="{0D108BD9-81ED-4DB2-BD59-A6C34878D82A}">
                    <a16:rowId xmlns:a16="http://schemas.microsoft.com/office/drawing/2014/main" val="383830331"/>
                  </a:ext>
                </a:extLst>
              </a:tr>
              <a:tr h="2014963">
                <a:tc>
                  <a:txBody>
                    <a:bodyPr/>
                    <a:lstStyle/>
                    <a:p>
                      <a:r>
                        <a:rPr lang="en-US" b="1" dirty="0">
                          <a:solidFill>
                            <a:schemeClr val="bg1"/>
                          </a:solidFill>
                        </a:rPr>
                        <a:t>Please go to webjunction.org before proceeding</a:t>
                      </a:r>
                    </a:p>
                    <a:p>
                      <a:r>
                        <a:rPr lang="en-US" dirty="0">
                          <a:solidFill>
                            <a:schemeClr val="bg1"/>
                          </a:solidFill>
                        </a:rPr>
                        <a:t>You are interested in participating in free courses and webinars offered by </a:t>
                      </a:r>
                      <a:r>
                        <a:rPr lang="en-US" dirty="0" err="1">
                          <a:solidFill>
                            <a:schemeClr val="bg1"/>
                          </a:solidFill>
                        </a:rPr>
                        <a:t>WebJunction</a:t>
                      </a:r>
                      <a:r>
                        <a:rPr lang="en-US" dirty="0">
                          <a:solidFill>
                            <a:schemeClr val="bg1"/>
                          </a:solidFill>
                        </a:rPr>
                        <a:t>.</a:t>
                      </a:r>
                    </a:p>
                    <a:p>
                      <a:r>
                        <a:rPr lang="en-US" dirty="0">
                          <a:solidFill>
                            <a:schemeClr val="bg1"/>
                          </a:solidFill>
                        </a:rPr>
                        <a:t>A. Find where you can enroll in free library-specific courses and webinars.</a:t>
                      </a:r>
                    </a:p>
                  </a:txBody>
                  <a:tcPr>
                    <a:solidFill>
                      <a:schemeClr val="accent1">
                        <a:alpha val="65000"/>
                      </a:schemeClr>
                    </a:solidFill>
                  </a:tcPr>
                </a:tc>
                <a:extLst>
                  <a:ext uri="{0D108BD9-81ED-4DB2-BD59-A6C34878D82A}">
                    <a16:rowId xmlns:a16="http://schemas.microsoft.com/office/drawing/2014/main" val="2455149603"/>
                  </a:ext>
                </a:extLst>
              </a:tr>
            </a:tbl>
          </a:graphicData>
        </a:graphic>
      </p:graphicFrame>
      <p:sp>
        <p:nvSpPr>
          <p:cNvPr id="5" name="TextBox 4">
            <a:extLst>
              <a:ext uri="{FF2B5EF4-FFF2-40B4-BE49-F238E27FC236}">
                <a16:creationId xmlns:a16="http://schemas.microsoft.com/office/drawing/2014/main" id="{AE6C1771-69CF-4418-AB03-03905CCABD68}"/>
              </a:ext>
            </a:extLst>
          </p:cNvPr>
          <p:cNvSpPr txBox="1"/>
          <p:nvPr/>
        </p:nvSpPr>
        <p:spPr>
          <a:xfrm>
            <a:off x="7035796" y="5707103"/>
            <a:ext cx="4216400" cy="369332"/>
          </a:xfrm>
          <a:prstGeom prst="rect">
            <a:avLst/>
          </a:prstGeom>
          <a:noFill/>
        </p:spPr>
        <p:txBody>
          <a:bodyPr wrap="square" rtlCol="0">
            <a:spAutoFit/>
          </a:bodyPr>
          <a:lstStyle/>
          <a:p>
            <a:r>
              <a:rPr lang="en-US" dirty="0">
                <a:solidFill>
                  <a:schemeClr val="bg1"/>
                </a:solidFill>
              </a:rPr>
              <a:t>(Connaway &amp; Radford, 2017, p. 274)</a:t>
            </a:r>
          </a:p>
        </p:txBody>
      </p:sp>
    </p:spTree>
    <p:extLst>
      <p:ext uri="{BB962C8B-B14F-4D97-AF65-F5344CB8AC3E}">
        <p14:creationId xmlns:p14="http://schemas.microsoft.com/office/powerpoint/2010/main" val="2399343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18B479-9E94-44BD-853B-0DAD7B8D1293}"/>
              </a:ext>
            </a:extLst>
          </p:cNvPr>
          <p:cNvSpPr>
            <a:spLocks noGrp="1"/>
          </p:cNvSpPr>
          <p:nvPr>
            <p:ph type="body" sz="quarter" idx="10"/>
          </p:nvPr>
        </p:nvSpPr>
        <p:spPr/>
        <p:txBody>
          <a:bodyPr/>
          <a:lstStyle/>
          <a:p>
            <a:r>
              <a:rPr lang="en-US" dirty="0"/>
              <a:t>Mapping</a:t>
            </a:r>
          </a:p>
        </p:txBody>
      </p:sp>
      <p:sp>
        <p:nvSpPr>
          <p:cNvPr id="3" name="Text Placeholder 2">
            <a:extLst>
              <a:ext uri="{FF2B5EF4-FFF2-40B4-BE49-F238E27FC236}">
                <a16:creationId xmlns:a16="http://schemas.microsoft.com/office/drawing/2014/main" id="{EC7B3BC5-E99F-493A-98CF-5BA3BB46A09A}"/>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9A3E7F2E-19DB-4BC5-B47D-60D8154245C9}"/>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266546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98133D-3149-474C-9AA8-5B984C2027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324600"/>
          </a:xfrm>
          <a:prstGeom prst="rect">
            <a:avLst/>
          </a:prstGeom>
        </p:spPr>
      </p:pic>
      <p:sp>
        <p:nvSpPr>
          <p:cNvPr id="2" name="Text Placeholder 1">
            <a:extLst>
              <a:ext uri="{FF2B5EF4-FFF2-40B4-BE49-F238E27FC236}">
                <a16:creationId xmlns:a16="http://schemas.microsoft.com/office/drawing/2014/main" id="{FB28C7AB-9DF1-4D64-9D63-81D9C3254525}"/>
              </a:ext>
            </a:extLst>
          </p:cNvPr>
          <p:cNvSpPr>
            <a:spLocks noGrp="1"/>
          </p:cNvSpPr>
          <p:nvPr>
            <p:ph type="body" sz="quarter" idx="13"/>
          </p:nvPr>
        </p:nvSpPr>
        <p:spPr>
          <a:xfrm>
            <a:off x="-9197" y="435103"/>
            <a:ext cx="4934607" cy="757182"/>
          </a:xfrm>
          <a:solidFill>
            <a:schemeClr val="tx1">
              <a:alpha val="70000"/>
            </a:schemeClr>
          </a:solidFill>
        </p:spPr>
        <p:txBody>
          <a:bodyPr/>
          <a:lstStyle/>
          <a:p>
            <a:r>
              <a:rPr lang="en-US" sz="4000" dirty="0">
                <a:solidFill>
                  <a:schemeClr val="bg1"/>
                </a:solidFill>
              </a:rPr>
              <a:t>Cognitive Mapping</a:t>
            </a:r>
          </a:p>
        </p:txBody>
      </p:sp>
      <p:sp>
        <p:nvSpPr>
          <p:cNvPr id="3" name="Text Placeholder 2">
            <a:extLst>
              <a:ext uri="{FF2B5EF4-FFF2-40B4-BE49-F238E27FC236}">
                <a16:creationId xmlns:a16="http://schemas.microsoft.com/office/drawing/2014/main" id="{44923520-EFE5-4404-A745-BFF3AAC3160C}"/>
              </a:ext>
            </a:extLst>
          </p:cNvPr>
          <p:cNvSpPr>
            <a:spLocks noGrp="1"/>
          </p:cNvSpPr>
          <p:nvPr>
            <p:ph type="body" sz="quarter" idx="14"/>
          </p:nvPr>
        </p:nvSpPr>
        <p:spPr>
          <a:xfrm>
            <a:off x="-9197" y="1436687"/>
            <a:ext cx="6527800" cy="3451225"/>
          </a:xfrm>
          <a:solidFill>
            <a:schemeClr val="tx1">
              <a:alpha val="70000"/>
            </a:schemeClr>
          </a:solidFill>
        </p:spPr>
        <p:txBody>
          <a:bodyPr/>
          <a:lstStyle/>
          <a:p>
            <a:r>
              <a:rPr lang="en-US" sz="2800" b="1" dirty="0">
                <a:solidFill>
                  <a:schemeClr val="bg1"/>
                </a:solidFill>
              </a:rPr>
              <a:t>Participant draws a map of the area of interest</a:t>
            </a:r>
          </a:p>
          <a:p>
            <a:r>
              <a:rPr lang="en-US" sz="2800" b="1" dirty="0">
                <a:solidFill>
                  <a:schemeClr val="bg1"/>
                </a:solidFill>
              </a:rPr>
              <a:t>Fast and easy to conduct</a:t>
            </a:r>
          </a:p>
          <a:p>
            <a:r>
              <a:rPr lang="en-US" sz="2800" b="1" dirty="0">
                <a:solidFill>
                  <a:schemeClr val="bg1"/>
                </a:solidFill>
              </a:rPr>
              <a:t>Small time commitment from participants</a:t>
            </a:r>
          </a:p>
          <a:p>
            <a:r>
              <a:rPr lang="en-US" sz="2800" b="1" dirty="0">
                <a:solidFill>
                  <a:schemeClr val="bg1"/>
                </a:solidFill>
              </a:rPr>
              <a:t>Can be ambiguous or difficult to interpret</a:t>
            </a:r>
          </a:p>
        </p:txBody>
      </p:sp>
      <p:sp>
        <p:nvSpPr>
          <p:cNvPr id="4" name="Rectangle 3">
            <a:extLst>
              <a:ext uri="{FF2B5EF4-FFF2-40B4-BE49-F238E27FC236}">
                <a16:creationId xmlns:a16="http://schemas.microsoft.com/office/drawing/2014/main" id="{CD2BF86E-FB78-47B4-8642-E57242AC5783}"/>
              </a:ext>
            </a:extLst>
          </p:cNvPr>
          <p:cNvSpPr/>
          <p:nvPr/>
        </p:nvSpPr>
        <p:spPr>
          <a:xfrm>
            <a:off x="6096000" y="0"/>
            <a:ext cx="6096000" cy="246221"/>
          </a:xfrm>
          <a:prstGeom prst="rect">
            <a:avLst/>
          </a:prstGeom>
        </p:spPr>
        <p:txBody>
          <a:bodyPr>
            <a:spAutoFit/>
          </a:bodyPr>
          <a:lstStyle/>
          <a:p>
            <a:pPr algn="r"/>
            <a:r>
              <a:rPr lang="en-US" sz="1000" dirty="0">
                <a:latin typeface="Arial" panose="020B0604020202020204" pitchFamily="34" charset="0"/>
                <a:cs typeface="Arial" panose="020B0604020202020204" pitchFamily="34" charset="0"/>
              </a:rPr>
              <a:t>Image: https://www.flickr.com/photos/dutchsimba/15704925354 by Dutch Simba / CC BY-NC-ND 2.0</a:t>
            </a:r>
          </a:p>
        </p:txBody>
      </p:sp>
    </p:spTree>
    <p:extLst>
      <p:ext uri="{BB962C8B-B14F-4D97-AF65-F5344CB8AC3E}">
        <p14:creationId xmlns:p14="http://schemas.microsoft.com/office/powerpoint/2010/main" val="2886932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85858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830A91-4808-476C-8C9B-A87749B0AB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3" t="1412" r="1698" b="1176"/>
          <a:stretch/>
        </p:blipFill>
        <p:spPr>
          <a:xfrm>
            <a:off x="0" y="4345"/>
            <a:ext cx="6959600" cy="5965372"/>
          </a:xfrm>
          <a:prstGeom prst="rect">
            <a:avLst/>
          </a:prstGeom>
          <a:ln>
            <a:solidFill>
              <a:srgbClr val="8C8C8C"/>
            </a:solidFill>
          </a:ln>
        </p:spPr>
      </p:pic>
      <p:sp>
        <p:nvSpPr>
          <p:cNvPr id="2" name="Text Placeholder 1">
            <a:extLst>
              <a:ext uri="{FF2B5EF4-FFF2-40B4-BE49-F238E27FC236}">
                <a16:creationId xmlns:a16="http://schemas.microsoft.com/office/drawing/2014/main" id="{CECEDB9C-4D2B-46CD-98E3-DED8FF0AD736}"/>
              </a:ext>
            </a:extLst>
          </p:cNvPr>
          <p:cNvSpPr>
            <a:spLocks noGrp="1"/>
          </p:cNvSpPr>
          <p:nvPr>
            <p:ph type="body" sz="quarter" idx="13"/>
          </p:nvPr>
        </p:nvSpPr>
        <p:spPr>
          <a:xfrm>
            <a:off x="7800621" y="548758"/>
            <a:ext cx="4391379" cy="774161"/>
          </a:xfrm>
          <a:solidFill>
            <a:schemeClr val="tx1">
              <a:alpha val="25000"/>
            </a:schemeClr>
          </a:solidFill>
        </p:spPr>
        <p:txBody>
          <a:bodyPr/>
          <a:lstStyle/>
          <a:p>
            <a:pPr algn="ctr"/>
            <a:r>
              <a:rPr lang="en-US" sz="4000" dirty="0">
                <a:solidFill>
                  <a:schemeClr val="bg1"/>
                </a:solidFill>
              </a:rPr>
              <a:t>Mapping Diaries</a:t>
            </a:r>
          </a:p>
        </p:txBody>
      </p:sp>
      <p:sp>
        <p:nvSpPr>
          <p:cNvPr id="3" name="Text Placeholder 2">
            <a:extLst>
              <a:ext uri="{FF2B5EF4-FFF2-40B4-BE49-F238E27FC236}">
                <a16:creationId xmlns:a16="http://schemas.microsoft.com/office/drawing/2014/main" id="{F7E03E18-0C00-4189-809C-4B80D2D76EAF}"/>
              </a:ext>
            </a:extLst>
          </p:cNvPr>
          <p:cNvSpPr>
            <a:spLocks noGrp="1"/>
          </p:cNvSpPr>
          <p:nvPr>
            <p:ph type="body" sz="quarter" idx="14"/>
          </p:nvPr>
        </p:nvSpPr>
        <p:spPr>
          <a:xfrm>
            <a:off x="7302500" y="1564219"/>
            <a:ext cx="4889500" cy="2931581"/>
          </a:xfrm>
          <a:solidFill>
            <a:schemeClr val="tx1">
              <a:alpha val="25000"/>
            </a:schemeClr>
          </a:solidFill>
        </p:spPr>
        <p:txBody>
          <a:bodyPr/>
          <a:lstStyle/>
          <a:p>
            <a:r>
              <a:rPr lang="en-US" sz="2800" b="1" dirty="0">
                <a:solidFill>
                  <a:schemeClr val="bg1"/>
                </a:solidFill>
              </a:rPr>
              <a:t>Give participants a map &amp; ask them to record their movements</a:t>
            </a:r>
          </a:p>
          <a:p>
            <a:r>
              <a:rPr lang="en-US" sz="2800" b="1" dirty="0">
                <a:solidFill>
                  <a:schemeClr val="bg1"/>
                </a:solidFill>
              </a:rPr>
              <a:t>Can use maps as basis for individual interviews</a:t>
            </a:r>
          </a:p>
        </p:txBody>
      </p:sp>
      <p:sp>
        <p:nvSpPr>
          <p:cNvPr id="7" name="TextBox 6">
            <a:extLst>
              <a:ext uri="{FF2B5EF4-FFF2-40B4-BE49-F238E27FC236}">
                <a16:creationId xmlns:a16="http://schemas.microsoft.com/office/drawing/2014/main" id="{3D35C321-66AE-4938-BC80-5772474BFF0B}"/>
              </a:ext>
            </a:extLst>
          </p:cNvPr>
          <p:cNvSpPr txBox="1"/>
          <p:nvPr/>
        </p:nvSpPr>
        <p:spPr>
          <a:xfrm>
            <a:off x="0" y="5901492"/>
            <a:ext cx="2349795" cy="338554"/>
          </a:xfrm>
          <a:prstGeom prst="rect">
            <a:avLst/>
          </a:prstGeom>
          <a:noFill/>
        </p:spPr>
        <p:txBody>
          <a:bodyPr wrap="square" rtlCol="0">
            <a:spAutoFit/>
          </a:bodyPr>
          <a:lstStyle/>
          <a:p>
            <a:r>
              <a:rPr lang="en-US" sz="1600" dirty="0">
                <a:solidFill>
                  <a:schemeClr val="bg1"/>
                </a:solidFill>
              </a:rPr>
              <a:t>(Clark, 2007, p. 49)</a:t>
            </a:r>
          </a:p>
        </p:txBody>
      </p:sp>
    </p:spTree>
    <p:extLst>
      <p:ext uri="{BB962C8B-B14F-4D97-AF65-F5344CB8AC3E}">
        <p14:creationId xmlns:p14="http://schemas.microsoft.com/office/powerpoint/2010/main" val="2127343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564342"/>
            <a:ext cx="2286000" cy="756458"/>
          </a:xfrm>
          <a:solidFill>
            <a:schemeClr val="tx1">
              <a:alpha val="65000"/>
            </a:schemeClr>
          </a:solidFill>
        </p:spPr>
        <p:txBody>
          <a:bodyPr anchor="ctr"/>
          <a:lstStyle/>
          <a:p>
            <a:r>
              <a:rPr lang="en-US" sz="4000" dirty="0">
                <a:solidFill>
                  <a:schemeClr val="bg1"/>
                </a:solidFill>
              </a:rPr>
              <a:t>Mapping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5815" y="3129532"/>
            <a:ext cx="4752666" cy="356449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3011" y="83012"/>
            <a:ext cx="4808739" cy="342072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122" y="2930240"/>
            <a:ext cx="5018387" cy="3763791"/>
          </a:xfrm>
          <a:prstGeom prst="rect">
            <a:avLst/>
          </a:prstGeom>
        </p:spPr>
      </p:pic>
      <p:sp>
        <p:nvSpPr>
          <p:cNvPr id="3" name="TextBox 2">
            <a:extLst>
              <a:ext uri="{FF2B5EF4-FFF2-40B4-BE49-F238E27FC236}">
                <a16:creationId xmlns:a16="http://schemas.microsoft.com/office/drawing/2014/main" id="{3CBFE801-ABD5-488D-8ADE-2EC88EF39DD5}"/>
              </a:ext>
            </a:extLst>
          </p:cNvPr>
          <p:cNvSpPr txBox="1"/>
          <p:nvPr/>
        </p:nvSpPr>
        <p:spPr>
          <a:xfrm>
            <a:off x="8681750" y="2760963"/>
            <a:ext cx="3517889" cy="338554"/>
          </a:xfrm>
          <a:prstGeom prst="rect">
            <a:avLst/>
          </a:prstGeom>
          <a:noFill/>
        </p:spPr>
        <p:txBody>
          <a:bodyPr wrap="square" rtlCol="0">
            <a:spAutoFit/>
          </a:bodyPr>
          <a:lstStyle/>
          <a:p>
            <a:r>
              <a:rPr lang="en-US" sz="1600" dirty="0">
                <a:solidFill>
                  <a:schemeClr val="bg1"/>
                </a:solidFill>
              </a:rPr>
              <a:t>Visitors and Residents Sample Maps</a:t>
            </a:r>
          </a:p>
        </p:txBody>
      </p:sp>
    </p:spTree>
    <p:extLst>
      <p:ext uri="{BB962C8B-B14F-4D97-AF65-F5344CB8AC3E}">
        <p14:creationId xmlns:p14="http://schemas.microsoft.com/office/powerpoint/2010/main" val="1098221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1350" y="5264330"/>
            <a:ext cx="10909300" cy="652362"/>
          </a:xfrm>
        </p:spPr>
        <p:txBody>
          <a:bodyPr/>
          <a:lstStyle/>
          <a:p>
            <a:r>
              <a:rPr lang="en-US" sz="3600" dirty="0"/>
              <a:t>http://oc.lc/vrmap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350" y="494242"/>
            <a:ext cx="6561128" cy="449791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0896" y="3630477"/>
            <a:ext cx="1835441" cy="2380856"/>
          </a:xfrm>
          <a:prstGeom prst="rect">
            <a:avLst/>
          </a:prstGeom>
        </p:spPr>
      </p:pic>
      <p:sp>
        <p:nvSpPr>
          <p:cNvPr id="6" name="Cloud Callout 5"/>
          <p:cNvSpPr/>
          <p:nvPr/>
        </p:nvSpPr>
        <p:spPr>
          <a:xfrm>
            <a:off x="7840134" y="457739"/>
            <a:ext cx="3866445" cy="2285461"/>
          </a:xfrm>
          <a:prstGeom prst="cloudCallout">
            <a:avLst>
              <a:gd name="adj1" fmla="val -5455"/>
              <a:gd name="adj2" fmla="val 82727"/>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a:latin typeface="Comic Sans MS" panose="030F0702030302020204" pitchFamily="66"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8315" y="1410233"/>
            <a:ext cx="2260600" cy="406400"/>
          </a:xfrm>
          <a:prstGeom prst="rect">
            <a:avLst/>
          </a:prstGeom>
        </p:spPr>
      </p:pic>
    </p:spTree>
    <p:extLst>
      <p:ext uri="{BB962C8B-B14F-4D97-AF65-F5344CB8AC3E}">
        <p14:creationId xmlns:p14="http://schemas.microsoft.com/office/powerpoint/2010/main" val="1903853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90C720-F5D6-4729-9AE4-EA772C2DAD6B}"/>
              </a:ext>
            </a:extLst>
          </p:cNvPr>
          <p:cNvSpPr>
            <a:spLocks noGrp="1"/>
          </p:cNvSpPr>
          <p:nvPr>
            <p:ph type="body" sz="quarter" idx="10"/>
          </p:nvPr>
        </p:nvSpPr>
        <p:spPr/>
        <p:txBody>
          <a:bodyPr/>
          <a:lstStyle/>
          <a:p>
            <a:r>
              <a:rPr lang="en-US" dirty="0"/>
              <a:t>Novel mixed Methods</a:t>
            </a:r>
          </a:p>
        </p:txBody>
      </p:sp>
      <p:sp>
        <p:nvSpPr>
          <p:cNvPr id="3" name="Text Placeholder 2">
            <a:extLst>
              <a:ext uri="{FF2B5EF4-FFF2-40B4-BE49-F238E27FC236}">
                <a16:creationId xmlns:a16="http://schemas.microsoft.com/office/drawing/2014/main" id="{70264515-3705-4799-BF2F-A5FFACF959A9}"/>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7F070C7D-F152-4F46-B7D5-6152E705EDFB}"/>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155119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47F093-D9D6-4CCC-AC19-A4BF5A183FC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79096" cy="6261398"/>
          </a:xfrm>
          <a:prstGeom prst="rect">
            <a:avLst/>
          </a:prstGeom>
        </p:spPr>
      </p:pic>
      <p:sp>
        <p:nvSpPr>
          <p:cNvPr id="4" name="TextBox 3"/>
          <p:cNvSpPr txBox="1"/>
          <p:nvPr/>
        </p:nvSpPr>
        <p:spPr>
          <a:xfrm>
            <a:off x="0" y="-7628"/>
            <a:ext cx="11087853" cy="995209"/>
          </a:xfrm>
          <a:prstGeom prst="rect">
            <a:avLst/>
          </a:prstGeom>
          <a:noFill/>
        </p:spPr>
        <p:txBody>
          <a:bodyPr wrap="square" rtlCol="0">
            <a:spAutoFit/>
          </a:bodyPr>
          <a:lstStyle/>
          <a:p>
            <a:pPr defTabSz="457189">
              <a:defRPr/>
            </a:pPr>
            <a:r>
              <a:rPr lang="en-US" sz="3200" b="1" dirty="0">
                <a:solidFill>
                  <a:schemeClr val="tx2"/>
                </a:solidFill>
                <a:latin typeface="Arial"/>
              </a:rPr>
              <a:t>Researching Students’ Information Choices (RSIC): </a:t>
            </a:r>
            <a:r>
              <a:rPr lang="en-US" sz="2667" b="1" dirty="0">
                <a:solidFill>
                  <a:schemeClr val="tx2"/>
                </a:solidFill>
                <a:latin typeface="Arial"/>
              </a:rPr>
              <a:t>Determining Identity and Judging Credibility in Digital </a:t>
            </a:r>
            <a:r>
              <a:rPr lang="en-US" sz="2667" b="1" dirty="0">
                <a:solidFill>
                  <a:schemeClr val="tx2"/>
                </a:solidFill>
              </a:rPr>
              <a:t>Spaces</a:t>
            </a:r>
            <a:endParaRPr lang="en-US" sz="3200" b="1" dirty="0">
              <a:solidFill>
                <a:schemeClr val="tx2"/>
              </a:solidFill>
              <a:latin typeface="Arial"/>
            </a:endParaRPr>
          </a:p>
        </p:txBody>
      </p:sp>
      <p:sp>
        <p:nvSpPr>
          <p:cNvPr id="3" name="TextBox 2"/>
          <p:cNvSpPr txBox="1"/>
          <p:nvPr/>
        </p:nvSpPr>
        <p:spPr>
          <a:xfrm>
            <a:off x="12904" y="960842"/>
            <a:ext cx="11442496" cy="2677656"/>
          </a:xfrm>
          <a:prstGeom prst="rect">
            <a:avLst/>
          </a:prstGeom>
          <a:solidFill>
            <a:srgbClr val="D5EAFF">
              <a:alpha val="45000"/>
            </a:srgbClr>
          </a:solidFill>
          <a:ln>
            <a:noFill/>
          </a:ln>
        </p:spPr>
        <p:txBody>
          <a:bodyPr wrap="square" rtlCol="0">
            <a:spAutoFit/>
          </a:bodyPr>
          <a:lstStyle/>
          <a:p>
            <a:pPr marL="342891" indent="-342891" defTabSz="457189">
              <a:buFont typeface="Arial" panose="020B0604020202020204" pitchFamily="34" charset="0"/>
              <a:buChar char="•"/>
              <a:defRPr/>
            </a:pPr>
            <a:r>
              <a:rPr lang="en-US" sz="2800" b="1" dirty="0">
                <a:solidFill>
                  <a:schemeClr val="tx2"/>
                </a:solidFill>
                <a:latin typeface="Arial"/>
              </a:rPr>
              <a:t>4-year IMLS funded National Leadership Grant #LG-81-15-0155</a:t>
            </a:r>
          </a:p>
          <a:p>
            <a:pPr marL="342891" indent="-342891" defTabSz="457189">
              <a:buFont typeface="Arial" panose="020B0604020202020204" pitchFamily="34" charset="0"/>
              <a:buChar char="•"/>
              <a:defRPr/>
            </a:pPr>
            <a:r>
              <a:rPr lang="en-US" sz="2800" b="1" dirty="0">
                <a:solidFill>
                  <a:schemeClr val="tx2"/>
                </a:solidFill>
                <a:latin typeface="Arial"/>
              </a:rPr>
              <a:t>Research questions:</a:t>
            </a:r>
          </a:p>
          <a:p>
            <a:pPr marL="952476" lvl="1" indent="-342891" defTabSz="457189">
              <a:buFont typeface="Arial" panose="020B0604020202020204" pitchFamily="34" charset="0"/>
              <a:buChar char="•"/>
              <a:defRPr/>
            </a:pPr>
            <a:r>
              <a:rPr lang="en-US" sz="2800" b="1" dirty="0">
                <a:solidFill>
                  <a:schemeClr val="tx2"/>
                </a:solidFill>
                <a:latin typeface="Arial"/>
              </a:rPr>
              <a:t>Do STEM students differentiate among different types of digital resources at point of selection? </a:t>
            </a:r>
          </a:p>
          <a:p>
            <a:pPr marL="952476" lvl="1" indent="-342891" defTabSz="457189">
              <a:buFont typeface="Arial" panose="020B0604020202020204" pitchFamily="34" charset="0"/>
              <a:buChar char="•"/>
              <a:defRPr/>
            </a:pPr>
            <a:r>
              <a:rPr lang="en-US" sz="2800" b="1" dirty="0">
                <a:solidFill>
                  <a:schemeClr val="tx2"/>
                </a:solidFill>
                <a:latin typeface="Arial"/>
              </a:rPr>
              <a:t>How do STEM students determine the credibility of digital resources? </a:t>
            </a:r>
          </a:p>
        </p:txBody>
      </p:sp>
      <p:pic>
        <p:nvPicPr>
          <p:cNvPr id="5" name="Picture 4">
            <a:extLst>
              <a:ext uri="{FF2B5EF4-FFF2-40B4-BE49-F238E27FC236}">
                <a16:creationId xmlns:a16="http://schemas.microsoft.com/office/drawing/2014/main" id="{4BFA1A19-D036-457F-B2A1-8133DA3A10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6544" y="6261397"/>
            <a:ext cx="4442552" cy="587639"/>
          </a:xfrm>
          <a:prstGeom prst="rect">
            <a:avLst/>
          </a:prstGeom>
        </p:spPr>
      </p:pic>
      <p:sp>
        <p:nvSpPr>
          <p:cNvPr id="2" name="Rectangle 1">
            <a:extLst>
              <a:ext uri="{FF2B5EF4-FFF2-40B4-BE49-F238E27FC236}">
                <a16:creationId xmlns:a16="http://schemas.microsoft.com/office/drawing/2014/main" id="{13A01403-EAA4-41F2-91F5-B46CE7BC1C00}"/>
              </a:ext>
            </a:extLst>
          </p:cNvPr>
          <p:cNvSpPr/>
          <p:nvPr/>
        </p:nvSpPr>
        <p:spPr>
          <a:xfrm>
            <a:off x="0" y="5945585"/>
            <a:ext cx="7736544" cy="276999"/>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Image: https://www.maxpixel.net/Australia-Skyline-Architecture-City-Port-Sydney-3939261 / Public Domain</a:t>
            </a:r>
          </a:p>
        </p:txBody>
      </p:sp>
      <p:sp>
        <p:nvSpPr>
          <p:cNvPr id="7" name="Rectangle 6">
            <a:extLst>
              <a:ext uri="{FF2B5EF4-FFF2-40B4-BE49-F238E27FC236}">
                <a16:creationId xmlns:a16="http://schemas.microsoft.com/office/drawing/2014/main" id="{1C908965-B065-493E-A32B-BC482FE236B5}"/>
              </a:ext>
            </a:extLst>
          </p:cNvPr>
          <p:cNvSpPr/>
          <p:nvPr/>
        </p:nvSpPr>
        <p:spPr>
          <a:xfrm>
            <a:off x="8061607" y="5869314"/>
            <a:ext cx="3557384" cy="369332"/>
          </a:xfrm>
          <a:prstGeom prst="rect">
            <a:avLst/>
          </a:prstGeom>
        </p:spPr>
        <p:txBody>
          <a:bodyPr wrap="none">
            <a:spAutoFit/>
          </a:bodyPr>
          <a:lstStyle/>
          <a:p>
            <a:pPr defTabSz="457189">
              <a:spcAft>
                <a:spcPts val="1600"/>
              </a:spcAft>
              <a:defRPr/>
            </a:pPr>
            <a:r>
              <a:rPr lang="en-US" b="1" dirty="0">
                <a:solidFill>
                  <a:schemeClr val="bg1"/>
                </a:solidFill>
                <a:hlinkClick r:id="rId5">
                  <a:extLst>
                    <a:ext uri="{A12FA001-AC4F-418D-AE19-62706E023703}">
                      <ahyp:hlinkClr xmlns="" xmlns:ahyp="http://schemas.microsoft.com/office/drawing/2018/hyperlinkcolor" val="tx"/>
                    </a:ext>
                  </a:extLst>
                </a:hlinkClick>
              </a:rPr>
              <a:t>http://guides.uflib.ufl.edu/RSIC</a:t>
            </a:r>
            <a:endParaRPr lang="en-US" b="1" dirty="0">
              <a:solidFill>
                <a:schemeClr val="bg1"/>
              </a:solidFill>
            </a:endParaRPr>
          </a:p>
        </p:txBody>
      </p:sp>
    </p:spTree>
    <p:extLst>
      <p:ext uri="{BB962C8B-B14F-4D97-AF65-F5344CB8AC3E}">
        <p14:creationId xmlns:p14="http://schemas.microsoft.com/office/powerpoint/2010/main" val="331746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0D28AC-E6DD-40C1-B55E-B8216BD24892}"/>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0" y="0"/>
            <a:ext cx="12192000" cy="6311900"/>
          </a:xfrm>
          <a:prstGeom prst="rect">
            <a:avLst/>
          </a:prstGeom>
        </p:spPr>
      </p:pic>
      <p:sp>
        <p:nvSpPr>
          <p:cNvPr id="4" name="Text Placeholder 3">
            <a:extLst>
              <a:ext uri="{FF2B5EF4-FFF2-40B4-BE49-F238E27FC236}">
                <a16:creationId xmlns:a16="http://schemas.microsoft.com/office/drawing/2014/main" id="{A5DB6379-2894-4943-A9F0-C1364A715E4D}"/>
              </a:ext>
            </a:extLst>
          </p:cNvPr>
          <p:cNvSpPr>
            <a:spLocks noGrp="1"/>
          </p:cNvSpPr>
          <p:nvPr>
            <p:ph type="body" sz="quarter" idx="4294967295"/>
          </p:nvPr>
        </p:nvSpPr>
        <p:spPr>
          <a:xfrm>
            <a:off x="3898900" y="546894"/>
            <a:ext cx="8293100" cy="675482"/>
          </a:xfrm>
          <a:prstGeom prst="rect">
            <a:avLst/>
          </a:prstGeom>
          <a:solidFill>
            <a:schemeClr val="tx2">
              <a:alpha val="75000"/>
            </a:schemeClr>
          </a:solidFill>
        </p:spPr>
        <p:txBody>
          <a:bodyPr/>
          <a:lstStyle/>
          <a:p>
            <a:pPr marL="0" indent="0">
              <a:buNone/>
            </a:pPr>
            <a:r>
              <a:rPr lang="en-US" b="1" dirty="0">
                <a:solidFill>
                  <a:schemeClr val="bg1"/>
                </a:solidFill>
              </a:rPr>
              <a:t>Student Perspectives</a:t>
            </a:r>
          </a:p>
        </p:txBody>
      </p:sp>
      <p:sp>
        <p:nvSpPr>
          <p:cNvPr id="3" name="Text Placeholder 2">
            <a:extLst>
              <a:ext uri="{FF2B5EF4-FFF2-40B4-BE49-F238E27FC236}">
                <a16:creationId xmlns:a16="http://schemas.microsoft.com/office/drawing/2014/main" id="{D8780771-482F-4A34-92E8-8E3FB0F2A53C}"/>
              </a:ext>
            </a:extLst>
          </p:cNvPr>
          <p:cNvSpPr>
            <a:spLocks noGrp="1"/>
          </p:cNvSpPr>
          <p:nvPr>
            <p:ph type="body" sz="quarter" idx="4294967295"/>
          </p:nvPr>
        </p:nvSpPr>
        <p:spPr>
          <a:xfrm>
            <a:off x="3898900" y="1222376"/>
            <a:ext cx="8293100" cy="5103812"/>
          </a:xfrm>
          <a:prstGeom prst="rect">
            <a:avLst/>
          </a:prstGeom>
          <a:solidFill>
            <a:schemeClr val="tx2">
              <a:alpha val="75000"/>
            </a:schemeClr>
          </a:solidFill>
        </p:spPr>
        <p:txBody>
          <a:bodyPr/>
          <a:lstStyle/>
          <a:p>
            <a:r>
              <a:rPr lang="en-US" sz="2933" b="1" dirty="0">
                <a:solidFill>
                  <a:schemeClr val="bg1"/>
                </a:solidFill>
              </a:rPr>
              <a:t>“What’s a preprint?”</a:t>
            </a:r>
          </a:p>
          <a:p>
            <a:r>
              <a:rPr lang="en-US" sz="2933" b="1" dirty="0">
                <a:solidFill>
                  <a:schemeClr val="bg1"/>
                </a:solidFill>
              </a:rPr>
              <a:t>“I don’t really know if </a:t>
            </a:r>
            <a:r>
              <a:rPr lang="en-US" sz="2933" b="1" i="1" dirty="0">
                <a:solidFill>
                  <a:schemeClr val="bg1"/>
                </a:solidFill>
              </a:rPr>
              <a:t>New York Times</a:t>
            </a:r>
            <a:r>
              <a:rPr lang="en-US" sz="2933" b="1" dirty="0">
                <a:solidFill>
                  <a:schemeClr val="bg1"/>
                </a:solidFill>
              </a:rPr>
              <a:t> is a journal or a magazine.”</a:t>
            </a:r>
          </a:p>
          <a:p>
            <a:r>
              <a:rPr lang="en-US" sz="2933" b="1" dirty="0">
                <a:solidFill>
                  <a:schemeClr val="bg1"/>
                </a:solidFill>
              </a:rPr>
              <a:t>“I know this is a blog because it’s by a person that wrote it.”</a:t>
            </a:r>
          </a:p>
          <a:p>
            <a:r>
              <a:rPr lang="en-US" sz="2933" b="1" dirty="0">
                <a:solidFill>
                  <a:schemeClr val="bg1"/>
                </a:solidFill>
              </a:rPr>
              <a:t>“This is a journal … because of the feel of it looking like a scholarly article.”</a:t>
            </a:r>
          </a:p>
          <a:p>
            <a:r>
              <a:rPr lang="en-US" sz="2933" b="1" dirty="0">
                <a:solidFill>
                  <a:schemeClr val="bg1"/>
                </a:solidFill>
              </a:rPr>
              <a:t>“This one’s a blog. Or is it a journal. Or is it a book? It’s a journal.”</a:t>
            </a:r>
          </a:p>
          <a:p>
            <a:r>
              <a:rPr lang="en-US" sz="2933" b="1" dirty="0">
                <a:solidFill>
                  <a:schemeClr val="bg1"/>
                </a:solidFill>
              </a:rPr>
              <a:t>“This shouldn’t be so hard.”</a:t>
            </a:r>
          </a:p>
          <a:p>
            <a:endParaRPr lang="en-US" dirty="0">
              <a:solidFill>
                <a:schemeClr val="bg1"/>
              </a:solidFill>
            </a:endParaRPr>
          </a:p>
        </p:txBody>
      </p:sp>
      <p:sp>
        <p:nvSpPr>
          <p:cNvPr id="8" name="Rectangle 7">
            <a:extLst>
              <a:ext uri="{FF2B5EF4-FFF2-40B4-BE49-F238E27FC236}">
                <a16:creationId xmlns:a16="http://schemas.microsoft.com/office/drawing/2014/main" id="{3FC7CEBE-9ADE-4768-BD7D-8325223E9890}"/>
              </a:ext>
            </a:extLst>
          </p:cNvPr>
          <p:cNvSpPr/>
          <p:nvPr/>
        </p:nvSpPr>
        <p:spPr>
          <a:xfrm>
            <a:off x="6096000" y="0"/>
            <a:ext cx="6096000" cy="215444"/>
          </a:xfrm>
          <a:prstGeom prst="rect">
            <a:avLst/>
          </a:prstGeom>
        </p:spPr>
        <p:txBody>
          <a:bodyPr>
            <a:spAutoFit/>
          </a:bodyPr>
          <a:lstStyle/>
          <a:p>
            <a:pPr algn="r"/>
            <a:r>
              <a:rPr lang="en-US" sz="800" dirty="0">
                <a:solidFill>
                  <a:schemeClr val="bg1"/>
                </a:solidFill>
                <a:latin typeface="Arial" panose="020B0604020202020204" pitchFamily="34" charset="0"/>
                <a:cs typeface="Arial" panose="020B0604020202020204" pitchFamily="34" charset="0"/>
              </a:rPr>
              <a:t>Image: https://www.flickr.com/photos/davidjthomas/1355156359 by Dave Thomas / CC BY-NC 2.0</a:t>
            </a:r>
          </a:p>
        </p:txBody>
      </p:sp>
    </p:spTree>
    <p:extLst>
      <p:ext uri="{BB962C8B-B14F-4D97-AF65-F5344CB8AC3E}">
        <p14:creationId xmlns:p14="http://schemas.microsoft.com/office/powerpoint/2010/main" val="3347762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D57BCD-F503-496B-99F6-063CA2C6DD0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520" y="0"/>
            <a:ext cx="12207520" cy="6263736"/>
          </a:xfrm>
          <a:prstGeom prst="rect">
            <a:avLst/>
          </a:prstGeom>
        </p:spPr>
      </p:pic>
      <p:sp>
        <p:nvSpPr>
          <p:cNvPr id="2" name="Text Placeholder 1">
            <a:extLst>
              <a:ext uri="{FF2B5EF4-FFF2-40B4-BE49-F238E27FC236}">
                <a16:creationId xmlns:a16="http://schemas.microsoft.com/office/drawing/2014/main" id="{015BF300-02CE-4ECE-BD8F-DD874667E089}"/>
              </a:ext>
            </a:extLst>
          </p:cNvPr>
          <p:cNvSpPr>
            <a:spLocks noGrp="1"/>
          </p:cNvSpPr>
          <p:nvPr>
            <p:ph type="body" sz="quarter" idx="13"/>
          </p:nvPr>
        </p:nvSpPr>
        <p:spPr>
          <a:xfrm>
            <a:off x="4683482" y="483140"/>
            <a:ext cx="7508519" cy="710661"/>
          </a:xfrm>
          <a:solidFill>
            <a:schemeClr val="tx1">
              <a:alpha val="50000"/>
            </a:schemeClr>
          </a:solidFill>
        </p:spPr>
        <p:txBody>
          <a:bodyPr/>
          <a:lstStyle/>
          <a:p>
            <a:r>
              <a:rPr lang="en-US" sz="4000" dirty="0" err="1">
                <a:solidFill>
                  <a:schemeClr val="bg1"/>
                </a:solidFill>
              </a:rPr>
              <a:t>WorldCat</a:t>
            </a:r>
            <a:r>
              <a:rPr lang="en-US" sz="4000" dirty="0">
                <a:solidFill>
                  <a:schemeClr val="bg1"/>
                </a:solidFill>
              </a:rPr>
              <a:t> Discovery &amp; Access</a:t>
            </a:r>
          </a:p>
        </p:txBody>
      </p:sp>
      <p:sp>
        <p:nvSpPr>
          <p:cNvPr id="3" name="Text Placeholder 2">
            <a:extLst>
              <a:ext uri="{FF2B5EF4-FFF2-40B4-BE49-F238E27FC236}">
                <a16:creationId xmlns:a16="http://schemas.microsoft.com/office/drawing/2014/main" id="{E17FE300-A14C-451F-8E51-258BC81DAE6A}"/>
              </a:ext>
            </a:extLst>
          </p:cNvPr>
          <p:cNvSpPr>
            <a:spLocks noGrp="1"/>
          </p:cNvSpPr>
          <p:nvPr>
            <p:ph type="body" sz="quarter" idx="12"/>
          </p:nvPr>
        </p:nvSpPr>
        <p:spPr>
          <a:xfrm>
            <a:off x="5734051" y="1181101"/>
            <a:ext cx="6457949" cy="4686299"/>
          </a:xfrm>
          <a:solidFill>
            <a:schemeClr val="tx1">
              <a:alpha val="50000"/>
            </a:schemeClr>
          </a:solidFill>
        </p:spPr>
        <p:txBody>
          <a:bodyPr/>
          <a:lstStyle/>
          <a:p>
            <a:pPr>
              <a:buFont typeface="Arial" panose="020B0604020202020204" pitchFamily="34" charset="0"/>
              <a:buChar char="•"/>
            </a:pPr>
            <a:r>
              <a:rPr lang="en-US" sz="2400" b="1" dirty="0">
                <a:solidFill>
                  <a:schemeClr val="bg1"/>
                </a:solidFill>
              </a:rPr>
              <a:t>Mixed-methods research</a:t>
            </a:r>
          </a:p>
          <a:p>
            <a:pPr lvl="1">
              <a:buFont typeface="Arial" panose="020B0604020202020204" pitchFamily="34" charset="0"/>
              <a:buChar char="•"/>
            </a:pPr>
            <a:r>
              <a:rPr lang="en-US" sz="2400" b="1" dirty="0">
                <a:solidFill>
                  <a:schemeClr val="bg1"/>
                </a:solidFill>
              </a:rPr>
              <a:t>Combine log analysis with user interviews</a:t>
            </a:r>
          </a:p>
          <a:p>
            <a:pPr>
              <a:buFont typeface="Arial" panose="020B0604020202020204" pitchFamily="34" charset="0"/>
              <a:buChar char="•"/>
            </a:pPr>
            <a:r>
              <a:rPr lang="en-US" sz="2400" b="1" dirty="0">
                <a:solidFill>
                  <a:schemeClr val="bg1"/>
                </a:solidFill>
              </a:rPr>
              <a:t>Two types of log analysis</a:t>
            </a:r>
          </a:p>
          <a:p>
            <a:pPr lvl="1">
              <a:buFont typeface="Arial" panose="020B0604020202020204" pitchFamily="34" charset="0"/>
              <a:buChar char="•"/>
            </a:pPr>
            <a:r>
              <a:rPr lang="en-US" sz="2400" b="1" dirty="0">
                <a:solidFill>
                  <a:schemeClr val="bg1"/>
                </a:solidFill>
              </a:rPr>
              <a:t>Match session log with user</a:t>
            </a:r>
          </a:p>
          <a:p>
            <a:pPr lvl="2">
              <a:buFont typeface="Arial" panose="020B0604020202020204" pitchFamily="34" charset="0"/>
              <a:buChar char="•"/>
            </a:pPr>
            <a:r>
              <a:rPr lang="en-US" sz="2400" b="1" dirty="0">
                <a:solidFill>
                  <a:schemeClr val="bg1"/>
                </a:solidFill>
              </a:rPr>
              <a:t>Use as guide for interview questions</a:t>
            </a:r>
          </a:p>
          <a:p>
            <a:pPr lvl="1">
              <a:buFont typeface="Arial" panose="020B0604020202020204" pitchFamily="34" charset="0"/>
              <a:buChar char="•"/>
            </a:pPr>
            <a:r>
              <a:rPr lang="en-US" sz="2400" b="1" dirty="0">
                <a:solidFill>
                  <a:schemeClr val="bg1"/>
                </a:solidFill>
              </a:rPr>
              <a:t>Aggregate statistics</a:t>
            </a:r>
          </a:p>
          <a:p>
            <a:pPr lvl="2">
              <a:buFont typeface="Arial" panose="020B0604020202020204" pitchFamily="34" charset="0"/>
              <a:buChar char="•"/>
            </a:pPr>
            <a:r>
              <a:rPr lang="en-US" sz="2400" b="1" dirty="0">
                <a:solidFill>
                  <a:schemeClr val="bg1"/>
                </a:solidFill>
              </a:rPr>
              <a:t>Categorized types of “requests” and “click events”</a:t>
            </a:r>
          </a:p>
          <a:p>
            <a:pPr lvl="2">
              <a:buFont typeface="Arial" panose="020B0604020202020204" pitchFamily="34" charset="0"/>
              <a:buChar char="•"/>
            </a:pPr>
            <a:r>
              <a:rPr lang="en-US" sz="2400" b="1" dirty="0">
                <a:solidFill>
                  <a:schemeClr val="bg1"/>
                </a:solidFill>
              </a:rPr>
              <a:t>Divided by type of institution</a:t>
            </a:r>
          </a:p>
          <a:p>
            <a:pPr lvl="2"/>
            <a:endParaRPr lang="en-US" dirty="0">
              <a:solidFill>
                <a:schemeClr val="bg1"/>
              </a:solidFill>
            </a:endParaRPr>
          </a:p>
        </p:txBody>
      </p:sp>
      <p:sp>
        <p:nvSpPr>
          <p:cNvPr id="5" name="Rectangle 4">
            <a:extLst>
              <a:ext uri="{FF2B5EF4-FFF2-40B4-BE49-F238E27FC236}">
                <a16:creationId xmlns:a16="http://schemas.microsoft.com/office/drawing/2014/main" id="{8C7CF7F2-7BBC-4295-8190-348902480ACF}"/>
              </a:ext>
            </a:extLst>
          </p:cNvPr>
          <p:cNvSpPr/>
          <p:nvPr/>
        </p:nvSpPr>
        <p:spPr>
          <a:xfrm>
            <a:off x="-15520" y="0"/>
            <a:ext cx="6096000" cy="246221"/>
          </a:xfrm>
          <a:prstGeom prst="rect">
            <a:avLst/>
          </a:prstGeom>
        </p:spPr>
        <p:txBody>
          <a:bodyPr>
            <a:spAutoFit/>
          </a:bodyPr>
          <a:lstStyle/>
          <a:p>
            <a:r>
              <a:rPr lang="en-US" sz="1000" dirty="0">
                <a:solidFill>
                  <a:schemeClr val="bg1"/>
                </a:solidFill>
              </a:rPr>
              <a:t>Image: https://www.flickr.com/photos/felipe_gabaldon/3290155994 by Felipe Gabaldon / CC BY 2.0</a:t>
            </a:r>
          </a:p>
        </p:txBody>
      </p:sp>
    </p:spTree>
    <p:extLst>
      <p:ext uri="{BB962C8B-B14F-4D97-AF65-F5344CB8AC3E}">
        <p14:creationId xmlns:p14="http://schemas.microsoft.com/office/powerpoint/2010/main" val="1504851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6B7FDBB-15DF-46EE-80BF-4C1B83F8091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0" y="0"/>
            <a:ext cx="12192000" cy="6248400"/>
          </a:xfrm>
          <a:prstGeom prst="rect">
            <a:avLst/>
          </a:prstGeom>
        </p:spPr>
      </p:pic>
      <p:sp>
        <p:nvSpPr>
          <p:cNvPr id="3" name="Text Placeholder 2">
            <a:extLst>
              <a:ext uri="{FF2B5EF4-FFF2-40B4-BE49-F238E27FC236}">
                <a16:creationId xmlns:a16="http://schemas.microsoft.com/office/drawing/2014/main" id="{4BA9C4BA-CD26-4D2D-B83B-D3D869085C66}"/>
              </a:ext>
            </a:extLst>
          </p:cNvPr>
          <p:cNvSpPr>
            <a:spLocks noGrp="1"/>
          </p:cNvSpPr>
          <p:nvPr>
            <p:ph type="body" sz="quarter" idx="11"/>
          </p:nvPr>
        </p:nvSpPr>
        <p:spPr>
          <a:xfrm>
            <a:off x="0" y="3195020"/>
            <a:ext cx="5001684" cy="2577129"/>
          </a:xfrm>
        </p:spPr>
        <p:txBody>
          <a:bodyPr/>
          <a:lstStyle/>
          <a:p>
            <a:pPr marL="0" indent="0">
              <a:buNone/>
            </a:pPr>
            <a:r>
              <a:rPr lang="en-US" sz="3600" b="1" dirty="0"/>
              <a:t>The data collection methods you choose depend on your questions</a:t>
            </a:r>
          </a:p>
        </p:txBody>
      </p:sp>
      <p:sp>
        <p:nvSpPr>
          <p:cNvPr id="5" name="Rectangle 4">
            <a:extLst>
              <a:ext uri="{FF2B5EF4-FFF2-40B4-BE49-F238E27FC236}">
                <a16:creationId xmlns:a16="http://schemas.microsoft.com/office/drawing/2014/main" id="{65B5DE72-8E8D-4FEF-89C5-A3156D6DC37A}"/>
              </a:ext>
            </a:extLst>
          </p:cNvPr>
          <p:cNvSpPr/>
          <p:nvPr/>
        </p:nvSpPr>
        <p:spPr>
          <a:xfrm>
            <a:off x="6096000" y="6032956"/>
            <a:ext cx="6096000" cy="215444"/>
          </a:xfrm>
          <a:prstGeom prst="rect">
            <a:avLst/>
          </a:prstGeom>
        </p:spPr>
        <p:txBody>
          <a:bodyPr>
            <a:spAutoFit/>
          </a:bodyPr>
          <a:lstStyle/>
          <a:p>
            <a:pPr algn="r"/>
            <a:r>
              <a:rPr lang="en-US" sz="800" dirty="0">
                <a:solidFill>
                  <a:schemeClr val="bg1"/>
                </a:solidFill>
              </a:rPr>
              <a:t>Image: https://www.flickr.com/photos/fragmented/3612117941 by </a:t>
            </a:r>
            <a:r>
              <a:rPr lang="en-US" sz="800" dirty="0" err="1">
                <a:solidFill>
                  <a:schemeClr val="bg1"/>
                </a:solidFill>
              </a:rPr>
              <a:t>maura</a:t>
            </a:r>
            <a:r>
              <a:rPr lang="en-US" sz="800" dirty="0">
                <a:solidFill>
                  <a:schemeClr val="bg1"/>
                </a:solidFill>
              </a:rPr>
              <a:t> / CC BY-NC-ND 2.0</a:t>
            </a:r>
          </a:p>
        </p:txBody>
      </p:sp>
    </p:spTree>
    <p:extLst>
      <p:ext uri="{BB962C8B-B14F-4D97-AF65-F5344CB8AC3E}">
        <p14:creationId xmlns:p14="http://schemas.microsoft.com/office/powerpoint/2010/main" val="1019657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8798673-EC7B-4C8B-9925-0D5894B8B4A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xfrm>
            <a:off x="0" y="0"/>
            <a:ext cx="12192000" cy="6248400"/>
          </a:xfrm>
        </p:spPr>
      </p:pic>
      <p:sp>
        <p:nvSpPr>
          <p:cNvPr id="3" name="Text Placeholder 2">
            <a:extLst>
              <a:ext uri="{FF2B5EF4-FFF2-40B4-BE49-F238E27FC236}">
                <a16:creationId xmlns:a16="http://schemas.microsoft.com/office/drawing/2014/main" id="{39093CFB-1C2F-49FF-8675-6CB37D99C617}"/>
              </a:ext>
            </a:extLst>
          </p:cNvPr>
          <p:cNvSpPr>
            <a:spLocks noGrp="1"/>
          </p:cNvSpPr>
          <p:nvPr>
            <p:ph type="body" sz="quarter" idx="11"/>
          </p:nvPr>
        </p:nvSpPr>
        <p:spPr>
          <a:xfrm>
            <a:off x="5803389" y="742951"/>
            <a:ext cx="6388612" cy="4984749"/>
          </a:xfrm>
        </p:spPr>
        <p:txBody>
          <a:bodyPr/>
          <a:lstStyle/>
          <a:p>
            <a:r>
              <a:rPr lang="en-US" b="1" dirty="0"/>
              <a:t>“…so looking at it had the poetic forms and then we've got the call number. So I knew that it was on the shelf so I could read it and read it effectively. That must be what it was because otherwise, I would have done an ILL request, and it would be in my office…”</a:t>
            </a:r>
          </a:p>
        </p:txBody>
      </p:sp>
      <p:sp>
        <p:nvSpPr>
          <p:cNvPr id="4" name="Text Placeholder 3">
            <a:extLst>
              <a:ext uri="{FF2B5EF4-FFF2-40B4-BE49-F238E27FC236}">
                <a16:creationId xmlns:a16="http://schemas.microsoft.com/office/drawing/2014/main" id="{E5E1D984-A3B4-4449-917F-A952EC0C29DC}"/>
              </a:ext>
            </a:extLst>
          </p:cNvPr>
          <p:cNvSpPr>
            <a:spLocks noGrp="1"/>
          </p:cNvSpPr>
          <p:nvPr>
            <p:ph type="body" sz="quarter" idx="12"/>
          </p:nvPr>
        </p:nvSpPr>
        <p:spPr>
          <a:xfrm>
            <a:off x="9827683" y="4756150"/>
            <a:ext cx="2364317" cy="878417"/>
          </a:xfrm>
        </p:spPr>
        <p:txBody>
          <a:bodyPr/>
          <a:lstStyle/>
          <a:p>
            <a:r>
              <a:rPr lang="en-US" sz="2000" dirty="0"/>
              <a:t>(Faculty Member)</a:t>
            </a:r>
          </a:p>
        </p:txBody>
      </p:sp>
      <p:sp>
        <p:nvSpPr>
          <p:cNvPr id="7" name="Rectangle 6">
            <a:extLst>
              <a:ext uri="{FF2B5EF4-FFF2-40B4-BE49-F238E27FC236}">
                <a16:creationId xmlns:a16="http://schemas.microsoft.com/office/drawing/2014/main" id="{9C7D2E9A-F5EA-4D8C-941D-7CC4CE586A0B}"/>
              </a:ext>
            </a:extLst>
          </p:cNvPr>
          <p:cNvSpPr/>
          <p:nvPr/>
        </p:nvSpPr>
        <p:spPr>
          <a:xfrm>
            <a:off x="0" y="6032956"/>
            <a:ext cx="6096000" cy="215444"/>
          </a:xfrm>
          <a:prstGeom prst="rect">
            <a:avLst/>
          </a:prstGeom>
        </p:spPr>
        <p:txBody>
          <a:bodyPr>
            <a:spAutoFit/>
          </a:bodyPr>
          <a:lstStyle/>
          <a:p>
            <a:r>
              <a:rPr lang="en-US" sz="800" dirty="0">
                <a:solidFill>
                  <a:schemeClr val="bg1"/>
                </a:solidFill>
              </a:rPr>
              <a:t>Image: https://www.maxpixel.net/State-Library-Of-Victoria-Melbourne-Australia-1956331 / Public Domain</a:t>
            </a:r>
          </a:p>
        </p:txBody>
      </p:sp>
    </p:spTree>
    <p:extLst>
      <p:ext uri="{BB962C8B-B14F-4D97-AF65-F5344CB8AC3E}">
        <p14:creationId xmlns:p14="http://schemas.microsoft.com/office/powerpoint/2010/main" val="2993559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20347" y="1108083"/>
            <a:ext cx="10898717" cy="1569660"/>
          </a:xfrm>
        </p:spPr>
        <p:txBody>
          <a:bodyPr/>
          <a:lstStyle/>
          <a:p>
            <a:r>
              <a:rPr lang="en-US" dirty="0"/>
              <a:t>Challenges and Opportunities</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53319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8BF790-C3ED-4154-9E1C-E4562D8CE3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31371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1"/>
            <a:ext cx="12192000" cy="6313714"/>
          </a:xfrm>
          <a:prstGeom prst="rect">
            <a:avLst/>
          </a:prstGeom>
        </p:spPr>
      </p:pic>
      <p:sp>
        <p:nvSpPr>
          <p:cNvPr id="3" name="Content Placeholder 2"/>
          <p:cNvSpPr>
            <a:spLocks noGrp="1"/>
          </p:cNvSpPr>
          <p:nvPr>
            <p:ph type="body" sz="quarter" idx="13"/>
          </p:nvPr>
        </p:nvSpPr>
        <p:spPr>
          <a:xfrm>
            <a:off x="0" y="337344"/>
            <a:ext cx="8976057" cy="699032"/>
          </a:xfrm>
          <a:solidFill>
            <a:schemeClr val="tx1">
              <a:alpha val="65000"/>
            </a:schemeClr>
          </a:solidFill>
        </p:spPr>
        <p:txBody>
          <a:bodyPr>
            <a:noAutofit/>
          </a:bodyPr>
          <a:lstStyle/>
          <a:p>
            <a:r>
              <a:rPr lang="en-US" sz="4000" dirty="0">
                <a:solidFill>
                  <a:schemeClr val="bg1"/>
                </a:solidFill>
              </a:rPr>
              <a:t>Challenges: Research Environment</a:t>
            </a:r>
            <a:endParaRPr lang="en-US" sz="4000" b="1" dirty="0">
              <a:solidFill>
                <a:schemeClr val="bg1"/>
              </a:solidFill>
            </a:endParaRPr>
          </a:p>
        </p:txBody>
      </p:sp>
      <p:sp>
        <p:nvSpPr>
          <p:cNvPr id="4" name="Text Placeholder 3"/>
          <p:cNvSpPr>
            <a:spLocks noGrp="1"/>
          </p:cNvSpPr>
          <p:nvPr>
            <p:ph type="body" sz="quarter" idx="14"/>
          </p:nvPr>
        </p:nvSpPr>
        <p:spPr>
          <a:xfrm>
            <a:off x="6999111" y="1274566"/>
            <a:ext cx="5175650" cy="4640812"/>
          </a:xfrm>
          <a:solidFill>
            <a:schemeClr val="tx1">
              <a:alpha val="65000"/>
            </a:schemeClr>
          </a:solidFill>
        </p:spPr>
        <p:txBody>
          <a:bodyPr/>
          <a:lstStyle/>
          <a:p>
            <a:r>
              <a:rPr lang="en-US" sz="2800" b="1" dirty="0">
                <a:solidFill>
                  <a:schemeClr val="bg1"/>
                </a:solidFill>
              </a:rPr>
              <a:t>Reduced funding opportunities</a:t>
            </a:r>
          </a:p>
          <a:p>
            <a:r>
              <a:rPr lang="en-US" sz="2800" b="1" dirty="0">
                <a:solidFill>
                  <a:schemeClr val="bg1"/>
                </a:solidFill>
              </a:rPr>
              <a:t>Scholarly value</a:t>
            </a:r>
          </a:p>
          <a:p>
            <a:r>
              <a:rPr lang="en-US" sz="2800" b="1" dirty="0">
                <a:solidFill>
                  <a:schemeClr val="bg1"/>
                </a:solidFill>
              </a:rPr>
              <a:t>Practical implications</a:t>
            </a:r>
          </a:p>
          <a:p>
            <a:r>
              <a:rPr lang="en-US" sz="2800" b="1" dirty="0">
                <a:solidFill>
                  <a:schemeClr val="bg1"/>
                </a:solidFill>
              </a:rPr>
              <a:t>Weak relationships with other disciplines</a:t>
            </a:r>
          </a:p>
          <a:p>
            <a:r>
              <a:rPr lang="en-US" sz="2800" b="1" dirty="0">
                <a:solidFill>
                  <a:schemeClr val="bg1"/>
                </a:solidFill>
              </a:rPr>
              <a:t>Limited communication of research and outputs</a:t>
            </a:r>
          </a:p>
          <a:p>
            <a:r>
              <a:rPr lang="en-US" sz="2800" b="1" dirty="0">
                <a:solidFill>
                  <a:schemeClr val="bg1"/>
                </a:solidFill>
              </a:rPr>
              <a:t>Inconsistent quality</a:t>
            </a:r>
          </a:p>
        </p:txBody>
      </p:sp>
      <p:sp>
        <p:nvSpPr>
          <p:cNvPr id="2" name="Rectangle 1">
            <a:extLst>
              <a:ext uri="{FF2B5EF4-FFF2-40B4-BE49-F238E27FC236}">
                <a16:creationId xmlns:a16="http://schemas.microsoft.com/office/drawing/2014/main" id="{C2BFC527-8A50-41B2-B51B-308AF069D515}"/>
              </a:ext>
            </a:extLst>
          </p:cNvPr>
          <p:cNvSpPr/>
          <p:nvPr/>
        </p:nvSpPr>
        <p:spPr>
          <a:xfrm>
            <a:off x="6883400" y="0"/>
            <a:ext cx="6096000" cy="246221"/>
          </a:xfrm>
          <a:prstGeom prst="rect">
            <a:avLst/>
          </a:prstGeom>
        </p:spPr>
        <p:txBody>
          <a:bodyPr>
            <a:spAutoFit/>
          </a:bodyPr>
          <a:lstStyle/>
          <a:p>
            <a:pPr>
              <a:defRPr/>
            </a:pPr>
            <a:r>
              <a:rPr lang="en-US" sz="1000" dirty="0">
                <a:solidFill>
                  <a:schemeClr val="bg1"/>
                </a:solidFill>
                <a:latin typeface="Arial" pitchFamily="34" charset="0"/>
                <a:cs typeface="Arial" pitchFamily="34" charset="0"/>
              </a:rPr>
              <a:t>Image: https://www.flickr.com/photos/smithser/3870653508/ by Brian Smithson / CC BY 2.0</a:t>
            </a:r>
          </a:p>
        </p:txBody>
      </p:sp>
    </p:spTree>
    <p:extLst>
      <p:ext uri="{BB962C8B-B14F-4D97-AF65-F5344CB8AC3E}">
        <p14:creationId xmlns:p14="http://schemas.microsoft.com/office/powerpoint/2010/main" val="2889624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A9BDC0-158B-4D3A-BEBD-A9B67272EE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
            <a:ext cx="12192001" cy="6261100"/>
          </a:xfrm>
          <a:prstGeom prst="rect">
            <a:avLst/>
          </a:prstGeom>
        </p:spPr>
      </p:pic>
      <p:sp>
        <p:nvSpPr>
          <p:cNvPr id="4" name="Text Placeholder 3">
            <a:extLst>
              <a:ext uri="{FF2B5EF4-FFF2-40B4-BE49-F238E27FC236}">
                <a16:creationId xmlns:a16="http://schemas.microsoft.com/office/drawing/2014/main" id="{6B32F570-1362-48A6-AE72-A65E672767EA}"/>
              </a:ext>
            </a:extLst>
          </p:cNvPr>
          <p:cNvSpPr>
            <a:spLocks noGrp="1"/>
          </p:cNvSpPr>
          <p:nvPr>
            <p:ph type="body" sz="quarter" idx="13"/>
          </p:nvPr>
        </p:nvSpPr>
        <p:spPr>
          <a:xfrm>
            <a:off x="1" y="139273"/>
            <a:ext cx="8794044" cy="729971"/>
          </a:xfrm>
          <a:prstGeom prst="rect">
            <a:avLst/>
          </a:prstGeom>
          <a:solidFill>
            <a:schemeClr val="tx1">
              <a:alpha val="60000"/>
            </a:schemeClr>
          </a:solidFill>
        </p:spPr>
        <p:txBody>
          <a:bodyPr/>
          <a:lstStyle/>
          <a:p>
            <a:r>
              <a:rPr lang="en-US" sz="4000" dirty="0">
                <a:solidFill>
                  <a:schemeClr val="bg1"/>
                </a:solidFill>
              </a:rPr>
              <a:t>Challenges: Research Environment</a:t>
            </a:r>
            <a:endParaRPr lang="en-US" sz="4000" dirty="0"/>
          </a:p>
        </p:txBody>
      </p:sp>
      <p:sp>
        <p:nvSpPr>
          <p:cNvPr id="3" name="Content Placeholder 2"/>
          <p:cNvSpPr>
            <a:spLocks noGrp="1"/>
          </p:cNvSpPr>
          <p:nvPr>
            <p:ph type="body" sz="quarter" idx="12"/>
          </p:nvPr>
        </p:nvSpPr>
        <p:spPr>
          <a:xfrm>
            <a:off x="-3" y="1218225"/>
            <a:ext cx="5594891" cy="4237178"/>
          </a:xfrm>
          <a:solidFill>
            <a:schemeClr val="tx1">
              <a:alpha val="60000"/>
            </a:schemeClr>
          </a:solidFill>
        </p:spPr>
        <p:txBody>
          <a:bodyPr/>
          <a:lstStyle/>
          <a:p>
            <a:pPr>
              <a:buFont typeface="Arial" panose="020B0604020202020204" pitchFamily="34" charset="0"/>
              <a:buChar char="•"/>
            </a:pPr>
            <a:r>
              <a:rPr lang="en-US" sz="2800" b="1" dirty="0">
                <a:solidFill>
                  <a:schemeClr val="bg1"/>
                </a:solidFill>
              </a:rPr>
              <a:t>Data collection and analysis</a:t>
            </a:r>
          </a:p>
          <a:p>
            <a:pPr lvl="1">
              <a:buFont typeface="Arial" panose="020B0604020202020204" pitchFamily="34" charset="0"/>
              <a:buChar char="•"/>
            </a:pPr>
            <a:r>
              <a:rPr lang="en-US" sz="2800" b="1" dirty="0">
                <a:solidFill>
                  <a:schemeClr val="bg1"/>
                </a:solidFill>
              </a:rPr>
              <a:t>Costs </a:t>
            </a:r>
          </a:p>
          <a:p>
            <a:pPr lvl="1">
              <a:buFont typeface="Arial" panose="020B0604020202020204" pitchFamily="34" charset="0"/>
              <a:buChar char="•"/>
            </a:pPr>
            <a:r>
              <a:rPr lang="en-US" sz="2800" b="1" dirty="0">
                <a:solidFill>
                  <a:schemeClr val="bg1"/>
                </a:solidFill>
              </a:rPr>
              <a:t>Bias</a:t>
            </a:r>
          </a:p>
          <a:p>
            <a:pPr lvl="1">
              <a:buFont typeface="Arial" panose="020B0604020202020204" pitchFamily="34" charset="0"/>
              <a:buChar char="•"/>
            </a:pPr>
            <a:r>
              <a:rPr lang="en-US" sz="2800" b="1" dirty="0">
                <a:solidFill>
                  <a:schemeClr val="bg1"/>
                </a:solidFill>
              </a:rPr>
              <a:t>Inaccurate and incomplete</a:t>
            </a:r>
          </a:p>
          <a:p>
            <a:pPr>
              <a:buFont typeface="Arial" panose="020B0604020202020204" pitchFamily="34" charset="0"/>
              <a:buChar char="•"/>
            </a:pPr>
            <a:r>
              <a:rPr lang="en-US" sz="2800" b="1" dirty="0">
                <a:solidFill>
                  <a:schemeClr val="bg1"/>
                </a:solidFill>
              </a:rPr>
              <a:t>Sampling</a:t>
            </a:r>
          </a:p>
          <a:p>
            <a:pPr>
              <a:buFont typeface="Arial" panose="020B0604020202020204" pitchFamily="34" charset="0"/>
              <a:buChar char="•"/>
            </a:pPr>
            <a:r>
              <a:rPr lang="en-US" sz="2800" b="1" dirty="0">
                <a:solidFill>
                  <a:schemeClr val="bg1"/>
                </a:solidFill>
              </a:rPr>
              <a:t>Massive amounts of data</a:t>
            </a:r>
          </a:p>
          <a:p>
            <a:pPr>
              <a:buFont typeface="Arial" panose="020B0604020202020204" pitchFamily="34" charset="0"/>
              <a:buChar char="•"/>
            </a:pPr>
            <a:r>
              <a:rPr lang="en-US" sz="2800" b="1" dirty="0">
                <a:solidFill>
                  <a:schemeClr val="bg1"/>
                </a:solidFill>
              </a:rPr>
              <a:t>Evolving technologies</a:t>
            </a:r>
          </a:p>
          <a:p>
            <a:endParaRPr lang="en-US" dirty="0"/>
          </a:p>
        </p:txBody>
      </p:sp>
      <p:sp>
        <p:nvSpPr>
          <p:cNvPr id="8" name="Rectangle 7">
            <a:extLst>
              <a:ext uri="{FF2B5EF4-FFF2-40B4-BE49-F238E27FC236}">
                <a16:creationId xmlns:a16="http://schemas.microsoft.com/office/drawing/2014/main" id="{D91816FE-7028-4070-833F-6ADAE558757D}"/>
              </a:ext>
            </a:extLst>
          </p:cNvPr>
          <p:cNvSpPr/>
          <p:nvPr/>
        </p:nvSpPr>
        <p:spPr>
          <a:xfrm>
            <a:off x="0" y="6004554"/>
            <a:ext cx="6667503" cy="246221"/>
          </a:xfrm>
          <a:prstGeom prst="rect">
            <a:avLst/>
          </a:prstGeom>
        </p:spPr>
        <p:txBody>
          <a:bodyPr wrap="square">
            <a:spAutoFit/>
          </a:bodyPr>
          <a:lstStyle/>
          <a:p>
            <a:pPr defTabSz="1219170">
              <a:defRPr/>
            </a:pPr>
            <a:r>
              <a:rPr lang="en-US" sz="1000" dirty="0">
                <a:latin typeface="Arial" panose="020B0604020202020204" pitchFamily="34" charset="0"/>
                <a:cs typeface="Arial" panose="020B0604020202020204" pitchFamily="34" charset="0"/>
              </a:rPr>
              <a:t>Image: https://www.flickr.com/photos/travisjuntara/8146930619/ by Travis </a:t>
            </a:r>
            <a:r>
              <a:rPr lang="en-US" sz="1000" dirty="0" err="1">
                <a:latin typeface="Arial" panose="020B0604020202020204" pitchFamily="34" charset="0"/>
                <a:cs typeface="Arial" panose="020B0604020202020204" pitchFamily="34" charset="0"/>
              </a:rPr>
              <a:t>Juntara</a:t>
            </a:r>
            <a:r>
              <a:rPr lang="en-US" sz="1000" dirty="0">
                <a:latin typeface="Arial" panose="020B0604020202020204" pitchFamily="34" charset="0"/>
                <a:cs typeface="Arial" panose="020B0604020202020204" pitchFamily="34" charset="0"/>
              </a:rPr>
              <a:t> / CC BY 2.0 </a:t>
            </a:r>
          </a:p>
        </p:txBody>
      </p:sp>
    </p:spTree>
    <p:extLst>
      <p:ext uri="{BB962C8B-B14F-4D97-AF65-F5344CB8AC3E}">
        <p14:creationId xmlns:p14="http://schemas.microsoft.com/office/powerpoint/2010/main" val="2685864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EC2184-A97C-418D-8C8A-5FEA93B403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324600"/>
          </a:xfrm>
          <a:prstGeom prst="rect">
            <a:avLst/>
          </a:prstGeom>
        </p:spPr>
      </p:pic>
      <p:sp>
        <p:nvSpPr>
          <p:cNvPr id="2" name="Text Placeholder 1">
            <a:extLst>
              <a:ext uri="{FF2B5EF4-FFF2-40B4-BE49-F238E27FC236}">
                <a16:creationId xmlns:a16="http://schemas.microsoft.com/office/drawing/2014/main" id="{6EE335A3-F0C9-4EE2-8072-1A7C0F3B4B0C}"/>
              </a:ext>
            </a:extLst>
          </p:cNvPr>
          <p:cNvSpPr>
            <a:spLocks noGrp="1"/>
          </p:cNvSpPr>
          <p:nvPr>
            <p:ph type="body" sz="quarter" idx="13"/>
          </p:nvPr>
        </p:nvSpPr>
        <p:spPr>
          <a:xfrm>
            <a:off x="2667000" y="427836"/>
            <a:ext cx="9525000" cy="786862"/>
          </a:xfrm>
          <a:solidFill>
            <a:schemeClr val="tx1">
              <a:alpha val="65000"/>
            </a:schemeClr>
          </a:solidFill>
        </p:spPr>
        <p:txBody>
          <a:bodyPr/>
          <a:lstStyle/>
          <a:p>
            <a:r>
              <a:rPr lang="en-US" sz="4000" dirty="0">
                <a:solidFill>
                  <a:schemeClr val="bg1"/>
                </a:solidFill>
              </a:rPr>
              <a:t>Opportunities: Qualitative Research</a:t>
            </a:r>
          </a:p>
        </p:txBody>
      </p:sp>
      <p:sp>
        <p:nvSpPr>
          <p:cNvPr id="3" name="Text Placeholder 2">
            <a:extLst>
              <a:ext uri="{FF2B5EF4-FFF2-40B4-BE49-F238E27FC236}">
                <a16:creationId xmlns:a16="http://schemas.microsoft.com/office/drawing/2014/main" id="{30F04234-A7A9-405B-97DC-AD99E88DD6C1}"/>
              </a:ext>
            </a:extLst>
          </p:cNvPr>
          <p:cNvSpPr>
            <a:spLocks noGrp="1"/>
          </p:cNvSpPr>
          <p:nvPr>
            <p:ph type="body" sz="quarter" idx="14"/>
          </p:nvPr>
        </p:nvSpPr>
        <p:spPr>
          <a:xfrm>
            <a:off x="4305300" y="1642534"/>
            <a:ext cx="7886700" cy="4682066"/>
          </a:xfrm>
          <a:solidFill>
            <a:schemeClr val="tx1">
              <a:alpha val="65000"/>
            </a:schemeClr>
          </a:solidFill>
        </p:spPr>
        <p:txBody>
          <a:bodyPr/>
          <a:lstStyle/>
          <a:p>
            <a:r>
              <a:rPr lang="en-US" sz="2800" b="1" dirty="0">
                <a:solidFill>
                  <a:schemeClr val="bg1"/>
                </a:solidFill>
              </a:rPr>
              <a:t>Rich data and thick description</a:t>
            </a:r>
          </a:p>
          <a:p>
            <a:r>
              <a:rPr lang="en-US" sz="2800" b="1" dirty="0">
                <a:solidFill>
                  <a:schemeClr val="bg1"/>
                </a:solidFill>
              </a:rPr>
              <a:t>Can answer why and how questions</a:t>
            </a:r>
          </a:p>
          <a:p>
            <a:r>
              <a:rPr lang="en-US" sz="2800" b="1" dirty="0">
                <a:solidFill>
                  <a:schemeClr val="bg1"/>
                </a:solidFill>
              </a:rPr>
              <a:t>Provides information to support decisions about resources and programs</a:t>
            </a:r>
          </a:p>
          <a:p>
            <a:r>
              <a:rPr lang="en-US" sz="2800" b="1" dirty="0">
                <a:solidFill>
                  <a:schemeClr val="bg1"/>
                </a:solidFill>
              </a:rPr>
              <a:t>Strategic planning from a user perspective</a:t>
            </a:r>
          </a:p>
          <a:p>
            <a:r>
              <a:rPr lang="en-US" sz="2800" b="1" dirty="0">
                <a:solidFill>
                  <a:schemeClr val="bg1"/>
                </a:solidFill>
              </a:rPr>
              <a:t>Can help motivate and increase buy-in for change</a:t>
            </a:r>
          </a:p>
          <a:p>
            <a:r>
              <a:rPr lang="en-US" sz="2800" b="1" dirty="0">
                <a:solidFill>
                  <a:schemeClr val="bg1"/>
                </a:solidFill>
              </a:rPr>
              <a:t>Provides the opportunity to build relationships</a:t>
            </a:r>
          </a:p>
          <a:p>
            <a:pPr marL="0" indent="0" algn="r">
              <a:buNone/>
            </a:pPr>
            <a:r>
              <a:rPr lang="en-US" sz="1800" b="1" dirty="0">
                <a:solidFill>
                  <a:schemeClr val="bg1"/>
                </a:solidFill>
              </a:rPr>
              <a:t>(Connaway &amp; Radford, 2017; Asher &amp; Miller, 2011)</a:t>
            </a:r>
          </a:p>
          <a:p>
            <a:endParaRPr lang="en-US" sz="2800" b="1" dirty="0">
              <a:solidFill>
                <a:schemeClr val="bg1"/>
              </a:solidFill>
            </a:endParaRPr>
          </a:p>
        </p:txBody>
      </p:sp>
      <p:sp>
        <p:nvSpPr>
          <p:cNvPr id="4" name="Rectangle 3">
            <a:extLst>
              <a:ext uri="{FF2B5EF4-FFF2-40B4-BE49-F238E27FC236}">
                <a16:creationId xmlns:a16="http://schemas.microsoft.com/office/drawing/2014/main" id="{15A5C2B9-C2F2-43C1-8287-86F7A4DC9891}"/>
              </a:ext>
            </a:extLst>
          </p:cNvPr>
          <p:cNvSpPr/>
          <p:nvPr/>
        </p:nvSpPr>
        <p:spPr>
          <a:xfrm>
            <a:off x="0" y="0"/>
            <a:ext cx="6096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Image: https://www.flickr.com/photos/dougww/2132598574 by Doug Waldron / CC BY-SA 2.0</a:t>
            </a:r>
          </a:p>
        </p:txBody>
      </p:sp>
    </p:spTree>
    <p:extLst>
      <p:ext uri="{BB962C8B-B14F-4D97-AF65-F5344CB8AC3E}">
        <p14:creationId xmlns:p14="http://schemas.microsoft.com/office/powerpoint/2010/main" val="2075851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 y="-25400"/>
            <a:ext cx="12192000" cy="6299200"/>
          </a:xfrm>
          <a:prstGeom prst="rect">
            <a:avLst/>
          </a:prstGeom>
        </p:spPr>
      </p:pic>
      <p:sp>
        <p:nvSpPr>
          <p:cNvPr id="7" name="Rectangle 6"/>
          <p:cNvSpPr/>
          <p:nvPr/>
        </p:nvSpPr>
        <p:spPr>
          <a:xfrm>
            <a:off x="0" y="240053"/>
            <a:ext cx="4593552" cy="4918206"/>
          </a:xfrm>
          <a:prstGeom prst="rect">
            <a:avLst/>
          </a:prstGeom>
          <a:solidFill>
            <a:schemeClr val="tx1">
              <a:alpha val="65000"/>
            </a:schemeClr>
          </a:solidFill>
        </p:spPr>
        <p:txBody>
          <a:bodyPr wrap="square">
            <a:spAutoFit/>
          </a:bodyPr>
          <a:lstStyle/>
          <a:p>
            <a:pPr defTabSz="914377" fontAlgn="base">
              <a:spcAft>
                <a:spcPct val="0"/>
              </a:spcAft>
              <a:buClr>
                <a:srgbClr val="FF7600"/>
              </a:buClr>
              <a:defRPr/>
            </a:pPr>
            <a:r>
              <a:rPr lang="en-US" sz="3200" b="1" kern="0" dirty="0">
                <a:solidFill>
                  <a:schemeClr val="bg1"/>
                </a:solidFill>
              </a:rPr>
              <a:t>“By focusing on relationship building instead of service excellence, organizations can uncover new needs and be in position to make a stronger impact.”</a:t>
            </a:r>
          </a:p>
          <a:p>
            <a:pPr marL="533387" indent="-224361" algn="r" defTabSz="914377" fontAlgn="base">
              <a:lnSpc>
                <a:spcPct val="120000"/>
              </a:lnSpc>
              <a:spcAft>
                <a:spcPct val="0"/>
              </a:spcAft>
              <a:buClr>
                <a:srgbClr val="FF7600"/>
              </a:buClr>
              <a:defRPr/>
            </a:pPr>
            <a:r>
              <a:rPr lang="en-US" sz="2133" b="1" kern="0" dirty="0">
                <a:solidFill>
                  <a:schemeClr val="bg1"/>
                </a:solidFill>
              </a:rPr>
              <a:t>(Mathews, 2012)</a:t>
            </a:r>
          </a:p>
        </p:txBody>
      </p:sp>
      <p:sp>
        <p:nvSpPr>
          <p:cNvPr id="2" name="Rectangle 1">
            <a:extLst>
              <a:ext uri="{FF2B5EF4-FFF2-40B4-BE49-F238E27FC236}">
                <a16:creationId xmlns:a16="http://schemas.microsoft.com/office/drawing/2014/main" id="{65DF1444-4F33-435F-BFE1-64D2FE90F49A}"/>
              </a:ext>
            </a:extLst>
          </p:cNvPr>
          <p:cNvSpPr/>
          <p:nvPr/>
        </p:nvSpPr>
        <p:spPr>
          <a:xfrm>
            <a:off x="0" y="6042967"/>
            <a:ext cx="7518400" cy="276999"/>
          </a:xfrm>
          <a:prstGeom prst="rect">
            <a:avLst/>
          </a:prstGeom>
        </p:spPr>
        <p:txBody>
          <a:bodyPr wrap="square">
            <a:spAutoFit/>
          </a:bodyPr>
          <a:lstStyle/>
          <a:p>
            <a:r>
              <a:rPr lang="en-US" sz="1200" b="1" dirty="0">
                <a:solidFill>
                  <a:schemeClr val="bg1"/>
                </a:solidFill>
              </a:rPr>
              <a:t>Image: https://www.flickr.com/photos/marcomagrini/698692268/ by </a:t>
            </a:r>
            <a:r>
              <a:rPr lang="en-US" sz="1200" b="1" dirty="0" err="1">
                <a:solidFill>
                  <a:schemeClr val="bg1"/>
                </a:solidFill>
              </a:rPr>
              <a:t>marco</a:t>
            </a:r>
            <a:r>
              <a:rPr lang="en-US" sz="1200" b="1" dirty="0">
                <a:solidFill>
                  <a:schemeClr val="bg1"/>
                </a:solidFill>
              </a:rPr>
              <a:t> </a:t>
            </a:r>
            <a:r>
              <a:rPr lang="en-US" sz="1200" b="1" dirty="0" err="1">
                <a:solidFill>
                  <a:schemeClr val="bg1"/>
                </a:solidFill>
              </a:rPr>
              <a:t>magrini</a:t>
            </a:r>
            <a:r>
              <a:rPr lang="en-US" sz="1200" b="1" dirty="0">
                <a:solidFill>
                  <a:schemeClr val="bg1"/>
                </a:solidFill>
              </a:rPr>
              <a:t> / CC BY-NC-ND 2.0</a:t>
            </a:r>
          </a:p>
        </p:txBody>
      </p:sp>
    </p:spTree>
    <p:extLst>
      <p:ext uri="{BB962C8B-B14F-4D97-AF65-F5344CB8AC3E}">
        <p14:creationId xmlns:p14="http://schemas.microsoft.com/office/powerpoint/2010/main" val="1731524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26B57A-F601-45F7-A338-CC8EB50A597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247864"/>
          </a:xfrm>
          <a:prstGeom prst="rect">
            <a:avLst/>
          </a:prstGeom>
        </p:spPr>
      </p:pic>
      <p:sp>
        <p:nvSpPr>
          <p:cNvPr id="3" name="Text Placeholder 2">
            <a:extLst>
              <a:ext uri="{FF2B5EF4-FFF2-40B4-BE49-F238E27FC236}">
                <a16:creationId xmlns:a16="http://schemas.microsoft.com/office/drawing/2014/main" id="{DE52FE9D-7DF2-4483-BA36-BA559AF984E3}"/>
              </a:ext>
            </a:extLst>
          </p:cNvPr>
          <p:cNvSpPr>
            <a:spLocks noGrp="1"/>
          </p:cNvSpPr>
          <p:nvPr>
            <p:ph type="body" sz="quarter" idx="12"/>
          </p:nvPr>
        </p:nvSpPr>
        <p:spPr>
          <a:xfrm>
            <a:off x="0" y="2274696"/>
            <a:ext cx="9413518" cy="3694303"/>
          </a:xfrm>
          <a:solidFill>
            <a:schemeClr val="tx1">
              <a:alpha val="65000"/>
            </a:schemeClr>
          </a:solidFill>
        </p:spPr>
        <p:txBody>
          <a:bodyPr/>
          <a:lstStyle/>
          <a:p>
            <a:pPr>
              <a:buFont typeface="Arial" panose="020B0604020202020204" pitchFamily="34" charset="0"/>
              <a:buChar char="•"/>
            </a:pPr>
            <a:r>
              <a:rPr lang="en-US" b="1" dirty="0">
                <a:solidFill>
                  <a:schemeClr val="bg1"/>
                </a:solidFill>
              </a:rPr>
              <a:t>95% of teens have access to a smartphone; 89% have their own (twice as many as 2012)</a:t>
            </a:r>
          </a:p>
          <a:p>
            <a:pPr>
              <a:buFont typeface="Arial" panose="020B0604020202020204" pitchFamily="34" charset="0"/>
              <a:buChar char="•"/>
            </a:pPr>
            <a:r>
              <a:rPr lang="en-US" b="1" dirty="0">
                <a:solidFill>
                  <a:schemeClr val="bg1"/>
                </a:solidFill>
              </a:rPr>
              <a:t>Teens report being online constantly</a:t>
            </a:r>
          </a:p>
          <a:p>
            <a:pPr>
              <a:buFont typeface="Arial" panose="020B0604020202020204" pitchFamily="34" charset="0"/>
              <a:buChar char="•"/>
            </a:pPr>
            <a:r>
              <a:rPr lang="en-US" b="1" dirty="0">
                <a:solidFill>
                  <a:schemeClr val="bg1"/>
                </a:solidFill>
              </a:rPr>
              <a:t>Teens prefer YouTube, Instagram, and Snapchat</a:t>
            </a:r>
          </a:p>
          <a:p>
            <a:pPr lvl="1">
              <a:buFont typeface="Arial" panose="020B0604020202020204" pitchFamily="34" charset="0"/>
              <a:buChar char="•"/>
            </a:pPr>
            <a:r>
              <a:rPr lang="en-US" sz="3200" b="1" dirty="0">
                <a:solidFill>
                  <a:schemeClr val="bg1"/>
                </a:solidFill>
              </a:rPr>
              <a:t>Facebook use has fallen dramatically</a:t>
            </a:r>
            <a:endParaRPr lang="en-US" b="1" dirty="0">
              <a:solidFill>
                <a:schemeClr val="bg1"/>
              </a:solidFill>
            </a:endParaRPr>
          </a:p>
          <a:p>
            <a:pPr marL="0" indent="0" algn="r">
              <a:buNone/>
            </a:pPr>
            <a:r>
              <a:rPr lang="en-US" sz="2000" b="1" dirty="0">
                <a:solidFill>
                  <a:schemeClr val="bg1"/>
                </a:solidFill>
              </a:rPr>
              <a:t>(</a:t>
            </a:r>
            <a:r>
              <a:rPr lang="en-US" sz="2000" b="1" dirty="0" err="1">
                <a:solidFill>
                  <a:schemeClr val="bg1"/>
                </a:solidFill>
              </a:rPr>
              <a:t>Pundsack</a:t>
            </a:r>
            <a:r>
              <a:rPr lang="en-US" sz="2000" b="1" dirty="0">
                <a:solidFill>
                  <a:schemeClr val="bg1"/>
                </a:solidFill>
              </a:rPr>
              <a:t>, 2018)</a:t>
            </a:r>
          </a:p>
        </p:txBody>
      </p:sp>
      <p:sp>
        <p:nvSpPr>
          <p:cNvPr id="5" name="Rectangle 4">
            <a:extLst>
              <a:ext uri="{FF2B5EF4-FFF2-40B4-BE49-F238E27FC236}">
                <a16:creationId xmlns:a16="http://schemas.microsoft.com/office/drawing/2014/main" id="{F9833B32-B9DA-4179-91A5-C46B8EEF440B}"/>
              </a:ext>
            </a:extLst>
          </p:cNvPr>
          <p:cNvSpPr/>
          <p:nvPr/>
        </p:nvSpPr>
        <p:spPr>
          <a:xfrm>
            <a:off x="0" y="6000709"/>
            <a:ext cx="6096000" cy="215444"/>
          </a:xfrm>
          <a:prstGeom prst="rect">
            <a:avLst/>
          </a:prstGeom>
        </p:spPr>
        <p:txBody>
          <a:bodyPr>
            <a:spAutoFit/>
          </a:bodyPr>
          <a:lstStyle/>
          <a:p>
            <a:r>
              <a:rPr lang="en-US" sz="800" dirty="0">
                <a:solidFill>
                  <a:schemeClr val="bg1"/>
                </a:solidFill>
              </a:rPr>
              <a:t>Image: https://www.flickr.com/photos/sklathill/259516828 by Vincent Diamante / CC BY-SA 2.0</a:t>
            </a:r>
          </a:p>
        </p:txBody>
      </p:sp>
    </p:spTree>
    <p:extLst>
      <p:ext uri="{BB962C8B-B14F-4D97-AF65-F5344CB8AC3E}">
        <p14:creationId xmlns:p14="http://schemas.microsoft.com/office/powerpoint/2010/main" val="3261670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054A847-6542-4EF5-A7E9-3E386A8BDA2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prstGeom prst="rect">
            <a:avLst/>
          </a:prstGeom>
        </p:spPr>
      </p:pic>
      <p:sp>
        <p:nvSpPr>
          <p:cNvPr id="3" name="Text Placeholder 2">
            <a:extLst>
              <a:ext uri="{FF2B5EF4-FFF2-40B4-BE49-F238E27FC236}">
                <a16:creationId xmlns:a16="http://schemas.microsoft.com/office/drawing/2014/main" id="{8F285F29-7D22-4740-916A-1842947989B2}"/>
              </a:ext>
            </a:extLst>
          </p:cNvPr>
          <p:cNvSpPr>
            <a:spLocks noGrp="1"/>
          </p:cNvSpPr>
          <p:nvPr>
            <p:ph type="body" sz="quarter" idx="11"/>
          </p:nvPr>
        </p:nvSpPr>
        <p:spPr>
          <a:xfrm>
            <a:off x="0" y="3721101"/>
            <a:ext cx="7340600" cy="2095499"/>
          </a:xfrm>
        </p:spPr>
        <p:txBody>
          <a:bodyPr/>
          <a:lstStyle/>
          <a:p>
            <a:r>
              <a:rPr lang="en-US" sz="2800" b="1" dirty="0"/>
              <a:t>Study young people to plan services</a:t>
            </a:r>
          </a:p>
          <a:p>
            <a:r>
              <a:rPr lang="en-US" sz="2800" b="1" dirty="0"/>
              <a:t>They don’t adopt every new technology</a:t>
            </a:r>
          </a:p>
          <a:p>
            <a:r>
              <a:rPr lang="en-US" sz="2800" b="1" dirty="0"/>
              <a:t>They use what’s familiar and what their peers use</a:t>
            </a:r>
          </a:p>
        </p:txBody>
      </p:sp>
      <p:sp>
        <p:nvSpPr>
          <p:cNvPr id="4" name="Text Placeholder 3">
            <a:extLst>
              <a:ext uri="{FF2B5EF4-FFF2-40B4-BE49-F238E27FC236}">
                <a16:creationId xmlns:a16="http://schemas.microsoft.com/office/drawing/2014/main" id="{4EE45840-CD1F-45C7-ADA7-48D340A407F1}"/>
              </a:ext>
            </a:extLst>
          </p:cNvPr>
          <p:cNvSpPr txBox="1">
            <a:spLocks/>
          </p:cNvSpPr>
          <p:nvPr/>
        </p:nvSpPr>
        <p:spPr>
          <a:xfrm>
            <a:off x="0" y="1123951"/>
            <a:ext cx="3733800" cy="736599"/>
          </a:xfrm>
          <a:prstGeom prst="rect">
            <a:avLst/>
          </a:prstGeom>
          <a:solidFill>
            <a:schemeClr val="tx1">
              <a:alpha val="60000"/>
            </a:schemeClr>
          </a:solidFill>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r">
              <a:buFont typeface="Arial"/>
              <a:buNone/>
            </a:pPr>
            <a:r>
              <a:rPr lang="en-US" b="1" dirty="0">
                <a:solidFill>
                  <a:schemeClr val="bg1"/>
                </a:solidFill>
              </a:rPr>
              <a:t>Be Proactive!</a:t>
            </a:r>
          </a:p>
        </p:txBody>
      </p:sp>
    </p:spTree>
    <p:extLst>
      <p:ext uri="{BB962C8B-B14F-4D97-AF65-F5344CB8AC3E}">
        <p14:creationId xmlns:p14="http://schemas.microsoft.com/office/powerpoint/2010/main" val="495523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1C8423-D6ED-4E58-9636-E345C5B1B242}"/>
              </a:ext>
            </a:extLst>
          </p:cNvPr>
          <p:cNvSpPr>
            <a:spLocks noGrp="1"/>
          </p:cNvSpPr>
          <p:nvPr>
            <p:ph type="body" sz="quarter" idx="10"/>
          </p:nvPr>
        </p:nvSpPr>
        <p:spPr>
          <a:xfrm>
            <a:off x="420347" y="1169640"/>
            <a:ext cx="10898717" cy="754053"/>
          </a:xfrm>
        </p:spPr>
        <p:txBody>
          <a:bodyPr anchor="ctr"/>
          <a:lstStyle/>
          <a:p>
            <a:r>
              <a:rPr lang="en-US" sz="4000" dirty="0"/>
              <a:t>Acknowledgements</a:t>
            </a:r>
          </a:p>
        </p:txBody>
      </p:sp>
      <p:sp>
        <p:nvSpPr>
          <p:cNvPr id="8" name="Text Placeholder 7">
            <a:extLst>
              <a:ext uri="{FF2B5EF4-FFF2-40B4-BE49-F238E27FC236}">
                <a16:creationId xmlns:a16="http://schemas.microsoft.com/office/drawing/2014/main" id="{93C55FE8-36EC-4AF6-83B0-32D5FC176333}"/>
              </a:ext>
            </a:extLst>
          </p:cNvPr>
          <p:cNvSpPr>
            <a:spLocks noGrp="1"/>
          </p:cNvSpPr>
          <p:nvPr>
            <p:ph type="body" sz="quarter" idx="11"/>
          </p:nvPr>
        </p:nvSpPr>
        <p:spPr/>
        <p:txBody>
          <a:bodyPr/>
          <a:lstStyle/>
          <a:p>
            <a:endParaRPr lang="en-US"/>
          </a:p>
        </p:txBody>
      </p:sp>
      <p:sp>
        <p:nvSpPr>
          <p:cNvPr id="9" name="Text Placeholder 8">
            <a:extLst>
              <a:ext uri="{FF2B5EF4-FFF2-40B4-BE49-F238E27FC236}">
                <a16:creationId xmlns:a16="http://schemas.microsoft.com/office/drawing/2014/main" id="{D06616BF-E158-448D-A323-CDAC5B6A2E79}"/>
              </a:ext>
            </a:extLst>
          </p:cNvPr>
          <p:cNvSpPr>
            <a:spLocks noGrp="1"/>
          </p:cNvSpPr>
          <p:nvPr>
            <p:ph type="body" sz="quarter" idx="12"/>
          </p:nvPr>
        </p:nvSpPr>
        <p:spPr/>
        <p:txBody>
          <a:bodyPr/>
          <a:lstStyle/>
          <a:p>
            <a:endParaRPr lang="en-US"/>
          </a:p>
        </p:txBody>
      </p:sp>
      <p:sp>
        <p:nvSpPr>
          <p:cNvPr id="10" name="TextBox 9">
            <a:extLst>
              <a:ext uri="{FF2B5EF4-FFF2-40B4-BE49-F238E27FC236}">
                <a16:creationId xmlns:a16="http://schemas.microsoft.com/office/drawing/2014/main" id="{004D8CE3-A2C8-4574-A8D9-EEE73F331AC1}"/>
              </a:ext>
            </a:extLst>
          </p:cNvPr>
          <p:cNvSpPr txBox="1"/>
          <p:nvPr/>
        </p:nvSpPr>
        <p:spPr>
          <a:xfrm>
            <a:off x="850900" y="2374900"/>
            <a:ext cx="10071100" cy="954107"/>
          </a:xfrm>
          <a:prstGeom prst="rect">
            <a:avLst/>
          </a:prstGeom>
          <a:noFill/>
        </p:spPr>
        <p:txBody>
          <a:bodyPr wrap="square" rtlCol="0">
            <a:spAutoFit/>
          </a:bodyPr>
          <a:lstStyle/>
          <a:p>
            <a:r>
              <a:rPr lang="en-US" sz="2800" b="1" dirty="0">
                <a:solidFill>
                  <a:schemeClr val="bg1"/>
                </a:solidFill>
              </a:rPr>
              <a:t>I would like to thank Brittany Brannon for her assistance in preparing this presentation.</a:t>
            </a:r>
          </a:p>
        </p:txBody>
      </p:sp>
    </p:spTree>
    <p:extLst>
      <p:ext uri="{BB962C8B-B14F-4D97-AF65-F5344CB8AC3E}">
        <p14:creationId xmlns:p14="http://schemas.microsoft.com/office/powerpoint/2010/main" val="1315177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36884" y="123265"/>
            <a:ext cx="11252197" cy="915256"/>
          </a:xfrm>
        </p:spPr>
        <p:txBody>
          <a:bodyPr/>
          <a:lstStyle/>
          <a:p>
            <a:r>
              <a:rPr lang="en-US" sz="3200" dirty="0"/>
              <a:t>References</a:t>
            </a:r>
          </a:p>
        </p:txBody>
      </p:sp>
      <p:sp>
        <p:nvSpPr>
          <p:cNvPr id="3" name="Text Placeholder 2"/>
          <p:cNvSpPr>
            <a:spLocks noGrp="1"/>
          </p:cNvSpPr>
          <p:nvPr>
            <p:ph type="body" sz="quarter" idx="14"/>
          </p:nvPr>
        </p:nvSpPr>
        <p:spPr>
          <a:xfrm>
            <a:off x="336884" y="680720"/>
            <a:ext cx="11252197" cy="5605780"/>
          </a:xfrm>
        </p:spPr>
        <p:txBody>
          <a:bodyPr/>
          <a:lstStyle/>
          <a:p>
            <a:pPr marL="0" indent="0">
              <a:spcBef>
                <a:spcPts val="0"/>
              </a:spcBef>
              <a:spcAft>
                <a:spcPts val="1200"/>
              </a:spcAft>
              <a:buNone/>
            </a:pPr>
            <a:r>
              <a:rPr lang="en-US" sz="1800" dirty="0"/>
              <a:t>Asher, A., &amp; Miller, S. (2011). </a:t>
            </a:r>
            <a:r>
              <a:rPr lang="en-US" sz="1800" i="1" dirty="0"/>
              <a:t>So you want to do anthropology in your library? Or a practical guide to ethnographic research in academic libraries</a:t>
            </a:r>
            <a:r>
              <a:rPr lang="en-US" sz="1800" dirty="0"/>
              <a:t>. Chicago: The ERIAL Project.</a:t>
            </a:r>
          </a:p>
          <a:p>
            <a:pPr marL="0" indent="0">
              <a:spcBef>
                <a:spcPts val="0"/>
              </a:spcBef>
              <a:spcAft>
                <a:spcPts val="1200"/>
              </a:spcAft>
              <a:buNone/>
            </a:pPr>
            <a:r>
              <a:rPr lang="en-US" sz="1800" dirty="0"/>
              <a:t>Association of College and Research Libraries. (2017). Academic Library Impact: Improving Practice and Essential Areas to Research, researched by Lynn Silipigni Connaway, William Harvey, Vanessa Kitzie, and Stephanie Mikitish. http://www.oclc.org/research/themes/user-studies/acrl-agenda.html </a:t>
            </a:r>
          </a:p>
          <a:p>
            <a:pPr marL="0" indent="0">
              <a:spcBef>
                <a:spcPts val="0"/>
              </a:spcBef>
              <a:spcAft>
                <a:spcPts val="1200"/>
              </a:spcAft>
              <a:buNone/>
            </a:pPr>
            <a:r>
              <a:rPr lang="en-US" sz="1800" dirty="0"/>
              <a:t>Clark, K. (2007). Mapping diaries, or where do they go all day? In N. Foster &amp; S. Gibbons (Eds.), </a:t>
            </a:r>
            <a:r>
              <a:rPr lang="en-US" sz="1800" i="1" dirty="0"/>
              <a:t>Studying Students: The Undergraduate Research Project at the University of Rochester</a:t>
            </a:r>
            <a:r>
              <a:rPr lang="en-US" sz="1800" dirty="0"/>
              <a:t>. Chicago: Association College and Research Libraries.</a:t>
            </a:r>
          </a:p>
          <a:p>
            <a:pPr marL="0" indent="0">
              <a:spcBef>
                <a:spcPts val="0"/>
              </a:spcBef>
              <a:spcAft>
                <a:spcPts val="1200"/>
              </a:spcAft>
              <a:buNone/>
            </a:pPr>
            <a:r>
              <a:rPr lang="en-US" sz="1800" dirty="0"/>
              <a:t>Connaway, L. S. (2017, June 19). Putting the library in the life of the user: Listen, then lead, to promote a unique and compelling role for academic libraries. </a:t>
            </a:r>
            <a:r>
              <a:rPr lang="en-US" sz="1800" i="1" dirty="0"/>
              <a:t>Guest of Choice, Choice360</a:t>
            </a:r>
            <a:r>
              <a:rPr lang="en-US" sz="1800" dirty="0"/>
              <a:t>. Retrieved from </a:t>
            </a:r>
            <a:r>
              <a:rPr lang="en-US" sz="1800" u="sng" dirty="0">
                <a:hlinkClick r:id="rId3"/>
              </a:rPr>
              <a:t>http://www.choice360.org/blog/putting-the-library-in-the-life-of-the-user</a:t>
            </a:r>
            <a:endParaRPr lang="en-US" sz="1800" dirty="0"/>
          </a:p>
          <a:p>
            <a:pPr marL="0" indent="0">
              <a:spcBef>
                <a:spcPts val="0"/>
              </a:spcBef>
              <a:spcAft>
                <a:spcPts val="1200"/>
              </a:spcAft>
              <a:buNone/>
            </a:pPr>
            <a:r>
              <a:rPr lang="en-US" sz="1800" dirty="0"/>
              <a:t>Connaway, L. S., &amp; </a:t>
            </a:r>
            <a:r>
              <a:rPr lang="en-US" sz="1800" dirty="0" err="1"/>
              <a:t>Faniel</a:t>
            </a:r>
            <a:r>
              <a:rPr lang="en-US" sz="1800" dirty="0"/>
              <a:t>, I. M. (2014). </a:t>
            </a:r>
            <a:r>
              <a:rPr lang="en-US" sz="1800" i="1" dirty="0"/>
              <a:t>Reordering Ranganathan: Shifting user behaviors, shifting priorities</a:t>
            </a:r>
            <a:r>
              <a:rPr lang="en-US" sz="1800" dirty="0"/>
              <a:t>. Dublin, OH: OCLC Research. http://www.oclc.org/content/dam/research/publications/library/2014/oclcresearch-reordering-ranganathan-2014.pdf</a:t>
            </a:r>
          </a:p>
          <a:p>
            <a:pPr marL="0" indent="0">
              <a:spcBef>
                <a:spcPts val="0"/>
              </a:spcBef>
              <a:spcAft>
                <a:spcPts val="1200"/>
              </a:spcAft>
              <a:buNone/>
            </a:pPr>
            <a:r>
              <a:rPr lang="en-US" sz="1800" dirty="0"/>
              <a:t>Connaway, L. S., &amp; Radford, M. L. (2017). </a:t>
            </a:r>
            <a:r>
              <a:rPr lang="en-US" sz="1800" i="1" dirty="0"/>
              <a:t>Research methods for library and information science</a:t>
            </a:r>
            <a:r>
              <a:rPr lang="en-US" sz="1800" dirty="0"/>
              <a:t> (6th ed.). Westport, CT: Libraries Unlimited.</a:t>
            </a:r>
          </a:p>
        </p:txBody>
      </p:sp>
    </p:spTree>
    <p:extLst>
      <p:ext uri="{BB962C8B-B14F-4D97-AF65-F5344CB8AC3E}">
        <p14:creationId xmlns:p14="http://schemas.microsoft.com/office/powerpoint/2010/main" val="3839771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4FBDB1A7-C622-4D25-B4A2-103DE66A4A9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prstGeom prst="rect">
            <a:avLst/>
          </a:prstGeom>
        </p:spPr>
      </p:pic>
      <p:sp>
        <p:nvSpPr>
          <p:cNvPr id="7" name="Text Placeholder 6">
            <a:extLst>
              <a:ext uri="{FF2B5EF4-FFF2-40B4-BE49-F238E27FC236}">
                <a16:creationId xmlns:a16="http://schemas.microsoft.com/office/drawing/2014/main" id="{D0138FEF-3722-4A31-A164-58D1C13F0230}"/>
              </a:ext>
            </a:extLst>
          </p:cNvPr>
          <p:cNvSpPr>
            <a:spLocks noGrp="1"/>
          </p:cNvSpPr>
          <p:nvPr>
            <p:ph type="body" sz="quarter" idx="11"/>
          </p:nvPr>
        </p:nvSpPr>
        <p:spPr>
          <a:xfrm>
            <a:off x="0" y="2730500"/>
            <a:ext cx="5522259" cy="3098799"/>
          </a:xfrm>
        </p:spPr>
        <p:txBody>
          <a:bodyPr/>
          <a:lstStyle/>
          <a:p>
            <a:pPr marL="0" indent="0">
              <a:buNone/>
            </a:pPr>
            <a:r>
              <a:rPr lang="en-US" sz="3600" b="1" dirty="0"/>
              <a:t>User-centered research identifies how and why individuals make sense of their environments</a:t>
            </a:r>
          </a:p>
          <a:p>
            <a:pPr marL="0" indent="0" algn="r">
              <a:buNone/>
            </a:pPr>
            <a:r>
              <a:rPr lang="en-US" sz="2000" b="1" dirty="0"/>
              <a:t>(</a:t>
            </a:r>
            <a:r>
              <a:rPr lang="en-US" sz="2000" b="1" dirty="0" err="1"/>
              <a:t>Dervin</a:t>
            </a:r>
            <a:r>
              <a:rPr lang="en-US" sz="2000" b="1" dirty="0"/>
              <a:t>, 1992)</a:t>
            </a:r>
          </a:p>
          <a:p>
            <a:pPr marL="0" indent="0" algn="r">
              <a:buNone/>
            </a:pPr>
            <a:r>
              <a:rPr lang="en-US" sz="2000" b="1" dirty="0"/>
              <a:t>(</a:t>
            </a:r>
            <a:r>
              <a:rPr lang="en-US" sz="2000" b="1" dirty="0" err="1"/>
              <a:t>Dervin</a:t>
            </a:r>
            <a:r>
              <a:rPr lang="en-US" sz="2000" b="1" dirty="0"/>
              <a:t>, Connaway, &amp; Prabha, 2003-2005)</a:t>
            </a:r>
          </a:p>
        </p:txBody>
      </p:sp>
      <p:sp>
        <p:nvSpPr>
          <p:cNvPr id="13" name="Rectangle 12">
            <a:extLst>
              <a:ext uri="{FF2B5EF4-FFF2-40B4-BE49-F238E27FC236}">
                <a16:creationId xmlns:a16="http://schemas.microsoft.com/office/drawing/2014/main" id="{F0EA348D-204A-4F78-9A11-B51D1C7C2845}"/>
              </a:ext>
            </a:extLst>
          </p:cNvPr>
          <p:cNvSpPr/>
          <p:nvPr/>
        </p:nvSpPr>
        <p:spPr>
          <a:xfrm>
            <a:off x="6096000" y="6030267"/>
            <a:ext cx="6096000" cy="215444"/>
          </a:xfrm>
          <a:prstGeom prst="rect">
            <a:avLst/>
          </a:prstGeom>
        </p:spPr>
        <p:txBody>
          <a:bodyPr>
            <a:spAutoFit/>
          </a:bodyPr>
          <a:lstStyle/>
          <a:p>
            <a:pPr algn="r"/>
            <a:r>
              <a:rPr lang="en-US" sz="800" dirty="0">
                <a:solidFill>
                  <a:schemeClr val="bg1"/>
                </a:solidFill>
                <a:latin typeface="Arial" panose="020B0604020202020204" pitchFamily="34" charset="0"/>
                <a:cs typeface="Arial" panose="020B0604020202020204" pitchFamily="34" charset="0"/>
              </a:rPr>
              <a:t>Image: https://www.flickr.com/photos/dgmckelvey/34932578244 by David McKelvey / CC BY-NC-ND 2.0</a:t>
            </a:r>
            <a:endParaRPr lang="en-US" sz="800" dirty="0">
              <a:solidFill>
                <a:schemeClr val="bg1"/>
              </a:solidFill>
            </a:endParaRPr>
          </a:p>
        </p:txBody>
      </p:sp>
      <p:sp>
        <p:nvSpPr>
          <p:cNvPr id="5" name="Text Placeholder 1">
            <a:extLst>
              <a:ext uri="{FF2B5EF4-FFF2-40B4-BE49-F238E27FC236}">
                <a16:creationId xmlns:a16="http://schemas.microsoft.com/office/drawing/2014/main" id="{99CE41C8-05D3-4B29-A6F5-034DE7459820}"/>
              </a:ext>
            </a:extLst>
          </p:cNvPr>
          <p:cNvSpPr txBox="1">
            <a:spLocks/>
          </p:cNvSpPr>
          <p:nvPr/>
        </p:nvSpPr>
        <p:spPr>
          <a:xfrm>
            <a:off x="0" y="1609078"/>
            <a:ext cx="3682999" cy="702321"/>
          </a:xfrm>
          <a:prstGeom prst="rect">
            <a:avLst/>
          </a:prstGeom>
          <a:solidFill>
            <a:schemeClr val="tx1">
              <a:alpha val="65000"/>
            </a:schemeClr>
          </a:solidFill>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4000" b="1" dirty="0">
                <a:solidFill>
                  <a:schemeClr val="bg1"/>
                </a:solidFill>
              </a:rPr>
              <a:t>Sense-Making</a:t>
            </a:r>
          </a:p>
        </p:txBody>
      </p:sp>
    </p:spTree>
    <p:extLst>
      <p:ext uri="{BB962C8B-B14F-4D97-AF65-F5344CB8AC3E}">
        <p14:creationId xmlns:p14="http://schemas.microsoft.com/office/powerpoint/2010/main" val="689520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68968" y="106997"/>
            <a:ext cx="11252197" cy="915256"/>
          </a:xfrm>
        </p:spPr>
        <p:txBody>
          <a:bodyPr/>
          <a:lstStyle/>
          <a:p>
            <a:r>
              <a:rPr lang="en-US" sz="3200" dirty="0"/>
              <a:t>References</a:t>
            </a:r>
          </a:p>
        </p:txBody>
      </p:sp>
      <p:sp>
        <p:nvSpPr>
          <p:cNvPr id="5" name="Text Placeholder 4"/>
          <p:cNvSpPr>
            <a:spLocks noGrp="1"/>
          </p:cNvSpPr>
          <p:nvPr>
            <p:ph type="body" sz="quarter" idx="14"/>
          </p:nvPr>
        </p:nvSpPr>
        <p:spPr>
          <a:xfrm>
            <a:off x="368968" y="680720"/>
            <a:ext cx="11454064" cy="5339080"/>
          </a:xfrm>
        </p:spPr>
        <p:txBody>
          <a:bodyPr/>
          <a:lstStyle/>
          <a:p>
            <a:pPr marL="0" indent="0">
              <a:spcBef>
                <a:spcPts val="0"/>
              </a:spcBef>
              <a:spcAft>
                <a:spcPts val="1200"/>
              </a:spcAft>
              <a:buNone/>
            </a:pPr>
            <a:r>
              <a:rPr lang="en-US" sz="1800" dirty="0" err="1"/>
              <a:t>Dervin</a:t>
            </a:r>
            <a:r>
              <a:rPr lang="en-US" sz="1800" dirty="0"/>
              <a:t>, B., Connaway, L. S., &amp; Prabha, C. (2003-2005). Sense-making the information confluence: The </a:t>
            </a:r>
            <a:r>
              <a:rPr lang="en-US" sz="1800" dirty="0" err="1"/>
              <a:t>hows</a:t>
            </a:r>
            <a:r>
              <a:rPr lang="en-US" sz="1800" dirty="0"/>
              <a:t> and the whys of college and university user satisficing of information needs. Funded by the Institute for Museums and Library Services (IMLS). Retrieved from </a:t>
            </a:r>
            <a:r>
              <a:rPr lang="en-US" sz="1800" dirty="0">
                <a:hlinkClick r:id="rId3">
                  <a:extLst>
                    <a:ext uri="{A12FA001-AC4F-418D-AE19-62706E023703}">
                      <ahyp:hlinkClr xmlns="" xmlns:ahyp="http://schemas.microsoft.com/office/drawing/2018/hyperlinkcolor" val="tx"/>
                    </a:ext>
                  </a:extLst>
                </a:hlinkClick>
              </a:rPr>
              <a:t>http://www.oclc.org/research/activities/past/orprojects/imls/default.htm</a:t>
            </a:r>
            <a:endParaRPr lang="en-US" sz="1800" dirty="0"/>
          </a:p>
          <a:p>
            <a:pPr marL="0" indent="0">
              <a:spcBef>
                <a:spcPts val="0"/>
              </a:spcBef>
              <a:spcAft>
                <a:spcPts val="1200"/>
              </a:spcAft>
              <a:buNone/>
            </a:pPr>
            <a:r>
              <a:rPr lang="en-US" sz="1800" dirty="0" err="1"/>
              <a:t>Dervin</a:t>
            </a:r>
            <a:r>
              <a:rPr lang="en-US" sz="1800" dirty="0"/>
              <a:t>, B. (1992). From the mind’s eye of the user: The sense-making qualitative-quantitative methodology. In J.D. Glazier and R.R. Powell (Eds.), Qualitative research in information management. Englewood, CO: Libraries Unlimited, 61-84.</a:t>
            </a:r>
          </a:p>
          <a:p>
            <a:pPr marL="0" indent="0">
              <a:spcBef>
                <a:spcPts val="0"/>
              </a:spcBef>
              <a:spcAft>
                <a:spcPts val="1200"/>
              </a:spcAft>
              <a:buNone/>
            </a:pPr>
            <a:r>
              <a:rPr lang="en-US" sz="1800" dirty="0"/>
              <a:t>Dumas, J. S., &amp; </a:t>
            </a:r>
            <a:r>
              <a:rPr lang="en-US" sz="1800" dirty="0" err="1"/>
              <a:t>Redish</a:t>
            </a:r>
            <a:r>
              <a:rPr lang="en-US" sz="1800" dirty="0"/>
              <a:t>, J. C. (1993). A practical guide to usability testing. Portland, OR: Intellect Books.</a:t>
            </a:r>
          </a:p>
          <a:p>
            <a:pPr marL="0" indent="0">
              <a:spcBef>
                <a:spcPts val="0"/>
              </a:spcBef>
              <a:spcAft>
                <a:spcPts val="1200"/>
              </a:spcAft>
              <a:buNone/>
            </a:pPr>
            <a:r>
              <a:rPr lang="en-US" sz="1800" dirty="0" err="1"/>
              <a:t>Kazmer</a:t>
            </a:r>
            <a:r>
              <a:rPr lang="en-US" sz="1800" dirty="0"/>
              <a:t>, M. (2017). Mixed methods. In L. S. Connaway &amp; M. L. Radford (Eds.), </a:t>
            </a:r>
            <a:r>
              <a:rPr lang="en-US" sz="1800" i="1" dirty="0"/>
              <a:t>Research methods for library and information science</a:t>
            </a:r>
            <a:r>
              <a:rPr lang="en-US" sz="1800" dirty="0"/>
              <a:t> (6th ed., pp. 232-233). Westport, CT: Libraries Unlimited. </a:t>
            </a:r>
          </a:p>
          <a:p>
            <a:pPr marL="0" indent="0">
              <a:spcBef>
                <a:spcPts val="0"/>
              </a:spcBef>
              <a:spcAft>
                <a:spcPts val="1200"/>
              </a:spcAft>
              <a:buNone/>
            </a:pPr>
            <a:r>
              <a:rPr lang="en-US" sz="1800" dirty="0"/>
              <a:t>Miles, M. B., &amp; Huberman, A. M. (1994). </a:t>
            </a:r>
            <a:r>
              <a:rPr lang="en-US" sz="1800" i="1" dirty="0"/>
              <a:t>Qualitative data analysis: A sourcebook.</a:t>
            </a:r>
            <a:r>
              <a:rPr lang="en-US" sz="1800" dirty="0"/>
              <a:t> Beverly Hills: Sage Publications.</a:t>
            </a:r>
          </a:p>
          <a:p>
            <a:pPr marL="0" indent="0">
              <a:spcBef>
                <a:spcPts val="0"/>
              </a:spcBef>
              <a:spcAft>
                <a:spcPts val="1200"/>
              </a:spcAft>
              <a:buNone/>
            </a:pPr>
            <a:r>
              <a:rPr lang="en-US" sz="1800" dirty="0">
                <a:latin typeface="Arial" pitchFamily="34" charset="0"/>
                <a:cs typeface="Arial" pitchFamily="34" charset="0"/>
              </a:rPr>
              <a:t>Mathews, B. (2012). </a:t>
            </a:r>
            <a:r>
              <a:rPr lang="en-US" sz="1800" i="1" dirty="0">
                <a:latin typeface="Arial" pitchFamily="34" charset="0"/>
                <a:cs typeface="Arial" pitchFamily="34" charset="0"/>
              </a:rPr>
              <a:t>Think like a startup: A white paper to inspire library entrepreneurialism. </a:t>
            </a:r>
            <a:r>
              <a:rPr lang="en-US" sz="1800" dirty="0">
                <a:latin typeface="Arial" pitchFamily="34" charset="0"/>
                <a:cs typeface="Arial" pitchFamily="34" charset="0"/>
                <a:hlinkClick r:id="rId4"/>
              </a:rPr>
              <a:t>http://chronicle.com/blognetwork/theubiquitouslibrarian/2012/04/04/think-like-a-startup-a-white-paper/</a:t>
            </a:r>
            <a:r>
              <a:rPr lang="en-US" sz="1800" dirty="0">
                <a:latin typeface="Arial" pitchFamily="34" charset="0"/>
                <a:cs typeface="Arial" pitchFamily="34" charset="0"/>
              </a:rPr>
              <a:t>.</a:t>
            </a:r>
            <a:r>
              <a:rPr lang="en-US" sz="1800" i="1" dirty="0">
                <a:latin typeface="Arial" pitchFamily="34" charset="0"/>
                <a:cs typeface="Arial" pitchFamily="34" charset="0"/>
              </a:rPr>
              <a:t> </a:t>
            </a:r>
            <a:endParaRPr lang="en-US" sz="1800" dirty="0">
              <a:latin typeface="Arial" pitchFamily="34" charset="0"/>
              <a:cs typeface="Arial" pitchFamily="34" charset="0"/>
            </a:endParaRPr>
          </a:p>
          <a:p>
            <a:pPr marL="0" indent="0">
              <a:spcBef>
                <a:spcPts val="0"/>
              </a:spcBef>
              <a:spcAft>
                <a:spcPts val="1200"/>
              </a:spcAft>
              <a:buNone/>
            </a:pPr>
            <a:r>
              <a:rPr lang="en-US" sz="1800" dirty="0"/>
              <a:t>Polkinghorne, D. (1983). </a:t>
            </a:r>
            <a:r>
              <a:rPr lang="en-US" sz="1800" i="1" dirty="0"/>
              <a:t>Methodology for the human sciences: Systems of inquiry</a:t>
            </a:r>
            <a:r>
              <a:rPr lang="en-US" sz="1800" dirty="0"/>
              <a:t>. Albany, NY: State University of New York Press.</a:t>
            </a:r>
          </a:p>
        </p:txBody>
      </p:sp>
    </p:spTree>
    <p:extLst>
      <p:ext uri="{BB962C8B-B14F-4D97-AF65-F5344CB8AC3E}">
        <p14:creationId xmlns:p14="http://schemas.microsoft.com/office/powerpoint/2010/main" val="688649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68968" y="106997"/>
            <a:ext cx="11252197" cy="915256"/>
          </a:xfrm>
        </p:spPr>
        <p:txBody>
          <a:bodyPr/>
          <a:lstStyle/>
          <a:p>
            <a:r>
              <a:rPr lang="en-US" sz="3200" dirty="0"/>
              <a:t>References</a:t>
            </a:r>
          </a:p>
        </p:txBody>
      </p:sp>
      <p:sp>
        <p:nvSpPr>
          <p:cNvPr id="5" name="Text Placeholder 4"/>
          <p:cNvSpPr>
            <a:spLocks noGrp="1"/>
          </p:cNvSpPr>
          <p:nvPr>
            <p:ph type="body" sz="quarter" idx="14"/>
          </p:nvPr>
        </p:nvSpPr>
        <p:spPr>
          <a:xfrm>
            <a:off x="368968" y="680720"/>
            <a:ext cx="11454064" cy="5339080"/>
          </a:xfrm>
        </p:spPr>
        <p:txBody>
          <a:bodyPr/>
          <a:lstStyle/>
          <a:p>
            <a:pPr marL="0" indent="0">
              <a:spcBef>
                <a:spcPts val="0"/>
              </a:spcBef>
              <a:spcAft>
                <a:spcPts val="1200"/>
              </a:spcAft>
              <a:buNone/>
            </a:pPr>
            <a:r>
              <a:rPr lang="en-US" sz="1800" dirty="0" err="1"/>
              <a:t>Pundsack</a:t>
            </a:r>
            <a:r>
              <a:rPr lang="en-US" sz="1800" dirty="0"/>
              <a:t>, K. (2018). Teens and social media: Studies show shift in platforms and preferences. </a:t>
            </a:r>
            <a:r>
              <a:rPr lang="en-US" sz="1800" i="1" dirty="0"/>
              <a:t>Public Libraries 57</a:t>
            </a:r>
            <a:r>
              <a:rPr lang="en-US" sz="1800" dirty="0"/>
              <a:t>(6): 9-10.</a:t>
            </a:r>
          </a:p>
          <a:p>
            <a:pPr marL="0" indent="0">
              <a:spcBef>
                <a:spcPts val="0"/>
              </a:spcBef>
              <a:spcAft>
                <a:spcPts val="1200"/>
              </a:spcAft>
              <a:buNone/>
            </a:pPr>
            <a:r>
              <a:rPr lang="en-US" sz="1800" dirty="0"/>
              <a:t>Radford, M. L., and Connaway, L. S. (2005–2008). </a:t>
            </a:r>
            <a:r>
              <a:rPr lang="en-US" sz="1800" i="1" dirty="0"/>
              <a:t>Seeking synchronicity: Evaluating virtual reference services from user, non-user, and librarian perspectives. </a:t>
            </a:r>
            <a:r>
              <a:rPr lang="en-US" sz="1800" dirty="0"/>
              <a:t>Funded by the Institute of Museum and Library Services (IMLS). https://www.oclc.org/research/publications/all/synchronicity.html.</a:t>
            </a:r>
          </a:p>
          <a:p>
            <a:pPr marL="0" indent="0">
              <a:spcBef>
                <a:spcPts val="0"/>
              </a:spcBef>
              <a:spcAft>
                <a:spcPts val="1200"/>
              </a:spcAft>
              <a:buNone/>
            </a:pPr>
            <a:r>
              <a:rPr lang="en-US" sz="1800" dirty="0"/>
              <a:t>Ranganathan, S. R. (1931). </a:t>
            </a:r>
            <a:r>
              <a:rPr lang="en-US" sz="1800" i="1" dirty="0"/>
              <a:t>The five laws of library science</a:t>
            </a:r>
            <a:r>
              <a:rPr lang="en-US" sz="1800" dirty="0"/>
              <a:t>. London: Edward Goldston, Ltd. </a:t>
            </a:r>
          </a:p>
          <a:p>
            <a:pPr marL="0" indent="0">
              <a:spcBef>
                <a:spcPts val="0"/>
              </a:spcBef>
              <a:spcAft>
                <a:spcPts val="1200"/>
              </a:spcAft>
              <a:buNone/>
            </a:pPr>
            <a:r>
              <a:rPr lang="en-US" sz="1800" dirty="0"/>
              <a:t>Runes, D. D. (Ed.). (2001). </a:t>
            </a:r>
            <a:r>
              <a:rPr lang="en-US" sz="1800" i="1" dirty="0"/>
              <a:t>The dictionary of philosophy</a:t>
            </a:r>
            <a:r>
              <a:rPr lang="en-US" sz="1800" dirty="0"/>
              <a:t>. New York: Citadel Press.</a:t>
            </a:r>
          </a:p>
          <a:p>
            <a:pPr marL="0" indent="0">
              <a:spcBef>
                <a:spcPts val="0"/>
              </a:spcBef>
              <a:spcAft>
                <a:spcPts val="1200"/>
              </a:spcAft>
              <a:buNone/>
            </a:pPr>
            <a:r>
              <a:rPr lang="en-US" sz="1800" dirty="0"/>
              <a:t>Tang, R. (2017). Usability research. In L. S. Connaway &amp; M. L. Radford (Eds.), </a:t>
            </a:r>
            <a:r>
              <a:rPr lang="en-US" sz="1800" i="1" dirty="0"/>
              <a:t>Research methods for library and information science</a:t>
            </a:r>
            <a:r>
              <a:rPr lang="en-US" sz="1800" dirty="0"/>
              <a:t> (6th ed., pp. 277-278). Westport, CT: Libraries Unlimited. </a:t>
            </a:r>
          </a:p>
          <a:p>
            <a:pPr marL="0" indent="0">
              <a:spcBef>
                <a:spcPts val="0"/>
              </a:spcBef>
              <a:spcAft>
                <a:spcPts val="1200"/>
              </a:spcAft>
              <a:buNone/>
            </a:pPr>
            <a:r>
              <a:rPr lang="en-US" sz="1800" dirty="0"/>
              <a:t>Webb, E. J., Campbell, D. T., Schwartz, R. D., &amp; </a:t>
            </a:r>
            <a:r>
              <a:rPr lang="en-US" sz="1800" dirty="0" err="1"/>
              <a:t>Sechrest</a:t>
            </a:r>
            <a:r>
              <a:rPr lang="en-US" sz="1800" dirty="0"/>
              <a:t>, L. (1966). </a:t>
            </a:r>
            <a:r>
              <a:rPr lang="en-US" sz="1800" i="1" dirty="0"/>
              <a:t>Unobtrusive measures: Nonreactive research in the social sciences</a:t>
            </a:r>
            <a:r>
              <a:rPr lang="en-US" sz="1800" dirty="0"/>
              <a:t> (Vol. 111). Chicago: Rand McNally.</a:t>
            </a:r>
          </a:p>
          <a:p>
            <a:pPr marL="0" indent="0">
              <a:spcBef>
                <a:spcPts val="0"/>
              </a:spcBef>
              <a:spcAft>
                <a:spcPts val="1200"/>
              </a:spcAft>
              <a:buNone/>
            </a:pPr>
            <a:r>
              <a:rPr lang="en-US" sz="1800" dirty="0"/>
              <a:t>White, D. S., &amp; Connaway, L. S. (2011-2014). </a:t>
            </a:r>
            <a:r>
              <a:rPr lang="en-US" sz="1800" i="1" dirty="0"/>
              <a:t>Visitors &amp; Residents: What motivates engagement with the digital information environment. </a:t>
            </a:r>
            <a:r>
              <a:rPr lang="en-US" sz="1800" dirty="0"/>
              <a:t>Funded by JISC, OCLC, and Oxford University. http://www.oclc.org/research/activities/vandr/</a:t>
            </a:r>
          </a:p>
        </p:txBody>
      </p:sp>
    </p:spTree>
    <p:extLst>
      <p:ext uri="{BB962C8B-B14F-4D97-AF65-F5344CB8AC3E}">
        <p14:creationId xmlns:p14="http://schemas.microsoft.com/office/powerpoint/2010/main" val="1228447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0571" y="259643"/>
            <a:ext cx="5307955" cy="1751336"/>
          </a:xfrm>
        </p:spPr>
        <p:txBody>
          <a:bodyPr/>
          <a:lstStyle/>
          <a:p>
            <a:r>
              <a:rPr lang="en-US" dirty="0"/>
              <a:t>Questions &amp; Discussion</a:t>
            </a:r>
          </a:p>
        </p:txBody>
      </p:sp>
      <p:sp>
        <p:nvSpPr>
          <p:cNvPr id="5" name="Text Placeholder 4"/>
          <p:cNvSpPr>
            <a:spLocks noGrp="1"/>
          </p:cNvSpPr>
          <p:nvPr>
            <p:ph type="body" sz="quarter" idx="11"/>
          </p:nvPr>
        </p:nvSpPr>
        <p:spPr>
          <a:xfrm>
            <a:off x="320569" y="2314270"/>
            <a:ext cx="5183717" cy="505130"/>
          </a:xfrm>
        </p:spPr>
        <p:txBody>
          <a:bodyPr>
            <a:noAutofit/>
          </a:bodyPr>
          <a:lstStyle/>
          <a:p>
            <a:r>
              <a:rPr lang="en-US" sz="2670" dirty="0"/>
              <a:t>Lynn Silipigni Connaway, PhD</a:t>
            </a:r>
          </a:p>
        </p:txBody>
      </p:sp>
      <p:sp>
        <p:nvSpPr>
          <p:cNvPr id="8" name="Text Placeholder 7">
            <a:extLst>
              <a:ext uri="{FF2B5EF4-FFF2-40B4-BE49-F238E27FC236}">
                <a16:creationId xmlns:a16="http://schemas.microsoft.com/office/drawing/2014/main" id="{CEA6382D-C3AB-4F6B-9309-1520142D186F}"/>
              </a:ext>
            </a:extLst>
          </p:cNvPr>
          <p:cNvSpPr txBox="1">
            <a:spLocks/>
          </p:cNvSpPr>
          <p:nvPr/>
        </p:nvSpPr>
        <p:spPr>
          <a:xfrm>
            <a:off x="320569" y="2898222"/>
            <a:ext cx="4830551" cy="1595565"/>
          </a:xfrm>
          <a:prstGeom prst="rect">
            <a:avLst/>
          </a:prstGeom>
        </p:spPr>
        <p:txBody>
          <a:bodyPr vert="horz" wrap="square" lIns="91440" tIns="0" anchor="ctr">
            <a:spAutoFit/>
          </a:bodyPr>
          <a:lstStyle>
            <a:lvl1pPr marL="0" indent="0" algn="l" defTabSz="609585" rtl="0" eaLnBrk="1" latinLnBrk="0" hangingPunct="1">
              <a:spcBef>
                <a:spcPct val="20000"/>
              </a:spcBef>
              <a:buFont typeface="Arial"/>
              <a:buNone/>
              <a:defRPr sz="2267" b="0" kern="1200">
                <a:solidFill>
                  <a:schemeClr val="tx1"/>
                </a:solidFill>
                <a:latin typeface="+mn-lt"/>
                <a:ea typeface="+mn-ea"/>
                <a:cs typeface="+mn-cs"/>
              </a:defRPr>
            </a:lvl1pPr>
            <a:lvl2pPr marL="609570"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438278"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400"/>
              </a:spcBef>
            </a:pPr>
            <a:r>
              <a:rPr lang="en-US" dirty="0"/>
              <a:t>Director of Library Trends and </a:t>
            </a:r>
          </a:p>
          <a:p>
            <a:pPr>
              <a:spcBef>
                <a:spcPts val="400"/>
              </a:spcBef>
            </a:pPr>
            <a:r>
              <a:rPr lang="en-US" dirty="0"/>
              <a:t>User Research, OCLC</a:t>
            </a:r>
          </a:p>
          <a:p>
            <a:pPr>
              <a:spcBef>
                <a:spcPts val="400"/>
              </a:spcBef>
            </a:pPr>
            <a:r>
              <a:rPr lang="en-US" dirty="0">
                <a:hlinkClick r:id="rId3"/>
              </a:rPr>
              <a:t>connawal@oclc.org</a:t>
            </a:r>
            <a:endParaRPr lang="en-US" dirty="0"/>
          </a:p>
          <a:p>
            <a:pPr>
              <a:spcBef>
                <a:spcPts val="400"/>
              </a:spcBef>
            </a:pPr>
            <a:r>
              <a:rPr lang="en-US" dirty="0"/>
              <a:t>@</a:t>
            </a:r>
            <a:r>
              <a:rPr lang="en-US" dirty="0" err="1"/>
              <a:t>LynnConnaway</a:t>
            </a:r>
            <a:endParaRPr lang="en-US" dirty="0"/>
          </a:p>
        </p:txBody>
      </p:sp>
    </p:spTree>
    <p:extLst>
      <p:ext uri="{BB962C8B-B14F-4D97-AF65-F5344CB8AC3E}">
        <p14:creationId xmlns:p14="http://schemas.microsoft.com/office/powerpoint/2010/main" val="1919210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14AE54-4058-4436-B676-60DF9D44DFB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355080"/>
          </a:xfrm>
          <a:prstGeom prst="rect">
            <a:avLst/>
          </a:prstGeom>
        </p:spPr>
      </p:pic>
      <p:sp>
        <p:nvSpPr>
          <p:cNvPr id="2" name="Text Placeholder 1">
            <a:extLst>
              <a:ext uri="{FF2B5EF4-FFF2-40B4-BE49-F238E27FC236}">
                <a16:creationId xmlns:a16="http://schemas.microsoft.com/office/drawing/2014/main" id="{2942CEE4-696C-4279-A642-CC927CBA342D}"/>
              </a:ext>
            </a:extLst>
          </p:cNvPr>
          <p:cNvSpPr>
            <a:spLocks noGrp="1"/>
          </p:cNvSpPr>
          <p:nvPr>
            <p:ph type="body" sz="quarter" idx="13"/>
          </p:nvPr>
        </p:nvSpPr>
        <p:spPr>
          <a:xfrm>
            <a:off x="5608320" y="807720"/>
            <a:ext cx="6583680" cy="731948"/>
          </a:xfrm>
          <a:solidFill>
            <a:schemeClr val="tx1">
              <a:alpha val="55000"/>
            </a:schemeClr>
          </a:solidFill>
        </p:spPr>
        <p:txBody>
          <a:bodyPr/>
          <a:lstStyle/>
          <a:p>
            <a:pPr algn="r"/>
            <a:r>
              <a:rPr lang="en-US" sz="4000" dirty="0">
                <a:solidFill>
                  <a:schemeClr val="bg1"/>
                </a:solidFill>
              </a:rPr>
              <a:t>Why qualitative research?</a:t>
            </a:r>
          </a:p>
        </p:txBody>
      </p:sp>
      <p:sp>
        <p:nvSpPr>
          <p:cNvPr id="3" name="Text Placeholder 2">
            <a:extLst>
              <a:ext uri="{FF2B5EF4-FFF2-40B4-BE49-F238E27FC236}">
                <a16:creationId xmlns:a16="http://schemas.microsoft.com/office/drawing/2014/main" id="{43EA77AE-9C5C-476E-AD23-9CA4970ADBCD}"/>
              </a:ext>
            </a:extLst>
          </p:cNvPr>
          <p:cNvSpPr>
            <a:spLocks noGrp="1"/>
          </p:cNvSpPr>
          <p:nvPr>
            <p:ph type="body" sz="quarter" idx="14"/>
          </p:nvPr>
        </p:nvSpPr>
        <p:spPr>
          <a:xfrm>
            <a:off x="3929804" y="2013799"/>
            <a:ext cx="8262196" cy="3663101"/>
          </a:xfrm>
          <a:solidFill>
            <a:schemeClr val="tx1">
              <a:alpha val="55000"/>
            </a:schemeClr>
          </a:solidFill>
        </p:spPr>
        <p:txBody>
          <a:bodyPr/>
          <a:lstStyle/>
          <a:p>
            <a:r>
              <a:rPr lang="en-US" sz="3200" b="1" dirty="0">
                <a:solidFill>
                  <a:schemeClr val="bg1"/>
                </a:solidFill>
              </a:rPr>
              <a:t>Gathers rich, descriptive data</a:t>
            </a:r>
          </a:p>
          <a:p>
            <a:r>
              <a:rPr lang="en-US" sz="3200" b="1" dirty="0">
                <a:solidFill>
                  <a:schemeClr val="bg1"/>
                </a:solidFill>
              </a:rPr>
              <a:t>Answers “How?” and “Why?”</a:t>
            </a:r>
          </a:p>
          <a:p>
            <a:r>
              <a:rPr lang="en-US" sz="3200" b="1" dirty="0">
                <a:solidFill>
                  <a:schemeClr val="bg1"/>
                </a:solidFill>
              </a:rPr>
              <a:t>Supports decision-making</a:t>
            </a:r>
          </a:p>
          <a:p>
            <a:r>
              <a:rPr lang="en-US" sz="3200" b="1" dirty="0">
                <a:solidFill>
                  <a:schemeClr val="bg1"/>
                </a:solidFill>
              </a:rPr>
              <a:t>Can help motivate and increase buy-in</a:t>
            </a:r>
          </a:p>
          <a:p>
            <a:r>
              <a:rPr lang="en-US" sz="3200" b="1" dirty="0">
                <a:solidFill>
                  <a:schemeClr val="bg1"/>
                </a:solidFill>
              </a:rPr>
              <a:t>Helps build relationships</a:t>
            </a:r>
          </a:p>
          <a:p>
            <a:pPr marL="0" indent="0" algn="r">
              <a:buNone/>
            </a:pPr>
            <a:endParaRPr lang="en-US" sz="2000" b="1" dirty="0">
              <a:solidFill>
                <a:schemeClr val="bg1"/>
              </a:solidFill>
            </a:endParaRPr>
          </a:p>
          <a:p>
            <a:pPr marL="0" indent="0" algn="r">
              <a:buNone/>
            </a:pPr>
            <a:r>
              <a:rPr lang="en-US" sz="2000" b="1" dirty="0">
                <a:solidFill>
                  <a:schemeClr val="bg1"/>
                </a:solidFill>
              </a:rPr>
              <a:t>(Connaway &amp; Radford, 2017)</a:t>
            </a:r>
            <a:endParaRPr lang="en-US" sz="3200" dirty="0">
              <a:solidFill>
                <a:schemeClr val="bg1"/>
              </a:solidFill>
            </a:endParaRPr>
          </a:p>
        </p:txBody>
      </p:sp>
      <p:sp>
        <p:nvSpPr>
          <p:cNvPr id="5" name="Rectangle 4">
            <a:extLst>
              <a:ext uri="{FF2B5EF4-FFF2-40B4-BE49-F238E27FC236}">
                <a16:creationId xmlns:a16="http://schemas.microsoft.com/office/drawing/2014/main" id="{25222B1F-3C6B-4DCA-A279-714A8710218A}"/>
              </a:ext>
            </a:extLst>
          </p:cNvPr>
          <p:cNvSpPr/>
          <p:nvPr/>
        </p:nvSpPr>
        <p:spPr>
          <a:xfrm>
            <a:off x="0" y="-17621"/>
            <a:ext cx="6096000" cy="246221"/>
          </a:xfrm>
          <a:prstGeom prst="rect">
            <a:avLst/>
          </a:prstGeom>
        </p:spPr>
        <p:txBody>
          <a:bodyPr>
            <a:spAutoFit/>
          </a:bodyPr>
          <a:lstStyle/>
          <a:p>
            <a:pPr lvl="0">
              <a:defRPr/>
            </a:pPr>
            <a:r>
              <a:rPr lang="en-US" sz="1000" dirty="0">
                <a:solidFill>
                  <a:schemeClr val="bg1"/>
                </a:solidFill>
              </a:rPr>
              <a:t>Image: https://www.flickr.com/photos/84149403@N08/7698154972 by Natasha </a:t>
            </a:r>
            <a:r>
              <a:rPr lang="en-US" sz="1000" dirty="0" err="1">
                <a:solidFill>
                  <a:schemeClr val="bg1"/>
                </a:solidFill>
              </a:rPr>
              <a:t>Hanova</a:t>
            </a:r>
            <a:r>
              <a:rPr lang="en-US" sz="1000" dirty="0">
                <a:solidFill>
                  <a:schemeClr val="bg1"/>
                </a:solidFill>
              </a:rPr>
              <a:t> / CC BY-NC 2.0</a:t>
            </a:r>
          </a:p>
        </p:txBody>
      </p:sp>
    </p:spTree>
    <p:extLst>
      <p:ext uri="{BB962C8B-B14F-4D97-AF65-F5344CB8AC3E}">
        <p14:creationId xmlns:p14="http://schemas.microsoft.com/office/powerpoint/2010/main" val="1665428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D2A691-6270-4D04-9745-08FDBCF697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9234"/>
            <a:ext cx="12192000" cy="6258036"/>
          </a:xfrm>
          <a:prstGeom prst="rect">
            <a:avLst/>
          </a:prstGeom>
        </p:spPr>
      </p:pic>
      <p:sp>
        <p:nvSpPr>
          <p:cNvPr id="3" name="Text Placeholder 2">
            <a:extLst>
              <a:ext uri="{FF2B5EF4-FFF2-40B4-BE49-F238E27FC236}">
                <a16:creationId xmlns:a16="http://schemas.microsoft.com/office/drawing/2014/main" id="{4D164AC4-EF09-4EA3-A050-762342E6DF23}"/>
              </a:ext>
            </a:extLst>
          </p:cNvPr>
          <p:cNvSpPr>
            <a:spLocks noGrp="1"/>
          </p:cNvSpPr>
          <p:nvPr>
            <p:ph type="body" sz="quarter" idx="12"/>
          </p:nvPr>
        </p:nvSpPr>
        <p:spPr>
          <a:xfrm>
            <a:off x="0" y="2450531"/>
            <a:ext cx="7543800" cy="2121469"/>
          </a:xfrm>
          <a:solidFill>
            <a:schemeClr val="tx1">
              <a:alpha val="60000"/>
            </a:schemeClr>
          </a:solidFill>
        </p:spPr>
        <p:txBody>
          <a:bodyPr/>
          <a:lstStyle/>
          <a:p>
            <a:pPr marL="0" indent="0">
              <a:buNone/>
            </a:pPr>
            <a:r>
              <a:rPr lang="en-US" sz="2933" b="1" dirty="0">
                <a:solidFill>
                  <a:schemeClr val="bg1"/>
                </a:solidFill>
              </a:rPr>
              <a:t>Qualitative research: </a:t>
            </a:r>
          </a:p>
          <a:p>
            <a:pPr>
              <a:buFont typeface="Arial" panose="020B0604020202020204" pitchFamily="34" charset="0"/>
              <a:buChar char="•"/>
            </a:pPr>
            <a:r>
              <a:rPr lang="en-US" sz="2933" b="1" dirty="0">
                <a:solidFill>
                  <a:schemeClr val="bg1"/>
                </a:solidFill>
              </a:rPr>
              <a:t>Tends to use multiple methods</a:t>
            </a:r>
          </a:p>
          <a:p>
            <a:pPr>
              <a:buFont typeface="Arial" panose="020B0604020202020204" pitchFamily="34" charset="0"/>
              <a:buChar char="•"/>
            </a:pPr>
            <a:r>
              <a:rPr lang="en-US" sz="2933" b="1" dirty="0">
                <a:solidFill>
                  <a:schemeClr val="bg1"/>
                </a:solidFill>
              </a:rPr>
              <a:t>Is open to developing new approaches</a:t>
            </a:r>
          </a:p>
        </p:txBody>
      </p:sp>
      <p:sp>
        <p:nvSpPr>
          <p:cNvPr id="4" name="Slide Number Placeholder 3">
            <a:extLst>
              <a:ext uri="{FF2B5EF4-FFF2-40B4-BE49-F238E27FC236}">
                <a16:creationId xmlns:a16="http://schemas.microsoft.com/office/drawing/2014/main" id="{DE4236E6-132D-4F74-AA01-34072C6176B3}"/>
              </a:ext>
            </a:extLst>
          </p:cNvPr>
          <p:cNvSpPr txBox="1">
            <a:spLocks/>
          </p:cNvSpPr>
          <p:nvPr/>
        </p:nvSpPr>
        <p:spPr>
          <a:xfrm>
            <a:off x="4564673" y="4114407"/>
            <a:ext cx="2979127" cy="307776"/>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646464"/>
                </a:solidFill>
                <a:latin typeface="+mj-lt"/>
                <a:ea typeface="Open Sans" pitchFamily="34" charset="0"/>
                <a:cs typeface="Open Sans"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bg1"/>
                </a:solidFill>
              </a:rPr>
              <a:t>(Connaway &amp; Radford, 2017)</a:t>
            </a:r>
          </a:p>
        </p:txBody>
      </p:sp>
      <p:sp>
        <p:nvSpPr>
          <p:cNvPr id="6" name="Rectangle 5">
            <a:extLst>
              <a:ext uri="{FF2B5EF4-FFF2-40B4-BE49-F238E27FC236}">
                <a16:creationId xmlns:a16="http://schemas.microsoft.com/office/drawing/2014/main" id="{7DC4B34C-59A3-4B91-8283-28523E3E6017}"/>
              </a:ext>
            </a:extLst>
          </p:cNvPr>
          <p:cNvSpPr/>
          <p:nvPr/>
        </p:nvSpPr>
        <p:spPr>
          <a:xfrm>
            <a:off x="6096000" y="5953885"/>
            <a:ext cx="6096000" cy="256545"/>
          </a:xfrm>
          <a:prstGeom prst="rect">
            <a:avLst/>
          </a:prstGeom>
        </p:spPr>
        <p:txBody>
          <a:bodyPr>
            <a:spAutoFit/>
          </a:bodyPr>
          <a:lstStyle/>
          <a:p>
            <a:pPr algn="r"/>
            <a:r>
              <a:rPr lang="en-US" sz="1067" b="1" dirty="0">
                <a:solidFill>
                  <a:schemeClr val="bg1"/>
                </a:solidFill>
                <a:latin typeface="Arial" panose="020B0604020202020204" pitchFamily="34" charset="0"/>
                <a:cs typeface="Arial" panose="020B0604020202020204" pitchFamily="34" charset="0"/>
              </a:rPr>
              <a:t>Image: https://www.flickr.com/photos/freezr/5962512620 by </a:t>
            </a:r>
            <a:r>
              <a:rPr lang="en-US" sz="1067" b="1" dirty="0" err="1">
                <a:solidFill>
                  <a:schemeClr val="bg1"/>
                </a:solidFill>
                <a:latin typeface="Arial" panose="020B0604020202020204" pitchFamily="34" charset="0"/>
                <a:cs typeface="Arial" panose="020B0604020202020204" pitchFamily="34" charset="0"/>
              </a:rPr>
              <a:t>Nekenasoa</a:t>
            </a:r>
            <a:r>
              <a:rPr lang="en-US" sz="1067" b="1" dirty="0">
                <a:solidFill>
                  <a:schemeClr val="bg1"/>
                </a:solidFill>
                <a:latin typeface="Arial" panose="020B0604020202020204" pitchFamily="34" charset="0"/>
                <a:cs typeface="Arial" panose="020B0604020202020204" pitchFamily="34" charset="0"/>
              </a:rPr>
              <a:t> / CC BY 2.0</a:t>
            </a:r>
            <a:endParaRPr lang="en-US" sz="1067" b="1" dirty="0">
              <a:solidFill>
                <a:schemeClr val="bg1"/>
              </a:solidFill>
            </a:endParaRPr>
          </a:p>
        </p:txBody>
      </p:sp>
    </p:spTree>
    <p:extLst>
      <p:ext uri="{BB962C8B-B14F-4D97-AF65-F5344CB8AC3E}">
        <p14:creationId xmlns:p14="http://schemas.microsoft.com/office/powerpoint/2010/main" val="1502394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F4A9A7-57DC-40AF-80AF-46CFD8EEE0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294120"/>
          </a:xfrm>
          <a:prstGeom prst="rect">
            <a:avLst/>
          </a:prstGeom>
        </p:spPr>
      </p:pic>
      <p:sp>
        <p:nvSpPr>
          <p:cNvPr id="3" name="Content Placeholder 2"/>
          <p:cNvSpPr>
            <a:spLocks noGrp="1"/>
          </p:cNvSpPr>
          <p:nvPr>
            <p:ph type="body" sz="quarter" idx="13"/>
          </p:nvPr>
        </p:nvSpPr>
        <p:spPr>
          <a:xfrm>
            <a:off x="0" y="5745480"/>
            <a:ext cx="6324600" cy="548640"/>
          </a:xfrm>
          <a:solidFill>
            <a:schemeClr val="tx1">
              <a:alpha val="65000"/>
            </a:schemeClr>
          </a:solidFill>
          <a:effectLst/>
        </p:spPr>
        <p:txBody>
          <a:bodyPr tIns="91440">
            <a:noAutofit/>
          </a:bodyPr>
          <a:lstStyle/>
          <a:p>
            <a:pPr>
              <a:lnSpc>
                <a:spcPct val="80000"/>
              </a:lnSpc>
            </a:pPr>
            <a:r>
              <a:rPr lang="en-US" sz="4000" dirty="0">
                <a:solidFill>
                  <a:schemeClr val="bg1"/>
                </a:solidFill>
              </a:rPr>
              <a:t>Mixed Methods Research</a:t>
            </a:r>
          </a:p>
        </p:txBody>
      </p:sp>
      <p:sp>
        <p:nvSpPr>
          <p:cNvPr id="4" name="Text Placeholder 3"/>
          <p:cNvSpPr>
            <a:spLocks noGrp="1"/>
          </p:cNvSpPr>
          <p:nvPr>
            <p:ph type="body" sz="quarter" idx="14"/>
          </p:nvPr>
        </p:nvSpPr>
        <p:spPr>
          <a:xfrm>
            <a:off x="6598920" y="1670613"/>
            <a:ext cx="5593080" cy="4623507"/>
          </a:xfrm>
          <a:solidFill>
            <a:schemeClr val="tx1">
              <a:alpha val="65000"/>
            </a:schemeClr>
          </a:solidFill>
        </p:spPr>
        <p:txBody>
          <a:bodyPr tIns="91440" bIns="91440"/>
          <a:lstStyle/>
          <a:p>
            <a:pPr>
              <a:lnSpc>
                <a:spcPct val="80000"/>
              </a:lnSpc>
            </a:pPr>
            <a:r>
              <a:rPr lang="en-US" sz="2800" b="1" dirty="0">
                <a:solidFill>
                  <a:schemeClr val="bg1"/>
                </a:solidFill>
              </a:rPr>
              <a:t>Any combination of research methods</a:t>
            </a:r>
          </a:p>
          <a:p>
            <a:pPr lvl="1">
              <a:lnSpc>
                <a:spcPct val="80000"/>
              </a:lnSpc>
              <a:buFont typeface="Arial" panose="020B0604020202020204" pitchFamily="34" charset="0"/>
              <a:buChar char="•"/>
            </a:pPr>
            <a:r>
              <a:rPr lang="en-US" sz="2800" b="1" dirty="0">
                <a:solidFill>
                  <a:schemeClr val="bg1"/>
                </a:solidFill>
              </a:rPr>
              <a:t>Qualitative </a:t>
            </a:r>
          </a:p>
          <a:p>
            <a:pPr lvl="1">
              <a:lnSpc>
                <a:spcPct val="80000"/>
              </a:lnSpc>
              <a:buFont typeface="Arial" panose="020B0604020202020204" pitchFamily="34" charset="0"/>
              <a:buChar char="•"/>
            </a:pPr>
            <a:r>
              <a:rPr lang="en-US" sz="2800" b="1" dirty="0">
                <a:solidFill>
                  <a:schemeClr val="bg1"/>
                </a:solidFill>
              </a:rPr>
              <a:t>Quantitative</a:t>
            </a:r>
          </a:p>
          <a:p>
            <a:pPr lvl="1">
              <a:lnSpc>
                <a:spcPct val="80000"/>
              </a:lnSpc>
              <a:buFont typeface="Arial" panose="020B0604020202020204" pitchFamily="34" charset="0"/>
              <a:buChar char="•"/>
            </a:pPr>
            <a:r>
              <a:rPr lang="en-US" sz="2800" b="1" dirty="0">
                <a:solidFill>
                  <a:schemeClr val="bg1"/>
                </a:solidFill>
              </a:rPr>
              <a:t>Participatory </a:t>
            </a:r>
          </a:p>
          <a:p>
            <a:pPr lvl="1">
              <a:lnSpc>
                <a:spcPct val="80000"/>
              </a:lnSpc>
              <a:buFont typeface="Arial" panose="020B0604020202020204" pitchFamily="34" charset="0"/>
              <a:buChar char="•"/>
            </a:pPr>
            <a:r>
              <a:rPr lang="en-US" sz="2800" b="1" dirty="0">
                <a:solidFill>
                  <a:schemeClr val="bg1"/>
                </a:solidFill>
              </a:rPr>
              <a:t>Action</a:t>
            </a:r>
          </a:p>
          <a:p>
            <a:pPr lvl="1">
              <a:lnSpc>
                <a:spcPct val="80000"/>
              </a:lnSpc>
              <a:buFont typeface="Arial" panose="020B0604020202020204" pitchFamily="34" charset="0"/>
              <a:buChar char="•"/>
            </a:pPr>
            <a:r>
              <a:rPr lang="en-US" sz="2800" b="1" dirty="0">
                <a:solidFill>
                  <a:schemeClr val="bg1"/>
                </a:solidFill>
              </a:rPr>
              <a:t>Design</a:t>
            </a:r>
          </a:p>
          <a:p>
            <a:pPr>
              <a:lnSpc>
                <a:spcPct val="80000"/>
              </a:lnSpc>
            </a:pPr>
            <a:r>
              <a:rPr lang="en-US" sz="2800" b="1" dirty="0">
                <a:solidFill>
                  <a:schemeClr val="bg1"/>
                </a:solidFill>
              </a:rPr>
              <a:t>Equal attention to all stages of research process</a:t>
            </a:r>
          </a:p>
          <a:p>
            <a:pPr>
              <a:lnSpc>
                <a:spcPct val="80000"/>
              </a:lnSpc>
            </a:pPr>
            <a:r>
              <a:rPr lang="en-US" sz="2800" b="1" dirty="0">
                <a:solidFill>
                  <a:schemeClr val="bg1"/>
                </a:solidFill>
              </a:rPr>
              <a:t>Findings should be iterative &amp; informative</a:t>
            </a:r>
          </a:p>
        </p:txBody>
      </p:sp>
      <p:sp>
        <p:nvSpPr>
          <p:cNvPr id="6" name="TextBox 5"/>
          <p:cNvSpPr txBox="1"/>
          <p:nvPr/>
        </p:nvSpPr>
        <p:spPr>
          <a:xfrm>
            <a:off x="7142480" y="5955566"/>
            <a:ext cx="5049520" cy="338554"/>
          </a:xfrm>
          <a:prstGeom prst="rect">
            <a:avLst/>
          </a:prstGeom>
          <a:solidFill>
            <a:schemeClr val="tx1">
              <a:alpha val="0"/>
            </a:schemeClr>
          </a:solidFill>
        </p:spPr>
        <p:txBody>
          <a:bodyPr wrap="square" rtlCol="0">
            <a:spAutoFit/>
          </a:bodyPr>
          <a:lstStyle/>
          <a:p>
            <a:pPr algn="r"/>
            <a:r>
              <a:rPr lang="en-US" sz="1600" b="1" dirty="0">
                <a:solidFill>
                  <a:schemeClr val="bg1"/>
                </a:solidFill>
                <a:ea typeface="Gill Sans MT" charset="0"/>
                <a:cs typeface="Gill Sans MT" charset="0"/>
              </a:rPr>
              <a:t>(</a:t>
            </a:r>
            <a:r>
              <a:rPr lang="en-US" sz="1600" b="1" dirty="0" err="1">
                <a:solidFill>
                  <a:schemeClr val="bg1"/>
                </a:solidFill>
                <a:ea typeface="Gill Sans MT" charset="0"/>
                <a:cs typeface="Gill Sans MT" charset="0"/>
              </a:rPr>
              <a:t>Kazmer</a:t>
            </a:r>
            <a:r>
              <a:rPr lang="en-US" sz="1600" b="1" dirty="0">
                <a:solidFill>
                  <a:schemeClr val="bg1"/>
                </a:solidFill>
                <a:ea typeface="Gill Sans MT" charset="0"/>
                <a:cs typeface="Gill Sans MT" charset="0"/>
              </a:rPr>
              <a:t>, 2017, pp. 232-233)</a:t>
            </a:r>
          </a:p>
        </p:txBody>
      </p:sp>
      <p:sp>
        <p:nvSpPr>
          <p:cNvPr id="7" name="Rectangle 6">
            <a:extLst>
              <a:ext uri="{FF2B5EF4-FFF2-40B4-BE49-F238E27FC236}">
                <a16:creationId xmlns:a16="http://schemas.microsoft.com/office/drawing/2014/main" id="{ACB683F9-3B64-4DDC-B82E-71F148D3AD87}"/>
              </a:ext>
            </a:extLst>
          </p:cNvPr>
          <p:cNvSpPr/>
          <p:nvPr/>
        </p:nvSpPr>
        <p:spPr>
          <a:xfrm>
            <a:off x="0" y="0"/>
            <a:ext cx="4572000" cy="400110"/>
          </a:xfrm>
          <a:prstGeom prst="rect">
            <a:avLst/>
          </a:prstGeom>
        </p:spPr>
        <p:txBody>
          <a:bodyPr wrap="square">
            <a:spAutoFit/>
          </a:bodyPr>
          <a:lstStyle/>
          <a:p>
            <a:pPr defTabSz="896111" fontAlgn="base">
              <a:spcAft>
                <a:spcPct val="0"/>
              </a:spcAft>
              <a:defRPr/>
            </a:pPr>
            <a:r>
              <a:rPr lang="en-US" sz="1000" dirty="0">
                <a:solidFill>
                  <a:schemeClr val="bg1"/>
                </a:solidFill>
                <a:latin typeface="Arial" panose="020B0604020202020204" pitchFamily="34" charset="0"/>
                <a:cs typeface="Arial" pitchFamily="34" charset="0"/>
              </a:rPr>
              <a:t>Image: https://www.flickr.com/photos/hdaparis/11288970914 by Hugh Dutton </a:t>
            </a:r>
            <a:r>
              <a:rPr lang="en-US" sz="1000" dirty="0" err="1">
                <a:solidFill>
                  <a:schemeClr val="bg1"/>
                </a:solidFill>
                <a:latin typeface="Arial" panose="020B0604020202020204" pitchFamily="34" charset="0"/>
                <a:cs typeface="Arial" pitchFamily="34" charset="0"/>
              </a:rPr>
              <a:t>Associes</a:t>
            </a:r>
            <a:r>
              <a:rPr lang="en-US" sz="1000" dirty="0">
                <a:solidFill>
                  <a:schemeClr val="bg1"/>
                </a:solidFill>
                <a:latin typeface="Arial" panose="020B0604020202020204" pitchFamily="34" charset="0"/>
                <a:cs typeface="Arial" pitchFamily="34" charset="0"/>
              </a:rPr>
              <a:t> / CC BY-NC-ND 2.0</a:t>
            </a:r>
          </a:p>
        </p:txBody>
      </p:sp>
    </p:spTree>
    <p:extLst>
      <p:ext uri="{BB962C8B-B14F-4D97-AF65-F5344CB8AC3E}">
        <p14:creationId xmlns:p14="http://schemas.microsoft.com/office/powerpoint/2010/main" val="965222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12923</TotalTime>
  <Words>10116</Words>
  <Application>Microsoft Office PowerPoint</Application>
  <PresentationFormat>Widescreen</PresentationFormat>
  <Paragraphs>685</Paragraphs>
  <Slides>62</Slides>
  <Notes>61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62</vt:i4>
      </vt:variant>
    </vt:vector>
  </HeadingPairs>
  <TitlesOfParts>
    <vt:vector size="75" baseType="lpstr">
      <vt:lpstr>ＭＳ Ｐゴシック</vt:lpstr>
      <vt:lpstr>Arial</vt:lpstr>
      <vt:lpstr>Calibri</vt:lpstr>
      <vt:lpstr>Comic Sans MS</vt:lpstr>
      <vt:lpstr>Corbel</vt:lpstr>
      <vt:lpstr>Gill Sans MT</vt:lpstr>
      <vt:lpstr>Mangal</vt:lpstr>
      <vt:lpstr>Myriad Pro</vt:lpstr>
      <vt:lpstr>Open Sans</vt:lpstr>
      <vt:lpstr>Wingdings</vt:lpstr>
      <vt:lpstr>Master_Slides_V2</vt:lpstr>
      <vt:lpstr>Nonconfidential</vt:lpstr>
      <vt:lpstr>1_Nonconfidential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Learning Black Market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Digital Visitors and Residents Diaries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the survey: Using qualitative research methods to support evidence-based practice</dc:title>
  <dc:creator>Connaway,Lynn</dc:creator>
  <cp:lastModifiedBy>Schadt,Erin</cp:lastModifiedBy>
  <cp:revision>822</cp:revision>
  <dcterms:created xsi:type="dcterms:W3CDTF">2017-02-13T18:09:19Z</dcterms:created>
  <dcterms:modified xsi:type="dcterms:W3CDTF">2019-03-27T16:33:46Z</dcterms:modified>
</cp:coreProperties>
</file>