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5" r:id="rId2"/>
  </p:sldMasterIdLst>
  <p:notesMasterIdLst>
    <p:notesMasterId r:id="rId40"/>
  </p:notesMasterIdLst>
  <p:handoutMasterIdLst>
    <p:handoutMasterId r:id="rId41"/>
  </p:handoutMasterIdLst>
  <p:sldIdLst>
    <p:sldId id="265" r:id="rId3"/>
    <p:sldId id="420" r:id="rId4"/>
    <p:sldId id="434" r:id="rId5"/>
    <p:sldId id="438" r:id="rId6"/>
    <p:sldId id="439" r:id="rId7"/>
    <p:sldId id="465" r:id="rId8"/>
    <p:sldId id="435" r:id="rId9"/>
    <p:sldId id="460" r:id="rId10"/>
    <p:sldId id="456" r:id="rId11"/>
    <p:sldId id="458" r:id="rId12"/>
    <p:sldId id="459" r:id="rId13"/>
    <p:sldId id="436" r:id="rId14"/>
    <p:sldId id="455" r:id="rId15"/>
    <p:sldId id="441" r:id="rId16"/>
    <p:sldId id="475" r:id="rId17"/>
    <p:sldId id="431" r:id="rId18"/>
    <p:sldId id="462" r:id="rId19"/>
    <p:sldId id="463" r:id="rId20"/>
    <p:sldId id="464" r:id="rId21"/>
    <p:sldId id="437" r:id="rId22"/>
    <p:sldId id="444" r:id="rId23"/>
    <p:sldId id="467" r:id="rId24"/>
    <p:sldId id="341" r:id="rId25"/>
    <p:sldId id="445" r:id="rId26"/>
    <p:sldId id="446" r:id="rId27"/>
    <p:sldId id="417" r:id="rId28"/>
    <p:sldId id="447" r:id="rId29"/>
    <p:sldId id="418" r:id="rId30"/>
    <p:sldId id="433" r:id="rId31"/>
    <p:sldId id="466" r:id="rId32"/>
    <p:sldId id="468" r:id="rId33"/>
    <p:sldId id="470" r:id="rId34"/>
    <p:sldId id="471" r:id="rId35"/>
    <p:sldId id="472" r:id="rId36"/>
    <p:sldId id="473" r:id="rId37"/>
    <p:sldId id="474" r:id="rId38"/>
    <p:sldId id="264" r:id="rId3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420"/>
            <p14:sldId id="434"/>
            <p14:sldId id="438"/>
            <p14:sldId id="439"/>
            <p14:sldId id="465"/>
            <p14:sldId id="435"/>
            <p14:sldId id="460"/>
            <p14:sldId id="456"/>
            <p14:sldId id="458"/>
            <p14:sldId id="459"/>
            <p14:sldId id="436"/>
            <p14:sldId id="455"/>
            <p14:sldId id="441"/>
            <p14:sldId id="475"/>
            <p14:sldId id="431"/>
            <p14:sldId id="462"/>
            <p14:sldId id="463"/>
            <p14:sldId id="464"/>
          </p14:sldIdLst>
        </p14:section>
        <p14:section name="Untitled Section" id="{935DED2F-CB5C-4119-92C3-B398ADE4BB97}">
          <p14:sldIdLst>
            <p14:sldId id="437"/>
            <p14:sldId id="444"/>
            <p14:sldId id="467"/>
            <p14:sldId id="341"/>
            <p14:sldId id="445"/>
            <p14:sldId id="446"/>
            <p14:sldId id="417"/>
            <p14:sldId id="447"/>
            <p14:sldId id="418"/>
            <p14:sldId id="433"/>
            <p14:sldId id="466"/>
            <p14:sldId id="468"/>
            <p14:sldId id="470"/>
            <p14:sldId id="471"/>
            <p14:sldId id="472"/>
            <p14:sldId id="473"/>
            <p14:sldId id="474"/>
            <p14:sldId id="264"/>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CE1"/>
    <a:srgbClr val="236192"/>
    <a:srgbClr val="DE6126"/>
    <a:srgbClr val="1F497D"/>
    <a:srgbClr val="C6D9F1"/>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74690" autoAdjust="0"/>
  </p:normalViewPr>
  <p:slideViewPr>
    <p:cSldViewPr snapToGrid="0" snapToObjects="1">
      <p:cViewPr varScale="1">
        <p:scale>
          <a:sx n="65" d="100"/>
          <a:sy n="65" d="100"/>
        </p:scale>
        <p:origin x="1363" y="43"/>
      </p:cViewPr>
      <p:guideLst>
        <p:guide orient="horz" pos="2400"/>
        <p:guide pos="552"/>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6/17/2019</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6/17/2019</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dirty="0"/>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dirty="0"/>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Since</a:t>
            </a:r>
            <a:r>
              <a:rPr lang="en-US" sz="1200" baseline="0" dirty="0"/>
              <a:t> there is information about language and writing styles, it is possible to rely on </a:t>
            </a:r>
            <a:r>
              <a:rPr lang="en-US" sz="1200" dirty="0"/>
              <a:t>computer programs to add other writing styles as well as transliteration.</a:t>
            </a:r>
            <a:endParaRPr lang="en-US" altLang="zh-CN" sz="1200" dirty="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13</a:t>
            </a:fld>
            <a:endParaRPr lang="en-US" dirty="0"/>
          </a:p>
        </p:txBody>
      </p:sp>
    </p:spTree>
    <p:extLst>
      <p:ext uri="{BB962C8B-B14F-4D97-AF65-F5344CB8AC3E}">
        <p14:creationId xmlns:p14="http://schemas.microsoft.com/office/powerpoint/2010/main" val="330609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same entity—with the same identifier—can be displayed</a:t>
            </a:r>
            <a:r>
              <a:rPr lang="en-US" baseline="0" dirty="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different languages. No need to decide which</a:t>
            </a:r>
            <a:r>
              <a:rPr lang="en-US" baseline="0" dirty="0">
                <a:latin typeface="Arial" panose="020B0604020202020204" pitchFamily="34" charset="0"/>
                <a:cs typeface="Arial" panose="020B0604020202020204" pitchFamily="34" charset="0"/>
              </a:rPr>
              <a:t> form of the name is considered as an </a:t>
            </a:r>
            <a:r>
              <a:rPr lang="en-US" altLang="zh-CN" sz="1200" dirty="0"/>
              <a:t>authorized string (like</a:t>
            </a:r>
            <a:r>
              <a:rPr lang="en-US" altLang="zh-CN" sz="1200" baseline="0" dirty="0"/>
              <a:t> </a:t>
            </a:r>
            <a:r>
              <a:rPr lang="en-US" altLang="zh-CN" sz="1200" dirty="0"/>
              <a:t>current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14</a:t>
            </a:fld>
            <a:endParaRPr lang="en-US" dirty="0"/>
          </a:p>
        </p:txBody>
      </p:sp>
    </p:spTree>
    <p:extLst>
      <p:ext uri="{BB962C8B-B14F-4D97-AF65-F5344CB8AC3E}">
        <p14:creationId xmlns:p14="http://schemas.microsoft.com/office/powerpoint/2010/main" val="357559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same entity—with the same identifier—can be displayed</a:t>
            </a:r>
            <a:r>
              <a:rPr lang="en-US" baseline="0" dirty="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different languages. No need to decide which</a:t>
            </a:r>
            <a:r>
              <a:rPr lang="en-US" baseline="0" dirty="0">
                <a:latin typeface="Arial" panose="020B0604020202020204" pitchFamily="34" charset="0"/>
                <a:cs typeface="Arial" panose="020B0604020202020204" pitchFamily="34" charset="0"/>
              </a:rPr>
              <a:t> form of the name is considered as an </a:t>
            </a:r>
            <a:r>
              <a:rPr lang="en-US" altLang="zh-CN" sz="1200" dirty="0"/>
              <a:t>authorized string (like</a:t>
            </a:r>
            <a:r>
              <a:rPr lang="en-US" altLang="zh-CN" sz="1200" baseline="0" dirty="0"/>
              <a:t> </a:t>
            </a:r>
            <a:r>
              <a:rPr lang="en-US" altLang="zh-CN" sz="1200" dirty="0"/>
              <a:t>current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15</a:t>
            </a:fld>
            <a:endParaRPr lang="en-US" dirty="0"/>
          </a:p>
        </p:txBody>
      </p:sp>
    </p:spTree>
    <p:extLst>
      <p:ext uri="{BB962C8B-B14F-4D97-AF65-F5344CB8AC3E}">
        <p14:creationId xmlns:p14="http://schemas.microsoft.com/office/powerpoint/2010/main" val="223163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the effects of structured metadata associated with the same entity. These are Wikipedia information boxes with the data represented in Wikidata – Chinese, French, Russia, Arabic, and Hebrew. All are tied to the same Wikidata identifier--representing the same entity—but the information is presented in the preferred language and script of the user.</a:t>
            </a:r>
          </a:p>
        </p:txBody>
      </p:sp>
      <p:sp>
        <p:nvSpPr>
          <p:cNvPr id="4" name="Slide Number Placeholder 3"/>
          <p:cNvSpPr>
            <a:spLocks noGrp="1"/>
          </p:cNvSpPr>
          <p:nvPr>
            <p:ph type="sldNum" sz="quarter" idx="10"/>
          </p:nvPr>
        </p:nvSpPr>
        <p:spPr/>
        <p:txBody>
          <a:bodyPr/>
          <a:lstStyle/>
          <a:p>
            <a:fld id="{10BC7B18-5DEC-4113-874F-56437E3F47F6}" type="slidenum">
              <a:rPr lang="en-US" smtClean="0"/>
              <a:t>16</a:t>
            </a:fld>
            <a:endParaRPr lang="en-US"/>
          </a:p>
        </p:txBody>
      </p:sp>
    </p:spTree>
    <p:extLst>
      <p:ext uri="{BB962C8B-B14F-4D97-AF65-F5344CB8AC3E}">
        <p14:creationId xmlns:p14="http://schemas.microsoft.com/office/powerpoint/2010/main" val="136355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Chinese characters</a:t>
            </a:r>
            <a:r>
              <a:rPr lang="en-US" baseline="0" dirty="0"/>
              <a:t>. No time span when the name was used.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17</a:t>
            </a:fld>
            <a:endParaRPr lang="en-US" dirty="0"/>
          </a:p>
        </p:txBody>
      </p:sp>
    </p:spTree>
    <p:extLst>
      <p:ext uri="{BB962C8B-B14F-4D97-AF65-F5344CB8AC3E}">
        <p14:creationId xmlns:p14="http://schemas.microsoft.com/office/powerpoint/2010/main" val="130954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name created</a:t>
            </a:r>
            <a:r>
              <a:rPr lang="en-US" baseline="0" dirty="0"/>
              <a:t> as </a:t>
            </a:r>
            <a:r>
              <a:rPr lang="en-US" baseline="0" dirty="0" err="1"/>
              <a:t>Wikidata</a:t>
            </a:r>
            <a:r>
              <a:rPr lang="en-US" baseline="0" dirty="0"/>
              <a:t>.</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18</a:t>
            </a:fld>
            <a:endParaRPr lang="en-US" dirty="0"/>
          </a:p>
        </p:txBody>
      </p:sp>
    </p:spTree>
    <p:extLst>
      <p:ext uri="{BB962C8B-B14F-4D97-AF65-F5344CB8AC3E}">
        <p14:creationId xmlns:p14="http://schemas.microsoft.com/office/powerpoint/2010/main" val="412430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shows the name was used in Northern Song Dynasty.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19</a:t>
            </a:fld>
            <a:endParaRPr lang="en-US" dirty="0"/>
          </a:p>
        </p:txBody>
      </p:sp>
    </p:spTree>
    <p:extLst>
      <p:ext uri="{BB962C8B-B14F-4D97-AF65-F5344CB8AC3E}">
        <p14:creationId xmlns:p14="http://schemas.microsoft.com/office/powerpoint/2010/main" val="107110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 like to focus on the case studies we did on translations. </a:t>
            </a:r>
            <a:r>
              <a:rPr lang="en-GB" dirty="0">
                <a:latin typeface="Arial" panose="020B0604020202020204" pitchFamily="34" charset="0"/>
                <a:cs typeface="Arial" panose="020B0604020202020204" pitchFamily="34" charset="0"/>
              </a:rPr>
              <a:t>The cream of the world’s cultural and knowledge heritage is shared by being translated – it’s how we learn about other cultures and how other cultures learn about us.  WorldCat contains many rich cataloguing records for these translations, and our Project Passage participants had “homework assignments” to enter works and their translations into our Wikibase sandbox.</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20</a:t>
            </a:fld>
            <a:endParaRPr lang="en-US" dirty="0"/>
          </a:p>
        </p:txBody>
      </p:sp>
    </p:spTree>
    <p:extLst>
      <p:ext uri="{BB962C8B-B14F-4D97-AF65-F5344CB8AC3E}">
        <p14:creationId xmlns:p14="http://schemas.microsoft.com/office/powerpoint/2010/main" val="3336597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Translations are</a:t>
            </a:r>
            <a:r>
              <a:rPr lang="en-GB" sz="1200" kern="1200" dirty="0">
                <a:solidFill>
                  <a:schemeClr val="tx1"/>
                </a:solidFill>
                <a:effectLst/>
                <a:latin typeface="+mn-lt"/>
                <a:ea typeface="+mn-ea"/>
                <a:cs typeface="+mn-cs"/>
              </a:rPr>
              <a:t> a time-tested channel for learning about other cultures – a key method for “knowledge transfer.” </a:t>
            </a:r>
            <a:r>
              <a:rPr lang="en-GB" baseline="0" dirty="0">
                <a:latin typeface="Arial" panose="020B0604020202020204" pitchFamily="34" charset="0"/>
                <a:cs typeface="Arial" panose="020B0604020202020204" pitchFamily="34" charset="0"/>
              </a:rPr>
              <a:t>Only 7% of the unique authors in WorldCat  have works that have been translated into at least one other language. This is the “short head”  [as opposed to the “long tail” ] of works that have the most impact on readers worldwide. </a:t>
            </a:r>
          </a:p>
          <a:p>
            <a:endParaRPr lang="en-GB" baseline="0" dirty="0"/>
          </a:p>
          <a:p>
            <a:r>
              <a:rPr lang="en-GB" baseline="0" dirty="0"/>
              <a:t> </a:t>
            </a:r>
            <a:r>
              <a:rPr lang="en-GB" baseline="0" dirty="0">
                <a:latin typeface="Arial" panose="020B0604020202020204" pitchFamily="34" charset="0"/>
                <a:cs typeface="Arial" panose="020B0604020202020204" pitchFamily="34" charset="0"/>
              </a:rPr>
              <a:t>I’ve listed here a few titles—some classic, some written by Nobel Prize laureates of literature—</a:t>
            </a:r>
            <a:r>
              <a:rPr lang="en-US" baseline="0" dirty="0">
                <a:latin typeface="Arial" panose="020B0604020202020204" pitchFamily="34" charset="0"/>
                <a:cs typeface="Arial" panose="020B0604020202020204" pitchFamily="34" charset="0"/>
              </a:rPr>
              <a:t> in the original language and script. Likely you’ve heard of all or most of them?  But probably in another language.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21</a:t>
            </a:fld>
            <a:endParaRPr lang="en-US" dirty="0"/>
          </a:p>
        </p:txBody>
      </p:sp>
    </p:spTree>
    <p:extLst>
      <p:ext uri="{BB962C8B-B14F-4D97-AF65-F5344CB8AC3E}">
        <p14:creationId xmlns:p14="http://schemas.microsoft.com/office/powerpoint/2010/main" val="364922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22</a:t>
            </a:fld>
            <a:endParaRPr lang="en-US" dirty="0"/>
          </a:p>
        </p:txBody>
      </p:sp>
    </p:spTree>
    <p:extLst>
      <p:ext uri="{BB962C8B-B14F-4D97-AF65-F5344CB8AC3E}">
        <p14:creationId xmlns:p14="http://schemas.microsoft.com/office/powerpoint/2010/main" val="167472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Xiaoli Li and I both participated in the OCLC Research project last year using a Wikibase platform to create entities, called Project Passage. We focused on multilingual support, and as Wikibase is the same platform underlying Wikidata, our multilingual experiences there are the same as those you’d find in Wikidata.</a:t>
            </a:r>
          </a:p>
        </p:txBody>
      </p:sp>
      <p:sp>
        <p:nvSpPr>
          <p:cNvPr id="4" name="Slide Number Placeholder 3"/>
          <p:cNvSpPr>
            <a:spLocks noGrp="1"/>
          </p:cNvSpPr>
          <p:nvPr>
            <p:ph type="sldNum" sz="quarter" idx="10"/>
          </p:nvPr>
        </p:nvSpPr>
        <p:spPr/>
        <p:txBody>
          <a:bodyPr/>
          <a:lstStyle/>
          <a:p>
            <a:fld id="{299D7421-AD5D-46DA-91F4-10FFFF42BEC0}" type="slidenum">
              <a:rPr lang="en-US" smtClean="0"/>
              <a:t>2</a:t>
            </a:fld>
            <a:endParaRPr lang="en-US" dirty="0"/>
          </a:p>
        </p:txBody>
      </p:sp>
    </p:spTree>
    <p:extLst>
      <p:ext uri="{BB962C8B-B14F-4D97-AF65-F5344CB8AC3E}">
        <p14:creationId xmlns:p14="http://schemas.microsoft.com/office/powerpoint/2010/main" val="13939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model we used for representing a work and its associated translations with some translations of Heidegger’s </a:t>
            </a:r>
            <a:r>
              <a:rPr lang="en-US" sz="1200" i="1" kern="1200" dirty="0">
                <a:solidFill>
                  <a:schemeClr val="tx1"/>
                </a:solidFill>
                <a:effectLst/>
                <a:latin typeface="+mn-lt"/>
                <a:ea typeface="+mn-ea"/>
                <a:cs typeface="+mn-cs"/>
              </a:rPr>
              <a:t>Sein und Zeit</a:t>
            </a:r>
            <a:r>
              <a:rPr lang="en-US" sz="1200" kern="1200" dirty="0">
                <a:solidFill>
                  <a:schemeClr val="tx1"/>
                </a:solidFill>
                <a:effectLst/>
                <a:latin typeface="+mn-lt"/>
                <a:ea typeface="+mn-ea"/>
                <a:cs typeface="+mn-cs"/>
              </a:rPr>
              <a:t>, along with a few key properties. Each translation has a “</a:t>
            </a:r>
            <a:r>
              <a:rPr lang="en-US" sz="1200" kern="1200" dirty="0" err="1">
                <a:solidFill>
                  <a:schemeClr val="tx1"/>
                </a:solidFill>
                <a:effectLst/>
                <a:latin typeface="+mn-lt"/>
                <a:ea typeface="+mn-ea"/>
                <a:cs typeface="+mn-cs"/>
              </a:rPr>
              <a:t>translationOfWork</a:t>
            </a:r>
            <a:r>
              <a:rPr lang="en-US" sz="1200" kern="1200" dirty="0">
                <a:solidFill>
                  <a:schemeClr val="tx1"/>
                </a:solidFill>
                <a:effectLst/>
                <a:latin typeface="+mn-lt"/>
                <a:ea typeface="+mn-ea"/>
                <a:cs typeface="+mn-cs"/>
              </a:rPr>
              <a:t>” relationship to the original German work, indicated by the red arrows. There can be multiple translations into the same language. In this case, we’ve shown two Korean translations, one with </a:t>
            </a:r>
            <a:r>
              <a:rPr lang="en-US" sz="1200" i="1" kern="1200" dirty="0">
                <a:solidFill>
                  <a:schemeClr val="tx1"/>
                </a:solidFill>
                <a:effectLst/>
                <a:latin typeface="+mn-lt"/>
                <a:ea typeface="+mn-ea"/>
                <a:cs typeface="+mn-cs"/>
              </a:rPr>
              <a:t>hangul </a:t>
            </a:r>
            <a:r>
              <a:rPr lang="en-US" sz="1200" kern="1200" dirty="0">
                <a:solidFill>
                  <a:schemeClr val="tx1"/>
                </a:solidFill>
                <a:effectLst/>
                <a:latin typeface="+mn-lt"/>
                <a:ea typeface="+mn-ea"/>
                <a:cs typeface="+mn-cs"/>
              </a:rPr>
              <a:t>only and one with </a:t>
            </a:r>
            <a:r>
              <a:rPr lang="en-US" sz="1200" i="1" kern="1200" dirty="0">
                <a:solidFill>
                  <a:schemeClr val="tx1"/>
                </a:solidFill>
                <a:effectLst/>
                <a:latin typeface="+mn-lt"/>
                <a:ea typeface="+mn-ea"/>
                <a:cs typeface="+mn-cs"/>
              </a:rPr>
              <a:t>hangul</a:t>
            </a:r>
            <a:r>
              <a:rPr lang="en-US" sz="1200" kern="1200" dirty="0">
                <a:solidFill>
                  <a:schemeClr val="tx1"/>
                </a:solidFill>
                <a:effectLst/>
                <a:latin typeface="+mn-lt"/>
                <a:ea typeface="+mn-ea"/>
                <a:cs typeface="+mn-cs"/>
              </a:rPr>
              <a:t> and </a:t>
            </a:r>
            <a:r>
              <a:rPr lang="en-US" sz="1200" i="1" kern="1200" dirty="0" err="1">
                <a:solidFill>
                  <a:schemeClr val="tx1"/>
                </a:solidFill>
                <a:effectLst/>
                <a:latin typeface="+mn-lt"/>
                <a:ea typeface="+mn-ea"/>
                <a:cs typeface="+mn-cs"/>
              </a:rPr>
              <a:t>hanja</a:t>
            </a:r>
            <a:r>
              <a:rPr lang="en-US" sz="1200" kern="1200" dirty="0">
                <a:solidFill>
                  <a:schemeClr val="tx1"/>
                </a:solidFill>
                <a:effectLst/>
                <a:latin typeface="+mn-lt"/>
                <a:ea typeface="+mn-ea"/>
                <a:cs typeface="+mn-cs"/>
              </a:rPr>
              <a:t>, published in different years and with different translators. The earlier translation has two translators.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identified 570 translations in 33 languages for Heidegger’s </a:t>
            </a:r>
            <a:r>
              <a:rPr lang="en-US" sz="1200" i="1" kern="1200" dirty="0">
                <a:solidFill>
                  <a:schemeClr val="tx1"/>
                </a:solidFill>
                <a:effectLst/>
                <a:latin typeface="+mn-lt"/>
                <a:ea typeface="+mn-ea"/>
                <a:cs typeface="+mn-cs"/>
              </a:rPr>
              <a:t>Sein und Zeit </a:t>
            </a:r>
            <a:r>
              <a:rPr lang="en-US" sz="1200" i="0" kern="1200" dirty="0">
                <a:solidFill>
                  <a:schemeClr val="tx1"/>
                </a:solidFill>
                <a:effectLst/>
                <a:latin typeface="+mn-lt"/>
                <a:ea typeface="+mn-ea"/>
                <a:cs typeface="+mn-cs"/>
              </a:rPr>
              <a:t> in WorldCat.</a:t>
            </a:r>
            <a:endParaRPr lang="en-US" sz="1200" kern="1200" dirty="0">
              <a:solidFill>
                <a:schemeClr val="tx1"/>
              </a:solidFill>
              <a:effectLst/>
              <a:latin typeface="+mn-lt"/>
              <a:ea typeface="+mn-ea"/>
              <a:cs typeface="+mn-cs"/>
            </a:endParaRPr>
          </a:p>
          <a:p>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23</a:t>
            </a:fld>
            <a:endParaRPr lang="en-US"/>
          </a:p>
        </p:txBody>
      </p:sp>
    </p:spTree>
    <p:extLst>
      <p:ext uri="{BB962C8B-B14F-4D97-AF65-F5344CB8AC3E}">
        <p14:creationId xmlns:p14="http://schemas.microsoft.com/office/powerpoint/2010/main" val="1166004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translated that model into a desired minimum set of statements for our Project Passage participants.</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24</a:t>
            </a:fld>
            <a:endParaRPr lang="en-US" dirty="0"/>
          </a:p>
        </p:txBody>
      </p:sp>
    </p:spTree>
    <p:extLst>
      <p:ext uri="{BB962C8B-B14F-4D97-AF65-F5344CB8AC3E}">
        <p14:creationId xmlns:p14="http://schemas.microsoft.com/office/powerpoint/2010/main" val="273218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earlier that we imported entities from WorldCat to populate our Project Passage Wikibase. </a:t>
            </a:r>
            <a:r>
              <a:rPr lang="en-US" dirty="0" err="1"/>
              <a:t>WorldCat’s</a:t>
            </a:r>
            <a:r>
              <a:rPr lang="en-US" dirty="0"/>
              <a:t> metadata can identify translations of works. But it’s often</a:t>
            </a:r>
            <a:r>
              <a:rPr lang="en-US" baseline="0" dirty="0"/>
              <a:t> not easy. In this first record, there is no indication what the original language was, or the original title. And although </a:t>
            </a:r>
            <a:r>
              <a:rPr lang="en-US" baseline="0" dirty="0" err="1"/>
              <a:t>Chiodi</a:t>
            </a:r>
            <a:r>
              <a:rPr lang="en-US" baseline="0" dirty="0"/>
              <a:t> is identified as a translator in the statement of responsibility, the added entry incorrectly identifies him as an author. &lt;click&gt; This is a much richer record for a later Italian translation, also by </a:t>
            </a:r>
            <a:r>
              <a:rPr lang="en-US" baseline="0" dirty="0" err="1"/>
              <a:t>Chiodi</a:t>
            </a:r>
            <a:r>
              <a:rPr lang="en-US" baseline="0" dirty="0"/>
              <a:t>. Here the original language is identified, as well as the original title. There is an added entry for </a:t>
            </a:r>
            <a:r>
              <a:rPr lang="en-US" baseline="0" dirty="0" err="1"/>
              <a:t>Chiodi</a:t>
            </a:r>
            <a:r>
              <a:rPr lang="en-US" baseline="0" dirty="0"/>
              <a:t>, correctly identified as the translator. We can consider this  a “gold standard” for representing a translation in MARC.</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long as </a:t>
            </a:r>
            <a:r>
              <a:rPr lang="en-US" sz="1200" i="1" kern="120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records accurately reflect this information, then we can assert the correct relationships for the records that lack the information. However, there are many translations where we are not able to do this from WorldCat alone. </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25</a:t>
            </a:fld>
            <a:endParaRPr lang="en-US" dirty="0"/>
          </a:p>
        </p:txBody>
      </p:sp>
    </p:spTree>
    <p:extLst>
      <p:ext uri="{BB962C8B-B14F-4D97-AF65-F5344CB8AC3E}">
        <p14:creationId xmlns:p14="http://schemas.microsoft.com/office/powerpoint/2010/main" val="1650594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all the Passage entities retrieved by a SPARQL query that had a “</a:t>
            </a:r>
            <a:r>
              <a:rPr lang="en-US" i="0" dirty="0"/>
              <a:t> “Translated from:” statement for </a:t>
            </a:r>
            <a:r>
              <a:rPr lang="en-US" i="1" dirty="0"/>
              <a:t>Sein und Zeit</a:t>
            </a:r>
            <a:r>
              <a:rPr lang="en-US" i="0" dirty="0"/>
              <a:t> displayed in a timeline.. I chose to display in a timeline the statements for Language of the translation, the translated title, the translators, and the date. &lt;click&gt; The four circled here are for Japanese translations, each by a different translator. Some translations are better than others,  especially for languages as different as German and Japanese, which is why it’s so crucial to identify the respective translators.  This visualization far exceeds what we can accomplish with raw MARC records.</a:t>
            </a:r>
            <a:endParaRPr lang="en-US" dirty="0"/>
          </a:p>
          <a:p>
            <a:endParaRPr lang="en-US" dirty="0"/>
          </a:p>
        </p:txBody>
      </p:sp>
      <p:sp>
        <p:nvSpPr>
          <p:cNvPr id="4" name="Slide Number Placeholder 3"/>
          <p:cNvSpPr>
            <a:spLocks noGrp="1"/>
          </p:cNvSpPr>
          <p:nvPr>
            <p:ph type="sldNum" sz="quarter" idx="10"/>
          </p:nvPr>
        </p:nvSpPr>
        <p:spPr/>
        <p:txBody>
          <a:bodyPr/>
          <a:lstStyle/>
          <a:p>
            <a:fld id="{98A389F8-C112-4532-A52F-BFCEF6781DFE}" type="slidenum">
              <a:rPr lang="en-US" smtClean="0"/>
              <a:t>26</a:t>
            </a:fld>
            <a:endParaRPr lang="en-US"/>
          </a:p>
        </p:txBody>
      </p:sp>
    </p:spTree>
    <p:extLst>
      <p:ext uri="{BB962C8B-B14F-4D97-AF65-F5344CB8AC3E}">
        <p14:creationId xmlns:p14="http://schemas.microsoft.com/office/powerpoint/2010/main" val="367812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over 30 million records in WorldCat with non-Latin scripts for 34 different languages. But 76% of them are for Chinese-Japanese-Korean;  29 non-Latin script languages combined total only 1% of the total.   Romanization only predominates in WorldCat records for most languages written in non-Latin scripts.</a:t>
            </a:r>
          </a:p>
          <a:p>
            <a:endParaRPr lang="en-US" dirty="0"/>
          </a:p>
          <a:p>
            <a:r>
              <a:rPr lang="en-US" dirty="0"/>
              <a:t>Two of those languages are Greek and Persian. WorldCat has records for these translations of Sein und Zeit, but only in romanization. The two entries we saw on the earlier slide have Greek and Persian scripts because we ingested them from Wikidata.</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27</a:t>
            </a:fld>
            <a:endParaRPr lang="en-US" dirty="0"/>
          </a:p>
        </p:txBody>
      </p:sp>
    </p:spTree>
    <p:extLst>
      <p:ext uri="{BB962C8B-B14F-4D97-AF65-F5344CB8AC3E}">
        <p14:creationId xmlns:p14="http://schemas.microsoft.com/office/powerpoint/2010/main" val="364130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Passage Project we learned how crucial a discovery layer was – not just for end users, but to the metadata creators to verify all the inverse relationships were indeed represented.  In this case, we show that the original work, </a:t>
            </a:r>
            <a:r>
              <a:rPr lang="en-US" i="1" dirty="0"/>
              <a:t>Sein und Zeit</a:t>
            </a:r>
            <a:r>
              <a:rPr lang="en-US" i="0" dirty="0"/>
              <a:t> was translated </a:t>
            </a:r>
            <a:r>
              <a:rPr lang="en-US" b="1" i="1" dirty="0"/>
              <a:t>into </a:t>
            </a:r>
            <a:r>
              <a:rPr lang="en-US" i="0" dirty="0"/>
              <a:t> other languages. The discovery layer we created during the Passage project also pulled in images from Wikimedia commons and descriptions from </a:t>
            </a:r>
            <a:r>
              <a:rPr lang="en-US" i="0" dirty="0" err="1"/>
              <a:t>DBpedia</a:t>
            </a:r>
            <a:r>
              <a:rPr lang="en-US" i="0" dirty="0"/>
              <a:t>.  And it served to remind us that the free text descriptions we’re used in putting into our MARC records could be pulled in from other sources instead in a linked data environment.</a:t>
            </a:r>
          </a:p>
          <a:p>
            <a:endParaRPr lang="en-US" i="0" dirty="0"/>
          </a:p>
        </p:txBody>
      </p:sp>
      <p:sp>
        <p:nvSpPr>
          <p:cNvPr id="4" name="Slide Number Placeholder 3"/>
          <p:cNvSpPr>
            <a:spLocks noGrp="1"/>
          </p:cNvSpPr>
          <p:nvPr>
            <p:ph type="sldNum" sz="quarter" idx="10"/>
          </p:nvPr>
        </p:nvSpPr>
        <p:spPr/>
        <p:txBody>
          <a:bodyPr/>
          <a:lstStyle/>
          <a:p>
            <a:fld id="{98A389F8-C112-4532-A52F-BFCEF6781DFE}" type="slidenum">
              <a:rPr lang="en-US" smtClean="0"/>
              <a:t>28</a:t>
            </a:fld>
            <a:endParaRPr lang="en-US"/>
          </a:p>
        </p:txBody>
      </p:sp>
    </p:spTree>
    <p:extLst>
      <p:ext uri="{BB962C8B-B14F-4D97-AF65-F5344CB8AC3E}">
        <p14:creationId xmlns:p14="http://schemas.microsoft.com/office/powerpoint/2010/main" val="352265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data offers us not only the opportunity</a:t>
            </a:r>
            <a:r>
              <a:rPr lang="en-US" baseline="0" dirty="0"/>
              <a:t> to represent authors, translators, and titles by identifiers rather than by text strings but also take advantage of other linked data resources to enrich our own datasets. We see a mutual benefit between WorldCat and Wikidata.</a:t>
            </a:r>
            <a:endParaRPr lang="en-US" dirty="0"/>
          </a:p>
        </p:txBody>
      </p:sp>
      <p:sp>
        <p:nvSpPr>
          <p:cNvPr id="4" name="Slide Number Placeholder 3"/>
          <p:cNvSpPr>
            <a:spLocks noGrp="1"/>
          </p:cNvSpPr>
          <p:nvPr>
            <p:ph type="sldNum" sz="quarter" idx="10"/>
          </p:nvPr>
        </p:nvSpPr>
        <p:spPr/>
        <p:txBody>
          <a:bodyPr/>
          <a:lstStyle/>
          <a:p>
            <a:fld id="{5D5958B2-8CFD-7C43-B1A8-5462CA51E0EE}" type="slidenum">
              <a:rPr lang="en-US" smtClean="0"/>
              <a:t>29</a:t>
            </a:fld>
            <a:endParaRPr lang="en-US"/>
          </a:p>
        </p:txBody>
      </p:sp>
    </p:spTree>
    <p:extLst>
      <p:ext uri="{BB962C8B-B14F-4D97-AF65-F5344CB8AC3E}">
        <p14:creationId xmlns:p14="http://schemas.microsoft.com/office/powerpoint/2010/main" val="2985767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30</a:t>
            </a:fld>
            <a:endParaRPr lang="en-US" dirty="0"/>
          </a:p>
        </p:txBody>
      </p:sp>
    </p:spTree>
    <p:extLst>
      <p:ext uri="{BB962C8B-B14F-4D97-AF65-F5344CB8AC3E}">
        <p14:creationId xmlns:p14="http://schemas.microsoft.com/office/powerpoint/2010/main" val="289733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31</a:t>
            </a:fld>
            <a:endParaRPr lang="en-US" dirty="0"/>
          </a:p>
        </p:txBody>
      </p:sp>
    </p:spTree>
    <p:extLst>
      <p:ext uri="{BB962C8B-B14F-4D97-AF65-F5344CB8AC3E}">
        <p14:creationId xmlns:p14="http://schemas.microsoft.com/office/powerpoint/2010/main" val="376462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32</a:t>
            </a:fld>
            <a:endParaRPr lang="en-US" dirty="0"/>
          </a:p>
        </p:txBody>
      </p:sp>
    </p:spTree>
    <p:extLst>
      <p:ext uri="{BB962C8B-B14F-4D97-AF65-F5344CB8AC3E}">
        <p14:creationId xmlns:p14="http://schemas.microsoft.com/office/powerpoint/2010/main" val="62370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short summary of Project Passage, the OCLC Research linked data Wikibase prototype.</a:t>
            </a:r>
          </a:p>
        </p:txBody>
      </p:sp>
      <p:sp>
        <p:nvSpPr>
          <p:cNvPr id="4" name="Slide Number Placeholder 3"/>
          <p:cNvSpPr>
            <a:spLocks noGrp="1"/>
          </p:cNvSpPr>
          <p:nvPr>
            <p:ph type="sldNum" sz="quarter" idx="10"/>
          </p:nvPr>
        </p:nvSpPr>
        <p:spPr/>
        <p:txBody>
          <a:bodyPr/>
          <a:lstStyle/>
          <a:p>
            <a:fld id="{299D7421-AD5D-46DA-91F4-10FFFF42BEC0}" type="slidenum">
              <a:rPr lang="en-US" smtClean="0"/>
              <a:t>3</a:t>
            </a:fld>
            <a:endParaRPr lang="en-US" dirty="0"/>
          </a:p>
        </p:txBody>
      </p:sp>
    </p:spTree>
    <p:extLst>
      <p:ext uri="{BB962C8B-B14F-4D97-AF65-F5344CB8AC3E}">
        <p14:creationId xmlns:p14="http://schemas.microsoft.com/office/powerpoint/2010/main" val="3699627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33</a:t>
            </a:fld>
            <a:endParaRPr lang="en-US" dirty="0"/>
          </a:p>
        </p:txBody>
      </p:sp>
    </p:spTree>
    <p:extLst>
      <p:ext uri="{BB962C8B-B14F-4D97-AF65-F5344CB8AC3E}">
        <p14:creationId xmlns:p14="http://schemas.microsoft.com/office/powerpoint/2010/main" val="182417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34</a:t>
            </a:fld>
            <a:endParaRPr lang="en-US" dirty="0"/>
          </a:p>
        </p:txBody>
      </p:sp>
    </p:spTree>
    <p:extLst>
      <p:ext uri="{BB962C8B-B14F-4D97-AF65-F5344CB8AC3E}">
        <p14:creationId xmlns:p14="http://schemas.microsoft.com/office/powerpoint/2010/main" val="1786845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35</a:t>
            </a:fld>
            <a:endParaRPr lang="en-US" dirty="0"/>
          </a:p>
        </p:txBody>
      </p:sp>
    </p:spTree>
    <p:extLst>
      <p:ext uri="{BB962C8B-B14F-4D97-AF65-F5344CB8AC3E}">
        <p14:creationId xmlns:p14="http://schemas.microsoft.com/office/powerpoint/2010/main" val="3566311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36</a:t>
            </a:fld>
            <a:endParaRPr lang="en-US" dirty="0"/>
          </a:p>
        </p:txBody>
      </p:sp>
    </p:spTree>
    <p:extLst>
      <p:ext uri="{BB962C8B-B14F-4D97-AF65-F5344CB8AC3E}">
        <p14:creationId xmlns:p14="http://schemas.microsoft.com/office/powerpoint/2010/main" val="1939804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37</a:t>
            </a:fld>
            <a:endParaRPr lang="en-US" dirty="0"/>
          </a:p>
        </p:txBody>
      </p:sp>
    </p:spTree>
    <p:extLst>
      <p:ext uri="{BB962C8B-B14F-4D97-AF65-F5344CB8AC3E}">
        <p14:creationId xmlns:p14="http://schemas.microsoft.com/office/powerpoint/2010/main" val="423493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crucial aspect of this project was that it allowed all of us to create entities and make statements and claims about them without needing to learn the technical underpinnings of linked data like triple stores or RDF. For Xiaoli and me, we also could explore the multilingual support.</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5</a:t>
            </a:fld>
            <a:endParaRPr lang="en-US" dirty="0"/>
          </a:p>
        </p:txBody>
      </p:sp>
    </p:spTree>
    <p:extLst>
      <p:ext uri="{BB962C8B-B14F-4D97-AF65-F5344CB8AC3E}">
        <p14:creationId xmlns:p14="http://schemas.microsoft.com/office/powerpoint/2010/main" val="130155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weekly “office hours”, Passage Pilot Partners showcased some of the use cases they were working on in describing resources and their related entities in the Wikibase structure, highlighting the issues they encountered which often led to additional features or properties. These are some of them: digitized map, a poster for an event, a musical work associated with an event, a digitized postcard, and a photo within an archival collection. We all learned a lot! And it was </a:t>
            </a:r>
            <a:r>
              <a:rPr lang="en-US" i="1" dirty="0"/>
              <a:t>so much fun!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Details about these use cases are in the upcoming report on the project. Today Xiaoli and I are focusing on two other use cases: Chinese descriptions and representing works and their associated translations.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now hand off to Xiaoli for context setting and her experiences with creating entities in Chinese.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6</a:t>
            </a:fld>
            <a:endParaRPr lang="en-US" dirty="0"/>
          </a:p>
        </p:txBody>
      </p:sp>
    </p:spTree>
    <p:extLst>
      <p:ext uri="{BB962C8B-B14F-4D97-AF65-F5344CB8AC3E}">
        <p14:creationId xmlns:p14="http://schemas.microsoft.com/office/powerpoint/2010/main" val="269327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Current cataloging</a:t>
            </a:r>
            <a:r>
              <a:rPr lang="en-US" sz="1200" b="0" i="0" kern="1200" baseline="0" dirty="0">
                <a:solidFill>
                  <a:schemeClr val="tx1"/>
                </a:solidFill>
                <a:effectLst/>
                <a:latin typeface="+mn-lt"/>
                <a:ea typeface="+mn-ea"/>
                <a:cs typeface="+mn-cs"/>
              </a:rPr>
              <a:t> practices in the United States require catalogers provide romanized form of native scripts in both authority and bibliographic records. Inputting native scripts are optional. In bibliographic records, native scripts and their romanized forms are linked as showed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Catalogers in the</a:t>
            </a:r>
            <a:r>
              <a:rPr lang="en-US" sz="1200" b="0" i="0" kern="1200" baseline="0" dirty="0">
                <a:solidFill>
                  <a:schemeClr val="tx1"/>
                </a:solidFill>
                <a:effectLst/>
                <a:latin typeface="+mn-lt"/>
                <a:ea typeface="+mn-ea"/>
                <a:cs typeface="+mn-cs"/>
              </a:rPr>
              <a:t> America use the </a:t>
            </a:r>
            <a:r>
              <a:rPr lang="en-US" sz="1200" b="0" i="1" kern="1200" dirty="0">
                <a:solidFill>
                  <a:schemeClr val="tx1"/>
                </a:solidFill>
                <a:effectLst/>
                <a:latin typeface="+mn-lt"/>
                <a:ea typeface="+mn-ea"/>
                <a:cs typeface="+mn-cs"/>
              </a:rPr>
              <a:t>ALA-LC Romanization Tables </a:t>
            </a:r>
            <a:r>
              <a:rPr lang="en-US" sz="1200" b="0" i="0" kern="1200" dirty="0">
                <a:solidFill>
                  <a:schemeClr val="tx1"/>
                </a:solidFill>
                <a:effectLst/>
                <a:latin typeface="+mn-lt"/>
                <a:ea typeface="+mn-ea"/>
                <a:cs typeface="+mn-cs"/>
              </a:rPr>
              <a:t>to transliterate</a:t>
            </a:r>
            <a:r>
              <a:rPr lang="en-US" sz="1200" b="0" i="0" kern="1200" baseline="0" dirty="0">
                <a:solidFill>
                  <a:schemeClr val="tx1"/>
                </a:solidFill>
                <a:effectLst/>
                <a:latin typeface="+mn-lt"/>
                <a:ea typeface="+mn-ea"/>
                <a:cs typeface="+mn-cs"/>
              </a:rPr>
              <a:t> native </a:t>
            </a:r>
            <a:r>
              <a:rPr lang="en-US" sz="1200" b="0" i="0" kern="1200" dirty="0">
                <a:solidFill>
                  <a:schemeClr val="tx1"/>
                </a:solidFill>
                <a:effectLst/>
                <a:latin typeface="+mn-lt"/>
                <a:ea typeface="+mn-ea"/>
                <a:cs typeface="+mn-cs"/>
              </a:rPr>
              <a:t>scripts.</a:t>
            </a:r>
            <a:r>
              <a:rPr lang="en-US" sz="1200" b="0" i="0" kern="1200" baseline="0" dirty="0">
                <a:solidFill>
                  <a:schemeClr val="tx1"/>
                </a:solidFill>
                <a:effectLst/>
                <a:latin typeface="+mn-lt"/>
                <a:ea typeface="+mn-ea"/>
                <a:cs typeface="+mn-cs"/>
              </a:rPr>
              <a:t> The table </a:t>
            </a:r>
            <a:r>
              <a:rPr lang="en-US" sz="1200" b="0" i="0" kern="1200" dirty="0">
                <a:solidFill>
                  <a:schemeClr val="tx1"/>
                </a:solidFill>
                <a:effectLst/>
                <a:latin typeface="+mn-lt"/>
                <a:ea typeface="+mn-ea"/>
                <a:cs typeface="+mn-cs"/>
              </a:rPr>
              <a:t>is approved by the Library of Congress and the American Library Association.  Currently,</a:t>
            </a:r>
            <a:r>
              <a:rPr lang="en-US" sz="1200" b="0" i="0" kern="1200" baseline="0" dirty="0">
                <a:solidFill>
                  <a:schemeClr val="tx1"/>
                </a:solidFill>
                <a:effectLst/>
                <a:latin typeface="+mn-lt"/>
                <a:ea typeface="+mn-ea"/>
                <a:cs typeface="+mn-cs"/>
              </a:rPr>
              <a:t> there are 75 tables representing non-Latin scripts that appear in publications more frequently. </a:t>
            </a:r>
            <a:r>
              <a:rPr lang="en-US" dirty="0"/>
              <a:t> </a:t>
            </a:r>
          </a:p>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8</a:t>
            </a:fld>
            <a:endParaRPr lang="en-US" dirty="0"/>
          </a:p>
        </p:txBody>
      </p:sp>
    </p:spTree>
    <p:extLst>
      <p:ext uri="{BB962C8B-B14F-4D97-AF65-F5344CB8AC3E}">
        <p14:creationId xmlns:p14="http://schemas.microsoft.com/office/powerpoint/2010/main" val="48197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demonstrates one of the pain points using the romanized form as an authorized string for authors whose names are different in native scripts but the same in romanized forms. A</a:t>
            </a:r>
            <a:r>
              <a:rPr lang="en-US" dirty="0"/>
              <a:t>dditional information (in this</a:t>
            </a:r>
            <a:r>
              <a:rPr lang="en-US" baseline="0" dirty="0"/>
              <a:t> case, the birth month) is needed to </a:t>
            </a:r>
            <a:r>
              <a:rPr lang="en-US" dirty="0"/>
              <a:t>differentiate</a:t>
            </a:r>
            <a:r>
              <a:rPr lang="en-US" baseline="0" dirty="0"/>
              <a:t> them.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9</a:t>
            </a:fld>
            <a:endParaRPr lang="en-US" dirty="0"/>
          </a:p>
        </p:txBody>
      </p:sp>
    </p:spTree>
    <p:extLst>
      <p:ext uri="{BB962C8B-B14F-4D97-AF65-F5344CB8AC3E}">
        <p14:creationId xmlns:p14="http://schemas.microsoft.com/office/powerpoint/2010/main" val="366518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a:t>
            </a:r>
            <a:r>
              <a:rPr lang="en-US" baseline="0" dirty="0"/>
              <a:t> issue is that </a:t>
            </a:r>
            <a:r>
              <a:rPr lang="en-US" baseline="0" dirty="0" err="1"/>
              <a:t>r</a:t>
            </a:r>
            <a:r>
              <a:rPr lang="en-US" dirty="0" err="1"/>
              <a:t>omanization</a:t>
            </a:r>
            <a:r>
              <a:rPr lang="en-US" dirty="0"/>
              <a:t> systems vary from country to country. Here are some transliteration</a:t>
            </a:r>
            <a:r>
              <a:rPr lang="en-US" baseline="0" dirty="0"/>
              <a:t> </a:t>
            </a:r>
            <a:r>
              <a:rPr lang="en-US" dirty="0"/>
              <a:t>examples of a famous</a:t>
            </a:r>
            <a:r>
              <a:rPr lang="en-US" baseline="0" dirty="0"/>
              <a:t> Chinese author, </a:t>
            </a:r>
            <a:r>
              <a:rPr lang="en-US" sz="1200" dirty="0" err="1"/>
              <a:t>曹雪芹</a:t>
            </a:r>
            <a:r>
              <a:rPr lang="en-US" sz="1200" dirty="0"/>
              <a:t>:</a:t>
            </a:r>
            <a:r>
              <a:rPr lang="en-US" sz="1200" baseline="0" dirty="0"/>
              <a:t> </a:t>
            </a:r>
            <a:r>
              <a:rPr lang="en-US" sz="1200" dirty="0"/>
              <a:t>  </a:t>
            </a:r>
          </a:p>
          <a:p>
            <a:r>
              <a:rPr lang="en-US" dirty="0"/>
              <a:t>North America,</a:t>
            </a:r>
            <a:r>
              <a:rPr lang="en-US" baseline="0" dirty="0"/>
              <a:t> </a:t>
            </a:r>
            <a:r>
              <a:rPr lang="en-US" dirty="0"/>
              <a:t>France, Estonia</a:t>
            </a:r>
            <a:r>
              <a:rPr lang="en-US" baseline="0" dirty="0"/>
              <a:t>, Portugal, and South Korea. This does not help data sharing or reuse.  </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10</a:t>
            </a:fld>
            <a:endParaRPr lang="en-US" dirty="0"/>
          </a:p>
        </p:txBody>
      </p:sp>
    </p:spTree>
    <p:extLst>
      <p:ext uri="{BB962C8B-B14F-4D97-AF65-F5344CB8AC3E}">
        <p14:creationId xmlns:p14="http://schemas.microsoft.com/office/powerpoint/2010/main" val="44346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ALA-LC </a:t>
            </a:r>
            <a:r>
              <a:rPr lang="en-US" dirty="0" err="1"/>
              <a:t>romanization</a:t>
            </a:r>
            <a:r>
              <a:rPr lang="en-US" dirty="0"/>
              <a:t> systems are complicate</a:t>
            </a:r>
            <a:r>
              <a:rPr lang="en-US" baseline="0" dirty="0"/>
              <a:t> and often </a:t>
            </a:r>
            <a:r>
              <a:rPr lang="en-US" dirty="0"/>
              <a:t>can be difficult to apply consistently. Here are three different</a:t>
            </a:r>
            <a:r>
              <a:rPr lang="en-US" baseline="0" dirty="0"/>
              <a:t> ways appear in OCLC WorldCat for 4 Chinese characters: </a:t>
            </a:r>
            <a:r>
              <a:rPr lang="zh-CN" altLang="en-US" baseline="0" dirty="0"/>
              <a:t>长江流域</a:t>
            </a:r>
            <a:r>
              <a:rPr lang="en-US" altLang="zh-CN" baseline="0" dirty="0"/>
              <a:t>, Yangtze Drainage Basin.</a:t>
            </a:r>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11</a:t>
            </a:fld>
            <a:endParaRPr lang="en-US" dirty="0"/>
          </a:p>
        </p:txBody>
      </p:sp>
    </p:spTree>
    <p:extLst>
      <p:ext uri="{BB962C8B-B14F-4D97-AF65-F5344CB8AC3E}">
        <p14:creationId xmlns:p14="http://schemas.microsoft.com/office/powerpoint/2010/main" val="1499621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11" name="Picture 26" descr="OCLC_H_PMS.eps">
            <a:extLst>
              <a:ext uri="{FF2B5EF4-FFF2-40B4-BE49-F238E27FC236}">
                <a16:creationId xmlns:a16="http://schemas.microsoft.com/office/drawing/2014/main" id="{0251DAA5-3304-934C-9A50-2ECBF1D018F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21780" y="6193129"/>
            <a:ext cx="858624" cy="380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81C5217-DB6A-194E-8982-999AE276E907}"/>
              </a:ext>
            </a:extLst>
          </p:cNvPr>
          <p:cNvSpPr/>
          <p:nvPr userDrawn="1"/>
        </p:nvSpPr>
        <p:spPr>
          <a:xfrm>
            <a:off x="0" y="0"/>
            <a:ext cx="2209800" cy="108872"/>
          </a:xfrm>
          <a:prstGeom prst="rect">
            <a:avLst/>
          </a:prstGeom>
          <a:solidFill>
            <a:srgbClr val="E56B1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Rectangle 11">
            <a:extLst>
              <a:ext uri="{FF2B5EF4-FFF2-40B4-BE49-F238E27FC236}">
                <a16:creationId xmlns:a16="http://schemas.microsoft.com/office/drawing/2014/main" id="{223B2729-7801-5644-AF6F-66F1A71B180C}"/>
              </a:ext>
            </a:extLst>
          </p:cNvPr>
          <p:cNvSpPr/>
          <p:nvPr userDrawn="1"/>
        </p:nvSpPr>
        <p:spPr>
          <a:xfrm>
            <a:off x="2209800" y="0"/>
            <a:ext cx="1060450" cy="108872"/>
          </a:xfrm>
          <a:prstGeom prst="rect">
            <a:avLst/>
          </a:prstGeom>
          <a:solidFill>
            <a:srgbClr val="ED90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Rectangle 12">
            <a:extLst>
              <a:ext uri="{FF2B5EF4-FFF2-40B4-BE49-F238E27FC236}">
                <a16:creationId xmlns:a16="http://schemas.microsoft.com/office/drawing/2014/main" id="{7B0A7CF6-2F0A-8240-8C10-2F08B19BEB0B}"/>
              </a:ext>
            </a:extLst>
          </p:cNvPr>
          <p:cNvSpPr/>
          <p:nvPr userDrawn="1"/>
        </p:nvSpPr>
        <p:spPr>
          <a:xfrm>
            <a:off x="3270250" y="0"/>
            <a:ext cx="5873750" cy="108872"/>
          </a:xfrm>
          <a:prstGeom prst="rect">
            <a:avLst/>
          </a:prstGeom>
          <a:solidFill>
            <a:srgbClr val="F6BE0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8" name="Picture 7">
            <a:extLst>
              <a:ext uri="{FF2B5EF4-FFF2-40B4-BE49-F238E27FC236}">
                <a16:creationId xmlns:a16="http://schemas.microsoft.com/office/drawing/2014/main" id="{A54723C6-3EE2-6D48-AF37-AA13999B22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68042" y="6366943"/>
            <a:ext cx="2340163" cy="261967"/>
          </a:xfrm>
          <a:prstGeom prst="rect">
            <a:avLst/>
          </a:prstGeom>
        </p:spPr>
      </p:pic>
    </p:spTree>
    <p:extLst>
      <p:ext uri="{BB962C8B-B14F-4D97-AF65-F5344CB8AC3E}">
        <p14:creationId xmlns:p14="http://schemas.microsoft.com/office/powerpoint/2010/main" val="255904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
        <p:nvSpPr>
          <p:cNvPr id="11" name="Rectangle 10"/>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2" name="Rectangle 11"/>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3" name="Rectangle 12"/>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pic>
        <p:nvPicPr>
          <p:cNvPr id="1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94622E-7ABD-0248-A337-1ED96A1BBA9A}"/>
              </a:ext>
            </a:extLst>
          </p:cNvPr>
          <p:cNvSpPr txBox="1"/>
          <p:nvPr userDrawn="1"/>
        </p:nvSpPr>
        <p:spPr>
          <a:xfrm>
            <a:off x="174271" y="6374744"/>
            <a:ext cx="945734" cy="261610"/>
          </a:xfrm>
          <a:prstGeom prst="rect">
            <a:avLst/>
          </a:prstGeom>
          <a:noFill/>
        </p:spPr>
        <p:txBody>
          <a:bodyPr wrap="square" lIns="0" rtlCol="0">
            <a:spAutoFit/>
          </a:bodyPr>
          <a:lstStyle/>
          <a:p>
            <a:pPr algn="l"/>
            <a:r>
              <a:rPr lang="en-US" sz="1100" b="1" dirty="0">
                <a:solidFill>
                  <a:schemeClr val="bg1"/>
                </a:solidFill>
                <a:latin typeface="Arial" charset="0"/>
                <a:ea typeface="Arial" charset="0"/>
                <a:cs typeface="Arial" charset="0"/>
              </a:rPr>
              <a:t>#ALAMW19</a:t>
            </a:r>
          </a:p>
        </p:txBody>
      </p:sp>
    </p:spTree>
    <p:extLst>
      <p:ext uri="{BB962C8B-B14F-4D97-AF65-F5344CB8AC3E}">
        <p14:creationId xmlns:p14="http://schemas.microsoft.com/office/powerpoint/2010/main" val="115464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1B17CD-0E8A-4F2F-BE02-EFE27A30EDA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211839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B17CD-0E8A-4F2F-BE02-EFE27A30EDA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473483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B17CD-0E8A-4F2F-BE02-EFE27A30EDA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77524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1B17CD-0E8A-4F2F-BE02-EFE27A30EDA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351894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1B17CD-0E8A-4F2F-BE02-EFE27A30EDAB}"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98551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1B17CD-0E8A-4F2F-BE02-EFE27A30EDAB}"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41475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B17CD-0E8A-4F2F-BE02-EFE27A30EDAB}"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37940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B17CD-0E8A-4F2F-BE02-EFE27A30EDA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318119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1B17CD-0E8A-4F2F-BE02-EFE27A30EDAB}"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19526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B17CD-0E8A-4F2F-BE02-EFE27A30EDA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90986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B17CD-0E8A-4F2F-BE02-EFE27A30EDAB}"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4506F-3247-4F2F-9F9F-571C955AD46E}" type="slidenum">
              <a:rPr lang="en-US" smtClean="0"/>
              <a:t>‹#›</a:t>
            </a:fld>
            <a:endParaRPr lang="en-US"/>
          </a:p>
        </p:txBody>
      </p:sp>
    </p:spTree>
    <p:extLst>
      <p:ext uri="{BB962C8B-B14F-4D97-AF65-F5344CB8AC3E}">
        <p14:creationId xmlns:p14="http://schemas.microsoft.com/office/powerpoint/2010/main" val="125676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1" r:id="rId10"/>
    <p:sldLayoutId id="2147483664"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B17CD-0E8A-4F2F-BE02-EFE27A30EDAB}" type="datetimeFigureOut">
              <a:rPr lang="en-US" smtClean="0"/>
              <a:t>6/17/2019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4506F-3247-4F2F-9F9F-571C955AD46E}" type="slidenum">
              <a:rPr lang="en-US" smtClean="0"/>
              <a:t>‹#›</a:t>
            </a:fld>
            <a:endParaRPr lang="en-US"/>
          </a:p>
        </p:txBody>
      </p:sp>
    </p:spTree>
    <p:extLst>
      <p:ext uri="{BB962C8B-B14F-4D97-AF65-F5344CB8AC3E}">
        <p14:creationId xmlns:p14="http://schemas.microsoft.com/office/powerpoint/2010/main" val="28488809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hyperlink" Target="mailto:xlli@ucdavis.edu" TargetMode="Externa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56754" y="1686790"/>
            <a:ext cx="4797467" cy="815608"/>
          </a:xfrm>
        </p:spPr>
        <p:txBody>
          <a:bodyPr/>
          <a:lstStyle/>
          <a:p>
            <a:r>
              <a:rPr lang="en-US" dirty="0"/>
              <a:t>OCLC Research Works in Progress Webinar</a:t>
            </a:r>
          </a:p>
          <a:p>
            <a:r>
              <a:rPr lang="en-US" dirty="0"/>
              <a:t>18 June 2019</a:t>
            </a:r>
          </a:p>
        </p:txBody>
      </p:sp>
      <p:sp>
        <p:nvSpPr>
          <p:cNvPr id="3" name="Text Placeholder 2"/>
          <p:cNvSpPr>
            <a:spLocks noGrp="1"/>
          </p:cNvSpPr>
          <p:nvPr>
            <p:ph type="body" sz="quarter" idx="16"/>
          </p:nvPr>
        </p:nvSpPr>
        <p:spPr>
          <a:xfrm>
            <a:off x="156754" y="2564157"/>
            <a:ext cx="8821783" cy="1815362"/>
          </a:xfrm>
          <a:solidFill>
            <a:schemeClr val="bg1"/>
          </a:solidFill>
        </p:spPr>
        <p:txBody>
          <a:bodyPr>
            <a:noAutofit/>
          </a:bodyPr>
          <a:lstStyle/>
          <a:p>
            <a:pPr algn="ctr"/>
            <a:r>
              <a:rPr lang="en-US" sz="3200" dirty="0">
                <a:solidFill>
                  <a:srgbClr val="1F497D"/>
                </a:solidFill>
                <a:latin typeface="+mj-lt"/>
                <a:sym typeface="Symbol"/>
              </a:rPr>
              <a:t>Case Studies from Project Passage Focusing on </a:t>
            </a:r>
            <a:r>
              <a:rPr lang="en-US" sz="3200" dirty="0" err="1">
                <a:solidFill>
                  <a:srgbClr val="1F497D"/>
                </a:solidFill>
                <a:latin typeface="+mj-lt"/>
                <a:sym typeface="Symbol"/>
              </a:rPr>
              <a:t>Wikidata’s</a:t>
            </a:r>
            <a:r>
              <a:rPr lang="en-US" sz="3200" dirty="0">
                <a:solidFill>
                  <a:srgbClr val="1F497D"/>
                </a:solidFill>
                <a:latin typeface="+mj-lt"/>
                <a:sym typeface="Symbol"/>
              </a:rPr>
              <a:t> Multilingual Support</a:t>
            </a:r>
          </a:p>
          <a:p>
            <a:pPr algn="ctr"/>
            <a:endParaRPr lang="en-US" sz="3200" dirty="0">
              <a:solidFill>
                <a:srgbClr val="1F497D"/>
              </a:solidFill>
              <a:latin typeface="+mj-lt"/>
              <a:sym typeface="Symbol"/>
            </a:endParaRPr>
          </a:p>
          <a:p>
            <a:endParaRPr lang="en-US" sz="3200" dirty="0">
              <a:latin typeface="+mj-lt"/>
            </a:endParaRPr>
          </a:p>
        </p:txBody>
      </p:sp>
      <p:sp>
        <p:nvSpPr>
          <p:cNvPr id="4" name="Text Placeholder 3"/>
          <p:cNvSpPr>
            <a:spLocks noGrp="1"/>
          </p:cNvSpPr>
          <p:nvPr>
            <p:ph type="body" sz="quarter" idx="17"/>
          </p:nvPr>
        </p:nvSpPr>
        <p:spPr>
          <a:xfrm>
            <a:off x="557047" y="4712149"/>
            <a:ext cx="2993961" cy="769441"/>
          </a:xfrm>
        </p:spPr>
        <p:txBody>
          <a:bodyPr/>
          <a:lstStyle/>
          <a:p>
            <a:r>
              <a:rPr lang="en-US" dirty="0"/>
              <a:t>Karen Smith-Yoshimura</a:t>
            </a:r>
          </a:p>
          <a:p>
            <a:endParaRPr lang="en-US" dirty="0"/>
          </a:p>
        </p:txBody>
      </p:sp>
      <p:sp>
        <p:nvSpPr>
          <p:cNvPr id="5" name="Text Placeholder 4"/>
          <p:cNvSpPr>
            <a:spLocks noGrp="1"/>
          </p:cNvSpPr>
          <p:nvPr>
            <p:ph type="body" sz="quarter" idx="18"/>
          </p:nvPr>
        </p:nvSpPr>
        <p:spPr>
          <a:xfrm>
            <a:off x="557047" y="5096869"/>
            <a:ext cx="1693733" cy="307777"/>
          </a:xfrm>
        </p:spPr>
        <p:txBody>
          <a:bodyPr/>
          <a:lstStyle/>
          <a:p>
            <a:r>
              <a:rPr lang="en-US" dirty="0"/>
              <a:t>OCLC Research</a:t>
            </a:r>
          </a:p>
        </p:txBody>
      </p:sp>
      <p:sp>
        <p:nvSpPr>
          <p:cNvPr id="8" name="Text Placeholder 3">
            <a:extLst>
              <a:ext uri="{FF2B5EF4-FFF2-40B4-BE49-F238E27FC236}">
                <a16:creationId xmlns:a16="http://schemas.microsoft.com/office/drawing/2014/main" id="{35EB8F8C-AC12-4BD5-83CF-CD3E9BF2BD83}"/>
              </a:ext>
            </a:extLst>
          </p:cNvPr>
          <p:cNvSpPr txBox="1">
            <a:spLocks/>
          </p:cNvSpPr>
          <p:nvPr/>
        </p:nvSpPr>
        <p:spPr>
          <a:xfrm>
            <a:off x="5833622" y="4714138"/>
            <a:ext cx="2942472" cy="714042"/>
          </a:xfrm>
          <a:prstGeom prst="rect">
            <a:avLst/>
          </a:prstGeom>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Xiaoli Li</a:t>
            </a:r>
          </a:p>
          <a:p>
            <a:r>
              <a:rPr lang="en-US" sz="1700" b="0" dirty="0"/>
              <a:t>University of California, Davis</a:t>
            </a:r>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 r="2114" b="3169"/>
          <a:stretch/>
        </p:blipFill>
        <p:spPr>
          <a:xfrm>
            <a:off x="298901" y="2465289"/>
            <a:ext cx="5405863" cy="680038"/>
          </a:xfrm>
          <a:prstGeom prst="rect">
            <a:avLst/>
          </a:prstGeom>
        </p:spPr>
      </p:pic>
      <p:pic>
        <p:nvPicPr>
          <p:cNvPr id="3" name="Picture 2"/>
          <p:cNvPicPr>
            <a:picLocks noChangeAspect="1"/>
          </p:cNvPicPr>
          <p:nvPr/>
        </p:nvPicPr>
        <p:blipFill>
          <a:blip r:embed="rId4"/>
          <a:stretch>
            <a:fillRect/>
          </a:stretch>
        </p:blipFill>
        <p:spPr>
          <a:xfrm>
            <a:off x="468893" y="3334150"/>
            <a:ext cx="7543684" cy="622537"/>
          </a:xfrm>
          <a:prstGeom prst="rect">
            <a:avLst/>
          </a:prstGeom>
        </p:spPr>
      </p:pic>
      <p:pic>
        <p:nvPicPr>
          <p:cNvPr id="4" name="Picture 3"/>
          <p:cNvPicPr>
            <a:picLocks noChangeAspect="1"/>
          </p:cNvPicPr>
          <p:nvPr/>
        </p:nvPicPr>
        <p:blipFill rotWithShape="1">
          <a:blip r:embed="rId5"/>
          <a:srcRect t="-2655" r="11252"/>
          <a:stretch/>
        </p:blipFill>
        <p:spPr>
          <a:xfrm>
            <a:off x="468892" y="4182193"/>
            <a:ext cx="4439432" cy="791571"/>
          </a:xfrm>
          <a:prstGeom prst="rect">
            <a:avLst/>
          </a:prstGeom>
        </p:spPr>
      </p:pic>
      <p:pic>
        <p:nvPicPr>
          <p:cNvPr id="5" name="Picture 4"/>
          <p:cNvPicPr>
            <a:picLocks noChangeAspect="1"/>
          </p:cNvPicPr>
          <p:nvPr/>
        </p:nvPicPr>
        <p:blipFill>
          <a:blip r:embed="rId6"/>
          <a:stretch>
            <a:fillRect/>
          </a:stretch>
        </p:blipFill>
        <p:spPr>
          <a:xfrm>
            <a:off x="598647" y="5146516"/>
            <a:ext cx="5442457" cy="616709"/>
          </a:xfrm>
          <a:prstGeom prst="rect">
            <a:avLst/>
          </a:prstGeom>
        </p:spPr>
      </p:pic>
      <p:pic>
        <p:nvPicPr>
          <p:cNvPr id="6" name="Picture 5"/>
          <p:cNvPicPr>
            <a:picLocks noChangeAspect="1"/>
          </p:cNvPicPr>
          <p:nvPr/>
        </p:nvPicPr>
        <p:blipFill>
          <a:blip r:embed="rId7"/>
          <a:stretch>
            <a:fillRect/>
          </a:stretch>
        </p:blipFill>
        <p:spPr>
          <a:xfrm>
            <a:off x="468893" y="1720890"/>
            <a:ext cx="7989960" cy="648350"/>
          </a:xfrm>
          <a:prstGeom prst="rect">
            <a:avLst/>
          </a:prstGeom>
        </p:spPr>
      </p:pic>
      <p:sp>
        <p:nvSpPr>
          <p:cNvPr id="7" name="Rectangle 6"/>
          <p:cNvSpPr/>
          <p:nvPr/>
        </p:nvSpPr>
        <p:spPr>
          <a:xfrm>
            <a:off x="3614803" y="834998"/>
            <a:ext cx="2089961" cy="584775"/>
          </a:xfrm>
          <a:prstGeom prst="rect">
            <a:avLst/>
          </a:prstGeom>
        </p:spPr>
        <p:txBody>
          <a:bodyPr wrap="square">
            <a:spAutoFit/>
          </a:bodyPr>
          <a:lstStyle/>
          <a:p>
            <a:r>
              <a:rPr lang="en-US" sz="3200" dirty="0" err="1"/>
              <a:t>曹雪芹</a:t>
            </a:r>
            <a:endParaRPr lang="en-US" sz="3200" dirty="0"/>
          </a:p>
        </p:txBody>
      </p:sp>
    </p:spTree>
    <p:extLst>
      <p:ext uri="{BB962C8B-B14F-4D97-AF65-F5344CB8AC3E}">
        <p14:creationId xmlns:p14="http://schemas.microsoft.com/office/powerpoint/2010/main" val="35895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1053" b="58820"/>
          <a:stretch/>
        </p:blipFill>
        <p:spPr>
          <a:xfrm>
            <a:off x="1935217" y="5194728"/>
            <a:ext cx="6455392" cy="709678"/>
          </a:xfrm>
          <a:prstGeom prst="rect">
            <a:avLst/>
          </a:prstGeom>
          <a:ln w="25400">
            <a:solidFill>
              <a:schemeClr val="bg2">
                <a:lumMod val="90000"/>
              </a:schemeClr>
            </a:solidFill>
          </a:ln>
        </p:spPr>
      </p:pic>
      <p:pic>
        <p:nvPicPr>
          <p:cNvPr id="2" name="Picture 1"/>
          <p:cNvPicPr>
            <a:picLocks noChangeAspect="1"/>
          </p:cNvPicPr>
          <p:nvPr/>
        </p:nvPicPr>
        <p:blipFill rotWithShape="1">
          <a:blip r:embed="rId4"/>
          <a:srcRect r="427" b="52043"/>
          <a:stretch/>
        </p:blipFill>
        <p:spPr>
          <a:xfrm>
            <a:off x="2241908" y="3077472"/>
            <a:ext cx="6369027" cy="644844"/>
          </a:xfrm>
          <a:prstGeom prst="rect">
            <a:avLst/>
          </a:prstGeom>
          <a:ln w="25400">
            <a:solidFill>
              <a:srgbClr val="0070C0"/>
            </a:solidFill>
          </a:ln>
        </p:spPr>
      </p:pic>
      <p:cxnSp>
        <p:nvCxnSpPr>
          <p:cNvPr id="5" name="Straight Connector 4"/>
          <p:cNvCxnSpPr/>
          <p:nvPr/>
        </p:nvCxnSpPr>
        <p:spPr>
          <a:xfrm>
            <a:off x="4127267" y="5904406"/>
            <a:ext cx="203423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980159" y="4171238"/>
            <a:ext cx="7410450" cy="695325"/>
          </a:xfrm>
          <a:prstGeom prst="rect">
            <a:avLst/>
          </a:prstGeom>
          <a:ln w="25400">
            <a:solidFill>
              <a:schemeClr val="bg1">
                <a:lumMod val="85000"/>
              </a:schemeClr>
            </a:solidFill>
          </a:ln>
        </p:spPr>
      </p:pic>
      <p:cxnSp>
        <p:nvCxnSpPr>
          <p:cNvPr id="18" name="Straight Connector 17"/>
          <p:cNvCxnSpPr/>
          <p:nvPr/>
        </p:nvCxnSpPr>
        <p:spPr>
          <a:xfrm>
            <a:off x="3964213" y="3744549"/>
            <a:ext cx="204080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2050" name="Picture 2" descr="Image result for Yangtze River ba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72" y="485139"/>
            <a:ext cx="5227150" cy="240122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980159" y="4866563"/>
            <a:ext cx="19677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1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BE08F6-A89F-4027-A0F0-3633E9F4EA15}"/>
              </a:ext>
            </a:extLst>
          </p:cNvPr>
          <p:cNvSpPr>
            <a:spLocks noGrp="1"/>
          </p:cNvSpPr>
          <p:nvPr>
            <p:ph type="body" sz="quarter" idx="10"/>
          </p:nvPr>
        </p:nvSpPr>
        <p:spPr>
          <a:xfrm>
            <a:off x="315259" y="1108081"/>
            <a:ext cx="8174038" cy="3019288"/>
          </a:xfrm>
        </p:spPr>
        <p:txBody>
          <a:bodyPr/>
          <a:lstStyle/>
          <a:p>
            <a:r>
              <a:rPr lang="en-US" sz="4800" dirty="0"/>
              <a:t>Creating Wikidata Entities with Non-Latin Scripts</a:t>
            </a:r>
          </a:p>
          <a:p>
            <a:endParaRPr lang="en-US" dirty="0"/>
          </a:p>
        </p:txBody>
      </p:sp>
      <p:sp>
        <p:nvSpPr>
          <p:cNvPr id="3" name="Text Placeholder 2">
            <a:extLst>
              <a:ext uri="{FF2B5EF4-FFF2-40B4-BE49-F238E27FC236}">
                <a16:creationId xmlns:a16="http://schemas.microsoft.com/office/drawing/2014/main" id="{835AE2D8-107C-4472-904A-DA76BCEAD0E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CE4EC5C-2F41-4016-BF5E-8AD703CC210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1478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3" t="16217" r="59268" b="35000"/>
          <a:stretch/>
        </p:blipFill>
        <p:spPr bwMode="auto">
          <a:xfrm>
            <a:off x="126655" y="860300"/>
            <a:ext cx="8876605" cy="3534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821" r="34173"/>
          <a:stretch/>
        </p:blipFill>
        <p:spPr bwMode="auto">
          <a:xfrm>
            <a:off x="126655" y="4558352"/>
            <a:ext cx="8670067" cy="2014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Left Arrow 5"/>
          <p:cNvSpPr/>
          <p:nvPr/>
        </p:nvSpPr>
        <p:spPr>
          <a:xfrm>
            <a:off x="7658166" y="3978789"/>
            <a:ext cx="838200" cy="242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Left Arrow 4"/>
          <p:cNvSpPr/>
          <p:nvPr/>
        </p:nvSpPr>
        <p:spPr>
          <a:xfrm>
            <a:off x="8165060" y="5077433"/>
            <a:ext cx="838200" cy="2423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195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D5F34F-A115-4921-BBB7-AA883442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 y="2371"/>
            <a:ext cx="8669865" cy="514468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a:extLst>
              <a:ext uri="{FF2B5EF4-FFF2-40B4-BE49-F238E27FC236}">
                <a16:creationId xmlns:a16="http://schemas.microsoft.com/office/drawing/2014/main" id="{6B0CB58D-3E05-4E1A-BADC-767FFCE60B5A}"/>
              </a:ext>
            </a:extLst>
          </p:cNvPr>
          <p:cNvSpPr/>
          <p:nvPr/>
        </p:nvSpPr>
        <p:spPr>
          <a:xfrm>
            <a:off x="5841242" y="-30897"/>
            <a:ext cx="628650" cy="34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eft Arrow 3">
            <a:extLst>
              <a:ext uri="{FF2B5EF4-FFF2-40B4-BE49-F238E27FC236}">
                <a16:creationId xmlns:a16="http://schemas.microsoft.com/office/drawing/2014/main" id="{9F23BE8D-6923-4201-94E1-93E8048E5629}"/>
              </a:ext>
            </a:extLst>
          </p:cNvPr>
          <p:cNvSpPr/>
          <p:nvPr/>
        </p:nvSpPr>
        <p:spPr>
          <a:xfrm>
            <a:off x="3054350" y="1041401"/>
            <a:ext cx="628650" cy="1817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7225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D5F34F-A115-4921-BBB7-AA883442D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 y="2371"/>
            <a:ext cx="8669865" cy="514468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a:extLst>
              <a:ext uri="{FF2B5EF4-FFF2-40B4-BE49-F238E27FC236}">
                <a16:creationId xmlns:a16="http://schemas.microsoft.com/office/drawing/2014/main" id="{6B0CB58D-3E05-4E1A-BADC-767FFCE60B5A}"/>
              </a:ext>
            </a:extLst>
          </p:cNvPr>
          <p:cNvSpPr/>
          <p:nvPr/>
        </p:nvSpPr>
        <p:spPr>
          <a:xfrm>
            <a:off x="5841242" y="-30897"/>
            <a:ext cx="628650" cy="3429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F42415CC-627F-4157-9805-406703CE3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93" y="1734984"/>
            <a:ext cx="8866266" cy="502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1100A768-1BF5-47AC-B87B-4529AC0ADF45}"/>
              </a:ext>
            </a:extLst>
          </p:cNvPr>
          <p:cNvSpPr/>
          <p:nvPr/>
        </p:nvSpPr>
        <p:spPr>
          <a:xfrm>
            <a:off x="6577455" y="1728209"/>
            <a:ext cx="619209" cy="310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eft Arrow 3">
            <a:extLst>
              <a:ext uri="{FF2B5EF4-FFF2-40B4-BE49-F238E27FC236}">
                <a16:creationId xmlns:a16="http://schemas.microsoft.com/office/drawing/2014/main" id="{9F23BE8D-6923-4201-94E1-93E8048E5629}"/>
              </a:ext>
            </a:extLst>
          </p:cNvPr>
          <p:cNvSpPr/>
          <p:nvPr/>
        </p:nvSpPr>
        <p:spPr>
          <a:xfrm>
            <a:off x="3054350" y="1041401"/>
            <a:ext cx="628650" cy="1817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Left Arrow 13">
            <a:extLst>
              <a:ext uri="{FF2B5EF4-FFF2-40B4-BE49-F238E27FC236}">
                <a16:creationId xmlns:a16="http://schemas.microsoft.com/office/drawing/2014/main" id="{D185B472-2208-47E0-ABC3-1440C9A5200F}"/>
              </a:ext>
            </a:extLst>
          </p:cNvPr>
          <p:cNvSpPr/>
          <p:nvPr/>
        </p:nvSpPr>
        <p:spPr>
          <a:xfrm>
            <a:off x="2971800" y="3634169"/>
            <a:ext cx="628650" cy="1817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0597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1CDF1F-B458-4BEF-8F3C-6DC2B5DDE4E0}"/>
              </a:ext>
            </a:extLst>
          </p:cNvPr>
          <p:cNvPicPr>
            <a:picLocks noChangeAspect="1"/>
          </p:cNvPicPr>
          <p:nvPr/>
        </p:nvPicPr>
        <p:blipFill>
          <a:blip r:embed="rId3"/>
          <a:stretch>
            <a:fillRect/>
          </a:stretch>
        </p:blipFill>
        <p:spPr>
          <a:xfrm>
            <a:off x="0" y="883699"/>
            <a:ext cx="1877576" cy="5143500"/>
          </a:xfrm>
          <a:prstGeom prst="rect">
            <a:avLst/>
          </a:prstGeom>
        </p:spPr>
      </p:pic>
      <p:pic>
        <p:nvPicPr>
          <p:cNvPr id="3" name="Picture 2">
            <a:extLst>
              <a:ext uri="{FF2B5EF4-FFF2-40B4-BE49-F238E27FC236}">
                <a16:creationId xmlns:a16="http://schemas.microsoft.com/office/drawing/2014/main" id="{22F7E68C-2B07-4612-9B04-BA9DAA7639A8}"/>
              </a:ext>
            </a:extLst>
          </p:cNvPr>
          <p:cNvPicPr>
            <a:picLocks noChangeAspect="1"/>
          </p:cNvPicPr>
          <p:nvPr/>
        </p:nvPicPr>
        <p:blipFill>
          <a:blip r:embed="rId4"/>
          <a:stretch>
            <a:fillRect/>
          </a:stretch>
        </p:blipFill>
        <p:spPr>
          <a:xfrm>
            <a:off x="1877577" y="910149"/>
            <a:ext cx="1928027" cy="5090601"/>
          </a:xfrm>
          <a:prstGeom prst="rect">
            <a:avLst/>
          </a:prstGeom>
        </p:spPr>
      </p:pic>
      <p:pic>
        <p:nvPicPr>
          <p:cNvPr id="4" name="Picture 3">
            <a:extLst>
              <a:ext uri="{FF2B5EF4-FFF2-40B4-BE49-F238E27FC236}">
                <a16:creationId xmlns:a16="http://schemas.microsoft.com/office/drawing/2014/main" id="{4184F02A-1FCB-4F04-8AB4-F1F117BA8B8A}"/>
              </a:ext>
            </a:extLst>
          </p:cNvPr>
          <p:cNvPicPr>
            <a:picLocks noChangeAspect="1"/>
          </p:cNvPicPr>
          <p:nvPr/>
        </p:nvPicPr>
        <p:blipFill>
          <a:blip r:embed="rId5"/>
          <a:stretch>
            <a:fillRect/>
          </a:stretch>
        </p:blipFill>
        <p:spPr>
          <a:xfrm>
            <a:off x="5498317" y="857249"/>
            <a:ext cx="1710471" cy="5143500"/>
          </a:xfrm>
          <a:prstGeom prst="rect">
            <a:avLst/>
          </a:prstGeom>
        </p:spPr>
      </p:pic>
      <p:pic>
        <p:nvPicPr>
          <p:cNvPr id="5" name="Picture 4">
            <a:extLst>
              <a:ext uri="{FF2B5EF4-FFF2-40B4-BE49-F238E27FC236}">
                <a16:creationId xmlns:a16="http://schemas.microsoft.com/office/drawing/2014/main" id="{BD2775B4-2A89-4EE7-A5E7-874E4BD8BA3F}"/>
              </a:ext>
            </a:extLst>
          </p:cNvPr>
          <p:cNvPicPr>
            <a:picLocks noChangeAspect="1"/>
          </p:cNvPicPr>
          <p:nvPr/>
        </p:nvPicPr>
        <p:blipFill>
          <a:blip r:embed="rId6"/>
          <a:stretch>
            <a:fillRect/>
          </a:stretch>
        </p:blipFill>
        <p:spPr>
          <a:xfrm>
            <a:off x="3841720" y="857250"/>
            <a:ext cx="1710368" cy="5143500"/>
          </a:xfrm>
          <a:prstGeom prst="rect">
            <a:avLst/>
          </a:prstGeom>
        </p:spPr>
      </p:pic>
      <p:pic>
        <p:nvPicPr>
          <p:cNvPr id="6" name="Picture 5">
            <a:extLst>
              <a:ext uri="{FF2B5EF4-FFF2-40B4-BE49-F238E27FC236}">
                <a16:creationId xmlns:a16="http://schemas.microsoft.com/office/drawing/2014/main" id="{9057F38E-8D78-4ACA-A0D9-F18AFE3A982B}"/>
              </a:ext>
            </a:extLst>
          </p:cNvPr>
          <p:cNvPicPr>
            <a:picLocks noChangeAspect="1"/>
          </p:cNvPicPr>
          <p:nvPr/>
        </p:nvPicPr>
        <p:blipFill>
          <a:blip r:embed="rId7"/>
          <a:stretch>
            <a:fillRect/>
          </a:stretch>
        </p:blipFill>
        <p:spPr>
          <a:xfrm>
            <a:off x="7208787" y="883699"/>
            <a:ext cx="1935648" cy="4686706"/>
          </a:xfrm>
          <a:prstGeom prst="rect">
            <a:avLst/>
          </a:prstGeom>
        </p:spPr>
      </p:pic>
    </p:spTree>
    <p:extLst>
      <p:ext uri="{BB962C8B-B14F-4D97-AF65-F5344CB8AC3E}">
        <p14:creationId xmlns:p14="http://schemas.microsoft.com/office/powerpoint/2010/main" val="18993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2663" y="1567077"/>
            <a:ext cx="8971337" cy="3509890"/>
          </a:xfrm>
          <a:prstGeom prst="rect">
            <a:avLst/>
          </a:prstGeom>
        </p:spPr>
      </p:pic>
      <p:sp>
        <p:nvSpPr>
          <p:cNvPr id="3" name="TextBox 2"/>
          <p:cNvSpPr txBox="1"/>
          <p:nvPr/>
        </p:nvSpPr>
        <p:spPr>
          <a:xfrm>
            <a:off x="1610436" y="464024"/>
            <a:ext cx="5650173" cy="738664"/>
          </a:xfrm>
          <a:prstGeom prst="rect">
            <a:avLst/>
          </a:prstGeom>
          <a:noFill/>
        </p:spPr>
        <p:txBody>
          <a:bodyPr wrap="square" rtlCol="0">
            <a:spAutoFit/>
          </a:bodyPr>
          <a:lstStyle/>
          <a:p>
            <a:r>
              <a:rPr lang="en-US" sz="2400" dirty="0"/>
              <a:t>Name Authority Record vs. Name Entity </a:t>
            </a:r>
          </a:p>
          <a:p>
            <a:endParaRPr lang="en-US" dirty="0"/>
          </a:p>
        </p:txBody>
      </p:sp>
    </p:spTree>
    <p:extLst>
      <p:ext uri="{BB962C8B-B14F-4D97-AF65-F5344CB8AC3E}">
        <p14:creationId xmlns:p14="http://schemas.microsoft.com/office/powerpoint/2010/main" val="37384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cwHF4Uxuursi0BZGXyBX6vho6XMLK0wPuiupeuMFxscutPAmZSDpNVinhZrGuk0nzklnZns2UKV4bxr7wdw6LSu2ceq2AWUBS2geQDrEU8kOpJEHF5RVbWFHBl4cljGThXfvPWg"/>
          <p:cNvPicPr>
            <a:picLocks noChangeAspect="1" noChangeArrowheads="1"/>
          </p:cNvPicPr>
          <p:nvPr/>
        </p:nvPicPr>
        <p:blipFill rotWithShape="1">
          <a:blip r:embed="rId3">
            <a:extLst>
              <a:ext uri="{28A0092B-C50C-407E-A947-70E740481C1C}">
                <a14:useLocalDpi xmlns:a14="http://schemas.microsoft.com/office/drawing/2010/main" val="0"/>
              </a:ext>
            </a:extLst>
          </a:blip>
          <a:srcRect l="16057" t="13059" r="19051" b="33908"/>
          <a:stretch/>
        </p:blipFill>
        <p:spPr bwMode="auto">
          <a:xfrm>
            <a:off x="0" y="1774208"/>
            <a:ext cx="9043849" cy="270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6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lh3.googleusercontent.com/ocF1d6gtTW1qjv2QGk3Ryk50FZ4K2jUGBywXqTDMeWh9enIeYAb-9tqFpWHY98pwjn7GTPoeMuIZlaC7z6t8bbDbSN3oMh8waQTxm_JU-IL70NXSIxK-CshkLsAj2TtA6K9jWbI"/>
          <p:cNvPicPr>
            <a:picLocks noChangeAspect="1" noChangeArrowheads="1"/>
          </p:cNvPicPr>
          <p:nvPr/>
        </p:nvPicPr>
        <p:blipFill rotWithShape="1">
          <a:blip r:embed="rId3">
            <a:extLst>
              <a:ext uri="{28A0092B-C50C-407E-A947-70E740481C1C}">
                <a14:useLocalDpi xmlns:a14="http://schemas.microsoft.com/office/drawing/2010/main" val="0"/>
              </a:ext>
            </a:extLst>
          </a:blip>
          <a:srcRect l="14179" t="14361" r="48201" b="12611"/>
          <a:stretch/>
        </p:blipFill>
        <p:spPr bwMode="auto">
          <a:xfrm>
            <a:off x="887104" y="127600"/>
            <a:ext cx="6100550" cy="6311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docs.google.com/a/ucdavis.edu/drawings/d/sCkO9WvG5_DQjnvZY8T21vg/image?w=164&amp;h=31&amp;rev=1&amp;ac=1&amp;parent=1HIMX5s2aA98IFJfecYhXVXjHX8Htpob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167" y="1990015"/>
            <a:ext cx="2901583" cy="5484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docs.google.com/a/ucdavis.edu/drawings/d/sCkO9WvG5_DQjnvZY8T21vg/image?w=164&amp;h=31&amp;rev=1&amp;ac=1&amp;parent=1HIMX5s2aA98IFJfecYhXVXjHX8Htpob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269" y="5437887"/>
            <a:ext cx="2770336" cy="52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AFFFF56-C179-4F7B-97CC-D42585B89368}"/>
              </a:ext>
            </a:extLst>
          </p:cNvPr>
          <p:cNvPicPr>
            <a:picLocks noGrp="1" noChangeAspect="1"/>
          </p:cNvPicPr>
          <p:nvPr>
            <p:ph type="pic" sz="quarter" idx="10"/>
          </p:nvPr>
        </p:nvPicPr>
        <p:blipFill>
          <a:blip r:embed="rId3"/>
          <a:srcRect l="10802" r="10802"/>
          <a:stretch>
            <a:fillRect/>
          </a:stretch>
        </p:blipFill>
        <p:spPr>
          <a:xfrm>
            <a:off x="1044575" y="774700"/>
            <a:ext cx="2016125" cy="2571750"/>
          </a:xfrm>
        </p:spPr>
      </p:pic>
      <p:sp>
        <p:nvSpPr>
          <p:cNvPr id="3" name="Text Placeholder 2">
            <a:extLst>
              <a:ext uri="{FF2B5EF4-FFF2-40B4-BE49-F238E27FC236}">
                <a16:creationId xmlns:a16="http://schemas.microsoft.com/office/drawing/2014/main" id="{B860A665-2A3E-47E0-B1D3-58A03FE4BAF0}"/>
              </a:ext>
            </a:extLst>
          </p:cNvPr>
          <p:cNvSpPr>
            <a:spLocks noGrp="1"/>
          </p:cNvSpPr>
          <p:nvPr>
            <p:ph type="body" sz="quarter" idx="12"/>
          </p:nvPr>
        </p:nvSpPr>
        <p:spPr>
          <a:xfrm>
            <a:off x="3416307" y="1343028"/>
            <a:ext cx="5727699" cy="852172"/>
          </a:xfrm>
        </p:spPr>
        <p:txBody>
          <a:bodyPr/>
          <a:lstStyle/>
          <a:p>
            <a:r>
              <a:rPr lang="en-US" dirty="0"/>
              <a:t>Senior Program Officer, OCLC Research</a:t>
            </a:r>
          </a:p>
        </p:txBody>
      </p:sp>
      <p:sp>
        <p:nvSpPr>
          <p:cNvPr id="4" name="Text Placeholder 3">
            <a:extLst>
              <a:ext uri="{FF2B5EF4-FFF2-40B4-BE49-F238E27FC236}">
                <a16:creationId xmlns:a16="http://schemas.microsoft.com/office/drawing/2014/main" id="{397D9879-2A8B-4CE4-A02C-0D25BE43383E}"/>
              </a:ext>
            </a:extLst>
          </p:cNvPr>
          <p:cNvSpPr>
            <a:spLocks noGrp="1"/>
          </p:cNvSpPr>
          <p:nvPr>
            <p:ph type="body" sz="quarter" idx="13"/>
          </p:nvPr>
        </p:nvSpPr>
        <p:spPr>
          <a:xfrm>
            <a:off x="3416300" y="692153"/>
            <a:ext cx="5727700" cy="650875"/>
          </a:xfrm>
        </p:spPr>
        <p:txBody>
          <a:bodyPr/>
          <a:lstStyle/>
          <a:p>
            <a:r>
              <a:rPr lang="en-US" dirty="0"/>
              <a:t>Karen Smith-Yoshimura</a:t>
            </a:r>
          </a:p>
        </p:txBody>
      </p:sp>
      <p:sp>
        <p:nvSpPr>
          <p:cNvPr id="5" name="Text Placeholder 4">
            <a:extLst>
              <a:ext uri="{FF2B5EF4-FFF2-40B4-BE49-F238E27FC236}">
                <a16:creationId xmlns:a16="http://schemas.microsoft.com/office/drawing/2014/main" id="{4067C9E5-CC1F-4299-9D00-883C0E1903A3}"/>
              </a:ext>
            </a:extLst>
          </p:cNvPr>
          <p:cNvSpPr>
            <a:spLocks noGrp="1"/>
          </p:cNvSpPr>
          <p:nvPr>
            <p:ph type="body" sz="quarter" idx="15"/>
          </p:nvPr>
        </p:nvSpPr>
        <p:spPr>
          <a:xfrm>
            <a:off x="882650" y="692153"/>
            <a:ext cx="161925" cy="2736847"/>
          </a:xfrm>
        </p:spPr>
        <p:txBody>
          <a:bodyPr/>
          <a:lstStyle/>
          <a:p>
            <a:endParaRPr lang="en-US" dirty="0"/>
          </a:p>
        </p:txBody>
      </p:sp>
      <p:pic>
        <p:nvPicPr>
          <p:cNvPr id="10" name="Picture Placeholder 8">
            <a:extLst>
              <a:ext uri="{FF2B5EF4-FFF2-40B4-BE49-F238E27FC236}">
                <a16:creationId xmlns:a16="http://schemas.microsoft.com/office/drawing/2014/main" id="{81D00676-EFD9-4BB9-8BCD-78C772E616C9}"/>
              </a:ext>
            </a:extLst>
          </p:cNvPr>
          <p:cNvPicPr>
            <a:picLocks noChangeAspect="1"/>
          </p:cNvPicPr>
          <p:nvPr/>
        </p:nvPicPr>
        <p:blipFill>
          <a:blip r:embed="rId4"/>
          <a:srcRect l="15746" r="15746"/>
          <a:stretch>
            <a:fillRect/>
          </a:stretch>
        </p:blipFill>
        <p:spPr>
          <a:xfrm>
            <a:off x="1044574" y="3775075"/>
            <a:ext cx="2016125" cy="2571750"/>
          </a:xfrm>
          <a:prstGeom prst="rect">
            <a:avLst/>
          </a:prstGeom>
        </p:spPr>
      </p:pic>
      <p:pic>
        <p:nvPicPr>
          <p:cNvPr id="13" name="Picture 12">
            <a:extLst>
              <a:ext uri="{FF2B5EF4-FFF2-40B4-BE49-F238E27FC236}">
                <a16:creationId xmlns:a16="http://schemas.microsoft.com/office/drawing/2014/main" id="{FDBEBCDB-3DA2-4EB4-9DF6-C6F9A3CB57B8}"/>
              </a:ext>
            </a:extLst>
          </p:cNvPr>
          <p:cNvPicPr>
            <a:picLocks noChangeAspect="1"/>
          </p:cNvPicPr>
          <p:nvPr/>
        </p:nvPicPr>
        <p:blipFill>
          <a:blip r:embed="rId5"/>
          <a:stretch>
            <a:fillRect/>
          </a:stretch>
        </p:blipFill>
        <p:spPr>
          <a:xfrm>
            <a:off x="947617" y="3692279"/>
            <a:ext cx="158510" cy="2737341"/>
          </a:xfrm>
          <a:prstGeom prst="rect">
            <a:avLst/>
          </a:prstGeom>
        </p:spPr>
      </p:pic>
      <p:sp>
        <p:nvSpPr>
          <p:cNvPr id="14" name="Text Placeholder 3">
            <a:extLst>
              <a:ext uri="{FF2B5EF4-FFF2-40B4-BE49-F238E27FC236}">
                <a16:creationId xmlns:a16="http://schemas.microsoft.com/office/drawing/2014/main" id="{6FC54C28-1D6D-441D-84C0-552963A05C0D}"/>
              </a:ext>
            </a:extLst>
          </p:cNvPr>
          <p:cNvSpPr txBox="1">
            <a:spLocks/>
          </p:cNvSpPr>
          <p:nvPr/>
        </p:nvSpPr>
        <p:spPr>
          <a:xfrm>
            <a:off x="3416307" y="3775075"/>
            <a:ext cx="5727700" cy="650875"/>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Xiaoli Li</a:t>
            </a:r>
          </a:p>
        </p:txBody>
      </p:sp>
      <p:sp>
        <p:nvSpPr>
          <p:cNvPr id="15" name="Text Placeholder 2">
            <a:extLst>
              <a:ext uri="{FF2B5EF4-FFF2-40B4-BE49-F238E27FC236}">
                <a16:creationId xmlns:a16="http://schemas.microsoft.com/office/drawing/2014/main" id="{BDEF95EC-AE0A-4123-8079-5D64E5E86B40}"/>
              </a:ext>
            </a:extLst>
          </p:cNvPr>
          <p:cNvSpPr txBox="1">
            <a:spLocks/>
          </p:cNvSpPr>
          <p:nvPr/>
        </p:nvSpPr>
        <p:spPr>
          <a:xfrm>
            <a:off x="3416300" y="4425950"/>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Department Head, Content Support</a:t>
            </a:r>
          </a:p>
          <a:p>
            <a:r>
              <a:rPr lang="en-US" dirty="0"/>
              <a:t>Services, UC Davis</a:t>
            </a:r>
          </a:p>
        </p:txBody>
      </p:sp>
    </p:spTree>
    <p:extLst>
      <p:ext uri="{BB962C8B-B14F-4D97-AF65-F5344CB8AC3E}">
        <p14:creationId xmlns:p14="http://schemas.microsoft.com/office/powerpoint/2010/main" val="312536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D21AC-60CF-4EA4-B448-11BDDD236446}"/>
              </a:ext>
            </a:extLst>
          </p:cNvPr>
          <p:cNvSpPr>
            <a:spLocks noGrp="1"/>
          </p:cNvSpPr>
          <p:nvPr>
            <p:ph type="body" sz="quarter" idx="10"/>
          </p:nvPr>
        </p:nvSpPr>
        <p:spPr>
          <a:xfrm>
            <a:off x="315259" y="1108081"/>
            <a:ext cx="8174038" cy="1541961"/>
          </a:xfrm>
        </p:spPr>
        <p:txBody>
          <a:bodyPr/>
          <a:lstStyle/>
          <a:p>
            <a:r>
              <a:rPr lang="en-US" sz="4800" dirty="0"/>
              <a:t>Translations</a:t>
            </a:r>
          </a:p>
          <a:p>
            <a:endParaRPr lang="en-US" dirty="0"/>
          </a:p>
        </p:txBody>
      </p:sp>
      <p:sp>
        <p:nvSpPr>
          <p:cNvPr id="3" name="Text Placeholder 2">
            <a:extLst>
              <a:ext uri="{FF2B5EF4-FFF2-40B4-BE49-F238E27FC236}">
                <a16:creationId xmlns:a16="http://schemas.microsoft.com/office/drawing/2014/main" id="{28FC78BD-740B-4FD7-A8A2-9F098E21420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CEFF868-F49D-4B91-A36E-D875F03EE90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7352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8DE78-0DD9-4FD0-8444-D7CB5B803A57}"/>
              </a:ext>
            </a:extLst>
          </p:cNvPr>
          <p:cNvSpPr txBox="1"/>
          <p:nvPr/>
        </p:nvSpPr>
        <p:spPr>
          <a:xfrm>
            <a:off x="1190625" y="1238252"/>
            <a:ext cx="1885950" cy="584775"/>
          </a:xfrm>
          <a:prstGeom prst="rect">
            <a:avLst/>
          </a:prstGeom>
          <a:noFill/>
        </p:spPr>
        <p:txBody>
          <a:bodyPr wrap="square" rtlCol="0">
            <a:spAutoFit/>
          </a:bodyPr>
          <a:lstStyle/>
          <a:p>
            <a:r>
              <a:rPr lang="el-GR" sz="3200" dirty="0">
                <a:solidFill>
                  <a:schemeClr val="accent5">
                    <a:lumMod val="75000"/>
                  </a:schemeClr>
                </a:solidFill>
              </a:rPr>
              <a:t>Ιλιάδα</a:t>
            </a:r>
            <a:endParaRPr lang="en-US" sz="3200" dirty="0">
              <a:solidFill>
                <a:schemeClr val="accent5">
                  <a:lumMod val="75000"/>
                </a:schemeClr>
              </a:solidFill>
            </a:endParaRPr>
          </a:p>
        </p:txBody>
      </p:sp>
      <p:sp>
        <p:nvSpPr>
          <p:cNvPr id="4" name="TextBox 3">
            <a:extLst>
              <a:ext uri="{FF2B5EF4-FFF2-40B4-BE49-F238E27FC236}">
                <a16:creationId xmlns:a16="http://schemas.microsoft.com/office/drawing/2014/main" id="{446BC432-3E5D-4BAE-9736-926DCAA7C7FF}"/>
              </a:ext>
            </a:extLst>
          </p:cNvPr>
          <p:cNvSpPr txBox="1"/>
          <p:nvPr/>
        </p:nvSpPr>
        <p:spPr>
          <a:xfrm>
            <a:off x="3733800" y="1374949"/>
            <a:ext cx="1415772" cy="584775"/>
          </a:xfrm>
          <a:prstGeom prst="rect">
            <a:avLst/>
          </a:prstGeom>
          <a:noFill/>
        </p:spPr>
        <p:txBody>
          <a:bodyPr wrap="none" rtlCol="0">
            <a:spAutoFit/>
          </a:bodyPr>
          <a:lstStyle/>
          <a:p>
            <a:r>
              <a:rPr lang="ja-JP" altLang="en-US" sz="3200" dirty="0">
                <a:solidFill>
                  <a:srgbClr val="FF0000"/>
                </a:solidFill>
                <a:latin typeface="Arial Unicode MS" pitchFamily="34" charset="-128"/>
                <a:ea typeface="Arial Unicode MS" pitchFamily="34" charset="-128"/>
                <a:cs typeface="Arial Unicode MS" pitchFamily="34" charset="-128"/>
              </a:rPr>
              <a:t>紅樓夢</a:t>
            </a:r>
            <a:endParaRPr lang="en-US" sz="3200" dirty="0">
              <a:solidFill>
                <a:srgbClr val="FF0000"/>
              </a:solidFill>
              <a:latin typeface="Arial Unicode MS" pitchFamily="34" charset="-128"/>
              <a:ea typeface="Arial Unicode MS" pitchFamily="34" charset="-128"/>
              <a:cs typeface="Arial Unicode MS" pitchFamily="34" charset="-128"/>
            </a:endParaRPr>
          </a:p>
        </p:txBody>
      </p:sp>
      <p:sp>
        <p:nvSpPr>
          <p:cNvPr id="5" name="TextBox 4">
            <a:extLst>
              <a:ext uri="{FF2B5EF4-FFF2-40B4-BE49-F238E27FC236}">
                <a16:creationId xmlns:a16="http://schemas.microsoft.com/office/drawing/2014/main" id="{03239589-01C6-4A61-A4E8-F5091C3B060D}"/>
              </a:ext>
            </a:extLst>
          </p:cNvPr>
          <p:cNvSpPr txBox="1"/>
          <p:nvPr/>
        </p:nvSpPr>
        <p:spPr>
          <a:xfrm>
            <a:off x="7083055" y="838738"/>
            <a:ext cx="719492" cy="2007216"/>
          </a:xfrm>
          <a:prstGeom prst="rect">
            <a:avLst/>
          </a:prstGeom>
          <a:noFill/>
        </p:spPr>
        <p:txBody>
          <a:bodyPr vert="wordArtVert" wrap="none" rtlCol="0">
            <a:spAutoFit/>
          </a:bodyPr>
          <a:lstStyle/>
          <a:p>
            <a:r>
              <a:rPr lang="ja-JP" altLang="en-US" sz="3200" dirty="0">
                <a:solidFill>
                  <a:srgbClr val="FF0000"/>
                </a:solidFill>
                <a:latin typeface="Arial Unicode MS" pitchFamily="34" charset="-128"/>
                <a:ea typeface="Arial Unicode MS" pitchFamily="34" charset="-128"/>
                <a:cs typeface="Arial Unicode MS" pitchFamily="34" charset="-128"/>
              </a:rPr>
              <a:t>源氏物語</a:t>
            </a:r>
            <a:endParaRPr lang="en-US" sz="3200" dirty="0">
              <a:solidFill>
                <a:srgbClr val="FF0000"/>
              </a:solidFill>
              <a:latin typeface="Arial Unicode MS" pitchFamily="34" charset="-128"/>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E3363F20-376F-4DA9-B828-FE8548E35F0D}"/>
              </a:ext>
            </a:extLst>
          </p:cNvPr>
          <p:cNvSpPr txBox="1"/>
          <p:nvPr/>
        </p:nvSpPr>
        <p:spPr>
          <a:xfrm>
            <a:off x="1112358" y="2593733"/>
            <a:ext cx="2114550" cy="507831"/>
          </a:xfrm>
          <a:prstGeom prst="rect">
            <a:avLst/>
          </a:prstGeom>
          <a:noFill/>
        </p:spPr>
        <p:txBody>
          <a:bodyPr wrap="square" rtlCol="0">
            <a:spAutoFit/>
          </a:bodyPr>
          <a:lstStyle/>
          <a:p>
            <a:r>
              <a:rPr lang="ar-AE" sz="2700" i="1" dirty="0">
                <a:solidFill>
                  <a:srgbClr val="00B050"/>
                </a:solidFill>
                <a:latin typeface="Arial Unicode MS" pitchFamily="34" charset="-128"/>
                <a:ea typeface="Arial Unicode MS" pitchFamily="34" charset="-128"/>
                <a:cs typeface="Arial Unicode MS" pitchFamily="34" charset="-128"/>
              </a:rPr>
              <a:t>زقاق المدق</a:t>
            </a:r>
            <a:endParaRPr lang="en-US" sz="2700" dirty="0">
              <a:solidFill>
                <a:srgbClr val="00B050"/>
              </a:solidFill>
              <a:latin typeface="Arial Unicode MS" pitchFamily="34" charset="-128"/>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5B92A912-5636-49BA-9076-703056B10E92}"/>
              </a:ext>
            </a:extLst>
          </p:cNvPr>
          <p:cNvSpPr txBox="1"/>
          <p:nvPr/>
        </p:nvSpPr>
        <p:spPr>
          <a:xfrm>
            <a:off x="1571028" y="3644024"/>
            <a:ext cx="2494594" cy="523220"/>
          </a:xfrm>
          <a:prstGeom prst="rect">
            <a:avLst/>
          </a:prstGeom>
          <a:noFill/>
        </p:spPr>
        <p:txBody>
          <a:bodyPr wrap="none" rtlCol="0">
            <a:spAutoFit/>
          </a:bodyPr>
          <a:lstStyle/>
          <a:p>
            <a:r>
              <a:rPr lang="az-Cyrl-AZ" sz="2800" dirty="0">
                <a:solidFill>
                  <a:srgbClr val="7030A0"/>
                </a:solidFill>
                <a:latin typeface="Arial Unicode MS" pitchFamily="34" charset="-128"/>
                <a:ea typeface="Arial Unicode MS" pitchFamily="34" charset="-128"/>
                <a:cs typeface="Arial Unicode MS" pitchFamily="34" charset="-128"/>
              </a:rPr>
              <a:t>Война и миръ</a:t>
            </a:r>
            <a:endParaRPr lang="en-US" sz="2800" dirty="0">
              <a:solidFill>
                <a:srgbClr val="7030A0"/>
              </a:solidFill>
              <a:latin typeface="Arial Unicode MS" pitchFamily="34" charset="-128"/>
              <a:ea typeface="Arial Unicode MS" pitchFamily="34" charset="-128"/>
              <a:cs typeface="Arial Unicode MS" pitchFamily="34" charset="-128"/>
            </a:endParaRPr>
          </a:p>
        </p:txBody>
      </p:sp>
      <p:sp>
        <p:nvSpPr>
          <p:cNvPr id="9" name="TextBox 8">
            <a:extLst>
              <a:ext uri="{FF2B5EF4-FFF2-40B4-BE49-F238E27FC236}">
                <a16:creationId xmlns:a16="http://schemas.microsoft.com/office/drawing/2014/main" id="{D025B8F7-6791-447D-A80D-CF7DC5227085}"/>
              </a:ext>
            </a:extLst>
          </p:cNvPr>
          <p:cNvSpPr txBox="1"/>
          <p:nvPr/>
        </p:nvSpPr>
        <p:spPr>
          <a:xfrm>
            <a:off x="4493885" y="3637042"/>
            <a:ext cx="2589170" cy="523220"/>
          </a:xfrm>
          <a:prstGeom prst="rect">
            <a:avLst/>
          </a:prstGeom>
          <a:noFill/>
          <a:ln w="0">
            <a:noFill/>
          </a:ln>
        </p:spPr>
        <p:txBody>
          <a:bodyPr wrap="none" rtlCol="0">
            <a:spAutoFit/>
          </a:bodyPr>
          <a:lstStyle/>
          <a:p>
            <a:r>
              <a:rPr lang="he-IL" sz="2800" b="1" dirty="0">
                <a:solidFill>
                  <a:srgbClr val="0070C0"/>
                </a:solidFill>
                <a:latin typeface="Arial Unicode MS" pitchFamily="34" charset="-128"/>
                <a:ea typeface="Arial Unicode MS" pitchFamily="34" charset="-128"/>
                <a:cs typeface="Arial Unicode MS" pitchFamily="34" charset="-128"/>
              </a:rPr>
              <a:t>דער בעל-תשובה</a:t>
            </a:r>
            <a:endParaRPr lang="en-US" sz="2800" dirty="0">
              <a:solidFill>
                <a:srgbClr val="0070C0"/>
              </a:solidFill>
              <a:latin typeface="Arial Unicode MS" pitchFamily="34" charset="-128"/>
              <a:ea typeface="Arial Unicode MS" pitchFamily="34" charset="-128"/>
              <a:cs typeface="Arial Unicode MS" pitchFamily="34" charset="-128"/>
            </a:endParaRPr>
          </a:p>
        </p:txBody>
      </p:sp>
      <p:sp>
        <p:nvSpPr>
          <p:cNvPr id="10" name="TextBox 9">
            <a:extLst>
              <a:ext uri="{FF2B5EF4-FFF2-40B4-BE49-F238E27FC236}">
                <a16:creationId xmlns:a16="http://schemas.microsoft.com/office/drawing/2014/main" id="{CC574792-2874-49C0-BEA9-0F6941A96E73}"/>
              </a:ext>
            </a:extLst>
          </p:cNvPr>
          <p:cNvSpPr txBox="1"/>
          <p:nvPr/>
        </p:nvSpPr>
        <p:spPr>
          <a:xfrm>
            <a:off x="1889422" y="4735119"/>
            <a:ext cx="5666936" cy="584775"/>
          </a:xfrm>
          <a:prstGeom prst="rect">
            <a:avLst/>
          </a:prstGeom>
          <a:noFill/>
        </p:spPr>
        <p:txBody>
          <a:bodyPr wrap="none" rtlCol="0">
            <a:spAutoFit/>
          </a:bodyPr>
          <a:lstStyle/>
          <a:p>
            <a:r>
              <a:rPr lang="gu-IN" sz="3200" i="1" dirty="0">
                <a:solidFill>
                  <a:schemeClr val="accent3">
                    <a:lumMod val="75000"/>
                  </a:schemeClr>
                </a:solidFill>
              </a:rPr>
              <a:t>સત્યના પ્રયોગો અથવા આત્મકથા</a:t>
            </a:r>
            <a:endParaRPr lang="en-US" sz="3200" dirty="0">
              <a:solidFill>
                <a:schemeClr val="accent3">
                  <a:lumMod val="75000"/>
                </a:schemeClr>
              </a:solidFill>
              <a:latin typeface="Arial Unicode MS" pitchFamily="34" charset="-128"/>
              <a:ea typeface="Arial Unicode MS" pitchFamily="34" charset="-128"/>
              <a:cs typeface="Arial Unicode MS" pitchFamily="34" charset="-128"/>
            </a:endParaRPr>
          </a:p>
        </p:txBody>
      </p:sp>
      <p:sp>
        <p:nvSpPr>
          <p:cNvPr id="19" name="TextBox 18">
            <a:extLst>
              <a:ext uri="{FF2B5EF4-FFF2-40B4-BE49-F238E27FC236}">
                <a16:creationId xmlns:a16="http://schemas.microsoft.com/office/drawing/2014/main" id="{0BE1B105-88B0-43AD-8A00-45CB3998604E}"/>
              </a:ext>
            </a:extLst>
          </p:cNvPr>
          <p:cNvSpPr txBox="1"/>
          <p:nvPr/>
        </p:nvSpPr>
        <p:spPr>
          <a:xfrm>
            <a:off x="3411415" y="2364336"/>
            <a:ext cx="2368750" cy="584775"/>
          </a:xfrm>
          <a:prstGeom prst="rect">
            <a:avLst/>
          </a:prstGeom>
          <a:noFill/>
        </p:spPr>
        <p:txBody>
          <a:bodyPr wrap="square" rtlCol="0">
            <a:spAutoFit/>
          </a:bodyPr>
          <a:lstStyle/>
          <a:p>
            <a:r>
              <a:rPr lang="en-US" sz="3200" dirty="0">
                <a:solidFill>
                  <a:schemeClr val="accent6">
                    <a:lumMod val="75000"/>
                  </a:schemeClr>
                </a:solidFill>
                <a:latin typeface="Arial Unicode MS" pitchFamily="34" charset="-128"/>
                <a:ea typeface="Arial Unicode MS" pitchFamily="34" charset="-128"/>
                <a:cs typeface="Arial Unicode MS" pitchFamily="34" charset="-128"/>
              </a:rPr>
              <a:t>   </a:t>
            </a:r>
            <a:r>
              <a:rPr lang="as-IN" sz="3200" dirty="0">
                <a:solidFill>
                  <a:schemeClr val="accent6">
                    <a:lumMod val="75000"/>
                  </a:schemeClr>
                </a:solidFill>
                <a:latin typeface="Arial Unicode MS" pitchFamily="34" charset="-128"/>
                <a:ea typeface="Arial Unicode MS" pitchFamily="34" charset="-128"/>
                <a:cs typeface="Arial Unicode MS" pitchFamily="34" charset="-128"/>
              </a:rPr>
              <a:t>ঘরে বাইরে</a:t>
            </a:r>
            <a:endParaRPr lang="en-US" sz="3200" dirty="0">
              <a:solidFill>
                <a:schemeClr val="accent6">
                  <a:lumMod val="7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312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8DE78-0DD9-4FD0-8444-D7CB5B803A57}"/>
              </a:ext>
            </a:extLst>
          </p:cNvPr>
          <p:cNvSpPr txBox="1"/>
          <p:nvPr/>
        </p:nvSpPr>
        <p:spPr>
          <a:xfrm>
            <a:off x="1190625" y="1238252"/>
            <a:ext cx="1885950" cy="584775"/>
          </a:xfrm>
          <a:prstGeom prst="rect">
            <a:avLst/>
          </a:prstGeom>
          <a:noFill/>
        </p:spPr>
        <p:txBody>
          <a:bodyPr wrap="square" rtlCol="0">
            <a:spAutoFit/>
          </a:bodyPr>
          <a:lstStyle/>
          <a:p>
            <a:r>
              <a:rPr lang="el-GR" sz="3200" dirty="0">
                <a:solidFill>
                  <a:schemeClr val="accent5">
                    <a:lumMod val="75000"/>
                  </a:schemeClr>
                </a:solidFill>
              </a:rPr>
              <a:t>Ιλιάδα</a:t>
            </a:r>
            <a:endParaRPr lang="en-US" sz="3200" dirty="0">
              <a:solidFill>
                <a:schemeClr val="accent5">
                  <a:lumMod val="75000"/>
                </a:schemeClr>
              </a:solidFill>
            </a:endParaRPr>
          </a:p>
        </p:txBody>
      </p:sp>
      <p:sp>
        <p:nvSpPr>
          <p:cNvPr id="4" name="TextBox 3">
            <a:extLst>
              <a:ext uri="{FF2B5EF4-FFF2-40B4-BE49-F238E27FC236}">
                <a16:creationId xmlns:a16="http://schemas.microsoft.com/office/drawing/2014/main" id="{446BC432-3E5D-4BAE-9736-926DCAA7C7FF}"/>
              </a:ext>
            </a:extLst>
          </p:cNvPr>
          <p:cNvSpPr txBox="1"/>
          <p:nvPr/>
        </p:nvSpPr>
        <p:spPr>
          <a:xfrm>
            <a:off x="3733800" y="1374949"/>
            <a:ext cx="1415772" cy="584775"/>
          </a:xfrm>
          <a:prstGeom prst="rect">
            <a:avLst/>
          </a:prstGeom>
          <a:noFill/>
        </p:spPr>
        <p:txBody>
          <a:bodyPr wrap="none" rtlCol="0">
            <a:spAutoFit/>
          </a:bodyPr>
          <a:lstStyle/>
          <a:p>
            <a:r>
              <a:rPr lang="ja-JP" altLang="en-US" sz="3200" dirty="0">
                <a:solidFill>
                  <a:srgbClr val="FF0000"/>
                </a:solidFill>
                <a:latin typeface="Arial Unicode MS" pitchFamily="34" charset="-128"/>
                <a:ea typeface="Arial Unicode MS" pitchFamily="34" charset="-128"/>
                <a:cs typeface="Arial Unicode MS" pitchFamily="34" charset="-128"/>
              </a:rPr>
              <a:t>紅樓夢</a:t>
            </a:r>
            <a:endParaRPr lang="en-US" sz="3200" dirty="0">
              <a:solidFill>
                <a:srgbClr val="FF0000"/>
              </a:solidFill>
              <a:latin typeface="Arial Unicode MS" pitchFamily="34" charset="-128"/>
              <a:ea typeface="Arial Unicode MS" pitchFamily="34" charset="-128"/>
              <a:cs typeface="Arial Unicode MS" pitchFamily="34" charset="-128"/>
            </a:endParaRPr>
          </a:p>
        </p:txBody>
      </p:sp>
      <p:sp>
        <p:nvSpPr>
          <p:cNvPr id="5" name="TextBox 4">
            <a:extLst>
              <a:ext uri="{FF2B5EF4-FFF2-40B4-BE49-F238E27FC236}">
                <a16:creationId xmlns:a16="http://schemas.microsoft.com/office/drawing/2014/main" id="{03239589-01C6-4A61-A4E8-F5091C3B060D}"/>
              </a:ext>
            </a:extLst>
          </p:cNvPr>
          <p:cNvSpPr txBox="1"/>
          <p:nvPr/>
        </p:nvSpPr>
        <p:spPr>
          <a:xfrm>
            <a:off x="7083055" y="838738"/>
            <a:ext cx="719492" cy="2007216"/>
          </a:xfrm>
          <a:prstGeom prst="rect">
            <a:avLst/>
          </a:prstGeom>
          <a:noFill/>
        </p:spPr>
        <p:txBody>
          <a:bodyPr vert="wordArtVert" wrap="none" rtlCol="0">
            <a:spAutoFit/>
          </a:bodyPr>
          <a:lstStyle/>
          <a:p>
            <a:r>
              <a:rPr lang="ja-JP" altLang="en-US" sz="3200" dirty="0">
                <a:solidFill>
                  <a:srgbClr val="FF0000"/>
                </a:solidFill>
                <a:latin typeface="Arial Unicode MS" pitchFamily="34" charset="-128"/>
                <a:ea typeface="Arial Unicode MS" pitchFamily="34" charset="-128"/>
                <a:cs typeface="Arial Unicode MS" pitchFamily="34" charset="-128"/>
              </a:rPr>
              <a:t>源氏物語</a:t>
            </a:r>
            <a:endParaRPr lang="en-US" sz="3200" dirty="0">
              <a:solidFill>
                <a:srgbClr val="FF0000"/>
              </a:solidFill>
              <a:latin typeface="Arial Unicode MS" pitchFamily="34" charset="-128"/>
              <a:ea typeface="Arial Unicode MS" pitchFamily="34" charset="-128"/>
              <a:cs typeface="Arial Unicode MS" pitchFamily="34" charset="-128"/>
            </a:endParaRPr>
          </a:p>
        </p:txBody>
      </p:sp>
      <p:sp>
        <p:nvSpPr>
          <p:cNvPr id="6" name="TextBox 5">
            <a:extLst>
              <a:ext uri="{FF2B5EF4-FFF2-40B4-BE49-F238E27FC236}">
                <a16:creationId xmlns:a16="http://schemas.microsoft.com/office/drawing/2014/main" id="{E3363F20-376F-4DA9-B828-FE8548E35F0D}"/>
              </a:ext>
            </a:extLst>
          </p:cNvPr>
          <p:cNvSpPr txBox="1"/>
          <p:nvPr/>
        </p:nvSpPr>
        <p:spPr>
          <a:xfrm>
            <a:off x="1112358" y="2593733"/>
            <a:ext cx="2114550" cy="507831"/>
          </a:xfrm>
          <a:prstGeom prst="rect">
            <a:avLst/>
          </a:prstGeom>
          <a:noFill/>
        </p:spPr>
        <p:txBody>
          <a:bodyPr wrap="square" rtlCol="0">
            <a:spAutoFit/>
          </a:bodyPr>
          <a:lstStyle/>
          <a:p>
            <a:r>
              <a:rPr lang="ar-AE" sz="2700" i="1" dirty="0">
                <a:solidFill>
                  <a:srgbClr val="00B050"/>
                </a:solidFill>
                <a:latin typeface="Arial Unicode MS" pitchFamily="34" charset="-128"/>
                <a:ea typeface="Arial Unicode MS" pitchFamily="34" charset="-128"/>
                <a:cs typeface="Arial Unicode MS" pitchFamily="34" charset="-128"/>
              </a:rPr>
              <a:t>زقاق المدق</a:t>
            </a:r>
            <a:endParaRPr lang="en-US" sz="2700" dirty="0">
              <a:solidFill>
                <a:srgbClr val="00B050"/>
              </a:solidFill>
              <a:latin typeface="Arial Unicode MS" pitchFamily="34" charset="-128"/>
              <a:ea typeface="Arial Unicode MS" pitchFamily="34" charset="-128"/>
              <a:cs typeface="Arial Unicode MS" pitchFamily="34" charset="-128"/>
            </a:endParaRPr>
          </a:p>
        </p:txBody>
      </p:sp>
      <p:sp>
        <p:nvSpPr>
          <p:cNvPr id="7" name="TextBox 6">
            <a:extLst>
              <a:ext uri="{FF2B5EF4-FFF2-40B4-BE49-F238E27FC236}">
                <a16:creationId xmlns:a16="http://schemas.microsoft.com/office/drawing/2014/main" id="{88730488-7AED-430D-A32B-A8FD49EBA5D9}"/>
              </a:ext>
            </a:extLst>
          </p:cNvPr>
          <p:cNvSpPr txBox="1"/>
          <p:nvPr/>
        </p:nvSpPr>
        <p:spPr>
          <a:xfrm>
            <a:off x="3612048" y="2558666"/>
            <a:ext cx="1664802" cy="584775"/>
          </a:xfrm>
          <a:prstGeom prst="rect">
            <a:avLst/>
          </a:prstGeom>
          <a:noFill/>
        </p:spPr>
        <p:txBody>
          <a:bodyPr wrap="square" rtlCol="0">
            <a:spAutoFit/>
          </a:bodyPr>
          <a:lstStyle/>
          <a:p>
            <a:r>
              <a:rPr lang="as-IN" sz="3200" dirty="0">
                <a:solidFill>
                  <a:schemeClr val="accent6">
                    <a:lumMod val="75000"/>
                  </a:schemeClr>
                </a:solidFill>
                <a:latin typeface="Arial Unicode MS" pitchFamily="34" charset="-128"/>
                <a:ea typeface="Arial Unicode MS" pitchFamily="34" charset="-128"/>
                <a:cs typeface="Arial Unicode MS" pitchFamily="34" charset="-128"/>
              </a:rPr>
              <a:t>ঘরে বাইরে</a:t>
            </a:r>
            <a:endParaRPr lang="en-US" sz="320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8" name="TextBox 7">
            <a:extLst>
              <a:ext uri="{FF2B5EF4-FFF2-40B4-BE49-F238E27FC236}">
                <a16:creationId xmlns:a16="http://schemas.microsoft.com/office/drawing/2014/main" id="{5B92A912-5636-49BA-9076-703056B10E92}"/>
              </a:ext>
            </a:extLst>
          </p:cNvPr>
          <p:cNvSpPr txBox="1"/>
          <p:nvPr/>
        </p:nvSpPr>
        <p:spPr>
          <a:xfrm>
            <a:off x="1571028" y="3644024"/>
            <a:ext cx="2494594" cy="523220"/>
          </a:xfrm>
          <a:prstGeom prst="rect">
            <a:avLst/>
          </a:prstGeom>
          <a:noFill/>
        </p:spPr>
        <p:txBody>
          <a:bodyPr wrap="none" rtlCol="0">
            <a:spAutoFit/>
          </a:bodyPr>
          <a:lstStyle/>
          <a:p>
            <a:r>
              <a:rPr lang="az-Cyrl-AZ" sz="2800" dirty="0">
                <a:solidFill>
                  <a:srgbClr val="7030A0"/>
                </a:solidFill>
                <a:latin typeface="Arial Unicode MS" pitchFamily="34" charset="-128"/>
                <a:ea typeface="Arial Unicode MS" pitchFamily="34" charset="-128"/>
                <a:cs typeface="Arial Unicode MS" pitchFamily="34" charset="-128"/>
              </a:rPr>
              <a:t>Война и миръ</a:t>
            </a:r>
            <a:endParaRPr lang="en-US" sz="2800" dirty="0">
              <a:solidFill>
                <a:srgbClr val="7030A0"/>
              </a:solidFill>
              <a:latin typeface="Arial Unicode MS" pitchFamily="34" charset="-128"/>
              <a:ea typeface="Arial Unicode MS" pitchFamily="34" charset="-128"/>
              <a:cs typeface="Arial Unicode MS" pitchFamily="34" charset="-128"/>
            </a:endParaRPr>
          </a:p>
        </p:txBody>
      </p:sp>
      <p:sp>
        <p:nvSpPr>
          <p:cNvPr id="9" name="TextBox 8">
            <a:extLst>
              <a:ext uri="{FF2B5EF4-FFF2-40B4-BE49-F238E27FC236}">
                <a16:creationId xmlns:a16="http://schemas.microsoft.com/office/drawing/2014/main" id="{D025B8F7-6791-447D-A80D-CF7DC5227085}"/>
              </a:ext>
            </a:extLst>
          </p:cNvPr>
          <p:cNvSpPr txBox="1"/>
          <p:nvPr/>
        </p:nvSpPr>
        <p:spPr>
          <a:xfrm>
            <a:off x="4493885" y="3637042"/>
            <a:ext cx="2589170" cy="523220"/>
          </a:xfrm>
          <a:prstGeom prst="rect">
            <a:avLst/>
          </a:prstGeom>
          <a:noFill/>
          <a:ln w="0">
            <a:noFill/>
          </a:ln>
        </p:spPr>
        <p:txBody>
          <a:bodyPr wrap="none" rtlCol="0">
            <a:spAutoFit/>
          </a:bodyPr>
          <a:lstStyle/>
          <a:p>
            <a:r>
              <a:rPr lang="he-IL" sz="2800" b="1" dirty="0">
                <a:solidFill>
                  <a:srgbClr val="0070C0"/>
                </a:solidFill>
                <a:latin typeface="Arial Unicode MS" pitchFamily="34" charset="-128"/>
                <a:ea typeface="Arial Unicode MS" pitchFamily="34" charset="-128"/>
                <a:cs typeface="Arial Unicode MS" pitchFamily="34" charset="-128"/>
              </a:rPr>
              <a:t>דער בעל-תשובה</a:t>
            </a:r>
            <a:endParaRPr lang="en-US" sz="2800" dirty="0">
              <a:solidFill>
                <a:srgbClr val="0070C0"/>
              </a:solidFill>
              <a:latin typeface="Arial Unicode MS" pitchFamily="34" charset="-128"/>
              <a:ea typeface="Arial Unicode MS" pitchFamily="34" charset="-128"/>
              <a:cs typeface="Arial Unicode MS" pitchFamily="34" charset="-128"/>
            </a:endParaRPr>
          </a:p>
        </p:txBody>
      </p:sp>
      <p:sp>
        <p:nvSpPr>
          <p:cNvPr id="10" name="TextBox 9">
            <a:extLst>
              <a:ext uri="{FF2B5EF4-FFF2-40B4-BE49-F238E27FC236}">
                <a16:creationId xmlns:a16="http://schemas.microsoft.com/office/drawing/2014/main" id="{CC574792-2874-49C0-BEA9-0F6941A96E73}"/>
              </a:ext>
            </a:extLst>
          </p:cNvPr>
          <p:cNvSpPr txBox="1"/>
          <p:nvPr/>
        </p:nvSpPr>
        <p:spPr>
          <a:xfrm>
            <a:off x="1889422" y="4735119"/>
            <a:ext cx="5666936" cy="584775"/>
          </a:xfrm>
          <a:prstGeom prst="rect">
            <a:avLst/>
          </a:prstGeom>
          <a:noFill/>
        </p:spPr>
        <p:txBody>
          <a:bodyPr wrap="none" rtlCol="0">
            <a:spAutoFit/>
          </a:bodyPr>
          <a:lstStyle/>
          <a:p>
            <a:r>
              <a:rPr lang="gu-IN" sz="3200" i="1" dirty="0">
                <a:solidFill>
                  <a:schemeClr val="accent3">
                    <a:lumMod val="75000"/>
                  </a:schemeClr>
                </a:solidFill>
              </a:rPr>
              <a:t>સત્યના પ્રયોગો અથવા આત્મકથા</a:t>
            </a:r>
            <a:endParaRPr lang="en-US" sz="3200" dirty="0">
              <a:solidFill>
                <a:schemeClr val="accent3">
                  <a:lumMod val="75000"/>
                </a:schemeClr>
              </a:solidFill>
              <a:latin typeface="Arial Unicode MS" pitchFamily="34" charset="-128"/>
              <a:ea typeface="Arial Unicode MS" pitchFamily="34" charset="-128"/>
              <a:cs typeface="Arial Unicode MS" pitchFamily="34" charset="-128"/>
            </a:endParaRPr>
          </a:p>
        </p:txBody>
      </p:sp>
      <p:sp>
        <p:nvSpPr>
          <p:cNvPr id="11" name="TextBox 10">
            <a:extLst>
              <a:ext uri="{FF2B5EF4-FFF2-40B4-BE49-F238E27FC236}">
                <a16:creationId xmlns:a16="http://schemas.microsoft.com/office/drawing/2014/main" id="{F18E074A-F5B1-4E90-8093-C3D59AF61BF6}"/>
              </a:ext>
            </a:extLst>
          </p:cNvPr>
          <p:cNvSpPr txBox="1"/>
          <p:nvPr/>
        </p:nvSpPr>
        <p:spPr>
          <a:xfrm>
            <a:off x="1169218" y="1830897"/>
            <a:ext cx="1168910" cy="400110"/>
          </a:xfrm>
          <a:prstGeom prst="rect">
            <a:avLst/>
          </a:prstGeom>
          <a:noFill/>
        </p:spPr>
        <p:txBody>
          <a:bodyPr wrap="none" rtlCol="0">
            <a:spAutoFit/>
          </a:bodyPr>
          <a:lstStyle/>
          <a:p>
            <a:r>
              <a:rPr lang="en-US" sz="2000" i="1" dirty="0">
                <a:latin typeface="Arial" pitchFamily="34" charset="0"/>
                <a:cs typeface="Arial" pitchFamily="34" charset="0"/>
              </a:rPr>
              <a:t>The Iliad</a:t>
            </a:r>
          </a:p>
        </p:txBody>
      </p:sp>
      <p:sp>
        <p:nvSpPr>
          <p:cNvPr id="12" name="TextBox 11">
            <a:extLst>
              <a:ext uri="{FF2B5EF4-FFF2-40B4-BE49-F238E27FC236}">
                <a16:creationId xmlns:a16="http://schemas.microsoft.com/office/drawing/2014/main" id="{1AA4DAC4-C8E4-4866-B492-039F45138CD9}"/>
              </a:ext>
            </a:extLst>
          </p:cNvPr>
          <p:cNvSpPr txBox="1"/>
          <p:nvPr/>
        </p:nvSpPr>
        <p:spPr>
          <a:xfrm>
            <a:off x="2818325" y="1930036"/>
            <a:ext cx="3331361" cy="400110"/>
          </a:xfrm>
          <a:prstGeom prst="rect">
            <a:avLst/>
          </a:prstGeom>
          <a:noFill/>
        </p:spPr>
        <p:txBody>
          <a:bodyPr wrap="none" rtlCol="0">
            <a:spAutoFit/>
          </a:bodyPr>
          <a:lstStyle/>
          <a:p>
            <a:r>
              <a:rPr lang="en-US" sz="2000" i="1" dirty="0">
                <a:latin typeface="Arial" pitchFamily="34" charset="0"/>
                <a:cs typeface="Arial" pitchFamily="34" charset="0"/>
              </a:rPr>
              <a:t>Dream of the Red Chamber</a:t>
            </a:r>
          </a:p>
        </p:txBody>
      </p:sp>
      <p:sp>
        <p:nvSpPr>
          <p:cNvPr id="13" name="Rectangle 12">
            <a:extLst>
              <a:ext uri="{FF2B5EF4-FFF2-40B4-BE49-F238E27FC236}">
                <a16:creationId xmlns:a16="http://schemas.microsoft.com/office/drawing/2014/main" id="{7AB8F6E9-F53B-4266-B995-D9435FD8BB30}"/>
              </a:ext>
            </a:extLst>
          </p:cNvPr>
          <p:cNvSpPr/>
          <p:nvPr/>
        </p:nvSpPr>
        <p:spPr>
          <a:xfrm>
            <a:off x="6321469" y="2884534"/>
            <a:ext cx="2128018" cy="400110"/>
          </a:xfrm>
          <a:prstGeom prst="rect">
            <a:avLst/>
          </a:prstGeom>
        </p:spPr>
        <p:txBody>
          <a:bodyPr vert="horz" wrap="none">
            <a:spAutoFit/>
          </a:bodyPr>
          <a:lstStyle/>
          <a:p>
            <a:r>
              <a:rPr lang="en-US" sz="2000" i="1" dirty="0">
                <a:latin typeface="Arial" pitchFamily="34" charset="0"/>
                <a:cs typeface="Arial" pitchFamily="34" charset="0"/>
              </a:rPr>
              <a:t>The Tale of </a:t>
            </a:r>
            <a:r>
              <a:rPr lang="en-US" sz="2000" i="1" dirty="0" err="1">
                <a:latin typeface="Arial" pitchFamily="34" charset="0"/>
                <a:cs typeface="Arial" pitchFamily="34" charset="0"/>
              </a:rPr>
              <a:t>Genji</a:t>
            </a:r>
            <a:endParaRPr lang="en-US" sz="2000" i="1" dirty="0">
              <a:latin typeface="Arial" pitchFamily="34" charset="0"/>
              <a:cs typeface="Arial" pitchFamily="34" charset="0"/>
            </a:endParaRPr>
          </a:p>
        </p:txBody>
      </p:sp>
      <p:sp>
        <p:nvSpPr>
          <p:cNvPr id="14" name="TextBox 13">
            <a:extLst>
              <a:ext uri="{FF2B5EF4-FFF2-40B4-BE49-F238E27FC236}">
                <a16:creationId xmlns:a16="http://schemas.microsoft.com/office/drawing/2014/main" id="{5C94EE55-0B4A-4009-83F2-7712F5DFC02A}"/>
              </a:ext>
            </a:extLst>
          </p:cNvPr>
          <p:cNvSpPr txBox="1"/>
          <p:nvPr/>
        </p:nvSpPr>
        <p:spPr>
          <a:xfrm>
            <a:off x="1112358" y="3052330"/>
            <a:ext cx="1502463" cy="400110"/>
          </a:xfrm>
          <a:prstGeom prst="rect">
            <a:avLst/>
          </a:prstGeom>
          <a:noFill/>
        </p:spPr>
        <p:txBody>
          <a:bodyPr wrap="none" rtlCol="0">
            <a:spAutoFit/>
          </a:bodyPr>
          <a:lstStyle/>
          <a:p>
            <a:r>
              <a:rPr lang="en-US" sz="2000" i="1" dirty="0" err="1">
                <a:latin typeface="Arial" pitchFamily="34" charset="0"/>
                <a:cs typeface="Arial" pitchFamily="34" charset="0"/>
              </a:rPr>
              <a:t>Midaq</a:t>
            </a:r>
            <a:r>
              <a:rPr lang="en-US" sz="2000" i="1" dirty="0">
                <a:latin typeface="Arial" pitchFamily="34" charset="0"/>
                <a:cs typeface="Arial" pitchFamily="34" charset="0"/>
              </a:rPr>
              <a:t> Alley</a:t>
            </a:r>
          </a:p>
        </p:txBody>
      </p:sp>
      <p:sp>
        <p:nvSpPr>
          <p:cNvPr id="15" name="TextBox 14">
            <a:extLst>
              <a:ext uri="{FF2B5EF4-FFF2-40B4-BE49-F238E27FC236}">
                <a16:creationId xmlns:a16="http://schemas.microsoft.com/office/drawing/2014/main" id="{2D4F8853-67F2-48CA-908E-B01E08B3C681}"/>
              </a:ext>
            </a:extLst>
          </p:cNvPr>
          <p:cNvSpPr txBox="1"/>
          <p:nvPr/>
        </p:nvSpPr>
        <p:spPr>
          <a:xfrm>
            <a:off x="3048185" y="3020701"/>
            <a:ext cx="3047629" cy="400110"/>
          </a:xfrm>
          <a:prstGeom prst="rect">
            <a:avLst/>
          </a:prstGeom>
          <a:noFill/>
        </p:spPr>
        <p:txBody>
          <a:bodyPr wrap="none" rtlCol="0">
            <a:spAutoFit/>
          </a:bodyPr>
          <a:lstStyle/>
          <a:p>
            <a:r>
              <a:rPr lang="en-US" sz="2000" i="1" dirty="0">
                <a:latin typeface="Arial" pitchFamily="34" charset="0"/>
                <a:cs typeface="Arial" pitchFamily="34" charset="0"/>
              </a:rPr>
              <a:t>The Home and the World</a:t>
            </a:r>
          </a:p>
        </p:txBody>
      </p:sp>
      <p:sp>
        <p:nvSpPr>
          <p:cNvPr id="16" name="TextBox 15">
            <a:extLst>
              <a:ext uri="{FF2B5EF4-FFF2-40B4-BE49-F238E27FC236}">
                <a16:creationId xmlns:a16="http://schemas.microsoft.com/office/drawing/2014/main" id="{A9C9CF30-4CFB-47F0-9537-E19DB619015F}"/>
              </a:ext>
            </a:extLst>
          </p:cNvPr>
          <p:cNvSpPr txBox="1"/>
          <p:nvPr/>
        </p:nvSpPr>
        <p:spPr>
          <a:xfrm>
            <a:off x="1576336" y="4174162"/>
            <a:ext cx="2076970" cy="400110"/>
          </a:xfrm>
          <a:prstGeom prst="rect">
            <a:avLst/>
          </a:prstGeom>
          <a:noFill/>
        </p:spPr>
        <p:txBody>
          <a:bodyPr wrap="square" rtlCol="0">
            <a:spAutoFit/>
          </a:bodyPr>
          <a:lstStyle/>
          <a:p>
            <a:r>
              <a:rPr lang="en-US" sz="2000" i="1" dirty="0">
                <a:latin typeface="Arial" pitchFamily="34" charset="0"/>
                <a:cs typeface="Arial" pitchFamily="34" charset="0"/>
              </a:rPr>
              <a:t>War and Peace</a:t>
            </a:r>
          </a:p>
        </p:txBody>
      </p:sp>
      <p:sp>
        <p:nvSpPr>
          <p:cNvPr id="17" name="TextBox 16">
            <a:extLst>
              <a:ext uri="{FF2B5EF4-FFF2-40B4-BE49-F238E27FC236}">
                <a16:creationId xmlns:a16="http://schemas.microsoft.com/office/drawing/2014/main" id="{A7614C94-7B5E-486C-B5BE-51372BB14130}"/>
              </a:ext>
            </a:extLst>
          </p:cNvPr>
          <p:cNvSpPr txBox="1"/>
          <p:nvPr/>
        </p:nvSpPr>
        <p:spPr>
          <a:xfrm>
            <a:off x="4909437" y="4143328"/>
            <a:ext cx="1638590" cy="400110"/>
          </a:xfrm>
          <a:prstGeom prst="rect">
            <a:avLst/>
          </a:prstGeom>
          <a:noFill/>
        </p:spPr>
        <p:txBody>
          <a:bodyPr wrap="none" rtlCol="0">
            <a:spAutoFit/>
          </a:bodyPr>
          <a:lstStyle/>
          <a:p>
            <a:r>
              <a:rPr lang="en-US" sz="2000" i="1" dirty="0">
                <a:latin typeface="Arial" pitchFamily="34" charset="0"/>
                <a:cs typeface="Arial" pitchFamily="34" charset="0"/>
              </a:rPr>
              <a:t>The Penitent</a:t>
            </a:r>
          </a:p>
        </p:txBody>
      </p:sp>
      <p:sp>
        <p:nvSpPr>
          <p:cNvPr id="18" name="TextBox 17">
            <a:extLst>
              <a:ext uri="{FF2B5EF4-FFF2-40B4-BE49-F238E27FC236}">
                <a16:creationId xmlns:a16="http://schemas.microsoft.com/office/drawing/2014/main" id="{D3A90B53-DFCF-4600-8EB1-D36081CA9C94}"/>
              </a:ext>
            </a:extLst>
          </p:cNvPr>
          <p:cNvSpPr txBox="1"/>
          <p:nvPr/>
        </p:nvSpPr>
        <p:spPr>
          <a:xfrm>
            <a:off x="2453470" y="5211415"/>
            <a:ext cx="4663649" cy="707886"/>
          </a:xfrm>
          <a:prstGeom prst="rect">
            <a:avLst/>
          </a:prstGeom>
          <a:noFill/>
        </p:spPr>
        <p:txBody>
          <a:bodyPr wrap="none" rtlCol="0">
            <a:spAutoFit/>
          </a:bodyPr>
          <a:lstStyle/>
          <a:p>
            <a:r>
              <a:rPr lang="en-US" sz="2000" i="1" dirty="0">
                <a:latin typeface="Arial" pitchFamily="34" charset="0"/>
                <a:cs typeface="Arial" pitchFamily="34" charset="0"/>
              </a:rPr>
              <a:t>The Story of My Experiments with Truth</a:t>
            </a:r>
          </a:p>
          <a:p>
            <a:r>
              <a:rPr lang="en-US" sz="2000" i="1" dirty="0">
                <a:latin typeface="Arial" pitchFamily="34" charset="0"/>
                <a:cs typeface="Arial" pitchFamily="34" charset="0"/>
              </a:rPr>
              <a:t>           [Gandhi autobiography]</a:t>
            </a:r>
            <a:endParaRPr lang="en-US" i="1" dirty="0">
              <a:latin typeface="Arial" pitchFamily="34" charset="0"/>
              <a:cs typeface="Arial" pitchFamily="34" charset="0"/>
            </a:endParaRPr>
          </a:p>
        </p:txBody>
      </p:sp>
    </p:spTree>
    <p:extLst>
      <p:ext uri="{BB962C8B-B14F-4D97-AF65-F5344CB8AC3E}">
        <p14:creationId xmlns:p14="http://schemas.microsoft.com/office/powerpoint/2010/main" val="400462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8"/>
          <p:cNvGrpSpPr/>
          <p:nvPr/>
        </p:nvGrpSpPr>
        <p:grpSpPr>
          <a:xfrm>
            <a:off x="1449287" y="2833590"/>
            <a:ext cx="1414463" cy="727122"/>
            <a:chOff x="476604" y="2405939"/>
            <a:chExt cx="2514600" cy="1292661"/>
          </a:xfrm>
        </p:grpSpPr>
        <p:sp>
          <p:nvSpPr>
            <p:cNvPr id="7" name="TextBox 6"/>
            <p:cNvSpPr txBox="1"/>
            <p:nvPr/>
          </p:nvSpPr>
          <p:spPr>
            <a:xfrm>
              <a:off x="476604" y="2405939"/>
              <a:ext cx="2514600" cy="1292661"/>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cs typeface="Arial" pitchFamily="34" charset="0"/>
                </a:rPr>
                <a:t>Title:	</a:t>
              </a:r>
              <a:r>
                <a:rPr lang="ko-KR" altLang="en-US" sz="825" dirty="0"/>
                <a:t>존재 와 시간 </a:t>
              </a:r>
              <a:r>
                <a:rPr lang="en-US" sz="825" dirty="0">
                  <a:cs typeface="Arial" pitchFamily="34" charset="0"/>
                </a:rPr>
                <a:t>Language:	Korean</a:t>
              </a:r>
            </a:p>
            <a:p>
              <a:pPr>
                <a:tabLst>
                  <a:tab pos="581323" algn="l"/>
                </a:tabLst>
              </a:pPr>
              <a:r>
                <a:rPr lang="en-US" sz="825" dirty="0">
                  <a:cs typeface="Arial" pitchFamily="34" charset="0"/>
                </a:rPr>
                <a:t>Translator:	</a:t>
              </a:r>
              <a:r>
                <a:rPr lang="ko-KR" altLang="en-US" sz="825" dirty="0"/>
                <a:t>전 양범</a:t>
              </a:r>
              <a:endParaRPr lang="en-US" sz="825" dirty="0">
                <a:cs typeface="Arial" pitchFamily="34" charset="0"/>
              </a:endParaRPr>
            </a:p>
            <a:p>
              <a:pPr>
                <a:tabLst>
                  <a:tab pos="581323" algn="l"/>
                </a:tabLst>
              </a:pPr>
              <a:r>
                <a:rPr lang="en-US" sz="825" dirty="0">
                  <a:cs typeface="Arial" pitchFamily="34" charset="0"/>
                </a:rPr>
                <a:t>Date:	1989</a:t>
              </a:r>
            </a:p>
            <a:p>
              <a:r>
                <a:rPr lang="en-US" sz="825" dirty="0">
                  <a:cs typeface="Arial" pitchFamily="34" charset="0"/>
                </a:rPr>
                <a:t>IsTranslationOf:</a:t>
              </a:r>
            </a:p>
          </p:txBody>
        </p:sp>
        <p:sp>
          <p:nvSpPr>
            <p:cNvPr id="64" name="Oval 63"/>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4" name="Group 151"/>
          <p:cNvGrpSpPr/>
          <p:nvPr/>
        </p:nvGrpSpPr>
        <p:grpSpPr>
          <a:xfrm>
            <a:off x="1674116" y="3746522"/>
            <a:ext cx="1414463" cy="854080"/>
            <a:chOff x="251629" y="2521303"/>
            <a:chExt cx="2514600" cy="1518363"/>
          </a:xfrm>
        </p:grpSpPr>
        <p:sp>
          <p:nvSpPr>
            <p:cNvPr id="154" name="TextBox 153"/>
            <p:cNvSpPr txBox="1"/>
            <p:nvPr/>
          </p:nvSpPr>
          <p:spPr>
            <a:xfrm>
              <a:off x="251629" y="2521303"/>
              <a:ext cx="2514600" cy="1518363"/>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cs typeface="Arial" pitchFamily="34" charset="0"/>
                </a:rPr>
                <a:t>Title:	</a:t>
              </a:r>
              <a:r>
                <a:rPr lang="ja-JP" altLang="en-US" sz="825" dirty="0"/>
                <a:t> 存在</a:t>
              </a:r>
              <a:r>
                <a:rPr lang="ko-KR" altLang="en-US" sz="825" dirty="0"/>
                <a:t>와</a:t>
              </a:r>
              <a:r>
                <a:rPr lang="ja-JP" altLang="en-US" sz="825" dirty="0"/>
                <a:t>時間</a:t>
              </a:r>
              <a:endParaRPr lang="en-US" sz="825" dirty="0">
                <a:cs typeface="Arial" pitchFamily="34" charset="0"/>
              </a:endParaRPr>
            </a:p>
            <a:p>
              <a:pPr>
                <a:tabLst>
                  <a:tab pos="581323" algn="l"/>
                </a:tabLst>
              </a:pPr>
              <a:r>
                <a:rPr lang="en-US" sz="825" dirty="0">
                  <a:cs typeface="Arial" pitchFamily="34" charset="0"/>
                </a:rPr>
                <a:t>Language:	Korean</a:t>
              </a:r>
            </a:p>
            <a:p>
              <a:pPr>
                <a:tabLst>
                  <a:tab pos="581323" algn="l"/>
                </a:tabLst>
              </a:pPr>
              <a:r>
                <a:rPr lang="en-US" sz="825" dirty="0">
                  <a:cs typeface="Arial" pitchFamily="34" charset="0"/>
                </a:rPr>
                <a:t>Translator:	</a:t>
              </a:r>
              <a:r>
                <a:rPr lang="ja-JP" altLang="en-US" sz="825" dirty="0"/>
                <a:t>鄭明五</a:t>
              </a:r>
              <a:r>
                <a:rPr lang="en-US" altLang="ja-JP" sz="825" dirty="0"/>
                <a:t>, </a:t>
              </a:r>
              <a:r>
                <a:rPr lang="ja-JP" altLang="en-US" sz="825" dirty="0"/>
                <a:t>鄭淳喆</a:t>
              </a:r>
              <a:endParaRPr lang="en-US" sz="825" dirty="0">
                <a:cs typeface="Arial" pitchFamily="34" charset="0"/>
              </a:endParaRPr>
            </a:p>
            <a:p>
              <a:pPr>
                <a:tabLst>
                  <a:tab pos="581323" algn="l"/>
                </a:tabLst>
              </a:pPr>
              <a:r>
                <a:rPr lang="en-US" sz="825" dirty="0">
                  <a:cs typeface="Arial" pitchFamily="34" charset="0"/>
                </a:rPr>
                <a:t>Date:	1972</a:t>
              </a:r>
            </a:p>
            <a:p>
              <a:r>
                <a:rPr lang="en-US" sz="825" dirty="0">
                  <a:cs typeface="Arial" pitchFamily="34" charset="0"/>
                </a:rPr>
                <a:t>IsTranslationOf:</a:t>
              </a:r>
            </a:p>
          </p:txBody>
        </p:sp>
        <p:sp>
          <p:nvSpPr>
            <p:cNvPr id="155" name="Oval 154"/>
            <p:cNvSpPr/>
            <p:nvPr/>
          </p:nvSpPr>
          <p:spPr>
            <a:xfrm>
              <a:off x="2057400" y="3505200"/>
              <a:ext cx="76200" cy="7620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8" name="Group 55"/>
          <p:cNvGrpSpPr/>
          <p:nvPr/>
        </p:nvGrpSpPr>
        <p:grpSpPr>
          <a:xfrm>
            <a:off x="3360758" y="2178433"/>
            <a:ext cx="2524952" cy="996922"/>
            <a:chOff x="586714" y="956390"/>
            <a:chExt cx="3733800" cy="1772305"/>
          </a:xfrm>
        </p:grpSpPr>
        <p:sp>
          <p:nvSpPr>
            <p:cNvPr id="2" name="TextBox 1"/>
            <p:cNvSpPr txBox="1"/>
            <p:nvPr/>
          </p:nvSpPr>
          <p:spPr>
            <a:xfrm>
              <a:off x="586714" y="956390"/>
              <a:ext cx="3733800" cy="1477327"/>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tabLst>
                  <a:tab pos="902792" algn="l"/>
                </a:tabLst>
              </a:pPr>
              <a:r>
                <a:rPr lang="en-US" altLang="ja-JP" sz="1200" b="1" dirty="0">
                  <a:latin typeface="Arial Unicode MS" pitchFamily="34" charset="-128"/>
                  <a:ea typeface="Arial Unicode MS" pitchFamily="34" charset="-128"/>
                  <a:cs typeface="Arial Unicode MS" pitchFamily="34" charset="-128"/>
                </a:rPr>
                <a:t>Title:	</a:t>
              </a:r>
              <a:r>
                <a:rPr lang="en-US" altLang="ja-JP" sz="1200" b="1" i="1" dirty="0">
                  <a:latin typeface="Arial Unicode MS" pitchFamily="34" charset="-128"/>
                  <a:ea typeface="Arial Unicode MS" pitchFamily="34" charset="-128"/>
                  <a:cs typeface="Arial Unicode MS" pitchFamily="34" charset="-128"/>
                </a:rPr>
                <a:t>Sein und </a:t>
              </a:r>
              <a:r>
                <a:rPr lang="en-US" altLang="ja-JP" sz="1200" b="1" i="1" dirty="0" err="1">
                  <a:latin typeface="Arial Unicode MS" pitchFamily="34" charset="-128"/>
                  <a:ea typeface="Arial Unicode MS" pitchFamily="34" charset="-128"/>
                  <a:cs typeface="Arial Unicode MS" pitchFamily="34" charset="-128"/>
                </a:rPr>
                <a:t>Zeit</a:t>
              </a:r>
              <a:endParaRPr lang="en-US" altLang="ja-JP" sz="1200" b="1" dirty="0">
                <a:latin typeface="Arial Unicode MS" pitchFamily="34" charset="-128"/>
                <a:ea typeface="Arial Unicode MS" pitchFamily="34" charset="-128"/>
                <a:cs typeface="Arial Unicode MS" pitchFamily="34" charset="-128"/>
              </a:endParaRPr>
            </a:p>
            <a:p>
              <a:pPr>
                <a:tabLst>
                  <a:tab pos="902792" algn="l"/>
                </a:tabLst>
              </a:pPr>
              <a:r>
                <a:rPr lang="en-US" altLang="ja-JP" sz="1200" b="1" dirty="0">
                  <a:latin typeface="Arial Unicode MS" pitchFamily="34" charset="-128"/>
                  <a:ea typeface="Arial Unicode MS" pitchFamily="34" charset="-128"/>
                  <a:cs typeface="Arial Unicode MS" pitchFamily="34" charset="-128"/>
                </a:rPr>
                <a:t>Language:	German</a:t>
              </a:r>
            </a:p>
            <a:p>
              <a:pPr>
                <a:tabLst>
                  <a:tab pos="902792" algn="l"/>
                </a:tabLst>
              </a:pPr>
              <a:r>
                <a:rPr lang="en-US" altLang="ja-JP" sz="1200" b="1" dirty="0">
                  <a:latin typeface="Arial Unicode MS" pitchFamily="34" charset="-128"/>
                  <a:ea typeface="Arial Unicode MS" pitchFamily="34" charset="-128"/>
                  <a:cs typeface="Arial Unicode MS" pitchFamily="34" charset="-128"/>
                </a:rPr>
                <a:t>Author:	Martin Heidegger</a:t>
              </a:r>
            </a:p>
            <a:p>
              <a:pPr>
                <a:tabLst>
                  <a:tab pos="902792" algn="l"/>
                </a:tabLst>
              </a:pPr>
              <a:r>
                <a:rPr lang="en-US" altLang="ja-JP" sz="1200" b="1" dirty="0">
                  <a:latin typeface="Arial Unicode MS" pitchFamily="34" charset="-128"/>
                  <a:ea typeface="Arial Unicode MS" pitchFamily="34" charset="-128"/>
                  <a:cs typeface="Arial Unicode MS" pitchFamily="34" charset="-128"/>
                </a:rPr>
                <a:t>Created:	1927</a:t>
              </a:r>
            </a:p>
          </p:txBody>
        </p:sp>
        <p:sp>
          <p:nvSpPr>
            <p:cNvPr id="5" name="Oval 4"/>
            <p:cNvSpPr/>
            <p:nvPr/>
          </p:nvSpPr>
          <p:spPr>
            <a:xfrm>
              <a:off x="1841239" y="2545815"/>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59" name="Oval 58"/>
            <p:cNvSpPr/>
            <p:nvPr/>
          </p:nvSpPr>
          <p:spPr>
            <a:xfrm>
              <a:off x="2162256" y="2545814"/>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0" name="Oval 59"/>
            <p:cNvSpPr/>
            <p:nvPr/>
          </p:nvSpPr>
          <p:spPr>
            <a:xfrm>
              <a:off x="2524567" y="2545812"/>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1" name="Oval 60"/>
            <p:cNvSpPr/>
            <p:nvPr/>
          </p:nvSpPr>
          <p:spPr>
            <a:xfrm>
              <a:off x="2855611" y="2545811"/>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2" name="Oval 61"/>
            <p:cNvSpPr/>
            <p:nvPr/>
          </p:nvSpPr>
          <p:spPr>
            <a:xfrm>
              <a:off x="3160926" y="2545810"/>
              <a:ext cx="152120" cy="18288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9" name="Group 217"/>
          <p:cNvGrpSpPr/>
          <p:nvPr/>
        </p:nvGrpSpPr>
        <p:grpSpPr>
          <a:xfrm>
            <a:off x="4217067" y="3195478"/>
            <a:ext cx="978694" cy="78581"/>
            <a:chOff x="3898900" y="2057400"/>
            <a:chExt cx="1739900" cy="139700"/>
          </a:xfrm>
        </p:grpSpPr>
        <p:sp>
          <p:nvSpPr>
            <p:cNvPr id="158" name="Oval 157"/>
            <p:cNvSpPr/>
            <p:nvPr/>
          </p:nvSpPr>
          <p:spPr>
            <a:xfrm>
              <a:off x="54991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59" name="Oval 158"/>
            <p:cNvSpPr/>
            <p:nvPr/>
          </p:nvSpPr>
          <p:spPr>
            <a:xfrm>
              <a:off x="50990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0" name="Oval 159"/>
            <p:cNvSpPr/>
            <p:nvPr/>
          </p:nvSpPr>
          <p:spPr>
            <a:xfrm>
              <a:off x="46990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1" name="Oval 160"/>
            <p:cNvSpPr/>
            <p:nvPr/>
          </p:nvSpPr>
          <p:spPr>
            <a:xfrm>
              <a:off x="429895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2" name="Oval 161"/>
            <p:cNvSpPr/>
            <p:nvPr/>
          </p:nvSpPr>
          <p:spPr>
            <a:xfrm>
              <a:off x="3898900" y="2057400"/>
              <a:ext cx="139700" cy="1397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sp>
        <p:nvSpPr>
          <p:cNvPr id="136" name="TextBox 135"/>
          <p:cNvSpPr txBox="1"/>
          <p:nvPr/>
        </p:nvSpPr>
        <p:spPr>
          <a:xfrm>
            <a:off x="2566030" y="4755831"/>
            <a:ext cx="1884159" cy="981038"/>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latin typeface="Arial" pitchFamily="34" charset="0"/>
                <a:cs typeface="Arial" pitchFamily="34" charset="0"/>
              </a:rPr>
              <a:t>Title:	</a:t>
            </a:r>
            <a:r>
              <a:rPr lang="az-Cyrl-AZ" sz="825" dirty="0">
                <a:latin typeface="Arial" panose="020B0604020202020204" pitchFamily="34" charset="0"/>
                <a:cs typeface="Arial" panose="020B0604020202020204" pitchFamily="34" charset="0"/>
              </a:rPr>
              <a:t>Время и бытие</a:t>
            </a:r>
            <a:endParaRPr lang="en-US" sz="825" dirty="0">
              <a:latin typeface="Arial" pitchFamily="34" charset="0"/>
              <a:cs typeface="Arial" pitchFamily="34" charset="0"/>
            </a:endParaRPr>
          </a:p>
          <a:p>
            <a:pPr>
              <a:tabLst>
                <a:tab pos="581323" algn="l"/>
              </a:tabLst>
            </a:pPr>
            <a:r>
              <a:rPr lang="en-US" sz="825" dirty="0">
                <a:latin typeface="Arial" pitchFamily="34" charset="0"/>
                <a:cs typeface="Arial" pitchFamily="34" charset="0"/>
              </a:rPr>
              <a:t>Language:	Russian</a:t>
            </a:r>
          </a:p>
          <a:p>
            <a:pPr>
              <a:tabLst>
                <a:tab pos="581323" algn="l"/>
              </a:tabLst>
            </a:pPr>
            <a:r>
              <a:rPr lang="en-US" sz="825" dirty="0">
                <a:latin typeface="Arial" pitchFamily="34" charset="0"/>
                <a:cs typeface="Arial" pitchFamily="34" charset="0"/>
              </a:rPr>
              <a:t>Translator:	</a:t>
            </a:r>
            <a:r>
              <a:rPr lang="az-Cyrl-AZ" sz="825" dirty="0">
                <a:latin typeface="Arial" panose="020B0604020202020204" pitchFamily="34" charset="0"/>
                <a:cs typeface="Arial" panose="020B0604020202020204" pitchFamily="34" charset="0"/>
              </a:rPr>
              <a:t>Владимир Вениамович</a:t>
            </a:r>
            <a:endParaRPr lang="en-US" sz="825" dirty="0">
              <a:latin typeface="Arial" panose="020B0604020202020204" pitchFamily="34" charset="0"/>
              <a:cs typeface="Arial" panose="020B0604020202020204" pitchFamily="34" charset="0"/>
            </a:endParaRPr>
          </a:p>
          <a:p>
            <a:pPr>
              <a:tabLst>
                <a:tab pos="581323" algn="l"/>
              </a:tabLst>
            </a:pPr>
            <a:r>
              <a:rPr lang="en-US" sz="825" dirty="0">
                <a:latin typeface="Arial" panose="020B0604020202020204" pitchFamily="34" charset="0"/>
                <a:cs typeface="Arial" panose="020B0604020202020204" pitchFamily="34" charset="0"/>
              </a:rPr>
              <a:t>	</a:t>
            </a:r>
            <a:r>
              <a:rPr lang="az-Cyrl-AZ" sz="825" dirty="0">
                <a:latin typeface="Arial" panose="020B0604020202020204" pitchFamily="34" charset="0"/>
                <a:cs typeface="Arial" panose="020B0604020202020204" pitchFamily="34" charset="0"/>
              </a:rPr>
              <a:t>Бибихин</a:t>
            </a:r>
            <a:endParaRPr lang="en-US" sz="825" dirty="0">
              <a:latin typeface="Arial" pitchFamily="34" charset="0"/>
              <a:cs typeface="Arial" pitchFamily="34" charset="0"/>
            </a:endParaRPr>
          </a:p>
          <a:p>
            <a:pPr>
              <a:tabLst>
                <a:tab pos="581323" algn="l"/>
              </a:tabLst>
            </a:pPr>
            <a:r>
              <a:rPr lang="en-US" sz="825" dirty="0">
                <a:latin typeface="Arial" pitchFamily="34" charset="0"/>
                <a:cs typeface="Arial" pitchFamily="34" charset="0"/>
              </a:rPr>
              <a:t>Date:	1993</a:t>
            </a:r>
          </a:p>
          <a:p>
            <a:r>
              <a:rPr lang="en-US" sz="825" dirty="0">
                <a:latin typeface="Arial" pitchFamily="34" charset="0"/>
                <a:cs typeface="Arial" pitchFamily="34" charset="0"/>
              </a:rPr>
              <a:t>IsTranslationOf:</a:t>
            </a:r>
          </a:p>
        </p:txBody>
      </p:sp>
      <p:sp>
        <p:nvSpPr>
          <p:cNvPr id="137" name="Oval 136"/>
          <p:cNvSpPr/>
          <p:nvPr/>
        </p:nvSpPr>
        <p:spPr>
          <a:xfrm>
            <a:off x="3532824" y="5490099"/>
            <a:ext cx="42863" cy="42863"/>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nvGrpSpPr>
          <p:cNvPr id="11" name="Group 139"/>
          <p:cNvGrpSpPr/>
          <p:nvPr/>
        </p:nvGrpSpPr>
        <p:grpSpPr>
          <a:xfrm>
            <a:off x="5158531" y="4907606"/>
            <a:ext cx="1414463" cy="727122"/>
            <a:chOff x="1768512" y="2772409"/>
            <a:chExt cx="2514600" cy="1292660"/>
          </a:xfrm>
        </p:grpSpPr>
        <p:sp>
          <p:nvSpPr>
            <p:cNvPr id="142" name="TextBox 141"/>
            <p:cNvSpPr txBox="1"/>
            <p:nvPr/>
          </p:nvSpPr>
          <p:spPr>
            <a:xfrm>
              <a:off x="1768512" y="2772409"/>
              <a:ext cx="2514600" cy="1292660"/>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cs typeface="Arial" pitchFamily="34" charset="0"/>
                </a:rPr>
                <a:t>Title:	</a:t>
              </a:r>
              <a:r>
                <a:rPr lang="ja-JP" altLang="en-US" sz="825" dirty="0"/>
                <a:t>存在と時間</a:t>
              </a:r>
              <a:endParaRPr lang="en-US" sz="825" dirty="0">
                <a:cs typeface="Arial" pitchFamily="34" charset="0"/>
              </a:endParaRPr>
            </a:p>
            <a:p>
              <a:pPr>
                <a:tabLst>
                  <a:tab pos="581323" algn="l"/>
                </a:tabLst>
              </a:pPr>
              <a:r>
                <a:rPr lang="en-US" sz="825" dirty="0">
                  <a:cs typeface="Arial" pitchFamily="34" charset="0"/>
                </a:rPr>
                <a:t>Language:	Japanese</a:t>
              </a:r>
            </a:p>
            <a:p>
              <a:pPr>
                <a:tabLst>
                  <a:tab pos="581323" algn="l"/>
                </a:tabLst>
              </a:pPr>
              <a:r>
                <a:rPr lang="en-US" sz="825" dirty="0">
                  <a:cs typeface="Arial" pitchFamily="34" charset="0"/>
                </a:rPr>
                <a:t>Translator:	</a:t>
              </a:r>
              <a:r>
                <a:rPr lang="ja-JP" altLang="en-US" sz="825" dirty="0"/>
                <a:t>細谷貞雄</a:t>
              </a:r>
              <a:endParaRPr lang="en-US" sz="825" dirty="0">
                <a:cs typeface="Arial" pitchFamily="34" charset="0"/>
              </a:endParaRPr>
            </a:p>
            <a:p>
              <a:pPr>
                <a:tabLst>
                  <a:tab pos="581323" algn="l"/>
                </a:tabLst>
              </a:pPr>
              <a:r>
                <a:rPr lang="en-US" sz="825" dirty="0">
                  <a:cs typeface="Arial" pitchFamily="34" charset="0"/>
                </a:rPr>
                <a:t>Date:	1997</a:t>
              </a:r>
            </a:p>
            <a:p>
              <a:r>
                <a:rPr lang="en-US" sz="825" dirty="0">
                  <a:cs typeface="Arial" pitchFamily="34" charset="0"/>
                </a:rPr>
                <a:t>IsTranslationOf:</a:t>
              </a:r>
            </a:p>
          </p:txBody>
        </p:sp>
        <p:sp>
          <p:nvSpPr>
            <p:cNvPr id="143" name="Oval 142"/>
            <p:cNvSpPr/>
            <p:nvPr/>
          </p:nvSpPr>
          <p:spPr>
            <a:xfrm>
              <a:off x="3344087" y="3850090"/>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grpSp>
        <p:nvGrpSpPr>
          <p:cNvPr id="13" name="Group 145"/>
          <p:cNvGrpSpPr/>
          <p:nvPr/>
        </p:nvGrpSpPr>
        <p:grpSpPr>
          <a:xfrm>
            <a:off x="5298299" y="3722255"/>
            <a:ext cx="1713235" cy="727122"/>
            <a:chOff x="902823" y="2373946"/>
            <a:chExt cx="3045751" cy="1292663"/>
          </a:xfrm>
        </p:grpSpPr>
        <p:sp>
          <p:nvSpPr>
            <p:cNvPr id="148" name="TextBox 147"/>
            <p:cNvSpPr txBox="1"/>
            <p:nvPr/>
          </p:nvSpPr>
          <p:spPr>
            <a:xfrm>
              <a:off x="902823" y="2373946"/>
              <a:ext cx="3045751" cy="1292663"/>
            </a:xfrm>
            <a:prstGeom prst="rect">
              <a:avLst/>
            </a:prstGeom>
            <a:solidFill>
              <a:schemeClr val="bg1"/>
            </a:solidFill>
            <a:ln w="19050" cmpd="sng">
              <a:solidFill>
                <a:srgbClr val="FF0000"/>
              </a:solidFill>
            </a:ln>
            <a:effectLst>
              <a:outerShdw blurRad="50800" dist="38100" dir="2700000" algn="tl" rotWithShape="0">
                <a:prstClr val="black">
                  <a:alpha val="40000"/>
                </a:prstClr>
              </a:outerShdw>
            </a:effectLst>
          </p:spPr>
          <p:txBody>
            <a:bodyPr wrap="square" rtlCol="0">
              <a:spAutoFit/>
            </a:bodyPr>
            <a:lstStyle/>
            <a:p>
              <a:pPr>
                <a:tabLst>
                  <a:tab pos="581323" algn="l"/>
                </a:tabLst>
              </a:pPr>
              <a:r>
                <a:rPr lang="en-US" sz="825" dirty="0">
                  <a:latin typeface="Arial" pitchFamily="34" charset="0"/>
                  <a:cs typeface="Arial" pitchFamily="34" charset="0"/>
                </a:rPr>
                <a:t>Title:	Being and Time</a:t>
              </a:r>
            </a:p>
            <a:p>
              <a:pPr>
                <a:tabLst>
                  <a:tab pos="581323" algn="l"/>
                </a:tabLst>
              </a:pPr>
              <a:r>
                <a:rPr lang="en-US" sz="825" dirty="0">
                  <a:latin typeface="Arial" pitchFamily="34" charset="0"/>
                  <a:cs typeface="Arial" pitchFamily="34" charset="0"/>
                </a:rPr>
                <a:t>Language:	English</a:t>
              </a:r>
            </a:p>
            <a:p>
              <a:pPr>
                <a:tabLst>
                  <a:tab pos="581323" algn="l"/>
                </a:tabLst>
              </a:pPr>
              <a:r>
                <a:rPr lang="en-US" sz="825" dirty="0">
                  <a:latin typeface="Arial" pitchFamily="34" charset="0"/>
                  <a:cs typeface="Arial" pitchFamily="34" charset="0"/>
                </a:rPr>
                <a:t>Translator:	Joan </a:t>
              </a:r>
              <a:r>
                <a:rPr lang="en-US" sz="825" dirty="0" err="1">
                  <a:latin typeface="Arial" pitchFamily="34" charset="0"/>
                  <a:cs typeface="Arial" pitchFamily="34" charset="0"/>
                </a:rPr>
                <a:t>Stambaugh</a:t>
              </a:r>
              <a:endParaRPr lang="en-US" sz="825" dirty="0">
                <a:latin typeface="Arial" pitchFamily="34" charset="0"/>
                <a:cs typeface="Arial" pitchFamily="34" charset="0"/>
              </a:endParaRPr>
            </a:p>
            <a:p>
              <a:pPr>
                <a:tabLst>
                  <a:tab pos="581323" algn="l"/>
                </a:tabLst>
              </a:pPr>
              <a:r>
                <a:rPr lang="en-US" sz="825" dirty="0">
                  <a:latin typeface="Arial" pitchFamily="34" charset="0"/>
                  <a:cs typeface="Arial" pitchFamily="34" charset="0"/>
                </a:rPr>
                <a:t>Date:	2010</a:t>
              </a:r>
            </a:p>
            <a:p>
              <a:r>
                <a:rPr lang="en-US" sz="825" dirty="0">
                  <a:latin typeface="Arial" pitchFamily="34" charset="0"/>
                  <a:cs typeface="Arial" pitchFamily="34" charset="0"/>
                </a:rPr>
                <a:t>IsTranslationOf:</a:t>
              </a:r>
            </a:p>
          </p:txBody>
        </p:sp>
        <p:sp>
          <p:nvSpPr>
            <p:cNvPr id="149" name="Oval 148"/>
            <p:cNvSpPr/>
            <p:nvPr/>
          </p:nvSpPr>
          <p:spPr>
            <a:xfrm flipH="1" flipV="1">
              <a:off x="2581439" y="3415775"/>
              <a:ext cx="73152" cy="7315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pSp>
      <p:cxnSp>
        <p:nvCxnSpPr>
          <p:cNvPr id="72" name="Elbow Connector 71"/>
          <p:cNvCxnSpPr>
            <a:stCxn id="64" idx="4"/>
            <a:endCxn id="162" idx="4"/>
          </p:cNvCxnSpPr>
          <p:nvPr/>
        </p:nvCxnSpPr>
        <p:spPr>
          <a:xfrm rot="5400000" flipH="1" flipV="1">
            <a:off x="3197773" y="2436202"/>
            <a:ext cx="220729" cy="1896443"/>
          </a:xfrm>
          <a:prstGeom prst="bentConnector3">
            <a:avLst>
              <a:gd name="adj1" fmla="val -77675"/>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39" name="Elbow Connector 138"/>
          <p:cNvCxnSpPr>
            <a:stCxn id="137" idx="4"/>
            <a:endCxn id="160" idx="4"/>
          </p:cNvCxnSpPr>
          <p:nvPr/>
        </p:nvCxnSpPr>
        <p:spPr>
          <a:xfrm rot="5400000" flipH="1" flipV="1">
            <a:off x="3000884" y="3827431"/>
            <a:ext cx="2258903" cy="1152159"/>
          </a:xfrm>
          <a:prstGeom prst="bentConnector3">
            <a:avLst>
              <a:gd name="adj1" fmla="val -569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45" name="Elbow Connector 144"/>
          <p:cNvCxnSpPr>
            <a:stCxn id="143" idx="5"/>
          </p:cNvCxnSpPr>
          <p:nvPr/>
        </p:nvCxnSpPr>
        <p:spPr>
          <a:xfrm rot="5400000" flipH="1">
            <a:off x="4376081" y="3845092"/>
            <a:ext cx="2264994" cy="1142671"/>
          </a:xfrm>
          <a:prstGeom prst="bentConnector3">
            <a:avLst>
              <a:gd name="adj1" fmla="val -7836"/>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rot="16200000" flipV="1">
            <a:off x="5177865" y="3252665"/>
            <a:ext cx="1073387" cy="1116175"/>
          </a:xfrm>
          <a:prstGeom prst="bentConnector3">
            <a:avLst>
              <a:gd name="adj1" fmla="val -41670"/>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57" name="Elbow Connector 156"/>
          <p:cNvCxnSpPr>
            <a:stCxn id="155" idx="4"/>
            <a:endCxn id="161" idx="4"/>
          </p:cNvCxnSpPr>
          <p:nvPr/>
        </p:nvCxnSpPr>
        <p:spPr>
          <a:xfrm rot="5400000" flipH="1" flipV="1">
            <a:off x="3061956" y="2923396"/>
            <a:ext cx="1068769" cy="1770095"/>
          </a:xfrm>
          <a:prstGeom prst="bentConnector3">
            <a:avLst>
              <a:gd name="adj1" fmla="val -16042"/>
            </a:avLst>
          </a:prstGeom>
          <a:ln w="9525" cmpd="sng">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rot="16200000">
            <a:off x="3906531" y="4319486"/>
            <a:ext cx="1433406" cy="219291"/>
          </a:xfrm>
          <a:prstGeom prst="rect">
            <a:avLst/>
          </a:prstGeom>
          <a:noFill/>
        </p:spPr>
        <p:txBody>
          <a:bodyPr wrap="none" rtlCol="0">
            <a:spAutoFit/>
          </a:bodyPr>
          <a:lstStyle/>
          <a:p>
            <a:r>
              <a:rPr lang="en-US" sz="825" dirty="0" err="1"/>
              <a:t>schema:translationOfWork</a:t>
            </a:r>
            <a:endParaRPr lang="en-US" sz="788" dirty="0"/>
          </a:p>
        </p:txBody>
      </p:sp>
      <p:sp>
        <p:nvSpPr>
          <p:cNvPr id="35" name="Text Placeholder 1">
            <a:extLst>
              <a:ext uri="{FF2B5EF4-FFF2-40B4-BE49-F238E27FC236}">
                <a16:creationId xmlns:a16="http://schemas.microsoft.com/office/drawing/2014/main" id="{547D15A5-E8C3-4EF9-875C-73264DD333B2}"/>
              </a:ext>
            </a:extLst>
          </p:cNvPr>
          <p:cNvSpPr txBox="1">
            <a:spLocks/>
          </p:cNvSpPr>
          <p:nvPr/>
        </p:nvSpPr>
        <p:spPr>
          <a:xfrm>
            <a:off x="352426" y="958507"/>
            <a:ext cx="8439148" cy="686442"/>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rPr>
              <a:t>A work and its translations: a model</a:t>
            </a:r>
          </a:p>
        </p:txBody>
      </p:sp>
    </p:spTree>
    <p:extLst>
      <p:ext uri="{BB962C8B-B14F-4D97-AF65-F5344CB8AC3E}">
        <p14:creationId xmlns:p14="http://schemas.microsoft.com/office/powerpoint/2010/main" val="203554576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FB351BC-1361-453A-A45E-61A9E31C0142}"/>
              </a:ext>
            </a:extLst>
          </p:cNvPr>
          <p:cNvSpPr txBox="1">
            <a:spLocks noGrp="1"/>
          </p:cNvSpPr>
          <p:nvPr>
            <p:ph type="body" sz="quarter" idx="13"/>
          </p:nvPr>
        </p:nvSpPr>
        <p:spPr>
          <a:xfrm>
            <a:off x="477838" y="331788"/>
            <a:ext cx="8181975" cy="914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004B7F"/>
                </a:solidFill>
                <a:latin typeface="+mj-lt"/>
              </a:rPr>
              <a:t>Wikibase Statements</a:t>
            </a:r>
          </a:p>
        </p:txBody>
      </p:sp>
      <p:sp>
        <p:nvSpPr>
          <p:cNvPr id="7" name="Text Placeholder 3">
            <a:extLst>
              <a:ext uri="{FF2B5EF4-FFF2-40B4-BE49-F238E27FC236}">
                <a16:creationId xmlns:a16="http://schemas.microsoft.com/office/drawing/2014/main" id="{B8981CB7-0528-4822-B771-9486CADA4DF0}"/>
              </a:ext>
            </a:extLst>
          </p:cNvPr>
          <p:cNvSpPr txBox="1">
            <a:spLocks/>
          </p:cNvSpPr>
          <p:nvPr/>
        </p:nvSpPr>
        <p:spPr>
          <a:xfrm>
            <a:off x="626538" y="1471093"/>
            <a:ext cx="4030979" cy="3413570"/>
          </a:xfrm>
          <a:prstGeom prst="rect">
            <a:avLst/>
          </a:prstGeom>
          <a:ln w="28575">
            <a:solidFill>
              <a:srgbClr val="027DBA"/>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u="sng" dirty="0"/>
              <a:t>Work</a:t>
            </a:r>
          </a:p>
          <a:p>
            <a:r>
              <a:rPr lang="en-US" sz="2400" dirty="0"/>
              <a:t>Title (original title)</a:t>
            </a:r>
          </a:p>
          <a:p>
            <a:r>
              <a:rPr lang="en-US" sz="2400" dirty="0"/>
              <a:t>Language (of original)</a:t>
            </a:r>
          </a:p>
          <a:p>
            <a:r>
              <a:rPr lang="en-US" sz="2400" dirty="0"/>
              <a:t>Instance of: (Book)</a:t>
            </a:r>
          </a:p>
          <a:p>
            <a:r>
              <a:rPr lang="en-US" sz="2400" dirty="0"/>
              <a:t>Author(s) (of original)</a:t>
            </a:r>
          </a:p>
          <a:p>
            <a:r>
              <a:rPr lang="en-US" sz="2400" dirty="0"/>
              <a:t>Earliest known publication date</a:t>
            </a:r>
          </a:p>
          <a:p>
            <a:endParaRPr lang="en-US" dirty="0"/>
          </a:p>
          <a:p>
            <a:endParaRPr lang="en-US" b="1" u="sng" dirty="0"/>
          </a:p>
        </p:txBody>
      </p:sp>
      <p:sp>
        <p:nvSpPr>
          <p:cNvPr id="8" name="Text Placeholder 1">
            <a:extLst>
              <a:ext uri="{FF2B5EF4-FFF2-40B4-BE49-F238E27FC236}">
                <a16:creationId xmlns:a16="http://schemas.microsoft.com/office/drawing/2014/main" id="{B2E705F2-B5C6-4C65-BA12-96A30531D3D4}"/>
              </a:ext>
            </a:extLst>
          </p:cNvPr>
          <p:cNvSpPr txBox="1">
            <a:spLocks/>
          </p:cNvSpPr>
          <p:nvPr/>
        </p:nvSpPr>
        <p:spPr>
          <a:xfrm>
            <a:off x="4850558" y="1471093"/>
            <a:ext cx="4030978" cy="3413570"/>
          </a:xfrm>
          <a:prstGeom prst="rect">
            <a:avLst/>
          </a:prstGeom>
          <a:ln w="28575">
            <a:solidFill>
              <a:srgbClr val="027DBA"/>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u="sng" dirty="0"/>
              <a:t>Translation</a:t>
            </a:r>
          </a:p>
          <a:p>
            <a:r>
              <a:rPr lang="en-US" sz="2400" dirty="0"/>
              <a:t>Title (translated title)</a:t>
            </a:r>
          </a:p>
          <a:p>
            <a:r>
              <a:rPr lang="en-US" sz="2400" dirty="0"/>
              <a:t>Language (of translation)</a:t>
            </a:r>
          </a:p>
          <a:p>
            <a:r>
              <a:rPr lang="en-US" sz="2400" dirty="0"/>
              <a:t>Instance of: (Translation)</a:t>
            </a:r>
          </a:p>
          <a:p>
            <a:r>
              <a:rPr lang="en-US" sz="2400" dirty="0"/>
              <a:t>Translator(s)</a:t>
            </a:r>
          </a:p>
          <a:p>
            <a:r>
              <a:rPr lang="en-US" sz="2400" dirty="0"/>
              <a:t>Earliest known publication date</a:t>
            </a:r>
          </a:p>
          <a:p>
            <a:r>
              <a:rPr lang="en-US" sz="2400" dirty="0"/>
              <a:t>Translated from</a:t>
            </a:r>
          </a:p>
          <a:p>
            <a:pPr marL="0" indent="0">
              <a:buNone/>
            </a:pPr>
            <a:endParaRPr lang="en-US" b="1" u="sng" dirty="0"/>
          </a:p>
        </p:txBody>
      </p:sp>
    </p:spTree>
    <p:extLst>
      <p:ext uri="{BB962C8B-B14F-4D97-AF65-F5344CB8AC3E}">
        <p14:creationId xmlns:p14="http://schemas.microsoft.com/office/powerpoint/2010/main" val="24590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471387-CE26-4ED5-8081-B7B3030A35E1}"/>
              </a:ext>
            </a:extLst>
          </p:cNvPr>
          <p:cNvPicPr/>
          <p:nvPr/>
        </p:nvPicPr>
        <p:blipFill>
          <a:blip r:embed="rId3"/>
          <a:stretch>
            <a:fillRect/>
          </a:stretch>
        </p:blipFill>
        <p:spPr>
          <a:xfrm>
            <a:off x="513142" y="860592"/>
            <a:ext cx="3767718" cy="2204504"/>
          </a:xfrm>
          <a:prstGeom prst="rect">
            <a:avLst/>
          </a:prstGeom>
        </p:spPr>
      </p:pic>
      <p:sp>
        <p:nvSpPr>
          <p:cNvPr id="10" name="TextBox 9">
            <a:extLst>
              <a:ext uri="{FF2B5EF4-FFF2-40B4-BE49-F238E27FC236}">
                <a16:creationId xmlns:a16="http://schemas.microsoft.com/office/drawing/2014/main" id="{AFD6170D-A625-4188-8EA2-7A601528F388}"/>
              </a:ext>
            </a:extLst>
          </p:cNvPr>
          <p:cNvSpPr txBox="1"/>
          <p:nvPr/>
        </p:nvSpPr>
        <p:spPr>
          <a:xfrm>
            <a:off x="519740" y="3173161"/>
            <a:ext cx="3337885" cy="1985159"/>
          </a:xfrm>
          <a:prstGeom prst="rect">
            <a:avLst/>
          </a:prstGeom>
          <a:noFill/>
        </p:spPr>
        <p:txBody>
          <a:bodyPr wrap="square" rtlCol="0">
            <a:spAutoFit/>
          </a:bodyPr>
          <a:lstStyle/>
          <a:p>
            <a:pPr marL="214313" indent="-214313">
              <a:buFont typeface="Arial" panose="020B0604020202020204" pitchFamily="34" charset="0"/>
              <a:buChar char="•"/>
            </a:pPr>
            <a:r>
              <a:rPr lang="en-US" sz="2400" dirty="0"/>
              <a:t>No original language</a:t>
            </a:r>
          </a:p>
          <a:p>
            <a:pPr marL="214313" indent="-214313">
              <a:buFont typeface="Arial" panose="020B0604020202020204" pitchFamily="34" charset="0"/>
              <a:buChar char="•"/>
            </a:pPr>
            <a:r>
              <a:rPr lang="en-US" sz="2400" dirty="0"/>
              <a:t>No original title</a:t>
            </a:r>
          </a:p>
          <a:p>
            <a:pPr marL="214313" indent="-214313">
              <a:buFont typeface="Arial" panose="020B0604020202020204" pitchFamily="34" charset="0"/>
              <a:buChar char="•"/>
            </a:pPr>
            <a:r>
              <a:rPr lang="en-US" sz="2400" dirty="0" err="1"/>
              <a:t>Chiodi</a:t>
            </a:r>
            <a:r>
              <a:rPr lang="en-US" sz="2400" dirty="0"/>
              <a:t> translator, not author</a:t>
            </a:r>
          </a:p>
          <a:p>
            <a:endParaRPr lang="en-US" sz="1350" dirty="0"/>
          </a:p>
          <a:p>
            <a:endParaRPr lang="en-US" sz="1350" dirty="0"/>
          </a:p>
        </p:txBody>
      </p:sp>
      <p:pic>
        <p:nvPicPr>
          <p:cNvPr id="11" name="Picture 10">
            <a:extLst>
              <a:ext uri="{FF2B5EF4-FFF2-40B4-BE49-F238E27FC236}">
                <a16:creationId xmlns:a16="http://schemas.microsoft.com/office/drawing/2014/main" id="{330B5ED2-CF65-4453-9631-D82DCBF80CC9}"/>
              </a:ext>
            </a:extLst>
          </p:cNvPr>
          <p:cNvPicPr/>
          <p:nvPr/>
        </p:nvPicPr>
        <p:blipFill>
          <a:blip r:embed="rId4"/>
          <a:stretch>
            <a:fillRect/>
          </a:stretch>
        </p:blipFill>
        <p:spPr>
          <a:xfrm>
            <a:off x="4392233" y="1252206"/>
            <a:ext cx="4457700" cy="3841909"/>
          </a:xfrm>
          <a:prstGeom prst="rect">
            <a:avLst/>
          </a:prstGeom>
        </p:spPr>
      </p:pic>
      <p:sp>
        <p:nvSpPr>
          <p:cNvPr id="12" name="Star: 5 Points 11">
            <a:extLst>
              <a:ext uri="{FF2B5EF4-FFF2-40B4-BE49-F238E27FC236}">
                <a16:creationId xmlns:a16="http://schemas.microsoft.com/office/drawing/2014/main" id="{501ED4AA-DADF-483F-BC58-0E6668E86E06}"/>
              </a:ext>
            </a:extLst>
          </p:cNvPr>
          <p:cNvSpPr/>
          <p:nvPr/>
        </p:nvSpPr>
        <p:spPr>
          <a:xfrm>
            <a:off x="7824160" y="936796"/>
            <a:ext cx="914400" cy="914400"/>
          </a:xfrm>
          <a:prstGeom prst="star5">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5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8EAA92-AFC8-4BC7-B1D9-4C002A8BE189}"/>
              </a:ext>
            </a:extLst>
          </p:cNvPr>
          <p:cNvSpPr>
            <a:spLocks noGrp="1"/>
          </p:cNvSpPr>
          <p:nvPr>
            <p:ph type="body" sz="quarter" idx="13"/>
          </p:nvPr>
        </p:nvSpPr>
        <p:spPr/>
        <p:txBody>
          <a:bodyPr/>
          <a:lstStyle/>
          <a:p>
            <a:r>
              <a:rPr lang="en-US" dirty="0"/>
              <a:t>Translations of </a:t>
            </a:r>
            <a:r>
              <a:rPr lang="en-US" i="1" dirty="0"/>
              <a:t>Sein und Zeit</a:t>
            </a:r>
            <a:endParaRPr lang="en-US" dirty="0"/>
          </a:p>
        </p:txBody>
      </p:sp>
      <p:pic>
        <p:nvPicPr>
          <p:cNvPr id="3" name="Picture 2">
            <a:extLst>
              <a:ext uri="{FF2B5EF4-FFF2-40B4-BE49-F238E27FC236}">
                <a16:creationId xmlns:a16="http://schemas.microsoft.com/office/drawing/2014/main" id="{F29D297F-D56C-413E-9042-B3510D381F5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7000"/>
                    </a14:imgEffect>
                  </a14:imgLayer>
                </a14:imgProps>
              </a:ext>
            </a:extLst>
          </a:blip>
          <a:stretch>
            <a:fillRect/>
          </a:stretch>
        </p:blipFill>
        <p:spPr>
          <a:xfrm>
            <a:off x="199756" y="1937497"/>
            <a:ext cx="9144000" cy="4381500"/>
          </a:xfrm>
          <a:prstGeom prst="rect">
            <a:avLst/>
          </a:prstGeom>
        </p:spPr>
      </p:pic>
      <p:sp>
        <p:nvSpPr>
          <p:cNvPr id="4" name="Oval 3">
            <a:extLst>
              <a:ext uri="{FF2B5EF4-FFF2-40B4-BE49-F238E27FC236}">
                <a16:creationId xmlns:a16="http://schemas.microsoft.com/office/drawing/2014/main" id="{298F850E-5F97-4F62-9E98-2671152CD70C}"/>
              </a:ext>
            </a:extLst>
          </p:cNvPr>
          <p:cNvSpPr/>
          <p:nvPr/>
        </p:nvSpPr>
        <p:spPr>
          <a:xfrm>
            <a:off x="3307080" y="2085340"/>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25EB0BC-B2AE-4E15-8250-E45635C8155E}"/>
              </a:ext>
            </a:extLst>
          </p:cNvPr>
          <p:cNvSpPr/>
          <p:nvPr/>
        </p:nvSpPr>
        <p:spPr>
          <a:xfrm>
            <a:off x="3069590" y="5025390"/>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71788A4-350A-456C-9526-2A974BAA9E55}"/>
              </a:ext>
            </a:extLst>
          </p:cNvPr>
          <p:cNvSpPr/>
          <p:nvPr/>
        </p:nvSpPr>
        <p:spPr>
          <a:xfrm>
            <a:off x="3069590" y="3260090"/>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A43ED7-E227-43C8-95C2-DAB28ECF43B1}"/>
              </a:ext>
            </a:extLst>
          </p:cNvPr>
          <p:cNvSpPr/>
          <p:nvPr/>
        </p:nvSpPr>
        <p:spPr>
          <a:xfrm>
            <a:off x="4177396" y="3288665"/>
            <a:ext cx="1188720" cy="533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33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AF2AB-BE2A-4F27-85FF-E6C1E7DF0AD2}"/>
              </a:ext>
            </a:extLst>
          </p:cNvPr>
          <p:cNvSpPr/>
          <p:nvPr/>
        </p:nvSpPr>
        <p:spPr>
          <a:xfrm>
            <a:off x="107039" y="1745734"/>
            <a:ext cx="3779162" cy="1754326"/>
          </a:xfrm>
          <a:prstGeom prst="rect">
            <a:avLst/>
          </a:prstGeom>
        </p:spPr>
        <p:txBody>
          <a:bodyPr wrap="square">
            <a:spAutoFit/>
          </a:bodyPr>
          <a:lstStyle/>
          <a:p>
            <a:r>
              <a:rPr lang="en-US" sz="3600" b="1" dirty="0">
                <a:solidFill>
                  <a:srgbClr val="004B7F"/>
                </a:solidFill>
              </a:rPr>
              <a:t>Non-Latin scripts imported from Wikidata</a:t>
            </a:r>
          </a:p>
        </p:txBody>
      </p:sp>
      <p:pic>
        <p:nvPicPr>
          <p:cNvPr id="6" name="Picture 5">
            <a:extLst>
              <a:ext uri="{FF2B5EF4-FFF2-40B4-BE49-F238E27FC236}">
                <a16:creationId xmlns:a16="http://schemas.microsoft.com/office/drawing/2014/main" id="{4ADC7DE9-9E29-4461-AC92-9FDFF6B8470D}"/>
              </a:ext>
            </a:extLst>
          </p:cNvPr>
          <p:cNvPicPr>
            <a:picLocks noChangeAspect="1"/>
          </p:cNvPicPr>
          <p:nvPr/>
        </p:nvPicPr>
        <p:blipFill>
          <a:blip r:embed="rId3"/>
          <a:stretch>
            <a:fillRect/>
          </a:stretch>
        </p:blipFill>
        <p:spPr>
          <a:xfrm>
            <a:off x="4572001" y="1220931"/>
            <a:ext cx="2644369" cy="1767993"/>
          </a:xfrm>
          <a:prstGeom prst="rect">
            <a:avLst/>
          </a:prstGeom>
        </p:spPr>
      </p:pic>
      <p:pic>
        <p:nvPicPr>
          <p:cNvPr id="7" name="Picture 6">
            <a:extLst>
              <a:ext uri="{FF2B5EF4-FFF2-40B4-BE49-F238E27FC236}">
                <a16:creationId xmlns:a16="http://schemas.microsoft.com/office/drawing/2014/main" id="{674E22E4-66D4-4392-AFB8-4CF138E8A0DD}"/>
              </a:ext>
            </a:extLst>
          </p:cNvPr>
          <p:cNvPicPr>
            <a:picLocks noChangeAspect="1"/>
          </p:cNvPicPr>
          <p:nvPr/>
        </p:nvPicPr>
        <p:blipFill>
          <a:blip r:embed="rId4"/>
          <a:stretch>
            <a:fillRect/>
          </a:stretch>
        </p:blipFill>
        <p:spPr>
          <a:xfrm>
            <a:off x="4572000" y="3429000"/>
            <a:ext cx="2416904" cy="1728216"/>
          </a:xfrm>
          <a:prstGeom prst="rect">
            <a:avLst/>
          </a:prstGeom>
        </p:spPr>
      </p:pic>
      <p:pic>
        <p:nvPicPr>
          <p:cNvPr id="8" name="Picture 7">
            <a:extLst>
              <a:ext uri="{FF2B5EF4-FFF2-40B4-BE49-F238E27FC236}">
                <a16:creationId xmlns:a16="http://schemas.microsoft.com/office/drawing/2014/main" id="{E098D5CA-3B3C-40C9-A4A2-AB74740FA9D9}"/>
              </a:ext>
            </a:extLst>
          </p:cNvPr>
          <p:cNvPicPr>
            <a:picLocks noChangeAspect="1"/>
          </p:cNvPicPr>
          <p:nvPr/>
        </p:nvPicPr>
        <p:blipFill>
          <a:blip r:embed="rId5"/>
          <a:stretch>
            <a:fillRect/>
          </a:stretch>
        </p:blipFill>
        <p:spPr>
          <a:xfrm>
            <a:off x="7476837" y="1220931"/>
            <a:ext cx="1377434" cy="1057367"/>
          </a:xfrm>
          <a:prstGeom prst="rect">
            <a:avLst/>
          </a:prstGeom>
        </p:spPr>
      </p:pic>
    </p:spTree>
    <p:extLst>
      <p:ext uri="{BB962C8B-B14F-4D97-AF65-F5344CB8AC3E}">
        <p14:creationId xmlns:p14="http://schemas.microsoft.com/office/powerpoint/2010/main" val="418398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09603-D2A1-4122-B0B4-0DCDD62363D6}"/>
              </a:ext>
            </a:extLst>
          </p:cNvPr>
          <p:cNvSpPr>
            <a:spLocks noGrp="1"/>
          </p:cNvSpPr>
          <p:nvPr>
            <p:ph type="body" sz="quarter" idx="13"/>
          </p:nvPr>
        </p:nvSpPr>
        <p:spPr>
          <a:xfrm>
            <a:off x="0" y="877824"/>
            <a:ext cx="8439148" cy="686442"/>
          </a:xfrm>
        </p:spPr>
        <p:txBody>
          <a:bodyPr/>
          <a:lstStyle/>
          <a:p>
            <a:r>
              <a:rPr lang="en-US" dirty="0"/>
              <a:t>Discovery layer crucial </a:t>
            </a:r>
          </a:p>
        </p:txBody>
      </p:sp>
      <p:pic>
        <p:nvPicPr>
          <p:cNvPr id="3" name="Picture 2">
            <a:extLst>
              <a:ext uri="{FF2B5EF4-FFF2-40B4-BE49-F238E27FC236}">
                <a16:creationId xmlns:a16="http://schemas.microsoft.com/office/drawing/2014/main" id="{EF0CB10E-57A1-45BD-8B17-E21033456E7E}"/>
              </a:ext>
            </a:extLst>
          </p:cNvPr>
          <p:cNvPicPr>
            <a:picLocks noChangeAspect="1"/>
          </p:cNvPicPr>
          <p:nvPr/>
        </p:nvPicPr>
        <p:blipFill>
          <a:blip r:embed="rId3"/>
          <a:stretch>
            <a:fillRect/>
          </a:stretch>
        </p:blipFill>
        <p:spPr>
          <a:xfrm>
            <a:off x="98740" y="1476860"/>
            <a:ext cx="8325441" cy="5143500"/>
          </a:xfrm>
          <a:prstGeom prst="rect">
            <a:avLst/>
          </a:prstGeom>
        </p:spPr>
      </p:pic>
      <p:sp>
        <p:nvSpPr>
          <p:cNvPr id="4" name="Oval 3">
            <a:extLst>
              <a:ext uri="{FF2B5EF4-FFF2-40B4-BE49-F238E27FC236}">
                <a16:creationId xmlns:a16="http://schemas.microsoft.com/office/drawing/2014/main" id="{A82E320C-A05A-4E79-A893-48EF6BD6F36E}"/>
              </a:ext>
            </a:extLst>
          </p:cNvPr>
          <p:cNvSpPr/>
          <p:nvPr/>
        </p:nvSpPr>
        <p:spPr>
          <a:xfrm>
            <a:off x="3042412" y="4268812"/>
            <a:ext cx="1381421" cy="7028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1EC3DC4-6C7F-4B18-86F6-00D63F1D9B11}"/>
              </a:ext>
            </a:extLst>
          </p:cNvPr>
          <p:cNvSpPr/>
          <p:nvPr/>
        </p:nvSpPr>
        <p:spPr>
          <a:xfrm>
            <a:off x="180680" y="5694806"/>
            <a:ext cx="928048" cy="28537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2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spect="1"/>
          </p:cNvSpPr>
          <p:nvPr/>
        </p:nvSpPr>
        <p:spPr>
          <a:xfrm>
            <a:off x="1483896" y="2121401"/>
            <a:ext cx="2161088" cy="253746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a:solidFill>
                <a:schemeClr val="tx1"/>
              </a:solidFill>
            </a:endParaRPr>
          </a:p>
        </p:txBody>
      </p:sp>
      <p:sp>
        <p:nvSpPr>
          <p:cNvPr id="6" name="Rounded Rectangle 5"/>
          <p:cNvSpPr>
            <a:spLocks noChangeAspect="1"/>
          </p:cNvSpPr>
          <p:nvPr/>
        </p:nvSpPr>
        <p:spPr>
          <a:xfrm>
            <a:off x="5062854" y="2115041"/>
            <a:ext cx="2181323" cy="253746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0735" indent="-160735">
              <a:buFont typeface="Arial" charset="0"/>
              <a:buChar char="•"/>
            </a:pPr>
            <a:endParaRPr lang="en-US" sz="1350" dirty="0">
              <a:solidFill>
                <a:schemeClr val="tx1"/>
              </a:solidFill>
            </a:endParaRPr>
          </a:p>
        </p:txBody>
      </p:sp>
      <p:sp>
        <p:nvSpPr>
          <p:cNvPr id="7" name="Rectangle 6"/>
          <p:cNvSpPr/>
          <p:nvPr/>
        </p:nvSpPr>
        <p:spPr>
          <a:xfrm>
            <a:off x="1764410" y="2238364"/>
            <a:ext cx="1382110" cy="415498"/>
          </a:xfrm>
          <a:prstGeom prst="rect">
            <a:avLst/>
          </a:prstGeom>
        </p:spPr>
        <p:txBody>
          <a:bodyPr wrap="none">
            <a:spAutoFit/>
          </a:bodyPr>
          <a:lstStyle/>
          <a:p>
            <a:r>
              <a:rPr lang="en-US" sz="2100" dirty="0"/>
              <a:t>Work sets</a:t>
            </a:r>
          </a:p>
        </p:txBody>
      </p:sp>
      <p:sp>
        <p:nvSpPr>
          <p:cNvPr id="8" name="Rectangle 7"/>
          <p:cNvSpPr/>
          <p:nvPr/>
        </p:nvSpPr>
        <p:spPr>
          <a:xfrm>
            <a:off x="1554888" y="2616842"/>
            <a:ext cx="1750133" cy="1962076"/>
          </a:xfrm>
          <a:prstGeom prst="rect">
            <a:avLst/>
          </a:prstGeom>
        </p:spPr>
        <p:txBody>
          <a:bodyPr wrap="square">
            <a:spAutoFit/>
          </a:bodyPr>
          <a:lstStyle/>
          <a:p>
            <a:pPr marL="160735" indent="-160735">
              <a:buFont typeface="Arial" charset="0"/>
              <a:buChar char="•"/>
            </a:pPr>
            <a:r>
              <a:rPr lang="en-US" sz="1350" dirty="0"/>
              <a:t>Series</a:t>
            </a:r>
          </a:p>
          <a:p>
            <a:pPr marL="160735" indent="-160735">
              <a:buFont typeface="Arial" charset="0"/>
              <a:buChar char="•"/>
            </a:pPr>
            <a:r>
              <a:rPr lang="en-US" sz="1350" dirty="0"/>
              <a:t>Editions</a:t>
            </a:r>
          </a:p>
          <a:p>
            <a:pPr marL="160735" indent="-160735">
              <a:buFont typeface="Arial" charset="0"/>
              <a:buChar char="•"/>
            </a:pPr>
            <a:r>
              <a:rPr lang="en-US" sz="1350" dirty="0"/>
              <a:t>Translations</a:t>
            </a:r>
          </a:p>
          <a:p>
            <a:pPr marL="160735" indent="-160735">
              <a:buFont typeface="Arial" charset="0"/>
              <a:buChar char="•"/>
            </a:pPr>
            <a:r>
              <a:rPr lang="en-US" sz="1350" dirty="0"/>
              <a:t>Publishers</a:t>
            </a:r>
          </a:p>
          <a:p>
            <a:pPr marL="160735" indent="-160735">
              <a:buFont typeface="Arial" charset="0"/>
              <a:buChar char="•"/>
            </a:pPr>
            <a:r>
              <a:rPr lang="en-US" sz="1350" dirty="0"/>
              <a:t>Subjects </a:t>
            </a:r>
          </a:p>
          <a:p>
            <a:pPr marL="160735" indent="-160735">
              <a:buFont typeface="Arial" charset="0"/>
              <a:buChar char="•"/>
            </a:pPr>
            <a:r>
              <a:rPr lang="en-US" sz="1350" dirty="0"/>
              <a:t>Classifications </a:t>
            </a:r>
          </a:p>
          <a:p>
            <a:pPr marL="160735" indent="-160735">
              <a:buFont typeface="Arial" charset="0"/>
              <a:buChar char="•"/>
            </a:pPr>
            <a:r>
              <a:rPr lang="en-US" sz="1350" dirty="0"/>
              <a:t>Materials</a:t>
            </a:r>
          </a:p>
          <a:p>
            <a:pPr marL="160735" indent="-160735">
              <a:buFont typeface="Arial" charset="0"/>
              <a:buChar char="•"/>
            </a:pPr>
            <a:r>
              <a:rPr lang="en-US" sz="1350" dirty="0"/>
              <a:t>Library holdings</a:t>
            </a:r>
          </a:p>
          <a:p>
            <a:pPr marL="160735" indent="-160735">
              <a:buFont typeface="Arial" charset="0"/>
              <a:buChar char="•"/>
            </a:pPr>
            <a:r>
              <a:rPr lang="mr-IN" sz="1350" dirty="0"/>
              <a:t>…</a:t>
            </a:r>
            <a:endParaRPr lang="en-US" sz="1350" dirty="0"/>
          </a:p>
        </p:txBody>
      </p:sp>
      <p:sp>
        <p:nvSpPr>
          <p:cNvPr id="9" name="Rectangle 8"/>
          <p:cNvSpPr/>
          <p:nvPr/>
        </p:nvSpPr>
        <p:spPr>
          <a:xfrm>
            <a:off x="5202512" y="2242079"/>
            <a:ext cx="2007281" cy="415498"/>
          </a:xfrm>
          <a:prstGeom prst="rect">
            <a:avLst/>
          </a:prstGeom>
        </p:spPr>
        <p:txBody>
          <a:bodyPr wrap="none">
            <a:spAutoFit/>
          </a:bodyPr>
          <a:lstStyle/>
          <a:p>
            <a:r>
              <a:rPr lang="en-US" sz="2100" dirty="0"/>
              <a:t>Book instances</a:t>
            </a:r>
          </a:p>
        </p:txBody>
      </p:sp>
      <p:sp>
        <p:nvSpPr>
          <p:cNvPr id="10" name="TextBox 9"/>
          <p:cNvSpPr txBox="1"/>
          <p:nvPr/>
        </p:nvSpPr>
        <p:spPr>
          <a:xfrm>
            <a:off x="5586608" y="5216308"/>
            <a:ext cx="2348720" cy="300082"/>
          </a:xfrm>
          <a:prstGeom prst="rect">
            <a:avLst/>
          </a:prstGeom>
          <a:noFill/>
        </p:spPr>
        <p:txBody>
          <a:bodyPr wrap="none" rtlCol="0">
            <a:spAutoFit/>
          </a:bodyPr>
          <a:lstStyle/>
          <a:p>
            <a:r>
              <a:rPr lang="en-US" sz="1350" dirty="0"/>
              <a:t>Courtesy of </a:t>
            </a:r>
            <a:r>
              <a:rPr lang="en-US" sz="1350" dirty="0" err="1"/>
              <a:t>Shenghui</a:t>
            </a:r>
            <a:r>
              <a:rPr lang="en-US" sz="1350" dirty="0"/>
              <a:t> Wang</a:t>
            </a:r>
          </a:p>
        </p:txBody>
      </p:sp>
      <p:sp>
        <p:nvSpPr>
          <p:cNvPr id="11" name="Rectangle 10"/>
          <p:cNvSpPr/>
          <p:nvPr/>
        </p:nvSpPr>
        <p:spPr>
          <a:xfrm>
            <a:off x="5202510" y="2667253"/>
            <a:ext cx="2041666" cy="1754326"/>
          </a:xfrm>
          <a:prstGeom prst="rect">
            <a:avLst/>
          </a:prstGeom>
        </p:spPr>
        <p:txBody>
          <a:bodyPr wrap="square">
            <a:spAutoFit/>
          </a:bodyPr>
          <a:lstStyle/>
          <a:p>
            <a:pPr marL="160735" indent="-160735">
              <a:buFont typeface="Arial" charset="0"/>
              <a:buChar char="•"/>
            </a:pPr>
            <a:r>
              <a:rPr lang="en-US" sz="1350" dirty="0"/>
              <a:t>Multilingual labels</a:t>
            </a:r>
          </a:p>
          <a:p>
            <a:pPr marL="160735" indent="-160735">
              <a:buFont typeface="Arial" charset="0"/>
              <a:buChar char="•"/>
            </a:pPr>
            <a:r>
              <a:rPr lang="en-US" sz="1350" dirty="0"/>
              <a:t>First publication date</a:t>
            </a:r>
          </a:p>
          <a:p>
            <a:pPr marL="160735" indent="-160735">
              <a:buFont typeface="Arial" charset="0"/>
              <a:buChar char="•"/>
            </a:pPr>
            <a:r>
              <a:rPr lang="en-US" sz="1350" dirty="0"/>
              <a:t>Original language and script of work</a:t>
            </a:r>
          </a:p>
          <a:p>
            <a:pPr marL="160735" indent="-160735">
              <a:buFont typeface="Arial" charset="0"/>
              <a:buChar char="•"/>
            </a:pPr>
            <a:r>
              <a:rPr lang="en-US" sz="1350" dirty="0"/>
              <a:t>First line</a:t>
            </a:r>
          </a:p>
          <a:p>
            <a:pPr marL="160735" indent="-160735">
              <a:buFont typeface="Arial" charset="0"/>
              <a:buChar char="•"/>
            </a:pPr>
            <a:r>
              <a:rPr lang="en-US" sz="1350" dirty="0"/>
              <a:t>Freebase ID</a:t>
            </a:r>
          </a:p>
          <a:p>
            <a:pPr marL="160735" indent="-160735">
              <a:buFont typeface="Arial" charset="0"/>
              <a:buChar char="•"/>
            </a:pPr>
            <a:r>
              <a:rPr lang="en-US" sz="1350" dirty="0" err="1"/>
              <a:t>MusicBrainz</a:t>
            </a:r>
            <a:r>
              <a:rPr lang="en-US" sz="1350" dirty="0"/>
              <a:t> work ID</a:t>
            </a:r>
          </a:p>
          <a:p>
            <a:pPr marL="160735" indent="-160735">
              <a:buFont typeface="Arial" charset="0"/>
              <a:buChar char="•"/>
            </a:pPr>
            <a:r>
              <a:rPr lang="mr-IN" sz="1350" dirty="0"/>
              <a:t>…</a:t>
            </a:r>
            <a:endParaRPr lang="en-US" sz="1350" dirty="0"/>
          </a:p>
        </p:txBody>
      </p:sp>
      <p:pic>
        <p:nvPicPr>
          <p:cNvPr id="12" name="Picture 11"/>
          <p:cNvPicPr>
            <a:picLocks noChangeAspect="1"/>
          </p:cNvPicPr>
          <p:nvPr/>
        </p:nvPicPr>
        <p:blipFill>
          <a:blip r:embed="rId3"/>
          <a:stretch>
            <a:fillRect/>
          </a:stretch>
        </p:blipFill>
        <p:spPr>
          <a:xfrm>
            <a:off x="1108445" y="857250"/>
            <a:ext cx="2911988" cy="944428"/>
          </a:xfrm>
          <a:prstGeom prst="rect">
            <a:avLst/>
          </a:prstGeom>
        </p:spPr>
      </p:pic>
      <p:pic>
        <p:nvPicPr>
          <p:cNvPr id="13" name="Picture 12"/>
          <p:cNvPicPr>
            <a:picLocks noChangeAspect="1"/>
          </p:cNvPicPr>
          <p:nvPr/>
        </p:nvPicPr>
        <p:blipFill>
          <a:blip r:embed="rId4"/>
          <a:stretch>
            <a:fillRect/>
          </a:stretch>
        </p:blipFill>
        <p:spPr>
          <a:xfrm>
            <a:off x="5765422" y="821065"/>
            <a:ext cx="1377434" cy="1057367"/>
          </a:xfrm>
          <a:prstGeom prst="rect">
            <a:avLst/>
          </a:prstGeom>
        </p:spPr>
      </p:pic>
      <p:sp>
        <p:nvSpPr>
          <p:cNvPr id="14" name="Left Arrow 13"/>
          <p:cNvSpPr/>
          <p:nvPr/>
        </p:nvSpPr>
        <p:spPr>
          <a:xfrm>
            <a:off x="3577761" y="2690098"/>
            <a:ext cx="1552317" cy="181158"/>
          </a:xfrm>
          <a:prstGeom prst="lef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
        <p:nvSpPr>
          <p:cNvPr id="15" name="TextBox 14"/>
          <p:cNvSpPr txBox="1"/>
          <p:nvPr/>
        </p:nvSpPr>
        <p:spPr>
          <a:xfrm>
            <a:off x="3421593" y="1609040"/>
            <a:ext cx="1858202" cy="923330"/>
          </a:xfrm>
          <a:prstGeom prst="rect">
            <a:avLst/>
          </a:prstGeom>
          <a:noFill/>
        </p:spPr>
        <p:txBody>
          <a:bodyPr wrap="none" rtlCol="0">
            <a:spAutoFit/>
          </a:bodyPr>
          <a:lstStyle/>
          <a:p>
            <a:pPr algn="ctr"/>
            <a:r>
              <a:rPr lang="en-US" sz="1350" dirty="0"/>
              <a:t>Multilingual labels</a:t>
            </a:r>
          </a:p>
          <a:p>
            <a:pPr algn="ctr"/>
            <a:r>
              <a:rPr lang="en-US" sz="1350" dirty="0"/>
              <a:t>Other identifiers</a:t>
            </a:r>
          </a:p>
          <a:p>
            <a:pPr algn="ctr"/>
            <a:r>
              <a:rPr lang="en-US" sz="1350" dirty="0"/>
              <a:t>Common descriptions</a:t>
            </a:r>
          </a:p>
          <a:p>
            <a:pPr algn="ctr"/>
            <a:r>
              <a:rPr lang="en-US" sz="1350" dirty="0"/>
              <a:t>Original scripts</a:t>
            </a:r>
            <a:endParaRPr lang="en-US" sz="788" dirty="0"/>
          </a:p>
        </p:txBody>
      </p:sp>
      <p:sp>
        <p:nvSpPr>
          <p:cNvPr id="16" name="Right Arrow 15"/>
          <p:cNvSpPr/>
          <p:nvPr/>
        </p:nvSpPr>
        <p:spPr>
          <a:xfrm>
            <a:off x="3477608" y="3874101"/>
            <a:ext cx="1552317" cy="171020"/>
          </a:xfrm>
          <a:prstGeom prst="rightArrow">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
        <p:nvSpPr>
          <p:cNvPr id="17" name="TextBox 16"/>
          <p:cNvSpPr txBox="1"/>
          <p:nvPr/>
        </p:nvSpPr>
        <p:spPr>
          <a:xfrm>
            <a:off x="3072413" y="4450920"/>
            <a:ext cx="2675734" cy="923330"/>
          </a:xfrm>
          <a:prstGeom prst="rect">
            <a:avLst/>
          </a:prstGeom>
          <a:noFill/>
        </p:spPr>
        <p:txBody>
          <a:bodyPr wrap="none" rtlCol="0">
            <a:spAutoFit/>
          </a:bodyPr>
          <a:lstStyle/>
          <a:p>
            <a:pPr algn="ctr"/>
            <a:r>
              <a:rPr lang="en-US" sz="1350" dirty="0"/>
              <a:t>Work ID</a:t>
            </a:r>
          </a:p>
          <a:p>
            <a:pPr algn="ctr"/>
            <a:r>
              <a:rPr lang="en-US" sz="1350" dirty="0"/>
              <a:t>Richer bibliographic descriptions</a:t>
            </a:r>
          </a:p>
          <a:p>
            <a:pPr algn="ctr"/>
            <a:r>
              <a:rPr lang="en-US" sz="1350" dirty="0"/>
              <a:t>Translations </a:t>
            </a:r>
          </a:p>
          <a:p>
            <a:pPr algn="ctr"/>
            <a:r>
              <a:rPr lang="en-US" sz="1350" dirty="0"/>
              <a:t>Library related identifiers</a:t>
            </a:r>
          </a:p>
        </p:txBody>
      </p:sp>
    </p:spTree>
    <p:extLst>
      <p:ext uri="{BB962C8B-B14F-4D97-AF65-F5344CB8AC3E}">
        <p14:creationId xmlns:p14="http://schemas.microsoft.com/office/powerpoint/2010/main" val="3583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5A87F-02E9-4849-8E64-5051E7738FBC}"/>
              </a:ext>
            </a:extLst>
          </p:cNvPr>
          <p:cNvSpPr>
            <a:spLocks noGrp="1"/>
          </p:cNvSpPr>
          <p:nvPr>
            <p:ph type="body" sz="quarter" idx="10"/>
          </p:nvPr>
        </p:nvSpPr>
        <p:spPr>
          <a:xfrm>
            <a:off x="315259" y="1108081"/>
            <a:ext cx="8174038" cy="3167021"/>
          </a:xfrm>
        </p:spPr>
        <p:txBody>
          <a:bodyPr/>
          <a:lstStyle/>
          <a:p>
            <a:r>
              <a:rPr lang="en-US" sz="4800" dirty="0"/>
              <a:t>Linked Data Wikibase Prototype: </a:t>
            </a:r>
          </a:p>
          <a:p>
            <a:r>
              <a:rPr lang="en-US" sz="4800" dirty="0"/>
              <a:t>“Project Passage” </a:t>
            </a:r>
          </a:p>
          <a:p>
            <a:endParaRPr lang="en-US" dirty="0"/>
          </a:p>
        </p:txBody>
      </p:sp>
      <p:sp>
        <p:nvSpPr>
          <p:cNvPr id="3" name="Text Placeholder 2">
            <a:extLst>
              <a:ext uri="{FF2B5EF4-FFF2-40B4-BE49-F238E27FC236}">
                <a16:creationId xmlns:a16="http://schemas.microsoft.com/office/drawing/2014/main" id="{A56AA766-6480-419E-8B43-AA2A078EA9E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481925B-2C86-418A-8E7A-C2D467922EF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021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395775" y="1106233"/>
            <a:ext cx="8181975" cy="4813921"/>
          </a:xfrm>
        </p:spPr>
        <p:txBody>
          <a:bodyPr/>
          <a:lstStyle/>
          <a:p>
            <a:r>
              <a:rPr lang="en-US" dirty="0"/>
              <a:t>Traditional distinction between “authority” and “bibliographic” data disappears</a:t>
            </a:r>
          </a:p>
          <a:p>
            <a:pPr lvl="1"/>
            <a:r>
              <a:rPr lang="en-US" sz="2400" i="1" dirty="0"/>
              <a:t>What entities matter to this object?</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Some lessons learned, reflections</a:t>
            </a:r>
          </a:p>
        </p:txBody>
      </p:sp>
    </p:spTree>
    <p:extLst>
      <p:ext uri="{BB962C8B-B14F-4D97-AF65-F5344CB8AC3E}">
        <p14:creationId xmlns:p14="http://schemas.microsoft.com/office/powerpoint/2010/main" val="257105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395775" y="1106233"/>
            <a:ext cx="8181975" cy="4813921"/>
          </a:xfrm>
        </p:spPr>
        <p:txBody>
          <a:bodyPr/>
          <a:lstStyle/>
          <a:p>
            <a:r>
              <a:rPr lang="en-US" dirty="0"/>
              <a:t>Traditional distinction between “authority” and “bibliographic” data disappears</a:t>
            </a:r>
          </a:p>
          <a:p>
            <a:pPr lvl="1"/>
            <a:r>
              <a:rPr lang="en-US" sz="2400" i="1" dirty="0"/>
              <a:t>What entities matter to this object?</a:t>
            </a:r>
          </a:p>
          <a:p>
            <a:r>
              <a:rPr lang="en-US" dirty="0"/>
              <a:t>Valuable to see the impact of your work, as you work</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Some lessons learned, reflections</a:t>
            </a:r>
          </a:p>
        </p:txBody>
      </p:sp>
    </p:spTree>
    <p:extLst>
      <p:ext uri="{BB962C8B-B14F-4D97-AF65-F5344CB8AC3E}">
        <p14:creationId xmlns:p14="http://schemas.microsoft.com/office/powerpoint/2010/main" val="6747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395775" y="1106233"/>
            <a:ext cx="8181975" cy="4813921"/>
          </a:xfrm>
        </p:spPr>
        <p:txBody>
          <a:bodyPr/>
          <a:lstStyle/>
          <a:p>
            <a:r>
              <a:rPr lang="en-US" dirty="0"/>
              <a:t>Traditional distinction between “authority” and “bibliographic” data disappears</a:t>
            </a:r>
          </a:p>
          <a:p>
            <a:pPr lvl="1"/>
            <a:r>
              <a:rPr lang="en-US" sz="2400" i="1" dirty="0"/>
              <a:t>What entities matter to this object?</a:t>
            </a:r>
          </a:p>
          <a:p>
            <a:r>
              <a:rPr lang="en-US" dirty="0"/>
              <a:t>Valuable to see the impact of your work, as you work</a:t>
            </a:r>
          </a:p>
          <a:p>
            <a:r>
              <a:rPr lang="en-US" dirty="0"/>
              <a:t>Need to interoperate with other sources</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Some lessons learned, reflections</a:t>
            </a:r>
          </a:p>
        </p:txBody>
      </p:sp>
    </p:spTree>
    <p:extLst>
      <p:ext uri="{BB962C8B-B14F-4D97-AF65-F5344CB8AC3E}">
        <p14:creationId xmlns:p14="http://schemas.microsoft.com/office/powerpoint/2010/main" val="259982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395775" y="1106233"/>
            <a:ext cx="8181975" cy="4813921"/>
          </a:xfrm>
        </p:spPr>
        <p:txBody>
          <a:bodyPr/>
          <a:lstStyle/>
          <a:p>
            <a:r>
              <a:rPr lang="en-US" dirty="0"/>
              <a:t>Traditional distinction between “authority” and “bibliographic” data disappears</a:t>
            </a:r>
          </a:p>
          <a:p>
            <a:pPr lvl="1"/>
            <a:r>
              <a:rPr lang="en-US" sz="2400" i="1" dirty="0"/>
              <a:t>What entities matter to this object?</a:t>
            </a:r>
          </a:p>
          <a:p>
            <a:r>
              <a:rPr lang="en-US" dirty="0"/>
              <a:t>Valuable to see the impact of your work, as you work</a:t>
            </a:r>
          </a:p>
          <a:p>
            <a:r>
              <a:rPr lang="en-US" dirty="0"/>
              <a:t>Need to interoperate with other sources</a:t>
            </a:r>
          </a:p>
          <a:p>
            <a:r>
              <a:rPr lang="en-US" dirty="0"/>
              <a:t>Paradigm shift?</a:t>
            </a:r>
          </a:p>
          <a:p>
            <a:pPr lvl="1"/>
            <a:r>
              <a:rPr lang="en-US" sz="2400" dirty="0"/>
              <a:t>No need to </a:t>
            </a:r>
            <a:r>
              <a:rPr lang="en-US" sz="2400" dirty="0" err="1"/>
              <a:t>romanize</a:t>
            </a:r>
            <a:r>
              <a:rPr lang="en-US" sz="2400" dirty="0"/>
              <a:t> non-Latin scripts</a:t>
            </a:r>
          </a:p>
          <a:p>
            <a:pPr lvl="1"/>
            <a:r>
              <a:rPr lang="en-US" sz="2400" dirty="0"/>
              <a:t>“Language of cataloging” obsolete</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Some lessons learned, reflections</a:t>
            </a:r>
          </a:p>
        </p:txBody>
      </p:sp>
    </p:spTree>
    <p:extLst>
      <p:ext uri="{BB962C8B-B14F-4D97-AF65-F5344CB8AC3E}">
        <p14:creationId xmlns:p14="http://schemas.microsoft.com/office/powerpoint/2010/main" val="159555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395775" y="1106233"/>
            <a:ext cx="8181975" cy="4813921"/>
          </a:xfrm>
        </p:spPr>
        <p:txBody>
          <a:bodyPr/>
          <a:lstStyle/>
          <a:p>
            <a:r>
              <a:rPr lang="en-US" dirty="0"/>
              <a:t>Traditional distinction between “authority” and “bibliographic” data disappears</a:t>
            </a:r>
          </a:p>
          <a:p>
            <a:pPr lvl="1"/>
            <a:r>
              <a:rPr lang="en-US" sz="2400" i="1" dirty="0"/>
              <a:t>What entities matter to this object?</a:t>
            </a:r>
          </a:p>
          <a:p>
            <a:r>
              <a:rPr lang="en-US" dirty="0"/>
              <a:t>Valuable to see the impact of your work, as you work</a:t>
            </a:r>
          </a:p>
          <a:p>
            <a:r>
              <a:rPr lang="en-US" dirty="0"/>
              <a:t>Need to interoperate with other sources</a:t>
            </a:r>
          </a:p>
          <a:p>
            <a:r>
              <a:rPr lang="en-US" dirty="0"/>
              <a:t>Paradigm shift?</a:t>
            </a:r>
          </a:p>
          <a:p>
            <a:pPr lvl="1"/>
            <a:r>
              <a:rPr lang="en-US" sz="2400" dirty="0"/>
              <a:t>No need to </a:t>
            </a:r>
            <a:r>
              <a:rPr lang="en-US" sz="2400" dirty="0" err="1"/>
              <a:t>romanize</a:t>
            </a:r>
            <a:r>
              <a:rPr lang="en-US" sz="2400" dirty="0"/>
              <a:t> non-Latin scripts</a:t>
            </a:r>
          </a:p>
          <a:p>
            <a:pPr lvl="1"/>
            <a:r>
              <a:rPr lang="en-US" sz="2400" dirty="0"/>
              <a:t>“Language of cataloging” obsolete</a:t>
            </a:r>
          </a:p>
          <a:p>
            <a:pPr lvl="1"/>
            <a:r>
              <a:rPr lang="en-US" sz="2400" dirty="0"/>
              <a:t>Still need interpretive </a:t>
            </a:r>
            <a:r>
              <a:rPr lang="en-US" sz="2400" i="1" dirty="0"/>
              <a:t>context</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Some lessons learned, reflections</a:t>
            </a:r>
          </a:p>
        </p:txBody>
      </p:sp>
    </p:spTree>
    <p:extLst>
      <p:ext uri="{BB962C8B-B14F-4D97-AF65-F5344CB8AC3E}">
        <p14:creationId xmlns:p14="http://schemas.microsoft.com/office/powerpoint/2010/main" val="162923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395775" y="1106233"/>
            <a:ext cx="8181975" cy="4813921"/>
          </a:xfrm>
        </p:spPr>
        <p:txBody>
          <a:bodyPr/>
          <a:lstStyle/>
          <a:p>
            <a:r>
              <a:rPr lang="en-US" dirty="0"/>
              <a:t>Traditional distinction between “authority” and “bibliographic” data disappears</a:t>
            </a:r>
          </a:p>
          <a:p>
            <a:pPr lvl="1"/>
            <a:r>
              <a:rPr lang="en-US" sz="2400" i="1" dirty="0"/>
              <a:t>What entities matter to this object?</a:t>
            </a:r>
          </a:p>
          <a:p>
            <a:r>
              <a:rPr lang="en-US" dirty="0"/>
              <a:t>Valuable to see the impact of your work, as you work</a:t>
            </a:r>
          </a:p>
          <a:p>
            <a:r>
              <a:rPr lang="en-US" dirty="0"/>
              <a:t>Need to interoperate with other sources</a:t>
            </a:r>
          </a:p>
          <a:p>
            <a:r>
              <a:rPr lang="en-US" dirty="0"/>
              <a:t>Paradigm shift?</a:t>
            </a:r>
          </a:p>
          <a:p>
            <a:pPr lvl="1"/>
            <a:r>
              <a:rPr lang="en-US" sz="2400" dirty="0"/>
              <a:t>No need to </a:t>
            </a:r>
            <a:r>
              <a:rPr lang="en-US" sz="2400" dirty="0" err="1"/>
              <a:t>romanize</a:t>
            </a:r>
            <a:r>
              <a:rPr lang="en-US" sz="2400" dirty="0"/>
              <a:t> non-Latin scripts</a:t>
            </a:r>
          </a:p>
          <a:p>
            <a:pPr lvl="1"/>
            <a:r>
              <a:rPr lang="en-US" sz="2400" dirty="0"/>
              <a:t>“Language of cataloging” obsolete</a:t>
            </a:r>
          </a:p>
          <a:p>
            <a:pPr lvl="1"/>
            <a:r>
              <a:rPr lang="en-US" sz="2400" dirty="0"/>
              <a:t>Still need interpretive </a:t>
            </a:r>
            <a:r>
              <a:rPr lang="en-US" sz="2400" i="1" dirty="0"/>
              <a:t>context</a:t>
            </a:r>
          </a:p>
          <a:p>
            <a:pPr lvl="1"/>
            <a:r>
              <a:rPr lang="en-US" sz="2400" dirty="0"/>
              <a:t>Still need “best practices”</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Some lessons learned, reflections</a:t>
            </a:r>
          </a:p>
        </p:txBody>
      </p:sp>
    </p:spTree>
    <p:extLst>
      <p:ext uri="{BB962C8B-B14F-4D97-AF65-F5344CB8AC3E}">
        <p14:creationId xmlns:p14="http://schemas.microsoft.com/office/powerpoint/2010/main" val="55957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395775" y="1106233"/>
            <a:ext cx="8181975" cy="4813921"/>
          </a:xfrm>
        </p:spPr>
        <p:txBody>
          <a:bodyPr/>
          <a:lstStyle/>
          <a:p>
            <a:r>
              <a:rPr lang="en-US" dirty="0"/>
              <a:t>Traditional distinction between “authority” and “bibliographic” data disappears</a:t>
            </a:r>
          </a:p>
          <a:p>
            <a:pPr lvl="1"/>
            <a:r>
              <a:rPr lang="en-US" sz="2400" i="1" dirty="0"/>
              <a:t>What entities matter to this object?</a:t>
            </a:r>
          </a:p>
          <a:p>
            <a:r>
              <a:rPr lang="en-US" dirty="0"/>
              <a:t>Valuable to see the impact of your work, as you work</a:t>
            </a:r>
          </a:p>
          <a:p>
            <a:r>
              <a:rPr lang="en-US" dirty="0"/>
              <a:t>Need to interoperate with other sources</a:t>
            </a:r>
          </a:p>
          <a:p>
            <a:r>
              <a:rPr lang="en-US" dirty="0"/>
              <a:t>Paradigm shift?</a:t>
            </a:r>
          </a:p>
          <a:p>
            <a:pPr lvl="1"/>
            <a:r>
              <a:rPr lang="en-US" sz="2400" dirty="0"/>
              <a:t>No need to </a:t>
            </a:r>
            <a:r>
              <a:rPr lang="en-US" sz="2400" dirty="0" err="1"/>
              <a:t>romanize</a:t>
            </a:r>
            <a:r>
              <a:rPr lang="en-US" sz="2400" dirty="0"/>
              <a:t> non-Latin scripts</a:t>
            </a:r>
          </a:p>
          <a:p>
            <a:pPr lvl="1"/>
            <a:r>
              <a:rPr lang="en-US" sz="2400" dirty="0"/>
              <a:t>“Language of cataloging” obsolete</a:t>
            </a:r>
          </a:p>
          <a:p>
            <a:pPr lvl="1"/>
            <a:r>
              <a:rPr lang="en-US" sz="2400" dirty="0"/>
              <a:t>Still need interpretive </a:t>
            </a:r>
            <a:r>
              <a:rPr lang="en-US" sz="2400" i="1" dirty="0"/>
              <a:t>context</a:t>
            </a:r>
          </a:p>
          <a:p>
            <a:pPr lvl="1"/>
            <a:r>
              <a:rPr lang="en-US" sz="2400" dirty="0"/>
              <a:t>Still need “best practices”</a:t>
            </a:r>
          </a:p>
          <a:p>
            <a:pPr lvl="1"/>
            <a:r>
              <a:rPr lang="en-US" sz="2400" dirty="0"/>
              <a:t>Still need to uphold values of “authoritativeness and quality”</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Some lessons learned, reflections</a:t>
            </a:r>
          </a:p>
        </p:txBody>
      </p:sp>
    </p:spTree>
    <p:extLst>
      <p:ext uri="{BB962C8B-B14F-4D97-AF65-F5344CB8AC3E}">
        <p14:creationId xmlns:p14="http://schemas.microsoft.com/office/powerpoint/2010/main" val="25171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a:t>Thank you!</a:t>
            </a:r>
          </a:p>
        </p:txBody>
      </p:sp>
      <p:sp>
        <p:nvSpPr>
          <p:cNvPr id="3" name="Text Placeholder 2"/>
          <p:cNvSpPr>
            <a:spLocks noGrp="1"/>
          </p:cNvSpPr>
          <p:nvPr>
            <p:ph type="body" sz="quarter" idx="11"/>
          </p:nvPr>
        </p:nvSpPr>
        <p:spPr/>
        <p:txBody>
          <a:bodyPr/>
          <a:lstStyle/>
          <a:p>
            <a:r>
              <a:rPr lang="en-US" dirty="0"/>
              <a:t>Contact: Karen Smith-Yoshimura</a:t>
            </a:r>
          </a:p>
        </p:txBody>
      </p:sp>
      <p:sp>
        <p:nvSpPr>
          <p:cNvPr id="6" name="Text Placeholder 5"/>
          <p:cNvSpPr>
            <a:spLocks noGrp="1"/>
          </p:cNvSpPr>
          <p:nvPr>
            <p:ph type="body" sz="quarter" idx="14"/>
          </p:nvPr>
        </p:nvSpPr>
        <p:spPr>
          <a:xfrm>
            <a:off x="192729" y="477345"/>
            <a:ext cx="7199508" cy="597087"/>
          </a:xfrm>
        </p:spPr>
        <p:txBody>
          <a:bodyPr/>
          <a:lstStyle/>
          <a:p>
            <a:r>
              <a:rPr lang="en-US" sz="1000" dirty="0"/>
              <a:t>OCLC Research Works in Progress Webinar</a:t>
            </a:r>
          </a:p>
          <a:p>
            <a:r>
              <a:rPr lang="en-US" sz="1000" dirty="0"/>
              <a:t>18 June 2019</a:t>
            </a:r>
          </a:p>
        </p:txBody>
      </p:sp>
      <p:sp>
        <p:nvSpPr>
          <p:cNvPr id="9" name="Text Placeholder 4"/>
          <p:cNvSpPr txBox="1">
            <a:spLocks noGrp="1"/>
          </p:cNvSpPr>
          <p:nvPr>
            <p:ph type="body" sz="quarter" idx="13"/>
          </p:nvPr>
        </p:nvSpPr>
        <p:spPr>
          <a:xfrm>
            <a:off x="510385" y="3234237"/>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a:hlinkClick r:id="rId3"/>
              </a:rPr>
              <a:t>smithyok@oclc.org</a:t>
            </a:r>
            <a:endParaRPr lang="en-US" dirty="0"/>
          </a:p>
          <a:p>
            <a:endParaRPr lang="en-US" dirty="0"/>
          </a:p>
        </p:txBody>
      </p:sp>
      <p:sp>
        <p:nvSpPr>
          <p:cNvPr id="12" name="TextBox 11"/>
          <p:cNvSpPr txBox="1"/>
          <p:nvPr/>
        </p:nvSpPr>
        <p:spPr>
          <a:xfrm>
            <a:off x="608544" y="3522715"/>
            <a:ext cx="1326004" cy="338554"/>
          </a:xfrm>
          <a:prstGeom prst="rect">
            <a:avLst/>
          </a:prstGeom>
          <a:noFill/>
        </p:spPr>
        <p:txBody>
          <a:bodyPr wrap="none" rtlCol="0">
            <a:spAutoFit/>
          </a:bodyPr>
          <a:lstStyle/>
          <a:p>
            <a:r>
              <a:rPr lang="en-US" sz="1600" dirty="0">
                <a:solidFill>
                  <a:srgbClr val="1F497D"/>
                </a:solidFill>
              </a:rPr>
              <a:t>@</a:t>
            </a:r>
            <a:r>
              <a:rPr lang="en-US" sz="1600" dirty="0" err="1">
                <a:solidFill>
                  <a:srgbClr val="1F497D"/>
                </a:solidFill>
              </a:rPr>
              <a:t>KarenS_Y</a:t>
            </a:r>
            <a:endParaRPr lang="en-US" sz="1600" dirty="0">
              <a:solidFill>
                <a:srgbClr val="1F497D"/>
              </a:solidFill>
            </a:endParaRPr>
          </a:p>
        </p:txBody>
      </p:sp>
      <p:sp>
        <p:nvSpPr>
          <p:cNvPr id="11" name="Rectangle 10"/>
          <p:cNvSpPr/>
          <p:nvPr/>
        </p:nvSpPr>
        <p:spPr>
          <a:xfrm>
            <a:off x="874279" y="5922538"/>
            <a:ext cx="5377764" cy="43858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kern="1200" dirty="0">
                <a:solidFill>
                  <a:srgbClr val="787D83"/>
                </a:solidFill>
                <a:effectLst/>
                <a:latin typeface="+mn-lt"/>
                <a:ea typeface="+mn-ea"/>
                <a:cs typeface="+mn-cs"/>
              </a:rPr>
              <a:t>©2019 OCLC. This work is licensed under a Creative Commons Attribution 4.0 International License. Suggested attribution: “This work uses content from </a:t>
            </a:r>
            <a:r>
              <a:rPr lang="en-US" sz="750" i="1" dirty="0">
                <a:solidFill>
                  <a:srgbClr val="787D83"/>
                </a:solidFill>
              </a:rPr>
              <a:t>Case Studies from Project Passage Focusing on</a:t>
            </a:r>
            <a:r>
              <a:rPr lang="en-US" sz="750" i="1" kern="1200" dirty="0">
                <a:solidFill>
                  <a:srgbClr val="787D83"/>
                </a:solidFill>
                <a:effectLst/>
                <a:latin typeface="+mn-lt"/>
                <a:ea typeface="+mn-ea"/>
                <a:cs typeface="+mn-cs"/>
              </a:rPr>
              <a:t> </a:t>
            </a:r>
            <a:r>
              <a:rPr lang="en-US" sz="750" i="1" kern="1200" dirty="0" err="1">
                <a:solidFill>
                  <a:srgbClr val="787D83"/>
                </a:solidFill>
                <a:effectLst/>
                <a:latin typeface="+mn-lt"/>
                <a:ea typeface="+mn-ea"/>
                <a:cs typeface="+mn-cs"/>
              </a:rPr>
              <a:t>Wikidata’s</a:t>
            </a:r>
            <a:r>
              <a:rPr lang="en-US" sz="750" i="1" kern="1200" dirty="0">
                <a:solidFill>
                  <a:srgbClr val="787D83"/>
                </a:solidFill>
                <a:effectLst/>
                <a:latin typeface="+mn-lt"/>
                <a:ea typeface="+mn-ea"/>
                <a:cs typeface="+mn-cs"/>
              </a:rPr>
              <a:t> Multilingual Support </a:t>
            </a:r>
            <a:r>
              <a:rPr lang="en-US" sz="750" kern="1200" dirty="0">
                <a:solidFill>
                  <a:srgbClr val="787D83"/>
                </a:solidFill>
                <a:effectLst/>
                <a:latin typeface="+mn-lt"/>
                <a:ea typeface="+mn-ea"/>
                <a:cs typeface="+mn-cs"/>
              </a:rPr>
              <a:t> © OCLC, used under a Creative Commons Attribution 4.0 International License: http://creativecommons.org/licenses/by/4.0/.” </a:t>
            </a:r>
            <a:endParaRPr lang="en-US" sz="1050" kern="1200" baseline="0" dirty="0">
              <a:solidFill>
                <a:schemeClr val="bg1">
                  <a:lumMod val="65000"/>
                </a:schemeClr>
              </a:solidFill>
              <a:latin typeface="+mn-lt"/>
              <a:ea typeface="Open Sans" pitchFamily="34" charset="0"/>
              <a:cs typeface="Open Sans" pitchFamily="34" charset="0"/>
            </a:endParaRPr>
          </a:p>
        </p:txBody>
      </p:sp>
      <p:pic>
        <p:nvPicPr>
          <p:cNvPr id="4" name="Picture 3"/>
          <p:cNvPicPr>
            <a:picLocks noChangeAspect="1"/>
          </p:cNvPicPr>
          <p:nvPr/>
        </p:nvPicPr>
        <p:blipFill>
          <a:blip r:embed="rId4"/>
          <a:stretch>
            <a:fillRect/>
          </a:stretch>
        </p:blipFill>
        <p:spPr>
          <a:xfrm>
            <a:off x="104806" y="5896240"/>
            <a:ext cx="762066" cy="457240"/>
          </a:xfrm>
          <a:prstGeom prst="rect">
            <a:avLst/>
          </a:prstGeom>
        </p:spPr>
      </p:pic>
      <p:sp>
        <p:nvSpPr>
          <p:cNvPr id="10" name="Text Placeholder 2">
            <a:extLst>
              <a:ext uri="{FF2B5EF4-FFF2-40B4-BE49-F238E27FC236}">
                <a16:creationId xmlns:a16="http://schemas.microsoft.com/office/drawing/2014/main" id="{05A4E9A9-45D2-455F-BB3D-5A2219FB53D9}"/>
              </a:ext>
            </a:extLst>
          </p:cNvPr>
          <p:cNvSpPr txBox="1">
            <a:spLocks/>
          </p:cNvSpPr>
          <p:nvPr/>
        </p:nvSpPr>
        <p:spPr>
          <a:xfrm>
            <a:off x="4594491" y="2852002"/>
            <a:ext cx="3887788"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Contact: Xiaoli Li</a:t>
            </a:r>
          </a:p>
        </p:txBody>
      </p:sp>
      <p:sp>
        <p:nvSpPr>
          <p:cNvPr id="13" name="Text Placeholder 4">
            <a:extLst>
              <a:ext uri="{FF2B5EF4-FFF2-40B4-BE49-F238E27FC236}">
                <a16:creationId xmlns:a16="http://schemas.microsoft.com/office/drawing/2014/main" id="{47E3DD36-70B7-43DF-A5B5-FEB1EE173A2A}"/>
              </a:ext>
            </a:extLst>
          </p:cNvPr>
          <p:cNvSpPr txBox="1">
            <a:spLocks/>
          </p:cNvSpPr>
          <p:nvPr/>
        </p:nvSpPr>
        <p:spPr>
          <a:xfrm>
            <a:off x="4516357" y="3234237"/>
            <a:ext cx="3887788" cy="305495"/>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a:hlinkClick r:id="rId5"/>
              </a:rPr>
              <a:t>xlli@ucdavis.edu</a:t>
            </a:r>
            <a:endParaRPr lang="en-US" dirty="0"/>
          </a:p>
          <a:p>
            <a:endParaRPr lang="en-US" dirty="0"/>
          </a:p>
        </p:txBody>
      </p:sp>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1DAB0-0CE9-4751-90C3-1B2858C4B13D}"/>
              </a:ext>
            </a:extLst>
          </p:cNvPr>
          <p:cNvSpPr>
            <a:spLocks noGrp="1"/>
          </p:cNvSpPr>
          <p:nvPr>
            <p:ph type="body" sz="quarter" idx="12"/>
          </p:nvPr>
        </p:nvSpPr>
        <p:spPr>
          <a:xfrm>
            <a:off x="477837" y="1576185"/>
            <a:ext cx="8181975" cy="4475171"/>
          </a:xfrm>
        </p:spPr>
        <p:txBody>
          <a:bodyPr/>
          <a:lstStyle/>
          <a:p>
            <a:r>
              <a:rPr lang="en-US" dirty="0"/>
              <a:t>Ran from December 2017 through September 2018</a:t>
            </a:r>
          </a:p>
          <a:p>
            <a:r>
              <a:rPr lang="en-US" dirty="0"/>
              <a:t>16 OCLC Member libraries participated</a:t>
            </a:r>
          </a:p>
          <a:p>
            <a:r>
              <a:rPr lang="en-US" dirty="0"/>
              <a:t>The objective was to evaluate a framework for </a:t>
            </a:r>
            <a:r>
              <a:rPr lang="en-US" b="1" dirty="0"/>
              <a:t>reconciling,</a:t>
            </a:r>
            <a:r>
              <a:rPr lang="en-US" dirty="0"/>
              <a:t>  </a:t>
            </a:r>
            <a:r>
              <a:rPr lang="en-US" b="1" dirty="0"/>
              <a:t>creating, and managing</a:t>
            </a:r>
            <a:r>
              <a:rPr lang="en-US" dirty="0"/>
              <a:t> bibliographic and authority data as </a:t>
            </a:r>
            <a:r>
              <a:rPr lang="en-US" b="1" dirty="0"/>
              <a:t>linked data entities and relationships</a:t>
            </a:r>
          </a:p>
          <a:p>
            <a:r>
              <a:rPr lang="en-US" dirty="0"/>
              <a:t>The pilot Wikibase instance included 1.2M entities, mostly data representing overlaps between Wikidata, VIAF, and WorldCat</a:t>
            </a:r>
          </a:p>
        </p:txBody>
      </p:sp>
      <p:sp>
        <p:nvSpPr>
          <p:cNvPr id="3" name="Text Placeholder 2">
            <a:extLst>
              <a:ext uri="{FF2B5EF4-FFF2-40B4-BE49-F238E27FC236}">
                <a16:creationId xmlns:a16="http://schemas.microsoft.com/office/drawing/2014/main" id="{058CA897-A0BB-4D2D-B095-581CB08509A6}"/>
              </a:ext>
            </a:extLst>
          </p:cNvPr>
          <p:cNvSpPr>
            <a:spLocks noGrp="1"/>
          </p:cNvSpPr>
          <p:nvPr>
            <p:ph type="body" sz="quarter" idx="13"/>
          </p:nvPr>
        </p:nvSpPr>
        <p:spPr>
          <a:xfrm>
            <a:off x="477838" y="331654"/>
            <a:ext cx="8181975" cy="915256"/>
          </a:xfrm>
        </p:spPr>
        <p:txBody>
          <a:bodyPr/>
          <a:lstStyle/>
          <a:p>
            <a:r>
              <a:rPr lang="en-US" dirty="0">
                <a:solidFill>
                  <a:srgbClr val="004B7F"/>
                </a:solidFill>
              </a:rPr>
              <a:t>About the Passage Pilot</a:t>
            </a:r>
          </a:p>
        </p:txBody>
      </p:sp>
    </p:spTree>
    <p:extLst>
      <p:ext uri="{BB962C8B-B14F-4D97-AF65-F5344CB8AC3E}">
        <p14:creationId xmlns:p14="http://schemas.microsoft.com/office/powerpoint/2010/main" val="21967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9E0B86-1B29-411E-9EB9-D28373E6C359}"/>
              </a:ext>
            </a:extLst>
          </p:cNvPr>
          <p:cNvSpPr txBox="1">
            <a:spLocks/>
          </p:cNvSpPr>
          <p:nvPr/>
        </p:nvSpPr>
        <p:spPr>
          <a:xfrm>
            <a:off x="340786" y="1200554"/>
            <a:ext cx="3139014"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004B7F"/>
                </a:solidFill>
              </a:rPr>
              <a:t>Entity-based</a:t>
            </a:r>
          </a:p>
          <a:p>
            <a:pPr marL="0" indent="0">
              <a:buNone/>
            </a:pPr>
            <a:endParaRPr lang="en-US" dirty="0"/>
          </a:p>
        </p:txBody>
      </p:sp>
      <p:pic>
        <p:nvPicPr>
          <p:cNvPr id="3" name="Picture 2">
            <a:extLst>
              <a:ext uri="{FF2B5EF4-FFF2-40B4-BE49-F238E27FC236}">
                <a16:creationId xmlns:a16="http://schemas.microsoft.com/office/drawing/2014/main" id="{DBD71339-D23B-49A4-927C-EA598187C21A}"/>
              </a:ext>
            </a:extLst>
          </p:cNvPr>
          <p:cNvPicPr>
            <a:picLocks noChangeAspect="1"/>
          </p:cNvPicPr>
          <p:nvPr/>
        </p:nvPicPr>
        <p:blipFill>
          <a:blip r:embed="rId3"/>
          <a:stretch>
            <a:fillRect/>
          </a:stretch>
        </p:blipFill>
        <p:spPr>
          <a:xfrm>
            <a:off x="3479800" y="1816708"/>
            <a:ext cx="5329380" cy="383049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461FBBF-5AB3-43B0-BBC2-502062FD08CA}"/>
              </a:ext>
            </a:extLst>
          </p:cNvPr>
          <p:cNvSpPr txBox="1"/>
          <p:nvPr/>
        </p:nvSpPr>
        <p:spPr>
          <a:xfrm>
            <a:off x="620629" y="2592918"/>
            <a:ext cx="2859171" cy="2092881"/>
          </a:xfrm>
          <a:prstGeom prst="rect">
            <a:avLst/>
          </a:prstGeom>
          <a:noFill/>
        </p:spPr>
        <p:txBody>
          <a:bodyPr wrap="square" rtlCol="0">
            <a:spAutoFit/>
          </a:bodyPr>
          <a:lstStyle/>
          <a:p>
            <a:r>
              <a:rPr lang="en-US" sz="2600" dirty="0"/>
              <a:t>Create linked data without</a:t>
            </a:r>
          </a:p>
          <a:p>
            <a:r>
              <a:rPr lang="en-US" sz="2600" dirty="0"/>
              <a:t>needing to learn its technical underpinnings</a:t>
            </a:r>
          </a:p>
        </p:txBody>
      </p:sp>
    </p:spTree>
    <p:extLst>
      <p:ext uri="{BB962C8B-B14F-4D97-AF65-F5344CB8AC3E}">
        <p14:creationId xmlns:p14="http://schemas.microsoft.com/office/powerpoint/2010/main" val="20372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BB33C-459F-4107-972A-EF9BEC35BC5F}"/>
              </a:ext>
            </a:extLst>
          </p:cNvPr>
          <p:cNvSpPr txBox="1">
            <a:spLocks/>
          </p:cNvSpPr>
          <p:nvPr/>
        </p:nvSpPr>
        <p:spPr>
          <a:xfrm>
            <a:off x="220714" y="369281"/>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004B7F"/>
                </a:solidFill>
              </a:rPr>
              <a:t>Passage Pilot Partners Use Cases</a:t>
            </a:r>
          </a:p>
        </p:txBody>
      </p:sp>
      <p:pic>
        <p:nvPicPr>
          <p:cNvPr id="3" name="Picture 2">
            <a:extLst>
              <a:ext uri="{FF2B5EF4-FFF2-40B4-BE49-F238E27FC236}">
                <a16:creationId xmlns:a16="http://schemas.microsoft.com/office/drawing/2014/main" id="{ACFFF53D-D3CD-41C0-B866-F74EDDD245F4}"/>
              </a:ext>
            </a:extLst>
          </p:cNvPr>
          <p:cNvPicPr>
            <a:picLocks noChangeAspect="1"/>
          </p:cNvPicPr>
          <p:nvPr/>
        </p:nvPicPr>
        <p:blipFill>
          <a:blip r:embed="rId3"/>
          <a:stretch>
            <a:fillRect/>
          </a:stretch>
        </p:blipFill>
        <p:spPr>
          <a:xfrm>
            <a:off x="340786" y="1431866"/>
            <a:ext cx="2500122" cy="1956054"/>
          </a:xfrm>
          <a:prstGeom prst="rect">
            <a:avLst/>
          </a:prstGeom>
        </p:spPr>
      </p:pic>
      <p:pic>
        <p:nvPicPr>
          <p:cNvPr id="5" name="Picture 4">
            <a:extLst>
              <a:ext uri="{FF2B5EF4-FFF2-40B4-BE49-F238E27FC236}">
                <a16:creationId xmlns:a16="http://schemas.microsoft.com/office/drawing/2014/main" id="{1481301F-F029-4EB5-8D59-6F343843B3BE}"/>
              </a:ext>
            </a:extLst>
          </p:cNvPr>
          <p:cNvPicPr>
            <a:picLocks noChangeAspect="1"/>
          </p:cNvPicPr>
          <p:nvPr/>
        </p:nvPicPr>
        <p:blipFill>
          <a:blip r:embed="rId4"/>
          <a:stretch>
            <a:fillRect/>
          </a:stretch>
        </p:blipFill>
        <p:spPr>
          <a:xfrm>
            <a:off x="3145592" y="1887791"/>
            <a:ext cx="1772793" cy="2735294"/>
          </a:xfrm>
          <a:prstGeom prst="rect">
            <a:avLst/>
          </a:prstGeom>
        </p:spPr>
      </p:pic>
      <p:pic>
        <p:nvPicPr>
          <p:cNvPr id="6" name="Picture 5" descr="A person wearing a dress&#10;&#10;Description generated with very high confidence">
            <a:extLst>
              <a:ext uri="{FF2B5EF4-FFF2-40B4-BE49-F238E27FC236}">
                <a16:creationId xmlns:a16="http://schemas.microsoft.com/office/drawing/2014/main" id="{25038D09-F287-4385-8A7C-0A73A150F2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069" y="1393202"/>
            <a:ext cx="1205911" cy="1828068"/>
          </a:xfrm>
          <a:prstGeom prst="rect">
            <a:avLst/>
          </a:prstGeom>
        </p:spPr>
      </p:pic>
      <p:pic>
        <p:nvPicPr>
          <p:cNvPr id="7" name="Picture 6">
            <a:extLst>
              <a:ext uri="{FF2B5EF4-FFF2-40B4-BE49-F238E27FC236}">
                <a16:creationId xmlns:a16="http://schemas.microsoft.com/office/drawing/2014/main" id="{D4C2B2D1-3D67-4DDB-BFFB-622C0ED7AAD2}"/>
              </a:ext>
            </a:extLst>
          </p:cNvPr>
          <p:cNvPicPr/>
          <p:nvPr/>
        </p:nvPicPr>
        <p:blipFill>
          <a:blip r:embed="rId6"/>
          <a:stretch>
            <a:fillRect/>
          </a:stretch>
        </p:blipFill>
        <p:spPr>
          <a:xfrm>
            <a:off x="6936847" y="1782830"/>
            <a:ext cx="1552575" cy="1254125"/>
          </a:xfrm>
          <a:prstGeom prst="rect">
            <a:avLst/>
          </a:prstGeom>
        </p:spPr>
      </p:pic>
      <p:pic>
        <p:nvPicPr>
          <p:cNvPr id="8" name="Picture 7">
            <a:extLst>
              <a:ext uri="{FF2B5EF4-FFF2-40B4-BE49-F238E27FC236}">
                <a16:creationId xmlns:a16="http://schemas.microsoft.com/office/drawing/2014/main" id="{FE6600AD-4632-465F-8A01-B90DF93CBE91}"/>
              </a:ext>
            </a:extLst>
          </p:cNvPr>
          <p:cNvPicPr/>
          <p:nvPr/>
        </p:nvPicPr>
        <p:blipFill>
          <a:blip r:embed="rId7"/>
          <a:stretch>
            <a:fillRect/>
          </a:stretch>
        </p:blipFill>
        <p:spPr>
          <a:xfrm>
            <a:off x="5214783" y="3429000"/>
            <a:ext cx="3686175" cy="1697355"/>
          </a:xfrm>
          <a:prstGeom prst="rect">
            <a:avLst/>
          </a:prstGeom>
        </p:spPr>
      </p:pic>
    </p:spTree>
    <p:extLst>
      <p:ext uri="{BB962C8B-B14F-4D97-AF65-F5344CB8AC3E}">
        <p14:creationId xmlns:p14="http://schemas.microsoft.com/office/powerpoint/2010/main" val="32028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E7F25B-89D8-4762-ADB5-42B62E978294}"/>
              </a:ext>
            </a:extLst>
          </p:cNvPr>
          <p:cNvSpPr>
            <a:spLocks noGrp="1"/>
          </p:cNvSpPr>
          <p:nvPr>
            <p:ph type="body" sz="quarter" idx="10"/>
          </p:nvPr>
        </p:nvSpPr>
        <p:spPr>
          <a:xfrm>
            <a:off x="315259" y="1108081"/>
            <a:ext cx="8174038" cy="2280624"/>
          </a:xfrm>
        </p:spPr>
        <p:txBody>
          <a:bodyPr/>
          <a:lstStyle/>
          <a:p>
            <a:r>
              <a:rPr lang="en-US" sz="4800" dirty="0"/>
              <a:t>Context Setting for Non-Latin Scripts</a:t>
            </a:r>
          </a:p>
          <a:p>
            <a:endParaRPr lang="en-US" dirty="0"/>
          </a:p>
        </p:txBody>
      </p:sp>
      <p:sp>
        <p:nvSpPr>
          <p:cNvPr id="3" name="Text Placeholder 2">
            <a:extLst>
              <a:ext uri="{FF2B5EF4-FFF2-40B4-BE49-F238E27FC236}">
                <a16:creationId xmlns:a16="http://schemas.microsoft.com/office/drawing/2014/main" id="{69B54EE7-26E1-41F4-9510-2F66C3CE856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B74667E-E625-4535-AE1E-BDAC852D4A5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5166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4650" t="14559" r="11990" b="33004"/>
          <a:stretch/>
        </p:blipFill>
        <p:spPr>
          <a:xfrm>
            <a:off x="0" y="0"/>
            <a:ext cx="2758190" cy="4212236"/>
          </a:xfrm>
          <a:prstGeom prst="rect">
            <a:avLst/>
          </a:prstGeom>
        </p:spPr>
      </p:pic>
      <p:sp>
        <p:nvSpPr>
          <p:cNvPr id="3" name="TextBox 2"/>
          <p:cNvSpPr txBox="1"/>
          <p:nvPr/>
        </p:nvSpPr>
        <p:spPr>
          <a:xfrm>
            <a:off x="2947916" y="622613"/>
            <a:ext cx="6196084" cy="923330"/>
          </a:xfrm>
          <a:prstGeom prst="rect">
            <a:avLst/>
          </a:prstGeom>
          <a:noFill/>
          <a:ln>
            <a:solidFill>
              <a:srgbClr val="FF0000"/>
            </a:solidFill>
          </a:ln>
        </p:spPr>
        <p:txBody>
          <a:bodyPr wrap="square" rtlCol="0">
            <a:spAutoFit/>
          </a:bodyPr>
          <a:lstStyle/>
          <a:p>
            <a:r>
              <a:rPr lang="en-US" dirty="0"/>
              <a:t>100 1_ $a Cao, </a:t>
            </a:r>
            <a:r>
              <a:rPr lang="en-US" dirty="0" err="1"/>
              <a:t>Xueqin</a:t>
            </a:r>
            <a:r>
              <a:rPr lang="en-US" dirty="0"/>
              <a:t>,</a:t>
            </a:r>
            <a:r>
              <a:rPr lang="en-US" b="1" dirty="0"/>
              <a:t> </a:t>
            </a:r>
            <a:r>
              <a:rPr lang="en-US" dirty="0"/>
              <a:t>$d</a:t>
            </a:r>
            <a:r>
              <a:rPr lang="en-US" b="1" dirty="0"/>
              <a:t> </a:t>
            </a:r>
            <a:r>
              <a:rPr lang="en-US" dirty="0"/>
              <a:t>approximately 1717-1763</a:t>
            </a:r>
          </a:p>
          <a:p>
            <a:r>
              <a:rPr lang="en-US" dirty="0"/>
              <a:t>400 1_ $</a:t>
            </a:r>
            <a:r>
              <a:rPr lang="en-US" dirty="0" err="1"/>
              <a:t>aTsʻau</a:t>
            </a:r>
            <a:r>
              <a:rPr lang="en-US" dirty="0"/>
              <a:t>, </a:t>
            </a:r>
            <a:r>
              <a:rPr lang="en-US" dirty="0" err="1"/>
              <a:t>Sjue</a:t>
            </a:r>
            <a:r>
              <a:rPr lang="en-US" dirty="0"/>
              <a:t>̀ </a:t>
            </a:r>
            <a:r>
              <a:rPr lang="en-US" dirty="0" err="1"/>
              <a:t>Tsjʻin</a:t>
            </a:r>
            <a:r>
              <a:rPr lang="en-US" dirty="0"/>
              <a:t>,</a:t>
            </a:r>
            <a:r>
              <a:rPr lang="en-US" b="1" dirty="0"/>
              <a:t> </a:t>
            </a:r>
            <a:r>
              <a:rPr lang="en-US" dirty="0"/>
              <a:t>$d</a:t>
            </a:r>
            <a:r>
              <a:rPr lang="en-US" b="1" dirty="0"/>
              <a:t> </a:t>
            </a:r>
            <a:r>
              <a:rPr lang="en-US" dirty="0"/>
              <a:t>approximately 1717-1763</a:t>
            </a:r>
          </a:p>
          <a:p>
            <a:r>
              <a:rPr lang="en-US" dirty="0"/>
              <a:t>400 1_</a:t>
            </a:r>
            <a:r>
              <a:rPr lang="en-US" b="1" dirty="0"/>
              <a:t> </a:t>
            </a:r>
            <a:r>
              <a:rPr lang="en-US" dirty="0"/>
              <a:t>$a</a:t>
            </a:r>
            <a:r>
              <a:rPr lang="en-US" b="1" dirty="0"/>
              <a:t> </a:t>
            </a:r>
            <a:r>
              <a:rPr lang="en-US" dirty="0" err="1"/>
              <a:t>曹雪芹</a:t>
            </a:r>
            <a:r>
              <a:rPr lang="en-US" dirty="0"/>
              <a:t>,</a:t>
            </a:r>
            <a:r>
              <a:rPr lang="en-US" b="1" dirty="0"/>
              <a:t> </a:t>
            </a:r>
            <a:r>
              <a:rPr lang="en-US" dirty="0"/>
              <a:t>$d</a:t>
            </a:r>
            <a:r>
              <a:rPr lang="en-US" b="1" dirty="0"/>
              <a:t> </a:t>
            </a:r>
            <a:r>
              <a:rPr lang="en-US" dirty="0"/>
              <a:t>approximately 1717-1763</a:t>
            </a:r>
          </a:p>
        </p:txBody>
      </p:sp>
      <p:pic>
        <p:nvPicPr>
          <p:cNvPr id="4" name="Picture 3"/>
          <p:cNvPicPr>
            <a:picLocks noChangeAspect="1"/>
          </p:cNvPicPr>
          <p:nvPr/>
        </p:nvPicPr>
        <p:blipFill rotWithShape="1">
          <a:blip r:embed="rId4"/>
          <a:srcRect l="3611" t="528" r="2513" b="-1"/>
          <a:stretch/>
        </p:blipFill>
        <p:spPr>
          <a:xfrm>
            <a:off x="2548272" y="2265090"/>
            <a:ext cx="6257123" cy="3894292"/>
          </a:xfrm>
          <a:prstGeom prst="rect">
            <a:avLst/>
          </a:prstGeom>
          <a:ln w="25400">
            <a:solidFill>
              <a:srgbClr val="00B050"/>
            </a:solidFill>
          </a:ln>
        </p:spPr>
      </p:pic>
      <p:sp>
        <p:nvSpPr>
          <p:cNvPr id="5" name="Oval 4"/>
          <p:cNvSpPr/>
          <p:nvPr/>
        </p:nvSpPr>
        <p:spPr>
          <a:xfrm>
            <a:off x="2243491" y="148064"/>
            <a:ext cx="609562" cy="172690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54148" y="222503"/>
            <a:ext cx="3492708" cy="400110"/>
          </a:xfrm>
          <a:prstGeom prst="rect">
            <a:avLst/>
          </a:prstGeom>
          <a:noFill/>
        </p:spPr>
        <p:txBody>
          <a:bodyPr wrap="square" rtlCol="0">
            <a:spAutoFit/>
          </a:bodyPr>
          <a:lstStyle/>
          <a:p>
            <a:r>
              <a:rPr lang="en-US" sz="2000" b="1" dirty="0"/>
              <a:t>Authority Record</a:t>
            </a:r>
          </a:p>
        </p:txBody>
      </p:sp>
      <p:sp>
        <p:nvSpPr>
          <p:cNvPr id="7" name="Bent-Up Arrow 6"/>
          <p:cNvSpPr/>
          <p:nvPr/>
        </p:nvSpPr>
        <p:spPr>
          <a:xfrm rot="5400000">
            <a:off x="1757316" y="4271672"/>
            <a:ext cx="850392" cy="731520"/>
          </a:xfrm>
          <a:prstGeom prst="ben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646839" y="1864980"/>
            <a:ext cx="2798238" cy="400110"/>
          </a:xfrm>
          <a:prstGeom prst="rect">
            <a:avLst/>
          </a:prstGeom>
          <a:noFill/>
          <a:ln w="19050">
            <a:noFill/>
          </a:ln>
        </p:spPr>
        <p:txBody>
          <a:bodyPr wrap="square" rtlCol="0">
            <a:spAutoFit/>
          </a:bodyPr>
          <a:lstStyle/>
          <a:p>
            <a:r>
              <a:rPr lang="en-US" sz="2000" b="1" dirty="0"/>
              <a:t>Bibliographic Record</a:t>
            </a:r>
          </a:p>
        </p:txBody>
      </p:sp>
    </p:spTree>
    <p:extLst>
      <p:ext uri="{BB962C8B-B14F-4D97-AF65-F5344CB8AC3E}">
        <p14:creationId xmlns:p14="http://schemas.microsoft.com/office/powerpoint/2010/main" val="252758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21" r="36759"/>
          <a:stretch/>
        </p:blipFill>
        <p:spPr>
          <a:xfrm>
            <a:off x="274647" y="749429"/>
            <a:ext cx="4180073" cy="3868011"/>
          </a:xfrm>
          <a:prstGeom prst="rect">
            <a:avLst/>
          </a:prstGeom>
          <a:ln w="25400">
            <a:solidFill>
              <a:schemeClr val="accent1"/>
            </a:solidFill>
          </a:ln>
        </p:spPr>
      </p:pic>
      <p:pic>
        <p:nvPicPr>
          <p:cNvPr id="3" name="Picture 2"/>
          <p:cNvPicPr>
            <a:picLocks noChangeAspect="1"/>
          </p:cNvPicPr>
          <p:nvPr/>
        </p:nvPicPr>
        <p:blipFill>
          <a:blip r:embed="rId4"/>
          <a:stretch>
            <a:fillRect/>
          </a:stretch>
        </p:blipFill>
        <p:spPr>
          <a:xfrm>
            <a:off x="3870105" y="4002372"/>
            <a:ext cx="4852533" cy="2166507"/>
          </a:xfrm>
          <a:prstGeom prst="rect">
            <a:avLst/>
          </a:prstGeom>
          <a:ln w="25400">
            <a:solidFill>
              <a:srgbClr val="00B050"/>
            </a:solidFill>
          </a:ln>
        </p:spPr>
      </p:pic>
      <p:sp>
        <p:nvSpPr>
          <p:cNvPr id="24" name="Oval 23"/>
          <p:cNvSpPr/>
          <p:nvPr/>
        </p:nvSpPr>
        <p:spPr>
          <a:xfrm>
            <a:off x="2443396" y="2416078"/>
            <a:ext cx="1041257" cy="53471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07782" y="4966953"/>
            <a:ext cx="2161858" cy="51944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409014" y="5226676"/>
                <a:ext cx="2798880" cy="584775"/>
              </a:xfrm>
              <a:prstGeom prst="rect">
                <a:avLst/>
              </a:prstGeom>
              <a:noFill/>
              <a:ln w="25400">
                <a:solidFill>
                  <a:srgbClr val="FFC000"/>
                </a:solidFill>
              </a:ln>
            </p:spPr>
            <p:txBody>
              <a:bodyPr wrap="square" rtlCol="0">
                <a:spAutoFit/>
              </a:bodyPr>
              <a:lstStyle/>
              <a:p>
                <a:r>
                  <a:rPr lang="zh-CN" altLang="en-US" sz="3200" dirty="0"/>
                  <a:t>白灵 </a:t>
                </a:r>
                <a14:m>
                  <m:oMath xmlns:m="http://schemas.openxmlformats.org/officeDocument/2006/math">
                    <m:r>
                      <a:rPr lang="zh-CN" altLang="en-US" sz="3200" i="1" dirty="0">
                        <a:latin typeface="Cambria Math" panose="02040503050406030204" pitchFamily="18" charset="0"/>
                      </a:rPr>
                      <m:t> </m:t>
                    </m:r>
                  </m:oMath>
                </a14:m>
                <a:r>
                  <a:rPr lang="en-US" altLang="zh-CN" sz="3200" dirty="0"/>
                  <a:t>≠ </a:t>
                </a:r>
                <a:r>
                  <a:rPr lang="zh-CN" altLang="en-US" sz="3200" dirty="0"/>
                  <a:t>白玲</a:t>
                </a:r>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409014" y="5226676"/>
                <a:ext cx="2798880" cy="584775"/>
              </a:xfrm>
              <a:prstGeom prst="rect">
                <a:avLst/>
              </a:prstGeom>
              <a:blipFill>
                <a:blip r:embed="rId5"/>
                <a:stretch>
                  <a:fillRect l="-4968" t="-14000" b="-31000"/>
                </a:stretch>
              </a:blipFill>
              <a:ln w="25400">
                <a:solidFill>
                  <a:srgbClr val="FFC000"/>
                </a:solidFill>
              </a:ln>
            </p:spPr>
            <p:txBody>
              <a:bodyPr/>
              <a:lstStyle/>
              <a:p>
                <a:r>
                  <a:rPr lang="en-US">
                    <a:noFill/>
                  </a:rPr>
                  <a:t> </a:t>
                </a:r>
              </a:p>
            </p:txBody>
          </p:sp>
        </mc:Fallback>
      </mc:AlternateContent>
      <p:sp>
        <p:nvSpPr>
          <p:cNvPr id="5" name="TextBox 4"/>
          <p:cNvSpPr txBox="1"/>
          <p:nvPr/>
        </p:nvSpPr>
        <p:spPr>
          <a:xfrm>
            <a:off x="4828469" y="1246528"/>
            <a:ext cx="3954129" cy="584775"/>
          </a:xfrm>
          <a:prstGeom prst="rect">
            <a:avLst/>
          </a:prstGeom>
          <a:noFill/>
          <a:ln w="25400">
            <a:solidFill>
              <a:srgbClr val="00B050"/>
            </a:solidFill>
          </a:ln>
        </p:spPr>
        <p:txBody>
          <a:bodyPr wrap="square" rtlCol="0">
            <a:spAutoFit/>
          </a:bodyPr>
          <a:lstStyle/>
          <a:p>
            <a:r>
              <a:rPr lang="en-US" sz="3200" dirty="0"/>
              <a:t>Bai, Ling = Bai, Ling</a:t>
            </a:r>
          </a:p>
        </p:txBody>
      </p:sp>
      <p:sp>
        <p:nvSpPr>
          <p:cNvPr id="8" name="Rectangle 7"/>
          <p:cNvSpPr/>
          <p:nvPr/>
        </p:nvSpPr>
        <p:spPr>
          <a:xfrm>
            <a:off x="6430405" y="3410101"/>
            <a:ext cx="1005403" cy="584775"/>
          </a:xfrm>
          <a:prstGeom prst="rect">
            <a:avLst/>
          </a:prstGeom>
        </p:spPr>
        <p:txBody>
          <a:bodyPr wrap="none">
            <a:spAutoFit/>
          </a:bodyPr>
          <a:lstStyle/>
          <a:p>
            <a:r>
              <a:rPr lang="zh-CN" altLang="en-US" sz="3200" dirty="0"/>
              <a:t>白玲</a:t>
            </a:r>
            <a:endParaRPr lang="en-US" sz="3200" dirty="0"/>
          </a:p>
        </p:txBody>
      </p:sp>
      <p:sp>
        <p:nvSpPr>
          <p:cNvPr id="9" name="Rectangle 8"/>
          <p:cNvSpPr/>
          <p:nvPr/>
        </p:nvSpPr>
        <p:spPr>
          <a:xfrm>
            <a:off x="1556476" y="169966"/>
            <a:ext cx="1005403" cy="584775"/>
          </a:xfrm>
          <a:prstGeom prst="rect">
            <a:avLst/>
          </a:prstGeom>
        </p:spPr>
        <p:txBody>
          <a:bodyPr wrap="none">
            <a:spAutoFit/>
          </a:bodyPr>
          <a:lstStyle/>
          <a:p>
            <a:r>
              <a:rPr lang="zh-CN" altLang="en-US" sz="3200" dirty="0"/>
              <a:t>白灵</a:t>
            </a:r>
            <a:endParaRPr lang="en-US" sz="3200" dirty="0"/>
          </a:p>
        </p:txBody>
      </p:sp>
    </p:spTree>
    <p:extLst>
      <p:ext uri="{BB962C8B-B14F-4D97-AF65-F5344CB8AC3E}">
        <p14:creationId xmlns:p14="http://schemas.microsoft.com/office/powerpoint/2010/main" val="389023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4" grpId="0" animBg="1"/>
      <p:bldP spid="5" grpId="0" animBg="1"/>
      <p:bldP spid="8" grpId="0"/>
      <p:bldP spid="9" grpId="0"/>
    </p:bld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17251</TotalTime>
  <Words>2476</Words>
  <Application>Microsoft Office PowerPoint</Application>
  <PresentationFormat>On-screen Show (4:3)</PresentationFormat>
  <Paragraphs>278</Paragraphs>
  <Slides>37</Slides>
  <Notes>34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37</vt:i4>
      </vt:variant>
    </vt:vector>
  </HeadingPairs>
  <TitlesOfParts>
    <vt:vector size="52" baseType="lpstr">
      <vt:lpstr>굴림</vt:lpstr>
      <vt:lpstr>ＭＳ Ｐゴシック</vt:lpstr>
      <vt:lpstr>黑体</vt:lpstr>
      <vt:lpstr>宋体</vt:lpstr>
      <vt:lpstr>Arial</vt:lpstr>
      <vt:lpstr>Arial Unicode MS</vt:lpstr>
      <vt:lpstr>Calibri</vt:lpstr>
      <vt:lpstr>Cambria Math</vt:lpstr>
      <vt:lpstr>Mangal</vt:lpstr>
      <vt:lpstr>Open Sans</vt:lpstr>
      <vt:lpstr>Shruti</vt:lpstr>
      <vt:lpstr>Symbol</vt:lpstr>
      <vt:lpstr>Wingdings</vt:lpstr>
      <vt:lpstr>Master_Slides_V2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Studies from Project Passage Focusing on Wikidata's Multilingual Support</dc:title>
  <dc:creator>smithyok@oclc.org;xlli@ucdavis.edu</dc:creator>
  <cp:keywords>#oclcresearch, #lodlam, #wikidata</cp:keywords>
  <cp:lastModifiedBy>Smith-Yoshimura,Karen</cp:lastModifiedBy>
  <cp:revision>577</cp:revision>
  <dcterms:created xsi:type="dcterms:W3CDTF">2015-04-17T19:58:50Z</dcterms:created>
  <dcterms:modified xsi:type="dcterms:W3CDTF">2019-06-17T22:36:34Z</dcterms:modified>
</cp:coreProperties>
</file>