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9" r:id="rId1"/>
    <p:sldMasterId id="2147483690" r:id="rId2"/>
    <p:sldMasterId id="2147483709" r:id="rId3"/>
    <p:sldMasterId id="2147483724" r:id="rId4"/>
    <p:sldMasterId id="2147483736" r:id="rId5"/>
    <p:sldMasterId id="2147483752" r:id="rId6"/>
    <p:sldMasterId id="2147483771" r:id="rId7"/>
    <p:sldMasterId id="2147483785" r:id="rId8"/>
    <p:sldMasterId id="2147483797" r:id="rId9"/>
  </p:sldMasterIdLst>
  <p:notesMasterIdLst>
    <p:notesMasterId r:id="rId80"/>
  </p:notesMasterIdLst>
  <p:sldIdLst>
    <p:sldId id="1042" r:id="rId10"/>
    <p:sldId id="1036" r:id="rId11"/>
    <p:sldId id="346" r:id="rId12"/>
    <p:sldId id="530" r:id="rId13"/>
    <p:sldId id="971" r:id="rId14"/>
    <p:sldId id="280" r:id="rId15"/>
    <p:sldId id="982" r:id="rId16"/>
    <p:sldId id="261" r:id="rId17"/>
    <p:sldId id="1040" r:id="rId18"/>
    <p:sldId id="527" r:id="rId19"/>
    <p:sldId id="497" r:id="rId20"/>
    <p:sldId id="256" r:id="rId21"/>
    <p:sldId id="269" r:id="rId22"/>
    <p:sldId id="258" r:id="rId23"/>
    <p:sldId id="286" r:id="rId24"/>
    <p:sldId id="287" r:id="rId25"/>
    <p:sldId id="257" r:id="rId26"/>
    <p:sldId id="259" r:id="rId27"/>
    <p:sldId id="1064" r:id="rId28"/>
    <p:sldId id="260" r:id="rId29"/>
    <p:sldId id="262" r:id="rId30"/>
    <p:sldId id="263" r:id="rId31"/>
    <p:sldId id="264" r:id="rId32"/>
    <p:sldId id="266" r:id="rId33"/>
    <p:sldId id="265" r:id="rId34"/>
    <p:sldId id="270" r:id="rId35"/>
    <p:sldId id="267" r:id="rId36"/>
    <p:sldId id="268" r:id="rId37"/>
    <p:sldId id="1055" r:id="rId38"/>
    <p:sldId id="1056" r:id="rId39"/>
    <p:sldId id="1057" r:id="rId40"/>
    <p:sldId id="1043" r:id="rId41"/>
    <p:sldId id="1044" r:id="rId42"/>
    <p:sldId id="1045" r:id="rId43"/>
    <p:sldId id="1046" r:id="rId44"/>
    <p:sldId id="1047" r:id="rId45"/>
    <p:sldId id="1048" r:id="rId46"/>
    <p:sldId id="1049" r:id="rId47"/>
    <p:sldId id="1050" r:id="rId48"/>
    <p:sldId id="1051" r:id="rId49"/>
    <p:sldId id="1052" r:id="rId50"/>
    <p:sldId id="1053" r:id="rId51"/>
    <p:sldId id="1054" r:id="rId52"/>
    <p:sldId id="1059" r:id="rId53"/>
    <p:sldId id="490" r:id="rId54"/>
    <p:sldId id="496" r:id="rId55"/>
    <p:sldId id="271" r:id="rId56"/>
    <p:sldId id="488" r:id="rId57"/>
    <p:sldId id="272" r:id="rId58"/>
    <p:sldId id="297" r:id="rId59"/>
    <p:sldId id="273" r:id="rId60"/>
    <p:sldId id="283" r:id="rId61"/>
    <p:sldId id="345" r:id="rId62"/>
    <p:sldId id="492" r:id="rId63"/>
    <p:sldId id="1060" r:id="rId64"/>
    <p:sldId id="1061" r:id="rId65"/>
    <p:sldId id="281" r:id="rId66"/>
    <p:sldId id="1062" r:id="rId67"/>
    <p:sldId id="1063" r:id="rId68"/>
    <p:sldId id="276" r:id="rId69"/>
    <p:sldId id="277" r:id="rId70"/>
    <p:sldId id="278" r:id="rId71"/>
    <p:sldId id="279" r:id="rId72"/>
    <p:sldId id="495" r:id="rId73"/>
    <p:sldId id="335" r:id="rId74"/>
    <p:sldId id="336" r:id="rId75"/>
    <p:sldId id="337" r:id="rId76"/>
    <p:sldId id="498" r:id="rId77"/>
    <p:sldId id="1041" r:id="rId78"/>
    <p:sldId id="305" r:id="rId7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t,Rebecca" initials="B" lastIdx="36" clrIdx="0">
    <p:extLst>
      <p:ext uri="{19B8F6BF-5375-455C-9EA6-DF929625EA0E}">
        <p15:presenceInfo xmlns:p15="http://schemas.microsoft.com/office/powerpoint/2012/main" userId="e70365a6-d2a2-4acc-921b-724f2843cf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EE3862-8DEF-4F1A-91F9-BFC5C1473949}">
  <a:tblStyle styleId="{08EE3862-8DEF-4F1A-91F9-BFC5C147394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08" autoAdjust="0"/>
    <p:restoredTop sz="92321" autoAdjust="0"/>
  </p:normalViewPr>
  <p:slideViewPr>
    <p:cSldViewPr snapToObjects="1">
      <p:cViewPr varScale="1">
        <p:scale>
          <a:sx n="91" d="100"/>
          <a:sy n="91" d="100"/>
        </p:scale>
        <p:origin x="108"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Objects="1">
      <p:cViewPr varScale="1">
        <p:scale>
          <a:sx n="73" d="100"/>
          <a:sy n="73" d="100"/>
        </p:scale>
        <p:origin x="4216"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presProps" Target="presProps.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liaca\Desktop\UAV_5year_summa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Core</a:t>
            </a:r>
            <a:r>
              <a:rPr lang="en-US" sz="1600" b="1" baseline="0" dirty="0"/>
              <a:t> Activities Reported by Year</a:t>
            </a:r>
            <a:endParaRPr lang="en-US"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'Activity Summary'!$A$31</c:f>
              <c:strCache>
                <c:ptCount val="1"/>
                <c:pt idx="0">
                  <c:v>2013</c:v>
                </c:pt>
              </c:strCache>
            </c:strRef>
          </c:tx>
          <c:spPr>
            <a:solidFill>
              <a:schemeClr val="accent1"/>
            </a:solidFill>
            <a:ln>
              <a:noFill/>
            </a:ln>
            <a:effectLst/>
          </c:spPr>
          <c:invertIfNegative val="0"/>
          <c:cat>
            <c:strRef>
              <c:f>'Activity Summary'!$B$30:$P$30</c:f>
              <c:strCache>
                <c:ptCount val="15"/>
                <c:pt idx="0">
                  <c:v>Workload Distribution</c:v>
                </c:pt>
                <c:pt idx="1">
                  <c:v>Guest Leectures and Invited Teaching</c:v>
                </c:pt>
                <c:pt idx="2">
                  <c:v>GradPath Advising Activities</c:v>
                </c:pt>
                <c:pt idx="3">
                  <c:v>Student Mentoring, Advising and Activities</c:v>
                </c:pt>
                <c:pt idx="4">
                  <c:v>Development of Instructional Resources</c:v>
                </c:pt>
                <c:pt idx="5">
                  <c:v>Grants and Contracts</c:v>
                </c:pt>
                <c:pt idx="6">
                  <c:v>Development of Research Support Resources</c:v>
                </c:pt>
                <c:pt idx="7">
                  <c:v>Institutional Committees</c:v>
                </c:pt>
                <c:pt idx="8">
                  <c:v>Other Institutional Service (Intramural)</c:v>
                </c:pt>
                <c:pt idx="9">
                  <c:v>Professional Service and Outreach (Extramural)</c:v>
                </c:pt>
                <c:pt idx="10">
                  <c:v>Honors, Awards and Fellowships</c:v>
                </c:pt>
                <c:pt idx="11">
                  <c:v>Consulting</c:v>
                </c:pt>
                <c:pt idx="12">
                  <c:v>Inventions, Tech Transfer and Commercialization</c:v>
                </c:pt>
                <c:pt idx="13">
                  <c:v>Professional Development</c:v>
                </c:pt>
                <c:pt idx="14">
                  <c:v>Volunteerism</c:v>
                </c:pt>
              </c:strCache>
            </c:strRef>
          </c:cat>
          <c:val>
            <c:numRef>
              <c:f>'Activity Summary'!$B$31:$P$31</c:f>
              <c:numCache>
                <c:formatCode>General</c:formatCode>
                <c:ptCount val="15"/>
                <c:pt idx="0">
                  <c:v>1203</c:v>
                </c:pt>
                <c:pt idx="1">
                  <c:v>1056</c:v>
                </c:pt>
                <c:pt idx="2">
                  <c:v>8271</c:v>
                </c:pt>
                <c:pt idx="3">
                  <c:v>8838</c:v>
                </c:pt>
                <c:pt idx="4">
                  <c:v>866</c:v>
                </c:pt>
                <c:pt idx="5">
                  <c:v>1626</c:v>
                </c:pt>
                <c:pt idx="6">
                  <c:v>355</c:v>
                </c:pt>
                <c:pt idx="7">
                  <c:v>3782</c:v>
                </c:pt>
                <c:pt idx="8">
                  <c:v>3769</c:v>
                </c:pt>
                <c:pt idx="9">
                  <c:v>8756</c:v>
                </c:pt>
                <c:pt idx="10">
                  <c:v>746</c:v>
                </c:pt>
                <c:pt idx="11">
                  <c:v>304</c:v>
                </c:pt>
                <c:pt idx="12">
                  <c:v>107</c:v>
                </c:pt>
                <c:pt idx="13">
                  <c:v>1206</c:v>
                </c:pt>
                <c:pt idx="14">
                  <c:v>185</c:v>
                </c:pt>
              </c:numCache>
            </c:numRef>
          </c:val>
          <c:extLst>
            <c:ext xmlns:c16="http://schemas.microsoft.com/office/drawing/2014/chart" uri="{C3380CC4-5D6E-409C-BE32-E72D297353CC}">
              <c16:uniqueId val="{00000000-5C74-1147-BD5D-796A880088F9}"/>
            </c:ext>
          </c:extLst>
        </c:ser>
        <c:ser>
          <c:idx val="1"/>
          <c:order val="1"/>
          <c:tx>
            <c:strRef>
              <c:f>'Activity Summary'!$A$32</c:f>
              <c:strCache>
                <c:ptCount val="1"/>
                <c:pt idx="0">
                  <c:v>2014</c:v>
                </c:pt>
              </c:strCache>
            </c:strRef>
          </c:tx>
          <c:spPr>
            <a:solidFill>
              <a:schemeClr val="accent2"/>
            </a:solidFill>
            <a:ln>
              <a:noFill/>
            </a:ln>
            <a:effectLst/>
          </c:spPr>
          <c:invertIfNegative val="0"/>
          <c:cat>
            <c:strRef>
              <c:f>'Activity Summary'!$B$30:$P$30</c:f>
              <c:strCache>
                <c:ptCount val="15"/>
                <c:pt idx="0">
                  <c:v>Workload Distribution</c:v>
                </c:pt>
                <c:pt idx="1">
                  <c:v>Guest Leectures and Invited Teaching</c:v>
                </c:pt>
                <c:pt idx="2">
                  <c:v>GradPath Advising Activities</c:v>
                </c:pt>
                <c:pt idx="3">
                  <c:v>Student Mentoring, Advising and Activities</c:v>
                </c:pt>
                <c:pt idx="4">
                  <c:v>Development of Instructional Resources</c:v>
                </c:pt>
                <c:pt idx="5">
                  <c:v>Grants and Contracts</c:v>
                </c:pt>
                <c:pt idx="6">
                  <c:v>Development of Research Support Resources</c:v>
                </c:pt>
                <c:pt idx="7">
                  <c:v>Institutional Committees</c:v>
                </c:pt>
                <c:pt idx="8">
                  <c:v>Other Institutional Service (Intramural)</c:v>
                </c:pt>
                <c:pt idx="9">
                  <c:v>Professional Service and Outreach (Extramural)</c:v>
                </c:pt>
                <c:pt idx="10">
                  <c:v>Honors, Awards and Fellowships</c:v>
                </c:pt>
                <c:pt idx="11">
                  <c:v>Consulting</c:v>
                </c:pt>
                <c:pt idx="12">
                  <c:v>Inventions, Tech Transfer and Commercialization</c:v>
                </c:pt>
                <c:pt idx="13">
                  <c:v>Professional Development</c:v>
                </c:pt>
                <c:pt idx="14">
                  <c:v>Volunteerism</c:v>
                </c:pt>
              </c:strCache>
            </c:strRef>
          </c:cat>
          <c:val>
            <c:numRef>
              <c:f>'Activity Summary'!$B$32:$P$32</c:f>
              <c:numCache>
                <c:formatCode>General</c:formatCode>
                <c:ptCount val="15"/>
                <c:pt idx="0">
                  <c:v>2165</c:v>
                </c:pt>
                <c:pt idx="1">
                  <c:v>1922</c:v>
                </c:pt>
                <c:pt idx="2">
                  <c:v>10501</c:v>
                </c:pt>
                <c:pt idx="3">
                  <c:v>13305</c:v>
                </c:pt>
                <c:pt idx="4">
                  <c:v>1486</c:v>
                </c:pt>
                <c:pt idx="5">
                  <c:v>2323</c:v>
                </c:pt>
                <c:pt idx="6">
                  <c:v>516</c:v>
                </c:pt>
                <c:pt idx="7">
                  <c:v>5587</c:v>
                </c:pt>
                <c:pt idx="8">
                  <c:v>5028</c:v>
                </c:pt>
                <c:pt idx="9">
                  <c:v>12065</c:v>
                </c:pt>
                <c:pt idx="10">
                  <c:v>1038</c:v>
                </c:pt>
                <c:pt idx="11">
                  <c:v>504</c:v>
                </c:pt>
                <c:pt idx="12">
                  <c:v>219</c:v>
                </c:pt>
                <c:pt idx="13">
                  <c:v>1953</c:v>
                </c:pt>
                <c:pt idx="14">
                  <c:v>262</c:v>
                </c:pt>
              </c:numCache>
            </c:numRef>
          </c:val>
          <c:extLst>
            <c:ext xmlns:c16="http://schemas.microsoft.com/office/drawing/2014/chart" uri="{C3380CC4-5D6E-409C-BE32-E72D297353CC}">
              <c16:uniqueId val="{00000001-5C74-1147-BD5D-796A880088F9}"/>
            </c:ext>
          </c:extLst>
        </c:ser>
        <c:ser>
          <c:idx val="2"/>
          <c:order val="2"/>
          <c:tx>
            <c:strRef>
              <c:f>'Activity Summary'!$A$33</c:f>
              <c:strCache>
                <c:ptCount val="1"/>
                <c:pt idx="0">
                  <c:v>2015</c:v>
                </c:pt>
              </c:strCache>
            </c:strRef>
          </c:tx>
          <c:spPr>
            <a:solidFill>
              <a:schemeClr val="accent3"/>
            </a:solidFill>
            <a:ln>
              <a:noFill/>
            </a:ln>
            <a:effectLst/>
          </c:spPr>
          <c:invertIfNegative val="0"/>
          <c:cat>
            <c:strRef>
              <c:f>'Activity Summary'!$B$30:$P$30</c:f>
              <c:strCache>
                <c:ptCount val="15"/>
                <c:pt idx="0">
                  <c:v>Workload Distribution</c:v>
                </c:pt>
                <c:pt idx="1">
                  <c:v>Guest Leectures and Invited Teaching</c:v>
                </c:pt>
                <c:pt idx="2">
                  <c:v>GradPath Advising Activities</c:v>
                </c:pt>
                <c:pt idx="3">
                  <c:v>Student Mentoring, Advising and Activities</c:v>
                </c:pt>
                <c:pt idx="4">
                  <c:v>Development of Instructional Resources</c:v>
                </c:pt>
                <c:pt idx="5">
                  <c:v>Grants and Contracts</c:v>
                </c:pt>
                <c:pt idx="6">
                  <c:v>Development of Research Support Resources</c:v>
                </c:pt>
                <c:pt idx="7">
                  <c:v>Institutional Committees</c:v>
                </c:pt>
                <c:pt idx="8">
                  <c:v>Other Institutional Service (Intramural)</c:v>
                </c:pt>
                <c:pt idx="9">
                  <c:v>Professional Service and Outreach (Extramural)</c:v>
                </c:pt>
                <c:pt idx="10">
                  <c:v>Honors, Awards and Fellowships</c:v>
                </c:pt>
                <c:pt idx="11">
                  <c:v>Consulting</c:v>
                </c:pt>
                <c:pt idx="12">
                  <c:v>Inventions, Tech Transfer and Commercialization</c:v>
                </c:pt>
                <c:pt idx="13">
                  <c:v>Professional Development</c:v>
                </c:pt>
                <c:pt idx="14">
                  <c:v>Volunteerism</c:v>
                </c:pt>
              </c:strCache>
            </c:strRef>
          </c:cat>
          <c:val>
            <c:numRef>
              <c:f>'Activity Summary'!$B$33:$P$33</c:f>
              <c:numCache>
                <c:formatCode>General</c:formatCode>
                <c:ptCount val="15"/>
                <c:pt idx="0">
                  <c:v>2792</c:v>
                </c:pt>
                <c:pt idx="1">
                  <c:v>2834</c:v>
                </c:pt>
                <c:pt idx="2">
                  <c:v>12029</c:v>
                </c:pt>
                <c:pt idx="3">
                  <c:v>17778</c:v>
                </c:pt>
                <c:pt idx="4">
                  <c:v>1949</c:v>
                </c:pt>
                <c:pt idx="5">
                  <c:v>3374</c:v>
                </c:pt>
                <c:pt idx="6">
                  <c:v>623</c:v>
                </c:pt>
                <c:pt idx="7">
                  <c:v>6674</c:v>
                </c:pt>
                <c:pt idx="8">
                  <c:v>6203</c:v>
                </c:pt>
                <c:pt idx="9">
                  <c:v>14132</c:v>
                </c:pt>
                <c:pt idx="10">
                  <c:v>1283</c:v>
                </c:pt>
                <c:pt idx="11">
                  <c:v>632</c:v>
                </c:pt>
                <c:pt idx="12">
                  <c:v>277</c:v>
                </c:pt>
                <c:pt idx="13">
                  <c:v>2816</c:v>
                </c:pt>
                <c:pt idx="14">
                  <c:v>580</c:v>
                </c:pt>
              </c:numCache>
            </c:numRef>
          </c:val>
          <c:extLst>
            <c:ext xmlns:c16="http://schemas.microsoft.com/office/drawing/2014/chart" uri="{C3380CC4-5D6E-409C-BE32-E72D297353CC}">
              <c16:uniqueId val="{00000002-5C74-1147-BD5D-796A880088F9}"/>
            </c:ext>
          </c:extLst>
        </c:ser>
        <c:ser>
          <c:idx val="3"/>
          <c:order val="3"/>
          <c:tx>
            <c:strRef>
              <c:f>'Activity Summary'!$A$34</c:f>
              <c:strCache>
                <c:ptCount val="1"/>
                <c:pt idx="0">
                  <c:v>2016</c:v>
                </c:pt>
              </c:strCache>
            </c:strRef>
          </c:tx>
          <c:spPr>
            <a:solidFill>
              <a:schemeClr val="accent4"/>
            </a:solidFill>
            <a:ln>
              <a:noFill/>
            </a:ln>
            <a:effectLst/>
          </c:spPr>
          <c:invertIfNegative val="0"/>
          <c:cat>
            <c:strRef>
              <c:f>'Activity Summary'!$B$30:$P$30</c:f>
              <c:strCache>
                <c:ptCount val="15"/>
                <c:pt idx="0">
                  <c:v>Workload Distribution</c:v>
                </c:pt>
                <c:pt idx="1">
                  <c:v>Guest Leectures and Invited Teaching</c:v>
                </c:pt>
                <c:pt idx="2">
                  <c:v>GradPath Advising Activities</c:v>
                </c:pt>
                <c:pt idx="3">
                  <c:v>Student Mentoring, Advising and Activities</c:v>
                </c:pt>
                <c:pt idx="4">
                  <c:v>Development of Instructional Resources</c:v>
                </c:pt>
                <c:pt idx="5">
                  <c:v>Grants and Contracts</c:v>
                </c:pt>
                <c:pt idx="6">
                  <c:v>Development of Research Support Resources</c:v>
                </c:pt>
                <c:pt idx="7">
                  <c:v>Institutional Committees</c:v>
                </c:pt>
                <c:pt idx="8">
                  <c:v>Other Institutional Service (Intramural)</c:v>
                </c:pt>
                <c:pt idx="9">
                  <c:v>Professional Service and Outreach (Extramural)</c:v>
                </c:pt>
                <c:pt idx="10">
                  <c:v>Honors, Awards and Fellowships</c:v>
                </c:pt>
                <c:pt idx="11">
                  <c:v>Consulting</c:v>
                </c:pt>
                <c:pt idx="12">
                  <c:v>Inventions, Tech Transfer and Commercialization</c:v>
                </c:pt>
                <c:pt idx="13">
                  <c:v>Professional Development</c:v>
                </c:pt>
                <c:pt idx="14">
                  <c:v>Volunteerism</c:v>
                </c:pt>
              </c:strCache>
            </c:strRef>
          </c:cat>
          <c:val>
            <c:numRef>
              <c:f>'Activity Summary'!$B$34:$P$34</c:f>
              <c:numCache>
                <c:formatCode>General</c:formatCode>
                <c:ptCount val="15"/>
                <c:pt idx="0">
                  <c:v>3277</c:v>
                </c:pt>
                <c:pt idx="1">
                  <c:v>3282</c:v>
                </c:pt>
                <c:pt idx="2">
                  <c:v>12217</c:v>
                </c:pt>
                <c:pt idx="3">
                  <c:v>19530</c:v>
                </c:pt>
                <c:pt idx="4">
                  <c:v>2601</c:v>
                </c:pt>
                <c:pt idx="5">
                  <c:v>5058</c:v>
                </c:pt>
                <c:pt idx="6">
                  <c:v>792</c:v>
                </c:pt>
                <c:pt idx="7">
                  <c:v>7521</c:v>
                </c:pt>
                <c:pt idx="8">
                  <c:v>6824</c:v>
                </c:pt>
                <c:pt idx="9">
                  <c:v>15494</c:v>
                </c:pt>
                <c:pt idx="10">
                  <c:v>1144</c:v>
                </c:pt>
                <c:pt idx="11">
                  <c:v>768</c:v>
                </c:pt>
                <c:pt idx="12">
                  <c:v>252</c:v>
                </c:pt>
                <c:pt idx="13">
                  <c:v>3829</c:v>
                </c:pt>
                <c:pt idx="14">
                  <c:v>803</c:v>
                </c:pt>
              </c:numCache>
            </c:numRef>
          </c:val>
          <c:extLst>
            <c:ext xmlns:c16="http://schemas.microsoft.com/office/drawing/2014/chart" uri="{C3380CC4-5D6E-409C-BE32-E72D297353CC}">
              <c16:uniqueId val="{00000003-5C74-1147-BD5D-796A880088F9}"/>
            </c:ext>
          </c:extLst>
        </c:ser>
        <c:ser>
          <c:idx val="4"/>
          <c:order val="4"/>
          <c:tx>
            <c:strRef>
              <c:f>'Activity Summary'!$A$35</c:f>
              <c:strCache>
                <c:ptCount val="1"/>
                <c:pt idx="0">
                  <c:v>2017</c:v>
                </c:pt>
              </c:strCache>
            </c:strRef>
          </c:tx>
          <c:spPr>
            <a:solidFill>
              <a:schemeClr val="accent5"/>
            </a:solidFill>
            <a:ln>
              <a:noFill/>
            </a:ln>
            <a:effectLst/>
          </c:spPr>
          <c:invertIfNegative val="0"/>
          <c:cat>
            <c:strRef>
              <c:f>'Activity Summary'!$B$30:$P$30</c:f>
              <c:strCache>
                <c:ptCount val="15"/>
                <c:pt idx="0">
                  <c:v>Workload Distribution</c:v>
                </c:pt>
                <c:pt idx="1">
                  <c:v>Guest Leectures and Invited Teaching</c:v>
                </c:pt>
                <c:pt idx="2">
                  <c:v>GradPath Advising Activities</c:v>
                </c:pt>
                <c:pt idx="3">
                  <c:v>Student Mentoring, Advising and Activities</c:v>
                </c:pt>
                <c:pt idx="4">
                  <c:v>Development of Instructional Resources</c:v>
                </c:pt>
                <c:pt idx="5">
                  <c:v>Grants and Contracts</c:v>
                </c:pt>
                <c:pt idx="6">
                  <c:v>Development of Research Support Resources</c:v>
                </c:pt>
                <c:pt idx="7">
                  <c:v>Institutional Committees</c:v>
                </c:pt>
                <c:pt idx="8">
                  <c:v>Other Institutional Service (Intramural)</c:v>
                </c:pt>
                <c:pt idx="9">
                  <c:v>Professional Service and Outreach (Extramural)</c:v>
                </c:pt>
                <c:pt idx="10">
                  <c:v>Honors, Awards and Fellowships</c:v>
                </c:pt>
                <c:pt idx="11">
                  <c:v>Consulting</c:v>
                </c:pt>
                <c:pt idx="12">
                  <c:v>Inventions, Tech Transfer and Commercialization</c:v>
                </c:pt>
                <c:pt idx="13">
                  <c:v>Professional Development</c:v>
                </c:pt>
                <c:pt idx="14">
                  <c:v>Volunteerism</c:v>
                </c:pt>
              </c:strCache>
            </c:strRef>
          </c:cat>
          <c:val>
            <c:numRef>
              <c:f>'Activity Summary'!$B$35:$P$35</c:f>
              <c:numCache>
                <c:formatCode>General</c:formatCode>
                <c:ptCount val="15"/>
                <c:pt idx="0">
                  <c:v>3781</c:v>
                </c:pt>
                <c:pt idx="1">
                  <c:v>3243</c:v>
                </c:pt>
                <c:pt idx="2">
                  <c:v>11729</c:v>
                </c:pt>
                <c:pt idx="3">
                  <c:v>21114</c:v>
                </c:pt>
                <c:pt idx="4">
                  <c:v>3081</c:v>
                </c:pt>
                <c:pt idx="5">
                  <c:v>7283</c:v>
                </c:pt>
                <c:pt idx="6">
                  <c:v>840</c:v>
                </c:pt>
                <c:pt idx="7">
                  <c:v>7921</c:v>
                </c:pt>
                <c:pt idx="8">
                  <c:v>7349</c:v>
                </c:pt>
                <c:pt idx="9">
                  <c:v>16384</c:v>
                </c:pt>
                <c:pt idx="10">
                  <c:v>1171</c:v>
                </c:pt>
                <c:pt idx="11">
                  <c:v>811</c:v>
                </c:pt>
                <c:pt idx="12">
                  <c:v>246</c:v>
                </c:pt>
                <c:pt idx="13">
                  <c:v>4008</c:v>
                </c:pt>
                <c:pt idx="14">
                  <c:v>962</c:v>
                </c:pt>
              </c:numCache>
            </c:numRef>
          </c:val>
          <c:extLst>
            <c:ext xmlns:c16="http://schemas.microsoft.com/office/drawing/2014/chart" uri="{C3380CC4-5D6E-409C-BE32-E72D297353CC}">
              <c16:uniqueId val="{00000004-5C74-1147-BD5D-796A880088F9}"/>
            </c:ext>
          </c:extLst>
        </c:ser>
        <c:ser>
          <c:idx val="5"/>
          <c:order val="5"/>
          <c:tx>
            <c:strRef>
              <c:f>'Activity Summary'!$A$36</c:f>
              <c:strCache>
                <c:ptCount val="1"/>
                <c:pt idx="0">
                  <c:v>2018 (In progress)</c:v>
                </c:pt>
              </c:strCache>
            </c:strRef>
          </c:tx>
          <c:spPr>
            <a:solidFill>
              <a:schemeClr val="accent6"/>
            </a:solidFill>
            <a:ln>
              <a:noFill/>
            </a:ln>
            <a:effectLst/>
          </c:spPr>
          <c:invertIfNegative val="0"/>
          <c:cat>
            <c:strRef>
              <c:f>'Activity Summary'!$B$30:$P$30</c:f>
              <c:strCache>
                <c:ptCount val="15"/>
                <c:pt idx="0">
                  <c:v>Workload Distribution</c:v>
                </c:pt>
                <c:pt idx="1">
                  <c:v>Guest Leectures and Invited Teaching</c:v>
                </c:pt>
                <c:pt idx="2">
                  <c:v>GradPath Advising Activities</c:v>
                </c:pt>
                <c:pt idx="3">
                  <c:v>Student Mentoring, Advising and Activities</c:v>
                </c:pt>
                <c:pt idx="4">
                  <c:v>Development of Instructional Resources</c:v>
                </c:pt>
                <c:pt idx="5">
                  <c:v>Grants and Contracts</c:v>
                </c:pt>
                <c:pt idx="6">
                  <c:v>Development of Research Support Resources</c:v>
                </c:pt>
                <c:pt idx="7">
                  <c:v>Institutional Committees</c:v>
                </c:pt>
                <c:pt idx="8">
                  <c:v>Other Institutional Service (Intramural)</c:v>
                </c:pt>
                <c:pt idx="9">
                  <c:v>Professional Service and Outreach (Extramural)</c:v>
                </c:pt>
                <c:pt idx="10">
                  <c:v>Honors, Awards and Fellowships</c:v>
                </c:pt>
                <c:pt idx="11">
                  <c:v>Consulting</c:v>
                </c:pt>
                <c:pt idx="12">
                  <c:v>Inventions, Tech Transfer and Commercialization</c:v>
                </c:pt>
                <c:pt idx="13">
                  <c:v>Professional Development</c:v>
                </c:pt>
                <c:pt idx="14">
                  <c:v>Volunteerism</c:v>
                </c:pt>
              </c:strCache>
            </c:strRef>
          </c:cat>
          <c:val>
            <c:numRef>
              <c:f>'Activity Summary'!$B$36:$P$36</c:f>
              <c:numCache>
                <c:formatCode>General</c:formatCode>
                <c:ptCount val="15"/>
                <c:pt idx="1">
                  <c:v>419</c:v>
                </c:pt>
                <c:pt idx="2">
                  <c:v>9758</c:v>
                </c:pt>
                <c:pt idx="3">
                  <c:v>17237</c:v>
                </c:pt>
                <c:pt idx="4">
                  <c:v>2186</c:v>
                </c:pt>
                <c:pt idx="5">
                  <c:v>8716</c:v>
                </c:pt>
                <c:pt idx="6">
                  <c:v>716</c:v>
                </c:pt>
                <c:pt idx="7">
                  <c:v>6620</c:v>
                </c:pt>
                <c:pt idx="8">
                  <c:v>5733</c:v>
                </c:pt>
                <c:pt idx="9">
                  <c:v>13441</c:v>
                </c:pt>
                <c:pt idx="10">
                  <c:v>191</c:v>
                </c:pt>
                <c:pt idx="11">
                  <c:v>643</c:v>
                </c:pt>
                <c:pt idx="12">
                  <c:v>24</c:v>
                </c:pt>
                <c:pt idx="13">
                  <c:v>1877</c:v>
                </c:pt>
                <c:pt idx="14">
                  <c:v>796</c:v>
                </c:pt>
              </c:numCache>
            </c:numRef>
          </c:val>
          <c:extLst>
            <c:ext xmlns:c16="http://schemas.microsoft.com/office/drawing/2014/chart" uri="{C3380CC4-5D6E-409C-BE32-E72D297353CC}">
              <c16:uniqueId val="{00000005-5C74-1147-BD5D-796A880088F9}"/>
            </c:ext>
          </c:extLst>
        </c:ser>
        <c:dLbls>
          <c:showLegendKey val="0"/>
          <c:showVal val="0"/>
          <c:showCatName val="0"/>
          <c:showSerName val="0"/>
          <c:showPercent val="0"/>
          <c:showBubbleSize val="0"/>
        </c:dLbls>
        <c:gapWidth val="219"/>
        <c:overlap val="-27"/>
        <c:axId val="1780376512"/>
        <c:axId val="1780378192"/>
      </c:barChart>
      <c:catAx>
        <c:axId val="178037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80378192"/>
        <c:crosses val="autoZero"/>
        <c:auto val="1"/>
        <c:lblAlgn val="ctr"/>
        <c:lblOffset val="100"/>
        <c:noMultiLvlLbl val="0"/>
      </c:catAx>
      <c:valAx>
        <c:axId val="178037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8037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diagrams/_rels/data5.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sv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7.sv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svg"/><Relationship Id="rId9" Type="http://schemas.openxmlformats.org/officeDocument/2006/relationships/image" Target="../media/image150.png"/></Relationships>
</file>

<file path=ppt/diagrams/_rels/data6.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sv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7.sv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svg"/><Relationship Id="rId9" Type="http://schemas.openxmlformats.org/officeDocument/2006/relationships/image" Target="../media/image150.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93186-E7C4-4A14-9B08-05CD0B8F35F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E1D6971-9787-453A-B324-56393D9E1F00}">
      <dgm:prSet phldrT="[Text]"/>
      <dgm:spPr/>
      <dgm:t>
        <a:bodyPr/>
        <a:lstStyle/>
        <a:p>
          <a:r>
            <a:rPr lang="en-US" dirty="0"/>
            <a:t>Research Service Coordinators</a:t>
          </a:r>
        </a:p>
      </dgm:t>
    </dgm:pt>
    <dgm:pt modelId="{DCAA2CDD-BBB5-4379-B8A4-F1CA6F558533}" type="parTrans" cxnId="{9546D925-84AB-411E-9198-FB2E97853D9A}">
      <dgm:prSet/>
      <dgm:spPr/>
      <dgm:t>
        <a:bodyPr/>
        <a:lstStyle/>
        <a:p>
          <a:endParaRPr lang="en-US"/>
        </a:p>
      </dgm:t>
    </dgm:pt>
    <dgm:pt modelId="{8EA1B1B9-3965-4F90-AD9B-3FED67BF592D}" type="sibTrans" cxnId="{9546D925-84AB-411E-9198-FB2E97853D9A}">
      <dgm:prSet/>
      <dgm:spPr/>
      <dgm:t>
        <a:bodyPr/>
        <a:lstStyle/>
        <a:p>
          <a:endParaRPr lang="en-US"/>
        </a:p>
      </dgm:t>
    </dgm:pt>
    <dgm:pt modelId="{0EEB507A-1E4F-4E58-990C-08E9CD55ACAB}">
      <dgm:prSet phldrT="[Text]"/>
      <dgm:spPr/>
      <dgm:t>
        <a:bodyPr/>
        <a:lstStyle/>
        <a:p>
          <a:r>
            <a:rPr lang="en-US" dirty="0"/>
            <a:t>Liaison Librarians</a:t>
          </a:r>
        </a:p>
      </dgm:t>
    </dgm:pt>
    <dgm:pt modelId="{FBAEC646-1A98-4FD5-A0A2-779309986F03}" type="parTrans" cxnId="{8A9C57E7-E592-495B-9594-467961837A3A}">
      <dgm:prSet/>
      <dgm:spPr/>
      <dgm:t>
        <a:bodyPr/>
        <a:lstStyle/>
        <a:p>
          <a:endParaRPr lang="en-US"/>
        </a:p>
      </dgm:t>
    </dgm:pt>
    <dgm:pt modelId="{4F8A6DFB-EC04-4ECF-B520-3327BF6D8469}" type="sibTrans" cxnId="{8A9C57E7-E592-495B-9594-467961837A3A}">
      <dgm:prSet/>
      <dgm:spPr/>
      <dgm:t>
        <a:bodyPr/>
        <a:lstStyle/>
        <a:p>
          <a:endParaRPr lang="en-US"/>
        </a:p>
      </dgm:t>
    </dgm:pt>
    <dgm:pt modelId="{0F0CAE18-5E58-476B-8D90-11718EFE47D7}">
      <dgm:prSet phldrT="[Text]"/>
      <dgm:spPr/>
      <dgm:t>
        <a:bodyPr/>
        <a:lstStyle/>
        <a:p>
          <a:r>
            <a:rPr lang="en-US" dirty="0"/>
            <a:t>RIM Support Team</a:t>
          </a:r>
        </a:p>
      </dgm:t>
    </dgm:pt>
    <dgm:pt modelId="{6B31C9A0-34A0-4959-836C-5FF066532BB0}" type="parTrans" cxnId="{8F3CDB33-6A88-45C4-BCAA-E63DF8480CE2}">
      <dgm:prSet/>
      <dgm:spPr/>
      <dgm:t>
        <a:bodyPr/>
        <a:lstStyle/>
        <a:p>
          <a:endParaRPr lang="en-US"/>
        </a:p>
      </dgm:t>
    </dgm:pt>
    <dgm:pt modelId="{1A5D975D-8ACE-4473-BB91-D8E2CE76176E}" type="sibTrans" cxnId="{8F3CDB33-6A88-45C4-BCAA-E63DF8480CE2}">
      <dgm:prSet/>
      <dgm:spPr/>
      <dgm:t>
        <a:bodyPr/>
        <a:lstStyle/>
        <a:p>
          <a:endParaRPr lang="en-US"/>
        </a:p>
      </dgm:t>
    </dgm:pt>
    <dgm:pt modelId="{39B44493-E898-4DFC-AF05-757424B44B1B}">
      <dgm:prSet phldrT="[Text]"/>
      <dgm:spPr/>
      <dgm:t>
        <a:bodyPr/>
        <a:lstStyle/>
        <a:p>
          <a:r>
            <a:rPr lang="en-US" dirty="0"/>
            <a:t>Research Information Management Service Lead</a:t>
          </a:r>
        </a:p>
      </dgm:t>
    </dgm:pt>
    <dgm:pt modelId="{80F639C6-11BA-45B2-BE27-3EE4BF527AB3}" type="parTrans" cxnId="{15136EF8-B238-4285-A63B-9D16479D2FA6}">
      <dgm:prSet/>
      <dgm:spPr/>
      <dgm:t>
        <a:bodyPr/>
        <a:lstStyle/>
        <a:p>
          <a:endParaRPr lang="en-US"/>
        </a:p>
      </dgm:t>
    </dgm:pt>
    <dgm:pt modelId="{ECAC952B-7A19-4D6C-8900-BDA9E701203E}" type="sibTrans" cxnId="{15136EF8-B238-4285-A63B-9D16479D2FA6}">
      <dgm:prSet/>
      <dgm:spPr/>
      <dgm:t>
        <a:bodyPr/>
        <a:lstStyle/>
        <a:p>
          <a:endParaRPr lang="en-US"/>
        </a:p>
      </dgm:t>
    </dgm:pt>
    <dgm:pt modelId="{24B742DE-317D-4FDB-B7F0-3E8B59F1E26D}">
      <dgm:prSet phldrT="[Text]"/>
      <dgm:spPr/>
      <dgm:t>
        <a:bodyPr/>
        <a:lstStyle/>
        <a:p>
          <a:r>
            <a:rPr lang="en-US" dirty="0"/>
            <a:t>Email support</a:t>
          </a:r>
        </a:p>
      </dgm:t>
    </dgm:pt>
    <dgm:pt modelId="{707D5241-DBCF-4AEF-8DF5-BAD2A3B359AF}" type="parTrans" cxnId="{C3DCBBF7-C93D-4CE2-BAE7-C4E748E082EE}">
      <dgm:prSet/>
      <dgm:spPr/>
      <dgm:t>
        <a:bodyPr/>
        <a:lstStyle/>
        <a:p>
          <a:endParaRPr lang="en-US"/>
        </a:p>
      </dgm:t>
    </dgm:pt>
    <dgm:pt modelId="{30715B29-423E-4FA1-9F11-CAC9AE9568E3}" type="sibTrans" cxnId="{C3DCBBF7-C93D-4CE2-BAE7-C4E748E082EE}">
      <dgm:prSet/>
      <dgm:spPr/>
      <dgm:t>
        <a:bodyPr/>
        <a:lstStyle/>
        <a:p>
          <a:endParaRPr lang="en-US"/>
        </a:p>
      </dgm:t>
    </dgm:pt>
    <dgm:pt modelId="{59DE2524-5FB7-4869-BB33-B1127E63FDB4}">
      <dgm:prSet phldrT="[Text]"/>
      <dgm:spPr/>
      <dgm:t>
        <a:bodyPr/>
        <a:lstStyle/>
        <a:p>
          <a:r>
            <a:rPr lang="en-US" dirty="0"/>
            <a:t>Special projects</a:t>
          </a:r>
        </a:p>
      </dgm:t>
    </dgm:pt>
    <dgm:pt modelId="{4B6C4447-405F-42E4-BD26-9A91E4194810}" type="parTrans" cxnId="{6DB5965C-2295-44C4-ABA9-5876395E798C}">
      <dgm:prSet/>
      <dgm:spPr/>
      <dgm:t>
        <a:bodyPr/>
        <a:lstStyle/>
        <a:p>
          <a:endParaRPr lang="en-US"/>
        </a:p>
      </dgm:t>
    </dgm:pt>
    <dgm:pt modelId="{713575F7-61DA-4BDE-B9E0-71B98F67AAEB}" type="sibTrans" cxnId="{6DB5965C-2295-44C4-ABA9-5876395E798C}">
      <dgm:prSet/>
      <dgm:spPr/>
      <dgm:t>
        <a:bodyPr/>
        <a:lstStyle/>
        <a:p>
          <a:endParaRPr lang="en-US"/>
        </a:p>
      </dgm:t>
    </dgm:pt>
    <dgm:pt modelId="{685B60F7-2892-44D2-B84C-7A8C8FCF8063}">
      <dgm:prSet phldrT="[Text]"/>
      <dgm:spPr/>
      <dgm:t>
        <a:bodyPr/>
        <a:lstStyle/>
        <a:p>
          <a:r>
            <a:rPr lang="en-US" dirty="0"/>
            <a:t>Connectors: Liaisons to Support Team and Service Lead</a:t>
          </a:r>
        </a:p>
      </dgm:t>
    </dgm:pt>
    <dgm:pt modelId="{E9A9C82E-51B3-42DC-9B7B-6F14C6669ECA}" type="parTrans" cxnId="{C42D76FA-4952-4C84-8C99-B96E8AAF203A}">
      <dgm:prSet/>
      <dgm:spPr/>
      <dgm:t>
        <a:bodyPr/>
        <a:lstStyle/>
        <a:p>
          <a:endParaRPr lang="en-US"/>
        </a:p>
      </dgm:t>
    </dgm:pt>
    <dgm:pt modelId="{A4FDD778-1C42-4250-B35F-01EA05FCE1C1}" type="sibTrans" cxnId="{C42D76FA-4952-4C84-8C99-B96E8AAF203A}">
      <dgm:prSet/>
      <dgm:spPr/>
      <dgm:t>
        <a:bodyPr/>
        <a:lstStyle/>
        <a:p>
          <a:endParaRPr lang="en-US"/>
        </a:p>
      </dgm:t>
    </dgm:pt>
    <dgm:pt modelId="{DFE88376-7F49-4478-9016-3D8B7AAC419D}">
      <dgm:prSet phldrT="[Text]"/>
      <dgm:spPr/>
      <dgm:t>
        <a:bodyPr/>
        <a:lstStyle/>
        <a:p>
          <a:r>
            <a:rPr lang="en-US" dirty="0"/>
            <a:t>Connectors: University staff and researchers to Support Team and Service Lead</a:t>
          </a:r>
        </a:p>
      </dgm:t>
    </dgm:pt>
    <dgm:pt modelId="{E3FCAC04-BD2B-44C9-8886-DE1261842184}" type="parTrans" cxnId="{B5D382B2-CB3B-4C92-9E47-EBCB6F4A6407}">
      <dgm:prSet/>
      <dgm:spPr/>
      <dgm:t>
        <a:bodyPr/>
        <a:lstStyle/>
        <a:p>
          <a:endParaRPr lang="en-US"/>
        </a:p>
      </dgm:t>
    </dgm:pt>
    <dgm:pt modelId="{46C2CDCD-9386-48B4-8722-2DD119191094}" type="sibTrans" cxnId="{B5D382B2-CB3B-4C92-9E47-EBCB6F4A6407}">
      <dgm:prSet/>
      <dgm:spPr/>
      <dgm:t>
        <a:bodyPr/>
        <a:lstStyle/>
        <a:p>
          <a:endParaRPr lang="en-US"/>
        </a:p>
      </dgm:t>
    </dgm:pt>
    <dgm:pt modelId="{799E738A-0D54-4A0F-8C3F-652C17CDB34B}">
      <dgm:prSet phldrT="[Text]"/>
      <dgm:spPr/>
      <dgm:t>
        <a:bodyPr/>
        <a:lstStyle/>
        <a:p>
          <a:r>
            <a:rPr lang="en-US" dirty="0"/>
            <a:t>They make sure liaisons are ready to have conversations</a:t>
          </a:r>
        </a:p>
      </dgm:t>
    </dgm:pt>
    <dgm:pt modelId="{49FB321F-3241-4681-92ED-70598B88B828}" type="parTrans" cxnId="{0E180F9A-48BC-4F4D-9918-18C71FC40F64}">
      <dgm:prSet/>
      <dgm:spPr/>
      <dgm:t>
        <a:bodyPr/>
        <a:lstStyle/>
        <a:p>
          <a:endParaRPr lang="en-US"/>
        </a:p>
      </dgm:t>
    </dgm:pt>
    <dgm:pt modelId="{0D08DE31-279F-4503-8AAB-272D5585CCB9}" type="sibTrans" cxnId="{0E180F9A-48BC-4F4D-9918-18C71FC40F64}">
      <dgm:prSet/>
      <dgm:spPr/>
      <dgm:t>
        <a:bodyPr/>
        <a:lstStyle/>
        <a:p>
          <a:endParaRPr lang="en-US"/>
        </a:p>
      </dgm:t>
    </dgm:pt>
    <dgm:pt modelId="{3788983D-B4F2-4B2E-8F30-EB4A71C184BF}">
      <dgm:prSet phldrT="[Text]"/>
      <dgm:spPr/>
      <dgm:t>
        <a:bodyPr/>
        <a:lstStyle/>
        <a:p>
          <a:r>
            <a:rPr lang="en-US" dirty="0"/>
            <a:t>One coordinator for each of 6 discipline-specific units</a:t>
          </a:r>
        </a:p>
      </dgm:t>
    </dgm:pt>
    <dgm:pt modelId="{70812FE9-FAD0-4CC0-9C85-BF80CADCED5F}" type="parTrans" cxnId="{6283B5D8-A384-48CF-A0CF-F424915B8B67}">
      <dgm:prSet/>
      <dgm:spPr/>
      <dgm:t>
        <a:bodyPr/>
        <a:lstStyle/>
        <a:p>
          <a:endParaRPr lang="en-US"/>
        </a:p>
      </dgm:t>
    </dgm:pt>
    <dgm:pt modelId="{F8656D1F-1D46-4CD4-A812-467D0AE262B5}" type="sibTrans" cxnId="{6283B5D8-A384-48CF-A0CF-F424915B8B67}">
      <dgm:prSet/>
      <dgm:spPr/>
      <dgm:t>
        <a:bodyPr/>
        <a:lstStyle/>
        <a:p>
          <a:endParaRPr lang="en-US"/>
        </a:p>
      </dgm:t>
    </dgm:pt>
    <dgm:pt modelId="{EFA37C39-4FD2-4B50-B0E3-F69E3F6CB588}" type="pres">
      <dgm:prSet presAssocID="{FC393186-E7C4-4A14-9B08-05CD0B8F35F1}" presName="linear" presStyleCnt="0">
        <dgm:presLayoutVars>
          <dgm:dir/>
          <dgm:animLvl val="lvl"/>
          <dgm:resizeHandles val="exact"/>
        </dgm:presLayoutVars>
      </dgm:prSet>
      <dgm:spPr/>
    </dgm:pt>
    <dgm:pt modelId="{A98F9A76-190C-4290-B615-BD61CCBD8D1E}" type="pres">
      <dgm:prSet presAssocID="{39B44493-E898-4DFC-AF05-757424B44B1B}" presName="parentLin" presStyleCnt="0"/>
      <dgm:spPr/>
    </dgm:pt>
    <dgm:pt modelId="{487366F7-CB0F-49E2-8456-1E9C9E4EC31F}" type="pres">
      <dgm:prSet presAssocID="{39B44493-E898-4DFC-AF05-757424B44B1B}" presName="parentLeftMargin" presStyleLbl="node1" presStyleIdx="0" presStyleCnt="4"/>
      <dgm:spPr/>
    </dgm:pt>
    <dgm:pt modelId="{B98794CE-93DD-4983-BC8D-04F1CDACC9FB}" type="pres">
      <dgm:prSet presAssocID="{39B44493-E898-4DFC-AF05-757424B44B1B}" presName="parentText" presStyleLbl="node1" presStyleIdx="0" presStyleCnt="4">
        <dgm:presLayoutVars>
          <dgm:chMax val="0"/>
          <dgm:bulletEnabled val="1"/>
        </dgm:presLayoutVars>
      </dgm:prSet>
      <dgm:spPr/>
    </dgm:pt>
    <dgm:pt modelId="{E83B666A-2274-4D7F-A839-066A2CB48D90}" type="pres">
      <dgm:prSet presAssocID="{39B44493-E898-4DFC-AF05-757424B44B1B}" presName="negativeSpace" presStyleCnt="0"/>
      <dgm:spPr/>
    </dgm:pt>
    <dgm:pt modelId="{9B79AE93-2BE4-4E68-B2CA-1A2023C2EB60}" type="pres">
      <dgm:prSet presAssocID="{39B44493-E898-4DFC-AF05-757424B44B1B}" presName="childText" presStyleLbl="conFgAcc1" presStyleIdx="0" presStyleCnt="4">
        <dgm:presLayoutVars>
          <dgm:bulletEnabled val="1"/>
        </dgm:presLayoutVars>
      </dgm:prSet>
      <dgm:spPr/>
    </dgm:pt>
    <dgm:pt modelId="{19F88509-9C46-46E2-BE59-3E6328A55F61}" type="pres">
      <dgm:prSet presAssocID="{ECAC952B-7A19-4D6C-8900-BDA9E701203E}" presName="spaceBetweenRectangles" presStyleCnt="0"/>
      <dgm:spPr/>
    </dgm:pt>
    <dgm:pt modelId="{97188C30-DE0F-4FED-AC9B-1FA6D4F5C2D4}" type="pres">
      <dgm:prSet presAssocID="{0F0CAE18-5E58-476B-8D90-11718EFE47D7}" presName="parentLin" presStyleCnt="0"/>
      <dgm:spPr/>
    </dgm:pt>
    <dgm:pt modelId="{8CE6062C-9834-45D1-B10A-148ADBB207B4}" type="pres">
      <dgm:prSet presAssocID="{0F0CAE18-5E58-476B-8D90-11718EFE47D7}" presName="parentLeftMargin" presStyleLbl="node1" presStyleIdx="0" presStyleCnt="4"/>
      <dgm:spPr/>
    </dgm:pt>
    <dgm:pt modelId="{2280E5FD-E1E7-49B9-8C9F-678D190A76E9}" type="pres">
      <dgm:prSet presAssocID="{0F0CAE18-5E58-476B-8D90-11718EFE47D7}" presName="parentText" presStyleLbl="node1" presStyleIdx="1" presStyleCnt="4">
        <dgm:presLayoutVars>
          <dgm:chMax val="0"/>
          <dgm:bulletEnabled val="1"/>
        </dgm:presLayoutVars>
      </dgm:prSet>
      <dgm:spPr/>
    </dgm:pt>
    <dgm:pt modelId="{6E083B80-946C-478A-8E38-540491759066}" type="pres">
      <dgm:prSet presAssocID="{0F0CAE18-5E58-476B-8D90-11718EFE47D7}" presName="negativeSpace" presStyleCnt="0"/>
      <dgm:spPr/>
    </dgm:pt>
    <dgm:pt modelId="{E9EEA70F-24B5-4EBC-AFED-F37D5E687046}" type="pres">
      <dgm:prSet presAssocID="{0F0CAE18-5E58-476B-8D90-11718EFE47D7}" presName="childText" presStyleLbl="conFgAcc1" presStyleIdx="1" presStyleCnt="4">
        <dgm:presLayoutVars>
          <dgm:bulletEnabled val="1"/>
        </dgm:presLayoutVars>
      </dgm:prSet>
      <dgm:spPr/>
    </dgm:pt>
    <dgm:pt modelId="{40180BD6-CCC4-46F5-B983-5EB6D3BB764F}" type="pres">
      <dgm:prSet presAssocID="{1A5D975D-8ACE-4473-BB91-D8E2CE76176E}" presName="spaceBetweenRectangles" presStyleCnt="0"/>
      <dgm:spPr/>
    </dgm:pt>
    <dgm:pt modelId="{BB021FF8-DCA8-4853-BCB5-32D35DC37259}" type="pres">
      <dgm:prSet presAssocID="{2E1D6971-9787-453A-B324-56393D9E1F00}" presName="parentLin" presStyleCnt="0"/>
      <dgm:spPr/>
    </dgm:pt>
    <dgm:pt modelId="{EC6B07C4-F365-4443-9A31-618623B920C0}" type="pres">
      <dgm:prSet presAssocID="{2E1D6971-9787-453A-B324-56393D9E1F00}" presName="parentLeftMargin" presStyleLbl="node1" presStyleIdx="1" presStyleCnt="4"/>
      <dgm:spPr/>
    </dgm:pt>
    <dgm:pt modelId="{5279CD6E-2B3C-49AE-BF60-3AE6BA350D48}" type="pres">
      <dgm:prSet presAssocID="{2E1D6971-9787-453A-B324-56393D9E1F00}" presName="parentText" presStyleLbl="node1" presStyleIdx="2" presStyleCnt="4">
        <dgm:presLayoutVars>
          <dgm:chMax val="0"/>
          <dgm:bulletEnabled val="1"/>
        </dgm:presLayoutVars>
      </dgm:prSet>
      <dgm:spPr/>
    </dgm:pt>
    <dgm:pt modelId="{7B82CDA3-CAD6-4BC5-AAFB-5D25326F3054}" type="pres">
      <dgm:prSet presAssocID="{2E1D6971-9787-453A-B324-56393D9E1F00}" presName="negativeSpace" presStyleCnt="0"/>
      <dgm:spPr/>
    </dgm:pt>
    <dgm:pt modelId="{A6CB8CFC-894D-4A75-BBC7-0A8A319677E9}" type="pres">
      <dgm:prSet presAssocID="{2E1D6971-9787-453A-B324-56393D9E1F00}" presName="childText" presStyleLbl="conFgAcc1" presStyleIdx="2" presStyleCnt="4">
        <dgm:presLayoutVars>
          <dgm:bulletEnabled val="1"/>
        </dgm:presLayoutVars>
      </dgm:prSet>
      <dgm:spPr/>
    </dgm:pt>
    <dgm:pt modelId="{CA4B137C-C046-476C-89E2-0DC3A1D28ADA}" type="pres">
      <dgm:prSet presAssocID="{8EA1B1B9-3965-4F90-AD9B-3FED67BF592D}" presName="spaceBetweenRectangles" presStyleCnt="0"/>
      <dgm:spPr/>
    </dgm:pt>
    <dgm:pt modelId="{39AA9CC3-32A5-400D-920D-7DD946D17309}" type="pres">
      <dgm:prSet presAssocID="{0EEB507A-1E4F-4E58-990C-08E9CD55ACAB}" presName="parentLin" presStyleCnt="0"/>
      <dgm:spPr/>
    </dgm:pt>
    <dgm:pt modelId="{998D958C-3B99-4BF2-A754-9B179B281362}" type="pres">
      <dgm:prSet presAssocID="{0EEB507A-1E4F-4E58-990C-08E9CD55ACAB}" presName="parentLeftMargin" presStyleLbl="node1" presStyleIdx="2" presStyleCnt="4"/>
      <dgm:spPr/>
    </dgm:pt>
    <dgm:pt modelId="{63046247-8195-46A7-B449-4844CBA8C0E6}" type="pres">
      <dgm:prSet presAssocID="{0EEB507A-1E4F-4E58-990C-08E9CD55ACAB}" presName="parentText" presStyleLbl="node1" presStyleIdx="3" presStyleCnt="4">
        <dgm:presLayoutVars>
          <dgm:chMax val="0"/>
          <dgm:bulletEnabled val="1"/>
        </dgm:presLayoutVars>
      </dgm:prSet>
      <dgm:spPr/>
    </dgm:pt>
    <dgm:pt modelId="{2CD0C632-CDA8-4E00-9182-302A867EE5B0}" type="pres">
      <dgm:prSet presAssocID="{0EEB507A-1E4F-4E58-990C-08E9CD55ACAB}" presName="negativeSpace" presStyleCnt="0"/>
      <dgm:spPr/>
    </dgm:pt>
    <dgm:pt modelId="{9F6D9C1A-29CA-4B6E-97F0-BA0F8F9C57B7}" type="pres">
      <dgm:prSet presAssocID="{0EEB507A-1E4F-4E58-990C-08E9CD55ACAB}" presName="childText" presStyleLbl="conFgAcc1" presStyleIdx="3" presStyleCnt="4">
        <dgm:presLayoutVars>
          <dgm:bulletEnabled val="1"/>
        </dgm:presLayoutVars>
      </dgm:prSet>
      <dgm:spPr/>
    </dgm:pt>
  </dgm:ptLst>
  <dgm:cxnLst>
    <dgm:cxn modelId="{9546D925-84AB-411E-9198-FB2E97853D9A}" srcId="{FC393186-E7C4-4A14-9B08-05CD0B8F35F1}" destId="{2E1D6971-9787-453A-B324-56393D9E1F00}" srcOrd="2" destOrd="0" parTransId="{DCAA2CDD-BBB5-4379-B8A4-F1CA6F558533}" sibTransId="{8EA1B1B9-3965-4F90-AD9B-3FED67BF592D}"/>
    <dgm:cxn modelId="{5F119230-4095-4D74-A9D6-F1CA62ABE3E2}" type="presOf" srcId="{685B60F7-2892-44D2-B84C-7A8C8FCF8063}" destId="{A6CB8CFC-894D-4A75-BBC7-0A8A319677E9}" srcOrd="0" destOrd="0" presId="urn:microsoft.com/office/officeart/2005/8/layout/list1"/>
    <dgm:cxn modelId="{8F3CDB33-6A88-45C4-BCAA-E63DF8480CE2}" srcId="{FC393186-E7C4-4A14-9B08-05CD0B8F35F1}" destId="{0F0CAE18-5E58-476B-8D90-11718EFE47D7}" srcOrd="1" destOrd="0" parTransId="{6B31C9A0-34A0-4959-836C-5FF066532BB0}" sibTransId="{1A5D975D-8ACE-4473-BB91-D8E2CE76176E}"/>
    <dgm:cxn modelId="{DADD4936-69FE-427A-9E48-FE751B376D4B}" type="presOf" srcId="{2E1D6971-9787-453A-B324-56393D9E1F00}" destId="{EC6B07C4-F365-4443-9A31-618623B920C0}" srcOrd="0" destOrd="0" presId="urn:microsoft.com/office/officeart/2005/8/layout/list1"/>
    <dgm:cxn modelId="{6DB5965C-2295-44C4-ABA9-5876395E798C}" srcId="{0F0CAE18-5E58-476B-8D90-11718EFE47D7}" destId="{59DE2524-5FB7-4869-BB33-B1127E63FDB4}" srcOrd="1" destOrd="0" parTransId="{4B6C4447-405F-42E4-BD26-9A91E4194810}" sibTransId="{713575F7-61DA-4BDE-B9E0-71B98F67AAEB}"/>
    <dgm:cxn modelId="{21ED1048-0BDC-4008-BC7E-EAFB18AE786F}" type="presOf" srcId="{FC393186-E7C4-4A14-9B08-05CD0B8F35F1}" destId="{EFA37C39-4FD2-4B50-B0E3-F69E3F6CB588}" srcOrd="0" destOrd="0" presId="urn:microsoft.com/office/officeart/2005/8/layout/list1"/>
    <dgm:cxn modelId="{764E8152-CF72-4E27-9ED5-22EF91851D16}" type="presOf" srcId="{59DE2524-5FB7-4869-BB33-B1127E63FDB4}" destId="{E9EEA70F-24B5-4EBC-AFED-F37D5E687046}" srcOrd="0" destOrd="1" presId="urn:microsoft.com/office/officeart/2005/8/layout/list1"/>
    <dgm:cxn modelId="{E7C6A379-1DEB-48C7-8B18-D20EC1ABA78F}" type="presOf" srcId="{DFE88376-7F49-4478-9016-3D8B7AAC419D}" destId="{9F6D9C1A-29CA-4B6E-97F0-BA0F8F9C57B7}" srcOrd="0" destOrd="0" presId="urn:microsoft.com/office/officeart/2005/8/layout/list1"/>
    <dgm:cxn modelId="{E962787D-BD1C-4A5C-A3BC-CC91FBB4CCE3}" type="presOf" srcId="{39B44493-E898-4DFC-AF05-757424B44B1B}" destId="{487366F7-CB0F-49E2-8456-1E9C9E4EC31F}" srcOrd="0" destOrd="0" presId="urn:microsoft.com/office/officeart/2005/8/layout/list1"/>
    <dgm:cxn modelId="{122F2484-6C3A-4239-99BD-A5F75E9EAAC4}" type="presOf" srcId="{3788983D-B4F2-4B2E-8F30-EB4A71C184BF}" destId="{A6CB8CFC-894D-4A75-BBC7-0A8A319677E9}" srcOrd="0" destOrd="2" presId="urn:microsoft.com/office/officeart/2005/8/layout/list1"/>
    <dgm:cxn modelId="{BC93C38B-8C55-45A8-A5C1-14676802A530}" type="presOf" srcId="{0EEB507A-1E4F-4E58-990C-08E9CD55ACAB}" destId="{63046247-8195-46A7-B449-4844CBA8C0E6}" srcOrd="1" destOrd="0" presId="urn:microsoft.com/office/officeart/2005/8/layout/list1"/>
    <dgm:cxn modelId="{0E180F9A-48BC-4F4D-9918-18C71FC40F64}" srcId="{2E1D6971-9787-453A-B324-56393D9E1F00}" destId="{799E738A-0D54-4A0F-8C3F-652C17CDB34B}" srcOrd="1" destOrd="0" parTransId="{49FB321F-3241-4681-92ED-70598B88B828}" sibTransId="{0D08DE31-279F-4503-8AAB-272D5585CCB9}"/>
    <dgm:cxn modelId="{2B4F3B9E-F4E1-4CCB-A24A-B775AE9AFC0F}" type="presOf" srcId="{0F0CAE18-5E58-476B-8D90-11718EFE47D7}" destId="{2280E5FD-E1E7-49B9-8C9F-678D190A76E9}" srcOrd="1" destOrd="0" presId="urn:microsoft.com/office/officeart/2005/8/layout/list1"/>
    <dgm:cxn modelId="{CCD4D6A7-7EE9-4AA0-89FF-7FF7924D8C79}" type="presOf" srcId="{39B44493-E898-4DFC-AF05-757424B44B1B}" destId="{B98794CE-93DD-4983-BC8D-04F1CDACC9FB}" srcOrd="1" destOrd="0" presId="urn:microsoft.com/office/officeart/2005/8/layout/list1"/>
    <dgm:cxn modelId="{B5D382B2-CB3B-4C92-9E47-EBCB6F4A6407}" srcId="{0EEB507A-1E4F-4E58-990C-08E9CD55ACAB}" destId="{DFE88376-7F49-4478-9016-3D8B7AAC419D}" srcOrd="0" destOrd="0" parTransId="{E3FCAC04-BD2B-44C9-8886-DE1261842184}" sibTransId="{46C2CDCD-9386-48B4-8722-2DD119191094}"/>
    <dgm:cxn modelId="{F723A2BD-6B88-48CF-9298-B37533FD0F4F}" type="presOf" srcId="{24B742DE-317D-4FDB-B7F0-3E8B59F1E26D}" destId="{E9EEA70F-24B5-4EBC-AFED-F37D5E687046}" srcOrd="0" destOrd="0" presId="urn:microsoft.com/office/officeart/2005/8/layout/list1"/>
    <dgm:cxn modelId="{C3C6A7BD-C6B3-49A4-BEBF-D8A32F736ABA}" type="presOf" srcId="{0F0CAE18-5E58-476B-8D90-11718EFE47D7}" destId="{8CE6062C-9834-45D1-B10A-148ADBB207B4}" srcOrd="0" destOrd="0" presId="urn:microsoft.com/office/officeart/2005/8/layout/list1"/>
    <dgm:cxn modelId="{AB06E5D0-AEC5-4FF1-B0CC-5F13556BECEC}" type="presOf" srcId="{2E1D6971-9787-453A-B324-56393D9E1F00}" destId="{5279CD6E-2B3C-49AE-BF60-3AE6BA350D48}" srcOrd="1" destOrd="0" presId="urn:microsoft.com/office/officeart/2005/8/layout/list1"/>
    <dgm:cxn modelId="{6283B5D8-A384-48CF-A0CF-F424915B8B67}" srcId="{2E1D6971-9787-453A-B324-56393D9E1F00}" destId="{3788983D-B4F2-4B2E-8F30-EB4A71C184BF}" srcOrd="2" destOrd="0" parTransId="{70812FE9-FAD0-4CC0-9C85-BF80CADCED5F}" sibTransId="{F8656D1F-1D46-4CD4-A812-467D0AE262B5}"/>
    <dgm:cxn modelId="{728208E4-ECB1-4B70-BB0B-B50E3F104048}" type="presOf" srcId="{799E738A-0D54-4A0F-8C3F-652C17CDB34B}" destId="{A6CB8CFC-894D-4A75-BBC7-0A8A319677E9}" srcOrd="0" destOrd="1" presId="urn:microsoft.com/office/officeart/2005/8/layout/list1"/>
    <dgm:cxn modelId="{8A9C57E7-E592-495B-9594-467961837A3A}" srcId="{FC393186-E7C4-4A14-9B08-05CD0B8F35F1}" destId="{0EEB507A-1E4F-4E58-990C-08E9CD55ACAB}" srcOrd="3" destOrd="0" parTransId="{FBAEC646-1A98-4FD5-A0A2-779309986F03}" sibTransId="{4F8A6DFB-EC04-4ECF-B520-3327BF6D8469}"/>
    <dgm:cxn modelId="{F7CC73EB-20FB-42A6-A829-8F35C9EB5434}" type="presOf" srcId="{0EEB507A-1E4F-4E58-990C-08E9CD55ACAB}" destId="{998D958C-3B99-4BF2-A754-9B179B281362}" srcOrd="0" destOrd="0" presId="urn:microsoft.com/office/officeart/2005/8/layout/list1"/>
    <dgm:cxn modelId="{C3DCBBF7-C93D-4CE2-BAE7-C4E748E082EE}" srcId="{0F0CAE18-5E58-476B-8D90-11718EFE47D7}" destId="{24B742DE-317D-4FDB-B7F0-3E8B59F1E26D}" srcOrd="0" destOrd="0" parTransId="{707D5241-DBCF-4AEF-8DF5-BAD2A3B359AF}" sibTransId="{30715B29-423E-4FA1-9F11-CAC9AE9568E3}"/>
    <dgm:cxn modelId="{15136EF8-B238-4285-A63B-9D16479D2FA6}" srcId="{FC393186-E7C4-4A14-9B08-05CD0B8F35F1}" destId="{39B44493-E898-4DFC-AF05-757424B44B1B}" srcOrd="0" destOrd="0" parTransId="{80F639C6-11BA-45B2-BE27-3EE4BF527AB3}" sibTransId="{ECAC952B-7A19-4D6C-8900-BDA9E701203E}"/>
    <dgm:cxn modelId="{C42D76FA-4952-4C84-8C99-B96E8AAF203A}" srcId="{2E1D6971-9787-453A-B324-56393D9E1F00}" destId="{685B60F7-2892-44D2-B84C-7A8C8FCF8063}" srcOrd="0" destOrd="0" parTransId="{E9A9C82E-51B3-42DC-9B7B-6F14C6669ECA}" sibTransId="{A4FDD778-1C42-4250-B35F-01EA05FCE1C1}"/>
    <dgm:cxn modelId="{06B0F343-ECF9-406A-903A-B58ACBE43E79}" type="presParOf" srcId="{EFA37C39-4FD2-4B50-B0E3-F69E3F6CB588}" destId="{A98F9A76-190C-4290-B615-BD61CCBD8D1E}" srcOrd="0" destOrd="0" presId="urn:microsoft.com/office/officeart/2005/8/layout/list1"/>
    <dgm:cxn modelId="{CE061979-CD6D-4028-993C-2E97C8C3AF28}" type="presParOf" srcId="{A98F9A76-190C-4290-B615-BD61CCBD8D1E}" destId="{487366F7-CB0F-49E2-8456-1E9C9E4EC31F}" srcOrd="0" destOrd="0" presId="urn:microsoft.com/office/officeart/2005/8/layout/list1"/>
    <dgm:cxn modelId="{51A3E262-335B-4847-B834-D6664E7660FC}" type="presParOf" srcId="{A98F9A76-190C-4290-B615-BD61CCBD8D1E}" destId="{B98794CE-93DD-4983-BC8D-04F1CDACC9FB}" srcOrd="1" destOrd="0" presId="urn:microsoft.com/office/officeart/2005/8/layout/list1"/>
    <dgm:cxn modelId="{0B343EB5-7CD2-482E-81FF-19629903B61F}" type="presParOf" srcId="{EFA37C39-4FD2-4B50-B0E3-F69E3F6CB588}" destId="{E83B666A-2274-4D7F-A839-066A2CB48D90}" srcOrd="1" destOrd="0" presId="urn:microsoft.com/office/officeart/2005/8/layout/list1"/>
    <dgm:cxn modelId="{21EE21C5-CC57-42E6-B241-D111D7C4453E}" type="presParOf" srcId="{EFA37C39-4FD2-4B50-B0E3-F69E3F6CB588}" destId="{9B79AE93-2BE4-4E68-B2CA-1A2023C2EB60}" srcOrd="2" destOrd="0" presId="urn:microsoft.com/office/officeart/2005/8/layout/list1"/>
    <dgm:cxn modelId="{774946B8-7EAE-47D3-B4DB-C4794DB4C554}" type="presParOf" srcId="{EFA37C39-4FD2-4B50-B0E3-F69E3F6CB588}" destId="{19F88509-9C46-46E2-BE59-3E6328A55F61}" srcOrd="3" destOrd="0" presId="urn:microsoft.com/office/officeart/2005/8/layout/list1"/>
    <dgm:cxn modelId="{67D2F456-A06C-4DE2-9D77-D0DD628822E7}" type="presParOf" srcId="{EFA37C39-4FD2-4B50-B0E3-F69E3F6CB588}" destId="{97188C30-DE0F-4FED-AC9B-1FA6D4F5C2D4}" srcOrd="4" destOrd="0" presId="urn:microsoft.com/office/officeart/2005/8/layout/list1"/>
    <dgm:cxn modelId="{B4A63683-669E-493A-9A5B-D4F220EECA32}" type="presParOf" srcId="{97188C30-DE0F-4FED-AC9B-1FA6D4F5C2D4}" destId="{8CE6062C-9834-45D1-B10A-148ADBB207B4}" srcOrd="0" destOrd="0" presId="urn:microsoft.com/office/officeart/2005/8/layout/list1"/>
    <dgm:cxn modelId="{3D09A326-3E52-45BE-B96B-1C746DA2941E}" type="presParOf" srcId="{97188C30-DE0F-4FED-AC9B-1FA6D4F5C2D4}" destId="{2280E5FD-E1E7-49B9-8C9F-678D190A76E9}" srcOrd="1" destOrd="0" presId="urn:microsoft.com/office/officeart/2005/8/layout/list1"/>
    <dgm:cxn modelId="{123CA41E-7C12-475A-B5AA-2ECFDF118D55}" type="presParOf" srcId="{EFA37C39-4FD2-4B50-B0E3-F69E3F6CB588}" destId="{6E083B80-946C-478A-8E38-540491759066}" srcOrd="5" destOrd="0" presId="urn:microsoft.com/office/officeart/2005/8/layout/list1"/>
    <dgm:cxn modelId="{DA20E317-D2CF-42C0-AE36-55278B477540}" type="presParOf" srcId="{EFA37C39-4FD2-4B50-B0E3-F69E3F6CB588}" destId="{E9EEA70F-24B5-4EBC-AFED-F37D5E687046}" srcOrd="6" destOrd="0" presId="urn:microsoft.com/office/officeart/2005/8/layout/list1"/>
    <dgm:cxn modelId="{1C399BC1-504D-4310-9BC6-59EF0C15E0DA}" type="presParOf" srcId="{EFA37C39-4FD2-4B50-B0E3-F69E3F6CB588}" destId="{40180BD6-CCC4-46F5-B983-5EB6D3BB764F}" srcOrd="7" destOrd="0" presId="urn:microsoft.com/office/officeart/2005/8/layout/list1"/>
    <dgm:cxn modelId="{27EFDCAE-BB06-4889-873B-BD60DFC90CB7}" type="presParOf" srcId="{EFA37C39-4FD2-4B50-B0E3-F69E3F6CB588}" destId="{BB021FF8-DCA8-4853-BCB5-32D35DC37259}" srcOrd="8" destOrd="0" presId="urn:microsoft.com/office/officeart/2005/8/layout/list1"/>
    <dgm:cxn modelId="{AB519F02-29A2-47B0-ADF3-6C5DA24365B4}" type="presParOf" srcId="{BB021FF8-DCA8-4853-BCB5-32D35DC37259}" destId="{EC6B07C4-F365-4443-9A31-618623B920C0}" srcOrd="0" destOrd="0" presId="urn:microsoft.com/office/officeart/2005/8/layout/list1"/>
    <dgm:cxn modelId="{5A00D8FB-DE47-482E-B422-2E71A00618F1}" type="presParOf" srcId="{BB021FF8-DCA8-4853-BCB5-32D35DC37259}" destId="{5279CD6E-2B3C-49AE-BF60-3AE6BA350D48}" srcOrd="1" destOrd="0" presId="urn:microsoft.com/office/officeart/2005/8/layout/list1"/>
    <dgm:cxn modelId="{08E99D9E-1641-420E-9603-09211F96D407}" type="presParOf" srcId="{EFA37C39-4FD2-4B50-B0E3-F69E3F6CB588}" destId="{7B82CDA3-CAD6-4BC5-AAFB-5D25326F3054}" srcOrd="9" destOrd="0" presId="urn:microsoft.com/office/officeart/2005/8/layout/list1"/>
    <dgm:cxn modelId="{E24F5F2E-B23E-41A7-9031-29C35C803548}" type="presParOf" srcId="{EFA37C39-4FD2-4B50-B0E3-F69E3F6CB588}" destId="{A6CB8CFC-894D-4A75-BBC7-0A8A319677E9}" srcOrd="10" destOrd="0" presId="urn:microsoft.com/office/officeart/2005/8/layout/list1"/>
    <dgm:cxn modelId="{CF50AF80-0BE8-4EC2-B5C2-B8D8CEE893B3}" type="presParOf" srcId="{EFA37C39-4FD2-4B50-B0E3-F69E3F6CB588}" destId="{CA4B137C-C046-476C-89E2-0DC3A1D28ADA}" srcOrd="11" destOrd="0" presId="urn:microsoft.com/office/officeart/2005/8/layout/list1"/>
    <dgm:cxn modelId="{A418734E-5F0E-42FF-BC0C-98A33C2CC606}" type="presParOf" srcId="{EFA37C39-4FD2-4B50-B0E3-F69E3F6CB588}" destId="{39AA9CC3-32A5-400D-920D-7DD946D17309}" srcOrd="12" destOrd="0" presId="urn:microsoft.com/office/officeart/2005/8/layout/list1"/>
    <dgm:cxn modelId="{594091F0-CBEF-401B-9D3A-A61F331B5381}" type="presParOf" srcId="{39AA9CC3-32A5-400D-920D-7DD946D17309}" destId="{998D958C-3B99-4BF2-A754-9B179B281362}" srcOrd="0" destOrd="0" presId="urn:microsoft.com/office/officeart/2005/8/layout/list1"/>
    <dgm:cxn modelId="{30B1005E-BBA0-423C-B319-1B514C60DB20}" type="presParOf" srcId="{39AA9CC3-32A5-400D-920D-7DD946D17309}" destId="{63046247-8195-46A7-B449-4844CBA8C0E6}" srcOrd="1" destOrd="0" presId="urn:microsoft.com/office/officeart/2005/8/layout/list1"/>
    <dgm:cxn modelId="{F23791FD-FBDD-4075-BCA5-F82BA4933C05}" type="presParOf" srcId="{EFA37C39-4FD2-4B50-B0E3-F69E3F6CB588}" destId="{2CD0C632-CDA8-4E00-9182-302A867EE5B0}" srcOrd="13" destOrd="0" presId="urn:microsoft.com/office/officeart/2005/8/layout/list1"/>
    <dgm:cxn modelId="{320A59EE-FCCD-488C-AC9E-82E40267F452}" type="presParOf" srcId="{EFA37C39-4FD2-4B50-B0E3-F69E3F6CB588}" destId="{9F6D9C1A-29CA-4B6E-97F0-BA0F8F9C57B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BBF504-C79F-46B3-AE0D-B065E88A9919}" type="doc">
      <dgm:prSet loTypeId="urn:microsoft.com/office/officeart/2005/8/layout/hChevron3" loCatId="process" qsTypeId="urn:microsoft.com/office/officeart/2005/8/quickstyle/simple1" qsCatId="simple" csTypeId="urn:microsoft.com/office/officeart/2005/8/colors/accent1_2" csCatId="accent1" phldr="1"/>
      <dgm:spPr/>
    </dgm:pt>
    <dgm:pt modelId="{7DDBE65B-E290-4DBA-8660-4CDD8F39B2FA}">
      <dgm:prSet phldrT="[Text]" custT="1"/>
      <dgm:spPr>
        <a:solidFill>
          <a:srgbClr val="002060"/>
        </a:solidFill>
      </dgm:spPr>
      <dgm:t>
        <a:bodyPr/>
        <a:lstStyle/>
        <a:p>
          <a:pPr algn="l"/>
          <a:r>
            <a:rPr lang="en-US" sz="1600" dirty="0"/>
            <a:t>2013</a:t>
          </a:r>
        </a:p>
        <a:p>
          <a:pPr algn="l"/>
          <a:r>
            <a:rPr lang="en-US" sz="1600" dirty="0"/>
            <a:t>Phase I Pilots</a:t>
          </a:r>
        </a:p>
      </dgm:t>
    </dgm:pt>
    <dgm:pt modelId="{377B8C7B-4D3D-42B2-8F9C-9C95FA6CEFC5}" type="parTrans" cxnId="{AB3B034E-8081-4617-A56F-0E077B5E0DC9}">
      <dgm:prSet/>
      <dgm:spPr/>
      <dgm:t>
        <a:bodyPr/>
        <a:lstStyle/>
        <a:p>
          <a:endParaRPr lang="en-US" sz="1600"/>
        </a:p>
      </dgm:t>
    </dgm:pt>
    <dgm:pt modelId="{6538FF7C-79D1-4C5F-BB79-EF6D890EFBDE}" type="sibTrans" cxnId="{AB3B034E-8081-4617-A56F-0E077B5E0DC9}">
      <dgm:prSet/>
      <dgm:spPr/>
      <dgm:t>
        <a:bodyPr/>
        <a:lstStyle/>
        <a:p>
          <a:endParaRPr lang="en-US" sz="1600"/>
        </a:p>
      </dgm:t>
    </dgm:pt>
    <dgm:pt modelId="{D5797A7F-D64E-411E-A02F-83938EEA1D60}">
      <dgm:prSet phldrT="[Text]" custT="1"/>
      <dgm:spPr>
        <a:solidFill>
          <a:srgbClr val="002060"/>
        </a:solidFill>
      </dgm:spPr>
      <dgm:t>
        <a:bodyPr/>
        <a:lstStyle/>
        <a:p>
          <a:pPr algn="l"/>
          <a:r>
            <a:rPr lang="en-US" sz="1600" dirty="0"/>
            <a:t>2014</a:t>
          </a:r>
        </a:p>
        <a:p>
          <a:pPr algn="l"/>
          <a:r>
            <a:rPr lang="en-US" sz="1600" dirty="0"/>
            <a:t>Main University Roll-Out</a:t>
          </a:r>
        </a:p>
      </dgm:t>
    </dgm:pt>
    <dgm:pt modelId="{1C552B22-7E92-4CBC-A619-DD18A0A9BFC8}" type="parTrans" cxnId="{B6794E09-A341-4431-BFFD-B1BE02F68BC5}">
      <dgm:prSet/>
      <dgm:spPr/>
      <dgm:t>
        <a:bodyPr/>
        <a:lstStyle/>
        <a:p>
          <a:endParaRPr lang="en-US" sz="1600"/>
        </a:p>
      </dgm:t>
    </dgm:pt>
    <dgm:pt modelId="{0E7870BF-985E-4DFB-B267-ED4E3AF4F4B2}" type="sibTrans" cxnId="{B6794E09-A341-4431-BFFD-B1BE02F68BC5}">
      <dgm:prSet/>
      <dgm:spPr/>
      <dgm:t>
        <a:bodyPr/>
        <a:lstStyle/>
        <a:p>
          <a:endParaRPr lang="en-US" sz="1600"/>
        </a:p>
      </dgm:t>
    </dgm:pt>
    <dgm:pt modelId="{5A4094E2-FF99-4A75-8867-17C4F8F7675D}">
      <dgm:prSet phldrT="[Text]" custT="1"/>
      <dgm:spPr>
        <a:solidFill>
          <a:srgbClr val="002060"/>
        </a:solidFill>
      </dgm:spPr>
      <dgm:t>
        <a:bodyPr/>
        <a:lstStyle/>
        <a:p>
          <a:pPr algn="ctr"/>
          <a:r>
            <a:rPr lang="en-US" sz="1600" dirty="0"/>
            <a:t>2015</a:t>
          </a:r>
        </a:p>
        <a:p>
          <a:pPr algn="ctr"/>
          <a:r>
            <a:rPr lang="en-US" sz="1600" dirty="0"/>
            <a:t>College of Medicine</a:t>
          </a:r>
        </a:p>
        <a:p>
          <a:pPr algn="ctr"/>
          <a:r>
            <a:rPr lang="en-US" sz="1600" dirty="0"/>
            <a:t>College of Law</a:t>
          </a:r>
        </a:p>
        <a:p>
          <a:pPr algn="ctr"/>
          <a:endParaRPr lang="en-US" sz="1600" dirty="0"/>
        </a:p>
      </dgm:t>
    </dgm:pt>
    <dgm:pt modelId="{29B9B9BD-5C47-4620-8469-F707A71C1B4A}" type="parTrans" cxnId="{FF9D7737-13C0-4ED0-A99C-5F69F715E487}">
      <dgm:prSet/>
      <dgm:spPr/>
      <dgm:t>
        <a:bodyPr/>
        <a:lstStyle/>
        <a:p>
          <a:endParaRPr lang="en-US" sz="1600"/>
        </a:p>
      </dgm:t>
    </dgm:pt>
    <dgm:pt modelId="{EFC80EC6-9F04-42F8-8126-B24BD0E3B47B}" type="sibTrans" cxnId="{FF9D7737-13C0-4ED0-A99C-5F69F715E487}">
      <dgm:prSet/>
      <dgm:spPr/>
      <dgm:t>
        <a:bodyPr/>
        <a:lstStyle/>
        <a:p>
          <a:endParaRPr lang="en-US" sz="1600"/>
        </a:p>
      </dgm:t>
    </dgm:pt>
    <dgm:pt modelId="{690CE423-AC5B-4FBF-AC44-CCFA02B1D311}">
      <dgm:prSet custT="1"/>
      <dgm:spPr>
        <a:solidFill>
          <a:srgbClr val="002060"/>
        </a:solidFill>
      </dgm:spPr>
      <dgm:t>
        <a:bodyPr/>
        <a:lstStyle/>
        <a:p>
          <a:r>
            <a:rPr lang="en-US" sz="1600" dirty="0"/>
            <a:t>2016</a:t>
          </a:r>
        </a:p>
        <a:p>
          <a:r>
            <a:rPr lang="en-US" sz="1600" dirty="0"/>
            <a:t>College of Nursing</a:t>
          </a:r>
        </a:p>
        <a:p>
          <a:endParaRPr lang="en-US" sz="1600" dirty="0"/>
        </a:p>
      </dgm:t>
    </dgm:pt>
    <dgm:pt modelId="{5975E68B-8E2B-4DF4-9F3F-E7BE4FAFB29B}" type="parTrans" cxnId="{975E1B73-26A5-436E-B218-0073D758F8C3}">
      <dgm:prSet/>
      <dgm:spPr/>
      <dgm:t>
        <a:bodyPr/>
        <a:lstStyle/>
        <a:p>
          <a:endParaRPr lang="en-US" sz="1600"/>
        </a:p>
      </dgm:t>
    </dgm:pt>
    <dgm:pt modelId="{47DBCF0A-CDB6-4D38-B3F8-6B04C9DFCD7D}" type="sibTrans" cxnId="{975E1B73-26A5-436E-B218-0073D758F8C3}">
      <dgm:prSet/>
      <dgm:spPr/>
      <dgm:t>
        <a:bodyPr/>
        <a:lstStyle/>
        <a:p>
          <a:endParaRPr lang="en-US" sz="1600"/>
        </a:p>
      </dgm:t>
    </dgm:pt>
    <dgm:pt modelId="{E7D01815-20F5-40D9-AF39-E38EF16763A2}" type="pres">
      <dgm:prSet presAssocID="{65BBF504-C79F-46B3-AE0D-B065E88A9919}" presName="Name0" presStyleCnt="0">
        <dgm:presLayoutVars>
          <dgm:dir/>
          <dgm:resizeHandles val="exact"/>
        </dgm:presLayoutVars>
      </dgm:prSet>
      <dgm:spPr/>
    </dgm:pt>
    <dgm:pt modelId="{721E997A-699D-4C95-B18A-8B891B319EAA}" type="pres">
      <dgm:prSet presAssocID="{7DDBE65B-E290-4DBA-8660-4CDD8F39B2FA}" presName="parTxOnly" presStyleLbl="node1" presStyleIdx="0" presStyleCnt="4" custScaleX="27010" custLinFactX="-3031" custLinFactNeighborX="-100000">
        <dgm:presLayoutVars>
          <dgm:bulletEnabled val="1"/>
        </dgm:presLayoutVars>
      </dgm:prSet>
      <dgm:spPr/>
    </dgm:pt>
    <dgm:pt modelId="{9CF0351F-38C0-44FD-A679-65B194E2A263}" type="pres">
      <dgm:prSet presAssocID="{6538FF7C-79D1-4C5F-BB79-EF6D890EFBDE}" presName="parSpace" presStyleCnt="0"/>
      <dgm:spPr/>
    </dgm:pt>
    <dgm:pt modelId="{8A011660-6316-4FF0-885B-C567E9539DAC}" type="pres">
      <dgm:prSet presAssocID="{D5797A7F-D64E-411E-A02F-83938EEA1D60}" presName="parTxOnly" presStyleLbl="node1" presStyleIdx="1" presStyleCnt="4" custScaleX="30410" custLinFactNeighborX="-36324">
        <dgm:presLayoutVars>
          <dgm:bulletEnabled val="1"/>
        </dgm:presLayoutVars>
      </dgm:prSet>
      <dgm:spPr/>
    </dgm:pt>
    <dgm:pt modelId="{2B567BFF-B757-40C2-B26F-A57F81720295}" type="pres">
      <dgm:prSet presAssocID="{0E7870BF-985E-4DFB-B267-ED4E3AF4F4B2}" presName="parSpace" presStyleCnt="0"/>
      <dgm:spPr/>
    </dgm:pt>
    <dgm:pt modelId="{7E1728EA-6D86-4B5A-86FE-36E8BDA81E25}" type="pres">
      <dgm:prSet presAssocID="{5A4094E2-FF99-4A75-8867-17C4F8F7675D}" presName="parTxOnly" presStyleLbl="node1" presStyleIdx="2" presStyleCnt="4" custScaleX="34079" custLinFactNeighborX="24275">
        <dgm:presLayoutVars>
          <dgm:bulletEnabled val="1"/>
        </dgm:presLayoutVars>
      </dgm:prSet>
      <dgm:spPr/>
    </dgm:pt>
    <dgm:pt modelId="{3DD25DA2-9C93-4EBA-B016-8102CB2994A0}" type="pres">
      <dgm:prSet presAssocID="{EFC80EC6-9F04-42F8-8126-B24BD0E3B47B}" presName="parSpace" presStyleCnt="0"/>
      <dgm:spPr/>
    </dgm:pt>
    <dgm:pt modelId="{3F63C828-8ED3-44CA-9DBF-3DF65A04E926}" type="pres">
      <dgm:prSet presAssocID="{690CE423-AC5B-4FBF-AC44-CCFA02B1D311}" presName="parTxOnly" presStyleLbl="node1" presStyleIdx="3" presStyleCnt="4" custScaleX="32448" custLinFactNeighborX="87166">
        <dgm:presLayoutVars>
          <dgm:bulletEnabled val="1"/>
        </dgm:presLayoutVars>
      </dgm:prSet>
      <dgm:spPr/>
    </dgm:pt>
  </dgm:ptLst>
  <dgm:cxnLst>
    <dgm:cxn modelId="{B6794E09-A341-4431-BFFD-B1BE02F68BC5}" srcId="{65BBF504-C79F-46B3-AE0D-B065E88A9919}" destId="{D5797A7F-D64E-411E-A02F-83938EEA1D60}" srcOrd="1" destOrd="0" parTransId="{1C552B22-7E92-4CBC-A619-DD18A0A9BFC8}" sibTransId="{0E7870BF-985E-4DFB-B267-ED4E3AF4F4B2}"/>
    <dgm:cxn modelId="{66380C0D-48BC-40C3-8775-FAE0F84A5EAB}" type="presOf" srcId="{7DDBE65B-E290-4DBA-8660-4CDD8F39B2FA}" destId="{721E997A-699D-4C95-B18A-8B891B319EAA}" srcOrd="0" destOrd="0" presId="urn:microsoft.com/office/officeart/2005/8/layout/hChevron3"/>
    <dgm:cxn modelId="{FF9D7737-13C0-4ED0-A99C-5F69F715E487}" srcId="{65BBF504-C79F-46B3-AE0D-B065E88A9919}" destId="{5A4094E2-FF99-4A75-8867-17C4F8F7675D}" srcOrd="2" destOrd="0" parTransId="{29B9B9BD-5C47-4620-8469-F707A71C1B4A}" sibTransId="{EFC80EC6-9F04-42F8-8126-B24BD0E3B47B}"/>
    <dgm:cxn modelId="{727C6939-BD3D-4E8A-B450-8AF32C8CC876}" type="presOf" srcId="{65BBF504-C79F-46B3-AE0D-B065E88A9919}" destId="{E7D01815-20F5-40D9-AF39-E38EF16763A2}" srcOrd="0" destOrd="0" presId="urn:microsoft.com/office/officeart/2005/8/layout/hChevron3"/>
    <dgm:cxn modelId="{D6E7CD69-56EE-481E-B0BD-47AC764AD5ED}" type="presOf" srcId="{D5797A7F-D64E-411E-A02F-83938EEA1D60}" destId="{8A011660-6316-4FF0-885B-C567E9539DAC}" srcOrd="0" destOrd="0" presId="urn:microsoft.com/office/officeart/2005/8/layout/hChevron3"/>
    <dgm:cxn modelId="{AB3B034E-8081-4617-A56F-0E077B5E0DC9}" srcId="{65BBF504-C79F-46B3-AE0D-B065E88A9919}" destId="{7DDBE65B-E290-4DBA-8660-4CDD8F39B2FA}" srcOrd="0" destOrd="0" parTransId="{377B8C7B-4D3D-42B2-8F9C-9C95FA6CEFC5}" sibTransId="{6538FF7C-79D1-4C5F-BB79-EF6D890EFBDE}"/>
    <dgm:cxn modelId="{A8438C72-1594-4001-9111-5E43DF459E10}" type="presOf" srcId="{690CE423-AC5B-4FBF-AC44-CCFA02B1D311}" destId="{3F63C828-8ED3-44CA-9DBF-3DF65A04E926}" srcOrd="0" destOrd="0" presId="urn:microsoft.com/office/officeart/2005/8/layout/hChevron3"/>
    <dgm:cxn modelId="{975E1B73-26A5-436E-B218-0073D758F8C3}" srcId="{65BBF504-C79F-46B3-AE0D-B065E88A9919}" destId="{690CE423-AC5B-4FBF-AC44-CCFA02B1D311}" srcOrd="3" destOrd="0" parTransId="{5975E68B-8E2B-4DF4-9F3F-E7BE4FAFB29B}" sibTransId="{47DBCF0A-CDB6-4D38-B3F8-6B04C9DFCD7D}"/>
    <dgm:cxn modelId="{113AA9FF-890D-46D0-AE98-1CC94D235208}" type="presOf" srcId="{5A4094E2-FF99-4A75-8867-17C4F8F7675D}" destId="{7E1728EA-6D86-4B5A-86FE-36E8BDA81E25}" srcOrd="0" destOrd="0" presId="urn:microsoft.com/office/officeart/2005/8/layout/hChevron3"/>
    <dgm:cxn modelId="{A21B4F25-82C6-4F14-AE5A-228752D2FC34}" type="presParOf" srcId="{E7D01815-20F5-40D9-AF39-E38EF16763A2}" destId="{721E997A-699D-4C95-B18A-8B891B319EAA}" srcOrd="0" destOrd="0" presId="urn:microsoft.com/office/officeart/2005/8/layout/hChevron3"/>
    <dgm:cxn modelId="{7C8FD1B0-01D6-4A53-94EC-61F66E6652D6}" type="presParOf" srcId="{E7D01815-20F5-40D9-AF39-E38EF16763A2}" destId="{9CF0351F-38C0-44FD-A679-65B194E2A263}" srcOrd="1" destOrd="0" presId="urn:microsoft.com/office/officeart/2005/8/layout/hChevron3"/>
    <dgm:cxn modelId="{19D4653E-E7A5-425B-B8F9-148AEFFFD9A2}" type="presParOf" srcId="{E7D01815-20F5-40D9-AF39-E38EF16763A2}" destId="{8A011660-6316-4FF0-885B-C567E9539DAC}" srcOrd="2" destOrd="0" presId="urn:microsoft.com/office/officeart/2005/8/layout/hChevron3"/>
    <dgm:cxn modelId="{E7802CE8-97D2-4E33-89E1-C4B499E185AC}" type="presParOf" srcId="{E7D01815-20F5-40D9-AF39-E38EF16763A2}" destId="{2B567BFF-B757-40C2-B26F-A57F81720295}" srcOrd="3" destOrd="0" presId="urn:microsoft.com/office/officeart/2005/8/layout/hChevron3"/>
    <dgm:cxn modelId="{55368C10-F53C-4366-85FA-CADBC040C882}" type="presParOf" srcId="{E7D01815-20F5-40D9-AF39-E38EF16763A2}" destId="{7E1728EA-6D86-4B5A-86FE-36E8BDA81E25}" srcOrd="4" destOrd="0" presId="urn:microsoft.com/office/officeart/2005/8/layout/hChevron3"/>
    <dgm:cxn modelId="{48C2B8BD-5F64-4DBA-8552-43A81BBF831F}" type="presParOf" srcId="{E7D01815-20F5-40D9-AF39-E38EF16763A2}" destId="{3DD25DA2-9C93-4EBA-B016-8102CB2994A0}" srcOrd="5" destOrd="0" presId="urn:microsoft.com/office/officeart/2005/8/layout/hChevron3"/>
    <dgm:cxn modelId="{26A70C8D-4813-4EC2-8601-8E5DF3D6C9F6}" type="presParOf" srcId="{E7D01815-20F5-40D9-AF39-E38EF16763A2}" destId="{3F63C828-8ED3-44CA-9DBF-3DF65A04E926}"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52C87CE-7314-2647-A348-EC54BDC2B8F0}" type="doc">
      <dgm:prSet loTypeId="urn:microsoft.com/office/officeart/2005/8/layout/venn1" loCatId="" qsTypeId="urn:microsoft.com/office/officeart/2005/8/quickstyle/simple2" qsCatId="simple" csTypeId="urn:microsoft.com/office/officeart/2005/8/colors/accent1_2" csCatId="accent1" phldr="1"/>
      <dgm:spPr/>
    </dgm:pt>
    <dgm:pt modelId="{25736B90-0701-D647-B425-CEB916C23626}">
      <dgm:prSet phldrT="[Text]"/>
      <dgm:spPr/>
      <dgm:t>
        <a:bodyPr/>
        <a:lstStyle/>
        <a:p>
          <a:r>
            <a:rPr lang="en-US" dirty="0"/>
            <a:t>Provost’s Office</a:t>
          </a:r>
        </a:p>
        <a:p>
          <a:r>
            <a:rPr lang="en-US" dirty="0"/>
            <a:t>[Vice Provost for Faculty Affairs]</a:t>
          </a:r>
        </a:p>
      </dgm:t>
    </dgm:pt>
    <dgm:pt modelId="{26F544E1-3B7E-194B-BABC-8DB58893DF59}" type="parTrans" cxnId="{6BF9A833-2C5C-6F4E-9E0C-971745C18C92}">
      <dgm:prSet/>
      <dgm:spPr/>
      <dgm:t>
        <a:bodyPr/>
        <a:lstStyle/>
        <a:p>
          <a:endParaRPr lang="en-US"/>
        </a:p>
      </dgm:t>
    </dgm:pt>
    <dgm:pt modelId="{DECBD41F-5AED-2141-B501-D21982CAA545}" type="sibTrans" cxnId="{6BF9A833-2C5C-6F4E-9E0C-971745C18C92}">
      <dgm:prSet/>
      <dgm:spPr/>
      <dgm:t>
        <a:bodyPr/>
        <a:lstStyle/>
        <a:p>
          <a:endParaRPr lang="en-US"/>
        </a:p>
      </dgm:t>
    </dgm:pt>
    <dgm:pt modelId="{61DD6679-A8B6-D446-8E42-75F14A92E923}">
      <dgm:prSet phldrT="[Text]"/>
      <dgm:spPr/>
      <dgm:t>
        <a:bodyPr/>
        <a:lstStyle/>
        <a:p>
          <a:r>
            <a:rPr lang="en-US" dirty="0"/>
            <a:t>University Information &amp;Technology Services</a:t>
          </a:r>
        </a:p>
      </dgm:t>
    </dgm:pt>
    <dgm:pt modelId="{51DE3667-B91F-AD40-BE00-EE47F6958065}" type="parTrans" cxnId="{785DF121-451F-FA42-A1E0-2AEA130DA3C1}">
      <dgm:prSet/>
      <dgm:spPr/>
      <dgm:t>
        <a:bodyPr/>
        <a:lstStyle/>
        <a:p>
          <a:endParaRPr lang="en-US"/>
        </a:p>
      </dgm:t>
    </dgm:pt>
    <dgm:pt modelId="{31B2EA44-4E94-C142-A2CB-E320BBA02C21}" type="sibTrans" cxnId="{785DF121-451F-FA42-A1E0-2AEA130DA3C1}">
      <dgm:prSet/>
      <dgm:spPr/>
      <dgm:t>
        <a:bodyPr/>
        <a:lstStyle/>
        <a:p>
          <a:endParaRPr lang="en-US"/>
        </a:p>
      </dgm:t>
    </dgm:pt>
    <dgm:pt modelId="{7859B940-309C-D642-B76E-69A6BD1E57CC}">
      <dgm:prSet phldrT="[Text]"/>
      <dgm:spPr/>
      <dgm:t>
        <a:bodyPr/>
        <a:lstStyle/>
        <a:p>
          <a:r>
            <a:rPr lang="en-US" dirty="0"/>
            <a:t>University Libraries	</a:t>
          </a:r>
        </a:p>
      </dgm:t>
    </dgm:pt>
    <dgm:pt modelId="{86BE9794-882F-3F43-82FC-7DC68B1A832B}" type="parTrans" cxnId="{DDACFC51-03D0-9B4B-8835-3D1C3FBD0EE0}">
      <dgm:prSet/>
      <dgm:spPr/>
      <dgm:t>
        <a:bodyPr/>
        <a:lstStyle/>
        <a:p>
          <a:endParaRPr lang="en-US"/>
        </a:p>
      </dgm:t>
    </dgm:pt>
    <dgm:pt modelId="{A733FEAB-3AFF-6043-AE64-2236B9394A68}" type="sibTrans" cxnId="{DDACFC51-03D0-9B4B-8835-3D1C3FBD0EE0}">
      <dgm:prSet/>
      <dgm:spPr/>
      <dgm:t>
        <a:bodyPr/>
        <a:lstStyle/>
        <a:p>
          <a:endParaRPr lang="en-US"/>
        </a:p>
      </dgm:t>
    </dgm:pt>
    <dgm:pt modelId="{44B34430-6BF9-A347-8FAC-A7B8A2479267}" type="pres">
      <dgm:prSet presAssocID="{152C87CE-7314-2647-A348-EC54BDC2B8F0}" presName="compositeShape" presStyleCnt="0">
        <dgm:presLayoutVars>
          <dgm:chMax val="7"/>
          <dgm:dir/>
          <dgm:resizeHandles val="exact"/>
        </dgm:presLayoutVars>
      </dgm:prSet>
      <dgm:spPr/>
    </dgm:pt>
    <dgm:pt modelId="{3C510A56-1015-B240-859E-EE223679DC8D}" type="pres">
      <dgm:prSet presAssocID="{25736B90-0701-D647-B425-CEB916C23626}" presName="circ1" presStyleLbl="vennNode1" presStyleIdx="0" presStyleCnt="3"/>
      <dgm:spPr/>
    </dgm:pt>
    <dgm:pt modelId="{A150F210-2E74-E745-8523-C4E99017E095}" type="pres">
      <dgm:prSet presAssocID="{25736B90-0701-D647-B425-CEB916C23626}" presName="circ1Tx" presStyleLbl="revTx" presStyleIdx="0" presStyleCnt="0">
        <dgm:presLayoutVars>
          <dgm:chMax val="0"/>
          <dgm:chPref val="0"/>
          <dgm:bulletEnabled val="1"/>
        </dgm:presLayoutVars>
      </dgm:prSet>
      <dgm:spPr/>
    </dgm:pt>
    <dgm:pt modelId="{9E88AB4B-82CE-C840-B31C-8F92A7AAACBC}" type="pres">
      <dgm:prSet presAssocID="{61DD6679-A8B6-D446-8E42-75F14A92E923}" presName="circ2" presStyleLbl="vennNode1" presStyleIdx="1" presStyleCnt="3" custLinFactNeighborX="-858" custLinFactNeighborY="-94"/>
      <dgm:spPr/>
    </dgm:pt>
    <dgm:pt modelId="{52F179A4-E3C4-7641-B5D2-F80653EDB0F7}" type="pres">
      <dgm:prSet presAssocID="{61DD6679-A8B6-D446-8E42-75F14A92E923}" presName="circ2Tx" presStyleLbl="revTx" presStyleIdx="0" presStyleCnt="0">
        <dgm:presLayoutVars>
          <dgm:chMax val="0"/>
          <dgm:chPref val="0"/>
          <dgm:bulletEnabled val="1"/>
        </dgm:presLayoutVars>
      </dgm:prSet>
      <dgm:spPr/>
    </dgm:pt>
    <dgm:pt modelId="{F897AEA2-2F80-344B-9851-8DC53372B470}" type="pres">
      <dgm:prSet presAssocID="{7859B940-309C-D642-B76E-69A6BD1E57CC}" presName="circ3" presStyleLbl="vennNode1" presStyleIdx="2" presStyleCnt="3"/>
      <dgm:spPr/>
    </dgm:pt>
    <dgm:pt modelId="{CD945A0C-A661-3B41-9BBC-25E774354792}" type="pres">
      <dgm:prSet presAssocID="{7859B940-309C-D642-B76E-69A6BD1E57CC}" presName="circ3Tx" presStyleLbl="revTx" presStyleIdx="0" presStyleCnt="0">
        <dgm:presLayoutVars>
          <dgm:chMax val="0"/>
          <dgm:chPref val="0"/>
          <dgm:bulletEnabled val="1"/>
        </dgm:presLayoutVars>
      </dgm:prSet>
      <dgm:spPr/>
    </dgm:pt>
  </dgm:ptLst>
  <dgm:cxnLst>
    <dgm:cxn modelId="{AB49D701-294D-1543-9595-A7FB82538322}" type="presOf" srcId="{152C87CE-7314-2647-A348-EC54BDC2B8F0}" destId="{44B34430-6BF9-A347-8FAC-A7B8A2479267}" srcOrd="0" destOrd="0" presId="urn:microsoft.com/office/officeart/2005/8/layout/venn1"/>
    <dgm:cxn modelId="{785DF121-451F-FA42-A1E0-2AEA130DA3C1}" srcId="{152C87CE-7314-2647-A348-EC54BDC2B8F0}" destId="{61DD6679-A8B6-D446-8E42-75F14A92E923}" srcOrd="1" destOrd="0" parTransId="{51DE3667-B91F-AD40-BE00-EE47F6958065}" sibTransId="{31B2EA44-4E94-C142-A2CB-E320BBA02C21}"/>
    <dgm:cxn modelId="{6BF9A833-2C5C-6F4E-9E0C-971745C18C92}" srcId="{152C87CE-7314-2647-A348-EC54BDC2B8F0}" destId="{25736B90-0701-D647-B425-CEB916C23626}" srcOrd="0" destOrd="0" parTransId="{26F544E1-3B7E-194B-BABC-8DB58893DF59}" sibTransId="{DECBD41F-5AED-2141-B501-D21982CAA545}"/>
    <dgm:cxn modelId="{DDACFC51-03D0-9B4B-8835-3D1C3FBD0EE0}" srcId="{152C87CE-7314-2647-A348-EC54BDC2B8F0}" destId="{7859B940-309C-D642-B76E-69A6BD1E57CC}" srcOrd="2" destOrd="0" parTransId="{86BE9794-882F-3F43-82FC-7DC68B1A832B}" sibTransId="{A733FEAB-3AFF-6043-AE64-2236B9394A68}"/>
    <dgm:cxn modelId="{00176777-E9AF-C242-8ECC-A6A02819F7EC}" type="presOf" srcId="{7859B940-309C-D642-B76E-69A6BD1E57CC}" destId="{CD945A0C-A661-3B41-9BBC-25E774354792}" srcOrd="1" destOrd="0" presId="urn:microsoft.com/office/officeart/2005/8/layout/venn1"/>
    <dgm:cxn modelId="{A83F69A1-E73E-5448-BB91-5CCEC0EFC10F}" type="presOf" srcId="{25736B90-0701-D647-B425-CEB916C23626}" destId="{A150F210-2E74-E745-8523-C4E99017E095}" srcOrd="1" destOrd="0" presId="urn:microsoft.com/office/officeart/2005/8/layout/venn1"/>
    <dgm:cxn modelId="{43A2F3A6-BA96-1748-9FC5-DFE3F099068A}" type="presOf" srcId="{61DD6679-A8B6-D446-8E42-75F14A92E923}" destId="{9E88AB4B-82CE-C840-B31C-8F92A7AAACBC}" srcOrd="0" destOrd="0" presId="urn:microsoft.com/office/officeart/2005/8/layout/venn1"/>
    <dgm:cxn modelId="{5B9012AF-4E6E-FE40-9153-9126BBADB19B}" type="presOf" srcId="{61DD6679-A8B6-D446-8E42-75F14A92E923}" destId="{52F179A4-E3C4-7641-B5D2-F80653EDB0F7}" srcOrd="1" destOrd="0" presId="urn:microsoft.com/office/officeart/2005/8/layout/venn1"/>
    <dgm:cxn modelId="{BC969EB2-0FBB-F542-8799-A15955DE5BE3}" type="presOf" srcId="{7859B940-309C-D642-B76E-69A6BD1E57CC}" destId="{F897AEA2-2F80-344B-9851-8DC53372B470}" srcOrd="0" destOrd="0" presId="urn:microsoft.com/office/officeart/2005/8/layout/venn1"/>
    <dgm:cxn modelId="{32BAEAEF-58B3-BA45-BCAA-EA83A7610C97}" type="presOf" srcId="{25736B90-0701-D647-B425-CEB916C23626}" destId="{3C510A56-1015-B240-859E-EE223679DC8D}" srcOrd="0" destOrd="0" presId="urn:microsoft.com/office/officeart/2005/8/layout/venn1"/>
    <dgm:cxn modelId="{E88CBAFD-D026-A747-A232-03495A1701F8}" type="presParOf" srcId="{44B34430-6BF9-A347-8FAC-A7B8A2479267}" destId="{3C510A56-1015-B240-859E-EE223679DC8D}" srcOrd="0" destOrd="0" presId="urn:microsoft.com/office/officeart/2005/8/layout/venn1"/>
    <dgm:cxn modelId="{580990D1-1FD7-5A48-9722-456FFFE32E71}" type="presParOf" srcId="{44B34430-6BF9-A347-8FAC-A7B8A2479267}" destId="{A150F210-2E74-E745-8523-C4E99017E095}" srcOrd="1" destOrd="0" presId="urn:microsoft.com/office/officeart/2005/8/layout/venn1"/>
    <dgm:cxn modelId="{9CBB457D-D758-C747-84AA-F89608269A08}" type="presParOf" srcId="{44B34430-6BF9-A347-8FAC-A7B8A2479267}" destId="{9E88AB4B-82CE-C840-B31C-8F92A7AAACBC}" srcOrd="2" destOrd="0" presId="urn:microsoft.com/office/officeart/2005/8/layout/venn1"/>
    <dgm:cxn modelId="{5E6CC894-03C0-8A4B-859A-DC7F4FA3CD05}" type="presParOf" srcId="{44B34430-6BF9-A347-8FAC-A7B8A2479267}" destId="{52F179A4-E3C4-7641-B5D2-F80653EDB0F7}" srcOrd="3" destOrd="0" presId="urn:microsoft.com/office/officeart/2005/8/layout/venn1"/>
    <dgm:cxn modelId="{CB1BF1E3-CFA6-0846-8D6C-5F844CC4A687}" type="presParOf" srcId="{44B34430-6BF9-A347-8FAC-A7B8A2479267}" destId="{F897AEA2-2F80-344B-9851-8DC53372B470}" srcOrd="4" destOrd="0" presId="urn:microsoft.com/office/officeart/2005/8/layout/venn1"/>
    <dgm:cxn modelId="{63358F50-26FD-9844-ABF2-B2047B2B5685}" type="presParOf" srcId="{44B34430-6BF9-A347-8FAC-A7B8A2479267}" destId="{CD945A0C-A661-3B41-9BBC-25E774354792}"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CC418D-13D4-D24C-85CE-FE58C5074512}"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1ED0A0FE-16C5-CA46-BA86-CE9D5FD539A3}">
      <dgm:prSet/>
      <dgm:spPr/>
      <dgm:t>
        <a:bodyPr/>
        <a:lstStyle/>
        <a:p>
          <a:pPr>
            <a:lnSpc>
              <a:spcPct val="100000"/>
            </a:lnSpc>
          </a:pPr>
          <a:r>
            <a:rPr lang="en-US" baseline="0"/>
            <a:t>Research and Data Analysis </a:t>
          </a:r>
          <a:endParaRPr lang="en-US"/>
        </a:p>
      </dgm:t>
    </dgm:pt>
    <dgm:pt modelId="{32BCD97A-4CDA-584C-9637-D6A15966D3D4}" type="parTrans" cxnId="{87F7195E-8D30-D64A-B5B4-C96BA44F7A1F}">
      <dgm:prSet/>
      <dgm:spPr/>
      <dgm:t>
        <a:bodyPr/>
        <a:lstStyle/>
        <a:p>
          <a:endParaRPr lang="en-US"/>
        </a:p>
      </dgm:t>
    </dgm:pt>
    <dgm:pt modelId="{D5178028-6B52-1E46-B0C8-9F64AED57CA6}" type="sibTrans" cxnId="{87F7195E-8D30-D64A-B5B4-C96BA44F7A1F}">
      <dgm:prSet/>
      <dgm:spPr/>
      <dgm:t>
        <a:bodyPr/>
        <a:lstStyle/>
        <a:p>
          <a:endParaRPr lang="en-US"/>
        </a:p>
      </dgm:t>
    </dgm:pt>
    <dgm:pt modelId="{4DB48DB6-5E5E-5E44-A0E7-934380623DB8}">
      <dgm:prSet/>
      <dgm:spPr/>
      <dgm:t>
        <a:bodyPr/>
        <a:lstStyle/>
        <a:p>
          <a:pPr>
            <a:lnSpc>
              <a:spcPct val="100000"/>
            </a:lnSpc>
          </a:pPr>
          <a:r>
            <a:rPr lang="en-US"/>
            <a:t>Evaluating product coverage (scholarly record)</a:t>
          </a:r>
        </a:p>
      </dgm:t>
    </dgm:pt>
    <dgm:pt modelId="{E95428B0-703C-554E-8DB0-5069E83C49FE}" type="parTrans" cxnId="{B4003486-8338-D944-80F0-678442DD728C}">
      <dgm:prSet/>
      <dgm:spPr/>
      <dgm:t>
        <a:bodyPr/>
        <a:lstStyle/>
        <a:p>
          <a:endParaRPr lang="en-US"/>
        </a:p>
      </dgm:t>
    </dgm:pt>
    <dgm:pt modelId="{DDD861B9-ED2D-014D-B87F-67C3571416AD}" type="sibTrans" cxnId="{B4003486-8338-D944-80F0-678442DD728C}">
      <dgm:prSet/>
      <dgm:spPr/>
      <dgm:t>
        <a:bodyPr/>
        <a:lstStyle/>
        <a:p>
          <a:endParaRPr lang="en-US"/>
        </a:p>
      </dgm:t>
    </dgm:pt>
    <dgm:pt modelId="{2CDAAED0-88E7-4B4A-8211-5DA91781EC85}">
      <dgm:prSet/>
      <dgm:spPr/>
      <dgm:t>
        <a:bodyPr/>
        <a:lstStyle/>
        <a:p>
          <a:pPr>
            <a:lnSpc>
              <a:spcPct val="100000"/>
            </a:lnSpc>
          </a:pPr>
          <a:r>
            <a:rPr lang="en-US" baseline="0" dirty="0"/>
            <a:t>Licensing Expertise &amp; Negotiation</a:t>
          </a:r>
        </a:p>
      </dgm:t>
    </dgm:pt>
    <dgm:pt modelId="{A5400A3E-94BE-3943-B3ED-494AD8038882}" type="parTrans" cxnId="{1552551C-8844-FC4C-8289-D51262651B1D}">
      <dgm:prSet/>
      <dgm:spPr/>
      <dgm:t>
        <a:bodyPr/>
        <a:lstStyle/>
        <a:p>
          <a:endParaRPr lang="en-US"/>
        </a:p>
      </dgm:t>
    </dgm:pt>
    <dgm:pt modelId="{1F563F73-E359-574A-A14A-33C1F5CD5B1C}" type="sibTrans" cxnId="{1552551C-8844-FC4C-8289-D51262651B1D}">
      <dgm:prSet/>
      <dgm:spPr/>
      <dgm:t>
        <a:bodyPr/>
        <a:lstStyle/>
        <a:p>
          <a:endParaRPr lang="en-US"/>
        </a:p>
      </dgm:t>
    </dgm:pt>
    <dgm:pt modelId="{BECF8F37-4877-C64F-ADC4-7CA86478210D}">
      <dgm:prSet/>
      <dgm:spPr/>
      <dgm:t>
        <a:bodyPr/>
        <a:lstStyle/>
        <a:p>
          <a:pPr>
            <a:lnSpc>
              <a:spcPct val="100000"/>
            </a:lnSpc>
          </a:pPr>
          <a:r>
            <a:rPr lang="en-US" baseline="0"/>
            <a:t>Creating Conversation &amp; Holistic Perspective</a:t>
          </a:r>
          <a:endParaRPr lang="en-US"/>
        </a:p>
      </dgm:t>
    </dgm:pt>
    <dgm:pt modelId="{6D0FF06C-7C19-3546-8AFA-C379FD40BAE6}" type="parTrans" cxnId="{0169CF45-5B18-E047-85D0-22564BF66660}">
      <dgm:prSet/>
      <dgm:spPr/>
      <dgm:t>
        <a:bodyPr/>
        <a:lstStyle/>
        <a:p>
          <a:endParaRPr lang="en-US"/>
        </a:p>
      </dgm:t>
    </dgm:pt>
    <dgm:pt modelId="{3C07EBCF-89AB-AD4B-80EE-BC7BB3E36853}" type="sibTrans" cxnId="{0169CF45-5B18-E047-85D0-22564BF66660}">
      <dgm:prSet/>
      <dgm:spPr/>
      <dgm:t>
        <a:bodyPr/>
        <a:lstStyle/>
        <a:p>
          <a:endParaRPr lang="en-US"/>
        </a:p>
      </dgm:t>
    </dgm:pt>
    <dgm:pt modelId="{857FC694-886B-BF4C-BC6D-62F62057598D}">
      <dgm:prSet/>
      <dgm:spPr/>
      <dgm:t>
        <a:bodyPr/>
        <a:lstStyle/>
        <a:p>
          <a:pPr>
            <a:lnSpc>
              <a:spcPct val="100000"/>
            </a:lnSpc>
          </a:pPr>
          <a:r>
            <a:rPr lang="en-US" baseline="0"/>
            <a:t>Point-of-Need Education</a:t>
          </a:r>
          <a:endParaRPr lang="en-US"/>
        </a:p>
      </dgm:t>
    </dgm:pt>
    <dgm:pt modelId="{A46407D2-D40B-0F46-AD18-7D5A6F0B14DA}" type="parTrans" cxnId="{D63BB71D-80F1-4044-8071-230C1A3A3168}">
      <dgm:prSet/>
      <dgm:spPr/>
      <dgm:t>
        <a:bodyPr/>
        <a:lstStyle/>
        <a:p>
          <a:endParaRPr lang="en-US"/>
        </a:p>
      </dgm:t>
    </dgm:pt>
    <dgm:pt modelId="{B435E912-DFDE-E64D-B17C-3C0AA4FD2E8F}" type="sibTrans" cxnId="{D63BB71D-80F1-4044-8071-230C1A3A3168}">
      <dgm:prSet/>
      <dgm:spPr/>
      <dgm:t>
        <a:bodyPr/>
        <a:lstStyle/>
        <a:p>
          <a:endParaRPr lang="en-US"/>
        </a:p>
      </dgm:t>
    </dgm:pt>
    <dgm:pt modelId="{43A68E5A-2B09-3E40-85AB-59F04FA6D5C2}">
      <dgm:prSet/>
      <dgm:spPr/>
      <dgm:t>
        <a:bodyPr/>
        <a:lstStyle/>
        <a:p>
          <a:pPr>
            <a:lnSpc>
              <a:spcPct val="100000"/>
            </a:lnSpc>
          </a:pPr>
          <a:r>
            <a:rPr lang="en-US"/>
            <a:t>Scholarly Communication</a:t>
          </a:r>
        </a:p>
      </dgm:t>
    </dgm:pt>
    <dgm:pt modelId="{24C2777F-93B5-8B4E-B6F0-A65E1822BE6C}" type="parTrans" cxnId="{6C91BAF2-D1E6-0547-801B-93B4375C2B16}">
      <dgm:prSet/>
      <dgm:spPr/>
      <dgm:t>
        <a:bodyPr/>
        <a:lstStyle/>
        <a:p>
          <a:endParaRPr lang="en-US"/>
        </a:p>
      </dgm:t>
    </dgm:pt>
    <dgm:pt modelId="{8A0B87C6-677E-8144-86AA-55B9B6B66B3A}" type="sibTrans" cxnId="{6C91BAF2-D1E6-0547-801B-93B4375C2B16}">
      <dgm:prSet/>
      <dgm:spPr/>
      <dgm:t>
        <a:bodyPr/>
        <a:lstStyle/>
        <a:p>
          <a:endParaRPr lang="en-US"/>
        </a:p>
      </dgm:t>
    </dgm:pt>
    <dgm:pt modelId="{84E063A4-0A7E-9F46-913E-E8DEF1DEF8E0}">
      <dgm:prSet/>
      <dgm:spPr/>
      <dgm:t>
        <a:bodyPr/>
        <a:lstStyle/>
        <a:p>
          <a:pPr>
            <a:lnSpc>
              <a:spcPct val="100000"/>
            </a:lnSpc>
          </a:pPr>
          <a:r>
            <a:rPr lang="en-US"/>
            <a:t>Copyright</a:t>
          </a:r>
        </a:p>
      </dgm:t>
    </dgm:pt>
    <dgm:pt modelId="{3A6F8ACC-E9A1-2D43-BDD0-24B6A9019A0A}" type="parTrans" cxnId="{A5A7437D-32E9-D049-8055-DBA9F3DAFB18}">
      <dgm:prSet/>
      <dgm:spPr/>
      <dgm:t>
        <a:bodyPr/>
        <a:lstStyle/>
        <a:p>
          <a:endParaRPr lang="en-US"/>
        </a:p>
      </dgm:t>
    </dgm:pt>
    <dgm:pt modelId="{BF6A8520-6E89-1E41-AC66-BC733BEB8DDE}" type="sibTrans" cxnId="{A5A7437D-32E9-D049-8055-DBA9F3DAFB18}">
      <dgm:prSet/>
      <dgm:spPr/>
      <dgm:t>
        <a:bodyPr/>
        <a:lstStyle/>
        <a:p>
          <a:endParaRPr lang="en-US"/>
        </a:p>
      </dgm:t>
    </dgm:pt>
    <dgm:pt modelId="{BD6804F5-8749-8348-BB43-5C0F6B892576}">
      <dgm:prSet/>
      <dgm:spPr/>
      <dgm:t>
        <a:bodyPr/>
        <a:lstStyle/>
        <a:p>
          <a:pPr>
            <a:lnSpc>
              <a:spcPct val="100000"/>
            </a:lnSpc>
          </a:pPr>
          <a:r>
            <a:rPr lang="en-US"/>
            <a:t>Digital Preservation</a:t>
          </a:r>
        </a:p>
      </dgm:t>
    </dgm:pt>
    <dgm:pt modelId="{6E32359F-34A8-F54A-A776-F36091AA8043}" type="parTrans" cxnId="{7AF56C0B-5DAD-F34B-951D-7BFE16B55E55}">
      <dgm:prSet/>
      <dgm:spPr/>
      <dgm:t>
        <a:bodyPr/>
        <a:lstStyle/>
        <a:p>
          <a:endParaRPr lang="en-US"/>
        </a:p>
      </dgm:t>
    </dgm:pt>
    <dgm:pt modelId="{8AE86070-158B-EC4D-9DA5-EABCCA05F3B5}" type="sibTrans" cxnId="{7AF56C0B-5DAD-F34B-951D-7BFE16B55E55}">
      <dgm:prSet/>
      <dgm:spPr/>
      <dgm:t>
        <a:bodyPr/>
        <a:lstStyle/>
        <a:p>
          <a:endParaRPr lang="en-US"/>
        </a:p>
      </dgm:t>
    </dgm:pt>
    <dgm:pt modelId="{4120D3A5-25D4-854D-8BE7-B53CAA2B1E5E}">
      <dgm:prSet/>
      <dgm:spPr/>
      <dgm:t>
        <a:bodyPr/>
        <a:lstStyle/>
        <a:p>
          <a:pPr>
            <a:lnSpc>
              <a:spcPct val="100000"/>
            </a:lnSpc>
          </a:pPr>
          <a:r>
            <a:rPr lang="en-US"/>
            <a:t>Data Visualization</a:t>
          </a:r>
        </a:p>
      </dgm:t>
    </dgm:pt>
    <dgm:pt modelId="{31D552DC-9B47-844A-B9E1-6F758934EF17}" type="parTrans" cxnId="{9CB611F0-D163-7B44-8FA3-44DBE1D96D77}">
      <dgm:prSet/>
      <dgm:spPr/>
      <dgm:t>
        <a:bodyPr/>
        <a:lstStyle/>
        <a:p>
          <a:endParaRPr lang="en-US"/>
        </a:p>
      </dgm:t>
    </dgm:pt>
    <dgm:pt modelId="{0888A77B-E377-5B42-830F-4DAE40366ACD}" type="sibTrans" cxnId="{9CB611F0-D163-7B44-8FA3-44DBE1D96D77}">
      <dgm:prSet/>
      <dgm:spPr/>
      <dgm:t>
        <a:bodyPr/>
        <a:lstStyle/>
        <a:p>
          <a:endParaRPr lang="en-US"/>
        </a:p>
      </dgm:t>
    </dgm:pt>
    <dgm:pt modelId="{25BD7719-C2B0-334C-9B70-1D1B04EC0926}">
      <dgm:prSet/>
      <dgm:spPr/>
      <dgm:t>
        <a:bodyPr/>
        <a:lstStyle/>
        <a:p>
          <a:pPr>
            <a:lnSpc>
              <a:spcPct val="100000"/>
            </a:lnSpc>
          </a:pPr>
          <a:r>
            <a:rPr lang="en-US"/>
            <a:t>Evaluating licenses and data use rights</a:t>
          </a:r>
        </a:p>
      </dgm:t>
    </dgm:pt>
    <dgm:pt modelId="{1C9FDE09-E911-3646-9229-9B6D9FB5F646}" type="sibTrans" cxnId="{9EBF49D3-63D9-7943-A0D3-B7CDCF27938E}">
      <dgm:prSet/>
      <dgm:spPr/>
      <dgm:t>
        <a:bodyPr/>
        <a:lstStyle/>
        <a:p>
          <a:endParaRPr lang="en-US"/>
        </a:p>
      </dgm:t>
    </dgm:pt>
    <dgm:pt modelId="{A82C3804-563F-9A4D-B503-B4A52909F1CC}" type="parTrans" cxnId="{9EBF49D3-63D9-7943-A0D3-B7CDCF27938E}">
      <dgm:prSet/>
      <dgm:spPr/>
      <dgm:t>
        <a:bodyPr/>
        <a:lstStyle/>
        <a:p>
          <a:endParaRPr lang="en-US"/>
        </a:p>
      </dgm:t>
    </dgm:pt>
    <dgm:pt modelId="{AA330440-C3C3-4DDA-A33B-D71FBB55E5F6}" type="pres">
      <dgm:prSet presAssocID="{30CC418D-13D4-D24C-85CE-FE58C5074512}" presName="root" presStyleCnt="0">
        <dgm:presLayoutVars>
          <dgm:dir/>
          <dgm:resizeHandles val="exact"/>
        </dgm:presLayoutVars>
      </dgm:prSet>
      <dgm:spPr/>
    </dgm:pt>
    <dgm:pt modelId="{41FBB2AE-F221-4262-A566-D8A64A5D9117}" type="pres">
      <dgm:prSet presAssocID="{1ED0A0FE-16C5-CA46-BA86-CE9D5FD539A3}" presName="compNode" presStyleCnt="0"/>
      <dgm:spPr/>
    </dgm:pt>
    <dgm:pt modelId="{379B8CAE-E20B-4241-A45A-5C041BB2D849}" type="pres">
      <dgm:prSet presAssocID="{1ED0A0FE-16C5-CA46-BA86-CE9D5FD539A3}" presName="bgRect" presStyleLbl="bgShp" presStyleIdx="0" presStyleCnt="4"/>
      <dgm:spPr/>
    </dgm:pt>
    <dgm:pt modelId="{B29634CA-16E7-443D-877E-CC4B5D72D5D1}" type="pres">
      <dgm:prSet presAssocID="{1ED0A0FE-16C5-CA46-BA86-CE9D5FD539A3}" presName="iconRect" presStyleLbl="node1" presStyleIdx="0" presStyleCnt="4"/>
      <dgm:spPr>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923BCB63-5055-4EBE-A8C1-F3F3AF546DC4}" type="pres">
      <dgm:prSet presAssocID="{1ED0A0FE-16C5-CA46-BA86-CE9D5FD539A3}" presName="spaceRect" presStyleCnt="0"/>
      <dgm:spPr/>
    </dgm:pt>
    <dgm:pt modelId="{31E8835A-1884-4188-A644-2AC66E8905CF}" type="pres">
      <dgm:prSet presAssocID="{1ED0A0FE-16C5-CA46-BA86-CE9D5FD539A3}" presName="parTx" presStyleLbl="revTx" presStyleIdx="0" presStyleCnt="6">
        <dgm:presLayoutVars>
          <dgm:chMax val="0"/>
          <dgm:chPref val="0"/>
        </dgm:presLayoutVars>
      </dgm:prSet>
      <dgm:spPr/>
    </dgm:pt>
    <dgm:pt modelId="{3B1B132A-C674-4BF4-8C58-FF55FEC5F934}" type="pres">
      <dgm:prSet presAssocID="{1ED0A0FE-16C5-CA46-BA86-CE9D5FD539A3}" presName="desTx" presStyleLbl="revTx" presStyleIdx="1" presStyleCnt="6">
        <dgm:presLayoutVars/>
      </dgm:prSet>
      <dgm:spPr/>
    </dgm:pt>
    <dgm:pt modelId="{35D4CF7C-D035-4CD5-95E4-B9CB64F0FAD5}" type="pres">
      <dgm:prSet presAssocID="{D5178028-6B52-1E46-B0C8-9F64AED57CA6}" presName="sibTrans" presStyleCnt="0"/>
      <dgm:spPr/>
    </dgm:pt>
    <dgm:pt modelId="{D3CF5375-6B54-4918-B5F5-2803CEA112C5}" type="pres">
      <dgm:prSet presAssocID="{2CDAAED0-88E7-4B4A-8211-5DA91781EC85}" presName="compNode" presStyleCnt="0"/>
      <dgm:spPr/>
    </dgm:pt>
    <dgm:pt modelId="{2E20EC22-9EF4-44E1-9D1E-A1F59BBE0235}" type="pres">
      <dgm:prSet presAssocID="{2CDAAED0-88E7-4B4A-8211-5DA91781EC85}" presName="bgRect" presStyleLbl="bgShp" presStyleIdx="1" presStyleCnt="4"/>
      <dgm:spPr/>
    </dgm:pt>
    <dgm:pt modelId="{76805A22-F53B-4A34-A10A-BDDB4279B3A1}" type="pres">
      <dgm:prSet presAssocID="{2CDAAED0-88E7-4B4A-8211-5DA91781EC85}" presName="iconRect" presStyleLbl="node1" presStyleIdx="1" presStyleCnt="4"/>
      <dgm:spPr>
        <a:blipFill>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B02CD1F9-559A-47B0-BB8A-43C870837DF6}" type="pres">
      <dgm:prSet presAssocID="{2CDAAED0-88E7-4B4A-8211-5DA91781EC85}" presName="spaceRect" presStyleCnt="0"/>
      <dgm:spPr/>
    </dgm:pt>
    <dgm:pt modelId="{9B92FBA8-C8F9-422A-8453-5AD8E36C7933}" type="pres">
      <dgm:prSet presAssocID="{2CDAAED0-88E7-4B4A-8211-5DA91781EC85}" presName="parTx" presStyleLbl="revTx" presStyleIdx="2" presStyleCnt="6">
        <dgm:presLayoutVars>
          <dgm:chMax val="0"/>
          <dgm:chPref val="0"/>
        </dgm:presLayoutVars>
      </dgm:prSet>
      <dgm:spPr/>
    </dgm:pt>
    <dgm:pt modelId="{422DD64A-C223-4275-94CE-BA6BA498A019}" type="pres">
      <dgm:prSet presAssocID="{1F563F73-E359-574A-A14A-33C1F5CD5B1C}" presName="sibTrans" presStyleCnt="0"/>
      <dgm:spPr/>
    </dgm:pt>
    <dgm:pt modelId="{9466B702-C07E-4063-82AD-3A368F131BF0}" type="pres">
      <dgm:prSet presAssocID="{BECF8F37-4877-C64F-ADC4-7CA86478210D}" presName="compNode" presStyleCnt="0"/>
      <dgm:spPr/>
    </dgm:pt>
    <dgm:pt modelId="{1A5E3F96-F8C6-4DA2-9BCC-FEAAF836E909}" type="pres">
      <dgm:prSet presAssocID="{BECF8F37-4877-C64F-ADC4-7CA86478210D}" presName="bgRect" presStyleLbl="bgShp" presStyleIdx="2" presStyleCnt="4"/>
      <dgm:spPr/>
    </dgm:pt>
    <dgm:pt modelId="{5914AE51-F6F8-4EA2-9089-021925B1B1A6}" type="pres">
      <dgm:prSet presAssocID="{BECF8F37-4877-C64F-ADC4-7CA86478210D}" presName="iconRect" presStyleLbl="node1" presStyleIdx="2" presStyleCnt="4"/>
      <dgm:spPr>
        <a:blipFill>
          <a:blip xmlns:r="http://schemas.openxmlformats.org/officeDocument/2006/relationships" r:embed="rId5">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B0550509-3550-431C-899F-E29A40DBE0FA}" type="pres">
      <dgm:prSet presAssocID="{BECF8F37-4877-C64F-ADC4-7CA86478210D}" presName="spaceRect" presStyleCnt="0"/>
      <dgm:spPr/>
    </dgm:pt>
    <dgm:pt modelId="{CA223C07-09F4-4523-AC51-F220EEAA779C}" type="pres">
      <dgm:prSet presAssocID="{BECF8F37-4877-C64F-ADC4-7CA86478210D}" presName="parTx" presStyleLbl="revTx" presStyleIdx="3" presStyleCnt="6">
        <dgm:presLayoutVars>
          <dgm:chMax val="0"/>
          <dgm:chPref val="0"/>
        </dgm:presLayoutVars>
      </dgm:prSet>
      <dgm:spPr/>
    </dgm:pt>
    <dgm:pt modelId="{FE302866-8577-48C1-B138-6D5D691828E8}" type="pres">
      <dgm:prSet presAssocID="{3C07EBCF-89AB-AD4B-80EE-BC7BB3E36853}" presName="sibTrans" presStyleCnt="0"/>
      <dgm:spPr/>
    </dgm:pt>
    <dgm:pt modelId="{E03084B5-F182-413D-9A03-03B3CCEAE774}" type="pres">
      <dgm:prSet presAssocID="{857FC694-886B-BF4C-BC6D-62F62057598D}" presName="compNode" presStyleCnt="0"/>
      <dgm:spPr/>
    </dgm:pt>
    <dgm:pt modelId="{DA27F21D-D32E-4130-AD0F-028A0FEBC38B}" type="pres">
      <dgm:prSet presAssocID="{857FC694-886B-BF4C-BC6D-62F62057598D}" presName="bgRect" presStyleLbl="bgShp" presStyleIdx="3" presStyleCnt="4"/>
      <dgm:spPr/>
    </dgm:pt>
    <dgm:pt modelId="{C2EF4F05-EB33-40AC-8C4F-3E601C08005B}" type="pres">
      <dgm:prSet presAssocID="{857FC694-886B-BF4C-BC6D-62F62057598D}" presName="iconRect" presStyleLbl="node1" presStyleIdx="3" presStyleCnt="4"/>
      <dgm:spPr>
        <a:blipFill>
          <a:blip xmlns:r="http://schemas.openxmlformats.org/officeDocument/2006/relationships" r:embed="rId7">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61F4A777-F1B8-4689-9D4B-B85629C7F82A}" type="pres">
      <dgm:prSet presAssocID="{857FC694-886B-BF4C-BC6D-62F62057598D}" presName="spaceRect" presStyleCnt="0"/>
      <dgm:spPr/>
    </dgm:pt>
    <dgm:pt modelId="{39FE2FCD-4F0D-485F-95A7-E0F5C05818A9}" type="pres">
      <dgm:prSet presAssocID="{857FC694-886B-BF4C-BC6D-62F62057598D}" presName="parTx" presStyleLbl="revTx" presStyleIdx="4" presStyleCnt="6">
        <dgm:presLayoutVars>
          <dgm:chMax val="0"/>
          <dgm:chPref val="0"/>
        </dgm:presLayoutVars>
      </dgm:prSet>
      <dgm:spPr/>
    </dgm:pt>
    <dgm:pt modelId="{209EFA0C-0702-47DD-AD9C-F6FAEEDB9FFB}" type="pres">
      <dgm:prSet presAssocID="{857FC694-886B-BF4C-BC6D-62F62057598D}" presName="desTx" presStyleLbl="revTx" presStyleIdx="5" presStyleCnt="6">
        <dgm:presLayoutVars/>
      </dgm:prSet>
      <dgm:spPr/>
    </dgm:pt>
  </dgm:ptLst>
  <dgm:cxnLst>
    <dgm:cxn modelId="{7AF56C0B-5DAD-F34B-951D-7BFE16B55E55}" srcId="{857FC694-886B-BF4C-BC6D-62F62057598D}" destId="{BD6804F5-8749-8348-BB43-5C0F6B892576}" srcOrd="2" destOrd="0" parTransId="{6E32359F-34A8-F54A-A776-F36091AA8043}" sibTransId="{8AE86070-158B-EC4D-9DA5-EABCCA05F3B5}"/>
    <dgm:cxn modelId="{278BA313-0C04-B445-ADB0-1DF9421F20DF}" type="presOf" srcId="{25BD7719-C2B0-334C-9B70-1D1B04EC0926}" destId="{3B1B132A-C674-4BF4-8C58-FF55FEC5F934}" srcOrd="0" destOrd="1" presId="urn:microsoft.com/office/officeart/2018/2/layout/IconVerticalSolidList"/>
    <dgm:cxn modelId="{1552551C-8844-FC4C-8289-D51262651B1D}" srcId="{30CC418D-13D4-D24C-85CE-FE58C5074512}" destId="{2CDAAED0-88E7-4B4A-8211-5DA91781EC85}" srcOrd="1" destOrd="0" parTransId="{A5400A3E-94BE-3943-B3ED-494AD8038882}" sibTransId="{1F563F73-E359-574A-A14A-33C1F5CD5B1C}"/>
    <dgm:cxn modelId="{D63BB71D-80F1-4044-8071-230C1A3A3168}" srcId="{30CC418D-13D4-D24C-85CE-FE58C5074512}" destId="{857FC694-886B-BF4C-BC6D-62F62057598D}" srcOrd="3" destOrd="0" parTransId="{A46407D2-D40B-0F46-AD18-7D5A6F0B14DA}" sibTransId="{B435E912-DFDE-E64D-B17C-3C0AA4FD2E8F}"/>
    <dgm:cxn modelId="{415BF623-0C44-5F4B-AFAB-9C2D6E89F3AB}" type="presOf" srcId="{1ED0A0FE-16C5-CA46-BA86-CE9D5FD539A3}" destId="{31E8835A-1884-4188-A644-2AC66E8905CF}" srcOrd="0" destOrd="0" presId="urn:microsoft.com/office/officeart/2018/2/layout/IconVerticalSolidList"/>
    <dgm:cxn modelId="{1976755C-3FA8-BB49-AD53-5DDC90DA2EA3}" type="presOf" srcId="{BD6804F5-8749-8348-BB43-5C0F6B892576}" destId="{209EFA0C-0702-47DD-AD9C-F6FAEEDB9FFB}" srcOrd="0" destOrd="2" presId="urn:microsoft.com/office/officeart/2018/2/layout/IconVerticalSolidList"/>
    <dgm:cxn modelId="{87F7195E-8D30-D64A-B5B4-C96BA44F7A1F}" srcId="{30CC418D-13D4-D24C-85CE-FE58C5074512}" destId="{1ED0A0FE-16C5-CA46-BA86-CE9D5FD539A3}" srcOrd="0" destOrd="0" parTransId="{32BCD97A-4CDA-584C-9637-D6A15966D3D4}" sibTransId="{D5178028-6B52-1E46-B0C8-9F64AED57CA6}"/>
    <dgm:cxn modelId="{F9AF4165-196F-EF4F-BC9B-9E271DB9C4D5}" type="presOf" srcId="{2CDAAED0-88E7-4B4A-8211-5DA91781EC85}" destId="{9B92FBA8-C8F9-422A-8453-5AD8E36C7933}" srcOrd="0" destOrd="0" presId="urn:microsoft.com/office/officeart/2018/2/layout/IconVerticalSolidList"/>
    <dgm:cxn modelId="{0169CF45-5B18-E047-85D0-22564BF66660}" srcId="{30CC418D-13D4-D24C-85CE-FE58C5074512}" destId="{BECF8F37-4877-C64F-ADC4-7CA86478210D}" srcOrd="2" destOrd="0" parTransId="{6D0FF06C-7C19-3546-8AFA-C379FD40BAE6}" sibTransId="{3C07EBCF-89AB-AD4B-80EE-BC7BB3E36853}"/>
    <dgm:cxn modelId="{09B2CD7A-0B16-FC47-9FBA-3380900440B9}" type="presOf" srcId="{BECF8F37-4877-C64F-ADC4-7CA86478210D}" destId="{CA223C07-09F4-4523-AC51-F220EEAA779C}" srcOrd="0" destOrd="0" presId="urn:microsoft.com/office/officeart/2018/2/layout/IconVerticalSolidList"/>
    <dgm:cxn modelId="{A5A7437D-32E9-D049-8055-DBA9F3DAFB18}" srcId="{857FC694-886B-BF4C-BC6D-62F62057598D}" destId="{84E063A4-0A7E-9F46-913E-E8DEF1DEF8E0}" srcOrd="1" destOrd="0" parTransId="{3A6F8ACC-E9A1-2D43-BDD0-24B6A9019A0A}" sibTransId="{BF6A8520-6E89-1E41-AC66-BC733BEB8DDE}"/>
    <dgm:cxn modelId="{B4003486-8338-D944-80F0-678442DD728C}" srcId="{1ED0A0FE-16C5-CA46-BA86-CE9D5FD539A3}" destId="{4DB48DB6-5E5E-5E44-A0E7-934380623DB8}" srcOrd="0" destOrd="0" parTransId="{E95428B0-703C-554E-8DB0-5069E83C49FE}" sibTransId="{DDD861B9-ED2D-014D-B87F-67C3571416AD}"/>
    <dgm:cxn modelId="{EEF903BB-BCDD-9A40-A2DA-C416CF6C4FA5}" type="presOf" srcId="{4120D3A5-25D4-854D-8BE7-B53CAA2B1E5E}" destId="{209EFA0C-0702-47DD-AD9C-F6FAEEDB9FFB}" srcOrd="0" destOrd="3" presId="urn:microsoft.com/office/officeart/2018/2/layout/IconVerticalSolidList"/>
    <dgm:cxn modelId="{9EBF49D3-63D9-7943-A0D3-B7CDCF27938E}" srcId="{1ED0A0FE-16C5-CA46-BA86-CE9D5FD539A3}" destId="{25BD7719-C2B0-334C-9B70-1D1B04EC0926}" srcOrd="1" destOrd="0" parTransId="{A82C3804-563F-9A4D-B503-B4A52909F1CC}" sibTransId="{1C9FDE09-E911-3646-9229-9B6D9FB5F646}"/>
    <dgm:cxn modelId="{986336D6-7DB9-4248-AF2C-0162D7060C41}" type="presOf" srcId="{84E063A4-0A7E-9F46-913E-E8DEF1DEF8E0}" destId="{209EFA0C-0702-47DD-AD9C-F6FAEEDB9FFB}" srcOrd="0" destOrd="1" presId="urn:microsoft.com/office/officeart/2018/2/layout/IconVerticalSolidList"/>
    <dgm:cxn modelId="{8EA600D8-4921-864E-910B-F7C69BFC617D}" type="presOf" srcId="{4DB48DB6-5E5E-5E44-A0E7-934380623DB8}" destId="{3B1B132A-C674-4BF4-8C58-FF55FEC5F934}" srcOrd="0" destOrd="0" presId="urn:microsoft.com/office/officeart/2018/2/layout/IconVerticalSolidList"/>
    <dgm:cxn modelId="{921086D9-0E50-594D-939A-791DF73F9A24}" type="presOf" srcId="{43A68E5A-2B09-3E40-85AB-59F04FA6D5C2}" destId="{209EFA0C-0702-47DD-AD9C-F6FAEEDB9FFB}" srcOrd="0" destOrd="0" presId="urn:microsoft.com/office/officeart/2018/2/layout/IconVerticalSolidList"/>
    <dgm:cxn modelId="{353B1EEC-8051-B54B-BD1C-109DAD5F5738}" type="presOf" srcId="{30CC418D-13D4-D24C-85CE-FE58C5074512}" destId="{AA330440-C3C3-4DDA-A33B-D71FBB55E5F6}" srcOrd="0" destOrd="0" presId="urn:microsoft.com/office/officeart/2018/2/layout/IconVerticalSolidList"/>
    <dgm:cxn modelId="{9CB611F0-D163-7B44-8FA3-44DBE1D96D77}" srcId="{857FC694-886B-BF4C-BC6D-62F62057598D}" destId="{4120D3A5-25D4-854D-8BE7-B53CAA2B1E5E}" srcOrd="3" destOrd="0" parTransId="{31D552DC-9B47-844A-B9E1-6F758934EF17}" sibTransId="{0888A77B-E377-5B42-830F-4DAE40366ACD}"/>
    <dgm:cxn modelId="{6C91BAF2-D1E6-0547-801B-93B4375C2B16}" srcId="{857FC694-886B-BF4C-BC6D-62F62057598D}" destId="{43A68E5A-2B09-3E40-85AB-59F04FA6D5C2}" srcOrd="0" destOrd="0" parTransId="{24C2777F-93B5-8B4E-B6F0-A65E1822BE6C}" sibTransId="{8A0B87C6-677E-8144-86AA-55B9B6B66B3A}"/>
    <dgm:cxn modelId="{1FA7CDFC-A92C-FC4A-952C-58AE20A0C5CB}" type="presOf" srcId="{857FC694-886B-BF4C-BC6D-62F62057598D}" destId="{39FE2FCD-4F0D-485F-95A7-E0F5C05818A9}" srcOrd="0" destOrd="0" presId="urn:microsoft.com/office/officeart/2018/2/layout/IconVerticalSolidList"/>
    <dgm:cxn modelId="{A153DB34-C60A-8846-AA3C-06B09F826A50}" type="presParOf" srcId="{AA330440-C3C3-4DDA-A33B-D71FBB55E5F6}" destId="{41FBB2AE-F221-4262-A566-D8A64A5D9117}" srcOrd="0" destOrd="0" presId="urn:microsoft.com/office/officeart/2018/2/layout/IconVerticalSolidList"/>
    <dgm:cxn modelId="{55C765A0-6CD3-7142-9DDA-CFAE93E9030C}" type="presParOf" srcId="{41FBB2AE-F221-4262-A566-D8A64A5D9117}" destId="{379B8CAE-E20B-4241-A45A-5C041BB2D849}" srcOrd="0" destOrd="0" presId="urn:microsoft.com/office/officeart/2018/2/layout/IconVerticalSolidList"/>
    <dgm:cxn modelId="{216C0E9D-5741-3648-AC4E-A853FEEA4686}" type="presParOf" srcId="{41FBB2AE-F221-4262-A566-D8A64A5D9117}" destId="{B29634CA-16E7-443D-877E-CC4B5D72D5D1}" srcOrd="1" destOrd="0" presId="urn:microsoft.com/office/officeart/2018/2/layout/IconVerticalSolidList"/>
    <dgm:cxn modelId="{E463C5C0-A345-3D47-8F50-32FB3891F4B0}" type="presParOf" srcId="{41FBB2AE-F221-4262-A566-D8A64A5D9117}" destId="{923BCB63-5055-4EBE-A8C1-F3F3AF546DC4}" srcOrd="2" destOrd="0" presId="urn:microsoft.com/office/officeart/2018/2/layout/IconVerticalSolidList"/>
    <dgm:cxn modelId="{E5A82D30-AB20-2B48-BDA3-B28EADDC51AD}" type="presParOf" srcId="{41FBB2AE-F221-4262-A566-D8A64A5D9117}" destId="{31E8835A-1884-4188-A644-2AC66E8905CF}" srcOrd="3" destOrd="0" presId="urn:microsoft.com/office/officeart/2018/2/layout/IconVerticalSolidList"/>
    <dgm:cxn modelId="{8A127A1C-D91C-E742-B9EB-578B1E4A8AB7}" type="presParOf" srcId="{41FBB2AE-F221-4262-A566-D8A64A5D9117}" destId="{3B1B132A-C674-4BF4-8C58-FF55FEC5F934}" srcOrd="4" destOrd="0" presId="urn:microsoft.com/office/officeart/2018/2/layout/IconVerticalSolidList"/>
    <dgm:cxn modelId="{73BEA5C3-F8E7-EF40-AF36-A78764A688DB}" type="presParOf" srcId="{AA330440-C3C3-4DDA-A33B-D71FBB55E5F6}" destId="{35D4CF7C-D035-4CD5-95E4-B9CB64F0FAD5}" srcOrd="1" destOrd="0" presId="urn:microsoft.com/office/officeart/2018/2/layout/IconVerticalSolidList"/>
    <dgm:cxn modelId="{A2859E3A-1FA7-AF46-8DBB-07F5AADBA1F7}" type="presParOf" srcId="{AA330440-C3C3-4DDA-A33B-D71FBB55E5F6}" destId="{D3CF5375-6B54-4918-B5F5-2803CEA112C5}" srcOrd="2" destOrd="0" presId="urn:microsoft.com/office/officeart/2018/2/layout/IconVerticalSolidList"/>
    <dgm:cxn modelId="{2B8537E9-6587-0C49-AD94-63F455C51B59}" type="presParOf" srcId="{D3CF5375-6B54-4918-B5F5-2803CEA112C5}" destId="{2E20EC22-9EF4-44E1-9D1E-A1F59BBE0235}" srcOrd="0" destOrd="0" presId="urn:microsoft.com/office/officeart/2018/2/layout/IconVerticalSolidList"/>
    <dgm:cxn modelId="{737FF188-5583-3F48-9161-EF2AA478B736}" type="presParOf" srcId="{D3CF5375-6B54-4918-B5F5-2803CEA112C5}" destId="{76805A22-F53B-4A34-A10A-BDDB4279B3A1}" srcOrd="1" destOrd="0" presId="urn:microsoft.com/office/officeart/2018/2/layout/IconVerticalSolidList"/>
    <dgm:cxn modelId="{D0A73BAF-2A86-2547-92C0-B0BF23E89819}" type="presParOf" srcId="{D3CF5375-6B54-4918-B5F5-2803CEA112C5}" destId="{B02CD1F9-559A-47B0-BB8A-43C870837DF6}" srcOrd="2" destOrd="0" presId="urn:microsoft.com/office/officeart/2018/2/layout/IconVerticalSolidList"/>
    <dgm:cxn modelId="{1B8D7275-992F-6B40-8C0D-4803DBFC6BA3}" type="presParOf" srcId="{D3CF5375-6B54-4918-B5F5-2803CEA112C5}" destId="{9B92FBA8-C8F9-422A-8453-5AD8E36C7933}" srcOrd="3" destOrd="0" presId="urn:microsoft.com/office/officeart/2018/2/layout/IconVerticalSolidList"/>
    <dgm:cxn modelId="{A73FF5E1-1857-FE4A-BF4E-C48E9426F081}" type="presParOf" srcId="{AA330440-C3C3-4DDA-A33B-D71FBB55E5F6}" destId="{422DD64A-C223-4275-94CE-BA6BA498A019}" srcOrd="3" destOrd="0" presId="urn:microsoft.com/office/officeart/2018/2/layout/IconVerticalSolidList"/>
    <dgm:cxn modelId="{EC84F289-9E77-4A4E-BDCF-6E19BC8757A8}" type="presParOf" srcId="{AA330440-C3C3-4DDA-A33B-D71FBB55E5F6}" destId="{9466B702-C07E-4063-82AD-3A368F131BF0}" srcOrd="4" destOrd="0" presId="urn:microsoft.com/office/officeart/2018/2/layout/IconVerticalSolidList"/>
    <dgm:cxn modelId="{90598B0B-C46E-1A4E-874E-295D74BDE305}" type="presParOf" srcId="{9466B702-C07E-4063-82AD-3A368F131BF0}" destId="{1A5E3F96-F8C6-4DA2-9BCC-FEAAF836E909}" srcOrd="0" destOrd="0" presId="urn:microsoft.com/office/officeart/2018/2/layout/IconVerticalSolidList"/>
    <dgm:cxn modelId="{1FB319F1-F432-7B4F-BAFD-219176673338}" type="presParOf" srcId="{9466B702-C07E-4063-82AD-3A368F131BF0}" destId="{5914AE51-F6F8-4EA2-9089-021925B1B1A6}" srcOrd="1" destOrd="0" presId="urn:microsoft.com/office/officeart/2018/2/layout/IconVerticalSolidList"/>
    <dgm:cxn modelId="{21222BF4-C429-A248-BD21-AF97DAECD4BE}" type="presParOf" srcId="{9466B702-C07E-4063-82AD-3A368F131BF0}" destId="{B0550509-3550-431C-899F-E29A40DBE0FA}" srcOrd="2" destOrd="0" presId="urn:microsoft.com/office/officeart/2018/2/layout/IconVerticalSolidList"/>
    <dgm:cxn modelId="{264B5C54-09BA-2342-9E03-447C737742CD}" type="presParOf" srcId="{9466B702-C07E-4063-82AD-3A368F131BF0}" destId="{CA223C07-09F4-4523-AC51-F220EEAA779C}" srcOrd="3" destOrd="0" presId="urn:microsoft.com/office/officeart/2018/2/layout/IconVerticalSolidList"/>
    <dgm:cxn modelId="{A88754E2-B377-DA43-BC7F-2BF02745D776}" type="presParOf" srcId="{AA330440-C3C3-4DDA-A33B-D71FBB55E5F6}" destId="{FE302866-8577-48C1-B138-6D5D691828E8}" srcOrd="5" destOrd="0" presId="urn:microsoft.com/office/officeart/2018/2/layout/IconVerticalSolidList"/>
    <dgm:cxn modelId="{EBB50552-FC3C-DF4F-A6C6-489CA2105C9A}" type="presParOf" srcId="{AA330440-C3C3-4DDA-A33B-D71FBB55E5F6}" destId="{E03084B5-F182-413D-9A03-03B3CCEAE774}" srcOrd="6" destOrd="0" presId="urn:microsoft.com/office/officeart/2018/2/layout/IconVerticalSolidList"/>
    <dgm:cxn modelId="{A7D06255-7FD7-0144-AE43-18EB502E8556}" type="presParOf" srcId="{E03084B5-F182-413D-9A03-03B3CCEAE774}" destId="{DA27F21D-D32E-4130-AD0F-028A0FEBC38B}" srcOrd="0" destOrd="0" presId="urn:microsoft.com/office/officeart/2018/2/layout/IconVerticalSolidList"/>
    <dgm:cxn modelId="{27FBB338-8894-9245-BD87-B21809A9AA44}" type="presParOf" srcId="{E03084B5-F182-413D-9A03-03B3CCEAE774}" destId="{C2EF4F05-EB33-40AC-8C4F-3E601C08005B}" srcOrd="1" destOrd="0" presId="urn:microsoft.com/office/officeart/2018/2/layout/IconVerticalSolidList"/>
    <dgm:cxn modelId="{404EC82F-113F-1A4D-8662-E7AE2BECD185}" type="presParOf" srcId="{E03084B5-F182-413D-9A03-03B3CCEAE774}" destId="{61F4A777-F1B8-4689-9D4B-B85629C7F82A}" srcOrd="2" destOrd="0" presId="urn:microsoft.com/office/officeart/2018/2/layout/IconVerticalSolidList"/>
    <dgm:cxn modelId="{105ECC26-AFCB-7942-AA33-3DAE27F67314}" type="presParOf" srcId="{E03084B5-F182-413D-9A03-03B3CCEAE774}" destId="{39FE2FCD-4F0D-485F-95A7-E0F5C05818A9}" srcOrd="3" destOrd="0" presId="urn:microsoft.com/office/officeart/2018/2/layout/IconVerticalSolidList"/>
    <dgm:cxn modelId="{C1F8A2D9-1D27-9A4D-9FCE-BCAA5E78953E}" type="presParOf" srcId="{E03084B5-F182-413D-9A03-03B3CCEAE774}" destId="{209EFA0C-0702-47DD-AD9C-F6FAEEDB9FFB}" srcOrd="4"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D5ADCA0-A03E-BF49-88D8-6BB5B3F81B12}" type="doc">
      <dgm:prSet loTypeId="urn:microsoft.com/office/officeart/2018/5/layout/IconLeafLabel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4011B981-7122-9F42-95AA-E987A1295336}">
      <dgm:prSet/>
      <dgm:spPr/>
      <dgm:t>
        <a:bodyPr/>
        <a:lstStyle/>
        <a:p>
          <a:pPr>
            <a:lnSpc>
              <a:spcPct val="100000"/>
            </a:lnSpc>
            <a:defRPr cap="all"/>
          </a:pPr>
          <a:r>
            <a:rPr lang="en-US" baseline="0"/>
            <a:t>Researcher Identity/Impact and Publication Data Expertise</a:t>
          </a:r>
          <a:endParaRPr lang="en-US"/>
        </a:p>
      </dgm:t>
    </dgm:pt>
    <dgm:pt modelId="{AC183B65-EE05-D449-9B01-4DD08C7DDFDB}" type="parTrans" cxnId="{04BD1F65-5EB2-514A-9883-E776E174BCB7}">
      <dgm:prSet/>
      <dgm:spPr/>
      <dgm:t>
        <a:bodyPr/>
        <a:lstStyle/>
        <a:p>
          <a:endParaRPr lang="en-US"/>
        </a:p>
      </dgm:t>
    </dgm:pt>
    <dgm:pt modelId="{9DA78605-4F32-C842-859B-5843CE10B03A}" type="sibTrans" cxnId="{04BD1F65-5EB2-514A-9883-E776E174BCB7}">
      <dgm:prSet/>
      <dgm:spPr/>
      <dgm:t>
        <a:bodyPr/>
        <a:lstStyle/>
        <a:p>
          <a:pPr>
            <a:lnSpc>
              <a:spcPct val="100000"/>
            </a:lnSpc>
          </a:pPr>
          <a:endParaRPr lang="en-US"/>
        </a:p>
      </dgm:t>
    </dgm:pt>
    <dgm:pt modelId="{36A2C7C2-3A7B-214A-9692-799DD98FFB40}">
      <dgm:prSet/>
      <dgm:spPr/>
      <dgm:t>
        <a:bodyPr/>
        <a:lstStyle/>
        <a:p>
          <a:pPr>
            <a:lnSpc>
              <a:spcPct val="100000"/>
            </a:lnSpc>
            <a:defRPr cap="all"/>
          </a:pPr>
          <a:r>
            <a:rPr lang="en-US" baseline="0"/>
            <a:t>Metadata Expertise &amp; System Integrations</a:t>
          </a:r>
        </a:p>
      </dgm:t>
    </dgm:pt>
    <dgm:pt modelId="{D0BF522B-A4F3-5246-BA5C-63408A345827}" type="parTrans" cxnId="{E92A5C85-35BD-4D4F-B0DD-575833DEAA2C}">
      <dgm:prSet/>
      <dgm:spPr/>
      <dgm:t>
        <a:bodyPr/>
        <a:lstStyle/>
        <a:p>
          <a:endParaRPr lang="en-US"/>
        </a:p>
      </dgm:t>
    </dgm:pt>
    <dgm:pt modelId="{1B03F6E3-49AC-F54C-9A6F-E4DFF937FCE6}" type="sibTrans" cxnId="{E92A5C85-35BD-4D4F-B0DD-575833DEAA2C}">
      <dgm:prSet/>
      <dgm:spPr/>
      <dgm:t>
        <a:bodyPr/>
        <a:lstStyle/>
        <a:p>
          <a:pPr>
            <a:lnSpc>
              <a:spcPct val="100000"/>
            </a:lnSpc>
          </a:pPr>
          <a:endParaRPr lang="en-US"/>
        </a:p>
      </dgm:t>
    </dgm:pt>
    <dgm:pt modelId="{4ADA9CA0-2F56-2B4C-B3B9-41ECF3E9CBFE}">
      <dgm:prSet/>
      <dgm:spPr/>
      <dgm:t>
        <a:bodyPr/>
        <a:lstStyle/>
        <a:p>
          <a:pPr>
            <a:lnSpc>
              <a:spcPct val="100000"/>
            </a:lnSpc>
            <a:defRPr cap="all"/>
          </a:pPr>
          <a:r>
            <a:rPr lang="en-US" baseline="0" dirty="0"/>
            <a:t>Data Analysis &amp; Assessment</a:t>
          </a:r>
          <a:endParaRPr lang="en-US" dirty="0"/>
        </a:p>
      </dgm:t>
    </dgm:pt>
    <dgm:pt modelId="{4D3AB930-BD2C-BF4C-AE52-59162FA7EF47}" type="parTrans" cxnId="{9ADA2E2C-BFD2-F340-89D3-8337AE191BE5}">
      <dgm:prSet/>
      <dgm:spPr/>
      <dgm:t>
        <a:bodyPr/>
        <a:lstStyle/>
        <a:p>
          <a:endParaRPr lang="en-US"/>
        </a:p>
      </dgm:t>
    </dgm:pt>
    <dgm:pt modelId="{864B72CD-5BB7-AB45-9FA4-D33C49B96FB7}" type="sibTrans" cxnId="{9ADA2E2C-BFD2-F340-89D3-8337AE191BE5}">
      <dgm:prSet/>
      <dgm:spPr/>
      <dgm:t>
        <a:bodyPr/>
        <a:lstStyle/>
        <a:p>
          <a:pPr>
            <a:lnSpc>
              <a:spcPct val="100000"/>
            </a:lnSpc>
          </a:pPr>
          <a:endParaRPr lang="en-US"/>
        </a:p>
      </dgm:t>
    </dgm:pt>
    <dgm:pt modelId="{ACA467DC-E6D3-0B43-8719-E8E5FD70F355}">
      <dgm:prSet/>
      <dgm:spPr/>
      <dgm:t>
        <a:bodyPr/>
        <a:lstStyle/>
        <a:p>
          <a:pPr>
            <a:lnSpc>
              <a:spcPct val="100000"/>
            </a:lnSpc>
            <a:defRPr cap="all"/>
          </a:pPr>
          <a:r>
            <a:rPr lang="en-US" baseline="0" dirty="0"/>
            <a:t>Awareness of Faculty Cultures and Needs</a:t>
          </a:r>
          <a:endParaRPr lang="en-US" dirty="0"/>
        </a:p>
      </dgm:t>
    </dgm:pt>
    <dgm:pt modelId="{E6F283F3-CF98-244B-8636-F7BAED41F95F}" type="parTrans" cxnId="{054FD01E-085D-884D-B191-56B1FDCFC4B6}">
      <dgm:prSet/>
      <dgm:spPr/>
      <dgm:t>
        <a:bodyPr/>
        <a:lstStyle/>
        <a:p>
          <a:endParaRPr lang="en-US"/>
        </a:p>
      </dgm:t>
    </dgm:pt>
    <dgm:pt modelId="{5531DC6F-8AB8-7943-A1CC-8BF7E60254F8}" type="sibTrans" cxnId="{054FD01E-085D-884D-B191-56B1FDCFC4B6}">
      <dgm:prSet/>
      <dgm:spPr/>
      <dgm:t>
        <a:bodyPr/>
        <a:lstStyle/>
        <a:p>
          <a:pPr>
            <a:lnSpc>
              <a:spcPct val="100000"/>
            </a:lnSpc>
          </a:pPr>
          <a:endParaRPr lang="en-US"/>
        </a:p>
      </dgm:t>
    </dgm:pt>
    <dgm:pt modelId="{38C7102E-A8F5-A04A-85EB-E54CC4875CEB}">
      <dgm:prSet/>
      <dgm:spPr/>
      <dgm:t>
        <a:bodyPr/>
        <a:lstStyle/>
        <a:p>
          <a:pPr>
            <a:lnSpc>
              <a:spcPct val="100000"/>
            </a:lnSpc>
            <a:defRPr cap="all"/>
          </a:pPr>
          <a:r>
            <a:rPr lang="en-US" baseline="0"/>
            <a:t>Service-Oriented Approaches</a:t>
          </a:r>
          <a:endParaRPr lang="en-US"/>
        </a:p>
      </dgm:t>
    </dgm:pt>
    <dgm:pt modelId="{AF2DC68F-B64E-2A45-8563-7128E90EB164}" type="parTrans" cxnId="{09125B6B-9722-464C-8977-09D742030EE1}">
      <dgm:prSet/>
      <dgm:spPr/>
      <dgm:t>
        <a:bodyPr/>
        <a:lstStyle/>
        <a:p>
          <a:endParaRPr lang="en-US"/>
        </a:p>
      </dgm:t>
    </dgm:pt>
    <dgm:pt modelId="{DEE7F237-7BE0-CE48-9F30-8D38F5882A8D}" type="sibTrans" cxnId="{09125B6B-9722-464C-8977-09D742030EE1}">
      <dgm:prSet/>
      <dgm:spPr/>
      <dgm:t>
        <a:bodyPr/>
        <a:lstStyle/>
        <a:p>
          <a:pPr>
            <a:lnSpc>
              <a:spcPct val="100000"/>
            </a:lnSpc>
          </a:pPr>
          <a:endParaRPr lang="en-US"/>
        </a:p>
      </dgm:t>
    </dgm:pt>
    <dgm:pt modelId="{9B684584-DE2A-3842-83E8-C832E00C27EF}">
      <dgm:prSet/>
      <dgm:spPr/>
      <dgm:t>
        <a:bodyPr/>
        <a:lstStyle/>
        <a:p>
          <a:pPr>
            <a:lnSpc>
              <a:spcPct val="100000"/>
            </a:lnSpc>
            <a:defRPr cap="all"/>
          </a:pPr>
          <a:r>
            <a:rPr lang="en-US" baseline="0" dirty="0"/>
            <a:t>Training/Instruction Expertise &amp; </a:t>
          </a:r>
          <a:r>
            <a:rPr lang="en-US" baseline="0" dirty="0" err="1"/>
            <a:t>SpacE</a:t>
          </a:r>
          <a:endParaRPr lang="en-US" dirty="0"/>
        </a:p>
      </dgm:t>
    </dgm:pt>
    <dgm:pt modelId="{AB3E663D-1271-4548-B9EA-3CF2BD2AB85B}" type="parTrans" cxnId="{75E36B3D-1C03-5347-A004-130A28290CE6}">
      <dgm:prSet/>
      <dgm:spPr/>
      <dgm:t>
        <a:bodyPr/>
        <a:lstStyle/>
        <a:p>
          <a:endParaRPr lang="en-US"/>
        </a:p>
      </dgm:t>
    </dgm:pt>
    <dgm:pt modelId="{D3B8C72B-37B6-644E-BE6C-BCBCDD0DB295}" type="sibTrans" cxnId="{75E36B3D-1C03-5347-A004-130A28290CE6}">
      <dgm:prSet/>
      <dgm:spPr/>
      <dgm:t>
        <a:bodyPr/>
        <a:lstStyle/>
        <a:p>
          <a:endParaRPr lang="en-US"/>
        </a:p>
      </dgm:t>
    </dgm:pt>
    <dgm:pt modelId="{F8E1E70B-7315-4139-B8DB-EE4A44A338E3}" type="pres">
      <dgm:prSet presAssocID="{5D5ADCA0-A03E-BF49-88D8-6BB5B3F81B12}" presName="root" presStyleCnt="0">
        <dgm:presLayoutVars>
          <dgm:dir/>
          <dgm:resizeHandles val="exact"/>
        </dgm:presLayoutVars>
      </dgm:prSet>
      <dgm:spPr/>
    </dgm:pt>
    <dgm:pt modelId="{6168AD4B-5424-4CDA-ABAD-4C2F205ED730}" type="pres">
      <dgm:prSet presAssocID="{4011B981-7122-9F42-95AA-E987A1295336}" presName="compNode" presStyleCnt="0"/>
      <dgm:spPr/>
    </dgm:pt>
    <dgm:pt modelId="{9CACC76D-6B00-4E20-8591-A9E3AEA8F737}" type="pres">
      <dgm:prSet presAssocID="{4011B981-7122-9F42-95AA-E987A1295336}" presName="iconBgRect" presStyleLbl="bgShp" presStyleIdx="0" presStyleCnt="6"/>
      <dgm:spPr>
        <a:prstGeom prst="round2DiagRect">
          <a:avLst>
            <a:gd name="adj1" fmla="val 29727"/>
            <a:gd name="adj2" fmla="val 0"/>
          </a:avLst>
        </a:prstGeom>
        <a:solidFill>
          <a:schemeClr val="accent1"/>
        </a:solidFill>
      </dgm:spPr>
    </dgm:pt>
    <dgm:pt modelId="{04519E81-345B-4DBC-8987-ABE175C9FA47}" type="pres">
      <dgm:prSet presAssocID="{4011B981-7122-9F42-95AA-E987A129533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751018E6-FCB5-49EE-894F-CF17A8F4E820}" type="pres">
      <dgm:prSet presAssocID="{4011B981-7122-9F42-95AA-E987A1295336}" presName="spaceRect" presStyleCnt="0"/>
      <dgm:spPr/>
    </dgm:pt>
    <dgm:pt modelId="{A49601DE-AB07-42FF-9C9A-7B1074A366F9}" type="pres">
      <dgm:prSet presAssocID="{4011B981-7122-9F42-95AA-E987A1295336}" presName="textRect" presStyleLbl="revTx" presStyleIdx="0" presStyleCnt="6">
        <dgm:presLayoutVars>
          <dgm:chMax val="1"/>
          <dgm:chPref val="1"/>
        </dgm:presLayoutVars>
      </dgm:prSet>
      <dgm:spPr/>
    </dgm:pt>
    <dgm:pt modelId="{B32E450F-53BE-4A90-94BA-C13ADE62FDA0}" type="pres">
      <dgm:prSet presAssocID="{9DA78605-4F32-C842-859B-5843CE10B03A}" presName="sibTrans" presStyleCnt="0"/>
      <dgm:spPr/>
    </dgm:pt>
    <dgm:pt modelId="{C4801648-500D-4489-8BE9-B7E074035CE9}" type="pres">
      <dgm:prSet presAssocID="{36A2C7C2-3A7B-214A-9692-799DD98FFB40}" presName="compNode" presStyleCnt="0"/>
      <dgm:spPr/>
    </dgm:pt>
    <dgm:pt modelId="{AC682509-3B83-4585-8DCC-F2707A328A39}" type="pres">
      <dgm:prSet presAssocID="{36A2C7C2-3A7B-214A-9692-799DD98FFB40}" presName="iconBgRect" presStyleLbl="bgShp" presStyleIdx="1" presStyleCnt="6"/>
      <dgm:spPr>
        <a:prstGeom prst="round2DiagRect">
          <a:avLst>
            <a:gd name="adj1" fmla="val 29727"/>
            <a:gd name="adj2" fmla="val 0"/>
          </a:avLst>
        </a:prstGeom>
        <a:solidFill>
          <a:schemeClr val="accent1"/>
        </a:solidFill>
      </dgm:spPr>
    </dgm:pt>
    <dgm:pt modelId="{7108453F-7BD2-4DA6-AB66-B6AFD88694BA}" type="pres">
      <dgm:prSet presAssocID="{36A2C7C2-3A7B-214A-9692-799DD98FFB4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6549F773-84EE-4DFA-A479-2139DA5F8BAC}" type="pres">
      <dgm:prSet presAssocID="{36A2C7C2-3A7B-214A-9692-799DD98FFB40}" presName="spaceRect" presStyleCnt="0"/>
      <dgm:spPr/>
    </dgm:pt>
    <dgm:pt modelId="{6F883BB4-1E82-47FC-A16A-FFE4D73D2872}" type="pres">
      <dgm:prSet presAssocID="{36A2C7C2-3A7B-214A-9692-799DD98FFB40}" presName="textRect" presStyleLbl="revTx" presStyleIdx="1" presStyleCnt="6">
        <dgm:presLayoutVars>
          <dgm:chMax val="1"/>
          <dgm:chPref val="1"/>
        </dgm:presLayoutVars>
      </dgm:prSet>
      <dgm:spPr/>
    </dgm:pt>
    <dgm:pt modelId="{C7FCCF7D-BCA7-4930-973D-7E11E6D69C59}" type="pres">
      <dgm:prSet presAssocID="{1B03F6E3-49AC-F54C-9A6F-E4DFF937FCE6}" presName="sibTrans" presStyleCnt="0"/>
      <dgm:spPr/>
    </dgm:pt>
    <dgm:pt modelId="{0E1EE3D4-0520-4DC5-AB19-BB5F9FC32469}" type="pres">
      <dgm:prSet presAssocID="{38C7102E-A8F5-A04A-85EB-E54CC4875CEB}" presName="compNode" presStyleCnt="0"/>
      <dgm:spPr/>
    </dgm:pt>
    <dgm:pt modelId="{D9D1AECB-16AC-4196-952C-F63439271DCE}" type="pres">
      <dgm:prSet presAssocID="{38C7102E-A8F5-A04A-85EB-E54CC4875CEB}" presName="iconBgRect" presStyleLbl="bgShp" presStyleIdx="2" presStyleCnt="6"/>
      <dgm:spPr>
        <a:prstGeom prst="round2DiagRect">
          <a:avLst>
            <a:gd name="adj1" fmla="val 29727"/>
            <a:gd name="adj2" fmla="val 0"/>
          </a:avLst>
        </a:prstGeom>
        <a:solidFill>
          <a:schemeClr val="accent1"/>
        </a:solidFill>
      </dgm:spPr>
    </dgm:pt>
    <dgm:pt modelId="{28818819-B472-46B8-A587-93063CA0EDB0}" type="pres">
      <dgm:prSet presAssocID="{38C7102E-A8F5-A04A-85EB-E54CC4875CEB}" presName="iconRect" presStyleLbl="node1" presStyleIdx="2" presStyleCnt="6"/>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dgm:pt>
    <dgm:pt modelId="{FE5A8204-B391-4B81-A6E3-0063DE558882}" type="pres">
      <dgm:prSet presAssocID="{38C7102E-A8F5-A04A-85EB-E54CC4875CEB}" presName="spaceRect" presStyleCnt="0"/>
      <dgm:spPr/>
    </dgm:pt>
    <dgm:pt modelId="{2C5D00A1-8D98-426B-A79B-3701F19F8B9B}" type="pres">
      <dgm:prSet presAssocID="{38C7102E-A8F5-A04A-85EB-E54CC4875CEB}" presName="textRect" presStyleLbl="revTx" presStyleIdx="2" presStyleCnt="6">
        <dgm:presLayoutVars>
          <dgm:chMax val="1"/>
          <dgm:chPref val="1"/>
        </dgm:presLayoutVars>
      </dgm:prSet>
      <dgm:spPr/>
    </dgm:pt>
    <dgm:pt modelId="{4D9E232F-D1FD-46F3-A30E-3E6B3CFDE6D5}" type="pres">
      <dgm:prSet presAssocID="{DEE7F237-7BE0-CE48-9F30-8D38F5882A8D}" presName="sibTrans" presStyleCnt="0"/>
      <dgm:spPr/>
    </dgm:pt>
    <dgm:pt modelId="{E33F0030-71D8-4700-8B39-1DC8DB4EC040}" type="pres">
      <dgm:prSet presAssocID="{4ADA9CA0-2F56-2B4C-B3B9-41ECF3E9CBFE}" presName="compNode" presStyleCnt="0"/>
      <dgm:spPr/>
    </dgm:pt>
    <dgm:pt modelId="{BB5B0274-B8AD-41B6-B918-2520C57BAA4E}" type="pres">
      <dgm:prSet presAssocID="{4ADA9CA0-2F56-2B4C-B3B9-41ECF3E9CBFE}" presName="iconBgRect" presStyleLbl="bgShp" presStyleIdx="3" presStyleCnt="6"/>
      <dgm:spPr>
        <a:prstGeom prst="round2DiagRect">
          <a:avLst>
            <a:gd name="adj1" fmla="val 29727"/>
            <a:gd name="adj2" fmla="val 0"/>
          </a:avLst>
        </a:prstGeom>
        <a:solidFill>
          <a:schemeClr val="accent1"/>
        </a:solidFill>
      </dgm:spPr>
    </dgm:pt>
    <dgm:pt modelId="{CA32CBD5-8E8D-4B12-AD66-94F079B07E11}" type="pres">
      <dgm:prSet presAssocID="{4ADA9CA0-2F56-2B4C-B3B9-41ECF3E9CBFE}" presName="iconRect" presStyleLbl="node1" presStyleIdx="3" presStyleCnt="6"/>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dgm:pt>
    <dgm:pt modelId="{651D7D6A-C87A-467D-B7A8-D52EF10B7915}" type="pres">
      <dgm:prSet presAssocID="{4ADA9CA0-2F56-2B4C-B3B9-41ECF3E9CBFE}" presName="spaceRect" presStyleCnt="0"/>
      <dgm:spPr/>
    </dgm:pt>
    <dgm:pt modelId="{8BB06084-3804-4A38-BD7D-A0C7913C9820}" type="pres">
      <dgm:prSet presAssocID="{4ADA9CA0-2F56-2B4C-B3B9-41ECF3E9CBFE}" presName="textRect" presStyleLbl="revTx" presStyleIdx="3" presStyleCnt="6">
        <dgm:presLayoutVars>
          <dgm:chMax val="1"/>
          <dgm:chPref val="1"/>
        </dgm:presLayoutVars>
      </dgm:prSet>
      <dgm:spPr/>
    </dgm:pt>
    <dgm:pt modelId="{B3847B06-589E-4AC7-B3E6-0BBBA03464C2}" type="pres">
      <dgm:prSet presAssocID="{864B72CD-5BB7-AB45-9FA4-D33C49B96FB7}" presName="sibTrans" presStyleCnt="0"/>
      <dgm:spPr/>
    </dgm:pt>
    <dgm:pt modelId="{66515793-58C6-1C4B-B31D-E62E2188B5B2}" type="pres">
      <dgm:prSet presAssocID="{9B684584-DE2A-3842-83E8-C832E00C27EF}" presName="compNode" presStyleCnt="0"/>
      <dgm:spPr/>
    </dgm:pt>
    <dgm:pt modelId="{8718742A-48BC-684D-A605-D2C6FDA5D8DF}" type="pres">
      <dgm:prSet presAssocID="{9B684584-DE2A-3842-83E8-C832E00C27EF}" presName="iconBgRect" presStyleLbl="bgShp" presStyleIdx="4" presStyleCnt="6"/>
      <dgm:spPr>
        <a:prstGeom prst="round2DiagRect">
          <a:avLst>
            <a:gd name="adj1" fmla="val 29727"/>
            <a:gd name="adj2" fmla="val 0"/>
          </a:avLst>
        </a:prstGeom>
        <a:solidFill>
          <a:schemeClr val="accent1"/>
        </a:solidFill>
      </dgm:spPr>
    </dgm:pt>
    <dgm:pt modelId="{B7383DA0-218F-8D40-B15C-DEFEF3129683}" type="pres">
      <dgm:prSet presAssocID="{9B684584-DE2A-3842-83E8-C832E00C27EF}" presName="iconRect" presStyleLbl="node1" presStyleIdx="4" presStyleCnt="6"/>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pt>
    <dgm:pt modelId="{E0E2B64F-669F-3A4F-B84D-4AA1E2627B4C}" type="pres">
      <dgm:prSet presAssocID="{9B684584-DE2A-3842-83E8-C832E00C27EF}" presName="spaceRect" presStyleCnt="0"/>
      <dgm:spPr/>
    </dgm:pt>
    <dgm:pt modelId="{944ED62E-FCED-644C-8884-05FC6A6421F8}" type="pres">
      <dgm:prSet presAssocID="{9B684584-DE2A-3842-83E8-C832E00C27EF}" presName="textRect" presStyleLbl="revTx" presStyleIdx="4" presStyleCnt="6">
        <dgm:presLayoutVars>
          <dgm:chMax val="1"/>
          <dgm:chPref val="1"/>
        </dgm:presLayoutVars>
      </dgm:prSet>
      <dgm:spPr/>
    </dgm:pt>
    <dgm:pt modelId="{D1CDBF3E-9C88-C949-91EC-A1EE880C2AC2}" type="pres">
      <dgm:prSet presAssocID="{D3B8C72B-37B6-644E-BE6C-BCBCDD0DB295}" presName="sibTrans" presStyleCnt="0"/>
      <dgm:spPr/>
    </dgm:pt>
    <dgm:pt modelId="{462735D6-6C5D-479D-89BA-7AE27DD1D0F8}" type="pres">
      <dgm:prSet presAssocID="{ACA467DC-E6D3-0B43-8719-E8E5FD70F355}" presName="compNode" presStyleCnt="0"/>
      <dgm:spPr/>
    </dgm:pt>
    <dgm:pt modelId="{D72D8236-6547-48AA-8388-523C3F97450C}" type="pres">
      <dgm:prSet presAssocID="{ACA467DC-E6D3-0B43-8719-E8E5FD70F355}" presName="iconBgRect" presStyleLbl="bgShp" presStyleIdx="5" presStyleCnt="6"/>
      <dgm:spPr>
        <a:prstGeom prst="round2DiagRect">
          <a:avLst>
            <a:gd name="adj1" fmla="val 29727"/>
            <a:gd name="adj2" fmla="val 0"/>
          </a:avLst>
        </a:prstGeom>
        <a:solidFill>
          <a:schemeClr val="accent1"/>
        </a:solidFill>
      </dgm:spPr>
    </dgm:pt>
    <dgm:pt modelId="{B2840A91-60B8-4FF6-9A55-7D5B2BAD2C9D}" type="pres">
      <dgm:prSet presAssocID="{ACA467DC-E6D3-0B43-8719-E8E5FD70F35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773E9DA2-81D1-494B-B94F-07FD154D02C8}" type="pres">
      <dgm:prSet presAssocID="{ACA467DC-E6D3-0B43-8719-E8E5FD70F355}" presName="spaceRect" presStyleCnt="0"/>
      <dgm:spPr/>
    </dgm:pt>
    <dgm:pt modelId="{40E86A81-6D3E-460A-BB20-E0B25C34A659}" type="pres">
      <dgm:prSet presAssocID="{ACA467DC-E6D3-0B43-8719-E8E5FD70F355}" presName="textRect" presStyleLbl="revTx" presStyleIdx="5" presStyleCnt="6">
        <dgm:presLayoutVars>
          <dgm:chMax val="1"/>
          <dgm:chPref val="1"/>
        </dgm:presLayoutVars>
      </dgm:prSet>
      <dgm:spPr/>
    </dgm:pt>
  </dgm:ptLst>
  <dgm:cxnLst>
    <dgm:cxn modelId="{7FEDE401-BAF0-B14B-AFD9-87D8724D0A0D}" type="presOf" srcId="{4011B981-7122-9F42-95AA-E987A1295336}" destId="{A49601DE-AB07-42FF-9C9A-7B1074A366F9}" srcOrd="0" destOrd="0" presId="urn:microsoft.com/office/officeart/2018/5/layout/IconLeafLabelList"/>
    <dgm:cxn modelId="{8A19E217-01B6-1D4E-BA22-8541EC94AC2E}" type="presOf" srcId="{ACA467DC-E6D3-0B43-8719-E8E5FD70F355}" destId="{40E86A81-6D3E-460A-BB20-E0B25C34A659}" srcOrd="0" destOrd="0" presId="urn:microsoft.com/office/officeart/2018/5/layout/IconLeafLabelList"/>
    <dgm:cxn modelId="{054FD01E-085D-884D-B191-56B1FDCFC4B6}" srcId="{5D5ADCA0-A03E-BF49-88D8-6BB5B3F81B12}" destId="{ACA467DC-E6D3-0B43-8719-E8E5FD70F355}" srcOrd="5" destOrd="0" parTransId="{E6F283F3-CF98-244B-8636-F7BAED41F95F}" sibTransId="{5531DC6F-8AB8-7943-A1CC-8BF7E60254F8}"/>
    <dgm:cxn modelId="{9ADA2E2C-BFD2-F340-89D3-8337AE191BE5}" srcId="{5D5ADCA0-A03E-BF49-88D8-6BB5B3F81B12}" destId="{4ADA9CA0-2F56-2B4C-B3B9-41ECF3E9CBFE}" srcOrd="3" destOrd="0" parTransId="{4D3AB930-BD2C-BF4C-AE52-59162FA7EF47}" sibTransId="{864B72CD-5BB7-AB45-9FA4-D33C49B96FB7}"/>
    <dgm:cxn modelId="{5DBED63A-0B94-4F45-A513-85CFCA56617D}" type="presOf" srcId="{36A2C7C2-3A7B-214A-9692-799DD98FFB40}" destId="{6F883BB4-1E82-47FC-A16A-FFE4D73D2872}" srcOrd="0" destOrd="0" presId="urn:microsoft.com/office/officeart/2018/5/layout/IconLeafLabelList"/>
    <dgm:cxn modelId="{75E36B3D-1C03-5347-A004-130A28290CE6}" srcId="{5D5ADCA0-A03E-BF49-88D8-6BB5B3F81B12}" destId="{9B684584-DE2A-3842-83E8-C832E00C27EF}" srcOrd="4" destOrd="0" parTransId="{AB3E663D-1271-4548-B9EA-3CF2BD2AB85B}" sibTransId="{D3B8C72B-37B6-644E-BE6C-BCBCDD0DB295}"/>
    <dgm:cxn modelId="{04BD1F65-5EB2-514A-9883-E776E174BCB7}" srcId="{5D5ADCA0-A03E-BF49-88D8-6BB5B3F81B12}" destId="{4011B981-7122-9F42-95AA-E987A1295336}" srcOrd="0" destOrd="0" parTransId="{AC183B65-EE05-D449-9B01-4DD08C7DDFDB}" sibTransId="{9DA78605-4F32-C842-859B-5843CE10B03A}"/>
    <dgm:cxn modelId="{09125B6B-9722-464C-8977-09D742030EE1}" srcId="{5D5ADCA0-A03E-BF49-88D8-6BB5B3F81B12}" destId="{38C7102E-A8F5-A04A-85EB-E54CC4875CEB}" srcOrd="2" destOrd="0" parTransId="{AF2DC68F-B64E-2A45-8563-7128E90EB164}" sibTransId="{DEE7F237-7BE0-CE48-9F30-8D38F5882A8D}"/>
    <dgm:cxn modelId="{E92A5C85-35BD-4D4F-B0DD-575833DEAA2C}" srcId="{5D5ADCA0-A03E-BF49-88D8-6BB5B3F81B12}" destId="{36A2C7C2-3A7B-214A-9692-799DD98FFB40}" srcOrd="1" destOrd="0" parTransId="{D0BF522B-A4F3-5246-BA5C-63408A345827}" sibTransId="{1B03F6E3-49AC-F54C-9A6F-E4DFF937FCE6}"/>
    <dgm:cxn modelId="{D7071887-601E-324A-8A03-135C08AF5CB5}" type="presOf" srcId="{38C7102E-A8F5-A04A-85EB-E54CC4875CEB}" destId="{2C5D00A1-8D98-426B-A79B-3701F19F8B9B}" srcOrd="0" destOrd="0" presId="urn:microsoft.com/office/officeart/2018/5/layout/IconLeafLabelList"/>
    <dgm:cxn modelId="{B2BD6AAD-C308-CF42-89EF-913C0F1C4551}" type="presOf" srcId="{9B684584-DE2A-3842-83E8-C832E00C27EF}" destId="{944ED62E-FCED-644C-8884-05FC6A6421F8}" srcOrd="0" destOrd="0" presId="urn:microsoft.com/office/officeart/2018/5/layout/IconLeafLabelList"/>
    <dgm:cxn modelId="{76A62BB5-67A7-4B4E-B48C-583C00BE8FC4}" type="presOf" srcId="{4ADA9CA0-2F56-2B4C-B3B9-41ECF3E9CBFE}" destId="{8BB06084-3804-4A38-BD7D-A0C7913C9820}" srcOrd="0" destOrd="0" presId="urn:microsoft.com/office/officeart/2018/5/layout/IconLeafLabelList"/>
    <dgm:cxn modelId="{F42274F2-9BB6-7C4C-8681-CEDC21761C0D}" type="presOf" srcId="{5D5ADCA0-A03E-BF49-88D8-6BB5B3F81B12}" destId="{F8E1E70B-7315-4139-B8DB-EE4A44A338E3}" srcOrd="0" destOrd="0" presId="urn:microsoft.com/office/officeart/2018/5/layout/IconLeafLabelList"/>
    <dgm:cxn modelId="{2B2784D8-A3B0-6940-A038-327579EAC052}" type="presParOf" srcId="{F8E1E70B-7315-4139-B8DB-EE4A44A338E3}" destId="{6168AD4B-5424-4CDA-ABAD-4C2F205ED730}" srcOrd="0" destOrd="0" presId="urn:microsoft.com/office/officeart/2018/5/layout/IconLeafLabelList"/>
    <dgm:cxn modelId="{1BB529A1-7B65-3841-A002-211E5037C856}" type="presParOf" srcId="{6168AD4B-5424-4CDA-ABAD-4C2F205ED730}" destId="{9CACC76D-6B00-4E20-8591-A9E3AEA8F737}" srcOrd="0" destOrd="0" presId="urn:microsoft.com/office/officeart/2018/5/layout/IconLeafLabelList"/>
    <dgm:cxn modelId="{F17529A7-59AB-124F-B51F-D54090387290}" type="presParOf" srcId="{6168AD4B-5424-4CDA-ABAD-4C2F205ED730}" destId="{04519E81-345B-4DBC-8987-ABE175C9FA47}" srcOrd="1" destOrd="0" presId="urn:microsoft.com/office/officeart/2018/5/layout/IconLeafLabelList"/>
    <dgm:cxn modelId="{1CE8DAB3-DB3B-A648-9142-1A01B1A6D17F}" type="presParOf" srcId="{6168AD4B-5424-4CDA-ABAD-4C2F205ED730}" destId="{751018E6-FCB5-49EE-894F-CF17A8F4E820}" srcOrd="2" destOrd="0" presId="urn:microsoft.com/office/officeart/2018/5/layout/IconLeafLabelList"/>
    <dgm:cxn modelId="{977267AC-21E1-0D4D-8759-5ED697613D61}" type="presParOf" srcId="{6168AD4B-5424-4CDA-ABAD-4C2F205ED730}" destId="{A49601DE-AB07-42FF-9C9A-7B1074A366F9}" srcOrd="3" destOrd="0" presId="urn:microsoft.com/office/officeart/2018/5/layout/IconLeafLabelList"/>
    <dgm:cxn modelId="{7004C454-E835-7745-ADD5-1275F7D33040}" type="presParOf" srcId="{F8E1E70B-7315-4139-B8DB-EE4A44A338E3}" destId="{B32E450F-53BE-4A90-94BA-C13ADE62FDA0}" srcOrd="1" destOrd="0" presId="urn:microsoft.com/office/officeart/2018/5/layout/IconLeafLabelList"/>
    <dgm:cxn modelId="{0D51A811-D581-4348-8EA3-A8C1156E88C8}" type="presParOf" srcId="{F8E1E70B-7315-4139-B8DB-EE4A44A338E3}" destId="{C4801648-500D-4489-8BE9-B7E074035CE9}" srcOrd="2" destOrd="0" presId="urn:microsoft.com/office/officeart/2018/5/layout/IconLeafLabelList"/>
    <dgm:cxn modelId="{99427C1C-EE43-0549-831C-94518A0E9DC1}" type="presParOf" srcId="{C4801648-500D-4489-8BE9-B7E074035CE9}" destId="{AC682509-3B83-4585-8DCC-F2707A328A39}" srcOrd="0" destOrd="0" presId="urn:microsoft.com/office/officeart/2018/5/layout/IconLeafLabelList"/>
    <dgm:cxn modelId="{A16DB453-DE8A-FC4A-AFEF-FEAC5F378AC7}" type="presParOf" srcId="{C4801648-500D-4489-8BE9-B7E074035CE9}" destId="{7108453F-7BD2-4DA6-AB66-B6AFD88694BA}" srcOrd="1" destOrd="0" presId="urn:microsoft.com/office/officeart/2018/5/layout/IconLeafLabelList"/>
    <dgm:cxn modelId="{4C6E9BC3-1CD4-6C4F-8DE7-882BB3C3BD3F}" type="presParOf" srcId="{C4801648-500D-4489-8BE9-B7E074035CE9}" destId="{6549F773-84EE-4DFA-A479-2139DA5F8BAC}" srcOrd="2" destOrd="0" presId="urn:microsoft.com/office/officeart/2018/5/layout/IconLeafLabelList"/>
    <dgm:cxn modelId="{32A0C43C-F892-114A-AB48-DEF6C7F2F988}" type="presParOf" srcId="{C4801648-500D-4489-8BE9-B7E074035CE9}" destId="{6F883BB4-1E82-47FC-A16A-FFE4D73D2872}" srcOrd="3" destOrd="0" presId="urn:microsoft.com/office/officeart/2018/5/layout/IconLeafLabelList"/>
    <dgm:cxn modelId="{983D1C82-B455-314F-B911-8D6417337263}" type="presParOf" srcId="{F8E1E70B-7315-4139-B8DB-EE4A44A338E3}" destId="{C7FCCF7D-BCA7-4930-973D-7E11E6D69C59}" srcOrd="3" destOrd="0" presId="urn:microsoft.com/office/officeart/2018/5/layout/IconLeafLabelList"/>
    <dgm:cxn modelId="{5BA30B61-8204-B842-BCC3-36BBBFFCA2A9}" type="presParOf" srcId="{F8E1E70B-7315-4139-B8DB-EE4A44A338E3}" destId="{0E1EE3D4-0520-4DC5-AB19-BB5F9FC32469}" srcOrd="4" destOrd="0" presId="urn:microsoft.com/office/officeart/2018/5/layout/IconLeafLabelList"/>
    <dgm:cxn modelId="{01D0FFE9-FA8B-3047-91F2-E3C1E153E7B1}" type="presParOf" srcId="{0E1EE3D4-0520-4DC5-AB19-BB5F9FC32469}" destId="{D9D1AECB-16AC-4196-952C-F63439271DCE}" srcOrd="0" destOrd="0" presId="urn:microsoft.com/office/officeart/2018/5/layout/IconLeafLabelList"/>
    <dgm:cxn modelId="{4D22C661-BAB7-3749-AD31-00869373864C}" type="presParOf" srcId="{0E1EE3D4-0520-4DC5-AB19-BB5F9FC32469}" destId="{28818819-B472-46B8-A587-93063CA0EDB0}" srcOrd="1" destOrd="0" presId="urn:microsoft.com/office/officeart/2018/5/layout/IconLeafLabelList"/>
    <dgm:cxn modelId="{D90C9EE8-6A28-4A40-8678-2928F93DD95B}" type="presParOf" srcId="{0E1EE3D4-0520-4DC5-AB19-BB5F9FC32469}" destId="{FE5A8204-B391-4B81-A6E3-0063DE558882}" srcOrd="2" destOrd="0" presId="urn:microsoft.com/office/officeart/2018/5/layout/IconLeafLabelList"/>
    <dgm:cxn modelId="{8E787E22-309E-1C4C-B5B5-E015930AC662}" type="presParOf" srcId="{0E1EE3D4-0520-4DC5-AB19-BB5F9FC32469}" destId="{2C5D00A1-8D98-426B-A79B-3701F19F8B9B}" srcOrd="3" destOrd="0" presId="urn:microsoft.com/office/officeart/2018/5/layout/IconLeafLabelList"/>
    <dgm:cxn modelId="{A800F6F1-303A-614F-88D8-B6205C6AF124}" type="presParOf" srcId="{F8E1E70B-7315-4139-B8DB-EE4A44A338E3}" destId="{4D9E232F-D1FD-46F3-A30E-3E6B3CFDE6D5}" srcOrd="5" destOrd="0" presId="urn:microsoft.com/office/officeart/2018/5/layout/IconLeafLabelList"/>
    <dgm:cxn modelId="{2FA013D6-842F-454B-816B-F9DC1F8DC7A4}" type="presParOf" srcId="{F8E1E70B-7315-4139-B8DB-EE4A44A338E3}" destId="{E33F0030-71D8-4700-8B39-1DC8DB4EC040}" srcOrd="6" destOrd="0" presId="urn:microsoft.com/office/officeart/2018/5/layout/IconLeafLabelList"/>
    <dgm:cxn modelId="{5C98C85F-CBB9-B64F-9D2B-84F84A65DF05}" type="presParOf" srcId="{E33F0030-71D8-4700-8B39-1DC8DB4EC040}" destId="{BB5B0274-B8AD-41B6-B918-2520C57BAA4E}" srcOrd="0" destOrd="0" presId="urn:microsoft.com/office/officeart/2018/5/layout/IconLeafLabelList"/>
    <dgm:cxn modelId="{92EFAC83-651B-B24C-8A36-7B3F9BB3FBB6}" type="presParOf" srcId="{E33F0030-71D8-4700-8B39-1DC8DB4EC040}" destId="{CA32CBD5-8E8D-4B12-AD66-94F079B07E11}" srcOrd="1" destOrd="0" presId="urn:microsoft.com/office/officeart/2018/5/layout/IconLeafLabelList"/>
    <dgm:cxn modelId="{FB864724-D3B0-2349-9427-AD1809C4E55B}" type="presParOf" srcId="{E33F0030-71D8-4700-8B39-1DC8DB4EC040}" destId="{651D7D6A-C87A-467D-B7A8-D52EF10B7915}" srcOrd="2" destOrd="0" presId="urn:microsoft.com/office/officeart/2018/5/layout/IconLeafLabelList"/>
    <dgm:cxn modelId="{02821BA1-AA59-864C-97DE-F19D4AE28EDA}" type="presParOf" srcId="{E33F0030-71D8-4700-8B39-1DC8DB4EC040}" destId="{8BB06084-3804-4A38-BD7D-A0C7913C9820}" srcOrd="3" destOrd="0" presId="urn:microsoft.com/office/officeart/2018/5/layout/IconLeafLabelList"/>
    <dgm:cxn modelId="{D5CA2CAC-80A5-174E-96F3-24733883117C}" type="presParOf" srcId="{F8E1E70B-7315-4139-B8DB-EE4A44A338E3}" destId="{B3847B06-589E-4AC7-B3E6-0BBBA03464C2}" srcOrd="7" destOrd="0" presId="urn:microsoft.com/office/officeart/2018/5/layout/IconLeafLabelList"/>
    <dgm:cxn modelId="{8017699D-9CEF-F848-B135-24585DFC4AC8}" type="presParOf" srcId="{F8E1E70B-7315-4139-B8DB-EE4A44A338E3}" destId="{66515793-58C6-1C4B-B31D-E62E2188B5B2}" srcOrd="8" destOrd="0" presId="urn:microsoft.com/office/officeart/2018/5/layout/IconLeafLabelList"/>
    <dgm:cxn modelId="{77DBAFF6-AE61-F04D-ADF9-187B8B1C0EAE}" type="presParOf" srcId="{66515793-58C6-1C4B-B31D-E62E2188B5B2}" destId="{8718742A-48BC-684D-A605-D2C6FDA5D8DF}" srcOrd="0" destOrd="0" presId="urn:microsoft.com/office/officeart/2018/5/layout/IconLeafLabelList"/>
    <dgm:cxn modelId="{C33D433C-451B-EE4A-9D2D-FBBE71B95ADC}" type="presParOf" srcId="{66515793-58C6-1C4B-B31D-E62E2188B5B2}" destId="{B7383DA0-218F-8D40-B15C-DEFEF3129683}" srcOrd="1" destOrd="0" presId="urn:microsoft.com/office/officeart/2018/5/layout/IconLeafLabelList"/>
    <dgm:cxn modelId="{FB56DE8D-4B6E-2E42-A0A0-95A7EB9F71B3}" type="presParOf" srcId="{66515793-58C6-1C4B-B31D-E62E2188B5B2}" destId="{E0E2B64F-669F-3A4F-B84D-4AA1E2627B4C}" srcOrd="2" destOrd="0" presId="urn:microsoft.com/office/officeart/2018/5/layout/IconLeafLabelList"/>
    <dgm:cxn modelId="{3131872A-1124-004A-84B8-F702CAA009DF}" type="presParOf" srcId="{66515793-58C6-1C4B-B31D-E62E2188B5B2}" destId="{944ED62E-FCED-644C-8884-05FC6A6421F8}" srcOrd="3" destOrd="0" presId="urn:microsoft.com/office/officeart/2018/5/layout/IconLeafLabelList"/>
    <dgm:cxn modelId="{2BF238BC-CF6F-E94B-A6C6-2F70265D9512}" type="presParOf" srcId="{F8E1E70B-7315-4139-B8DB-EE4A44A338E3}" destId="{D1CDBF3E-9C88-C949-91EC-A1EE880C2AC2}" srcOrd="9" destOrd="0" presId="urn:microsoft.com/office/officeart/2018/5/layout/IconLeafLabelList"/>
    <dgm:cxn modelId="{5349A668-D153-6245-A2B5-F193245FB19B}" type="presParOf" srcId="{F8E1E70B-7315-4139-B8DB-EE4A44A338E3}" destId="{462735D6-6C5D-479D-89BA-7AE27DD1D0F8}" srcOrd="10" destOrd="0" presId="urn:microsoft.com/office/officeart/2018/5/layout/IconLeafLabelList"/>
    <dgm:cxn modelId="{6A313E65-9C04-4246-A47A-EF76E9A30EF4}" type="presParOf" srcId="{462735D6-6C5D-479D-89BA-7AE27DD1D0F8}" destId="{D72D8236-6547-48AA-8388-523C3F97450C}" srcOrd="0" destOrd="0" presId="urn:microsoft.com/office/officeart/2018/5/layout/IconLeafLabelList"/>
    <dgm:cxn modelId="{F0E8A373-8F19-C946-8E16-A3F1CBB3B5A8}" type="presParOf" srcId="{462735D6-6C5D-479D-89BA-7AE27DD1D0F8}" destId="{B2840A91-60B8-4FF6-9A55-7D5B2BAD2C9D}" srcOrd="1" destOrd="0" presId="urn:microsoft.com/office/officeart/2018/5/layout/IconLeafLabelList"/>
    <dgm:cxn modelId="{E8C51E81-E796-8248-B946-ED687D5461DB}" type="presParOf" srcId="{462735D6-6C5D-479D-89BA-7AE27DD1D0F8}" destId="{773E9DA2-81D1-494B-B94F-07FD154D02C8}" srcOrd="2" destOrd="0" presId="urn:microsoft.com/office/officeart/2018/5/layout/IconLeafLabelList"/>
    <dgm:cxn modelId="{AC392720-95D5-B242-BEDA-8029AE1369AE}" type="presParOf" srcId="{462735D6-6C5D-479D-89BA-7AE27DD1D0F8}" destId="{40E86A81-6D3E-460A-BB20-E0B25C34A6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097924-0391-5D4A-BD48-1542043A3A85}" type="doc">
      <dgm:prSet loTypeId="urn:microsoft.com/office/officeart/2018/2/layout/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9AF56C7-83C9-0948-9129-6311C0AC0698}">
      <dgm:prSet/>
      <dgm:spPr/>
      <dgm:t>
        <a:bodyPr/>
        <a:lstStyle/>
        <a:p>
          <a:pPr>
            <a:lnSpc>
              <a:spcPct val="100000"/>
            </a:lnSpc>
            <a:defRPr b="1"/>
          </a:pPr>
          <a:r>
            <a:rPr lang="en-US" baseline="0" dirty="0"/>
            <a:t>Stewardship and Data Governance</a:t>
          </a:r>
          <a:endParaRPr lang="en-US" dirty="0"/>
        </a:p>
      </dgm:t>
    </dgm:pt>
    <dgm:pt modelId="{D81E5BB1-BB27-9940-B98A-1A78100B4A2D}" type="parTrans" cxnId="{85B28223-0AAC-2D44-94AC-49C2F925A07B}">
      <dgm:prSet/>
      <dgm:spPr/>
      <dgm:t>
        <a:bodyPr/>
        <a:lstStyle/>
        <a:p>
          <a:endParaRPr lang="en-US"/>
        </a:p>
      </dgm:t>
    </dgm:pt>
    <dgm:pt modelId="{2AE7834B-A362-014D-BC8A-8DDDF2AD18B1}" type="sibTrans" cxnId="{85B28223-0AAC-2D44-94AC-49C2F925A07B}">
      <dgm:prSet/>
      <dgm:spPr/>
      <dgm:t>
        <a:bodyPr/>
        <a:lstStyle/>
        <a:p>
          <a:endParaRPr lang="en-US"/>
        </a:p>
      </dgm:t>
    </dgm:pt>
    <dgm:pt modelId="{A8FABC78-B98E-F349-83F8-2B91E2D5D31C}">
      <dgm:prSet/>
      <dgm:spPr/>
      <dgm:t>
        <a:bodyPr/>
        <a:lstStyle/>
        <a:p>
          <a:pPr>
            <a:lnSpc>
              <a:spcPct val="100000"/>
            </a:lnSpc>
          </a:pPr>
          <a:r>
            <a:rPr lang="en-US"/>
            <a:t>Appropriate Use of Data for Public View</a:t>
          </a:r>
        </a:p>
      </dgm:t>
    </dgm:pt>
    <dgm:pt modelId="{83670849-ADCC-9A48-941F-078BC24DBD18}" type="parTrans" cxnId="{855A3387-20D5-7744-9E62-A1908C58E019}">
      <dgm:prSet/>
      <dgm:spPr/>
      <dgm:t>
        <a:bodyPr/>
        <a:lstStyle/>
        <a:p>
          <a:endParaRPr lang="en-US"/>
        </a:p>
      </dgm:t>
    </dgm:pt>
    <dgm:pt modelId="{D7FDCAA8-7A1A-904C-AA6F-1DF35388CF6F}" type="sibTrans" cxnId="{855A3387-20D5-7744-9E62-A1908C58E019}">
      <dgm:prSet/>
      <dgm:spPr/>
      <dgm:t>
        <a:bodyPr/>
        <a:lstStyle/>
        <a:p>
          <a:endParaRPr lang="en-US"/>
        </a:p>
      </dgm:t>
    </dgm:pt>
    <dgm:pt modelId="{85E5CB8C-E055-BF43-A6BC-4A0628FFB116}">
      <dgm:prSet/>
      <dgm:spPr/>
      <dgm:t>
        <a:bodyPr/>
        <a:lstStyle/>
        <a:p>
          <a:pPr>
            <a:lnSpc>
              <a:spcPct val="100000"/>
            </a:lnSpc>
          </a:pPr>
          <a:r>
            <a:rPr lang="en-US"/>
            <a:t>Data Sensitivities</a:t>
          </a:r>
        </a:p>
      </dgm:t>
    </dgm:pt>
    <dgm:pt modelId="{0F09943E-A71B-EF49-94BB-D20BF1EA2A60}" type="parTrans" cxnId="{1908CD2B-6854-9D46-B7DD-0ED016D32884}">
      <dgm:prSet/>
      <dgm:spPr/>
      <dgm:t>
        <a:bodyPr/>
        <a:lstStyle/>
        <a:p>
          <a:endParaRPr lang="en-US"/>
        </a:p>
      </dgm:t>
    </dgm:pt>
    <dgm:pt modelId="{B720B120-477B-9645-8463-1A0B5243F0EC}" type="sibTrans" cxnId="{1908CD2B-6854-9D46-B7DD-0ED016D32884}">
      <dgm:prSet/>
      <dgm:spPr/>
      <dgm:t>
        <a:bodyPr/>
        <a:lstStyle/>
        <a:p>
          <a:endParaRPr lang="en-US"/>
        </a:p>
      </dgm:t>
    </dgm:pt>
    <dgm:pt modelId="{E64B34E3-B1C4-704C-93F9-752467C3B9E3}">
      <dgm:prSet/>
      <dgm:spPr/>
      <dgm:t>
        <a:bodyPr/>
        <a:lstStyle/>
        <a:p>
          <a:pPr>
            <a:lnSpc>
              <a:spcPct val="100000"/>
            </a:lnSpc>
          </a:pPr>
          <a:r>
            <a:rPr lang="en-US"/>
            <a:t>Economic Value and Leverage</a:t>
          </a:r>
        </a:p>
      </dgm:t>
    </dgm:pt>
    <dgm:pt modelId="{989B2E7E-B548-6F40-9F0D-D5827B738854}" type="parTrans" cxnId="{A50EC0F3-1074-B648-8B78-4054C81C41D3}">
      <dgm:prSet/>
      <dgm:spPr/>
      <dgm:t>
        <a:bodyPr/>
        <a:lstStyle/>
        <a:p>
          <a:endParaRPr lang="en-US"/>
        </a:p>
      </dgm:t>
    </dgm:pt>
    <dgm:pt modelId="{F6694FE7-4A5B-7B46-B3B6-9784373D0031}" type="sibTrans" cxnId="{A50EC0F3-1074-B648-8B78-4054C81C41D3}">
      <dgm:prSet/>
      <dgm:spPr/>
      <dgm:t>
        <a:bodyPr/>
        <a:lstStyle/>
        <a:p>
          <a:endParaRPr lang="en-US"/>
        </a:p>
      </dgm:t>
    </dgm:pt>
    <dgm:pt modelId="{2376198A-F907-144C-B124-3D7C38E97F54}">
      <dgm:prSet/>
      <dgm:spPr/>
      <dgm:t>
        <a:bodyPr/>
        <a:lstStyle/>
        <a:p>
          <a:pPr>
            <a:lnSpc>
              <a:spcPct val="100000"/>
            </a:lnSpc>
          </a:pPr>
          <a:r>
            <a:rPr lang="en-US"/>
            <a:t>Researcher Identification</a:t>
          </a:r>
        </a:p>
      </dgm:t>
    </dgm:pt>
    <dgm:pt modelId="{38545B78-DCDC-1F4F-82DA-6F61F4B6B672}" type="parTrans" cxnId="{E1F9DBE9-699E-624A-B519-4586A55215E1}">
      <dgm:prSet/>
      <dgm:spPr/>
      <dgm:t>
        <a:bodyPr/>
        <a:lstStyle/>
        <a:p>
          <a:endParaRPr lang="en-US"/>
        </a:p>
      </dgm:t>
    </dgm:pt>
    <dgm:pt modelId="{E0D16642-86A3-B949-9DB9-E035A593DAFA}" type="sibTrans" cxnId="{E1F9DBE9-699E-624A-B519-4586A55215E1}">
      <dgm:prSet/>
      <dgm:spPr/>
      <dgm:t>
        <a:bodyPr/>
        <a:lstStyle/>
        <a:p>
          <a:endParaRPr lang="en-US"/>
        </a:p>
      </dgm:t>
    </dgm:pt>
    <dgm:pt modelId="{EF2BE639-DFB9-F04B-981B-7B0E03BF9509}">
      <dgm:prSet/>
      <dgm:spPr/>
      <dgm:t>
        <a:bodyPr/>
        <a:lstStyle/>
        <a:p>
          <a:pPr>
            <a:lnSpc>
              <a:spcPct val="100000"/>
            </a:lnSpc>
            <a:defRPr b="1"/>
          </a:pPr>
          <a:r>
            <a:rPr lang="en-US" baseline="0" dirty="0"/>
            <a:t>Scholarly Management</a:t>
          </a:r>
          <a:endParaRPr lang="en-US" dirty="0"/>
        </a:p>
      </dgm:t>
    </dgm:pt>
    <dgm:pt modelId="{3C17CEC2-CD43-2545-BFC4-25B768DDB7EF}" type="parTrans" cxnId="{463DDA39-C94A-CC4D-BF74-6785F230F209}">
      <dgm:prSet/>
      <dgm:spPr/>
      <dgm:t>
        <a:bodyPr/>
        <a:lstStyle/>
        <a:p>
          <a:endParaRPr lang="en-US"/>
        </a:p>
      </dgm:t>
    </dgm:pt>
    <dgm:pt modelId="{8D05E694-2A97-F541-AB71-F106FEDFD6D0}" type="sibTrans" cxnId="{463DDA39-C94A-CC4D-BF74-6785F230F209}">
      <dgm:prSet/>
      <dgm:spPr/>
      <dgm:t>
        <a:bodyPr/>
        <a:lstStyle/>
        <a:p>
          <a:endParaRPr lang="en-US"/>
        </a:p>
      </dgm:t>
    </dgm:pt>
    <dgm:pt modelId="{FB5C9B94-C6D5-9F46-A177-BD0291987174}">
      <dgm:prSet/>
      <dgm:spPr/>
      <dgm:t>
        <a:bodyPr/>
        <a:lstStyle/>
        <a:p>
          <a:pPr>
            <a:lnSpc>
              <a:spcPct val="100000"/>
            </a:lnSpc>
            <a:defRPr b="1"/>
          </a:pPr>
          <a:r>
            <a:rPr lang="en-US" baseline="0" dirty="0"/>
            <a:t>Training &amp; Instruction</a:t>
          </a:r>
          <a:endParaRPr lang="en-US" dirty="0"/>
        </a:p>
      </dgm:t>
    </dgm:pt>
    <dgm:pt modelId="{8065377A-E43C-F346-85A4-B34FE4EBB200}" type="parTrans" cxnId="{BDA4BB64-62BB-754F-A5A7-6E3FBC1A4688}">
      <dgm:prSet/>
      <dgm:spPr/>
      <dgm:t>
        <a:bodyPr/>
        <a:lstStyle/>
        <a:p>
          <a:endParaRPr lang="en-US"/>
        </a:p>
      </dgm:t>
    </dgm:pt>
    <dgm:pt modelId="{EFC59858-5231-8C4A-8B15-8B8555218FF4}" type="sibTrans" cxnId="{BDA4BB64-62BB-754F-A5A7-6E3FBC1A4688}">
      <dgm:prSet/>
      <dgm:spPr/>
      <dgm:t>
        <a:bodyPr/>
        <a:lstStyle/>
        <a:p>
          <a:endParaRPr lang="en-US"/>
        </a:p>
      </dgm:t>
    </dgm:pt>
    <dgm:pt modelId="{B2C81CF1-570B-A24A-ACD7-A344045370FB}">
      <dgm:prSet/>
      <dgm:spPr/>
      <dgm:t>
        <a:bodyPr/>
        <a:lstStyle/>
        <a:p>
          <a:pPr>
            <a:lnSpc>
              <a:spcPct val="100000"/>
            </a:lnSpc>
          </a:pPr>
          <a:r>
            <a:rPr lang="en-US" dirty="0"/>
            <a:t>Scholarly Communications &amp; Copyright Issues</a:t>
          </a:r>
        </a:p>
      </dgm:t>
    </dgm:pt>
    <dgm:pt modelId="{33E66D87-ABF0-E242-BE45-89AB4867E314}" type="parTrans" cxnId="{2417FBB1-1134-A44E-A9A8-4C03AFC8F284}">
      <dgm:prSet/>
      <dgm:spPr/>
      <dgm:t>
        <a:bodyPr/>
        <a:lstStyle/>
        <a:p>
          <a:endParaRPr lang="en-US"/>
        </a:p>
      </dgm:t>
    </dgm:pt>
    <dgm:pt modelId="{31ADB17A-F754-BB42-AEEB-B5F1C4E972A1}" type="sibTrans" cxnId="{2417FBB1-1134-A44E-A9A8-4C03AFC8F284}">
      <dgm:prSet/>
      <dgm:spPr/>
      <dgm:t>
        <a:bodyPr/>
        <a:lstStyle/>
        <a:p>
          <a:endParaRPr lang="en-US"/>
        </a:p>
      </dgm:t>
    </dgm:pt>
    <dgm:pt modelId="{6FB251E5-11C2-E34F-BA08-7A0676102040}">
      <dgm:prSet/>
      <dgm:spPr/>
      <dgm:t>
        <a:bodyPr/>
        <a:lstStyle/>
        <a:p>
          <a:pPr>
            <a:lnSpc>
              <a:spcPct val="100000"/>
            </a:lnSpc>
          </a:pPr>
          <a:r>
            <a:rPr lang="en-US"/>
            <a:t>Bibliographic Management Services</a:t>
          </a:r>
        </a:p>
      </dgm:t>
    </dgm:pt>
    <dgm:pt modelId="{C81D6D0D-A1E4-914B-95E5-F69D3A6C195B}" type="parTrans" cxnId="{6EAE90A8-5186-1447-84AA-C375460E4B48}">
      <dgm:prSet/>
      <dgm:spPr/>
      <dgm:t>
        <a:bodyPr/>
        <a:lstStyle/>
        <a:p>
          <a:endParaRPr lang="en-US"/>
        </a:p>
      </dgm:t>
    </dgm:pt>
    <dgm:pt modelId="{CCEFEA8A-8843-E048-8F76-4BBC5AC5248F}" type="sibTrans" cxnId="{6EAE90A8-5186-1447-84AA-C375460E4B48}">
      <dgm:prSet/>
      <dgm:spPr/>
      <dgm:t>
        <a:bodyPr/>
        <a:lstStyle/>
        <a:p>
          <a:endParaRPr lang="en-US"/>
        </a:p>
      </dgm:t>
    </dgm:pt>
    <dgm:pt modelId="{7D486E24-D3BE-EB41-B241-1E61C6F56AE6}">
      <dgm:prSet/>
      <dgm:spPr/>
      <dgm:t>
        <a:bodyPr/>
        <a:lstStyle/>
        <a:p>
          <a:pPr>
            <a:lnSpc>
              <a:spcPct val="100000"/>
            </a:lnSpc>
          </a:pPr>
          <a:r>
            <a:rPr lang="en-US"/>
            <a:t>Indexes and Bibliographic Tools</a:t>
          </a:r>
        </a:p>
      </dgm:t>
    </dgm:pt>
    <dgm:pt modelId="{68FA90A4-24E0-134E-BBE0-E25FA11C6ED7}" type="parTrans" cxnId="{D2B2E076-5F19-444A-8423-85C2A67B1B15}">
      <dgm:prSet/>
      <dgm:spPr/>
      <dgm:t>
        <a:bodyPr/>
        <a:lstStyle/>
        <a:p>
          <a:endParaRPr lang="en-US"/>
        </a:p>
      </dgm:t>
    </dgm:pt>
    <dgm:pt modelId="{368B81A8-4ABF-594B-9DFA-8C738F44742F}" type="sibTrans" cxnId="{D2B2E076-5F19-444A-8423-85C2A67B1B15}">
      <dgm:prSet/>
      <dgm:spPr/>
      <dgm:t>
        <a:bodyPr/>
        <a:lstStyle/>
        <a:p>
          <a:endParaRPr lang="en-US"/>
        </a:p>
      </dgm:t>
    </dgm:pt>
    <dgm:pt modelId="{AECA8039-04FE-BA4D-A735-EC3B9B498695}">
      <dgm:prSet/>
      <dgm:spPr/>
      <dgm:t>
        <a:bodyPr/>
        <a:lstStyle/>
        <a:p>
          <a:pPr>
            <a:lnSpc>
              <a:spcPct val="100000"/>
            </a:lnSpc>
          </a:pPr>
          <a:r>
            <a:rPr lang="en-US" dirty="0"/>
            <a:t>Import/Export Services</a:t>
          </a:r>
        </a:p>
      </dgm:t>
    </dgm:pt>
    <dgm:pt modelId="{A12DF523-FDE5-1C4D-A309-4B3398ED8178}" type="parTrans" cxnId="{1FA1E6AE-5650-9B48-9819-96F0FA664084}">
      <dgm:prSet/>
      <dgm:spPr/>
      <dgm:t>
        <a:bodyPr/>
        <a:lstStyle/>
        <a:p>
          <a:endParaRPr lang="en-US"/>
        </a:p>
      </dgm:t>
    </dgm:pt>
    <dgm:pt modelId="{CB582984-20CF-174D-B750-72BAA891D440}" type="sibTrans" cxnId="{1FA1E6AE-5650-9B48-9819-96F0FA664084}">
      <dgm:prSet/>
      <dgm:spPr/>
      <dgm:t>
        <a:bodyPr/>
        <a:lstStyle/>
        <a:p>
          <a:endParaRPr lang="en-US"/>
        </a:p>
      </dgm:t>
    </dgm:pt>
    <dgm:pt modelId="{4120630F-7C28-4949-874C-B09383532169}">
      <dgm:prSet/>
      <dgm:spPr/>
      <dgm:t>
        <a:bodyPr/>
        <a:lstStyle/>
        <a:p>
          <a:pPr>
            <a:lnSpc>
              <a:spcPct val="100000"/>
            </a:lnSpc>
          </a:pPr>
          <a:r>
            <a:rPr lang="en-US"/>
            <a:t>Open/Restricted Access</a:t>
          </a:r>
        </a:p>
      </dgm:t>
    </dgm:pt>
    <dgm:pt modelId="{492AF823-86FB-A843-A918-BD6298B27690}" type="parTrans" cxnId="{37DE939C-7A87-C94D-B325-7765997299E9}">
      <dgm:prSet/>
      <dgm:spPr/>
      <dgm:t>
        <a:bodyPr/>
        <a:lstStyle/>
        <a:p>
          <a:endParaRPr lang="en-US"/>
        </a:p>
      </dgm:t>
    </dgm:pt>
    <dgm:pt modelId="{4668034A-E749-0A40-8C5F-8788E02125B0}" type="sibTrans" cxnId="{37DE939C-7A87-C94D-B325-7765997299E9}">
      <dgm:prSet/>
      <dgm:spPr/>
      <dgm:t>
        <a:bodyPr/>
        <a:lstStyle/>
        <a:p>
          <a:endParaRPr lang="en-US"/>
        </a:p>
      </dgm:t>
    </dgm:pt>
    <dgm:pt modelId="{AF5A6E2C-7514-EE45-838B-B91DB14CCC34}">
      <dgm:prSet/>
      <dgm:spPr/>
      <dgm:t>
        <a:bodyPr/>
        <a:lstStyle/>
        <a:p>
          <a:pPr>
            <a:lnSpc>
              <a:spcPct val="100000"/>
            </a:lnSpc>
          </a:pPr>
          <a:r>
            <a:rPr lang="en-US" dirty="0"/>
            <a:t>Researcher Identity</a:t>
          </a:r>
        </a:p>
        <a:p>
          <a:pPr>
            <a:lnSpc>
              <a:spcPct val="100000"/>
            </a:lnSpc>
          </a:pPr>
          <a:r>
            <a:rPr lang="en-US" dirty="0"/>
            <a:t>Researcher Impact</a:t>
          </a:r>
        </a:p>
        <a:p>
          <a:pPr>
            <a:lnSpc>
              <a:spcPct val="100000"/>
            </a:lnSpc>
          </a:pPr>
          <a:r>
            <a:rPr lang="en-US" dirty="0"/>
            <a:t>Expertise Networks</a:t>
          </a:r>
        </a:p>
      </dgm:t>
    </dgm:pt>
    <dgm:pt modelId="{9F48DA61-B759-944B-9D12-BB3A2C05A480}" type="parTrans" cxnId="{7E5B5E89-75F1-B343-B681-AFAF88CF0496}">
      <dgm:prSet/>
      <dgm:spPr/>
      <dgm:t>
        <a:bodyPr/>
        <a:lstStyle/>
        <a:p>
          <a:endParaRPr lang="en-US"/>
        </a:p>
      </dgm:t>
    </dgm:pt>
    <dgm:pt modelId="{3D626C07-D7A6-734B-A8E5-024347EF65F1}" type="sibTrans" cxnId="{7E5B5E89-75F1-B343-B681-AFAF88CF0496}">
      <dgm:prSet/>
      <dgm:spPr/>
      <dgm:t>
        <a:bodyPr/>
        <a:lstStyle/>
        <a:p>
          <a:endParaRPr lang="en-US"/>
        </a:p>
      </dgm:t>
    </dgm:pt>
    <dgm:pt modelId="{D7874294-DE5D-1541-BFDC-6A93E55161C9}">
      <dgm:prSet/>
      <dgm:spPr/>
      <dgm:t>
        <a:bodyPr/>
        <a:lstStyle/>
        <a:p>
          <a:pPr>
            <a:lnSpc>
              <a:spcPct val="100000"/>
            </a:lnSpc>
          </a:pPr>
          <a:r>
            <a:rPr lang="en-US" dirty="0"/>
            <a:t>Researcher Impact</a:t>
          </a:r>
        </a:p>
        <a:p>
          <a:pPr>
            <a:lnSpc>
              <a:spcPct val="100000"/>
            </a:lnSpc>
          </a:pPr>
          <a:r>
            <a:rPr lang="en-US" dirty="0"/>
            <a:t>Digital Preservation</a:t>
          </a:r>
        </a:p>
      </dgm:t>
    </dgm:pt>
    <dgm:pt modelId="{7AE42A84-31A1-054E-92DC-33090D31A3F2}" type="parTrans" cxnId="{10D22AF0-0716-3A4A-889A-183DC3355CA9}">
      <dgm:prSet/>
      <dgm:spPr/>
      <dgm:t>
        <a:bodyPr/>
        <a:lstStyle/>
        <a:p>
          <a:endParaRPr lang="en-US"/>
        </a:p>
      </dgm:t>
    </dgm:pt>
    <dgm:pt modelId="{CE7E52BC-3DAE-4D44-9B04-0B44452CB1DB}" type="sibTrans" cxnId="{10D22AF0-0716-3A4A-889A-183DC3355CA9}">
      <dgm:prSet/>
      <dgm:spPr/>
      <dgm:t>
        <a:bodyPr/>
        <a:lstStyle/>
        <a:p>
          <a:endParaRPr lang="en-US"/>
        </a:p>
      </dgm:t>
    </dgm:pt>
    <dgm:pt modelId="{59412F7C-04BD-E944-8BEA-66F5A0374787}">
      <dgm:prSet/>
      <dgm:spPr/>
      <dgm:t>
        <a:bodyPr/>
        <a:lstStyle/>
        <a:p>
          <a:pPr>
            <a:lnSpc>
              <a:spcPct val="100000"/>
            </a:lnSpc>
          </a:pPr>
          <a:r>
            <a:rPr lang="en-US" baseline="0" dirty="0"/>
            <a:t>Repository Integrations</a:t>
          </a:r>
          <a:endParaRPr lang="en-US" dirty="0"/>
        </a:p>
      </dgm:t>
    </dgm:pt>
    <dgm:pt modelId="{0D5B1886-3D8E-4C46-AC89-C009524811B5}" type="parTrans" cxnId="{8179C5C7-8688-D849-AFCD-D9FFE3B36BC8}">
      <dgm:prSet/>
      <dgm:spPr/>
      <dgm:t>
        <a:bodyPr/>
        <a:lstStyle/>
        <a:p>
          <a:endParaRPr lang="en-US"/>
        </a:p>
      </dgm:t>
    </dgm:pt>
    <dgm:pt modelId="{91CAFED1-A04C-6B4E-A943-FC9217A46B5C}" type="sibTrans" cxnId="{8179C5C7-8688-D849-AFCD-D9FFE3B36BC8}">
      <dgm:prSet/>
      <dgm:spPr/>
      <dgm:t>
        <a:bodyPr/>
        <a:lstStyle/>
        <a:p>
          <a:endParaRPr lang="en-US"/>
        </a:p>
      </dgm:t>
    </dgm:pt>
    <dgm:pt modelId="{8B41CAA9-0496-7C4B-AFBF-1C8041FC625C}">
      <dgm:prSet/>
      <dgm:spPr/>
      <dgm:t>
        <a:bodyPr/>
        <a:lstStyle/>
        <a:p>
          <a:pPr>
            <a:lnSpc>
              <a:spcPct val="100000"/>
            </a:lnSpc>
            <a:defRPr b="1"/>
          </a:pPr>
          <a:r>
            <a:rPr lang="en-US" dirty="0"/>
            <a:t>Data Analysis &amp; Visualization</a:t>
          </a:r>
        </a:p>
      </dgm:t>
    </dgm:pt>
    <dgm:pt modelId="{443694D7-8593-8445-8D16-15414AE342FF}" type="parTrans" cxnId="{0B03F365-9117-634A-9E44-A442AEF4AD17}">
      <dgm:prSet/>
      <dgm:spPr/>
      <dgm:t>
        <a:bodyPr/>
        <a:lstStyle/>
        <a:p>
          <a:endParaRPr lang="en-US"/>
        </a:p>
      </dgm:t>
    </dgm:pt>
    <dgm:pt modelId="{9DC25799-0980-1E4C-96EE-6D646C580F1E}" type="sibTrans" cxnId="{0B03F365-9117-634A-9E44-A442AEF4AD17}">
      <dgm:prSet/>
      <dgm:spPr/>
      <dgm:t>
        <a:bodyPr/>
        <a:lstStyle/>
        <a:p>
          <a:endParaRPr lang="en-US"/>
        </a:p>
      </dgm:t>
    </dgm:pt>
    <dgm:pt modelId="{2BA4D598-B06A-254A-8C24-1FF83F78989A}">
      <dgm:prSet/>
      <dgm:spPr/>
      <dgm:t>
        <a:bodyPr/>
        <a:lstStyle/>
        <a:p>
          <a:pPr>
            <a:lnSpc>
              <a:spcPct val="100000"/>
            </a:lnSpc>
          </a:pPr>
          <a:r>
            <a:rPr lang="en-US" dirty="0"/>
            <a:t>Data Reporting</a:t>
          </a:r>
        </a:p>
      </dgm:t>
    </dgm:pt>
    <dgm:pt modelId="{E963C365-F952-1241-AF91-E3F65CBC006B}" type="parTrans" cxnId="{F2E909E9-C960-7B45-BECB-DC726A5609F6}">
      <dgm:prSet/>
      <dgm:spPr/>
      <dgm:t>
        <a:bodyPr/>
        <a:lstStyle/>
        <a:p>
          <a:endParaRPr lang="en-US"/>
        </a:p>
      </dgm:t>
    </dgm:pt>
    <dgm:pt modelId="{52D0C4DF-481B-8547-8BE6-DE76E0BDADCA}" type="sibTrans" cxnId="{F2E909E9-C960-7B45-BECB-DC726A5609F6}">
      <dgm:prSet/>
      <dgm:spPr/>
      <dgm:t>
        <a:bodyPr/>
        <a:lstStyle/>
        <a:p>
          <a:endParaRPr lang="en-US"/>
        </a:p>
      </dgm:t>
    </dgm:pt>
    <dgm:pt modelId="{86DC92B5-4F44-5C40-B07D-3D68B18972E5}">
      <dgm:prSet/>
      <dgm:spPr/>
      <dgm:t>
        <a:bodyPr/>
        <a:lstStyle/>
        <a:p>
          <a:pPr>
            <a:lnSpc>
              <a:spcPct val="100000"/>
            </a:lnSpc>
          </a:pPr>
          <a:r>
            <a:rPr lang="en-US" dirty="0"/>
            <a:t>Business Intelligence</a:t>
          </a:r>
        </a:p>
      </dgm:t>
    </dgm:pt>
    <dgm:pt modelId="{AA333047-6263-4646-BF12-7F9C2567DE20}" type="parTrans" cxnId="{9A513C48-5AFA-5E44-A4EC-1711A6169214}">
      <dgm:prSet/>
      <dgm:spPr/>
      <dgm:t>
        <a:bodyPr/>
        <a:lstStyle/>
        <a:p>
          <a:endParaRPr lang="en-US"/>
        </a:p>
      </dgm:t>
    </dgm:pt>
    <dgm:pt modelId="{FE707539-ADC4-004C-85C8-3E3654A704FC}" type="sibTrans" cxnId="{9A513C48-5AFA-5E44-A4EC-1711A6169214}">
      <dgm:prSet/>
      <dgm:spPr/>
      <dgm:t>
        <a:bodyPr/>
        <a:lstStyle/>
        <a:p>
          <a:endParaRPr lang="en-US"/>
        </a:p>
      </dgm:t>
    </dgm:pt>
    <dgm:pt modelId="{D0B0B3B7-C867-B446-A602-CE232EABC817}">
      <dgm:prSet/>
      <dgm:spPr/>
      <dgm:t>
        <a:bodyPr/>
        <a:lstStyle/>
        <a:p>
          <a:pPr>
            <a:lnSpc>
              <a:spcPct val="100000"/>
            </a:lnSpc>
          </a:pPr>
          <a:r>
            <a:rPr lang="en-US" dirty="0"/>
            <a:t>Research Opportunities</a:t>
          </a:r>
        </a:p>
      </dgm:t>
    </dgm:pt>
    <dgm:pt modelId="{B10350E1-ECA0-3245-AEEB-89E48AB70659}" type="parTrans" cxnId="{5E1667C8-BA32-C84C-856E-65B659419B2E}">
      <dgm:prSet/>
      <dgm:spPr/>
      <dgm:t>
        <a:bodyPr/>
        <a:lstStyle/>
        <a:p>
          <a:endParaRPr lang="en-US"/>
        </a:p>
      </dgm:t>
    </dgm:pt>
    <dgm:pt modelId="{9241F243-0AA2-D84F-B31E-1DBFC18EEC2E}" type="sibTrans" cxnId="{5E1667C8-BA32-C84C-856E-65B659419B2E}">
      <dgm:prSet/>
      <dgm:spPr/>
      <dgm:t>
        <a:bodyPr/>
        <a:lstStyle/>
        <a:p>
          <a:endParaRPr lang="en-US"/>
        </a:p>
      </dgm:t>
    </dgm:pt>
    <dgm:pt modelId="{B4BD8931-0718-9040-8935-53904299D9AD}">
      <dgm:prSet/>
      <dgm:spPr/>
      <dgm:t>
        <a:bodyPr/>
        <a:lstStyle/>
        <a:p>
          <a:pPr>
            <a:lnSpc>
              <a:spcPct val="100000"/>
            </a:lnSpc>
          </a:pPr>
          <a:r>
            <a:rPr lang="en-US" dirty="0"/>
            <a:t>Expert Finding</a:t>
          </a:r>
        </a:p>
        <a:p>
          <a:pPr>
            <a:lnSpc>
              <a:spcPct val="100000"/>
            </a:lnSpc>
          </a:pPr>
          <a:r>
            <a:rPr lang="en-US" dirty="0"/>
            <a:t>Network Analysis</a:t>
          </a:r>
        </a:p>
        <a:p>
          <a:pPr>
            <a:lnSpc>
              <a:spcPct val="100000"/>
            </a:lnSpc>
          </a:pPr>
          <a:endParaRPr lang="en-US" dirty="0"/>
        </a:p>
      </dgm:t>
    </dgm:pt>
    <dgm:pt modelId="{65E6DD67-0F23-D046-A5E5-56F5B4D565F3}" type="parTrans" cxnId="{1F7C5EA6-54C3-864A-ABDE-10DA9CB06AC7}">
      <dgm:prSet/>
      <dgm:spPr/>
      <dgm:t>
        <a:bodyPr/>
        <a:lstStyle/>
        <a:p>
          <a:endParaRPr lang="en-US"/>
        </a:p>
      </dgm:t>
    </dgm:pt>
    <dgm:pt modelId="{D7F99D27-5126-964B-A904-634E11F715D2}" type="sibTrans" cxnId="{1F7C5EA6-54C3-864A-ABDE-10DA9CB06AC7}">
      <dgm:prSet/>
      <dgm:spPr/>
      <dgm:t>
        <a:bodyPr/>
        <a:lstStyle/>
        <a:p>
          <a:endParaRPr lang="en-US"/>
        </a:p>
      </dgm:t>
    </dgm:pt>
    <dgm:pt modelId="{BB9A5BC2-1155-462C-B93B-419A0B8F957F}" type="pres">
      <dgm:prSet presAssocID="{63097924-0391-5D4A-BD48-1542043A3A85}" presName="root" presStyleCnt="0">
        <dgm:presLayoutVars>
          <dgm:dir/>
          <dgm:resizeHandles val="exact"/>
        </dgm:presLayoutVars>
      </dgm:prSet>
      <dgm:spPr/>
    </dgm:pt>
    <dgm:pt modelId="{EC79F2BA-CAEC-4F81-88D5-C11FA014ACAA}" type="pres">
      <dgm:prSet presAssocID="{39AF56C7-83C9-0948-9129-6311C0AC0698}" presName="compNode" presStyleCnt="0"/>
      <dgm:spPr/>
    </dgm:pt>
    <dgm:pt modelId="{5B143B1D-0045-4634-8946-1EFCB3B09525}" type="pres">
      <dgm:prSet presAssocID="{39AF56C7-83C9-0948-9129-6311C0AC0698}" presName="iconRect" presStyleLbl="node1" presStyleIdx="0" presStyleCnt="4" custLinFactNeighborX="59570" custLinFactNeighborY="-8847"/>
      <dgm:spPr>
        <a:xfrm>
          <a:off x="3369" y="557496"/>
          <a:ext cx="647577" cy="647577"/>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gm:spPr>
      <dgm:extLst/>
    </dgm:pt>
    <dgm:pt modelId="{DF909945-3282-40D9-9051-357C4FA84CE6}" type="pres">
      <dgm:prSet presAssocID="{39AF56C7-83C9-0948-9129-6311C0AC0698}" presName="iconSpace" presStyleCnt="0"/>
      <dgm:spPr/>
    </dgm:pt>
    <dgm:pt modelId="{26291536-C38C-468C-8532-4F703F44AADF}" type="pres">
      <dgm:prSet presAssocID="{39AF56C7-83C9-0948-9129-6311C0AC0698}" presName="parTx" presStyleLbl="revTx" presStyleIdx="0" presStyleCnt="8">
        <dgm:presLayoutVars>
          <dgm:chMax val="0"/>
          <dgm:chPref val="0"/>
        </dgm:presLayoutVars>
      </dgm:prSet>
      <dgm:spPr/>
    </dgm:pt>
    <dgm:pt modelId="{10B7B8B9-AF87-4CD1-A2F1-C9CD187B4DE4}" type="pres">
      <dgm:prSet presAssocID="{39AF56C7-83C9-0948-9129-6311C0AC0698}" presName="txSpace" presStyleCnt="0"/>
      <dgm:spPr/>
    </dgm:pt>
    <dgm:pt modelId="{FF2C7507-BA02-4BE2-B7E9-F8BFB63F5999}" type="pres">
      <dgm:prSet presAssocID="{39AF56C7-83C9-0948-9129-6311C0AC0698}" presName="desTx" presStyleLbl="revTx" presStyleIdx="1" presStyleCnt="8">
        <dgm:presLayoutVars/>
      </dgm:prSet>
      <dgm:spPr/>
    </dgm:pt>
    <dgm:pt modelId="{05044634-76E9-4998-AAF7-9FACFE1D0DCD}" type="pres">
      <dgm:prSet presAssocID="{2AE7834B-A362-014D-BC8A-8DDDF2AD18B1}" presName="sibTrans" presStyleCnt="0"/>
      <dgm:spPr/>
    </dgm:pt>
    <dgm:pt modelId="{92C6EB13-81B2-4F42-B276-D5548955D731}" type="pres">
      <dgm:prSet presAssocID="{EF2BE639-DFB9-F04B-981B-7B0E03BF9509}" presName="compNode" presStyleCnt="0"/>
      <dgm:spPr/>
    </dgm:pt>
    <dgm:pt modelId="{E09ABC8D-47A3-4DCF-9451-8C9EFE33997B}" type="pres">
      <dgm:prSet presAssocID="{EF2BE639-DFB9-F04B-981B-7B0E03BF9509}" presName="iconRect" presStyleLbl="node1" presStyleIdx="1" presStyleCnt="4" custLinFactNeighborX="61776" custLinFactNeighborY="-8847"/>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nlock"/>
        </a:ext>
      </dgm:extLst>
    </dgm:pt>
    <dgm:pt modelId="{83FE4817-3322-4CBE-A478-FBF35508F4F4}" type="pres">
      <dgm:prSet presAssocID="{EF2BE639-DFB9-F04B-981B-7B0E03BF9509}" presName="iconSpace" presStyleCnt="0"/>
      <dgm:spPr/>
    </dgm:pt>
    <dgm:pt modelId="{A01DBE95-48F6-4F10-9622-076D7135DB46}" type="pres">
      <dgm:prSet presAssocID="{EF2BE639-DFB9-F04B-981B-7B0E03BF9509}" presName="parTx" presStyleLbl="revTx" presStyleIdx="2" presStyleCnt="8">
        <dgm:presLayoutVars>
          <dgm:chMax val="0"/>
          <dgm:chPref val="0"/>
        </dgm:presLayoutVars>
      </dgm:prSet>
      <dgm:spPr/>
    </dgm:pt>
    <dgm:pt modelId="{23B13C09-66D7-437C-A91B-18E635F81F1C}" type="pres">
      <dgm:prSet presAssocID="{EF2BE639-DFB9-F04B-981B-7B0E03BF9509}" presName="txSpace" presStyleCnt="0"/>
      <dgm:spPr/>
    </dgm:pt>
    <dgm:pt modelId="{DA0D8743-4F4E-4CC8-807C-F0EB4E219E87}" type="pres">
      <dgm:prSet presAssocID="{EF2BE639-DFB9-F04B-981B-7B0E03BF9509}" presName="desTx" presStyleLbl="revTx" presStyleIdx="3" presStyleCnt="8">
        <dgm:presLayoutVars/>
      </dgm:prSet>
      <dgm:spPr/>
    </dgm:pt>
    <dgm:pt modelId="{7FBB47C5-E9E3-4DBB-B23B-4776E632CAAA}" type="pres">
      <dgm:prSet presAssocID="{8D05E694-2A97-F541-AB71-F106FEDFD6D0}" presName="sibTrans" presStyleCnt="0"/>
      <dgm:spPr/>
    </dgm:pt>
    <dgm:pt modelId="{447117C6-4C52-4E2F-AEC9-BE91CAD2074D}" type="pres">
      <dgm:prSet presAssocID="{FB5C9B94-C6D5-9F46-A177-BD0291987174}" presName="compNode" presStyleCnt="0"/>
      <dgm:spPr/>
    </dgm:pt>
    <dgm:pt modelId="{7B92CA12-1B45-4C92-BE81-26F85D3BC833}" type="pres">
      <dgm:prSet presAssocID="{FB5C9B94-C6D5-9F46-A177-BD0291987174}" presName="iconRect" presStyleLbl="node1" presStyleIdx="2" presStyleCnt="4" custLinFactNeighborX="82658" custLinFactNeighborY="384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oks"/>
        </a:ext>
      </dgm:extLst>
    </dgm:pt>
    <dgm:pt modelId="{D1FAB173-02F8-47F0-AA23-2DE20743739B}" type="pres">
      <dgm:prSet presAssocID="{FB5C9B94-C6D5-9F46-A177-BD0291987174}" presName="iconSpace" presStyleCnt="0"/>
      <dgm:spPr/>
    </dgm:pt>
    <dgm:pt modelId="{1B418262-E325-420B-993E-CD5EEB4FF39C}" type="pres">
      <dgm:prSet presAssocID="{FB5C9B94-C6D5-9F46-A177-BD0291987174}" presName="parTx" presStyleLbl="revTx" presStyleIdx="4" presStyleCnt="8">
        <dgm:presLayoutVars>
          <dgm:chMax val="0"/>
          <dgm:chPref val="0"/>
        </dgm:presLayoutVars>
      </dgm:prSet>
      <dgm:spPr/>
    </dgm:pt>
    <dgm:pt modelId="{CB167E91-9F10-42AD-B4A6-A289D5E10C05}" type="pres">
      <dgm:prSet presAssocID="{FB5C9B94-C6D5-9F46-A177-BD0291987174}" presName="txSpace" presStyleCnt="0"/>
      <dgm:spPr/>
    </dgm:pt>
    <dgm:pt modelId="{CCB13843-8A40-4F32-BB26-2A8654B5B65A}" type="pres">
      <dgm:prSet presAssocID="{FB5C9B94-C6D5-9F46-A177-BD0291987174}" presName="desTx" presStyleLbl="revTx" presStyleIdx="5" presStyleCnt="8">
        <dgm:presLayoutVars/>
      </dgm:prSet>
      <dgm:spPr/>
    </dgm:pt>
    <dgm:pt modelId="{744FD270-5BB9-7241-9347-C96383D2C559}" type="pres">
      <dgm:prSet presAssocID="{EFC59858-5231-8C4A-8B15-8B8555218FF4}" presName="sibTrans" presStyleCnt="0"/>
      <dgm:spPr/>
    </dgm:pt>
    <dgm:pt modelId="{ADC74DA4-968B-124C-A55C-BE7C6500D1DB}" type="pres">
      <dgm:prSet presAssocID="{8B41CAA9-0496-7C4B-AFBF-1C8041FC625C}" presName="compNode" presStyleCnt="0"/>
      <dgm:spPr/>
    </dgm:pt>
    <dgm:pt modelId="{956A931A-E0E1-BF42-949D-F78113E5AC5D}" type="pres">
      <dgm:prSet presAssocID="{8B41CAA9-0496-7C4B-AFBF-1C8041FC625C}" presName="iconRect" presStyleLbl="node1" presStyleIdx="3" presStyleCnt="4" custLinFactNeighborX="65932" custLinFactNeighborY="8949"/>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2ECC1D4E-05F3-F34E-B829-E2B449876E71}" type="pres">
      <dgm:prSet presAssocID="{8B41CAA9-0496-7C4B-AFBF-1C8041FC625C}" presName="iconSpace" presStyleCnt="0"/>
      <dgm:spPr/>
    </dgm:pt>
    <dgm:pt modelId="{F53B3151-4AD4-2A48-B0C6-A4901DD78DCD}" type="pres">
      <dgm:prSet presAssocID="{8B41CAA9-0496-7C4B-AFBF-1C8041FC625C}" presName="parTx" presStyleLbl="revTx" presStyleIdx="6" presStyleCnt="8">
        <dgm:presLayoutVars>
          <dgm:chMax val="0"/>
          <dgm:chPref val="0"/>
        </dgm:presLayoutVars>
      </dgm:prSet>
      <dgm:spPr/>
    </dgm:pt>
    <dgm:pt modelId="{0DE8FF05-AD50-5D45-9CCB-FB7396831F5A}" type="pres">
      <dgm:prSet presAssocID="{8B41CAA9-0496-7C4B-AFBF-1C8041FC625C}" presName="txSpace" presStyleCnt="0"/>
      <dgm:spPr/>
    </dgm:pt>
    <dgm:pt modelId="{48879F84-2D89-B644-B7D0-0EE8A6A79829}" type="pres">
      <dgm:prSet presAssocID="{8B41CAA9-0496-7C4B-AFBF-1C8041FC625C}" presName="desTx" presStyleLbl="revTx" presStyleIdx="7" presStyleCnt="8">
        <dgm:presLayoutVars/>
      </dgm:prSet>
      <dgm:spPr/>
    </dgm:pt>
  </dgm:ptLst>
  <dgm:cxnLst>
    <dgm:cxn modelId="{DC171A0C-BB65-5E48-BA46-BAB8996F38AE}" type="presOf" srcId="{2376198A-F907-144C-B124-3D7C38E97F54}" destId="{FF2C7507-BA02-4BE2-B7E9-F8BFB63F5999}" srcOrd="0" destOrd="3" presId="urn:microsoft.com/office/officeart/2018/2/layout/IconLabelDescriptionList"/>
    <dgm:cxn modelId="{DB6FBD10-6A75-D541-9253-D2D84F8AEBAF}" type="presOf" srcId="{85E5CB8C-E055-BF43-A6BC-4A0628FFB116}" destId="{FF2C7507-BA02-4BE2-B7E9-F8BFB63F5999}" srcOrd="0" destOrd="1" presId="urn:microsoft.com/office/officeart/2018/2/layout/IconLabelDescriptionList"/>
    <dgm:cxn modelId="{F32B3B1F-9F6D-0249-9284-073017E6B54C}" type="presOf" srcId="{2BA4D598-B06A-254A-8C24-1FF83F78989A}" destId="{48879F84-2D89-B644-B7D0-0EE8A6A79829}" srcOrd="0" destOrd="0" presId="urn:microsoft.com/office/officeart/2018/2/layout/IconLabelDescriptionList"/>
    <dgm:cxn modelId="{85B28223-0AAC-2D44-94AC-49C2F925A07B}" srcId="{63097924-0391-5D4A-BD48-1542043A3A85}" destId="{39AF56C7-83C9-0948-9129-6311C0AC0698}" srcOrd="0" destOrd="0" parTransId="{D81E5BB1-BB27-9940-B98A-1A78100B4A2D}" sibTransId="{2AE7834B-A362-014D-BC8A-8DDDF2AD18B1}"/>
    <dgm:cxn modelId="{1908CD2B-6854-9D46-B7DD-0ED016D32884}" srcId="{39AF56C7-83C9-0948-9129-6311C0AC0698}" destId="{85E5CB8C-E055-BF43-A6BC-4A0628FFB116}" srcOrd="1" destOrd="0" parTransId="{0F09943E-A71B-EF49-94BB-D20BF1EA2A60}" sibTransId="{B720B120-477B-9645-8463-1A0B5243F0EC}"/>
    <dgm:cxn modelId="{DBB2C733-5757-2C4E-9E34-0BF8824ECC73}" type="presOf" srcId="{63097924-0391-5D4A-BD48-1542043A3A85}" destId="{BB9A5BC2-1155-462C-B93B-419A0B8F957F}" srcOrd="0" destOrd="0" presId="urn:microsoft.com/office/officeart/2018/2/layout/IconLabelDescriptionList"/>
    <dgm:cxn modelId="{AFC6BB36-C1AD-9248-A27F-A8D58DE54D4E}" type="presOf" srcId="{A8FABC78-B98E-F349-83F8-2B91E2D5D31C}" destId="{FF2C7507-BA02-4BE2-B7E9-F8BFB63F5999}" srcOrd="0" destOrd="0" presId="urn:microsoft.com/office/officeart/2018/2/layout/IconLabelDescriptionList"/>
    <dgm:cxn modelId="{893B8039-AB60-344C-BF64-636EC5F1BF94}" type="presOf" srcId="{8B41CAA9-0496-7C4B-AFBF-1C8041FC625C}" destId="{F53B3151-4AD4-2A48-B0C6-A4901DD78DCD}" srcOrd="0" destOrd="0" presId="urn:microsoft.com/office/officeart/2018/2/layout/IconLabelDescriptionList"/>
    <dgm:cxn modelId="{463DDA39-C94A-CC4D-BF74-6785F230F209}" srcId="{63097924-0391-5D4A-BD48-1542043A3A85}" destId="{EF2BE639-DFB9-F04B-981B-7B0E03BF9509}" srcOrd="1" destOrd="0" parTransId="{3C17CEC2-CD43-2545-BFC4-25B768DDB7EF}" sibTransId="{8D05E694-2A97-F541-AB71-F106FEDFD6D0}"/>
    <dgm:cxn modelId="{E364955B-6A4F-D94D-834B-FC62E35BE7AB}" type="presOf" srcId="{B4BD8931-0718-9040-8935-53904299D9AD}" destId="{48879F84-2D89-B644-B7D0-0EE8A6A79829}" srcOrd="0" destOrd="3" presId="urn:microsoft.com/office/officeart/2018/2/layout/IconLabelDescriptionList"/>
    <dgm:cxn modelId="{C9A0495D-A295-BA4C-BBBF-A38F1318DB56}" type="presOf" srcId="{4120630F-7C28-4949-874C-B09383532169}" destId="{DA0D8743-4F4E-4CC8-807C-F0EB4E219E87}" srcOrd="0" destOrd="2" presId="urn:microsoft.com/office/officeart/2018/2/layout/IconLabelDescriptionList"/>
    <dgm:cxn modelId="{BDA4BB64-62BB-754F-A5A7-6E3FBC1A4688}" srcId="{63097924-0391-5D4A-BD48-1542043A3A85}" destId="{FB5C9B94-C6D5-9F46-A177-BD0291987174}" srcOrd="2" destOrd="0" parTransId="{8065377A-E43C-F346-85A4-B34FE4EBB200}" sibTransId="{EFC59858-5231-8C4A-8B15-8B8555218FF4}"/>
    <dgm:cxn modelId="{0B03F365-9117-634A-9E44-A442AEF4AD17}" srcId="{63097924-0391-5D4A-BD48-1542043A3A85}" destId="{8B41CAA9-0496-7C4B-AFBF-1C8041FC625C}" srcOrd="3" destOrd="0" parTransId="{443694D7-8593-8445-8D16-15414AE342FF}" sibTransId="{9DC25799-0980-1E4C-96EE-6D646C580F1E}"/>
    <dgm:cxn modelId="{9A513C48-5AFA-5E44-A4EC-1711A6169214}" srcId="{8B41CAA9-0496-7C4B-AFBF-1C8041FC625C}" destId="{86DC92B5-4F44-5C40-B07D-3D68B18972E5}" srcOrd="1" destOrd="0" parTransId="{AA333047-6263-4646-BF12-7F9C2567DE20}" sibTransId="{FE707539-ADC4-004C-85C8-3E3654A704FC}"/>
    <dgm:cxn modelId="{D2B2E076-5F19-444A-8423-85C2A67B1B15}" srcId="{FB5C9B94-C6D5-9F46-A177-BD0291987174}" destId="{7D486E24-D3BE-EB41-B241-1E61C6F56AE6}" srcOrd="2" destOrd="0" parTransId="{68FA90A4-24E0-134E-BBE0-E25FA11C6ED7}" sibTransId="{368B81A8-4ABF-594B-9DFA-8C738F44742F}"/>
    <dgm:cxn modelId="{0DF7687C-9EB7-4D46-A684-BEFF4BAF731E}" type="presOf" srcId="{E64B34E3-B1C4-704C-93F9-752467C3B9E3}" destId="{FF2C7507-BA02-4BE2-B7E9-F8BFB63F5999}" srcOrd="0" destOrd="2" presId="urn:microsoft.com/office/officeart/2018/2/layout/IconLabelDescriptionList"/>
    <dgm:cxn modelId="{4BC25984-F5BA-E04C-BEBE-D530E5C60FED}" type="presOf" srcId="{59412F7C-04BD-E944-8BEA-66F5A0374787}" destId="{DA0D8743-4F4E-4CC8-807C-F0EB4E219E87}" srcOrd="0" destOrd="0" presId="urn:microsoft.com/office/officeart/2018/2/layout/IconLabelDescriptionList"/>
    <dgm:cxn modelId="{855A3387-20D5-7744-9E62-A1908C58E019}" srcId="{39AF56C7-83C9-0948-9129-6311C0AC0698}" destId="{A8FABC78-B98E-F349-83F8-2B91E2D5D31C}" srcOrd="0" destOrd="0" parTransId="{83670849-ADCC-9A48-941F-078BC24DBD18}" sibTransId="{D7FDCAA8-7A1A-904C-AA6F-1DF35388CF6F}"/>
    <dgm:cxn modelId="{7E5B5E89-75F1-B343-B681-AFAF88CF0496}" srcId="{EF2BE639-DFB9-F04B-981B-7B0E03BF9509}" destId="{AF5A6E2C-7514-EE45-838B-B91DB14CCC34}" srcOrd="3" destOrd="0" parTransId="{9F48DA61-B759-944B-9D12-BB3A2C05A480}" sibTransId="{3D626C07-D7A6-734B-A8E5-024347EF65F1}"/>
    <dgm:cxn modelId="{0348C789-E9C6-314A-878B-995160BE02ED}" type="presOf" srcId="{D0B0B3B7-C867-B446-A602-CE232EABC817}" destId="{48879F84-2D89-B644-B7D0-0EE8A6A79829}" srcOrd="0" destOrd="2" presId="urn:microsoft.com/office/officeart/2018/2/layout/IconLabelDescriptionList"/>
    <dgm:cxn modelId="{2FC5EB89-7FB4-CA47-B6D1-6F5F58AFC523}" type="presOf" srcId="{D7874294-DE5D-1541-BFDC-6A93E55161C9}" destId="{FF2C7507-BA02-4BE2-B7E9-F8BFB63F5999}" srcOrd="0" destOrd="4" presId="urn:microsoft.com/office/officeart/2018/2/layout/IconLabelDescriptionList"/>
    <dgm:cxn modelId="{37DE939C-7A87-C94D-B325-7765997299E9}" srcId="{EF2BE639-DFB9-F04B-981B-7B0E03BF9509}" destId="{4120630F-7C28-4949-874C-B09383532169}" srcOrd="2" destOrd="0" parTransId="{492AF823-86FB-A843-A918-BD6298B27690}" sibTransId="{4668034A-E749-0A40-8C5F-8788E02125B0}"/>
    <dgm:cxn modelId="{1F7C5EA6-54C3-864A-ABDE-10DA9CB06AC7}" srcId="{8B41CAA9-0496-7C4B-AFBF-1C8041FC625C}" destId="{B4BD8931-0718-9040-8935-53904299D9AD}" srcOrd="3" destOrd="0" parTransId="{65E6DD67-0F23-D046-A5E5-56F5B4D565F3}" sibTransId="{D7F99D27-5126-964B-A904-634E11F715D2}"/>
    <dgm:cxn modelId="{6EAE90A8-5186-1447-84AA-C375460E4B48}" srcId="{FB5C9B94-C6D5-9F46-A177-BD0291987174}" destId="{6FB251E5-11C2-E34F-BA08-7A0676102040}" srcOrd="1" destOrd="0" parTransId="{C81D6D0D-A1E4-914B-95E5-F69D3A6C195B}" sibTransId="{CCEFEA8A-8843-E048-8F76-4BBC5AC5248F}"/>
    <dgm:cxn modelId="{0B2759AA-E0CB-1F4A-B34F-09394B8B5E3B}" type="presOf" srcId="{AF5A6E2C-7514-EE45-838B-B91DB14CCC34}" destId="{DA0D8743-4F4E-4CC8-807C-F0EB4E219E87}" srcOrd="0" destOrd="3" presId="urn:microsoft.com/office/officeart/2018/2/layout/IconLabelDescriptionList"/>
    <dgm:cxn modelId="{1FA1E6AE-5650-9B48-9819-96F0FA664084}" srcId="{EF2BE639-DFB9-F04B-981B-7B0E03BF9509}" destId="{AECA8039-04FE-BA4D-A735-EC3B9B498695}" srcOrd="1" destOrd="0" parTransId="{A12DF523-FDE5-1C4D-A309-4B3398ED8178}" sibTransId="{CB582984-20CF-174D-B750-72BAA891D440}"/>
    <dgm:cxn modelId="{0C2DF9B1-C025-E242-BAE3-4A5D999F6D7D}" type="presOf" srcId="{B2C81CF1-570B-A24A-ACD7-A344045370FB}" destId="{CCB13843-8A40-4F32-BB26-2A8654B5B65A}" srcOrd="0" destOrd="0" presId="urn:microsoft.com/office/officeart/2018/2/layout/IconLabelDescriptionList"/>
    <dgm:cxn modelId="{2417FBB1-1134-A44E-A9A8-4C03AFC8F284}" srcId="{FB5C9B94-C6D5-9F46-A177-BD0291987174}" destId="{B2C81CF1-570B-A24A-ACD7-A344045370FB}" srcOrd="0" destOrd="0" parTransId="{33E66D87-ABF0-E242-BE45-89AB4867E314}" sibTransId="{31ADB17A-F754-BB42-AEEB-B5F1C4E972A1}"/>
    <dgm:cxn modelId="{95B0BEB7-D04E-BB4B-AF0D-6F2BB4C272CA}" type="presOf" srcId="{39AF56C7-83C9-0948-9129-6311C0AC0698}" destId="{26291536-C38C-468C-8532-4F703F44AADF}" srcOrd="0" destOrd="0" presId="urn:microsoft.com/office/officeart/2018/2/layout/IconLabelDescriptionList"/>
    <dgm:cxn modelId="{E02E60C3-D074-0E49-8767-1E047A851F9C}" type="presOf" srcId="{EF2BE639-DFB9-F04B-981B-7B0E03BF9509}" destId="{A01DBE95-48F6-4F10-9622-076D7135DB46}" srcOrd="0" destOrd="0" presId="urn:microsoft.com/office/officeart/2018/2/layout/IconLabelDescriptionList"/>
    <dgm:cxn modelId="{CAC642C4-C036-1243-942E-EEF5D3BD0630}" type="presOf" srcId="{6FB251E5-11C2-E34F-BA08-7A0676102040}" destId="{CCB13843-8A40-4F32-BB26-2A8654B5B65A}" srcOrd="0" destOrd="1" presId="urn:microsoft.com/office/officeart/2018/2/layout/IconLabelDescriptionList"/>
    <dgm:cxn modelId="{8179C5C7-8688-D849-AFCD-D9FFE3B36BC8}" srcId="{EF2BE639-DFB9-F04B-981B-7B0E03BF9509}" destId="{59412F7C-04BD-E944-8BEA-66F5A0374787}" srcOrd="0" destOrd="0" parTransId="{0D5B1886-3D8E-4C46-AC89-C009524811B5}" sibTransId="{91CAFED1-A04C-6B4E-A943-FC9217A46B5C}"/>
    <dgm:cxn modelId="{5E1667C8-BA32-C84C-856E-65B659419B2E}" srcId="{8B41CAA9-0496-7C4B-AFBF-1C8041FC625C}" destId="{D0B0B3B7-C867-B446-A602-CE232EABC817}" srcOrd="2" destOrd="0" parTransId="{B10350E1-ECA0-3245-AEEB-89E48AB70659}" sibTransId="{9241F243-0AA2-D84F-B31E-1DBFC18EEC2E}"/>
    <dgm:cxn modelId="{ED216FD8-F662-5645-88AD-BE9E3DEBE594}" type="presOf" srcId="{86DC92B5-4F44-5C40-B07D-3D68B18972E5}" destId="{48879F84-2D89-B644-B7D0-0EE8A6A79829}" srcOrd="0" destOrd="1" presId="urn:microsoft.com/office/officeart/2018/2/layout/IconLabelDescriptionList"/>
    <dgm:cxn modelId="{BD2F34DD-05DA-9546-A472-F24040EA7F50}" type="presOf" srcId="{7D486E24-D3BE-EB41-B241-1E61C6F56AE6}" destId="{CCB13843-8A40-4F32-BB26-2A8654B5B65A}" srcOrd="0" destOrd="2" presId="urn:microsoft.com/office/officeart/2018/2/layout/IconLabelDescriptionList"/>
    <dgm:cxn modelId="{F2E909E9-C960-7B45-BECB-DC726A5609F6}" srcId="{8B41CAA9-0496-7C4B-AFBF-1C8041FC625C}" destId="{2BA4D598-B06A-254A-8C24-1FF83F78989A}" srcOrd="0" destOrd="0" parTransId="{E963C365-F952-1241-AF91-E3F65CBC006B}" sibTransId="{52D0C4DF-481B-8547-8BE6-DE76E0BDADCA}"/>
    <dgm:cxn modelId="{F7130FE9-8A97-0A47-9AAE-09A6155B32CD}" type="presOf" srcId="{FB5C9B94-C6D5-9F46-A177-BD0291987174}" destId="{1B418262-E325-420B-993E-CD5EEB4FF39C}" srcOrd="0" destOrd="0" presId="urn:microsoft.com/office/officeart/2018/2/layout/IconLabelDescriptionList"/>
    <dgm:cxn modelId="{E1F9DBE9-699E-624A-B519-4586A55215E1}" srcId="{39AF56C7-83C9-0948-9129-6311C0AC0698}" destId="{2376198A-F907-144C-B124-3D7C38E97F54}" srcOrd="3" destOrd="0" parTransId="{38545B78-DCDC-1F4F-82DA-6F61F4B6B672}" sibTransId="{E0D16642-86A3-B949-9DB9-E035A593DAFA}"/>
    <dgm:cxn modelId="{10D22AF0-0716-3A4A-889A-183DC3355CA9}" srcId="{39AF56C7-83C9-0948-9129-6311C0AC0698}" destId="{D7874294-DE5D-1541-BFDC-6A93E55161C9}" srcOrd="4" destOrd="0" parTransId="{7AE42A84-31A1-054E-92DC-33090D31A3F2}" sibTransId="{CE7E52BC-3DAE-4D44-9B04-0B44452CB1DB}"/>
    <dgm:cxn modelId="{941F06F2-AE12-6E4D-9810-634C298C6375}" type="presOf" srcId="{AECA8039-04FE-BA4D-A735-EC3B9B498695}" destId="{DA0D8743-4F4E-4CC8-807C-F0EB4E219E87}" srcOrd="0" destOrd="1" presId="urn:microsoft.com/office/officeart/2018/2/layout/IconLabelDescriptionList"/>
    <dgm:cxn modelId="{A50EC0F3-1074-B648-8B78-4054C81C41D3}" srcId="{39AF56C7-83C9-0948-9129-6311C0AC0698}" destId="{E64B34E3-B1C4-704C-93F9-752467C3B9E3}" srcOrd="2" destOrd="0" parTransId="{989B2E7E-B548-6F40-9F0D-D5827B738854}" sibTransId="{F6694FE7-4A5B-7B46-B3B6-9784373D0031}"/>
    <dgm:cxn modelId="{71CBC957-3F87-6C4B-9256-702E990928A0}" type="presParOf" srcId="{BB9A5BC2-1155-462C-B93B-419A0B8F957F}" destId="{EC79F2BA-CAEC-4F81-88D5-C11FA014ACAA}" srcOrd="0" destOrd="0" presId="urn:microsoft.com/office/officeart/2018/2/layout/IconLabelDescriptionList"/>
    <dgm:cxn modelId="{63E878A7-85F1-AA4C-8994-B2579838E14A}" type="presParOf" srcId="{EC79F2BA-CAEC-4F81-88D5-C11FA014ACAA}" destId="{5B143B1D-0045-4634-8946-1EFCB3B09525}" srcOrd="0" destOrd="0" presId="urn:microsoft.com/office/officeart/2018/2/layout/IconLabelDescriptionList"/>
    <dgm:cxn modelId="{106B50D5-3D64-F847-B6F3-D521A95364DD}" type="presParOf" srcId="{EC79F2BA-CAEC-4F81-88D5-C11FA014ACAA}" destId="{DF909945-3282-40D9-9051-357C4FA84CE6}" srcOrd="1" destOrd="0" presId="urn:microsoft.com/office/officeart/2018/2/layout/IconLabelDescriptionList"/>
    <dgm:cxn modelId="{4BCE5175-05D8-2B49-B092-3F5F3F7117EA}" type="presParOf" srcId="{EC79F2BA-CAEC-4F81-88D5-C11FA014ACAA}" destId="{26291536-C38C-468C-8532-4F703F44AADF}" srcOrd="2" destOrd="0" presId="urn:microsoft.com/office/officeart/2018/2/layout/IconLabelDescriptionList"/>
    <dgm:cxn modelId="{DE7D7DF7-1015-D346-8C2E-D3FD1A92CA43}" type="presParOf" srcId="{EC79F2BA-CAEC-4F81-88D5-C11FA014ACAA}" destId="{10B7B8B9-AF87-4CD1-A2F1-C9CD187B4DE4}" srcOrd="3" destOrd="0" presId="urn:microsoft.com/office/officeart/2018/2/layout/IconLabelDescriptionList"/>
    <dgm:cxn modelId="{8C4E4FBA-212A-C049-8892-2CE9D9FD5D20}" type="presParOf" srcId="{EC79F2BA-CAEC-4F81-88D5-C11FA014ACAA}" destId="{FF2C7507-BA02-4BE2-B7E9-F8BFB63F5999}" srcOrd="4" destOrd="0" presId="urn:microsoft.com/office/officeart/2018/2/layout/IconLabelDescriptionList"/>
    <dgm:cxn modelId="{14A1D788-BB96-2F41-B3DD-50A6B7BDE0E7}" type="presParOf" srcId="{BB9A5BC2-1155-462C-B93B-419A0B8F957F}" destId="{05044634-76E9-4998-AAF7-9FACFE1D0DCD}" srcOrd="1" destOrd="0" presId="urn:microsoft.com/office/officeart/2018/2/layout/IconLabelDescriptionList"/>
    <dgm:cxn modelId="{811524E2-7835-2645-821C-B26FDDB407A0}" type="presParOf" srcId="{BB9A5BC2-1155-462C-B93B-419A0B8F957F}" destId="{92C6EB13-81B2-4F42-B276-D5548955D731}" srcOrd="2" destOrd="0" presId="urn:microsoft.com/office/officeart/2018/2/layout/IconLabelDescriptionList"/>
    <dgm:cxn modelId="{647AE8F7-DD49-3A46-88F7-8AFB1C3957EB}" type="presParOf" srcId="{92C6EB13-81B2-4F42-B276-D5548955D731}" destId="{E09ABC8D-47A3-4DCF-9451-8C9EFE33997B}" srcOrd="0" destOrd="0" presId="urn:microsoft.com/office/officeart/2018/2/layout/IconLabelDescriptionList"/>
    <dgm:cxn modelId="{E2996122-8006-5A4A-A13F-0878FEADD8AE}" type="presParOf" srcId="{92C6EB13-81B2-4F42-B276-D5548955D731}" destId="{83FE4817-3322-4CBE-A478-FBF35508F4F4}" srcOrd="1" destOrd="0" presId="urn:microsoft.com/office/officeart/2018/2/layout/IconLabelDescriptionList"/>
    <dgm:cxn modelId="{F815D653-2A6B-324B-85BD-A26E7E0BEB91}" type="presParOf" srcId="{92C6EB13-81B2-4F42-B276-D5548955D731}" destId="{A01DBE95-48F6-4F10-9622-076D7135DB46}" srcOrd="2" destOrd="0" presId="urn:microsoft.com/office/officeart/2018/2/layout/IconLabelDescriptionList"/>
    <dgm:cxn modelId="{CE9BB997-09F6-0148-B013-E898F25B5CD7}" type="presParOf" srcId="{92C6EB13-81B2-4F42-B276-D5548955D731}" destId="{23B13C09-66D7-437C-A91B-18E635F81F1C}" srcOrd="3" destOrd="0" presId="urn:microsoft.com/office/officeart/2018/2/layout/IconLabelDescriptionList"/>
    <dgm:cxn modelId="{C0E7F8B0-05E7-D14C-B2B8-6A9C3DCE3D06}" type="presParOf" srcId="{92C6EB13-81B2-4F42-B276-D5548955D731}" destId="{DA0D8743-4F4E-4CC8-807C-F0EB4E219E87}" srcOrd="4" destOrd="0" presId="urn:microsoft.com/office/officeart/2018/2/layout/IconLabelDescriptionList"/>
    <dgm:cxn modelId="{6B4C738C-FCE3-7041-B7B7-8157379A2F6B}" type="presParOf" srcId="{BB9A5BC2-1155-462C-B93B-419A0B8F957F}" destId="{7FBB47C5-E9E3-4DBB-B23B-4776E632CAAA}" srcOrd="3" destOrd="0" presId="urn:microsoft.com/office/officeart/2018/2/layout/IconLabelDescriptionList"/>
    <dgm:cxn modelId="{0F1D2618-512A-5D40-963D-B0C7C8FF783A}" type="presParOf" srcId="{BB9A5BC2-1155-462C-B93B-419A0B8F957F}" destId="{447117C6-4C52-4E2F-AEC9-BE91CAD2074D}" srcOrd="4" destOrd="0" presId="urn:microsoft.com/office/officeart/2018/2/layout/IconLabelDescriptionList"/>
    <dgm:cxn modelId="{3EF5107A-AFF4-BC42-9998-56DA0F0D0F31}" type="presParOf" srcId="{447117C6-4C52-4E2F-AEC9-BE91CAD2074D}" destId="{7B92CA12-1B45-4C92-BE81-26F85D3BC833}" srcOrd="0" destOrd="0" presId="urn:microsoft.com/office/officeart/2018/2/layout/IconLabelDescriptionList"/>
    <dgm:cxn modelId="{D9B78A6E-BCC6-3C4D-B831-B542390E081A}" type="presParOf" srcId="{447117C6-4C52-4E2F-AEC9-BE91CAD2074D}" destId="{D1FAB173-02F8-47F0-AA23-2DE20743739B}" srcOrd="1" destOrd="0" presId="urn:microsoft.com/office/officeart/2018/2/layout/IconLabelDescriptionList"/>
    <dgm:cxn modelId="{056FCA2E-0744-314A-A2F5-B2C231F8B683}" type="presParOf" srcId="{447117C6-4C52-4E2F-AEC9-BE91CAD2074D}" destId="{1B418262-E325-420B-993E-CD5EEB4FF39C}" srcOrd="2" destOrd="0" presId="urn:microsoft.com/office/officeart/2018/2/layout/IconLabelDescriptionList"/>
    <dgm:cxn modelId="{429C651D-1043-B941-AB40-479EE475EE42}" type="presParOf" srcId="{447117C6-4C52-4E2F-AEC9-BE91CAD2074D}" destId="{CB167E91-9F10-42AD-B4A6-A289D5E10C05}" srcOrd="3" destOrd="0" presId="urn:microsoft.com/office/officeart/2018/2/layout/IconLabelDescriptionList"/>
    <dgm:cxn modelId="{B75248E1-7E5E-9747-A627-FA78445DFB7F}" type="presParOf" srcId="{447117C6-4C52-4E2F-AEC9-BE91CAD2074D}" destId="{CCB13843-8A40-4F32-BB26-2A8654B5B65A}" srcOrd="4" destOrd="0" presId="urn:microsoft.com/office/officeart/2018/2/layout/IconLabelDescriptionList"/>
    <dgm:cxn modelId="{8194D955-B82E-0946-88BD-57072EB8215D}" type="presParOf" srcId="{BB9A5BC2-1155-462C-B93B-419A0B8F957F}" destId="{744FD270-5BB9-7241-9347-C96383D2C559}" srcOrd="5" destOrd="0" presId="urn:microsoft.com/office/officeart/2018/2/layout/IconLabelDescriptionList"/>
    <dgm:cxn modelId="{3EC37F33-AAC7-3948-81D0-4E879A727109}" type="presParOf" srcId="{BB9A5BC2-1155-462C-B93B-419A0B8F957F}" destId="{ADC74DA4-968B-124C-A55C-BE7C6500D1DB}" srcOrd="6" destOrd="0" presId="urn:microsoft.com/office/officeart/2018/2/layout/IconLabelDescriptionList"/>
    <dgm:cxn modelId="{0EEE6238-873F-E643-9DF6-8764F03D7AEA}" type="presParOf" srcId="{ADC74DA4-968B-124C-A55C-BE7C6500D1DB}" destId="{956A931A-E0E1-BF42-949D-F78113E5AC5D}" srcOrd="0" destOrd="0" presId="urn:microsoft.com/office/officeart/2018/2/layout/IconLabelDescriptionList"/>
    <dgm:cxn modelId="{8EB21931-776D-A948-A5CE-3764B9BC3817}" type="presParOf" srcId="{ADC74DA4-968B-124C-A55C-BE7C6500D1DB}" destId="{2ECC1D4E-05F3-F34E-B829-E2B449876E71}" srcOrd="1" destOrd="0" presId="urn:microsoft.com/office/officeart/2018/2/layout/IconLabelDescriptionList"/>
    <dgm:cxn modelId="{28560345-87B3-984A-BCD9-2DB91EE666C6}" type="presParOf" srcId="{ADC74DA4-968B-124C-A55C-BE7C6500D1DB}" destId="{F53B3151-4AD4-2A48-B0C6-A4901DD78DCD}" srcOrd="2" destOrd="0" presId="urn:microsoft.com/office/officeart/2018/2/layout/IconLabelDescriptionList"/>
    <dgm:cxn modelId="{21D726AD-04D5-EF4D-9C97-3FD5D9C21C92}" type="presParOf" srcId="{ADC74DA4-968B-124C-A55C-BE7C6500D1DB}" destId="{0DE8FF05-AD50-5D45-9CCB-FB7396831F5A}" srcOrd="3" destOrd="0" presId="urn:microsoft.com/office/officeart/2018/2/layout/IconLabelDescriptionList"/>
    <dgm:cxn modelId="{4B71FB38-3451-A14C-B2BB-CB16DC027639}" type="presParOf" srcId="{ADC74DA4-968B-124C-A55C-BE7C6500D1DB}" destId="{48879F84-2D89-B644-B7D0-0EE8A6A7982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9AE93-2BE4-4E68-B2CA-1A2023C2EB60}">
      <dsp:nvSpPr>
        <dsp:cNvPr id="0" name=""/>
        <dsp:cNvSpPr/>
      </dsp:nvSpPr>
      <dsp:spPr>
        <a:xfrm>
          <a:off x="0" y="284981"/>
          <a:ext cx="8128000" cy="478800"/>
        </a:xfrm>
        <a:prstGeom prst="rect">
          <a:avLst/>
        </a:prstGeom>
        <a:solidFill>
          <a:schemeClr val="lt1">
            <a:alpha val="90000"/>
            <a:hueOff val="0"/>
            <a:satOff val="0"/>
            <a:lumOff val="0"/>
            <a:alphaOff val="0"/>
          </a:schemeClr>
        </a:solidFill>
        <a:ln w="12700"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8794CE-93DD-4983-BC8D-04F1CDACC9FB}">
      <dsp:nvSpPr>
        <dsp:cNvPr id="0" name=""/>
        <dsp:cNvSpPr/>
      </dsp:nvSpPr>
      <dsp:spPr>
        <a:xfrm>
          <a:off x="406400" y="4540"/>
          <a:ext cx="5689600" cy="560880"/>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44550">
            <a:lnSpc>
              <a:spcPct val="90000"/>
            </a:lnSpc>
            <a:spcBef>
              <a:spcPct val="0"/>
            </a:spcBef>
            <a:spcAft>
              <a:spcPct val="35000"/>
            </a:spcAft>
            <a:buNone/>
          </a:pPr>
          <a:r>
            <a:rPr lang="en-US" sz="1900" kern="1200" dirty="0"/>
            <a:t>Research Information Management Service Lead</a:t>
          </a:r>
        </a:p>
      </dsp:txBody>
      <dsp:txXfrm>
        <a:off x="433780" y="31920"/>
        <a:ext cx="5634840" cy="506120"/>
      </dsp:txXfrm>
    </dsp:sp>
    <dsp:sp modelId="{E9EEA70F-24B5-4EBC-AFED-F37D5E687046}">
      <dsp:nvSpPr>
        <dsp:cNvPr id="0" name=""/>
        <dsp:cNvSpPr/>
      </dsp:nvSpPr>
      <dsp:spPr>
        <a:xfrm>
          <a:off x="0" y="1146821"/>
          <a:ext cx="8128000" cy="1077300"/>
        </a:xfrm>
        <a:prstGeom prst="rect">
          <a:avLst/>
        </a:prstGeom>
        <a:solidFill>
          <a:schemeClr val="lt1">
            <a:alpha val="90000"/>
            <a:hueOff val="0"/>
            <a:satOff val="0"/>
            <a:lumOff val="0"/>
            <a:alphaOff val="0"/>
          </a:schemeClr>
        </a:solidFill>
        <a:ln w="12700" cap="flat" cmpd="sng" algn="in">
          <a:solidFill>
            <a:schemeClr val="accent2">
              <a:hueOff val="2079554"/>
              <a:satOff val="11835"/>
              <a:lumOff val="36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95732" rIns="630823"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Email support</a:t>
          </a:r>
        </a:p>
        <a:p>
          <a:pPr marL="171450" lvl="1" indent="-171450" algn="l" defTabSz="844550">
            <a:lnSpc>
              <a:spcPct val="90000"/>
            </a:lnSpc>
            <a:spcBef>
              <a:spcPct val="0"/>
            </a:spcBef>
            <a:spcAft>
              <a:spcPct val="15000"/>
            </a:spcAft>
            <a:buChar char="•"/>
          </a:pPr>
          <a:r>
            <a:rPr lang="en-US" sz="1900" kern="1200" dirty="0"/>
            <a:t>Special projects</a:t>
          </a:r>
        </a:p>
      </dsp:txBody>
      <dsp:txXfrm>
        <a:off x="0" y="1146821"/>
        <a:ext cx="8128000" cy="1077300"/>
      </dsp:txXfrm>
    </dsp:sp>
    <dsp:sp modelId="{2280E5FD-E1E7-49B9-8C9F-678D190A76E9}">
      <dsp:nvSpPr>
        <dsp:cNvPr id="0" name=""/>
        <dsp:cNvSpPr/>
      </dsp:nvSpPr>
      <dsp:spPr>
        <a:xfrm>
          <a:off x="406400" y="866381"/>
          <a:ext cx="5689600" cy="560880"/>
        </a:xfrm>
        <a:prstGeom prst="roundRect">
          <a:avLst/>
        </a:prstGeom>
        <a:solidFill>
          <a:schemeClr val="accent2">
            <a:hueOff val="2079554"/>
            <a:satOff val="11835"/>
            <a:lumOff val="366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44550">
            <a:lnSpc>
              <a:spcPct val="90000"/>
            </a:lnSpc>
            <a:spcBef>
              <a:spcPct val="0"/>
            </a:spcBef>
            <a:spcAft>
              <a:spcPct val="35000"/>
            </a:spcAft>
            <a:buNone/>
          </a:pPr>
          <a:r>
            <a:rPr lang="en-US" sz="1900" kern="1200" dirty="0"/>
            <a:t>RIM Support Team</a:t>
          </a:r>
        </a:p>
      </dsp:txBody>
      <dsp:txXfrm>
        <a:off x="433780" y="893761"/>
        <a:ext cx="5634840" cy="506120"/>
      </dsp:txXfrm>
    </dsp:sp>
    <dsp:sp modelId="{A6CB8CFC-894D-4A75-BBC7-0A8A319677E9}">
      <dsp:nvSpPr>
        <dsp:cNvPr id="0" name=""/>
        <dsp:cNvSpPr/>
      </dsp:nvSpPr>
      <dsp:spPr>
        <a:xfrm>
          <a:off x="0" y="2607161"/>
          <a:ext cx="8128000" cy="1376550"/>
        </a:xfrm>
        <a:prstGeom prst="rect">
          <a:avLst/>
        </a:prstGeom>
        <a:solidFill>
          <a:schemeClr val="lt1">
            <a:alpha val="90000"/>
            <a:hueOff val="0"/>
            <a:satOff val="0"/>
            <a:lumOff val="0"/>
            <a:alphaOff val="0"/>
          </a:schemeClr>
        </a:solidFill>
        <a:ln w="12700" cap="flat" cmpd="sng" algn="in">
          <a:solidFill>
            <a:schemeClr val="accent2">
              <a:hueOff val="4159108"/>
              <a:satOff val="23669"/>
              <a:lumOff val="73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95732" rIns="630823"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Connectors: Liaisons to Support Team and Service Lead</a:t>
          </a:r>
        </a:p>
        <a:p>
          <a:pPr marL="171450" lvl="1" indent="-171450" algn="l" defTabSz="844550">
            <a:lnSpc>
              <a:spcPct val="90000"/>
            </a:lnSpc>
            <a:spcBef>
              <a:spcPct val="0"/>
            </a:spcBef>
            <a:spcAft>
              <a:spcPct val="15000"/>
            </a:spcAft>
            <a:buChar char="•"/>
          </a:pPr>
          <a:r>
            <a:rPr lang="en-US" sz="1900" kern="1200" dirty="0"/>
            <a:t>They make sure liaisons are ready to have conversations</a:t>
          </a:r>
        </a:p>
        <a:p>
          <a:pPr marL="171450" lvl="1" indent="-171450" algn="l" defTabSz="844550">
            <a:lnSpc>
              <a:spcPct val="90000"/>
            </a:lnSpc>
            <a:spcBef>
              <a:spcPct val="0"/>
            </a:spcBef>
            <a:spcAft>
              <a:spcPct val="15000"/>
            </a:spcAft>
            <a:buChar char="•"/>
          </a:pPr>
          <a:r>
            <a:rPr lang="en-US" sz="1900" kern="1200" dirty="0"/>
            <a:t>One coordinator for each of 6 discipline-specific units</a:t>
          </a:r>
        </a:p>
      </dsp:txBody>
      <dsp:txXfrm>
        <a:off x="0" y="2607161"/>
        <a:ext cx="8128000" cy="1376550"/>
      </dsp:txXfrm>
    </dsp:sp>
    <dsp:sp modelId="{5279CD6E-2B3C-49AE-BF60-3AE6BA350D48}">
      <dsp:nvSpPr>
        <dsp:cNvPr id="0" name=""/>
        <dsp:cNvSpPr/>
      </dsp:nvSpPr>
      <dsp:spPr>
        <a:xfrm>
          <a:off x="406400" y="2326721"/>
          <a:ext cx="5689600" cy="560880"/>
        </a:xfrm>
        <a:prstGeom prst="roundRect">
          <a:avLst/>
        </a:prstGeom>
        <a:solidFill>
          <a:schemeClr val="accent2">
            <a:hueOff val="4159108"/>
            <a:satOff val="23669"/>
            <a:lumOff val="732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44550">
            <a:lnSpc>
              <a:spcPct val="90000"/>
            </a:lnSpc>
            <a:spcBef>
              <a:spcPct val="0"/>
            </a:spcBef>
            <a:spcAft>
              <a:spcPct val="35000"/>
            </a:spcAft>
            <a:buNone/>
          </a:pPr>
          <a:r>
            <a:rPr lang="en-US" sz="1900" kern="1200" dirty="0"/>
            <a:t>Research Service Coordinators</a:t>
          </a:r>
        </a:p>
      </dsp:txBody>
      <dsp:txXfrm>
        <a:off x="433780" y="2354101"/>
        <a:ext cx="5634840" cy="506120"/>
      </dsp:txXfrm>
    </dsp:sp>
    <dsp:sp modelId="{9F6D9C1A-29CA-4B6E-97F0-BA0F8F9C57B7}">
      <dsp:nvSpPr>
        <dsp:cNvPr id="0" name=""/>
        <dsp:cNvSpPr/>
      </dsp:nvSpPr>
      <dsp:spPr>
        <a:xfrm>
          <a:off x="0" y="4366751"/>
          <a:ext cx="8128000" cy="1047375"/>
        </a:xfrm>
        <a:prstGeom prst="rect">
          <a:avLst/>
        </a:prstGeom>
        <a:solidFill>
          <a:schemeClr val="lt1">
            <a:alpha val="90000"/>
            <a:hueOff val="0"/>
            <a:satOff val="0"/>
            <a:lumOff val="0"/>
            <a:alphaOff val="0"/>
          </a:schemeClr>
        </a:solidFill>
        <a:ln w="12700" cap="flat" cmpd="sng" algn="in">
          <a:solidFill>
            <a:schemeClr val="accent2">
              <a:hueOff val="6238661"/>
              <a:satOff val="35504"/>
              <a:lumOff val="10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95732" rIns="630823"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Connectors: University staff and researchers to Support Team and Service Lead</a:t>
          </a:r>
        </a:p>
      </dsp:txBody>
      <dsp:txXfrm>
        <a:off x="0" y="4366751"/>
        <a:ext cx="8128000" cy="1047375"/>
      </dsp:txXfrm>
    </dsp:sp>
    <dsp:sp modelId="{63046247-8195-46A7-B449-4844CBA8C0E6}">
      <dsp:nvSpPr>
        <dsp:cNvPr id="0" name=""/>
        <dsp:cNvSpPr/>
      </dsp:nvSpPr>
      <dsp:spPr>
        <a:xfrm>
          <a:off x="406400" y="4086311"/>
          <a:ext cx="5689600" cy="560880"/>
        </a:xfrm>
        <a:prstGeom prst="round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44550">
            <a:lnSpc>
              <a:spcPct val="90000"/>
            </a:lnSpc>
            <a:spcBef>
              <a:spcPct val="0"/>
            </a:spcBef>
            <a:spcAft>
              <a:spcPct val="35000"/>
            </a:spcAft>
            <a:buNone/>
          </a:pPr>
          <a:r>
            <a:rPr lang="en-US" sz="1900" kern="1200" dirty="0"/>
            <a:t>Liaison Librarians</a:t>
          </a:r>
        </a:p>
      </dsp:txBody>
      <dsp:txXfrm>
        <a:off x="433780" y="4113691"/>
        <a:ext cx="563484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E997A-699D-4C95-B18A-8B891B319EAA}">
      <dsp:nvSpPr>
        <dsp:cNvPr id="0" name=""/>
        <dsp:cNvSpPr/>
      </dsp:nvSpPr>
      <dsp:spPr>
        <a:xfrm>
          <a:off x="0" y="0"/>
          <a:ext cx="2949292" cy="1295400"/>
        </a:xfrm>
        <a:prstGeom prst="homePlat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l" defTabSz="711200">
            <a:lnSpc>
              <a:spcPct val="90000"/>
            </a:lnSpc>
            <a:spcBef>
              <a:spcPct val="0"/>
            </a:spcBef>
            <a:spcAft>
              <a:spcPct val="35000"/>
            </a:spcAft>
            <a:buNone/>
          </a:pPr>
          <a:r>
            <a:rPr lang="en-US" sz="1600" kern="1200" dirty="0"/>
            <a:t>2013</a:t>
          </a:r>
        </a:p>
        <a:p>
          <a:pPr marL="0" lvl="0" indent="0" algn="l" defTabSz="711200">
            <a:lnSpc>
              <a:spcPct val="90000"/>
            </a:lnSpc>
            <a:spcBef>
              <a:spcPct val="0"/>
            </a:spcBef>
            <a:spcAft>
              <a:spcPct val="35000"/>
            </a:spcAft>
            <a:buNone/>
          </a:pPr>
          <a:r>
            <a:rPr lang="en-US" sz="1600" kern="1200" dirty="0"/>
            <a:t>Phase I Pilots</a:t>
          </a:r>
        </a:p>
      </dsp:txBody>
      <dsp:txXfrm>
        <a:off x="0" y="0"/>
        <a:ext cx="2625442" cy="1295400"/>
      </dsp:txXfrm>
    </dsp:sp>
    <dsp:sp modelId="{8A011660-6316-4FF0-885B-C567E9539DAC}">
      <dsp:nvSpPr>
        <dsp:cNvPr id="0" name=""/>
        <dsp:cNvSpPr/>
      </dsp:nvSpPr>
      <dsp:spPr>
        <a:xfrm>
          <a:off x="1945875" y="0"/>
          <a:ext cx="3320547" cy="1295400"/>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l" defTabSz="711200">
            <a:lnSpc>
              <a:spcPct val="90000"/>
            </a:lnSpc>
            <a:spcBef>
              <a:spcPct val="0"/>
            </a:spcBef>
            <a:spcAft>
              <a:spcPct val="35000"/>
            </a:spcAft>
            <a:buNone/>
          </a:pPr>
          <a:r>
            <a:rPr lang="en-US" sz="1600" kern="1200" dirty="0"/>
            <a:t>2014</a:t>
          </a:r>
        </a:p>
        <a:p>
          <a:pPr marL="0" lvl="0" indent="0" algn="l" defTabSz="711200">
            <a:lnSpc>
              <a:spcPct val="90000"/>
            </a:lnSpc>
            <a:spcBef>
              <a:spcPct val="0"/>
            </a:spcBef>
            <a:spcAft>
              <a:spcPct val="35000"/>
            </a:spcAft>
            <a:buNone/>
          </a:pPr>
          <a:r>
            <a:rPr lang="en-US" sz="1600" kern="1200" dirty="0"/>
            <a:t>Main University Roll-Out</a:t>
          </a:r>
        </a:p>
      </dsp:txBody>
      <dsp:txXfrm>
        <a:off x="2593575" y="0"/>
        <a:ext cx="2025147" cy="1295400"/>
      </dsp:txXfrm>
    </dsp:sp>
    <dsp:sp modelId="{7E1728EA-6D86-4B5A-86FE-36E8BDA81E25}">
      <dsp:nvSpPr>
        <dsp:cNvPr id="0" name=""/>
        <dsp:cNvSpPr/>
      </dsp:nvSpPr>
      <dsp:spPr>
        <a:xfrm>
          <a:off x="4405962" y="0"/>
          <a:ext cx="3721175" cy="1295400"/>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2015</a:t>
          </a:r>
        </a:p>
        <a:p>
          <a:pPr marL="0" lvl="0" indent="0" algn="ctr" defTabSz="711200">
            <a:lnSpc>
              <a:spcPct val="90000"/>
            </a:lnSpc>
            <a:spcBef>
              <a:spcPct val="0"/>
            </a:spcBef>
            <a:spcAft>
              <a:spcPct val="35000"/>
            </a:spcAft>
            <a:buNone/>
          </a:pPr>
          <a:r>
            <a:rPr lang="en-US" sz="1600" kern="1200" dirty="0"/>
            <a:t>College of Medicine</a:t>
          </a:r>
        </a:p>
        <a:p>
          <a:pPr marL="0" lvl="0" indent="0" algn="ctr" defTabSz="711200">
            <a:lnSpc>
              <a:spcPct val="90000"/>
            </a:lnSpc>
            <a:spcBef>
              <a:spcPct val="0"/>
            </a:spcBef>
            <a:spcAft>
              <a:spcPct val="35000"/>
            </a:spcAft>
            <a:buNone/>
          </a:pPr>
          <a:r>
            <a:rPr lang="en-US" sz="1600" kern="1200" dirty="0"/>
            <a:t>College of Law</a:t>
          </a:r>
        </a:p>
        <a:p>
          <a:pPr marL="0" lvl="0" indent="0" algn="ctr" defTabSz="711200">
            <a:lnSpc>
              <a:spcPct val="90000"/>
            </a:lnSpc>
            <a:spcBef>
              <a:spcPct val="0"/>
            </a:spcBef>
            <a:spcAft>
              <a:spcPct val="35000"/>
            </a:spcAft>
            <a:buNone/>
          </a:pPr>
          <a:endParaRPr lang="en-US" sz="1600" kern="1200" dirty="0"/>
        </a:p>
      </dsp:txBody>
      <dsp:txXfrm>
        <a:off x="5053662" y="0"/>
        <a:ext cx="2425775" cy="1295400"/>
      </dsp:txXfrm>
    </dsp:sp>
    <dsp:sp modelId="{3F63C828-8ED3-44CA-9DBF-3DF65A04E926}">
      <dsp:nvSpPr>
        <dsp:cNvPr id="0" name=""/>
        <dsp:cNvSpPr/>
      </dsp:nvSpPr>
      <dsp:spPr>
        <a:xfrm>
          <a:off x="7316732" y="0"/>
          <a:ext cx="3543081" cy="1295400"/>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2016</a:t>
          </a:r>
        </a:p>
        <a:p>
          <a:pPr marL="0" lvl="0" indent="0" algn="ctr" defTabSz="711200">
            <a:lnSpc>
              <a:spcPct val="90000"/>
            </a:lnSpc>
            <a:spcBef>
              <a:spcPct val="0"/>
            </a:spcBef>
            <a:spcAft>
              <a:spcPct val="35000"/>
            </a:spcAft>
            <a:buNone/>
          </a:pPr>
          <a:r>
            <a:rPr lang="en-US" sz="1600" kern="1200" dirty="0"/>
            <a:t>College of Nursing</a:t>
          </a:r>
        </a:p>
        <a:p>
          <a:pPr marL="0" lvl="0" indent="0" algn="ctr" defTabSz="711200">
            <a:lnSpc>
              <a:spcPct val="90000"/>
            </a:lnSpc>
            <a:spcBef>
              <a:spcPct val="0"/>
            </a:spcBef>
            <a:spcAft>
              <a:spcPct val="35000"/>
            </a:spcAft>
            <a:buNone/>
          </a:pPr>
          <a:endParaRPr lang="en-US" sz="1600" kern="1200" dirty="0"/>
        </a:p>
      </dsp:txBody>
      <dsp:txXfrm>
        <a:off x="7964432" y="0"/>
        <a:ext cx="2247681" cy="1295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10A56-1015-B240-859E-EE223679DC8D}">
      <dsp:nvSpPr>
        <dsp:cNvPr id="0" name=""/>
        <dsp:cNvSpPr/>
      </dsp:nvSpPr>
      <dsp:spPr>
        <a:xfrm>
          <a:off x="1119250" y="189081"/>
          <a:ext cx="3101848" cy="310184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Provost’s Office</a:t>
          </a:r>
        </a:p>
        <a:p>
          <a:pPr marL="0" lvl="0" indent="0" algn="ctr" defTabSz="1155700">
            <a:lnSpc>
              <a:spcPct val="90000"/>
            </a:lnSpc>
            <a:spcBef>
              <a:spcPct val="0"/>
            </a:spcBef>
            <a:spcAft>
              <a:spcPct val="35000"/>
            </a:spcAft>
            <a:buNone/>
          </a:pPr>
          <a:r>
            <a:rPr lang="en-US" sz="2600" kern="1200" dirty="0"/>
            <a:t>[Vice Provost for Faculty Affairs]</a:t>
          </a:r>
        </a:p>
      </dsp:txBody>
      <dsp:txXfrm>
        <a:off x="1532830" y="731904"/>
        <a:ext cx="2274689" cy="1395832"/>
      </dsp:txXfrm>
    </dsp:sp>
    <dsp:sp modelId="{9E88AB4B-82CE-C840-B31C-8F92A7AAACBC}">
      <dsp:nvSpPr>
        <dsp:cNvPr id="0" name=""/>
        <dsp:cNvSpPr/>
      </dsp:nvSpPr>
      <dsp:spPr>
        <a:xfrm>
          <a:off x="2211887" y="2124821"/>
          <a:ext cx="3101848" cy="310184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University Information &amp;Technology Services</a:t>
          </a:r>
        </a:p>
      </dsp:txBody>
      <dsp:txXfrm>
        <a:off x="3160535" y="2926132"/>
        <a:ext cx="1861109" cy="1706016"/>
      </dsp:txXfrm>
    </dsp:sp>
    <dsp:sp modelId="{F897AEA2-2F80-344B-9851-8DC53372B470}">
      <dsp:nvSpPr>
        <dsp:cNvPr id="0" name=""/>
        <dsp:cNvSpPr/>
      </dsp:nvSpPr>
      <dsp:spPr>
        <a:xfrm>
          <a:off x="0" y="2127736"/>
          <a:ext cx="3101848" cy="310184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University Libraries	</a:t>
          </a:r>
        </a:p>
      </dsp:txBody>
      <dsp:txXfrm>
        <a:off x="292090" y="2929047"/>
        <a:ext cx="1861109" cy="1706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B8CAE-E20B-4241-A45A-5C041BB2D849}">
      <dsp:nvSpPr>
        <dsp:cNvPr id="0" name=""/>
        <dsp:cNvSpPr/>
      </dsp:nvSpPr>
      <dsp:spPr>
        <a:xfrm>
          <a:off x="0" y="3285"/>
          <a:ext cx="4977578" cy="7647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9634CA-16E7-443D-877E-CC4B5D72D5D1}">
      <dsp:nvSpPr>
        <dsp:cNvPr id="0" name=""/>
        <dsp:cNvSpPr/>
      </dsp:nvSpPr>
      <dsp:spPr>
        <a:xfrm>
          <a:off x="231346" y="175362"/>
          <a:ext cx="420630" cy="420630"/>
        </a:xfrm>
        <a:prstGeom prst="rect">
          <a:avLst/>
        </a:prstGeom>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E8835A-1884-4188-A644-2AC66E8905CF}">
      <dsp:nvSpPr>
        <dsp:cNvPr id="0" name=""/>
        <dsp:cNvSpPr/>
      </dsp:nvSpPr>
      <dsp:spPr>
        <a:xfrm>
          <a:off x="883323" y="3285"/>
          <a:ext cx="2239910" cy="76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39" tIns="80939" rIns="80939" bIns="80939" numCol="1" spcCol="1270" anchor="ctr" anchorCtr="0">
          <a:noAutofit/>
        </a:bodyPr>
        <a:lstStyle/>
        <a:p>
          <a:pPr marL="0" lvl="0" indent="0" algn="l" defTabSz="844550">
            <a:lnSpc>
              <a:spcPct val="100000"/>
            </a:lnSpc>
            <a:spcBef>
              <a:spcPct val="0"/>
            </a:spcBef>
            <a:spcAft>
              <a:spcPct val="35000"/>
            </a:spcAft>
            <a:buNone/>
          </a:pPr>
          <a:r>
            <a:rPr lang="en-US" sz="1900" kern="1200" baseline="0"/>
            <a:t>Research and Data Analysis </a:t>
          </a:r>
          <a:endParaRPr lang="en-US" sz="1900" kern="1200"/>
        </a:p>
      </dsp:txBody>
      <dsp:txXfrm>
        <a:off x="883323" y="3285"/>
        <a:ext cx="2239910" cy="764782"/>
      </dsp:txXfrm>
    </dsp:sp>
    <dsp:sp modelId="{3B1B132A-C674-4BF4-8C58-FF55FEC5F934}">
      <dsp:nvSpPr>
        <dsp:cNvPr id="0" name=""/>
        <dsp:cNvSpPr/>
      </dsp:nvSpPr>
      <dsp:spPr>
        <a:xfrm>
          <a:off x="3123233" y="3285"/>
          <a:ext cx="1853480" cy="76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39" tIns="80939" rIns="80939" bIns="80939" numCol="1" spcCol="1270" anchor="ctr" anchorCtr="0">
          <a:noAutofit/>
        </a:bodyPr>
        <a:lstStyle/>
        <a:p>
          <a:pPr marL="0" lvl="0" indent="0" algn="l" defTabSz="488950">
            <a:lnSpc>
              <a:spcPct val="100000"/>
            </a:lnSpc>
            <a:spcBef>
              <a:spcPct val="0"/>
            </a:spcBef>
            <a:spcAft>
              <a:spcPct val="35000"/>
            </a:spcAft>
            <a:buNone/>
          </a:pPr>
          <a:r>
            <a:rPr lang="en-US" sz="1100" kern="1200"/>
            <a:t>Evaluating product coverage (scholarly record)</a:t>
          </a:r>
        </a:p>
        <a:p>
          <a:pPr marL="0" lvl="0" indent="0" algn="l" defTabSz="488950">
            <a:lnSpc>
              <a:spcPct val="100000"/>
            </a:lnSpc>
            <a:spcBef>
              <a:spcPct val="0"/>
            </a:spcBef>
            <a:spcAft>
              <a:spcPct val="35000"/>
            </a:spcAft>
            <a:buNone/>
          </a:pPr>
          <a:r>
            <a:rPr lang="en-US" sz="1100" kern="1200"/>
            <a:t>Evaluating licenses and data use rights</a:t>
          </a:r>
        </a:p>
      </dsp:txBody>
      <dsp:txXfrm>
        <a:off x="3123233" y="3285"/>
        <a:ext cx="1853480" cy="764782"/>
      </dsp:txXfrm>
    </dsp:sp>
    <dsp:sp modelId="{2E20EC22-9EF4-44E1-9D1E-A1F59BBE0235}">
      <dsp:nvSpPr>
        <dsp:cNvPr id="0" name=""/>
        <dsp:cNvSpPr/>
      </dsp:nvSpPr>
      <dsp:spPr>
        <a:xfrm>
          <a:off x="0" y="959264"/>
          <a:ext cx="4977578" cy="7647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05A22-F53B-4A34-A10A-BDDB4279B3A1}">
      <dsp:nvSpPr>
        <dsp:cNvPr id="0" name=""/>
        <dsp:cNvSpPr/>
      </dsp:nvSpPr>
      <dsp:spPr>
        <a:xfrm>
          <a:off x="231346" y="1131340"/>
          <a:ext cx="420630" cy="420630"/>
        </a:xfrm>
        <a:prstGeom prst="rect">
          <a:avLst/>
        </a:prstGeom>
        <a:blipFill>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92FBA8-C8F9-422A-8453-5AD8E36C7933}">
      <dsp:nvSpPr>
        <dsp:cNvPr id="0" name=""/>
        <dsp:cNvSpPr/>
      </dsp:nvSpPr>
      <dsp:spPr>
        <a:xfrm>
          <a:off x="883323" y="959264"/>
          <a:ext cx="4093390" cy="76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39" tIns="80939" rIns="80939" bIns="80939" numCol="1" spcCol="1270" anchor="ctr" anchorCtr="0">
          <a:noAutofit/>
        </a:bodyPr>
        <a:lstStyle/>
        <a:p>
          <a:pPr marL="0" lvl="0" indent="0" algn="l" defTabSz="844550">
            <a:lnSpc>
              <a:spcPct val="100000"/>
            </a:lnSpc>
            <a:spcBef>
              <a:spcPct val="0"/>
            </a:spcBef>
            <a:spcAft>
              <a:spcPct val="35000"/>
            </a:spcAft>
            <a:buNone/>
          </a:pPr>
          <a:r>
            <a:rPr lang="en-US" sz="1900" kern="1200" baseline="0" dirty="0"/>
            <a:t>Licensing Expertise &amp; Negotiation</a:t>
          </a:r>
        </a:p>
      </dsp:txBody>
      <dsp:txXfrm>
        <a:off x="883323" y="959264"/>
        <a:ext cx="4093390" cy="764782"/>
      </dsp:txXfrm>
    </dsp:sp>
    <dsp:sp modelId="{1A5E3F96-F8C6-4DA2-9BCC-FEAAF836E909}">
      <dsp:nvSpPr>
        <dsp:cNvPr id="0" name=""/>
        <dsp:cNvSpPr/>
      </dsp:nvSpPr>
      <dsp:spPr>
        <a:xfrm>
          <a:off x="0" y="1915242"/>
          <a:ext cx="4977578" cy="7647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4AE51-F6F8-4EA2-9089-021925B1B1A6}">
      <dsp:nvSpPr>
        <dsp:cNvPr id="0" name=""/>
        <dsp:cNvSpPr/>
      </dsp:nvSpPr>
      <dsp:spPr>
        <a:xfrm>
          <a:off x="231346" y="2087318"/>
          <a:ext cx="420630" cy="420630"/>
        </a:xfrm>
        <a:prstGeom prst="rect">
          <a:avLst/>
        </a:prstGeom>
        <a:blipFill>
          <a:blip xmlns:r="http://schemas.openxmlformats.org/officeDocument/2006/relationships" r:embed="rId5">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223C07-09F4-4523-AC51-F220EEAA779C}">
      <dsp:nvSpPr>
        <dsp:cNvPr id="0" name=""/>
        <dsp:cNvSpPr/>
      </dsp:nvSpPr>
      <dsp:spPr>
        <a:xfrm>
          <a:off x="883323" y="1915242"/>
          <a:ext cx="4093390" cy="76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39" tIns="80939" rIns="80939" bIns="80939" numCol="1" spcCol="1270" anchor="ctr" anchorCtr="0">
          <a:noAutofit/>
        </a:bodyPr>
        <a:lstStyle/>
        <a:p>
          <a:pPr marL="0" lvl="0" indent="0" algn="l" defTabSz="844550">
            <a:lnSpc>
              <a:spcPct val="100000"/>
            </a:lnSpc>
            <a:spcBef>
              <a:spcPct val="0"/>
            </a:spcBef>
            <a:spcAft>
              <a:spcPct val="35000"/>
            </a:spcAft>
            <a:buNone/>
          </a:pPr>
          <a:r>
            <a:rPr lang="en-US" sz="1900" kern="1200" baseline="0"/>
            <a:t>Creating Conversation &amp; Holistic Perspective</a:t>
          </a:r>
          <a:endParaRPr lang="en-US" sz="1900" kern="1200"/>
        </a:p>
      </dsp:txBody>
      <dsp:txXfrm>
        <a:off x="883323" y="1915242"/>
        <a:ext cx="4093390" cy="764782"/>
      </dsp:txXfrm>
    </dsp:sp>
    <dsp:sp modelId="{DA27F21D-D32E-4130-AD0F-028A0FEBC38B}">
      <dsp:nvSpPr>
        <dsp:cNvPr id="0" name=""/>
        <dsp:cNvSpPr/>
      </dsp:nvSpPr>
      <dsp:spPr>
        <a:xfrm>
          <a:off x="0" y="2871220"/>
          <a:ext cx="4977578" cy="7647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EF4F05-EB33-40AC-8C4F-3E601C08005B}">
      <dsp:nvSpPr>
        <dsp:cNvPr id="0" name=""/>
        <dsp:cNvSpPr/>
      </dsp:nvSpPr>
      <dsp:spPr>
        <a:xfrm>
          <a:off x="231346" y="3043296"/>
          <a:ext cx="420630" cy="420630"/>
        </a:xfrm>
        <a:prstGeom prst="rect">
          <a:avLst/>
        </a:prstGeom>
        <a:blipFill>
          <a:blip xmlns:r="http://schemas.openxmlformats.org/officeDocument/2006/relationships" r:embed="rId7">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FE2FCD-4F0D-485F-95A7-E0F5C05818A9}">
      <dsp:nvSpPr>
        <dsp:cNvPr id="0" name=""/>
        <dsp:cNvSpPr/>
      </dsp:nvSpPr>
      <dsp:spPr>
        <a:xfrm>
          <a:off x="883323" y="2871220"/>
          <a:ext cx="2239910" cy="76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39" tIns="80939" rIns="80939" bIns="80939" numCol="1" spcCol="1270" anchor="ctr" anchorCtr="0">
          <a:noAutofit/>
        </a:bodyPr>
        <a:lstStyle/>
        <a:p>
          <a:pPr marL="0" lvl="0" indent="0" algn="l" defTabSz="844550">
            <a:lnSpc>
              <a:spcPct val="100000"/>
            </a:lnSpc>
            <a:spcBef>
              <a:spcPct val="0"/>
            </a:spcBef>
            <a:spcAft>
              <a:spcPct val="35000"/>
            </a:spcAft>
            <a:buNone/>
          </a:pPr>
          <a:r>
            <a:rPr lang="en-US" sz="1900" kern="1200" baseline="0"/>
            <a:t>Point-of-Need Education</a:t>
          </a:r>
          <a:endParaRPr lang="en-US" sz="1900" kern="1200"/>
        </a:p>
      </dsp:txBody>
      <dsp:txXfrm>
        <a:off x="883323" y="2871220"/>
        <a:ext cx="2239910" cy="764782"/>
      </dsp:txXfrm>
    </dsp:sp>
    <dsp:sp modelId="{209EFA0C-0702-47DD-AD9C-F6FAEEDB9FFB}">
      <dsp:nvSpPr>
        <dsp:cNvPr id="0" name=""/>
        <dsp:cNvSpPr/>
      </dsp:nvSpPr>
      <dsp:spPr>
        <a:xfrm>
          <a:off x="3123233" y="2871220"/>
          <a:ext cx="1853480" cy="76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39" tIns="80939" rIns="80939" bIns="80939" numCol="1" spcCol="1270" anchor="ctr" anchorCtr="0">
          <a:noAutofit/>
        </a:bodyPr>
        <a:lstStyle/>
        <a:p>
          <a:pPr marL="0" lvl="0" indent="0" algn="l" defTabSz="488950">
            <a:lnSpc>
              <a:spcPct val="100000"/>
            </a:lnSpc>
            <a:spcBef>
              <a:spcPct val="0"/>
            </a:spcBef>
            <a:spcAft>
              <a:spcPct val="35000"/>
            </a:spcAft>
            <a:buNone/>
          </a:pPr>
          <a:r>
            <a:rPr lang="en-US" sz="1100" kern="1200"/>
            <a:t>Scholarly Communication</a:t>
          </a:r>
        </a:p>
        <a:p>
          <a:pPr marL="0" lvl="0" indent="0" algn="l" defTabSz="488950">
            <a:lnSpc>
              <a:spcPct val="100000"/>
            </a:lnSpc>
            <a:spcBef>
              <a:spcPct val="0"/>
            </a:spcBef>
            <a:spcAft>
              <a:spcPct val="35000"/>
            </a:spcAft>
            <a:buNone/>
          </a:pPr>
          <a:r>
            <a:rPr lang="en-US" sz="1100" kern="1200"/>
            <a:t>Copyright</a:t>
          </a:r>
        </a:p>
        <a:p>
          <a:pPr marL="0" lvl="0" indent="0" algn="l" defTabSz="488950">
            <a:lnSpc>
              <a:spcPct val="100000"/>
            </a:lnSpc>
            <a:spcBef>
              <a:spcPct val="0"/>
            </a:spcBef>
            <a:spcAft>
              <a:spcPct val="35000"/>
            </a:spcAft>
            <a:buNone/>
          </a:pPr>
          <a:r>
            <a:rPr lang="en-US" sz="1100" kern="1200"/>
            <a:t>Digital Preservation</a:t>
          </a:r>
        </a:p>
        <a:p>
          <a:pPr marL="0" lvl="0" indent="0" algn="l" defTabSz="488950">
            <a:lnSpc>
              <a:spcPct val="100000"/>
            </a:lnSpc>
            <a:spcBef>
              <a:spcPct val="0"/>
            </a:spcBef>
            <a:spcAft>
              <a:spcPct val="35000"/>
            </a:spcAft>
            <a:buNone/>
          </a:pPr>
          <a:r>
            <a:rPr lang="en-US" sz="1100" kern="1200"/>
            <a:t>Data Visualization</a:t>
          </a:r>
        </a:p>
      </dsp:txBody>
      <dsp:txXfrm>
        <a:off x="3123233" y="2871220"/>
        <a:ext cx="1853480" cy="7647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CC76D-6B00-4E20-8591-A9E3AEA8F737}">
      <dsp:nvSpPr>
        <dsp:cNvPr id="0" name=""/>
        <dsp:cNvSpPr/>
      </dsp:nvSpPr>
      <dsp:spPr>
        <a:xfrm>
          <a:off x="618140" y="288"/>
          <a:ext cx="1001496" cy="1001496"/>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04519E81-345B-4DBC-8987-ABE175C9FA47}">
      <dsp:nvSpPr>
        <dsp:cNvPr id="0" name=""/>
        <dsp:cNvSpPr/>
      </dsp:nvSpPr>
      <dsp:spPr>
        <a:xfrm>
          <a:off x="831574" y="213721"/>
          <a:ext cx="574628" cy="574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9601DE-AB07-42FF-9C9A-7B1074A366F9}">
      <dsp:nvSpPr>
        <dsp:cNvPr id="0" name=""/>
        <dsp:cNvSpPr/>
      </dsp:nvSpPr>
      <dsp:spPr>
        <a:xfrm>
          <a:off x="297990"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a:t>Researcher Identity/Impact and Publication Data Expertise</a:t>
          </a:r>
          <a:endParaRPr lang="en-US" sz="1100" kern="1200"/>
        </a:p>
      </dsp:txBody>
      <dsp:txXfrm>
        <a:off x="297990" y="1313725"/>
        <a:ext cx="1641796" cy="656718"/>
      </dsp:txXfrm>
    </dsp:sp>
    <dsp:sp modelId="{AC682509-3B83-4585-8DCC-F2707A328A39}">
      <dsp:nvSpPr>
        <dsp:cNvPr id="0" name=""/>
        <dsp:cNvSpPr/>
      </dsp:nvSpPr>
      <dsp:spPr>
        <a:xfrm>
          <a:off x="2547251" y="288"/>
          <a:ext cx="1001496" cy="1001496"/>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7108453F-7BD2-4DA6-AB66-B6AFD88694BA}">
      <dsp:nvSpPr>
        <dsp:cNvPr id="0" name=""/>
        <dsp:cNvSpPr/>
      </dsp:nvSpPr>
      <dsp:spPr>
        <a:xfrm>
          <a:off x="2760685" y="213721"/>
          <a:ext cx="574628" cy="574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883BB4-1E82-47FC-A16A-FFE4D73D2872}">
      <dsp:nvSpPr>
        <dsp:cNvPr id="0" name=""/>
        <dsp:cNvSpPr/>
      </dsp:nvSpPr>
      <dsp:spPr>
        <a:xfrm>
          <a:off x="2227101"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a:t>Metadata Expertise &amp; System Integrations</a:t>
          </a:r>
        </a:p>
      </dsp:txBody>
      <dsp:txXfrm>
        <a:off x="2227101" y="1313725"/>
        <a:ext cx="1641796" cy="656718"/>
      </dsp:txXfrm>
    </dsp:sp>
    <dsp:sp modelId="{D9D1AECB-16AC-4196-952C-F63439271DCE}">
      <dsp:nvSpPr>
        <dsp:cNvPr id="0" name=""/>
        <dsp:cNvSpPr/>
      </dsp:nvSpPr>
      <dsp:spPr>
        <a:xfrm>
          <a:off x="4476363" y="288"/>
          <a:ext cx="1001496" cy="1001496"/>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28818819-B472-46B8-A587-93063CA0EDB0}">
      <dsp:nvSpPr>
        <dsp:cNvPr id="0" name=""/>
        <dsp:cNvSpPr/>
      </dsp:nvSpPr>
      <dsp:spPr>
        <a:xfrm>
          <a:off x="4689796" y="213721"/>
          <a:ext cx="574628" cy="574628"/>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D00A1-8D98-426B-A79B-3701F19F8B9B}">
      <dsp:nvSpPr>
        <dsp:cNvPr id="0" name=""/>
        <dsp:cNvSpPr/>
      </dsp:nvSpPr>
      <dsp:spPr>
        <a:xfrm>
          <a:off x="4156212"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a:t>Service-Oriented Approaches</a:t>
          </a:r>
          <a:endParaRPr lang="en-US" sz="1100" kern="1200"/>
        </a:p>
      </dsp:txBody>
      <dsp:txXfrm>
        <a:off x="4156212" y="1313725"/>
        <a:ext cx="1641796" cy="656718"/>
      </dsp:txXfrm>
    </dsp:sp>
    <dsp:sp modelId="{BB5B0274-B8AD-41B6-B918-2520C57BAA4E}">
      <dsp:nvSpPr>
        <dsp:cNvPr id="0" name=""/>
        <dsp:cNvSpPr/>
      </dsp:nvSpPr>
      <dsp:spPr>
        <a:xfrm>
          <a:off x="618140" y="2380893"/>
          <a:ext cx="1001496" cy="1001496"/>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CA32CBD5-8E8D-4B12-AD66-94F079B07E11}">
      <dsp:nvSpPr>
        <dsp:cNvPr id="0" name=""/>
        <dsp:cNvSpPr/>
      </dsp:nvSpPr>
      <dsp:spPr>
        <a:xfrm>
          <a:off x="831574" y="2594327"/>
          <a:ext cx="574628" cy="574628"/>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B06084-3804-4A38-BD7D-A0C7913C9820}">
      <dsp:nvSpPr>
        <dsp:cNvPr id="0" name=""/>
        <dsp:cNvSpPr/>
      </dsp:nvSpPr>
      <dsp:spPr>
        <a:xfrm>
          <a:off x="297990"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t>Data Analysis &amp; Assessment</a:t>
          </a:r>
          <a:endParaRPr lang="en-US" sz="1100" kern="1200" dirty="0"/>
        </a:p>
      </dsp:txBody>
      <dsp:txXfrm>
        <a:off x="297990" y="3694331"/>
        <a:ext cx="1641796" cy="656718"/>
      </dsp:txXfrm>
    </dsp:sp>
    <dsp:sp modelId="{8718742A-48BC-684D-A605-D2C6FDA5D8DF}">
      <dsp:nvSpPr>
        <dsp:cNvPr id="0" name=""/>
        <dsp:cNvSpPr/>
      </dsp:nvSpPr>
      <dsp:spPr>
        <a:xfrm>
          <a:off x="2547251" y="2380893"/>
          <a:ext cx="1001496" cy="1001496"/>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B7383DA0-218F-8D40-B15C-DEFEF3129683}">
      <dsp:nvSpPr>
        <dsp:cNvPr id="0" name=""/>
        <dsp:cNvSpPr/>
      </dsp:nvSpPr>
      <dsp:spPr>
        <a:xfrm>
          <a:off x="2760685" y="2594327"/>
          <a:ext cx="574628" cy="574628"/>
        </a:xfrm>
        <a:prstGeom prst="rect">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4ED62E-FCED-644C-8884-05FC6A6421F8}">
      <dsp:nvSpPr>
        <dsp:cNvPr id="0" name=""/>
        <dsp:cNvSpPr/>
      </dsp:nvSpPr>
      <dsp:spPr>
        <a:xfrm>
          <a:off x="2227101"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t>Training/Instruction Expertise &amp; </a:t>
          </a:r>
          <a:r>
            <a:rPr lang="en-US" sz="1100" kern="1200" baseline="0" dirty="0" err="1"/>
            <a:t>SpacE</a:t>
          </a:r>
          <a:endParaRPr lang="en-US" sz="1100" kern="1200" dirty="0"/>
        </a:p>
      </dsp:txBody>
      <dsp:txXfrm>
        <a:off x="2227101" y="3694331"/>
        <a:ext cx="1641796" cy="656718"/>
      </dsp:txXfrm>
    </dsp:sp>
    <dsp:sp modelId="{D72D8236-6547-48AA-8388-523C3F97450C}">
      <dsp:nvSpPr>
        <dsp:cNvPr id="0" name=""/>
        <dsp:cNvSpPr/>
      </dsp:nvSpPr>
      <dsp:spPr>
        <a:xfrm>
          <a:off x="4476363" y="2380893"/>
          <a:ext cx="1001496" cy="1001496"/>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B2840A91-60B8-4FF6-9A55-7D5B2BAD2C9D}">
      <dsp:nvSpPr>
        <dsp:cNvPr id="0" name=""/>
        <dsp:cNvSpPr/>
      </dsp:nvSpPr>
      <dsp:spPr>
        <a:xfrm>
          <a:off x="4689796" y="2594327"/>
          <a:ext cx="574628" cy="5746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E86A81-6D3E-460A-BB20-E0B25C34A659}">
      <dsp:nvSpPr>
        <dsp:cNvPr id="0" name=""/>
        <dsp:cNvSpPr/>
      </dsp:nvSpPr>
      <dsp:spPr>
        <a:xfrm>
          <a:off x="4156212"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t>Awareness of Faculty Cultures and Needs</a:t>
          </a:r>
          <a:endParaRPr lang="en-US" sz="1100" kern="1200" dirty="0"/>
        </a:p>
      </dsp:txBody>
      <dsp:txXfrm>
        <a:off x="4156212" y="3694331"/>
        <a:ext cx="1641796" cy="6567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43B1D-0045-4634-8946-1EFCB3B09525}">
      <dsp:nvSpPr>
        <dsp:cNvPr id="0" name=""/>
        <dsp:cNvSpPr/>
      </dsp:nvSpPr>
      <dsp:spPr>
        <a:xfrm>
          <a:off x="289008" y="299911"/>
          <a:ext cx="479414" cy="479414"/>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291536-C38C-468C-8532-4F703F44AADF}">
      <dsp:nvSpPr>
        <dsp:cNvPr id="0" name=""/>
        <dsp:cNvSpPr/>
      </dsp:nvSpPr>
      <dsp:spPr>
        <a:xfrm>
          <a:off x="3421" y="948257"/>
          <a:ext cx="1369754" cy="43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baseline="0" dirty="0"/>
            <a:t>Stewardship and Data Governance</a:t>
          </a:r>
          <a:endParaRPr lang="en-US" sz="1400" kern="1200" dirty="0"/>
        </a:p>
      </dsp:txBody>
      <dsp:txXfrm>
        <a:off x="3421" y="948257"/>
        <a:ext cx="1369754" cy="436609"/>
      </dsp:txXfrm>
    </dsp:sp>
    <dsp:sp modelId="{FF2C7507-BA02-4BE2-B7E9-F8BFB63F5999}">
      <dsp:nvSpPr>
        <dsp:cNvPr id="0" name=""/>
        <dsp:cNvSpPr/>
      </dsp:nvSpPr>
      <dsp:spPr>
        <a:xfrm>
          <a:off x="3421" y="1443711"/>
          <a:ext cx="1369754" cy="1840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Appropriate Use of Data for Public View</a:t>
          </a:r>
        </a:p>
        <a:p>
          <a:pPr marL="0" lvl="0" indent="0" algn="l" defTabSz="488950">
            <a:lnSpc>
              <a:spcPct val="100000"/>
            </a:lnSpc>
            <a:spcBef>
              <a:spcPct val="0"/>
            </a:spcBef>
            <a:spcAft>
              <a:spcPct val="35000"/>
            </a:spcAft>
            <a:buNone/>
          </a:pPr>
          <a:r>
            <a:rPr lang="en-US" sz="1100" kern="1200"/>
            <a:t>Data Sensitivities</a:t>
          </a:r>
        </a:p>
        <a:p>
          <a:pPr marL="0" lvl="0" indent="0" algn="l" defTabSz="488950">
            <a:lnSpc>
              <a:spcPct val="100000"/>
            </a:lnSpc>
            <a:spcBef>
              <a:spcPct val="0"/>
            </a:spcBef>
            <a:spcAft>
              <a:spcPct val="35000"/>
            </a:spcAft>
            <a:buNone/>
          </a:pPr>
          <a:r>
            <a:rPr lang="en-US" sz="1100" kern="1200"/>
            <a:t>Economic Value and Leverage</a:t>
          </a:r>
        </a:p>
        <a:p>
          <a:pPr marL="0" lvl="0" indent="0" algn="l" defTabSz="488950">
            <a:lnSpc>
              <a:spcPct val="100000"/>
            </a:lnSpc>
            <a:spcBef>
              <a:spcPct val="0"/>
            </a:spcBef>
            <a:spcAft>
              <a:spcPct val="35000"/>
            </a:spcAft>
            <a:buNone/>
          </a:pPr>
          <a:r>
            <a:rPr lang="en-US" sz="1100" kern="1200"/>
            <a:t>Researcher Identification</a:t>
          </a:r>
        </a:p>
        <a:p>
          <a:pPr marL="0" lvl="0" indent="0" algn="l" defTabSz="488950">
            <a:lnSpc>
              <a:spcPct val="100000"/>
            </a:lnSpc>
            <a:spcBef>
              <a:spcPct val="0"/>
            </a:spcBef>
            <a:spcAft>
              <a:spcPct val="35000"/>
            </a:spcAft>
            <a:buNone/>
          </a:pPr>
          <a:r>
            <a:rPr lang="en-US" sz="1100" kern="1200" dirty="0"/>
            <a:t>Researcher Impact</a:t>
          </a:r>
        </a:p>
        <a:p>
          <a:pPr marL="0" lvl="0" indent="0" algn="l" defTabSz="488950">
            <a:lnSpc>
              <a:spcPct val="100000"/>
            </a:lnSpc>
            <a:spcBef>
              <a:spcPct val="0"/>
            </a:spcBef>
            <a:spcAft>
              <a:spcPct val="35000"/>
            </a:spcAft>
            <a:buNone/>
          </a:pPr>
          <a:r>
            <a:rPr lang="en-US" sz="1100" kern="1200" dirty="0"/>
            <a:t>Digital Preservation</a:t>
          </a:r>
        </a:p>
      </dsp:txBody>
      <dsp:txXfrm>
        <a:off x="3421" y="1443711"/>
        <a:ext cx="1369754" cy="1840879"/>
      </dsp:txXfrm>
    </dsp:sp>
    <dsp:sp modelId="{E09ABC8D-47A3-4DCF-9451-8C9EFE33997B}">
      <dsp:nvSpPr>
        <dsp:cNvPr id="0" name=""/>
        <dsp:cNvSpPr/>
      </dsp:nvSpPr>
      <dsp:spPr>
        <a:xfrm>
          <a:off x="1909046" y="299911"/>
          <a:ext cx="479414" cy="479414"/>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1DBE95-48F6-4F10-9622-076D7135DB46}">
      <dsp:nvSpPr>
        <dsp:cNvPr id="0" name=""/>
        <dsp:cNvSpPr/>
      </dsp:nvSpPr>
      <dsp:spPr>
        <a:xfrm>
          <a:off x="1612883" y="948257"/>
          <a:ext cx="1369754" cy="43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baseline="0" dirty="0"/>
            <a:t>Scholarly Management</a:t>
          </a:r>
          <a:endParaRPr lang="en-US" sz="1400" kern="1200" dirty="0"/>
        </a:p>
      </dsp:txBody>
      <dsp:txXfrm>
        <a:off x="1612883" y="948257"/>
        <a:ext cx="1369754" cy="436609"/>
      </dsp:txXfrm>
    </dsp:sp>
    <dsp:sp modelId="{DA0D8743-4F4E-4CC8-807C-F0EB4E219E87}">
      <dsp:nvSpPr>
        <dsp:cNvPr id="0" name=""/>
        <dsp:cNvSpPr/>
      </dsp:nvSpPr>
      <dsp:spPr>
        <a:xfrm>
          <a:off x="1612883" y="1443711"/>
          <a:ext cx="1369754" cy="1840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baseline="0" dirty="0"/>
            <a:t>Repository Integrations</a:t>
          </a:r>
          <a:endParaRPr lang="en-US" sz="1100" kern="1200" dirty="0"/>
        </a:p>
        <a:p>
          <a:pPr marL="0" lvl="0" indent="0" algn="l" defTabSz="488950">
            <a:lnSpc>
              <a:spcPct val="100000"/>
            </a:lnSpc>
            <a:spcBef>
              <a:spcPct val="0"/>
            </a:spcBef>
            <a:spcAft>
              <a:spcPct val="35000"/>
            </a:spcAft>
            <a:buNone/>
          </a:pPr>
          <a:r>
            <a:rPr lang="en-US" sz="1100" kern="1200" dirty="0"/>
            <a:t>Import/Export Services</a:t>
          </a:r>
        </a:p>
        <a:p>
          <a:pPr marL="0" lvl="0" indent="0" algn="l" defTabSz="488950">
            <a:lnSpc>
              <a:spcPct val="100000"/>
            </a:lnSpc>
            <a:spcBef>
              <a:spcPct val="0"/>
            </a:spcBef>
            <a:spcAft>
              <a:spcPct val="35000"/>
            </a:spcAft>
            <a:buNone/>
          </a:pPr>
          <a:r>
            <a:rPr lang="en-US" sz="1100" kern="1200"/>
            <a:t>Open/Restricted Access</a:t>
          </a:r>
        </a:p>
        <a:p>
          <a:pPr marL="0" lvl="0" indent="0" algn="l" defTabSz="488950">
            <a:lnSpc>
              <a:spcPct val="100000"/>
            </a:lnSpc>
            <a:spcBef>
              <a:spcPct val="0"/>
            </a:spcBef>
            <a:spcAft>
              <a:spcPct val="35000"/>
            </a:spcAft>
            <a:buNone/>
          </a:pPr>
          <a:r>
            <a:rPr lang="en-US" sz="1100" kern="1200" dirty="0"/>
            <a:t>Researcher Identity</a:t>
          </a:r>
        </a:p>
        <a:p>
          <a:pPr marL="0" lvl="0" indent="0" algn="l" defTabSz="488950">
            <a:lnSpc>
              <a:spcPct val="100000"/>
            </a:lnSpc>
            <a:spcBef>
              <a:spcPct val="0"/>
            </a:spcBef>
            <a:spcAft>
              <a:spcPct val="35000"/>
            </a:spcAft>
            <a:buNone/>
          </a:pPr>
          <a:r>
            <a:rPr lang="en-US" sz="1100" kern="1200" dirty="0"/>
            <a:t>Researcher Impact</a:t>
          </a:r>
        </a:p>
        <a:p>
          <a:pPr marL="0" lvl="0" indent="0" algn="l" defTabSz="488950">
            <a:lnSpc>
              <a:spcPct val="100000"/>
            </a:lnSpc>
            <a:spcBef>
              <a:spcPct val="0"/>
            </a:spcBef>
            <a:spcAft>
              <a:spcPct val="35000"/>
            </a:spcAft>
            <a:buNone/>
          </a:pPr>
          <a:r>
            <a:rPr lang="en-US" sz="1100" kern="1200" dirty="0"/>
            <a:t>Expertise Networks</a:t>
          </a:r>
        </a:p>
      </dsp:txBody>
      <dsp:txXfrm>
        <a:off x="1612883" y="1443711"/>
        <a:ext cx="1369754" cy="1840879"/>
      </dsp:txXfrm>
    </dsp:sp>
    <dsp:sp modelId="{7B92CA12-1B45-4C92-BE81-26F85D3BC833}">
      <dsp:nvSpPr>
        <dsp:cNvPr id="0" name=""/>
        <dsp:cNvSpPr/>
      </dsp:nvSpPr>
      <dsp:spPr>
        <a:xfrm>
          <a:off x="3618619" y="360754"/>
          <a:ext cx="479414" cy="479414"/>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418262-E325-420B-993E-CD5EEB4FF39C}">
      <dsp:nvSpPr>
        <dsp:cNvPr id="0" name=""/>
        <dsp:cNvSpPr/>
      </dsp:nvSpPr>
      <dsp:spPr>
        <a:xfrm>
          <a:off x="3222345" y="948257"/>
          <a:ext cx="1369754" cy="43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baseline="0" dirty="0"/>
            <a:t>Training &amp; Instruction</a:t>
          </a:r>
          <a:endParaRPr lang="en-US" sz="1400" kern="1200" dirty="0"/>
        </a:p>
      </dsp:txBody>
      <dsp:txXfrm>
        <a:off x="3222345" y="948257"/>
        <a:ext cx="1369754" cy="436609"/>
      </dsp:txXfrm>
    </dsp:sp>
    <dsp:sp modelId="{CCB13843-8A40-4F32-BB26-2A8654B5B65A}">
      <dsp:nvSpPr>
        <dsp:cNvPr id="0" name=""/>
        <dsp:cNvSpPr/>
      </dsp:nvSpPr>
      <dsp:spPr>
        <a:xfrm>
          <a:off x="3222345" y="1443711"/>
          <a:ext cx="1369754" cy="1840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Scholarly Communications &amp; Copyright Issues</a:t>
          </a:r>
        </a:p>
        <a:p>
          <a:pPr marL="0" lvl="0" indent="0" algn="l" defTabSz="488950">
            <a:lnSpc>
              <a:spcPct val="100000"/>
            </a:lnSpc>
            <a:spcBef>
              <a:spcPct val="0"/>
            </a:spcBef>
            <a:spcAft>
              <a:spcPct val="35000"/>
            </a:spcAft>
            <a:buNone/>
          </a:pPr>
          <a:r>
            <a:rPr lang="en-US" sz="1100" kern="1200"/>
            <a:t>Bibliographic Management Services</a:t>
          </a:r>
        </a:p>
        <a:p>
          <a:pPr marL="0" lvl="0" indent="0" algn="l" defTabSz="488950">
            <a:lnSpc>
              <a:spcPct val="100000"/>
            </a:lnSpc>
            <a:spcBef>
              <a:spcPct val="0"/>
            </a:spcBef>
            <a:spcAft>
              <a:spcPct val="35000"/>
            </a:spcAft>
            <a:buNone/>
          </a:pPr>
          <a:r>
            <a:rPr lang="en-US" sz="1100" kern="1200"/>
            <a:t>Indexes and Bibliographic Tools</a:t>
          </a:r>
        </a:p>
      </dsp:txBody>
      <dsp:txXfrm>
        <a:off x="3222345" y="1443711"/>
        <a:ext cx="1369754" cy="1840879"/>
      </dsp:txXfrm>
    </dsp:sp>
    <dsp:sp modelId="{956A931A-E0E1-BF42-949D-F78113E5AC5D}">
      <dsp:nvSpPr>
        <dsp:cNvPr id="0" name=""/>
        <dsp:cNvSpPr/>
      </dsp:nvSpPr>
      <dsp:spPr>
        <a:xfrm>
          <a:off x="5147894" y="385228"/>
          <a:ext cx="479414" cy="479414"/>
        </a:xfrm>
        <a:prstGeom prst="rect">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B3151-4AD4-2A48-B0C6-A4901DD78DCD}">
      <dsp:nvSpPr>
        <dsp:cNvPr id="0" name=""/>
        <dsp:cNvSpPr/>
      </dsp:nvSpPr>
      <dsp:spPr>
        <a:xfrm>
          <a:off x="4831807" y="948257"/>
          <a:ext cx="1369754" cy="43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Data Analysis &amp; Visualization</a:t>
          </a:r>
        </a:p>
      </dsp:txBody>
      <dsp:txXfrm>
        <a:off x="4831807" y="948257"/>
        <a:ext cx="1369754" cy="436609"/>
      </dsp:txXfrm>
    </dsp:sp>
    <dsp:sp modelId="{48879F84-2D89-B644-B7D0-0EE8A6A79829}">
      <dsp:nvSpPr>
        <dsp:cNvPr id="0" name=""/>
        <dsp:cNvSpPr/>
      </dsp:nvSpPr>
      <dsp:spPr>
        <a:xfrm>
          <a:off x="4831807" y="1443711"/>
          <a:ext cx="1369754" cy="1840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Data Reporting</a:t>
          </a:r>
        </a:p>
        <a:p>
          <a:pPr marL="0" lvl="0" indent="0" algn="l" defTabSz="488950">
            <a:lnSpc>
              <a:spcPct val="100000"/>
            </a:lnSpc>
            <a:spcBef>
              <a:spcPct val="0"/>
            </a:spcBef>
            <a:spcAft>
              <a:spcPct val="35000"/>
            </a:spcAft>
            <a:buNone/>
          </a:pPr>
          <a:r>
            <a:rPr lang="en-US" sz="1100" kern="1200" dirty="0"/>
            <a:t>Business Intelligence</a:t>
          </a:r>
        </a:p>
        <a:p>
          <a:pPr marL="0" lvl="0" indent="0" algn="l" defTabSz="488950">
            <a:lnSpc>
              <a:spcPct val="100000"/>
            </a:lnSpc>
            <a:spcBef>
              <a:spcPct val="0"/>
            </a:spcBef>
            <a:spcAft>
              <a:spcPct val="35000"/>
            </a:spcAft>
            <a:buNone/>
          </a:pPr>
          <a:r>
            <a:rPr lang="en-US" sz="1100" kern="1200" dirty="0"/>
            <a:t>Research Opportunities</a:t>
          </a:r>
        </a:p>
        <a:p>
          <a:pPr marL="0" lvl="0" indent="0" algn="l" defTabSz="488950">
            <a:lnSpc>
              <a:spcPct val="100000"/>
            </a:lnSpc>
            <a:spcBef>
              <a:spcPct val="0"/>
            </a:spcBef>
            <a:spcAft>
              <a:spcPct val="35000"/>
            </a:spcAft>
            <a:buNone/>
          </a:pPr>
          <a:r>
            <a:rPr lang="en-US" sz="1100" kern="1200" dirty="0"/>
            <a:t>Expert Finding</a:t>
          </a:r>
        </a:p>
        <a:p>
          <a:pPr marL="0" lvl="0" indent="0" algn="l" defTabSz="488950">
            <a:lnSpc>
              <a:spcPct val="100000"/>
            </a:lnSpc>
            <a:spcBef>
              <a:spcPct val="0"/>
            </a:spcBef>
            <a:spcAft>
              <a:spcPct val="35000"/>
            </a:spcAft>
            <a:buNone/>
          </a:pPr>
          <a:r>
            <a:rPr lang="en-US" sz="1100" kern="1200" dirty="0"/>
            <a:t>Network Analysis</a:t>
          </a:r>
        </a:p>
        <a:p>
          <a:pPr marL="0" lvl="0" indent="0" algn="l" defTabSz="488950">
            <a:lnSpc>
              <a:spcPct val="100000"/>
            </a:lnSpc>
            <a:spcBef>
              <a:spcPct val="0"/>
            </a:spcBef>
            <a:spcAft>
              <a:spcPct val="35000"/>
            </a:spcAft>
            <a:buNone/>
          </a:pPr>
          <a:endParaRPr lang="en-US" sz="1100" kern="1200" dirty="0"/>
        </a:p>
      </dsp:txBody>
      <dsp:txXfrm>
        <a:off x="4831807" y="1443711"/>
        <a:ext cx="1369754" cy="184087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10966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8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2370BAF-7368-4242-A0E9-10E41AB9B1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6DEDF46-3850-B94F-9908-28C4E207D6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219DBA62-09B6-6E49-B973-3FD3F1D02C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16ED2D-B1AC-BA41-9C99-049E30CD66C9}"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3615472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1" dirty="0"/>
              <a:t>****Read the following (from the next slide) while allowing participants to continue viewing this slide:*******</a:t>
            </a:r>
          </a:p>
          <a:p>
            <a:endParaRPr lang="en-US" dirty="0"/>
          </a:p>
          <a:p>
            <a:endParaRPr lang="en-US" dirty="0"/>
          </a:p>
          <a:p>
            <a:pPr fontAlgn="base"/>
            <a:r>
              <a:rPr lang="en-US" dirty="0"/>
              <a:t>Note that we invited research institutions at any stage of RIM adoption to participate</a:t>
            </a:r>
          </a:p>
          <a:p>
            <a:pPr marL="1485900" marR="0" lvl="2" indent="-342900" algn="l" defTabSz="914400" rtl="0" eaLnBrk="1" fontAlgn="base" latinLnBrk="0" hangingPunct="1">
              <a:lnSpc>
                <a:spcPct val="100000"/>
              </a:lnSpc>
              <a:spcBef>
                <a:spcPts val="0"/>
              </a:spcBef>
              <a:spcAft>
                <a:spcPts val="0"/>
              </a:spcAft>
              <a:buClr>
                <a:srgbClr val="000000"/>
              </a:buClr>
              <a:buSzPts val="1400"/>
              <a:buFont typeface="Wingdings" pitchFamily="2" charset="2"/>
              <a:buChar char="§"/>
              <a:tabLst/>
              <a:defRPr/>
            </a:pPr>
            <a:r>
              <a:rPr lang="en-US" dirty="0"/>
              <a:t>58% indicated they have a live RIM system, and another 13% are in process of implementation.</a:t>
            </a:r>
          </a:p>
          <a:p>
            <a:pPr marL="1485900" lvl="2" indent="-342900" fontAlgn="base">
              <a:buFont typeface="Wingdings" pitchFamily="2" charset="2"/>
              <a:buChar char="§"/>
            </a:pPr>
            <a:r>
              <a:rPr lang="en-US" dirty="0"/>
              <a:t>Reveals a quickly shifting landscape, with many institutions currently exploring RIM</a:t>
            </a:r>
          </a:p>
          <a:p>
            <a:pPr marL="1485900" lvl="2" indent="-342900" fontAlgn="base">
              <a:buFont typeface="Wingdings" pitchFamily="2" charset="2"/>
              <a:buChar char="§"/>
            </a:pPr>
            <a:r>
              <a:rPr lang="en-US" dirty="0"/>
              <a:t>&gt; 200 institutions with an active RIM provides a significant sample</a:t>
            </a:r>
          </a:p>
          <a:p>
            <a:pPr marL="1485900" lvl="2" indent="-342900" fontAlgn="base">
              <a:buFont typeface="Wingdings" pitchFamily="2" charset="2"/>
              <a:buChar char="§"/>
            </a:pPr>
            <a:r>
              <a:rPr lang="en-US" dirty="0"/>
              <a:t>More synthesis may reveal regional differences</a:t>
            </a:r>
          </a:p>
          <a:p>
            <a:pPr fontAlgn="base">
              <a:buFont typeface="Wingdings" pitchFamily="2" charset="2"/>
              <a:buChar char="§"/>
            </a:pPr>
            <a:endParaRPr lang="en-US" dirty="0"/>
          </a:p>
          <a:p>
            <a:pPr fontAlgn="base"/>
            <a:r>
              <a:rPr lang="en-US" dirty="0"/>
              <a:t>Diversity of RIM systems in use</a:t>
            </a:r>
          </a:p>
          <a:p>
            <a:pPr marL="1485900" lvl="2" indent="-342900" fontAlgn="base">
              <a:buFont typeface="Wingdings" pitchFamily="2" charset="2"/>
              <a:buChar char="§"/>
            </a:pPr>
            <a:r>
              <a:rPr lang="en-US" dirty="0"/>
              <a:t>Elsevier Pure and locally-developed systems have highest adoption</a:t>
            </a:r>
          </a:p>
          <a:p>
            <a:pPr marL="1485900" lvl="2" indent="-342900" fontAlgn="base">
              <a:buFont typeface="Wingdings" pitchFamily="2" charset="2"/>
              <a:buChar char="§"/>
            </a:pPr>
            <a:r>
              <a:rPr lang="en-US" dirty="0"/>
              <a:t>The “Other” category is also significant, featuring entries like IRIS (Italy), </a:t>
            </a:r>
            <a:r>
              <a:rPr lang="en-US" dirty="0" err="1"/>
              <a:t>ResearchMaster</a:t>
            </a:r>
            <a:r>
              <a:rPr lang="en-US" dirty="0"/>
              <a:t> (</a:t>
            </a:r>
            <a:r>
              <a:rPr lang="en-US" dirty="0" err="1"/>
              <a:t>Aus</a:t>
            </a:r>
            <a:r>
              <a:rPr lang="en-US" dirty="0"/>
              <a:t>/NZ), OMEGA-PSIR (Poland), </a:t>
            </a:r>
            <a:r>
              <a:rPr lang="en-US" dirty="0" err="1"/>
              <a:t>InfoEd</a:t>
            </a:r>
            <a:br>
              <a:rPr lang="en-US" dirty="0"/>
            </a:br>
            <a:br>
              <a:rPr lang="en-US" dirty="0"/>
            </a:b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4093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Minnesota is a Carnegie</a:t>
            </a:r>
            <a:r>
              <a:rPr lang="en-US" baseline="0" dirty="0"/>
              <a:t> Research One institution, with large numbers of undergraduates, graduate students, and faculty members. We also have a sizeable number of professional and non-degree-seeking students and, of course, staff members of all types.</a:t>
            </a:r>
          </a:p>
          <a:p>
            <a:endParaRPr lang="en-US" baseline="0" dirty="0"/>
          </a:p>
          <a:p>
            <a:r>
              <a:rPr lang="en-US" baseline="0" dirty="0"/>
              <a:t>We’re a land grant institution, here to serve the citizens of the state as well as our direct affiliates.</a:t>
            </a:r>
          </a:p>
          <a:p>
            <a:endParaRPr lang="en-US" baseline="0" dirty="0"/>
          </a:p>
          <a:p>
            <a:r>
              <a:rPr lang="en-US" baseline="0" dirty="0"/>
              <a:t>In an institution that big, we’re always looking for ways to both keep track of what the many entities and individuals that make up the University are doing, and to tell the stories of that work to the whole community.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76451F-2C54-4DF4-9310-3ADF9F050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56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pulled this slide from a presentation I did for Libraries staff back in 2015, when I’d first started working in this space. (read slide)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90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of course, is the Libraries. This is exactly in our wheelhouse.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77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Of course the Deans of the academic colleges weren’t thinking that deeply about bibliographic data in 2012 when they asked the Libraries to license and administer SciVal Experts. They wanted that product from Elsevier, and the Libraries were already working with Elsevier.</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Experts@Minnesota is our implementation of Elsevier’s Pure. We currently have about 7,000 profiles include faculty, researchers, and a lot of staff members like me who publish research in our fields of expertise but are not strictly researchers.</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265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gives you a sense of how we progressed from a pilot to a service.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43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a:t>
            </a:r>
            <a:r>
              <a:rPr lang="en-US" baseline="0" dirty="0"/>
              <a:t> first launched Experts@Minnesota, we had one goal in mind: We wanted to help researchers at the University of Minnesota put together teams made up of other U of M researchers, ideally across disciplines.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76451F-2C54-4DF4-9310-3ADF9F050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360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when you start with a goal in mind, it’s nice to have some way of assessing whether you are meeting that goal. In this case, I can’t say that we do. We don’t really have a measure of how readily people were finding each other before 2012 versus now, and we only have anecdotes to tell us that people have used Experts@Minnesota as one tool to use when identifying collaborators.</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31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Luckily we have a secret weapon. These are our liaison librarians. They each support several</a:t>
            </a:r>
            <a:r>
              <a:rPr lang="en-US" baseline="0" dirty="0"/>
              <a:t> academic departments or programs on campus. They understand the scholarly communication practices of the disciplines they support, and they have good personal relationships with both faculty and support staff throughout their departments.</a:t>
            </a:r>
          </a:p>
        </p:txBody>
      </p:sp>
    </p:spTree>
    <p:extLst>
      <p:ext uri="{BB962C8B-B14F-4D97-AF65-F5344CB8AC3E}">
        <p14:creationId xmlns:p14="http://schemas.microsoft.com/office/powerpoint/2010/main" val="350770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2</a:t>
            </a:fld>
            <a:endParaRPr lang="de-DE"/>
          </a:p>
        </p:txBody>
      </p:sp>
      <p:sp>
        <p:nvSpPr>
          <p:cNvPr id="6" name="Folienbildplatzhalter 5">
            <a:extLst>
              <a:ext uri="{FF2B5EF4-FFF2-40B4-BE49-F238E27FC236}">
                <a16:creationId xmlns:a16="http://schemas.microsoft.com/office/drawing/2014/main" id="{15C63893-EC7B-4FA5-AFC9-9A29A0038DD6}"/>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AF797382-5AA9-47D0-9708-7F20F5A08813}"/>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622921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gives you a sense of how we’re currently organized. I’m the Service Lead, and I’ve got a bit more detail about what I do on the next slide. The RIM Support Team handles a lot of the day to day support, and gets pressed into service for special projects, like adding publications for a center that aren’t coming in automatically from Scopus. Two have been working in this space and with the product for longer, so they act as “Tier 2” support for more complicated issues. The other four take turns handling questions for a week at a time.  We only see a couple of questions in a typical week. Six liaison librarians are also Research Service Coordinators. Their focus is on making sure everyone in their unit knows enough about all of the Libraries research services to have conversations with people in their assigned departments and refer as needed. If they spot a need or get questions they can’t answer, liaisons can contact me or the Support Team. If someone in a college or department contacts the support team or me directly, we’ll typically loop in the liaison so they know what’s going 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69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bit more about what I do. My job only recently became primarily about Research Information, but I’d now consider myself a full FTE. We also have a developer who has been working on data flows between University PeopleSoft systems and Pure, and between Pure and our internal Oracle database, the Experts Data Warehouse.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811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found a lot of ways to use research</a:t>
            </a:r>
            <a:r>
              <a:rPr lang="en-US" baseline="0" dirty="0"/>
              <a:t> information and our RIM system at Minnesota. It’s a challenge, though, to keep everyone informed and make sure liaisons have the information they need to have those conversations. We recently started a website to help.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06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documenting use cases in long Google documents, but now we’re working to make them a bit more consumable. Each</a:t>
            </a:r>
            <a:r>
              <a:rPr lang="en-US" baseline="0" dirty="0"/>
              <a:t> use case on the website poses a problem and summarizes how Experts@Minnesota or research information was used to provide a solution. Each story ends with a Contact Us link that right now sends an email but will eventually go to an intake form to collet specific information so we can craft the right solution with the right </a:t>
            </a:r>
            <a:r>
              <a:rPr lang="en-US" baseline="0"/>
              <a:t>people involved.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60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852198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335959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10181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Discuss background of selection process </a:t>
            </a:r>
          </a:p>
          <a:p>
            <a:r>
              <a:rPr lang="en-US" sz="1200" dirty="0"/>
              <a:t>Who was consulted</a:t>
            </a:r>
          </a:p>
          <a:p>
            <a:r>
              <a:rPr lang="en-US" sz="1200" dirty="0"/>
              <a:t>When were stakeholders identified</a:t>
            </a:r>
          </a:p>
          <a:p>
            <a:r>
              <a:rPr lang="en-US" sz="1200" dirty="0"/>
              <a:t>Discuss Syracuse ‘Team Approach’</a:t>
            </a:r>
          </a:p>
          <a:p>
            <a:r>
              <a:rPr lang="en-US" sz="1200" dirty="0"/>
              <a:t>To our audience assess your readiness, staffing and project goals to ensure success.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2385118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a:t>
            </a:r>
            <a:r>
              <a:rPr lang="en-US" baseline="0" dirty="0"/>
              <a:t> tell the story of Peter being a new VPR and not having a tool to look at research holistically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077847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269243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These are called CRIS systems in Europe, but they are often called other things in other parts of the world, particularly in the North America, where we might be referring to these by other names like “Faculty Activity Reporting” system or “Researcher Profile system.” The goals and even processes may vary, but the central effort of metadata collection is the same.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58186-BDE4-EB4F-BA50-64F9ACD24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lienbildplatzhalter 6">
            <a:extLst>
              <a:ext uri="{FF2B5EF4-FFF2-40B4-BE49-F238E27FC236}">
                <a16:creationId xmlns:a16="http://schemas.microsoft.com/office/drawing/2014/main" id="{53C866DC-2219-4893-A438-4FA3F31B2B23}"/>
              </a:ext>
            </a:extLst>
          </p:cNvPr>
          <p:cNvSpPr>
            <a:spLocks noGrp="1" noRot="1" noChangeAspect="1"/>
          </p:cNvSpPr>
          <p:nvPr>
            <p:ph type="sldImg"/>
          </p:nvPr>
        </p:nvSpPr>
        <p:spPr/>
      </p:sp>
    </p:spTree>
    <p:extLst>
      <p:ext uri="{BB962C8B-B14F-4D97-AF65-F5344CB8AC3E}">
        <p14:creationId xmlns:p14="http://schemas.microsoft.com/office/powerpoint/2010/main" val="1493649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908301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935767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Annie – the project team is made up</a:t>
            </a:r>
            <a:r>
              <a:rPr lang="en-US" baseline="0" dirty="0"/>
              <a:t> of colleagues from three units, each with different contributions to the project, but also with different main goals, which has been complicated…</a:t>
            </a:r>
          </a:p>
          <a:p>
            <a:endParaRPr lang="en-US" dirty="0"/>
          </a:p>
          <a:p>
            <a:r>
              <a:rPr lang="en-US" dirty="0"/>
              <a:t>Routine maintenance: - libraries</a:t>
            </a:r>
          </a:p>
          <a:p>
            <a:r>
              <a:rPr lang="en-US" dirty="0"/>
              <a:t>corrections</a:t>
            </a:r>
          </a:p>
          <a:p>
            <a:r>
              <a:rPr lang="en-US" dirty="0"/>
              <a:t>One-on-one trainings</a:t>
            </a:r>
          </a:p>
          <a:p>
            <a:r>
              <a:rPr lang="en-US" dirty="0"/>
              <a:t>Local press releases</a:t>
            </a:r>
          </a:p>
          <a:p>
            <a:r>
              <a:rPr lang="en-US" dirty="0"/>
              <a:t>General questions </a:t>
            </a:r>
          </a:p>
          <a:p>
            <a:endParaRPr lang="en-US" dirty="0"/>
          </a:p>
          <a:p>
            <a:r>
              <a:rPr lang="en-US" dirty="0"/>
              <a:t>Annual maintenance – office of research</a:t>
            </a:r>
          </a:p>
          <a:p>
            <a:r>
              <a:rPr lang="en-US" dirty="0"/>
              <a:t>Three times per year in January, May, and September</a:t>
            </a:r>
          </a:p>
          <a:p>
            <a:r>
              <a:rPr lang="en-US" dirty="0"/>
              <a:t>Master list updates</a:t>
            </a:r>
          </a:p>
          <a:p>
            <a:pPr lvl="1"/>
            <a:r>
              <a:rPr lang="en-US" dirty="0"/>
              <a:t>Add newly hired faculty</a:t>
            </a:r>
          </a:p>
          <a:p>
            <a:pPr lvl="1"/>
            <a:r>
              <a:rPr lang="en-US" dirty="0"/>
              <a:t>Add faculty who have requested inclusion</a:t>
            </a:r>
          </a:p>
          <a:p>
            <a:pPr lvl="1"/>
            <a:r>
              <a:rPr lang="en-US" dirty="0"/>
              <a:t>Remove departed faculty</a:t>
            </a:r>
          </a:p>
          <a:p>
            <a:r>
              <a:rPr lang="en-US" dirty="0"/>
              <a:t>Request PRS from Elsevier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269861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11987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rollout included tenure track STEM faculty and some additional social science departments</a:t>
            </a:r>
          </a:p>
          <a:p>
            <a:r>
              <a:rPr lang="en-US" dirty="0"/>
              <a:t>Additional faculty can request to be added using</a:t>
            </a:r>
            <a:r>
              <a:rPr lang="en-US" baseline="0" dirty="0"/>
              <a:t> the following criteria</a:t>
            </a:r>
          </a:p>
          <a:p>
            <a:endParaRPr lang="en-US" dirty="0"/>
          </a:p>
          <a:p>
            <a:endParaRPr lang="en-US" dirty="0"/>
          </a:p>
          <a:p>
            <a:r>
              <a:rPr lang="en-US" dirty="0"/>
              <a:t>Criteria #1 (payroll driven, not emeriti or courtesy appointment,</a:t>
            </a:r>
            <a:r>
              <a:rPr lang="en-US" baseline="0" dirty="0"/>
              <a:t> due to physical proximity to ESF and SUNY upstate we have a lot of collaborations and some shared resources, have had requests from faculty at both institutions to be included</a:t>
            </a:r>
            <a:endParaRPr lang="en-US" dirty="0"/>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will get questions on how the initial profiles were selected.  Be perfectly transparent!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2111723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we renewed</a:t>
            </a:r>
            <a:r>
              <a:rPr lang="en-US" baseline="0" dirty="0"/>
              <a:t> Pure, and moved out of the initial three year pilot phase. Within the Libraries, it was determined that supporting </a:t>
            </a:r>
            <a:r>
              <a:rPr lang="en-US" baseline="0" dirty="0" err="1"/>
              <a:t>Experts@Syracuse</a:t>
            </a:r>
            <a:r>
              <a:rPr lang="en-US" baseline="0" dirty="0"/>
              <a:t> would become part of the liaison librarian role.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1640600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assessment goal</a:t>
            </a:r>
          </a:p>
          <a:p>
            <a:pPr marL="228600" indent="-228600">
              <a:buAutoNum type="arabicPeriod"/>
            </a:pPr>
            <a:r>
              <a:rPr lang="en-US" dirty="0"/>
              <a:t>Include subject librarians</a:t>
            </a:r>
          </a:p>
          <a:p>
            <a:pPr marL="228600" indent="-228600">
              <a:buAutoNum type="arabicPeriod"/>
            </a:pPr>
            <a:r>
              <a:rPr lang="en-US" dirty="0"/>
              <a:t>Add bio</a:t>
            </a:r>
          </a:p>
          <a:p>
            <a:pPr marL="228600" indent="-228600">
              <a:buAutoNum type="arabicPeriod"/>
            </a:pPr>
            <a:r>
              <a:rPr lang="en-US" dirty="0"/>
              <a:t>Add five activities</a:t>
            </a:r>
            <a:r>
              <a:rPr lang="en-US" baseline="0" dirty="0"/>
              <a:t> or research outputs about themselves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647689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90967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C46A66-774A-3846-B0AC-5332EC6B3A0E}" type="slidenum">
              <a:rPr kumimoji="0" lang="en-US" sz="1200" b="0" i="0" u="none" strike="noStrike" kern="1200" cap="none" spc="0" normalizeH="0" baseline="0" noProof="0" smtClean="0">
                <a:ln>
                  <a:noFill/>
                </a:ln>
                <a:solidFill>
                  <a:prstClr val="black"/>
                </a:solidFill>
                <a:effectLst/>
                <a:uLnTx/>
                <a:uFillTx/>
                <a:latin typeface="Franklin Gothic Medium Cond" panose="020B06060304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2039883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effectLst/>
              </a:rPr>
              <a:t>Five years after launching a new online faculty activity reporting and annual evaluation system at the University of Arizona, what does examination of the benchmark data tell us?  Is the data captured in the system useful? The system uses faculty self-report of activity data, including scholarly contributions, combined with integrations of core campus data systems.  How does the record of faculty scholarly achievements compare to other licensed tools and services? Is the self-report of faculty activities effective?  The system captures information about our faculty not previously recorded.  What has the system taught us? How can we creatively employ this data, coupled with existing data sources to create new analytical discovery tools?  As we continue to assess and analyze data from the system, we’d like to share our experiences and findings to date.  </a:t>
            </a:r>
          </a:p>
          <a:p>
            <a:br>
              <a:rPr lang="en-US" dirty="0"/>
            </a:br>
            <a:endParaRPr lang="en-US" dirty="0"/>
          </a:p>
          <a:p>
            <a:r>
              <a:rPr lang="en-US" dirty="0"/>
              <a:t>UA Vitae is a shared effort from the Office of the Provost, University Libraries, University </a:t>
            </a:r>
            <a:r>
              <a:rPr lang="en-US" dirty="0" err="1"/>
              <a:t>Analystics</a:t>
            </a:r>
            <a:r>
              <a:rPr lang="en-US" dirty="0"/>
              <a:t> and Information Research, Office of Research, Discovery and Innovation and University Information and Technology Services.  This session will be useful for anybody interested in research information management, faculty activity reporting, profile and/or institutional reporting systems.                             </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C9E4C-636A-0747-9271-62927A090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38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one of the outputs we’ve had this year has been a position paper entitled, “Research Information Management, Defining Rim and the Library’s Role.” In our position paper, I worked closely with a working group of librarians from OCLC Research Library Partnership member institutions, and we had representation from librarians on three continents, we had a good representation of practice. It also included Anna Clements from St Andrews, who is also an active </a:t>
            </a:r>
            <a:r>
              <a:rPr lang="en-US" dirty="0" err="1"/>
              <a:t>euroCRIS</a:t>
            </a:r>
            <a:r>
              <a:rPr lang="en-US" dirty="0"/>
              <a:t> board member. </a:t>
            </a:r>
          </a:p>
          <a:p>
            <a:pPr lvl="0">
              <a:spcBef>
                <a:spcPts val="0"/>
              </a:spcBef>
              <a:buNone/>
            </a:pPr>
            <a:endParaRPr lang="en-US" dirty="0"/>
          </a:p>
          <a:p>
            <a:pPr lvl="0">
              <a:spcBef>
                <a:spcPts val="0"/>
              </a:spcBef>
              <a:buNone/>
            </a:pPr>
            <a:endParaRPr lang="en-US" dirty="0"/>
          </a:p>
          <a:p>
            <a:pPr lvl="0">
              <a:spcBef>
                <a:spcPts val="0"/>
              </a:spcBef>
              <a:buNone/>
            </a:pPr>
            <a:r>
              <a:rPr lang="en-US" dirty="0"/>
              <a:t>In this report, we offered a holistic definition of research information management (RIM) as the aggregation, curation, and utilization of metadata about research activities. One of my goals with this position paper was to provide a model for understanding different practices, as RIM practices vary widely by locale. Our model includes overlapping terms like CRIS and RIS, which are commonly used in Europe, as well as other practices like Research Profiling or Research Networking, which we see more commonly used in the Americas. It also synthesize the value proposition of libraries in RIM service provision.</a:t>
            </a:r>
          </a:p>
          <a:p>
            <a:pPr lvl="0">
              <a:spcBef>
                <a:spcPts val="0"/>
              </a:spcBef>
              <a:buNone/>
            </a:pPr>
            <a:endParaRPr lang="en-US" dirty="0"/>
          </a:p>
          <a:p>
            <a:pPr lvl="0">
              <a:spcBef>
                <a:spcPts val="0"/>
              </a:spcBef>
              <a:buNone/>
            </a:pPr>
            <a:r>
              <a:rPr lang="en-US" dirty="0"/>
              <a:t>You can access this report, as well as our other RIM publications, at </a:t>
            </a:r>
            <a:r>
              <a:rPr lang="en-US" dirty="0" err="1"/>
              <a:t>oc.lc</a:t>
            </a:r>
            <a:r>
              <a:rPr lang="en-US" dirty="0"/>
              <a:t>/rim </a:t>
            </a:r>
          </a:p>
          <a:p>
            <a:pPr marL="0" marR="0" lvl="0" indent="0" algn="l" rtl="0">
              <a:lnSpc>
                <a:spcPct val="80000"/>
              </a:lnSpc>
              <a:spcBef>
                <a:spcPts val="0"/>
              </a:spcBef>
              <a:spcAft>
                <a:spcPts val="0"/>
              </a:spcAft>
              <a:buClr>
                <a:schemeClr val="dk1"/>
              </a:buClr>
              <a:buSzPct val="25000"/>
              <a:buFont typeface="Arial"/>
              <a:buNone/>
            </a:pPr>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7058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7ADC4-59D3-7745-A14C-1A0C5AF8AD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497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7ADC4-59D3-7745-A14C-1A0C5AF8AD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29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db659dd24_1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60" name="Google Shape;660;g4db659dd24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5916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db659dd24_1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60" name="Google Shape;660;g4db659dd24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0571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4db659dd24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4db659dd24_1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70" name="Google Shape;670;g4db659dd24_1_24: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t>49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835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Maliaca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97E32-E4E2-4375-B558-E157086DA7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569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4db659dd24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4db659dd24_1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0" name="Google Shape;680;g4db659dd24_1_39: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t>51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87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4db659dd24_0_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36" name="Google Shape;836;g4db659dd24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248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7ADC4-59D3-7745-A14C-1A0C5AF8AD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980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97E32-E4E2-4375-B558-E157086DA7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0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Regardless of the use, we define RIM as the collection of metadata, which almost always includes publications, but increasingly includes research data sets, preprints, and other outputs. It is also increasingly attempting to connect these outputs to grants, funders, equipment. We also see the collection of instructional history, PhD advisees, and service activities in RIM. We want to frame RIM as the collection of metadata because it can help to separate RIM practices from specific systems—and it can help practitioners with different uses to see the similarities of their activities. </a:t>
            </a:r>
          </a:p>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fld id="{2B57DE38-C52F-144D-B58B-3D4F01225B72}" type="slidenum">
              <a:rPr kumimoji="0" lang="en-US" altLang="en-US" sz="1400" b="0" i="0" u="none" strike="noStrike" kern="0" cap="none" spc="0" normalizeH="0" baseline="0" noProof="0">
                <a:ln>
                  <a:noFill/>
                </a:ln>
                <a:solidFill>
                  <a:srgbClr val="000000"/>
                </a:solidFill>
                <a:effectLst/>
                <a:uLnTx/>
                <a:uFillTx/>
                <a:latin typeface="Calibri" charset="0"/>
                <a:ea typeface="+mn-ea"/>
                <a:cs typeface="Arial"/>
                <a:sym typeface="Arial"/>
              </a:rPr>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t>5</a:t>
            </a:fld>
            <a:endParaRPr kumimoji="0" lang="en-US" altLang="en-US" sz="1400" b="0" i="0" u="none" strike="noStrike" kern="0" cap="none" spc="0" normalizeH="0" baseline="0" noProof="0">
              <a:ln>
                <a:noFill/>
              </a:ln>
              <a:solidFill>
                <a:srgbClr val="000000"/>
              </a:solidFill>
              <a:effectLst/>
              <a:uLnTx/>
              <a:uFillTx/>
              <a:latin typeface="Calibri" charset="0"/>
              <a:ea typeface="+mn-ea"/>
              <a:cs typeface="Arial"/>
              <a:sym typeface="Arial"/>
            </a:endParaRPr>
          </a:p>
        </p:txBody>
      </p:sp>
    </p:spTree>
    <p:extLst>
      <p:ext uri="{BB962C8B-B14F-4D97-AF65-F5344CB8AC3E}">
        <p14:creationId xmlns:p14="http://schemas.microsoft.com/office/powerpoint/2010/main" val="2272341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7ADC4-59D3-7745-A14C-1A0C5AF8AD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80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7ADC4-59D3-7745-A14C-1A0C5AF8AD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862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4e42fbf5d5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g4e42fbf5d5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latin typeface="Arial"/>
                <a:ea typeface="Arial"/>
                <a:cs typeface="Arial"/>
                <a:sym typeface="Arial"/>
              </a:rPr>
              <a:t>System benefits also support UA Strategic Goals</a:t>
            </a:r>
            <a:endParaRPr dirty="0"/>
          </a:p>
          <a:p>
            <a:pPr marL="285750" lvl="0" indent="-285750" algn="l" rtl="0">
              <a:spcBef>
                <a:spcPts val="0"/>
              </a:spcBef>
              <a:spcAft>
                <a:spcPts val="0"/>
              </a:spcAft>
              <a:buClr>
                <a:schemeClr val="dk1"/>
              </a:buClr>
              <a:buSzPts val="1400"/>
              <a:buFont typeface="Arial"/>
              <a:buChar char="•"/>
            </a:pPr>
            <a:r>
              <a:rPr lang="en-US" sz="1400" dirty="0">
                <a:latin typeface="Arial"/>
                <a:ea typeface="Arial"/>
                <a:cs typeface="Arial"/>
                <a:sym typeface="Arial"/>
              </a:rPr>
              <a:t>Engaging </a:t>
            </a:r>
            <a:endParaRPr dirty="0"/>
          </a:p>
          <a:p>
            <a:pPr marL="285750" lvl="0" indent="-285750" algn="l" rtl="0">
              <a:spcBef>
                <a:spcPts val="0"/>
              </a:spcBef>
              <a:spcAft>
                <a:spcPts val="0"/>
              </a:spcAft>
              <a:buClr>
                <a:schemeClr val="dk1"/>
              </a:buClr>
              <a:buSzPts val="1400"/>
              <a:buFont typeface="Arial"/>
              <a:buChar char="•"/>
            </a:pPr>
            <a:r>
              <a:rPr lang="en-US" sz="1400" dirty="0">
                <a:latin typeface="Arial"/>
                <a:ea typeface="Arial"/>
                <a:cs typeface="Arial"/>
                <a:sym typeface="Arial"/>
              </a:rPr>
              <a:t>Innovating</a:t>
            </a:r>
            <a:endParaRPr dirty="0"/>
          </a:p>
          <a:p>
            <a:pPr marL="285750" lvl="0" indent="-285750" algn="l" rtl="0">
              <a:spcBef>
                <a:spcPts val="0"/>
              </a:spcBef>
              <a:spcAft>
                <a:spcPts val="0"/>
              </a:spcAft>
              <a:buClr>
                <a:schemeClr val="dk1"/>
              </a:buClr>
              <a:buSzPts val="1400"/>
              <a:buFont typeface="Arial"/>
              <a:buChar char="•"/>
            </a:pPr>
            <a:r>
              <a:rPr lang="en-US" sz="1400" dirty="0">
                <a:latin typeface="Arial"/>
                <a:ea typeface="Arial"/>
                <a:cs typeface="Arial"/>
                <a:sym typeface="Arial"/>
              </a:rPr>
              <a:t>Partnering</a:t>
            </a:r>
            <a:endParaRPr sz="1400" dirty="0">
              <a:latin typeface="Arial"/>
              <a:ea typeface="Arial"/>
              <a:cs typeface="Arial"/>
              <a:sym typeface="Arial"/>
            </a:endParaRPr>
          </a:p>
        </p:txBody>
      </p:sp>
      <p:sp>
        <p:nvSpPr>
          <p:cNvPr id="779" name="Google Shape;779;g4e42fbf5d5_0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885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4db659dd24_0_1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9" name="Google Shape;769;g4db659dd24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8162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7ADC4-59D3-7745-A14C-1A0C5AF8AD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47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4db659dd24_0_2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2" name="Google Shape;742;g4db659dd24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762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e42fbf5d5_0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g4e42fbf5d5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656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4db659dd24_0_1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4" name="Google Shape;754;g4db659dd24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49376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4db659dd24_0_2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62" name="Google Shape;762;g4db659dd24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819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4db659dd24_0_2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62" name="Google Shape;762;g4db659dd24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171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We developed a second model that describes RIM uses. In general, if an institution is aggregating research metadata at least one of these uses, we would include it within our RIM model. In this way we unite CRIS type activities, so commonly seen in Europe, with other uses like supporting academic progress review workflows or displaying public profiles for institutional reputation management/public profiles, which are more prominent in the United States.</a:t>
            </a:r>
          </a:p>
          <a:p>
            <a:pPr eaLnBrk="1" hangingPunct="1">
              <a:spcBef>
                <a:spcPct val="0"/>
              </a:spcBef>
            </a:pPr>
            <a:endParaRPr lang="en-US" altLang="en-US" dirty="0"/>
          </a:p>
          <a:p>
            <a:pPr eaLnBrk="1" hangingPunct="1">
              <a:spcBef>
                <a:spcPct val="0"/>
              </a:spcBef>
            </a:pPr>
            <a:r>
              <a:rPr lang="en-US" altLang="en-US" dirty="0"/>
              <a:t>I expect this model to evolve over time, and it should work to represent new, extensible practices in research information management. </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035E6FC-CCC7-F34C-83D9-78C7523946F2}"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677805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97E32-E4E2-4375-B558-E157086DA7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186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97E32-E4E2-4375-B558-E157086DA7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7552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97E32-E4E2-4375-B558-E157086DA7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507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4db659dd24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4db659dd24_1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70" name="Google Shape;670;g4db659dd24_1_24: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t>68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607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Facilitated by Rebecca to other panelists. 10 minutes total.</a:t>
            </a:r>
          </a:p>
          <a:p>
            <a:endParaRPr lang="en-US" dirty="0"/>
          </a:p>
          <a:p>
            <a:pPr fontAlgn="base"/>
            <a:r>
              <a:rPr lang="en-US" dirty="0"/>
              <a:t>Why a librarian should support this kind of work? (</a:t>
            </a:r>
            <a:r>
              <a:rPr lang="en-US" dirty="0" err="1"/>
              <a:t>Maliaca</a:t>
            </a:r>
            <a:r>
              <a:rPr lang="en-US" dirty="0"/>
              <a:t>) </a:t>
            </a:r>
          </a:p>
          <a:p>
            <a:pPr fontAlgn="base"/>
            <a:r>
              <a:rPr lang="en-US" dirty="0"/>
              <a:t>What are you going to need to learn? (Jan)</a:t>
            </a:r>
          </a:p>
          <a:p>
            <a:pPr fontAlgn="base"/>
            <a:r>
              <a:rPr lang="en-US" dirty="0"/>
              <a:t>How do we support colleagues to take on this work? (Annie)</a:t>
            </a:r>
          </a:p>
          <a:p>
            <a:pPr fontAlgn="base"/>
            <a:r>
              <a:rPr lang="en-US" dirty="0"/>
              <a:t>Where the line for each of you on support vs data entry? (each should be considering this. Short 30 second answers).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91194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02" name="Shape 8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667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Notes Placeholder 2">
            <a:extLst>
              <a:ext uri="{FF2B5EF4-FFF2-40B4-BE49-F238E27FC236}">
                <a16:creationId xmlns:a16="http://schemas.microsoft.com/office/drawing/2014/main" id="{EC79556B-8022-4A67-83EC-78BA1A1EE9BE}"/>
              </a:ext>
            </a:extLst>
          </p:cNvPr>
          <p:cNvSpPr>
            <a:spLocks noGrp="1"/>
          </p:cNvSpPr>
          <p:nvPr>
            <p:ph type="body" idx="1"/>
          </p:nvPr>
        </p:nvSpPr>
        <p:spPr/>
        <p:txBody>
          <a:bodyPr/>
          <a:lstStyle/>
          <a:p>
            <a:r>
              <a:rPr lang="en-US" altLang="en-US" dirty="0"/>
              <a:t>Why libraries and RIM? Importance of RIM for libraries and consequently for our research. (content from white paper)</a:t>
            </a:r>
          </a:p>
          <a:p>
            <a:r>
              <a:rPr lang="en-US" altLang="en-US" dirty="0"/>
              <a:t>(talk about this at some length without more slides)</a:t>
            </a:r>
          </a:p>
          <a:p>
            <a:endParaRPr lang="en-US" altLang="en-US"/>
          </a:p>
        </p:txBody>
      </p:sp>
      <p:sp>
        <p:nvSpPr>
          <p:cNvPr id="13316" name="Slide Number Placeholder 3">
            <a:extLst>
              <a:ext uri="{FF2B5EF4-FFF2-40B4-BE49-F238E27FC236}">
                <a16:creationId xmlns:a16="http://schemas.microsoft.com/office/drawing/2014/main" id="{7A90E333-65F4-4182-BB88-1B6C92FF16E8}"/>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1534537" indent="-590206">
              <a:defRPr>
                <a:solidFill>
                  <a:schemeClr val="tx1"/>
                </a:solidFill>
                <a:latin typeface="Calibri" panose="020F0502020204030204" pitchFamily="34" charset="0"/>
              </a:defRPr>
            </a:lvl2pPr>
            <a:lvl3pPr marL="2360825" indent="-472165">
              <a:defRPr>
                <a:solidFill>
                  <a:schemeClr val="tx1"/>
                </a:solidFill>
                <a:latin typeface="Calibri" panose="020F0502020204030204" pitchFamily="34" charset="0"/>
              </a:defRPr>
            </a:lvl3pPr>
            <a:lvl4pPr marL="3305156" indent="-472165">
              <a:defRPr>
                <a:solidFill>
                  <a:schemeClr val="tx1"/>
                </a:solidFill>
                <a:latin typeface="Calibri" panose="020F0502020204030204" pitchFamily="34" charset="0"/>
              </a:defRPr>
            </a:lvl4pPr>
            <a:lvl5pPr marL="4249487" indent="-472165">
              <a:defRPr>
                <a:solidFill>
                  <a:schemeClr val="tx1"/>
                </a:solidFill>
                <a:latin typeface="Calibri" panose="020F0502020204030204" pitchFamily="34" charset="0"/>
              </a:defRPr>
            </a:lvl5pPr>
            <a:lvl6pPr marL="5193817" indent="-472165" eaLnBrk="0" fontAlgn="base" hangingPunct="0">
              <a:spcBef>
                <a:spcPct val="0"/>
              </a:spcBef>
              <a:spcAft>
                <a:spcPct val="0"/>
              </a:spcAft>
              <a:defRPr>
                <a:solidFill>
                  <a:schemeClr val="tx1"/>
                </a:solidFill>
                <a:latin typeface="Calibri" panose="020F0502020204030204" pitchFamily="34" charset="0"/>
              </a:defRPr>
            </a:lvl6pPr>
            <a:lvl7pPr marL="6138146" indent="-472165" eaLnBrk="0" fontAlgn="base" hangingPunct="0">
              <a:spcBef>
                <a:spcPct val="0"/>
              </a:spcBef>
              <a:spcAft>
                <a:spcPct val="0"/>
              </a:spcAft>
              <a:defRPr>
                <a:solidFill>
                  <a:schemeClr val="tx1"/>
                </a:solidFill>
                <a:latin typeface="Calibri" panose="020F0502020204030204" pitchFamily="34" charset="0"/>
              </a:defRPr>
            </a:lvl7pPr>
            <a:lvl8pPr marL="7082477" indent="-472165" eaLnBrk="0" fontAlgn="base" hangingPunct="0">
              <a:spcBef>
                <a:spcPct val="0"/>
              </a:spcBef>
              <a:spcAft>
                <a:spcPct val="0"/>
              </a:spcAft>
              <a:defRPr>
                <a:solidFill>
                  <a:schemeClr val="tx1"/>
                </a:solidFill>
                <a:latin typeface="Calibri" panose="020F0502020204030204" pitchFamily="34" charset="0"/>
              </a:defRPr>
            </a:lvl8pPr>
            <a:lvl9pPr marL="8026806" indent="-47216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B34F68-E33A-4ADA-88D1-DC12FBD3F9D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Folienbildplatzhalter 3">
            <a:extLst>
              <a:ext uri="{FF2B5EF4-FFF2-40B4-BE49-F238E27FC236}">
                <a16:creationId xmlns:a16="http://schemas.microsoft.com/office/drawing/2014/main" id="{B36CF9EC-1F09-4AA2-9406-1AC6C1259229}"/>
              </a:ext>
            </a:extLst>
          </p:cNvPr>
          <p:cNvSpPr>
            <a:spLocks noGrp="1" noRot="1" noChangeAspect="1"/>
          </p:cNvSpPr>
          <p:nvPr>
            <p:ph type="sldImg"/>
          </p:nvPr>
        </p:nvSpPr>
        <p:spPr/>
      </p:sp>
    </p:spTree>
    <p:extLst>
      <p:ext uri="{BB962C8B-B14F-4D97-AF65-F5344CB8AC3E}">
        <p14:creationId xmlns:p14="http://schemas.microsoft.com/office/powerpoint/2010/main" val="408026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Shape 37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 area of recent research for OCLC is research information management, as we recognize this as an important emerging service categories for libraries. We’ve been developing an arc of research to describe, explain, and document international practices in research information management. </a:t>
            </a:r>
            <a:endParaRPr dirty="0"/>
          </a:p>
          <a:p>
            <a:pPr marL="342900" marR="0" lvl="0" indent="-34290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In October we released a position paper on research information management, which I’ll talk a bit more about in a minute. </a:t>
            </a:r>
            <a:endParaRPr dirty="0"/>
          </a:p>
          <a:p>
            <a:pPr marL="342900" marR="0" lvl="0" indent="-34290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In December we also published a research report, conducted in collaboration with LIBER, documenting case studies in persistent identifiers in research information management.</a:t>
            </a:r>
            <a:endParaRPr dirty="0"/>
          </a:p>
          <a:p>
            <a:pPr marL="342900" marR="0" lvl="0" indent="-34290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We have also been collaborating with </a:t>
            </a: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on an international survey on Research Information Management Practices.</a:t>
            </a:r>
            <a:endParaRPr sz="1200" b="0" i="0" u="none" strike="noStrike" cap="none" dirty="0">
              <a:solidFill>
                <a:schemeClr val="dk1"/>
              </a:solidFill>
              <a:latin typeface="Calibri"/>
              <a:ea typeface="Calibri"/>
              <a:cs typeface="Calibri"/>
              <a:sym typeface="Calibri"/>
            </a:endParaRPr>
          </a:p>
        </p:txBody>
      </p:sp>
      <p:sp>
        <p:nvSpPr>
          <p:cNvPr id="380" name="Shape 38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538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dirty="0">
                <a:sym typeface="Calibri"/>
              </a:rPr>
              <a:t>Based on this work, we at OCLC Research partnered with RLP libraries and </a:t>
            </a:r>
            <a:r>
              <a:rPr lang="en-US" dirty="0" err="1">
                <a:sym typeface="Calibri"/>
              </a:rPr>
              <a:t>euroCRIS</a:t>
            </a:r>
            <a:r>
              <a:rPr lang="en-US" dirty="0">
                <a:sym typeface="Calibri"/>
              </a:rPr>
              <a:t> for a survey on international practices in RIM [which builds upon previous </a:t>
            </a:r>
            <a:r>
              <a:rPr lang="en-US" dirty="0" err="1">
                <a:sym typeface="Calibri"/>
              </a:rPr>
              <a:t>euroCRIS</a:t>
            </a:r>
            <a:r>
              <a:rPr lang="en-US" dirty="0">
                <a:sym typeface="Calibri"/>
              </a:rPr>
              <a:t>/EUNIS research]. </a:t>
            </a:r>
          </a:p>
          <a:p>
            <a:r>
              <a:rPr lang="en-US" dirty="0">
                <a:sym typeface="Calibri"/>
              </a:rPr>
              <a:t>Our main goal was to identify some global trends and to lay the foundation for future quantitative research in the field. </a:t>
            </a:r>
          </a:p>
          <a:p>
            <a:r>
              <a:rPr lang="en-US" dirty="0">
                <a:sym typeface="Calibri"/>
              </a:rPr>
              <a:t>Obviously, the survey cannot (and does not intend to) reveal all the nuances of specific geographic environments, </a:t>
            </a:r>
          </a:p>
          <a:p>
            <a:endParaRPr lang="en-US" dirty="0">
              <a:sym typeface="Calibri"/>
            </a:endParaRPr>
          </a:p>
          <a:p>
            <a:r>
              <a:rPr lang="en-US" dirty="0">
                <a:sym typeface="Calibri"/>
              </a:rPr>
              <a:t>[rather lay the foundation for national or regional follow-up surveys on specific questions. </a:t>
            </a:r>
            <a:endParaRPr lang="en-US" dirty="0"/>
          </a:p>
          <a:p>
            <a:r>
              <a:rPr lang="en-US" dirty="0">
                <a:sym typeface="Calibri"/>
              </a:rPr>
              <a:t>    To collect data about RIM practices worldwide, in order to identify national and regional practices </a:t>
            </a:r>
            <a:endParaRPr lang="en-US" dirty="0"/>
          </a:p>
          <a:p>
            <a:r>
              <a:rPr lang="en-US" dirty="0">
                <a:sym typeface="Calibri"/>
              </a:rPr>
              <a:t>    To gather evidence on the increasing role played by research libraries in RIM practices </a:t>
            </a:r>
            <a:endParaRPr lang="en-US" dirty="0"/>
          </a:p>
          <a:p>
            <a:r>
              <a:rPr lang="en-US" dirty="0">
                <a:sym typeface="Calibri"/>
              </a:rPr>
              <a:t>    To inform the research community about the goals, purposes, and scope of RIM practices </a:t>
            </a:r>
            <a:endParaRPr lang="en-US" dirty="0"/>
          </a:p>
          <a:p>
            <a:r>
              <a:rPr lang="en-US" dirty="0">
                <a:sym typeface="Calibri"/>
              </a:rPr>
              <a:t>    To examine and report on the institutional stakeholders, workflows, interoperability, and standards in use. </a:t>
            </a:r>
            <a:endParaRPr lang="en-US" dirty="0"/>
          </a:p>
          <a:p>
            <a:r>
              <a:rPr lang="en-US" dirty="0">
                <a:sym typeface="Calibri"/>
              </a:rPr>
              <a:t>    To serve as a foundation for future research. ]</a:t>
            </a:r>
            <a:endParaRPr lang="en-US" dirty="0"/>
          </a:p>
          <a:p>
            <a:r>
              <a:rPr lang="en-US" dirty="0">
                <a:sym typeface="Calibri"/>
              </a:rPr>
              <a:t> </a:t>
            </a:r>
            <a:endParaRPr lang="en-US" dirty="0"/>
          </a:p>
          <a:p>
            <a:endParaRPr lang="de-DE" dirty="0"/>
          </a:p>
        </p:txBody>
      </p:sp>
      <p:sp>
        <p:nvSpPr>
          <p:cNvPr id="4" name="Foliennummernplatzhalter 3"/>
          <p:cNvSpPr>
            <a:spLocks noGrp="1"/>
          </p:cNvSpPr>
          <p:nvPr>
            <p:ph type="sldNum" sz="quarter" idx="5"/>
          </p:nvPr>
        </p:nvSpPr>
        <p:spPr/>
        <p:txBody>
          <a:bodyPr/>
          <a:lstStyle/>
          <a:p>
            <a:fld id="{A8619FA4-AA05-4BDB-A782-C3ACC50B6D5F}" type="slidenum">
              <a:rPr lang="de-DE" smtClean="0"/>
              <a:pPr/>
              <a:t>9</a:t>
            </a:fld>
            <a:endParaRPr lang="de-DE"/>
          </a:p>
        </p:txBody>
      </p:sp>
      <p:sp>
        <p:nvSpPr>
          <p:cNvPr id="7" name="Folienbildplatzhalter 6">
            <a:extLst>
              <a:ext uri="{FF2B5EF4-FFF2-40B4-BE49-F238E27FC236}">
                <a16:creationId xmlns:a16="http://schemas.microsoft.com/office/drawing/2014/main" id="{A7DD75DD-DF31-4886-8800-903231DAD5ED}"/>
              </a:ext>
            </a:extLst>
          </p:cNvPr>
          <p:cNvSpPr>
            <a:spLocks noGrp="1" noRot="1" noChangeAspect="1"/>
          </p:cNvSpPr>
          <p:nvPr>
            <p:ph type="sldImg"/>
          </p:nvPr>
        </p:nvSpPr>
        <p:spPr/>
      </p:sp>
    </p:spTree>
    <p:extLst>
      <p:ext uri="{BB962C8B-B14F-4D97-AF65-F5344CB8AC3E}">
        <p14:creationId xmlns:p14="http://schemas.microsoft.com/office/powerpoint/2010/main" val="315416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5.tiff"/><Relationship Id="rId4" Type="http://schemas.openxmlformats.org/officeDocument/2006/relationships/image" Target="../media/image14.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8.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29"/>
        <p:cNvGrpSpPr/>
        <p:nvPr/>
      </p:nvGrpSpPr>
      <p:grpSpPr>
        <a:xfrm>
          <a:off x="0" y="0"/>
          <a:ext cx="0" cy="0"/>
          <a:chOff x="0" y="0"/>
          <a:chExt cx="0" cy="0"/>
        </a:xfrm>
      </p:grpSpPr>
      <p:sp>
        <p:nvSpPr>
          <p:cNvPr id="30" name="Shape 30"/>
          <p:cNvSpPr>
            <a:spLocks noGrp="1"/>
          </p:cNvSpPr>
          <p:nvPr>
            <p:ph type="pic" idx="2"/>
          </p:nvPr>
        </p:nvSpPr>
        <p:spPr>
          <a:xfrm>
            <a:off x="1176870" y="1990727"/>
            <a:ext cx="2688167" cy="2571751"/>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 name="Shape 31"/>
          <p:cNvSpPr/>
          <p:nvPr/>
        </p:nvSpPr>
        <p:spPr>
          <a:xfrm rot="5400000">
            <a:off x="-699030" y="2686582"/>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32" name="Shape 32"/>
          <p:cNvSpPr txBox="1">
            <a:spLocks noGrp="1"/>
          </p:cNvSpPr>
          <p:nvPr>
            <p:ph type="body" idx="1"/>
          </p:nvPr>
        </p:nvSpPr>
        <p:spPr>
          <a:xfrm>
            <a:off x="4555079" y="2764533"/>
            <a:ext cx="7636932"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33" name="Shape 33"/>
          <p:cNvCxnSpPr/>
          <p:nvPr/>
        </p:nvCxnSpPr>
        <p:spPr>
          <a:xfrm>
            <a:off x="4555067" y="3616704"/>
            <a:ext cx="7636933" cy="0"/>
          </a:xfrm>
          <a:prstGeom prst="straightConnector1">
            <a:avLst/>
          </a:prstGeom>
          <a:noFill/>
          <a:ln w="19050" cap="flat" cmpd="sng">
            <a:solidFill>
              <a:srgbClr val="3F3F3F"/>
            </a:solidFill>
            <a:prstDash val="solid"/>
            <a:round/>
            <a:headEnd type="none" w="sm" len="sm"/>
            <a:tailEnd type="none" w="sm" len="sm"/>
          </a:ln>
        </p:spPr>
      </p:cxnSp>
      <p:sp>
        <p:nvSpPr>
          <p:cNvPr id="34" name="Shape 34"/>
          <p:cNvSpPr txBox="1">
            <a:spLocks noGrp="1"/>
          </p:cNvSpPr>
          <p:nvPr>
            <p:ph type="body" idx="3"/>
          </p:nvPr>
        </p:nvSpPr>
        <p:spPr>
          <a:xfrm>
            <a:off x="4555067" y="1987553"/>
            <a:ext cx="7636933" cy="650875"/>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4"/>
          </p:nvPr>
        </p:nvSpPr>
        <p:spPr>
          <a:xfrm>
            <a:off x="1176870" y="1990724"/>
            <a:ext cx="215900" cy="2571752"/>
          </a:xfrm>
          <a:prstGeom prst="rect">
            <a:avLst/>
          </a:prstGeom>
          <a:solidFill>
            <a:srgbClr val="236192">
              <a:alpha val="71764"/>
            </a:srgb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Speaker Intro">
  <p:cSld name="2_Speaker Intro">
    <p:spTree>
      <p:nvGrpSpPr>
        <p:cNvPr id="1" name="Shape 131"/>
        <p:cNvGrpSpPr/>
        <p:nvPr/>
      </p:nvGrpSpPr>
      <p:grpSpPr>
        <a:xfrm>
          <a:off x="0" y="0"/>
          <a:ext cx="0" cy="0"/>
          <a:chOff x="0" y="0"/>
          <a:chExt cx="0" cy="0"/>
        </a:xfrm>
      </p:grpSpPr>
      <p:sp>
        <p:nvSpPr>
          <p:cNvPr id="132" name="Shape 132"/>
          <p:cNvSpPr>
            <a:spLocks noGrp="1"/>
          </p:cNvSpPr>
          <p:nvPr>
            <p:ph type="pic" idx="2"/>
          </p:nvPr>
        </p:nvSpPr>
        <p:spPr>
          <a:xfrm>
            <a:off x="1176867" y="550911"/>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 name="Shape 133"/>
          <p:cNvSpPr/>
          <p:nvPr/>
        </p:nvSpPr>
        <p:spPr>
          <a:xfrm rot="5400000">
            <a:off x="-699029" y="1246767"/>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34" name="Shape 134"/>
          <p:cNvSpPr txBox="1">
            <a:spLocks noGrp="1"/>
          </p:cNvSpPr>
          <p:nvPr>
            <p:ph type="body" idx="1"/>
          </p:nvPr>
        </p:nvSpPr>
        <p:spPr>
          <a:xfrm>
            <a:off x="4555076" y="1324717"/>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35" name="Shape 135"/>
          <p:cNvCxnSpPr/>
          <p:nvPr/>
        </p:nvCxnSpPr>
        <p:spPr>
          <a:xfrm>
            <a:off x="4555069" y="2176888"/>
            <a:ext cx="7636932" cy="0"/>
          </a:xfrm>
          <a:prstGeom prst="straightConnector1">
            <a:avLst/>
          </a:prstGeom>
          <a:noFill/>
          <a:ln w="19050" cap="flat" cmpd="sng">
            <a:solidFill>
              <a:srgbClr val="3F3F3F"/>
            </a:solidFill>
            <a:prstDash val="solid"/>
            <a:round/>
            <a:headEnd type="none" w="sm" len="sm"/>
            <a:tailEnd type="none" w="sm" len="sm"/>
          </a:ln>
        </p:spPr>
      </p:cxnSp>
      <p:sp>
        <p:nvSpPr>
          <p:cNvPr id="136" name="Shape 136"/>
          <p:cNvSpPr txBox="1">
            <a:spLocks noGrp="1"/>
          </p:cNvSpPr>
          <p:nvPr>
            <p:ph type="body" idx="3"/>
          </p:nvPr>
        </p:nvSpPr>
        <p:spPr>
          <a:xfrm>
            <a:off x="4555069" y="547737"/>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body" idx="4"/>
          </p:nvPr>
        </p:nvSpPr>
        <p:spPr>
          <a:xfrm>
            <a:off x="1176869" y="550908"/>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Shape 138"/>
          <p:cNvSpPr>
            <a:spLocks noGrp="1"/>
          </p:cNvSpPr>
          <p:nvPr>
            <p:ph type="pic" idx="5"/>
          </p:nvPr>
        </p:nvSpPr>
        <p:spPr>
          <a:xfrm>
            <a:off x="1176867" y="3595111"/>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 name="Shape 139"/>
          <p:cNvSpPr/>
          <p:nvPr/>
        </p:nvSpPr>
        <p:spPr>
          <a:xfrm rot="5400000">
            <a:off x="-699029" y="4290967"/>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0" name="Shape 140"/>
          <p:cNvSpPr txBox="1">
            <a:spLocks noGrp="1"/>
          </p:cNvSpPr>
          <p:nvPr>
            <p:ph type="body" idx="6"/>
          </p:nvPr>
        </p:nvSpPr>
        <p:spPr>
          <a:xfrm>
            <a:off x="4555076" y="4368915"/>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41" name="Shape 141"/>
          <p:cNvCxnSpPr/>
          <p:nvPr/>
        </p:nvCxnSpPr>
        <p:spPr>
          <a:xfrm>
            <a:off x="4555069" y="5221088"/>
            <a:ext cx="7636932" cy="0"/>
          </a:xfrm>
          <a:prstGeom prst="straightConnector1">
            <a:avLst/>
          </a:prstGeom>
          <a:noFill/>
          <a:ln w="19050" cap="flat" cmpd="sng">
            <a:solidFill>
              <a:srgbClr val="3F3F3F"/>
            </a:solidFill>
            <a:prstDash val="solid"/>
            <a:round/>
            <a:headEnd type="none" w="sm" len="sm"/>
            <a:tailEnd type="none" w="sm" len="sm"/>
          </a:ln>
        </p:spPr>
      </p:cxnSp>
      <p:sp>
        <p:nvSpPr>
          <p:cNvPr id="142" name="Shape 142"/>
          <p:cNvSpPr txBox="1">
            <a:spLocks noGrp="1"/>
          </p:cNvSpPr>
          <p:nvPr>
            <p:ph type="body" idx="7"/>
          </p:nvPr>
        </p:nvSpPr>
        <p:spPr>
          <a:xfrm>
            <a:off x="4555069" y="3591935"/>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body" idx="8"/>
          </p:nvPr>
        </p:nvSpPr>
        <p:spPr>
          <a:xfrm>
            <a:off x="1176869" y="3595108"/>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73663B6-3EAA-4CEC-A31F-A501541ACB27}"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7631343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724832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600922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27788726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437244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28626769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42644555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343396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144"/>
        <p:cNvGrpSpPr/>
        <p:nvPr/>
      </p:nvGrpSpPr>
      <p:grpSpPr>
        <a:xfrm>
          <a:off x="0" y="0"/>
          <a:ext cx="0" cy="0"/>
          <a:chOff x="0" y="0"/>
          <a:chExt cx="0" cy="0"/>
        </a:xfrm>
      </p:grpSpPr>
      <p:sp>
        <p:nvSpPr>
          <p:cNvPr id="145" name="Shape 145"/>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6" name="Shape 146"/>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7" name="Shape 147"/>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pic>
        <p:nvPicPr>
          <p:cNvPr id="148" name="Shape 148"/>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149" name="Shape 149"/>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2"/>
            <a:ext cx="12192000" cy="6857999"/>
          </a:xfrm>
          <a:prstGeom prst="rect">
            <a:avLst/>
          </a:prstGeom>
          <a:noFill/>
          <a:ln>
            <a:noFill/>
          </a:ln>
        </p:spPr>
        <p:txBody>
          <a:bodyPr spcFirstLastPara="1" wrap="square" lIns="91425" tIns="91425" rIns="91425" bIns="91425" anchor="ctr" anchorCtr="0"/>
          <a:lstStyle>
            <a:lvl1pPr marR="0" lvl="0" algn="l" rtl="0">
              <a:lnSpc>
                <a:spcPct val="100000"/>
              </a:lnSpc>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body" idx="1"/>
          </p:nvPr>
        </p:nvSpPr>
        <p:spPr>
          <a:xfrm>
            <a:off x="10111320" y="-20638"/>
            <a:ext cx="577848" cy="6899275"/>
          </a:xfrm>
          <a:prstGeom prst="rect">
            <a:avLst/>
          </a:prstGeom>
          <a:solidFill>
            <a:schemeClr val="accent1">
              <a:alpha val="77254"/>
            </a:scheme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10689173" y="-20638"/>
            <a:ext cx="1502833" cy="6899275"/>
          </a:xfrm>
          <a:prstGeom prst="rect">
            <a:avLst/>
          </a:prstGeom>
          <a:solidFill>
            <a:schemeClr val="accent1"/>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8814" y="4997710"/>
            <a:ext cx="8204199"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lnSpc>
                <a:spcPct val="100000"/>
              </a:lnSpc>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713221" y="5447287"/>
            <a:ext cx="7480299" cy="35242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Shape 160"/>
          <p:cNvSpPr txBox="1">
            <a:spLocks noGrp="1"/>
          </p:cNvSpPr>
          <p:nvPr>
            <p:ph type="dt" idx="10"/>
          </p:nvPr>
        </p:nvSpPr>
        <p:spPr>
          <a:xfrm>
            <a:off x="0" y="0"/>
            <a:ext cx="4000000" cy="3000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ftr" idx="11"/>
          </p:nvPr>
        </p:nvSpPr>
        <p:spPr>
          <a:xfrm>
            <a:off x="0" y="0"/>
            <a:ext cx="4000000" cy="3000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63"/>
        <p:cNvGrpSpPr/>
        <p:nvPr/>
      </p:nvGrpSpPr>
      <p:grpSpPr>
        <a:xfrm>
          <a:off x="0" y="0"/>
          <a:ext cx="0" cy="0"/>
          <a:chOff x="0" y="0"/>
          <a:chExt cx="0" cy="0"/>
        </a:xfrm>
      </p:grpSpPr>
      <p:sp>
        <p:nvSpPr>
          <p:cNvPr id="164" name="Shape 164"/>
          <p:cNvSpPr/>
          <p:nvPr/>
        </p:nvSpPr>
        <p:spPr>
          <a:xfrm>
            <a:off x="0" y="2"/>
            <a:ext cx="12192000" cy="6857999"/>
          </a:xfrm>
          <a:prstGeom prst="rect">
            <a:avLst/>
          </a:prstGeom>
          <a:solidFill>
            <a:srgbClr val="00AFD7"/>
          </a:solidFill>
          <a:ln w="9525" cap="flat" cmpd="sng">
            <a:solidFill>
              <a:srgbClr val="00ADD7"/>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65" name="Shape 165"/>
          <p:cNvSpPr txBox="1">
            <a:spLocks noGrp="1"/>
          </p:cNvSpPr>
          <p:nvPr>
            <p:ph type="body" idx="1"/>
          </p:nvPr>
        </p:nvSpPr>
        <p:spPr>
          <a:xfrm>
            <a:off x="420347" y="1108083"/>
            <a:ext cx="10898716" cy="861775"/>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body" idx="2"/>
          </p:nvPr>
        </p:nvSpPr>
        <p:spPr>
          <a:xfrm>
            <a:off x="234953" y="850901"/>
            <a:ext cx="353481" cy="6007100"/>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body" idx="3"/>
          </p:nvPr>
        </p:nvSpPr>
        <p:spPr>
          <a:xfrm>
            <a:off x="11215944" y="850901"/>
            <a:ext cx="353481" cy="5432837"/>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68" name="Shape 168"/>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838200" y="365128"/>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171" name="Shape 171"/>
          <p:cNvSpPr txBox="1">
            <a:spLocks noGrp="1"/>
          </p:cNvSpPr>
          <p:nvPr>
            <p:ph type="body" idx="1"/>
          </p:nvPr>
        </p:nvSpPr>
        <p:spPr>
          <a:xfrm>
            <a:off x="838200" y="1825625"/>
            <a:ext cx="10515600" cy="4351339"/>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dt" idx="10"/>
          </p:nvPr>
        </p:nvSpPr>
        <p:spPr>
          <a:xfrm>
            <a:off x="838200" y="6356353"/>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ftr" idx="11"/>
          </p:nvPr>
        </p:nvSpPr>
        <p:spPr>
          <a:xfrm>
            <a:off x="4038600" y="6356353"/>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1pPr>
            <a:lvl2pPr marL="0" marR="0" lvl="1"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2pPr>
            <a:lvl3pPr marL="0" marR="0" lvl="2"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3pPr>
            <a:lvl4pPr marL="0" marR="0" lvl="3"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4pPr>
            <a:lvl5pPr marL="0" marR="0" lvl="4"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5pPr>
            <a:lvl6pPr marL="0" marR="0" lvl="5"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6pPr>
            <a:lvl7pPr marL="0" marR="0" lvl="6"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7pPr>
            <a:lvl8pPr marL="0" marR="0" lvl="7"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8pPr>
            <a:lvl9pPr marL="0" marR="0" lvl="8"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liennummernplatzhalter 16">
            <a:extLst>
              <a:ext uri="{FF2B5EF4-FFF2-40B4-BE49-F238E27FC236}">
                <a16:creationId xmlns:a16="http://schemas.microsoft.com/office/drawing/2014/main" id="{88AB08FB-C792-4DE0-8B02-9AB437C1B87B}"/>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56056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liennummernplatzhalter 16">
            <a:extLst>
              <a:ext uri="{FF2B5EF4-FFF2-40B4-BE49-F238E27FC236}">
                <a16:creationId xmlns:a16="http://schemas.microsoft.com/office/drawing/2014/main" id="{88AB08FB-C792-4DE0-8B02-9AB437C1B87B}"/>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05554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7E85-3D2B-43C8-A44B-28071B2308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D7A613-383E-4226-88A8-4DAEB5678F2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DDB79D-A895-419C-9C13-74B00174E6FA}"/>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5" name="Footer Placeholder 4">
            <a:extLst>
              <a:ext uri="{FF2B5EF4-FFF2-40B4-BE49-F238E27FC236}">
                <a16:creationId xmlns:a16="http://schemas.microsoft.com/office/drawing/2014/main" id="{6C4A2B80-04D8-477E-9344-C7386E7A8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FA678-AB05-4A36-B331-409E2566A7C2}"/>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3752569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6CA5-D8CC-460B-B6C5-60A9D7A37E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796953-FDF8-452E-9D1F-F29644B0FB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C1176-4FF5-4D23-8AF7-53D338DA8747}"/>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5" name="Footer Placeholder 4">
            <a:extLst>
              <a:ext uri="{FF2B5EF4-FFF2-40B4-BE49-F238E27FC236}">
                <a16:creationId xmlns:a16="http://schemas.microsoft.com/office/drawing/2014/main" id="{91F36069-F547-4ADE-8EA4-0D1BBAF90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C63AD-4C1A-4577-8AA3-B3C5B781DD0C}"/>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327685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55"/>
        <p:cNvGrpSpPr/>
        <p:nvPr/>
      </p:nvGrpSpPr>
      <p:grpSpPr>
        <a:xfrm>
          <a:off x="0" y="0"/>
          <a:ext cx="0" cy="0"/>
          <a:chOff x="0" y="0"/>
          <a:chExt cx="0" cy="0"/>
        </a:xfrm>
      </p:grpSpPr>
      <p:sp>
        <p:nvSpPr>
          <p:cNvPr id="56" name="Shape 56"/>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7" name="Shape 57"/>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8" name="Shape 5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9" name="Shape 59"/>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0B4A-266F-4597-B40A-A85E3B6C161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C40D44-9C3B-4D8E-8394-2794F5E2F0F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1D3D33-29DF-4CD9-8BD1-7E57B0478C4A}"/>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5" name="Footer Placeholder 4">
            <a:extLst>
              <a:ext uri="{FF2B5EF4-FFF2-40B4-BE49-F238E27FC236}">
                <a16:creationId xmlns:a16="http://schemas.microsoft.com/office/drawing/2014/main" id="{75DB7CCB-4542-4A2B-A74E-B36007B5A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C6F1E-B381-40F1-B570-250007AC9291}"/>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2532330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1C20-70C2-4B00-AA5E-51CC97B9D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CAFB2-964F-4A25-9612-D6C2D6DD207E}"/>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E4681-DD5E-4230-B51B-099595985FC1}"/>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E8646-4A97-4AF1-89D9-D10E350F16AA}"/>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6" name="Footer Placeholder 5">
            <a:extLst>
              <a:ext uri="{FF2B5EF4-FFF2-40B4-BE49-F238E27FC236}">
                <a16:creationId xmlns:a16="http://schemas.microsoft.com/office/drawing/2014/main" id="{23A0DF57-05DE-4C14-951C-648DC26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16C8A-D9F9-4D12-A9D1-A94314B8997E}"/>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4285651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3BBC-47E8-4323-BB92-41EF6D9215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D5378A-FC39-4D1B-8E30-F2BA8F700F1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3BC0AB-7D93-438F-B6B1-A157A886106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26F16-CCFA-4AB8-A2AB-65B5D0C39AE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A71D33-2D8E-496C-AAF4-6F27E4A0BEBC}"/>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577CA5-7BD7-4400-A1FA-94DE7FC8FEB6}"/>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8" name="Footer Placeholder 7">
            <a:extLst>
              <a:ext uri="{FF2B5EF4-FFF2-40B4-BE49-F238E27FC236}">
                <a16:creationId xmlns:a16="http://schemas.microsoft.com/office/drawing/2014/main" id="{973C3064-35DA-4502-B8C0-94A249FC3C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D4FDF8-9011-420D-8BDD-A8BB5E7CE131}"/>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1092561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8566-8A7E-434A-BEE5-2949C7332B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676970-B007-4B5B-BEBB-4167EFD749C8}"/>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4" name="Footer Placeholder 3">
            <a:extLst>
              <a:ext uri="{FF2B5EF4-FFF2-40B4-BE49-F238E27FC236}">
                <a16:creationId xmlns:a16="http://schemas.microsoft.com/office/drawing/2014/main" id="{6CD3741A-B2CE-44D9-8D84-AA65AE307A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4CF175-1861-4C3C-AAA6-7D0DAD853512}"/>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349717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E7433F-5F2A-4E83-813F-9447C3EBC797}"/>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3" name="Footer Placeholder 2">
            <a:extLst>
              <a:ext uri="{FF2B5EF4-FFF2-40B4-BE49-F238E27FC236}">
                <a16:creationId xmlns:a16="http://schemas.microsoft.com/office/drawing/2014/main" id="{7B3CEFCA-3F52-46F6-A342-361D897439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355996-F655-48C6-A2AA-A1581E971106}"/>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2988106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D038E-1732-4C75-9E29-E35655604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1D9575-F6EC-4B88-9148-A841EB2AA29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F53779-C963-4414-8791-77506CBABF3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9CCBBD-795E-47E9-9245-81ADF1B57D22}"/>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6" name="Footer Placeholder 5">
            <a:extLst>
              <a:ext uri="{FF2B5EF4-FFF2-40B4-BE49-F238E27FC236}">
                <a16:creationId xmlns:a16="http://schemas.microsoft.com/office/drawing/2014/main" id="{30A6FD21-E01E-4E07-BEA7-FA146282A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DD4FE-0C05-4437-B785-CCD527A58AB0}"/>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1484774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9A1D6-7765-4630-800D-4700000E3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710E18-D903-42C1-A232-A459A976D0F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2BAB7B1-EB0C-4A13-8E50-6EC6F8E4262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2110CF-436D-41D2-AFE4-2C67887CCD92}"/>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6" name="Footer Placeholder 5">
            <a:extLst>
              <a:ext uri="{FF2B5EF4-FFF2-40B4-BE49-F238E27FC236}">
                <a16:creationId xmlns:a16="http://schemas.microsoft.com/office/drawing/2014/main" id="{9316A709-F6BD-4CBD-908D-F98DD8D23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34A7C-50DF-42FA-99EB-F1CCD4DBABCF}"/>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2166013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E207-0FA5-49E8-B961-69C3BD4A02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C66663-AC45-44E1-AE1E-44CCE69595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21130-6DC5-47ED-B8C1-7DB5C3EC2D40}"/>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5" name="Footer Placeholder 4">
            <a:extLst>
              <a:ext uri="{FF2B5EF4-FFF2-40B4-BE49-F238E27FC236}">
                <a16:creationId xmlns:a16="http://schemas.microsoft.com/office/drawing/2014/main" id="{A8572DC6-1241-42FB-826F-7A5A83EB1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D3EC3-2E12-49CA-8F28-CF041EE634DE}"/>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3142976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0E5EF-FACC-4DFF-B861-F983E1D42E6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4DD9ED-9C0A-41BF-A0C8-3B964651FA8E}"/>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273C3-5CA9-4F71-B70F-55A44BF631FD}"/>
              </a:ext>
            </a:extLst>
          </p:cNvPr>
          <p:cNvSpPr>
            <a:spLocks noGrp="1"/>
          </p:cNvSpPr>
          <p:nvPr>
            <p:ph type="dt" sz="half" idx="10"/>
          </p:nvPr>
        </p:nvSpPr>
        <p:spPr/>
        <p:txBody>
          <a:bodyPr/>
          <a:lstStyle/>
          <a:p>
            <a:fld id="{0676138D-BD09-4D6C-B204-020F4CFD91F5}" type="datetimeFigureOut">
              <a:rPr lang="en-US" smtClean="0"/>
              <a:t>5/30/2019</a:t>
            </a:fld>
            <a:endParaRPr lang="en-US"/>
          </a:p>
        </p:txBody>
      </p:sp>
      <p:sp>
        <p:nvSpPr>
          <p:cNvPr id="5" name="Footer Placeholder 4">
            <a:extLst>
              <a:ext uri="{FF2B5EF4-FFF2-40B4-BE49-F238E27FC236}">
                <a16:creationId xmlns:a16="http://schemas.microsoft.com/office/drawing/2014/main" id="{F7A4CBDE-EC58-4D72-9E09-14271AEF2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D0C3B-4796-4202-AD7E-A2A86EC65E86}"/>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2229972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5C8F3F-7835-448E-B839-BB8AB31F2905}"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70A4-7CCD-477C-B9E0-7F7E39E9129D}" type="slidenum">
              <a:rPr lang="en-US" smtClean="0"/>
              <a:pPr/>
              <a:t>‹#›</a:t>
            </a:fld>
            <a:endParaRPr lang="en-US"/>
          </a:p>
        </p:txBody>
      </p:sp>
      <p:sp>
        <p:nvSpPr>
          <p:cNvPr id="7" name="Rectangle 6"/>
          <p:cNvSpPr/>
          <p:nvPr userDrawn="1"/>
        </p:nvSpPr>
        <p:spPr>
          <a:xfrm>
            <a:off x="0" y="5943600"/>
            <a:ext cx="12192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NEW-LOGO-white.png"/>
          <p:cNvPicPr>
            <a:picLocks noChangeAspect="1"/>
          </p:cNvPicPr>
          <p:nvPr userDrawn="1"/>
        </p:nvPicPr>
        <p:blipFill>
          <a:blip r:embed="rId2" cstate="print"/>
          <a:stretch>
            <a:fillRect/>
          </a:stretch>
        </p:blipFill>
        <p:spPr>
          <a:xfrm>
            <a:off x="178942" y="6026945"/>
            <a:ext cx="3681860" cy="747713"/>
          </a:xfrm>
          <a:prstGeom prst="rect">
            <a:avLst/>
          </a:prstGeom>
        </p:spPr>
      </p:pic>
      <p:sp>
        <p:nvSpPr>
          <p:cNvPr id="10" name="Title Placeholder 1"/>
          <p:cNvSpPr>
            <a:spLocks noGrp="1"/>
          </p:cNvSpPr>
          <p:nvPr>
            <p:ph type="title" hasCustomPrompt="1"/>
          </p:nvPr>
        </p:nvSpPr>
        <p:spPr>
          <a:xfrm>
            <a:off x="609600" y="274639"/>
            <a:ext cx="10972800" cy="1143000"/>
          </a:xfrm>
          <a:prstGeom prst="rect">
            <a:avLst/>
          </a:prstGeom>
        </p:spPr>
        <p:txBody>
          <a:bodyPr vert="horz" lIns="91440" tIns="45720" rIns="91440" bIns="45720" rtlCol="0" anchor="ctr">
            <a:normAutofit/>
          </a:bodyPr>
          <a:lstStyle/>
          <a:p>
            <a:r>
              <a:rPr lang="en-US" dirty="0"/>
              <a:t>Click to edit title</a:t>
            </a:r>
          </a:p>
        </p:txBody>
      </p:sp>
      <p:sp>
        <p:nvSpPr>
          <p:cNvPr id="11"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E270A4-7CCD-477C-B9E0-7F7E39E9129D}" type="slidenum">
              <a:rPr lang="en-US" sz="1200" smtClean="0"/>
              <a:pPr/>
              <a:t>‹#›</a:t>
            </a:fld>
            <a:endParaRPr lang="en-US" sz="1200"/>
          </a:p>
        </p:txBody>
      </p:sp>
      <p:pic>
        <p:nvPicPr>
          <p:cNvPr id="13" name="Picture 12">
            <a:extLst>
              <a:ext uri="{FF2B5EF4-FFF2-40B4-BE49-F238E27FC236}">
                <a16:creationId xmlns:a16="http://schemas.microsoft.com/office/drawing/2014/main" id="{5643A4CD-0C7B-448C-B07B-F96BAD310079}"/>
              </a:ext>
            </a:extLst>
          </p:cNvPr>
          <p:cNvPicPr>
            <a:picLocks noChangeAspect="1"/>
          </p:cNvPicPr>
          <p:nvPr userDrawn="1"/>
        </p:nvPicPr>
        <p:blipFill>
          <a:blip r:embed="rId3"/>
          <a:stretch>
            <a:fillRect/>
          </a:stretch>
        </p:blipFill>
        <p:spPr>
          <a:xfrm>
            <a:off x="9604217" y="6179129"/>
            <a:ext cx="2408843" cy="443345"/>
          </a:xfrm>
          <a:prstGeom prst="rect">
            <a:avLst/>
          </a:prstGeom>
        </p:spPr>
      </p:pic>
    </p:spTree>
    <p:extLst>
      <p:ext uri="{BB962C8B-B14F-4D97-AF65-F5344CB8AC3E}">
        <p14:creationId xmlns:p14="http://schemas.microsoft.com/office/powerpoint/2010/main" val="167662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61"/>
        <p:cNvGrpSpPr/>
        <p:nvPr/>
      </p:nvGrpSpPr>
      <p:grpSpPr>
        <a:xfrm>
          <a:off x="0" y="0"/>
          <a:ext cx="0" cy="0"/>
          <a:chOff x="0" y="0"/>
          <a:chExt cx="0" cy="0"/>
        </a:xfrm>
      </p:grpSpPr>
      <p:sp>
        <p:nvSpPr>
          <p:cNvPr id="62" name="Shape 62"/>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3" name="Shape 63"/>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4" name="Shape 64"/>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pic>
        <p:nvPicPr>
          <p:cNvPr id="65" name="Shape 65"/>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7" y="6347610"/>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846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1"/>
            <a:ext cx="12192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952502" y="2000253"/>
            <a:ext cx="495300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500" y="2000253"/>
            <a:ext cx="495300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381000"/>
            <a:ext cx="10972800" cy="914400"/>
          </a:xfrm>
        </p:spPr>
        <p:txBody>
          <a:bodyPr wrap="none"/>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27592573"/>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Tree>
    <p:extLst>
      <p:ext uri="{BB962C8B-B14F-4D97-AF65-F5344CB8AC3E}">
        <p14:creationId xmlns:p14="http://schemas.microsoft.com/office/powerpoint/2010/main" val="254585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6429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15033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54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34201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649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327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639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66"/>
        <p:cNvGrpSpPr/>
        <p:nvPr/>
      </p:nvGrpSpPr>
      <p:grpSpPr>
        <a:xfrm>
          <a:off x="0" y="0"/>
          <a:ext cx="0" cy="0"/>
          <a:chOff x="0" y="0"/>
          <a:chExt cx="0" cy="0"/>
        </a:xfrm>
      </p:grpSpPr>
      <p:pic>
        <p:nvPicPr>
          <p:cNvPr id="67" name="Shape 67" descr="OCLC_H_PMS.eps"/>
          <p:cNvPicPr preferRelativeResize="0"/>
          <p:nvPr/>
        </p:nvPicPr>
        <p:blipFill rotWithShape="1">
          <a:blip r:embed="rId2">
            <a:alphaModFix/>
          </a:blip>
          <a:srcRect/>
          <a:stretch/>
        </p:blipFill>
        <p:spPr>
          <a:xfrm>
            <a:off x="10982567" y="6347610"/>
            <a:ext cx="964583" cy="3209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71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336578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37008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4" name="Foliennummernplatzhalter 16">
            <a:extLst>
              <a:ext uri="{FF2B5EF4-FFF2-40B4-BE49-F238E27FC236}">
                <a16:creationId xmlns:a16="http://schemas.microsoft.com/office/drawing/2014/main" id="{059A3CA2-A9FB-4E09-9557-94A4DEE2A6E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14613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0178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32859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liennummernplatzhalter 16">
            <a:extLst>
              <a:ext uri="{FF2B5EF4-FFF2-40B4-BE49-F238E27FC236}">
                <a16:creationId xmlns:a16="http://schemas.microsoft.com/office/drawing/2014/main" id="{88AB08FB-C792-4DE0-8B02-9AB437C1B87B}"/>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29363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
        <p:nvSpPr>
          <p:cNvPr id="9" name="Foliennummernplatzhalter 16">
            <a:extLst>
              <a:ext uri="{FF2B5EF4-FFF2-40B4-BE49-F238E27FC236}">
                <a16:creationId xmlns:a16="http://schemas.microsoft.com/office/drawing/2014/main" id="{8E23DA73-5E91-45B9-88E0-8C9187267DF7}"/>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7581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8A4C3EA6-B673-4283-9DD6-799B6AE49A8A}"/>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82869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1" y="6219085"/>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282640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68"/>
        <p:cNvGrpSpPr/>
        <p:nvPr/>
      </p:nvGrpSpPr>
      <p:grpSpPr>
        <a:xfrm>
          <a:off x="0" y="0"/>
          <a:ext cx="0" cy="0"/>
          <a:chOff x="0" y="0"/>
          <a:chExt cx="0" cy="0"/>
        </a:xfrm>
      </p:grpSpPr>
      <p:sp>
        <p:nvSpPr>
          <p:cNvPr id="69" name="Shape 69"/>
          <p:cNvSpPr>
            <a:spLocks noGrp="1"/>
          </p:cNvSpPr>
          <p:nvPr>
            <p:ph type="pic" idx="2"/>
          </p:nvPr>
        </p:nvSpPr>
        <p:spPr>
          <a:xfrm>
            <a:off x="0" y="-1"/>
            <a:ext cx="12192000" cy="6858000"/>
          </a:xfrm>
          <a:prstGeom prst="rect">
            <a:avLst/>
          </a:prstGeom>
          <a:noFill/>
          <a:ln>
            <a:noFill/>
          </a:ln>
        </p:spPr>
        <p:txBody>
          <a:bodyPr spcFirstLastPara="1" wrap="square" lIns="91425" tIns="91425" rIns="91425" bIns="91425" anchor="ctr" anchorCtr="0"/>
          <a:lstStyle>
            <a:lvl1pPr marR="0" lvl="0" algn="l" rtl="0">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body" idx="1"/>
          </p:nvPr>
        </p:nvSpPr>
        <p:spPr>
          <a:xfrm>
            <a:off x="10111324" y="-20638"/>
            <a:ext cx="577849" cy="6899276"/>
          </a:xfrm>
          <a:prstGeom prst="rect">
            <a:avLst/>
          </a:prstGeom>
          <a:solidFill>
            <a:schemeClr val="accent1">
              <a:alpha val="77647"/>
            </a:scheme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body" idx="3"/>
          </p:nvPr>
        </p:nvSpPr>
        <p:spPr>
          <a:xfrm>
            <a:off x="10689173" y="-20638"/>
            <a:ext cx="1502833" cy="6899276"/>
          </a:xfrm>
          <a:prstGeom prst="rect">
            <a:avLst/>
          </a:prstGeom>
          <a:solidFill>
            <a:schemeClr val="accent1"/>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body" idx="4"/>
          </p:nvPr>
        </p:nvSpPr>
        <p:spPr>
          <a:xfrm>
            <a:off x="-18815" y="4997710"/>
            <a:ext cx="8204200"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body" idx="5"/>
          </p:nvPr>
        </p:nvSpPr>
        <p:spPr>
          <a:xfrm>
            <a:off x="713225" y="5447287"/>
            <a:ext cx="7480300" cy="35242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4" name="Shape 74"/>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oliennummernplatzhalter 16">
            <a:extLst>
              <a:ext uri="{FF2B5EF4-FFF2-40B4-BE49-F238E27FC236}">
                <a16:creationId xmlns:a16="http://schemas.microsoft.com/office/drawing/2014/main" id="{F9AB8280-DF79-44D0-9DBE-80C2AF274544}"/>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419562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liennummernplatzhalter 16">
            <a:extLst>
              <a:ext uri="{FF2B5EF4-FFF2-40B4-BE49-F238E27FC236}">
                <a16:creationId xmlns:a16="http://schemas.microsoft.com/office/drawing/2014/main" id="{EBE7FBBD-2D15-434A-9BBD-E32D1247E962}"/>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66115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
        <p:nvSpPr>
          <p:cNvPr id="11" name="Foliennummernplatzhalter 16">
            <a:extLst>
              <a:ext uri="{FF2B5EF4-FFF2-40B4-BE49-F238E27FC236}">
                <a16:creationId xmlns:a16="http://schemas.microsoft.com/office/drawing/2014/main" id="{7F6932CD-ABBB-4A44-81F3-7BB08D26F40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1318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44D07B55-7EFB-4F7E-B8EE-9B7C8C31FC9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47450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6488CA-3328-844C-95BD-C5D2A1D1A81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E886C28-7C2B-4140-9288-B7B8C83E6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CB8C85-3D79-1A4E-8005-69B84CA3C9A0}"/>
              </a:ext>
            </a:extLst>
          </p:cNvPr>
          <p:cNvSpPr>
            <a:spLocks noGrp="1"/>
          </p:cNvSpPr>
          <p:nvPr>
            <p:ph type="sldNum" sz="quarter" idx="12"/>
          </p:nvPr>
        </p:nvSpPr>
        <p:spPr>
          <a:xfrm>
            <a:off x="8087317" y="6172963"/>
            <a:ext cx="4104684" cy="685037"/>
          </a:xfrm>
          <a:prstGeom prst="rect">
            <a:avLst/>
          </a:prstGeom>
        </p:spPr>
        <p:txBody>
          <a:bodyPr/>
          <a:lstStyle/>
          <a:p>
            <a:fld id="{FBF82AE8-B900-9645-9437-C4E98360193C}" type="slidenum">
              <a:rPr lang="en-US" smtClean="0"/>
              <a:t>‹#›</a:t>
            </a:fld>
            <a:endParaRPr lang="en-US"/>
          </a:p>
        </p:txBody>
      </p:sp>
      <p:sp>
        <p:nvSpPr>
          <p:cNvPr id="5" name="Foliennummernplatzhalter 16">
            <a:extLst>
              <a:ext uri="{FF2B5EF4-FFF2-40B4-BE49-F238E27FC236}">
                <a16:creationId xmlns:a16="http://schemas.microsoft.com/office/drawing/2014/main" id="{8BE66258-572E-4356-BF24-8B945A812B0E}"/>
              </a:ext>
            </a:extLst>
          </p:cNvPr>
          <p:cNvSpPr txBox="1">
            <a:spLocks/>
          </p:cNvSpPr>
          <p:nvPr userDrawn="1"/>
        </p:nvSpPr>
        <p:spPr>
          <a:xfrm>
            <a:off x="1" y="6209849"/>
            <a:ext cx="10695708" cy="574260"/>
          </a:xfrm>
          <a:prstGeom prst="rect">
            <a:avLst/>
          </a:prstGeom>
        </p:spPr>
        <p:txBody>
          <a:bodyPr vert="horz" lIns="126357" tIns="63179" rIns="126357" bIns="63179" rtlCol="0" anchor="b"/>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E911E4-7CD8-4F9C-B647-4242FE4D1061}" type="slidenum">
              <a:rPr lang="de-DE" sz="1600" smtClean="0"/>
              <a:pPr/>
              <a:t>‹#›</a:t>
            </a:fld>
            <a:endParaRPr lang="de-DE" sz="1600" dirty="0"/>
          </a:p>
        </p:txBody>
      </p:sp>
    </p:spTree>
    <p:extLst>
      <p:ext uri="{BB962C8B-B14F-4D97-AF65-F5344CB8AC3E}">
        <p14:creationId xmlns:p14="http://schemas.microsoft.com/office/powerpoint/2010/main" val="3353474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Content- Bullet">
  <p:cSld name="2_Content- Bullet">
    <p:spTree>
      <p:nvGrpSpPr>
        <p:cNvPr id="1" name="Shape 112"/>
        <p:cNvGrpSpPr/>
        <p:nvPr/>
      </p:nvGrpSpPr>
      <p:grpSpPr>
        <a:xfrm>
          <a:off x="0" y="0"/>
          <a:ext cx="0" cy="0"/>
          <a:chOff x="0" y="0"/>
          <a:chExt cx="0" cy="0"/>
        </a:xfrm>
      </p:grpSpPr>
      <p:sp>
        <p:nvSpPr>
          <p:cNvPr id="116" name="Shape 116"/>
          <p:cNvSpPr txBox="1">
            <a:spLocks noGrp="1"/>
          </p:cNvSpPr>
          <p:nvPr>
            <p:ph type="body" idx="1"/>
          </p:nvPr>
        </p:nvSpPr>
        <p:spPr>
          <a:xfrm>
            <a:off x="454384" y="457739"/>
            <a:ext cx="11252197" cy="915256"/>
          </a:xfrm>
          <a:prstGeom prst="rect">
            <a:avLst/>
          </a:prstGeom>
          <a:noFill/>
          <a:ln>
            <a:noFill/>
          </a:ln>
        </p:spPr>
        <p:txBody>
          <a:bodyPr spcFirstLastPara="1" wrap="square" lIns="91425" tIns="91425" rIns="91425" bIns="91425" anchor="t" anchorCtr="0"/>
          <a:lstStyle>
            <a:lvl1pPr marL="342882" marR="0" lvl="0" indent="-171442" algn="l" rtl="0">
              <a:lnSpc>
                <a:spcPct val="100000"/>
              </a:lnSpc>
              <a:spcBef>
                <a:spcPts val="0"/>
              </a:spcBef>
              <a:spcAft>
                <a:spcPts val="0"/>
              </a:spcAft>
              <a:buClr>
                <a:schemeClr val="lt2"/>
              </a:buClr>
              <a:buSzPts val="3600"/>
              <a:buFont typeface="Arial"/>
              <a:buNone/>
              <a:defRPr sz="2700" b="1" i="0" u="none" strike="noStrike" cap="none">
                <a:solidFill>
                  <a:schemeClr val="lt2"/>
                </a:solidFill>
                <a:latin typeface="Arial"/>
                <a:ea typeface="Arial"/>
                <a:cs typeface="Arial"/>
                <a:sym typeface="Arial"/>
              </a:defRPr>
            </a:lvl1pPr>
            <a:lvl2pPr marL="685766" marR="0" lvl="1"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2pPr>
            <a:lvl3pPr marL="1028649" marR="0" lvl="2"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3pPr>
            <a:lvl4pPr marL="1371532" marR="0" lvl="3"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4pPr>
            <a:lvl5pPr marL="1714414" marR="0" lvl="4"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5pPr>
            <a:lvl6pPr marL="2057298" marR="0" lvl="5"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6pPr>
            <a:lvl7pPr marL="2400180" marR="0" lvl="6"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7pPr>
            <a:lvl8pPr marL="2743062" marR="0" lvl="7"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8pPr>
            <a:lvl9pPr marL="3085946" marR="0" lvl="8"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9pPr>
          </a:lstStyle>
          <a:p>
            <a:endParaRPr/>
          </a:p>
        </p:txBody>
      </p:sp>
      <p:sp>
        <p:nvSpPr>
          <p:cNvPr id="118" name="Shape 118"/>
          <p:cNvSpPr txBox="1">
            <a:spLocks noGrp="1"/>
          </p:cNvSpPr>
          <p:nvPr>
            <p:ph type="body" idx="2"/>
          </p:nvPr>
        </p:nvSpPr>
        <p:spPr>
          <a:xfrm>
            <a:off x="454384" y="1373001"/>
            <a:ext cx="11252197" cy="4475171"/>
          </a:xfrm>
          <a:prstGeom prst="rect">
            <a:avLst/>
          </a:prstGeom>
          <a:noFill/>
          <a:ln>
            <a:noFill/>
          </a:ln>
        </p:spPr>
        <p:txBody>
          <a:bodyPr spcFirstLastPara="1" wrap="square" lIns="91425" tIns="91425" rIns="91425" bIns="91425" anchor="t" anchorCtr="0"/>
          <a:lstStyle>
            <a:lvl1pPr marL="342882" marR="0" lvl="0" indent="-285737" algn="l" rtl="0">
              <a:lnSpc>
                <a:spcPct val="100000"/>
              </a:lnSpc>
              <a:spcBef>
                <a:spcPts val="0"/>
              </a:spcBef>
              <a:spcAft>
                <a:spcPts val="0"/>
              </a:spcAft>
              <a:buClr>
                <a:srgbClr val="000000"/>
              </a:buClr>
              <a:buSzPts val="2400"/>
              <a:buFont typeface="Arial"/>
              <a:buChar char="•"/>
              <a:defRPr sz="1800" b="0" i="0" u="none" strike="noStrike" cap="none">
                <a:solidFill>
                  <a:srgbClr val="000000"/>
                </a:solidFill>
                <a:latin typeface="Arial"/>
                <a:ea typeface="Arial"/>
                <a:cs typeface="Arial"/>
                <a:sym typeface="Arial"/>
              </a:defRPr>
            </a:lvl1pPr>
            <a:lvl2pPr marL="685766" marR="0" lvl="1" indent="-171442" algn="l" rtl="0">
              <a:lnSpc>
                <a:spcPct val="100000"/>
              </a:lnSpc>
              <a:spcBef>
                <a:spcPts val="0"/>
              </a:spcBef>
              <a:spcAft>
                <a:spcPts val="0"/>
              </a:spcAft>
              <a:buClr>
                <a:srgbClr val="000000"/>
              </a:buClr>
              <a:buSzPts val="2200"/>
              <a:buFont typeface="Arial"/>
              <a:buNone/>
              <a:defRPr sz="1651" b="0" i="0" u="none" strike="noStrike" cap="none">
                <a:solidFill>
                  <a:srgbClr val="000000"/>
                </a:solidFill>
                <a:latin typeface="Arial"/>
                <a:ea typeface="Arial"/>
                <a:cs typeface="Arial"/>
                <a:sym typeface="Arial"/>
              </a:defRPr>
            </a:lvl2pPr>
            <a:lvl3pPr marL="1028649" marR="0" lvl="2" indent="-171442" algn="l" rtl="0">
              <a:lnSpc>
                <a:spcPct val="100000"/>
              </a:lnSpc>
              <a:spcBef>
                <a:spcPts val="0"/>
              </a:spcBef>
              <a:spcAft>
                <a:spcPts val="0"/>
              </a:spcAft>
              <a:buClr>
                <a:srgbClr val="000000"/>
              </a:buClr>
              <a:buSzPts val="2300"/>
              <a:buFont typeface="Arial"/>
              <a:buNone/>
              <a:defRPr sz="1725" b="0" i="0" u="none" strike="noStrike" cap="none">
                <a:solidFill>
                  <a:srgbClr val="000000"/>
                </a:solidFill>
                <a:latin typeface="Arial"/>
                <a:ea typeface="Arial"/>
                <a:cs typeface="Arial"/>
                <a:sym typeface="Arial"/>
              </a:defRPr>
            </a:lvl3pPr>
            <a:lvl4pPr marL="1371532" marR="0" lvl="3"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4pPr>
            <a:lvl5pPr marL="1714414" marR="0" lvl="4"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5pPr>
            <a:lvl6pPr marL="2057298" marR="0" lvl="5"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6pPr>
            <a:lvl7pPr marL="2400180" marR="0" lvl="6"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7pPr>
            <a:lvl8pPr marL="2743062" marR="0" lvl="7"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8pPr>
            <a:lvl9pPr marL="3085946" marR="0" lvl="8"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9pPr>
          </a:lstStyle>
          <a:p>
            <a:endParaRPr/>
          </a:p>
        </p:txBody>
      </p:sp>
      <p:sp>
        <p:nvSpPr>
          <p:cNvPr id="4" name="Foliennummernplatzhalter 16">
            <a:extLst>
              <a:ext uri="{FF2B5EF4-FFF2-40B4-BE49-F238E27FC236}">
                <a16:creationId xmlns:a16="http://schemas.microsoft.com/office/drawing/2014/main" id="{2981915E-B57E-465B-8E95-36E734C5DDDD}"/>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52593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aseline="0">
                <a:solidFill>
                  <a:srgbClr val="D44500"/>
                </a:solidFill>
                <a:latin typeface="Sherman Serif" pitchFamily="2"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3E3D3C"/>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Tree>
    <p:extLst>
      <p:ext uri="{BB962C8B-B14F-4D97-AF65-F5344CB8AC3E}">
        <p14:creationId xmlns:p14="http://schemas.microsoft.com/office/powerpoint/2010/main" val="35761430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3D3C"/>
                </a:solidFill>
                <a:latin typeface="Sherman Serif" pitchFamily="2"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3E3D3C"/>
                </a:solidFill>
                <a:latin typeface="Sherman Sans" pitchFamily="2" charset="0"/>
              </a:defRPr>
            </a:lvl1pPr>
            <a:lvl2pPr>
              <a:defRPr>
                <a:solidFill>
                  <a:srgbClr val="3E3D3C"/>
                </a:solidFill>
                <a:latin typeface="Sherman Sans" pitchFamily="2" charset="0"/>
              </a:defRPr>
            </a:lvl2pPr>
            <a:lvl3pPr>
              <a:defRPr>
                <a:solidFill>
                  <a:srgbClr val="3E3D3C"/>
                </a:solidFill>
                <a:latin typeface="Sherman Sans" pitchFamily="2" charset="0"/>
              </a:defRPr>
            </a:lvl3pPr>
            <a:lvl4pPr>
              <a:defRPr>
                <a:solidFill>
                  <a:srgbClr val="3E3D3C"/>
                </a:solidFill>
                <a:latin typeface="Sherman Sans" pitchFamily="2" charset="0"/>
              </a:defRPr>
            </a:lvl4pPr>
            <a:lvl5pPr>
              <a:defRPr>
                <a:solidFill>
                  <a:srgbClr val="3E3D3C"/>
                </a:solidFill>
                <a:latin typeface="Sherman Sans"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3176526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Sherman Serif"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Sherman Sans"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34069187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3D3C"/>
                </a:solidFill>
                <a:latin typeface="Sherman Serif"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atin typeface="Sherman Sans" pitchFamily="2" charset="0"/>
              </a:defRPr>
            </a:lvl1pPr>
            <a:lvl2pPr>
              <a:defRPr sz="2400">
                <a:latin typeface="Sherman Sans" pitchFamily="2" charset="0"/>
              </a:defRPr>
            </a:lvl2pPr>
            <a:lvl3pPr>
              <a:defRPr sz="2000">
                <a:latin typeface="Sherman Sans" pitchFamily="2" charset="0"/>
              </a:defRPr>
            </a:lvl3pPr>
            <a:lvl4pPr>
              <a:defRPr sz="1800">
                <a:latin typeface="Sherman Sans" pitchFamily="2" charset="0"/>
              </a:defRPr>
            </a:lvl4pPr>
            <a:lvl5pPr>
              <a:defRPr sz="1800">
                <a:latin typeface="Sherman Sans" pitchFamily="2"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atin typeface="Sherman Sans" pitchFamily="2" charset="0"/>
              </a:defRPr>
            </a:lvl1pPr>
            <a:lvl2pPr>
              <a:defRPr sz="2400">
                <a:latin typeface="Sherman Sans" pitchFamily="2" charset="0"/>
              </a:defRPr>
            </a:lvl2pPr>
            <a:lvl3pPr>
              <a:defRPr sz="2000">
                <a:latin typeface="Sherman Sans" pitchFamily="2" charset="0"/>
              </a:defRPr>
            </a:lvl3pPr>
            <a:lvl4pPr>
              <a:defRPr sz="1800">
                <a:latin typeface="Sherman Sans" pitchFamily="2" charset="0"/>
              </a:defRPr>
            </a:lvl4pPr>
            <a:lvl5pPr>
              <a:defRPr sz="1800">
                <a:latin typeface="Sherman Sans" pitchFamily="2"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2293525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83"/>
        <p:cNvGrpSpPr/>
        <p:nvPr/>
      </p:nvGrpSpPr>
      <p:grpSpPr>
        <a:xfrm>
          <a:off x="0" y="0"/>
          <a:ext cx="0" cy="0"/>
          <a:chOff x="0" y="0"/>
          <a:chExt cx="0" cy="0"/>
        </a:xfrm>
      </p:grpSpPr>
      <p:pic>
        <p:nvPicPr>
          <p:cNvPr id="84" name="Shape 84" descr="ppt-because-tag.psd"/>
          <p:cNvPicPr preferRelativeResize="0"/>
          <p:nvPr/>
        </p:nvPicPr>
        <p:blipFill rotWithShape="1">
          <a:blip r:embed="rId2">
            <a:alphaModFix/>
          </a:blip>
          <a:srcRect/>
          <a:stretch/>
        </p:blipFill>
        <p:spPr>
          <a:xfrm>
            <a:off x="1236133" y="4938918"/>
            <a:ext cx="10955859" cy="810295"/>
          </a:xfrm>
          <a:prstGeom prst="rect">
            <a:avLst/>
          </a:prstGeom>
          <a:noFill/>
          <a:ln>
            <a:noFill/>
          </a:ln>
        </p:spPr>
      </p:pic>
      <p:sp>
        <p:nvSpPr>
          <p:cNvPr id="85" name="Shape 85"/>
          <p:cNvSpPr/>
          <p:nvPr/>
        </p:nvSpPr>
        <p:spPr>
          <a:xfrm rot="-5400000">
            <a:off x="636254" y="5149331"/>
            <a:ext cx="810295" cy="389467"/>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6" name="Shape 86"/>
          <p:cNvSpPr/>
          <p:nvPr/>
        </p:nvSpPr>
        <p:spPr>
          <a:xfrm>
            <a:off x="0" y="4938918"/>
            <a:ext cx="846667" cy="81029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7" name="Shape 87"/>
          <p:cNvSpPr txBox="1">
            <a:spLocks noGrp="1"/>
          </p:cNvSpPr>
          <p:nvPr>
            <p:ph type="body" idx="1"/>
          </p:nvPr>
        </p:nvSpPr>
        <p:spPr>
          <a:xfrm>
            <a:off x="975785" y="1108609"/>
            <a:ext cx="5574091" cy="1400383"/>
          </a:xfrm>
          <a:prstGeom prst="rect">
            <a:avLst/>
          </a:prstGeom>
          <a:noFill/>
          <a:ln w="101600" cap="flat" cmpd="sng">
            <a:solidFill>
              <a:srgbClr val="236192"/>
            </a:solidFill>
            <a:prstDash val="solid"/>
            <a:miter lim="800000"/>
            <a:headEnd type="none" w="sm" len="sm"/>
            <a:tailEnd type="none" w="sm" len="sm"/>
          </a:ln>
        </p:spPr>
        <p:txBody>
          <a:bodyPr spcFirstLastPara="1" wrap="square" lIns="91425" tIns="91425" rIns="91425" bIns="91425" anchor="t" anchorCtr="0"/>
          <a:lstStyle>
            <a:lvl1pPr marL="457200" marR="0" lvl="0" indent="-228600" algn="l" rtl="0">
              <a:spcBef>
                <a:spcPts val="0"/>
              </a:spcBef>
              <a:spcAft>
                <a:spcPts val="0"/>
              </a:spcAft>
              <a:buClr>
                <a:srgbClr val="236192"/>
              </a:buClr>
              <a:buSzPts val="5500"/>
              <a:buFont typeface="Arial"/>
              <a:buNone/>
              <a:defRPr sz="55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body" idx="2"/>
          </p:nvPr>
        </p:nvSpPr>
        <p:spPr>
          <a:xfrm>
            <a:off x="931002" y="3196724"/>
            <a:ext cx="5183717" cy="405719"/>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body" idx="3"/>
          </p:nvPr>
        </p:nvSpPr>
        <p:spPr>
          <a:xfrm>
            <a:off x="930752" y="3584169"/>
            <a:ext cx="5183717" cy="35902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body" idx="4"/>
          </p:nvPr>
        </p:nvSpPr>
        <p:spPr>
          <a:xfrm>
            <a:off x="930752" y="3943200"/>
            <a:ext cx="5183717" cy="305495"/>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accent2"/>
              </a:buClr>
              <a:buSzPts val="1400"/>
              <a:buFont typeface="Arial"/>
              <a:buNone/>
              <a:defRPr sz="1400" b="1"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body" idx="5"/>
          </p:nvPr>
        </p:nvSpPr>
        <p:spPr>
          <a:xfrm>
            <a:off x="4" y="416591"/>
            <a:ext cx="4906433" cy="566309"/>
          </a:xfrm>
          <a:prstGeom prst="rect">
            <a:avLst/>
          </a:prstGeom>
          <a:solidFill>
            <a:srgbClr val="236192"/>
          </a:solidFill>
          <a:ln>
            <a:noFill/>
          </a:ln>
        </p:spPr>
        <p:txBody>
          <a:bodyPr spcFirstLastPara="1" wrap="square" lIns="91425" tIns="91425" rIns="91425" bIns="91425" anchor="t" anchorCtr="0"/>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2" name="Shape 92" descr="OCLC_H_PMS.eps"/>
          <p:cNvPicPr preferRelativeResize="0"/>
          <p:nvPr/>
        </p:nvPicPr>
        <p:blipFill rotWithShape="1">
          <a:blip r:embed="rId3">
            <a:alphaModFix/>
          </a:blip>
          <a:srcRect/>
          <a:stretch/>
        </p:blipFill>
        <p:spPr>
          <a:xfrm>
            <a:off x="10982567" y="6347610"/>
            <a:ext cx="964583" cy="320913"/>
          </a:xfrm>
          <a:prstGeom prst="rect">
            <a:avLst/>
          </a:prstGeom>
          <a:noFill/>
          <a:ln>
            <a:noFill/>
          </a:ln>
        </p:spPr>
      </p:pic>
      <p:pic>
        <p:nvPicPr>
          <p:cNvPr id="93" name="Shape 93"/>
          <p:cNvPicPr preferRelativeResize="0"/>
          <p:nvPr/>
        </p:nvPicPr>
        <p:blipFill rotWithShape="1">
          <a:blip r:embed="rId4">
            <a:alphaModFix/>
          </a:blip>
          <a:srcRect l="67120"/>
          <a:stretch/>
        </p:blipFill>
        <p:spPr>
          <a:xfrm rot="-5400000">
            <a:off x="7769480" y="5051334"/>
            <a:ext cx="116923" cy="423333"/>
          </a:xfrm>
          <a:prstGeom prst="rect">
            <a:avLst/>
          </a:prstGeom>
          <a:noFill/>
          <a:ln>
            <a:noFill/>
          </a:ln>
        </p:spPr>
      </p:pic>
      <p:pic>
        <p:nvPicPr>
          <p:cNvPr id="94" name="Shape 94"/>
          <p:cNvPicPr preferRelativeResize="0"/>
          <p:nvPr/>
        </p:nvPicPr>
        <p:blipFill/>
        <p:spPr>
          <a:xfrm>
            <a:off x="7713135" y="5206656"/>
            <a:ext cx="114807" cy="114807"/>
          </a:xfrm>
          <a:prstGeom prst="rect">
            <a:avLst/>
          </a:prstGeom>
          <a:solidFill>
            <a:srgbClr val="FFFFFF"/>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herman Serif"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Sherman Sans"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Sherman Sans" pitchFamily="2" charset="0"/>
              </a:defRPr>
            </a:lvl1pPr>
            <a:lvl2pPr>
              <a:defRPr sz="2000">
                <a:latin typeface="Sherman Sans" pitchFamily="2" charset="0"/>
              </a:defRPr>
            </a:lvl2pPr>
            <a:lvl3pPr>
              <a:defRPr sz="1800">
                <a:latin typeface="Sherman Sans" pitchFamily="2" charset="0"/>
              </a:defRPr>
            </a:lvl3pPr>
            <a:lvl4pPr>
              <a:defRPr sz="1600">
                <a:latin typeface="Sherman Sans" pitchFamily="2" charset="0"/>
              </a:defRPr>
            </a:lvl4pPr>
            <a:lvl5pPr>
              <a:defRPr sz="1600">
                <a:latin typeface="Sherman Sans" pitchFamily="2"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Sherman Sans"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Sherman Sans" pitchFamily="2" charset="0"/>
              </a:defRPr>
            </a:lvl1pPr>
            <a:lvl2pPr>
              <a:defRPr sz="2000">
                <a:latin typeface="Sherman Sans" pitchFamily="2" charset="0"/>
              </a:defRPr>
            </a:lvl2pPr>
            <a:lvl3pPr>
              <a:defRPr sz="1800">
                <a:latin typeface="Sherman Sans" pitchFamily="2" charset="0"/>
              </a:defRPr>
            </a:lvl3pPr>
            <a:lvl4pPr>
              <a:defRPr sz="1600">
                <a:latin typeface="Sherman Sans" pitchFamily="2" charset="0"/>
              </a:defRPr>
            </a:lvl4pPr>
            <a:lvl5pPr>
              <a:defRPr sz="1600">
                <a:latin typeface="Sherman Sans" pitchFamily="2"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3048887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herman Serif"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11785188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1827718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27701598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3513636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1907437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7EE67F-CF11-B24F-BE07-7B2873BCA3B9}" type="datetimeFigureOut">
              <a:rPr lang="en-US" smtClean="0"/>
              <a:t>5/30/2019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9048BEE-FB53-954B-B16A-5860AABCE3A1}" type="slidenum">
              <a:rPr lang="en-US" smtClean="0"/>
              <a:t>‹#›</a:t>
            </a:fld>
            <a:endParaRPr lang="en-US"/>
          </a:p>
        </p:txBody>
      </p:sp>
    </p:spTree>
    <p:extLst>
      <p:ext uri="{BB962C8B-B14F-4D97-AF65-F5344CB8AC3E}">
        <p14:creationId xmlns:p14="http://schemas.microsoft.com/office/powerpoint/2010/main" val="234809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BBF5-03B0-4247-901B-B40A6C924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321537-5C98-494C-A31F-416E81817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062F2-D1F3-5649-8F55-65BA06D0C125}"/>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5" name="Footer Placeholder 4">
            <a:extLst>
              <a:ext uri="{FF2B5EF4-FFF2-40B4-BE49-F238E27FC236}">
                <a16:creationId xmlns:a16="http://schemas.microsoft.com/office/drawing/2014/main" id="{E0C5FBC6-79C4-444C-A780-A2779A1B7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813D3-1562-5245-BB34-9D52B86EE55B}"/>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1991482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D7DA-9920-2A45-ADD5-223BFAD728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96E0AA-7CC3-784F-AFD2-0081A75D77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26B63-34F8-5148-A4D2-EC22E1A37C10}"/>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5" name="Footer Placeholder 4">
            <a:extLst>
              <a:ext uri="{FF2B5EF4-FFF2-40B4-BE49-F238E27FC236}">
                <a16:creationId xmlns:a16="http://schemas.microsoft.com/office/drawing/2014/main" id="{565212BD-6726-7445-A3D3-C109C29F1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756C0-F709-C642-99B1-0A9FA9B98B47}"/>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1806055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5F46-45F0-0147-8034-B06476E78D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3CFFEA-01A0-1A43-AE36-B603D06FDE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5BFEA6-D036-4F40-BA3A-0CEBC77E992A}"/>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5" name="Footer Placeholder 4">
            <a:extLst>
              <a:ext uri="{FF2B5EF4-FFF2-40B4-BE49-F238E27FC236}">
                <a16:creationId xmlns:a16="http://schemas.microsoft.com/office/drawing/2014/main" id="{45FB0426-2B4E-4F4A-8F31-D0173EB05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11192-4736-A941-B95D-C21F87EBD731}"/>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320808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ACB4-F4E6-034F-AE49-2F5D874F2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015FD-FAE8-DD4E-904C-444FBCAB444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581AD-07A3-C141-BA28-6D13F5459D2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31093-6266-CF42-A073-705964CA480F}"/>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6" name="Footer Placeholder 5">
            <a:extLst>
              <a:ext uri="{FF2B5EF4-FFF2-40B4-BE49-F238E27FC236}">
                <a16:creationId xmlns:a16="http://schemas.microsoft.com/office/drawing/2014/main" id="{BB53D412-4C03-1744-9F43-4FCF50B5F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E47914-01DC-1B4F-989C-BF76D9B0AE52}"/>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3121403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E39F-CCB0-1B4E-B418-CE95344766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8DFD8B-E0DE-A648-8B62-AC7CC2A17A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3B5284-A8F9-2442-961A-DB97D68DB5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37A4E5-E276-2F41-AD87-5057FE9F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152062-D6BA-764E-97B3-7904456A89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30DBD0-12B0-404B-AEAB-D60EB9EB2891}"/>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8" name="Footer Placeholder 7">
            <a:extLst>
              <a:ext uri="{FF2B5EF4-FFF2-40B4-BE49-F238E27FC236}">
                <a16:creationId xmlns:a16="http://schemas.microsoft.com/office/drawing/2014/main" id="{96116DAB-4C1E-2A40-8972-C8A9167173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E22756-567F-6244-82D2-EBBC3F043303}"/>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3328329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B38E8-5B83-D54F-BB77-F04F7AEA5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702900-3436-5B44-85A2-C0224A001191}"/>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4" name="Footer Placeholder 3">
            <a:extLst>
              <a:ext uri="{FF2B5EF4-FFF2-40B4-BE49-F238E27FC236}">
                <a16:creationId xmlns:a16="http://schemas.microsoft.com/office/drawing/2014/main" id="{5E9E0934-ABFC-F042-99B1-BB473F9831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535B8A-3062-2140-BEC8-EE463AC0CDCB}"/>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2849035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29C3A-7409-164A-9F34-259E24680828}"/>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3" name="Footer Placeholder 2">
            <a:extLst>
              <a:ext uri="{FF2B5EF4-FFF2-40B4-BE49-F238E27FC236}">
                <a16:creationId xmlns:a16="http://schemas.microsoft.com/office/drawing/2014/main" id="{5C095DAD-7FEE-4B42-987A-977DBC30BA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F80D8B-275F-2F48-88CC-35162EB1AE1A}"/>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28031784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7CCC-EBBA-2F42-9BBE-91E97A8AD8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E016F3-5322-1146-9D9D-1F8FA5BF1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88443C-461E-C74C-91FA-411448727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FC9C9B-199D-8C46-B0D8-D2DBB7B20886}"/>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6" name="Footer Placeholder 5">
            <a:extLst>
              <a:ext uri="{FF2B5EF4-FFF2-40B4-BE49-F238E27FC236}">
                <a16:creationId xmlns:a16="http://schemas.microsoft.com/office/drawing/2014/main" id="{EF9DF806-2ED6-BB44-A6AA-03F9DB015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6A590-0B0B-B844-95BE-5463EC6EFDDE}"/>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15480116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5171A-2141-0749-AAD0-AAEB4E51CB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67D70D-E661-6247-B7F7-004F65403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59C50-4C7C-8B4C-9BD2-BBA3F16D9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F18F28-2049-8546-BA1B-28BAA9352B64}"/>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6" name="Footer Placeholder 5">
            <a:extLst>
              <a:ext uri="{FF2B5EF4-FFF2-40B4-BE49-F238E27FC236}">
                <a16:creationId xmlns:a16="http://schemas.microsoft.com/office/drawing/2014/main" id="{39262DEF-9B4D-1E46-A150-863988B1D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493E5F-75FC-3E49-9810-E8A5622D4351}"/>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150663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379F-706A-0B47-8889-F7E0541D64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2B47FB-8D49-6341-A613-B37D6F6FF2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E0048-46F3-1246-BD89-C5E4F8FE617B}"/>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5" name="Footer Placeholder 4">
            <a:extLst>
              <a:ext uri="{FF2B5EF4-FFF2-40B4-BE49-F238E27FC236}">
                <a16:creationId xmlns:a16="http://schemas.microsoft.com/office/drawing/2014/main" id="{A3F956C4-C834-C441-8F31-0998DB03A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8F852-2112-0447-A7F5-D69DD91ED89F}"/>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29994765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00B070-E786-5642-9787-CDEE11AB3E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4110D5-25CF-284F-AA8A-AFEDEEB96F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FCCD8-3BE3-F84C-97A0-D833CBFB9640}"/>
              </a:ext>
            </a:extLst>
          </p:cNvPr>
          <p:cNvSpPr>
            <a:spLocks noGrp="1"/>
          </p:cNvSpPr>
          <p:nvPr>
            <p:ph type="dt" sz="half" idx="10"/>
          </p:nvPr>
        </p:nvSpPr>
        <p:spPr/>
        <p:txBody>
          <a:bodyPr/>
          <a:lstStyle/>
          <a:p>
            <a:fld id="{3BDE29AE-4DA0-F948-9049-81777433356B}" type="datetimeFigureOut">
              <a:rPr lang="en-US" smtClean="0"/>
              <a:t>5/30/2019</a:t>
            </a:fld>
            <a:endParaRPr lang="en-US"/>
          </a:p>
        </p:txBody>
      </p:sp>
      <p:sp>
        <p:nvSpPr>
          <p:cNvPr id="5" name="Footer Placeholder 4">
            <a:extLst>
              <a:ext uri="{FF2B5EF4-FFF2-40B4-BE49-F238E27FC236}">
                <a16:creationId xmlns:a16="http://schemas.microsoft.com/office/drawing/2014/main" id="{F1550302-B921-8C47-8C43-97431D74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5CDAF-1940-EC41-B4DE-543224A709BA}"/>
              </a:ext>
            </a:extLst>
          </p:cNvPr>
          <p:cNvSpPr>
            <a:spLocks noGrp="1"/>
          </p:cNvSpPr>
          <p:nvPr>
            <p:ph type="sldNum" sz="quarter" idx="12"/>
          </p:nvPr>
        </p:nvSpPr>
        <p:spPr/>
        <p:txBody>
          <a:bodyPr/>
          <a:lstStyle/>
          <a:p>
            <a:fld id="{19B709A8-B51F-1141-A44D-33B66C0B035F}" type="slidenum">
              <a:rPr lang="en-US" smtClean="0"/>
              <a:t>‹#›</a:t>
            </a:fld>
            <a:endParaRPr lang="en-US"/>
          </a:p>
        </p:txBody>
      </p:sp>
    </p:spTree>
    <p:extLst>
      <p:ext uri="{BB962C8B-B14F-4D97-AF65-F5344CB8AC3E}">
        <p14:creationId xmlns:p14="http://schemas.microsoft.com/office/powerpoint/2010/main" val="27182100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 Column Text">
  <p:cSld name="1 Column Text">
    <p:spTree>
      <p:nvGrpSpPr>
        <p:cNvPr id="1" name="Shape 289"/>
        <p:cNvGrpSpPr/>
        <p:nvPr/>
      </p:nvGrpSpPr>
      <p:grpSpPr>
        <a:xfrm>
          <a:off x="0" y="0"/>
          <a:ext cx="0" cy="0"/>
          <a:chOff x="0" y="0"/>
          <a:chExt cx="0" cy="0"/>
        </a:xfrm>
      </p:grpSpPr>
      <p:sp>
        <p:nvSpPr>
          <p:cNvPr id="290" name="Google Shape;290;p44"/>
          <p:cNvSpPr txBox="1">
            <a:spLocks noGrp="1"/>
          </p:cNvSpPr>
          <p:nvPr>
            <p:ph type="title"/>
          </p:nvPr>
        </p:nvSpPr>
        <p:spPr>
          <a:xfrm>
            <a:off x="476068" y="365123"/>
            <a:ext cx="11226000" cy="4824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07FAE"/>
              </a:buClr>
              <a:buSzPts val="2500"/>
              <a:buFont typeface="Avenir"/>
              <a:buNone/>
              <a:defRPr sz="3333" b="0" i="0" u="none" strike="noStrike" cap="none">
                <a:solidFill>
                  <a:srgbClr val="307FAE"/>
                </a:solidFill>
                <a:latin typeface="Avenir"/>
                <a:ea typeface="Avenir"/>
                <a:cs typeface="Avenir"/>
                <a:sym typeface="Avenir"/>
              </a:defRPr>
            </a:lvl1pPr>
            <a:lvl2pPr marR="0" lvl="1"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9pPr>
          </a:lstStyle>
          <a:p>
            <a:endParaRPr/>
          </a:p>
        </p:txBody>
      </p:sp>
      <p:sp>
        <p:nvSpPr>
          <p:cNvPr id="291" name="Google Shape;291;p44"/>
          <p:cNvSpPr txBox="1">
            <a:spLocks noGrp="1"/>
          </p:cNvSpPr>
          <p:nvPr>
            <p:ph type="sldNum" idx="12"/>
          </p:nvPr>
        </p:nvSpPr>
        <p:spPr>
          <a:xfrm>
            <a:off x="8958943" y="6284901"/>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25"/>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292" name="Google Shape;292;p44"/>
          <p:cNvSpPr txBox="1">
            <a:spLocks noGrp="1"/>
          </p:cNvSpPr>
          <p:nvPr>
            <p:ph type="body" idx="1"/>
          </p:nvPr>
        </p:nvSpPr>
        <p:spPr>
          <a:xfrm>
            <a:off x="476249" y="846667"/>
            <a:ext cx="22996800" cy="488800"/>
          </a:xfrm>
          <a:prstGeom prst="rect">
            <a:avLst/>
          </a:prstGeom>
          <a:noFill/>
          <a:ln>
            <a:noFill/>
          </a:ln>
        </p:spPr>
        <p:txBody>
          <a:bodyPr spcFirstLastPara="1" wrap="square" lIns="91425" tIns="91425" rIns="91425" bIns="91425" anchor="t" anchorCtr="0"/>
          <a:lstStyle>
            <a:lvl1pPr marL="609585" marR="0" lvl="0" indent="-304792" algn="l" rtl="0">
              <a:lnSpc>
                <a:spcPct val="90000"/>
              </a:lnSpc>
              <a:spcBef>
                <a:spcPts val="1000"/>
              </a:spcBef>
              <a:spcAft>
                <a:spcPts val="0"/>
              </a:spcAft>
              <a:buClr>
                <a:srgbClr val="757070"/>
              </a:buClr>
              <a:buSzPts val="2000"/>
              <a:buFont typeface="Arial"/>
              <a:buNone/>
              <a:defRPr sz="2667" b="0" i="0" u="none" strike="noStrike" cap="none">
                <a:solidFill>
                  <a:srgbClr val="757070"/>
                </a:solidFill>
                <a:latin typeface="Avenir"/>
                <a:ea typeface="Avenir"/>
                <a:cs typeface="Avenir"/>
                <a:sym typeface="Avenir"/>
              </a:defRPr>
            </a:lvl1pPr>
            <a:lvl2pPr marL="1219170" marR="0" lvl="1" indent="-304792" algn="l" rtl="0">
              <a:lnSpc>
                <a:spcPct val="90000"/>
              </a:lnSpc>
              <a:spcBef>
                <a:spcPts val="500"/>
              </a:spcBef>
              <a:spcAft>
                <a:spcPts val="0"/>
              </a:spcAft>
              <a:buClr>
                <a:srgbClr val="757070"/>
              </a:buClr>
              <a:buSzPts val="1400"/>
              <a:buFont typeface="Arial"/>
              <a:buNone/>
              <a:defRPr sz="1867" b="0" i="0" u="none" strike="noStrike" cap="none">
                <a:solidFill>
                  <a:srgbClr val="757070"/>
                </a:solidFill>
                <a:latin typeface="Arial"/>
                <a:ea typeface="Arial"/>
                <a:cs typeface="Arial"/>
                <a:sym typeface="Arial"/>
              </a:defRPr>
            </a:lvl2pPr>
            <a:lvl3pPr marL="1828754" marR="0" lvl="2" indent="-399615" algn="l" rtl="0">
              <a:lnSpc>
                <a:spcPct val="90000"/>
              </a:lnSpc>
              <a:spcBef>
                <a:spcPts val="500"/>
              </a:spcBef>
              <a:spcAft>
                <a:spcPts val="0"/>
              </a:spcAft>
              <a:buClr>
                <a:srgbClr val="307FAE"/>
              </a:buClr>
              <a:buSzPts val="1120"/>
              <a:buFont typeface="Merriweather Sans"/>
              <a:buChar char="►"/>
              <a:defRPr sz="1867" b="0" i="0" u="none" strike="noStrike" cap="none">
                <a:solidFill>
                  <a:srgbClr val="757070"/>
                </a:solidFill>
                <a:latin typeface="Arial"/>
                <a:ea typeface="Arial"/>
                <a:cs typeface="Arial"/>
                <a:sym typeface="Arial"/>
              </a:defRPr>
            </a:lvl3pPr>
            <a:lvl4pPr marL="2438339" marR="0" lvl="3" indent="-386070" algn="l" rtl="0">
              <a:lnSpc>
                <a:spcPct val="90000"/>
              </a:lnSpc>
              <a:spcBef>
                <a:spcPts val="500"/>
              </a:spcBef>
              <a:spcAft>
                <a:spcPts val="0"/>
              </a:spcAft>
              <a:buClr>
                <a:srgbClr val="307FAE"/>
              </a:buClr>
              <a:buSzPts val="960"/>
              <a:buFont typeface="Merriweather Sans"/>
              <a:buChar char="►"/>
              <a:defRPr sz="1600" b="0" i="0" u="none" strike="noStrike" cap="none">
                <a:solidFill>
                  <a:srgbClr val="757070"/>
                </a:solidFill>
                <a:latin typeface="Arial"/>
                <a:ea typeface="Arial"/>
                <a:cs typeface="Arial"/>
                <a:sym typeface="Arial"/>
              </a:defRPr>
            </a:lvl4pPr>
            <a:lvl5pPr marL="3047924" marR="0" lvl="4" indent="-386070" algn="l" rtl="0">
              <a:lnSpc>
                <a:spcPct val="90000"/>
              </a:lnSpc>
              <a:spcBef>
                <a:spcPts val="500"/>
              </a:spcBef>
              <a:spcAft>
                <a:spcPts val="0"/>
              </a:spcAft>
              <a:buClr>
                <a:srgbClr val="307FAE"/>
              </a:buClr>
              <a:buSzPts val="960"/>
              <a:buFont typeface="Merriweather Sans"/>
              <a:buChar char="►"/>
              <a:defRPr sz="1600" b="0" i="0" u="none" strike="noStrike" cap="none">
                <a:solidFill>
                  <a:srgbClr val="757070"/>
                </a:solidFill>
                <a:latin typeface="Arial"/>
                <a:ea typeface="Arial"/>
                <a:cs typeface="Arial"/>
                <a:sym typeface="Arial"/>
              </a:defRPr>
            </a:lvl5pPr>
            <a:lvl6pPr marL="3657509" marR="0" lvl="5" indent="-411046" algn="l" rtl="0">
              <a:lnSpc>
                <a:spcPct val="90000"/>
              </a:lnSpc>
              <a:spcBef>
                <a:spcPts val="500"/>
              </a:spcBef>
              <a:spcAft>
                <a:spcPts val="0"/>
              </a:spcAft>
              <a:buClr>
                <a:schemeClr val="dk1"/>
              </a:buClr>
              <a:buSzPts val="1255"/>
              <a:buFont typeface="Arial"/>
              <a:buChar char="•"/>
              <a:defRPr sz="1800" b="0" i="0" u="none" strike="noStrike" cap="none">
                <a:solidFill>
                  <a:schemeClr val="dk1"/>
                </a:solidFill>
                <a:latin typeface="Calibri"/>
                <a:ea typeface="Calibri"/>
                <a:cs typeface="Calibri"/>
                <a:sym typeface="Calibri"/>
              </a:defRPr>
            </a:lvl6pPr>
            <a:lvl7pPr marL="4267093" marR="0" lvl="6" indent="-411046" algn="l" rtl="0">
              <a:lnSpc>
                <a:spcPct val="90000"/>
              </a:lnSpc>
              <a:spcBef>
                <a:spcPts val="500"/>
              </a:spcBef>
              <a:spcAft>
                <a:spcPts val="0"/>
              </a:spcAft>
              <a:buClr>
                <a:schemeClr val="dk1"/>
              </a:buClr>
              <a:buSzPts val="1255"/>
              <a:buFont typeface="Arial"/>
              <a:buChar char="•"/>
              <a:defRPr sz="1800" b="0" i="0" u="none" strike="noStrike" cap="none">
                <a:solidFill>
                  <a:schemeClr val="dk1"/>
                </a:solidFill>
                <a:latin typeface="Calibri"/>
                <a:ea typeface="Calibri"/>
                <a:cs typeface="Calibri"/>
                <a:sym typeface="Calibri"/>
              </a:defRPr>
            </a:lvl7pPr>
            <a:lvl8pPr marL="4876678" marR="0" lvl="7" indent="-411046" algn="l" rtl="0">
              <a:lnSpc>
                <a:spcPct val="90000"/>
              </a:lnSpc>
              <a:spcBef>
                <a:spcPts val="500"/>
              </a:spcBef>
              <a:spcAft>
                <a:spcPts val="0"/>
              </a:spcAft>
              <a:buClr>
                <a:schemeClr val="dk1"/>
              </a:buClr>
              <a:buSzPts val="1255"/>
              <a:buFont typeface="Arial"/>
              <a:buChar char="•"/>
              <a:defRPr sz="1800" b="0" i="0" u="none" strike="noStrike" cap="none">
                <a:solidFill>
                  <a:schemeClr val="dk1"/>
                </a:solidFill>
                <a:latin typeface="Calibri"/>
                <a:ea typeface="Calibri"/>
                <a:cs typeface="Calibri"/>
                <a:sym typeface="Calibri"/>
              </a:defRPr>
            </a:lvl8pPr>
            <a:lvl9pPr marL="5486263" marR="0" lvl="8" indent="-411046" algn="l" rtl="0">
              <a:lnSpc>
                <a:spcPct val="90000"/>
              </a:lnSpc>
              <a:spcBef>
                <a:spcPts val="500"/>
              </a:spcBef>
              <a:spcAft>
                <a:spcPts val="0"/>
              </a:spcAft>
              <a:buClr>
                <a:schemeClr val="dk1"/>
              </a:buClr>
              <a:buSzPts val="1255"/>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3" name="Google Shape;293;p44"/>
          <p:cNvSpPr txBox="1">
            <a:spLocks noGrp="1"/>
          </p:cNvSpPr>
          <p:nvPr>
            <p:ph type="body" idx="2"/>
          </p:nvPr>
        </p:nvSpPr>
        <p:spPr>
          <a:xfrm>
            <a:off x="476068" y="1780233"/>
            <a:ext cx="11226000" cy="4349600"/>
          </a:xfrm>
          <a:prstGeom prst="rect">
            <a:avLst/>
          </a:prstGeom>
          <a:noFill/>
          <a:ln>
            <a:noFill/>
          </a:ln>
        </p:spPr>
        <p:txBody>
          <a:bodyPr spcFirstLastPara="1" wrap="square" lIns="91425" tIns="91425" rIns="91425" bIns="91425" anchor="t" anchorCtr="0"/>
          <a:lstStyle>
            <a:lvl1pPr marL="609585" marR="0" lvl="0" indent="-304792" algn="l" rtl="0">
              <a:lnSpc>
                <a:spcPct val="90000"/>
              </a:lnSpc>
              <a:spcBef>
                <a:spcPts val="1000"/>
              </a:spcBef>
              <a:spcAft>
                <a:spcPts val="0"/>
              </a:spcAft>
              <a:buClr>
                <a:srgbClr val="307FAE"/>
              </a:buClr>
              <a:buSzPts val="1400"/>
              <a:buFont typeface="Arial"/>
              <a:buNone/>
              <a:defRPr sz="1867" b="1" i="0" u="none" strike="noStrike" cap="none">
                <a:solidFill>
                  <a:srgbClr val="307FAE"/>
                </a:solidFill>
                <a:latin typeface="Arial"/>
                <a:ea typeface="Arial"/>
                <a:cs typeface="Arial"/>
                <a:sym typeface="Arial"/>
              </a:defRPr>
            </a:lvl1pPr>
            <a:lvl2pPr marL="1219170" marR="0" lvl="1" indent="-304792" algn="l" rtl="0">
              <a:lnSpc>
                <a:spcPct val="90000"/>
              </a:lnSpc>
              <a:spcBef>
                <a:spcPts val="500"/>
              </a:spcBef>
              <a:spcAft>
                <a:spcPts val="0"/>
              </a:spcAft>
              <a:buClr>
                <a:srgbClr val="757070"/>
              </a:buClr>
              <a:buSzPts val="1400"/>
              <a:buFont typeface="Arial"/>
              <a:buNone/>
              <a:defRPr sz="1867" b="0" i="0" u="none" strike="noStrike" cap="none">
                <a:solidFill>
                  <a:srgbClr val="757070"/>
                </a:solidFill>
                <a:latin typeface="Arial"/>
                <a:ea typeface="Arial"/>
                <a:cs typeface="Arial"/>
                <a:sym typeface="Arial"/>
              </a:defRPr>
            </a:lvl2pPr>
            <a:lvl3pPr marL="1828754" marR="0" lvl="2" indent="-399615" algn="l" rtl="0">
              <a:lnSpc>
                <a:spcPct val="90000"/>
              </a:lnSpc>
              <a:spcBef>
                <a:spcPts val="500"/>
              </a:spcBef>
              <a:spcAft>
                <a:spcPts val="0"/>
              </a:spcAft>
              <a:buClr>
                <a:srgbClr val="307FAE"/>
              </a:buClr>
              <a:buSzPts val="1120"/>
              <a:buFont typeface="Merriweather Sans"/>
              <a:buChar char="►"/>
              <a:defRPr sz="1867" b="0" i="0" u="none" strike="noStrike" cap="none">
                <a:solidFill>
                  <a:srgbClr val="757070"/>
                </a:solidFill>
                <a:latin typeface="Arial"/>
                <a:ea typeface="Arial"/>
                <a:cs typeface="Arial"/>
                <a:sym typeface="Arial"/>
              </a:defRPr>
            </a:lvl3pPr>
            <a:lvl4pPr marL="2438339" marR="0" lvl="3" indent="-386070" algn="l" rtl="0">
              <a:lnSpc>
                <a:spcPct val="90000"/>
              </a:lnSpc>
              <a:spcBef>
                <a:spcPts val="500"/>
              </a:spcBef>
              <a:spcAft>
                <a:spcPts val="0"/>
              </a:spcAft>
              <a:buClr>
                <a:srgbClr val="307FAE"/>
              </a:buClr>
              <a:buSzPts val="960"/>
              <a:buFont typeface="Merriweather Sans"/>
              <a:buChar char="►"/>
              <a:defRPr sz="1600" b="0" i="0" u="none" strike="noStrike" cap="none">
                <a:solidFill>
                  <a:srgbClr val="757070"/>
                </a:solidFill>
                <a:latin typeface="Arial"/>
                <a:ea typeface="Arial"/>
                <a:cs typeface="Arial"/>
                <a:sym typeface="Arial"/>
              </a:defRPr>
            </a:lvl4pPr>
            <a:lvl5pPr marL="3047924" marR="0" lvl="4" indent="-386070" algn="l" rtl="0">
              <a:lnSpc>
                <a:spcPct val="90000"/>
              </a:lnSpc>
              <a:spcBef>
                <a:spcPts val="500"/>
              </a:spcBef>
              <a:spcAft>
                <a:spcPts val="0"/>
              </a:spcAft>
              <a:buClr>
                <a:srgbClr val="307FAE"/>
              </a:buClr>
              <a:buSzPts val="960"/>
              <a:buFont typeface="Merriweather Sans"/>
              <a:buChar char="►"/>
              <a:defRPr sz="1600" b="0" i="0" u="none" strike="noStrike" cap="none">
                <a:solidFill>
                  <a:srgbClr val="757070"/>
                </a:solidFill>
                <a:latin typeface="Arial"/>
                <a:ea typeface="Arial"/>
                <a:cs typeface="Arial"/>
                <a:sym typeface="Arial"/>
              </a:defRPr>
            </a:lvl5pPr>
            <a:lvl6pPr marL="3657509" marR="0" lvl="5" indent="-411046" algn="l" rtl="0">
              <a:lnSpc>
                <a:spcPct val="90000"/>
              </a:lnSpc>
              <a:spcBef>
                <a:spcPts val="500"/>
              </a:spcBef>
              <a:spcAft>
                <a:spcPts val="0"/>
              </a:spcAft>
              <a:buClr>
                <a:schemeClr val="dk1"/>
              </a:buClr>
              <a:buSzPts val="1255"/>
              <a:buFont typeface="Arial"/>
              <a:buChar char="•"/>
              <a:defRPr sz="1800" b="0" i="0" u="none" strike="noStrike" cap="none">
                <a:solidFill>
                  <a:schemeClr val="dk1"/>
                </a:solidFill>
                <a:latin typeface="Calibri"/>
                <a:ea typeface="Calibri"/>
                <a:cs typeface="Calibri"/>
                <a:sym typeface="Calibri"/>
              </a:defRPr>
            </a:lvl6pPr>
            <a:lvl7pPr marL="4267093" marR="0" lvl="6" indent="-411046" algn="l" rtl="0">
              <a:lnSpc>
                <a:spcPct val="90000"/>
              </a:lnSpc>
              <a:spcBef>
                <a:spcPts val="500"/>
              </a:spcBef>
              <a:spcAft>
                <a:spcPts val="0"/>
              </a:spcAft>
              <a:buClr>
                <a:schemeClr val="dk1"/>
              </a:buClr>
              <a:buSzPts val="1255"/>
              <a:buFont typeface="Arial"/>
              <a:buChar char="•"/>
              <a:defRPr sz="1800" b="0" i="0" u="none" strike="noStrike" cap="none">
                <a:solidFill>
                  <a:schemeClr val="dk1"/>
                </a:solidFill>
                <a:latin typeface="Calibri"/>
                <a:ea typeface="Calibri"/>
                <a:cs typeface="Calibri"/>
                <a:sym typeface="Calibri"/>
              </a:defRPr>
            </a:lvl7pPr>
            <a:lvl8pPr marL="4876678" marR="0" lvl="7" indent="-411046" algn="l" rtl="0">
              <a:lnSpc>
                <a:spcPct val="90000"/>
              </a:lnSpc>
              <a:spcBef>
                <a:spcPts val="500"/>
              </a:spcBef>
              <a:spcAft>
                <a:spcPts val="0"/>
              </a:spcAft>
              <a:buClr>
                <a:schemeClr val="dk1"/>
              </a:buClr>
              <a:buSzPts val="1255"/>
              <a:buFont typeface="Arial"/>
              <a:buChar char="•"/>
              <a:defRPr sz="1800" b="0" i="0" u="none" strike="noStrike" cap="none">
                <a:solidFill>
                  <a:schemeClr val="dk1"/>
                </a:solidFill>
                <a:latin typeface="Calibri"/>
                <a:ea typeface="Calibri"/>
                <a:cs typeface="Calibri"/>
                <a:sym typeface="Calibri"/>
              </a:defRPr>
            </a:lvl8pPr>
            <a:lvl9pPr marL="5486263" marR="0" lvl="8" indent="-411046" algn="l" rtl="0">
              <a:lnSpc>
                <a:spcPct val="90000"/>
              </a:lnSpc>
              <a:spcBef>
                <a:spcPts val="500"/>
              </a:spcBef>
              <a:spcAft>
                <a:spcPts val="0"/>
              </a:spcAft>
              <a:buClr>
                <a:schemeClr val="dk1"/>
              </a:buClr>
              <a:buSzPts val="1255"/>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41515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tx2"/>
        </a:solidFill>
        <a:effectLst/>
      </p:bgPr>
    </p:bg>
    <p:spTree>
      <p:nvGrpSpPr>
        <p:cNvPr id="1" name=""/>
        <p:cNvGrpSpPr/>
        <p:nvPr/>
      </p:nvGrpSpPr>
      <p:grpSpPr>
        <a:xfrm>
          <a:off x="0" y="0"/>
          <a:ext cx="0" cy="0"/>
          <a:chOff x="0" y="0"/>
          <a:chExt cx="0" cy="0"/>
        </a:xfrm>
      </p:grpSpPr>
      <p:sp>
        <p:nvSpPr>
          <p:cNvPr id="4" name="Rectangle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2" name="Rectangle 11"/>
          <p:cNvSpPr/>
          <p:nvPr/>
        </p:nvSpPr>
        <p:spPr>
          <a:xfrm>
            <a:off x="0" y="1512125"/>
            <a:ext cx="11582400" cy="2895600"/>
          </a:xfrm>
          <a:prstGeom prst="rect">
            <a:avLst/>
          </a:prstGeom>
          <a:solidFill>
            <a:srgbClr val="00214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dirty="0">
              <a:solidFill>
                <a:prstClr val="white"/>
              </a:solidFill>
            </a:endParaRPr>
          </a:p>
        </p:txBody>
      </p:sp>
      <p:pic>
        <p:nvPicPr>
          <p:cNvPr id="16" name="Picture 15" descr="UA-horiz_RGB.png"/>
          <p:cNvPicPr>
            <a:picLocks noChangeAspect="1"/>
          </p:cNvPicPr>
          <p:nvPr/>
        </p:nvPicPr>
        <p:blipFill>
          <a:blip r:embed="rId2" cstate="email"/>
          <a:stretch>
            <a:fillRect/>
          </a:stretch>
        </p:blipFill>
        <p:spPr>
          <a:xfrm>
            <a:off x="9855201" y="6248401"/>
            <a:ext cx="2105167" cy="374179"/>
          </a:xfrm>
          <a:prstGeom prst="rect">
            <a:avLst/>
          </a:prstGeom>
        </p:spPr>
      </p:pic>
      <p:pic>
        <p:nvPicPr>
          <p:cNvPr id="17" name="Picture 1"/>
          <p:cNvPicPr>
            <a:picLocks noChangeAspect="1" noChangeArrowheads="1"/>
          </p:cNvPicPr>
          <p:nvPr/>
        </p:nvPicPr>
        <p:blipFill>
          <a:blip r:embed="rId3" cstate="email"/>
          <a:srcRect/>
          <a:stretch>
            <a:fillRect/>
          </a:stretch>
        </p:blipFill>
        <p:spPr bwMode="auto">
          <a:xfrm>
            <a:off x="711200" y="0"/>
            <a:ext cx="3338285" cy="6858000"/>
          </a:xfrm>
          <a:prstGeom prst="rect">
            <a:avLst/>
          </a:prstGeom>
          <a:ln>
            <a:noFill/>
          </a:ln>
          <a:effectLst>
            <a:outerShdw blurRad="190500" algn="tl" rotWithShape="0">
              <a:srgbClr val="000000">
                <a:alpha val="70000"/>
              </a:srgbClr>
            </a:outerShdw>
          </a:effectLst>
        </p:spPr>
      </p:pic>
      <p:pic>
        <p:nvPicPr>
          <p:cNvPr id="18" name="Picture 1"/>
          <p:cNvPicPr>
            <a:picLocks noChangeAspect="1" noChangeArrowheads="1"/>
          </p:cNvPicPr>
          <p:nvPr/>
        </p:nvPicPr>
        <p:blipFill>
          <a:blip r:embed="rId4" cstate="email">
            <a:lum bright="40000"/>
          </a:blip>
          <a:srcRect/>
          <a:stretch>
            <a:fillRect/>
          </a:stretch>
        </p:blipFill>
        <p:spPr bwMode="auto">
          <a:xfrm>
            <a:off x="711200" y="4419600"/>
            <a:ext cx="3338285" cy="2438400"/>
          </a:xfrm>
          <a:prstGeom prst="rect">
            <a:avLst/>
          </a:prstGeom>
          <a:ln>
            <a:noFill/>
          </a:ln>
          <a:effectLst>
            <a:outerShdw blurRad="190500" algn="tl" rotWithShape="0">
              <a:srgbClr val="000000">
                <a:alpha val="70000"/>
              </a:srgbClr>
            </a:outerShdw>
          </a:effectLst>
        </p:spPr>
      </p:pic>
      <p:sp>
        <p:nvSpPr>
          <p:cNvPr id="10" name="Text Placeholder 2"/>
          <p:cNvSpPr>
            <a:spLocks noGrp="1"/>
          </p:cNvSpPr>
          <p:nvPr>
            <p:ph type="body" idx="1"/>
          </p:nvPr>
        </p:nvSpPr>
        <p:spPr>
          <a:xfrm>
            <a:off x="4320117" y="2743201"/>
            <a:ext cx="7059084" cy="1219200"/>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186972830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19"/>
        <p:cNvGrpSpPr/>
        <p:nvPr/>
      </p:nvGrpSpPr>
      <p:grpSpPr>
        <a:xfrm>
          <a:off x="0" y="0"/>
          <a:ext cx="0" cy="0"/>
          <a:chOff x="0" y="0"/>
          <a:chExt cx="0" cy="0"/>
        </a:xfrm>
      </p:grpSpPr>
      <p:pic>
        <p:nvPicPr>
          <p:cNvPr id="120" name="Shape 120" descr="OCLC_H_PMS.eps"/>
          <p:cNvPicPr preferRelativeResize="0"/>
          <p:nvPr/>
        </p:nvPicPr>
        <p:blipFill rotWithShape="1">
          <a:blip r:embed="rId2">
            <a:alphaModFix/>
          </a:blip>
          <a:srcRect/>
          <a:stretch/>
        </p:blipFill>
        <p:spPr>
          <a:xfrm>
            <a:off x="10982567" y="6347609"/>
            <a:ext cx="964583" cy="320913"/>
          </a:xfrm>
          <a:prstGeom prst="rect">
            <a:avLst/>
          </a:prstGeom>
          <a:noFill/>
          <a:ln>
            <a:noFill/>
          </a:ln>
        </p:spPr>
      </p:pic>
      <p:sp>
        <p:nvSpPr>
          <p:cNvPr id="121" name="Shape 121"/>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5/30/2019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3617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0660985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5/30/2019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548269186"/>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5/30/2019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41879880"/>
      </p:ext>
    </p:extLst>
  </p:cSld>
  <p:clrMapOvr>
    <a:masterClrMapping/>
  </p:clrMapOvr>
  <p:extLst mod="1">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5/30/2019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245636917"/>
      </p:ext>
    </p:extLst>
  </p:cSld>
  <p:clrMapOvr>
    <a:masterClrMapping/>
  </p:clrMapOvr>
  <p:extLst mod="1">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5/30/2019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3518160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5/30/2019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737627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5/30/2019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4594789"/>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5/30/2019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7923390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35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124"/>
        <p:cNvGrpSpPr/>
        <p:nvPr/>
      </p:nvGrpSpPr>
      <p:grpSpPr>
        <a:xfrm>
          <a:off x="0" y="0"/>
          <a:ext cx="0" cy="0"/>
          <a:chOff x="0" y="0"/>
          <a:chExt cx="0" cy="0"/>
        </a:xfrm>
      </p:grpSpPr>
      <p:sp>
        <p:nvSpPr>
          <p:cNvPr id="125" name="Shape 125"/>
          <p:cNvSpPr>
            <a:spLocks noGrp="1"/>
          </p:cNvSpPr>
          <p:nvPr>
            <p:ph type="pic" idx="2"/>
          </p:nvPr>
        </p:nvSpPr>
        <p:spPr>
          <a:xfrm>
            <a:off x="1176867" y="1990727"/>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 name="Shape 126"/>
          <p:cNvSpPr/>
          <p:nvPr/>
        </p:nvSpPr>
        <p:spPr>
          <a:xfrm rot="5400000">
            <a:off x="-699029" y="2686582"/>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27" name="Shape 127"/>
          <p:cNvSpPr txBox="1">
            <a:spLocks noGrp="1"/>
          </p:cNvSpPr>
          <p:nvPr>
            <p:ph type="body" idx="1"/>
          </p:nvPr>
        </p:nvSpPr>
        <p:spPr>
          <a:xfrm>
            <a:off x="4555076" y="2764533"/>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28" name="Shape 128"/>
          <p:cNvCxnSpPr/>
          <p:nvPr/>
        </p:nvCxnSpPr>
        <p:spPr>
          <a:xfrm>
            <a:off x="4555069" y="3616703"/>
            <a:ext cx="7636932" cy="0"/>
          </a:xfrm>
          <a:prstGeom prst="straightConnector1">
            <a:avLst/>
          </a:prstGeom>
          <a:noFill/>
          <a:ln w="19050" cap="flat" cmpd="sng">
            <a:solidFill>
              <a:srgbClr val="3F3F3F"/>
            </a:solidFill>
            <a:prstDash val="solid"/>
            <a:round/>
            <a:headEnd type="none" w="sm" len="sm"/>
            <a:tailEnd type="none" w="sm" len="sm"/>
          </a:ln>
        </p:spPr>
      </p:cxnSp>
      <p:sp>
        <p:nvSpPr>
          <p:cNvPr id="129" name="Shape 129"/>
          <p:cNvSpPr txBox="1">
            <a:spLocks noGrp="1"/>
          </p:cNvSpPr>
          <p:nvPr>
            <p:ph type="body" idx="3"/>
          </p:nvPr>
        </p:nvSpPr>
        <p:spPr>
          <a:xfrm>
            <a:off x="4555069" y="1987552"/>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body" idx="4"/>
          </p:nvPr>
        </p:nvSpPr>
        <p:spPr>
          <a:xfrm>
            <a:off x="1176869" y="1990723"/>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2669546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2899065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33384381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663B6-3EAA-4CEC-A31F-A501541ACB27}"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11539591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3663B6-3EAA-4CEC-A31F-A501541ACB27}"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29617581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3663B6-3EAA-4CEC-A31F-A501541ACB27}" type="datetimeFigureOut">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36595024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3663B6-3EAA-4CEC-A31F-A501541ACB27}"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3961740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663B6-3EAA-4CEC-A31F-A501541ACB27}" type="datetimeFigureOut">
              <a:rPr lang="en-US" smtClean="0"/>
              <a:t>5/30/2019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27626476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3663B6-3EAA-4CEC-A31F-A501541ACB27}"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28130775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3663B6-3EAA-4CEC-A31F-A501541ACB27}" type="datetimeFigureOut">
              <a:rPr lang="en-US" smtClean="0"/>
              <a:t>5/30/2019</a:t>
            </a:fld>
            <a:endParaRPr lang="en-US"/>
          </a:p>
        </p:txBody>
      </p:sp>
      <p:sp>
        <p:nvSpPr>
          <p:cNvPr id="6" name="Footer Placeholder 5"/>
          <p:cNvSpPr>
            <a:spLocks noGrp="1"/>
          </p:cNvSpPr>
          <p:nvPr>
            <p:ph type="ftr" sz="quarter" idx="11"/>
          </p:nvPr>
        </p:nvSpPr>
        <p:spPr>
          <a:xfrm>
            <a:off x="711200" y="6172201"/>
            <a:ext cx="7748965" cy="365125"/>
          </a:xfrm>
        </p:spPr>
        <p:txBody>
          <a:bodyPr/>
          <a:lstStyle/>
          <a:p>
            <a:endParaRPr lang="en-US"/>
          </a:p>
        </p:txBody>
      </p:sp>
      <p:sp>
        <p:nvSpPr>
          <p:cNvPr id="7" name="Slide Number Placeholder 6"/>
          <p:cNvSpPr>
            <a:spLocks noGrp="1"/>
          </p:cNvSpPr>
          <p:nvPr>
            <p:ph type="sldNum" sz="quarter" idx="12"/>
          </p:nvPr>
        </p:nvSpPr>
        <p:spPr/>
        <p:txBody>
          <a:bodyPr/>
          <a:lstStyle/>
          <a:p>
            <a:fld id="{24EDB8FE-0FCB-448C-B10C-127D9C52A318}" type="slidenum">
              <a:rPr lang="en-US" smtClean="0"/>
              <a:t>‹#›</a:t>
            </a:fld>
            <a:endParaRPr lang="en-US"/>
          </a:p>
        </p:txBody>
      </p:sp>
    </p:spTree>
    <p:extLst>
      <p:ext uri="{BB962C8B-B14F-4D97-AF65-F5344CB8AC3E}">
        <p14:creationId xmlns:p14="http://schemas.microsoft.com/office/powerpoint/2010/main" val="4143270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50" r:id="rId10"/>
    <p:sldLayoutId id="21474837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F6D4D-835C-487B-B306-739A22B6B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6FFA44-3360-41B5-87CF-C76380AB1FE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04264-7198-49B8-973D-298F1EDEA1A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6138D-BD09-4D6C-B204-020F4CFD91F5}" type="datetimeFigureOut">
              <a:rPr lang="en-US" smtClean="0"/>
              <a:t>5/30/2019</a:t>
            </a:fld>
            <a:endParaRPr lang="en-US"/>
          </a:p>
        </p:txBody>
      </p:sp>
      <p:sp>
        <p:nvSpPr>
          <p:cNvPr id="5" name="Footer Placeholder 4">
            <a:extLst>
              <a:ext uri="{FF2B5EF4-FFF2-40B4-BE49-F238E27FC236}">
                <a16:creationId xmlns:a16="http://schemas.microsoft.com/office/drawing/2014/main" id="{6FDF3774-4314-4EA3-850C-DA2A1371043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4F36EF-719E-4506-9FB7-66689D619F2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AE3A5-A5C4-4BE5-93BC-4D2B87055FC5}" type="slidenum">
              <a:rPr lang="en-US" smtClean="0"/>
              <a:t>‹#›</a:t>
            </a:fld>
            <a:endParaRPr lang="en-US"/>
          </a:p>
        </p:txBody>
      </p:sp>
    </p:spTree>
    <p:extLst>
      <p:ext uri="{BB962C8B-B14F-4D97-AF65-F5344CB8AC3E}">
        <p14:creationId xmlns:p14="http://schemas.microsoft.com/office/powerpoint/2010/main" val="2566865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ttps://www.oclc.org/content/dam/oclc/common/images/logos/new/OCLC/OCLC_Logo_H_BW_NoTag.png">
            <a:extLst>
              <a:ext uri="{FF2B5EF4-FFF2-40B4-BE49-F238E27FC236}">
                <a16:creationId xmlns:a16="http://schemas.microsoft.com/office/drawing/2014/main" id="{D33291E4-F792-49E7-B200-C4FD82A6135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459967" y="6182714"/>
            <a:ext cx="1408351" cy="6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2069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liennummernplatzhalter 16">
            <a:extLst>
              <a:ext uri="{FF2B5EF4-FFF2-40B4-BE49-F238E27FC236}">
                <a16:creationId xmlns:a16="http://schemas.microsoft.com/office/drawing/2014/main" id="{40323D0C-FF44-4100-9730-CF967AB5516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96233722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207291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457200" rtl="0" eaLnBrk="1" latinLnBrk="0" hangingPunct="1">
        <a:spcBef>
          <a:spcPct val="0"/>
        </a:spcBef>
        <a:buNone/>
        <a:defRPr sz="4400" kern="1200">
          <a:solidFill>
            <a:srgbClr val="3E3D3C"/>
          </a:solidFill>
          <a:latin typeface="Sherman Serif" pitchFamily="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E3D3C"/>
          </a:solidFill>
          <a:latin typeface="Sherman Sans" pitchFamily="2" charset="0"/>
          <a:ea typeface="+mn-ea"/>
          <a:cs typeface="+mn-cs"/>
        </a:defRPr>
      </a:lvl1pPr>
      <a:lvl2pPr marL="742950" indent="-285750" algn="l" defTabSz="457200" rtl="0" eaLnBrk="1" latinLnBrk="0" hangingPunct="1">
        <a:spcBef>
          <a:spcPct val="20000"/>
        </a:spcBef>
        <a:buFont typeface="Arial"/>
        <a:buChar char="–"/>
        <a:defRPr sz="2800" kern="1200">
          <a:solidFill>
            <a:srgbClr val="3E3D3C"/>
          </a:solidFill>
          <a:latin typeface="Sherman Sans" pitchFamily="2" charset="0"/>
          <a:ea typeface="+mn-ea"/>
          <a:cs typeface="+mn-cs"/>
        </a:defRPr>
      </a:lvl2pPr>
      <a:lvl3pPr marL="1143000" indent="-228600" algn="l" defTabSz="457200" rtl="0" eaLnBrk="1" latinLnBrk="0" hangingPunct="1">
        <a:spcBef>
          <a:spcPct val="20000"/>
        </a:spcBef>
        <a:buFont typeface="Arial"/>
        <a:buChar char="•"/>
        <a:defRPr sz="2400" kern="1200">
          <a:solidFill>
            <a:srgbClr val="3E3D3C"/>
          </a:solidFill>
          <a:latin typeface="Sherman Sans" pitchFamily="2" charset="0"/>
          <a:ea typeface="+mn-ea"/>
          <a:cs typeface="+mn-cs"/>
        </a:defRPr>
      </a:lvl3pPr>
      <a:lvl4pPr marL="1600200" indent="-228600" algn="l" defTabSz="457200" rtl="0" eaLnBrk="1" latinLnBrk="0" hangingPunct="1">
        <a:spcBef>
          <a:spcPct val="20000"/>
        </a:spcBef>
        <a:buFont typeface="Arial"/>
        <a:buChar char="–"/>
        <a:defRPr sz="2000" kern="1200">
          <a:solidFill>
            <a:srgbClr val="3E3D3C"/>
          </a:solidFill>
          <a:latin typeface="Sherman Sans" pitchFamily="2" charset="0"/>
          <a:ea typeface="+mn-ea"/>
          <a:cs typeface="+mn-cs"/>
        </a:defRPr>
      </a:lvl4pPr>
      <a:lvl5pPr marL="2057400" indent="-228600" algn="l" defTabSz="457200" rtl="0" eaLnBrk="1" latinLnBrk="0" hangingPunct="1">
        <a:spcBef>
          <a:spcPct val="20000"/>
        </a:spcBef>
        <a:buFont typeface="Arial"/>
        <a:buChar char="»"/>
        <a:defRPr sz="2000" kern="1200">
          <a:solidFill>
            <a:srgbClr val="3E3D3C"/>
          </a:solidFill>
          <a:latin typeface="Sherman Sans"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79BBE-F5B1-3D4C-8880-FC9D8D7DFA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7D1AEB-2161-D54C-A2BB-9A3D34856D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6E55E-58B5-5C41-9898-05A0B8928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E29AE-4DA0-F948-9049-81777433356B}" type="datetimeFigureOut">
              <a:rPr lang="en-US" smtClean="0"/>
              <a:t>5/30/2019</a:t>
            </a:fld>
            <a:endParaRPr lang="en-US"/>
          </a:p>
        </p:txBody>
      </p:sp>
      <p:sp>
        <p:nvSpPr>
          <p:cNvPr id="5" name="Footer Placeholder 4">
            <a:extLst>
              <a:ext uri="{FF2B5EF4-FFF2-40B4-BE49-F238E27FC236}">
                <a16:creationId xmlns:a16="http://schemas.microsoft.com/office/drawing/2014/main" id="{C4C9C06A-ED9E-B841-9F97-4A34F98277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AF0BC0-1CE6-9842-9BCC-6887C79ED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B709A8-B51F-1141-A44D-33B66C0B035F}" type="slidenum">
              <a:rPr lang="en-US" smtClean="0"/>
              <a:t>‹#›</a:t>
            </a:fld>
            <a:endParaRPr lang="en-US"/>
          </a:p>
        </p:txBody>
      </p:sp>
    </p:spTree>
    <p:extLst>
      <p:ext uri="{BB962C8B-B14F-4D97-AF65-F5344CB8AC3E}">
        <p14:creationId xmlns:p14="http://schemas.microsoft.com/office/powerpoint/2010/main" val="61493073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5/30/2019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155120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5">
              <a:srgbClr val="7A0019"/>
            </a:gs>
            <a:gs pos="15000">
              <a:srgbClr val="FFCC33"/>
            </a:gs>
            <a:gs pos="30000">
              <a:srgbClr val="7A0019"/>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73663B6-3EAA-4CEC-A31F-A501541ACB27}" type="datetimeFigureOut">
              <a:rPr lang="en-US" smtClean="0"/>
              <a:t>5/30/2019</a:t>
            </a:fld>
            <a:endParaRPr lang="en-US"/>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24EDB8FE-0FCB-448C-B10C-127D9C52A318}" type="slidenum">
              <a:rPr lang="en-US" smtClean="0"/>
              <a:t>‹#›</a:t>
            </a:fld>
            <a:endParaRPr lang="en-US"/>
          </a:p>
        </p:txBody>
      </p:sp>
    </p:spTree>
    <p:extLst>
      <p:ext uri="{BB962C8B-B14F-4D97-AF65-F5344CB8AC3E}">
        <p14:creationId xmlns:p14="http://schemas.microsoft.com/office/powerpoint/2010/main" val="4038737141"/>
      </p:ext>
    </p:extLst>
  </p:cSld>
  <p:clrMap bg1="dk1" tx1="lt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yantr@ocl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orcid.org/0000-0002-2753-3881" TargetMode="External"/><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jpeg"/><Relationship Id="rId7" Type="http://schemas.openxmlformats.org/officeDocument/2006/relationships/hyperlink" Target="https://creativecommons.org/licenses/by/4.0/"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6.xml"/><Relationship Id="rId5" Type="http://schemas.openxmlformats.org/officeDocument/2006/relationships/image" Target="../media/image41.gi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hyperlink" Target="https://experts.umn.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png"/><Relationship Id="rId42" Type="http://schemas.openxmlformats.org/officeDocument/2006/relationships/image" Target="../media/image84.png"/><Relationship Id="rId47" Type="http://schemas.openxmlformats.org/officeDocument/2006/relationships/image" Target="../media/image89.png"/><Relationship Id="rId50" Type="http://schemas.openxmlformats.org/officeDocument/2006/relationships/image" Target="../media/image92.png"/><Relationship Id="rId55" Type="http://schemas.openxmlformats.org/officeDocument/2006/relationships/image" Target="../media/image97.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38" Type="http://schemas.openxmlformats.org/officeDocument/2006/relationships/image" Target="../media/image80.png"/><Relationship Id="rId46" Type="http://schemas.openxmlformats.org/officeDocument/2006/relationships/image" Target="../media/image88.png"/><Relationship Id="rId2" Type="http://schemas.openxmlformats.org/officeDocument/2006/relationships/notesSlide" Target="../notesSlides/notesSlide19.xml"/><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41" Type="http://schemas.openxmlformats.org/officeDocument/2006/relationships/image" Target="../media/image83.png"/><Relationship Id="rId54" Type="http://schemas.openxmlformats.org/officeDocument/2006/relationships/image" Target="../media/image96.png"/><Relationship Id="rId1" Type="http://schemas.openxmlformats.org/officeDocument/2006/relationships/slideLayout" Target="../slideLayouts/slideLayout85.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45" Type="http://schemas.openxmlformats.org/officeDocument/2006/relationships/image" Target="../media/image87.png"/><Relationship Id="rId53" Type="http://schemas.openxmlformats.org/officeDocument/2006/relationships/image" Target="../media/image95.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49" Type="http://schemas.openxmlformats.org/officeDocument/2006/relationships/image" Target="../media/image91.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png"/><Relationship Id="rId44" Type="http://schemas.openxmlformats.org/officeDocument/2006/relationships/image" Target="../media/image86.png"/><Relationship Id="rId52" Type="http://schemas.openxmlformats.org/officeDocument/2006/relationships/image" Target="../media/image94.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43" Type="http://schemas.openxmlformats.org/officeDocument/2006/relationships/image" Target="../media/image85.png"/><Relationship Id="rId48" Type="http://schemas.openxmlformats.org/officeDocument/2006/relationships/image" Target="../media/image90.png"/><Relationship Id="rId8" Type="http://schemas.openxmlformats.org/officeDocument/2006/relationships/image" Target="../media/image50.png"/><Relationship Id="rId51" Type="http://schemas.openxmlformats.org/officeDocument/2006/relationships/image" Target="../media/image93.png"/><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8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58.xml"/><Relationship Id="rId5" Type="http://schemas.openxmlformats.org/officeDocument/2006/relationships/image" Target="../media/image101.JPG"/><Relationship Id="rId4" Type="http://schemas.openxmlformats.org/officeDocument/2006/relationships/hyperlink" Target="mailto:aerauh@syr.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75.xml"/><Relationship Id="rId5" Type="http://schemas.openxmlformats.org/officeDocument/2006/relationships/image" Target="../media/image107.tiff"/><Relationship Id="rId4" Type="http://schemas.openxmlformats.org/officeDocument/2006/relationships/hyperlink" Target="mailto:maliaca@email.arizona.edu"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hyperlink" Target="https://creativecommons.org/licenses/by/4.0/" TargetMode="Externa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73.xml"/><Relationship Id="rId4" Type="http://schemas.openxmlformats.org/officeDocument/2006/relationships/image" Target="../media/image107.tiff"/></Relationships>
</file>

<file path=ppt/slides/_rels/slide51.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78.xml"/><Relationship Id="rId6" Type="http://schemas.openxmlformats.org/officeDocument/2006/relationships/image" Target="../media/image107.tiff"/><Relationship Id="rId5" Type="http://schemas.openxmlformats.org/officeDocument/2006/relationships/image" Target="../media/image114.jpg"/><Relationship Id="rId4" Type="http://schemas.openxmlformats.org/officeDocument/2006/relationships/image" Target="../media/image113.jpg"/></Relationships>
</file>

<file path=ppt/slides/_rels/slide53.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48.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5.png"/><Relationship Id="rId7" Type="http://schemas.openxmlformats.org/officeDocument/2006/relationships/diagramColors" Target="../diagrams/colors2.xml"/><Relationship Id="rId2" Type="http://schemas.openxmlformats.org/officeDocument/2006/relationships/notesSlide" Target="../notesSlides/notesSlide49.xml"/><Relationship Id="rId1" Type="http://schemas.openxmlformats.org/officeDocument/2006/relationships/slideLayout" Target="../slideLayouts/slideLayout6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7.tiff"/></Relationships>
</file>

<file path=ppt/slides/_rels/slide5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0.xml"/><Relationship Id="rId1" Type="http://schemas.openxmlformats.org/officeDocument/2006/relationships/slideLayout" Target="../slideLayouts/slideLayout68.xml"/><Relationship Id="rId6" Type="http://schemas.openxmlformats.org/officeDocument/2006/relationships/image" Target="../media/image107.tiff"/><Relationship Id="rId5" Type="http://schemas.openxmlformats.org/officeDocument/2006/relationships/image" Target="../media/image117.tiff"/><Relationship Id="rId4" Type="http://schemas.openxmlformats.org/officeDocument/2006/relationships/hyperlink" Target="https://www.oclc.org/content/research/publications/2017/oclcresearch-defining-rim.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hyperlink" Target="https://www.interfolio.com/products/faculty180/" TargetMode="External"/><Relationship Id="rId2" Type="http://schemas.openxmlformats.org/officeDocument/2006/relationships/notesSlide" Target="../notesSlides/notesSlide51.xml"/><Relationship Id="rId1" Type="http://schemas.openxmlformats.org/officeDocument/2006/relationships/slideLayout" Target="../slideLayouts/slideLayout68.xml"/><Relationship Id="rId6" Type="http://schemas.openxmlformats.org/officeDocument/2006/relationships/image" Target="../media/image107.tiff"/><Relationship Id="rId5" Type="http://schemas.openxmlformats.org/officeDocument/2006/relationships/image" Target="../media/image120.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image" Target="../media/image121.jpg"/><Relationship Id="rId7" Type="http://schemas.openxmlformats.org/officeDocument/2006/relationships/image" Target="../media/image125.jpg"/><Relationship Id="rId2" Type="http://schemas.openxmlformats.org/officeDocument/2006/relationships/notesSlide" Target="../notesSlides/notesSlide52.xml"/><Relationship Id="rId1" Type="http://schemas.openxmlformats.org/officeDocument/2006/relationships/slideLayout" Target="../slideLayouts/slideLayout72.xml"/><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image" Target="../media/image122.jpg"/><Relationship Id="rId9" Type="http://schemas.openxmlformats.org/officeDocument/2006/relationships/image" Target="../media/image107.tiff"/></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78.xml"/><Relationship Id="rId6" Type="http://schemas.openxmlformats.org/officeDocument/2006/relationships/image" Target="../media/image107.tiff"/><Relationship Id="rId5" Type="http://schemas.openxmlformats.org/officeDocument/2006/relationships/image" Target="../media/image114.jpg"/><Relationship Id="rId4" Type="http://schemas.openxmlformats.org/officeDocument/2006/relationships/image" Target="../media/image113.jpg"/></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4.xml"/><Relationship Id="rId1" Type="http://schemas.openxmlformats.org/officeDocument/2006/relationships/slideLayout" Target="../slideLayouts/slideLayout68.xml"/><Relationship Id="rId4" Type="http://schemas.openxmlformats.org/officeDocument/2006/relationships/image" Target="../media/image107.tif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creativecommons.org/licenses/by/4.0/"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5.xml"/><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7.xml"/><Relationship Id="rId1" Type="http://schemas.openxmlformats.org/officeDocument/2006/relationships/slideLayout" Target="../slideLayouts/slideLayout78.xml"/><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58.xml"/><Relationship Id="rId1" Type="http://schemas.openxmlformats.org/officeDocument/2006/relationships/slideLayout" Target="../slideLayouts/slideLayout78.xml"/><Relationship Id="rId5" Type="http://schemas.openxmlformats.org/officeDocument/2006/relationships/image" Target="../media/image107.tiff"/><Relationship Id="rId4" Type="http://schemas.openxmlformats.org/officeDocument/2006/relationships/image" Target="../media/image131.jpg"/></Relationships>
</file>

<file path=ppt/slides/_rels/slide6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7.tiff"/><Relationship Id="rId7" Type="http://schemas.openxmlformats.org/officeDocument/2006/relationships/diagramColors" Target="../diagrams/colors3.xml"/><Relationship Id="rId2" Type="http://schemas.openxmlformats.org/officeDocument/2006/relationships/notesSlide" Target="../notesSlides/notesSlide59.xml"/><Relationship Id="rId1" Type="http://schemas.openxmlformats.org/officeDocument/2006/relationships/slideLayout" Target="../slideLayouts/slideLayout7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32.png"/><Relationship Id="rId7" Type="http://schemas.openxmlformats.org/officeDocument/2006/relationships/diagramLayout" Target="../diagrams/layout4.xml"/><Relationship Id="rId2" Type="http://schemas.openxmlformats.org/officeDocument/2006/relationships/notesSlide" Target="../notesSlides/notesSlide60.xml"/><Relationship Id="rId1" Type="http://schemas.openxmlformats.org/officeDocument/2006/relationships/slideLayout" Target="../slideLayouts/slideLayout68.xml"/><Relationship Id="rId6" Type="http://schemas.openxmlformats.org/officeDocument/2006/relationships/diagramData" Target="../diagrams/data4.xml"/><Relationship Id="rId5" Type="http://schemas.openxmlformats.org/officeDocument/2006/relationships/image" Target="../media/image133.jpg"/><Relationship Id="rId10" Type="http://schemas.microsoft.com/office/2007/relationships/diagramDrawing" Target="../diagrams/drawing4.xml"/><Relationship Id="rId4" Type="http://schemas.openxmlformats.org/officeDocument/2006/relationships/image" Target="../media/image107.tiff"/><Relationship Id="rId9" Type="http://schemas.openxmlformats.org/officeDocument/2006/relationships/diagramColors" Target="../diagrams/colors4.xml"/></Relationships>
</file>

<file path=ppt/slides/_rels/slide66.xml.rels><?xml version="1.0" encoding="UTF-8" standalone="yes"?>
<Relationships xmlns="http://schemas.openxmlformats.org/package/2006/relationships"><Relationship Id="rId8" Type="http://schemas.openxmlformats.org/officeDocument/2006/relationships/image" Target="../media/image154.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1.xml"/><Relationship Id="rId1" Type="http://schemas.openxmlformats.org/officeDocument/2006/relationships/slideLayout" Target="../slideLayouts/slideLayout6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07.tiff"/></Relationships>
</file>

<file path=ppt/slides/_rels/slide67.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2.xml"/><Relationship Id="rId1" Type="http://schemas.openxmlformats.org/officeDocument/2006/relationships/slideLayout" Target="../slideLayouts/slideLayout6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63.jpg"/></Relationships>
</file>

<file path=ppt/slides/_rels/slide6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3.xml"/><Relationship Id="rId1" Type="http://schemas.openxmlformats.org/officeDocument/2006/relationships/slideLayout" Target="../slideLayouts/slideLayout78.xml"/><Relationship Id="rId4" Type="http://schemas.openxmlformats.org/officeDocument/2006/relationships/hyperlink" Target="mailto:maliaca@email.arizona.edu"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0.emf"/></Relationships>
</file>

<file path=ppt/slides/_rels/slide70.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www.eurocris.org/news/cris-ir-survey-report" TargetMode="External"/><Relationship Id="rId5" Type="http://schemas.openxmlformats.org/officeDocument/2006/relationships/hyperlink" Target="https://doi.org/10.25333/BGFG-D241" TargetMode="External"/><Relationship Id="rId4" Type="http://schemas.openxmlformats.org/officeDocument/2006/relationships/hyperlink" Target="https://doi.org/10.25333/C32K7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4.tiff"/><Relationship Id="rId4" Type="http://schemas.openxmlformats.org/officeDocument/2006/relationships/image" Target="../media/image3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AA76CF-FB87-BC4E-A555-B505FC2CF346}"/>
              </a:ext>
            </a:extLst>
          </p:cNvPr>
          <p:cNvSpPr>
            <a:spLocks noGrp="1"/>
          </p:cNvSpPr>
          <p:nvPr>
            <p:ph type="body" idx="1"/>
          </p:nvPr>
        </p:nvSpPr>
        <p:spPr>
          <a:xfrm>
            <a:off x="4525432" y="2668062"/>
            <a:ext cx="7636932" cy="852172"/>
          </a:xfrm>
        </p:spPr>
        <p:txBody>
          <a:bodyPr/>
          <a:lstStyle/>
          <a:p>
            <a:pPr marL="0" lvl="0" indent="0">
              <a:spcBef>
                <a:spcPts val="600"/>
              </a:spcBef>
              <a:buClr>
                <a:srgbClr val="000000"/>
              </a:buClr>
              <a:buSzPts val="1400"/>
              <a:defRPr/>
            </a:pPr>
            <a:r>
              <a:rPr lang="en-US" sz="2000" dirty="0">
                <a:solidFill>
                  <a:srgbClr val="000000"/>
                </a:solidFill>
              </a:rPr>
              <a:t>Senior Program Officer, OCLC Research</a:t>
            </a:r>
          </a:p>
          <a:p>
            <a:pPr marL="0" lvl="0" indent="0">
              <a:spcBef>
                <a:spcPts val="600"/>
              </a:spcBef>
              <a:buClr>
                <a:srgbClr val="000000"/>
              </a:buClr>
              <a:buSzPts val="1400"/>
              <a:defRPr/>
            </a:pPr>
            <a:r>
              <a:rPr lang="en-US" sz="2000" u="sng" dirty="0">
                <a:solidFill>
                  <a:srgbClr val="0000FF"/>
                </a:solidFill>
                <a:hlinkClick r:id="rId3"/>
              </a:rPr>
              <a:t>bryantr@oclc.org</a:t>
            </a:r>
            <a:r>
              <a:rPr lang="en-US" sz="2000" u="sng" dirty="0">
                <a:solidFill>
                  <a:srgbClr val="0000FF"/>
                </a:solidFill>
              </a:rPr>
              <a:t>   </a:t>
            </a:r>
            <a:r>
              <a:rPr lang="en-US" sz="2000" dirty="0">
                <a:solidFill>
                  <a:srgbClr val="000000"/>
                </a:solidFill>
              </a:rPr>
              <a:t>@RebeccaBryant18</a:t>
            </a:r>
          </a:p>
          <a:p>
            <a:endParaRPr lang="en-US" dirty="0"/>
          </a:p>
        </p:txBody>
      </p:sp>
      <p:sp>
        <p:nvSpPr>
          <p:cNvPr id="4" name="Text Placeholder 3">
            <a:extLst>
              <a:ext uri="{FF2B5EF4-FFF2-40B4-BE49-F238E27FC236}">
                <a16:creationId xmlns:a16="http://schemas.microsoft.com/office/drawing/2014/main" id="{816229FB-3558-CD4E-8C57-2193CD14D197}"/>
              </a:ext>
            </a:extLst>
          </p:cNvPr>
          <p:cNvSpPr>
            <a:spLocks noGrp="1"/>
          </p:cNvSpPr>
          <p:nvPr>
            <p:ph type="body" idx="3"/>
          </p:nvPr>
        </p:nvSpPr>
        <p:spPr>
          <a:xfrm>
            <a:off x="4279899" y="2017187"/>
            <a:ext cx="7636933" cy="650875"/>
          </a:xfrm>
        </p:spPr>
        <p:txBody>
          <a:bodyPr/>
          <a:lstStyle/>
          <a:p>
            <a:r>
              <a:rPr lang="en-US" dirty="0"/>
              <a:t>Rebecca Bryant, PhD</a:t>
            </a:r>
          </a:p>
        </p:txBody>
      </p:sp>
      <p:pic>
        <p:nvPicPr>
          <p:cNvPr id="6" name="Picture Placeholder 5" descr="A person posing for the camera&#10;&#10;Description automatically generated">
            <a:extLst>
              <a:ext uri="{FF2B5EF4-FFF2-40B4-BE49-F238E27FC236}">
                <a16:creationId xmlns:a16="http://schemas.microsoft.com/office/drawing/2014/main" id="{ADFC040A-D09F-ED40-94E3-AA971953E02A}"/>
              </a:ext>
            </a:extLst>
          </p:cNvPr>
          <p:cNvPicPr>
            <a:picLocks noGrp="1" noChangeAspect="1"/>
          </p:cNvPicPr>
          <p:nvPr>
            <p:ph type="pic" idx="2"/>
          </p:nvPr>
        </p:nvPicPr>
        <p:blipFill rotWithShape="1">
          <a:blip r:embed="rId4"/>
          <a:srcRect l="11586" r="11586"/>
          <a:stretch/>
        </p:blipFill>
        <p:spPr>
          <a:prstGeom prst="rect">
            <a:avLst/>
          </a:prstGeom>
        </p:spPr>
      </p:pic>
      <p:sp>
        <p:nvSpPr>
          <p:cNvPr id="7" name="Text Placeholder 2">
            <a:extLst>
              <a:ext uri="{FF2B5EF4-FFF2-40B4-BE49-F238E27FC236}">
                <a16:creationId xmlns:a16="http://schemas.microsoft.com/office/drawing/2014/main" id="{0BD1B3F6-2AC6-8948-899B-B22A3B6D3239}"/>
              </a:ext>
            </a:extLst>
          </p:cNvPr>
          <p:cNvSpPr txBox="1">
            <a:spLocks/>
          </p:cNvSpPr>
          <p:nvPr/>
        </p:nvSpPr>
        <p:spPr>
          <a:xfrm>
            <a:off x="4508499" y="3561512"/>
            <a:ext cx="7636932" cy="85217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600"/>
              </a:spcBef>
              <a:buClr>
                <a:srgbClr val="000000"/>
              </a:buClr>
              <a:buSzPts val="1400"/>
              <a:defRPr/>
            </a:pPr>
            <a:r>
              <a:rPr lang="en-US" sz="2000" dirty="0">
                <a:solidFill>
                  <a:srgbClr val="000000"/>
                </a:solidFill>
                <a:hlinkClick r:id="rId5"/>
              </a:rPr>
              <a:t>https://orcid.org/0000-0002-2753-3881</a:t>
            </a:r>
            <a:r>
              <a:rPr lang="en-US" sz="2000" dirty="0">
                <a:solidFill>
                  <a:srgbClr val="000000"/>
                </a:solidFill>
              </a:rPr>
              <a:t> </a:t>
            </a:r>
          </a:p>
          <a:p>
            <a:endParaRPr lang="en-US" dirty="0"/>
          </a:p>
        </p:txBody>
      </p:sp>
    </p:spTree>
    <p:extLst>
      <p:ext uri="{BB962C8B-B14F-4D97-AF65-F5344CB8AC3E}">
        <p14:creationId xmlns:p14="http://schemas.microsoft.com/office/powerpoint/2010/main" val="26099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524000" y="6481763"/>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a:extLst>
              <a:ext uri="{FF2B5EF4-FFF2-40B4-BE49-F238E27FC236}">
                <a16:creationId xmlns:a16="http://schemas.microsoft.com/office/drawing/2014/main" id="{E89A0CC9-853C-DA40-99E2-AB7A96C5C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6538914"/>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a:extLst>
              <a:ext uri="{FF2B5EF4-FFF2-40B4-BE49-F238E27FC236}">
                <a16:creationId xmlns:a16="http://schemas.microsoft.com/office/drawing/2014/main" id="{A589179F-F32D-5741-9C82-4509289F0CA2}"/>
              </a:ext>
            </a:extLst>
          </p:cNvPr>
          <p:cNvSpPr>
            <a:spLocks noChangeArrowheads="1"/>
          </p:cNvSpPr>
          <p:nvPr/>
        </p:nvSpPr>
        <p:spPr bwMode="auto">
          <a:xfrm>
            <a:off x="2474914" y="6472239"/>
            <a:ext cx="80803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dirty="0">
                <a:latin typeface="Arial" panose="020B0604020202020204" pitchFamily="34" charset="0"/>
                <a:cs typeface="Arial" panose="020B0604020202020204" pitchFamily="34" charset="0"/>
              </a:rPr>
              <a:t>“Total number of survey respondents, by broad region” by </a:t>
            </a:r>
            <a:r>
              <a:rPr lang="en-US" altLang="en-US" sz="1000" dirty="0">
                <a:latin typeface="Arial" panose="020B0604020202020204" pitchFamily="34" charset="0"/>
                <a:cs typeface="Arial" panose="020B0604020202020204" pitchFamily="34" charset="0"/>
                <a:hlinkClick r:id="rId4"/>
              </a:rPr>
              <a:t>OCLC </a:t>
            </a:r>
            <a:r>
              <a:rPr lang="en-US" altLang="en-US" sz="1000" dirty="0">
                <a:latin typeface="Arial" panose="020B0604020202020204" pitchFamily="34" charset="0"/>
                <a:cs typeface="Arial" panose="020B0604020202020204" pitchFamily="34" charset="0"/>
              </a:rPr>
              <a:t>and </a:t>
            </a:r>
            <a:r>
              <a:rPr lang="en-US" altLang="en-US" sz="1000" dirty="0">
                <a:latin typeface="Arial" panose="020B0604020202020204" pitchFamily="34" charset="0"/>
                <a:cs typeface="Arial" panose="020B0604020202020204" pitchFamily="34" charset="0"/>
                <a:hlinkClick r:id="rId5"/>
              </a:rPr>
              <a:t>euroCRIS</a:t>
            </a:r>
            <a:r>
              <a:rPr lang="en-US" altLang="en-US" sz="1000" i="1" dirty="0">
                <a:latin typeface="Arial" panose="020B0604020202020204" pitchFamily="34" charset="0"/>
                <a:cs typeface="Arial" panose="020B0604020202020204" pitchFamily="34" charset="0"/>
              </a:rPr>
              <a:t>, 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6"/>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7"/>
              </a:rPr>
              <a:t>CC BY 4.0</a:t>
            </a:r>
            <a:endParaRPr lang="en-US" altLang="en-US" sz="1100" dirty="0">
              <a:latin typeface="Arial" panose="020B0604020202020204" pitchFamily="34" charset="0"/>
              <a:cs typeface="Arial" panose="020B0604020202020204" pitchFamily="34" charset="0"/>
            </a:endParaRPr>
          </a:p>
        </p:txBody>
      </p:sp>
      <p:pic>
        <p:nvPicPr>
          <p:cNvPr id="15364" name="Picture 4">
            <a:extLst>
              <a:ext uri="{FF2B5EF4-FFF2-40B4-BE49-F238E27FC236}">
                <a16:creationId xmlns:a16="http://schemas.microsoft.com/office/drawing/2014/main" id="{BA1E6EE8-DDAD-A147-9567-30A9F3A67E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1134269"/>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536">
            <a:extLst>
              <a:ext uri="{FF2B5EF4-FFF2-40B4-BE49-F238E27FC236}">
                <a16:creationId xmlns:a16="http://schemas.microsoft.com/office/drawing/2014/main" id="{90695348-080F-6549-80CB-E006A2912401}"/>
              </a:ext>
            </a:extLst>
          </p:cNvPr>
          <p:cNvSpPr txBox="1">
            <a:spLocks/>
          </p:cNvSpPr>
          <p:nvPr/>
        </p:nvSpPr>
        <p:spPr>
          <a:xfrm>
            <a:off x="838200" y="0"/>
            <a:ext cx="10820400" cy="10429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800"/>
            </a:pPr>
            <a:r>
              <a:rPr lang="en-US" sz="2800">
                <a:solidFill>
                  <a:srgbClr val="1F497D"/>
                </a:solidFill>
              </a:rPr>
              <a:t>RIM Survey responses: geographic overview</a:t>
            </a:r>
            <a:br>
              <a:rPr lang="en-US" sz="2800">
                <a:solidFill>
                  <a:srgbClr val="1F497D"/>
                </a:solidFill>
              </a:rPr>
            </a:br>
            <a:br>
              <a:rPr lang="en-US" sz="1000">
                <a:solidFill>
                  <a:srgbClr val="1F497D"/>
                </a:solidFill>
              </a:rPr>
            </a:br>
            <a:r>
              <a:rPr lang="en-US" sz="1000">
                <a:solidFill>
                  <a:srgbClr val="1F497D"/>
                </a:solidFill>
              </a:rPr>
              <a:t>	</a:t>
            </a:r>
            <a:r>
              <a:rPr lang="en-US" sz="2400">
                <a:solidFill>
                  <a:srgbClr val="1F497D"/>
                </a:solidFill>
              </a:rPr>
              <a:t>381 survey respondents from 44 countries</a:t>
            </a:r>
          </a:p>
          <a:p>
            <a:endParaRPr lang="en-US" dirty="0"/>
          </a:p>
        </p:txBody>
      </p:sp>
      <p:sp>
        <p:nvSpPr>
          <p:cNvPr id="2" name="TextBox 1">
            <a:extLst>
              <a:ext uri="{FF2B5EF4-FFF2-40B4-BE49-F238E27FC236}">
                <a16:creationId xmlns:a16="http://schemas.microsoft.com/office/drawing/2014/main" id="{C1720705-8430-0745-8438-DC35024D3294}"/>
              </a:ext>
            </a:extLst>
          </p:cNvPr>
          <p:cNvSpPr txBox="1"/>
          <p:nvPr/>
        </p:nvSpPr>
        <p:spPr>
          <a:xfrm>
            <a:off x="5383925" y="4233316"/>
            <a:ext cx="1295400" cy="304800"/>
          </a:xfrm>
          <a:prstGeom prst="rect">
            <a:avLst/>
          </a:prstGeom>
          <a:solidFill>
            <a:srgbClr val="FFC000"/>
          </a:solidFill>
        </p:spPr>
        <p:txBody>
          <a:bodyPr wrap="square" rtlCol="0">
            <a:spAutoFit/>
          </a:bodyPr>
          <a:lstStyle/>
          <a:p>
            <a:pPr algn="ctr"/>
            <a:r>
              <a:rPr lang="en-US" dirty="0"/>
              <a:t>Americas</a:t>
            </a:r>
          </a:p>
        </p:txBody>
      </p:sp>
      <p:sp>
        <p:nvSpPr>
          <p:cNvPr id="9" name="TextBox 8">
            <a:extLst>
              <a:ext uri="{FF2B5EF4-FFF2-40B4-BE49-F238E27FC236}">
                <a16:creationId xmlns:a16="http://schemas.microsoft.com/office/drawing/2014/main" id="{23DD8A99-EC25-2747-82B0-45F76D60EEF3}"/>
              </a:ext>
            </a:extLst>
          </p:cNvPr>
          <p:cNvSpPr txBox="1"/>
          <p:nvPr/>
        </p:nvSpPr>
        <p:spPr>
          <a:xfrm>
            <a:off x="4587766" y="3663950"/>
            <a:ext cx="1295400" cy="304800"/>
          </a:xfrm>
          <a:prstGeom prst="rect">
            <a:avLst/>
          </a:prstGeom>
          <a:solidFill>
            <a:srgbClr val="92D050"/>
          </a:solidFill>
        </p:spPr>
        <p:txBody>
          <a:bodyPr wrap="square" rtlCol="0">
            <a:spAutoFit/>
          </a:bodyPr>
          <a:lstStyle/>
          <a:p>
            <a:pPr algn="ctr"/>
            <a:r>
              <a:rPr lang="en-US" dirty="0"/>
              <a:t>Asia-Pacific</a:t>
            </a:r>
          </a:p>
        </p:txBody>
      </p:sp>
      <p:sp>
        <p:nvSpPr>
          <p:cNvPr id="10" name="TextBox 9">
            <a:extLst>
              <a:ext uri="{FF2B5EF4-FFF2-40B4-BE49-F238E27FC236}">
                <a16:creationId xmlns:a16="http://schemas.microsoft.com/office/drawing/2014/main" id="{9FE6022B-A64A-5047-8F2F-E8AD0400FF39}"/>
              </a:ext>
            </a:extLst>
          </p:cNvPr>
          <p:cNvSpPr txBox="1"/>
          <p:nvPr/>
        </p:nvSpPr>
        <p:spPr>
          <a:xfrm>
            <a:off x="6269567" y="2369503"/>
            <a:ext cx="1295400" cy="738664"/>
          </a:xfrm>
          <a:prstGeom prst="rect">
            <a:avLst/>
          </a:prstGeom>
          <a:solidFill>
            <a:srgbClr val="0070C0"/>
          </a:solidFill>
        </p:spPr>
        <p:txBody>
          <a:bodyPr wrap="square" rtlCol="0">
            <a:spAutoFit/>
          </a:bodyPr>
          <a:lstStyle/>
          <a:p>
            <a:pPr algn="ctr"/>
            <a:r>
              <a:rPr lang="en-US" dirty="0">
                <a:solidFill>
                  <a:schemeClr val="bg1"/>
                </a:solidFill>
              </a:rPr>
              <a:t>Europe, Middle East, &amp; Africa</a:t>
            </a:r>
          </a:p>
        </p:txBody>
      </p:sp>
    </p:spTree>
    <p:extLst>
      <p:ext uri="{BB962C8B-B14F-4D97-AF65-F5344CB8AC3E}">
        <p14:creationId xmlns:p14="http://schemas.microsoft.com/office/powerpoint/2010/main" val="1150373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847A11-1969-184A-82DF-1482B79D2BBB}"/>
              </a:ext>
            </a:extLst>
          </p:cNvPr>
          <p:cNvPicPr>
            <a:picLocks noChangeAspect="1"/>
          </p:cNvPicPr>
          <p:nvPr/>
        </p:nvPicPr>
        <p:blipFill>
          <a:blip r:embed="rId3"/>
          <a:stretch>
            <a:fillRect/>
          </a:stretch>
        </p:blipFill>
        <p:spPr>
          <a:xfrm>
            <a:off x="1259869" y="298486"/>
            <a:ext cx="9982200" cy="5958126"/>
          </a:xfrm>
          <a:prstGeom prst="rect">
            <a:avLst/>
          </a:prstGeom>
        </p:spPr>
      </p:pic>
      <p:pic>
        <p:nvPicPr>
          <p:cNvPr id="14" name="Picture 3">
            <a:extLst>
              <a:ext uri="{FF2B5EF4-FFF2-40B4-BE49-F238E27FC236}">
                <a16:creationId xmlns:a16="http://schemas.microsoft.com/office/drawing/2014/main" id="{51E5A1A1-2C01-7E4C-9ADB-8474887B17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931" y="6256612"/>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A88E2CC8-9722-FF4F-A294-6F304CF308B4}"/>
              </a:ext>
            </a:extLst>
          </p:cNvPr>
          <p:cNvSpPr>
            <a:spLocks noChangeArrowheads="1"/>
          </p:cNvSpPr>
          <p:nvPr/>
        </p:nvSpPr>
        <p:spPr bwMode="auto">
          <a:xfrm>
            <a:off x="1981200" y="6282339"/>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778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Research Information Management at the University of Minnesota</a:t>
            </a:r>
          </a:p>
        </p:txBody>
      </p:sp>
      <p:sp>
        <p:nvSpPr>
          <p:cNvPr id="3" name="Subtitle 2"/>
          <p:cNvSpPr>
            <a:spLocks noGrp="1"/>
          </p:cNvSpPr>
          <p:nvPr>
            <p:ph type="subTitle" idx="1"/>
          </p:nvPr>
        </p:nvSpPr>
        <p:spPr/>
        <p:txBody>
          <a:bodyPr/>
          <a:lstStyle/>
          <a:p>
            <a:r>
              <a:rPr lang="en-US" dirty="0"/>
              <a:t>Expertise Discovery to System of Record (and back again)</a:t>
            </a:r>
          </a:p>
        </p:txBody>
      </p:sp>
    </p:spTree>
    <p:extLst>
      <p:ext uri="{BB962C8B-B14F-4D97-AF65-F5344CB8AC3E}">
        <p14:creationId xmlns:p14="http://schemas.microsoft.com/office/powerpoint/2010/main" val="124158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D9A840C-FFD2-4451-A40D-30696C02EAD7}"/>
              </a:ext>
            </a:extLst>
          </p:cNvPr>
          <p:cNvSpPr>
            <a:spLocks noGrp="1"/>
          </p:cNvSpPr>
          <p:nvPr>
            <p:ph idx="1"/>
          </p:nvPr>
        </p:nvSpPr>
        <p:spPr/>
        <p:txBody>
          <a:bodyPr/>
          <a:lstStyle/>
          <a:p>
            <a:pPr marL="0" indent="0">
              <a:spcBef>
                <a:spcPts val="0"/>
              </a:spcBef>
              <a:spcAft>
                <a:spcPts val="1200"/>
              </a:spcAft>
              <a:buNone/>
            </a:pPr>
            <a:r>
              <a:rPr lang="en-US" dirty="0"/>
              <a:t>Jan Fransen</a:t>
            </a:r>
          </a:p>
          <a:p>
            <a:pPr marL="0" indent="0">
              <a:lnSpc>
                <a:spcPct val="100000"/>
              </a:lnSpc>
              <a:spcBef>
                <a:spcPts val="0"/>
              </a:spcBef>
              <a:spcAft>
                <a:spcPts val="1200"/>
              </a:spcAft>
              <a:buNone/>
            </a:pPr>
            <a:r>
              <a:rPr lang="en-US" dirty="0"/>
              <a:t>Service Lead for Research Information Management Systems</a:t>
            </a:r>
          </a:p>
          <a:p>
            <a:pPr marL="0" indent="0">
              <a:spcBef>
                <a:spcPts val="0"/>
              </a:spcBef>
              <a:spcAft>
                <a:spcPts val="1200"/>
              </a:spcAft>
              <a:buNone/>
            </a:pPr>
            <a:r>
              <a:rPr lang="en-US" dirty="0"/>
              <a:t>University of Minnesota Libraries</a:t>
            </a:r>
          </a:p>
          <a:p>
            <a:pPr marL="0" indent="0">
              <a:buNone/>
            </a:pPr>
            <a:r>
              <a:rPr lang="en-US" dirty="0"/>
              <a:t>Fransen@umn.edu</a:t>
            </a:r>
          </a:p>
        </p:txBody>
      </p:sp>
      <p:pic>
        <p:nvPicPr>
          <p:cNvPr id="12" name="Picture 11" descr="Jan Fransen headshot">
            <a:extLst>
              <a:ext uri="{FF2B5EF4-FFF2-40B4-BE49-F238E27FC236}">
                <a16:creationId xmlns:a16="http://schemas.microsoft.com/office/drawing/2014/main" id="{F53CB21F-E11B-40AF-8164-B47D9AE1BCA3}"/>
              </a:ext>
            </a:extLst>
          </p:cNvPr>
          <p:cNvPicPr>
            <a:picLocks noChangeAspect="1"/>
          </p:cNvPicPr>
          <p:nvPr/>
        </p:nvPicPr>
        <p:blipFill>
          <a:blip r:embed="rId2"/>
          <a:stretch>
            <a:fillRect/>
          </a:stretch>
        </p:blipFill>
        <p:spPr>
          <a:xfrm>
            <a:off x="8106808" y="746760"/>
            <a:ext cx="3803904" cy="4754880"/>
          </a:xfrm>
          <a:prstGeom prst="rect">
            <a:avLst/>
          </a:prstGeom>
        </p:spPr>
      </p:pic>
    </p:spTree>
    <p:extLst>
      <p:ext uri="{BB962C8B-B14F-4D97-AF65-F5344CB8AC3E}">
        <p14:creationId xmlns:p14="http://schemas.microsoft.com/office/powerpoint/2010/main" val="2197003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790018"/>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9221" t="12432" r="9512" b="9699"/>
          <a:stretch/>
        </p:blipFill>
        <p:spPr>
          <a:xfrm>
            <a:off x="2552899" y="1744883"/>
            <a:ext cx="7055141" cy="4899170"/>
          </a:xfrm>
          <a:prstGeom prst="rect">
            <a:avLst/>
          </a:prstGeom>
        </p:spPr>
      </p:pic>
      <p:pic>
        <p:nvPicPr>
          <p:cNvPr id="21" name="Picture 20"/>
          <p:cNvPicPr>
            <a:picLocks noChangeAspect="1"/>
          </p:cNvPicPr>
          <p:nvPr/>
        </p:nvPicPr>
        <p:blipFill>
          <a:blip r:embed="rId4"/>
          <a:stretch>
            <a:fillRect/>
          </a:stretch>
        </p:blipFill>
        <p:spPr>
          <a:xfrm>
            <a:off x="263574" y="132171"/>
            <a:ext cx="3600000" cy="876190"/>
          </a:xfrm>
          <a:prstGeom prst="rect">
            <a:avLst/>
          </a:prstGeom>
        </p:spPr>
      </p:pic>
      <p:sp>
        <p:nvSpPr>
          <p:cNvPr id="22" name="TextBox 21"/>
          <p:cNvSpPr txBox="1"/>
          <p:nvPr/>
        </p:nvSpPr>
        <p:spPr>
          <a:xfrm>
            <a:off x="1535949" y="4699879"/>
            <a:ext cx="16177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Undergraduate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28,638</a:t>
            </a:r>
          </a:p>
        </p:txBody>
      </p:sp>
      <p:sp>
        <p:nvSpPr>
          <p:cNvPr id="23" name="TextBox 22"/>
          <p:cNvSpPr txBox="1"/>
          <p:nvPr/>
        </p:nvSpPr>
        <p:spPr>
          <a:xfrm>
            <a:off x="4023333" y="1148029"/>
            <a:ext cx="133081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Professional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3,761</a:t>
            </a:r>
          </a:p>
        </p:txBody>
      </p:sp>
      <p:sp>
        <p:nvSpPr>
          <p:cNvPr id="24" name="TextBox 23"/>
          <p:cNvSpPr txBox="1"/>
          <p:nvPr/>
        </p:nvSpPr>
        <p:spPr>
          <a:xfrm>
            <a:off x="5398530" y="2783662"/>
            <a:ext cx="137569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Non-Degree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3,365</a:t>
            </a:r>
          </a:p>
        </p:txBody>
      </p:sp>
      <p:sp>
        <p:nvSpPr>
          <p:cNvPr id="25" name="TextBox 24"/>
          <p:cNvSpPr txBox="1"/>
          <p:nvPr/>
        </p:nvSpPr>
        <p:spPr>
          <a:xfrm>
            <a:off x="5546507" y="4829458"/>
            <a:ext cx="106792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Graduate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12,046</a:t>
            </a:r>
          </a:p>
        </p:txBody>
      </p:sp>
      <p:sp>
        <p:nvSpPr>
          <p:cNvPr id="26" name="TextBox 25"/>
          <p:cNvSpPr txBox="1"/>
          <p:nvPr/>
        </p:nvSpPr>
        <p:spPr>
          <a:xfrm>
            <a:off x="6781121" y="1207894"/>
            <a:ext cx="14202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Faculty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3,709</a:t>
            </a:r>
          </a:p>
        </p:txBody>
      </p:sp>
      <p:grpSp>
        <p:nvGrpSpPr>
          <p:cNvPr id="27" name="Group 26"/>
          <p:cNvGrpSpPr/>
          <p:nvPr/>
        </p:nvGrpSpPr>
        <p:grpSpPr>
          <a:xfrm>
            <a:off x="3335948" y="2331350"/>
            <a:ext cx="5549612" cy="2821272"/>
            <a:chOff x="1811948" y="2331350"/>
            <a:chExt cx="5549612" cy="2821272"/>
          </a:xfrm>
        </p:grpSpPr>
        <p:cxnSp>
          <p:nvCxnSpPr>
            <p:cNvPr id="28" name="Straight Connector 27"/>
            <p:cNvCxnSpPr/>
            <p:nvPr/>
          </p:nvCxnSpPr>
          <p:spPr>
            <a:xfrm flipV="1">
              <a:off x="1811948" y="2385084"/>
              <a:ext cx="1203352" cy="2767538"/>
            </a:xfrm>
            <a:prstGeom prst="line">
              <a:avLst/>
            </a:prstGeom>
            <a:ln w="57150">
              <a:solidFill>
                <a:srgbClr val="FFCC3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301466" y="2331350"/>
              <a:ext cx="952188" cy="1360845"/>
            </a:xfrm>
            <a:prstGeom prst="line">
              <a:avLst/>
            </a:prstGeom>
            <a:ln w="57150">
              <a:solidFill>
                <a:srgbClr val="FFCC3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871103" y="2331351"/>
              <a:ext cx="940365" cy="1360844"/>
            </a:xfrm>
            <a:prstGeom prst="line">
              <a:avLst/>
            </a:prstGeom>
            <a:ln w="57150">
              <a:solidFill>
                <a:srgbClr val="FFCC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978980" y="2362620"/>
              <a:ext cx="1382580" cy="2790002"/>
            </a:xfrm>
            <a:prstGeom prst="line">
              <a:avLst/>
            </a:prstGeom>
            <a:ln w="57150">
              <a:solidFill>
                <a:srgbClr val="FFCC33"/>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9004181" y="4829457"/>
            <a:ext cx="159050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Staff (all types)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rPr>
              <a:t>19,444</a:t>
            </a:r>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6755"/>
            <a:ext cx="2667000" cy="3095625"/>
          </a:xfrm>
          <a:prstGeom prst="rect">
            <a:avLst/>
          </a:prstGeom>
        </p:spPr>
      </p:pic>
      <p:sp>
        <p:nvSpPr>
          <p:cNvPr id="35" name="TextBox 34"/>
          <p:cNvSpPr txBox="1"/>
          <p:nvPr/>
        </p:nvSpPr>
        <p:spPr>
          <a:xfrm>
            <a:off x="5385198" y="52645"/>
            <a:ext cx="2206304" cy="923330"/>
          </a:xfrm>
          <a:prstGeom prst="rect">
            <a:avLst/>
          </a:prstGeom>
          <a:solidFill>
            <a:srgbClr val="FFCC33"/>
          </a:solidFill>
          <a:ln>
            <a:solidFill>
              <a:srgbClr val="FFCC33"/>
            </a:solidFill>
          </a:ln>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MT" panose="020B0502020104020203"/>
                <a:ea typeface="+mn-ea"/>
                <a:cs typeface="+mn-cs"/>
              </a:rPr>
              <a:t>70,963 Twin Cities Students, Faculty, and Staff</a:t>
            </a:r>
          </a:p>
        </p:txBody>
      </p:sp>
    </p:spTree>
    <p:extLst>
      <p:ext uri="{BB962C8B-B14F-4D97-AF65-F5344CB8AC3E}">
        <p14:creationId xmlns:p14="http://schemas.microsoft.com/office/powerpoint/2010/main" val="110748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can help?</a:t>
            </a:r>
          </a:p>
        </p:txBody>
      </p:sp>
      <p:sp>
        <p:nvSpPr>
          <p:cNvPr id="3" name="Content Placeholder 2"/>
          <p:cNvSpPr>
            <a:spLocks noGrp="1"/>
          </p:cNvSpPr>
          <p:nvPr>
            <p:ph idx="1"/>
          </p:nvPr>
        </p:nvSpPr>
        <p:spPr>
          <a:xfrm>
            <a:off x="2037159" y="1511299"/>
            <a:ext cx="7167801" cy="2711450"/>
          </a:xfrm>
        </p:spPr>
        <p:txBody>
          <a:bodyPr>
            <a:noAutofit/>
          </a:bodyPr>
          <a:lstStyle/>
          <a:p>
            <a:r>
              <a:rPr lang="en-US" sz="2400" dirty="0"/>
              <a:t>Need some entity on campus that</a:t>
            </a:r>
          </a:p>
          <a:p>
            <a:pPr lvl="1"/>
            <a:r>
              <a:rPr lang="en-US" sz="2400" dirty="0"/>
              <a:t>Understands the scholarly publication world</a:t>
            </a:r>
          </a:p>
          <a:p>
            <a:pPr lvl="1"/>
            <a:r>
              <a:rPr lang="en-US" sz="2400" dirty="0"/>
              <a:t>Knows how to curate and archive data</a:t>
            </a:r>
          </a:p>
          <a:p>
            <a:pPr lvl="1"/>
            <a:r>
              <a:rPr lang="en-US" sz="2400" dirty="0"/>
              <a:t>Has figured out how to implement standards so data are consistent</a:t>
            </a:r>
          </a:p>
          <a:p>
            <a:pPr lvl="1"/>
            <a:r>
              <a:rPr lang="en-US" sz="2400" dirty="0"/>
              <a:t>Has expertise in helping people search for and find what they need</a:t>
            </a:r>
          </a:p>
        </p:txBody>
      </p:sp>
    </p:spTree>
    <p:extLst>
      <p:ext uri="{BB962C8B-B14F-4D97-AF65-F5344CB8AC3E}">
        <p14:creationId xmlns:p14="http://schemas.microsoft.com/office/powerpoint/2010/main" val="806452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talladdsup.umn.edu/energy/recommissioning/projects/img/wal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8066" cy="611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58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35781" y="0"/>
            <a:ext cx="10476190" cy="4085714"/>
          </a:xfrm>
          <a:prstGeom prst="rect">
            <a:avLst/>
          </a:prstGeom>
        </p:spPr>
      </p:pic>
      <p:sp>
        <p:nvSpPr>
          <p:cNvPr id="5" name="TextBox 4"/>
          <p:cNvSpPr txBox="1"/>
          <p:nvPr/>
        </p:nvSpPr>
        <p:spPr>
          <a:xfrm>
            <a:off x="1309036" y="4254366"/>
            <a:ext cx="10302935"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4"/>
              </a:rPr>
              <a:t>https://experts.umn.edu</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Based on Elsevier Pure (since 2015)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Originally Elsevier SciVal Experts (2012-15 pilot)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Covers all five University of Minnesota campuses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Faculty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Researchers (including post docs)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Graduate students who are employed in research-related positions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Staff members who are likely to publish research (like librarians)</a:t>
            </a:r>
          </a:p>
        </p:txBody>
      </p:sp>
    </p:spTree>
    <p:extLst>
      <p:ext uri="{BB962C8B-B14F-4D97-AF65-F5344CB8AC3E}">
        <p14:creationId xmlns:p14="http://schemas.microsoft.com/office/powerpoint/2010/main" val="819999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3" name="Text Placeholder 2"/>
          <p:cNvSpPr>
            <a:spLocks noGrp="1"/>
          </p:cNvSpPr>
          <p:nvPr>
            <p:ph type="body" idx="1"/>
          </p:nvPr>
        </p:nvSpPr>
        <p:spPr/>
        <p:txBody>
          <a:bodyPr/>
          <a:lstStyle/>
          <a:p>
            <a:r>
              <a:rPr lang="en-US" dirty="0"/>
              <a:t>Pilot (three years)</a:t>
            </a:r>
          </a:p>
        </p:txBody>
      </p:sp>
      <p:sp>
        <p:nvSpPr>
          <p:cNvPr id="4" name="Content Placeholder 3"/>
          <p:cNvSpPr>
            <a:spLocks noGrp="1"/>
          </p:cNvSpPr>
          <p:nvPr>
            <p:ph sz="half" idx="2"/>
          </p:nvPr>
        </p:nvSpPr>
        <p:spPr/>
        <p:txBody>
          <a:bodyPr>
            <a:normAutofit fontScale="92500" lnSpcReduction="10000"/>
          </a:bodyPr>
          <a:lstStyle/>
          <a:p>
            <a:r>
              <a:rPr lang="en-US" dirty="0"/>
              <a:t>Requested by Deans</a:t>
            </a:r>
          </a:p>
          <a:p>
            <a:r>
              <a:rPr lang="en-US" dirty="0"/>
              <a:t>Just Twin Cities</a:t>
            </a:r>
          </a:p>
          <a:p>
            <a:r>
              <a:rPr lang="en-US" dirty="0"/>
              <a:t>Funding by VP for Researcher, Libraries, and individual colleges</a:t>
            </a:r>
          </a:p>
          <a:p>
            <a:r>
              <a:rPr lang="en-US" dirty="0"/>
              <a:t>Administered by Libraries</a:t>
            </a:r>
          </a:p>
          <a:p>
            <a:r>
              <a:rPr lang="en-US" dirty="0"/>
              <a:t>Regular communications from VPR and Dean of Libraries</a:t>
            </a:r>
          </a:p>
        </p:txBody>
      </p:sp>
      <p:sp>
        <p:nvSpPr>
          <p:cNvPr id="5" name="Text Placeholder 4"/>
          <p:cNvSpPr>
            <a:spLocks noGrp="1"/>
          </p:cNvSpPr>
          <p:nvPr>
            <p:ph type="body" sz="quarter" idx="3"/>
          </p:nvPr>
        </p:nvSpPr>
        <p:spPr/>
        <p:txBody>
          <a:bodyPr/>
          <a:lstStyle/>
          <a:p>
            <a:r>
              <a:rPr lang="en-US" dirty="0"/>
              <a:t>Now</a:t>
            </a:r>
          </a:p>
        </p:txBody>
      </p:sp>
      <p:sp>
        <p:nvSpPr>
          <p:cNvPr id="6" name="Content Placeholder 5"/>
          <p:cNvSpPr>
            <a:spLocks noGrp="1"/>
          </p:cNvSpPr>
          <p:nvPr>
            <p:ph sz="quarter" idx="4"/>
          </p:nvPr>
        </p:nvSpPr>
        <p:spPr/>
        <p:txBody>
          <a:bodyPr>
            <a:normAutofit fontScale="92500" lnSpcReduction="10000"/>
          </a:bodyPr>
          <a:lstStyle/>
          <a:p>
            <a:r>
              <a:rPr lang="en-US" dirty="0"/>
              <a:t>All five campuses</a:t>
            </a:r>
          </a:p>
          <a:p>
            <a:r>
              <a:rPr lang="en-US" dirty="0"/>
              <a:t>Centrally funded</a:t>
            </a:r>
          </a:p>
          <a:p>
            <a:r>
              <a:rPr lang="en-US" dirty="0"/>
              <a:t>Administered by the Libraries</a:t>
            </a:r>
          </a:p>
          <a:p>
            <a:r>
              <a:rPr lang="en-US" dirty="0"/>
              <a:t>Due to staff changes, limited involvement from OVPR</a:t>
            </a:r>
          </a:p>
          <a:p>
            <a:pPr lvl="1"/>
            <a:r>
              <a:rPr lang="en-US" dirty="0"/>
              <a:t>We still consider them our partners</a:t>
            </a:r>
          </a:p>
          <a:p>
            <a:r>
              <a:rPr lang="en-US" dirty="0"/>
              <a:t>E-mail communications, user support, and marketing by Libraries</a:t>
            </a:r>
          </a:p>
        </p:txBody>
      </p:sp>
    </p:spTree>
    <p:extLst>
      <p:ext uri="{BB962C8B-B14F-4D97-AF65-F5344CB8AC3E}">
        <p14:creationId xmlns:p14="http://schemas.microsoft.com/office/powerpoint/2010/main" val="3634516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98214" y="1874517"/>
            <a:ext cx="6494392" cy="4647705"/>
          </a:xfrm>
          <a:prstGeom prst="rect">
            <a:avLst/>
          </a:prstGeom>
        </p:spPr>
      </p:pic>
      <p:sp>
        <p:nvSpPr>
          <p:cNvPr id="2" name="Title 1"/>
          <p:cNvSpPr>
            <a:spLocks noGrp="1"/>
          </p:cNvSpPr>
          <p:nvPr>
            <p:ph type="title"/>
          </p:nvPr>
        </p:nvSpPr>
        <p:spPr/>
        <p:txBody>
          <a:bodyPr/>
          <a:lstStyle/>
          <a:p>
            <a:r>
              <a:rPr lang="en-US" dirty="0"/>
              <a:t>Intent: Connect Researchers with Each Other</a:t>
            </a:r>
          </a:p>
        </p:txBody>
      </p:sp>
    </p:spTree>
    <p:extLst>
      <p:ext uri="{BB962C8B-B14F-4D97-AF65-F5344CB8AC3E}">
        <p14:creationId xmlns:p14="http://schemas.microsoft.com/office/powerpoint/2010/main" val="2700621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6C9415BF-E1EC-4D90-96E9-5172A9120773}"/>
              </a:ext>
            </a:extLst>
          </p:cNvPr>
          <p:cNvSpPr>
            <a:spLocks noGrp="1"/>
          </p:cNvSpPr>
          <p:nvPr>
            <p:ph type="body" sz="quarter" idx="10"/>
          </p:nvPr>
        </p:nvSpPr>
        <p:spPr>
          <a:xfrm>
            <a:off x="622577" y="1108082"/>
            <a:ext cx="5575103" cy="3077765"/>
          </a:xfrm>
        </p:spPr>
        <p:txBody>
          <a:bodyPr/>
          <a:lstStyle/>
          <a:p>
            <a:pPr algn="ctr"/>
            <a:r>
              <a:rPr lang="de-DE" err="1"/>
              <a:t>Defining</a:t>
            </a:r>
            <a:r>
              <a:rPr lang="de-DE"/>
              <a:t> RIM and </a:t>
            </a:r>
            <a:r>
              <a:rPr lang="de-DE" err="1"/>
              <a:t>the</a:t>
            </a:r>
            <a:r>
              <a:rPr lang="de-DE"/>
              <a:t> </a:t>
            </a:r>
            <a:r>
              <a:rPr lang="de-DE" err="1"/>
              <a:t>Library‘s</a:t>
            </a:r>
            <a:r>
              <a:rPr lang="de-DE"/>
              <a:t> </a:t>
            </a:r>
            <a:r>
              <a:rPr lang="de-DE" err="1"/>
              <a:t>Role</a:t>
            </a:r>
            <a:endParaRPr lang="de-DE"/>
          </a:p>
        </p:txBody>
      </p:sp>
      <p:pic>
        <p:nvPicPr>
          <p:cNvPr id="7" name="Shape 368">
            <a:extLst>
              <a:ext uri="{FF2B5EF4-FFF2-40B4-BE49-F238E27FC236}">
                <a16:creationId xmlns:a16="http://schemas.microsoft.com/office/drawing/2014/main" id="{48A90F3D-30E5-4AFB-A1B1-2BCC04FE54EA}"/>
              </a:ext>
            </a:extLst>
          </p:cNvPr>
          <p:cNvPicPr preferRelativeResize="0"/>
          <p:nvPr/>
        </p:nvPicPr>
        <p:blipFill rotWithShape="1">
          <a:blip r:embed="rId3">
            <a:alphaModFix/>
          </a:blip>
          <a:srcRect/>
          <a:stretch/>
        </p:blipFill>
        <p:spPr>
          <a:xfrm>
            <a:off x="1905251" y="4783172"/>
            <a:ext cx="2787181" cy="551853"/>
          </a:xfrm>
          <a:prstGeom prst="rect">
            <a:avLst/>
          </a:prstGeom>
          <a:noFill/>
          <a:ln>
            <a:noFill/>
          </a:ln>
        </p:spPr>
      </p:pic>
      <p:pic>
        <p:nvPicPr>
          <p:cNvPr id="8" name="Picture 5" descr="A screenshot of a cell phone&#10;&#10;Description generated with very high confidence">
            <a:extLst>
              <a:ext uri="{FF2B5EF4-FFF2-40B4-BE49-F238E27FC236}">
                <a16:creationId xmlns:a16="http://schemas.microsoft.com/office/drawing/2014/main" id="{1C4F88F9-6FBC-4F35-82E5-0AEAA7687244}"/>
              </a:ext>
            </a:extLst>
          </p:cNvPr>
          <p:cNvPicPr>
            <a:picLocks noChangeAspect="1"/>
          </p:cNvPicPr>
          <p:nvPr/>
        </p:nvPicPr>
        <p:blipFill>
          <a:blip r:embed="rId4"/>
          <a:stretch>
            <a:fillRect/>
          </a:stretch>
        </p:blipFill>
        <p:spPr>
          <a:xfrm>
            <a:off x="6902351" y="378530"/>
            <a:ext cx="4578317" cy="5883231"/>
          </a:xfrm>
          <a:prstGeom prst="rect">
            <a:avLst/>
          </a:prstGeom>
          <a:ln w="25400">
            <a:solidFill>
              <a:srgbClr val="A54179"/>
            </a:solidFill>
          </a:ln>
          <a:effectLst/>
        </p:spPr>
      </p:pic>
      <p:sp>
        <p:nvSpPr>
          <p:cNvPr id="9" name="Shape 511">
            <a:extLst>
              <a:ext uri="{FF2B5EF4-FFF2-40B4-BE49-F238E27FC236}">
                <a16:creationId xmlns:a16="http://schemas.microsoft.com/office/drawing/2014/main" id="{23293D2E-1BFB-435B-B5A0-C1C4E63A8765}"/>
              </a:ext>
            </a:extLst>
          </p:cNvPr>
          <p:cNvSpPr/>
          <p:nvPr/>
        </p:nvSpPr>
        <p:spPr>
          <a:xfrm>
            <a:off x="0" y="6243566"/>
            <a:ext cx="3298841" cy="415499"/>
          </a:xfrm>
          <a:prstGeom prst="rect">
            <a:avLst/>
          </a:prstGeom>
          <a:solidFill>
            <a:srgbClr val="A9306F"/>
          </a:solidFill>
          <a:ln>
            <a:noFill/>
          </a:ln>
        </p:spPr>
        <p:txBody>
          <a:bodyPr spcFirstLastPara="1" wrap="square" lIns="91425" tIns="45700" rIns="91425" bIns="45700" anchor="t" anchorCtr="0">
            <a:noAutofit/>
          </a:bodyPr>
          <a:lstStyle/>
          <a:p>
            <a:pPr algn="ctr"/>
            <a:r>
              <a:rPr lang="en-US" sz="2100" err="1">
                <a:solidFill>
                  <a:schemeClr val="lt1"/>
                </a:solidFill>
                <a:latin typeface="Calibri"/>
                <a:ea typeface="Calibri"/>
                <a:cs typeface="Calibri"/>
                <a:sym typeface="Calibri"/>
              </a:rPr>
              <a:t>oc.lc</a:t>
            </a:r>
            <a:r>
              <a:rPr lang="en-US" sz="2100">
                <a:solidFill>
                  <a:schemeClr val="lt1"/>
                </a:solidFill>
                <a:latin typeface="Calibri"/>
                <a:ea typeface="Calibri"/>
                <a:cs typeface="Calibri"/>
                <a:sym typeface="Calibri"/>
              </a:rPr>
              <a:t>/rim</a:t>
            </a:r>
            <a:endParaRPr sz="1800"/>
          </a:p>
        </p:txBody>
      </p:sp>
    </p:spTree>
    <p:extLst>
      <p:ext uri="{BB962C8B-B14F-4D97-AF65-F5344CB8AC3E}">
        <p14:creationId xmlns:p14="http://schemas.microsoft.com/office/powerpoint/2010/main" val="18143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Is Experts@Minnesota helping people find each other?</a:t>
            </a:r>
          </a:p>
        </p:txBody>
      </p:sp>
      <p:sp>
        <p:nvSpPr>
          <p:cNvPr id="8" name="Content Placeholder 7"/>
          <p:cNvSpPr>
            <a:spLocks noGrp="1"/>
          </p:cNvSpPr>
          <p:nvPr>
            <p:ph idx="1"/>
          </p:nvPr>
        </p:nvSpPr>
        <p:spPr/>
        <p:txBody>
          <a:bodyPr>
            <a:noAutofit/>
          </a:bodyPr>
          <a:lstStyle/>
          <a:p>
            <a:r>
              <a:rPr lang="en-US" sz="3600" dirty="0"/>
              <a:t>Maybe…</a:t>
            </a:r>
          </a:p>
          <a:p>
            <a:r>
              <a:rPr lang="en-US" sz="3600" dirty="0"/>
              <a:t>We don’t have a good way to determine whether new collaborations formed BECAUSE of Experts@Minnesota</a:t>
            </a:r>
          </a:p>
          <a:p>
            <a:r>
              <a:rPr lang="en-US" sz="3600" dirty="0"/>
              <a:t>(But we hope so)</a:t>
            </a:r>
          </a:p>
          <a:p>
            <a:r>
              <a:rPr lang="en-US" sz="3600" dirty="0"/>
              <a:t>And we do have anecdotes!</a:t>
            </a:r>
          </a:p>
        </p:txBody>
      </p:sp>
    </p:spTree>
    <p:extLst>
      <p:ext uri="{BB962C8B-B14F-4D97-AF65-F5344CB8AC3E}">
        <p14:creationId xmlns:p14="http://schemas.microsoft.com/office/powerpoint/2010/main" val="2968659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know?</a:t>
            </a:r>
          </a:p>
        </p:txBody>
      </p:sp>
      <p:sp>
        <p:nvSpPr>
          <p:cNvPr id="3" name="Content Placeholder 2"/>
          <p:cNvSpPr>
            <a:spLocks noGrp="1"/>
          </p:cNvSpPr>
          <p:nvPr>
            <p:ph idx="1"/>
          </p:nvPr>
        </p:nvSpPr>
        <p:spPr>
          <a:xfrm>
            <a:off x="1251678" y="1584961"/>
            <a:ext cx="10178322" cy="4294632"/>
          </a:xfrm>
        </p:spPr>
        <p:txBody>
          <a:bodyPr>
            <a:noAutofit/>
          </a:bodyPr>
          <a:lstStyle/>
          <a:p>
            <a:r>
              <a:rPr lang="en-US" sz="2400" dirty="0"/>
              <a:t>We’ve collected bibliographic information on 265,000+ publications and other research outputs for 8200+ current and former UMN researchers</a:t>
            </a:r>
          </a:p>
          <a:p>
            <a:r>
              <a:rPr lang="en-US" sz="2400" dirty="0"/>
              <a:t>We have details like</a:t>
            </a:r>
          </a:p>
          <a:p>
            <a:pPr lvl="1"/>
            <a:r>
              <a:rPr lang="en-US" sz="2400" dirty="0"/>
              <a:t>Author names, University IDs, and department affiliations (for virtually all)</a:t>
            </a:r>
          </a:p>
          <a:p>
            <a:pPr lvl="2"/>
            <a:r>
              <a:rPr lang="en-US" sz="2400" dirty="0"/>
              <a:t>So we can derive inter- and intra-discipline collaborations</a:t>
            </a:r>
          </a:p>
          <a:p>
            <a:pPr lvl="1"/>
            <a:r>
              <a:rPr lang="en-US" sz="2400" dirty="0"/>
              <a:t>Publication</a:t>
            </a:r>
          </a:p>
          <a:p>
            <a:pPr lvl="2"/>
            <a:r>
              <a:rPr lang="en-US" sz="2400" dirty="0"/>
              <a:t>And with that we can often get Open Access status, SHERPA/</a:t>
            </a:r>
            <a:r>
              <a:rPr lang="en-US" sz="2400" dirty="0" err="1"/>
              <a:t>RoMEO</a:t>
            </a:r>
            <a:r>
              <a:rPr lang="en-US" sz="2400" dirty="0"/>
              <a:t> color, etc.</a:t>
            </a:r>
          </a:p>
          <a:p>
            <a:pPr lvl="1"/>
            <a:r>
              <a:rPr lang="en-US" sz="2400" dirty="0"/>
              <a:t>Citation counts and alternative metrics</a:t>
            </a:r>
          </a:p>
          <a:p>
            <a:pPr lvl="2"/>
            <a:r>
              <a:rPr lang="en-US" sz="2400" dirty="0"/>
              <a:t>So we can get a sense of what’s “trending”</a:t>
            </a:r>
          </a:p>
        </p:txBody>
      </p:sp>
    </p:spTree>
    <p:extLst>
      <p:ext uri="{BB962C8B-B14F-4D97-AF65-F5344CB8AC3E}">
        <p14:creationId xmlns:p14="http://schemas.microsoft.com/office/powerpoint/2010/main" val="2445888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 the data improves..</a:t>
            </a:r>
          </a:p>
        </p:txBody>
      </p:sp>
      <p:sp>
        <p:nvSpPr>
          <p:cNvPr id="5" name="Text Placeholder 4"/>
          <p:cNvSpPr>
            <a:spLocks noGrp="1"/>
          </p:cNvSpPr>
          <p:nvPr>
            <p:ph type="body" idx="1"/>
          </p:nvPr>
        </p:nvSpPr>
        <p:spPr/>
        <p:txBody>
          <a:bodyPr/>
          <a:lstStyle/>
          <a:p>
            <a:r>
              <a:rPr lang="en-US" dirty="0"/>
              <a:t>Use grows and use cases expand</a:t>
            </a:r>
          </a:p>
        </p:txBody>
      </p:sp>
    </p:spTree>
    <p:extLst>
      <p:ext uri="{BB962C8B-B14F-4D97-AF65-F5344CB8AC3E}">
        <p14:creationId xmlns:p14="http://schemas.microsoft.com/office/powerpoint/2010/main" val="2333871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Challenges</a:t>
            </a:r>
          </a:p>
        </p:txBody>
      </p:sp>
      <p:sp>
        <p:nvSpPr>
          <p:cNvPr id="5" name="Text Placeholder 4"/>
          <p:cNvSpPr>
            <a:spLocks noGrp="1"/>
          </p:cNvSpPr>
          <p:nvPr>
            <p:ph type="body" idx="1"/>
          </p:nvPr>
        </p:nvSpPr>
        <p:spPr>
          <a:xfrm>
            <a:off x="1251678" y="2199633"/>
            <a:ext cx="4800600" cy="4212597"/>
          </a:xfrm>
        </p:spPr>
        <p:txBody>
          <a:bodyPr anchor="ctr"/>
          <a:lstStyle/>
          <a:p>
            <a:pPr algn="ctr"/>
            <a:r>
              <a:rPr lang="en-US" dirty="0"/>
              <a:t>Finding out what people are doing (and helping them do even more)</a:t>
            </a:r>
          </a:p>
        </p:txBody>
      </p:sp>
      <p:sp>
        <p:nvSpPr>
          <p:cNvPr id="7" name="Text Placeholder 6"/>
          <p:cNvSpPr>
            <a:spLocks noGrp="1"/>
          </p:cNvSpPr>
          <p:nvPr>
            <p:ph type="body" sz="quarter" idx="3"/>
          </p:nvPr>
        </p:nvSpPr>
        <p:spPr>
          <a:xfrm>
            <a:off x="6633864" y="2199633"/>
            <a:ext cx="4800600" cy="4212597"/>
          </a:xfrm>
        </p:spPr>
        <p:txBody>
          <a:bodyPr anchor="ctr"/>
          <a:lstStyle/>
          <a:p>
            <a:pPr algn="ctr"/>
            <a:r>
              <a:rPr lang="en-US" dirty="0"/>
              <a:t>Spreading the word to those who aren’t doing it yet</a:t>
            </a:r>
          </a:p>
        </p:txBody>
      </p:sp>
    </p:spTree>
    <p:extLst>
      <p:ext uri="{BB962C8B-B14F-4D97-AF65-F5344CB8AC3E}">
        <p14:creationId xmlns:p14="http://schemas.microsoft.com/office/powerpoint/2010/main" val="2510069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prstGeom prst="rect">
            <a:avLst/>
          </a:prstGeom>
        </p:spPr>
        <p:txBody>
          <a:bodyPr vert="horz" lIns="91425" tIns="91425" rIns="91425" bIns="91425" rtlCol="0" anchor="ctr" anchorCtr="0">
            <a:noAutofit/>
          </a:bodyPr>
          <a:lstStyle/>
          <a:p>
            <a:pPr>
              <a:spcBef>
                <a:spcPts val="0"/>
              </a:spcBef>
            </a:pPr>
            <a:r>
              <a:rPr lang="en"/>
              <a:t>Luckily we have a secret weapon</a:t>
            </a:r>
          </a:p>
        </p:txBody>
      </p:sp>
      <p:pic>
        <p:nvPicPr>
          <p:cNvPr id="3" name="Picture 2"/>
          <p:cNvPicPr>
            <a:picLocks noChangeAspect="1"/>
          </p:cNvPicPr>
          <p:nvPr/>
        </p:nvPicPr>
        <p:blipFill>
          <a:blip r:embed="rId3"/>
          <a:stretch>
            <a:fillRect/>
          </a:stretch>
        </p:blipFill>
        <p:spPr>
          <a:xfrm>
            <a:off x="1599277" y="1509571"/>
            <a:ext cx="575677" cy="747960"/>
          </a:xfrm>
          <a:prstGeom prst="rect">
            <a:avLst/>
          </a:prstGeom>
        </p:spPr>
      </p:pic>
      <p:pic>
        <p:nvPicPr>
          <p:cNvPr id="4" name="Picture 3"/>
          <p:cNvPicPr>
            <a:picLocks noChangeAspect="1"/>
          </p:cNvPicPr>
          <p:nvPr/>
        </p:nvPicPr>
        <p:blipFill>
          <a:blip r:embed="rId4"/>
          <a:stretch>
            <a:fillRect/>
          </a:stretch>
        </p:blipFill>
        <p:spPr>
          <a:xfrm>
            <a:off x="2238012" y="1505153"/>
            <a:ext cx="583668" cy="747960"/>
          </a:xfrm>
          <a:prstGeom prst="rect">
            <a:avLst/>
          </a:prstGeom>
        </p:spPr>
      </p:pic>
      <p:pic>
        <p:nvPicPr>
          <p:cNvPr id="5" name="Picture 4"/>
          <p:cNvPicPr>
            <a:picLocks noChangeAspect="1"/>
          </p:cNvPicPr>
          <p:nvPr/>
        </p:nvPicPr>
        <p:blipFill>
          <a:blip r:embed="rId5"/>
          <a:stretch>
            <a:fillRect/>
          </a:stretch>
        </p:blipFill>
        <p:spPr>
          <a:xfrm>
            <a:off x="2884740" y="1505153"/>
            <a:ext cx="568283" cy="747960"/>
          </a:xfrm>
          <a:prstGeom prst="rect">
            <a:avLst/>
          </a:prstGeom>
        </p:spPr>
      </p:pic>
      <p:pic>
        <p:nvPicPr>
          <p:cNvPr id="6" name="Picture 5"/>
          <p:cNvPicPr>
            <a:picLocks noChangeAspect="1"/>
          </p:cNvPicPr>
          <p:nvPr/>
        </p:nvPicPr>
        <p:blipFill>
          <a:blip r:embed="rId6"/>
          <a:stretch>
            <a:fillRect/>
          </a:stretch>
        </p:blipFill>
        <p:spPr>
          <a:xfrm>
            <a:off x="3539930" y="1500735"/>
            <a:ext cx="562427" cy="744134"/>
          </a:xfrm>
          <a:prstGeom prst="rect">
            <a:avLst/>
          </a:prstGeom>
        </p:spPr>
      </p:pic>
      <p:pic>
        <p:nvPicPr>
          <p:cNvPr id="7" name="Picture 6"/>
          <p:cNvPicPr>
            <a:picLocks noChangeAspect="1"/>
          </p:cNvPicPr>
          <p:nvPr/>
        </p:nvPicPr>
        <p:blipFill>
          <a:blip r:embed="rId7"/>
          <a:stretch>
            <a:fillRect/>
          </a:stretch>
        </p:blipFill>
        <p:spPr>
          <a:xfrm>
            <a:off x="4165415" y="1509571"/>
            <a:ext cx="561364" cy="744134"/>
          </a:xfrm>
          <a:prstGeom prst="rect">
            <a:avLst/>
          </a:prstGeom>
        </p:spPr>
      </p:pic>
      <p:pic>
        <p:nvPicPr>
          <p:cNvPr id="8" name="Picture 7"/>
          <p:cNvPicPr>
            <a:picLocks noChangeAspect="1"/>
          </p:cNvPicPr>
          <p:nvPr/>
        </p:nvPicPr>
        <p:blipFill>
          <a:blip r:embed="rId8"/>
          <a:stretch>
            <a:fillRect/>
          </a:stretch>
        </p:blipFill>
        <p:spPr>
          <a:xfrm>
            <a:off x="4789839" y="1492492"/>
            <a:ext cx="554947" cy="744134"/>
          </a:xfrm>
          <a:prstGeom prst="rect">
            <a:avLst/>
          </a:prstGeom>
        </p:spPr>
      </p:pic>
      <p:pic>
        <p:nvPicPr>
          <p:cNvPr id="9" name="Picture 8"/>
          <p:cNvPicPr>
            <a:picLocks noChangeAspect="1"/>
          </p:cNvPicPr>
          <p:nvPr/>
        </p:nvPicPr>
        <p:blipFill>
          <a:blip r:embed="rId9"/>
          <a:stretch>
            <a:fillRect/>
          </a:stretch>
        </p:blipFill>
        <p:spPr>
          <a:xfrm>
            <a:off x="5443484" y="1484248"/>
            <a:ext cx="559176" cy="744134"/>
          </a:xfrm>
          <a:prstGeom prst="rect">
            <a:avLst/>
          </a:prstGeom>
        </p:spPr>
      </p:pic>
      <p:pic>
        <p:nvPicPr>
          <p:cNvPr id="10" name="Picture 9"/>
          <p:cNvPicPr>
            <a:picLocks noChangeAspect="1"/>
          </p:cNvPicPr>
          <p:nvPr/>
        </p:nvPicPr>
        <p:blipFill>
          <a:blip r:embed="rId10"/>
          <a:stretch>
            <a:fillRect/>
          </a:stretch>
        </p:blipFill>
        <p:spPr>
          <a:xfrm>
            <a:off x="6085683" y="1476004"/>
            <a:ext cx="570903" cy="748229"/>
          </a:xfrm>
          <a:prstGeom prst="rect">
            <a:avLst/>
          </a:prstGeom>
        </p:spPr>
      </p:pic>
      <p:pic>
        <p:nvPicPr>
          <p:cNvPr id="11" name="Picture 10"/>
          <p:cNvPicPr>
            <a:picLocks noChangeAspect="1"/>
          </p:cNvPicPr>
          <p:nvPr/>
        </p:nvPicPr>
        <p:blipFill>
          <a:blip r:embed="rId11"/>
          <a:stretch>
            <a:fillRect/>
          </a:stretch>
        </p:blipFill>
        <p:spPr>
          <a:xfrm>
            <a:off x="6719645" y="1476004"/>
            <a:ext cx="580783" cy="752378"/>
          </a:xfrm>
          <a:prstGeom prst="rect">
            <a:avLst/>
          </a:prstGeom>
        </p:spPr>
      </p:pic>
      <p:pic>
        <p:nvPicPr>
          <p:cNvPr id="12" name="Picture 11"/>
          <p:cNvPicPr>
            <a:picLocks noChangeAspect="1"/>
          </p:cNvPicPr>
          <p:nvPr/>
        </p:nvPicPr>
        <p:blipFill>
          <a:blip r:embed="rId12"/>
          <a:stretch>
            <a:fillRect/>
          </a:stretch>
        </p:blipFill>
        <p:spPr>
          <a:xfrm>
            <a:off x="7386069" y="1476003"/>
            <a:ext cx="573602" cy="757504"/>
          </a:xfrm>
          <a:prstGeom prst="rect">
            <a:avLst/>
          </a:prstGeom>
        </p:spPr>
      </p:pic>
      <p:pic>
        <p:nvPicPr>
          <p:cNvPr id="13" name="Picture 12"/>
          <p:cNvPicPr>
            <a:picLocks noChangeAspect="1"/>
          </p:cNvPicPr>
          <p:nvPr/>
        </p:nvPicPr>
        <p:blipFill>
          <a:blip r:embed="rId13"/>
          <a:stretch>
            <a:fillRect/>
          </a:stretch>
        </p:blipFill>
        <p:spPr>
          <a:xfrm>
            <a:off x="8029912" y="1484248"/>
            <a:ext cx="574576" cy="739984"/>
          </a:xfrm>
          <a:prstGeom prst="rect">
            <a:avLst/>
          </a:prstGeom>
        </p:spPr>
      </p:pic>
      <p:pic>
        <p:nvPicPr>
          <p:cNvPr id="14" name="Picture 13"/>
          <p:cNvPicPr>
            <a:picLocks noChangeAspect="1"/>
          </p:cNvPicPr>
          <p:nvPr/>
        </p:nvPicPr>
        <p:blipFill>
          <a:blip r:embed="rId14"/>
          <a:stretch>
            <a:fillRect/>
          </a:stretch>
        </p:blipFill>
        <p:spPr>
          <a:xfrm>
            <a:off x="8737913" y="1476004"/>
            <a:ext cx="575229" cy="748229"/>
          </a:xfrm>
          <a:prstGeom prst="rect">
            <a:avLst/>
          </a:prstGeom>
        </p:spPr>
      </p:pic>
      <p:pic>
        <p:nvPicPr>
          <p:cNvPr id="15" name="Picture 14"/>
          <p:cNvPicPr>
            <a:picLocks noChangeAspect="1"/>
          </p:cNvPicPr>
          <p:nvPr/>
        </p:nvPicPr>
        <p:blipFill>
          <a:blip r:embed="rId15"/>
          <a:stretch>
            <a:fillRect/>
          </a:stretch>
        </p:blipFill>
        <p:spPr>
          <a:xfrm>
            <a:off x="1599276" y="2784580"/>
            <a:ext cx="571550" cy="723963"/>
          </a:xfrm>
          <a:prstGeom prst="rect">
            <a:avLst/>
          </a:prstGeom>
        </p:spPr>
      </p:pic>
      <p:pic>
        <p:nvPicPr>
          <p:cNvPr id="16" name="Picture 15"/>
          <p:cNvPicPr>
            <a:picLocks noChangeAspect="1"/>
          </p:cNvPicPr>
          <p:nvPr/>
        </p:nvPicPr>
        <p:blipFill>
          <a:blip r:embed="rId16"/>
          <a:stretch>
            <a:fillRect/>
          </a:stretch>
        </p:blipFill>
        <p:spPr>
          <a:xfrm>
            <a:off x="2238012" y="2784579"/>
            <a:ext cx="579170" cy="723963"/>
          </a:xfrm>
          <a:prstGeom prst="rect">
            <a:avLst/>
          </a:prstGeom>
        </p:spPr>
      </p:pic>
      <p:pic>
        <p:nvPicPr>
          <p:cNvPr id="17" name="Picture 16"/>
          <p:cNvPicPr>
            <a:picLocks noChangeAspect="1"/>
          </p:cNvPicPr>
          <p:nvPr/>
        </p:nvPicPr>
        <p:blipFill>
          <a:blip r:embed="rId17"/>
          <a:stretch>
            <a:fillRect/>
          </a:stretch>
        </p:blipFill>
        <p:spPr>
          <a:xfrm>
            <a:off x="2884368" y="2784579"/>
            <a:ext cx="602032" cy="723963"/>
          </a:xfrm>
          <a:prstGeom prst="rect">
            <a:avLst/>
          </a:prstGeom>
        </p:spPr>
      </p:pic>
      <p:pic>
        <p:nvPicPr>
          <p:cNvPr id="18" name="Picture 17"/>
          <p:cNvPicPr>
            <a:picLocks noChangeAspect="1"/>
          </p:cNvPicPr>
          <p:nvPr/>
        </p:nvPicPr>
        <p:blipFill>
          <a:blip r:embed="rId18"/>
          <a:stretch>
            <a:fillRect/>
          </a:stretch>
        </p:blipFill>
        <p:spPr>
          <a:xfrm>
            <a:off x="3569618" y="2784579"/>
            <a:ext cx="609653" cy="769687"/>
          </a:xfrm>
          <a:prstGeom prst="rect">
            <a:avLst/>
          </a:prstGeom>
        </p:spPr>
      </p:pic>
      <p:pic>
        <p:nvPicPr>
          <p:cNvPr id="19" name="Picture 18"/>
          <p:cNvPicPr>
            <a:picLocks noChangeAspect="1"/>
          </p:cNvPicPr>
          <p:nvPr/>
        </p:nvPicPr>
        <p:blipFill>
          <a:blip r:embed="rId19"/>
          <a:stretch>
            <a:fillRect/>
          </a:stretch>
        </p:blipFill>
        <p:spPr>
          <a:xfrm>
            <a:off x="4195426" y="2807441"/>
            <a:ext cx="594412" cy="701101"/>
          </a:xfrm>
          <a:prstGeom prst="rect">
            <a:avLst/>
          </a:prstGeom>
        </p:spPr>
      </p:pic>
      <p:pic>
        <p:nvPicPr>
          <p:cNvPr id="20" name="Picture 19"/>
          <p:cNvPicPr>
            <a:picLocks noChangeAspect="1"/>
          </p:cNvPicPr>
          <p:nvPr/>
        </p:nvPicPr>
        <p:blipFill>
          <a:blip r:embed="rId20"/>
          <a:stretch>
            <a:fillRect/>
          </a:stretch>
        </p:blipFill>
        <p:spPr>
          <a:xfrm>
            <a:off x="4862964" y="2780768"/>
            <a:ext cx="617273" cy="731583"/>
          </a:xfrm>
          <a:prstGeom prst="rect">
            <a:avLst/>
          </a:prstGeom>
        </p:spPr>
      </p:pic>
      <p:pic>
        <p:nvPicPr>
          <p:cNvPr id="21" name="Picture 20"/>
          <p:cNvPicPr>
            <a:picLocks noChangeAspect="1"/>
          </p:cNvPicPr>
          <p:nvPr/>
        </p:nvPicPr>
        <p:blipFill>
          <a:blip r:embed="rId21"/>
          <a:stretch>
            <a:fillRect/>
          </a:stretch>
        </p:blipFill>
        <p:spPr>
          <a:xfrm>
            <a:off x="5476119" y="2807441"/>
            <a:ext cx="602032" cy="701101"/>
          </a:xfrm>
          <a:prstGeom prst="rect">
            <a:avLst/>
          </a:prstGeom>
        </p:spPr>
      </p:pic>
      <p:pic>
        <p:nvPicPr>
          <p:cNvPr id="22" name="Picture 21"/>
          <p:cNvPicPr>
            <a:picLocks noChangeAspect="1"/>
          </p:cNvPicPr>
          <p:nvPr/>
        </p:nvPicPr>
        <p:blipFill>
          <a:blip r:embed="rId22"/>
          <a:stretch>
            <a:fillRect/>
          </a:stretch>
        </p:blipFill>
        <p:spPr>
          <a:xfrm>
            <a:off x="6096895" y="2746475"/>
            <a:ext cx="594412" cy="762066"/>
          </a:xfrm>
          <a:prstGeom prst="rect">
            <a:avLst/>
          </a:prstGeom>
        </p:spPr>
      </p:pic>
      <p:pic>
        <p:nvPicPr>
          <p:cNvPr id="23" name="Picture 22"/>
          <p:cNvPicPr>
            <a:picLocks noChangeAspect="1"/>
          </p:cNvPicPr>
          <p:nvPr/>
        </p:nvPicPr>
        <p:blipFill>
          <a:blip r:embed="rId23"/>
          <a:stretch>
            <a:fillRect/>
          </a:stretch>
        </p:blipFill>
        <p:spPr>
          <a:xfrm>
            <a:off x="6743251" y="2750931"/>
            <a:ext cx="594412" cy="762066"/>
          </a:xfrm>
          <a:prstGeom prst="rect">
            <a:avLst/>
          </a:prstGeom>
        </p:spPr>
      </p:pic>
      <p:pic>
        <p:nvPicPr>
          <p:cNvPr id="24" name="Picture 23"/>
          <p:cNvPicPr>
            <a:picLocks noChangeAspect="1"/>
          </p:cNvPicPr>
          <p:nvPr/>
        </p:nvPicPr>
        <p:blipFill>
          <a:blip r:embed="rId24"/>
          <a:stretch>
            <a:fillRect/>
          </a:stretch>
        </p:blipFill>
        <p:spPr>
          <a:xfrm>
            <a:off x="7412470" y="2788388"/>
            <a:ext cx="609653" cy="739204"/>
          </a:xfrm>
          <a:prstGeom prst="rect">
            <a:avLst/>
          </a:prstGeom>
        </p:spPr>
      </p:pic>
      <p:pic>
        <p:nvPicPr>
          <p:cNvPr id="25" name="Picture 24"/>
          <p:cNvPicPr>
            <a:picLocks noChangeAspect="1"/>
          </p:cNvPicPr>
          <p:nvPr/>
        </p:nvPicPr>
        <p:blipFill>
          <a:blip r:embed="rId25"/>
          <a:stretch>
            <a:fillRect/>
          </a:stretch>
        </p:blipFill>
        <p:spPr>
          <a:xfrm>
            <a:off x="8086345" y="2776956"/>
            <a:ext cx="602032" cy="739204"/>
          </a:xfrm>
          <a:prstGeom prst="rect">
            <a:avLst/>
          </a:prstGeom>
        </p:spPr>
      </p:pic>
      <p:pic>
        <p:nvPicPr>
          <p:cNvPr id="26" name="Picture 25"/>
          <p:cNvPicPr>
            <a:picLocks noChangeAspect="1"/>
          </p:cNvPicPr>
          <p:nvPr/>
        </p:nvPicPr>
        <p:blipFill>
          <a:blip r:embed="rId26"/>
          <a:stretch>
            <a:fillRect/>
          </a:stretch>
        </p:blipFill>
        <p:spPr>
          <a:xfrm>
            <a:off x="8788207" y="2754094"/>
            <a:ext cx="602032" cy="762066"/>
          </a:xfrm>
          <a:prstGeom prst="rect">
            <a:avLst/>
          </a:prstGeom>
        </p:spPr>
      </p:pic>
      <p:pic>
        <p:nvPicPr>
          <p:cNvPr id="27" name="Picture 26"/>
          <p:cNvPicPr>
            <a:picLocks noChangeAspect="1"/>
          </p:cNvPicPr>
          <p:nvPr/>
        </p:nvPicPr>
        <p:blipFill>
          <a:blip r:embed="rId27"/>
          <a:stretch>
            <a:fillRect/>
          </a:stretch>
        </p:blipFill>
        <p:spPr>
          <a:xfrm>
            <a:off x="9490070" y="2746476"/>
            <a:ext cx="609653" cy="723963"/>
          </a:xfrm>
          <a:prstGeom prst="rect">
            <a:avLst/>
          </a:prstGeom>
        </p:spPr>
      </p:pic>
      <p:pic>
        <p:nvPicPr>
          <p:cNvPr id="29" name="Picture 28"/>
          <p:cNvPicPr>
            <a:picLocks noChangeAspect="1"/>
          </p:cNvPicPr>
          <p:nvPr/>
        </p:nvPicPr>
        <p:blipFill>
          <a:blip r:embed="rId28"/>
          <a:stretch>
            <a:fillRect/>
          </a:stretch>
        </p:blipFill>
        <p:spPr>
          <a:xfrm>
            <a:off x="2279912" y="3984276"/>
            <a:ext cx="586791" cy="739204"/>
          </a:xfrm>
          <a:prstGeom prst="rect">
            <a:avLst/>
          </a:prstGeom>
        </p:spPr>
      </p:pic>
      <p:pic>
        <p:nvPicPr>
          <p:cNvPr id="30" name="Picture 29"/>
          <p:cNvPicPr>
            <a:picLocks noChangeAspect="1"/>
          </p:cNvPicPr>
          <p:nvPr/>
        </p:nvPicPr>
        <p:blipFill>
          <a:blip r:embed="rId29"/>
          <a:stretch>
            <a:fillRect/>
          </a:stretch>
        </p:blipFill>
        <p:spPr>
          <a:xfrm>
            <a:off x="1604846" y="3986730"/>
            <a:ext cx="602032" cy="762066"/>
          </a:xfrm>
          <a:prstGeom prst="rect">
            <a:avLst/>
          </a:prstGeom>
        </p:spPr>
      </p:pic>
      <p:pic>
        <p:nvPicPr>
          <p:cNvPr id="31" name="Picture 30"/>
          <p:cNvPicPr>
            <a:picLocks noChangeAspect="1"/>
          </p:cNvPicPr>
          <p:nvPr/>
        </p:nvPicPr>
        <p:blipFill>
          <a:blip r:embed="rId30"/>
          <a:stretch>
            <a:fillRect/>
          </a:stretch>
        </p:blipFill>
        <p:spPr>
          <a:xfrm>
            <a:off x="2916857" y="3989184"/>
            <a:ext cx="594412" cy="762066"/>
          </a:xfrm>
          <a:prstGeom prst="rect">
            <a:avLst/>
          </a:prstGeom>
        </p:spPr>
      </p:pic>
      <p:pic>
        <p:nvPicPr>
          <p:cNvPr id="192" name="Picture 191"/>
          <p:cNvPicPr>
            <a:picLocks noChangeAspect="1"/>
          </p:cNvPicPr>
          <p:nvPr/>
        </p:nvPicPr>
        <p:blipFill>
          <a:blip r:embed="rId31"/>
          <a:stretch>
            <a:fillRect/>
          </a:stretch>
        </p:blipFill>
        <p:spPr>
          <a:xfrm>
            <a:off x="3561425" y="3984277"/>
            <a:ext cx="609653" cy="723963"/>
          </a:xfrm>
          <a:prstGeom prst="rect">
            <a:avLst/>
          </a:prstGeom>
        </p:spPr>
      </p:pic>
      <p:pic>
        <p:nvPicPr>
          <p:cNvPr id="193" name="Picture 192"/>
          <p:cNvPicPr>
            <a:picLocks noChangeAspect="1"/>
          </p:cNvPicPr>
          <p:nvPr/>
        </p:nvPicPr>
        <p:blipFill>
          <a:blip r:embed="rId32"/>
          <a:stretch>
            <a:fillRect/>
          </a:stretch>
        </p:blipFill>
        <p:spPr>
          <a:xfrm>
            <a:off x="4237910" y="3983273"/>
            <a:ext cx="602032" cy="723963"/>
          </a:xfrm>
          <a:prstGeom prst="rect">
            <a:avLst/>
          </a:prstGeom>
        </p:spPr>
      </p:pic>
      <p:pic>
        <p:nvPicPr>
          <p:cNvPr id="194" name="Picture 193"/>
          <p:cNvPicPr>
            <a:picLocks noChangeAspect="1"/>
          </p:cNvPicPr>
          <p:nvPr/>
        </p:nvPicPr>
        <p:blipFill>
          <a:blip r:embed="rId33"/>
          <a:stretch>
            <a:fillRect/>
          </a:stretch>
        </p:blipFill>
        <p:spPr>
          <a:xfrm>
            <a:off x="4912191" y="3968413"/>
            <a:ext cx="563929" cy="716342"/>
          </a:xfrm>
          <a:prstGeom prst="rect">
            <a:avLst/>
          </a:prstGeom>
        </p:spPr>
      </p:pic>
      <p:pic>
        <p:nvPicPr>
          <p:cNvPr id="195" name="Picture 194"/>
          <p:cNvPicPr>
            <a:picLocks noChangeAspect="1"/>
          </p:cNvPicPr>
          <p:nvPr/>
        </p:nvPicPr>
        <p:blipFill>
          <a:blip r:embed="rId34"/>
          <a:stretch>
            <a:fillRect/>
          </a:stretch>
        </p:blipFill>
        <p:spPr>
          <a:xfrm>
            <a:off x="5542286" y="3944547"/>
            <a:ext cx="586791" cy="739204"/>
          </a:xfrm>
          <a:prstGeom prst="rect">
            <a:avLst/>
          </a:prstGeom>
        </p:spPr>
      </p:pic>
      <p:pic>
        <p:nvPicPr>
          <p:cNvPr id="196" name="Picture 195"/>
          <p:cNvPicPr>
            <a:picLocks noChangeAspect="1"/>
          </p:cNvPicPr>
          <p:nvPr/>
        </p:nvPicPr>
        <p:blipFill>
          <a:blip r:embed="rId35"/>
          <a:stretch>
            <a:fillRect/>
          </a:stretch>
        </p:blipFill>
        <p:spPr>
          <a:xfrm>
            <a:off x="6206634" y="3944548"/>
            <a:ext cx="556308" cy="731583"/>
          </a:xfrm>
          <a:prstGeom prst="rect">
            <a:avLst/>
          </a:prstGeom>
        </p:spPr>
      </p:pic>
      <p:pic>
        <p:nvPicPr>
          <p:cNvPr id="197" name="Picture 196"/>
          <p:cNvPicPr>
            <a:picLocks noChangeAspect="1"/>
          </p:cNvPicPr>
          <p:nvPr/>
        </p:nvPicPr>
        <p:blipFill>
          <a:blip r:embed="rId36"/>
          <a:stretch>
            <a:fillRect/>
          </a:stretch>
        </p:blipFill>
        <p:spPr>
          <a:xfrm>
            <a:off x="6833299" y="3928302"/>
            <a:ext cx="579170" cy="746825"/>
          </a:xfrm>
          <a:prstGeom prst="rect">
            <a:avLst/>
          </a:prstGeom>
        </p:spPr>
      </p:pic>
      <p:pic>
        <p:nvPicPr>
          <p:cNvPr id="198" name="Picture 197"/>
          <p:cNvPicPr>
            <a:picLocks noChangeAspect="1"/>
          </p:cNvPicPr>
          <p:nvPr/>
        </p:nvPicPr>
        <p:blipFill>
          <a:blip r:embed="rId37"/>
          <a:stretch>
            <a:fillRect/>
          </a:stretch>
        </p:blipFill>
        <p:spPr>
          <a:xfrm>
            <a:off x="7491798" y="3928301"/>
            <a:ext cx="624894" cy="716342"/>
          </a:xfrm>
          <a:prstGeom prst="rect">
            <a:avLst/>
          </a:prstGeom>
        </p:spPr>
      </p:pic>
      <p:pic>
        <p:nvPicPr>
          <p:cNvPr id="199" name="Picture 198"/>
          <p:cNvPicPr>
            <a:picLocks noChangeAspect="1"/>
          </p:cNvPicPr>
          <p:nvPr/>
        </p:nvPicPr>
        <p:blipFill>
          <a:blip r:embed="rId38"/>
          <a:stretch>
            <a:fillRect/>
          </a:stretch>
        </p:blipFill>
        <p:spPr>
          <a:xfrm>
            <a:off x="8196022" y="3936927"/>
            <a:ext cx="662997" cy="746825"/>
          </a:xfrm>
          <a:prstGeom prst="rect">
            <a:avLst/>
          </a:prstGeom>
        </p:spPr>
      </p:pic>
      <p:pic>
        <p:nvPicPr>
          <p:cNvPr id="200" name="Picture 199"/>
          <p:cNvPicPr>
            <a:picLocks noChangeAspect="1"/>
          </p:cNvPicPr>
          <p:nvPr/>
        </p:nvPicPr>
        <p:blipFill>
          <a:blip r:embed="rId39"/>
          <a:stretch>
            <a:fillRect/>
          </a:stretch>
        </p:blipFill>
        <p:spPr>
          <a:xfrm>
            <a:off x="8938347" y="3940736"/>
            <a:ext cx="571550" cy="739204"/>
          </a:xfrm>
          <a:prstGeom prst="rect">
            <a:avLst/>
          </a:prstGeom>
        </p:spPr>
      </p:pic>
      <p:pic>
        <p:nvPicPr>
          <p:cNvPr id="201" name="Picture 200"/>
          <p:cNvPicPr>
            <a:picLocks noChangeAspect="1"/>
          </p:cNvPicPr>
          <p:nvPr/>
        </p:nvPicPr>
        <p:blipFill>
          <a:blip r:embed="rId40"/>
          <a:stretch>
            <a:fillRect/>
          </a:stretch>
        </p:blipFill>
        <p:spPr>
          <a:xfrm>
            <a:off x="9614743" y="3940736"/>
            <a:ext cx="579170" cy="739204"/>
          </a:xfrm>
          <a:prstGeom prst="rect">
            <a:avLst/>
          </a:prstGeom>
        </p:spPr>
      </p:pic>
      <p:pic>
        <p:nvPicPr>
          <p:cNvPr id="202" name="Picture 201"/>
          <p:cNvPicPr>
            <a:picLocks noChangeAspect="1"/>
          </p:cNvPicPr>
          <p:nvPr/>
        </p:nvPicPr>
        <p:blipFill>
          <a:blip r:embed="rId41"/>
          <a:stretch>
            <a:fillRect/>
          </a:stretch>
        </p:blipFill>
        <p:spPr>
          <a:xfrm>
            <a:off x="1568372" y="5269360"/>
            <a:ext cx="609653" cy="716342"/>
          </a:xfrm>
          <a:prstGeom prst="rect">
            <a:avLst/>
          </a:prstGeom>
        </p:spPr>
      </p:pic>
      <p:pic>
        <p:nvPicPr>
          <p:cNvPr id="203" name="Picture 202"/>
          <p:cNvPicPr>
            <a:picLocks noChangeAspect="1"/>
          </p:cNvPicPr>
          <p:nvPr/>
        </p:nvPicPr>
        <p:blipFill>
          <a:blip r:embed="rId42"/>
          <a:stretch>
            <a:fillRect/>
          </a:stretch>
        </p:blipFill>
        <p:spPr>
          <a:xfrm>
            <a:off x="2212264" y="5242685"/>
            <a:ext cx="617273" cy="739204"/>
          </a:xfrm>
          <a:prstGeom prst="rect">
            <a:avLst/>
          </a:prstGeom>
        </p:spPr>
      </p:pic>
      <p:pic>
        <p:nvPicPr>
          <p:cNvPr id="204" name="Picture 203"/>
          <p:cNvPicPr>
            <a:picLocks noChangeAspect="1"/>
          </p:cNvPicPr>
          <p:nvPr/>
        </p:nvPicPr>
        <p:blipFill>
          <a:blip r:embed="rId43"/>
          <a:stretch>
            <a:fillRect/>
          </a:stretch>
        </p:blipFill>
        <p:spPr>
          <a:xfrm>
            <a:off x="2863776" y="5223346"/>
            <a:ext cx="609653" cy="754445"/>
          </a:xfrm>
          <a:prstGeom prst="rect">
            <a:avLst/>
          </a:prstGeom>
        </p:spPr>
      </p:pic>
      <p:pic>
        <p:nvPicPr>
          <p:cNvPr id="205" name="Picture 204"/>
          <p:cNvPicPr>
            <a:picLocks noChangeAspect="1"/>
          </p:cNvPicPr>
          <p:nvPr/>
        </p:nvPicPr>
        <p:blipFill>
          <a:blip r:embed="rId44"/>
          <a:stretch>
            <a:fillRect/>
          </a:stretch>
        </p:blipFill>
        <p:spPr>
          <a:xfrm>
            <a:off x="3501352" y="5221962"/>
            <a:ext cx="579170" cy="723963"/>
          </a:xfrm>
          <a:prstGeom prst="rect">
            <a:avLst/>
          </a:prstGeom>
        </p:spPr>
      </p:pic>
      <p:pic>
        <p:nvPicPr>
          <p:cNvPr id="206" name="Picture 205"/>
          <p:cNvPicPr>
            <a:picLocks noChangeAspect="1"/>
          </p:cNvPicPr>
          <p:nvPr/>
        </p:nvPicPr>
        <p:blipFill>
          <a:blip r:embed="rId45"/>
          <a:stretch>
            <a:fillRect/>
          </a:stretch>
        </p:blipFill>
        <p:spPr>
          <a:xfrm>
            <a:off x="4139989" y="5230965"/>
            <a:ext cx="586791" cy="739204"/>
          </a:xfrm>
          <a:prstGeom prst="rect">
            <a:avLst/>
          </a:prstGeom>
        </p:spPr>
      </p:pic>
      <p:pic>
        <p:nvPicPr>
          <p:cNvPr id="207" name="Picture 206"/>
          <p:cNvPicPr>
            <a:picLocks noChangeAspect="1"/>
          </p:cNvPicPr>
          <p:nvPr/>
        </p:nvPicPr>
        <p:blipFill>
          <a:blip r:embed="rId46"/>
          <a:stretch>
            <a:fillRect/>
          </a:stretch>
        </p:blipFill>
        <p:spPr>
          <a:xfrm>
            <a:off x="4786246" y="5255187"/>
            <a:ext cx="609653" cy="739204"/>
          </a:xfrm>
          <a:prstGeom prst="rect">
            <a:avLst/>
          </a:prstGeom>
        </p:spPr>
      </p:pic>
      <p:pic>
        <p:nvPicPr>
          <p:cNvPr id="208" name="Picture 207"/>
          <p:cNvPicPr>
            <a:picLocks noChangeAspect="1"/>
          </p:cNvPicPr>
          <p:nvPr/>
        </p:nvPicPr>
        <p:blipFill>
          <a:blip r:embed="rId47"/>
          <a:stretch>
            <a:fillRect/>
          </a:stretch>
        </p:blipFill>
        <p:spPr>
          <a:xfrm>
            <a:off x="5460133" y="5223321"/>
            <a:ext cx="609653" cy="754445"/>
          </a:xfrm>
          <a:prstGeom prst="rect">
            <a:avLst/>
          </a:prstGeom>
        </p:spPr>
      </p:pic>
      <p:pic>
        <p:nvPicPr>
          <p:cNvPr id="209" name="Picture 208"/>
          <p:cNvPicPr>
            <a:picLocks noChangeAspect="1"/>
          </p:cNvPicPr>
          <p:nvPr/>
        </p:nvPicPr>
        <p:blipFill>
          <a:blip r:embed="rId48"/>
          <a:stretch>
            <a:fillRect/>
          </a:stretch>
        </p:blipFill>
        <p:spPr>
          <a:xfrm>
            <a:off x="6106389" y="5264248"/>
            <a:ext cx="571550" cy="708721"/>
          </a:xfrm>
          <a:prstGeom prst="rect">
            <a:avLst/>
          </a:prstGeom>
        </p:spPr>
      </p:pic>
      <p:pic>
        <p:nvPicPr>
          <p:cNvPr id="210" name="Picture 209"/>
          <p:cNvPicPr>
            <a:picLocks noChangeAspect="1"/>
          </p:cNvPicPr>
          <p:nvPr/>
        </p:nvPicPr>
        <p:blipFill>
          <a:blip r:embed="rId49"/>
          <a:stretch>
            <a:fillRect/>
          </a:stretch>
        </p:blipFill>
        <p:spPr>
          <a:xfrm>
            <a:off x="6704851" y="5197019"/>
            <a:ext cx="647756" cy="754445"/>
          </a:xfrm>
          <a:prstGeom prst="rect">
            <a:avLst/>
          </a:prstGeom>
        </p:spPr>
      </p:pic>
      <p:pic>
        <p:nvPicPr>
          <p:cNvPr id="211" name="Picture 210"/>
          <p:cNvPicPr>
            <a:picLocks noChangeAspect="1"/>
          </p:cNvPicPr>
          <p:nvPr/>
        </p:nvPicPr>
        <p:blipFill>
          <a:blip r:embed="rId50"/>
          <a:stretch>
            <a:fillRect/>
          </a:stretch>
        </p:blipFill>
        <p:spPr>
          <a:xfrm>
            <a:off x="7351109" y="5220949"/>
            <a:ext cx="541067" cy="731583"/>
          </a:xfrm>
          <a:prstGeom prst="rect">
            <a:avLst/>
          </a:prstGeom>
        </p:spPr>
      </p:pic>
      <p:pic>
        <p:nvPicPr>
          <p:cNvPr id="212" name="Picture 211"/>
          <p:cNvPicPr>
            <a:picLocks noChangeAspect="1"/>
          </p:cNvPicPr>
          <p:nvPr/>
        </p:nvPicPr>
        <p:blipFill>
          <a:blip r:embed="rId51"/>
          <a:stretch>
            <a:fillRect/>
          </a:stretch>
        </p:blipFill>
        <p:spPr>
          <a:xfrm>
            <a:off x="7930752" y="5193208"/>
            <a:ext cx="586791" cy="739204"/>
          </a:xfrm>
          <a:prstGeom prst="rect">
            <a:avLst/>
          </a:prstGeom>
        </p:spPr>
      </p:pic>
      <p:pic>
        <p:nvPicPr>
          <p:cNvPr id="213" name="Picture 212"/>
          <p:cNvPicPr>
            <a:picLocks noChangeAspect="1"/>
          </p:cNvPicPr>
          <p:nvPr/>
        </p:nvPicPr>
        <p:blipFill>
          <a:blip r:embed="rId52"/>
          <a:stretch>
            <a:fillRect/>
          </a:stretch>
        </p:blipFill>
        <p:spPr>
          <a:xfrm>
            <a:off x="8523835" y="5207095"/>
            <a:ext cx="563929" cy="731583"/>
          </a:xfrm>
          <a:prstGeom prst="rect">
            <a:avLst/>
          </a:prstGeom>
        </p:spPr>
      </p:pic>
      <p:pic>
        <p:nvPicPr>
          <p:cNvPr id="214" name="Picture 213"/>
          <p:cNvPicPr>
            <a:picLocks noChangeAspect="1"/>
          </p:cNvPicPr>
          <p:nvPr/>
        </p:nvPicPr>
        <p:blipFill>
          <a:blip r:embed="rId53"/>
          <a:stretch>
            <a:fillRect/>
          </a:stretch>
        </p:blipFill>
        <p:spPr>
          <a:xfrm>
            <a:off x="9125631" y="5193209"/>
            <a:ext cx="586791" cy="731583"/>
          </a:xfrm>
          <a:prstGeom prst="rect">
            <a:avLst/>
          </a:prstGeom>
        </p:spPr>
      </p:pic>
      <p:pic>
        <p:nvPicPr>
          <p:cNvPr id="215" name="Picture 214"/>
          <p:cNvPicPr>
            <a:picLocks noChangeAspect="1"/>
          </p:cNvPicPr>
          <p:nvPr/>
        </p:nvPicPr>
        <p:blipFill>
          <a:blip r:embed="rId54"/>
          <a:stretch>
            <a:fillRect/>
          </a:stretch>
        </p:blipFill>
        <p:spPr>
          <a:xfrm>
            <a:off x="9391594" y="1491184"/>
            <a:ext cx="647756" cy="739204"/>
          </a:xfrm>
          <a:prstGeom prst="rect">
            <a:avLst/>
          </a:prstGeom>
        </p:spPr>
      </p:pic>
      <p:pic>
        <p:nvPicPr>
          <p:cNvPr id="216" name="Picture 215"/>
          <p:cNvPicPr>
            <a:picLocks noChangeAspect="1"/>
          </p:cNvPicPr>
          <p:nvPr/>
        </p:nvPicPr>
        <p:blipFill>
          <a:blip r:embed="rId55"/>
          <a:stretch>
            <a:fillRect/>
          </a:stretch>
        </p:blipFill>
        <p:spPr>
          <a:xfrm>
            <a:off x="9813243" y="5264248"/>
            <a:ext cx="507267" cy="628569"/>
          </a:xfrm>
          <a:prstGeom prst="rect">
            <a:avLst/>
          </a:prstGeom>
        </p:spPr>
      </p:pic>
    </p:spTree>
    <p:extLst>
      <p:ext uri="{BB962C8B-B14F-4D97-AF65-F5344CB8AC3E}">
        <p14:creationId xmlns:p14="http://schemas.microsoft.com/office/powerpoint/2010/main" val="1870809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A82A29E-8EC6-4D0C-88AC-575C5071B70C}"/>
              </a:ext>
            </a:extLst>
          </p:cNvPr>
          <p:cNvSpPr txBox="1"/>
          <p:nvPr/>
        </p:nvSpPr>
        <p:spPr>
          <a:xfrm>
            <a:off x="4998720" y="2194560"/>
            <a:ext cx="5006948" cy="646331"/>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6 people library staff, 1 5 </a:t>
            </a:r>
            <a:r>
              <a:rPr kumimoji="0" lang="en-US" sz="1800" b="0" i="0" u="none" strike="noStrike" kern="1200" cap="none" spc="0" normalizeH="0" baseline="0" noProof="0" dirty="0" err="1">
                <a:ln>
                  <a:noFill/>
                </a:ln>
                <a:solidFill>
                  <a:prstClr val="black"/>
                </a:solidFill>
                <a:effectLst/>
                <a:uLnTx/>
                <a:uFillTx/>
                <a:latin typeface="Gill Sans MT" panose="020B0502020104020203"/>
                <a:ea typeface="+mn-ea"/>
                <a:cs typeface="+mn-cs"/>
              </a:rPr>
              <a:t>hr</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r>
              <a:rPr kumimoji="0" lang="en-US" sz="1800" b="0" i="0" u="none" strike="noStrike" kern="1200" cap="none" spc="0" normalizeH="0" baseline="0" noProof="0" dirty="0" err="1">
                <a:ln>
                  <a:noFill/>
                </a:ln>
                <a:solidFill>
                  <a:prstClr val="black"/>
                </a:solidFill>
                <a:effectLst/>
                <a:uLnTx/>
                <a:uFillTx/>
                <a:latin typeface="Gill Sans MT" panose="020B0502020104020203"/>
                <a:ea typeface="+mn-ea"/>
                <a:cs typeface="+mn-cs"/>
              </a:rPr>
              <a:t>wk</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data remediator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4 rotate primary responsibility for email support</a:t>
            </a:r>
          </a:p>
        </p:txBody>
      </p:sp>
    </p:spTree>
    <p:extLst>
      <p:ext uri="{BB962C8B-B14F-4D97-AF65-F5344CB8AC3E}">
        <p14:creationId xmlns:p14="http://schemas.microsoft.com/office/powerpoint/2010/main" val="1304894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4B7B-0DC9-4AC4-98DD-673691EA3F8A}"/>
              </a:ext>
            </a:extLst>
          </p:cNvPr>
          <p:cNvSpPr>
            <a:spLocks noGrp="1"/>
          </p:cNvSpPr>
          <p:nvPr>
            <p:ph type="title"/>
          </p:nvPr>
        </p:nvSpPr>
        <p:spPr/>
        <p:txBody>
          <a:bodyPr/>
          <a:lstStyle/>
          <a:p>
            <a:r>
              <a:rPr lang="en-US" dirty="0"/>
              <a:t>Service Lead and Developer Roles</a:t>
            </a:r>
          </a:p>
        </p:txBody>
      </p:sp>
      <p:sp>
        <p:nvSpPr>
          <p:cNvPr id="3" name="Content Placeholder 2">
            <a:extLst>
              <a:ext uri="{FF2B5EF4-FFF2-40B4-BE49-F238E27FC236}">
                <a16:creationId xmlns:a16="http://schemas.microsoft.com/office/drawing/2014/main" id="{97AA5850-3B0C-43F6-B0FB-7A982B906E9A}"/>
              </a:ext>
            </a:extLst>
          </p:cNvPr>
          <p:cNvSpPr>
            <a:spLocks noGrp="1"/>
          </p:cNvSpPr>
          <p:nvPr>
            <p:ph idx="1"/>
          </p:nvPr>
        </p:nvSpPr>
        <p:spPr>
          <a:xfrm>
            <a:off x="1251678" y="1295400"/>
            <a:ext cx="10178322" cy="5318759"/>
          </a:xfrm>
        </p:spPr>
        <p:txBody>
          <a:bodyPr>
            <a:normAutofit/>
          </a:bodyPr>
          <a:lstStyle/>
          <a:p>
            <a:r>
              <a:rPr lang="en-US" dirty="0"/>
              <a:t>Administrator / Communicator (1 FTE)</a:t>
            </a:r>
          </a:p>
          <a:p>
            <a:pPr lvl="1"/>
            <a:r>
              <a:rPr lang="en-US" dirty="0"/>
              <a:t>Test/verify</a:t>
            </a:r>
          </a:p>
          <a:p>
            <a:pPr lvl="2"/>
            <a:r>
              <a:rPr lang="en-US" dirty="0"/>
              <a:t>Synchronizations and imports from other sources (internal and external)</a:t>
            </a:r>
          </a:p>
          <a:p>
            <a:pPr lvl="2"/>
            <a:r>
              <a:rPr lang="en-US" dirty="0"/>
              <a:t>New features in the platform</a:t>
            </a:r>
          </a:p>
          <a:p>
            <a:pPr lvl="2"/>
            <a:r>
              <a:rPr lang="en-US" dirty="0"/>
              <a:t>Define data remediation projects</a:t>
            </a:r>
          </a:p>
          <a:p>
            <a:pPr lvl="1"/>
            <a:r>
              <a:rPr lang="en-US" dirty="0"/>
              <a:t>Communicate</a:t>
            </a:r>
          </a:p>
          <a:p>
            <a:pPr lvl="2"/>
            <a:r>
              <a:rPr lang="en-US" dirty="0"/>
              <a:t>With the vendor about what’s working, what isn’t, and what we need</a:t>
            </a:r>
          </a:p>
          <a:p>
            <a:pPr lvl="2"/>
            <a:r>
              <a:rPr lang="en-US" dirty="0"/>
              <a:t>With researchers who have profiles</a:t>
            </a:r>
          </a:p>
          <a:p>
            <a:pPr lvl="2"/>
            <a:r>
              <a:rPr lang="en-US" dirty="0"/>
              <a:t>With administrative staff making use of/adding to the data</a:t>
            </a:r>
          </a:p>
          <a:p>
            <a:pPr lvl="2"/>
            <a:r>
              <a:rPr lang="en-US" dirty="0"/>
              <a:t>With Libraries staff (lead RIM Support Team, coordinate with Research Service Coordinators)</a:t>
            </a:r>
          </a:p>
          <a:p>
            <a:r>
              <a:rPr lang="en-US" dirty="0"/>
              <a:t>Developer (1 FTE for 2 years)</a:t>
            </a:r>
          </a:p>
          <a:p>
            <a:pPr lvl="1"/>
            <a:r>
              <a:rPr lang="en-US" dirty="0"/>
              <a:t>Automate synchronization with PeopleSoft HR and Financial data sources</a:t>
            </a:r>
          </a:p>
          <a:p>
            <a:pPr lvl="1"/>
            <a:r>
              <a:rPr lang="en-US" dirty="0"/>
              <a:t>Design an internal Oracle database (Experts Data Warehouse) and automate updates from Experts@Minnesota to </a:t>
            </a:r>
            <a:r>
              <a:rPr lang="en-US" dirty="0" err="1"/>
              <a:t>ExpertsDW</a:t>
            </a:r>
            <a:endParaRPr lang="en-US" dirty="0"/>
          </a:p>
        </p:txBody>
      </p:sp>
    </p:spTree>
    <p:extLst>
      <p:ext uri="{BB962C8B-B14F-4D97-AF65-F5344CB8AC3E}">
        <p14:creationId xmlns:p14="http://schemas.microsoft.com/office/powerpoint/2010/main" val="3601449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wT_bCMtbH2Fvhd1n9ROcrYsQk_mOZk5s6v_F7PrBDcqlKNksdkhcJg6vzEv_c4DPEHiAX9hKcDzINNmgB7LUoN6Jq8mOxdu9eUYn3JcyfTUJdBrzPTgw4yhGZvFA51qSwcM6zbdK4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93" y="269320"/>
            <a:ext cx="11922024" cy="471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176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4.googleusercontent.com/UWsA9SzhFturAWEAYvLtiKEzljPw8iG1CRofTc4xanqW6Nd6zvdj0Iv46JFm89imSRYYOx-QTQKKS5K5XqMuztiMn4ozutmod3ApiaXFtT6Y6Gf3b0cnU4QW1hMdU6sgfMbX2XDoVz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29" y="338506"/>
            <a:ext cx="11826949" cy="578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984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0"/>
          </a:blip>
          <a:stretch>
            <a:fillRect/>
          </a:stretch>
        </p:blipFill>
        <p:spPr>
          <a:xfrm>
            <a:off x="7871397" y="2587625"/>
            <a:ext cx="4139628" cy="4127500"/>
          </a:xfrm>
          <a:prstGeom prst="rect">
            <a:avLst/>
          </a:prstGeom>
        </p:spPr>
      </p:pic>
      <p:sp>
        <p:nvSpPr>
          <p:cNvPr id="2" name="Title 1"/>
          <p:cNvSpPr>
            <a:spLocks noGrp="1"/>
          </p:cNvSpPr>
          <p:nvPr>
            <p:ph type="title"/>
          </p:nvPr>
        </p:nvSpPr>
        <p:spPr>
          <a:xfrm>
            <a:off x="3213100" y="1855790"/>
            <a:ext cx="3721100" cy="976312"/>
          </a:xfrm>
        </p:spPr>
        <p:txBody>
          <a:bodyPr>
            <a:normAutofit fontScale="90000"/>
          </a:bodyPr>
          <a:lstStyle/>
          <a:p>
            <a:r>
              <a:rPr lang="en-US" cap="none" dirty="0"/>
              <a:t>Anne E. Rauh</a:t>
            </a:r>
            <a:br>
              <a:rPr lang="en-US" cap="none" dirty="0"/>
            </a:br>
            <a:endParaRPr lang="en-US" cap="none" dirty="0"/>
          </a:p>
        </p:txBody>
      </p:sp>
      <p:sp>
        <p:nvSpPr>
          <p:cNvPr id="3" name="Text Placeholder 2"/>
          <p:cNvSpPr>
            <a:spLocks noGrp="1"/>
          </p:cNvSpPr>
          <p:nvPr>
            <p:ph type="body" idx="1"/>
          </p:nvPr>
        </p:nvSpPr>
        <p:spPr>
          <a:xfrm>
            <a:off x="3213100" y="3365500"/>
            <a:ext cx="10363200" cy="965200"/>
          </a:xfrm>
        </p:spPr>
        <p:txBody>
          <a:bodyPr>
            <a:normAutofit fontScale="92500" lnSpcReduction="20000"/>
          </a:bodyPr>
          <a:lstStyle/>
          <a:p>
            <a:r>
              <a:rPr lang="en-US" dirty="0"/>
              <a:t>Interim Head of Collections and Research Services</a:t>
            </a:r>
          </a:p>
          <a:p>
            <a:r>
              <a:rPr lang="en-US" dirty="0"/>
              <a:t>Syracuse University Libraries</a:t>
            </a:r>
          </a:p>
          <a:p>
            <a:r>
              <a:rPr lang="en-US" dirty="0">
                <a:hlinkClick r:id="rId4"/>
              </a:rPr>
              <a:t>aerauh@syr.edu</a:t>
            </a:r>
            <a:endParaRPr lang="en-US" dirty="0"/>
          </a:p>
          <a:p>
            <a:endParaRPr lang="en-US" dirty="0"/>
          </a:p>
          <a:p>
            <a:endParaRPr lang="en-US" dirty="0"/>
          </a:p>
          <a:p>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69" y="1892864"/>
            <a:ext cx="2373312" cy="2449665"/>
          </a:xfrm>
          <a:prstGeom prst="rect">
            <a:avLst/>
          </a:prstGeom>
        </p:spPr>
      </p:pic>
    </p:spTree>
    <p:extLst>
      <p:ext uri="{BB962C8B-B14F-4D97-AF65-F5344CB8AC3E}">
        <p14:creationId xmlns:p14="http://schemas.microsoft.com/office/powerpoint/2010/main" val="34160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2E2F1349-3517-4E2B-B8F1-DA260ACBE738}"/>
              </a:ext>
            </a:extLst>
          </p:cNvPr>
          <p:cNvSpPr>
            <a:spLocks noGrp="1"/>
          </p:cNvSpPr>
          <p:nvPr>
            <p:ph type="body" sz="quarter" idx="13"/>
          </p:nvPr>
        </p:nvSpPr>
        <p:spPr/>
        <p:txBody>
          <a:bodyPr/>
          <a:lstStyle/>
          <a:p>
            <a:r>
              <a:rPr lang="de-DE"/>
              <a:t>Research Information Management</a:t>
            </a:r>
          </a:p>
        </p:txBody>
      </p:sp>
      <p:sp>
        <p:nvSpPr>
          <p:cNvPr id="2" name="Textplatzhalter 1">
            <a:extLst>
              <a:ext uri="{FF2B5EF4-FFF2-40B4-BE49-F238E27FC236}">
                <a16:creationId xmlns:a16="http://schemas.microsoft.com/office/drawing/2014/main" id="{6360A158-AD46-43E7-BAE1-872403F8E6B8}"/>
              </a:ext>
            </a:extLst>
          </p:cNvPr>
          <p:cNvSpPr>
            <a:spLocks noGrp="1"/>
          </p:cNvSpPr>
          <p:nvPr>
            <p:ph type="body" sz="quarter" idx="12"/>
          </p:nvPr>
        </p:nvSpPr>
        <p:spPr>
          <a:xfrm>
            <a:off x="454381" y="1372996"/>
            <a:ext cx="7343897" cy="4475171"/>
          </a:xfrm>
        </p:spPr>
        <p:txBody>
          <a:bodyPr/>
          <a:lstStyle/>
          <a:p>
            <a:r>
              <a:rPr lang="de-DE" b="1"/>
              <a:t>Research Information: </a:t>
            </a:r>
            <a:r>
              <a:rPr lang="de-DE" err="1">
                <a:cs typeface="Arial"/>
                <a:sym typeface="Arial"/>
              </a:rPr>
              <a:t>M</a:t>
            </a:r>
            <a:r>
              <a:rPr lang="de-DE" err="1">
                <a:ea typeface="Arial"/>
                <a:cs typeface="Arial"/>
                <a:sym typeface="Arial"/>
              </a:rPr>
              <a:t>etadata</a:t>
            </a:r>
            <a:r>
              <a:rPr lang="de-DE">
                <a:ea typeface="Arial"/>
                <a:cs typeface="Arial"/>
                <a:sym typeface="Arial"/>
              </a:rPr>
              <a:t> </a:t>
            </a:r>
            <a:r>
              <a:rPr lang="de-DE" err="1">
                <a:ea typeface="Arial"/>
                <a:cs typeface="Arial"/>
                <a:sym typeface="Arial"/>
              </a:rPr>
              <a:t>about</a:t>
            </a:r>
            <a:r>
              <a:rPr lang="de-DE">
                <a:ea typeface="Arial"/>
                <a:cs typeface="Arial"/>
                <a:sym typeface="Arial"/>
              </a:rPr>
              <a:t> research </a:t>
            </a:r>
            <a:r>
              <a:rPr lang="de-DE" err="1">
                <a:ea typeface="Arial"/>
                <a:cs typeface="Arial"/>
                <a:sym typeface="Arial"/>
              </a:rPr>
              <a:t>activities</a:t>
            </a:r>
            <a:r>
              <a:rPr lang="de-DE">
                <a:ea typeface="Arial"/>
                <a:cs typeface="Arial"/>
                <a:sym typeface="Arial"/>
              </a:rPr>
              <a:t> and </a:t>
            </a:r>
            <a:r>
              <a:rPr lang="de-DE" err="1">
                <a:ea typeface="Arial"/>
                <a:cs typeface="Arial"/>
                <a:sym typeface="Arial"/>
              </a:rPr>
              <a:t>outputs</a:t>
            </a:r>
            <a:r>
              <a:rPr lang="de-DE">
                <a:ea typeface="Arial"/>
                <a:cs typeface="Arial"/>
                <a:sym typeface="Arial"/>
              </a:rPr>
              <a:t> (e.g. </a:t>
            </a:r>
            <a:r>
              <a:rPr lang="de-DE" err="1">
                <a:ea typeface="Arial"/>
                <a:cs typeface="Arial"/>
                <a:sym typeface="Arial"/>
              </a:rPr>
              <a:t>projects</a:t>
            </a:r>
            <a:r>
              <a:rPr lang="de-DE">
                <a:ea typeface="Arial"/>
                <a:cs typeface="Arial"/>
                <a:sym typeface="Arial"/>
              </a:rPr>
              <a:t>, </a:t>
            </a:r>
            <a:r>
              <a:rPr lang="de-DE" err="1">
                <a:ea typeface="Arial"/>
                <a:cs typeface="Arial"/>
                <a:sym typeface="Arial"/>
              </a:rPr>
              <a:t>publications</a:t>
            </a:r>
            <a:r>
              <a:rPr lang="de-DE">
                <a:ea typeface="Arial"/>
                <a:cs typeface="Arial"/>
                <a:sym typeface="Arial"/>
              </a:rPr>
              <a:t>, …)</a:t>
            </a:r>
          </a:p>
          <a:p>
            <a:r>
              <a:rPr lang="de-DE" b="1">
                <a:cs typeface="Arial"/>
                <a:sym typeface="Arial"/>
              </a:rPr>
              <a:t>Research Information Management (RIM):</a:t>
            </a:r>
            <a:r>
              <a:rPr lang="de-DE">
                <a:cs typeface="Arial"/>
                <a:sym typeface="Arial"/>
              </a:rPr>
              <a:t> </a:t>
            </a:r>
            <a:br>
              <a:rPr lang="de-DE">
                <a:cs typeface="Arial"/>
                <a:sym typeface="Arial"/>
              </a:rPr>
            </a:br>
            <a:r>
              <a:rPr lang="de-DE">
                <a:cs typeface="Arial"/>
                <a:sym typeface="Arial"/>
              </a:rPr>
              <a:t>A</a:t>
            </a:r>
            <a:r>
              <a:rPr lang="de-DE">
                <a:ea typeface="Arial"/>
                <a:cs typeface="Arial"/>
                <a:sym typeface="Arial"/>
              </a:rPr>
              <a:t>ggregation, </a:t>
            </a:r>
            <a:r>
              <a:rPr lang="de-DE" err="1">
                <a:ea typeface="Arial"/>
                <a:cs typeface="Arial"/>
                <a:sym typeface="Arial"/>
              </a:rPr>
              <a:t>curation</a:t>
            </a:r>
            <a:r>
              <a:rPr lang="de-DE">
                <a:ea typeface="Arial"/>
                <a:cs typeface="Arial"/>
                <a:sym typeface="Arial"/>
              </a:rPr>
              <a:t>, &amp; </a:t>
            </a:r>
            <a:r>
              <a:rPr lang="de-DE" err="1">
                <a:ea typeface="Arial"/>
                <a:cs typeface="Arial"/>
                <a:sym typeface="Arial"/>
              </a:rPr>
              <a:t>utilization</a:t>
            </a:r>
            <a:r>
              <a:rPr lang="de-DE">
                <a:ea typeface="Arial"/>
                <a:cs typeface="Arial"/>
                <a:sym typeface="Arial"/>
              </a:rPr>
              <a:t> </a:t>
            </a:r>
            <a:r>
              <a:rPr lang="de-DE" err="1">
                <a:ea typeface="Arial"/>
                <a:cs typeface="Arial"/>
                <a:sym typeface="Arial"/>
              </a:rPr>
              <a:t>of</a:t>
            </a:r>
            <a:r>
              <a:rPr lang="de-DE">
                <a:ea typeface="Arial"/>
                <a:cs typeface="Arial"/>
                <a:sym typeface="Arial"/>
              </a:rPr>
              <a:t> research </a:t>
            </a:r>
            <a:r>
              <a:rPr lang="de-DE" err="1">
                <a:ea typeface="Arial"/>
                <a:cs typeface="Arial"/>
                <a:sym typeface="Arial"/>
              </a:rPr>
              <a:t>information</a:t>
            </a:r>
            <a:br>
              <a:rPr lang="de-DE">
                <a:ea typeface="Arial"/>
                <a:cs typeface="Arial"/>
                <a:sym typeface="Arial"/>
              </a:rPr>
            </a:br>
            <a:r>
              <a:rPr lang="de-DE">
                <a:ea typeface="Arial"/>
                <a:cs typeface="Arial"/>
                <a:sym typeface="Arial"/>
              </a:rPr>
              <a:t>(e.g. in CRIS </a:t>
            </a:r>
            <a:r>
              <a:rPr lang="de-DE" err="1">
                <a:ea typeface="Arial"/>
                <a:cs typeface="Arial"/>
                <a:sym typeface="Arial"/>
              </a:rPr>
              <a:t>systems</a:t>
            </a:r>
            <a:r>
              <a:rPr lang="de-DE">
                <a:ea typeface="Arial"/>
                <a:cs typeface="Arial"/>
                <a:sym typeface="Arial"/>
              </a:rPr>
              <a:t>)</a:t>
            </a:r>
          </a:p>
        </p:txBody>
      </p:sp>
      <p:pic>
        <p:nvPicPr>
          <p:cNvPr id="7" name="Picture 11" descr="A screenshot of a cell phone&#10;&#10;Description generated with high confidence">
            <a:extLst>
              <a:ext uri="{FF2B5EF4-FFF2-40B4-BE49-F238E27FC236}">
                <a16:creationId xmlns:a16="http://schemas.microsoft.com/office/drawing/2014/main" id="{6503ACFA-ADD3-4EDD-B38C-03C98E96078B}"/>
              </a:ext>
            </a:extLst>
          </p:cNvPr>
          <p:cNvPicPr>
            <a:picLocks noChangeAspect="1"/>
          </p:cNvPicPr>
          <p:nvPr/>
        </p:nvPicPr>
        <p:blipFill>
          <a:blip r:embed="rId3"/>
          <a:stretch>
            <a:fillRect/>
          </a:stretch>
        </p:blipFill>
        <p:spPr>
          <a:xfrm>
            <a:off x="7904660" y="1981200"/>
            <a:ext cx="2933700" cy="2286000"/>
          </a:xfrm>
          <a:prstGeom prst="rect">
            <a:avLst/>
          </a:prstGeom>
        </p:spPr>
      </p:pic>
      <p:pic>
        <p:nvPicPr>
          <p:cNvPr id="8" name="Picture 14" descr="A screenshot of a cell phone&#10;&#10;Description generated with very high confidence">
            <a:extLst>
              <a:ext uri="{FF2B5EF4-FFF2-40B4-BE49-F238E27FC236}">
                <a16:creationId xmlns:a16="http://schemas.microsoft.com/office/drawing/2014/main" id="{4D06D79F-BB91-4678-BAE6-CEC35003D1B0}"/>
              </a:ext>
            </a:extLst>
          </p:cNvPr>
          <p:cNvPicPr>
            <a:picLocks noChangeAspect="1"/>
          </p:cNvPicPr>
          <p:nvPr/>
        </p:nvPicPr>
        <p:blipFill>
          <a:blip r:embed="rId4"/>
          <a:stretch>
            <a:fillRect/>
          </a:stretch>
        </p:blipFill>
        <p:spPr>
          <a:xfrm>
            <a:off x="8209951" y="4412533"/>
            <a:ext cx="3593380" cy="1397239"/>
          </a:xfrm>
          <a:prstGeom prst="rect">
            <a:avLst/>
          </a:prstGeom>
        </p:spPr>
      </p:pic>
      <p:pic>
        <p:nvPicPr>
          <p:cNvPr id="3" name="Picture 2">
            <a:extLst>
              <a:ext uri="{FF2B5EF4-FFF2-40B4-BE49-F238E27FC236}">
                <a16:creationId xmlns:a16="http://schemas.microsoft.com/office/drawing/2014/main" id="{7AC28BFD-C929-7B4C-BDA4-9350A6599366}"/>
              </a:ext>
            </a:extLst>
          </p:cNvPr>
          <p:cNvPicPr>
            <a:picLocks noChangeAspect="1"/>
          </p:cNvPicPr>
          <p:nvPr/>
        </p:nvPicPr>
        <p:blipFill>
          <a:blip r:embed="rId5"/>
          <a:stretch>
            <a:fillRect/>
          </a:stretch>
        </p:blipFill>
        <p:spPr>
          <a:xfrm>
            <a:off x="5698602" y="4630239"/>
            <a:ext cx="2099676" cy="1397239"/>
          </a:xfrm>
          <a:prstGeom prst="rect">
            <a:avLst/>
          </a:prstGeom>
        </p:spPr>
      </p:pic>
      <p:pic>
        <p:nvPicPr>
          <p:cNvPr id="5" name="Picture 4">
            <a:extLst>
              <a:ext uri="{FF2B5EF4-FFF2-40B4-BE49-F238E27FC236}">
                <a16:creationId xmlns:a16="http://schemas.microsoft.com/office/drawing/2014/main" id="{8DE6FA93-FDF1-7D48-9304-99CCF5380CD4}"/>
              </a:ext>
            </a:extLst>
          </p:cNvPr>
          <p:cNvPicPr>
            <a:picLocks noChangeAspect="1"/>
          </p:cNvPicPr>
          <p:nvPr/>
        </p:nvPicPr>
        <p:blipFill>
          <a:blip r:embed="rId6"/>
          <a:stretch>
            <a:fillRect/>
          </a:stretch>
        </p:blipFill>
        <p:spPr>
          <a:xfrm>
            <a:off x="9337643" y="1494053"/>
            <a:ext cx="2648398" cy="660625"/>
          </a:xfrm>
          <a:prstGeom prst="rect">
            <a:avLst/>
          </a:prstGeom>
        </p:spPr>
      </p:pic>
      <p:sp>
        <p:nvSpPr>
          <p:cNvPr id="10" name="Rectangle 9">
            <a:extLst>
              <a:ext uri="{FF2B5EF4-FFF2-40B4-BE49-F238E27FC236}">
                <a16:creationId xmlns:a16="http://schemas.microsoft.com/office/drawing/2014/main" id="{16FEFDF4-2B57-1541-9581-F2E461773C02}"/>
              </a:ext>
            </a:extLst>
          </p:cNvPr>
          <p:cNvSpPr/>
          <p:nvPr/>
        </p:nvSpPr>
        <p:spPr>
          <a:xfrm>
            <a:off x="0" y="6209849"/>
            <a:ext cx="3276600" cy="415498"/>
          </a:xfrm>
          <a:prstGeom prst="rect">
            <a:avLst/>
          </a:prstGeom>
          <a:solidFill>
            <a:srgbClr val="A9306F"/>
          </a:solidFill>
        </p:spPr>
        <p:txBody>
          <a:bodyPr wrap="square">
            <a:spAutoFit/>
          </a:bodyPr>
          <a:lstStyle/>
          <a:p>
            <a:pPr algn="ctr" defTabSz="914377"/>
            <a:r>
              <a:rPr lang="en-US" sz="2100" dirty="0" err="1">
                <a:solidFill>
                  <a:srgbClr val="FFFFFF"/>
                </a:solidFill>
                <a:ea typeface="+mn-ea"/>
              </a:rPr>
              <a:t>oc.lc</a:t>
            </a:r>
            <a:r>
              <a:rPr lang="en-US" sz="2100" dirty="0">
                <a:solidFill>
                  <a:srgbClr val="FFFFFF"/>
                </a:solidFill>
                <a:ea typeface="+mn-ea"/>
              </a:rPr>
              <a:t>/rim</a:t>
            </a:r>
          </a:p>
        </p:txBody>
      </p:sp>
    </p:spTree>
    <p:extLst>
      <p:ext uri="{BB962C8B-B14F-4D97-AF65-F5344CB8AC3E}">
        <p14:creationId xmlns:p14="http://schemas.microsoft.com/office/powerpoint/2010/main" val="318220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Syracuse University</a:t>
            </a:r>
          </a:p>
        </p:txBody>
      </p:sp>
      <p:sp>
        <p:nvSpPr>
          <p:cNvPr id="3" name="Content Placeholder 2"/>
          <p:cNvSpPr>
            <a:spLocks noGrp="1"/>
          </p:cNvSpPr>
          <p:nvPr>
            <p:ph sz="half" idx="2"/>
          </p:nvPr>
        </p:nvSpPr>
        <p:spPr>
          <a:xfrm>
            <a:off x="609600" y="1556335"/>
            <a:ext cx="5386917" cy="3951288"/>
          </a:xfrm>
        </p:spPr>
        <p:txBody>
          <a:bodyPr/>
          <a:lstStyle/>
          <a:p>
            <a:r>
              <a:rPr lang="en-US" dirty="0"/>
              <a:t>Private research university</a:t>
            </a:r>
          </a:p>
          <a:p>
            <a:r>
              <a:rPr lang="en-US" dirty="0"/>
              <a:t>In the 2015 Carnegie Classification of Institutions of Higher Education, moved from R2 to R1</a:t>
            </a:r>
          </a:p>
        </p:txBody>
      </p:sp>
      <p:sp>
        <p:nvSpPr>
          <p:cNvPr id="7" name="Content Placeholder 6"/>
          <p:cNvSpPr>
            <a:spLocks noGrp="1"/>
          </p:cNvSpPr>
          <p:nvPr>
            <p:ph sz="quarter" idx="4"/>
          </p:nvPr>
        </p:nvSpPr>
        <p:spPr>
          <a:xfrm>
            <a:off x="6289620" y="1561261"/>
            <a:ext cx="5389033" cy="3951288"/>
          </a:xfrm>
        </p:spPr>
        <p:txBody>
          <a:bodyPr/>
          <a:lstStyle/>
          <a:p>
            <a:r>
              <a:rPr lang="en-US" dirty="0"/>
              <a:t>15,000 undergraduates</a:t>
            </a:r>
          </a:p>
          <a:p>
            <a:r>
              <a:rPr lang="en-US" dirty="0"/>
              <a:t>5,000 graduate students</a:t>
            </a:r>
          </a:p>
          <a:p>
            <a:pPr marL="0" indent="0">
              <a:buNone/>
            </a:pPr>
            <a:endParaRPr lang="en-US" dirty="0"/>
          </a:p>
          <a:p>
            <a:endParaRPr lang="en-US" dirty="0"/>
          </a:p>
        </p:txBody>
      </p:sp>
      <p:pic>
        <p:nvPicPr>
          <p:cNvPr id="4" name="Picture 3"/>
          <p:cNvPicPr>
            <a:picLocks noChangeAspect="1"/>
          </p:cNvPicPr>
          <p:nvPr/>
        </p:nvPicPr>
        <p:blipFill rotWithShape="1">
          <a:blip r:embed="rId3"/>
          <a:srcRect r="1497"/>
          <a:stretch/>
        </p:blipFill>
        <p:spPr>
          <a:xfrm>
            <a:off x="0" y="3474587"/>
            <a:ext cx="12192000" cy="3383413"/>
          </a:xfrm>
          <a:prstGeom prst="rect">
            <a:avLst/>
          </a:prstGeom>
        </p:spPr>
      </p:pic>
    </p:spTree>
    <p:extLst>
      <p:ext uri="{BB962C8B-B14F-4D97-AF65-F5344CB8AC3E}">
        <p14:creationId xmlns:p14="http://schemas.microsoft.com/office/powerpoint/2010/main" val="159865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a:t>
            </a:r>
          </a:p>
        </p:txBody>
      </p:sp>
      <p:sp>
        <p:nvSpPr>
          <p:cNvPr id="5" name="Text Placeholder 4"/>
          <p:cNvSpPr>
            <a:spLocks noGrp="1"/>
          </p:cNvSpPr>
          <p:nvPr>
            <p:ph type="body" idx="1"/>
          </p:nvPr>
        </p:nvSpPr>
        <p:spPr/>
        <p:txBody>
          <a:bodyPr/>
          <a:lstStyle/>
          <a:p>
            <a:endParaRPr lang="en-US"/>
          </a:p>
        </p:txBody>
      </p:sp>
      <p:pic>
        <p:nvPicPr>
          <p:cNvPr id="6" name="Picture 5"/>
          <p:cNvPicPr>
            <a:picLocks noChangeAspect="1"/>
          </p:cNvPicPr>
          <p:nvPr/>
        </p:nvPicPr>
        <p:blipFill>
          <a:blip r:embed="rId3">
            <a:alphaModFix amt="70000"/>
          </a:blip>
          <a:stretch>
            <a:fillRect/>
          </a:stretch>
        </p:blipFill>
        <p:spPr>
          <a:xfrm>
            <a:off x="7871397" y="2587625"/>
            <a:ext cx="4139628" cy="4127500"/>
          </a:xfrm>
          <a:prstGeom prst="rect">
            <a:avLst/>
          </a:prstGeom>
        </p:spPr>
      </p:pic>
    </p:spTree>
    <p:extLst>
      <p:ext uri="{BB962C8B-B14F-4D97-AF65-F5344CB8AC3E}">
        <p14:creationId xmlns:p14="http://schemas.microsoft.com/office/powerpoint/2010/main" val="3986801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Project Goals</a:t>
            </a:r>
          </a:p>
        </p:txBody>
      </p:sp>
      <p:sp>
        <p:nvSpPr>
          <p:cNvPr id="3" name="Content Placeholder 2"/>
          <p:cNvSpPr>
            <a:spLocks noGrp="1"/>
          </p:cNvSpPr>
          <p:nvPr>
            <p:ph idx="1"/>
          </p:nvPr>
        </p:nvSpPr>
        <p:spPr/>
        <p:txBody>
          <a:bodyPr/>
          <a:lstStyle/>
          <a:p>
            <a:r>
              <a:rPr lang="en-US" dirty="0"/>
              <a:t>Find Expertise </a:t>
            </a:r>
          </a:p>
          <a:p>
            <a:r>
              <a:rPr lang="en-US" dirty="0"/>
              <a:t>Grow Collaboration </a:t>
            </a:r>
          </a:p>
          <a:p>
            <a:r>
              <a:rPr lang="en-US" dirty="0"/>
              <a:t>Propel Research</a:t>
            </a:r>
          </a:p>
        </p:txBody>
      </p:sp>
    </p:spTree>
    <p:extLst>
      <p:ext uri="{BB962C8B-B14F-4D97-AF65-F5344CB8AC3E}">
        <p14:creationId xmlns:p14="http://schemas.microsoft.com/office/powerpoint/2010/main" val="1451412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1: Identifying Expertise</a:t>
            </a:r>
          </a:p>
        </p:txBody>
      </p:sp>
      <p:sp>
        <p:nvSpPr>
          <p:cNvPr id="3" name="Content Placeholder 2"/>
          <p:cNvSpPr>
            <a:spLocks noGrp="1"/>
          </p:cNvSpPr>
          <p:nvPr>
            <p:ph idx="1"/>
          </p:nvPr>
        </p:nvSpPr>
        <p:spPr/>
        <p:txBody>
          <a:bodyPr/>
          <a:lstStyle/>
          <a:p>
            <a:r>
              <a:rPr lang="en-US" dirty="0"/>
              <a:t>No systematic way to identify which faculty do what research</a:t>
            </a:r>
          </a:p>
          <a:p>
            <a:r>
              <a:rPr lang="en-US" dirty="0"/>
              <a:t>No expertise database</a:t>
            </a:r>
          </a:p>
          <a:p>
            <a:r>
              <a:rPr lang="en-US" dirty="0"/>
              <a:t>No way to see interdepartmental or cross-college collaborations</a:t>
            </a:r>
          </a:p>
          <a:p>
            <a:endParaRPr lang="en-US" dirty="0"/>
          </a:p>
          <a:p>
            <a:endParaRPr lang="en-US" dirty="0"/>
          </a:p>
        </p:txBody>
      </p:sp>
    </p:spTree>
    <p:extLst>
      <p:ext uri="{BB962C8B-B14F-4D97-AF65-F5344CB8AC3E}">
        <p14:creationId xmlns:p14="http://schemas.microsoft.com/office/powerpoint/2010/main" val="311985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 2: Matching Funding</a:t>
            </a:r>
          </a:p>
        </p:txBody>
      </p:sp>
      <p:sp>
        <p:nvSpPr>
          <p:cNvPr id="3" name="Content Placeholder 2"/>
          <p:cNvSpPr>
            <a:spLocks noGrp="1"/>
          </p:cNvSpPr>
          <p:nvPr>
            <p:ph idx="1"/>
          </p:nvPr>
        </p:nvSpPr>
        <p:spPr/>
        <p:txBody>
          <a:bodyPr/>
          <a:lstStyle/>
          <a:p>
            <a:r>
              <a:rPr lang="en-US" dirty="0"/>
              <a:t>No systematic way to align funding opportunities with researchers</a:t>
            </a:r>
          </a:p>
          <a:p>
            <a:r>
              <a:rPr lang="en-US" dirty="0"/>
              <a:t>University’s other funding search mechanisms require significant researcher effort</a:t>
            </a:r>
          </a:p>
          <a:p>
            <a:endParaRPr lang="en-US" dirty="0"/>
          </a:p>
        </p:txBody>
      </p:sp>
    </p:spTree>
    <p:extLst>
      <p:ext uri="{BB962C8B-B14F-4D97-AF65-F5344CB8AC3E}">
        <p14:creationId xmlns:p14="http://schemas.microsoft.com/office/powerpoint/2010/main" val="4085401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 3: Reduce Burden</a:t>
            </a:r>
          </a:p>
        </p:txBody>
      </p:sp>
      <p:sp>
        <p:nvSpPr>
          <p:cNvPr id="3" name="Content Placeholder 2"/>
          <p:cNvSpPr>
            <a:spLocks noGrp="1"/>
          </p:cNvSpPr>
          <p:nvPr>
            <p:ph idx="1"/>
          </p:nvPr>
        </p:nvSpPr>
        <p:spPr/>
        <p:txBody>
          <a:bodyPr/>
          <a:lstStyle/>
          <a:p>
            <a:r>
              <a:rPr lang="en-US" dirty="0"/>
              <a:t>Reduce duplicate efforts to maintain publication records and grant information across campus</a:t>
            </a:r>
          </a:p>
          <a:p>
            <a:r>
              <a:rPr lang="en-US" dirty="0"/>
              <a:t>Reduce faculty time spent keeping multiple profiles up to date</a:t>
            </a:r>
          </a:p>
          <a:p>
            <a:r>
              <a:rPr lang="en-US" dirty="0"/>
              <a:t>Facilitate outsiders to quickly find experts or potential collaborators</a:t>
            </a:r>
          </a:p>
          <a:p>
            <a:r>
              <a:rPr lang="en-US" dirty="0"/>
              <a:t>Potential for simplifying data collection and reporting for internal and external requests</a:t>
            </a:r>
          </a:p>
        </p:txBody>
      </p:sp>
    </p:spTree>
    <p:extLst>
      <p:ext uri="{BB962C8B-B14F-4D97-AF65-F5344CB8AC3E}">
        <p14:creationId xmlns:p14="http://schemas.microsoft.com/office/powerpoint/2010/main" val="3628692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a:t>
            </a:r>
          </a:p>
        </p:txBody>
      </p:sp>
      <p:sp>
        <p:nvSpPr>
          <p:cNvPr id="5" name="Text Placeholder 4"/>
          <p:cNvSpPr>
            <a:spLocks noGrp="1"/>
          </p:cNvSpPr>
          <p:nvPr>
            <p:ph type="body" idx="1"/>
          </p:nvPr>
        </p:nvSpPr>
        <p:spPr/>
        <p:txBody>
          <a:bodyPr/>
          <a:lstStyle/>
          <a:p>
            <a:endParaRPr lang="en-US"/>
          </a:p>
        </p:txBody>
      </p:sp>
      <p:pic>
        <p:nvPicPr>
          <p:cNvPr id="6" name="Picture 5"/>
          <p:cNvPicPr>
            <a:picLocks noChangeAspect="1"/>
          </p:cNvPicPr>
          <p:nvPr/>
        </p:nvPicPr>
        <p:blipFill>
          <a:blip r:embed="rId3">
            <a:alphaModFix amt="70000"/>
          </a:blip>
          <a:stretch>
            <a:fillRect/>
          </a:stretch>
        </p:blipFill>
        <p:spPr>
          <a:xfrm>
            <a:off x="7871397" y="2587625"/>
            <a:ext cx="4139628" cy="4127500"/>
          </a:xfrm>
          <a:prstGeom prst="rect">
            <a:avLst/>
          </a:prstGeom>
        </p:spPr>
      </p:pic>
    </p:spTree>
    <p:extLst>
      <p:ext uri="{BB962C8B-B14F-4D97-AF65-F5344CB8AC3E}">
        <p14:creationId xmlns:p14="http://schemas.microsoft.com/office/powerpoint/2010/main" val="3561924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Responsibilities</a:t>
            </a:r>
          </a:p>
        </p:txBody>
      </p:sp>
      <p:sp>
        <p:nvSpPr>
          <p:cNvPr id="7" name="Text Placeholder 6"/>
          <p:cNvSpPr>
            <a:spLocks noGrp="1"/>
          </p:cNvSpPr>
          <p:nvPr>
            <p:ph type="body" idx="1"/>
          </p:nvPr>
        </p:nvSpPr>
        <p:spPr>
          <a:xfrm>
            <a:off x="295276" y="1425576"/>
            <a:ext cx="3681935" cy="639762"/>
          </a:xfrm>
        </p:spPr>
        <p:txBody>
          <a:bodyPr/>
          <a:lstStyle/>
          <a:p>
            <a:pPr algn="ctr"/>
            <a:r>
              <a:rPr lang="en-US" dirty="0"/>
              <a:t>Office of Research</a:t>
            </a:r>
          </a:p>
        </p:txBody>
      </p:sp>
      <p:sp>
        <p:nvSpPr>
          <p:cNvPr id="5" name="Content Placeholder 4"/>
          <p:cNvSpPr>
            <a:spLocks noGrp="1"/>
          </p:cNvSpPr>
          <p:nvPr>
            <p:ph sz="half" idx="2"/>
          </p:nvPr>
        </p:nvSpPr>
        <p:spPr>
          <a:xfrm>
            <a:off x="524930" y="2116137"/>
            <a:ext cx="3589869" cy="3951288"/>
          </a:xfrm>
        </p:spPr>
        <p:txBody>
          <a:bodyPr>
            <a:normAutofit lnSpcReduction="10000"/>
          </a:bodyPr>
          <a:lstStyle/>
          <a:p>
            <a:r>
              <a:rPr lang="en-US" dirty="0"/>
              <a:t>Understanding of research infrastructure</a:t>
            </a:r>
          </a:p>
          <a:p>
            <a:r>
              <a:rPr lang="en-US" dirty="0"/>
              <a:t>Access to HR data</a:t>
            </a:r>
          </a:p>
          <a:p>
            <a:r>
              <a:rPr lang="en-US" dirty="0"/>
              <a:t>Master profile list maintenance</a:t>
            </a:r>
          </a:p>
          <a:p>
            <a:r>
              <a:rPr lang="en-US" dirty="0"/>
              <a:t>Data hierarchy structures</a:t>
            </a:r>
          </a:p>
          <a:p>
            <a:r>
              <a:rPr lang="en-US" dirty="0">
                <a:latin typeface="Sherman Sans"/>
              </a:rPr>
              <a:t>Promote networking to facilitate research growth</a:t>
            </a:r>
            <a:endParaRPr lang="en-US" dirty="0"/>
          </a:p>
          <a:p>
            <a:endParaRPr lang="en-US" dirty="0"/>
          </a:p>
        </p:txBody>
      </p:sp>
      <p:sp>
        <p:nvSpPr>
          <p:cNvPr id="8" name="Text Placeholder 7"/>
          <p:cNvSpPr>
            <a:spLocks noGrp="1"/>
          </p:cNvSpPr>
          <p:nvPr>
            <p:ph type="body" sz="quarter" idx="3"/>
          </p:nvPr>
        </p:nvSpPr>
        <p:spPr>
          <a:xfrm>
            <a:off x="3867150" y="1425576"/>
            <a:ext cx="4536186" cy="639762"/>
          </a:xfrm>
        </p:spPr>
        <p:txBody>
          <a:bodyPr>
            <a:noAutofit/>
          </a:bodyPr>
          <a:lstStyle/>
          <a:p>
            <a:pPr algn="ctr"/>
            <a:r>
              <a:rPr lang="en-US" dirty="0"/>
              <a:t>Office of Sponsored Programs</a:t>
            </a:r>
          </a:p>
        </p:txBody>
      </p:sp>
      <p:sp>
        <p:nvSpPr>
          <p:cNvPr id="6" name="Content Placeholder 5"/>
          <p:cNvSpPr>
            <a:spLocks noGrp="1"/>
          </p:cNvSpPr>
          <p:nvPr>
            <p:ph sz="quarter" idx="4"/>
          </p:nvPr>
        </p:nvSpPr>
        <p:spPr>
          <a:xfrm>
            <a:off x="8013700" y="2116137"/>
            <a:ext cx="3987800" cy="3951288"/>
          </a:xfrm>
        </p:spPr>
        <p:txBody>
          <a:bodyPr>
            <a:normAutofit lnSpcReduction="10000"/>
          </a:bodyPr>
          <a:lstStyle/>
          <a:p>
            <a:r>
              <a:rPr lang="en-US" dirty="0"/>
              <a:t>Understanding of scholarly publishing</a:t>
            </a:r>
          </a:p>
          <a:p>
            <a:r>
              <a:rPr lang="en-US" dirty="0"/>
              <a:t>XML support</a:t>
            </a:r>
          </a:p>
          <a:p>
            <a:r>
              <a:rPr lang="en-US" dirty="0"/>
              <a:t>Hands-on training</a:t>
            </a:r>
          </a:p>
          <a:p>
            <a:r>
              <a:rPr lang="en-US" dirty="0"/>
              <a:t> Scopus expertise</a:t>
            </a:r>
          </a:p>
          <a:p>
            <a:r>
              <a:rPr lang="en-US" dirty="0"/>
              <a:t>API integration of other data sources (</a:t>
            </a:r>
            <a:r>
              <a:rPr lang="en-US" dirty="0" err="1"/>
              <a:t>WorldCat</a:t>
            </a:r>
            <a:r>
              <a:rPr lang="en-US" dirty="0"/>
              <a:t>, Web of Science, etc.)</a:t>
            </a:r>
          </a:p>
          <a:p>
            <a:r>
              <a:rPr lang="en-US" dirty="0"/>
              <a:t>Promote tool as system of record</a:t>
            </a:r>
          </a:p>
        </p:txBody>
      </p:sp>
      <p:sp>
        <p:nvSpPr>
          <p:cNvPr id="9" name="Text Placeholder 7"/>
          <p:cNvSpPr txBox="1">
            <a:spLocks/>
          </p:cNvSpPr>
          <p:nvPr/>
        </p:nvSpPr>
        <p:spPr>
          <a:xfrm>
            <a:off x="8233836" y="1425576"/>
            <a:ext cx="3567640"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rgbClr val="3E3D3C"/>
                </a:solidFill>
                <a:latin typeface="Franklin Gothic Medium Cond" panose="020B0606030402020204" pitchFamily="34" charset="0"/>
                <a:ea typeface="+mn-ea"/>
                <a:cs typeface="+mn-cs"/>
              </a:defRPr>
            </a:lvl1pPr>
            <a:lvl2pPr marL="457200" indent="0" algn="l" defTabSz="457200" rtl="0" eaLnBrk="1" latinLnBrk="0" hangingPunct="1">
              <a:spcBef>
                <a:spcPct val="20000"/>
              </a:spcBef>
              <a:buFont typeface="Arial"/>
              <a:buNone/>
              <a:defRPr sz="2000" b="1" kern="1200">
                <a:solidFill>
                  <a:srgbClr val="3E3D3C"/>
                </a:solidFill>
                <a:latin typeface="Franklin Gothic Medium Cond" panose="020B0606030402020204" pitchFamily="34" charset="0"/>
                <a:ea typeface="+mn-ea"/>
                <a:cs typeface="+mn-cs"/>
              </a:defRPr>
            </a:lvl2pPr>
            <a:lvl3pPr marL="914400" indent="0" algn="l" defTabSz="457200" rtl="0" eaLnBrk="1" latinLnBrk="0" hangingPunct="1">
              <a:spcBef>
                <a:spcPct val="20000"/>
              </a:spcBef>
              <a:buFont typeface="Arial"/>
              <a:buNone/>
              <a:defRPr sz="1800" b="1" kern="1200">
                <a:solidFill>
                  <a:srgbClr val="3E3D3C"/>
                </a:solidFill>
                <a:latin typeface="Franklin Gothic Medium Cond" panose="020B0606030402020204" pitchFamily="34" charset="0"/>
                <a:ea typeface="+mn-ea"/>
                <a:cs typeface="+mn-cs"/>
              </a:defRPr>
            </a:lvl3pPr>
            <a:lvl4pPr marL="1371600" indent="0" algn="l" defTabSz="457200" rtl="0" eaLnBrk="1" latinLnBrk="0" hangingPunct="1">
              <a:spcBef>
                <a:spcPct val="20000"/>
              </a:spcBef>
              <a:buFont typeface="Arial"/>
              <a:buNone/>
              <a:defRPr sz="1600" b="1" kern="1200">
                <a:solidFill>
                  <a:srgbClr val="3E3D3C"/>
                </a:solidFill>
                <a:latin typeface="Franklin Gothic Medium Cond" panose="020B0606030402020204" pitchFamily="34" charset="0"/>
                <a:ea typeface="+mn-ea"/>
                <a:cs typeface="+mn-cs"/>
              </a:defRPr>
            </a:lvl4pPr>
            <a:lvl5pPr marL="1828800" indent="0" algn="l" defTabSz="457200" rtl="0" eaLnBrk="1" latinLnBrk="0" hangingPunct="1">
              <a:spcBef>
                <a:spcPct val="20000"/>
              </a:spcBef>
              <a:buFont typeface="Arial"/>
              <a:buNone/>
              <a:defRPr sz="1600" b="1" kern="1200">
                <a:solidFill>
                  <a:srgbClr val="3E3D3C"/>
                </a:solidFill>
                <a:latin typeface="Franklin Gothic Medium Cond" panose="020B0606030402020204" pitchFamily="34" charset="0"/>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3E3D3C"/>
                </a:solidFill>
                <a:effectLst/>
                <a:uLnTx/>
                <a:uFillTx/>
                <a:latin typeface="Sherman Sans"/>
                <a:ea typeface="+mn-ea"/>
                <a:cs typeface="+mn-cs"/>
              </a:rPr>
              <a:t>Libraries</a:t>
            </a:r>
          </a:p>
        </p:txBody>
      </p:sp>
      <p:sp>
        <p:nvSpPr>
          <p:cNvPr id="10" name="Content Placeholder 4"/>
          <p:cNvSpPr txBox="1">
            <a:spLocks/>
          </p:cNvSpPr>
          <p:nvPr/>
        </p:nvSpPr>
        <p:spPr>
          <a:xfrm>
            <a:off x="4257675" y="2116137"/>
            <a:ext cx="3413125" cy="39512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3E3D3C"/>
                </a:solidFill>
                <a:latin typeface="Franklin Gothic Medium Cond" panose="020B0606030402020204" pitchFamily="34" charset="0"/>
                <a:ea typeface="+mn-ea"/>
                <a:cs typeface="+mn-cs"/>
              </a:defRPr>
            </a:lvl1pPr>
            <a:lvl2pPr marL="742950" indent="-285750" algn="l" defTabSz="457200" rtl="0" eaLnBrk="1" latinLnBrk="0" hangingPunct="1">
              <a:spcBef>
                <a:spcPct val="20000"/>
              </a:spcBef>
              <a:buFont typeface="Arial"/>
              <a:buChar char="–"/>
              <a:defRPr sz="2000" kern="1200">
                <a:solidFill>
                  <a:srgbClr val="3E3D3C"/>
                </a:solidFill>
                <a:latin typeface="Franklin Gothic Medium Cond" panose="020B0606030402020204" pitchFamily="34" charset="0"/>
                <a:ea typeface="+mn-ea"/>
                <a:cs typeface="+mn-cs"/>
              </a:defRPr>
            </a:lvl2pPr>
            <a:lvl3pPr marL="1143000" indent="-228600" algn="l" defTabSz="457200" rtl="0" eaLnBrk="1" latinLnBrk="0" hangingPunct="1">
              <a:spcBef>
                <a:spcPct val="20000"/>
              </a:spcBef>
              <a:buFont typeface="Arial"/>
              <a:buChar char="•"/>
              <a:defRPr sz="1800" kern="1200">
                <a:solidFill>
                  <a:srgbClr val="3E3D3C"/>
                </a:solidFill>
                <a:latin typeface="Franklin Gothic Medium Cond" panose="020B0606030402020204" pitchFamily="34" charset="0"/>
                <a:ea typeface="+mn-ea"/>
                <a:cs typeface="+mn-cs"/>
              </a:defRPr>
            </a:lvl3pPr>
            <a:lvl4pPr marL="1600200" indent="-228600" algn="l" defTabSz="457200" rtl="0" eaLnBrk="1" latinLnBrk="0" hangingPunct="1">
              <a:spcBef>
                <a:spcPct val="20000"/>
              </a:spcBef>
              <a:buFont typeface="Arial"/>
              <a:buChar char="–"/>
              <a:defRPr sz="1600" kern="1200">
                <a:solidFill>
                  <a:srgbClr val="3E3D3C"/>
                </a:solidFill>
                <a:latin typeface="Franklin Gothic Medium Cond" panose="020B0606030402020204" pitchFamily="34" charset="0"/>
                <a:ea typeface="+mn-ea"/>
                <a:cs typeface="+mn-cs"/>
              </a:defRPr>
            </a:lvl4pPr>
            <a:lvl5pPr marL="2057400" indent="-228600" algn="l" defTabSz="457200" rtl="0" eaLnBrk="1" latinLnBrk="0" hangingPunct="1">
              <a:spcBef>
                <a:spcPct val="20000"/>
              </a:spcBef>
              <a:buFont typeface="Arial"/>
              <a:buChar char="»"/>
              <a:defRPr sz="1600" kern="1200">
                <a:solidFill>
                  <a:srgbClr val="3E3D3C"/>
                </a:solidFill>
                <a:latin typeface="Franklin Gothic Medium Cond" panose="020B0606030402020204" pitchFamily="34" charset="0"/>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3E3D3C"/>
                </a:solidFill>
                <a:effectLst/>
                <a:uLnTx/>
                <a:uFillTx/>
                <a:latin typeface="Sherman Sans"/>
                <a:ea typeface="+mn-ea"/>
                <a:cs typeface="+mn-cs"/>
              </a:rPr>
              <a:t>Understanding of funding landscape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3E3D3C"/>
                </a:solidFill>
                <a:effectLst/>
                <a:uLnTx/>
                <a:uFillTx/>
                <a:latin typeface="Sherman Sans"/>
                <a:ea typeface="+mn-ea"/>
                <a:cs typeface="+mn-cs"/>
              </a:rPr>
              <a:t>Campus research funding data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3E3D3C"/>
                </a:solidFill>
                <a:effectLst/>
                <a:uLnTx/>
                <a:uFillTx/>
                <a:latin typeface="Sherman Sans"/>
                <a:ea typeface="+mn-ea"/>
                <a:cs typeface="+mn-cs"/>
              </a:rPr>
              <a:t>Promote the usage of the Funding Discovery module</a:t>
            </a:r>
          </a:p>
        </p:txBody>
      </p:sp>
    </p:spTree>
    <p:extLst>
      <p:ext uri="{BB962C8B-B14F-4D97-AF65-F5344CB8AC3E}">
        <p14:creationId xmlns:p14="http://schemas.microsoft.com/office/powerpoint/2010/main" val="2687435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Rollout Timeline</a:t>
            </a:r>
          </a:p>
        </p:txBody>
      </p:sp>
      <p:sp>
        <p:nvSpPr>
          <p:cNvPr id="8" name="Content Placeholder 7"/>
          <p:cNvSpPr>
            <a:spLocks noGrp="1"/>
          </p:cNvSpPr>
          <p:nvPr>
            <p:ph idx="1"/>
          </p:nvPr>
        </p:nvSpPr>
        <p:spPr/>
        <p:txBody>
          <a:bodyPr/>
          <a:lstStyle/>
          <a:p>
            <a:r>
              <a:rPr lang="en-US" b="1" dirty="0"/>
              <a:t>2015</a:t>
            </a:r>
            <a:r>
              <a:rPr lang="en-US" dirty="0"/>
              <a:t> – product investigation and contracting</a:t>
            </a:r>
          </a:p>
          <a:p>
            <a:r>
              <a:rPr lang="en-US" b="1" dirty="0"/>
              <a:t>January 2016 </a:t>
            </a:r>
            <a:r>
              <a:rPr lang="en-US" dirty="0"/>
              <a:t>– revised project team assembled</a:t>
            </a:r>
          </a:p>
          <a:p>
            <a:r>
              <a:rPr lang="en-US" b="1" dirty="0"/>
              <a:t>Winter / Spring 2016 </a:t>
            </a:r>
            <a:r>
              <a:rPr lang="en-US" dirty="0"/>
              <a:t>– initial data loads, hierarchy development, account creation, local branding, and help documentation</a:t>
            </a:r>
          </a:p>
          <a:p>
            <a:r>
              <a:rPr lang="en-US" b="1" dirty="0"/>
              <a:t>May 2016 </a:t>
            </a:r>
            <a:r>
              <a:rPr lang="en-US" dirty="0"/>
              <a:t>– faculty rollout</a:t>
            </a:r>
          </a:p>
          <a:p>
            <a:endParaRPr lang="en-US" dirty="0"/>
          </a:p>
        </p:txBody>
      </p:sp>
    </p:spTree>
    <p:extLst>
      <p:ext uri="{BB962C8B-B14F-4D97-AF65-F5344CB8AC3E}">
        <p14:creationId xmlns:p14="http://schemas.microsoft.com/office/powerpoint/2010/main" val="707439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Criteria</a:t>
            </a:r>
          </a:p>
        </p:txBody>
      </p:sp>
      <p:sp>
        <p:nvSpPr>
          <p:cNvPr id="3" name="Content Placeholder 2"/>
          <p:cNvSpPr>
            <a:spLocks noGrp="1"/>
          </p:cNvSpPr>
          <p:nvPr>
            <p:ph idx="1"/>
          </p:nvPr>
        </p:nvSpPr>
        <p:spPr/>
        <p:txBody>
          <a:bodyPr/>
          <a:lstStyle/>
          <a:p>
            <a:pPr marL="514350" lvl="0" indent="-514350">
              <a:buFont typeface="+mj-lt"/>
              <a:buAutoNum type="arabicPeriod"/>
            </a:pPr>
            <a:r>
              <a:rPr lang="en-US" dirty="0"/>
              <a:t>Current employee of Syracuse University</a:t>
            </a:r>
          </a:p>
          <a:p>
            <a:pPr marL="514350" lvl="0" indent="-514350">
              <a:buFont typeface="+mj-lt"/>
              <a:buAutoNum type="arabicPeriod"/>
            </a:pPr>
            <a:r>
              <a:rPr lang="en-US" dirty="0"/>
              <a:t>Active publishing record as determined by</a:t>
            </a:r>
          </a:p>
          <a:p>
            <a:pPr lvl="1"/>
            <a:r>
              <a:rPr lang="en-US" dirty="0"/>
              <a:t>Scopus Profile</a:t>
            </a:r>
          </a:p>
          <a:p>
            <a:pPr lvl="1"/>
            <a:r>
              <a:rPr lang="en-US" dirty="0"/>
              <a:t>CV or personal / department website</a:t>
            </a:r>
          </a:p>
          <a:p>
            <a:pPr marL="514350" lvl="0" indent="-514350">
              <a:buFont typeface="+mj-lt"/>
              <a:buAutoNum type="arabicPeriod"/>
            </a:pPr>
            <a:r>
              <a:rPr lang="en-US" dirty="0"/>
              <a:t>Willingness to manage profile inputs </a:t>
            </a:r>
          </a:p>
          <a:p>
            <a:pPr marL="514350" lvl="0" indent="-514350">
              <a:buFont typeface="+mj-lt"/>
              <a:buAutoNum type="arabicPeriod"/>
            </a:pPr>
            <a:r>
              <a:rPr lang="en-US" dirty="0"/>
              <a:t>Endorsement by college ADR</a:t>
            </a:r>
          </a:p>
          <a:p>
            <a:pPr marL="514350" lvl="0" indent="-514350">
              <a:buFont typeface="+mj-lt"/>
              <a:buAutoNum type="arabicPeriod"/>
            </a:pPr>
            <a:r>
              <a:rPr lang="en-US" dirty="0"/>
              <a:t>Concurrence by VPR</a:t>
            </a:r>
          </a:p>
        </p:txBody>
      </p:sp>
    </p:spTree>
    <p:extLst>
      <p:ext uri="{BB962C8B-B14F-4D97-AF65-F5344CB8AC3E}">
        <p14:creationId xmlns:p14="http://schemas.microsoft.com/office/powerpoint/2010/main" val="1643916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a:extLst>
              <a:ext uri="{FF2B5EF4-FFF2-40B4-BE49-F238E27FC236}">
                <a16:creationId xmlns:a16="http://schemas.microsoft.com/office/drawing/2014/main" id="{BB213295-5BFC-4FD3-9E02-8AC43DC7B233}"/>
              </a:ext>
            </a:extLst>
          </p:cNvPr>
          <p:cNvPicPr>
            <a:picLocks noChangeAspect="1"/>
          </p:cNvPicPr>
          <p:nvPr/>
        </p:nvPicPr>
        <p:blipFill>
          <a:blip r:embed="rId3"/>
          <a:stretch>
            <a:fillRect/>
          </a:stretch>
        </p:blipFill>
        <p:spPr>
          <a:xfrm>
            <a:off x="7678932" y="1179877"/>
            <a:ext cx="3929317" cy="5062959"/>
          </a:xfrm>
          <a:prstGeom prst="rect">
            <a:avLst/>
          </a:prstGeom>
          <a:ln w="25400">
            <a:solidFill>
              <a:srgbClr val="A54179"/>
            </a:solidFill>
          </a:ln>
          <a:effectLst/>
        </p:spPr>
      </p:pic>
      <p:sp>
        <p:nvSpPr>
          <p:cNvPr id="6" name="Rectangle 5">
            <a:extLst>
              <a:ext uri="{FF2B5EF4-FFF2-40B4-BE49-F238E27FC236}">
                <a16:creationId xmlns:a16="http://schemas.microsoft.com/office/drawing/2014/main" id="{8EEF1183-CE22-D748-A3A6-BB8736C2788A}"/>
              </a:ext>
            </a:extLst>
          </p:cNvPr>
          <p:cNvSpPr/>
          <p:nvPr/>
        </p:nvSpPr>
        <p:spPr>
          <a:xfrm>
            <a:off x="-11119" y="6221812"/>
            <a:ext cx="3298841" cy="415498"/>
          </a:xfrm>
          <a:prstGeom prst="rect">
            <a:avLst/>
          </a:prstGeom>
          <a:solidFill>
            <a:srgbClr val="A9306F"/>
          </a:solidFill>
        </p:spPr>
        <p:txBody>
          <a:bodyPr wrap="square">
            <a:spAutoFit/>
          </a:bodyPr>
          <a:lstStyle/>
          <a:p>
            <a:pPr algn="ctr" defTabSz="914377"/>
            <a:r>
              <a:rPr lang="en-US" sz="2100" dirty="0" err="1">
                <a:solidFill>
                  <a:srgbClr val="FFFFFF"/>
                </a:solidFill>
                <a:ea typeface="+mn-ea"/>
              </a:rPr>
              <a:t>oc.lc</a:t>
            </a:r>
            <a:r>
              <a:rPr lang="en-US" sz="2100" dirty="0">
                <a:solidFill>
                  <a:srgbClr val="FFFFFF"/>
                </a:solidFill>
                <a:ea typeface="+mn-ea"/>
              </a:rPr>
              <a:t>/rim</a:t>
            </a:r>
          </a:p>
        </p:txBody>
      </p:sp>
      <p:sp>
        <p:nvSpPr>
          <p:cNvPr id="5" name="TextBox 4">
            <a:extLst>
              <a:ext uri="{FF2B5EF4-FFF2-40B4-BE49-F238E27FC236}">
                <a16:creationId xmlns:a16="http://schemas.microsoft.com/office/drawing/2014/main" id="{332C9900-E7D6-BE49-85E8-EC62AC6FF028}"/>
              </a:ext>
            </a:extLst>
          </p:cNvPr>
          <p:cNvSpPr txBox="1"/>
          <p:nvPr/>
        </p:nvSpPr>
        <p:spPr>
          <a:xfrm>
            <a:off x="673609" y="1259810"/>
            <a:ext cx="6499964" cy="1169551"/>
          </a:xfrm>
          <a:prstGeom prst="rect">
            <a:avLst/>
          </a:prstGeom>
          <a:noFill/>
        </p:spPr>
        <p:txBody>
          <a:bodyPr wrap="square" rtlCol="0">
            <a:spAutoFit/>
          </a:bodyPr>
          <a:lstStyle/>
          <a:p>
            <a:pPr defTabSz="914377"/>
            <a:r>
              <a:rPr lang="de-DE" sz="2800" dirty="0">
                <a:solidFill>
                  <a:srgbClr val="AE2373"/>
                </a:solidFill>
                <a:ea typeface="+mn-ea"/>
              </a:rPr>
              <a:t>The </a:t>
            </a:r>
            <a:r>
              <a:rPr lang="de-DE" sz="2800" dirty="0" err="1">
                <a:solidFill>
                  <a:srgbClr val="AE2373"/>
                </a:solidFill>
                <a:ea typeface="+mn-ea"/>
              </a:rPr>
              <a:t>aggregation</a:t>
            </a:r>
            <a:r>
              <a:rPr lang="de-DE" sz="2800" dirty="0">
                <a:solidFill>
                  <a:srgbClr val="AE2373"/>
                </a:solidFill>
                <a:ea typeface="+mn-ea"/>
              </a:rPr>
              <a:t>, </a:t>
            </a:r>
            <a:r>
              <a:rPr lang="de-DE" sz="2800" dirty="0" err="1">
                <a:solidFill>
                  <a:srgbClr val="AE2373"/>
                </a:solidFill>
                <a:ea typeface="+mn-ea"/>
              </a:rPr>
              <a:t>curation</a:t>
            </a:r>
            <a:r>
              <a:rPr lang="de-DE" sz="2800" dirty="0">
                <a:solidFill>
                  <a:srgbClr val="AE2373"/>
                </a:solidFill>
                <a:ea typeface="+mn-ea"/>
              </a:rPr>
              <a:t>, &amp; </a:t>
            </a:r>
            <a:r>
              <a:rPr lang="de-DE" sz="2800" dirty="0" err="1">
                <a:solidFill>
                  <a:srgbClr val="AE2373"/>
                </a:solidFill>
                <a:ea typeface="+mn-ea"/>
              </a:rPr>
              <a:t>utilization</a:t>
            </a:r>
            <a:r>
              <a:rPr lang="de-DE" sz="2800" dirty="0">
                <a:solidFill>
                  <a:srgbClr val="AE2373"/>
                </a:solidFill>
                <a:ea typeface="+mn-ea"/>
              </a:rPr>
              <a:t> </a:t>
            </a:r>
            <a:r>
              <a:rPr lang="de-DE" sz="2800" dirty="0" err="1">
                <a:solidFill>
                  <a:srgbClr val="AE2373"/>
                </a:solidFill>
                <a:ea typeface="+mn-ea"/>
              </a:rPr>
              <a:t>of</a:t>
            </a:r>
            <a:r>
              <a:rPr lang="de-DE" sz="2800" dirty="0">
                <a:solidFill>
                  <a:srgbClr val="AE2373"/>
                </a:solidFill>
                <a:ea typeface="+mn-ea"/>
              </a:rPr>
              <a:t> </a:t>
            </a:r>
            <a:r>
              <a:rPr lang="de-DE" sz="2800" dirty="0" err="1">
                <a:solidFill>
                  <a:srgbClr val="AE2373"/>
                </a:solidFill>
                <a:ea typeface="+mn-ea"/>
              </a:rPr>
              <a:t>metadata</a:t>
            </a:r>
            <a:r>
              <a:rPr lang="de-DE" sz="2800" dirty="0">
                <a:solidFill>
                  <a:srgbClr val="AE2373"/>
                </a:solidFill>
                <a:ea typeface="+mn-ea"/>
              </a:rPr>
              <a:t> </a:t>
            </a:r>
            <a:r>
              <a:rPr lang="de-DE" sz="2800" dirty="0" err="1">
                <a:solidFill>
                  <a:srgbClr val="AE2373"/>
                </a:solidFill>
                <a:ea typeface="+mn-ea"/>
              </a:rPr>
              <a:t>about</a:t>
            </a:r>
            <a:r>
              <a:rPr lang="de-DE" sz="2800" dirty="0">
                <a:solidFill>
                  <a:srgbClr val="AE2373"/>
                </a:solidFill>
                <a:ea typeface="+mn-ea"/>
              </a:rPr>
              <a:t> </a:t>
            </a:r>
            <a:r>
              <a:rPr lang="de-DE" sz="2800" dirty="0" err="1">
                <a:solidFill>
                  <a:srgbClr val="AE2373"/>
                </a:solidFill>
                <a:ea typeface="+mn-ea"/>
              </a:rPr>
              <a:t>research</a:t>
            </a:r>
            <a:r>
              <a:rPr lang="de-DE" sz="2800" dirty="0">
                <a:solidFill>
                  <a:srgbClr val="AE2373"/>
                </a:solidFill>
                <a:ea typeface="+mn-ea"/>
              </a:rPr>
              <a:t> </a:t>
            </a:r>
            <a:r>
              <a:rPr lang="de-DE" sz="2800" dirty="0" err="1">
                <a:solidFill>
                  <a:srgbClr val="AE2373"/>
                </a:solidFill>
                <a:ea typeface="+mn-ea"/>
              </a:rPr>
              <a:t>activities</a:t>
            </a:r>
            <a:endParaRPr lang="de-DE" sz="2800" dirty="0">
              <a:solidFill>
                <a:srgbClr val="AE2373"/>
              </a:solidFill>
              <a:ea typeface="+mn-ea"/>
            </a:endParaRPr>
          </a:p>
          <a:p>
            <a:pPr defTabSz="914377"/>
            <a:endParaRPr lang="en-US" dirty="0">
              <a:ea typeface="+mn-ea"/>
            </a:endParaRPr>
          </a:p>
        </p:txBody>
      </p:sp>
      <p:sp>
        <p:nvSpPr>
          <p:cNvPr id="7" name="TextBox 6">
            <a:extLst>
              <a:ext uri="{FF2B5EF4-FFF2-40B4-BE49-F238E27FC236}">
                <a16:creationId xmlns:a16="http://schemas.microsoft.com/office/drawing/2014/main" id="{C7F638ED-4888-2C42-A89F-B5F351AC04CE}"/>
              </a:ext>
            </a:extLst>
          </p:cNvPr>
          <p:cNvSpPr txBox="1"/>
          <p:nvPr/>
        </p:nvSpPr>
        <p:spPr>
          <a:xfrm>
            <a:off x="2533458" y="2295287"/>
            <a:ext cx="5250284" cy="4060599"/>
          </a:xfrm>
          <a:prstGeom prst="rect">
            <a:avLst/>
          </a:prstGeom>
          <a:noFill/>
        </p:spPr>
        <p:txBody>
          <a:bodyPr wrap="square" rtlCol="0">
            <a:spAutoFit/>
          </a:bodyPr>
          <a:lstStyle/>
          <a:p>
            <a:pPr defTabSz="914377">
              <a:lnSpc>
                <a:spcPct val="80000"/>
              </a:lnSpc>
              <a:buSzPct val="25000"/>
            </a:pPr>
            <a:r>
              <a:rPr lang="de-DE" sz="2400" b="1" dirty="0" err="1">
                <a:ea typeface="+mn-ea"/>
              </a:rPr>
              <a:t>Overlapping</a:t>
            </a:r>
            <a:r>
              <a:rPr lang="de-DE" sz="2400" b="1" dirty="0">
                <a:ea typeface="+mn-ea"/>
              </a:rPr>
              <a:t> </a:t>
            </a:r>
            <a:r>
              <a:rPr lang="de-DE" sz="2400" b="1" dirty="0" err="1">
                <a:ea typeface="+mn-ea"/>
              </a:rPr>
              <a:t>terms</a:t>
            </a:r>
            <a:r>
              <a:rPr lang="de-DE" sz="2400" b="1" dirty="0">
                <a:ea typeface="+mn-ea"/>
              </a:rPr>
              <a:t>:</a:t>
            </a:r>
          </a:p>
          <a:p>
            <a:pPr defTabSz="914377">
              <a:lnSpc>
                <a:spcPct val="80000"/>
              </a:lnSpc>
              <a:buSzPct val="25000"/>
            </a:pPr>
            <a:endParaRPr lang="de-DE" sz="2000" dirty="0">
              <a:ea typeface="+mn-ea"/>
            </a:endParaRP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CRIS (</a:t>
            </a:r>
            <a:r>
              <a:rPr lang="de-DE" sz="2400" dirty="0" err="1">
                <a:ea typeface="+mn-ea"/>
              </a:rPr>
              <a:t>Current</a:t>
            </a:r>
            <a:r>
              <a:rPr lang="de-DE" sz="2400" dirty="0">
                <a:ea typeface="+mn-ea"/>
              </a:rPr>
              <a:t> Research Information System)</a:t>
            </a: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RIS (Research Information System)</a:t>
            </a: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RNS (Research Networking System)</a:t>
            </a: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RPS (Research </a:t>
            </a:r>
            <a:r>
              <a:rPr lang="de-DE" sz="2400" dirty="0" err="1">
                <a:ea typeface="+mn-ea"/>
              </a:rPr>
              <a:t>Profiling</a:t>
            </a:r>
            <a:r>
              <a:rPr lang="de-DE" sz="2400" dirty="0">
                <a:ea typeface="+mn-ea"/>
              </a:rPr>
              <a:t> System)</a:t>
            </a: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FAR (</a:t>
            </a:r>
            <a:r>
              <a:rPr lang="de-DE" sz="2400" dirty="0" err="1">
                <a:ea typeface="+mn-ea"/>
              </a:rPr>
              <a:t>Faculty</a:t>
            </a:r>
            <a:r>
              <a:rPr lang="de-DE" sz="2400" dirty="0">
                <a:ea typeface="+mn-ea"/>
              </a:rPr>
              <a:t> </a:t>
            </a:r>
            <a:r>
              <a:rPr lang="de-DE" sz="2400" dirty="0" err="1">
                <a:ea typeface="+mn-ea"/>
              </a:rPr>
              <a:t>Activity</a:t>
            </a:r>
            <a:r>
              <a:rPr lang="de-DE" sz="2400" dirty="0">
                <a:ea typeface="+mn-ea"/>
              </a:rPr>
              <a:t> Reporting)</a:t>
            </a:r>
          </a:p>
          <a:p>
            <a:pPr defTabSz="914377"/>
            <a:endParaRPr lang="en-US" dirty="0">
              <a:ea typeface="+mn-ea"/>
            </a:endParaRPr>
          </a:p>
        </p:txBody>
      </p:sp>
      <p:sp>
        <p:nvSpPr>
          <p:cNvPr id="9" name="Text Placeholder 8">
            <a:extLst>
              <a:ext uri="{FF2B5EF4-FFF2-40B4-BE49-F238E27FC236}">
                <a16:creationId xmlns:a16="http://schemas.microsoft.com/office/drawing/2014/main" id="{64D87766-7771-5240-BE7F-69F259600709}"/>
              </a:ext>
            </a:extLst>
          </p:cNvPr>
          <p:cNvSpPr>
            <a:spLocks noGrp="1"/>
          </p:cNvSpPr>
          <p:nvPr>
            <p:ph type="body" idx="4294967295"/>
          </p:nvPr>
        </p:nvSpPr>
        <p:spPr>
          <a:xfrm>
            <a:off x="325968" y="173567"/>
            <a:ext cx="11866033" cy="914400"/>
          </a:xfrm>
        </p:spPr>
        <p:txBody>
          <a:bodyPr>
            <a:normAutofit/>
          </a:bodyPr>
          <a:lstStyle/>
          <a:p>
            <a:pPr marL="0" indent="0">
              <a:buNone/>
            </a:pPr>
            <a:r>
              <a:rPr lang="en-US" sz="3600" dirty="0">
                <a:solidFill>
                  <a:schemeClr val="accent1"/>
                </a:solidFill>
              </a:rPr>
              <a:t>What is Research Information Management (RIM)?</a:t>
            </a:r>
          </a:p>
        </p:txBody>
      </p:sp>
      <p:pic>
        <p:nvPicPr>
          <p:cNvPr id="13" name="Shape 256">
            <a:extLst>
              <a:ext uri="{FF2B5EF4-FFF2-40B4-BE49-F238E27FC236}">
                <a16:creationId xmlns:a16="http://schemas.microsoft.com/office/drawing/2014/main" id="{EDA6E89A-13C7-4E5E-9277-56B7DB4817EC}"/>
              </a:ext>
            </a:extLst>
          </p:cNvPr>
          <p:cNvPicPr preferRelativeResize="0"/>
          <p:nvPr/>
        </p:nvPicPr>
        <p:blipFill rotWithShape="1">
          <a:blip r:embed="rId4">
            <a:alphaModFix/>
          </a:blip>
          <a:srcRect/>
          <a:stretch/>
        </p:blipFill>
        <p:spPr>
          <a:xfrm>
            <a:off x="533400" y="3110029"/>
            <a:ext cx="1648968" cy="1547316"/>
          </a:xfrm>
          <a:prstGeom prst="rect">
            <a:avLst/>
          </a:prstGeom>
          <a:noFill/>
          <a:ln>
            <a:noFill/>
          </a:ln>
        </p:spPr>
      </p:pic>
    </p:spTree>
    <p:extLst>
      <p:ext uri="{BB962C8B-B14F-4D97-AF65-F5344CB8AC3E}">
        <p14:creationId xmlns:p14="http://schemas.microsoft.com/office/powerpoint/2010/main" val="2189395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Expanding the Libraries Team</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513" t="18527" r="10131" b="19201"/>
          <a:stretch/>
        </p:blipFill>
        <p:spPr>
          <a:xfrm>
            <a:off x="1860550" y="1234154"/>
            <a:ext cx="8470900" cy="5321364"/>
          </a:xfrm>
        </p:spPr>
      </p:pic>
    </p:spTree>
    <p:extLst>
      <p:ext uri="{BB962C8B-B14F-4D97-AF65-F5344CB8AC3E}">
        <p14:creationId xmlns:p14="http://schemas.microsoft.com/office/powerpoint/2010/main" val="2392095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Training Plan</a:t>
            </a:r>
          </a:p>
        </p:txBody>
      </p:sp>
      <p:sp>
        <p:nvSpPr>
          <p:cNvPr id="3" name="Content Placeholder 2"/>
          <p:cNvSpPr>
            <a:spLocks noGrp="1"/>
          </p:cNvSpPr>
          <p:nvPr>
            <p:ph idx="1"/>
          </p:nvPr>
        </p:nvSpPr>
        <p:spPr/>
        <p:txBody>
          <a:bodyPr/>
          <a:lstStyle/>
          <a:p>
            <a:r>
              <a:rPr lang="en-US" b="1" dirty="0"/>
              <a:t>September 2018 </a:t>
            </a:r>
            <a:r>
              <a:rPr lang="en-US" dirty="0"/>
              <a:t>– outlined annual goal</a:t>
            </a:r>
            <a:endParaRPr lang="en-US" b="1" dirty="0"/>
          </a:p>
          <a:p>
            <a:r>
              <a:rPr lang="en-US" b="1" dirty="0"/>
              <a:t>January 2019 </a:t>
            </a:r>
            <a:r>
              <a:rPr lang="en-US" dirty="0"/>
              <a:t>– end user and train-the-trainer sessions with Pure Customer Consultant </a:t>
            </a:r>
          </a:p>
          <a:p>
            <a:r>
              <a:rPr lang="en-US" b="1" dirty="0"/>
              <a:t>February 2019 </a:t>
            </a:r>
            <a:r>
              <a:rPr lang="en-US" dirty="0"/>
              <a:t>– group work sessions</a:t>
            </a:r>
          </a:p>
          <a:p>
            <a:r>
              <a:rPr lang="en-US" b="1" dirty="0"/>
              <a:t>April 2019 </a:t>
            </a:r>
            <a:r>
              <a:rPr lang="en-US" dirty="0"/>
              <a:t>– additional group work session</a:t>
            </a:r>
          </a:p>
          <a:p>
            <a:r>
              <a:rPr lang="en-US" b="1" dirty="0"/>
              <a:t>June 2019 </a:t>
            </a:r>
            <a:r>
              <a:rPr lang="en-US" dirty="0"/>
              <a:t>– assessment data due</a:t>
            </a:r>
          </a:p>
        </p:txBody>
      </p:sp>
    </p:spTree>
    <p:extLst>
      <p:ext uri="{BB962C8B-B14F-4D97-AF65-F5344CB8AC3E}">
        <p14:creationId xmlns:p14="http://schemas.microsoft.com/office/powerpoint/2010/main" val="576793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Interdisciplinary College</a:t>
            </a:r>
          </a:p>
        </p:txBody>
      </p:sp>
      <p:pic>
        <p:nvPicPr>
          <p:cNvPr id="4" name="Content Placeholder 3"/>
          <p:cNvPicPr>
            <a:picLocks noGrp="1" noChangeAspect="1"/>
          </p:cNvPicPr>
          <p:nvPr>
            <p:ph idx="1"/>
          </p:nvPr>
        </p:nvPicPr>
        <p:blipFill>
          <a:blip r:embed="rId3"/>
          <a:stretch>
            <a:fillRect/>
          </a:stretch>
        </p:blipFill>
        <p:spPr>
          <a:xfrm>
            <a:off x="882927" y="1600200"/>
            <a:ext cx="10426145" cy="4525963"/>
          </a:xfrm>
          <a:prstGeom prst="rect">
            <a:avLst/>
          </a:prstGeom>
        </p:spPr>
      </p:pic>
    </p:spTree>
    <p:extLst>
      <p:ext uri="{BB962C8B-B14F-4D97-AF65-F5344CB8AC3E}">
        <p14:creationId xmlns:p14="http://schemas.microsoft.com/office/powerpoint/2010/main" val="3008424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and Performing Arts</a:t>
            </a:r>
          </a:p>
        </p:txBody>
      </p:sp>
      <p:pic>
        <p:nvPicPr>
          <p:cNvPr id="4" name="Content Placeholder 3"/>
          <p:cNvPicPr>
            <a:picLocks noGrp="1" noChangeAspect="1"/>
          </p:cNvPicPr>
          <p:nvPr>
            <p:ph idx="1"/>
          </p:nvPr>
        </p:nvPicPr>
        <p:blipFill>
          <a:blip r:embed="rId3"/>
          <a:stretch>
            <a:fillRect/>
          </a:stretch>
        </p:blipFill>
        <p:spPr>
          <a:xfrm>
            <a:off x="279400" y="1308100"/>
            <a:ext cx="6757678" cy="5227638"/>
          </a:xfrm>
          <a:prstGeom prst="rect">
            <a:avLst/>
          </a:prstGeom>
        </p:spPr>
      </p:pic>
      <p:pic>
        <p:nvPicPr>
          <p:cNvPr id="5" name="Picture 4"/>
          <p:cNvPicPr>
            <a:picLocks noChangeAspect="1"/>
          </p:cNvPicPr>
          <p:nvPr/>
        </p:nvPicPr>
        <p:blipFill>
          <a:blip r:embed="rId4"/>
          <a:stretch>
            <a:fillRect/>
          </a:stretch>
        </p:blipFill>
        <p:spPr>
          <a:xfrm>
            <a:off x="7237925" y="1417638"/>
            <a:ext cx="4628192" cy="5118100"/>
          </a:xfrm>
          <a:prstGeom prst="rect">
            <a:avLst/>
          </a:prstGeom>
        </p:spPr>
      </p:pic>
    </p:spTree>
    <p:extLst>
      <p:ext uri="{BB962C8B-B14F-4D97-AF65-F5344CB8AC3E}">
        <p14:creationId xmlns:p14="http://schemas.microsoft.com/office/powerpoint/2010/main" val="796901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0550" y="1455737"/>
            <a:ext cx="3390900" cy="1387475"/>
          </a:xfrm>
        </p:spPr>
        <p:txBody>
          <a:bodyPr anchor="ctr">
            <a:normAutofit/>
          </a:bodyPr>
          <a:lstStyle/>
          <a:p>
            <a:r>
              <a:rPr lang="en-US" sz="4400" dirty="0"/>
              <a:t>Case Study</a:t>
            </a:r>
          </a:p>
        </p:txBody>
      </p:sp>
      <p:sp>
        <p:nvSpPr>
          <p:cNvPr id="3" name="Subtitle 2"/>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41BEEABF-B9B9-BE4B-84CE-6608E661BECB}"/>
              </a:ext>
            </a:extLst>
          </p:cNvPr>
          <p:cNvPicPr>
            <a:picLocks noChangeAspect="1"/>
          </p:cNvPicPr>
          <p:nvPr/>
        </p:nvPicPr>
        <p:blipFill>
          <a:blip r:embed="rId3"/>
          <a:stretch>
            <a:fillRect/>
          </a:stretch>
        </p:blipFill>
        <p:spPr>
          <a:xfrm>
            <a:off x="4198703" y="2728631"/>
            <a:ext cx="5639716" cy="873407"/>
          </a:xfrm>
          <a:prstGeom prst="rect">
            <a:avLst/>
          </a:prstGeom>
        </p:spPr>
      </p:pic>
    </p:spTree>
    <p:extLst>
      <p:ext uri="{BB962C8B-B14F-4D97-AF65-F5344CB8AC3E}">
        <p14:creationId xmlns:p14="http://schemas.microsoft.com/office/powerpoint/2010/main" val="1428274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6B81-197A-B54D-9430-78B67A38D8C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1A61280-0423-A740-A970-DA44C693D6D2}"/>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DD3906BC-7A8D-7A4F-8BBA-BD3288C2F2F2}"/>
              </a:ext>
            </a:extLst>
          </p:cNvPr>
          <p:cNvPicPr>
            <a:picLocks noChangeAspect="1"/>
          </p:cNvPicPr>
          <p:nvPr/>
        </p:nvPicPr>
        <p:blipFill rotWithShape="1">
          <a:blip r:embed="rId3">
            <a:extLst/>
          </a:blip>
          <a:stretch/>
        </p:blipFill>
        <p:spPr>
          <a:xfrm>
            <a:off x="4945346" y="7638750"/>
            <a:ext cx="24384000" cy="16256000"/>
          </a:xfrm>
          <a:prstGeom prst="rect">
            <a:avLst/>
          </a:prstGeom>
        </p:spPr>
      </p:pic>
      <p:sp>
        <p:nvSpPr>
          <p:cNvPr id="7" name="Rectangle 6">
            <a:extLst>
              <a:ext uri="{FF2B5EF4-FFF2-40B4-BE49-F238E27FC236}">
                <a16:creationId xmlns:a16="http://schemas.microsoft.com/office/drawing/2014/main" id="{F0336D95-686F-C44D-89F6-B3592A85F7F5}"/>
              </a:ext>
            </a:extLst>
          </p:cNvPr>
          <p:cNvSpPr/>
          <p:nvPr/>
        </p:nvSpPr>
        <p:spPr>
          <a:xfrm>
            <a:off x="5248278" y="1905565"/>
            <a:ext cx="6462714"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Maliaca Oxnam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Office of Digital Innovation &amp; Stewardship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University Libraries, University of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maliaca@email.arizona.edu</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@maliaca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E8A1C9B-1092-DC4A-978E-E6C986C1DB04}"/>
              </a:ext>
            </a:extLst>
          </p:cNvPr>
          <p:cNvPicPr>
            <a:picLocks noChangeAspect="1"/>
          </p:cNvPicPr>
          <p:nvPr/>
        </p:nvPicPr>
        <p:blipFill>
          <a:blip r:embed="rId3"/>
          <a:stretch>
            <a:fillRect/>
          </a:stretch>
        </p:blipFill>
        <p:spPr>
          <a:xfrm rot="16200000">
            <a:off x="477044" y="1876424"/>
            <a:ext cx="4657725" cy="3105150"/>
          </a:xfrm>
          <a:prstGeom prst="rect">
            <a:avLst/>
          </a:prstGeom>
        </p:spPr>
      </p:pic>
      <p:pic>
        <p:nvPicPr>
          <p:cNvPr id="10" name="Picture 9">
            <a:extLst>
              <a:ext uri="{FF2B5EF4-FFF2-40B4-BE49-F238E27FC236}">
                <a16:creationId xmlns:a16="http://schemas.microsoft.com/office/drawing/2014/main" id="{7D575CE2-AF8A-B548-A4B3-563BEFD1F8AF}"/>
              </a:ext>
            </a:extLst>
          </p:cNvPr>
          <p:cNvPicPr>
            <a:picLocks noChangeAspect="1"/>
          </p:cNvPicPr>
          <p:nvPr/>
        </p:nvPicPr>
        <p:blipFill>
          <a:blip r:embed="rId5"/>
          <a:stretch>
            <a:fillRect/>
          </a:stretch>
        </p:blipFill>
        <p:spPr>
          <a:xfrm>
            <a:off x="9199328" y="5969000"/>
            <a:ext cx="3792759" cy="587374"/>
          </a:xfrm>
          <a:prstGeom prst="rect">
            <a:avLst/>
          </a:prstGeom>
        </p:spPr>
      </p:pic>
    </p:spTree>
    <p:extLst>
      <p:ext uri="{BB962C8B-B14F-4D97-AF65-F5344CB8AC3E}">
        <p14:creationId xmlns:p14="http://schemas.microsoft.com/office/powerpoint/2010/main" val="2048356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3F3CB-80E8-F145-869B-81FEFE06FDB8}"/>
              </a:ext>
            </a:extLst>
          </p:cNvPr>
          <p:cNvSpPr>
            <a:spLocks noGrp="1"/>
          </p:cNvSpPr>
          <p:nvPr>
            <p:ph type="title"/>
          </p:nvPr>
        </p:nvSpPr>
        <p:spPr/>
        <p:txBody>
          <a:bodyPr/>
          <a:lstStyle/>
          <a:p>
            <a:r>
              <a:rPr lang="en-US" dirty="0"/>
              <a:t>Overview</a:t>
            </a:r>
          </a:p>
        </p:txBody>
      </p:sp>
      <p:sp>
        <p:nvSpPr>
          <p:cNvPr id="6" name="Content Placeholder 5">
            <a:extLst>
              <a:ext uri="{FF2B5EF4-FFF2-40B4-BE49-F238E27FC236}">
                <a16:creationId xmlns:a16="http://schemas.microsoft.com/office/drawing/2014/main" id="{CD62C671-FA0B-AF46-A9F8-C8EE0AB52F34}"/>
              </a:ext>
            </a:extLst>
          </p:cNvPr>
          <p:cNvSpPr>
            <a:spLocks noGrp="1"/>
          </p:cNvSpPr>
          <p:nvPr>
            <p:ph idx="1"/>
          </p:nvPr>
        </p:nvSpPr>
        <p:spPr/>
        <p:txBody>
          <a:bodyPr>
            <a:normAutofit lnSpcReduction="10000"/>
          </a:bodyPr>
          <a:lstStyle/>
          <a:p>
            <a:pPr>
              <a:lnSpc>
                <a:spcPct val="150000"/>
              </a:lnSpc>
            </a:pPr>
            <a:r>
              <a:rPr lang="en-US" dirty="0"/>
              <a:t>Who is the University of  Arizona?</a:t>
            </a:r>
          </a:p>
          <a:p>
            <a:pPr>
              <a:lnSpc>
                <a:spcPct val="150000"/>
              </a:lnSpc>
            </a:pPr>
            <a:r>
              <a:rPr lang="en-US" dirty="0"/>
              <a:t>What was our intention with RIM?</a:t>
            </a:r>
          </a:p>
          <a:p>
            <a:pPr>
              <a:lnSpc>
                <a:spcPct val="150000"/>
              </a:lnSpc>
            </a:pPr>
            <a:r>
              <a:rPr lang="en-US" dirty="0"/>
              <a:t>What is in the system and what does it look like?</a:t>
            </a:r>
          </a:p>
          <a:p>
            <a:pPr>
              <a:lnSpc>
                <a:spcPct val="150000"/>
              </a:lnSpc>
            </a:pPr>
            <a:r>
              <a:rPr lang="en-US" dirty="0"/>
              <a:t>Benefits and Impacts</a:t>
            </a:r>
          </a:p>
          <a:p>
            <a:pPr>
              <a:lnSpc>
                <a:spcPct val="150000"/>
              </a:lnSpc>
            </a:pPr>
            <a:r>
              <a:rPr lang="en-US" dirty="0"/>
              <a:t>Who Owns This on Campus?</a:t>
            </a:r>
          </a:p>
          <a:p>
            <a:pPr>
              <a:lnSpc>
                <a:spcPct val="150000"/>
              </a:lnSpc>
            </a:pPr>
            <a:r>
              <a:rPr lang="en-US" dirty="0"/>
              <a:t>Opportunities for Libraries in the RIM Space</a:t>
            </a:r>
          </a:p>
        </p:txBody>
      </p:sp>
    </p:spTree>
    <p:extLst>
      <p:ext uri="{BB962C8B-B14F-4D97-AF65-F5344CB8AC3E}">
        <p14:creationId xmlns:p14="http://schemas.microsoft.com/office/powerpoint/2010/main" val="3282115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5" name="Picture 4">
            <a:extLst>
              <a:ext uri="{FF2B5EF4-FFF2-40B4-BE49-F238E27FC236}">
                <a16:creationId xmlns:a16="http://schemas.microsoft.com/office/drawing/2014/main" id="{873B2807-F500-DF48-A952-630219267EC7}"/>
              </a:ext>
            </a:extLst>
          </p:cNvPr>
          <p:cNvPicPr>
            <a:picLocks noChangeAspect="1"/>
          </p:cNvPicPr>
          <p:nvPr/>
        </p:nvPicPr>
        <p:blipFill rotWithShape="1">
          <a:blip r:embed="rId3"/>
          <a:srcRect l="284" t="27376" r="-284" b="35681"/>
          <a:stretch/>
        </p:blipFill>
        <p:spPr>
          <a:xfrm>
            <a:off x="-114300" y="3840322"/>
            <a:ext cx="12374623" cy="3017678"/>
          </a:xfrm>
          <a:prstGeom prst="rect">
            <a:avLst/>
          </a:prstGeom>
        </p:spPr>
      </p:pic>
      <p:sp>
        <p:nvSpPr>
          <p:cNvPr id="662" name="Google Shape;662;p92"/>
          <p:cNvSpPr txBox="1">
            <a:spLocks noGrp="1"/>
          </p:cNvSpPr>
          <p:nvPr>
            <p:ph type="title"/>
          </p:nvPr>
        </p:nvSpPr>
        <p:spPr>
          <a:xfrm>
            <a:off x="476067" y="365133"/>
            <a:ext cx="11588800" cy="482400"/>
          </a:xfrm>
          <a:prstGeom prst="rect">
            <a:avLst/>
          </a:prstGeom>
          <a:noFill/>
          <a:ln>
            <a:noFill/>
          </a:ln>
        </p:spPr>
        <p:txBody>
          <a:bodyPr spcFirstLastPara="1" vert="horz" wrap="square" lIns="121900" tIns="121900" rIns="121900" bIns="121900" rtlCol="0" anchor="ctr" anchorCtr="0">
            <a:noAutofit/>
          </a:bodyPr>
          <a:lstStyle/>
          <a:p>
            <a:pPr>
              <a:buClr>
                <a:schemeClr val="dk1"/>
              </a:buClr>
              <a:buSzPts val="1100"/>
            </a:pPr>
            <a:r>
              <a:rPr lang="en-US" sz="3733" dirty="0">
                <a:solidFill>
                  <a:schemeClr val="tx1"/>
                </a:solidFill>
              </a:rPr>
              <a:t>University of Arizona (in Numbers) – 2017-2018</a:t>
            </a:r>
            <a:endParaRPr sz="3733" dirty="0">
              <a:solidFill>
                <a:schemeClr val="tx1"/>
              </a:solidFill>
            </a:endParaRPr>
          </a:p>
        </p:txBody>
      </p:sp>
      <p:graphicFrame>
        <p:nvGraphicFramePr>
          <p:cNvPr id="663" name="Google Shape;663;p92"/>
          <p:cNvGraphicFramePr/>
          <p:nvPr/>
        </p:nvGraphicFramePr>
        <p:xfrm>
          <a:off x="2019301" y="1563595"/>
          <a:ext cx="2743234" cy="1560665"/>
        </p:xfrm>
        <a:graphic>
          <a:graphicData uri="http://schemas.openxmlformats.org/drawingml/2006/table">
            <a:tbl>
              <a:tblPr>
                <a:noFill/>
              </a:tblPr>
              <a:tblGrid>
                <a:gridCol w="2028667">
                  <a:extLst>
                    <a:ext uri="{9D8B030D-6E8A-4147-A177-3AD203B41FA5}">
                      <a16:colId xmlns:a16="http://schemas.microsoft.com/office/drawing/2014/main" val="20000"/>
                    </a:ext>
                  </a:extLst>
                </a:gridCol>
                <a:gridCol w="714567">
                  <a:extLst>
                    <a:ext uri="{9D8B030D-6E8A-4147-A177-3AD203B41FA5}">
                      <a16:colId xmlns:a16="http://schemas.microsoft.com/office/drawing/2014/main" val="20001"/>
                    </a:ext>
                  </a:extLst>
                </a:gridCol>
              </a:tblGrid>
              <a:tr h="312133">
                <a:tc>
                  <a:txBody>
                    <a:bodyPr/>
                    <a:lstStyle/>
                    <a:p>
                      <a:pPr marL="0" marR="0" lvl="0" indent="0" algn="l" rtl="0">
                        <a:spcBef>
                          <a:spcPts val="0"/>
                        </a:spcBef>
                        <a:spcAft>
                          <a:spcPts val="0"/>
                        </a:spcAft>
                        <a:buNone/>
                      </a:pPr>
                      <a:r>
                        <a:rPr lang="en-US" sz="1600" b="1" u="none" strike="noStrike" cap="none" dirty="0"/>
                        <a:t>STUDENTS</a:t>
                      </a:r>
                      <a:endParaRPr sz="1600" b="1" i="0" u="none" strike="noStrike" cap="none" dirty="0">
                        <a:solidFill>
                          <a:srgbClr val="222222"/>
                        </a:solidFill>
                        <a:latin typeface="Arial"/>
                        <a:ea typeface="Arial"/>
                        <a:cs typeface="Arial"/>
                        <a:sym typeface="Arial"/>
                      </a:endParaRPr>
                    </a:p>
                  </a:txBody>
                  <a:tcPr marL="6367" marR="6367" marT="6367" marB="0" anchor="b"/>
                </a:tc>
                <a:tc>
                  <a:txBody>
                    <a:bodyPr/>
                    <a:lstStyle/>
                    <a:p>
                      <a:pPr marL="0" marR="0" lvl="0" indent="0" algn="l" rtl="0">
                        <a:spcBef>
                          <a:spcPts val="0"/>
                        </a:spcBef>
                        <a:spcAft>
                          <a:spcPts val="0"/>
                        </a:spcAft>
                        <a:buNone/>
                      </a:pPr>
                      <a:endParaRPr sz="1600" b="1" i="0" u="none" strike="noStrike" cap="none">
                        <a:solidFill>
                          <a:srgbClr val="222222"/>
                        </a:solidFill>
                        <a:latin typeface="Arial"/>
                        <a:ea typeface="Arial"/>
                        <a:cs typeface="Arial"/>
                        <a:sym typeface="Arial"/>
                      </a:endParaRPr>
                    </a:p>
                  </a:txBody>
                  <a:tcPr marL="6367" marR="6367" marT="6367" marB="0" anchor="b"/>
                </a:tc>
                <a:extLst>
                  <a:ext uri="{0D108BD9-81ED-4DB2-BD59-A6C34878D82A}">
                    <a16:rowId xmlns:a16="http://schemas.microsoft.com/office/drawing/2014/main" val="10000"/>
                  </a:ext>
                </a:extLst>
              </a:tr>
              <a:tr h="312133">
                <a:tc>
                  <a:txBody>
                    <a:bodyPr/>
                    <a:lstStyle/>
                    <a:p>
                      <a:pPr marL="0" marR="0" lvl="0" indent="0" algn="l" rtl="0">
                        <a:spcBef>
                          <a:spcPts val="0"/>
                        </a:spcBef>
                        <a:spcAft>
                          <a:spcPts val="0"/>
                        </a:spcAft>
                        <a:buNone/>
                      </a:pPr>
                      <a:r>
                        <a:rPr lang="en-US" sz="1600" u="none" strike="noStrike" cap="none"/>
                        <a:t>Undergraduate</a:t>
                      </a:r>
                      <a:endParaRPr sz="1600" b="0"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u="none" strike="noStrike" cap="none"/>
                        <a:t>35,123</a:t>
                      </a:r>
                      <a:endParaRPr sz="1600" b="0" i="0" u="none" strike="noStrike" cap="none">
                        <a:solidFill>
                          <a:srgbClr val="222222"/>
                        </a:solidFill>
                        <a:latin typeface="Arial"/>
                        <a:ea typeface="Arial"/>
                        <a:cs typeface="Arial"/>
                        <a:sym typeface="Arial"/>
                      </a:endParaRPr>
                    </a:p>
                  </a:txBody>
                  <a:tcPr marL="6367" marR="6367" marT="6367" marB="0" anchor="b"/>
                </a:tc>
                <a:extLst>
                  <a:ext uri="{0D108BD9-81ED-4DB2-BD59-A6C34878D82A}">
                    <a16:rowId xmlns:a16="http://schemas.microsoft.com/office/drawing/2014/main" val="10001"/>
                  </a:ext>
                </a:extLst>
              </a:tr>
              <a:tr h="312133">
                <a:tc>
                  <a:txBody>
                    <a:bodyPr/>
                    <a:lstStyle/>
                    <a:p>
                      <a:pPr marL="0" marR="0" lvl="0" indent="0" algn="l" rtl="0">
                        <a:spcBef>
                          <a:spcPts val="0"/>
                        </a:spcBef>
                        <a:spcAft>
                          <a:spcPts val="0"/>
                        </a:spcAft>
                        <a:buNone/>
                      </a:pPr>
                      <a:r>
                        <a:rPr lang="en-US" sz="1600" u="none" strike="noStrike" cap="none"/>
                        <a:t>Graduate</a:t>
                      </a:r>
                      <a:endParaRPr sz="1600" b="0"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b="0" i="0" u="none" strike="noStrike" cap="none">
                          <a:solidFill>
                            <a:srgbClr val="222222"/>
                          </a:solidFill>
                          <a:latin typeface="Arial"/>
                          <a:ea typeface="Arial"/>
                          <a:cs typeface="Arial"/>
                          <a:sym typeface="Arial"/>
                        </a:rPr>
                        <a:t>8,106</a:t>
                      </a:r>
                      <a:endParaRPr sz="1500"/>
                    </a:p>
                  </a:txBody>
                  <a:tcPr marL="6367" marR="6367" marT="6367" marB="0" anchor="b"/>
                </a:tc>
                <a:extLst>
                  <a:ext uri="{0D108BD9-81ED-4DB2-BD59-A6C34878D82A}">
                    <a16:rowId xmlns:a16="http://schemas.microsoft.com/office/drawing/2014/main" val="10002"/>
                  </a:ext>
                </a:extLst>
              </a:tr>
              <a:tr h="312133">
                <a:tc>
                  <a:txBody>
                    <a:bodyPr/>
                    <a:lstStyle/>
                    <a:p>
                      <a:pPr marL="0" marR="0" lvl="0" indent="0" algn="l" rtl="0">
                        <a:spcBef>
                          <a:spcPts val="0"/>
                        </a:spcBef>
                        <a:spcAft>
                          <a:spcPts val="0"/>
                        </a:spcAft>
                        <a:buNone/>
                      </a:pPr>
                      <a:r>
                        <a:rPr lang="en-US" sz="1600" u="none" strike="noStrike" cap="none"/>
                        <a:t>First Professional</a:t>
                      </a:r>
                      <a:endParaRPr sz="1600" b="0"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u="none" strike="noStrike" cap="none" dirty="0"/>
                        <a:t>1,602</a:t>
                      </a:r>
                      <a:endParaRPr sz="1600" b="0" i="0" u="none" strike="noStrike" cap="none" dirty="0">
                        <a:solidFill>
                          <a:srgbClr val="222222"/>
                        </a:solidFill>
                        <a:latin typeface="Arial"/>
                        <a:ea typeface="Arial"/>
                        <a:cs typeface="Arial"/>
                        <a:sym typeface="Arial"/>
                      </a:endParaRPr>
                    </a:p>
                  </a:txBody>
                  <a:tcPr marL="6367" marR="6367" marT="6367" marB="0" anchor="b"/>
                </a:tc>
                <a:extLst>
                  <a:ext uri="{0D108BD9-81ED-4DB2-BD59-A6C34878D82A}">
                    <a16:rowId xmlns:a16="http://schemas.microsoft.com/office/drawing/2014/main" val="10003"/>
                  </a:ext>
                </a:extLst>
              </a:tr>
              <a:tr h="312133">
                <a:tc>
                  <a:txBody>
                    <a:bodyPr/>
                    <a:lstStyle/>
                    <a:p>
                      <a:pPr marL="0" marR="0" lvl="0" indent="0" algn="l" rtl="0">
                        <a:spcBef>
                          <a:spcPts val="0"/>
                        </a:spcBef>
                        <a:spcAft>
                          <a:spcPts val="0"/>
                        </a:spcAft>
                        <a:buNone/>
                      </a:pPr>
                      <a:r>
                        <a:rPr lang="en-US" sz="1600" b="1" u="none" strike="noStrike" cap="none"/>
                        <a:t>Total</a:t>
                      </a:r>
                      <a:endParaRPr sz="1600" b="1"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b="1" u="none" strike="noStrike" cap="none" dirty="0"/>
                        <a:t>44,831</a:t>
                      </a:r>
                      <a:endParaRPr sz="1600" b="1" i="0" u="none" strike="noStrike" cap="none" dirty="0">
                        <a:solidFill>
                          <a:srgbClr val="222222"/>
                        </a:solidFill>
                        <a:latin typeface="Arial"/>
                        <a:ea typeface="Arial"/>
                        <a:cs typeface="Arial"/>
                        <a:sym typeface="Arial"/>
                      </a:endParaRPr>
                    </a:p>
                  </a:txBody>
                  <a:tcPr marL="6367" marR="6367" marT="6367" marB="0" anchor="b"/>
                </a:tc>
                <a:extLst>
                  <a:ext uri="{0D108BD9-81ED-4DB2-BD59-A6C34878D82A}">
                    <a16:rowId xmlns:a16="http://schemas.microsoft.com/office/drawing/2014/main" val="10004"/>
                  </a:ext>
                </a:extLst>
              </a:tr>
            </a:tbl>
          </a:graphicData>
        </a:graphic>
      </p:graphicFrame>
      <p:graphicFrame>
        <p:nvGraphicFramePr>
          <p:cNvPr id="664" name="Google Shape;664;p92"/>
          <p:cNvGraphicFramePr/>
          <p:nvPr/>
        </p:nvGraphicFramePr>
        <p:xfrm>
          <a:off x="6134100" y="1563595"/>
          <a:ext cx="4038600" cy="1980000"/>
        </p:xfrm>
        <a:graphic>
          <a:graphicData uri="http://schemas.openxmlformats.org/drawingml/2006/table">
            <a:tbl>
              <a:tblPr>
                <a:noFill/>
              </a:tblPr>
              <a:tblGrid>
                <a:gridCol w="2986633">
                  <a:extLst>
                    <a:ext uri="{9D8B030D-6E8A-4147-A177-3AD203B41FA5}">
                      <a16:colId xmlns:a16="http://schemas.microsoft.com/office/drawing/2014/main" val="20000"/>
                    </a:ext>
                  </a:extLst>
                </a:gridCol>
                <a:gridCol w="1051967">
                  <a:extLst>
                    <a:ext uri="{9D8B030D-6E8A-4147-A177-3AD203B41FA5}">
                      <a16:colId xmlns:a16="http://schemas.microsoft.com/office/drawing/2014/main" val="20001"/>
                    </a:ext>
                  </a:extLst>
                </a:gridCol>
              </a:tblGrid>
              <a:tr h="330000">
                <a:tc gridSpan="2">
                  <a:txBody>
                    <a:bodyPr/>
                    <a:lstStyle/>
                    <a:p>
                      <a:pPr marL="0" marR="0" lvl="0" indent="0" algn="l" rtl="0">
                        <a:spcBef>
                          <a:spcPts val="0"/>
                        </a:spcBef>
                        <a:spcAft>
                          <a:spcPts val="0"/>
                        </a:spcAft>
                        <a:buNone/>
                      </a:pPr>
                      <a:r>
                        <a:rPr lang="en-US" sz="1600" b="1" u="none" strike="noStrike" cap="none"/>
                        <a:t>NUMBER OF ACADEMIC PROGRAMS OFFERED</a:t>
                      </a:r>
                      <a:endParaRPr sz="1600" b="1" i="0" u="none" strike="noStrike" cap="none">
                        <a:solidFill>
                          <a:srgbClr val="222222"/>
                        </a:solidFill>
                        <a:latin typeface="Arial"/>
                        <a:ea typeface="Arial"/>
                        <a:cs typeface="Arial"/>
                        <a:sym typeface="Arial"/>
                      </a:endParaRPr>
                    </a:p>
                  </a:txBody>
                  <a:tcPr marL="6367" marR="6367" marT="6367" marB="0" anchor="b"/>
                </a:tc>
                <a:tc hMerge="1">
                  <a:txBody>
                    <a:bodyPr/>
                    <a:lstStyle/>
                    <a:p>
                      <a:endParaRPr lang="en-US"/>
                    </a:p>
                  </a:txBody>
                  <a:tcPr/>
                </a:tc>
                <a:extLst>
                  <a:ext uri="{0D108BD9-81ED-4DB2-BD59-A6C34878D82A}">
                    <a16:rowId xmlns:a16="http://schemas.microsoft.com/office/drawing/2014/main" val="10000"/>
                  </a:ext>
                </a:extLst>
              </a:tr>
              <a:tr h="330000">
                <a:tc>
                  <a:txBody>
                    <a:bodyPr/>
                    <a:lstStyle/>
                    <a:p>
                      <a:pPr marL="0" marR="0" lvl="0" indent="0" algn="l" rtl="0">
                        <a:spcBef>
                          <a:spcPts val="0"/>
                        </a:spcBef>
                        <a:spcAft>
                          <a:spcPts val="0"/>
                        </a:spcAft>
                        <a:buNone/>
                      </a:pPr>
                      <a:r>
                        <a:rPr lang="en-US" sz="1600" u="none" strike="noStrike" cap="none"/>
                        <a:t>Bachelors</a:t>
                      </a:r>
                      <a:endParaRPr sz="1600" b="0"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u="none" strike="noStrike" cap="none"/>
                        <a:t>130</a:t>
                      </a:r>
                      <a:endParaRPr sz="1600" b="0" i="0" u="none" strike="noStrike" cap="none">
                        <a:solidFill>
                          <a:srgbClr val="222222"/>
                        </a:solidFill>
                        <a:latin typeface="Arial"/>
                        <a:ea typeface="Arial"/>
                        <a:cs typeface="Arial"/>
                        <a:sym typeface="Arial"/>
                      </a:endParaRPr>
                    </a:p>
                  </a:txBody>
                  <a:tcPr marL="6367" marR="6367" marT="6367" marB="0" anchor="b"/>
                </a:tc>
                <a:extLst>
                  <a:ext uri="{0D108BD9-81ED-4DB2-BD59-A6C34878D82A}">
                    <a16:rowId xmlns:a16="http://schemas.microsoft.com/office/drawing/2014/main" val="10001"/>
                  </a:ext>
                </a:extLst>
              </a:tr>
              <a:tr h="330000">
                <a:tc>
                  <a:txBody>
                    <a:bodyPr/>
                    <a:lstStyle/>
                    <a:p>
                      <a:pPr marL="0" marR="0" lvl="0" indent="0" algn="l" rtl="0">
                        <a:spcBef>
                          <a:spcPts val="0"/>
                        </a:spcBef>
                        <a:spcAft>
                          <a:spcPts val="0"/>
                        </a:spcAft>
                        <a:buNone/>
                      </a:pPr>
                      <a:r>
                        <a:rPr lang="en-US" sz="1600" u="none" strike="noStrike" cap="none"/>
                        <a:t>Masters</a:t>
                      </a:r>
                      <a:endParaRPr sz="1600" b="0"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u="none" strike="noStrike" cap="none"/>
                        <a:t>143</a:t>
                      </a:r>
                      <a:endParaRPr sz="1600" b="0" i="0" u="none" strike="noStrike" cap="none">
                        <a:solidFill>
                          <a:srgbClr val="222222"/>
                        </a:solidFill>
                        <a:latin typeface="Arial"/>
                        <a:ea typeface="Arial"/>
                        <a:cs typeface="Arial"/>
                        <a:sym typeface="Arial"/>
                      </a:endParaRPr>
                    </a:p>
                  </a:txBody>
                  <a:tcPr marL="6367" marR="6367" marT="6367" marB="0" anchor="b"/>
                </a:tc>
                <a:extLst>
                  <a:ext uri="{0D108BD9-81ED-4DB2-BD59-A6C34878D82A}">
                    <a16:rowId xmlns:a16="http://schemas.microsoft.com/office/drawing/2014/main" val="10002"/>
                  </a:ext>
                </a:extLst>
              </a:tr>
              <a:tr h="330000">
                <a:tc>
                  <a:txBody>
                    <a:bodyPr/>
                    <a:lstStyle/>
                    <a:p>
                      <a:pPr marL="0" marR="0" lvl="0" indent="0" algn="l" rtl="0">
                        <a:spcBef>
                          <a:spcPts val="0"/>
                        </a:spcBef>
                        <a:spcAft>
                          <a:spcPts val="0"/>
                        </a:spcAft>
                        <a:buNone/>
                      </a:pPr>
                      <a:r>
                        <a:rPr lang="en-US" sz="1600" u="none" strike="noStrike" cap="none"/>
                        <a:t>Research Scholarship (Doctoral)</a:t>
                      </a:r>
                      <a:endParaRPr sz="1600" b="0"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u="none" strike="noStrike" cap="none"/>
                        <a:t>93</a:t>
                      </a:r>
                      <a:endParaRPr sz="1600" b="0" i="0" u="none" strike="noStrike" cap="none">
                        <a:solidFill>
                          <a:srgbClr val="222222"/>
                        </a:solidFill>
                        <a:latin typeface="Arial"/>
                        <a:ea typeface="Arial"/>
                        <a:cs typeface="Arial"/>
                        <a:sym typeface="Arial"/>
                      </a:endParaRPr>
                    </a:p>
                  </a:txBody>
                  <a:tcPr marL="6367" marR="6367" marT="6367" marB="0" anchor="b"/>
                </a:tc>
                <a:extLst>
                  <a:ext uri="{0D108BD9-81ED-4DB2-BD59-A6C34878D82A}">
                    <a16:rowId xmlns:a16="http://schemas.microsoft.com/office/drawing/2014/main" val="10003"/>
                  </a:ext>
                </a:extLst>
              </a:tr>
              <a:tr h="330000">
                <a:tc>
                  <a:txBody>
                    <a:bodyPr/>
                    <a:lstStyle/>
                    <a:p>
                      <a:pPr marL="0" marR="0" lvl="0" indent="0" algn="l" rtl="0">
                        <a:spcBef>
                          <a:spcPts val="0"/>
                        </a:spcBef>
                        <a:spcAft>
                          <a:spcPts val="0"/>
                        </a:spcAft>
                        <a:buNone/>
                      </a:pPr>
                      <a:r>
                        <a:rPr lang="en-US" sz="1600" u="none" strike="noStrike" cap="none"/>
                        <a:t>Specialist/Professional</a:t>
                      </a:r>
                      <a:endParaRPr sz="1600" b="0"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b="0" i="0" u="none" strike="noStrike" cap="none">
                          <a:solidFill>
                            <a:srgbClr val="222222"/>
                          </a:solidFill>
                          <a:latin typeface="Arial"/>
                          <a:ea typeface="Arial"/>
                          <a:cs typeface="Arial"/>
                          <a:sym typeface="Arial"/>
                        </a:rPr>
                        <a:t>6</a:t>
                      </a:r>
                      <a:endParaRPr sz="1500"/>
                    </a:p>
                  </a:txBody>
                  <a:tcPr marL="6367" marR="6367" marT="6367" marB="0" anchor="b"/>
                </a:tc>
                <a:extLst>
                  <a:ext uri="{0D108BD9-81ED-4DB2-BD59-A6C34878D82A}">
                    <a16:rowId xmlns:a16="http://schemas.microsoft.com/office/drawing/2014/main" val="10004"/>
                  </a:ext>
                </a:extLst>
              </a:tr>
              <a:tr h="330000">
                <a:tc>
                  <a:txBody>
                    <a:bodyPr/>
                    <a:lstStyle/>
                    <a:p>
                      <a:pPr marL="0" marR="0" lvl="0" indent="0" algn="l" rtl="0">
                        <a:spcBef>
                          <a:spcPts val="0"/>
                        </a:spcBef>
                        <a:spcAft>
                          <a:spcPts val="0"/>
                        </a:spcAft>
                        <a:buNone/>
                      </a:pPr>
                      <a:r>
                        <a:rPr lang="en-US" sz="1600" b="1" u="none" strike="noStrike" cap="none"/>
                        <a:t>Total</a:t>
                      </a:r>
                      <a:endParaRPr sz="1600" b="1" i="0" u="none" strike="noStrike" cap="none">
                        <a:solidFill>
                          <a:srgbClr val="222222"/>
                        </a:solidFill>
                        <a:latin typeface="Arial"/>
                        <a:ea typeface="Arial"/>
                        <a:cs typeface="Arial"/>
                        <a:sym typeface="Arial"/>
                      </a:endParaRPr>
                    </a:p>
                  </a:txBody>
                  <a:tcPr marL="6367" marR="6367" marT="6367" marB="0" anchor="b"/>
                </a:tc>
                <a:tc>
                  <a:txBody>
                    <a:bodyPr/>
                    <a:lstStyle/>
                    <a:p>
                      <a:pPr marL="0" marR="0" lvl="0" indent="0" algn="r" rtl="0">
                        <a:spcBef>
                          <a:spcPts val="0"/>
                        </a:spcBef>
                        <a:spcAft>
                          <a:spcPts val="0"/>
                        </a:spcAft>
                        <a:buNone/>
                      </a:pPr>
                      <a:r>
                        <a:rPr lang="en-US" sz="1600" b="1" u="none" strike="noStrike" cap="none"/>
                        <a:t>372</a:t>
                      </a:r>
                      <a:endParaRPr sz="1600" b="1" i="0" u="none" strike="noStrike" cap="none">
                        <a:solidFill>
                          <a:srgbClr val="222222"/>
                        </a:solidFill>
                        <a:latin typeface="Arial"/>
                        <a:ea typeface="Arial"/>
                        <a:cs typeface="Arial"/>
                        <a:sym typeface="Arial"/>
                      </a:endParaRPr>
                    </a:p>
                  </a:txBody>
                  <a:tcPr marL="6367" marR="6367" marT="6367" marB="0" anchor="b"/>
                </a:tc>
                <a:extLst>
                  <a:ext uri="{0D108BD9-81ED-4DB2-BD59-A6C34878D82A}">
                    <a16:rowId xmlns:a16="http://schemas.microsoft.com/office/drawing/2014/main" val="10005"/>
                  </a:ext>
                </a:extLst>
              </a:tr>
            </a:tbl>
          </a:graphicData>
        </a:graphic>
      </p:graphicFrame>
      <p:sp>
        <p:nvSpPr>
          <p:cNvPr id="666" name="Google Shape;666;p92"/>
          <p:cNvSpPr txBox="1"/>
          <p:nvPr/>
        </p:nvSpPr>
        <p:spPr>
          <a:xfrm>
            <a:off x="1891075" y="3543595"/>
            <a:ext cx="3772800" cy="2616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14E61"/>
                </a:solidFill>
                <a:effectLst/>
                <a:uLnTx/>
                <a:uFillTx/>
                <a:latin typeface="Calibri" panose="020F0502020204030204"/>
                <a:ea typeface="+mn-ea"/>
                <a:cs typeface="+mn-cs"/>
              </a:rPr>
              <a:t>Source: http://</a:t>
            </a:r>
            <a:r>
              <a:rPr kumimoji="0" lang="en-US" sz="1067" b="0" i="0" u="none" strike="noStrike" kern="1200" cap="none" spc="0" normalizeH="0" baseline="0" noProof="0" dirty="0" err="1">
                <a:ln>
                  <a:noFill/>
                </a:ln>
                <a:solidFill>
                  <a:srgbClr val="414E61"/>
                </a:solidFill>
                <a:effectLst/>
                <a:uLnTx/>
                <a:uFillTx/>
                <a:latin typeface="Calibri" panose="020F0502020204030204"/>
                <a:ea typeface="+mn-ea"/>
                <a:cs typeface="+mn-cs"/>
              </a:rPr>
              <a:t>factbook.arizona.edu</a:t>
            </a:r>
            <a:r>
              <a:rPr kumimoji="0" lang="en-US" sz="1067" b="0" i="0" u="none" strike="noStrike" kern="1200" cap="none" spc="0" normalizeH="0" baseline="0" noProof="0" dirty="0">
                <a:ln>
                  <a:noFill/>
                </a:ln>
                <a:solidFill>
                  <a:srgbClr val="414E61"/>
                </a:solidFill>
                <a:effectLst/>
                <a:uLnTx/>
                <a:uFillTx/>
                <a:latin typeface="Calibri" panose="020F0502020204030204"/>
                <a:ea typeface="+mn-ea"/>
                <a:cs typeface="+mn-cs"/>
              </a:rPr>
              <a:t>/2017-18/</a:t>
            </a:r>
            <a:r>
              <a:rPr kumimoji="0" lang="en-US" sz="1067" b="0" i="0" u="none" strike="noStrike" kern="1200" cap="none" spc="0" normalizeH="0" baseline="0" noProof="0" dirty="0" err="1">
                <a:ln>
                  <a:noFill/>
                </a:ln>
                <a:solidFill>
                  <a:srgbClr val="414E61"/>
                </a:solidFill>
                <a:effectLst/>
                <a:uLnTx/>
                <a:uFillTx/>
                <a:latin typeface="Calibri" panose="020F0502020204030204"/>
                <a:ea typeface="+mn-ea"/>
                <a:cs typeface="+mn-cs"/>
              </a:rPr>
              <a:t>at_a_glance</a:t>
            </a:r>
            <a:endParaRPr kumimoji="0" sz="1067" b="0" i="0" u="none" strike="noStrike" kern="1200" cap="none" spc="0" normalizeH="0" baseline="0" noProof="0" dirty="0">
              <a:ln>
                <a:noFill/>
              </a:ln>
              <a:solidFill>
                <a:srgbClr val="414E6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892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2"/>
          <p:cNvSpPr txBox="1">
            <a:spLocks noGrp="1"/>
          </p:cNvSpPr>
          <p:nvPr>
            <p:ph type="title"/>
          </p:nvPr>
        </p:nvSpPr>
        <p:spPr>
          <a:xfrm>
            <a:off x="476067" y="365133"/>
            <a:ext cx="11588800" cy="482400"/>
          </a:xfrm>
          <a:prstGeom prst="rect">
            <a:avLst/>
          </a:prstGeom>
          <a:noFill/>
          <a:ln>
            <a:noFill/>
          </a:ln>
        </p:spPr>
        <p:txBody>
          <a:bodyPr spcFirstLastPara="1" vert="horz" wrap="square" lIns="121900" tIns="121900" rIns="121900" bIns="121900" rtlCol="0" anchor="ctr" anchorCtr="0">
            <a:noAutofit/>
          </a:bodyPr>
          <a:lstStyle/>
          <a:p>
            <a:pPr>
              <a:buClr>
                <a:schemeClr val="dk1"/>
              </a:buClr>
              <a:buSzPts val="1100"/>
            </a:pPr>
            <a:r>
              <a:rPr lang="en-US" sz="3733" dirty="0">
                <a:solidFill>
                  <a:schemeClr val="tx1"/>
                </a:solidFill>
              </a:rPr>
              <a:t>University of Arizona (in Numbers) – 2017-2018</a:t>
            </a:r>
            <a:endParaRPr sz="3733" dirty="0">
              <a:solidFill>
                <a:schemeClr val="tx1"/>
              </a:solidFill>
            </a:endParaRPr>
          </a:p>
        </p:txBody>
      </p:sp>
      <p:sp>
        <p:nvSpPr>
          <p:cNvPr id="665" name="Google Shape;665;p92"/>
          <p:cNvSpPr txBox="1"/>
          <p:nvPr/>
        </p:nvSpPr>
        <p:spPr>
          <a:xfrm>
            <a:off x="2019300" y="3840333"/>
            <a:ext cx="8736400" cy="1649200"/>
          </a:xfrm>
          <a:prstGeom prst="rect">
            <a:avLst/>
          </a:prstGeom>
          <a:noFill/>
          <a:ln>
            <a:noFill/>
          </a:ln>
        </p:spPr>
        <p:txBody>
          <a:bodyPr spcFirstLastPara="1" wrap="square" lIns="121900" tIns="60933" rIns="121900" bIns="60933" anchor="t" anchorCtr="0">
            <a:noAutofit/>
          </a:bodyPr>
          <a:lstStyle/>
          <a:p>
            <a:pPr marL="457189" marR="0" lvl="0" indent="-491054" algn="l" defTabSz="914400" rtl="0" eaLnBrk="1" fontAlgn="auto" latinLnBrk="0" hangingPunct="1">
              <a:lnSpc>
                <a:spcPct val="100000"/>
              </a:lnSpc>
              <a:spcBef>
                <a:spcPts val="800"/>
              </a:spcBef>
              <a:spcAft>
                <a:spcPts val="0"/>
              </a:spcAft>
              <a:buClr>
                <a:srgbClr val="000000"/>
              </a:buClr>
              <a:buSzPts val="1800"/>
              <a:buFont typeface="Avenir"/>
              <a:buChar char="•"/>
              <a:tabLst/>
              <a:defRPr/>
            </a:pPr>
            <a:r>
              <a:rPr kumimoji="0" lang="en-US" sz="2400" b="0" i="0" u="none" strike="noStrike" kern="1200" cap="none" spc="0" normalizeH="0" baseline="0" noProof="0">
                <a:ln>
                  <a:noFill/>
                </a:ln>
                <a:solidFill>
                  <a:srgbClr val="414E61"/>
                </a:solidFill>
                <a:effectLst/>
                <a:uLnTx/>
                <a:uFillTx/>
                <a:latin typeface="Avenir"/>
                <a:ea typeface="Avenir"/>
                <a:cs typeface="Avenir"/>
                <a:sym typeface="Avenir"/>
              </a:rPr>
              <a:t>22 colleges/faculty units with ~95 departments</a:t>
            </a:r>
            <a:endParaRPr kumimoji="0" sz="2400" b="0" i="0" u="none" strike="noStrike" kern="1200" cap="none" spc="0" normalizeH="0" baseline="0" noProof="0">
              <a:ln>
                <a:noFill/>
              </a:ln>
              <a:solidFill>
                <a:srgbClr val="414E61"/>
              </a:solidFill>
              <a:effectLst/>
              <a:uLnTx/>
              <a:uFillTx/>
              <a:latin typeface="Avenir"/>
              <a:ea typeface="Avenir"/>
              <a:cs typeface="Avenir"/>
              <a:sym typeface="Avenir"/>
            </a:endParaRPr>
          </a:p>
          <a:p>
            <a:pPr marL="457189" marR="0" lvl="0" indent="-491054" algn="l" defTabSz="914400" rtl="0" eaLnBrk="1" fontAlgn="auto" latinLnBrk="0" hangingPunct="1">
              <a:lnSpc>
                <a:spcPct val="100000"/>
              </a:lnSpc>
              <a:spcBef>
                <a:spcPts val="800"/>
              </a:spcBef>
              <a:spcAft>
                <a:spcPts val="0"/>
              </a:spcAft>
              <a:buClr>
                <a:srgbClr val="000000"/>
              </a:buClr>
              <a:buSzPts val="1800"/>
              <a:buFont typeface="Avenir"/>
              <a:buChar char="•"/>
              <a:tabLst/>
              <a:defRPr/>
            </a:pPr>
            <a:r>
              <a:rPr kumimoji="0" lang="en-US" sz="2400" b="0" i="0" u="none" strike="noStrike" kern="1200" cap="none" spc="0" normalizeH="0" baseline="0" noProof="0">
                <a:ln>
                  <a:noFill/>
                </a:ln>
                <a:solidFill>
                  <a:srgbClr val="414E61"/>
                </a:solidFill>
                <a:effectLst/>
                <a:uLnTx/>
                <a:uFillTx/>
                <a:latin typeface="Avenir"/>
                <a:ea typeface="Avenir"/>
                <a:cs typeface="Avenir"/>
                <a:sym typeface="Avenir"/>
              </a:rPr>
              <a:t>2 Separate Colleges of Medicine – Tucson and Phoenix</a:t>
            </a:r>
            <a:endParaRPr kumimoji="0" sz="2400" b="0" i="0" u="none" strike="noStrike" kern="1200" cap="none" spc="0" normalizeH="0" baseline="0" noProof="0">
              <a:ln>
                <a:noFill/>
              </a:ln>
              <a:solidFill>
                <a:srgbClr val="414E61"/>
              </a:solidFill>
              <a:effectLst/>
              <a:uLnTx/>
              <a:uFillTx/>
              <a:latin typeface="Avenir"/>
              <a:ea typeface="Avenir"/>
              <a:cs typeface="Avenir"/>
              <a:sym typeface="Avenir"/>
            </a:endParaRPr>
          </a:p>
          <a:p>
            <a:pPr marL="457189" marR="0" lvl="0" indent="-491054" algn="l" defTabSz="914400" rtl="0" eaLnBrk="1" fontAlgn="auto" latinLnBrk="0" hangingPunct="1">
              <a:lnSpc>
                <a:spcPct val="100000"/>
              </a:lnSpc>
              <a:spcBef>
                <a:spcPts val="800"/>
              </a:spcBef>
              <a:spcAft>
                <a:spcPts val="0"/>
              </a:spcAft>
              <a:buClr>
                <a:srgbClr val="000000"/>
              </a:buClr>
              <a:buSzPts val="1800"/>
              <a:buFont typeface="Avenir"/>
              <a:buChar char="•"/>
              <a:tabLst/>
              <a:defRPr/>
            </a:pPr>
            <a:r>
              <a:rPr kumimoji="0" lang="en-US" sz="2400" b="0" i="0" u="none" strike="noStrike" kern="1200" cap="none" spc="0" normalizeH="0" baseline="0" noProof="0">
                <a:ln>
                  <a:noFill/>
                </a:ln>
                <a:solidFill>
                  <a:srgbClr val="414E61"/>
                </a:solidFill>
                <a:effectLst/>
                <a:uLnTx/>
                <a:uFillTx/>
                <a:latin typeface="Avenir"/>
                <a:ea typeface="Avenir"/>
                <a:cs typeface="Avenir"/>
                <a:sym typeface="Avenir"/>
              </a:rPr>
              <a:t>“Responsibility Centered Management” campus</a:t>
            </a:r>
            <a:endParaRPr kumimoji="0" sz="2400" b="0" i="0" u="none" strike="noStrike" kern="1200" cap="none" spc="0" normalizeH="0" baseline="0" noProof="0">
              <a:ln>
                <a:noFill/>
              </a:ln>
              <a:solidFill>
                <a:srgbClr val="414E61"/>
              </a:solidFill>
              <a:effectLst/>
              <a:uLnTx/>
              <a:uFillTx/>
              <a:latin typeface="Avenir"/>
              <a:ea typeface="Avenir"/>
              <a:cs typeface="Avenir"/>
              <a:sym typeface="Avenir"/>
            </a:endParaRPr>
          </a:p>
        </p:txBody>
      </p:sp>
      <p:sp>
        <p:nvSpPr>
          <p:cNvPr id="666" name="Google Shape;666;p92"/>
          <p:cNvSpPr txBox="1"/>
          <p:nvPr/>
        </p:nvSpPr>
        <p:spPr>
          <a:xfrm>
            <a:off x="8095932" y="6251200"/>
            <a:ext cx="3772800" cy="2616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414E61"/>
                </a:solidFill>
                <a:effectLst/>
                <a:uLnTx/>
                <a:uFillTx/>
                <a:latin typeface="Calibri" panose="020F0502020204030204"/>
                <a:ea typeface="+mn-ea"/>
                <a:cs typeface="+mn-cs"/>
              </a:rPr>
              <a:t>Source: http://factbook.arizona.edu/2017-18/at_a_glance</a:t>
            </a:r>
            <a:endParaRPr kumimoji="0" sz="1067" b="0" i="0" u="none" strike="noStrike" kern="1200" cap="none" spc="0" normalizeH="0" baseline="0" noProof="0">
              <a:ln>
                <a:noFill/>
              </a:ln>
              <a:solidFill>
                <a:srgbClr val="414E6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73B2807-F500-DF48-A952-630219267EC7}"/>
              </a:ext>
            </a:extLst>
          </p:cNvPr>
          <p:cNvPicPr>
            <a:picLocks noChangeAspect="1"/>
          </p:cNvPicPr>
          <p:nvPr/>
        </p:nvPicPr>
        <p:blipFill rotWithShape="1">
          <a:blip r:embed="rId3"/>
          <a:srcRect l="284" t="27376" r="-284" b="35681"/>
          <a:stretch/>
        </p:blipFill>
        <p:spPr>
          <a:xfrm>
            <a:off x="-114300" y="3840322"/>
            <a:ext cx="12374623" cy="3017678"/>
          </a:xfrm>
          <a:prstGeom prst="rect">
            <a:avLst/>
          </a:prstGeom>
        </p:spPr>
      </p:pic>
      <p:sp>
        <p:nvSpPr>
          <p:cNvPr id="8" name="Google Shape;665;p92">
            <a:extLst>
              <a:ext uri="{FF2B5EF4-FFF2-40B4-BE49-F238E27FC236}">
                <a16:creationId xmlns:a16="http://schemas.microsoft.com/office/drawing/2014/main" id="{D934C2C2-D8CF-5D4D-930C-5FEBB7BD57FF}"/>
              </a:ext>
            </a:extLst>
          </p:cNvPr>
          <p:cNvSpPr txBox="1"/>
          <p:nvPr/>
        </p:nvSpPr>
        <p:spPr>
          <a:xfrm>
            <a:off x="1727800" y="1438480"/>
            <a:ext cx="8736400" cy="1649200"/>
          </a:xfrm>
          <a:prstGeom prst="rect">
            <a:avLst/>
          </a:prstGeom>
          <a:noFill/>
          <a:ln>
            <a:noFill/>
          </a:ln>
        </p:spPr>
        <p:txBody>
          <a:bodyPr spcFirstLastPara="1" wrap="square" lIns="121900" tIns="60933" rIns="121900" bIns="60933" anchor="t" anchorCtr="0">
            <a:noAutofit/>
          </a:bodyPr>
          <a:lstStyle/>
          <a:p>
            <a:pPr marL="457189" marR="0" lvl="0" indent="-491054" algn="l" defTabSz="914400" rtl="0" eaLnBrk="1" fontAlgn="auto" latinLnBrk="0" hangingPunct="1">
              <a:lnSpc>
                <a:spcPct val="100000"/>
              </a:lnSpc>
              <a:spcBef>
                <a:spcPts val="800"/>
              </a:spcBef>
              <a:spcAft>
                <a:spcPts val="0"/>
              </a:spcAft>
              <a:buClr>
                <a:srgbClr val="000000"/>
              </a:buClr>
              <a:buSzPts val="1800"/>
              <a:buFont typeface="Avenir"/>
              <a:buChar char="•"/>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22 colleges/faculty units with ~95 departments</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a:p>
            <a:pPr marL="457189" marR="0" lvl="0" indent="-491054" algn="l" defTabSz="914400" rtl="0" eaLnBrk="1" fontAlgn="auto" latinLnBrk="0" hangingPunct="1">
              <a:lnSpc>
                <a:spcPct val="100000"/>
              </a:lnSpc>
              <a:spcBef>
                <a:spcPts val="800"/>
              </a:spcBef>
              <a:spcAft>
                <a:spcPts val="0"/>
              </a:spcAft>
              <a:buClr>
                <a:srgbClr val="000000"/>
              </a:buClr>
              <a:buSzPts val="1800"/>
              <a:buFont typeface="Avenir"/>
              <a:buChar char="•"/>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2 Separate Colleges of Medicine – Tucson and Phoenix</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a:p>
            <a:pPr marL="457189" marR="0" lvl="0" indent="-491054" algn="l" defTabSz="914400" rtl="0" eaLnBrk="1" fontAlgn="auto" latinLnBrk="0" hangingPunct="1">
              <a:lnSpc>
                <a:spcPct val="100000"/>
              </a:lnSpc>
              <a:spcBef>
                <a:spcPts val="800"/>
              </a:spcBef>
              <a:spcAft>
                <a:spcPts val="0"/>
              </a:spcAft>
              <a:buClr>
                <a:srgbClr val="000000"/>
              </a:buClr>
              <a:buSzPts val="1800"/>
              <a:buFont typeface="Avenir"/>
              <a:buChar char="•"/>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“Responsibility Centered Management” campus</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p:txBody>
      </p:sp>
    </p:spTree>
    <p:extLst>
      <p:ext uri="{BB962C8B-B14F-4D97-AF65-F5344CB8AC3E}">
        <p14:creationId xmlns:p14="http://schemas.microsoft.com/office/powerpoint/2010/main" val="2633295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93"/>
          <p:cNvSpPr txBox="1">
            <a:spLocks noGrp="1"/>
          </p:cNvSpPr>
          <p:nvPr>
            <p:ph type="title"/>
          </p:nvPr>
        </p:nvSpPr>
        <p:spPr>
          <a:xfrm>
            <a:off x="4849966" y="365123"/>
            <a:ext cx="6852101" cy="482400"/>
          </a:xfrm>
          <a:prstGeom prst="rect">
            <a:avLst/>
          </a:prstGeom>
        </p:spPr>
        <p:txBody>
          <a:bodyPr spcFirstLastPara="1" vert="horz" wrap="square" lIns="121900" tIns="121900" rIns="121900" bIns="121900" rtlCol="0" anchor="ctr" anchorCtr="0">
            <a:noAutofit/>
          </a:bodyPr>
          <a:lstStyle/>
          <a:p>
            <a:r>
              <a:rPr lang="en-US" sz="3733" dirty="0">
                <a:solidFill>
                  <a:schemeClr val="tx1"/>
                </a:solidFill>
              </a:rPr>
              <a:t>UA (in Numbers) – Fall 2017</a:t>
            </a:r>
            <a:endParaRPr sz="3733" dirty="0">
              <a:solidFill>
                <a:schemeClr val="tx1"/>
              </a:solidFill>
            </a:endParaRPr>
          </a:p>
        </p:txBody>
      </p:sp>
      <p:graphicFrame>
        <p:nvGraphicFramePr>
          <p:cNvPr id="673" name="Google Shape;673;p93"/>
          <p:cNvGraphicFramePr/>
          <p:nvPr>
            <p:extLst/>
          </p:nvPr>
        </p:nvGraphicFramePr>
        <p:xfrm>
          <a:off x="4849967" y="1364525"/>
          <a:ext cx="6668433" cy="4369672"/>
        </p:xfrm>
        <a:graphic>
          <a:graphicData uri="http://schemas.openxmlformats.org/drawingml/2006/table">
            <a:tbl>
              <a:tblPr>
                <a:noFill/>
              </a:tblPr>
              <a:tblGrid>
                <a:gridCol w="3521133">
                  <a:extLst>
                    <a:ext uri="{9D8B030D-6E8A-4147-A177-3AD203B41FA5}">
                      <a16:colId xmlns:a16="http://schemas.microsoft.com/office/drawing/2014/main" val="20000"/>
                    </a:ext>
                  </a:extLst>
                </a:gridCol>
                <a:gridCol w="1049100">
                  <a:extLst>
                    <a:ext uri="{9D8B030D-6E8A-4147-A177-3AD203B41FA5}">
                      <a16:colId xmlns:a16="http://schemas.microsoft.com/office/drawing/2014/main" val="20001"/>
                    </a:ext>
                  </a:extLst>
                </a:gridCol>
                <a:gridCol w="1049100">
                  <a:extLst>
                    <a:ext uri="{9D8B030D-6E8A-4147-A177-3AD203B41FA5}">
                      <a16:colId xmlns:a16="http://schemas.microsoft.com/office/drawing/2014/main" val="20002"/>
                    </a:ext>
                  </a:extLst>
                </a:gridCol>
                <a:gridCol w="1049100">
                  <a:extLst>
                    <a:ext uri="{9D8B030D-6E8A-4147-A177-3AD203B41FA5}">
                      <a16:colId xmlns:a16="http://schemas.microsoft.com/office/drawing/2014/main" val="20003"/>
                    </a:ext>
                  </a:extLst>
                </a:gridCol>
              </a:tblGrid>
              <a:tr h="244267">
                <a:tc>
                  <a:txBody>
                    <a:bodyPr/>
                    <a:lstStyle/>
                    <a:p>
                      <a:pPr marL="0" marR="0" lvl="0" indent="0" algn="ctr" rtl="0">
                        <a:spcBef>
                          <a:spcPts val="0"/>
                        </a:spcBef>
                        <a:spcAft>
                          <a:spcPts val="0"/>
                        </a:spcAft>
                        <a:buNone/>
                      </a:pP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ctr" rtl="0">
                        <a:spcBef>
                          <a:spcPts val="0"/>
                        </a:spcBef>
                        <a:spcAft>
                          <a:spcPts val="0"/>
                        </a:spcAft>
                        <a:buNone/>
                      </a:pPr>
                      <a:r>
                        <a:rPr lang="en-US" sz="1500" b="1" u="none" strike="noStrike" cap="none"/>
                        <a:t>Men</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ctr" rtl="0">
                        <a:spcBef>
                          <a:spcPts val="0"/>
                        </a:spcBef>
                        <a:spcAft>
                          <a:spcPts val="0"/>
                        </a:spcAft>
                        <a:buNone/>
                      </a:pPr>
                      <a:r>
                        <a:rPr lang="en-US" sz="1500" b="1" u="none" strike="noStrike" cap="none"/>
                        <a:t>Women</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ctr" rtl="0">
                        <a:spcBef>
                          <a:spcPts val="0"/>
                        </a:spcBef>
                        <a:spcAft>
                          <a:spcPts val="0"/>
                        </a:spcAft>
                        <a:buNone/>
                      </a:pPr>
                      <a:r>
                        <a:rPr lang="en-US" sz="1500" b="1" u="none" strike="noStrike" cap="none"/>
                        <a:t>Total</a:t>
                      </a:r>
                      <a:endParaRPr sz="1500" b="1"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0"/>
                  </a:ext>
                </a:extLst>
              </a:tr>
              <a:tr h="244267">
                <a:tc>
                  <a:txBody>
                    <a:bodyPr/>
                    <a:lstStyle/>
                    <a:p>
                      <a:pPr marL="0" marR="0" lvl="0" indent="0" algn="l" rtl="0">
                        <a:spcBef>
                          <a:spcPts val="0"/>
                        </a:spcBef>
                        <a:spcAft>
                          <a:spcPts val="0"/>
                        </a:spcAft>
                        <a:buNone/>
                      </a:pPr>
                      <a:r>
                        <a:rPr lang="en-US" sz="1500" u="none" strike="noStrike" cap="none"/>
                        <a:t>Administrator</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95</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97</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192</a:t>
                      </a:r>
                      <a:endParaRPr sz="1500" b="1"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1"/>
                  </a:ext>
                </a:extLst>
              </a:tr>
              <a:tr h="244267">
                <a:tc>
                  <a:txBody>
                    <a:bodyPr/>
                    <a:lstStyle/>
                    <a:p>
                      <a:pPr marL="0" marR="0" lvl="0" indent="0" algn="l" rtl="0">
                        <a:spcBef>
                          <a:spcPts val="0"/>
                        </a:spcBef>
                        <a:spcAft>
                          <a:spcPts val="0"/>
                        </a:spcAft>
                        <a:buNone/>
                      </a:pPr>
                      <a:r>
                        <a:rPr lang="en-US" sz="1500" b="1" u="none" strike="noStrike" cap="none"/>
                        <a:t>Faculty</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b="1" u="none" strike="noStrike" cap="none"/>
                        <a:t>1,750</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b="1" u="none" strike="noStrike" cap="none"/>
                        <a:t>1,340</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b="1" u="none" strike="noStrike" cap="none"/>
                        <a:t>3,090</a:t>
                      </a:r>
                      <a:endParaRPr sz="1500" b="1"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2"/>
                  </a:ext>
                </a:extLst>
              </a:tr>
              <a:tr h="244267">
                <a:tc>
                  <a:txBody>
                    <a:bodyPr/>
                    <a:lstStyle/>
                    <a:p>
                      <a:pPr marL="0" marR="0" lvl="0" indent="0" algn="r" rtl="0">
                        <a:spcBef>
                          <a:spcPts val="0"/>
                        </a:spcBef>
                        <a:spcAft>
                          <a:spcPts val="0"/>
                        </a:spcAft>
                        <a:buNone/>
                      </a:pPr>
                      <a:r>
                        <a:rPr lang="en-US" sz="1500" u="none" strike="noStrike" cap="none"/>
                        <a:t>Tenure Track Dept. Head</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63</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22</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85</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3"/>
                  </a:ext>
                </a:extLst>
              </a:tr>
              <a:tr h="244267">
                <a:tc>
                  <a:txBody>
                    <a:bodyPr/>
                    <a:lstStyle/>
                    <a:p>
                      <a:pPr marL="0" marR="0" lvl="0" indent="0" algn="r" rtl="0">
                        <a:spcBef>
                          <a:spcPts val="0"/>
                        </a:spcBef>
                        <a:spcAft>
                          <a:spcPts val="0"/>
                        </a:spcAft>
                        <a:buNone/>
                      </a:pPr>
                      <a:r>
                        <a:rPr lang="en-US" sz="1500" u="none" strike="noStrike" cap="none"/>
                        <a:t>Non-Tenure Track Dept. Head</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10</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4</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14</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4"/>
                  </a:ext>
                </a:extLst>
              </a:tr>
              <a:tr h="244267">
                <a:tc>
                  <a:txBody>
                    <a:bodyPr/>
                    <a:lstStyle/>
                    <a:p>
                      <a:pPr marL="0" marR="0" lvl="0" indent="0" algn="r" rtl="0">
                        <a:spcBef>
                          <a:spcPts val="0"/>
                        </a:spcBef>
                        <a:spcAft>
                          <a:spcPts val="0"/>
                        </a:spcAft>
                        <a:buNone/>
                      </a:pPr>
                      <a:r>
                        <a:rPr lang="en-US" sz="1500" u="none" strike="noStrike" cap="none"/>
                        <a:t>Tenure Track Faculty</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993</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542</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1,535</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5"/>
                  </a:ext>
                </a:extLst>
              </a:tr>
              <a:tr h="244267">
                <a:tc>
                  <a:txBody>
                    <a:bodyPr/>
                    <a:lstStyle/>
                    <a:p>
                      <a:pPr marL="0" marR="0" lvl="0" indent="0" algn="r" rtl="0">
                        <a:spcBef>
                          <a:spcPts val="0"/>
                        </a:spcBef>
                        <a:spcAft>
                          <a:spcPts val="0"/>
                        </a:spcAft>
                        <a:buNone/>
                      </a:pPr>
                      <a:r>
                        <a:rPr lang="en-US" sz="1500" u="none" strike="noStrike" cap="none"/>
                        <a:t>Other Instructional Faculty</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451</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538</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dirty="0"/>
                        <a:t>989</a:t>
                      </a:r>
                      <a:endParaRPr sz="1500" b="0" i="0" u="none" strike="noStrike" cap="none" dirty="0">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6"/>
                  </a:ext>
                </a:extLst>
              </a:tr>
              <a:tr h="244267">
                <a:tc>
                  <a:txBody>
                    <a:bodyPr/>
                    <a:lstStyle/>
                    <a:p>
                      <a:pPr marL="0" marR="0" lvl="0" indent="0" algn="r" rtl="0">
                        <a:spcBef>
                          <a:spcPts val="0"/>
                        </a:spcBef>
                        <a:spcAft>
                          <a:spcPts val="0"/>
                        </a:spcAft>
                        <a:buNone/>
                      </a:pPr>
                      <a:r>
                        <a:rPr lang="en-US" sz="1500" u="none" strike="noStrike" cap="none"/>
                        <a:t>Research Faculty</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100</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53</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153</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7"/>
                  </a:ext>
                </a:extLst>
              </a:tr>
              <a:tr h="244267">
                <a:tc>
                  <a:txBody>
                    <a:bodyPr/>
                    <a:lstStyle/>
                    <a:p>
                      <a:pPr marL="0" marR="0" lvl="0" indent="0" algn="r" rtl="0">
                        <a:spcBef>
                          <a:spcPts val="0"/>
                        </a:spcBef>
                        <a:spcAft>
                          <a:spcPts val="0"/>
                        </a:spcAft>
                        <a:buNone/>
                      </a:pPr>
                      <a:r>
                        <a:rPr lang="en-US" sz="1500" u="none" strike="noStrike" cap="none"/>
                        <a:t>Clinical Faculty</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133</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181</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314</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8"/>
                  </a:ext>
                </a:extLst>
              </a:tr>
              <a:tr h="244267">
                <a:tc>
                  <a:txBody>
                    <a:bodyPr/>
                    <a:lstStyle/>
                    <a:p>
                      <a:pPr marL="0" marR="0" lvl="0" indent="0" algn="l" rtl="0">
                        <a:spcBef>
                          <a:spcPts val="0"/>
                        </a:spcBef>
                        <a:spcAft>
                          <a:spcPts val="0"/>
                        </a:spcAft>
                        <a:buNone/>
                      </a:pPr>
                      <a:r>
                        <a:rPr lang="en-US" sz="1500" b="1" u="none" strike="noStrike" cap="none"/>
                        <a:t>Other Appointed</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b="1" u="none" strike="noStrike" cap="none"/>
                        <a:t>1,779</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b="1" u="none" strike="noStrike" cap="none"/>
                        <a:t>2,353</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b="1" u="none" strike="noStrike" cap="none"/>
                        <a:t>4,132</a:t>
                      </a:r>
                      <a:endParaRPr sz="1500" b="1"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09"/>
                  </a:ext>
                </a:extLst>
              </a:tr>
              <a:tr h="244267">
                <a:tc>
                  <a:txBody>
                    <a:bodyPr/>
                    <a:lstStyle/>
                    <a:p>
                      <a:pPr marL="0" marR="0" lvl="0" indent="0" algn="r" rtl="0">
                        <a:spcBef>
                          <a:spcPts val="0"/>
                        </a:spcBef>
                        <a:spcAft>
                          <a:spcPts val="0"/>
                        </a:spcAft>
                        <a:buNone/>
                      </a:pPr>
                      <a:r>
                        <a:rPr lang="en-US" sz="1500" u="none" strike="noStrike" cap="none"/>
                        <a:t>Continuing Professional</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96</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101</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197</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10"/>
                  </a:ext>
                </a:extLst>
              </a:tr>
              <a:tr h="244267">
                <a:tc>
                  <a:txBody>
                    <a:bodyPr/>
                    <a:lstStyle/>
                    <a:p>
                      <a:pPr marL="0" marR="0" lvl="0" indent="0" algn="r" rtl="0">
                        <a:spcBef>
                          <a:spcPts val="0"/>
                        </a:spcBef>
                        <a:spcAft>
                          <a:spcPts val="0"/>
                        </a:spcAft>
                        <a:buNone/>
                      </a:pPr>
                      <a:r>
                        <a:rPr lang="en-US" sz="1500" u="none" strike="noStrike" cap="none"/>
                        <a:t>Academic Service Professional</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1,448</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2,086</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3,534</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11"/>
                  </a:ext>
                </a:extLst>
              </a:tr>
              <a:tr h="244267">
                <a:tc>
                  <a:txBody>
                    <a:bodyPr/>
                    <a:lstStyle/>
                    <a:p>
                      <a:pPr marL="0" marR="0" lvl="0" indent="0" algn="r" rtl="0">
                        <a:spcBef>
                          <a:spcPts val="0"/>
                        </a:spcBef>
                        <a:spcAft>
                          <a:spcPts val="0"/>
                        </a:spcAft>
                        <a:buNone/>
                      </a:pPr>
                      <a:r>
                        <a:rPr lang="en-US" sz="1500" u="none" strike="noStrike" cap="none"/>
                        <a:t>Post Doc</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228</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146</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374</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12"/>
                  </a:ext>
                </a:extLst>
              </a:tr>
              <a:tr h="244267">
                <a:tc>
                  <a:txBody>
                    <a:bodyPr/>
                    <a:lstStyle/>
                    <a:p>
                      <a:pPr marL="0" marR="0" lvl="0" indent="0" algn="r" rtl="0">
                        <a:spcBef>
                          <a:spcPts val="0"/>
                        </a:spcBef>
                        <a:spcAft>
                          <a:spcPts val="0"/>
                        </a:spcAft>
                        <a:buNone/>
                      </a:pPr>
                      <a:r>
                        <a:rPr lang="en-US" sz="1500" u="none" strike="noStrike" cap="none"/>
                        <a:t>Clinical Assistant</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7</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20</a:t>
                      </a:r>
                      <a:endParaRPr sz="1500" b="0"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27</a:t>
                      </a:r>
                      <a:endParaRPr sz="1500" b="0"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13"/>
                  </a:ext>
                </a:extLst>
              </a:tr>
              <a:tr h="244267">
                <a:tc>
                  <a:txBody>
                    <a:bodyPr/>
                    <a:lstStyle/>
                    <a:p>
                      <a:pPr marL="0" marR="0" lvl="0" indent="0" algn="l" rtl="0">
                        <a:spcBef>
                          <a:spcPts val="0"/>
                        </a:spcBef>
                        <a:spcAft>
                          <a:spcPts val="0"/>
                        </a:spcAft>
                        <a:buNone/>
                      </a:pPr>
                      <a:r>
                        <a:rPr lang="en-US" sz="1500" u="none" strike="noStrike" cap="none"/>
                        <a:t>Classified Staff</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2,229</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3,237</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5,466</a:t>
                      </a:r>
                      <a:endParaRPr sz="1500" b="1"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14"/>
                  </a:ext>
                </a:extLst>
              </a:tr>
              <a:tr h="244267">
                <a:tc>
                  <a:txBody>
                    <a:bodyPr/>
                    <a:lstStyle/>
                    <a:p>
                      <a:pPr marL="0" marR="0" lvl="0" indent="0" algn="l" rtl="0">
                        <a:spcBef>
                          <a:spcPts val="0"/>
                        </a:spcBef>
                        <a:spcAft>
                          <a:spcPts val="0"/>
                        </a:spcAft>
                        <a:buNone/>
                      </a:pPr>
                      <a:r>
                        <a:rPr lang="en-US" sz="1500" u="none" strike="noStrike" cap="none"/>
                        <a:t>Graduate Assistants and Associates</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1,460</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1,283</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2,743</a:t>
                      </a:r>
                      <a:endParaRPr sz="1500" b="1" i="0" u="none" strike="noStrike" cap="none">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15"/>
                  </a:ext>
                </a:extLst>
              </a:tr>
              <a:tr h="217133">
                <a:tc>
                  <a:txBody>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9533" marR="9533" marT="9533" marB="0" anchor="b"/>
                </a:tc>
                <a:tc>
                  <a:txBody>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9533" marR="9533" marT="9533" marB="0" anchor="b"/>
                </a:tc>
                <a:tc>
                  <a:txBody>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9533" marR="9533" marT="9533" marB="0" anchor="b"/>
                </a:tc>
                <a:tc>
                  <a:txBody>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9533" marR="9533" marT="9533" marB="0" anchor="b"/>
                </a:tc>
                <a:extLst>
                  <a:ext uri="{0D108BD9-81ED-4DB2-BD59-A6C34878D82A}">
                    <a16:rowId xmlns:a16="http://schemas.microsoft.com/office/drawing/2014/main" val="10016"/>
                  </a:ext>
                </a:extLst>
              </a:tr>
              <a:tr h="244267">
                <a:tc>
                  <a:txBody>
                    <a:bodyPr/>
                    <a:lstStyle/>
                    <a:p>
                      <a:pPr marL="0" marR="0" lvl="0" indent="0" algn="l" rtl="0">
                        <a:spcBef>
                          <a:spcPts val="0"/>
                        </a:spcBef>
                        <a:spcAft>
                          <a:spcPts val="0"/>
                        </a:spcAft>
                        <a:buNone/>
                      </a:pPr>
                      <a:r>
                        <a:rPr lang="en-US" sz="1500" u="none" strike="noStrike" cap="none"/>
                        <a:t>Total</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7313</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a:t>8310</a:t>
                      </a:r>
                      <a:endParaRPr sz="1500" b="1" i="0" u="none" strike="noStrike" cap="none">
                        <a:solidFill>
                          <a:srgbClr val="505050"/>
                        </a:solidFill>
                        <a:latin typeface="Arial"/>
                        <a:ea typeface="Arial"/>
                        <a:cs typeface="Arial"/>
                        <a:sym typeface="Arial"/>
                      </a:endParaRPr>
                    </a:p>
                  </a:txBody>
                  <a:tcPr marL="9533" marR="9533" marT="9533" marB="0" anchor="b"/>
                </a:tc>
                <a:tc>
                  <a:txBody>
                    <a:bodyPr/>
                    <a:lstStyle/>
                    <a:p>
                      <a:pPr marL="0" marR="0" lvl="0" indent="0" algn="r" rtl="0">
                        <a:spcBef>
                          <a:spcPts val="0"/>
                        </a:spcBef>
                        <a:spcAft>
                          <a:spcPts val="0"/>
                        </a:spcAft>
                        <a:buNone/>
                      </a:pPr>
                      <a:r>
                        <a:rPr lang="en-US" sz="1500" u="none" strike="noStrike" cap="none" dirty="0"/>
                        <a:t>15623</a:t>
                      </a:r>
                      <a:endParaRPr sz="1500" b="1" i="0" u="none" strike="noStrike" cap="none" dirty="0">
                        <a:solidFill>
                          <a:srgbClr val="505050"/>
                        </a:solidFill>
                        <a:latin typeface="Arial"/>
                        <a:ea typeface="Arial"/>
                        <a:cs typeface="Arial"/>
                        <a:sym typeface="Arial"/>
                      </a:endParaRPr>
                    </a:p>
                  </a:txBody>
                  <a:tcPr marL="9533" marR="9533" marT="9533" marB="0" anchor="b"/>
                </a:tc>
                <a:extLst>
                  <a:ext uri="{0D108BD9-81ED-4DB2-BD59-A6C34878D82A}">
                    <a16:rowId xmlns:a16="http://schemas.microsoft.com/office/drawing/2014/main" val="10017"/>
                  </a:ext>
                </a:extLst>
              </a:tr>
            </a:tbl>
          </a:graphicData>
        </a:graphic>
      </p:graphicFrame>
      <p:sp>
        <p:nvSpPr>
          <p:cNvPr id="674" name="Google Shape;674;p93"/>
          <p:cNvSpPr txBox="1"/>
          <p:nvPr/>
        </p:nvSpPr>
        <p:spPr>
          <a:xfrm>
            <a:off x="8095932" y="6251200"/>
            <a:ext cx="3772800" cy="2616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414E61"/>
                </a:solidFill>
                <a:effectLst/>
                <a:uLnTx/>
                <a:uFillTx/>
                <a:latin typeface="Calibri" panose="020F0502020204030204"/>
                <a:ea typeface="+mn-ea"/>
                <a:cs typeface="+mn-cs"/>
              </a:rPr>
              <a:t>Source: http://factbook.arizona.edu/2017-18/employees</a:t>
            </a:r>
            <a:endParaRPr kumimoji="0" sz="1067" b="0" i="0" u="none" strike="noStrike" kern="1200" cap="none" spc="0" normalizeH="0" baseline="0" noProof="0">
              <a:ln>
                <a:noFill/>
              </a:ln>
              <a:solidFill>
                <a:srgbClr val="414E61"/>
              </a:solidFill>
              <a:effectLst/>
              <a:uLnTx/>
              <a:uFillTx/>
              <a:latin typeface="Calibri" panose="020F0502020204030204"/>
              <a:ea typeface="+mn-ea"/>
              <a:cs typeface="+mn-cs"/>
            </a:endParaRPr>
          </a:p>
        </p:txBody>
      </p:sp>
      <p:sp>
        <p:nvSpPr>
          <p:cNvPr id="675" name="Google Shape;675;p93"/>
          <p:cNvSpPr/>
          <p:nvPr/>
        </p:nvSpPr>
        <p:spPr>
          <a:xfrm>
            <a:off x="10521532" y="1601419"/>
            <a:ext cx="1347200" cy="702000"/>
          </a:xfrm>
          <a:prstGeom prst="donut">
            <a:avLst>
              <a:gd name="adj" fmla="val 7375"/>
            </a:avLst>
          </a:prstGeom>
          <a:solidFill>
            <a:srgbClr val="576985"/>
          </a:solidFill>
          <a:ln w="9525" cap="flat" cmpd="sng">
            <a:solidFill>
              <a:srgbClr val="576985"/>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6" name="Google Shape;676;p93"/>
          <p:cNvSpPr/>
          <p:nvPr/>
        </p:nvSpPr>
        <p:spPr>
          <a:xfrm>
            <a:off x="10679532" y="3446808"/>
            <a:ext cx="1189200" cy="442000"/>
          </a:xfrm>
          <a:prstGeom prst="donut">
            <a:avLst>
              <a:gd name="adj" fmla="val 7375"/>
            </a:avLst>
          </a:prstGeom>
          <a:solidFill>
            <a:srgbClr val="576985"/>
          </a:solidFill>
          <a:ln w="9525" cap="flat" cmpd="sng">
            <a:solidFill>
              <a:srgbClr val="576985"/>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11" name="Picture 10">
            <a:extLst>
              <a:ext uri="{FF2B5EF4-FFF2-40B4-BE49-F238E27FC236}">
                <a16:creationId xmlns:a16="http://schemas.microsoft.com/office/drawing/2014/main" id="{B4A97B66-8BDD-2744-BF51-F283E1546F3A}"/>
              </a:ext>
            </a:extLst>
          </p:cNvPr>
          <p:cNvPicPr>
            <a:picLocks noChangeAspect="1"/>
          </p:cNvPicPr>
          <p:nvPr/>
        </p:nvPicPr>
        <p:blipFill rotWithShape="1">
          <a:blip r:embed="rId3"/>
          <a:srcRect l="32787" r="24235"/>
          <a:stretch/>
        </p:blipFill>
        <p:spPr>
          <a:xfrm>
            <a:off x="1" y="-14849"/>
            <a:ext cx="4499634" cy="6952280"/>
          </a:xfrm>
          <a:prstGeom prst="rect">
            <a:avLst/>
          </a:prstGeom>
        </p:spPr>
      </p:pic>
    </p:spTree>
    <p:extLst>
      <p:ext uri="{BB962C8B-B14F-4D97-AF65-F5344CB8AC3E}">
        <p14:creationId xmlns:p14="http://schemas.microsoft.com/office/powerpoint/2010/main" val="1054343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3"/>
          <p:cNvPicPr>
            <a:picLocks noChangeAspect="1"/>
          </p:cNvPicPr>
          <p:nvPr/>
        </p:nvPicPr>
        <p:blipFill rotWithShape="1">
          <a:blip r:embed="rId3">
            <a:extLst>
              <a:ext uri="{28A0092B-C50C-407E-A947-70E740481C1C}">
                <a14:useLocalDpi xmlns:a14="http://schemas.microsoft.com/office/drawing/2010/main" val="0"/>
              </a:ext>
            </a:extLst>
          </a:blip>
          <a:srcRect b="13296"/>
          <a:stretch/>
        </p:blipFill>
        <p:spPr bwMode="auto">
          <a:xfrm>
            <a:off x="2362201" y="-372900"/>
            <a:ext cx="9201035" cy="616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3">
            <a:extLst>
              <a:ext uri="{FF2B5EF4-FFF2-40B4-BE49-F238E27FC236}">
                <a16:creationId xmlns:a16="http://schemas.microsoft.com/office/drawing/2014/main" id="{5F493221-F353-4E2F-826C-796E6C8E35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5739" y="6324410"/>
            <a:ext cx="793455" cy="2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Rectangle 7">
            <a:extLst>
              <a:ext uri="{FF2B5EF4-FFF2-40B4-BE49-F238E27FC236}">
                <a16:creationId xmlns:a16="http://schemas.microsoft.com/office/drawing/2014/main" id="{6DD20285-DF9F-4298-A42D-C4EEB819CDED}"/>
              </a:ext>
            </a:extLst>
          </p:cNvPr>
          <p:cNvSpPr>
            <a:spLocks noChangeArrowheads="1"/>
          </p:cNvSpPr>
          <p:nvPr/>
        </p:nvSpPr>
        <p:spPr bwMode="auto">
          <a:xfrm>
            <a:off x="4267200" y="6315865"/>
            <a:ext cx="773630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defTabSz="914377">
              <a:lnSpc>
                <a:spcPct val="100000"/>
              </a:lnSpc>
              <a:spcBef>
                <a:spcPct val="0"/>
              </a:spcBef>
              <a:buNone/>
            </a:pPr>
            <a:r>
              <a:rPr lang="en-US" altLang="en-US" sz="1100" dirty="0">
                <a:solidFill>
                  <a:srgbClr val="000000"/>
                </a:solidFill>
                <a:ea typeface="+mn-ea"/>
              </a:rPr>
              <a:t>“RIM Metadata” by </a:t>
            </a:r>
            <a:r>
              <a:rPr lang="en-US" altLang="en-US" sz="1100" dirty="0">
                <a:solidFill>
                  <a:srgbClr val="000000"/>
                </a:solidFill>
                <a:ea typeface="+mn-ea"/>
                <a:hlinkClick r:id="rId5"/>
              </a:rPr>
              <a:t>OCLC Research</a:t>
            </a:r>
            <a:r>
              <a:rPr lang="en-US" altLang="en-US" sz="1100" i="1" dirty="0">
                <a:solidFill>
                  <a:srgbClr val="000000"/>
                </a:solidFill>
                <a:ea typeface="+mn-ea"/>
              </a:rPr>
              <a:t>, </a:t>
            </a:r>
            <a:r>
              <a:rPr lang="en-US" altLang="en-US" sz="1100" dirty="0">
                <a:solidFill>
                  <a:srgbClr val="000000"/>
                </a:solidFill>
                <a:ea typeface="+mn-ea"/>
              </a:rPr>
              <a:t>from </a:t>
            </a:r>
            <a:r>
              <a:rPr lang="en-US" altLang="en-US" sz="1100" i="1" dirty="0">
                <a:solidFill>
                  <a:srgbClr val="000000"/>
                </a:solidFill>
                <a:ea typeface="+mn-ea"/>
              </a:rPr>
              <a:t>Research Information Management: Defining RIM and the Library’s Role</a:t>
            </a:r>
            <a:r>
              <a:rPr lang="en-US" altLang="en-US" sz="1100" dirty="0">
                <a:solidFill>
                  <a:srgbClr val="000000"/>
                </a:solidFill>
                <a:ea typeface="+mn-ea"/>
              </a:rPr>
              <a:t> (</a:t>
            </a:r>
            <a:r>
              <a:rPr lang="en-US" altLang="en-US" sz="1100" dirty="0">
                <a:solidFill>
                  <a:srgbClr val="000000"/>
                </a:solidFill>
                <a:ea typeface="+mn-ea"/>
                <a:hlinkClick r:id="rId6"/>
              </a:rPr>
              <a:t>d</a:t>
            </a:r>
            <a:r>
              <a:rPr lang="mr-IN" altLang="en-US" sz="1100" dirty="0">
                <a:solidFill>
                  <a:srgbClr val="000000"/>
                </a:solidFill>
                <a:ea typeface="Mangal" charset="0"/>
                <a:cs typeface="Mangal" panose="02040503050203030202" pitchFamily="18" charset="0"/>
                <a:hlinkClick r:id="rId6"/>
              </a:rPr>
              <a:t>oi.org/10.25333/C3NK88</a:t>
            </a:r>
            <a:r>
              <a:rPr lang="en-US" altLang="en-US" sz="1100" dirty="0">
                <a:solidFill>
                  <a:srgbClr val="000000"/>
                </a:solidFill>
                <a:ea typeface="+mn-ea"/>
              </a:rPr>
              <a:t>),</a:t>
            </a:r>
            <a:r>
              <a:rPr lang="en-US" altLang="en-US" sz="1100" i="1" dirty="0">
                <a:solidFill>
                  <a:srgbClr val="000000"/>
                </a:solidFill>
                <a:ea typeface="+mn-ea"/>
              </a:rPr>
              <a:t> </a:t>
            </a:r>
            <a:r>
              <a:rPr lang="en-US" altLang="en-US" sz="1100" dirty="0">
                <a:solidFill>
                  <a:srgbClr val="000000"/>
                </a:solidFill>
                <a:ea typeface="+mn-ea"/>
                <a:hlinkClick r:id="rId7"/>
              </a:rPr>
              <a:t>CC BY 4.0</a:t>
            </a:r>
            <a:br>
              <a:rPr lang="en-US" altLang="en-US" sz="1100" dirty="0">
                <a:solidFill>
                  <a:srgbClr val="000000"/>
                </a:solidFill>
                <a:ea typeface="+mn-ea"/>
              </a:rPr>
            </a:br>
            <a:endParaRPr lang="en-US" altLang="en-US" sz="1100" dirty="0">
              <a:solidFill>
                <a:srgbClr val="000000"/>
              </a:solidFill>
              <a:ea typeface="+mn-ea"/>
            </a:endParaRPr>
          </a:p>
        </p:txBody>
      </p:sp>
      <p:sp>
        <p:nvSpPr>
          <p:cNvPr id="5" name="Rectangle 4">
            <a:extLst>
              <a:ext uri="{FF2B5EF4-FFF2-40B4-BE49-F238E27FC236}">
                <a16:creationId xmlns:a16="http://schemas.microsoft.com/office/drawing/2014/main" id="{AD4AC366-F1B2-D542-B101-8212E29EC54D}"/>
              </a:ext>
            </a:extLst>
          </p:cNvPr>
          <p:cNvSpPr/>
          <p:nvPr/>
        </p:nvSpPr>
        <p:spPr>
          <a:xfrm>
            <a:off x="-29169" y="6230931"/>
            <a:ext cx="3298841" cy="415498"/>
          </a:xfrm>
          <a:prstGeom prst="rect">
            <a:avLst/>
          </a:prstGeom>
          <a:solidFill>
            <a:srgbClr val="A9306F"/>
          </a:solidFill>
        </p:spPr>
        <p:txBody>
          <a:bodyPr wrap="square">
            <a:spAutoFit/>
          </a:bodyPr>
          <a:lstStyle/>
          <a:p>
            <a:pPr algn="ctr" defTabSz="914377"/>
            <a:r>
              <a:rPr lang="en-US" sz="2100" dirty="0" err="1">
                <a:solidFill>
                  <a:srgbClr val="FFFFFF"/>
                </a:solidFill>
                <a:ea typeface="+mn-ea"/>
              </a:rPr>
              <a:t>oc.lc</a:t>
            </a:r>
            <a:r>
              <a:rPr lang="en-US" sz="2100" dirty="0">
                <a:solidFill>
                  <a:srgbClr val="FFFFFF"/>
                </a:solidFill>
                <a:ea typeface="+mn-ea"/>
              </a:rPr>
              <a:t>/rim</a:t>
            </a:r>
          </a:p>
        </p:txBody>
      </p:sp>
      <p:sp>
        <p:nvSpPr>
          <p:cNvPr id="2" name="TextBox 1">
            <a:extLst>
              <a:ext uri="{FF2B5EF4-FFF2-40B4-BE49-F238E27FC236}">
                <a16:creationId xmlns:a16="http://schemas.microsoft.com/office/drawing/2014/main" id="{C70CF338-20EA-BC44-8B4A-5469B53E257C}"/>
              </a:ext>
            </a:extLst>
          </p:cNvPr>
          <p:cNvSpPr txBox="1"/>
          <p:nvPr/>
        </p:nvSpPr>
        <p:spPr>
          <a:xfrm>
            <a:off x="492158" y="1277990"/>
            <a:ext cx="2943581" cy="3170099"/>
          </a:xfrm>
          <a:prstGeom prst="rect">
            <a:avLst/>
          </a:prstGeom>
          <a:noFill/>
        </p:spPr>
        <p:txBody>
          <a:bodyPr wrap="square" rtlCol="0">
            <a:spAutoFit/>
          </a:bodyPr>
          <a:lstStyle/>
          <a:p>
            <a:pPr defTabSz="914377"/>
            <a:r>
              <a:rPr lang="en-US" sz="2000" b="1" dirty="0">
                <a:solidFill>
                  <a:srgbClr val="1F497D"/>
                </a:solidFill>
                <a:ea typeface="+mn-ea"/>
              </a:rPr>
              <a:t>. . . In other words, RIM systems are used to collect the scholarly output of an institution.</a:t>
            </a:r>
          </a:p>
          <a:p>
            <a:pPr defTabSz="914377"/>
            <a:endParaRPr lang="en-US" sz="2000" b="1" dirty="0">
              <a:solidFill>
                <a:srgbClr val="1F497D"/>
              </a:solidFill>
              <a:ea typeface="+mn-ea"/>
            </a:endParaRPr>
          </a:p>
          <a:p>
            <a:pPr defTabSz="914377"/>
            <a:r>
              <a:rPr lang="en-US" sz="2000" b="1" dirty="0">
                <a:solidFill>
                  <a:srgbClr val="1F497D"/>
                </a:solidFill>
                <a:ea typeface="+mn-ea"/>
              </a:rPr>
              <a:t>And allow it to be combined with other information collected on campus.</a:t>
            </a:r>
          </a:p>
        </p:txBody>
      </p:sp>
    </p:spTree>
    <p:extLst>
      <p:ext uri="{BB962C8B-B14F-4D97-AF65-F5344CB8AC3E}">
        <p14:creationId xmlns:p14="http://schemas.microsoft.com/office/powerpoint/2010/main" val="3010329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76200"/>
            <a:ext cx="9144000" cy="60960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366"/>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357424F-9EA4-D44E-AEBB-BC0B77B30175}"/>
              </a:ext>
            </a:extLst>
          </p:cNvPr>
          <p:cNvSpPr/>
          <p:nvPr/>
        </p:nvSpPr>
        <p:spPr>
          <a:xfrm>
            <a:off x="378864" y="329684"/>
            <a:ext cx="7319471" cy="621004"/>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307FAE"/>
              </a:buClr>
              <a:buSzPts val="2500"/>
              <a:buFontTx/>
              <a:buNone/>
              <a:tabLst/>
              <a:defRPr/>
            </a:pPr>
            <a:r>
              <a:rPr kumimoji="0" lang="en-US" sz="3733" b="0" i="0" u="none" strike="noStrike" kern="1200" cap="none" spc="0" normalizeH="0" baseline="0" noProof="0" dirty="0">
                <a:ln>
                  <a:noFill/>
                </a:ln>
                <a:solidFill>
                  <a:srgbClr val="000000"/>
                </a:solidFill>
                <a:effectLst/>
                <a:uLnTx/>
                <a:uFillTx/>
                <a:latin typeface="Avenir"/>
                <a:ea typeface="+mn-ea"/>
                <a:cs typeface="+mn-cs"/>
                <a:sym typeface="Avenir"/>
              </a:rPr>
              <a:t>Our RIM story began in 2012…</a:t>
            </a:r>
          </a:p>
        </p:txBody>
      </p:sp>
      <p:pic>
        <p:nvPicPr>
          <p:cNvPr id="7" name="Picture 6">
            <a:extLst>
              <a:ext uri="{FF2B5EF4-FFF2-40B4-BE49-F238E27FC236}">
                <a16:creationId xmlns:a16="http://schemas.microsoft.com/office/drawing/2014/main" id="{A63CCA0C-6304-9040-B6B1-A417D6C7070B}"/>
              </a:ext>
            </a:extLst>
          </p:cNvPr>
          <p:cNvPicPr>
            <a:picLocks noChangeAspect="1"/>
          </p:cNvPicPr>
          <p:nvPr/>
        </p:nvPicPr>
        <p:blipFill>
          <a:blip r:embed="rId4"/>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3938498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4"/>
          <p:cNvSpPr txBox="1">
            <a:spLocks noGrp="1"/>
          </p:cNvSpPr>
          <p:nvPr>
            <p:ph type="title"/>
          </p:nvPr>
        </p:nvSpPr>
        <p:spPr>
          <a:xfrm>
            <a:off x="476068" y="365123"/>
            <a:ext cx="11226000" cy="482400"/>
          </a:xfrm>
          <a:prstGeom prst="rect">
            <a:avLst/>
          </a:prstGeom>
        </p:spPr>
        <p:txBody>
          <a:bodyPr spcFirstLastPara="1" vert="horz" wrap="square" lIns="121900" tIns="121900" rIns="121900" bIns="121900" rtlCol="0" anchor="ctr" anchorCtr="0">
            <a:noAutofit/>
          </a:bodyPr>
          <a:lstStyle/>
          <a:p>
            <a:r>
              <a:rPr lang="en-US" sz="3733" dirty="0">
                <a:solidFill>
                  <a:schemeClr val="tx1"/>
                </a:solidFill>
              </a:rPr>
              <a:t>What was our intention?</a:t>
            </a:r>
            <a:endParaRPr sz="3733" dirty="0">
              <a:solidFill>
                <a:schemeClr val="tx1"/>
              </a:solidFill>
            </a:endParaRPr>
          </a:p>
        </p:txBody>
      </p:sp>
      <p:sp>
        <p:nvSpPr>
          <p:cNvPr id="683" name="Google Shape;683;p94"/>
          <p:cNvSpPr txBox="1"/>
          <p:nvPr/>
        </p:nvSpPr>
        <p:spPr>
          <a:xfrm>
            <a:off x="573200" y="1243933"/>
            <a:ext cx="11017600" cy="4855200"/>
          </a:xfrm>
          <a:prstGeom prst="rect">
            <a:avLst/>
          </a:prstGeom>
          <a:noFill/>
          <a:ln>
            <a:noFill/>
          </a:ln>
        </p:spPr>
        <p:txBody>
          <a:bodyPr spcFirstLastPara="1" wrap="square" lIns="121900" tIns="60933" rIns="121900" bIns="60933" anchor="t" anchorCtr="0">
            <a:noAutofit/>
          </a:bodyPr>
          <a:lstStyle/>
          <a:p>
            <a:pPr marL="609585" marR="0" lvl="0" indent="-457189" algn="l" defTabSz="914400" rtl="0" eaLnBrk="1" fontAlgn="auto" latinLnBrk="0" hangingPunct="1">
              <a:lnSpc>
                <a:spcPct val="150000"/>
              </a:lnSpc>
              <a:spcBef>
                <a:spcPts val="800"/>
              </a:spcBef>
              <a:spcAft>
                <a:spcPts val="0"/>
              </a:spcAft>
              <a:buClr>
                <a:srgbClr val="414E61"/>
              </a:buClr>
              <a:buSzPts val="1800"/>
              <a:buFont typeface="Avenir"/>
              <a:buAutoNum type="arabicPeriod"/>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Move current annual review processes to an online reporting system.</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a:p>
            <a:pPr marL="1219170" marR="0" lvl="1" indent="-457189" algn="l" defTabSz="914400" rtl="0" eaLnBrk="1" fontAlgn="auto" latinLnBrk="0" hangingPunct="1">
              <a:lnSpc>
                <a:spcPct val="150000"/>
              </a:lnSpc>
              <a:spcBef>
                <a:spcPts val="0"/>
              </a:spcBef>
              <a:spcAft>
                <a:spcPts val="0"/>
              </a:spcAft>
              <a:buClr>
                <a:srgbClr val="414E61"/>
              </a:buClr>
              <a:buSzPts val="1800"/>
              <a:buFont typeface="Avenir"/>
              <a:buAutoNum type="alphaLcPeriod"/>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Not to change processes, but change the tool utilized</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a:p>
            <a:pPr marL="1219170" marR="0" lvl="1" indent="-457189" algn="l" defTabSz="914400" rtl="0" eaLnBrk="1" fontAlgn="auto" latinLnBrk="0" hangingPunct="1">
              <a:lnSpc>
                <a:spcPct val="150000"/>
              </a:lnSpc>
              <a:spcBef>
                <a:spcPts val="0"/>
              </a:spcBef>
              <a:spcAft>
                <a:spcPts val="0"/>
              </a:spcAft>
              <a:buClr>
                <a:srgbClr val="414E61"/>
              </a:buClr>
              <a:buSzPts val="1800"/>
              <a:buFont typeface="Avenir"/>
              <a:buAutoNum type="alphaLcPeriod"/>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Do away with paper-based systems, hidden in filing cabinets</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a:p>
            <a:pPr marL="609585" marR="0" lvl="0" indent="-457189" algn="l" defTabSz="914400" rtl="0" eaLnBrk="1" fontAlgn="auto" latinLnBrk="0" hangingPunct="1">
              <a:lnSpc>
                <a:spcPct val="150000"/>
              </a:lnSpc>
              <a:spcBef>
                <a:spcPts val="0"/>
              </a:spcBef>
              <a:spcAft>
                <a:spcPts val="0"/>
              </a:spcAft>
              <a:buClr>
                <a:srgbClr val="414E61"/>
              </a:buClr>
              <a:buSzPts val="1800"/>
              <a:buFont typeface="Avenir"/>
              <a:buAutoNum type="arabicPeriod"/>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Make results of the annual review process available to immediate dept/college administrators</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a:p>
            <a:pPr marL="609585" marR="0" lvl="0" indent="-457189" algn="l" defTabSz="914400" rtl="0" eaLnBrk="1" fontAlgn="auto" latinLnBrk="0" hangingPunct="1">
              <a:lnSpc>
                <a:spcPct val="150000"/>
              </a:lnSpc>
              <a:spcBef>
                <a:spcPts val="0"/>
              </a:spcBef>
              <a:spcAft>
                <a:spcPts val="0"/>
              </a:spcAft>
              <a:buClr>
                <a:srgbClr val="414E61"/>
              </a:buClr>
              <a:buSzPts val="1800"/>
              <a:buFont typeface="Avenir"/>
              <a:buAutoNum type="arabicPeriod"/>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Align the annual review process with the promotion and tenure system</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a:p>
            <a:pPr marL="609585" marR="0" lvl="0" indent="-457189" algn="l" defTabSz="914400" rtl="0" eaLnBrk="1" fontAlgn="auto" latinLnBrk="0" hangingPunct="1">
              <a:lnSpc>
                <a:spcPct val="150000"/>
              </a:lnSpc>
              <a:spcBef>
                <a:spcPts val="0"/>
              </a:spcBef>
              <a:spcAft>
                <a:spcPts val="0"/>
              </a:spcAft>
              <a:buClr>
                <a:srgbClr val="414E61"/>
              </a:buClr>
              <a:buSzPts val="1800"/>
              <a:buFont typeface="Avenir"/>
              <a:buAutoNum type="arabicPeriod"/>
              <a:tabLst/>
              <a:defRPr/>
            </a:pPr>
            <a:r>
              <a:rPr kumimoji="0" lang="en-US" sz="2400" b="0" i="0" u="none" strike="noStrike" kern="1200" cap="none" spc="0" normalizeH="0" baseline="0" noProof="0" dirty="0">
                <a:ln>
                  <a:noFill/>
                </a:ln>
                <a:solidFill>
                  <a:srgbClr val="414E61"/>
                </a:solidFill>
                <a:effectLst/>
                <a:uLnTx/>
                <a:uFillTx/>
                <a:latin typeface="Avenir"/>
                <a:ea typeface="Avenir"/>
                <a:cs typeface="Avenir"/>
                <a:sym typeface="Avenir"/>
              </a:rPr>
              <a:t>Reduce redundancy in reporting known data (e.g. course data, sponsored projects)</a:t>
            </a:r>
            <a:endParaRPr kumimoji="0" sz="2400" b="0" i="0" u="none" strike="noStrike" kern="1200" cap="none" spc="0" normalizeH="0" baseline="0" noProof="0" dirty="0">
              <a:ln>
                <a:noFill/>
              </a:ln>
              <a:solidFill>
                <a:srgbClr val="414E61"/>
              </a:solidFill>
              <a:effectLst/>
              <a:uLnTx/>
              <a:uFillTx/>
              <a:latin typeface="Avenir"/>
              <a:ea typeface="Avenir"/>
              <a:cs typeface="Avenir"/>
              <a:sym typeface="Avenir"/>
            </a:endParaRPr>
          </a:p>
        </p:txBody>
      </p:sp>
      <p:pic>
        <p:nvPicPr>
          <p:cNvPr id="4" name="Picture 3">
            <a:extLst>
              <a:ext uri="{FF2B5EF4-FFF2-40B4-BE49-F238E27FC236}">
                <a16:creationId xmlns:a16="http://schemas.microsoft.com/office/drawing/2014/main" id="{B608EDC2-8AD4-B04C-9A4B-60D8A0AE9E30}"/>
              </a:ext>
            </a:extLst>
          </p:cNvPr>
          <p:cNvPicPr>
            <a:picLocks noChangeAspect="1"/>
          </p:cNvPicPr>
          <p:nvPr/>
        </p:nvPicPr>
        <p:blipFill>
          <a:blip r:embed="rId3"/>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872165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04"/>
          <p:cNvSpPr txBox="1">
            <a:spLocks noGrp="1"/>
          </p:cNvSpPr>
          <p:nvPr>
            <p:ph type="title"/>
          </p:nvPr>
        </p:nvSpPr>
        <p:spPr>
          <a:xfrm>
            <a:off x="476067" y="365133"/>
            <a:ext cx="11588800" cy="482400"/>
          </a:xfrm>
          <a:prstGeom prst="rect">
            <a:avLst/>
          </a:prstGeom>
          <a:noFill/>
          <a:ln>
            <a:noFill/>
          </a:ln>
        </p:spPr>
        <p:txBody>
          <a:bodyPr spcFirstLastPara="1" vert="horz" wrap="square" lIns="121900" tIns="121900" rIns="121900" bIns="121900" rtlCol="0" anchor="ctr" anchorCtr="0">
            <a:noAutofit/>
          </a:bodyPr>
          <a:lstStyle/>
          <a:p>
            <a:pPr>
              <a:buClr>
                <a:schemeClr val="dk1"/>
              </a:buClr>
              <a:buSzPts val="1100"/>
            </a:pPr>
            <a:r>
              <a:rPr lang="en-US" sz="3733" dirty="0">
                <a:solidFill>
                  <a:schemeClr val="tx1"/>
                </a:solidFill>
              </a:rPr>
              <a:t>Evolving Data Tension</a:t>
            </a:r>
            <a:endParaRPr sz="3733" dirty="0">
              <a:solidFill>
                <a:schemeClr val="tx1"/>
              </a:solidFill>
            </a:endParaRPr>
          </a:p>
        </p:txBody>
      </p:sp>
      <p:grpSp>
        <p:nvGrpSpPr>
          <p:cNvPr id="839" name="Google Shape;839;p104"/>
          <p:cNvGrpSpPr/>
          <p:nvPr/>
        </p:nvGrpSpPr>
        <p:grpSpPr>
          <a:xfrm>
            <a:off x="319047" y="1490655"/>
            <a:ext cx="4935947" cy="4993738"/>
            <a:chOff x="5590228" y="914399"/>
            <a:chExt cx="5390417" cy="5530217"/>
          </a:xfrm>
        </p:grpSpPr>
        <p:pic>
          <p:nvPicPr>
            <p:cNvPr id="840" name="Google Shape;840;p104"/>
            <p:cNvPicPr preferRelativeResize="0"/>
            <p:nvPr/>
          </p:nvPicPr>
          <p:blipFill rotWithShape="1">
            <a:blip r:embed="rId3">
              <a:alphaModFix/>
            </a:blip>
            <a:srcRect t="4444" b="3338"/>
            <a:stretch/>
          </p:blipFill>
          <p:spPr>
            <a:xfrm rot="-287695">
              <a:off x="6065590" y="2362201"/>
              <a:ext cx="3037489" cy="3962398"/>
            </a:xfrm>
            <a:prstGeom prst="rect">
              <a:avLst/>
            </a:prstGeom>
            <a:noFill/>
            <a:ln w="9525" cap="flat" cmpd="sng">
              <a:solidFill>
                <a:schemeClr val="dk1"/>
              </a:solidFill>
              <a:prstDash val="solid"/>
              <a:round/>
              <a:headEnd type="none" w="sm" len="sm"/>
              <a:tailEnd type="none" w="sm" len="sm"/>
            </a:ln>
          </p:spPr>
        </p:pic>
        <p:pic>
          <p:nvPicPr>
            <p:cNvPr id="841" name="Google Shape;841;p104"/>
            <p:cNvPicPr preferRelativeResize="0"/>
            <p:nvPr/>
          </p:nvPicPr>
          <p:blipFill rotWithShape="1">
            <a:blip r:embed="rId4">
              <a:alphaModFix/>
            </a:blip>
            <a:srcRect/>
            <a:stretch/>
          </p:blipFill>
          <p:spPr>
            <a:xfrm rot="794664">
              <a:off x="5987519" y="1200982"/>
              <a:ext cx="2944091" cy="3810001"/>
            </a:xfrm>
            <a:prstGeom prst="rect">
              <a:avLst/>
            </a:prstGeom>
            <a:noFill/>
            <a:ln w="9525" cap="sq" cmpd="thickThin">
              <a:solidFill>
                <a:schemeClr val="dk1"/>
              </a:solidFill>
              <a:prstDash val="solid"/>
              <a:miter lim="800000"/>
              <a:headEnd type="none" w="sm" len="sm"/>
              <a:tailEnd type="none" w="sm" len="sm"/>
            </a:ln>
          </p:spPr>
        </p:pic>
        <p:pic>
          <p:nvPicPr>
            <p:cNvPr id="842" name="Google Shape;842;p104"/>
            <p:cNvPicPr preferRelativeResize="0"/>
            <p:nvPr/>
          </p:nvPicPr>
          <p:blipFill rotWithShape="1">
            <a:blip r:embed="rId5">
              <a:alphaModFix/>
            </a:blip>
            <a:srcRect/>
            <a:stretch/>
          </p:blipFill>
          <p:spPr>
            <a:xfrm rot="-243108">
              <a:off x="7903322" y="1775732"/>
              <a:ext cx="2946401" cy="3810001"/>
            </a:xfrm>
            <a:prstGeom prst="rect">
              <a:avLst/>
            </a:prstGeom>
            <a:noFill/>
            <a:ln w="9525" cap="flat" cmpd="sng">
              <a:solidFill>
                <a:schemeClr val="dk1"/>
              </a:solidFill>
              <a:prstDash val="solid"/>
              <a:round/>
              <a:headEnd type="none" w="sm" len="sm"/>
              <a:tailEnd type="none" w="sm" len="sm"/>
            </a:ln>
          </p:spPr>
        </p:pic>
      </p:grpSp>
      <p:grpSp>
        <p:nvGrpSpPr>
          <p:cNvPr id="843" name="Google Shape;843;p104"/>
          <p:cNvGrpSpPr/>
          <p:nvPr/>
        </p:nvGrpSpPr>
        <p:grpSpPr>
          <a:xfrm>
            <a:off x="7910386" y="2005489"/>
            <a:ext cx="3918796" cy="3779400"/>
            <a:chOff x="921757" y="2520"/>
            <a:chExt cx="3918796" cy="3779400"/>
          </a:xfrm>
        </p:grpSpPr>
        <p:sp>
          <p:nvSpPr>
            <p:cNvPr id="844" name="Google Shape;844;p104"/>
            <p:cNvSpPr/>
            <p:nvPr/>
          </p:nvSpPr>
          <p:spPr>
            <a:xfrm>
              <a:off x="2345805" y="1499853"/>
              <a:ext cx="1070700" cy="1070700"/>
            </a:xfrm>
            <a:prstGeom prst="ellipse">
              <a:avLst/>
            </a:prstGeom>
            <a:solidFill>
              <a:srgbClr val="AB021F"/>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5" name="Google Shape;845;p104"/>
            <p:cNvSpPr txBox="1"/>
            <p:nvPr/>
          </p:nvSpPr>
          <p:spPr>
            <a:xfrm>
              <a:off x="2502585" y="1656633"/>
              <a:ext cx="756900" cy="756900"/>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Tx/>
                <a:buNone/>
                <a:tabLst/>
                <a:defRPr/>
              </a:pPr>
              <a:r>
                <a:rPr kumimoji="0" lang="en-US" sz="2400" b="0" i="0" u="none" strike="noStrike" kern="1200" cap="none" spc="0" normalizeH="0" baseline="0" noProof="0">
                  <a:ln>
                    <a:noFill/>
                  </a:ln>
                  <a:solidFill>
                    <a:srgbClr val="FFFFFF"/>
                  </a:solidFill>
                  <a:effectLst/>
                  <a:uLnTx/>
                  <a:uFillTx/>
                  <a:latin typeface="Calibri"/>
                  <a:ea typeface="Calibri"/>
                  <a:cs typeface="Calibri"/>
                  <a:sym typeface="Calibri"/>
                </a:rPr>
                <a:t>DATA</a:t>
              </a: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6" name="Google Shape;846;p104"/>
            <p:cNvSpPr/>
            <p:nvPr/>
          </p:nvSpPr>
          <p:spPr>
            <a:xfrm rot="-5400000">
              <a:off x="2767939" y="1110913"/>
              <a:ext cx="226200" cy="363900"/>
            </a:xfrm>
            <a:prstGeom prst="rightArrow">
              <a:avLst>
                <a:gd name="adj1" fmla="val 60000"/>
                <a:gd name="adj2" fmla="val 50000"/>
              </a:avLst>
            </a:prstGeom>
            <a:solidFill>
              <a:srgbClr val="D2A7A9"/>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7" name="Google Shape;847;p104"/>
            <p:cNvSpPr txBox="1"/>
            <p:nvPr/>
          </p:nvSpPr>
          <p:spPr>
            <a:xfrm rot="-5400000">
              <a:off x="2801888" y="1217563"/>
              <a:ext cx="158400" cy="2184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104"/>
            <p:cNvSpPr/>
            <p:nvPr/>
          </p:nvSpPr>
          <p:spPr>
            <a:xfrm>
              <a:off x="2345805" y="2520"/>
              <a:ext cx="1070700" cy="1070700"/>
            </a:xfrm>
            <a:prstGeom prst="ellipse">
              <a:avLst/>
            </a:prstGeom>
            <a:solidFill>
              <a:srgbClr val="AB021F"/>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9" name="Google Shape;849;p104"/>
            <p:cNvSpPr txBox="1"/>
            <p:nvPr/>
          </p:nvSpPr>
          <p:spPr>
            <a:xfrm>
              <a:off x="2502585" y="159300"/>
              <a:ext cx="756900" cy="756900"/>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Tx/>
                <a:buNone/>
                <a:tabLst/>
                <a:defRPr/>
              </a:pPr>
              <a:r>
                <a:rPr kumimoji="0" lang="en-US" sz="2667" b="0" i="0"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1467"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0" name="Google Shape;850;p104"/>
            <p:cNvSpPr/>
            <p:nvPr/>
          </p:nvSpPr>
          <p:spPr>
            <a:xfrm rot="-1080141">
              <a:off x="3473934" y="1623760"/>
              <a:ext cx="226173" cy="364020"/>
            </a:xfrm>
            <a:prstGeom prst="rightArrow">
              <a:avLst>
                <a:gd name="adj1" fmla="val 60000"/>
                <a:gd name="adj2" fmla="val 50000"/>
              </a:avLst>
            </a:prstGeom>
            <a:solidFill>
              <a:srgbClr val="D2A7A9"/>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1" name="Google Shape;851;p104"/>
            <p:cNvSpPr txBox="1"/>
            <p:nvPr/>
          </p:nvSpPr>
          <p:spPr>
            <a:xfrm rot="-1079321">
              <a:off x="3475597" y="1707056"/>
              <a:ext cx="158340" cy="218298"/>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104"/>
            <p:cNvSpPr/>
            <p:nvPr/>
          </p:nvSpPr>
          <p:spPr>
            <a:xfrm>
              <a:off x="3769853" y="1037152"/>
              <a:ext cx="1070700" cy="1070700"/>
            </a:xfrm>
            <a:prstGeom prst="ellipse">
              <a:avLst/>
            </a:prstGeom>
            <a:solidFill>
              <a:srgbClr val="AB021F"/>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3" name="Google Shape;853;p104"/>
            <p:cNvSpPr txBox="1"/>
            <p:nvPr/>
          </p:nvSpPr>
          <p:spPr>
            <a:xfrm>
              <a:off x="3926633" y="1193932"/>
              <a:ext cx="756900" cy="756900"/>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Tx/>
                <a:buNone/>
                <a:tabLst/>
                <a:defRPr/>
              </a:pPr>
              <a:endParaRPr kumimoji="0" sz="26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104"/>
            <p:cNvSpPr/>
            <p:nvPr/>
          </p:nvSpPr>
          <p:spPr>
            <a:xfrm rot="3240704">
              <a:off x="3204205" y="2453586"/>
              <a:ext cx="226167" cy="364064"/>
            </a:xfrm>
            <a:prstGeom prst="rightArrow">
              <a:avLst>
                <a:gd name="adj1" fmla="val 60000"/>
                <a:gd name="adj2" fmla="val 50000"/>
              </a:avLst>
            </a:prstGeom>
            <a:solidFill>
              <a:srgbClr val="D2A7A9"/>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5" name="Google Shape;855;p104"/>
            <p:cNvSpPr txBox="1"/>
            <p:nvPr/>
          </p:nvSpPr>
          <p:spPr>
            <a:xfrm rot="3241232">
              <a:off x="3218244" y="2498995"/>
              <a:ext cx="158299" cy="21842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104"/>
            <p:cNvSpPr/>
            <p:nvPr/>
          </p:nvSpPr>
          <p:spPr>
            <a:xfrm>
              <a:off x="3225915" y="2711220"/>
              <a:ext cx="1070700" cy="1070700"/>
            </a:xfrm>
            <a:prstGeom prst="ellipse">
              <a:avLst/>
            </a:prstGeom>
            <a:solidFill>
              <a:srgbClr val="AB021F"/>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7" name="Google Shape;857;p104"/>
            <p:cNvSpPr txBox="1"/>
            <p:nvPr/>
          </p:nvSpPr>
          <p:spPr>
            <a:xfrm>
              <a:off x="3382695" y="2868000"/>
              <a:ext cx="756900" cy="756900"/>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Tx/>
                <a:buNone/>
                <a:tabLst/>
                <a:defRPr/>
              </a:pPr>
              <a:endParaRPr kumimoji="0" sz="26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104"/>
            <p:cNvSpPr/>
            <p:nvPr/>
          </p:nvSpPr>
          <p:spPr>
            <a:xfrm rot="7559296">
              <a:off x="2331671" y="2453634"/>
              <a:ext cx="226167" cy="364064"/>
            </a:xfrm>
            <a:prstGeom prst="rightArrow">
              <a:avLst>
                <a:gd name="adj1" fmla="val 60000"/>
                <a:gd name="adj2" fmla="val 50000"/>
              </a:avLst>
            </a:prstGeom>
            <a:solidFill>
              <a:srgbClr val="D2A7A9"/>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9" name="Google Shape;859;p104"/>
            <p:cNvSpPr txBox="1"/>
            <p:nvPr/>
          </p:nvSpPr>
          <p:spPr>
            <a:xfrm rot="-3241232">
              <a:off x="2385560" y="2498988"/>
              <a:ext cx="158299" cy="21842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104"/>
            <p:cNvSpPr/>
            <p:nvPr/>
          </p:nvSpPr>
          <p:spPr>
            <a:xfrm>
              <a:off x="1465695" y="2711220"/>
              <a:ext cx="1070700" cy="1070700"/>
            </a:xfrm>
            <a:prstGeom prst="ellipse">
              <a:avLst/>
            </a:prstGeom>
            <a:solidFill>
              <a:srgbClr val="AB021F"/>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1" name="Google Shape;861;p104"/>
            <p:cNvSpPr txBox="1"/>
            <p:nvPr/>
          </p:nvSpPr>
          <p:spPr>
            <a:xfrm>
              <a:off x="1622475" y="2868000"/>
              <a:ext cx="756900" cy="756900"/>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Tx/>
                <a:buNone/>
                <a:tabLst/>
                <a:defRPr/>
              </a:pPr>
              <a:endParaRPr kumimoji="0" sz="26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104"/>
            <p:cNvSpPr/>
            <p:nvPr/>
          </p:nvSpPr>
          <p:spPr>
            <a:xfrm rot="-9719859">
              <a:off x="2062082" y="1623736"/>
              <a:ext cx="226173" cy="364020"/>
            </a:xfrm>
            <a:prstGeom prst="rightArrow">
              <a:avLst>
                <a:gd name="adj1" fmla="val 60000"/>
                <a:gd name="adj2" fmla="val 50000"/>
              </a:avLst>
            </a:prstGeom>
            <a:solidFill>
              <a:srgbClr val="D2A7A9"/>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3" name="Google Shape;863;p104"/>
            <p:cNvSpPr txBox="1"/>
            <p:nvPr/>
          </p:nvSpPr>
          <p:spPr>
            <a:xfrm rot="1079321">
              <a:off x="2128248" y="1707029"/>
              <a:ext cx="158340" cy="218298"/>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Tx/>
                <a:buNone/>
                <a:tabLst/>
                <a:defRPr/>
              </a:pP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104"/>
            <p:cNvSpPr/>
            <p:nvPr/>
          </p:nvSpPr>
          <p:spPr>
            <a:xfrm>
              <a:off x="921757" y="1037152"/>
              <a:ext cx="1070700" cy="1070700"/>
            </a:xfrm>
            <a:prstGeom prst="ellipse">
              <a:avLst/>
            </a:prstGeom>
            <a:solidFill>
              <a:srgbClr val="AB021F"/>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5" name="Google Shape;865;p104"/>
            <p:cNvSpPr txBox="1"/>
            <p:nvPr/>
          </p:nvSpPr>
          <p:spPr>
            <a:xfrm>
              <a:off x="1078537" y="1193932"/>
              <a:ext cx="756900" cy="756900"/>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Tx/>
                <a:buNone/>
                <a:tabLst/>
                <a:defRPr/>
              </a:pPr>
              <a:endParaRPr kumimoji="0" sz="2667"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866" name="Google Shape;866;p104"/>
          <p:cNvSpPr/>
          <p:nvPr/>
        </p:nvSpPr>
        <p:spPr>
          <a:xfrm>
            <a:off x="5049984" y="3171845"/>
            <a:ext cx="3027200" cy="1446800"/>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0000"/>
                </a:solidFill>
                <a:effectLst/>
                <a:uLnTx/>
                <a:uFillTx/>
                <a:latin typeface="Calibri"/>
                <a:ea typeface="Calibri"/>
                <a:cs typeface="Calibri"/>
                <a:sym typeface="Calibri"/>
              </a:rPr>
              <a:t>vs.</a:t>
            </a:r>
            <a:endParaRPr kumimoji="0" sz="1467"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91B233A-2A03-9D46-990E-E734A8206EED}"/>
              </a:ext>
            </a:extLst>
          </p:cNvPr>
          <p:cNvSpPr txBox="1"/>
          <p:nvPr/>
        </p:nvSpPr>
        <p:spPr>
          <a:xfrm>
            <a:off x="6583680" y="122529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2E33352-82EA-1D4E-9B91-B44F404667DA}"/>
              </a:ext>
            </a:extLst>
          </p:cNvPr>
          <p:cNvPicPr>
            <a:picLocks noChangeAspect="1"/>
          </p:cNvPicPr>
          <p:nvPr/>
        </p:nvPicPr>
        <p:blipFill>
          <a:blip r:embed="rId6"/>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3964639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What is a Faculty Evaluation and Activity Reporting System?</a:t>
            </a:r>
          </a:p>
        </p:txBody>
      </p:sp>
      <p:sp>
        <p:nvSpPr>
          <p:cNvPr id="7" name="TextBox 6"/>
          <p:cNvSpPr txBox="1"/>
          <p:nvPr/>
        </p:nvSpPr>
        <p:spPr>
          <a:xfrm>
            <a:off x="5181600" y="4945488"/>
            <a:ext cx="472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B0520"/>
                </a:solidFill>
                <a:effectLst/>
                <a:uLnTx/>
                <a:uFillTx/>
                <a:latin typeface="Calibri" panose="020F0502020204030204"/>
                <a:ea typeface="+mn-ea"/>
                <a:cs typeface="+mn-cs"/>
              </a:rPr>
              <a:t>F. E. A. R. S.  ≠ Good thing</a:t>
            </a:r>
          </a:p>
        </p:txBody>
      </p:sp>
      <p:sp>
        <p:nvSpPr>
          <p:cNvPr id="3" name="Rectangle 2">
            <a:extLst>
              <a:ext uri="{FF2B5EF4-FFF2-40B4-BE49-F238E27FC236}">
                <a16:creationId xmlns:a16="http://schemas.microsoft.com/office/drawing/2014/main" id="{0A06519A-C2E4-D649-B9D7-2D0931FA7A20}"/>
              </a:ext>
            </a:extLst>
          </p:cNvPr>
          <p:cNvSpPr/>
          <p:nvPr/>
        </p:nvSpPr>
        <p:spPr>
          <a:xfrm>
            <a:off x="9615488" y="6144637"/>
            <a:ext cx="2576512" cy="58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DF94503-45D4-3442-AD17-8162A969E59C}"/>
              </a:ext>
            </a:extLst>
          </p:cNvPr>
          <p:cNvPicPr>
            <a:picLocks noChangeAspect="1"/>
          </p:cNvPicPr>
          <p:nvPr/>
        </p:nvPicPr>
        <p:blipFill>
          <a:blip r:embed="rId3"/>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337997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2" y="296139"/>
            <a:ext cx="10515600" cy="1325563"/>
          </a:xfrm>
        </p:spPr>
        <p:txBody>
          <a:bodyPr/>
          <a:lstStyle/>
          <a:p>
            <a:r>
              <a:rPr lang="en-US" dirty="0"/>
              <a:t>              Phases &amp; Timeline</a:t>
            </a:r>
          </a:p>
        </p:txBody>
      </p:sp>
      <p:sp>
        <p:nvSpPr>
          <p:cNvPr id="4" name="Content Placeholder 3"/>
          <p:cNvSpPr>
            <a:spLocks noGrp="1"/>
          </p:cNvSpPr>
          <p:nvPr>
            <p:ph sz="quarter" idx="1"/>
          </p:nvPr>
        </p:nvSpPr>
        <p:spPr>
          <a:xfrm>
            <a:off x="4419600" y="1524000"/>
            <a:ext cx="7772400" cy="4648200"/>
          </a:xfrm>
        </p:spPr>
        <p:txBody>
          <a:bodyPr>
            <a:normAutofit/>
          </a:bodyPr>
          <a:lstStyle/>
          <a:p>
            <a:r>
              <a:rPr lang="en-US" dirty="0"/>
              <a:t>Phase I: 2013 – Pilots</a:t>
            </a:r>
          </a:p>
          <a:p>
            <a:pPr lvl="1"/>
            <a:r>
              <a:rPr lang="en-US" sz="2000" dirty="0"/>
              <a:t>Replaced online reporting applications used in SBS, CALS, Fine Arts, the College of Public Health and College of Medicine Phoenix. </a:t>
            </a:r>
            <a:r>
              <a:rPr lang="en-US" dirty="0"/>
              <a:t> </a:t>
            </a:r>
          </a:p>
          <a:p>
            <a:r>
              <a:rPr lang="en-US" dirty="0"/>
              <a:t>Phase II: 2014 – Main University Roll-Out</a:t>
            </a:r>
          </a:p>
          <a:p>
            <a:pPr lvl="1"/>
            <a:r>
              <a:rPr lang="en-US" sz="1800" dirty="0"/>
              <a:t>18 colleges; ~84 departments (not including Med)</a:t>
            </a:r>
          </a:p>
          <a:p>
            <a:pPr lvl="1"/>
            <a:r>
              <a:rPr lang="en-US" sz="1800" dirty="0"/>
              <a:t>Non-academic units</a:t>
            </a:r>
          </a:p>
          <a:p>
            <a:r>
              <a:rPr lang="en-US" dirty="0"/>
              <a:t>Phase III: 2015 – Colleges of Medicine &amp; Law</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366"/>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412026"/>
            <a:ext cx="2779222" cy="868000"/>
          </a:xfrm>
          <a:prstGeom prst="rect">
            <a:avLst/>
          </a:prstGeom>
        </p:spPr>
      </p:pic>
      <p:graphicFrame>
        <p:nvGraphicFramePr>
          <p:cNvPr id="11" name="Diagram 10"/>
          <p:cNvGraphicFramePr/>
          <p:nvPr>
            <p:extLst/>
          </p:nvPr>
        </p:nvGraphicFramePr>
        <p:xfrm>
          <a:off x="585788" y="4784725"/>
          <a:ext cx="10929935" cy="129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7" name="Straight Connector 6">
            <a:extLst>
              <a:ext uri="{FF2B5EF4-FFF2-40B4-BE49-F238E27FC236}">
                <a16:creationId xmlns:a16="http://schemas.microsoft.com/office/drawing/2014/main" id="{7E21F0EF-8584-6144-A0EA-D1ED366F1460}"/>
              </a:ext>
            </a:extLst>
          </p:cNvPr>
          <p:cNvCxnSpPr/>
          <p:nvPr/>
        </p:nvCxnSpPr>
        <p:spPr>
          <a:xfrm>
            <a:off x="4038600" y="771525"/>
            <a:ext cx="0" cy="3843338"/>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0E25453-4701-E34D-A6A0-115DAB54F26C}"/>
              </a:ext>
            </a:extLst>
          </p:cNvPr>
          <p:cNvPicPr>
            <a:picLocks noChangeAspect="1"/>
          </p:cNvPicPr>
          <p:nvPr/>
        </p:nvPicPr>
        <p:blipFill>
          <a:blip r:embed="rId9"/>
          <a:stretch>
            <a:fillRect/>
          </a:stretch>
        </p:blipFill>
        <p:spPr>
          <a:xfrm>
            <a:off x="10385190" y="6283324"/>
            <a:ext cx="2357671" cy="365126"/>
          </a:xfrm>
          <a:prstGeom prst="rect">
            <a:avLst/>
          </a:prstGeom>
        </p:spPr>
      </p:pic>
      <p:sp>
        <p:nvSpPr>
          <p:cNvPr id="13" name="TextBox 12">
            <a:extLst>
              <a:ext uri="{FF2B5EF4-FFF2-40B4-BE49-F238E27FC236}">
                <a16:creationId xmlns:a16="http://schemas.microsoft.com/office/drawing/2014/main" id="{66CCBBCE-3B8F-144D-971E-A8F77F33A1F5}"/>
              </a:ext>
            </a:extLst>
          </p:cNvPr>
          <p:cNvSpPr txBox="1"/>
          <p:nvPr/>
        </p:nvSpPr>
        <p:spPr>
          <a:xfrm>
            <a:off x="1292088" y="3233473"/>
            <a:ext cx="2365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uavitae.arizona.edu</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848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24AB6B-D07B-F244-84D8-DBB7D8A2A15D}"/>
              </a:ext>
            </a:extLst>
          </p:cNvPr>
          <p:cNvPicPr>
            <a:picLocks noChangeAspect="1"/>
          </p:cNvPicPr>
          <p:nvPr/>
        </p:nvPicPr>
        <p:blipFill>
          <a:blip r:embed="rId3"/>
          <a:stretch>
            <a:fillRect/>
          </a:stretch>
        </p:blipFill>
        <p:spPr>
          <a:xfrm>
            <a:off x="2053555" y="242856"/>
            <a:ext cx="7661157" cy="6034760"/>
          </a:xfrm>
          <a:prstGeom prst="rect">
            <a:avLst/>
          </a:prstGeom>
        </p:spPr>
      </p:pic>
      <p:sp>
        <p:nvSpPr>
          <p:cNvPr id="3" name="Content Placeholder 2">
            <a:extLst>
              <a:ext uri="{FF2B5EF4-FFF2-40B4-BE49-F238E27FC236}">
                <a16:creationId xmlns:a16="http://schemas.microsoft.com/office/drawing/2014/main" id="{2690CEDE-E185-324A-9414-DCE63E49C73F}"/>
              </a:ext>
            </a:extLst>
          </p:cNvPr>
          <p:cNvSpPr>
            <a:spLocks noGrp="1"/>
          </p:cNvSpPr>
          <p:nvPr>
            <p:ph idx="1"/>
          </p:nvPr>
        </p:nvSpPr>
        <p:spPr>
          <a:xfrm>
            <a:off x="3671840" y="6311901"/>
            <a:ext cx="5268566" cy="374975"/>
          </a:xfrm>
        </p:spPr>
        <p:txBody>
          <a:bodyPr>
            <a:normAutofit fontScale="85000" lnSpcReduction="10000"/>
          </a:bodyPr>
          <a:lstStyle/>
          <a:p>
            <a:pPr marL="0" indent="0">
              <a:buNone/>
            </a:pPr>
            <a:r>
              <a:rPr lang="en-US" sz="1200" i="1" u="sng" dirty="0">
                <a:hlinkClick r:id="rId4"/>
              </a:rPr>
              <a:t>Research Information Management: Defining RIM and the Library’s Role</a:t>
            </a:r>
            <a:r>
              <a:rPr lang="en-US" sz="1200" i="1" u="sng" dirty="0"/>
              <a:t>, 2018. https://</a:t>
            </a:r>
            <a:r>
              <a:rPr lang="en-US" sz="1200" i="1" u="sng" dirty="0" err="1"/>
              <a:t>www.oclc.org</a:t>
            </a:r>
            <a:r>
              <a:rPr lang="en-US" sz="1200" i="1" u="sng" dirty="0"/>
              <a:t>/content/research/publications/2017/</a:t>
            </a:r>
            <a:r>
              <a:rPr lang="en-US" sz="1200" i="1" u="sng" dirty="0" err="1"/>
              <a:t>oclcresearch</a:t>
            </a:r>
            <a:r>
              <a:rPr lang="en-US" sz="1200" i="1" u="sng" dirty="0"/>
              <a:t>-defining-</a:t>
            </a:r>
            <a:r>
              <a:rPr lang="en-US" sz="1200" i="1" u="sng" dirty="0" err="1"/>
              <a:t>rim.html</a:t>
            </a:r>
            <a:endParaRPr lang="en-US" sz="1200" dirty="0"/>
          </a:p>
        </p:txBody>
      </p:sp>
      <p:pic>
        <p:nvPicPr>
          <p:cNvPr id="6" name="Picture 5">
            <a:extLst>
              <a:ext uri="{FF2B5EF4-FFF2-40B4-BE49-F238E27FC236}">
                <a16:creationId xmlns:a16="http://schemas.microsoft.com/office/drawing/2014/main" id="{31CDFAA3-F127-C842-93EF-7DEE2BFF32E9}"/>
              </a:ext>
            </a:extLst>
          </p:cNvPr>
          <p:cNvPicPr>
            <a:picLocks noChangeAspect="1"/>
          </p:cNvPicPr>
          <p:nvPr/>
        </p:nvPicPr>
        <p:blipFill>
          <a:blip r:embed="rId5"/>
          <a:stretch>
            <a:fillRect/>
          </a:stretch>
        </p:blipFill>
        <p:spPr>
          <a:xfrm>
            <a:off x="8753081" y="935037"/>
            <a:ext cx="749300" cy="787400"/>
          </a:xfrm>
          <a:prstGeom prst="rect">
            <a:avLst/>
          </a:prstGeom>
        </p:spPr>
      </p:pic>
      <p:pic>
        <p:nvPicPr>
          <p:cNvPr id="7" name="Picture 6">
            <a:extLst>
              <a:ext uri="{FF2B5EF4-FFF2-40B4-BE49-F238E27FC236}">
                <a16:creationId xmlns:a16="http://schemas.microsoft.com/office/drawing/2014/main" id="{FB7EC699-8C7A-874C-8F5D-9E1008BBA996}"/>
              </a:ext>
            </a:extLst>
          </p:cNvPr>
          <p:cNvPicPr>
            <a:picLocks noChangeAspect="1"/>
          </p:cNvPicPr>
          <p:nvPr/>
        </p:nvPicPr>
        <p:blipFill>
          <a:blip r:embed="rId5"/>
          <a:stretch>
            <a:fillRect/>
          </a:stretch>
        </p:blipFill>
        <p:spPr>
          <a:xfrm>
            <a:off x="8753081" y="2217768"/>
            <a:ext cx="374650" cy="393700"/>
          </a:xfrm>
          <a:prstGeom prst="rect">
            <a:avLst/>
          </a:prstGeom>
        </p:spPr>
      </p:pic>
      <p:pic>
        <p:nvPicPr>
          <p:cNvPr id="13" name="Picture 12">
            <a:extLst>
              <a:ext uri="{FF2B5EF4-FFF2-40B4-BE49-F238E27FC236}">
                <a16:creationId xmlns:a16="http://schemas.microsoft.com/office/drawing/2014/main" id="{F7D7EECF-AD65-A748-B5A4-6915249B02F5}"/>
              </a:ext>
            </a:extLst>
          </p:cNvPr>
          <p:cNvPicPr>
            <a:picLocks noChangeAspect="1"/>
          </p:cNvPicPr>
          <p:nvPr/>
        </p:nvPicPr>
        <p:blipFill>
          <a:blip r:embed="rId5"/>
          <a:stretch>
            <a:fillRect/>
          </a:stretch>
        </p:blipFill>
        <p:spPr>
          <a:xfrm>
            <a:off x="3835400" y="935037"/>
            <a:ext cx="536575" cy="563858"/>
          </a:xfrm>
          <a:prstGeom prst="rect">
            <a:avLst/>
          </a:prstGeom>
        </p:spPr>
      </p:pic>
      <p:pic>
        <p:nvPicPr>
          <p:cNvPr id="15" name="Picture 14">
            <a:extLst>
              <a:ext uri="{FF2B5EF4-FFF2-40B4-BE49-F238E27FC236}">
                <a16:creationId xmlns:a16="http://schemas.microsoft.com/office/drawing/2014/main" id="{68A696A5-6970-8D41-AA8A-03F721658DBB}"/>
              </a:ext>
            </a:extLst>
          </p:cNvPr>
          <p:cNvPicPr>
            <a:picLocks noChangeAspect="1"/>
          </p:cNvPicPr>
          <p:nvPr/>
        </p:nvPicPr>
        <p:blipFill>
          <a:blip r:embed="rId5"/>
          <a:stretch>
            <a:fillRect/>
          </a:stretch>
        </p:blipFill>
        <p:spPr>
          <a:xfrm>
            <a:off x="2209000" y="1850760"/>
            <a:ext cx="536575" cy="563858"/>
          </a:xfrm>
          <a:prstGeom prst="rect">
            <a:avLst/>
          </a:prstGeom>
        </p:spPr>
      </p:pic>
      <p:pic>
        <p:nvPicPr>
          <p:cNvPr id="16" name="Picture 15">
            <a:extLst>
              <a:ext uri="{FF2B5EF4-FFF2-40B4-BE49-F238E27FC236}">
                <a16:creationId xmlns:a16="http://schemas.microsoft.com/office/drawing/2014/main" id="{B43DDD78-322F-2A47-A77F-009654CA22E9}"/>
              </a:ext>
            </a:extLst>
          </p:cNvPr>
          <p:cNvPicPr>
            <a:picLocks noChangeAspect="1"/>
          </p:cNvPicPr>
          <p:nvPr/>
        </p:nvPicPr>
        <p:blipFill>
          <a:blip r:embed="rId5"/>
          <a:stretch>
            <a:fillRect/>
          </a:stretch>
        </p:blipFill>
        <p:spPr>
          <a:xfrm>
            <a:off x="1940713" y="3429000"/>
            <a:ext cx="536575" cy="563858"/>
          </a:xfrm>
          <a:prstGeom prst="rect">
            <a:avLst/>
          </a:prstGeom>
        </p:spPr>
      </p:pic>
      <p:pic>
        <p:nvPicPr>
          <p:cNvPr id="17" name="Picture 16">
            <a:extLst>
              <a:ext uri="{FF2B5EF4-FFF2-40B4-BE49-F238E27FC236}">
                <a16:creationId xmlns:a16="http://schemas.microsoft.com/office/drawing/2014/main" id="{66AA51B9-362F-8347-8AA5-3D3E26F179EC}"/>
              </a:ext>
            </a:extLst>
          </p:cNvPr>
          <p:cNvPicPr>
            <a:picLocks noChangeAspect="1"/>
          </p:cNvPicPr>
          <p:nvPr/>
        </p:nvPicPr>
        <p:blipFill>
          <a:blip r:embed="rId5"/>
          <a:stretch>
            <a:fillRect/>
          </a:stretch>
        </p:blipFill>
        <p:spPr>
          <a:xfrm>
            <a:off x="9178137" y="3710929"/>
            <a:ext cx="536575" cy="563858"/>
          </a:xfrm>
          <a:prstGeom prst="rect">
            <a:avLst/>
          </a:prstGeom>
        </p:spPr>
      </p:pic>
      <p:pic>
        <p:nvPicPr>
          <p:cNvPr id="18" name="Picture 17">
            <a:extLst>
              <a:ext uri="{FF2B5EF4-FFF2-40B4-BE49-F238E27FC236}">
                <a16:creationId xmlns:a16="http://schemas.microsoft.com/office/drawing/2014/main" id="{99E08165-0D38-0847-8B72-E9E610A5C17D}"/>
              </a:ext>
            </a:extLst>
          </p:cNvPr>
          <p:cNvPicPr>
            <a:picLocks noChangeAspect="1"/>
          </p:cNvPicPr>
          <p:nvPr/>
        </p:nvPicPr>
        <p:blipFill>
          <a:blip r:embed="rId5"/>
          <a:stretch>
            <a:fillRect/>
          </a:stretch>
        </p:blipFill>
        <p:spPr>
          <a:xfrm>
            <a:off x="7273925" y="5430837"/>
            <a:ext cx="536575" cy="563858"/>
          </a:xfrm>
          <a:prstGeom prst="rect">
            <a:avLst/>
          </a:prstGeom>
        </p:spPr>
      </p:pic>
      <p:pic>
        <p:nvPicPr>
          <p:cNvPr id="21" name="Picture 20">
            <a:extLst>
              <a:ext uri="{FF2B5EF4-FFF2-40B4-BE49-F238E27FC236}">
                <a16:creationId xmlns:a16="http://schemas.microsoft.com/office/drawing/2014/main" id="{381FEEDB-9C87-DC44-98E4-7F70BB1BA66E}"/>
              </a:ext>
            </a:extLst>
          </p:cNvPr>
          <p:cNvPicPr>
            <a:picLocks noChangeAspect="1"/>
          </p:cNvPicPr>
          <p:nvPr/>
        </p:nvPicPr>
        <p:blipFill>
          <a:blip r:embed="rId6"/>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15601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AEBC-6EE2-3943-81A5-30689C3057E1}"/>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A7F8728C-1D84-9644-B43D-8B28788CB389}"/>
              </a:ext>
            </a:extLst>
          </p:cNvPr>
          <p:cNvPicPr>
            <a:picLocks noGrp="1" noChangeAspect="1"/>
          </p:cNvPicPr>
          <p:nvPr>
            <p:ph idx="1"/>
          </p:nvPr>
        </p:nvPicPr>
        <p:blipFill>
          <a:blip r:embed="rId3"/>
          <a:stretch>
            <a:fillRect/>
          </a:stretch>
        </p:blipFill>
        <p:spPr>
          <a:xfrm>
            <a:off x="1885436" y="365125"/>
            <a:ext cx="8039615" cy="4164186"/>
          </a:xfrm>
          <a:noFill/>
          <a:ln w="31750">
            <a:solidFill>
              <a:schemeClr val="accent1">
                <a:shade val="50000"/>
              </a:schemeClr>
            </a:solidFill>
          </a:ln>
        </p:spPr>
      </p:pic>
      <p:pic>
        <p:nvPicPr>
          <p:cNvPr id="11" name="Picture 10">
            <a:extLst>
              <a:ext uri="{FF2B5EF4-FFF2-40B4-BE49-F238E27FC236}">
                <a16:creationId xmlns:a16="http://schemas.microsoft.com/office/drawing/2014/main" id="{12BC55F9-6807-C14A-8F76-01A6ED585E7D}"/>
              </a:ext>
            </a:extLst>
          </p:cNvPr>
          <p:cNvPicPr>
            <a:picLocks noChangeAspect="1"/>
          </p:cNvPicPr>
          <p:nvPr/>
        </p:nvPicPr>
        <p:blipFill>
          <a:blip r:embed="rId4"/>
          <a:stretch>
            <a:fillRect/>
          </a:stretch>
        </p:blipFill>
        <p:spPr>
          <a:xfrm>
            <a:off x="2555552" y="1347580"/>
            <a:ext cx="7080897" cy="4496628"/>
          </a:xfrm>
          <a:prstGeom prst="rect">
            <a:avLst/>
          </a:prstGeom>
          <a:ln w="28575">
            <a:solidFill>
              <a:schemeClr val="accent1">
                <a:shade val="50000"/>
              </a:schemeClr>
            </a:solidFill>
          </a:ln>
        </p:spPr>
      </p:pic>
      <p:pic>
        <p:nvPicPr>
          <p:cNvPr id="13" name="Picture 12">
            <a:extLst>
              <a:ext uri="{FF2B5EF4-FFF2-40B4-BE49-F238E27FC236}">
                <a16:creationId xmlns:a16="http://schemas.microsoft.com/office/drawing/2014/main" id="{2BA8F020-711F-CB4F-A861-6A0A5B7F42BA}"/>
              </a:ext>
            </a:extLst>
          </p:cNvPr>
          <p:cNvPicPr>
            <a:picLocks noChangeAspect="1"/>
          </p:cNvPicPr>
          <p:nvPr/>
        </p:nvPicPr>
        <p:blipFill>
          <a:blip r:embed="rId5"/>
          <a:stretch>
            <a:fillRect/>
          </a:stretch>
        </p:blipFill>
        <p:spPr>
          <a:xfrm>
            <a:off x="3202239" y="3427579"/>
            <a:ext cx="7240012" cy="3279813"/>
          </a:xfrm>
          <a:prstGeom prst="rect">
            <a:avLst/>
          </a:prstGeom>
          <a:ln w="31750">
            <a:solidFill>
              <a:schemeClr val="accent1">
                <a:shade val="50000"/>
              </a:schemeClr>
            </a:solidFill>
          </a:ln>
        </p:spPr>
      </p:pic>
      <p:pic>
        <p:nvPicPr>
          <p:cNvPr id="6" name="Picture 5">
            <a:extLst>
              <a:ext uri="{FF2B5EF4-FFF2-40B4-BE49-F238E27FC236}">
                <a16:creationId xmlns:a16="http://schemas.microsoft.com/office/drawing/2014/main" id="{998BDE44-3F75-8441-B9F1-7D0C0F09BE4C}"/>
              </a:ext>
            </a:extLst>
          </p:cNvPr>
          <p:cNvPicPr>
            <a:picLocks noChangeAspect="1"/>
          </p:cNvPicPr>
          <p:nvPr/>
        </p:nvPicPr>
        <p:blipFill>
          <a:blip r:embed="rId6"/>
          <a:stretch>
            <a:fillRect/>
          </a:stretch>
        </p:blipFill>
        <p:spPr>
          <a:xfrm>
            <a:off x="10385190" y="6283324"/>
            <a:ext cx="2357671" cy="365126"/>
          </a:xfrm>
          <a:prstGeom prst="rect">
            <a:avLst/>
          </a:prstGeom>
        </p:spPr>
      </p:pic>
      <p:sp>
        <p:nvSpPr>
          <p:cNvPr id="3" name="TextBox 2">
            <a:extLst>
              <a:ext uri="{FF2B5EF4-FFF2-40B4-BE49-F238E27FC236}">
                <a16:creationId xmlns:a16="http://schemas.microsoft.com/office/drawing/2014/main" id="{46B38E90-8B4C-BC46-80E8-2F5DC0259D51}"/>
              </a:ext>
            </a:extLst>
          </p:cNvPr>
          <p:cNvSpPr txBox="1"/>
          <p:nvPr/>
        </p:nvSpPr>
        <p:spPr>
          <a:xfrm>
            <a:off x="133575" y="6143625"/>
            <a:ext cx="2895376" cy="646331"/>
          </a:xfrm>
          <a:prstGeom prst="rect">
            <a:avLst/>
          </a:prstGeom>
          <a:solidFill>
            <a:schemeClr val="tx2">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Interfolio’s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F180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hlinkClick r:id="rId7"/>
              </a:rPr>
              <a:t>https://www.interfolio.com/products/faculty180</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7"/>
              </a:rPr>
              <a: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1" name="Google Shape;781;p102"/>
          <p:cNvGrpSpPr/>
          <p:nvPr/>
        </p:nvGrpSpPr>
        <p:grpSpPr>
          <a:xfrm>
            <a:off x="-4974042" y="-155731"/>
            <a:ext cx="15356592" cy="7947900"/>
            <a:chOff x="-6677657" y="-1021146"/>
            <a:chExt cx="15356592" cy="7947900"/>
          </a:xfrm>
        </p:grpSpPr>
        <p:sp>
          <p:nvSpPr>
            <p:cNvPr id="782" name="Google Shape;782;p102"/>
            <p:cNvSpPr/>
            <p:nvPr/>
          </p:nvSpPr>
          <p:spPr>
            <a:xfrm>
              <a:off x="-6677657" y="-1021146"/>
              <a:ext cx="7947900" cy="7947900"/>
            </a:xfrm>
            <a:prstGeom prst="blockArc">
              <a:avLst>
                <a:gd name="adj1" fmla="val 18900000"/>
                <a:gd name="adj2" fmla="val 2700000"/>
                <a:gd name="adj3" fmla="val 272"/>
              </a:avLst>
            </a:prstGeom>
            <a:noFill/>
            <a:ln w="12700" cap="flat" cmpd="sng">
              <a:solidFill>
                <a:srgbClr val="002850"/>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3" name="Google Shape;783;p102"/>
            <p:cNvSpPr/>
            <p:nvPr/>
          </p:nvSpPr>
          <p:spPr>
            <a:xfrm>
              <a:off x="472735" y="310983"/>
              <a:ext cx="8206200" cy="621600"/>
            </a:xfrm>
            <a:prstGeom prst="rect">
              <a:avLst/>
            </a:prstGeom>
            <a:gradFill>
              <a:gsLst>
                <a:gs pos="0">
                  <a:srgbClr val="475579"/>
                </a:gs>
                <a:gs pos="50000">
                  <a:srgbClr val="00336B"/>
                </a:gs>
                <a:gs pos="100000">
                  <a:srgbClr val="002C62"/>
                </a:gs>
              </a:gsLst>
              <a:lin ang="5400012" scaled="0"/>
            </a:gra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4" name="Google Shape;784;p102"/>
            <p:cNvSpPr txBox="1"/>
            <p:nvPr/>
          </p:nvSpPr>
          <p:spPr>
            <a:xfrm>
              <a:off x="472735" y="310983"/>
              <a:ext cx="8206200" cy="621600"/>
            </a:xfrm>
            <a:prstGeom prst="rect">
              <a:avLst/>
            </a:prstGeom>
            <a:noFill/>
            <a:ln>
              <a:noFill/>
            </a:ln>
          </p:spPr>
          <p:txBody>
            <a:bodyPr spcFirstLastPara="1" wrap="square" lIns="493467" tIns="45700" rIns="45700"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rPr>
                <a:t>Supports promotion of the work and scholarship of UA faculty to both the internal University community and our external constituencies. </a:t>
              </a:r>
              <a:endParaRPr kumimoji="0" sz="1467"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5" name="Google Shape;785;p102"/>
            <p:cNvSpPr/>
            <p:nvPr/>
          </p:nvSpPr>
          <p:spPr>
            <a:xfrm>
              <a:off x="84153" y="233267"/>
              <a:ext cx="777300" cy="777300"/>
            </a:xfrm>
            <a:prstGeom prst="ellipse">
              <a:avLst/>
            </a:prstGeom>
            <a:blipFill rotWithShape="1">
              <a:blip r:embed="rId3">
                <a:alphaModFix/>
              </a:blip>
              <a:stretch>
                <a:fillRect/>
              </a:stretch>
            </a:blip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6" name="Google Shape;786;p102"/>
            <p:cNvSpPr/>
            <p:nvPr/>
          </p:nvSpPr>
          <p:spPr>
            <a:xfrm>
              <a:off x="984151" y="1243462"/>
              <a:ext cx="7694700" cy="621600"/>
            </a:xfrm>
            <a:prstGeom prst="rect">
              <a:avLst/>
            </a:prstGeom>
            <a:gradFill>
              <a:gsLst>
                <a:gs pos="0">
                  <a:srgbClr val="475579"/>
                </a:gs>
                <a:gs pos="50000">
                  <a:srgbClr val="00336B"/>
                </a:gs>
                <a:gs pos="100000">
                  <a:srgbClr val="002C62"/>
                </a:gs>
              </a:gsLst>
              <a:lin ang="5400012" scaled="0"/>
            </a:gra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7" name="Google Shape;787;p102"/>
            <p:cNvSpPr txBox="1"/>
            <p:nvPr/>
          </p:nvSpPr>
          <p:spPr>
            <a:xfrm>
              <a:off x="984151" y="1243462"/>
              <a:ext cx="7694700" cy="621600"/>
            </a:xfrm>
            <a:prstGeom prst="rect">
              <a:avLst/>
            </a:prstGeom>
            <a:noFill/>
            <a:ln>
              <a:noFill/>
            </a:ln>
          </p:spPr>
          <p:txBody>
            <a:bodyPr spcFirstLastPara="1" wrap="square" lIns="493467" tIns="45700" rIns="45700"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US" sz="1867" b="0" i="0" u="none" strike="noStrike" kern="1200" cap="none" spc="0" normalizeH="0" baseline="0" noProof="0" dirty="0">
                  <a:ln>
                    <a:noFill/>
                  </a:ln>
                  <a:solidFill>
                    <a:srgbClr val="FFFFFF"/>
                  </a:solidFill>
                  <a:effectLst/>
                  <a:uLnTx/>
                  <a:uFillTx/>
                  <a:latin typeface="Calibri"/>
                  <a:ea typeface="Calibri"/>
                  <a:cs typeface="Calibri"/>
                  <a:sym typeface="Calibri"/>
                </a:rPr>
                <a:t>Better communication and reporting of departmental impact to community</a:t>
              </a:r>
              <a:endParaRPr kumimoji="0" sz="1467"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88" name="Google Shape;788;p102"/>
            <p:cNvSpPr/>
            <p:nvPr/>
          </p:nvSpPr>
          <p:spPr>
            <a:xfrm>
              <a:off x="595569" y="1165745"/>
              <a:ext cx="777300" cy="777300"/>
            </a:xfrm>
            <a:prstGeom prst="ellipse">
              <a:avLst/>
            </a:prstGeom>
            <a:blipFill rotWithShape="1">
              <a:blip r:embed="rId4">
                <a:alphaModFix/>
              </a:blip>
              <a:stretch>
                <a:fillRect/>
              </a:stretch>
            </a:blip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9" name="Google Shape;789;p102"/>
            <p:cNvSpPr/>
            <p:nvPr/>
          </p:nvSpPr>
          <p:spPr>
            <a:xfrm>
              <a:off x="1218009" y="2175940"/>
              <a:ext cx="7460700" cy="621600"/>
            </a:xfrm>
            <a:prstGeom prst="rect">
              <a:avLst/>
            </a:prstGeom>
            <a:gradFill>
              <a:gsLst>
                <a:gs pos="0">
                  <a:srgbClr val="475579"/>
                </a:gs>
                <a:gs pos="50000">
                  <a:srgbClr val="00336B"/>
                </a:gs>
                <a:gs pos="100000">
                  <a:srgbClr val="002C62"/>
                </a:gs>
              </a:gsLst>
              <a:lin ang="5400012" scaled="0"/>
            </a:gra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0" name="Google Shape;790;p102"/>
            <p:cNvSpPr txBox="1"/>
            <p:nvPr/>
          </p:nvSpPr>
          <p:spPr>
            <a:xfrm>
              <a:off x="1218009" y="2175940"/>
              <a:ext cx="7460700" cy="621600"/>
            </a:xfrm>
            <a:prstGeom prst="rect">
              <a:avLst/>
            </a:prstGeom>
            <a:noFill/>
            <a:ln>
              <a:noFill/>
            </a:ln>
          </p:spPr>
          <p:txBody>
            <a:bodyPr spcFirstLastPara="1" wrap="square" lIns="493467" tIns="45700" rIns="45700"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rPr>
                <a:t>Enhance public value of institution </a:t>
              </a:r>
              <a:endParaRPr kumimoji="0" sz="1467"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1" name="Google Shape;791;p102"/>
            <p:cNvSpPr/>
            <p:nvPr/>
          </p:nvSpPr>
          <p:spPr>
            <a:xfrm>
              <a:off x="829427" y="2098224"/>
              <a:ext cx="777300" cy="777300"/>
            </a:xfrm>
            <a:prstGeom prst="ellipse">
              <a:avLst/>
            </a:prstGeom>
            <a:blipFill rotWithShape="1">
              <a:blip r:embed="rId5">
                <a:alphaModFix/>
              </a:blip>
              <a:stretch>
                <a:fillRect/>
              </a:stretch>
            </a:blip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2" name="Google Shape;792;p102"/>
            <p:cNvSpPr/>
            <p:nvPr/>
          </p:nvSpPr>
          <p:spPr>
            <a:xfrm>
              <a:off x="1218009" y="3107828"/>
              <a:ext cx="7460700" cy="621600"/>
            </a:xfrm>
            <a:prstGeom prst="rect">
              <a:avLst/>
            </a:prstGeom>
            <a:gradFill>
              <a:gsLst>
                <a:gs pos="0">
                  <a:srgbClr val="475579"/>
                </a:gs>
                <a:gs pos="50000">
                  <a:srgbClr val="00336B"/>
                </a:gs>
                <a:gs pos="100000">
                  <a:srgbClr val="002C62"/>
                </a:gs>
              </a:gsLst>
              <a:lin ang="5400012" scaled="0"/>
            </a:gra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3" name="Google Shape;793;p102"/>
            <p:cNvSpPr txBox="1"/>
            <p:nvPr/>
          </p:nvSpPr>
          <p:spPr>
            <a:xfrm>
              <a:off x="1218009" y="3107828"/>
              <a:ext cx="7460700" cy="621600"/>
            </a:xfrm>
            <a:prstGeom prst="rect">
              <a:avLst/>
            </a:prstGeom>
            <a:noFill/>
            <a:ln>
              <a:noFill/>
            </a:ln>
          </p:spPr>
          <p:txBody>
            <a:bodyPr spcFirstLastPara="1" wrap="square" lIns="493467" tIns="45700" rIns="45700"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rPr>
                <a:t>Support multiple program accreditation processes</a:t>
              </a:r>
              <a:endParaRPr kumimoji="0" sz="1467"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4" name="Google Shape;794;p102"/>
            <p:cNvSpPr/>
            <p:nvPr/>
          </p:nvSpPr>
          <p:spPr>
            <a:xfrm>
              <a:off x="829427" y="3030112"/>
              <a:ext cx="777300" cy="777300"/>
            </a:xfrm>
            <a:prstGeom prst="ellipse">
              <a:avLst/>
            </a:prstGeom>
            <a:blipFill rotWithShape="1">
              <a:blip r:embed="rId6">
                <a:alphaModFix/>
              </a:blip>
              <a:stretch>
                <a:fillRect/>
              </a:stretch>
            </a:blip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5" name="Google Shape;795;p102"/>
            <p:cNvSpPr/>
            <p:nvPr/>
          </p:nvSpPr>
          <p:spPr>
            <a:xfrm>
              <a:off x="984151" y="4040306"/>
              <a:ext cx="7694700" cy="621600"/>
            </a:xfrm>
            <a:prstGeom prst="rect">
              <a:avLst/>
            </a:prstGeom>
            <a:gradFill>
              <a:gsLst>
                <a:gs pos="0">
                  <a:srgbClr val="475579"/>
                </a:gs>
                <a:gs pos="50000">
                  <a:srgbClr val="00336B"/>
                </a:gs>
                <a:gs pos="100000">
                  <a:srgbClr val="002C62"/>
                </a:gs>
              </a:gsLst>
              <a:lin ang="5400012" scaled="0"/>
            </a:gra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6" name="Google Shape;796;p102"/>
            <p:cNvSpPr txBox="1"/>
            <p:nvPr/>
          </p:nvSpPr>
          <p:spPr>
            <a:xfrm>
              <a:off x="984151" y="4040306"/>
              <a:ext cx="7694700" cy="621600"/>
            </a:xfrm>
            <a:prstGeom prst="rect">
              <a:avLst/>
            </a:prstGeom>
            <a:noFill/>
            <a:ln>
              <a:noFill/>
            </a:ln>
          </p:spPr>
          <p:txBody>
            <a:bodyPr spcFirstLastPara="1" wrap="square" lIns="493467" tIns="45700" rIns="45700"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rPr>
                <a:t>Demonstrate UA commitment to community engagement</a:t>
              </a:r>
              <a:endParaRPr kumimoji="0" sz="1467"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7" name="Google Shape;797;p102"/>
            <p:cNvSpPr/>
            <p:nvPr/>
          </p:nvSpPr>
          <p:spPr>
            <a:xfrm>
              <a:off x="595569" y="3962590"/>
              <a:ext cx="777300" cy="777300"/>
            </a:xfrm>
            <a:prstGeom prst="ellipse">
              <a:avLst/>
            </a:prstGeom>
            <a:blipFill rotWithShape="1">
              <a:blip r:embed="rId7">
                <a:alphaModFix/>
              </a:blip>
              <a:stretch>
                <a:fillRect/>
              </a:stretch>
            </a:blip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8" name="Google Shape;798;p102"/>
            <p:cNvSpPr/>
            <p:nvPr/>
          </p:nvSpPr>
          <p:spPr>
            <a:xfrm>
              <a:off x="472735" y="4972785"/>
              <a:ext cx="8206200" cy="621600"/>
            </a:xfrm>
            <a:prstGeom prst="rect">
              <a:avLst/>
            </a:prstGeom>
            <a:gradFill>
              <a:gsLst>
                <a:gs pos="0">
                  <a:srgbClr val="475579"/>
                </a:gs>
                <a:gs pos="50000">
                  <a:srgbClr val="00336B"/>
                </a:gs>
                <a:gs pos="100000">
                  <a:srgbClr val="002C62"/>
                </a:gs>
              </a:gsLst>
              <a:lin ang="5400012" scaled="0"/>
            </a:gra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9" name="Google Shape;799;p102"/>
            <p:cNvSpPr txBox="1"/>
            <p:nvPr/>
          </p:nvSpPr>
          <p:spPr>
            <a:xfrm>
              <a:off x="472735" y="4972785"/>
              <a:ext cx="8206200" cy="621600"/>
            </a:xfrm>
            <a:prstGeom prst="rect">
              <a:avLst/>
            </a:prstGeom>
            <a:noFill/>
            <a:ln>
              <a:noFill/>
            </a:ln>
          </p:spPr>
          <p:txBody>
            <a:bodyPr spcFirstLastPara="1" wrap="square" lIns="493467" tIns="45700" rIns="45700"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rPr>
                <a:t>Better alignment between annual reporting and P&amp;T</a:t>
              </a:r>
              <a:endParaRPr kumimoji="0" sz="1467"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0" name="Google Shape;800;p102"/>
            <p:cNvSpPr/>
            <p:nvPr/>
          </p:nvSpPr>
          <p:spPr>
            <a:xfrm>
              <a:off x="84153" y="4895068"/>
              <a:ext cx="777300" cy="777300"/>
            </a:xfrm>
            <a:prstGeom prst="ellipse">
              <a:avLst/>
            </a:prstGeom>
            <a:blipFill rotWithShape="1">
              <a:blip r:embed="rId8">
                <a:alphaModFix/>
              </a:blip>
              <a:stretch>
                <a:fillRect/>
              </a:stretch>
            </a:blipFill>
            <a:ln w="9525" cap="flat" cmpd="sng">
              <a:solidFill>
                <a:schemeClr val="accent2"/>
              </a:solidFill>
              <a:prstDash val="solid"/>
              <a:miter lim="800000"/>
              <a:headEnd type="none" w="sm" len="sm"/>
              <a:tailEnd type="none" w="sm" len="sm"/>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801" name="Google Shape;801;p102"/>
          <p:cNvSpPr txBox="1">
            <a:spLocks noGrp="1"/>
          </p:cNvSpPr>
          <p:nvPr>
            <p:ph type="title"/>
          </p:nvPr>
        </p:nvSpPr>
        <p:spPr>
          <a:xfrm>
            <a:off x="476067" y="365133"/>
            <a:ext cx="11588800" cy="482400"/>
          </a:xfrm>
          <a:prstGeom prst="rect">
            <a:avLst/>
          </a:prstGeom>
          <a:noFill/>
          <a:ln>
            <a:noFill/>
          </a:ln>
        </p:spPr>
        <p:txBody>
          <a:bodyPr spcFirstLastPara="1" vert="horz" wrap="square" lIns="121900" tIns="121900" rIns="121900" bIns="121900" rtlCol="0" anchor="ctr" anchorCtr="0">
            <a:noAutofit/>
          </a:bodyPr>
          <a:lstStyle/>
          <a:p>
            <a:pPr>
              <a:spcBef>
                <a:spcPts val="0"/>
              </a:spcBef>
              <a:buClr>
                <a:schemeClr val="dk1"/>
              </a:buClr>
              <a:buSzPts val="1100"/>
            </a:pPr>
            <a:r>
              <a:rPr lang="en-US" sz="3733" dirty="0">
                <a:latin typeface="Avenir"/>
                <a:ea typeface="Avenir"/>
                <a:cs typeface="Avenir"/>
                <a:sym typeface="Avenir"/>
              </a:rPr>
              <a:t>Institutional Benefits of System</a:t>
            </a:r>
            <a:endParaRPr sz="3733" dirty="0">
              <a:latin typeface="Avenir"/>
              <a:ea typeface="Avenir"/>
              <a:cs typeface="Avenir"/>
              <a:sym typeface="Avenir"/>
            </a:endParaRPr>
          </a:p>
        </p:txBody>
      </p:sp>
      <p:pic>
        <p:nvPicPr>
          <p:cNvPr id="23" name="Picture 22">
            <a:extLst>
              <a:ext uri="{FF2B5EF4-FFF2-40B4-BE49-F238E27FC236}">
                <a16:creationId xmlns:a16="http://schemas.microsoft.com/office/drawing/2014/main" id="{E544DA33-0153-7041-9408-EBDD2401CE5B}"/>
              </a:ext>
            </a:extLst>
          </p:cNvPr>
          <p:cNvPicPr>
            <a:picLocks noChangeAspect="1"/>
          </p:cNvPicPr>
          <p:nvPr/>
        </p:nvPicPr>
        <p:blipFill>
          <a:blip r:embed="rId9"/>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510958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1"/>
          <p:cNvSpPr txBox="1">
            <a:spLocks noGrp="1"/>
          </p:cNvSpPr>
          <p:nvPr>
            <p:ph type="body" idx="2"/>
          </p:nvPr>
        </p:nvSpPr>
        <p:spPr>
          <a:xfrm>
            <a:off x="483000" y="1173666"/>
            <a:ext cx="7636000" cy="5109657"/>
          </a:xfrm>
          <a:prstGeom prst="rect">
            <a:avLst/>
          </a:prstGeom>
          <a:noFill/>
          <a:ln>
            <a:noFill/>
          </a:ln>
        </p:spPr>
        <p:txBody>
          <a:bodyPr spcFirstLastPara="1" vert="horz" wrap="square" lIns="121900" tIns="121900" rIns="121900" bIns="121900" rtlCol="0" anchor="t" anchorCtr="0">
            <a:noAutofit/>
          </a:bodyPr>
          <a:lstStyle/>
          <a:p>
            <a:pPr marL="342900" indent="-342900">
              <a:lnSpc>
                <a:spcPct val="100000"/>
              </a:lnSpc>
              <a:spcBef>
                <a:spcPts val="0"/>
              </a:spcBef>
              <a:buClr>
                <a:srgbClr val="003366"/>
              </a:buClr>
              <a:buSzPts val="1700"/>
              <a:buFont typeface="Arial" panose="020B0604020202020204" pitchFamily="34" charset="0"/>
              <a:buChar char="•"/>
            </a:pPr>
            <a:r>
              <a:rPr lang="en-US" sz="2267" b="0" dirty="0">
                <a:solidFill>
                  <a:srgbClr val="666666"/>
                </a:solidFill>
                <a:latin typeface="Calibri"/>
                <a:ea typeface="Calibri"/>
                <a:cs typeface="Calibri"/>
                <a:sym typeface="Calibri"/>
              </a:rPr>
              <a:t>Allows faculty to do more with the data put into the system.</a:t>
            </a:r>
            <a:endParaRPr sz="2800" b="0" dirty="0">
              <a:solidFill>
                <a:srgbClr val="666666"/>
              </a:solidFill>
              <a:latin typeface="Calibri"/>
              <a:ea typeface="Calibri"/>
              <a:cs typeface="Calibri"/>
              <a:sym typeface="Calibri"/>
            </a:endParaRPr>
          </a:p>
          <a:p>
            <a:pPr marL="342900" indent="-342900">
              <a:lnSpc>
                <a:spcPct val="100000"/>
              </a:lnSpc>
              <a:spcBef>
                <a:spcPts val="1067"/>
              </a:spcBef>
              <a:buClr>
                <a:srgbClr val="666666"/>
              </a:buClr>
              <a:buSzPts val="1700"/>
              <a:buFont typeface="Arial" panose="020B0604020202020204" pitchFamily="34" charset="0"/>
              <a:buChar char="•"/>
            </a:pPr>
            <a:r>
              <a:rPr lang="en-US" sz="2267" b="0" dirty="0">
                <a:solidFill>
                  <a:srgbClr val="666666"/>
                </a:solidFill>
                <a:latin typeface="Calibri"/>
                <a:ea typeface="Calibri"/>
                <a:cs typeface="Calibri"/>
                <a:sym typeface="Calibri"/>
              </a:rPr>
              <a:t>Reduces need for multiple entry of information</a:t>
            </a:r>
            <a:endParaRPr sz="2800" b="0" dirty="0">
              <a:solidFill>
                <a:srgbClr val="666666"/>
              </a:solidFill>
              <a:latin typeface="Calibri"/>
              <a:ea typeface="Calibri"/>
              <a:cs typeface="Calibri"/>
              <a:sym typeface="Calibri"/>
            </a:endParaRPr>
          </a:p>
          <a:p>
            <a:pPr marL="342900" indent="-342900">
              <a:lnSpc>
                <a:spcPct val="100000"/>
              </a:lnSpc>
              <a:spcBef>
                <a:spcPts val="1067"/>
              </a:spcBef>
              <a:buClr>
                <a:srgbClr val="666666"/>
              </a:buClr>
              <a:buSzPts val="1700"/>
              <a:buFont typeface="Arial" panose="020B0604020202020204" pitchFamily="34" charset="0"/>
              <a:buChar char="•"/>
            </a:pPr>
            <a:r>
              <a:rPr lang="en-US" sz="2267" b="0" dirty="0">
                <a:solidFill>
                  <a:srgbClr val="666666"/>
                </a:solidFill>
                <a:latin typeface="Calibri"/>
                <a:ea typeface="Calibri"/>
                <a:cs typeface="Calibri"/>
                <a:sym typeface="Calibri"/>
              </a:rPr>
              <a:t>Reduces the need to enter data already available on courses, grants, and other activities</a:t>
            </a:r>
            <a:endParaRPr sz="2800" b="0" dirty="0">
              <a:solidFill>
                <a:srgbClr val="666666"/>
              </a:solidFill>
              <a:latin typeface="Calibri"/>
              <a:ea typeface="Calibri"/>
              <a:cs typeface="Calibri"/>
              <a:sym typeface="Calibri"/>
            </a:endParaRPr>
          </a:p>
          <a:p>
            <a:pPr marL="342900" indent="-342900">
              <a:lnSpc>
                <a:spcPct val="100000"/>
              </a:lnSpc>
              <a:spcBef>
                <a:spcPts val="1067"/>
              </a:spcBef>
              <a:buClr>
                <a:srgbClr val="666666"/>
              </a:buClr>
              <a:buSzPts val="1700"/>
              <a:buFont typeface="Arial" panose="020B0604020202020204" pitchFamily="34" charset="0"/>
              <a:buChar char="•"/>
            </a:pPr>
            <a:r>
              <a:rPr lang="en-US" sz="2267" b="0" dirty="0">
                <a:solidFill>
                  <a:srgbClr val="666666"/>
                </a:solidFill>
                <a:latin typeface="Calibri"/>
                <a:ea typeface="Calibri"/>
                <a:cs typeface="Calibri"/>
                <a:sym typeface="Calibri"/>
              </a:rPr>
              <a:t>Data transparency</a:t>
            </a:r>
            <a:r>
              <a:rPr lang="en-US" sz="2267" b="0" dirty="0">
                <a:solidFill>
                  <a:srgbClr val="666666"/>
                </a:solidFill>
                <a:highlight>
                  <a:srgbClr val="FFFF00"/>
                </a:highlight>
                <a:latin typeface="Calibri"/>
                <a:ea typeface="Calibri"/>
                <a:cs typeface="Calibri"/>
                <a:sym typeface="Calibri"/>
              </a:rPr>
              <a:t>	</a:t>
            </a:r>
            <a:endParaRPr sz="2800" b="0" dirty="0">
              <a:solidFill>
                <a:srgbClr val="666666"/>
              </a:solidFill>
              <a:highlight>
                <a:srgbClr val="FFFF00"/>
              </a:highlight>
              <a:latin typeface="Calibri"/>
              <a:ea typeface="Calibri"/>
              <a:cs typeface="Calibri"/>
              <a:sym typeface="Calibri"/>
            </a:endParaRPr>
          </a:p>
          <a:p>
            <a:pPr marL="342900" indent="-342900">
              <a:lnSpc>
                <a:spcPct val="100000"/>
              </a:lnSpc>
              <a:spcBef>
                <a:spcPts val="1067"/>
              </a:spcBef>
              <a:buClr>
                <a:srgbClr val="666666"/>
              </a:buClr>
              <a:buSzPts val="1700"/>
              <a:buFont typeface="Arial" panose="020B0604020202020204" pitchFamily="34" charset="0"/>
              <a:buChar char="•"/>
            </a:pPr>
            <a:r>
              <a:rPr lang="en-US" sz="2267" b="0" dirty="0">
                <a:solidFill>
                  <a:srgbClr val="666666"/>
                </a:solidFill>
                <a:latin typeface="Calibri"/>
                <a:ea typeface="Calibri"/>
                <a:cs typeface="Calibri"/>
                <a:sym typeface="Calibri"/>
              </a:rPr>
              <a:t>High quality (and multiple) curriculum vitae print-out/format options </a:t>
            </a:r>
            <a:endParaRPr sz="2800" b="0" dirty="0">
              <a:solidFill>
                <a:srgbClr val="666666"/>
              </a:solidFill>
              <a:latin typeface="Calibri"/>
              <a:ea typeface="Calibri"/>
              <a:cs typeface="Calibri"/>
              <a:sym typeface="Calibri"/>
            </a:endParaRPr>
          </a:p>
          <a:p>
            <a:pPr marL="342900" indent="-342900">
              <a:lnSpc>
                <a:spcPct val="100000"/>
              </a:lnSpc>
              <a:spcBef>
                <a:spcPts val="1067"/>
              </a:spcBef>
              <a:buClr>
                <a:srgbClr val="666666"/>
              </a:buClr>
              <a:buSzPts val="1700"/>
              <a:buFont typeface="Arial" panose="020B0604020202020204" pitchFamily="34" charset="0"/>
              <a:buChar char="•"/>
            </a:pPr>
            <a:r>
              <a:rPr lang="en-US" sz="2267" b="0" dirty="0">
                <a:solidFill>
                  <a:srgbClr val="666666"/>
                </a:solidFill>
                <a:latin typeface="Calibri"/>
                <a:ea typeface="Calibri"/>
                <a:cs typeface="Calibri"/>
                <a:sym typeface="Calibri"/>
              </a:rPr>
              <a:t>Ability to archive presentations, creative works, and research data in the a central repository</a:t>
            </a:r>
            <a:endParaRPr sz="2800" b="0" dirty="0">
              <a:solidFill>
                <a:srgbClr val="666666"/>
              </a:solidFill>
              <a:latin typeface="Calibri"/>
              <a:ea typeface="Calibri"/>
              <a:cs typeface="Calibri"/>
              <a:sym typeface="Calibri"/>
            </a:endParaRPr>
          </a:p>
          <a:p>
            <a:pPr marL="342900" indent="-342900">
              <a:lnSpc>
                <a:spcPct val="100000"/>
              </a:lnSpc>
              <a:spcBef>
                <a:spcPts val="1067"/>
              </a:spcBef>
              <a:buClr>
                <a:srgbClr val="666666"/>
              </a:buClr>
              <a:buSzPts val="1700"/>
              <a:buFont typeface="Arial" panose="020B0604020202020204" pitchFamily="34" charset="0"/>
              <a:buChar char="•"/>
            </a:pPr>
            <a:r>
              <a:rPr lang="en-US" sz="2267" b="0" dirty="0">
                <a:solidFill>
                  <a:srgbClr val="666666"/>
                </a:solidFill>
                <a:latin typeface="Calibri"/>
                <a:ea typeface="Calibri"/>
                <a:cs typeface="Calibri"/>
                <a:sym typeface="Calibri"/>
              </a:rPr>
              <a:t>Facilitates the complete AR workflow from data capture to review.</a:t>
            </a:r>
            <a:endParaRPr sz="2800" b="0" dirty="0">
              <a:solidFill>
                <a:srgbClr val="666666"/>
              </a:solidFill>
              <a:latin typeface="Calibri"/>
              <a:ea typeface="Calibri"/>
              <a:cs typeface="Calibri"/>
              <a:sym typeface="Calibri"/>
            </a:endParaRPr>
          </a:p>
          <a:p>
            <a:pPr marL="0" indent="0">
              <a:lnSpc>
                <a:spcPct val="80000"/>
              </a:lnSpc>
              <a:spcBef>
                <a:spcPts val="1067"/>
              </a:spcBef>
              <a:buSzPts val="1100"/>
            </a:pPr>
            <a:endParaRPr sz="2133" b="0" dirty="0">
              <a:solidFill>
                <a:srgbClr val="666666"/>
              </a:solidFill>
              <a:latin typeface="Avenir"/>
              <a:ea typeface="Avenir"/>
              <a:cs typeface="Avenir"/>
              <a:sym typeface="Avenir"/>
            </a:endParaRPr>
          </a:p>
        </p:txBody>
      </p:sp>
      <p:sp>
        <p:nvSpPr>
          <p:cNvPr id="772" name="Google Shape;772;p101"/>
          <p:cNvSpPr txBox="1">
            <a:spLocks noGrp="1"/>
          </p:cNvSpPr>
          <p:nvPr>
            <p:ph type="title"/>
          </p:nvPr>
        </p:nvSpPr>
        <p:spPr>
          <a:xfrm>
            <a:off x="476067" y="365133"/>
            <a:ext cx="11588800" cy="482400"/>
          </a:xfrm>
          <a:prstGeom prst="rect">
            <a:avLst/>
          </a:prstGeom>
          <a:noFill/>
          <a:ln>
            <a:noFill/>
          </a:ln>
        </p:spPr>
        <p:txBody>
          <a:bodyPr spcFirstLastPara="1" vert="horz" wrap="square" lIns="121900" tIns="121900" rIns="121900" bIns="121900" rtlCol="0" anchor="ctr" anchorCtr="0">
            <a:noAutofit/>
          </a:bodyPr>
          <a:lstStyle/>
          <a:p>
            <a:pPr>
              <a:buClr>
                <a:schemeClr val="dk1"/>
              </a:buClr>
              <a:buSzPts val="1100"/>
            </a:pPr>
            <a:r>
              <a:rPr lang="en-US" sz="3733" dirty="0">
                <a:solidFill>
                  <a:schemeClr val="tx1"/>
                </a:solidFill>
              </a:rPr>
              <a:t>Faculty Benefit Highlights</a:t>
            </a:r>
            <a:endParaRPr sz="3733" dirty="0">
              <a:solidFill>
                <a:schemeClr val="tx1"/>
              </a:solidFill>
            </a:endParaRPr>
          </a:p>
        </p:txBody>
      </p:sp>
      <p:pic>
        <p:nvPicPr>
          <p:cNvPr id="773" name="Google Shape;773;p101"/>
          <p:cNvPicPr preferRelativeResize="0"/>
          <p:nvPr/>
        </p:nvPicPr>
        <p:blipFill rotWithShape="1">
          <a:blip r:embed="rId3">
            <a:alphaModFix/>
          </a:blip>
          <a:srcRect t="4444" b="3338"/>
          <a:stretch/>
        </p:blipFill>
        <p:spPr>
          <a:xfrm rot="-303542">
            <a:off x="8418013" y="2231225"/>
            <a:ext cx="2187129" cy="3008769"/>
          </a:xfrm>
          <a:prstGeom prst="rect">
            <a:avLst/>
          </a:prstGeom>
          <a:noFill/>
          <a:ln w="9525" cap="flat" cmpd="sng">
            <a:solidFill>
              <a:schemeClr val="dk1"/>
            </a:solidFill>
            <a:prstDash val="solid"/>
            <a:round/>
            <a:headEnd type="none" w="sm" len="sm"/>
            <a:tailEnd type="none" w="sm" len="sm"/>
          </a:ln>
        </p:spPr>
      </p:pic>
      <p:pic>
        <p:nvPicPr>
          <p:cNvPr id="774" name="Google Shape;774;p101"/>
          <p:cNvPicPr preferRelativeResize="0"/>
          <p:nvPr/>
        </p:nvPicPr>
        <p:blipFill rotWithShape="1">
          <a:blip r:embed="rId4">
            <a:alphaModFix/>
          </a:blip>
          <a:srcRect/>
          <a:stretch/>
        </p:blipFill>
        <p:spPr>
          <a:xfrm rot="836979">
            <a:off x="8359097" y="1352507"/>
            <a:ext cx="2125353" cy="2886316"/>
          </a:xfrm>
          <a:prstGeom prst="rect">
            <a:avLst/>
          </a:prstGeom>
          <a:noFill/>
          <a:ln w="9525" cap="sq" cmpd="thickThin">
            <a:solidFill>
              <a:schemeClr val="dk1"/>
            </a:solidFill>
            <a:prstDash val="solid"/>
            <a:miter lim="800000"/>
            <a:headEnd type="none" w="sm" len="sm"/>
            <a:tailEnd type="none" w="sm" len="sm"/>
          </a:ln>
        </p:spPr>
      </p:pic>
      <p:pic>
        <p:nvPicPr>
          <p:cNvPr id="775" name="Google Shape;775;p101"/>
          <p:cNvPicPr preferRelativeResize="0"/>
          <p:nvPr/>
        </p:nvPicPr>
        <p:blipFill rotWithShape="1">
          <a:blip r:embed="rId5">
            <a:alphaModFix/>
          </a:blip>
          <a:srcRect/>
          <a:stretch/>
        </p:blipFill>
        <p:spPr>
          <a:xfrm rot="-256519">
            <a:off x="9740871" y="1785572"/>
            <a:ext cx="2121300" cy="2893349"/>
          </a:xfrm>
          <a:prstGeom prst="rect">
            <a:avLst/>
          </a:prstGeom>
          <a:noFill/>
          <a:ln w="9525" cap="flat" cmpd="sng">
            <a:solidFill>
              <a:schemeClr val="dk1"/>
            </a:solidFill>
            <a:prstDash val="solid"/>
            <a:round/>
            <a:headEnd type="none" w="sm" len="sm"/>
            <a:tailEnd type="none" w="sm" len="sm"/>
          </a:ln>
        </p:spPr>
      </p:pic>
      <p:pic>
        <p:nvPicPr>
          <p:cNvPr id="7" name="Picture 6">
            <a:extLst>
              <a:ext uri="{FF2B5EF4-FFF2-40B4-BE49-F238E27FC236}">
                <a16:creationId xmlns:a16="http://schemas.microsoft.com/office/drawing/2014/main" id="{B536B0C5-67DD-004D-94AE-C9AF3262A56E}"/>
              </a:ext>
            </a:extLst>
          </p:cNvPr>
          <p:cNvPicPr>
            <a:picLocks noChangeAspect="1"/>
          </p:cNvPicPr>
          <p:nvPr/>
        </p:nvPicPr>
        <p:blipFill>
          <a:blip r:embed="rId6"/>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2405312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EDB8-3227-664B-B9A1-CD97C0670F65}"/>
              </a:ext>
            </a:extLst>
          </p:cNvPr>
          <p:cNvSpPr>
            <a:spLocks noGrp="1"/>
          </p:cNvSpPr>
          <p:nvPr>
            <p:ph type="title"/>
          </p:nvPr>
        </p:nvSpPr>
        <p:spPr>
          <a:xfrm>
            <a:off x="838200" y="365125"/>
            <a:ext cx="10515600" cy="1325563"/>
          </a:xfrm>
        </p:spPr>
        <p:txBody>
          <a:bodyPr/>
          <a:lstStyle/>
          <a:p>
            <a:r>
              <a:rPr lang="en-US" dirty="0"/>
              <a:t>Will faculty enter data?  </a:t>
            </a:r>
            <a:br>
              <a:rPr lang="en-US" dirty="0"/>
            </a:br>
            <a:endParaRPr lang="en-US" dirty="0"/>
          </a:p>
        </p:txBody>
      </p:sp>
      <p:graphicFrame>
        <p:nvGraphicFramePr>
          <p:cNvPr id="4" name="Content Placeholder 3">
            <a:extLst>
              <a:ext uri="{FF2B5EF4-FFF2-40B4-BE49-F238E27FC236}">
                <a16:creationId xmlns:a16="http://schemas.microsoft.com/office/drawing/2014/main" id="{81029FF1-1D66-C54C-BF62-CD184E779A68}"/>
              </a:ext>
            </a:extLst>
          </p:cNvPr>
          <p:cNvGraphicFramePr>
            <a:graphicFrameLocks noGrp="1"/>
          </p:cNvGraphicFramePr>
          <p:nvPr>
            <p:ph idx="1"/>
            <p:extLst/>
          </p:nvPr>
        </p:nvGraphicFramePr>
        <p:xfrm>
          <a:off x="1088231" y="981075"/>
          <a:ext cx="10015537" cy="5876925"/>
        </p:xfrm>
        <a:graphic>
          <a:graphicData uri="http://schemas.openxmlformats.org/drawingml/2006/chart">
            <c:chart xmlns:c="http://schemas.openxmlformats.org/drawingml/2006/chart" xmlns:r="http://schemas.openxmlformats.org/officeDocument/2006/relationships" r:id="rId3"/>
          </a:graphicData>
        </a:graphic>
      </p:graphicFrame>
      <p:pic>
        <p:nvPicPr>
          <p:cNvPr id="18" name="Picture 17">
            <a:extLst>
              <a:ext uri="{FF2B5EF4-FFF2-40B4-BE49-F238E27FC236}">
                <a16:creationId xmlns:a16="http://schemas.microsoft.com/office/drawing/2014/main" id="{6380DF05-5E22-3C44-87E1-2A7FA677628B}"/>
              </a:ext>
            </a:extLst>
          </p:cNvPr>
          <p:cNvPicPr>
            <a:picLocks noChangeAspect="1"/>
          </p:cNvPicPr>
          <p:nvPr/>
        </p:nvPicPr>
        <p:blipFill>
          <a:blip r:embed="rId4"/>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282108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82418" y="0"/>
            <a:ext cx="8609583" cy="6224056"/>
          </a:xfrm>
          <a:prstGeom prst="rect">
            <a:avLst/>
          </a:prstGeom>
        </p:spPr>
      </p:pic>
      <p:pic>
        <p:nvPicPr>
          <p:cNvPr id="4" name="Picture 3">
            <a:extLst>
              <a:ext uri="{FF2B5EF4-FFF2-40B4-BE49-F238E27FC236}">
                <a16:creationId xmlns:a16="http://schemas.microsoft.com/office/drawing/2014/main" id="{941C77F9-A2D9-FC47-8CC6-D2C76A7BCE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5095" y="6349313"/>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AC84788E-EF90-444D-AC8B-AE821EBAF0A0}"/>
              </a:ext>
            </a:extLst>
          </p:cNvPr>
          <p:cNvSpPr>
            <a:spLocks noChangeArrowheads="1"/>
          </p:cNvSpPr>
          <p:nvPr/>
        </p:nvSpPr>
        <p:spPr bwMode="auto">
          <a:xfrm>
            <a:off x="4572000" y="6288614"/>
            <a:ext cx="7140261"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77">
              <a:lnSpc>
                <a:spcPct val="100000"/>
              </a:lnSpc>
              <a:spcBef>
                <a:spcPct val="0"/>
              </a:spcBef>
              <a:buNone/>
            </a:pPr>
            <a:r>
              <a:rPr lang="en-US" altLang="en-US" sz="1000" dirty="0">
                <a:solidFill>
                  <a:srgbClr val="000000"/>
                </a:solidFill>
                <a:ea typeface="+mn-ea"/>
              </a:rPr>
              <a:t>“RIM Uses” by </a:t>
            </a:r>
            <a:r>
              <a:rPr lang="en-US" altLang="en-US" sz="1000" dirty="0">
                <a:solidFill>
                  <a:srgbClr val="000000"/>
                </a:solidFill>
                <a:ea typeface="+mn-ea"/>
                <a:hlinkClick r:id="rId5"/>
              </a:rPr>
              <a:t>OCLC Research</a:t>
            </a:r>
            <a:r>
              <a:rPr lang="en-US" altLang="en-US" sz="1000" i="1" dirty="0">
                <a:solidFill>
                  <a:srgbClr val="000000"/>
                </a:solidFill>
                <a:ea typeface="+mn-ea"/>
              </a:rPr>
              <a:t>, </a:t>
            </a:r>
            <a:r>
              <a:rPr lang="en-US" altLang="en-US" sz="1000" dirty="0">
                <a:solidFill>
                  <a:srgbClr val="000000"/>
                </a:solidFill>
                <a:ea typeface="+mn-ea"/>
              </a:rPr>
              <a:t>from </a:t>
            </a:r>
            <a:r>
              <a:rPr lang="en-US" altLang="en-US" sz="1000" i="1" dirty="0">
                <a:solidFill>
                  <a:srgbClr val="000000"/>
                </a:solidFill>
                <a:ea typeface="+mn-ea"/>
              </a:rPr>
              <a:t>Research Information Management: Defining RIM and the Library’s Role</a:t>
            </a:r>
            <a:r>
              <a:rPr lang="en-US" altLang="en-US" sz="1000" dirty="0">
                <a:solidFill>
                  <a:srgbClr val="000000"/>
                </a:solidFill>
                <a:ea typeface="+mn-ea"/>
              </a:rPr>
              <a:t> (</a:t>
            </a:r>
            <a:r>
              <a:rPr lang="en-US" altLang="en-US" sz="1000" dirty="0">
                <a:solidFill>
                  <a:srgbClr val="000000"/>
                </a:solidFill>
                <a:ea typeface="+mn-ea"/>
                <a:hlinkClick r:id="rId6"/>
              </a:rPr>
              <a:t>d</a:t>
            </a:r>
            <a:r>
              <a:rPr lang="mr-IN" altLang="en-US" sz="1000" dirty="0">
                <a:solidFill>
                  <a:srgbClr val="000000"/>
                </a:solidFill>
                <a:ea typeface="+mn-ea"/>
                <a:cs typeface="Mangal" panose="02040503050203030202" pitchFamily="18" charset="0"/>
                <a:hlinkClick r:id="rId6"/>
              </a:rPr>
              <a:t>oi.org/10.25333/C3NK88</a:t>
            </a:r>
            <a:r>
              <a:rPr lang="en-US" altLang="en-US" sz="1000" dirty="0">
                <a:solidFill>
                  <a:srgbClr val="000000"/>
                </a:solidFill>
                <a:ea typeface="+mn-ea"/>
              </a:rPr>
              <a:t>),</a:t>
            </a:r>
            <a:r>
              <a:rPr lang="en-US" altLang="en-US" sz="1000" i="1" dirty="0">
                <a:solidFill>
                  <a:srgbClr val="000000"/>
                </a:solidFill>
                <a:ea typeface="+mn-ea"/>
              </a:rPr>
              <a:t> </a:t>
            </a:r>
            <a:r>
              <a:rPr lang="en-US" altLang="en-US" sz="1000" dirty="0">
                <a:solidFill>
                  <a:srgbClr val="000000"/>
                </a:solidFill>
                <a:ea typeface="+mn-ea"/>
                <a:hlinkClick r:id="rId7"/>
              </a:rPr>
              <a:t>CC BY 4.0</a:t>
            </a:r>
            <a:br>
              <a:rPr lang="en-US" altLang="en-US" sz="1100" dirty="0">
                <a:solidFill>
                  <a:srgbClr val="000000"/>
                </a:solidFill>
                <a:ea typeface="+mn-ea"/>
              </a:rPr>
            </a:br>
            <a:endParaRPr lang="en-US" altLang="en-US" sz="1100" dirty="0">
              <a:solidFill>
                <a:srgbClr val="000000"/>
              </a:solidFill>
              <a:ea typeface="+mn-ea"/>
            </a:endParaRPr>
          </a:p>
        </p:txBody>
      </p:sp>
      <p:sp>
        <p:nvSpPr>
          <p:cNvPr id="6" name="Rectangle 5">
            <a:extLst>
              <a:ext uri="{FF2B5EF4-FFF2-40B4-BE49-F238E27FC236}">
                <a16:creationId xmlns:a16="http://schemas.microsoft.com/office/drawing/2014/main" id="{0DFF0CE1-597B-4048-912B-3D5241A05AB7}"/>
              </a:ext>
            </a:extLst>
          </p:cNvPr>
          <p:cNvSpPr/>
          <p:nvPr/>
        </p:nvSpPr>
        <p:spPr>
          <a:xfrm>
            <a:off x="1" y="6236392"/>
            <a:ext cx="3298841" cy="415498"/>
          </a:xfrm>
          <a:prstGeom prst="rect">
            <a:avLst/>
          </a:prstGeom>
          <a:solidFill>
            <a:srgbClr val="A9306F"/>
          </a:solidFill>
        </p:spPr>
        <p:txBody>
          <a:bodyPr wrap="square">
            <a:spAutoFit/>
          </a:bodyPr>
          <a:lstStyle/>
          <a:p>
            <a:pPr algn="ctr" defTabSz="914377"/>
            <a:r>
              <a:rPr lang="en-US" sz="2100" dirty="0" err="1">
                <a:solidFill>
                  <a:srgbClr val="FFFFFF"/>
                </a:solidFill>
                <a:ea typeface="+mn-ea"/>
              </a:rPr>
              <a:t>oc.lc</a:t>
            </a:r>
            <a:r>
              <a:rPr lang="en-US" sz="2100" dirty="0">
                <a:solidFill>
                  <a:srgbClr val="FFFFFF"/>
                </a:solidFill>
                <a:ea typeface="+mn-ea"/>
              </a:rPr>
              <a:t>/rim</a:t>
            </a:r>
          </a:p>
        </p:txBody>
      </p:sp>
      <p:sp>
        <p:nvSpPr>
          <p:cNvPr id="8" name="TextBox 7">
            <a:extLst>
              <a:ext uri="{FF2B5EF4-FFF2-40B4-BE49-F238E27FC236}">
                <a16:creationId xmlns:a16="http://schemas.microsoft.com/office/drawing/2014/main" id="{367BF51C-953D-3142-A8CF-727CA3CD03E8}"/>
              </a:ext>
            </a:extLst>
          </p:cNvPr>
          <p:cNvSpPr txBox="1"/>
          <p:nvPr/>
        </p:nvSpPr>
        <p:spPr>
          <a:xfrm>
            <a:off x="272701" y="1351142"/>
            <a:ext cx="3352800" cy="2862322"/>
          </a:xfrm>
          <a:prstGeom prst="rect">
            <a:avLst/>
          </a:prstGeom>
          <a:noFill/>
        </p:spPr>
        <p:txBody>
          <a:bodyPr wrap="square" rtlCol="0">
            <a:spAutoFit/>
          </a:bodyPr>
          <a:lstStyle/>
          <a:p>
            <a:pPr defTabSz="914377"/>
            <a:r>
              <a:rPr lang="en-US" sz="2000" b="1" dirty="0">
                <a:solidFill>
                  <a:srgbClr val="1F497D"/>
                </a:solidFill>
                <a:ea typeface="+mn-ea"/>
              </a:rPr>
              <a:t>. . . In other words, RIM systems are used to collect the scholarly output of an institution.</a:t>
            </a:r>
          </a:p>
          <a:p>
            <a:pPr defTabSz="914377"/>
            <a:endParaRPr lang="en-US" sz="2000" b="1" dirty="0">
              <a:solidFill>
                <a:srgbClr val="1F497D"/>
              </a:solidFill>
              <a:ea typeface="+mn-ea"/>
            </a:endParaRPr>
          </a:p>
          <a:p>
            <a:pPr defTabSz="914377"/>
            <a:r>
              <a:rPr lang="en-US" sz="2000" b="1" dirty="0">
                <a:solidFill>
                  <a:srgbClr val="1F497D"/>
                </a:solidFill>
                <a:ea typeface="+mn-ea"/>
              </a:rPr>
              <a:t>And allow it to be combined with other information collected on campus.</a:t>
            </a:r>
          </a:p>
        </p:txBody>
      </p:sp>
    </p:spTree>
    <p:extLst>
      <p:ext uri="{BB962C8B-B14F-4D97-AF65-F5344CB8AC3E}">
        <p14:creationId xmlns:p14="http://schemas.microsoft.com/office/powerpoint/2010/main" val="2129961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7"/>
          <p:cNvSpPr txBox="1">
            <a:spLocks noGrp="1"/>
          </p:cNvSpPr>
          <p:nvPr>
            <p:ph type="body" idx="2"/>
          </p:nvPr>
        </p:nvSpPr>
        <p:spPr>
          <a:xfrm>
            <a:off x="483000" y="1173667"/>
            <a:ext cx="10952800" cy="4349600"/>
          </a:xfrm>
          <a:prstGeom prst="rect">
            <a:avLst/>
          </a:prstGeom>
          <a:noFill/>
          <a:ln>
            <a:noFill/>
          </a:ln>
        </p:spPr>
        <p:txBody>
          <a:bodyPr spcFirstLastPara="1" vert="horz" wrap="square" lIns="121900" tIns="121900" rIns="121900" bIns="121900" rtlCol="0" anchor="t" anchorCtr="0">
            <a:noAutofit/>
          </a:bodyPr>
          <a:lstStyle/>
          <a:p>
            <a:pPr marL="237061" indent="-203195">
              <a:spcBef>
                <a:spcPts val="0"/>
              </a:spcBef>
              <a:buClr>
                <a:srgbClr val="666666"/>
              </a:buClr>
              <a:buSzPts val="1800"/>
              <a:buFont typeface="Avenir"/>
              <a:buChar char="•"/>
            </a:pPr>
            <a:r>
              <a:rPr lang="en-US" sz="2400" b="0">
                <a:solidFill>
                  <a:srgbClr val="666666"/>
                </a:solidFill>
                <a:latin typeface="Avenir"/>
                <a:ea typeface="Avenir"/>
                <a:cs typeface="Avenir"/>
                <a:sym typeface="Avenir"/>
              </a:rPr>
              <a:t>Improved data quality!</a:t>
            </a:r>
            <a:endParaRPr sz="2400" b="0">
              <a:solidFill>
                <a:srgbClr val="666666"/>
              </a:solidFill>
              <a:latin typeface="Avenir"/>
              <a:ea typeface="Avenir"/>
              <a:cs typeface="Avenir"/>
              <a:sym typeface="Avenir"/>
            </a:endParaRPr>
          </a:p>
          <a:p>
            <a:pPr marL="237061" indent="-203195">
              <a:spcBef>
                <a:spcPts val="1067"/>
              </a:spcBef>
              <a:buClr>
                <a:srgbClr val="666666"/>
              </a:buClr>
              <a:buSzPts val="1800"/>
              <a:buFont typeface="Avenir"/>
              <a:buChar char="•"/>
            </a:pPr>
            <a:r>
              <a:rPr lang="en-US" sz="2400" b="0">
                <a:solidFill>
                  <a:srgbClr val="666666"/>
                </a:solidFill>
                <a:latin typeface="Avenir"/>
                <a:ea typeface="Avenir"/>
                <a:cs typeface="Avenir"/>
                <a:sym typeface="Avenir"/>
              </a:rPr>
              <a:t>We have more data!</a:t>
            </a:r>
            <a:endParaRPr sz="2400" b="0">
              <a:solidFill>
                <a:srgbClr val="666666"/>
              </a:solidFill>
              <a:latin typeface="Avenir"/>
              <a:ea typeface="Avenir"/>
              <a:cs typeface="Avenir"/>
              <a:sym typeface="Avenir"/>
            </a:endParaRPr>
          </a:p>
          <a:p>
            <a:pPr marL="694249" lvl="1" indent="-237061">
              <a:spcBef>
                <a:spcPts val="533"/>
              </a:spcBef>
              <a:buClr>
                <a:srgbClr val="666666"/>
              </a:buClr>
              <a:buSzPts val="1800"/>
              <a:buFont typeface="Avenir"/>
              <a:buChar char="•"/>
            </a:pPr>
            <a:r>
              <a:rPr lang="en-US" sz="2400">
                <a:solidFill>
                  <a:srgbClr val="666666"/>
                </a:solidFill>
                <a:latin typeface="Avenir"/>
                <a:ea typeface="Avenir"/>
                <a:cs typeface="Avenir"/>
                <a:sym typeface="Avenir"/>
              </a:rPr>
              <a:t>Moved from paper CVs to individual data elements  (= reuse!)</a:t>
            </a:r>
            <a:endParaRPr sz="2400">
              <a:solidFill>
                <a:srgbClr val="666666"/>
              </a:solidFill>
              <a:latin typeface="Avenir"/>
              <a:ea typeface="Avenir"/>
              <a:cs typeface="Avenir"/>
              <a:sym typeface="Avenir"/>
            </a:endParaRPr>
          </a:p>
          <a:p>
            <a:pPr marL="694249" lvl="1" indent="-237061">
              <a:spcBef>
                <a:spcPts val="533"/>
              </a:spcBef>
              <a:buClr>
                <a:srgbClr val="666666"/>
              </a:buClr>
              <a:buSzPts val="1800"/>
              <a:buFont typeface="Avenir"/>
              <a:buChar char="•"/>
            </a:pPr>
            <a:r>
              <a:rPr lang="en-US" sz="2400">
                <a:solidFill>
                  <a:srgbClr val="666666"/>
                </a:solidFill>
                <a:latin typeface="Avenir"/>
                <a:ea typeface="Avenir"/>
                <a:cs typeface="Avenir"/>
                <a:sym typeface="Avenir"/>
              </a:rPr>
              <a:t>Supplemental data for institutional data records </a:t>
            </a:r>
            <a:endParaRPr sz="2400">
              <a:solidFill>
                <a:srgbClr val="666666"/>
              </a:solidFill>
              <a:latin typeface="Avenir"/>
              <a:ea typeface="Avenir"/>
              <a:cs typeface="Avenir"/>
              <a:sym typeface="Avenir"/>
            </a:endParaRPr>
          </a:p>
          <a:p>
            <a:pPr marL="694249" lvl="1" indent="-237061">
              <a:spcBef>
                <a:spcPts val="533"/>
              </a:spcBef>
              <a:buClr>
                <a:srgbClr val="666666"/>
              </a:buClr>
              <a:buSzPts val="1800"/>
              <a:buFont typeface="Avenir"/>
              <a:buChar char="•"/>
            </a:pPr>
            <a:r>
              <a:rPr lang="en-US" sz="2400">
                <a:solidFill>
                  <a:srgbClr val="666666"/>
                </a:solidFill>
                <a:latin typeface="Avenir"/>
                <a:ea typeface="Avenir"/>
                <a:cs typeface="Avenir"/>
                <a:sym typeface="Avenir"/>
              </a:rPr>
              <a:t>Enabled us to create new services (e.g. Profiles)</a:t>
            </a:r>
            <a:endParaRPr sz="2400">
              <a:solidFill>
                <a:srgbClr val="666666"/>
              </a:solidFill>
              <a:latin typeface="Avenir"/>
              <a:ea typeface="Avenir"/>
              <a:cs typeface="Avenir"/>
              <a:sym typeface="Avenir"/>
            </a:endParaRPr>
          </a:p>
          <a:p>
            <a:pPr marL="237061" indent="-203195">
              <a:spcBef>
                <a:spcPts val="1067"/>
              </a:spcBef>
              <a:buClr>
                <a:srgbClr val="666666"/>
              </a:buClr>
              <a:buSzPts val="1800"/>
              <a:buFont typeface="Avenir"/>
              <a:buChar char="•"/>
            </a:pPr>
            <a:r>
              <a:rPr lang="en-US" sz="2400" b="0">
                <a:solidFill>
                  <a:srgbClr val="666666"/>
                </a:solidFill>
                <a:latin typeface="Avenir"/>
                <a:ea typeface="Avenir"/>
                <a:cs typeface="Avenir"/>
                <a:sym typeface="Avenir"/>
              </a:rPr>
              <a:t>Gave reason for depts/colleges to evaluate current review process and data points used in evaluation</a:t>
            </a:r>
            <a:endParaRPr sz="2400" b="0">
              <a:solidFill>
                <a:srgbClr val="666666"/>
              </a:solidFill>
              <a:latin typeface="Avenir"/>
              <a:ea typeface="Avenir"/>
              <a:cs typeface="Avenir"/>
              <a:sym typeface="Avenir"/>
            </a:endParaRPr>
          </a:p>
          <a:p>
            <a:pPr marL="694249" lvl="1" indent="-237061">
              <a:spcBef>
                <a:spcPts val="533"/>
              </a:spcBef>
              <a:buClr>
                <a:srgbClr val="666666"/>
              </a:buClr>
              <a:buSzPts val="1800"/>
              <a:buFont typeface="Avenir"/>
              <a:buChar char="•"/>
            </a:pPr>
            <a:r>
              <a:rPr lang="en-US" sz="2400">
                <a:solidFill>
                  <a:srgbClr val="666666"/>
                </a:solidFill>
                <a:latin typeface="Avenir"/>
                <a:ea typeface="Avenir"/>
                <a:cs typeface="Avenir"/>
                <a:sym typeface="Avenir"/>
              </a:rPr>
              <a:t>Streamlined or removed duplicate reporting</a:t>
            </a:r>
            <a:endParaRPr sz="2400">
              <a:solidFill>
                <a:srgbClr val="666666"/>
              </a:solidFill>
              <a:latin typeface="Avenir"/>
              <a:ea typeface="Avenir"/>
              <a:cs typeface="Avenir"/>
              <a:sym typeface="Avenir"/>
            </a:endParaRPr>
          </a:p>
          <a:p>
            <a:pPr marL="237061" indent="-203195">
              <a:spcBef>
                <a:spcPts val="1067"/>
              </a:spcBef>
              <a:buClr>
                <a:srgbClr val="666666"/>
              </a:buClr>
              <a:buSzPts val="1800"/>
              <a:buFont typeface="Avenir"/>
              <a:buChar char="•"/>
            </a:pPr>
            <a:r>
              <a:rPr lang="en-US" sz="2400" b="0">
                <a:solidFill>
                  <a:srgbClr val="666666"/>
                </a:solidFill>
                <a:latin typeface="Avenir"/>
                <a:ea typeface="Avenir"/>
                <a:cs typeface="Avenir"/>
                <a:sym typeface="Avenir"/>
              </a:rPr>
              <a:t>Allows standardization for activity reporting (e.g. Accreditation Reports, Program Review, Workload Equity conversations)</a:t>
            </a:r>
            <a:endParaRPr sz="2400" b="0">
              <a:solidFill>
                <a:srgbClr val="666666"/>
              </a:solidFill>
              <a:latin typeface="Avenir"/>
              <a:ea typeface="Avenir"/>
              <a:cs typeface="Avenir"/>
              <a:sym typeface="Avenir"/>
            </a:endParaRPr>
          </a:p>
        </p:txBody>
      </p:sp>
      <p:sp>
        <p:nvSpPr>
          <p:cNvPr id="745" name="Google Shape;745;p97"/>
          <p:cNvSpPr txBox="1">
            <a:spLocks noGrp="1"/>
          </p:cNvSpPr>
          <p:nvPr>
            <p:ph type="title"/>
          </p:nvPr>
        </p:nvSpPr>
        <p:spPr>
          <a:xfrm>
            <a:off x="476067" y="365133"/>
            <a:ext cx="11588800" cy="482400"/>
          </a:xfrm>
          <a:prstGeom prst="rect">
            <a:avLst/>
          </a:prstGeom>
          <a:noFill/>
          <a:ln>
            <a:noFill/>
          </a:ln>
        </p:spPr>
        <p:txBody>
          <a:bodyPr spcFirstLastPara="1" vert="horz" wrap="square" lIns="121900" tIns="121900" rIns="121900" bIns="121900" rtlCol="0" anchor="ctr" anchorCtr="0">
            <a:noAutofit/>
          </a:bodyPr>
          <a:lstStyle/>
          <a:p>
            <a:pPr>
              <a:buClr>
                <a:schemeClr val="dk1"/>
              </a:buClr>
              <a:buSzPts val="1100"/>
            </a:pPr>
            <a:r>
              <a:rPr lang="en-US" sz="3733" dirty="0">
                <a:solidFill>
                  <a:schemeClr val="tx1"/>
                </a:solidFill>
              </a:rPr>
              <a:t>Impacts</a:t>
            </a:r>
            <a:endParaRPr sz="3733" dirty="0">
              <a:solidFill>
                <a:schemeClr val="tx1"/>
              </a:solidFill>
            </a:endParaRPr>
          </a:p>
        </p:txBody>
      </p:sp>
      <p:pic>
        <p:nvPicPr>
          <p:cNvPr id="4" name="Picture 3">
            <a:extLst>
              <a:ext uri="{FF2B5EF4-FFF2-40B4-BE49-F238E27FC236}">
                <a16:creationId xmlns:a16="http://schemas.microsoft.com/office/drawing/2014/main" id="{69E74227-5D37-554B-9769-448CF3C821E7}"/>
              </a:ext>
            </a:extLst>
          </p:cNvPr>
          <p:cNvPicPr>
            <a:picLocks noChangeAspect="1"/>
          </p:cNvPicPr>
          <p:nvPr/>
        </p:nvPicPr>
        <p:blipFill>
          <a:blip r:embed="rId3"/>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4146556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98"/>
          <p:cNvPicPr preferRelativeResize="0"/>
          <p:nvPr/>
        </p:nvPicPr>
        <p:blipFill rotWithShape="1">
          <a:blip r:embed="rId3">
            <a:alphaModFix/>
          </a:blip>
          <a:srcRect/>
          <a:stretch/>
        </p:blipFill>
        <p:spPr>
          <a:xfrm>
            <a:off x="826903" y="547168"/>
            <a:ext cx="10538199" cy="5763665"/>
          </a:xfrm>
          <a:prstGeom prst="rect">
            <a:avLst/>
          </a:prstGeom>
          <a:noFill/>
          <a:ln w="9525" cap="flat" cmpd="sng">
            <a:solidFill>
              <a:srgbClr val="002060"/>
            </a:solidFill>
            <a:prstDash val="solid"/>
            <a:round/>
            <a:headEnd type="none" w="sm" len="sm"/>
            <a:tailEnd type="none" w="sm" len="sm"/>
          </a:ln>
        </p:spPr>
      </p:pic>
      <p:sp>
        <p:nvSpPr>
          <p:cNvPr id="751" name="Google Shape;751;p98"/>
          <p:cNvSpPr txBox="1"/>
          <p:nvPr/>
        </p:nvSpPr>
        <p:spPr>
          <a:xfrm>
            <a:off x="1498348" y="6527169"/>
            <a:ext cx="3241600" cy="2616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a:ea typeface="Calibri"/>
                <a:cs typeface="Calibri"/>
                <a:sym typeface="Calibri"/>
              </a:rPr>
              <a:t>Source: https://profiles.arizona.edu/person/ericlyons</a:t>
            </a:r>
            <a:endParaRPr kumimoji="0" sz="10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4676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99"/>
          <p:cNvPicPr preferRelativeResize="0">
            <a:picLocks noGrp="1"/>
          </p:cNvPicPr>
          <p:nvPr>
            <p:ph type="body" idx="1"/>
          </p:nvPr>
        </p:nvPicPr>
        <p:blipFill rotWithShape="1">
          <a:blip r:embed="rId3">
            <a:alphaModFix/>
          </a:blip>
          <a:srcRect/>
          <a:stretch/>
        </p:blipFill>
        <p:spPr>
          <a:xfrm>
            <a:off x="3046000" y="245867"/>
            <a:ext cx="6100000" cy="838000"/>
          </a:xfrm>
          <a:prstGeom prst="rect">
            <a:avLst/>
          </a:prstGeom>
          <a:noFill/>
          <a:ln>
            <a:noFill/>
          </a:ln>
        </p:spPr>
      </p:pic>
      <p:pic>
        <p:nvPicPr>
          <p:cNvPr id="757" name="Google Shape;757;p99"/>
          <p:cNvPicPr preferRelativeResize="0"/>
          <p:nvPr/>
        </p:nvPicPr>
        <p:blipFill rotWithShape="1">
          <a:blip r:embed="rId4">
            <a:alphaModFix/>
          </a:blip>
          <a:srcRect/>
          <a:stretch/>
        </p:blipFill>
        <p:spPr>
          <a:xfrm>
            <a:off x="1828800" y="1524001"/>
            <a:ext cx="8564677" cy="4600047"/>
          </a:xfrm>
          <a:prstGeom prst="rect">
            <a:avLst/>
          </a:prstGeom>
          <a:noFill/>
          <a:ln w="9525" cap="flat" cmpd="sng">
            <a:solidFill>
              <a:schemeClr val="accent1"/>
            </a:solidFill>
            <a:prstDash val="solid"/>
            <a:round/>
            <a:headEnd type="none" w="sm" len="sm"/>
            <a:tailEnd type="none" w="sm" len="sm"/>
          </a:ln>
        </p:spPr>
      </p:pic>
      <p:sp>
        <p:nvSpPr>
          <p:cNvPr id="758" name="Google Shape;758;p99"/>
          <p:cNvSpPr/>
          <p:nvPr/>
        </p:nvSpPr>
        <p:spPr>
          <a:xfrm>
            <a:off x="2743200" y="5561013"/>
            <a:ext cx="2971600" cy="898400"/>
          </a:xfrm>
          <a:prstGeom prst="wedgeRoundRectCallout">
            <a:avLst>
              <a:gd name="adj1" fmla="val 43590"/>
              <a:gd name="adj2" fmla="val -125131"/>
              <a:gd name="adj3" fmla="val 16667"/>
            </a:avLst>
          </a:prstGeom>
          <a:solidFill>
            <a:srgbClr val="AB0520"/>
          </a:solidFill>
          <a:ln w="12700" cap="flat" cmpd="sng">
            <a:solidFill>
              <a:srgbClr val="7C0317"/>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rPr>
              <a:t>All data fed from UA Vitae</a:t>
            </a:r>
            <a:endParaRPr kumimoji="0" sz="1467"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9" name="Google Shape;759;p99"/>
          <p:cNvSpPr txBox="1">
            <a:spLocks noGrp="1"/>
          </p:cNvSpPr>
          <p:nvPr>
            <p:ph type="ftr" idx="11"/>
          </p:nvPr>
        </p:nvSpPr>
        <p:spPr>
          <a:xfrm>
            <a:off x="7696200" y="6153151"/>
            <a:ext cx="2743200" cy="365200"/>
          </a:xfrm>
          <a:prstGeom prst="rect">
            <a:avLst/>
          </a:prstGeom>
          <a:noFill/>
          <a:ln>
            <a:noFill/>
          </a:ln>
        </p:spPr>
        <p:txBody>
          <a:bodyPr spcFirstLastPara="1" wrap="square" lIns="91433" tIns="45700" rIns="91433"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366"/>
                </a:solidFill>
                <a:effectLst/>
                <a:uLnTx/>
                <a:uFillTx/>
                <a:latin typeface="Calibri"/>
                <a:ea typeface="Calibri"/>
                <a:cs typeface="Calibri"/>
                <a:sym typeface="Calibri"/>
              </a:rPr>
              <a:t>ur.arizona.edu</a:t>
            </a:r>
            <a:endParaRPr kumimoji="0" sz="2400" b="0" i="0" u="none" strike="noStrike" kern="1200" cap="none" spc="0" normalizeH="0" baseline="0" noProof="0">
              <a:ln>
                <a:noFill/>
              </a:ln>
              <a:solidFill>
                <a:srgbClr val="003366"/>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71850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00"/>
          <p:cNvSpPr txBox="1">
            <a:spLocks noGrp="1"/>
          </p:cNvSpPr>
          <p:nvPr>
            <p:ph type="title"/>
          </p:nvPr>
        </p:nvSpPr>
        <p:spPr>
          <a:xfrm>
            <a:off x="476067" y="365133"/>
            <a:ext cx="11588800" cy="482400"/>
          </a:xfrm>
          <a:prstGeom prst="rect">
            <a:avLst/>
          </a:prstGeom>
          <a:noFill/>
          <a:ln>
            <a:noFill/>
          </a:ln>
        </p:spPr>
        <p:txBody>
          <a:bodyPr spcFirstLastPara="1" vert="horz" wrap="square" lIns="121900" tIns="121900" rIns="121900" bIns="121900" rtlCol="0" anchor="ctr" anchorCtr="0">
            <a:noAutofit/>
          </a:bodyPr>
          <a:lstStyle/>
          <a:p>
            <a:pPr>
              <a:buClr>
                <a:schemeClr val="dk1"/>
              </a:buClr>
              <a:buSzPts val="1100"/>
            </a:pPr>
            <a:r>
              <a:rPr lang="en-US" sz="3733" dirty="0">
                <a:solidFill>
                  <a:schemeClr val="tx1"/>
                </a:solidFill>
              </a:rPr>
              <a:t>Grad College (Pilot)</a:t>
            </a:r>
            <a:endParaRPr sz="3733" dirty="0">
              <a:solidFill>
                <a:schemeClr val="tx1"/>
              </a:solidFill>
            </a:endParaRPr>
          </a:p>
        </p:txBody>
      </p:sp>
      <p:pic>
        <p:nvPicPr>
          <p:cNvPr id="765" name="Google Shape;765;p100"/>
          <p:cNvPicPr preferRelativeResize="0">
            <a:picLocks noGrp="1"/>
          </p:cNvPicPr>
          <p:nvPr>
            <p:ph type="body" idx="1"/>
          </p:nvPr>
        </p:nvPicPr>
        <p:blipFill rotWithShape="1">
          <a:blip r:embed="rId3">
            <a:alphaModFix/>
          </a:blip>
          <a:srcRect/>
          <a:stretch/>
        </p:blipFill>
        <p:spPr>
          <a:xfrm>
            <a:off x="2136648" y="1447800"/>
            <a:ext cx="6641200" cy="4648400"/>
          </a:xfrm>
          <a:prstGeom prst="rect">
            <a:avLst/>
          </a:prstGeom>
          <a:noFill/>
          <a:ln w="9525" cap="flat" cmpd="sng">
            <a:solidFill>
              <a:srgbClr val="AB0520"/>
            </a:solidFill>
            <a:prstDash val="solid"/>
            <a:round/>
            <a:headEnd type="none" w="sm" len="sm"/>
            <a:tailEnd type="none" w="sm" len="sm"/>
          </a:ln>
        </p:spPr>
      </p:pic>
      <p:pic>
        <p:nvPicPr>
          <p:cNvPr id="766" name="Google Shape;766;p100"/>
          <p:cNvPicPr preferRelativeResize="0"/>
          <p:nvPr/>
        </p:nvPicPr>
        <p:blipFill rotWithShape="1">
          <a:blip r:embed="rId4">
            <a:alphaModFix/>
          </a:blip>
          <a:srcRect/>
          <a:stretch/>
        </p:blipFill>
        <p:spPr>
          <a:xfrm>
            <a:off x="3283220" y="2282932"/>
            <a:ext cx="6965684" cy="4182955"/>
          </a:xfrm>
          <a:prstGeom prst="rect">
            <a:avLst/>
          </a:prstGeom>
          <a:noFill/>
          <a:ln w="9525" cap="flat" cmpd="sng">
            <a:solidFill>
              <a:srgbClr val="AB0520"/>
            </a:solidFill>
            <a:prstDash val="solid"/>
            <a:round/>
            <a:headEnd type="none" w="sm" len="sm"/>
            <a:tailEnd type="none" w="sm" len="sm"/>
          </a:ln>
        </p:spPr>
      </p:pic>
      <p:pic>
        <p:nvPicPr>
          <p:cNvPr id="5" name="Picture 4">
            <a:extLst>
              <a:ext uri="{FF2B5EF4-FFF2-40B4-BE49-F238E27FC236}">
                <a16:creationId xmlns:a16="http://schemas.microsoft.com/office/drawing/2014/main" id="{E41F6E06-1E3A-FF4A-A5D3-FE6110A33DA8}"/>
              </a:ext>
            </a:extLst>
          </p:cNvPr>
          <p:cNvPicPr>
            <a:picLocks noChangeAspect="1"/>
          </p:cNvPicPr>
          <p:nvPr/>
        </p:nvPicPr>
        <p:blipFill>
          <a:blip r:embed="rId5"/>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441838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00"/>
          <p:cNvSpPr txBox="1">
            <a:spLocks noGrp="1"/>
          </p:cNvSpPr>
          <p:nvPr>
            <p:ph type="title"/>
          </p:nvPr>
        </p:nvSpPr>
        <p:spPr>
          <a:xfrm>
            <a:off x="476067" y="365133"/>
            <a:ext cx="11588800" cy="482400"/>
          </a:xfrm>
          <a:prstGeom prst="rect">
            <a:avLst/>
          </a:prstGeom>
          <a:noFill/>
          <a:ln>
            <a:noFill/>
          </a:ln>
        </p:spPr>
        <p:txBody>
          <a:bodyPr spcFirstLastPara="1" vert="horz" wrap="square" lIns="121900" tIns="121900" rIns="121900" bIns="121900" rtlCol="0" anchor="ctr" anchorCtr="0">
            <a:noAutofit/>
          </a:bodyPr>
          <a:lstStyle/>
          <a:p>
            <a:pPr>
              <a:buClr>
                <a:schemeClr val="dk1"/>
              </a:buClr>
              <a:buSzPts val="1100"/>
            </a:pPr>
            <a:r>
              <a:rPr lang="en-US" sz="3733" dirty="0">
                <a:solidFill>
                  <a:schemeClr val="tx1"/>
                </a:solidFill>
              </a:rPr>
              <a:t>So Who Owns This on Campus?</a:t>
            </a:r>
            <a:endParaRPr sz="3733" dirty="0">
              <a:solidFill>
                <a:schemeClr val="tx1"/>
              </a:solidFill>
            </a:endParaRPr>
          </a:p>
        </p:txBody>
      </p:sp>
      <p:pic>
        <p:nvPicPr>
          <p:cNvPr id="5" name="Picture 4">
            <a:extLst>
              <a:ext uri="{FF2B5EF4-FFF2-40B4-BE49-F238E27FC236}">
                <a16:creationId xmlns:a16="http://schemas.microsoft.com/office/drawing/2014/main" id="{E41F6E06-1E3A-FF4A-A5D3-FE6110A33DA8}"/>
              </a:ext>
            </a:extLst>
          </p:cNvPr>
          <p:cNvPicPr>
            <a:picLocks noChangeAspect="1"/>
          </p:cNvPicPr>
          <p:nvPr/>
        </p:nvPicPr>
        <p:blipFill>
          <a:blip r:embed="rId3"/>
          <a:stretch>
            <a:fillRect/>
          </a:stretch>
        </p:blipFill>
        <p:spPr>
          <a:xfrm>
            <a:off x="10385190" y="6283324"/>
            <a:ext cx="2357671" cy="365126"/>
          </a:xfrm>
          <a:prstGeom prst="rect">
            <a:avLst/>
          </a:prstGeom>
        </p:spPr>
      </p:pic>
      <p:graphicFrame>
        <p:nvGraphicFramePr>
          <p:cNvPr id="4" name="Diagram 3">
            <a:extLst>
              <a:ext uri="{FF2B5EF4-FFF2-40B4-BE49-F238E27FC236}">
                <a16:creationId xmlns:a16="http://schemas.microsoft.com/office/drawing/2014/main" id="{1DE26F47-9479-D345-89B1-4059BE851D83}"/>
              </a:ext>
            </a:extLst>
          </p:cNvPr>
          <p:cNvGraphicFramePr/>
          <p:nvPr>
            <p:extLst/>
          </p:nvPr>
        </p:nvGraphicFramePr>
        <p:xfrm>
          <a:off x="3835291" y="1091500"/>
          <a:ext cx="534035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Connector 8">
            <a:extLst>
              <a:ext uri="{FF2B5EF4-FFF2-40B4-BE49-F238E27FC236}">
                <a16:creationId xmlns:a16="http://schemas.microsoft.com/office/drawing/2014/main" id="{11153C01-7DB8-F74B-8718-E96DBF0196FD}"/>
              </a:ext>
            </a:extLst>
          </p:cNvPr>
          <p:cNvCxnSpPr>
            <a:cxnSpLocks/>
          </p:cNvCxnSpPr>
          <p:nvPr/>
        </p:nvCxnSpPr>
        <p:spPr>
          <a:xfrm>
            <a:off x="6610349" y="1091500"/>
            <a:ext cx="0" cy="5046833"/>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C3281AC-9C07-CB48-8311-783AB0D32FC9}"/>
              </a:ext>
            </a:extLst>
          </p:cNvPr>
          <p:cNvSpPr txBox="1"/>
          <p:nvPr/>
        </p:nvSpPr>
        <p:spPr>
          <a:xfrm>
            <a:off x="6872287" y="1091500"/>
            <a:ext cx="26200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Other Key Stakeholders</a:t>
            </a:r>
          </a:p>
        </p:txBody>
      </p:sp>
      <p:sp>
        <p:nvSpPr>
          <p:cNvPr id="13" name="Oval 12">
            <a:extLst>
              <a:ext uri="{FF2B5EF4-FFF2-40B4-BE49-F238E27FC236}">
                <a16:creationId xmlns:a16="http://schemas.microsoft.com/office/drawing/2014/main" id="{D5E274E1-887E-514F-A798-B5DCC75EDA48}"/>
              </a:ext>
            </a:extLst>
          </p:cNvPr>
          <p:cNvSpPr/>
          <p:nvPr/>
        </p:nvSpPr>
        <p:spPr>
          <a:xfrm>
            <a:off x="7758118" y="1700152"/>
            <a:ext cx="1914520" cy="1857375"/>
          </a:xfrm>
          <a:prstGeom prst="ellipse">
            <a:avLst/>
          </a:prstGeom>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Institutional Assessment &amp; Analytics</a:t>
            </a:r>
          </a:p>
        </p:txBody>
      </p:sp>
      <p:sp>
        <p:nvSpPr>
          <p:cNvPr id="17" name="Oval 16">
            <a:extLst>
              <a:ext uri="{FF2B5EF4-FFF2-40B4-BE49-F238E27FC236}">
                <a16:creationId xmlns:a16="http://schemas.microsoft.com/office/drawing/2014/main" id="{0191B072-7650-704C-8A4A-EC210B6F7FA5}"/>
              </a:ext>
            </a:extLst>
          </p:cNvPr>
          <p:cNvSpPr/>
          <p:nvPr/>
        </p:nvSpPr>
        <p:spPr>
          <a:xfrm>
            <a:off x="6843735" y="3351792"/>
            <a:ext cx="1914520" cy="1857375"/>
          </a:xfrm>
          <a:prstGeom prst="ellipse">
            <a:avLst/>
          </a:prstGeom>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Office of Research</a:t>
            </a:r>
          </a:p>
        </p:txBody>
      </p:sp>
      <p:sp>
        <p:nvSpPr>
          <p:cNvPr id="18" name="Oval 17">
            <a:extLst>
              <a:ext uri="{FF2B5EF4-FFF2-40B4-BE49-F238E27FC236}">
                <a16:creationId xmlns:a16="http://schemas.microsoft.com/office/drawing/2014/main" id="{35DDF7B6-C08C-0E42-A58E-9D6BE42F128D}"/>
              </a:ext>
            </a:extLst>
          </p:cNvPr>
          <p:cNvSpPr/>
          <p:nvPr/>
        </p:nvSpPr>
        <p:spPr>
          <a:xfrm>
            <a:off x="9948900" y="1786171"/>
            <a:ext cx="1914520" cy="1857375"/>
          </a:xfrm>
          <a:prstGeom prst="ellipse">
            <a:avLst/>
          </a:prstGeom>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Deans &amp; Dept Heads</a:t>
            </a:r>
          </a:p>
        </p:txBody>
      </p:sp>
      <p:sp>
        <p:nvSpPr>
          <p:cNvPr id="19" name="Oval 18">
            <a:extLst>
              <a:ext uri="{FF2B5EF4-FFF2-40B4-BE49-F238E27FC236}">
                <a16:creationId xmlns:a16="http://schemas.microsoft.com/office/drawing/2014/main" id="{CBD72B58-19BE-4B4A-979D-C5858822B5B4}"/>
              </a:ext>
            </a:extLst>
          </p:cNvPr>
          <p:cNvSpPr/>
          <p:nvPr/>
        </p:nvSpPr>
        <p:spPr>
          <a:xfrm>
            <a:off x="8034380" y="4523601"/>
            <a:ext cx="1914520" cy="1857375"/>
          </a:xfrm>
          <a:prstGeom prst="ellipse">
            <a:avLst/>
          </a:prstGeom>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UA Global</a:t>
            </a:r>
          </a:p>
        </p:txBody>
      </p:sp>
      <p:sp>
        <p:nvSpPr>
          <p:cNvPr id="20" name="Oval 19">
            <a:extLst>
              <a:ext uri="{FF2B5EF4-FFF2-40B4-BE49-F238E27FC236}">
                <a16:creationId xmlns:a16="http://schemas.microsoft.com/office/drawing/2014/main" id="{3FEBC066-E26A-D144-9492-122F14052CAB}"/>
              </a:ext>
            </a:extLst>
          </p:cNvPr>
          <p:cNvSpPr/>
          <p:nvPr/>
        </p:nvSpPr>
        <p:spPr>
          <a:xfrm>
            <a:off x="8686705" y="3080471"/>
            <a:ext cx="1914520" cy="1857375"/>
          </a:xfrm>
          <a:prstGeom prst="ellipse">
            <a:avLst/>
          </a:prstGeom>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Graduate College</a:t>
            </a:r>
          </a:p>
        </p:txBody>
      </p:sp>
      <p:sp>
        <p:nvSpPr>
          <p:cNvPr id="21" name="Oval 20">
            <a:extLst>
              <a:ext uri="{FF2B5EF4-FFF2-40B4-BE49-F238E27FC236}">
                <a16:creationId xmlns:a16="http://schemas.microsoft.com/office/drawing/2014/main" id="{978D26C2-D880-1C47-B338-9624CA001C6C}"/>
              </a:ext>
            </a:extLst>
          </p:cNvPr>
          <p:cNvSpPr/>
          <p:nvPr/>
        </p:nvSpPr>
        <p:spPr>
          <a:xfrm>
            <a:off x="9939357" y="4206621"/>
            <a:ext cx="1914520" cy="1857375"/>
          </a:xfrm>
          <a:prstGeom prst="ellipse">
            <a:avLst/>
          </a:prstGeom>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Centers and Institutes</a:t>
            </a:r>
          </a:p>
        </p:txBody>
      </p:sp>
    </p:spTree>
    <p:extLst>
      <p:ext uri="{BB962C8B-B14F-4D97-AF65-F5344CB8AC3E}">
        <p14:creationId xmlns:p14="http://schemas.microsoft.com/office/powerpoint/2010/main" val="184805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75E-6 3.33333E-6 L -0.28046 3.33333E-6 " pathEditMode="relative" rAng="0" ptsTypes="AA">
                                      <p:cBhvr>
                                        <p:cTn id="6" dur="2000" fill="hold"/>
                                        <p:tgtEl>
                                          <p:spTgt spid="4"/>
                                        </p:tgtEl>
                                        <p:attrNameLst>
                                          <p:attrName>ppt_x</p:attrName>
                                          <p:attrName>ppt_y</p:attrName>
                                        </p:attrNameLst>
                                      </p:cBhvr>
                                      <p:rCtr x="-14023" y="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grpId="0" nodeType="afterEffect">
                                  <p:stCondLst>
                                    <p:cond delay="100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4000"/>
                            </p:stCondLst>
                            <p:childTnLst>
                              <p:par>
                                <p:cTn id="19" presetID="1" presetClass="entr" presetSubtype="0" fill="hold" grpId="0" nodeType="afterEffect">
                                  <p:stCondLst>
                                    <p:cond delay="200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grpId="0" nodeType="afterEffect">
                                  <p:stCondLst>
                                    <p:cond delay="100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7000"/>
                            </p:stCondLst>
                            <p:childTnLst>
                              <p:par>
                                <p:cTn id="25" presetID="1" presetClass="entr" presetSubtype="0" fill="hold" grpId="0" nodeType="afterEffect">
                                  <p:stCondLst>
                                    <p:cond delay="100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8000"/>
                            </p:stCondLst>
                            <p:childTnLst>
                              <p:par>
                                <p:cTn id="28" presetID="1" presetClass="entr" presetSubtype="0" fill="hold" grpId="0" nodeType="afterEffect">
                                  <p:stCondLst>
                                    <p:cond delay="100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P spid="13" grpId="0" animBg="1"/>
      <p:bldP spid="17" grpId="0" animBg="1"/>
      <p:bldP spid="18" grpId="0" animBg="1"/>
      <p:bldP spid="19" grpId="0" animBg="1"/>
      <p:bldP spid="20" grpId="0"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5996"/>
          </a:xfrm>
        </p:spPr>
        <p:txBody>
          <a:bodyPr>
            <a:normAutofit/>
          </a:bodyPr>
          <a:lstStyle/>
          <a:p>
            <a:r>
              <a:rPr lang="en-US" sz="4000" dirty="0">
                <a:solidFill>
                  <a:srgbClr val="000000"/>
                </a:solidFill>
              </a:rPr>
              <a:t>L</a:t>
            </a:r>
            <a:r>
              <a:rPr lang="en-US" sz="4000" baseline="0" dirty="0">
                <a:solidFill>
                  <a:srgbClr val="000000"/>
                </a:solidFill>
              </a:rPr>
              <a:t>ibrary</a:t>
            </a:r>
            <a:r>
              <a:rPr lang="en-US" sz="4000" dirty="0">
                <a:solidFill>
                  <a:srgbClr val="000000"/>
                </a:solidFill>
              </a:rPr>
              <a:t> Opportunities: Pre-Implementation</a:t>
            </a:r>
          </a:p>
        </p:txBody>
      </p:sp>
      <p:sp>
        <p:nvSpPr>
          <p:cNvPr id="18"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A729001-986F-BB4F-8FFE-24351B67A57E}"/>
              </a:ext>
            </a:extLst>
          </p:cNvPr>
          <p:cNvPicPr>
            <a:picLocks noChangeAspect="1"/>
          </p:cNvPicPr>
          <p:nvPr/>
        </p:nvPicPr>
        <p:blipFill>
          <a:blip r:embed="rId4"/>
          <a:stretch>
            <a:fillRect/>
          </a:stretch>
        </p:blipFill>
        <p:spPr>
          <a:xfrm>
            <a:off x="2908678" y="356350"/>
            <a:ext cx="2532690" cy="392566"/>
          </a:xfrm>
          <a:prstGeom prst="rect">
            <a:avLst/>
          </a:prstGeom>
        </p:spPr>
      </p:pic>
      <p:sp>
        <p:nvSpPr>
          <p:cNvPr id="20"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65D2CC-8609-704C-B025-07E3302287BB}"/>
              </a:ext>
            </a:extLst>
          </p:cNvPr>
          <p:cNvPicPr>
            <a:picLocks noChangeAspect="1"/>
          </p:cNvPicPr>
          <p:nvPr/>
        </p:nvPicPr>
        <p:blipFill>
          <a:blip r:embed="rId5"/>
          <a:stretch>
            <a:fillRect/>
          </a:stretch>
        </p:blipFill>
        <p:spPr>
          <a:xfrm>
            <a:off x="321732" y="3829050"/>
            <a:ext cx="4251189" cy="2476317"/>
          </a:xfrm>
          <a:prstGeom prst="rect">
            <a:avLst/>
          </a:prstGeom>
        </p:spPr>
      </p:pic>
      <p:graphicFrame>
        <p:nvGraphicFramePr>
          <p:cNvPr id="9" name="Content Placeholder 8"/>
          <p:cNvGraphicFramePr>
            <a:graphicFrameLocks noGrp="1"/>
          </p:cNvGraphicFramePr>
          <p:nvPr>
            <p:ph idx="1"/>
            <p:extLst/>
          </p:nvPr>
        </p:nvGraphicFramePr>
        <p:xfrm>
          <a:off x="6090574" y="2421682"/>
          <a:ext cx="4977578" cy="36392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00106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9D459F-3BA6-AA46-B4EF-06F40035299F}"/>
              </a:ext>
            </a:extLst>
          </p:cNvPr>
          <p:cNvSpPr/>
          <p:nvPr/>
        </p:nvSpPr>
        <p:spPr>
          <a:xfrm>
            <a:off x="5486401" y="1547813"/>
            <a:ext cx="5729288" cy="4629150"/>
          </a:xfrm>
          <a:prstGeom prst="rect">
            <a:avLst/>
          </a:prstGeom>
          <a:solidFill>
            <a:srgbClr val="D9D9D9"/>
          </a:solidFill>
          <a:ln w="85725" cmpd="thinThick">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1913468" y="365125"/>
            <a:ext cx="9440332" cy="1325563"/>
          </a:xfrm>
        </p:spPr>
        <p:txBody>
          <a:bodyPr>
            <a:normAutofit/>
          </a:bodyPr>
          <a:lstStyle/>
          <a:p>
            <a:r>
              <a:rPr lang="en-US" dirty="0"/>
              <a:t>Library Opportunities: Implementation</a:t>
            </a:r>
          </a:p>
        </p:txBody>
      </p:sp>
      <p:graphicFrame>
        <p:nvGraphicFramePr>
          <p:cNvPr id="5" name="Content Placeholder 4"/>
          <p:cNvGraphicFramePr>
            <a:graphicFrameLocks noGrp="1"/>
          </p:cNvGraphicFramePr>
          <p:nvPr>
            <p:ph idx="1"/>
            <p:extLst/>
          </p:nvPr>
        </p:nvGraphicFramePr>
        <p:xfrm>
          <a:off x="5257800" y="1825625"/>
          <a:ext cx="6096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3831E4BA-87CE-B445-BD02-6049BE10D7D1}"/>
              </a:ext>
            </a:extLst>
          </p:cNvPr>
          <p:cNvPicPr>
            <a:picLocks noChangeAspect="1"/>
          </p:cNvPicPr>
          <p:nvPr/>
        </p:nvPicPr>
        <p:blipFill>
          <a:blip r:embed="rId8"/>
          <a:stretch>
            <a:fillRect/>
          </a:stretch>
        </p:blipFill>
        <p:spPr>
          <a:xfrm>
            <a:off x="604759" y="1690688"/>
            <a:ext cx="4653041" cy="4486275"/>
          </a:xfrm>
          <a:prstGeom prst="ellipse">
            <a:avLst/>
          </a:prstGeom>
          <a:ln w="254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558C880C-DDAF-A146-9292-BDE3E8F03605}"/>
              </a:ext>
            </a:extLst>
          </p:cNvPr>
          <p:cNvPicPr>
            <a:picLocks noChangeAspect="1"/>
          </p:cNvPicPr>
          <p:nvPr/>
        </p:nvPicPr>
        <p:blipFill>
          <a:blip r:embed="rId9"/>
          <a:stretch>
            <a:fillRect/>
          </a:stretch>
        </p:blipFill>
        <p:spPr>
          <a:xfrm>
            <a:off x="10385190" y="6283324"/>
            <a:ext cx="2357671" cy="365126"/>
          </a:xfrm>
          <a:prstGeom prst="rect">
            <a:avLst/>
          </a:prstGeom>
        </p:spPr>
      </p:pic>
    </p:spTree>
    <p:extLst>
      <p:ext uri="{BB962C8B-B14F-4D97-AF65-F5344CB8AC3E}">
        <p14:creationId xmlns:p14="http://schemas.microsoft.com/office/powerpoint/2010/main" val="2738458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21516" y="640263"/>
            <a:ext cx="6204984" cy="1344975"/>
          </a:xfrm>
        </p:spPr>
        <p:txBody>
          <a:bodyPr>
            <a:normAutofit/>
          </a:bodyPr>
          <a:lstStyle/>
          <a:p>
            <a:r>
              <a:rPr lang="en-US" sz="4000" dirty="0"/>
              <a:t>Library Opportunities: </a:t>
            </a:r>
            <a:br>
              <a:rPr lang="en-US" sz="4000" dirty="0"/>
            </a:br>
            <a:r>
              <a:rPr lang="en-US" sz="4000" dirty="0"/>
              <a:t>Long-Term</a:t>
            </a:r>
          </a:p>
        </p:txBody>
      </p:sp>
      <p:graphicFrame>
        <p:nvGraphicFramePr>
          <p:cNvPr id="5" name="Content Placeholder 4"/>
          <p:cNvGraphicFramePr>
            <a:graphicFrameLocks noGrp="1"/>
          </p:cNvGraphicFramePr>
          <p:nvPr>
            <p:ph idx="1"/>
            <p:extLst/>
          </p:nvPr>
        </p:nvGraphicFramePr>
        <p:xfrm>
          <a:off x="821515" y="2121762"/>
          <a:ext cx="6204984" cy="3626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a:extLst>
              <a:ext uri="{FF2B5EF4-FFF2-40B4-BE49-F238E27FC236}">
                <a16:creationId xmlns:a16="http://schemas.microsoft.com/office/drawing/2014/main" id="{382E8C80-7381-934A-98C6-B6F19BCFB267}"/>
              </a:ext>
            </a:extLst>
          </p:cNvPr>
          <p:cNvPicPr>
            <a:picLocks noChangeAspect="1"/>
          </p:cNvPicPr>
          <p:nvPr/>
        </p:nvPicPr>
        <p:blipFill>
          <a:blip r:embed="rId8"/>
          <a:stretch>
            <a:fillRect/>
          </a:stretch>
        </p:blipFill>
        <p:spPr>
          <a:xfrm>
            <a:off x="10385190" y="6283324"/>
            <a:ext cx="2357671" cy="365126"/>
          </a:xfrm>
          <a:prstGeom prst="rect">
            <a:avLst/>
          </a:prstGeom>
        </p:spPr>
      </p:pic>
      <p:pic>
        <p:nvPicPr>
          <p:cNvPr id="28" name="Picture 27">
            <a:extLst>
              <a:ext uri="{FF2B5EF4-FFF2-40B4-BE49-F238E27FC236}">
                <a16:creationId xmlns:a16="http://schemas.microsoft.com/office/drawing/2014/main" id="{9F6AB0D8-EF2A-544F-A89A-84C6AA41B47E}"/>
              </a:ext>
            </a:extLst>
          </p:cNvPr>
          <p:cNvPicPr>
            <a:picLocks noChangeAspect="1"/>
          </p:cNvPicPr>
          <p:nvPr/>
        </p:nvPicPr>
        <p:blipFill rotWithShape="1">
          <a:blip r:embed="rId9"/>
          <a:srcRect l="52356" t="1" r="8944" b="12389"/>
          <a:stretch/>
        </p:blipFill>
        <p:spPr>
          <a:xfrm>
            <a:off x="7995762" y="209550"/>
            <a:ext cx="3979843" cy="6008369"/>
          </a:xfrm>
          <a:prstGeom prst="rect">
            <a:avLst/>
          </a:prstGeom>
        </p:spPr>
      </p:pic>
    </p:spTree>
    <p:extLst>
      <p:ext uri="{BB962C8B-B14F-4D97-AF65-F5344CB8AC3E}">
        <p14:creationId xmlns:p14="http://schemas.microsoft.com/office/powerpoint/2010/main" val="992395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93"/>
          <p:cNvSpPr txBox="1">
            <a:spLocks noGrp="1"/>
          </p:cNvSpPr>
          <p:nvPr>
            <p:ph type="title"/>
          </p:nvPr>
        </p:nvSpPr>
        <p:spPr>
          <a:xfrm>
            <a:off x="4849966" y="365123"/>
            <a:ext cx="6852101" cy="482400"/>
          </a:xfrm>
          <a:prstGeom prst="rect">
            <a:avLst/>
          </a:prstGeom>
        </p:spPr>
        <p:txBody>
          <a:bodyPr spcFirstLastPara="1" vert="horz" wrap="square" lIns="121900" tIns="121900" rIns="121900" bIns="121900" rtlCol="0" anchor="ctr" anchorCtr="0">
            <a:noAutofit/>
          </a:bodyPr>
          <a:lstStyle/>
          <a:p>
            <a:r>
              <a:rPr lang="en-US" sz="3733" dirty="0">
                <a:solidFill>
                  <a:schemeClr val="tx1"/>
                </a:solidFill>
              </a:rPr>
              <a:t>Questions?</a:t>
            </a:r>
            <a:endParaRPr sz="3733" dirty="0">
              <a:solidFill>
                <a:schemeClr val="tx1"/>
              </a:solidFill>
            </a:endParaRPr>
          </a:p>
        </p:txBody>
      </p:sp>
      <p:pic>
        <p:nvPicPr>
          <p:cNvPr id="11" name="Picture 10">
            <a:extLst>
              <a:ext uri="{FF2B5EF4-FFF2-40B4-BE49-F238E27FC236}">
                <a16:creationId xmlns:a16="http://schemas.microsoft.com/office/drawing/2014/main" id="{B4A97B66-8BDD-2744-BF51-F283E1546F3A}"/>
              </a:ext>
            </a:extLst>
          </p:cNvPr>
          <p:cNvPicPr>
            <a:picLocks noChangeAspect="1"/>
          </p:cNvPicPr>
          <p:nvPr/>
        </p:nvPicPr>
        <p:blipFill rotWithShape="1">
          <a:blip r:embed="rId3"/>
          <a:srcRect l="32787" r="24235"/>
          <a:stretch/>
        </p:blipFill>
        <p:spPr>
          <a:xfrm>
            <a:off x="-114299" y="-47140"/>
            <a:ext cx="4499634" cy="6952280"/>
          </a:xfrm>
          <a:prstGeom prst="rect">
            <a:avLst/>
          </a:prstGeom>
        </p:spPr>
      </p:pic>
      <p:sp>
        <p:nvSpPr>
          <p:cNvPr id="2" name="TextBox 1">
            <a:extLst>
              <a:ext uri="{FF2B5EF4-FFF2-40B4-BE49-F238E27FC236}">
                <a16:creationId xmlns:a16="http://schemas.microsoft.com/office/drawing/2014/main" id="{CCC3E76C-3651-4040-9E24-CFF6E0A15431}"/>
              </a:ext>
            </a:extLst>
          </p:cNvPr>
          <p:cNvSpPr txBox="1"/>
          <p:nvPr/>
        </p:nvSpPr>
        <p:spPr>
          <a:xfrm>
            <a:off x="4849966" y="1321142"/>
            <a:ext cx="6958617"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Maliaca Oxnam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Office of Digital Innovation &amp; Stewardship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University Libraries, University of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maliaca@email.arizona.edu</a:t>
            </a: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@maliaca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461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1BFD7-E3B7-8F4D-935E-EE6DA47CA199}"/>
              </a:ext>
            </a:extLst>
          </p:cNvPr>
          <p:cNvSpPr>
            <a:spLocks noGrp="1"/>
          </p:cNvSpPr>
          <p:nvPr>
            <p:ph type="body" idx="1"/>
          </p:nvPr>
        </p:nvSpPr>
        <p:spPr>
          <a:xfrm>
            <a:off x="454383" y="1372995"/>
            <a:ext cx="10747017" cy="4475169"/>
          </a:xfrm>
        </p:spPr>
        <p:txBody>
          <a:bodyPr/>
          <a:lstStyle/>
          <a:p>
            <a:pPr fontAlgn="base">
              <a:spcBef>
                <a:spcPts val="1080"/>
              </a:spcBef>
              <a:spcAft>
                <a:spcPts val="600"/>
              </a:spcAft>
            </a:pPr>
            <a:r>
              <a:rPr lang="en-US" sz="3600" dirty="0"/>
              <a:t>Why should a librarian support this kind of work? </a:t>
            </a:r>
          </a:p>
          <a:p>
            <a:pPr fontAlgn="base">
              <a:spcBef>
                <a:spcPts val="1080"/>
              </a:spcBef>
              <a:spcAft>
                <a:spcPts val="600"/>
              </a:spcAft>
            </a:pPr>
            <a:r>
              <a:rPr lang="en-US" sz="3600" dirty="0"/>
              <a:t>What are you going to need to learn? </a:t>
            </a:r>
          </a:p>
          <a:p>
            <a:pPr fontAlgn="base">
              <a:spcBef>
                <a:spcPts val="1080"/>
              </a:spcBef>
              <a:spcAft>
                <a:spcPts val="600"/>
              </a:spcAft>
            </a:pPr>
            <a:r>
              <a:rPr lang="en-US" sz="3600" dirty="0"/>
              <a:t>How do we support colleagues to take on this work? </a:t>
            </a:r>
          </a:p>
          <a:p>
            <a:endParaRPr lang="en-US" dirty="0"/>
          </a:p>
        </p:txBody>
      </p:sp>
      <p:sp>
        <p:nvSpPr>
          <p:cNvPr id="3" name="Text Placeholder 2">
            <a:extLst>
              <a:ext uri="{FF2B5EF4-FFF2-40B4-BE49-F238E27FC236}">
                <a16:creationId xmlns:a16="http://schemas.microsoft.com/office/drawing/2014/main" id="{6E95E3FE-FBE4-FA45-B1AC-C0934704EDF0}"/>
              </a:ext>
            </a:extLst>
          </p:cNvPr>
          <p:cNvSpPr>
            <a:spLocks noGrp="1"/>
          </p:cNvSpPr>
          <p:nvPr>
            <p:ph type="body" idx="2"/>
          </p:nvPr>
        </p:nvSpPr>
        <p:spPr/>
        <p:txBody>
          <a:bodyPr/>
          <a:lstStyle/>
          <a:p>
            <a:r>
              <a:rPr lang="en-US" sz="4000" dirty="0"/>
              <a:t>Questions</a:t>
            </a:r>
          </a:p>
        </p:txBody>
      </p:sp>
    </p:spTree>
    <p:extLst>
      <p:ext uri="{BB962C8B-B14F-4D97-AF65-F5344CB8AC3E}">
        <p14:creationId xmlns:p14="http://schemas.microsoft.com/office/powerpoint/2010/main" val="114213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extLst>
              <a:ext uri="{FF2B5EF4-FFF2-40B4-BE49-F238E27FC236}">
                <a16:creationId xmlns:a16="http://schemas.microsoft.com/office/drawing/2014/main" id="{9CA155D4-1A97-4309-A1F2-A023D91877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9887" y="5789208"/>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a:extLst>
              <a:ext uri="{FF2B5EF4-FFF2-40B4-BE49-F238E27FC236}">
                <a16:creationId xmlns:a16="http://schemas.microsoft.com/office/drawing/2014/main" id="{D5C77B57-E6F4-4E40-B97C-58334A0B67E2}"/>
              </a:ext>
            </a:extLst>
          </p:cNvPr>
          <p:cNvPicPr>
            <a:picLocks noChangeAspect="1"/>
          </p:cNvPicPr>
          <p:nvPr/>
        </p:nvPicPr>
        <p:blipFill rotWithShape="1">
          <a:blip r:embed="rId4">
            <a:extLst>
              <a:ext uri="{28A0092B-C50C-407E-A947-70E740481C1C}">
                <a14:useLocalDpi xmlns:a14="http://schemas.microsoft.com/office/drawing/2010/main" val="0"/>
              </a:ext>
            </a:extLst>
          </a:blip>
          <a:srcRect t="20021" b="17470"/>
          <a:stretch/>
        </p:blipFill>
        <p:spPr bwMode="auto">
          <a:xfrm>
            <a:off x="1651001" y="1372995"/>
            <a:ext cx="8875713" cy="428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7">
            <a:extLst>
              <a:ext uri="{FF2B5EF4-FFF2-40B4-BE49-F238E27FC236}">
                <a16:creationId xmlns:a16="http://schemas.microsoft.com/office/drawing/2014/main" id="{CAFF7C4B-6AC8-4995-9A41-2C6B7BFDE6B2}"/>
              </a:ext>
            </a:extLst>
          </p:cNvPr>
          <p:cNvSpPr>
            <a:spLocks noChangeArrowheads="1"/>
          </p:cNvSpPr>
          <p:nvPr/>
        </p:nvSpPr>
        <p:spPr bwMode="auto">
          <a:xfrm>
            <a:off x="2471739" y="5776463"/>
            <a:ext cx="8080375"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09585">
              <a:lnSpc>
                <a:spcPct val="100000"/>
              </a:lnSpc>
              <a:spcBef>
                <a:spcPct val="0"/>
              </a:spcBef>
              <a:buClrTx/>
              <a:buNone/>
            </a:pPr>
            <a:r>
              <a:rPr lang="en-US" altLang="en-US" sz="1000" kern="1200">
                <a:solidFill>
                  <a:srgbClr val="000000"/>
                </a:solidFill>
                <a:ea typeface="+mn-ea"/>
                <a:cs typeface="+mn-cs"/>
              </a:rPr>
              <a:t>“Libraries in Research Information Management” by </a:t>
            </a:r>
            <a:r>
              <a:rPr lang="en-US" altLang="en-US" sz="1000" kern="1200">
                <a:solidFill>
                  <a:srgbClr val="000000"/>
                </a:solidFill>
                <a:ea typeface="+mn-ea"/>
                <a:cs typeface="+mn-cs"/>
                <a:hlinkClick r:id="rId5"/>
              </a:rPr>
              <a:t>OCLC Research</a:t>
            </a:r>
            <a:r>
              <a:rPr lang="en-US" altLang="en-US" sz="1000" i="1" kern="1200">
                <a:solidFill>
                  <a:srgbClr val="000000"/>
                </a:solidFill>
                <a:ea typeface="+mn-ea"/>
                <a:cs typeface="+mn-cs"/>
              </a:rPr>
              <a:t>, </a:t>
            </a:r>
            <a:r>
              <a:rPr lang="en-US" altLang="en-US" sz="1000" kern="1200">
                <a:solidFill>
                  <a:srgbClr val="000000"/>
                </a:solidFill>
                <a:ea typeface="+mn-ea"/>
                <a:cs typeface="+mn-cs"/>
              </a:rPr>
              <a:t>from </a:t>
            </a:r>
            <a:r>
              <a:rPr lang="en-US" altLang="en-US" sz="1000" i="1" kern="1200">
                <a:solidFill>
                  <a:srgbClr val="000000"/>
                </a:solidFill>
                <a:ea typeface="+mn-ea"/>
                <a:cs typeface="+mn-cs"/>
              </a:rPr>
              <a:t>Research Information Management: Defining RIM and the Library’s Role</a:t>
            </a:r>
            <a:r>
              <a:rPr lang="en-US" altLang="en-US" sz="1000" kern="1200">
                <a:solidFill>
                  <a:srgbClr val="000000"/>
                </a:solidFill>
                <a:ea typeface="+mn-ea"/>
                <a:cs typeface="+mn-cs"/>
              </a:rPr>
              <a:t> (</a:t>
            </a:r>
            <a:r>
              <a:rPr lang="en-US" altLang="en-US" sz="1000" kern="1200">
                <a:solidFill>
                  <a:srgbClr val="000000"/>
                </a:solidFill>
                <a:ea typeface="+mn-ea"/>
                <a:cs typeface="+mn-cs"/>
                <a:hlinkClick r:id="rId6"/>
              </a:rPr>
              <a:t>d</a:t>
            </a:r>
            <a:r>
              <a:rPr lang="mr-IN" altLang="en-US" sz="1000" kern="1200">
                <a:solidFill>
                  <a:srgbClr val="000000"/>
                </a:solidFill>
                <a:ea typeface="+mn-ea"/>
                <a:cs typeface="Mangal" panose="02040503050203030202" pitchFamily="18" charset="0"/>
                <a:hlinkClick r:id="rId6"/>
              </a:rPr>
              <a:t>oi.org/10.25333/C3NK88</a:t>
            </a:r>
            <a:r>
              <a:rPr lang="en-US" altLang="en-US" sz="1000" kern="1200">
                <a:solidFill>
                  <a:srgbClr val="000000"/>
                </a:solidFill>
                <a:ea typeface="+mn-ea"/>
                <a:cs typeface="+mn-cs"/>
              </a:rPr>
              <a:t>),</a:t>
            </a:r>
            <a:r>
              <a:rPr lang="en-US" altLang="en-US" sz="1000" i="1" kern="1200">
                <a:solidFill>
                  <a:srgbClr val="000000"/>
                </a:solidFill>
                <a:ea typeface="+mn-ea"/>
                <a:cs typeface="+mn-cs"/>
              </a:rPr>
              <a:t> </a:t>
            </a:r>
            <a:r>
              <a:rPr lang="en-US" altLang="en-US" sz="1000" kern="1200">
                <a:solidFill>
                  <a:srgbClr val="000000"/>
                </a:solidFill>
                <a:ea typeface="+mn-ea"/>
                <a:cs typeface="+mn-cs"/>
                <a:hlinkClick r:id="rId7"/>
              </a:rPr>
              <a:t>CC BY 4.0</a:t>
            </a:r>
            <a:br>
              <a:rPr lang="en-US" altLang="en-US" sz="1100" kern="1200">
                <a:solidFill>
                  <a:srgbClr val="000000"/>
                </a:solidFill>
                <a:ea typeface="+mn-ea"/>
                <a:cs typeface="+mn-cs"/>
              </a:rPr>
            </a:br>
            <a:endParaRPr lang="en-US" altLang="en-US" sz="1100" kern="1200">
              <a:solidFill>
                <a:srgbClr val="000000"/>
              </a:solidFill>
              <a:ea typeface="+mn-ea"/>
              <a:cs typeface="+mn-cs"/>
            </a:endParaRPr>
          </a:p>
        </p:txBody>
      </p:sp>
      <p:sp>
        <p:nvSpPr>
          <p:cNvPr id="2" name="Textplatzhalter 1">
            <a:extLst>
              <a:ext uri="{FF2B5EF4-FFF2-40B4-BE49-F238E27FC236}">
                <a16:creationId xmlns:a16="http://schemas.microsoft.com/office/drawing/2014/main" id="{73C5F0C2-DE00-4818-A89E-202D62B7E798}"/>
              </a:ext>
            </a:extLst>
          </p:cNvPr>
          <p:cNvSpPr>
            <a:spLocks noGrp="1"/>
          </p:cNvSpPr>
          <p:nvPr>
            <p:ph type="body" sz="quarter" idx="13"/>
          </p:nvPr>
        </p:nvSpPr>
        <p:spPr/>
        <p:txBody>
          <a:bodyPr/>
          <a:lstStyle/>
          <a:p>
            <a:r>
              <a:rPr lang="de-DE"/>
              <a:t>Libraries and RIM</a:t>
            </a:r>
          </a:p>
        </p:txBody>
      </p:sp>
      <p:sp>
        <p:nvSpPr>
          <p:cNvPr id="3" name="Foliennummernplatzhalter 2">
            <a:extLst>
              <a:ext uri="{FF2B5EF4-FFF2-40B4-BE49-F238E27FC236}">
                <a16:creationId xmlns:a16="http://schemas.microsoft.com/office/drawing/2014/main" id="{13A9C4D9-EB94-46ED-A456-6FE203D4B623}"/>
              </a:ext>
            </a:extLst>
          </p:cNvPr>
          <p:cNvSpPr>
            <a:spLocks noGrp="1"/>
          </p:cNvSpPr>
          <p:nvPr>
            <p:ph type="sldNum" sz="quarter" idx="4"/>
          </p:nvPr>
        </p:nvSpPr>
        <p:spPr/>
        <p:txBody>
          <a:bodyPr/>
          <a:lstStyle/>
          <a:p>
            <a:pPr defTabSz="609585">
              <a:buClrTx/>
            </a:pPr>
            <a:fld id="{C7E911E4-7CD8-4F9C-B647-4242FE4D1061}" type="slidenum">
              <a:rPr lang="de-DE" kern="1200">
                <a:solidFill>
                  <a:prstClr val="white"/>
                </a:solidFill>
                <a:ea typeface="+mn-ea"/>
                <a:cs typeface="+mn-cs"/>
              </a:rPr>
              <a:pPr defTabSz="609585">
                <a:buClrTx/>
              </a:pPr>
              <a:t>7</a:t>
            </a:fld>
            <a:endParaRPr lang="de-DE" kern="1200" dirty="0">
              <a:solidFill>
                <a:prstClr val="white"/>
              </a:solidFill>
              <a:ea typeface="+mn-ea"/>
              <a:cs typeface="+mn-cs"/>
            </a:endParaRPr>
          </a:p>
        </p:txBody>
      </p:sp>
      <p:sp>
        <p:nvSpPr>
          <p:cNvPr id="8" name="Rectangle 7">
            <a:extLst>
              <a:ext uri="{FF2B5EF4-FFF2-40B4-BE49-F238E27FC236}">
                <a16:creationId xmlns:a16="http://schemas.microsoft.com/office/drawing/2014/main" id="{8DFDAE98-C2FC-3845-A2F7-E837AC700B25}"/>
              </a:ext>
            </a:extLst>
          </p:cNvPr>
          <p:cNvSpPr/>
          <p:nvPr/>
        </p:nvSpPr>
        <p:spPr>
          <a:xfrm>
            <a:off x="1580" y="6254705"/>
            <a:ext cx="3298841" cy="415498"/>
          </a:xfrm>
          <a:prstGeom prst="rect">
            <a:avLst/>
          </a:prstGeom>
          <a:solidFill>
            <a:srgbClr val="A9306F"/>
          </a:solidFill>
        </p:spPr>
        <p:txBody>
          <a:bodyPr wrap="square">
            <a:spAutoFit/>
          </a:bodyPr>
          <a:lstStyle/>
          <a:p>
            <a:pPr algn="ctr" defTabSz="914377"/>
            <a:r>
              <a:rPr lang="en-US" sz="2100" dirty="0" err="1">
                <a:solidFill>
                  <a:srgbClr val="FFFFFF"/>
                </a:solidFill>
                <a:ea typeface="+mn-ea"/>
              </a:rPr>
              <a:t>oc.lc</a:t>
            </a:r>
            <a:r>
              <a:rPr lang="en-US" sz="2100" dirty="0">
                <a:solidFill>
                  <a:srgbClr val="FFFFFF"/>
                </a:solidFill>
                <a:ea typeface="+mn-ea"/>
              </a:rPr>
              <a:t>/rim</a:t>
            </a:r>
          </a:p>
        </p:txBody>
      </p:sp>
    </p:spTree>
    <p:extLst>
      <p:ext uri="{BB962C8B-B14F-4D97-AF65-F5344CB8AC3E}">
        <p14:creationId xmlns:p14="http://schemas.microsoft.com/office/powerpoint/2010/main" val="4003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body" idx="1"/>
          </p:nvPr>
        </p:nvSpPr>
        <p:spPr>
          <a:xfrm>
            <a:off x="685800" y="1135627"/>
            <a:ext cx="11201400" cy="4503173"/>
          </a:xfrm>
          <a:prstGeom prst="rect">
            <a:avLst/>
          </a:prstGeom>
          <a:noFill/>
          <a:ln>
            <a:noFill/>
          </a:ln>
        </p:spPr>
        <p:txBody>
          <a:bodyPr spcFirstLastPara="1" wrap="square" lIns="91425" tIns="91425" rIns="91425" bIns="91425" anchor="t" anchorCtr="0">
            <a:noAutofit/>
          </a:bodyPr>
          <a:lstStyle/>
          <a:p>
            <a:pPr indent="-457200">
              <a:lnSpc>
                <a:spcPct val="80000"/>
              </a:lnSpc>
              <a:spcBef>
                <a:spcPts val="0"/>
              </a:spcBef>
              <a:buSzPts val="1679"/>
              <a:buNone/>
            </a:pPr>
            <a:r>
              <a:rPr lang="en-US" sz="1679" dirty="0"/>
              <a:t>Bryant, Rebecca, Anna Clements, Carol </a:t>
            </a:r>
            <a:r>
              <a:rPr lang="en-US" sz="1679" dirty="0" err="1"/>
              <a:t>Feltes</a:t>
            </a:r>
            <a:r>
              <a:rPr lang="en-US" sz="1679" dirty="0"/>
              <a:t>, David </a:t>
            </a:r>
            <a:r>
              <a:rPr lang="en-US" sz="1679" dirty="0" err="1"/>
              <a:t>Groenewegen</a:t>
            </a:r>
            <a:r>
              <a:rPr lang="en-US" sz="1679" dirty="0"/>
              <a:t>, Simon </a:t>
            </a:r>
            <a:r>
              <a:rPr lang="en-US" sz="1679" dirty="0" err="1"/>
              <a:t>Huggard</a:t>
            </a:r>
            <a:r>
              <a:rPr lang="en-US" sz="1679" dirty="0"/>
              <a:t>, Holly Mercer, Roxanne </a:t>
            </a:r>
            <a:r>
              <a:rPr lang="en-US" sz="1679" dirty="0" err="1"/>
              <a:t>Missingham</a:t>
            </a:r>
            <a:r>
              <a:rPr lang="en-US" sz="1679" dirty="0"/>
              <a:t>, </a:t>
            </a:r>
            <a:r>
              <a:rPr lang="en-US" sz="1679" dirty="0" err="1"/>
              <a:t>Maliaca</a:t>
            </a:r>
            <a:r>
              <a:rPr lang="en-US" sz="1679" dirty="0"/>
              <a:t> </a:t>
            </a:r>
            <a:r>
              <a:rPr lang="en-US" sz="1679" dirty="0" err="1"/>
              <a:t>Oxnam</a:t>
            </a:r>
            <a:r>
              <a:rPr lang="en-US" sz="1679" dirty="0"/>
              <a:t>, Anne </a:t>
            </a:r>
            <a:r>
              <a:rPr lang="en-US" sz="1679" dirty="0" err="1"/>
              <a:t>Rauh</a:t>
            </a:r>
            <a:r>
              <a:rPr lang="en-US" sz="1679" dirty="0"/>
              <a:t> and John Wright. 2017. </a:t>
            </a:r>
            <a:r>
              <a:rPr lang="en-US" sz="1679" i="1" dirty="0"/>
              <a:t>Research Information Management: Defining RIM and the Library’s Role</a:t>
            </a:r>
            <a:r>
              <a:rPr lang="en-US" sz="1679" dirty="0"/>
              <a:t>. Dublin, OH: OCLC Research. doi:</a:t>
            </a:r>
            <a:r>
              <a:rPr lang="en-US" sz="1679" u="sng" dirty="0">
                <a:solidFill>
                  <a:schemeClr val="hlink"/>
                </a:solidFill>
                <a:hlinkClick r:id="rId3"/>
              </a:rPr>
              <a:t>10.25333/C3NK88</a:t>
            </a:r>
            <a:endParaRPr sz="1679" dirty="0"/>
          </a:p>
          <a:p>
            <a:pPr indent="-457200">
              <a:lnSpc>
                <a:spcPct val="80000"/>
              </a:lnSpc>
              <a:buSzPts val="1680"/>
              <a:buNone/>
            </a:pPr>
            <a:endParaRPr sz="1679" dirty="0"/>
          </a:p>
          <a:p>
            <a:pPr indent="-457200">
              <a:lnSpc>
                <a:spcPct val="80000"/>
              </a:lnSpc>
              <a:buSzPts val="1679"/>
              <a:buNone/>
            </a:pPr>
            <a:r>
              <a:rPr lang="en-US" sz="1679" dirty="0"/>
              <a:t>Bryant, Rebecca, Annette Dortmund, and Constance </a:t>
            </a:r>
            <a:r>
              <a:rPr lang="en-US" sz="1679" dirty="0" err="1"/>
              <a:t>Malpas</a:t>
            </a:r>
            <a:r>
              <a:rPr lang="en-US" sz="1679" dirty="0"/>
              <a:t>. 2017. </a:t>
            </a:r>
            <a:br>
              <a:rPr lang="en-US" sz="1679" dirty="0"/>
            </a:br>
            <a:r>
              <a:rPr lang="en-US" sz="1679" i="1" dirty="0"/>
              <a:t>Convenience and Compliance: Case Studies on Persistent Identifiers in European Research Information</a:t>
            </a:r>
            <a:r>
              <a:rPr lang="en-US" sz="1679" dirty="0"/>
              <a:t>. Dublin, Ohio: OCLC Research. doi:</a:t>
            </a:r>
            <a:r>
              <a:rPr lang="en-US" sz="1679" u="sng" dirty="0">
                <a:solidFill>
                  <a:schemeClr val="hlink"/>
                </a:solidFill>
                <a:hlinkClick r:id="rId4"/>
              </a:rPr>
              <a:t>10.25333/C32K7M</a:t>
            </a:r>
            <a:endParaRPr sz="1679" dirty="0"/>
          </a:p>
          <a:p>
            <a:pPr indent="-457200">
              <a:lnSpc>
                <a:spcPct val="80000"/>
              </a:lnSpc>
              <a:buSzPts val="1680"/>
              <a:buNone/>
            </a:pPr>
            <a:endParaRPr sz="1679" dirty="0"/>
          </a:p>
          <a:p>
            <a:pPr indent="-457200">
              <a:lnSpc>
                <a:spcPct val="80000"/>
              </a:lnSpc>
              <a:buSzPts val="1679"/>
              <a:buNone/>
            </a:pPr>
            <a:r>
              <a:rPr lang="en-US" sz="1679" dirty="0"/>
              <a:t>Bryant, Rebecca, Anna Clements, Pablo de Castro, Joanne Cantrell, Annette Dortmund, Jan </a:t>
            </a:r>
            <a:r>
              <a:rPr lang="en-US" sz="1679" dirty="0" err="1"/>
              <a:t>Fransen</a:t>
            </a:r>
            <a:r>
              <a:rPr lang="en-US" sz="1679" dirty="0"/>
              <a:t>, Peggy Gallagher, and Michele </a:t>
            </a:r>
            <a:r>
              <a:rPr lang="en-US" sz="1679" dirty="0" err="1"/>
              <a:t>Mennielli</a:t>
            </a:r>
            <a:r>
              <a:rPr lang="en-US" sz="1679" dirty="0"/>
              <a:t>. 2018. </a:t>
            </a:r>
            <a:r>
              <a:rPr lang="en-US" sz="1679" i="1" dirty="0"/>
              <a:t>Practices and Patterns in Research Information Management: Findings from a Global Survey</a:t>
            </a:r>
            <a:r>
              <a:rPr lang="en-US" sz="1679" dirty="0"/>
              <a:t>. Dublin, OH: OCLC Research.  </a:t>
            </a:r>
            <a:r>
              <a:rPr lang="en-US" sz="1679" dirty="0">
                <a:hlinkClick r:id="rId5"/>
              </a:rPr>
              <a:t>https://</a:t>
            </a:r>
            <a:r>
              <a:rPr lang="en-US" sz="1679" dirty="0" err="1">
                <a:hlinkClick r:id="rId5"/>
              </a:rPr>
              <a:t>doi.org</a:t>
            </a:r>
            <a:r>
              <a:rPr lang="en-US" sz="1679" dirty="0">
                <a:hlinkClick r:id="rId5"/>
              </a:rPr>
              <a:t>/10.25333/BGFG-D241  </a:t>
            </a:r>
            <a:endParaRPr lang="en-US" sz="1679" dirty="0"/>
          </a:p>
          <a:p>
            <a:pPr indent="-457200">
              <a:lnSpc>
                <a:spcPct val="80000"/>
              </a:lnSpc>
              <a:buSzPts val="1679"/>
              <a:buNone/>
            </a:pPr>
            <a:endParaRPr sz="1679" u="sng" dirty="0"/>
          </a:p>
          <a:p>
            <a:pPr indent="-457200">
              <a:lnSpc>
                <a:spcPct val="80000"/>
              </a:lnSpc>
              <a:buSzPts val="1679"/>
              <a:buNone/>
            </a:pPr>
            <a:r>
              <a:rPr lang="en-US" sz="1679" dirty="0"/>
              <a:t>Ribeiro, </a:t>
            </a:r>
            <a:r>
              <a:rPr lang="en-US" sz="1679" dirty="0" err="1"/>
              <a:t>Lígia</a:t>
            </a:r>
            <a:r>
              <a:rPr lang="en-US" sz="1679" dirty="0"/>
              <a:t>, Pablo De Castro, and Michele </a:t>
            </a:r>
            <a:r>
              <a:rPr lang="en-US" sz="1679" dirty="0" err="1"/>
              <a:t>Mennielli</a:t>
            </a:r>
            <a:r>
              <a:rPr lang="en-US" sz="1679" dirty="0"/>
              <a:t>. “EUNIS-</a:t>
            </a:r>
            <a:r>
              <a:rPr lang="en-US" sz="1679" dirty="0" err="1"/>
              <a:t>EuroCRIS</a:t>
            </a:r>
            <a:r>
              <a:rPr lang="en-US" sz="1679" dirty="0"/>
              <a:t> Joint Survey on CRIS and IR,” 2016. </a:t>
            </a:r>
            <a:r>
              <a:rPr lang="en-US" sz="1679" u="sng" dirty="0">
                <a:solidFill>
                  <a:schemeClr val="hlink"/>
                </a:solidFill>
                <a:hlinkClick r:id="rId6"/>
              </a:rPr>
              <a:t>http://www.eurocris.org/news/cris-ir-survey-report</a:t>
            </a:r>
            <a:r>
              <a:rPr lang="en-US" sz="1679" dirty="0"/>
              <a:t>. </a:t>
            </a:r>
            <a:endParaRPr dirty="0"/>
          </a:p>
          <a:p>
            <a:pPr indent="-457200">
              <a:lnSpc>
                <a:spcPct val="80000"/>
              </a:lnSpc>
              <a:buSzPts val="1680"/>
              <a:buNone/>
            </a:pPr>
            <a:endParaRPr sz="1679" u="sng" dirty="0"/>
          </a:p>
        </p:txBody>
      </p:sp>
      <p:sp>
        <p:nvSpPr>
          <p:cNvPr id="805" name="Shape 805"/>
          <p:cNvSpPr txBox="1">
            <a:spLocks noGrp="1"/>
          </p:cNvSpPr>
          <p:nvPr>
            <p:ph type="body" idx="2"/>
          </p:nvPr>
        </p:nvSpPr>
        <p:spPr>
          <a:xfrm>
            <a:off x="685800" y="457200"/>
            <a:ext cx="8439147" cy="915256"/>
          </a:xfrm>
          <a:prstGeom prst="rect">
            <a:avLst/>
          </a:prstGeom>
          <a:noFill/>
          <a:ln>
            <a:noFill/>
          </a:ln>
        </p:spPr>
        <p:txBody>
          <a:bodyPr spcFirstLastPara="1" wrap="square" lIns="91425" tIns="91425" rIns="91425" bIns="91425" anchor="t" anchorCtr="0">
            <a:noAutofit/>
          </a:bodyPr>
          <a:lstStyle/>
          <a:p>
            <a:pPr marL="0" indent="0">
              <a:spcBef>
                <a:spcPts val="0"/>
              </a:spcBef>
            </a:pPr>
            <a:r>
              <a:rPr lang="en-US" sz="3200" dirty="0">
                <a:solidFill>
                  <a:schemeClr val="bg2"/>
                </a:solidFill>
              </a:rPr>
              <a:t>References</a:t>
            </a:r>
            <a:endParaRPr sz="3200" dirty="0">
              <a:solidFill>
                <a:schemeClr val="bg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Shape 382"/>
          <p:cNvPicPr preferRelativeResize="0"/>
          <p:nvPr/>
        </p:nvPicPr>
        <p:blipFill rotWithShape="1">
          <a:blip r:embed="rId3">
            <a:alphaModFix/>
          </a:blip>
          <a:srcRect/>
          <a:stretch/>
        </p:blipFill>
        <p:spPr>
          <a:xfrm>
            <a:off x="1" y="0"/>
            <a:ext cx="12192000" cy="6858000"/>
          </a:xfrm>
          <a:prstGeom prst="rect">
            <a:avLst/>
          </a:prstGeom>
          <a:solidFill>
            <a:schemeClr val="lt1"/>
          </a:solidFill>
          <a:ln>
            <a:noFill/>
          </a:ln>
        </p:spPr>
      </p:pic>
      <p:sp>
        <p:nvSpPr>
          <p:cNvPr id="383" name="Shape 383"/>
          <p:cNvSpPr/>
          <p:nvPr/>
        </p:nvSpPr>
        <p:spPr>
          <a:xfrm>
            <a:off x="0" y="6327174"/>
            <a:ext cx="3952644" cy="542841"/>
          </a:xfrm>
          <a:prstGeom prst="rect">
            <a:avLst/>
          </a:prstGeom>
          <a:solidFill>
            <a:srgbClr val="A9306F"/>
          </a:solidFill>
          <a:ln>
            <a:noFill/>
          </a:ln>
        </p:spPr>
        <p:txBody>
          <a:bodyPr spcFirstLastPara="1" wrap="square" lIns="91425" tIns="45700" rIns="91425" bIns="45700" anchor="t" anchorCtr="0">
            <a:noAutofit/>
          </a:bodyPr>
          <a:lstStyle/>
          <a:p>
            <a:pPr algn="ctr"/>
            <a:r>
              <a:rPr lang="en-US" sz="2100" dirty="0" err="1">
                <a:solidFill>
                  <a:schemeClr val="lt1"/>
                </a:solidFill>
              </a:rPr>
              <a:t>oc.lc</a:t>
            </a:r>
            <a:r>
              <a:rPr lang="en-US" sz="2100" dirty="0">
                <a:solidFill>
                  <a:schemeClr val="lt1"/>
                </a:solidFill>
              </a:rPr>
              <a:t>/rim</a:t>
            </a:r>
            <a:endParaRPr dirty="0"/>
          </a:p>
        </p:txBody>
      </p:sp>
      <p:sp>
        <p:nvSpPr>
          <p:cNvPr id="384" name="Shape 384"/>
          <p:cNvSpPr txBox="1"/>
          <p:nvPr/>
        </p:nvSpPr>
        <p:spPr>
          <a:xfrm>
            <a:off x="1045143" y="299505"/>
            <a:ext cx="10101716" cy="522737"/>
          </a:xfrm>
          <a:prstGeom prst="rect">
            <a:avLst/>
          </a:prstGeom>
          <a:noFill/>
          <a:ln>
            <a:noFill/>
          </a:ln>
        </p:spPr>
        <p:txBody>
          <a:bodyPr spcFirstLastPara="1" wrap="square" lIns="91425" tIns="45700" rIns="91425" bIns="45700" anchor="t" anchorCtr="0">
            <a:noAutofit/>
          </a:bodyPr>
          <a:lstStyle/>
          <a:p>
            <a:r>
              <a:rPr lang="en-US" sz="2000" b="1" dirty="0">
                <a:solidFill>
                  <a:schemeClr val="lt1"/>
                </a:solidFill>
              </a:rPr>
              <a:t>OCLC Research publications on Research Information Management</a:t>
            </a:r>
            <a:endParaRPr dirty="0"/>
          </a:p>
        </p:txBody>
      </p:sp>
      <p:pic>
        <p:nvPicPr>
          <p:cNvPr id="387" name="Shape 387"/>
          <p:cNvPicPr preferRelativeResize="0"/>
          <p:nvPr/>
        </p:nvPicPr>
        <p:blipFill rotWithShape="1">
          <a:blip r:embed="rId4">
            <a:alphaModFix/>
          </a:blip>
          <a:srcRect/>
          <a:stretch/>
        </p:blipFill>
        <p:spPr>
          <a:xfrm>
            <a:off x="676849" y="1118652"/>
            <a:ext cx="3437769" cy="4361291"/>
          </a:xfrm>
          <a:prstGeom prst="rect">
            <a:avLst/>
          </a:prstGeom>
          <a:noFill/>
          <a:ln w="31750" cap="flat" cmpd="sng">
            <a:solidFill>
              <a:schemeClr val="lt1"/>
            </a:solidFill>
            <a:prstDash val="solid"/>
            <a:round/>
            <a:headEnd type="none" w="sm" len="sm"/>
            <a:tailEnd type="none" w="sm" len="sm"/>
          </a:ln>
        </p:spPr>
      </p:pic>
      <p:pic>
        <p:nvPicPr>
          <p:cNvPr id="388" name="Shape 388"/>
          <p:cNvPicPr preferRelativeResize="0"/>
          <p:nvPr/>
        </p:nvPicPr>
        <p:blipFill rotWithShape="1">
          <a:blip r:embed="rId5">
            <a:alphaModFix/>
          </a:blip>
          <a:srcRect/>
          <a:stretch/>
        </p:blipFill>
        <p:spPr>
          <a:xfrm>
            <a:off x="4495800" y="1138696"/>
            <a:ext cx="3488143" cy="4358554"/>
          </a:xfrm>
          <a:prstGeom prst="rect">
            <a:avLst/>
          </a:prstGeom>
          <a:noFill/>
          <a:ln w="31750" cap="flat" cmpd="sng">
            <a:solidFill>
              <a:schemeClr val="lt1"/>
            </a:solidFill>
            <a:prstDash val="solid"/>
            <a:round/>
            <a:headEnd type="none" w="sm" len="sm"/>
            <a:tailEnd type="none" w="sm" len="sm"/>
          </a:ln>
        </p:spPr>
      </p:pic>
      <p:pic>
        <p:nvPicPr>
          <p:cNvPr id="2" name="Picture 1">
            <a:extLst>
              <a:ext uri="{FF2B5EF4-FFF2-40B4-BE49-F238E27FC236}">
                <a16:creationId xmlns:a16="http://schemas.microsoft.com/office/drawing/2014/main" id="{6CD5D29A-9F63-D841-A5F3-531F8CF261A6}"/>
              </a:ext>
            </a:extLst>
          </p:cNvPr>
          <p:cNvPicPr>
            <a:picLocks noChangeAspect="1"/>
          </p:cNvPicPr>
          <p:nvPr/>
        </p:nvPicPr>
        <p:blipFill>
          <a:blip r:embed="rId6"/>
          <a:stretch>
            <a:fillRect/>
          </a:stretch>
        </p:blipFill>
        <p:spPr>
          <a:xfrm>
            <a:off x="8362947" y="1118652"/>
            <a:ext cx="3437769" cy="4395525"/>
          </a:xfrm>
          <a:prstGeom prst="rect">
            <a:avLst/>
          </a:prstGeom>
          <a:ln w="28575">
            <a:solidFill>
              <a:schemeClr val="bg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6E915B1-D9A2-408D-9FFE-F84E68208869}"/>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D0A14FFC-9187-425B-BA9E-8D3FE05BD377}"/>
              </a:ext>
            </a:extLst>
          </p:cNvPr>
          <p:cNvSpPr>
            <a:spLocks noGrp="1"/>
          </p:cNvSpPr>
          <p:nvPr>
            <p:ph type="body" sz="quarter" idx="12"/>
          </p:nvPr>
        </p:nvSpPr>
        <p:spPr/>
        <p:txBody>
          <a:bodyPr/>
          <a:lstStyle/>
          <a:p>
            <a:endParaRPr lang="de-DE"/>
          </a:p>
        </p:txBody>
      </p:sp>
      <p:sp>
        <p:nvSpPr>
          <p:cNvPr id="6" name="Textplatzhalter 5">
            <a:extLst>
              <a:ext uri="{FF2B5EF4-FFF2-40B4-BE49-F238E27FC236}">
                <a16:creationId xmlns:a16="http://schemas.microsoft.com/office/drawing/2014/main" id="{6C9415BF-E1EC-4D90-96E9-5172A9120773}"/>
              </a:ext>
            </a:extLst>
          </p:cNvPr>
          <p:cNvSpPr>
            <a:spLocks noGrp="1"/>
          </p:cNvSpPr>
          <p:nvPr>
            <p:ph type="body" sz="quarter" idx="10"/>
          </p:nvPr>
        </p:nvSpPr>
        <p:spPr>
          <a:xfrm>
            <a:off x="622577" y="1108082"/>
            <a:ext cx="5575103" cy="1569660"/>
          </a:xfrm>
        </p:spPr>
        <p:txBody>
          <a:bodyPr/>
          <a:lstStyle/>
          <a:p>
            <a:pPr algn="ctr"/>
            <a:r>
              <a:rPr lang="de-DE"/>
              <a:t>Practices and </a:t>
            </a:r>
            <a:br>
              <a:rPr lang="de-DE"/>
            </a:br>
            <a:r>
              <a:rPr lang="de-DE"/>
              <a:t>Patterns</a:t>
            </a:r>
          </a:p>
        </p:txBody>
      </p:sp>
      <p:pic>
        <p:nvPicPr>
          <p:cNvPr id="7" name="Shape 368">
            <a:extLst>
              <a:ext uri="{FF2B5EF4-FFF2-40B4-BE49-F238E27FC236}">
                <a16:creationId xmlns:a16="http://schemas.microsoft.com/office/drawing/2014/main" id="{48A90F3D-30E5-4AFB-A1B1-2BCC04FE54EA}"/>
              </a:ext>
            </a:extLst>
          </p:cNvPr>
          <p:cNvPicPr preferRelativeResize="0"/>
          <p:nvPr/>
        </p:nvPicPr>
        <p:blipFill rotWithShape="1">
          <a:blip r:embed="rId3">
            <a:alphaModFix/>
          </a:blip>
          <a:srcRect/>
          <a:stretch/>
        </p:blipFill>
        <p:spPr>
          <a:xfrm>
            <a:off x="823384" y="4748384"/>
            <a:ext cx="2787181" cy="551853"/>
          </a:xfrm>
          <a:prstGeom prst="rect">
            <a:avLst/>
          </a:prstGeom>
          <a:noFill/>
          <a:ln>
            <a:noFill/>
          </a:ln>
        </p:spPr>
      </p:pic>
      <p:sp>
        <p:nvSpPr>
          <p:cNvPr id="9" name="Shape 511">
            <a:extLst>
              <a:ext uri="{FF2B5EF4-FFF2-40B4-BE49-F238E27FC236}">
                <a16:creationId xmlns:a16="http://schemas.microsoft.com/office/drawing/2014/main" id="{23293D2E-1BFB-435B-B5A0-C1C4E63A8765}"/>
              </a:ext>
            </a:extLst>
          </p:cNvPr>
          <p:cNvSpPr/>
          <p:nvPr/>
        </p:nvSpPr>
        <p:spPr>
          <a:xfrm>
            <a:off x="1" y="6484205"/>
            <a:ext cx="3298841" cy="415499"/>
          </a:xfrm>
          <a:prstGeom prst="rect">
            <a:avLst/>
          </a:prstGeom>
          <a:solidFill>
            <a:srgbClr val="A9306F"/>
          </a:solidFill>
          <a:ln>
            <a:noFill/>
          </a:ln>
        </p:spPr>
        <p:txBody>
          <a:bodyPr spcFirstLastPara="1" wrap="square" lIns="91425" tIns="45700" rIns="91425" bIns="45700" anchor="t" anchorCtr="0">
            <a:noAutofit/>
          </a:bodyPr>
          <a:lstStyle/>
          <a:p>
            <a:pPr algn="ctr"/>
            <a:r>
              <a:rPr lang="en-US" sz="2100" err="1">
                <a:solidFill>
                  <a:schemeClr val="lt1"/>
                </a:solidFill>
                <a:latin typeface="Calibri"/>
                <a:ea typeface="Calibri"/>
                <a:cs typeface="Calibri"/>
                <a:sym typeface="Calibri"/>
              </a:rPr>
              <a:t>oc.lc</a:t>
            </a:r>
            <a:r>
              <a:rPr lang="en-US" sz="2100">
                <a:solidFill>
                  <a:schemeClr val="lt1"/>
                </a:solidFill>
                <a:latin typeface="Calibri"/>
                <a:ea typeface="Calibri"/>
                <a:cs typeface="Calibri"/>
                <a:sym typeface="Calibri"/>
              </a:rPr>
              <a:t>/rim</a:t>
            </a:r>
            <a:endParaRPr sz="1800"/>
          </a:p>
        </p:txBody>
      </p:sp>
      <p:pic>
        <p:nvPicPr>
          <p:cNvPr id="13" name="Picture 9">
            <a:extLst>
              <a:ext uri="{FF2B5EF4-FFF2-40B4-BE49-F238E27FC236}">
                <a16:creationId xmlns:a16="http://schemas.microsoft.com/office/drawing/2014/main" id="{9196D1C6-FCE3-40EC-B44E-BDB3B93305E2}"/>
              </a:ext>
            </a:extLst>
          </p:cNvPr>
          <p:cNvPicPr>
            <a:picLocks noChangeAspect="1"/>
          </p:cNvPicPr>
          <p:nvPr/>
        </p:nvPicPr>
        <p:blipFill>
          <a:blip r:embed="rId4"/>
          <a:stretch>
            <a:fillRect/>
          </a:stretch>
        </p:blipFill>
        <p:spPr>
          <a:xfrm>
            <a:off x="6916683" y="338610"/>
            <a:ext cx="4602540" cy="5886868"/>
          </a:xfrm>
          <a:prstGeom prst="rect">
            <a:avLst/>
          </a:prstGeom>
          <a:ln w="28575">
            <a:solidFill>
              <a:schemeClr val="bg1"/>
            </a:solidFill>
          </a:ln>
        </p:spPr>
      </p:pic>
      <p:pic>
        <p:nvPicPr>
          <p:cNvPr id="14" name="Picture 6">
            <a:extLst>
              <a:ext uri="{FF2B5EF4-FFF2-40B4-BE49-F238E27FC236}">
                <a16:creationId xmlns:a16="http://schemas.microsoft.com/office/drawing/2014/main" id="{414A5366-425F-4F20-86D3-D01D21825F23}"/>
              </a:ext>
            </a:extLst>
          </p:cNvPr>
          <p:cNvPicPr>
            <a:picLocks noChangeAspect="1"/>
          </p:cNvPicPr>
          <p:nvPr/>
        </p:nvPicPr>
        <p:blipFill>
          <a:blip r:embed="rId5"/>
          <a:stretch>
            <a:fillRect/>
          </a:stretch>
        </p:blipFill>
        <p:spPr>
          <a:xfrm>
            <a:off x="4133797" y="4609061"/>
            <a:ext cx="1881140" cy="830503"/>
          </a:xfrm>
          <a:prstGeom prst="rect">
            <a:avLst/>
          </a:prstGeom>
        </p:spPr>
      </p:pic>
      <p:sp>
        <p:nvSpPr>
          <p:cNvPr id="2" name="Foliennummernplatzhalter 1">
            <a:extLst>
              <a:ext uri="{FF2B5EF4-FFF2-40B4-BE49-F238E27FC236}">
                <a16:creationId xmlns:a16="http://schemas.microsoft.com/office/drawing/2014/main" id="{4F82A164-EA1E-4F61-ACC2-94877546F91A}"/>
              </a:ext>
            </a:extLst>
          </p:cNvPr>
          <p:cNvSpPr>
            <a:spLocks noGrp="1"/>
          </p:cNvSpPr>
          <p:nvPr>
            <p:ph type="sldNum" sz="quarter" idx="4"/>
          </p:nvPr>
        </p:nvSpPr>
        <p:spPr/>
        <p:txBody>
          <a:bodyPr/>
          <a:lstStyle/>
          <a:p>
            <a:fld id="{C7E911E4-7CD8-4F9C-B647-4242FE4D1061}" type="slidenum">
              <a:rPr lang="de-DE" smtClean="0"/>
              <a:pPr/>
              <a:t>9</a:t>
            </a:fld>
            <a:endParaRPr lang="de-DE" dirty="0"/>
          </a:p>
        </p:txBody>
      </p:sp>
    </p:spTree>
    <p:extLst>
      <p:ext uri="{BB962C8B-B14F-4D97-AF65-F5344CB8AC3E}">
        <p14:creationId xmlns:p14="http://schemas.microsoft.com/office/powerpoint/2010/main" val="48295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erman Font No Seal" id="{F3601885-4497-427F-962C-37E4F46D1DD2}" vid="{F5187EE8-1B98-4FFA-8BCE-7F98A54838DD}"/>
    </a:ext>
  </a:extLst>
</a:theme>
</file>

<file path=ppt/theme/theme7.xml><?xml version="1.0" encoding="utf-8"?>
<a:theme xmlns:a="http://schemas.openxmlformats.org/drawingml/2006/main" name="1_Office Theme">
  <a:themeElements>
    <a:clrScheme name="Custom 7">
      <a:dk1>
        <a:srgbClr val="000000"/>
      </a:dk1>
      <a:lt1>
        <a:srgbClr val="FFFFFF"/>
      </a:lt1>
      <a:dk2>
        <a:srgbClr val="44546A"/>
      </a:dk2>
      <a:lt2>
        <a:srgbClr val="E7E6E6"/>
      </a:lt2>
      <a:accent1>
        <a:srgbClr val="003366"/>
      </a:accent1>
      <a:accent2>
        <a:srgbClr val="AB052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9.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4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docProps/app.xml><?xml version="1.0" encoding="utf-8"?>
<Properties xmlns="http://schemas.openxmlformats.org/officeDocument/2006/extended-properties" xmlns:vt="http://schemas.openxmlformats.org/officeDocument/2006/docPropsVTypes">
  <TotalTime>3944</TotalTime>
  <Words>4588</Words>
  <Application>Microsoft Office PowerPoint</Application>
  <PresentationFormat>Widescreen</PresentationFormat>
  <Paragraphs>626</Paragraphs>
  <Slides>70</Slides>
  <Notes>65</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70</vt:i4>
      </vt:variant>
    </vt:vector>
  </HeadingPairs>
  <TitlesOfParts>
    <vt:vector size="93" baseType="lpstr">
      <vt:lpstr>Arial</vt:lpstr>
      <vt:lpstr>Avenir</vt:lpstr>
      <vt:lpstr>Calibri</vt:lpstr>
      <vt:lpstr>Calibri Light</vt:lpstr>
      <vt:lpstr>Century Gothic</vt:lpstr>
      <vt:lpstr>Franklin Gothic Medium Cond</vt:lpstr>
      <vt:lpstr>Gill Sans MT</vt:lpstr>
      <vt:lpstr>Impact</vt:lpstr>
      <vt:lpstr>Merriweather Sans</vt:lpstr>
      <vt:lpstr>Sherman Sans</vt:lpstr>
      <vt:lpstr>Sherman Serif</vt:lpstr>
      <vt:lpstr>Trebuchet MS</vt:lpstr>
      <vt:lpstr>Wingdings</vt:lpstr>
      <vt:lpstr>Wingdings 3</vt:lpstr>
      <vt:lpstr>1_Nonconfidential</vt:lpstr>
      <vt:lpstr>Nonconfidential</vt:lpstr>
      <vt:lpstr>4_Office Theme</vt:lpstr>
      <vt:lpstr>2_Nonconfidential</vt:lpstr>
      <vt:lpstr>3_Nonconfidential</vt:lpstr>
      <vt:lpstr>Office Theme</vt:lpstr>
      <vt:lpstr>1_Office Theme</vt:lpstr>
      <vt:lpstr>Badge</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Information Management at the University of Minnesota</vt:lpstr>
      <vt:lpstr>PowerPoint Presentation</vt:lpstr>
      <vt:lpstr>PowerPoint Presentation</vt:lpstr>
      <vt:lpstr>Who can help?</vt:lpstr>
      <vt:lpstr>PowerPoint Presentation</vt:lpstr>
      <vt:lpstr>PowerPoint Presentation</vt:lpstr>
      <vt:lpstr>Structure</vt:lpstr>
      <vt:lpstr>Intent: Connect Researchers with Each Other</vt:lpstr>
      <vt:lpstr>Is Experts@Minnesota helping people find each other?</vt:lpstr>
      <vt:lpstr>What DO we know?</vt:lpstr>
      <vt:lpstr>As the data improves..</vt:lpstr>
      <vt:lpstr>Current Challenges</vt:lpstr>
      <vt:lpstr>Luckily we have a secret weapon</vt:lpstr>
      <vt:lpstr>PowerPoint Presentation</vt:lpstr>
      <vt:lpstr>Service Lead and Developer Roles</vt:lpstr>
      <vt:lpstr>PowerPoint Presentation</vt:lpstr>
      <vt:lpstr>PowerPoint Presentation</vt:lpstr>
      <vt:lpstr>Anne E. Rauh </vt:lpstr>
      <vt:lpstr>Syracuse University</vt:lpstr>
      <vt:lpstr>Why</vt:lpstr>
      <vt:lpstr>Initial Project Goals</vt:lpstr>
      <vt:lpstr>Challenge 1: Identifying Expertise</vt:lpstr>
      <vt:lpstr>Challenge 2: Matching Funding</vt:lpstr>
      <vt:lpstr>Challenge 3: Reduce Burden</vt:lpstr>
      <vt:lpstr>How</vt:lpstr>
      <vt:lpstr>Team Responsibilities</vt:lpstr>
      <vt:lpstr>Rollout Timeline</vt:lpstr>
      <vt:lpstr>Inclusion Criteria</vt:lpstr>
      <vt:lpstr>Expanding the Libraries Team</vt:lpstr>
      <vt:lpstr>Team Training Plan</vt:lpstr>
      <vt:lpstr>Interdisciplinary College</vt:lpstr>
      <vt:lpstr>Visual and Performing Arts</vt:lpstr>
      <vt:lpstr>Case Study</vt:lpstr>
      <vt:lpstr>PowerPoint Presentation</vt:lpstr>
      <vt:lpstr>Overview</vt:lpstr>
      <vt:lpstr>University of Arizona (in Numbers) – 2017-2018</vt:lpstr>
      <vt:lpstr>University of Arizona (in Numbers) – 2017-2018</vt:lpstr>
      <vt:lpstr>UA (in Numbers) – Fall 2017</vt:lpstr>
      <vt:lpstr>PowerPoint Presentation</vt:lpstr>
      <vt:lpstr>What was our intention?</vt:lpstr>
      <vt:lpstr>Evolving Data Tension</vt:lpstr>
      <vt:lpstr>PowerPoint Presentation</vt:lpstr>
      <vt:lpstr>              Phases &amp; Timeline</vt:lpstr>
      <vt:lpstr>PowerPoint Presentation</vt:lpstr>
      <vt:lpstr>PowerPoint Presentation</vt:lpstr>
      <vt:lpstr>Institutional Benefits of System</vt:lpstr>
      <vt:lpstr>Faculty Benefit Highlights</vt:lpstr>
      <vt:lpstr>Will faculty enter data?   </vt:lpstr>
      <vt:lpstr>Impacts</vt:lpstr>
      <vt:lpstr>PowerPoint Presentation</vt:lpstr>
      <vt:lpstr>PowerPoint Presentation</vt:lpstr>
      <vt:lpstr>Grad College (Pilot)</vt:lpstr>
      <vt:lpstr>So Who Owns This on Campus?</vt:lpstr>
      <vt:lpstr>Library Opportunities: Pre-Implementation</vt:lpstr>
      <vt:lpstr>Library Opportunities: Implementation</vt:lpstr>
      <vt:lpstr>Library Opportunities:  Long-Term</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Information Management: Libraries Leading the Way</dc:title>
  <dc:creator>Rebecca Bryant, Jan Fransen, Maliaca Oxnam, Anne Rauh</dc:creator>
  <cp:keywords>Scholarly Communication</cp:keywords>
  <dc:description>In this 12 April 2019 panel discussion at the ACRL 2019 Conference, practitioners in the emerging field of Research Information Management (RIM) will talk about the different motivations that led to implementations of RIM systems on their campuses and how their libraries are leading the way.</dc:description>
  <cp:lastModifiedBy>McNicol,Jeanette</cp:lastModifiedBy>
  <cp:revision>295</cp:revision>
  <dcterms:modified xsi:type="dcterms:W3CDTF">2019-05-30T20:45:47Z</dcterms:modified>
</cp:coreProperties>
</file>