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2" r:id="rId2"/>
    <p:sldId id="283" r:id="rId3"/>
    <p:sldId id="284" r:id="rId4"/>
    <p:sldId id="285" r:id="rId5"/>
    <p:sldId id="292" r:id="rId6"/>
    <p:sldId id="293" r:id="rId7"/>
    <p:sldId id="294" r:id="rId8"/>
    <p:sldId id="273" r:id="rId9"/>
    <p:sldId id="275" r:id="rId10"/>
    <p:sldId id="278" r:id="rId11"/>
    <p:sldId id="276" r:id="rId12"/>
    <p:sldId id="277" r:id="rId13"/>
    <p:sldId id="279" r:id="rId14"/>
    <p:sldId id="280" r:id="rId15"/>
    <p:sldId id="281" r:id="rId16"/>
    <p:sldId id="282" r:id="rId17"/>
    <p:sldId id="287" r:id="rId18"/>
    <p:sldId id="291" r:id="rId19"/>
    <p:sldId id="288" r:id="rId20"/>
    <p:sldId id="289" r:id="rId21"/>
    <p:sldId id="290" r:id="rId22"/>
    <p:sldId id="295" r:id="rId23"/>
    <p:sldId id="270" r:id="rId24"/>
    <p:sldId id="274" r:id="rId25"/>
    <p:sldId id="271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3A64"/>
    <a:srgbClr val="BE9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466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475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945BC-7DE3-4341-83F6-24DFB237BDF2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0751-09C0-4EEF-801C-E3AD610F13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898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28C2C-E54A-4558-B078-4149D20D3B4F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9C475-9866-401A-9D0C-8C7C153BB1D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24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C475-9866-401A-9D0C-8C7C153BB1DA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12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E:\Recursos\Logos\Logo UCM 2012\Marca UCM logo Blanco.gi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5303912" y="260648"/>
            <a:ext cx="1584176" cy="1455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981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:\Trabajo\Vicerrectorado de Planificación\Presentación Reestructuración de Departamentos\Rec\Fondo Azul.jpg"/>
          <p:cNvPicPr>
            <a:picLocks noChangeAspect="1" noChangeArrowheads="1"/>
          </p:cNvPicPr>
          <p:nvPr userDrawn="1"/>
        </p:nvPicPr>
        <p:blipFill>
          <a:blip r:embed="rId2" cstate="print"/>
          <a:srcRect t="94985"/>
          <a:stretch>
            <a:fillRect/>
          </a:stretch>
        </p:blipFill>
        <p:spPr bwMode="auto">
          <a:xfrm>
            <a:off x="2" y="6525344"/>
            <a:ext cx="12191999" cy="344500"/>
          </a:xfrm>
          <a:prstGeom prst="rect">
            <a:avLst/>
          </a:prstGeom>
          <a:noFill/>
        </p:spPr>
      </p:pic>
      <p:pic>
        <p:nvPicPr>
          <p:cNvPr id="13" name="Picture 2" descr="E:\Trabajo\Vicerrectorado de Planificación\Presentación Reestructuración de Departamentos\Rec\Fondo Azul.jpg"/>
          <p:cNvPicPr>
            <a:picLocks noChangeAspect="1" noChangeArrowheads="1"/>
          </p:cNvPicPr>
          <p:nvPr userDrawn="1"/>
        </p:nvPicPr>
        <p:blipFill>
          <a:blip r:embed="rId2" cstate="print"/>
          <a:srcRect b="89917"/>
          <a:stretch>
            <a:fillRect/>
          </a:stretch>
        </p:blipFill>
        <p:spPr bwMode="auto">
          <a:xfrm>
            <a:off x="2" y="0"/>
            <a:ext cx="12191999" cy="692696"/>
          </a:xfrm>
          <a:prstGeom prst="rect">
            <a:avLst/>
          </a:prstGeom>
          <a:noFill/>
        </p:spPr>
      </p:pic>
      <p:pic>
        <p:nvPicPr>
          <p:cNvPr id="5" name="Picture 1" descr="E:\Recursos\Logos\Logo UCM 2012\Marca UCM Alternativa logo blanco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29" y="150542"/>
            <a:ext cx="1800200" cy="463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218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E:\Trabajo\Vicerrectorado de Planificación\Presentación Reestructuración de Departamentos\Rec\Fondo muy claro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-1"/>
            <a:ext cx="12191999" cy="6869844"/>
          </a:xfrm>
          <a:prstGeom prst="rect">
            <a:avLst/>
          </a:prstGeom>
          <a:noFill/>
        </p:spPr>
      </p:pic>
      <p:pic>
        <p:nvPicPr>
          <p:cNvPr id="14" name="Picture 2" descr="E:\Trabajo\Vicerrectorado de Planificación\Presentación Reestructuración de Departamentos\Rec\Fondo Azul.jpg"/>
          <p:cNvPicPr>
            <a:picLocks noChangeAspect="1" noChangeArrowheads="1"/>
          </p:cNvPicPr>
          <p:nvPr userDrawn="1"/>
        </p:nvPicPr>
        <p:blipFill>
          <a:blip r:embed="rId3" cstate="print"/>
          <a:srcRect t="94985"/>
          <a:stretch>
            <a:fillRect/>
          </a:stretch>
        </p:blipFill>
        <p:spPr bwMode="auto">
          <a:xfrm>
            <a:off x="2" y="6525344"/>
            <a:ext cx="12191999" cy="344500"/>
          </a:xfrm>
          <a:prstGeom prst="rect">
            <a:avLst/>
          </a:prstGeom>
          <a:noFill/>
        </p:spPr>
      </p:pic>
      <p:pic>
        <p:nvPicPr>
          <p:cNvPr id="13" name="Picture 2" descr="E:\Trabajo\Vicerrectorado de Planificación\Presentación Reestructuración de Departamentos\Rec\Fondo Azul.jpg"/>
          <p:cNvPicPr>
            <a:picLocks noChangeAspect="1" noChangeArrowheads="1"/>
          </p:cNvPicPr>
          <p:nvPr userDrawn="1"/>
        </p:nvPicPr>
        <p:blipFill>
          <a:blip r:embed="rId3" cstate="print"/>
          <a:srcRect b="89917"/>
          <a:stretch>
            <a:fillRect/>
          </a:stretch>
        </p:blipFill>
        <p:spPr bwMode="auto">
          <a:xfrm>
            <a:off x="2" y="0"/>
            <a:ext cx="12191999" cy="692696"/>
          </a:xfrm>
          <a:prstGeom prst="rect">
            <a:avLst/>
          </a:prstGeom>
          <a:noFill/>
        </p:spPr>
      </p:pic>
      <p:pic>
        <p:nvPicPr>
          <p:cNvPr id="20481" name="Picture 1" descr="E:\Recursos\Logos\Logo UCM 2012\Marca UCM Alternativa logo blanco.g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572" y="150543"/>
            <a:ext cx="2400267" cy="463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218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06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Trabajo\Vicerrectorado de Planificación\Presentación Reestructuración de Departamentos\Rec\Fondo Azul.jpg"/>
          <p:cNvPicPr>
            <a:picLocks noChangeAspect="1" noChangeArrowheads="1"/>
          </p:cNvPicPr>
          <p:nvPr userDrawn="1"/>
        </p:nvPicPr>
        <p:blipFill>
          <a:blip r:embed="rId6" cstate="print"/>
          <a:srcRect t="94985"/>
          <a:stretch>
            <a:fillRect/>
          </a:stretch>
        </p:blipFill>
        <p:spPr bwMode="auto">
          <a:xfrm>
            <a:off x="2" y="6525344"/>
            <a:ext cx="12191999" cy="344500"/>
          </a:xfrm>
          <a:prstGeom prst="rect">
            <a:avLst/>
          </a:prstGeom>
          <a:noFill/>
        </p:spPr>
      </p:pic>
      <p:pic>
        <p:nvPicPr>
          <p:cNvPr id="3" name="Picture 2" descr="E:\Trabajo\Vicerrectorado de Planificación\Presentación Reestructuración de Departamentos\Rec\Fondo Azul.jpg"/>
          <p:cNvPicPr>
            <a:picLocks noChangeAspect="1" noChangeArrowheads="1"/>
          </p:cNvPicPr>
          <p:nvPr userDrawn="1"/>
        </p:nvPicPr>
        <p:blipFill>
          <a:blip r:embed="rId6" cstate="print"/>
          <a:srcRect b="89917"/>
          <a:stretch>
            <a:fillRect/>
          </a:stretch>
        </p:blipFill>
        <p:spPr bwMode="auto">
          <a:xfrm>
            <a:off x="2" y="0"/>
            <a:ext cx="12191999" cy="692696"/>
          </a:xfrm>
          <a:prstGeom prst="rect">
            <a:avLst/>
          </a:prstGeom>
          <a:noFill/>
        </p:spPr>
      </p:pic>
      <p:pic>
        <p:nvPicPr>
          <p:cNvPr id="4" name="Picture 1" descr="E:\Recursos\Logos\Logo UCM 2012\Marca UCM Alternativa logo blanco.gif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361" y="114619"/>
            <a:ext cx="2400267" cy="4634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65" r:id="rId3"/>
    <p:sldLayoutId id="214748367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ibliometria.ucm.es/fichaInvestigador/fe/2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scimagojr.com/journalrank.php?country=ES&amp;type=j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6381328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/>
              <a:t>Authorities</a:t>
            </a:r>
            <a:r>
              <a:rPr lang="es-ES" sz="1400" b="1" dirty="0"/>
              <a:t> and </a:t>
            </a:r>
            <a:r>
              <a:rPr lang="es-ES" sz="1400" b="1" dirty="0" err="1"/>
              <a:t>indentifiers</a:t>
            </a:r>
            <a:r>
              <a:rPr lang="es-ES" sz="1400" b="1" dirty="0"/>
              <a:t>: </a:t>
            </a:r>
            <a:r>
              <a:rPr lang="es-ES" sz="1400" b="1" dirty="0" err="1"/>
              <a:t>how</a:t>
            </a:r>
            <a:r>
              <a:rPr lang="es-ES" sz="1400" b="1" dirty="0"/>
              <a:t> to </a:t>
            </a:r>
            <a:r>
              <a:rPr lang="es-ES" sz="1400" b="1" dirty="0" err="1"/>
              <a:t>move</a:t>
            </a:r>
            <a:r>
              <a:rPr lang="es-ES" sz="1400" b="1" dirty="0"/>
              <a:t> forward?: </a:t>
            </a:r>
            <a:r>
              <a:rPr lang="es-ES" sz="1400" dirty="0" err="1"/>
              <a:t>An</a:t>
            </a:r>
            <a:r>
              <a:rPr lang="es-ES" sz="1400" dirty="0"/>
              <a:t> OCLC </a:t>
            </a:r>
            <a:r>
              <a:rPr lang="es-ES" sz="1400" dirty="0" err="1"/>
              <a:t>Research</a:t>
            </a:r>
            <a:r>
              <a:rPr lang="es-ES" sz="1400" dirty="0"/>
              <a:t> mini </a:t>
            </a:r>
            <a:r>
              <a:rPr lang="es-ES" sz="1400" dirty="0" err="1"/>
              <a:t>Symposium</a:t>
            </a:r>
            <a:r>
              <a:rPr lang="es-ES" sz="1400" dirty="0"/>
              <a:t> (3 </a:t>
            </a:r>
            <a:r>
              <a:rPr lang="es-ES" sz="1400" dirty="0" err="1"/>
              <a:t>December</a:t>
            </a:r>
            <a:r>
              <a:rPr lang="es-ES" sz="1400" dirty="0"/>
              <a:t> 2019)</a:t>
            </a:r>
            <a:endParaRPr lang="es-ES" sz="1400" b="1" dirty="0"/>
          </a:p>
        </p:txBody>
      </p:sp>
      <p:sp>
        <p:nvSpPr>
          <p:cNvPr id="5" name="Rectángulo 4"/>
          <p:cNvSpPr/>
          <p:nvPr/>
        </p:nvSpPr>
        <p:spPr>
          <a:xfrm>
            <a:off x="0" y="299695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222222"/>
                </a:solidFill>
                <a:latin typeface="Arial" panose="020B0604020202020204" pitchFamily="34" charset="0"/>
              </a:rPr>
              <a:t>Dialnet</a:t>
            </a:r>
            <a:r>
              <a:rPr lang="en-US" sz="4800" dirty="0">
                <a:solidFill>
                  <a:srgbClr val="222222"/>
                </a:solidFill>
                <a:latin typeface="Arial" panose="020B0604020202020204" pitchFamily="34" charset="0"/>
              </a:rPr>
              <a:t> code: a bridge that joins many </a:t>
            </a:r>
            <a:r>
              <a:rPr lang="en-US" sz="4800" i="1" dirty="0">
                <a:solidFill>
                  <a:srgbClr val="222222"/>
                </a:solidFill>
                <a:latin typeface="Arial" panose="020B0604020202020204" pitchFamily="34" charset="0"/>
              </a:rPr>
              <a:t>ways</a:t>
            </a:r>
            <a:endParaRPr lang="es-ES" sz="4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0" y="378000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Antonio Calderón-Rehecho</a:t>
            </a:r>
          </a:p>
        </p:txBody>
      </p:sp>
    </p:spTree>
    <p:extLst>
      <p:ext uri="{BB962C8B-B14F-4D97-AF65-F5344CB8AC3E}">
        <p14:creationId xmlns:p14="http://schemas.microsoft.com/office/powerpoint/2010/main" val="214682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836712"/>
            <a:ext cx="6627440" cy="52566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8" y="1124744"/>
            <a:ext cx="5284068" cy="44371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890" y="5229200"/>
            <a:ext cx="2376264" cy="11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1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340768"/>
            <a:ext cx="10838950" cy="41044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568" y="5949280"/>
            <a:ext cx="7143750" cy="4286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380" y="5555294"/>
            <a:ext cx="7096125" cy="3714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34292" y="55215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err="1"/>
              <a:t>First</a:t>
            </a:r>
            <a:r>
              <a:rPr lang="es-ES" dirty="0"/>
              <a:t>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999656" y="596050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After</a:t>
            </a:r>
            <a:r>
              <a:rPr lang="es-ES" dirty="0"/>
              <a:t> </a:t>
            </a:r>
            <a:r>
              <a:rPr lang="es-ES" dirty="0" err="1"/>
              <a:t>join</a:t>
            </a:r>
            <a:r>
              <a:rPr lang="es-E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44990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980728"/>
            <a:ext cx="5616624" cy="3482307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1556792"/>
            <a:ext cx="6120680" cy="462056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6840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484784"/>
            <a:ext cx="5440660" cy="40286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908720"/>
            <a:ext cx="6071480" cy="316835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55440" y="764704"/>
            <a:ext cx="457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LAW</a:t>
            </a:r>
            <a:r>
              <a:rPr lang="es-ES" sz="3200" dirty="0"/>
              <a:t>: </a:t>
            </a:r>
            <a:r>
              <a:rPr lang="es-ES" sz="3200" i="1" dirty="0"/>
              <a:t>A </a:t>
            </a:r>
            <a:r>
              <a:rPr lang="es-ES" sz="3200" i="1" dirty="0" err="1"/>
              <a:t>forgotten</a:t>
            </a:r>
            <a:r>
              <a:rPr lang="es-ES" sz="3200" i="1" dirty="0"/>
              <a:t> </a:t>
            </a:r>
            <a:r>
              <a:rPr lang="es-ES" sz="3200" i="1" dirty="0" err="1"/>
              <a:t>world</a:t>
            </a:r>
            <a:endParaRPr lang="es-ES" sz="3200" i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967" y="4483766"/>
            <a:ext cx="5976665" cy="17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5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980728"/>
            <a:ext cx="4105275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836712"/>
            <a:ext cx="5914091" cy="519247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479376" y="4413362"/>
            <a:ext cx="4392488" cy="161582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María Emilia Casas </a:t>
            </a:r>
            <a:r>
              <a:rPr lang="en-US" sz="1100" dirty="0" err="1"/>
              <a:t>Baamonde</a:t>
            </a:r>
            <a:r>
              <a:rPr lang="en-US" sz="1100" dirty="0"/>
              <a:t> (León, 1950) is a Spanish jurist. She was the first woman Professor of </a:t>
            </a:r>
            <a:r>
              <a:rPr lang="en-US" sz="1100" dirty="0" err="1"/>
              <a:t>Labour</a:t>
            </a:r>
            <a:r>
              <a:rPr lang="en-US" sz="1100" dirty="0"/>
              <a:t> Law and Social Security in the country.</a:t>
            </a:r>
          </a:p>
          <a:p>
            <a:r>
              <a:rPr lang="en-US" sz="1100" dirty="0"/>
              <a:t>In 1998, she joined the Constitutional Court as the youngest member in the institution's history. </a:t>
            </a:r>
          </a:p>
          <a:p>
            <a:r>
              <a:rPr lang="en-US" sz="1100" dirty="0"/>
              <a:t>In 2004 she was the first woman to preside over the Constitutional Court of Spain (2004-2011). During her presidency, progress was made in anti-discrimination and equality law. </a:t>
            </a:r>
          </a:p>
          <a:p>
            <a:endParaRPr lang="en-US" sz="1100" dirty="0"/>
          </a:p>
          <a:p>
            <a:r>
              <a:rPr lang="en-US" sz="1100" dirty="0"/>
              <a:t>Translated with www.DeepL.com/Translator (free version)</a:t>
            </a:r>
            <a:endParaRPr lang="es-ES" sz="11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6093296"/>
            <a:ext cx="11712624" cy="6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20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280311"/>
              </p:ext>
            </p:extLst>
          </p:nvPr>
        </p:nvGraphicFramePr>
        <p:xfrm>
          <a:off x="1703512" y="764704"/>
          <a:ext cx="4848226" cy="4251960"/>
        </p:xfrm>
        <a:graphic>
          <a:graphicData uri="http://schemas.openxmlformats.org/drawingml/2006/table">
            <a:tbl>
              <a:tblPr/>
              <a:tblGrid>
                <a:gridCol w="3900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387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Researchers</a:t>
                      </a:r>
                      <a:r>
                        <a:rPr lang="es-ES" baseline="0" dirty="0"/>
                        <a:t> </a:t>
                      </a:r>
                      <a:r>
                        <a:rPr lang="es-ES" baseline="0" dirty="0" err="1"/>
                        <a:t>with</a:t>
                      </a:r>
                      <a:r>
                        <a:rPr lang="es-ES" baseline="0" dirty="0"/>
                        <a:t> </a:t>
                      </a:r>
                      <a:r>
                        <a:rPr lang="es-ES" dirty="0" err="1"/>
                        <a:t>Dialnet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code</a:t>
                      </a:r>
                      <a:endParaRPr lang="es-E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91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  <a:endParaRPr lang="es-E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err="1">
                          <a:effectLst/>
                          <a:latin typeface="Calibri" panose="020F0502020204030204" pitchFamily="34" charset="0"/>
                        </a:rPr>
                        <a:t>Documents</a:t>
                      </a:r>
                      <a:endParaRPr lang="es-E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91">
                <a:tc>
                  <a:txBody>
                    <a:bodyPr/>
                    <a:lstStyle/>
                    <a:p>
                      <a:r>
                        <a:rPr lang="es-ES" sz="1100" dirty="0">
                          <a:effectLst/>
                          <a:latin typeface="Calibri" panose="020F0502020204030204" pitchFamily="34" charset="0"/>
                        </a:rPr>
                        <a:t>CIVIL LAW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effectLst/>
                          <a:latin typeface="Calibri" panose="020F0502020204030204" pitchFamily="34" charset="0"/>
                        </a:rPr>
                        <a:t>2228</a:t>
                      </a:r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91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LABOUR LAW AND SOCIAL SECURITY LAW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effectLst/>
                          <a:latin typeface="Calibri" panose="020F0502020204030204" pitchFamily="34" charset="0"/>
                        </a:rPr>
                        <a:t>2205</a:t>
                      </a:r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91">
                <a:tc>
                  <a:txBody>
                    <a:bodyPr/>
                    <a:lstStyle/>
                    <a:p>
                      <a:r>
                        <a:rPr lang="es-ES" sz="1100" dirty="0">
                          <a:effectLst/>
                          <a:latin typeface="Calibri" panose="020F0502020204030204" pitchFamily="34" charset="0"/>
                        </a:rPr>
                        <a:t>ADMINISTRATIVE LAW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effectLst/>
                          <a:latin typeface="Calibri" panose="020F0502020204030204" pitchFamily="34" charset="0"/>
                        </a:rPr>
                        <a:t>2041</a:t>
                      </a:r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91">
                <a:tc>
                  <a:txBody>
                    <a:bodyPr/>
                    <a:lstStyle/>
                    <a:p>
                      <a:r>
                        <a:rPr lang="es-ES" sz="1100" dirty="0">
                          <a:effectLst/>
                          <a:latin typeface="Calibri" panose="020F0502020204030204" pitchFamily="34" charset="0"/>
                        </a:rPr>
                        <a:t>COSNTITUTIONAL LAW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dirty="0">
                          <a:effectLst/>
                          <a:latin typeface="Calibri" panose="020F0502020204030204" pitchFamily="34" charset="0"/>
                        </a:rPr>
                        <a:t>1884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91">
                <a:tc>
                  <a:txBody>
                    <a:bodyPr/>
                    <a:lstStyle/>
                    <a:p>
                      <a:r>
                        <a:rPr lang="es-ES" sz="1100" dirty="0">
                          <a:effectLst/>
                          <a:latin typeface="Calibri" panose="020F0502020204030204" pitchFamily="34" charset="0"/>
                        </a:rPr>
                        <a:t>FINANCIAL AND TAX LAW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effectLst/>
                          <a:latin typeface="Calibri" panose="020F0502020204030204" pitchFamily="34" charset="0"/>
                        </a:rPr>
                        <a:t>1723</a:t>
                      </a:r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91">
                <a:tc>
                  <a:txBody>
                    <a:bodyPr/>
                    <a:lstStyle/>
                    <a:p>
                      <a:r>
                        <a:rPr lang="es-ES" sz="1100" dirty="0">
                          <a:effectLst/>
                          <a:latin typeface="Calibri" panose="020F0502020204030204" pitchFamily="34" charset="0"/>
                        </a:rPr>
                        <a:t>COMMERCIAL LAW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effectLst/>
                          <a:latin typeface="Calibri" panose="020F0502020204030204" pitchFamily="34" charset="0"/>
                        </a:rPr>
                        <a:t>1707</a:t>
                      </a:r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691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INTERNATIONAL PUBLIC LAW AND INTERNATIONAL RELATIONS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effectLst/>
                          <a:latin typeface="Calibri" panose="020F0502020204030204" pitchFamily="34" charset="0"/>
                        </a:rPr>
                        <a:t>1442</a:t>
                      </a:r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691">
                <a:tc>
                  <a:txBody>
                    <a:bodyPr/>
                    <a:lstStyle/>
                    <a:p>
                      <a:r>
                        <a:rPr lang="es-ES" sz="1100" dirty="0">
                          <a:effectLst/>
                          <a:latin typeface="Calibri" panose="020F0502020204030204" pitchFamily="34" charset="0"/>
                        </a:rPr>
                        <a:t>PROCEDURAL LAW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effectLst/>
                          <a:latin typeface="Calibri" panose="020F0502020204030204" pitchFamily="34" charset="0"/>
                        </a:rPr>
                        <a:t>1007</a:t>
                      </a:r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691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ECCLESIASTICAL LAW OF THE STATE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effectLst/>
                          <a:latin typeface="Calibri" panose="020F0502020204030204" pitchFamily="34" charset="0"/>
                        </a:rPr>
                        <a:t>670</a:t>
                      </a:r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691">
                <a:tc>
                  <a:txBody>
                    <a:bodyPr/>
                    <a:lstStyle/>
                    <a:p>
                      <a:r>
                        <a:rPr lang="es-ES" sz="1100" dirty="0">
                          <a:effectLst/>
                          <a:latin typeface="Calibri" panose="020F0502020204030204" pitchFamily="34" charset="0"/>
                        </a:rPr>
                        <a:t>CRIMINAL LAW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effectLst/>
                          <a:latin typeface="Calibri" panose="020F0502020204030204" pitchFamily="34" charset="0"/>
                        </a:rPr>
                        <a:t>632</a:t>
                      </a:r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691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HISTORY OF LAW AND INSTITUTIONS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effectLst/>
                          <a:latin typeface="Calibri" panose="020F0502020204030204" pitchFamily="34" charset="0"/>
                        </a:rPr>
                        <a:t>545</a:t>
                      </a:r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691">
                <a:tc>
                  <a:txBody>
                    <a:bodyPr/>
                    <a:lstStyle/>
                    <a:p>
                      <a:r>
                        <a:rPr lang="es-ES" sz="1100" dirty="0">
                          <a:effectLst/>
                          <a:latin typeface="Calibri" panose="020F0502020204030204" pitchFamily="34" charset="0"/>
                        </a:rPr>
                        <a:t>PHILOSOPHY OF THE LAW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effectLst/>
                          <a:latin typeface="Calibri" panose="020F0502020204030204" pitchFamily="34" charset="0"/>
                        </a:rPr>
                        <a:t>503</a:t>
                      </a:r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691">
                <a:tc>
                  <a:txBody>
                    <a:bodyPr/>
                    <a:lstStyle/>
                    <a:p>
                      <a:r>
                        <a:rPr lang="es-ES" sz="1100" dirty="0">
                          <a:effectLst/>
                          <a:latin typeface="Calibri" panose="020F0502020204030204" pitchFamily="34" charset="0"/>
                        </a:rPr>
                        <a:t>PRIVATE INTERNATIONAL LAW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>
                          <a:effectLst/>
                          <a:latin typeface="Calibri" panose="020F0502020204030204" pitchFamily="34" charset="0"/>
                        </a:rPr>
                        <a:t>412</a:t>
                      </a:r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691">
                <a:tc>
                  <a:txBody>
                    <a:bodyPr/>
                    <a:lstStyle/>
                    <a:p>
                      <a:r>
                        <a:rPr lang="es-ES" sz="1100" dirty="0">
                          <a:effectLst/>
                          <a:latin typeface="Calibri" panose="020F0502020204030204" pitchFamily="34" charset="0"/>
                        </a:rPr>
                        <a:t>ROMAN LAW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dirty="0">
                          <a:effectLst/>
                          <a:latin typeface="Calibri" panose="020F0502020204030204" pitchFamily="34" charset="0"/>
                        </a:rPr>
                        <a:t>257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51" y="6017762"/>
            <a:ext cx="2676525" cy="41011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51589" y="5139944"/>
            <a:ext cx="299085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C00000"/>
                </a:solidFill>
              </a:rPr>
              <a:t>Documents</a:t>
            </a:r>
            <a:r>
              <a:rPr lang="es-ES" b="1" dirty="0">
                <a:solidFill>
                  <a:srgbClr val="C00000"/>
                </a:solidFill>
              </a:rPr>
              <a:t> in </a:t>
            </a:r>
            <a:r>
              <a:rPr lang="es-ES" b="1" dirty="0" err="1">
                <a:solidFill>
                  <a:srgbClr val="C00000"/>
                </a:solidFill>
              </a:rPr>
              <a:t>Dialnet</a:t>
            </a:r>
            <a:r>
              <a:rPr lang="es-ES" b="1" dirty="0">
                <a:solidFill>
                  <a:srgbClr val="C00000"/>
                </a:solidFill>
              </a:rPr>
              <a:t>: 17.256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624929" y="5139944"/>
            <a:ext cx="161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“Old” figures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82" y="5696496"/>
            <a:ext cx="2853865" cy="30797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570192" y="5819801"/>
            <a:ext cx="181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2019 </a:t>
            </a:r>
            <a:r>
              <a:rPr lang="es-ES" dirty="0" err="1"/>
              <a:t>November</a:t>
            </a:r>
            <a:endParaRPr lang="es-ES" dirty="0"/>
          </a:p>
        </p:txBody>
      </p:sp>
      <p:grpSp>
        <p:nvGrpSpPr>
          <p:cNvPr id="10" name="Grupo 9"/>
          <p:cNvGrpSpPr/>
          <p:nvPr/>
        </p:nvGrpSpPr>
        <p:grpSpPr>
          <a:xfrm>
            <a:off x="7680176" y="404664"/>
            <a:ext cx="3743883" cy="6257925"/>
            <a:chOff x="7704001" y="224430"/>
            <a:chExt cx="3743883" cy="625792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2184" y="224430"/>
              <a:ext cx="3695700" cy="6257925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>
              <a:off x="7704001" y="1404000"/>
              <a:ext cx="3743883" cy="14401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62135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97" y="1486455"/>
            <a:ext cx="5042261" cy="33511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2" y="3705952"/>
            <a:ext cx="4431914" cy="268545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49" y="3629024"/>
            <a:ext cx="4242923" cy="282189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9" y="695237"/>
            <a:ext cx="4768285" cy="23456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264" y="3595632"/>
            <a:ext cx="4106947" cy="236434"/>
          </a:xfrm>
          <a:prstGeom prst="rect">
            <a:avLst/>
          </a:prstGeom>
          <a:ln w="34925">
            <a:solidFill>
              <a:srgbClr val="C00000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49" y="660690"/>
            <a:ext cx="4233863" cy="291952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09" y="3942386"/>
            <a:ext cx="4835749" cy="2541462"/>
          </a:xfrm>
          <a:prstGeom prst="rect">
            <a:avLst/>
          </a:prstGeom>
          <a:ln w="3492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8257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1244824"/>
            <a:ext cx="3816424" cy="41633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644" y="2348880"/>
            <a:ext cx="5616624" cy="149142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783632" y="4077072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In </a:t>
            </a:r>
            <a:r>
              <a:rPr lang="es-ES" sz="3200" dirty="0" err="1"/>
              <a:t>our</a:t>
            </a:r>
            <a:r>
              <a:rPr lang="es-ES" sz="3200" dirty="0"/>
              <a:t> “CRIS”: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A new </a:t>
            </a:r>
            <a:r>
              <a:rPr lang="es-ES" sz="3200" dirty="0" err="1"/>
              <a:t>tab</a:t>
            </a:r>
            <a:endParaRPr lang="es-E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A new </a:t>
            </a:r>
            <a:r>
              <a:rPr lang="es-ES" sz="3200" dirty="0" err="1"/>
              <a:t>identifier</a:t>
            </a:r>
            <a:r>
              <a:rPr lang="es-ES" sz="3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b="1" i="1" dirty="0" err="1"/>
              <a:t>Now</a:t>
            </a:r>
            <a:r>
              <a:rPr lang="es-ES" sz="3200" dirty="0"/>
              <a:t>: 114.826 </a:t>
            </a:r>
            <a:r>
              <a:rPr lang="es-ES" sz="3200" dirty="0" err="1"/>
              <a:t>documents</a:t>
            </a:r>
            <a:r>
              <a:rPr lang="es-ES" sz="3200" dirty="0"/>
              <a:t> + 28.074 </a:t>
            </a:r>
            <a:r>
              <a:rPr lang="es-ES" sz="3200" dirty="0" err="1"/>
              <a:t>Thesis</a:t>
            </a:r>
            <a:endParaRPr lang="es-ES" sz="3200" dirty="0"/>
          </a:p>
          <a:p>
            <a:endParaRPr lang="es-ES" sz="32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336" y="1988840"/>
            <a:ext cx="2377646" cy="117663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264" y="944627"/>
            <a:ext cx="35242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0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908720"/>
            <a:ext cx="7118875" cy="54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71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908720"/>
            <a:ext cx="7799983" cy="542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5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92" y="1060445"/>
            <a:ext cx="2619375" cy="40100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060445"/>
            <a:ext cx="3400425" cy="40100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72000"/>
            <a:ext cx="3024775" cy="671096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063552" y="474730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Full time</a:t>
            </a:r>
          </a:p>
          <a:p>
            <a:pPr algn="ctr"/>
            <a:r>
              <a:rPr lang="es-ES" sz="1000" dirty="0" err="1"/>
              <a:t>All</a:t>
            </a:r>
            <a:r>
              <a:rPr lang="es-ES" dirty="0"/>
              <a:t>  </a:t>
            </a:r>
            <a:r>
              <a:rPr lang="es-ES" sz="1000" dirty="0" err="1"/>
              <a:t>Women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51587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980728"/>
            <a:ext cx="7162006" cy="50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72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908720"/>
            <a:ext cx="7692056" cy="548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14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BAB9694-BF58-41AB-80D2-86FF215CC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1" y="836354"/>
            <a:ext cx="5017645" cy="271955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5B482F-1907-4F1A-B99B-079683116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027" y="3703160"/>
            <a:ext cx="4914992" cy="269935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85CA9A8-8CE7-493A-9AE6-7B4E1BED4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48" y="843698"/>
            <a:ext cx="6219298" cy="271955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C5FBCCAC-EA61-4011-9DB8-A99B6113CBFC}"/>
              </a:ext>
            </a:extLst>
          </p:cNvPr>
          <p:cNvSpPr/>
          <p:nvPr/>
        </p:nvSpPr>
        <p:spPr>
          <a:xfrm>
            <a:off x="3343005" y="1522842"/>
            <a:ext cx="7221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8CB0E9E-7E8F-4CD3-8B58-38017E1B0EAF}"/>
              </a:ext>
            </a:extLst>
          </p:cNvPr>
          <p:cNvSpPr/>
          <p:nvPr/>
        </p:nvSpPr>
        <p:spPr>
          <a:xfrm>
            <a:off x="8184232" y="1164186"/>
            <a:ext cx="7221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65B79C0-C6F1-4EE4-B4CA-250B7A49B61F}"/>
              </a:ext>
            </a:extLst>
          </p:cNvPr>
          <p:cNvSpPr/>
          <p:nvPr/>
        </p:nvSpPr>
        <p:spPr>
          <a:xfrm>
            <a:off x="2963216" y="4293032"/>
            <a:ext cx="7221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70129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772816"/>
            <a:ext cx="7632848" cy="382667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509" y="786886"/>
            <a:ext cx="6078438" cy="376996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40" y="4718419"/>
            <a:ext cx="6073907" cy="170365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393254" y="563899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Secretary of State for 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Ours: Complutense University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8177031" y="2413759"/>
            <a:ext cx="201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His</a:t>
            </a:r>
            <a:r>
              <a:rPr lang="es-ES" dirty="0"/>
              <a:t> </a:t>
            </a:r>
            <a:r>
              <a:rPr lang="es-ES" dirty="0" err="1"/>
              <a:t>Dissertation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8177031" y="3421521"/>
            <a:ext cx="243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Doctoral </a:t>
            </a:r>
            <a:r>
              <a:rPr lang="es-ES" dirty="0" err="1"/>
              <a:t>thesis</a:t>
            </a:r>
            <a:r>
              <a:rPr lang="es-ES" dirty="0"/>
              <a:t> Director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177031" y="4763461"/>
            <a:ext cx="229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Doctoral </a:t>
            </a:r>
            <a:r>
              <a:rPr lang="es-ES" dirty="0" err="1"/>
              <a:t>thesis</a:t>
            </a:r>
            <a:r>
              <a:rPr lang="es-ES" dirty="0"/>
              <a:t> </a:t>
            </a:r>
            <a:r>
              <a:rPr lang="es-ES" dirty="0" err="1"/>
              <a:t>Board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3946315" y="3059668"/>
            <a:ext cx="122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Chemistry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1344" y="620688"/>
            <a:ext cx="54173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 err="1">
                <a:solidFill>
                  <a:schemeClr val="tx2"/>
                </a:solidFill>
              </a:rPr>
              <a:t>What</a:t>
            </a:r>
            <a:r>
              <a:rPr lang="es-ES" sz="4400" b="1" dirty="0">
                <a:solidFill>
                  <a:schemeClr val="tx2"/>
                </a:solidFill>
              </a:rPr>
              <a:t> </a:t>
            </a:r>
            <a:r>
              <a:rPr lang="es-ES" sz="4400" b="1" dirty="0" err="1">
                <a:solidFill>
                  <a:schemeClr val="tx2"/>
                </a:solidFill>
              </a:rPr>
              <a:t>for</a:t>
            </a:r>
            <a:r>
              <a:rPr lang="es-ES" sz="4400" b="1" dirty="0">
                <a:solidFill>
                  <a:schemeClr val="tx2"/>
                </a:solidFill>
              </a:rPr>
              <a:t> “</a:t>
            </a:r>
            <a:r>
              <a:rPr lang="es-ES" sz="4400" b="1" dirty="0" err="1">
                <a:solidFill>
                  <a:schemeClr val="tx2"/>
                </a:solidFill>
              </a:rPr>
              <a:t>scientists</a:t>
            </a:r>
            <a:r>
              <a:rPr lang="es-ES" sz="4400" b="1" dirty="0">
                <a:solidFill>
                  <a:schemeClr val="tx2"/>
                </a:solidFill>
              </a:rPr>
              <a:t>”?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63352" y="1052736"/>
            <a:ext cx="117373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Dialnet </a:t>
            </a:r>
            <a:r>
              <a:rPr lang="es-ES" sz="3600" dirty="0" err="1"/>
              <a:t>code</a:t>
            </a:r>
            <a:r>
              <a:rPr lang="es-ES" sz="3600" dirty="0"/>
              <a:t> </a:t>
            </a:r>
            <a:r>
              <a:rPr lang="es-ES" sz="3600" dirty="0" err="1"/>
              <a:t>is</a:t>
            </a:r>
            <a:r>
              <a:rPr lang="es-ES" sz="3600" dirty="0"/>
              <a:t> </a:t>
            </a:r>
            <a:r>
              <a:rPr lang="es-ES" sz="3600" dirty="0" err="1"/>
              <a:t>very</a:t>
            </a:r>
            <a:r>
              <a:rPr lang="es-ES" sz="3600" dirty="0"/>
              <a:t> </a:t>
            </a:r>
            <a:r>
              <a:rPr lang="es-ES" sz="3600" dirty="0" err="1"/>
              <a:t>useful</a:t>
            </a:r>
            <a:r>
              <a:rPr lang="es-ES" sz="3600" dirty="0"/>
              <a:t> </a:t>
            </a:r>
            <a:r>
              <a:rPr lang="es-ES" sz="3600" dirty="0" err="1"/>
              <a:t>for</a:t>
            </a:r>
            <a:r>
              <a:rPr lang="es-ES" sz="3600" dirty="0"/>
              <a:t> </a:t>
            </a:r>
            <a:r>
              <a:rPr lang="es-ES" sz="3600" dirty="0" err="1"/>
              <a:t>us</a:t>
            </a:r>
            <a:r>
              <a:rPr lang="es-ES" sz="3600" dirty="0"/>
              <a:t> </a:t>
            </a:r>
            <a:r>
              <a:rPr lang="es-ES" sz="3600" dirty="0" err="1"/>
              <a:t>for</a:t>
            </a:r>
            <a:r>
              <a:rPr lang="es-ES" sz="3600" dirty="0"/>
              <a:t> </a:t>
            </a:r>
            <a:r>
              <a:rPr lang="es-ES" sz="3600" dirty="0" err="1"/>
              <a:t>diferent</a:t>
            </a:r>
            <a:r>
              <a:rPr lang="es-ES" sz="3600" dirty="0"/>
              <a:t> </a:t>
            </a:r>
            <a:r>
              <a:rPr lang="es-ES" sz="3600" dirty="0" err="1"/>
              <a:t>reasons</a:t>
            </a:r>
            <a:r>
              <a:rPr lang="es-ES" sz="3600" dirty="0"/>
              <a:t>, in </a:t>
            </a:r>
            <a:r>
              <a:rPr lang="es-ES" sz="3600" dirty="0" err="1"/>
              <a:t>many</a:t>
            </a:r>
            <a:r>
              <a:rPr lang="es-ES" sz="3600" dirty="0"/>
              <a:t> </a:t>
            </a:r>
            <a:r>
              <a:rPr lang="es-ES" sz="3600" dirty="0" err="1"/>
              <a:t>ways</a:t>
            </a:r>
            <a:r>
              <a:rPr lang="es-ES" sz="3600" dirty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 err="1"/>
              <a:t>For</a:t>
            </a:r>
            <a:r>
              <a:rPr lang="es-ES" sz="3600" dirty="0"/>
              <a:t> </a:t>
            </a:r>
            <a:r>
              <a:rPr lang="es-ES" sz="3600" dirty="0" err="1"/>
              <a:t>university</a:t>
            </a:r>
            <a:r>
              <a:rPr lang="es-ES" sz="3600" dirty="0"/>
              <a:t>: a </a:t>
            </a:r>
            <a:r>
              <a:rPr lang="es-ES" sz="3600" dirty="0" err="1"/>
              <a:t>much</a:t>
            </a:r>
            <a:r>
              <a:rPr lang="es-ES" sz="3600" dirty="0"/>
              <a:t> </a:t>
            </a:r>
            <a:r>
              <a:rPr lang="es-ES" sz="3600" dirty="0" err="1"/>
              <a:t>better</a:t>
            </a:r>
            <a:r>
              <a:rPr lang="es-ES" sz="3600" dirty="0"/>
              <a:t> CRIS. </a:t>
            </a:r>
            <a:br>
              <a:rPr lang="es-ES" sz="3600" dirty="0"/>
            </a:br>
            <a:r>
              <a:rPr lang="es-ES" sz="3600" dirty="0" err="1"/>
              <a:t>About</a:t>
            </a:r>
            <a:r>
              <a:rPr lang="es-ES" sz="3600" dirty="0"/>
              <a:t> 150.000 </a:t>
            </a:r>
            <a:r>
              <a:rPr lang="es-ES" sz="3600" dirty="0" err="1"/>
              <a:t>documents</a:t>
            </a:r>
            <a:r>
              <a:rPr lang="es-ES" sz="3600" dirty="0"/>
              <a:t> </a:t>
            </a:r>
            <a:r>
              <a:rPr lang="es-ES" sz="3600" dirty="0" err="1"/>
              <a:t>included</a:t>
            </a:r>
            <a:r>
              <a:rPr lang="es-ES" sz="3600" dirty="0"/>
              <a:t>. People </a:t>
            </a:r>
            <a:r>
              <a:rPr lang="es-ES" sz="3600" dirty="0" err="1"/>
              <a:t>happier</a:t>
            </a:r>
            <a:r>
              <a:rPr lang="es-ES" sz="36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 err="1"/>
              <a:t>For</a:t>
            </a:r>
            <a:r>
              <a:rPr lang="es-ES" sz="3600" dirty="0"/>
              <a:t> Social </a:t>
            </a:r>
            <a:r>
              <a:rPr lang="es-ES" sz="3600" dirty="0" err="1"/>
              <a:t>Sciences</a:t>
            </a:r>
            <a:r>
              <a:rPr lang="es-ES" sz="3600" dirty="0"/>
              <a:t> and </a:t>
            </a:r>
            <a:r>
              <a:rPr lang="es-ES" sz="3600" dirty="0" err="1"/>
              <a:t>Humanities</a:t>
            </a:r>
            <a:r>
              <a:rPr lang="es-ES" sz="3600" dirty="0"/>
              <a:t> </a:t>
            </a:r>
            <a:r>
              <a:rPr lang="es-ES" sz="3600" dirty="0" err="1"/>
              <a:t>researchers</a:t>
            </a:r>
            <a:r>
              <a:rPr lang="es-ES" sz="3600" dirty="0"/>
              <a:t>: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ES" sz="3600" dirty="0" err="1"/>
              <a:t>Their</a:t>
            </a:r>
            <a:r>
              <a:rPr lang="es-ES" sz="3600" dirty="0"/>
              <a:t> </a:t>
            </a:r>
            <a:r>
              <a:rPr lang="es-ES" sz="3600" dirty="0" err="1"/>
              <a:t>research</a:t>
            </a:r>
            <a:r>
              <a:rPr lang="es-ES" sz="3600" dirty="0"/>
              <a:t> </a:t>
            </a:r>
            <a:r>
              <a:rPr lang="es-ES" sz="3600" dirty="0" err="1"/>
              <a:t>becomes</a:t>
            </a:r>
            <a:r>
              <a:rPr lang="es-ES" sz="3600" dirty="0"/>
              <a:t> visible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ES" sz="3600" dirty="0" err="1"/>
              <a:t>They</a:t>
            </a:r>
            <a:r>
              <a:rPr lang="es-ES" sz="3600" dirty="0"/>
              <a:t> can </a:t>
            </a:r>
            <a:r>
              <a:rPr lang="es-ES" sz="3600" dirty="0" err="1"/>
              <a:t>get</a:t>
            </a:r>
            <a:r>
              <a:rPr lang="es-ES" sz="3600" dirty="0"/>
              <a:t> </a:t>
            </a:r>
            <a:r>
              <a:rPr lang="es-ES" sz="3600" dirty="0" err="1"/>
              <a:t>metrics</a:t>
            </a:r>
            <a:r>
              <a:rPr lang="es-ES" sz="3600" dirty="0"/>
              <a:t> </a:t>
            </a:r>
            <a:r>
              <a:rPr lang="es-ES" sz="3600" dirty="0" err="1"/>
              <a:t>indicators</a:t>
            </a:r>
            <a:r>
              <a:rPr lang="es-ES" sz="3600" dirty="0"/>
              <a:t> </a:t>
            </a:r>
            <a:r>
              <a:rPr lang="es-ES" sz="3600" dirty="0" err="1"/>
              <a:t>on</a:t>
            </a:r>
            <a:r>
              <a:rPr lang="es-ES" sz="3600" dirty="0"/>
              <a:t> </a:t>
            </a:r>
            <a:r>
              <a:rPr lang="es-ES" sz="3600" dirty="0" err="1"/>
              <a:t>their</a:t>
            </a:r>
            <a:r>
              <a:rPr lang="es-ES" sz="3600" dirty="0"/>
              <a:t> </a:t>
            </a:r>
            <a:r>
              <a:rPr lang="es-ES" sz="3600" dirty="0" err="1"/>
              <a:t>production</a:t>
            </a:r>
            <a:endParaRPr lang="es-E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 err="1"/>
              <a:t>For</a:t>
            </a:r>
            <a:r>
              <a:rPr lang="es-ES" sz="3600" dirty="0"/>
              <a:t> </a:t>
            </a:r>
            <a:r>
              <a:rPr lang="es-ES" sz="3600" dirty="0" err="1"/>
              <a:t>all</a:t>
            </a:r>
            <a:r>
              <a:rPr lang="es-ES" sz="3600" dirty="0"/>
              <a:t> (“</a:t>
            </a:r>
            <a:r>
              <a:rPr lang="es-ES" sz="3600" dirty="0" err="1"/>
              <a:t>scientists</a:t>
            </a:r>
            <a:r>
              <a:rPr lang="es-ES" sz="3600" dirty="0"/>
              <a:t>” </a:t>
            </a:r>
            <a:r>
              <a:rPr lang="es-ES" sz="3600" dirty="0" err="1"/>
              <a:t>too</a:t>
            </a:r>
            <a:r>
              <a:rPr lang="es-ES" sz="3600" dirty="0"/>
              <a:t>): </a:t>
            </a:r>
            <a:r>
              <a:rPr lang="es-ES" sz="3600" dirty="0" err="1"/>
              <a:t>Thesis</a:t>
            </a:r>
            <a:r>
              <a:rPr lang="es-ES" sz="3600" dirty="0"/>
              <a:t> </a:t>
            </a:r>
          </a:p>
          <a:p>
            <a:r>
              <a:rPr lang="es-ES" sz="3600" dirty="0"/>
              <a:t>						and link to </a:t>
            </a:r>
            <a:r>
              <a:rPr lang="es-ES" sz="3600" dirty="0" err="1"/>
              <a:t>other</a:t>
            </a:r>
            <a:r>
              <a:rPr lang="es-ES" sz="3600" dirty="0"/>
              <a:t> </a:t>
            </a:r>
            <a:r>
              <a:rPr lang="es-ES" sz="3600" dirty="0" err="1"/>
              <a:t>identifiers</a:t>
            </a:r>
            <a:r>
              <a:rPr lang="es-ES" sz="36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" sz="3600" dirty="0"/>
          </a:p>
          <a:p>
            <a:r>
              <a:rPr lang="es-E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403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456587" y="587727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800" dirty="0"/>
              <a:t>acaldero@ucm.es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847528" y="220486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err="1">
                <a:latin typeface="Lucida Handwriting" panose="03010101010101010101" pitchFamily="66" charset="0"/>
              </a:rPr>
              <a:t>Thanks</a:t>
            </a:r>
            <a:r>
              <a:rPr lang="es-ES" sz="7200" dirty="0">
                <a:latin typeface="Lucida Handwriting" panose="03010101010101010101" pitchFamily="66" charset="0"/>
              </a:rPr>
              <a:t>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916832"/>
            <a:ext cx="8280920" cy="4361400"/>
          </a:xfrm>
          <a:prstGeom prst="rect">
            <a:avLst/>
          </a:prstGeom>
        </p:spPr>
      </p:pic>
      <p:pic>
        <p:nvPicPr>
          <p:cNvPr id="3" name="Imagen 2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708" y="951010"/>
            <a:ext cx="8376592" cy="94548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1344" y="2204864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/>
              <a:t>Do </a:t>
            </a:r>
            <a:r>
              <a:rPr lang="es-ES" sz="4800" dirty="0" err="1"/>
              <a:t>we</a:t>
            </a:r>
            <a:r>
              <a:rPr lang="es-ES" sz="4800" dirty="0"/>
              <a:t> </a:t>
            </a:r>
            <a:r>
              <a:rPr lang="es-ES" sz="4800" dirty="0" err="1"/>
              <a:t>have</a:t>
            </a:r>
            <a:r>
              <a:rPr lang="es-ES" sz="4800" dirty="0"/>
              <a:t> a CRIS?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624392" y="606773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In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beginning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99249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052736"/>
            <a:ext cx="9721080" cy="5237563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791744" y="1700808"/>
            <a:ext cx="115212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4835860" y="1700808"/>
            <a:ext cx="115212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1343472" y="3645024"/>
            <a:ext cx="2592288" cy="10536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79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744072" y="2106791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err="1"/>
              <a:t>Scopus</a:t>
            </a:r>
            <a:r>
              <a:rPr lang="es-ES" sz="4000" dirty="0"/>
              <a:t>: 3.407</a:t>
            </a:r>
          </a:p>
          <a:p>
            <a:r>
              <a:rPr lang="es-ES" sz="4000" dirty="0"/>
              <a:t>ORCID: 1.918</a:t>
            </a:r>
          </a:p>
          <a:p>
            <a:r>
              <a:rPr lang="es-ES" sz="4000" dirty="0" err="1"/>
              <a:t>Scholar</a:t>
            </a:r>
            <a:r>
              <a:rPr lang="es-ES" sz="4000" dirty="0"/>
              <a:t>: 1.777</a:t>
            </a:r>
          </a:p>
          <a:p>
            <a:r>
              <a:rPr lang="es-ES" sz="4000" dirty="0" err="1"/>
              <a:t>ResearcherID</a:t>
            </a:r>
            <a:r>
              <a:rPr lang="es-ES" sz="4000" dirty="0"/>
              <a:t>: 578</a:t>
            </a:r>
          </a:p>
          <a:p>
            <a:endParaRPr lang="es-ES" sz="4000" dirty="0"/>
          </a:p>
          <a:p>
            <a:r>
              <a:rPr lang="es-ES" sz="4000" dirty="0" err="1"/>
              <a:t>Dialnet</a:t>
            </a:r>
            <a:r>
              <a:rPr lang="es-ES" sz="4000" dirty="0"/>
              <a:t>: 5.365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168008" y="980728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/>
              <a:t>Our</a:t>
            </a:r>
            <a:r>
              <a:rPr lang="es-ES" sz="4400" dirty="0"/>
              <a:t> </a:t>
            </a:r>
            <a:r>
              <a:rPr lang="es-ES" sz="4400" dirty="0" err="1"/>
              <a:t>researchers</a:t>
            </a:r>
            <a:r>
              <a:rPr lang="es-ES" sz="4400" dirty="0"/>
              <a:t> in…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744072" y="155679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(</a:t>
            </a:r>
            <a:r>
              <a:rPr lang="es-ES" sz="2400" b="1" dirty="0" err="1">
                <a:solidFill>
                  <a:srgbClr val="FF0000"/>
                </a:solidFill>
              </a:rPr>
              <a:t>with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identified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code</a:t>
            </a:r>
            <a:r>
              <a:rPr lang="es-ES" sz="2400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844824"/>
            <a:ext cx="6120341" cy="33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1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02441" y="856624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/>
              <a:t>Spanish</a:t>
            </a:r>
            <a:r>
              <a:rPr lang="es-ES" sz="5400" dirty="0"/>
              <a:t> </a:t>
            </a:r>
            <a:r>
              <a:rPr lang="es-ES" sz="5400" dirty="0" err="1"/>
              <a:t>Journals</a:t>
            </a:r>
            <a:r>
              <a:rPr lang="es-ES" sz="5400" dirty="0"/>
              <a:t> </a:t>
            </a:r>
            <a:r>
              <a:rPr lang="es-ES" sz="2400" dirty="0"/>
              <a:t>in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034555" y="1988840"/>
            <a:ext cx="10917832" cy="2880320"/>
            <a:chOff x="1199456" y="1763946"/>
            <a:chExt cx="10917832" cy="2880320"/>
          </a:xfrm>
        </p:grpSpPr>
        <p:sp>
          <p:nvSpPr>
            <p:cNvPr id="2" name="Rectángulo 1"/>
            <p:cNvSpPr/>
            <p:nvPr/>
          </p:nvSpPr>
          <p:spPr>
            <a:xfrm>
              <a:off x="1199456" y="1945501"/>
              <a:ext cx="864096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4800" dirty="0"/>
                <a:t>126  JCR			1.448  GSM</a:t>
              </a:r>
            </a:p>
            <a:p>
              <a:r>
                <a:rPr lang="es-ES" sz="4800" dirty="0"/>
                <a:t>380  </a:t>
              </a:r>
              <a:r>
                <a:rPr lang="es-ES" sz="4800" dirty="0" err="1"/>
                <a:t>WoS</a:t>
              </a:r>
              <a:r>
                <a:rPr lang="es-ES" sz="4800" dirty="0"/>
                <a:t>			3.436  MIAR</a:t>
              </a:r>
            </a:p>
            <a:p>
              <a:r>
                <a:rPr lang="es-ES" sz="4800" dirty="0"/>
                <a:t>571  SJR			5.738  DIALNET</a:t>
              </a:r>
            </a:p>
          </p:txBody>
        </p:sp>
        <p:pic>
          <p:nvPicPr>
            <p:cNvPr id="4" name="Imagen 3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3472" y="4253825"/>
              <a:ext cx="3405971" cy="390441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3915" y="2789880"/>
              <a:ext cx="1530345" cy="392396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2203" y="1763946"/>
              <a:ext cx="2073771" cy="734801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20336" y="3184640"/>
              <a:ext cx="2996952" cy="288769"/>
            </a:xfrm>
            <a:prstGeom prst="rect">
              <a:avLst/>
            </a:prstGeom>
          </p:spPr>
        </p:pic>
      </p:grpSp>
      <p:sp>
        <p:nvSpPr>
          <p:cNvPr id="11" name="CuadroTexto 10"/>
          <p:cNvSpPr txBox="1"/>
          <p:nvPr/>
        </p:nvSpPr>
        <p:spPr>
          <a:xfrm>
            <a:off x="1175148" y="5298741"/>
            <a:ext cx="442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err="1"/>
              <a:t>Humanities</a:t>
            </a:r>
            <a:r>
              <a:rPr lang="es-ES" sz="4000" dirty="0"/>
              <a:t>: 2.628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616315" y="5298741"/>
            <a:ext cx="4784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/>
              <a:t>Social </a:t>
            </a:r>
            <a:r>
              <a:rPr lang="es-ES" sz="4000" dirty="0" err="1"/>
              <a:t>Sciences</a:t>
            </a:r>
            <a:r>
              <a:rPr lang="es-ES" sz="4000" dirty="0"/>
              <a:t>: 3.705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982561" y="600297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Some</a:t>
            </a:r>
            <a:r>
              <a:rPr lang="es-ES" dirty="0"/>
              <a:t> of </a:t>
            </a:r>
            <a:r>
              <a:rPr lang="es-ES" dirty="0" err="1"/>
              <a:t>them</a:t>
            </a:r>
            <a:r>
              <a:rPr lang="es-ES" dirty="0"/>
              <a:t> are </a:t>
            </a:r>
            <a:r>
              <a:rPr lang="es-ES" dirty="0" err="1"/>
              <a:t>multidisciplinary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064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412776"/>
            <a:ext cx="86409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1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124744"/>
            <a:ext cx="6249643" cy="410445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803404" y="1844824"/>
            <a:ext cx="6377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err="1"/>
              <a:t>Not</a:t>
            </a:r>
            <a:r>
              <a:rPr lang="es-ES" sz="4800" dirty="0"/>
              <a:t> </a:t>
            </a:r>
            <a:r>
              <a:rPr lang="es-ES" sz="4800" dirty="0" err="1"/>
              <a:t>all</a:t>
            </a:r>
            <a:r>
              <a:rPr lang="es-ES" sz="4800" dirty="0"/>
              <a:t> are </a:t>
            </a:r>
            <a:r>
              <a:rPr lang="es-ES" sz="4800" dirty="0" err="1"/>
              <a:t>working</a:t>
            </a:r>
            <a:r>
              <a:rPr lang="es-ES" sz="4800" dirty="0"/>
              <a:t> </a:t>
            </a:r>
            <a:r>
              <a:rPr lang="es-ES" sz="4800" dirty="0" err="1"/>
              <a:t>now</a:t>
            </a:r>
            <a:r>
              <a:rPr lang="es-ES" sz="4800" dirty="0"/>
              <a:t>!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48127" y="2934236"/>
            <a:ext cx="44336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dirty="0" err="1"/>
              <a:t>Retirees</a:t>
            </a:r>
            <a:r>
              <a:rPr lang="es-ES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dirty="0" err="1"/>
              <a:t>Deaths</a:t>
            </a:r>
            <a:endParaRPr lang="es-E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dirty="0" err="1"/>
              <a:t>Only</a:t>
            </a:r>
            <a:r>
              <a:rPr lang="es-ES" sz="3600" dirty="0"/>
              <a:t> </a:t>
            </a:r>
            <a:r>
              <a:rPr lang="es-ES" sz="3600" dirty="0" err="1"/>
              <a:t>during</a:t>
            </a:r>
            <a:r>
              <a:rPr lang="es-ES" sz="3600" dirty="0"/>
              <a:t>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b="1" i="1" dirty="0" err="1"/>
              <a:t>Duplicates</a:t>
            </a:r>
            <a:endParaRPr lang="es-ES" sz="3600" b="1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855640" y="5674892"/>
            <a:ext cx="8826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800" dirty="0" err="1"/>
              <a:t>Not</a:t>
            </a:r>
            <a:r>
              <a:rPr lang="es-ES" sz="4800" dirty="0"/>
              <a:t> </a:t>
            </a:r>
            <a:r>
              <a:rPr lang="es-ES" sz="4800" dirty="0" err="1"/>
              <a:t>all</a:t>
            </a:r>
            <a:r>
              <a:rPr lang="es-ES" sz="4800" dirty="0"/>
              <a:t> </a:t>
            </a:r>
            <a:r>
              <a:rPr lang="es-ES" sz="4800" dirty="0" err="1"/>
              <a:t>working</a:t>
            </a:r>
            <a:r>
              <a:rPr lang="es-ES" sz="4800" dirty="0"/>
              <a:t> </a:t>
            </a:r>
            <a:r>
              <a:rPr lang="es-ES" sz="4800" dirty="0" err="1"/>
              <a:t>now</a:t>
            </a:r>
            <a:r>
              <a:rPr lang="es-ES" sz="4800" dirty="0"/>
              <a:t> are </a:t>
            </a:r>
            <a:r>
              <a:rPr lang="es-ES" sz="4800" dirty="0" err="1"/>
              <a:t>identified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2589885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836711"/>
            <a:ext cx="4320480" cy="227768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1196752"/>
            <a:ext cx="4312465" cy="432048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3277586"/>
            <a:ext cx="4320480" cy="277572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9264352" y="23488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Library </a:t>
            </a:r>
            <a:r>
              <a:rPr lang="es-ES" dirty="0" err="1"/>
              <a:t>Science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503712" y="37170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Education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503712" y="1103751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Medicine</a:t>
            </a:r>
          </a:p>
          <a:p>
            <a:pPr algn="ctr"/>
            <a:r>
              <a:rPr lang="es-ES" dirty="0"/>
              <a:t>(</a:t>
            </a:r>
            <a:r>
              <a:rPr lang="es-ES" dirty="0" err="1"/>
              <a:t>ours</a:t>
            </a:r>
            <a:r>
              <a:rPr lang="es-ES" dirty="0"/>
              <a:t>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872" y="2718212"/>
            <a:ext cx="1584176" cy="1812105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6168008" y="3114394"/>
            <a:ext cx="4968552" cy="1440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551384" y="1750083"/>
            <a:ext cx="3672408" cy="598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119336" y="4525810"/>
            <a:ext cx="3456384" cy="598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1647739" y="5239400"/>
            <a:ext cx="4968552" cy="440393"/>
          </a:xfrm>
          <a:prstGeom prst="line">
            <a:avLst/>
          </a:prstGeom>
          <a:ln w="349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140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363</Words>
  <Application>Microsoft Office PowerPoint</Application>
  <PresentationFormat>Widescreen</PresentationFormat>
  <Paragraphs>100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Lucida Handwriting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Dialnet code: a bridge that joins many ways</dc:title>
  <dc:creator>Antonio Calderón-Rehecho</dc:creator>
  <cp:lastModifiedBy>McNicol,Jeanette</cp:lastModifiedBy>
  <cp:revision>60</cp:revision>
  <dcterms:created xsi:type="dcterms:W3CDTF">2016-10-17T15:47:14Z</dcterms:created>
  <dcterms:modified xsi:type="dcterms:W3CDTF">2019-12-16T20:28:24Z</dcterms:modified>
</cp:coreProperties>
</file>