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2" r:id="rId5"/>
  </p:sldMasterIdLst>
  <p:notesMasterIdLst>
    <p:notesMasterId r:id="rId44"/>
  </p:notesMasterIdLst>
  <p:handoutMasterIdLst>
    <p:handoutMasterId r:id="rId45"/>
  </p:handoutMasterIdLst>
  <p:sldIdLst>
    <p:sldId id="518" r:id="rId6"/>
    <p:sldId id="520" r:id="rId7"/>
    <p:sldId id="519" r:id="rId8"/>
    <p:sldId id="521" r:id="rId9"/>
    <p:sldId id="522" r:id="rId10"/>
    <p:sldId id="523" r:id="rId11"/>
    <p:sldId id="524" r:id="rId12"/>
    <p:sldId id="525" r:id="rId13"/>
    <p:sldId id="526" r:id="rId14"/>
    <p:sldId id="554" r:id="rId15"/>
    <p:sldId id="553" r:id="rId16"/>
    <p:sldId id="528" r:id="rId17"/>
    <p:sldId id="1278" r:id="rId18"/>
    <p:sldId id="1277" r:id="rId19"/>
    <p:sldId id="481" r:id="rId20"/>
    <p:sldId id="531" r:id="rId21"/>
    <p:sldId id="529" r:id="rId22"/>
    <p:sldId id="532" r:id="rId23"/>
    <p:sldId id="533" r:id="rId24"/>
    <p:sldId id="534" r:id="rId25"/>
    <p:sldId id="535" r:id="rId26"/>
    <p:sldId id="527" r:id="rId27"/>
    <p:sldId id="536" r:id="rId28"/>
    <p:sldId id="537" r:id="rId29"/>
    <p:sldId id="539" r:id="rId30"/>
    <p:sldId id="540" r:id="rId31"/>
    <p:sldId id="542" r:id="rId32"/>
    <p:sldId id="541" r:id="rId33"/>
    <p:sldId id="543" r:id="rId34"/>
    <p:sldId id="544" r:id="rId35"/>
    <p:sldId id="545" r:id="rId36"/>
    <p:sldId id="546" r:id="rId37"/>
    <p:sldId id="547" r:id="rId38"/>
    <p:sldId id="548" r:id="rId39"/>
    <p:sldId id="559" r:id="rId40"/>
    <p:sldId id="556" r:id="rId41"/>
    <p:sldId id="557" r:id="rId42"/>
    <p:sldId id="1279" r:id="rId43"/>
  </p:sldIdLst>
  <p:sldSz cx="9144000" cy="5143500" type="screen16x9"/>
  <p:notesSz cx="9144000" cy="6858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808">
          <p15:clr>
            <a:srgbClr val="A4A3A4"/>
          </p15:clr>
        </p15:guide>
        <p15:guide id="2" pos="557">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Brannon,Brittany" initials="B" lastIdx="12" clrIdx="0">
    <p:extLst>
      <p:ext uri="{19B8F6BF-5375-455C-9EA6-DF929625EA0E}">
        <p15:presenceInfo xmlns:p15="http://schemas.microsoft.com/office/powerpoint/2012/main" userId="S::brannonb@oclc.org::9f666ec5-3d9e-4451-98c9-e40436b25180" providerId="AD"/>
      </p:ext>
    </p:extLst>
  </p:cmAuthor>
  <p:cmAuthor id="2" name="Faniel,Ixchel" initials="F" lastIdx="13" clrIdx="1">
    <p:extLst>
      <p:ext uri="{19B8F6BF-5375-455C-9EA6-DF929625EA0E}">
        <p15:presenceInfo xmlns:p15="http://schemas.microsoft.com/office/powerpoint/2012/main" userId="S::fanielI@oclc.org::faa4caba-7609-4fed-a42f-e3dc4cb6d3c5"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790018"/>
    <a:srgbClr val="E7ECE9"/>
    <a:srgbClr val="CFE3FD"/>
    <a:srgbClr val="FFCC00"/>
    <a:srgbClr val="7E1857"/>
    <a:srgbClr val="DF6D17"/>
    <a:srgbClr val="CD6415"/>
    <a:srgbClr val="DACCD2"/>
    <a:srgbClr val="CBD6CF"/>
    <a:srgbClr val="EDE7EA"/>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763" autoAdjust="0"/>
    <p:restoredTop sz="91209" autoAdjust="0"/>
  </p:normalViewPr>
  <p:slideViewPr>
    <p:cSldViewPr snapToGrid="0" snapToObjects="1">
      <p:cViewPr varScale="1">
        <p:scale>
          <a:sx n="81" d="100"/>
          <a:sy n="81" d="100"/>
        </p:scale>
        <p:origin x="892" y="52"/>
      </p:cViewPr>
      <p:guideLst>
        <p:guide orient="horz" pos="1808"/>
        <p:guide pos="557"/>
      </p:guideLst>
    </p:cSldViewPr>
  </p:slideViewPr>
  <p:notesTextViewPr>
    <p:cViewPr>
      <p:scale>
        <a:sx n="3" d="2"/>
        <a:sy n="3" d="2"/>
      </p:scale>
      <p:origin x="0" y="0"/>
    </p:cViewPr>
  </p:notesTextViewPr>
  <p:sorterViewPr>
    <p:cViewPr varScale="1">
      <p:scale>
        <a:sx n="1" d="1"/>
        <a:sy n="1" d="1"/>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3" Type="http://schemas.openxmlformats.org/officeDocument/2006/relationships/customXml" Target="../customXml/item3.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commentAuthors" Target="commentAuthor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41" Type="http://schemas.openxmlformats.org/officeDocument/2006/relationships/slide" Target="slides/slide36.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handoutMaster" Target="handoutMasters/handoutMaster1.xml"/><Relationship Id="rId5" Type="http://schemas.openxmlformats.org/officeDocument/2006/relationships/slideMaster" Target="slideMasters/slideMaster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theme" Target="theme/theme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notesMaster" Target="notesMasters/notesMaster1.xml"/><Relationship Id="rId4" Type="http://schemas.openxmlformats.org/officeDocument/2006/relationships/customXml" Target="../customXml/item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viewProps" Target="viewProps.xml"/><Relationship Id="rId8" Type="http://schemas.openxmlformats.org/officeDocument/2006/relationships/slide" Target="slides/slide3.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5179484" y="0"/>
            <a:ext cx="3962400" cy="342900"/>
          </a:xfrm>
          <a:prstGeom prst="rect">
            <a:avLst/>
          </a:prstGeom>
        </p:spPr>
        <p:txBody>
          <a:bodyPr vert="horz" lIns="91440" tIns="45720" rIns="91440" bIns="45720" rtlCol="0"/>
          <a:lstStyle>
            <a:lvl1pPr algn="r">
              <a:defRPr sz="1200"/>
            </a:lvl1pPr>
          </a:lstStyle>
          <a:p>
            <a:fld id="{1EA7726C-ACAE-124E-B040-09E55DEF4DA0}" type="datetimeFigureOut">
              <a:rPr lang="en-US" smtClean="0"/>
              <a:t>10/30/2019</a:t>
            </a:fld>
            <a:endParaRPr lang="en-US" dirty="0"/>
          </a:p>
        </p:txBody>
      </p:sp>
      <p:sp>
        <p:nvSpPr>
          <p:cNvPr id="4" name="Footer Placeholder 3"/>
          <p:cNvSpPr>
            <a:spLocks noGrp="1"/>
          </p:cNvSpPr>
          <p:nvPr>
            <p:ph type="ftr" sz="quarter" idx="2"/>
          </p:nvPr>
        </p:nvSpPr>
        <p:spPr>
          <a:xfrm>
            <a:off x="0" y="6513910"/>
            <a:ext cx="3962400" cy="342900"/>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5179484" y="6513910"/>
            <a:ext cx="3962400" cy="342900"/>
          </a:xfrm>
          <a:prstGeom prst="rect">
            <a:avLst/>
          </a:prstGeom>
        </p:spPr>
        <p:txBody>
          <a:bodyPr vert="horz" lIns="91440" tIns="45720" rIns="91440" bIns="45720" rtlCol="0" anchor="b"/>
          <a:lstStyle>
            <a:lvl1pPr algn="r">
              <a:defRPr sz="1200"/>
            </a:lvl1pPr>
          </a:lstStyle>
          <a:p>
            <a:fld id="{681C18C3-2E63-8349-A502-4ACA2BEDD3E4}" type="slidenum">
              <a:rPr lang="en-US" smtClean="0"/>
              <a:t>‹#›</a:t>
            </a:fld>
            <a:endParaRPr lang="en-US" dirty="0"/>
          </a:p>
        </p:txBody>
      </p:sp>
    </p:spTree>
    <p:extLst>
      <p:ext uri="{BB962C8B-B14F-4D97-AF65-F5344CB8AC3E}">
        <p14:creationId xmlns:p14="http://schemas.microsoft.com/office/powerpoint/2010/main" val="86118985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44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5180013" y="0"/>
            <a:ext cx="3962400" cy="344488"/>
          </a:xfrm>
          <a:prstGeom prst="rect">
            <a:avLst/>
          </a:prstGeom>
        </p:spPr>
        <p:txBody>
          <a:bodyPr vert="horz" lIns="91440" tIns="45720" rIns="91440" bIns="45720" rtlCol="0"/>
          <a:lstStyle>
            <a:lvl1pPr algn="r">
              <a:defRPr sz="1200"/>
            </a:lvl1pPr>
          </a:lstStyle>
          <a:p>
            <a:fld id="{338DFDC9-6E4B-4BF1-A110-B0C9AD903489}" type="datetimeFigureOut">
              <a:rPr lang="en-US" smtClean="0"/>
              <a:t>10/30/2019</a:t>
            </a:fld>
            <a:endParaRPr lang="en-US" dirty="0"/>
          </a:p>
        </p:txBody>
      </p:sp>
      <p:sp>
        <p:nvSpPr>
          <p:cNvPr id="4" name="Slide Image Placeholder 3"/>
          <p:cNvSpPr>
            <a:spLocks noGrp="1" noRot="1" noChangeAspect="1"/>
          </p:cNvSpPr>
          <p:nvPr>
            <p:ph type="sldImg" idx="2"/>
          </p:nvPr>
        </p:nvSpPr>
        <p:spPr>
          <a:xfrm>
            <a:off x="2514600" y="857250"/>
            <a:ext cx="4114800" cy="2314575"/>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914400" y="3300413"/>
            <a:ext cx="7315200" cy="2700337"/>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6513513"/>
            <a:ext cx="3962400" cy="3444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5180013" y="6513513"/>
            <a:ext cx="3962400" cy="344487"/>
          </a:xfrm>
          <a:prstGeom prst="rect">
            <a:avLst/>
          </a:prstGeom>
        </p:spPr>
        <p:txBody>
          <a:bodyPr vert="horz" lIns="91440" tIns="45720" rIns="91440" bIns="45720" rtlCol="0" anchor="b"/>
          <a:lstStyle>
            <a:lvl1pPr algn="r">
              <a:defRPr sz="1200"/>
            </a:lvl1pPr>
          </a:lstStyle>
          <a:p>
            <a:fld id="{8E6C71B2-3899-495F-9AFF-770FBD0A9265}" type="slidenum">
              <a:rPr lang="en-US" smtClean="0"/>
              <a:t>‹#›</a:t>
            </a:fld>
            <a:endParaRPr lang="en-US" dirty="0"/>
          </a:p>
        </p:txBody>
      </p:sp>
    </p:spTree>
    <p:extLst>
      <p:ext uri="{BB962C8B-B14F-4D97-AF65-F5344CB8AC3E}">
        <p14:creationId xmlns:p14="http://schemas.microsoft.com/office/powerpoint/2010/main" val="124518299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841375" y="642938"/>
            <a:ext cx="5318125" cy="2990850"/>
          </a:xfrm>
        </p:spPr>
      </p:sp>
      <p:sp>
        <p:nvSpPr>
          <p:cNvPr id="3" name="Notes Placeholder 2"/>
          <p:cNvSpPr>
            <a:spLocks noGrp="1"/>
          </p:cNvSpPr>
          <p:nvPr>
            <p:ph type="body" idx="1"/>
          </p:nvPr>
        </p:nvSpPr>
        <p:spPr/>
        <p:txBody>
          <a:bodyPr/>
          <a:lstStyle/>
          <a:p>
            <a:endParaRPr lang="en-US" sz="2800" dirty="0"/>
          </a:p>
        </p:txBody>
      </p:sp>
      <p:sp>
        <p:nvSpPr>
          <p:cNvPr id="4" name="Slide Number Placeholder 3"/>
          <p:cNvSpPr>
            <a:spLocks noGrp="1"/>
          </p:cNvSpPr>
          <p:nvPr>
            <p:ph type="sldNum" sz="quarter" idx="5"/>
          </p:nvPr>
        </p:nvSpPr>
        <p:spPr/>
        <p:txBody>
          <a:bodyPr/>
          <a:lstStyle/>
          <a:p>
            <a:fld id="{413147EF-3021-45A5-9913-DFA74141326A}" type="slidenum">
              <a:rPr lang="en-US" smtClean="0"/>
              <a:t>2</a:t>
            </a:fld>
            <a:endParaRPr lang="en-US" dirty="0"/>
          </a:p>
        </p:txBody>
      </p:sp>
      <p:sp>
        <p:nvSpPr>
          <p:cNvPr id="5" name="Footer Placeholder 4">
            <a:extLst>
              <a:ext uri="{FF2B5EF4-FFF2-40B4-BE49-F238E27FC236}">
                <a16:creationId xmlns:a16="http://schemas.microsoft.com/office/drawing/2014/main" id="{7597B757-B313-4E78-A352-462FE9AD6454}"/>
              </a:ext>
            </a:extLst>
          </p:cNvPr>
          <p:cNvSpPr>
            <a:spLocks noGrp="1"/>
          </p:cNvSpPr>
          <p:nvPr>
            <p:ph type="ftr" sz="quarter" idx="4"/>
          </p:nvPr>
        </p:nvSpPr>
        <p:spPr/>
        <p:txBody>
          <a:bodyPr/>
          <a:lstStyle/>
          <a:p>
            <a:endParaRPr lang="en-US" dirty="0"/>
          </a:p>
        </p:txBody>
      </p:sp>
    </p:spTree>
    <p:extLst>
      <p:ext uri="{BB962C8B-B14F-4D97-AF65-F5344CB8AC3E}">
        <p14:creationId xmlns:p14="http://schemas.microsoft.com/office/powerpoint/2010/main" val="103151187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3"/>
        <p:cNvGrpSpPr/>
        <p:nvPr/>
      </p:nvGrpSpPr>
      <p:grpSpPr>
        <a:xfrm>
          <a:off x="0" y="0"/>
          <a:ext cx="0" cy="0"/>
          <a:chOff x="0" y="0"/>
          <a:chExt cx="0" cy="0"/>
        </a:xfrm>
      </p:grpSpPr>
      <p:sp>
        <p:nvSpPr>
          <p:cNvPr id="104" name="Google Shape;104;g652ae166b7_2_5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05" name="Google Shape;105;g652ae166b7_2_53: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extLst>
      <p:ext uri="{BB962C8B-B14F-4D97-AF65-F5344CB8AC3E}">
        <p14:creationId xmlns:p14="http://schemas.microsoft.com/office/powerpoint/2010/main" val="295753202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3"/>
        <p:cNvGrpSpPr/>
        <p:nvPr/>
      </p:nvGrpSpPr>
      <p:grpSpPr>
        <a:xfrm>
          <a:off x="0" y="0"/>
          <a:ext cx="0" cy="0"/>
          <a:chOff x="0" y="0"/>
          <a:chExt cx="0" cy="0"/>
        </a:xfrm>
      </p:grpSpPr>
      <p:sp>
        <p:nvSpPr>
          <p:cNvPr id="124" name="Google Shape;124;g64aa7657b3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5" name="Google Shape;125;g64aa7657b3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35919802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9"/>
        <p:cNvGrpSpPr/>
        <p:nvPr/>
      </p:nvGrpSpPr>
      <p:grpSpPr>
        <a:xfrm>
          <a:off x="0" y="0"/>
          <a:ext cx="0" cy="0"/>
          <a:chOff x="0" y="0"/>
          <a:chExt cx="0" cy="0"/>
        </a:xfrm>
      </p:grpSpPr>
      <p:sp>
        <p:nvSpPr>
          <p:cNvPr id="130" name="Google Shape;130;g64aa7657b3_0_5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1" name="Google Shape;131;g64aa7657b3_0_5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85561858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7"/>
        <p:cNvGrpSpPr/>
        <p:nvPr/>
      </p:nvGrpSpPr>
      <p:grpSpPr>
        <a:xfrm>
          <a:off x="0" y="0"/>
          <a:ext cx="0" cy="0"/>
          <a:chOff x="0" y="0"/>
          <a:chExt cx="0" cy="0"/>
        </a:xfrm>
      </p:grpSpPr>
      <p:sp>
        <p:nvSpPr>
          <p:cNvPr id="138" name="Google Shape;138;g64aa7657b3_0_10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9" name="Google Shape;139;g64aa7657b3_0_10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8866443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5"/>
        <p:cNvGrpSpPr/>
        <p:nvPr/>
      </p:nvGrpSpPr>
      <p:grpSpPr>
        <a:xfrm>
          <a:off x="0" y="0"/>
          <a:ext cx="0" cy="0"/>
          <a:chOff x="0" y="0"/>
          <a:chExt cx="0" cy="0"/>
        </a:xfrm>
      </p:grpSpPr>
      <p:sp>
        <p:nvSpPr>
          <p:cNvPr id="146" name="Google Shape;146;g64aa7657b3_0_11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7" name="Google Shape;147;g64aa7657b3_0_1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6723294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1"/>
        <p:cNvGrpSpPr/>
        <p:nvPr/>
      </p:nvGrpSpPr>
      <p:grpSpPr>
        <a:xfrm>
          <a:off x="0" y="0"/>
          <a:ext cx="0" cy="0"/>
          <a:chOff x="0" y="0"/>
          <a:chExt cx="0" cy="0"/>
        </a:xfrm>
      </p:grpSpPr>
      <p:sp>
        <p:nvSpPr>
          <p:cNvPr id="152" name="Google Shape;152;g64aa7657b3_0_12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3" name="Google Shape;153;g64aa7657b3_0_12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95404686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8"/>
        <p:cNvGrpSpPr/>
        <p:nvPr/>
      </p:nvGrpSpPr>
      <p:grpSpPr>
        <a:xfrm>
          <a:off x="0" y="0"/>
          <a:ext cx="0" cy="0"/>
          <a:chOff x="0" y="0"/>
          <a:chExt cx="0" cy="0"/>
        </a:xfrm>
      </p:grpSpPr>
      <p:sp>
        <p:nvSpPr>
          <p:cNvPr id="159" name="Google Shape;159;g64c702bf2a_0_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0" name="Google Shape;160;g64c702bf2a_0_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5227514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E6C71B2-3899-495F-9AFF-770FBD0A9265}" type="slidenum">
              <a:rPr lang="en-US" smtClean="0"/>
              <a:t>11</a:t>
            </a:fld>
            <a:endParaRPr lang="en-US" dirty="0"/>
          </a:p>
        </p:txBody>
      </p:sp>
    </p:spTree>
    <p:extLst>
      <p:ext uri="{BB962C8B-B14F-4D97-AF65-F5344CB8AC3E}">
        <p14:creationId xmlns:p14="http://schemas.microsoft.com/office/powerpoint/2010/main" val="181934054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1"/>
        <p:cNvGrpSpPr/>
        <p:nvPr/>
      </p:nvGrpSpPr>
      <p:grpSpPr>
        <a:xfrm>
          <a:off x="0" y="0"/>
          <a:ext cx="0" cy="0"/>
          <a:chOff x="0" y="0"/>
          <a:chExt cx="0" cy="0"/>
        </a:xfrm>
      </p:grpSpPr>
      <p:sp>
        <p:nvSpPr>
          <p:cNvPr id="172" name="Google Shape;172;g652ae166b7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73" name="Google Shape;173;g652ae166b7_0_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15350528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idx="10"/>
          </p:nvPr>
        </p:nvSpPr>
        <p:spPr/>
        <p:txBody>
          <a:bodyPr/>
          <a:lstStyle/>
          <a:p>
            <a:pPr algn="r"/>
            <a:fld id="{A943AD83-E783-410B-B733-DB305456E68B}" type="slidenum">
              <a:rPr lang="en-US" sz="1400" b="0" strike="noStrike" spc="-1" smtClean="0">
                <a:latin typeface="Times New Roman"/>
              </a:rPr>
              <a:t>13</a:t>
            </a:fld>
            <a:endParaRPr lang="en-US" sz="1400" b="0" strike="noStrike" spc="-1">
              <a:latin typeface="Times New Roman"/>
            </a:endParaRPr>
          </a:p>
        </p:txBody>
      </p:sp>
    </p:spTree>
    <p:extLst>
      <p:ext uri="{BB962C8B-B14F-4D97-AF65-F5344CB8AC3E}">
        <p14:creationId xmlns:p14="http://schemas.microsoft.com/office/powerpoint/2010/main" val="178361825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a:prstGeom prst="rect">
            <a:avLst/>
          </a:prstGeom>
          <a:noFill/>
          <a:ln w="12700">
            <a:solidFill>
              <a:prstClr val="black"/>
            </a:solidFill>
          </a:ln>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0"/>
          </p:nvPr>
        </p:nvSpPr>
        <p:spPr/>
        <p:txBody>
          <a:bodyPr/>
          <a:lstStyle/>
          <a:p>
            <a:pPr algn="r"/>
            <a:fld id="{A943AD83-E783-410B-B733-DB305456E68B}" type="slidenum">
              <a:rPr lang="en-US" sz="1400" b="0" strike="noStrike" spc="-1" smtClean="0">
                <a:latin typeface="Times New Roman"/>
              </a:rPr>
              <a:t>14</a:t>
            </a:fld>
            <a:endParaRPr lang="en-US" sz="1400" b="0" strike="noStrike" spc="-1">
              <a:latin typeface="Times New Roman"/>
            </a:endParaRPr>
          </a:p>
        </p:txBody>
      </p:sp>
    </p:spTree>
    <p:extLst>
      <p:ext uri="{BB962C8B-B14F-4D97-AF65-F5344CB8AC3E}">
        <p14:creationId xmlns:p14="http://schemas.microsoft.com/office/powerpoint/2010/main" val="109197120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1"/>
        <p:cNvGrpSpPr/>
        <p:nvPr/>
      </p:nvGrpSpPr>
      <p:grpSpPr>
        <a:xfrm>
          <a:off x="0" y="0"/>
          <a:ext cx="0" cy="0"/>
          <a:chOff x="0" y="0"/>
          <a:chExt cx="0" cy="0"/>
        </a:xfrm>
      </p:grpSpPr>
      <p:sp>
        <p:nvSpPr>
          <p:cNvPr id="192" name="Google Shape;192;g652ae166b7_0_1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93" name="Google Shape;193;g652ae166b7_0_19: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100"/>
              <a:buFont typeface="Arial"/>
              <a:buNone/>
            </a:pPr>
            <a:endParaRPr/>
          </a:p>
        </p:txBody>
      </p:sp>
      <p:sp>
        <p:nvSpPr>
          <p:cNvPr id="194" name="Google Shape;194;g652ae166b7_0_19:notes"/>
          <p:cNvSpPr txBox="1">
            <a:spLocks noGrp="1"/>
          </p:cNvSpPr>
          <p:nvPr>
            <p:ph type="sldNum" idx="12"/>
          </p:nvPr>
        </p:nvSpPr>
        <p:spPr>
          <a:xfrm>
            <a:off x="0" y="0"/>
            <a:ext cx="3000000" cy="3000000"/>
          </a:xfrm>
          <a:prstGeom prst="rect">
            <a:avLst/>
          </a:prstGeom>
          <a:noFill/>
          <a:ln>
            <a:noFill/>
          </a:ln>
        </p:spPr>
        <p:txBody>
          <a:bodyPr spcFirstLastPara="1" wrap="square" lIns="91425" tIns="45700" rIns="91425" bIns="45700" anchor="t" anchorCtr="0">
            <a:noAutofit/>
          </a:bodyPr>
          <a:lstStyle/>
          <a:p>
            <a:pPr marL="0" marR="0" lvl="0" indent="0" algn="l" rtl="0">
              <a:lnSpc>
                <a:spcPct val="100000"/>
              </a:lnSpc>
              <a:spcBef>
                <a:spcPts val="0"/>
              </a:spcBef>
              <a:spcAft>
                <a:spcPts val="0"/>
              </a:spcAft>
              <a:buNone/>
            </a:pPr>
            <a:fld id="{00000000-1234-1234-1234-123412341234}" type="slidenum">
              <a:rPr lang="en" sz="1400" b="0" i="0" u="none" strike="noStrike" cap="none">
                <a:solidFill>
                  <a:srgbClr val="000000"/>
                </a:solidFill>
                <a:latin typeface="Arial"/>
                <a:ea typeface="Arial"/>
                <a:cs typeface="Arial"/>
                <a:sym typeface="Arial"/>
              </a:rPr>
              <a:t>16</a:t>
            </a:fld>
            <a:endParaRPr sz="1400" b="0" i="0" u="none" strike="noStrike" cap="none">
              <a:solidFill>
                <a:srgbClr val="000000"/>
              </a:solidFill>
              <a:latin typeface="Arial"/>
              <a:ea typeface="Arial"/>
              <a:cs typeface="Arial"/>
              <a:sym typeface="Arial"/>
            </a:endParaRPr>
          </a:p>
        </p:txBody>
      </p:sp>
    </p:spTree>
    <p:extLst>
      <p:ext uri="{BB962C8B-B14F-4D97-AF65-F5344CB8AC3E}">
        <p14:creationId xmlns:p14="http://schemas.microsoft.com/office/powerpoint/2010/main" val="296685749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6"/>
        <p:cNvGrpSpPr/>
        <p:nvPr/>
      </p:nvGrpSpPr>
      <p:grpSpPr>
        <a:xfrm>
          <a:off x="0" y="0"/>
          <a:ext cx="0" cy="0"/>
          <a:chOff x="0" y="0"/>
          <a:chExt cx="0" cy="0"/>
        </a:xfrm>
      </p:grpSpPr>
      <p:sp>
        <p:nvSpPr>
          <p:cNvPr id="177" name="Google Shape;177;g652ae166b7_0_6:notes"/>
          <p:cNvSpPr>
            <a:spLocks noGrp="1" noRot="1" noChangeAspect="1"/>
          </p:cNvSpPr>
          <p:nvPr>
            <p:ph type="sldImg" idx="2"/>
          </p:nvPr>
        </p:nvSpPr>
        <p:spPr>
          <a:xfrm>
            <a:off x="0" y="0"/>
            <a:ext cx="0" cy="0"/>
          </a:xfrm>
          <a:custGeom>
            <a:avLst/>
            <a:gdLst/>
            <a:ahLst/>
            <a:cxnLst/>
            <a:rect l="l" t="t" r="r" b="b"/>
            <a:pathLst>
              <a:path w="120000" h="120000" extrusionOk="0">
                <a:moveTo>
                  <a:pt x="0" y="0"/>
                </a:moveTo>
                <a:lnTo>
                  <a:pt x="120000" y="0"/>
                </a:lnTo>
                <a:lnTo>
                  <a:pt x="120000" y="120000"/>
                </a:lnTo>
                <a:lnTo>
                  <a:pt x="0" y="120000"/>
                </a:lnTo>
                <a:close/>
              </a:path>
            </a:pathLst>
          </a:custGeom>
          <a:solidFill>
            <a:schemeClr val="accent1"/>
          </a:solidFill>
          <a:ln w="25400" cap="flat" cmpd="sng">
            <a:solidFill>
              <a:srgbClr val="036691"/>
            </a:solidFill>
            <a:prstDash val="solid"/>
            <a:round/>
            <a:headEnd type="none" w="sm" len="sm"/>
            <a:tailEnd type="none" w="sm" len="sm"/>
          </a:ln>
        </p:spPr>
      </p:sp>
      <p:sp>
        <p:nvSpPr>
          <p:cNvPr id="178" name="Google Shape;178;g652ae166b7_0_6:notes"/>
          <p:cNvSpPr txBox="1">
            <a:spLocks noGrp="1"/>
          </p:cNvSpPr>
          <p:nvPr>
            <p:ph type="body" idx="1"/>
          </p:nvPr>
        </p:nvSpPr>
        <p:spPr>
          <a:xfrm>
            <a:off x="0" y="0"/>
            <a:ext cx="300" cy="300"/>
          </a:xfrm>
          <a:prstGeom prst="rect">
            <a:avLst/>
          </a:prstGeom>
          <a:noFill/>
          <a:ln>
            <a:noFill/>
          </a:ln>
        </p:spPr>
        <p:txBody>
          <a:bodyPr spcFirstLastPara="1" wrap="square" lIns="91025" tIns="45500" rIns="91025" bIns="45500" anchor="t" anchorCtr="0">
            <a:noAutofit/>
          </a:bodyPr>
          <a:lstStyle/>
          <a:p>
            <a:pPr marL="457200" lvl="0" indent="-228600" algn="l" rtl="0">
              <a:lnSpc>
                <a:spcPct val="100000"/>
              </a:lnSpc>
              <a:spcBef>
                <a:spcPts val="0"/>
              </a:spcBef>
              <a:spcAft>
                <a:spcPts val="0"/>
              </a:spcAft>
              <a:buSzPts val="1100"/>
              <a:buNone/>
            </a:pPr>
            <a:endParaRPr sz="1800"/>
          </a:p>
        </p:txBody>
      </p:sp>
      <p:sp>
        <p:nvSpPr>
          <p:cNvPr id="179" name="Google Shape;179;g652ae166b7_0_6:notes"/>
          <p:cNvSpPr txBox="1">
            <a:spLocks noGrp="1"/>
          </p:cNvSpPr>
          <p:nvPr>
            <p:ph type="sldNum" idx="12"/>
          </p:nvPr>
        </p:nvSpPr>
        <p:spPr>
          <a:xfrm>
            <a:off x="0" y="0"/>
            <a:ext cx="300" cy="300"/>
          </a:xfrm>
          <a:prstGeom prst="rect">
            <a:avLst/>
          </a:prstGeom>
          <a:noFill/>
          <a:ln>
            <a:noFill/>
          </a:ln>
        </p:spPr>
        <p:txBody>
          <a:bodyPr spcFirstLastPara="1" wrap="square" lIns="91025" tIns="45500" rIns="91025" bIns="45500" anchor="t" anchorCtr="0">
            <a:noAutofit/>
          </a:bodyPr>
          <a:lstStyle/>
          <a:p>
            <a:pPr marL="0" marR="0" lvl="0" indent="0" algn="l" rtl="0">
              <a:lnSpc>
                <a:spcPct val="100000"/>
              </a:lnSpc>
              <a:spcBef>
                <a:spcPts val="0"/>
              </a:spcBef>
              <a:spcAft>
                <a:spcPts val="0"/>
              </a:spcAft>
              <a:buNone/>
            </a:pPr>
            <a:fld id="{00000000-1234-1234-1234-123412341234}" type="slidenum">
              <a:rPr lang="en" sz="1400" b="0" i="0" u="none" strike="noStrike" cap="none">
                <a:solidFill>
                  <a:srgbClr val="000000"/>
                </a:solidFill>
                <a:latin typeface="Arial"/>
                <a:ea typeface="Arial"/>
                <a:cs typeface="Arial"/>
                <a:sym typeface="Arial"/>
              </a:rPr>
              <a:t>17</a:t>
            </a:fld>
            <a:endParaRPr sz="1800" b="0" i="0" u="none" strike="noStrike" cap="none">
              <a:solidFill>
                <a:srgbClr val="000000"/>
              </a:solidFill>
              <a:latin typeface="Arial"/>
              <a:ea typeface="Arial"/>
              <a:cs typeface="Arial"/>
              <a:sym typeface="Arial"/>
            </a:endParaRPr>
          </a:p>
        </p:txBody>
      </p:sp>
    </p:spTree>
    <p:extLst>
      <p:ext uri="{BB962C8B-B14F-4D97-AF65-F5344CB8AC3E}">
        <p14:creationId xmlns:p14="http://schemas.microsoft.com/office/powerpoint/2010/main" val="340505974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9"/>
        <p:cNvGrpSpPr/>
        <p:nvPr/>
      </p:nvGrpSpPr>
      <p:grpSpPr>
        <a:xfrm>
          <a:off x="0" y="0"/>
          <a:ext cx="0" cy="0"/>
          <a:chOff x="0" y="0"/>
          <a:chExt cx="0" cy="0"/>
        </a:xfrm>
      </p:grpSpPr>
      <p:sp>
        <p:nvSpPr>
          <p:cNvPr id="200" name="Google Shape;200;g652ae166b7_0_2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01" name="Google Shape;201;g652ae166b7_0_25: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457200" lvl="0" indent="-228600" algn="l" rtl="0">
              <a:lnSpc>
                <a:spcPct val="100000"/>
              </a:lnSpc>
              <a:spcBef>
                <a:spcPts val="0"/>
              </a:spcBef>
              <a:spcAft>
                <a:spcPts val="0"/>
              </a:spcAft>
              <a:buSzPts val="1100"/>
              <a:buNone/>
            </a:pPr>
            <a:endParaRPr/>
          </a:p>
        </p:txBody>
      </p:sp>
      <p:sp>
        <p:nvSpPr>
          <p:cNvPr id="202" name="Google Shape;202;g652ae166b7_0_25:notes"/>
          <p:cNvSpPr txBox="1">
            <a:spLocks noGrp="1"/>
          </p:cNvSpPr>
          <p:nvPr>
            <p:ph type="sldNum" idx="12"/>
          </p:nvPr>
        </p:nvSpPr>
        <p:spPr>
          <a:xfrm>
            <a:off x="0" y="0"/>
            <a:ext cx="3000000" cy="3000000"/>
          </a:xfrm>
          <a:prstGeom prst="rect">
            <a:avLst/>
          </a:prstGeom>
          <a:noFill/>
          <a:ln>
            <a:noFill/>
          </a:ln>
        </p:spPr>
        <p:txBody>
          <a:bodyPr spcFirstLastPara="1" wrap="square" lIns="91425" tIns="45700" rIns="91425" bIns="45700" anchor="t" anchorCtr="0">
            <a:noAutofit/>
          </a:bodyPr>
          <a:lstStyle/>
          <a:p>
            <a:pPr marL="0" marR="0" lvl="0" indent="0" algn="r" rtl="0">
              <a:lnSpc>
                <a:spcPct val="100000"/>
              </a:lnSpc>
              <a:spcBef>
                <a:spcPts val="0"/>
              </a:spcBef>
              <a:spcAft>
                <a:spcPts val="0"/>
              </a:spcAft>
              <a:buNone/>
            </a:pPr>
            <a:fld id="{00000000-1234-1234-1234-123412341234}" type="slidenum">
              <a:rPr lang="en" sz="1400" b="0" i="0" u="none" strike="noStrike" cap="none">
                <a:solidFill>
                  <a:srgbClr val="000000"/>
                </a:solidFill>
                <a:latin typeface="Times New Roman"/>
                <a:ea typeface="Times New Roman"/>
                <a:cs typeface="Times New Roman"/>
                <a:sym typeface="Times New Roman"/>
              </a:rPr>
              <a:t>18</a:t>
            </a:fld>
            <a:endParaRPr sz="1400" b="0" i="0" u="none" strike="noStrike" cap="none">
              <a:solidFill>
                <a:srgbClr val="000000"/>
              </a:solidFill>
              <a:latin typeface="Times New Roman"/>
              <a:ea typeface="Times New Roman"/>
              <a:cs typeface="Times New Roman"/>
              <a:sym typeface="Times New Roman"/>
            </a:endParaRPr>
          </a:p>
        </p:txBody>
      </p:sp>
    </p:spTree>
    <p:extLst>
      <p:ext uri="{BB962C8B-B14F-4D97-AF65-F5344CB8AC3E}">
        <p14:creationId xmlns:p14="http://schemas.microsoft.com/office/powerpoint/2010/main" val="5494761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7"/>
        <p:cNvGrpSpPr/>
        <p:nvPr/>
      </p:nvGrpSpPr>
      <p:grpSpPr>
        <a:xfrm>
          <a:off x="0" y="0"/>
          <a:ext cx="0" cy="0"/>
          <a:chOff x="0" y="0"/>
          <a:chExt cx="0" cy="0"/>
        </a:xfrm>
      </p:grpSpPr>
      <p:sp>
        <p:nvSpPr>
          <p:cNvPr id="208" name="Google Shape;208;g652ae166b7_0_3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09" name="Google Shape;209;g652ae166b7_0_3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94929106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3"/>
        <p:cNvGrpSpPr/>
        <p:nvPr/>
      </p:nvGrpSpPr>
      <p:grpSpPr>
        <a:xfrm>
          <a:off x="0" y="0"/>
          <a:ext cx="0" cy="0"/>
          <a:chOff x="0" y="0"/>
          <a:chExt cx="0" cy="0"/>
        </a:xfrm>
      </p:grpSpPr>
      <p:sp>
        <p:nvSpPr>
          <p:cNvPr id="214" name="Google Shape;214;g652ae166b7_0_3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15" name="Google Shape;215;g652ae166b7_0_3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8369131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0"/>
        <p:cNvGrpSpPr/>
        <p:nvPr/>
      </p:nvGrpSpPr>
      <p:grpSpPr>
        <a:xfrm>
          <a:off x="0" y="0"/>
          <a:ext cx="0" cy="0"/>
          <a:chOff x="0" y="0"/>
          <a:chExt cx="0" cy="0"/>
        </a:xfrm>
      </p:grpSpPr>
      <p:sp>
        <p:nvSpPr>
          <p:cNvPr id="221" name="Google Shape;221;g64ba319f41_0_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2" name="Google Shape;222;g64ba319f41_0_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2116553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5"/>
        <p:cNvGrpSpPr/>
        <p:nvPr/>
      </p:nvGrpSpPr>
      <p:grpSpPr>
        <a:xfrm>
          <a:off x="0" y="0"/>
          <a:ext cx="0" cy="0"/>
          <a:chOff x="0" y="0"/>
          <a:chExt cx="0" cy="0"/>
        </a:xfrm>
      </p:grpSpPr>
      <p:sp>
        <p:nvSpPr>
          <p:cNvPr id="166" name="Google Shape;166;g64c702bf2a_0_1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7" name="Google Shape;167;g64c702bf2a_0_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Tree>
    <p:extLst>
      <p:ext uri="{BB962C8B-B14F-4D97-AF65-F5344CB8AC3E}">
        <p14:creationId xmlns:p14="http://schemas.microsoft.com/office/powerpoint/2010/main" val="247798172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8"/>
        <p:cNvGrpSpPr/>
        <p:nvPr/>
      </p:nvGrpSpPr>
      <p:grpSpPr>
        <a:xfrm>
          <a:off x="0" y="0"/>
          <a:ext cx="0" cy="0"/>
          <a:chOff x="0" y="0"/>
          <a:chExt cx="0" cy="0"/>
        </a:xfrm>
      </p:grpSpPr>
      <p:sp>
        <p:nvSpPr>
          <p:cNvPr id="229" name="Google Shape;229;g64c702bf2a_0_1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0" name="Google Shape;230;g64c702bf2a_0_1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3106594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4"/>
        <p:cNvGrpSpPr/>
        <p:nvPr/>
      </p:nvGrpSpPr>
      <p:grpSpPr>
        <a:xfrm>
          <a:off x="0" y="0"/>
          <a:ext cx="0" cy="0"/>
          <a:chOff x="0" y="0"/>
          <a:chExt cx="0" cy="0"/>
        </a:xfrm>
      </p:grpSpPr>
      <p:sp>
        <p:nvSpPr>
          <p:cNvPr id="235" name="Google Shape;235;g64c702bf2a_0_2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6" name="Google Shape;236;g64c702bf2a_0_2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51945736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9"/>
        <p:cNvGrpSpPr/>
        <p:nvPr/>
      </p:nvGrpSpPr>
      <p:grpSpPr>
        <a:xfrm>
          <a:off x="0" y="0"/>
          <a:ext cx="0" cy="0"/>
          <a:chOff x="0" y="0"/>
          <a:chExt cx="0" cy="0"/>
        </a:xfrm>
      </p:grpSpPr>
      <p:sp>
        <p:nvSpPr>
          <p:cNvPr id="250" name="Google Shape;250;g64c702bf2a_0_2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1" name="Google Shape;251;g64c702bf2a_0_2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750174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5"/>
        <p:cNvGrpSpPr/>
        <p:nvPr/>
      </p:nvGrpSpPr>
      <p:grpSpPr>
        <a:xfrm>
          <a:off x="0" y="0"/>
          <a:ext cx="0" cy="0"/>
          <a:chOff x="0" y="0"/>
          <a:chExt cx="0" cy="0"/>
        </a:xfrm>
      </p:grpSpPr>
      <p:sp>
        <p:nvSpPr>
          <p:cNvPr id="256" name="Google Shape;256;g652ae166b7_0_4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57" name="Google Shape;257;g652ae166b7_0_41: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
        <p:nvSpPr>
          <p:cNvPr id="258" name="Google Shape;258;g652ae166b7_0_41:notes"/>
          <p:cNvSpPr txBox="1">
            <a:spLocks noGrp="1"/>
          </p:cNvSpPr>
          <p:nvPr>
            <p:ph type="sldNum" idx="12"/>
          </p:nvPr>
        </p:nvSpPr>
        <p:spPr>
          <a:xfrm>
            <a:off x="0" y="0"/>
            <a:ext cx="3000000" cy="3000000"/>
          </a:xfrm>
          <a:prstGeom prst="rect">
            <a:avLst/>
          </a:prstGeom>
          <a:noFill/>
          <a:ln>
            <a:noFill/>
          </a:ln>
        </p:spPr>
        <p:txBody>
          <a:bodyPr spcFirstLastPara="1" wrap="square" lIns="91425" tIns="45700" rIns="91425" bIns="45700" anchor="t" anchorCtr="0">
            <a:noAutofit/>
          </a:bodyPr>
          <a:lstStyle/>
          <a:p>
            <a:pPr marL="0" marR="0" lvl="0" indent="0" algn="r" rtl="0">
              <a:lnSpc>
                <a:spcPct val="100000"/>
              </a:lnSpc>
              <a:spcBef>
                <a:spcPts val="0"/>
              </a:spcBef>
              <a:spcAft>
                <a:spcPts val="0"/>
              </a:spcAft>
              <a:buNone/>
            </a:pPr>
            <a:fld id="{00000000-1234-1234-1234-123412341234}" type="slidenum">
              <a:rPr lang="en" sz="1400" b="0" i="0" u="none" strike="noStrike" cap="none">
                <a:solidFill>
                  <a:srgbClr val="000000"/>
                </a:solidFill>
                <a:latin typeface="Times New Roman"/>
                <a:ea typeface="Times New Roman"/>
                <a:cs typeface="Times New Roman"/>
                <a:sym typeface="Times New Roman"/>
              </a:rPr>
              <a:t>26</a:t>
            </a:fld>
            <a:endParaRPr sz="1400" b="0" i="0" u="none" strike="noStrike" cap="none">
              <a:solidFill>
                <a:srgbClr val="000000"/>
              </a:solidFill>
              <a:latin typeface="Times New Roman"/>
              <a:ea typeface="Times New Roman"/>
              <a:cs typeface="Times New Roman"/>
              <a:sym typeface="Times New Roman"/>
            </a:endParaRPr>
          </a:p>
        </p:txBody>
      </p:sp>
    </p:spTree>
    <p:extLst>
      <p:ext uri="{BB962C8B-B14F-4D97-AF65-F5344CB8AC3E}">
        <p14:creationId xmlns:p14="http://schemas.microsoft.com/office/powerpoint/2010/main" val="294142151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9"/>
        <p:cNvGrpSpPr/>
        <p:nvPr/>
      </p:nvGrpSpPr>
      <p:grpSpPr>
        <a:xfrm>
          <a:off x="0" y="0"/>
          <a:ext cx="0" cy="0"/>
          <a:chOff x="0" y="0"/>
          <a:chExt cx="0" cy="0"/>
        </a:xfrm>
      </p:grpSpPr>
      <p:sp>
        <p:nvSpPr>
          <p:cNvPr id="270" name="Google Shape;270;g652ae166b7_0_5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71" name="Google Shape;271;g652ae166b7_0_5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44531982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3"/>
        <p:cNvGrpSpPr/>
        <p:nvPr/>
      </p:nvGrpSpPr>
      <p:grpSpPr>
        <a:xfrm>
          <a:off x="0" y="0"/>
          <a:ext cx="0" cy="0"/>
          <a:chOff x="0" y="0"/>
          <a:chExt cx="0" cy="0"/>
        </a:xfrm>
      </p:grpSpPr>
      <p:sp>
        <p:nvSpPr>
          <p:cNvPr id="264" name="Google Shape;264;g652ae166b7_0_5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5" name="Google Shape;265;g652ae166b7_0_5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63154619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6"/>
        <p:cNvGrpSpPr/>
        <p:nvPr/>
      </p:nvGrpSpPr>
      <p:grpSpPr>
        <a:xfrm>
          <a:off x="0" y="0"/>
          <a:ext cx="0" cy="0"/>
          <a:chOff x="0" y="0"/>
          <a:chExt cx="0" cy="0"/>
        </a:xfrm>
      </p:grpSpPr>
      <p:sp>
        <p:nvSpPr>
          <p:cNvPr id="277" name="Google Shape;277;g652ae166b7_2_12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278" name="Google Shape;278;g652ae166b7_2_126: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dirty="0"/>
          </a:p>
        </p:txBody>
      </p:sp>
    </p:spTree>
    <p:extLst>
      <p:ext uri="{BB962C8B-B14F-4D97-AF65-F5344CB8AC3E}">
        <p14:creationId xmlns:p14="http://schemas.microsoft.com/office/powerpoint/2010/main" val="48135619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4"/>
        <p:cNvGrpSpPr/>
        <p:nvPr/>
      </p:nvGrpSpPr>
      <p:grpSpPr>
        <a:xfrm>
          <a:off x="0" y="0"/>
          <a:ext cx="0" cy="0"/>
          <a:chOff x="0" y="0"/>
          <a:chExt cx="0" cy="0"/>
        </a:xfrm>
      </p:grpSpPr>
      <p:sp>
        <p:nvSpPr>
          <p:cNvPr id="285" name="Google Shape;285;g652ae166b7_2_13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286" name="Google Shape;286;g652ae166b7_2_133: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457200" lvl="0" indent="0" algn="l" rtl="0">
              <a:lnSpc>
                <a:spcPct val="100000"/>
              </a:lnSpc>
              <a:spcBef>
                <a:spcPts val="0"/>
              </a:spcBef>
              <a:spcAft>
                <a:spcPts val="0"/>
              </a:spcAft>
              <a:buSzPts val="1100"/>
              <a:buNone/>
            </a:pPr>
            <a:endParaRPr dirty="0">
              <a:solidFill>
                <a:schemeClr val="dk1"/>
              </a:solidFill>
            </a:endParaRPr>
          </a:p>
        </p:txBody>
      </p:sp>
    </p:spTree>
    <p:extLst>
      <p:ext uri="{BB962C8B-B14F-4D97-AF65-F5344CB8AC3E}">
        <p14:creationId xmlns:p14="http://schemas.microsoft.com/office/powerpoint/2010/main" val="2961498809"/>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2"/>
        <p:cNvGrpSpPr/>
        <p:nvPr/>
      </p:nvGrpSpPr>
      <p:grpSpPr>
        <a:xfrm>
          <a:off x="0" y="0"/>
          <a:ext cx="0" cy="0"/>
          <a:chOff x="0" y="0"/>
          <a:chExt cx="0" cy="0"/>
        </a:xfrm>
      </p:grpSpPr>
      <p:sp>
        <p:nvSpPr>
          <p:cNvPr id="303" name="Google Shape;303;g652ae166b7_2_15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ctr" anchorCtr="0">
            <a:noAutofit/>
          </a:bodyPr>
          <a:lstStyle/>
          <a:p>
            <a:pPr marL="0" lvl="0" indent="0" algn="l" rtl="0">
              <a:lnSpc>
                <a:spcPct val="100000"/>
              </a:lnSpc>
              <a:spcBef>
                <a:spcPts val="0"/>
              </a:spcBef>
              <a:spcAft>
                <a:spcPts val="0"/>
              </a:spcAft>
              <a:buSzPts val="1100"/>
              <a:buNone/>
            </a:pPr>
            <a:endParaRPr dirty="0"/>
          </a:p>
        </p:txBody>
      </p:sp>
      <p:sp>
        <p:nvSpPr>
          <p:cNvPr id="304" name="Google Shape;304;g652ae166b7_2_15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4176405452"/>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6"/>
        <p:cNvGrpSpPr/>
        <p:nvPr/>
      </p:nvGrpSpPr>
      <p:grpSpPr>
        <a:xfrm>
          <a:off x="0" y="0"/>
          <a:ext cx="0" cy="0"/>
          <a:chOff x="0" y="0"/>
          <a:chExt cx="0" cy="0"/>
        </a:xfrm>
      </p:grpSpPr>
      <p:sp>
        <p:nvSpPr>
          <p:cNvPr id="327" name="Google Shape;327;g652ae166b7_2_17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328" name="Google Shape;328;g652ae166b7_2_173: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457200" lvl="0" indent="-298450" algn="l" rtl="0">
              <a:lnSpc>
                <a:spcPct val="115000"/>
              </a:lnSpc>
              <a:spcBef>
                <a:spcPts val="0"/>
              </a:spcBef>
              <a:spcAft>
                <a:spcPts val="0"/>
              </a:spcAft>
              <a:buClr>
                <a:schemeClr val="dk1"/>
              </a:buClr>
              <a:buSzPts val="1100"/>
              <a:buFont typeface="Open Sans"/>
              <a:buChar char="●"/>
            </a:pPr>
            <a:endParaRPr dirty="0"/>
          </a:p>
        </p:txBody>
      </p:sp>
    </p:spTree>
    <p:extLst>
      <p:ext uri="{BB962C8B-B14F-4D97-AF65-F5344CB8AC3E}">
        <p14:creationId xmlns:p14="http://schemas.microsoft.com/office/powerpoint/2010/main" val="158031793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7"/>
        <p:cNvGrpSpPr/>
        <p:nvPr/>
      </p:nvGrpSpPr>
      <p:grpSpPr>
        <a:xfrm>
          <a:off x="0" y="0"/>
          <a:ext cx="0" cy="0"/>
          <a:chOff x="0" y="0"/>
          <a:chExt cx="0" cy="0"/>
        </a:xfrm>
      </p:grpSpPr>
      <p:sp>
        <p:nvSpPr>
          <p:cNvPr id="338" name="Google Shape;338;g652ae166b7_2_10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39" name="Google Shape;339;g652ae166b7_2_106: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228600" lvl="0" indent="0" algn="l" rtl="0">
              <a:lnSpc>
                <a:spcPct val="100000"/>
              </a:lnSpc>
              <a:spcBef>
                <a:spcPts val="0"/>
              </a:spcBef>
              <a:spcAft>
                <a:spcPts val="0"/>
              </a:spcAft>
              <a:buSzPts val="1100"/>
              <a:buNone/>
            </a:pPr>
            <a:endParaRPr/>
          </a:p>
        </p:txBody>
      </p:sp>
      <p:sp>
        <p:nvSpPr>
          <p:cNvPr id="340" name="Google Shape;340;g652ae166b7_2_106:notes"/>
          <p:cNvSpPr txBox="1">
            <a:spLocks noGrp="1"/>
          </p:cNvSpPr>
          <p:nvPr>
            <p:ph type="sldNum" idx="12"/>
          </p:nvPr>
        </p:nvSpPr>
        <p:spPr>
          <a:xfrm>
            <a:off x="0" y="0"/>
            <a:ext cx="3000000" cy="3000000"/>
          </a:xfrm>
          <a:prstGeom prst="rect">
            <a:avLst/>
          </a:prstGeom>
          <a:noFill/>
          <a:ln>
            <a:noFill/>
          </a:ln>
        </p:spPr>
        <p:txBody>
          <a:bodyPr spcFirstLastPara="1" wrap="square" lIns="91425" tIns="45700" rIns="91425" bIns="45700" anchor="t" anchorCtr="0">
            <a:noAutofit/>
          </a:bodyPr>
          <a:lstStyle/>
          <a:p>
            <a:pPr marL="0" marR="0" lvl="0" indent="0" algn="r" rtl="0">
              <a:lnSpc>
                <a:spcPct val="100000"/>
              </a:lnSpc>
              <a:spcBef>
                <a:spcPts val="0"/>
              </a:spcBef>
              <a:spcAft>
                <a:spcPts val="0"/>
              </a:spcAft>
              <a:buNone/>
            </a:pPr>
            <a:fld id="{00000000-1234-1234-1234-123412341234}" type="slidenum">
              <a:rPr lang="en" sz="1400" b="0" i="0" u="none" strike="noStrike" cap="none">
                <a:solidFill>
                  <a:srgbClr val="000000"/>
                </a:solidFill>
                <a:latin typeface="Times New Roman"/>
                <a:ea typeface="Times New Roman"/>
                <a:cs typeface="Times New Roman"/>
                <a:sym typeface="Times New Roman"/>
              </a:rPr>
              <a:t>33</a:t>
            </a:fld>
            <a:endParaRPr sz="1400" b="0" i="0" u="none" strike="noStrike" cap="none">
              <a:solidFill>
                <a:srgbClr val="000000"/>
              </a:solidFill>
              <a:latin typeface="Times New Roman"/>
              <a:ea typeface="Times New Roman"/>
              <a:cs typeface="Times New Roman"/>
              <a:sym typeface="Times New Roman"/>
            </a:endParaRPr>
          </a:p>
        </p:txBody>
      </p:sp>
    </p:spTree>
    <p:extLst>
      <p:ext uri="{BB962C8B-B14F-4D97-AF65-F5344CB8AC3E}">
        <p14:creationId xmlns:p14="http://schemas.microsoft.com/office/powerpoint/2010/main" val="205720220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46"/>
        <p:cNvGrpSpPr/>
        <p:nvPr/>
      </p:nvGrpSpPr>
      <p:grpSpPr>
        <a:xfrm>
          <a:off x="0" y="0"/>
          <a:ext cx="0" cy="0"/>
          <a:chOff x="0" y="0"/>
          <a:chExt cx="0" cy="0"/>
        </a:xfrm>
      </p:grpSpPr>
      <p:sp>
        <p:nvSpPr>
          <p:cNvPr id="347" name="Google Shape;347;g652ae166b7_2_18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48" name="Google Shape;348;g652ae166b7_2_183: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457200" lvl="0" indent="-228600" algn="l" rtl="0">
              <a:lnSpc>
                <a:spcPct val="100000"/>
              </a:lnSpc>
              <a:spcBef>
                <a:spcPts val="0"/>
              </a:spcBef>
              <a:spcAft>
                <a:spcPts val="0"/>
              </a:spcAft>
              <a:buSzPts val="1100"/>
              <a:buNone/>
            </a:pPr>
            <a:endParaRPr/>
          </a:p>
        </p:txBody>
      </p:sp>
      <p:sp>
        <p:nvSpPr>
          <p:cNvPr id="349" name="Google Shape;349;g652ae166b7_2_183:notes"/>
          <p:cNvSpPr txBox="1">
            <a:spLocks noGrp="1"/>
          </p:cNvSpPr>
          <p:nvPr>
            <p:ph type="sldNum" idx="12"/>
          </p:nvPr>
        </p:nvSpPr>
        <p:spPr>
          <a:xfrm>
            <a:off x="0" y="0"/>
            <a:ext cx="3000000" cy="3000000"/>
          </a:xfrm>
          <a:prstGeom prst="rect">
            <a:avLst/>
          </a:prstGeom>
          <a:noFill/>
          <a:ln>
            <a:noFill/>
          </a:ln>
        </p:spPr>
        <p:txBody>
          <a:bodyPr spcFirstLastPara="1" wrap="square" lIns="91425" tIns="45700" rIns="91425" bIns="45700" anchor="t" anchorCtr="0">
            <a:noAutofit/>
          </a:bodyPr>
          <a:lstStyle/>
          <a:p>
            <a:pPr marL="0" marR="0" lvl="0" indent="0" algn="r" rtl="0">
              <a:lnSpc>
                <a:spcPct val="100000"/>
              </a:lnSpc>
              <a:spcBef>
                <a:spcPts val="0"/>
              </a:spcBef>
              <a:spcAft>
                <a:spcPts val="0"/>
              </a:spcAft>
              <a:buNone/>
            </a:pPr>
            <a:fld id="{00000000-1234-1234-1234-123412341234}" type="slidenum">
              <a:rPr lang="en" sz="1400" b="0" i="0" u="none" strike="noStrike" cap="none">
                <a:solidFill>
                  <a:srgbClr val="000000"/>
                </a:solidFill>
                <a:latin typeface="Times New Roman"/>
                <a:ea typeface="Times New Roman"/>
                <a:cs typeface="Times New Roman"/>
                <a:sym typeface="Times New Roman"/>
              </a:rPr>
              <a:t>34</a:t>
            </a:fld>
            <a:endParaRPr sz="1400" b="0" i="0" u="none" strike="noStrike" cap="none">
              <a:solidFill>
                <a:srgbClr val="000000"/>
              </a:solidFill>
              <a:latin typeface="Times New Roman"/>
              <a:ea typeface="Times New Roman"/>
              <a:cs typeface="Times New Roman"/>
              <a:sym typeface="Times New Roman"/>
            </a:endParaRPr>
          </a:p>
        </p:txBody>
      </p:sp>
    </p:spTree>
    <p:extLst>
      <p:ext uri="{BB962C8B-B14F-4D97-AF65-F5344CB8AC3E}">
        <p14:creationId xmlns:p14="http://schemas.microsoft.com/office/powerpoint/2010/main" val="231835871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Start with a question for </a:t>
            </a:r>
            <a:r>
              <a:rPr lang="en-US" dirty="0" err="1"/>
              <a:t>Ixchel</a:t>
            </a:r>
            <a:r>
              <a:rPr lang="en-US" dirty="0"/>
              <a:t>/Lisa answer.</a:t>
            </a:r>
          </a:p>
          <a:p>
            <a:endParaRPr lang="en-US" dirty="0"/>
          </a:p>
        </p:txBody>
      </p:sp>
      <p:sp>
        <p:nvSpPr>
          <p:cNvPr id="4" name="Slide Number Placeholder 3"/>
          <p:cNvSpPr>
            <a:spLocks noGrp="1"/>
          </p:cNvSpPr>
          <p:nvPr>
            <p:ph type="sldNum" sz="quarter" idx="10"/>
          </p:nvPr>
        </p:nvSpPr>
        <p:spPr/>
        <p:txBody>
          <a:bodyPr/>
          <a:lstStyle/>
          <a:p>
            <a:fld id="{8E6C71B2-3899-495F-9AFF-770FBD0A9265}" type="slidenum">
              <a:rPr lang="en-US" smtClean="0"/>
              <a:t>35</a:t>
            </a:fld>
            <a:endParaRPr lang="en-US" dirty="0"/>
          </a:p>
        </p:txBody>
      </p:sp>
    </p:spTree>
    <p:extLst>
      <p:ext uri="{BB962C8B-B14F-4D97-AF65-F5344CB8AC3E}">
        <p14:creationId xmlns:p14="http://schemas.microsoft.com/office/powerpoint/2010/main" val="1495044643"/>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7" Type="http://schemas.openxmlformats.org/officeDocument/2006/relationships/image" Target="../media/image6.png"/><Relationship Id="rId2" Type="http://schemas.openxmlformats.org/officeDocument/2006/relationships/image" Target="../media/image1.png"/><Relationship Id="rId1" Type="http://schemas.openxmlformats.org/officeDocument/2006/relationships/slideMaster" Target="../slideMasters/slideMaster1.xml"/><Relationship Id="rId6" Type="http://schemas.openxmlformats.org/officeDocument/2006/relationships/image" Target="../media/image5.png"/><Relationship Id="rId5" Type="http://schemas.openxmlformats.org/officeDocument/2006/relationships/image" Target="../media/image4.svg"/><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emf"/><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sv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emf"/><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sv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emf"/><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svg"/></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emf"/><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svg"/></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emf"/><Relationship Id="rId1" Type="http://schemas.openxmlformats.org/officeDocument/2006/relationships/slideMaster" Target="../slideMasters/slideMaster1.xml"/><Relationship Id="rId5" Type="http://schemas.openxmlformats.org/officeDocument/2006/relationships/image" Target="../media/image10.png"/><Relationship Id="rId4" Type="http://schemas.openxmlformats.org/officeDocument/2006/relationships/image" Target="../media/image9.png"/></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emf"/><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svg"/></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11.tiff"/><Relationship Id="rId2" Type="http://schemas.openxmlformats.org/officeDocument/2006/relationships/image" Target="../media/image7.emf"/><Relationship Id="rId1" Type="http://schemas.openxmlformats.org/officeDocument/2006/relationships/slideMaster" Target="../slideMasters/slideMaster1.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png"/></Relationships>
</file>

<file path=ppt/slideLayouts/_rels/slideLayout11.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7.emf"/><Relationship Id="rId7" Type="http://schemas.openxmlformats.org/officeDocument/2006/relationships/image" Target="../media/image9.png"/><Relationship Id="rId2" Type="http://schemas.openxmlformats.org/officeDocument/2006/relationships/image" Target="../media/image12.png"/><Relationship Id="rId1" Type="http://schemas.openxmlformats.org/officeDocument/2006/relationships/slideMaster" Target="../slideMasters/slideMaster1.xml"/><Relationship Id="rId6" Type="http://schemas.openxmlformats.org/officeDocument/2006/relationships/image" Target="../media/image8.png"/><Relationship Id="rId5" Type="http://schemas.openxmlformats.org/officeDocument/2006/relationships/image" Target="../media/image14.tiff"/><Relationship Id="rId4" Type="http://schemas.openxmlformats.org/officeDocument/2006/relationships/image" Target="../media/image13.emf"/></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a:stretch/>
        </p:blipFill>
        <p:spPr>
          <a:xfrm>
            <a:off x="3163889" y="2"/>
            <a:ext cx="5980110" cy="1060063"/>
          </a:xfrm>
          <a:prstGeom prst="rect">
            <a:avLst/>
          </a:prstGeom>
        </p:spPr>
      </p:pic>
      <p:sp>
        <p:nvSpPr>
          <p:cNvPr id="22" name="Rectangle 21"/>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3" name="Rectangle 22"/>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4" name="Rectangle 23"/>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1" name="Rectangle 10"/>
          <p:cNvSpPr/>
          <p:nvPr/>
        </p:nvSpPr>
        <p:spPr>
          <a:xfrm>
            <a:off x="-1" y="2"/>
            <a:ext cx="3190875" cy="1060065"/>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36" name="Text Placeholder 35"/>
          <p:cNvSpPr>
            <a:spLocks noGrp="1"/>
          </p:cNvSpPr>
          <p:nvPr>
            <p:ph type="body" sz="quarter" idx="12" hasCustomPrompt="1"/>
          </p:nvPr>
        </p:nvSpPr>
        <p:spPr>
          <a:xfrm>
            <a:off x="2" y="1329876"/>
            <a:ext cx="3582591" cy="569387"/>
          </a:xfrm>
          <a:prstGeom prst="rect">
            <a:avLst/>
          </a:prstGeom>
          <a:solidFill>
            <a:schemeClr val="accent2"/>
          </a:solidFill>
          <a:ln>
            <a:noFill/>
          </a:ln>
        </p:spPr>
        <p:txBody>
          <a:bodyPr vert="horz" wrap="none" lIns="457200" tIns="137160" rIns="274320" bIns="182880">
            <a:spAutoFit/>
          </a:bodyPr>
          <a:lstStyle>
            <a:lvl1pPr marL="0" marR="0" indent="0" algn="l" defTabSz="457200" rtl="0" eaLnBrk="1" fontAlgn="auto" latinLnBrk="0" hangingPunct="1">
              <a:lnSpc>
                <a:spcPct val="100000"/>
              </a:lnSpc>
              <a:spcBef>
                <a:spcPts val="0"/>
              </a:spcBef>
              <a:spcAft>
                <a:spcPts val="0"/>
              </a:spcAft>
              <a:buClrTx/>
              <a:buSzTx/>
              <a:buFontTx/>
              <a:buNone/>
              <a:tabLst/>
              <a:defRPr sz="1600" baseline="0">
                <a:ln>
                  <a:noFill/>
                </a:ln>
                <a:solidFill>
                  <a:schemeClr val="bg1"/>
                </a:solidFill>
                <a:effectLst/>
              </a:defRPr>
            </a:lvl1p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600"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779470" y="1852402"/>
            <a:ext cx="7754770" cy="1234773"/>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4400"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728694" y="3206972"/>
            <a:ext cx="1860270" cy="400110"/>
          </a:xfrm>
          <a:prstGeom prst="rect">
            <a:avLst/>
          </a:prstGeom>
        </p:spPr>
        <p:txBody>
          <a:bodyPr vert="horz" wrap="none" lIns="0">
            <a:spAutoFit/>
          </a:bodyPr>
          <a:lstStyle>
            <a:lvl1pPr marL="0" indent="0">
              <a:buNone/>
              <a:defRPr sz="2000" b="1"/>
            </a:lvl1pPr>
            <a:lvl2pPr marL="457200" indent="0">
              <a:buNone/>
              <a:defRPr/>
            </a:lvl2pPr>
            <a:lvl5pPr marL="1828800"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728695" y="3613838"/>
            <a:ext cx="1364723" cy="307777"/>
          </a:xfrm>
          <a:prstGeom prst="rect">
            <a:avLst/>
          </a:prstGeom>
        </p:spPr>
        <p:txBody>
          <a:bodyPr vert="horz" wrap="none" lIns="0" tIns="0">
            <a:spAutoFit/>
          </a:bodyPr>
          <a:lstStyle>
            <a:lvl1pPr marL="0" indent="0">
              <a:buNone/>
              <a:defRPr sz="1700" b="0"/>
            </a:lvl1pPr>
            <a:lvl2pPr marL="457200" indent="0">
              <a:buNone/>
              <a:defRPr/>
            </a:lvl2pPr>
            <a:lvl5pPr marL="1828800" indent="0">
              <a:buNone/>
              <a:defRPr/>
            </a:lvl5pPr>
          </a:lstStyle>
          <a:p>
            <a:pPr lvl="0"/>
            <a:r>
              <a:rPr lang="en-US" dirty="0"/>
              <a:t>Speaker Title</a:t>
            </a:r>
          </a:p>
        </p:txBody>
      </p:sp>
      <p:sp>
        <p:nvSpPr>
          <p:cNvPr id="15" name="Rectangle 14"/>
          <p:cNvSpPr/>
          <p:nvPr userDrawn="1"/>
        </p:nvSpPr>
        <p:spPr>
          <a:xfrm>
            <a:off x="3136900" y="0"/>
            <a:ext cx="445693" cy="1060065"/>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14" name="Graphic 13">
            <a:extLst>
              <a:ext uri="{FF2B5EF4-FFF2-40B4-BE49-F238E27FC236}">
                <a16:creationId xmlns:a16="http://schemas.microsoft.com/office/drawing/2014/main" id="{7FA8C7F2-3203-4FEE-A247-159BD170932A}"/>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6012433" y="4833387"/>
            <a:ext cx="687170" cy="186731"/>
          </a:xfrm>
          <a:prstGeom prst="rect">
            <a:avLst/>
          </a:prstGeom>
        </p:spPr>
      </p:pic>
      <p:pic>
        <p:nvPicPr>
          <p:cNvPr id="21" name="Picture 2">
            <a:extLst>
              <a:ext uri="{FF2B5EF4-FFF2-40B4-BE49-F238E27FC236}">
                <a16:creationId xmlns:a16="http://schemas.microsoft.com/office/drawing/2014/main" id="{BBA903B2-4640-454F-95AB-D8A2ADB298BE}"/>
              </a:ext>
            </a:extLst>
          </p:cNvPr>
          <p:cNvPicPr>
            <a:picLocks noChangeAspect="1" noChangeArrowheads="1"/>
          </p:cNvPicPr>
          <p:nvPr userDrawn="1"/>
        </p:nvPicPr>
        <p:blipFill rotWithShape="1">
          <a:blip r:embed="rId6" cstate="screen">
            <a:extLst>
              <a:ext uri="{28A0092B-C50C-407E-A947-70E740481C1C}">
                <a14:useLocalDpi xmlns:a14="http://schemas.microsoft.com/office/drawing/2010/main"/>
              </a:ext>
            </a:extLst>
          </a:blip>
          <a:srcRect/>
          <a:stretch/>
        </p:blipFill>
        <p:spPr bwMode="auto">
          <a:xfrm>
            <a:off x="6770757" y="4768417"/>
            <a:ext cx="1468143" cy="326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3" descr="A close up of a sign&#10;&#10;Description automatically generated">
            <a:extLst>
              <a:ext uri="{FF2B5EF4-FFF2-40B4-BE49-F238E27FC236}">
                <a16:creationId xmlns:a16="http://schemas.microsoft.com/office/drawing/2014/main" id="{1CF81348-45CA-429D-AA98-B2FA2DCBDD92}"/>
              </a:ext>
            </a:extLst>
          </p:cNvPr>
          <p:cNvPicPr>
            <a:picLocks noChangeAspect="1"/>
          </p:cNvPicPr>
          <p:nvPr userDrawn="1"/>
        </p:nvPicPr>
        <p:blipFill>
          <a:blip r:embed="rId7" cstate="screen">
            <a:extLst>
              <a:ext uri="{28A0092B-C50C-407E-A947-70E740481C1C}">
                <a14:useLocalDpi xmlns:a14="http://schemas.microsoft.com/office/drawing/2010/main"/>
              </a:ext>
            </a:extLst>
          </a:blip>
          <a:stretch>
            <a:fillRect/>
          </a:stretch>
        </p:blipFill>
        <p:spPr>
          <a:xfrm>
            <a:off x="4484604" y="4840330"/>
            <a:ext cx="1381053" cy="172545"/>
          </a:xfrm>
          <a:prstGeom prst="rect">
            <a:avLst/>
          </a:prstGeom>
        </p:spPr>
      </p:pic>
    </p:spTree>
    <p:extLst>
      <p:ext uri="{BB962C8B-B14F-4D97-AF65-F5344CB8AC3E}">
        <p14:creationId xmlns:p14="http://schemas.microsoft.com/office/powerpoint/2010/main" val="196173803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1493044"/>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r>
              <a:rPr lang="en-US" dirty="0"/>
              <a:t>Click icon to add picture</a:t>
            </a:r>
          </a:p>
        </p:txBody>
      </p:sp>
      <p:sp>
        <p:nvSpPr>
          <p:cNvPr id="5" name="Rectangle 4"/>
          <p:cNvSpPr/>
          <p:nvPr userDrawn="1"/>
        </p:nvSpPr>
        <p:spPr>
          <a:xfrm rot="5400000">
            <a:off x="-524273" y="2014936"/>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2073399"/>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2712528"/>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1490664"/>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1493043"/>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8214818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882651" y="413183"/>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r>
              <a:rPr lang="en-US" dirty="0"/>
              <a:t>Click icon to add picture</a:t>
            </a:r>
          </a:p>
        </p:txBody>
      </p:sp>
      <p:sp>
        <p:nvSpPr>
          <p:cNvPr id="5" name="Rectangle 4"/>
          <p:cNvSpPr/>
          <p:nvPr userDrawn="1"/>
        </p:nvSpPr>
        <p:spPr>
          <a:xfrm rot="5400000">
            <a:off x="-524273" y="935075"/>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3" name="Text Placeholder 12"/>
          <p:cNvSpPr>
            <a:spLocks noGrp="1"/>
          </p:cNvSpPr>
          <p:nvPr>
            <p:ph type="body" sz="quarter" idx="12" hasCustomPrompt="1"/>
          </p:nvPr>
        </p:nvSpPr>
        <p:spPr>
          <a:xfrm>
            <a:off x="3416308" y="993538"/>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3416300" y="1632667"/>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3416300" y="410803"/>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882651" y="413182"/>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882651" y="2696332"/>
            <a:ext cx="2016125" cy="1928813"/>
          </a:xfrm>
          <a:prstGeom prst="rect">
            <a:avLst/>
          </a:prstGeom>
        </p:spPr>
        <p:txBody>
          <a:bodyPr vert="horz" anchor="t" anchorCtr="0"/>
          <a:lstStyle>
            <a:lvl1pPr marL="0" indent="0" algn="ctr">
              <a:spcBef>
                <a:spcPts val="0"/>
              </a:spcBef>
              <a:buNone/>
              <a:defRPr sz="1400" baseline="0">
                <a:solidFill>
                  <a:schemeClr val="tx1"/>
                </a:solidFill>
                <a:latin typeface="+mn-lt"/>
              </a:defRPr>
            </a:lvl1pPr>
          </a:lstStyle>
          <a:p>
            <a:r>
              <a:rPr lang="en-US" dirty="0"/>
              <a:t>Click icon to add picture</a:t>
            </a:r>
          </a:p>
        </p:txBody>
      </p:sp>
      <p:sp>
        <p:nvSpPr>
          <p:cNvPr id="11" name="Rectangle 10"/>
          <p:cNvSpPr/>
          <p:nvPr userDrawn="1"/>
        </p:nvSpPr>
        <p:spPr>
          <a:xfrm rot="5400000">
            <a:off x="-524273" y="3218224"/>
            <a:ext cx="1931195" cy="88265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2"/>
          <p:cNvSpPr>
            <a:spLocks noGrp="1"/>
          </p:cNvSpPr>
          <p:nvPr>
            <p:ph type="body" sz="quarter" idx="17" hasCustomPrompt="1"/>
          </p:nvPr>
        </p:nvSpPr>
        <p:spPr>
          <a:xfrm>
            <a:off x="3416308" y="3276687"/>
            <a:ext cx="5727699" cy="639129"/>
          </a:xfrm>
          <a:prstGeom prst="rect">
            <a:avLst/>
          </a:prstGeom>
        </p:spPr>
        <p:txBody>
          <a:bodyPr vert="horz">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3416300" y="3915816"/>
            <a:ext cx="5727700"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3416300" y="2693952"/>
            <a:ext cx="5727700" cy="488156"/>
          </a:xfrm>
          <a:prstGeom prst="rect">
            <a:avLst/>
          </a:prstGeom>
        </p:spPr>
        <p:txBody>
          <a:bodyPr vert="horz"/>
          <a:lstStyle>
            <a:lvl1pPr marL="0" indent="0">
              <a:buNone/>
              <a:defRPr sz="36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882651" y="2696331"/>
            <a:ext cx="161925" cy="1928814"/>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5556560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9144000" cy="51435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p>
        </p:txBody>
      </p:sp>
      <p:sp>
        <p:nvSpPr>
          <p:cNvPr id="11" name="Text Placeholder 8"/>
          <p:cNvSpPr>
            <a:spLocks noGrp="1"/>
          </p:cNvSpPr>
          <p:nvPr>
            <p:ph type="body" sz="quarter" idx="10" hasCustomPrompt="1"/>
          </p:nvPr>
        </p:nvSpPr>
        <p:spPr>
          <a:xfrm>
            <a:off x="315259" y="831061"/>
            <a:ext cx="8174038" cy="646331"/>
          </a:xfrm>
          <a:prstGeom prst="rect">
            <a:avLst/>
          </a:prstGeom>
          <a:ln w="28575" cmpd="sng">
            <a:solidFill>
              <a:srgbClr val="FFFFFF"/>
            </a:solidFill>
          </a:ln>
        </p:spPr>
        <p:txBody>
          <a:bodyPr vert="horz" lIns="274320" tIns="45720" rIns="274320" bIns="45720">
            <a:sp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3600" b="1" i="0" cap="all" baseline="0">
                <a:solidFill>
                  <a:schemeClr val="bg1"/>
                </a:solidFill>
              </a:defRPr>
            </a:lvl1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lang="en-US" sz="36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176213" y="638175"/>
            <a:ext cx="265112" cy="4505325"/>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8411956" y="638176"/>
            <a:ext cx="265112" cy="4074629"/>
          </a:xfrm>
          <a:prstGeom prst="rect">
            <a:avLst/>
          </a:prstGeom>
          <a:solidFill>
            <a:srgbClr val="00AFD7"/>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8" name="Graphic 7">
            <a:extLst>
              <a:ext uri="{FF2B5EF4-FFF2-40B4-BE49-F238E27FC236}">
                <a16:creationId xmlns:a16="http://schemas.microsoft.com/office/drawing/2014/main" id="{140CDD05-1D00-4D23-8EB2-2E65EFB4B5B1}"/>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6012433" y="4833387"/>
            <a:ext cx="687170" cy="186731"/>
          </a:xfrm>
          <a:prstGeom prst="rect">
            <a:avLst/>
          </a:prstGeom>
        </p:spPr>
      </p:pic>
      <p:pic>
        <p:nvPicPr>
          <p:cNvPr id="15" name="Picture 2">
            <a:extLst>
              <a:ext uri="{FF2B5EF4-FFF2-40B4-BE49-F238E27FC236}">
                <a16:creationId xmlns:a16="http://schemas.microsoft.com/office/drawing/2014/main" id="{9339E921-2C0F-4714-AE9B-56B2692E782A}"/>
              </a:ext>
            </a:extLst>
          </p:cNvPr>
          <p:cNvPicPr>
            <a:picLocks noChangeAspect="1" noChangeArrowheads="1"/>
          </p:cNvPicPr>
          <p:nvPr userDrawn="1"/>
        </p:nvPicPr>
        <p:blipFill rotWithShape="1">
          <a:blip r:embed="rId5" cstate="screen">
            <a:extLst>
              <a:ext uri="{28A0092B-C50C-407E-A947-70E740481C1C}">
                <a14:useLocalDpi xmlns:a14="http://schemas.microsoft.com/office/drawing/2010/main"/>
              </a:ext>
            </a:extLst>
          </a:blip>
          <a:srcRect/>
          <a:stretch/>
        </p:blipFill>
        <p:spPr bwMode="auto">
          <a:xfrm>
            <a:off x="6770757" y="4768417"/>
            <a:ext cx="1468143" cy="326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 name="Picture 8" descr="A close up of a sign&#10;&#10;Description automatically generated">
            <a:extLst>
              <a:ext uri="{FF2B5EF4-FFF2-40B4-BE49-F238E27FC236}">
                <a16:creationId xmlns:a16="http://schemas.microsoft.com/office/drawing/2014/main" id="{F8C571B2-0CFE-423F-B662-92C2D566F1C8}"/>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4484604" y="4840330"/>
            <a:ext cx="1381053" cy="172545"/>
          </a:xfrm>
          <a:prstGeom prst="rect">
            <a:avLst/>
          </a:prstGeom>
        </p:spPr>
      </p:pic>
    </p:spTree>
    <p:extLst>
      <p:ext uri="{BB962C8B-B14F-4D97-AF65-F5344CB8AC3E}">
        <p14:creationId xmlns:p14="http://schemas.microsoft.com/office/powerpoint/2010/main" val="179888454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340786" y="1029747"/>
            <a:ext cx="8439148" cy="3356378"/>
          </a:xfrm>
          <a:prstGeom prst="rect">
            <a:avLst/>
          </a:prstGeom>
        </p:spPr>
        <p:txBody>
          <a:bodyPr vert="horz"/>
          <a:lstStyle>
            <a:lvl1pPr marL="342900" indent="-342900">
              <a:buFont typeface="Arial"/>
              <a:buChar char="•"/>
              <a:defRPr sz="2400" baseline="0"/>
            </a:lvl1pPr>
            <a:lvl2pPr>
              <a:defRPr sz="2000"/>
            </a:lvl2pPr>
            <a:lvl3pPr>
              <a:defRPr sz="1800"/>
            </a:lvl3pPr>
            <a:lvl4pPr>
              <a:buFont typeface="Arial" charset="0"/>
              <a:buChar char="•"/>
              <a:defRPr sz="1600"/>
            </a:lvl4pPr>
            <a:lvl5pPr>
              <a:buFont typeface="Arial" charset="0"/>
              <a:buChar char="•"/>
              <a:defRPr sz="1400"/>
            </a:lvl5pPr>
            <a:lvl6pPr>
              <a:defRPr sz="1400"/>
            </a:lvl6pPr>
            <a:lvl7pPr>
              <a:defRPr sz="1200"/>
            </a:lvl7pPr>
            <a:lvl8pPr>
              <a:defRPr sz="1100"/>
            </a:lvl8pPr>
            <a:lvl9pPr>
              <a:defRPr sz="1100"/>
            </a:lvl9pPr>
          </a:lstStyle>
          <a:p>
            <a:pPr marL="342900" marR="0" lvl="0" indent="-342900" algn="l" defTabSz="457200" rtl="0" eaLnBrk="1" fontAlgn="auto" latinLnBrk="0" hangingPunct="1">
              <a:lnSpc>
                <a:spcPct val="100000"/>
              </a:lnSpc>
              <a:spcBef>
                <a:spcPct val="20000"/>
              </a:spcBef>
              <a:spcAft>
                <a:spcPts val="0"/>
              </a:spcAft>
              <a:buClrTx/>
              <a:buSzTx/>
              <a:tabLst/>
              <a:defRPr/>
            </a:pPr>
            <a:r>
              <a:rPr lang="en-US"/>
              <a:t>Click to edit Master text styles</a:t>
            </a:r>
          </a:p>
        </p:txBody>
      </p:sp>
      <p:pic>
        <p:nvPicPr>
          <p:cNvPr id="9" name="Graphic 8">
            <a:extLst>
              <a:ext uri="{FF2B5EF4-FFF2-40B4-BE49-F238E27FC236}">
                <a16:creationId xmlns:a16="http://schemas.microsoft.com/office/drawing/2014/main" id="{48C42042-C40A-4B03-BE6E-016BB568CFF0}"/>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6012433" y="4833387"/>
            <a:ext cx="687170" cy="186731"/>
          </a:xfrm>
          <a:prstGeom prst="rect">
            <a:avLst/>
          </a:prstGeom>
        </p:spPr>
      </p:pic>
      <p:pic>
        <p:nvPicPr>
          <p:cNvPr id="15" name="Picture 2">
            <a:extLst>
              <a:ext uri="{FF2B5EF4-FFF2-40B4-BE49-F238E27FC236}">
                <a16:creationId xmlns:a16="http://schemas.microsoft.com/office/drawing/2014/main" id="{04F9693F-8D10-473B-9D0A-92E5364B07DD}"/>
              </a:ext>
            </a:extLst>
          </p:cNvPr>
          <p:cNvPicPr>
            <a:picLocks noChangeAspect="1" noChangeArrowheads="1"/>
          </p:cNvPicPr>
          <p:nvPr userDrawn="1"/>
        </p:nvPicPr>
        <p:blipFill rotWithShape="1">
          <a:blip r:embed="rId5" cstate="screen">
            <a:extLst>
              <a:ext uri="{28A0092B-C50C-407E-A947-70E740481C1C}">
                <a14:useLocalDpi xmlns:a14="http://schemas.microsoft.com/office/drawing/2010/main"/>
              </a:ext>
            </a:extLst>
          </a:blip>
          <a:srcRect/>
          <a:stretch/>
        </p:blipFill>
        <p:spPr bwMode="auto">
          <a:xfrm>
            <a:off x="6770757" y="4768417"/>
            <a:ext cx="1468143" cy="326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 name="Picture 9" descr="A close up of a sign&#10;&#10;Description automatically generated">
            <a:extLst>
              <a:ext uri="{FF2B5EF4-FFF2-40B4-BE49-F238E27FC236}">
                <a16:creationId xmlns:a16="http://schemas.microsoft.com/office/drawing/2014/main" id="{74DE8BCE-3663-4EA8-9D7B-56A7E1BC5A7D}"/>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4484604" y="4840330"/>
            <a:ext cx="1381053" cy="172545"/>
          </a:xfrm>
          <a:prstGeom prst="rect">
            <a:avLst/>
          </a:prstGeom>
        </p:spPr>
      </p:pic>
    </p:spTree>
    <p:extLst>
      <p:ext uri="{BB962C8B-B14F-4D97-AF65-F5344CB8AC3E}">
        <p14:creationId xmlns:p14="http://schemas.microsoft.com/office/powerpoint/2010/main" val="65662273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1_Content- Heade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10" name="Graphic 9">
            <a:extLst>
              <a:ext uri="{FF2B5EF4-FFF2-40B4-BE49-F238E27FC236}">
                <a16:creationId xmlns:a16="http://schemas.microsoft.com/office/drawing/2014/main" id="{20FCEF6E-1283-4A57-8C64-309225A6B807}"/>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6012433" y="4833387"/>
            <a:ext cx="687170" cy="186731"/>
          </a:xfrm>
          <a:prstGeom prst="rect">
            <a:avLst/>
          </a:prstGeom>
        </p:spPr>
      </p:pic>
      <p:pic>
        <p:nvPicPr>
          <p:cNvPr id="14" name="Picture 2">
            <a:extLst>
              <a:ext uri="{FF2B5EF4-FFF2-40B4-BE49-F238E27FC236}">
                <a16:creationId xmlns:a16="http://schemas.microsoft.com/office/drawing/2014/main" id="{9DE0A59D-AF58-435E-884C-CB73D54454EE}"/>
              </a:ext>
            </a:extLst>
          </p:cNvPr>
          <p:cNvPicPr>
            <a:picLocks noChangeAspect="1" noChangeArrowheads="1"/>
          </p:cNvPicPr>
          <p:nvPr userDrawn="1"/>
        </p:nvPicPr>
        <p:blipFill rotWithShape="1">
          <a:blip r:embed="rId5" cstate="screen">
            <a:extLst>
              <a:ext uri="{28A0092B-C50C-407E-A947-70E740481C1C}">
                <a14:useLocalDpi xmlns:a14="http://schemas.microsoft.com/office/drawing/2010/main"/>
              </a:ext>
            </a:extLst>
          </a:blip>
          <a:srcRect/>
          <a:stretch/>
        </p:blipFill>
        <p:spPr bwMode="auto">
          <a:xfrm>
            <a:off x="6770757" y="4768417"/>
            <a:ext cx="1468143" cy="326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 name="Picture 8" descr="A close up of a sign&#10;&#10;Description automatically generated">
            <a:extLst>
              <a:ext uri="{FF2B5EF4-FFF2-40B4-BE49-F238E27FC236}">
                <a16:creationId xmlns:a16="http://schemas.microsoft.com/office/drawing/2014/main" id="{4A2FCF76-C541-43E6-BEA0-41A0E660BCE2}"/>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4484604" y="4840330"/>
            <a:ext cx="1381053" cy="172545"/>
          </a:xfrm>
          <a:prstGeom prst="rect">
            <a:avLst/>
          </a:prstGeom>
        </p:spPr>
      </p:pic>
    </p:spTree>
    <p:extLst>
      <p:ext uri="{BB962C8B-B14F-4D97-AF65-F5344CB8AC3E}">
        <p14:creationId xmlns:p14="http://schemas.microsoft.com/office/powerpoint/2010/main" val="72575107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4686300"/>
            <a:ext cx="2209800" cy="4572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9" name="Rectangle 18"/>
          <p:cNvSpPr/>
          <p:nvPr userDrawn="1"/>
        </p:nvSpPr>
        <p:spPr>
          <a:xfrm>
            <a:off x="2209800" y="4686300"/>
            <a:ext cx="1060450" cy="4572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20" name="Rectangle 19"/>
          <p:cNvSpPr/>
          <p:nvPr userDrawn="1"/>
        </p:nvSpPr>
        <p:spPr>
          <a:xfrm>
            <a:off x="3270250" y="4686300"/>
            <a:ext cx="5873750" cy="4572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7" name="Graphic 6">
            <a:extLst>
              <a:ext uri="{FF2B5EF4-FFF2-40B4-BE49-F238E27FC236}">
                <a16:creationId xmlns:a16="http://schemas.microsoft.com/office/drawing/2014/main" id="{3A26E6D6-6BAE-4F0A-969F-875AE1F06220}"/>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6012433" y="4833387"/>
            <a:ext cx="687170" cy="186731"/>
          </a:xfrm>
          <a:prstGeom prst="rect">
            <a:avLst/>
          </a:prstGeom>
        </p:spPr>
      </p:pic>
      <p:pic>
        <p:nvPicPr>
          <p:cNvPr id="12" name="Picture 2">
            <a:extLst>
              <a:ext uri="{FF2B5EF4-FFF2-40B4-BE49-F238E27FC236}">
                <a16:creationId xmlns:a16="http://schemas.microsoft.com/office/drawing/2014/main" id="{B08DF430-31FE-42C8-B9DD-46388BE4C5B2}"/>
              </a:ext>
            </a:extLst>
          </p:cNvPr>
          <p:cNvPicPr>
            <a:picLocks noChangeAspect="1" noChangeArrowheads="1"/>
          </p:cNvPicPr>
          <p:nvPr userDrawn="1"/>
        </p:nvPicPr>
        <p:blipFill rotWithShape="1">
          <a:blip r:embed="rId5" cstate="screen">
            <a:extLst>
              <a:ext uri="{28A0092B-C50C-407E-A947-70E740481C1C}">
                <a14:useLocalDpi xmlns:a14="http://schemas.microsoft.com/office/drawing/2010/main"/>
              </a:ext>
            </a:extLst>
          </a:blip>
          <a:srcRect/>
          <a:stretch/>
        </p:blipFill>
        <p:spPr bwMode="auto">
          <a:xfrm>
            <a:off x="6770757" y="4768417"/>
            <a:ext cx="1468143" cy="326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7" descr="A close up of a sign&#10;&#10;Description automatically generated">
            <a:extLst>
              <a:ext uri="{FF2B5EF4-FFF2-40B4-BE49-F238E27FC236}">
                <a16:creationId xmlns:a16="http://schemas.microsoft.com/office/drawing/2014/main" id="{82074C02-AC56-4984-B5AB-E4893A147137}"/>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4484604" y="4840330"/>
            <a:ext cx="1381053" cy="172545"/>
          </a:xfrm>
          <a:prstGeom prst="rect">
            <a:avLst/>
          </a:prstGeom>
        </p:spPr>
      </p:pic>
    </p:spTree>
    <p:extLst>
      <p:ext uri="{BB962C8B-B14F-4D97-AF65-F5344CB8AC3E}">
        <p14:creationId xmlns:p14="http://schemas.microsoft.com/office/powerpoint/2010/main" val="105298900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6" name="Picture 5" descr="A close up of a logo&#10;&#10;Description automatically generated">
            <a:extLst>
              <a:ext uri="{FF2B5EF4-FFF2-40B4-BE49-F238E27FC236}">
                <a16:creationId xmlns:a16="http://schemas.microsoft.com/office/drawing/2014/main" id="{20DCD413-EC45-4D38-900D-CC007F1AD9A6}"/>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21069" b="40189"/>
          <a:stretch/>
        </p:blipFill>
        <p:spPr>
          <a:xfrm>
            <a:off x="6751320" y="4758193"/>
            <a:ext cx="1354454" cy="262372"/>
          </a:xfrm>
          <a:prstGeom prst="rect">
            <a:avLst/>
          </a:prstGeom>
        </p:spPr>
      </p:pic>
      <p:pic>
        <p:nvPicPr>
          <p:cNvPr id="4" name="Picture 3">
            <a:extLst>
              <a:ext uri="{FF2B5EF4-FFF2-40B4-BE49-F238E27FC236}">
                <a16:creationId xmlns:a16="http://schemas.microsoft.com/office/drawing/2014/main" id="{7A6EBCCA-1DCE-459D-8D96-73E5F8467013}"/>
              </a:ext>
            </a:extLst>
          </p:cNvPr>
          <p:cNvPicPr>
            <a:picLocks noChangeAspect="1"/>
          </p:cNvPicPr>
          <p:nvPr userDrawn="1"/>
        </p:nvPicPr>
        <p:blipFill>
          <a:blip r:embed="rId4"/>
          <a:stretch>
            <a:fillRect/>
          </a:stretch>
        </p:blipFill>
        <p:spPr>
          <a:xfrm>
            <a:off x="4815035" y="4760705"/>
            <a:ext cx="1805136" cy="240685"/>
          </a:xfrm>
          <a:prstGeom prst="rect">
            <a:avLst/>
          </a:prstGeom>
        </p:spPr>
      </p:pic>
      <p:pic>
        <p:nvPicPr>
          <p:cNvPr id="5" name="Picture 4" descr="A close up of a sign&#10;&#10;Description automatically generated">
            <a:extLst>
              <a:ext uri="{FF2B5EF4-FFF2-40B4-BE49-F238E27FC236}">
                <a16:creationId xmlns:a16="http://schemas.microsoft.com/office/drawing/2014/main" id="{B972F41F-12C9-4A8F-8739-5F93C9515C60}"/>
              </a:ext>
            </a:extLst>
          </p:cNvPr>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3030128" y="4794774"/>
            <a:ext cx="1653758" cy="206616"/>
          </a:xfrm>
          <a:prstGeom prst="rect">
            <a:avLst/>
          </a:prstGeom>
        </p:spPr>
      </p:pic>
    </p:spTree>
    <p:extLst>
      <p:ext uri="{BB962C8B-B14F-4D97-AF65-F5344CB8AC3E}">
        <p14:creationId xmlns:p14="http://schemas.microsoft.com/office/powerpoint/2010/main" val="21455175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9144000" cy="5143500"/>
          </a:xfrm>
          <a:prstGeom prst="rect">
            <a:avLst/>
          </a:prstGeom>
        </p:spPr>
        <p:txBody>
          <a:bodyPr vert="horz" anchor="ctr"/>
          <a:lstStyle>
            <a:lvl1pPr marL="0" indent="0" algn="l">
              <a:buNone/>
              <a:defRPr sz="1900" baseline="0">
                <a:sym typeface="Wingdings"/>
              </a:defRPr>
            </a:lvl1pPr>
            <a:lvl2pPr marL="457200" indent="0">
              <a:buNone/>
              <a:defRPr sz="2400"/>
            </a:lvl2pPr>
          </a:lstStyle>
          <a:p>
            <a:pPr lvl="1"/>
            <a:r>
              <a:rPr lang="en-US" dirty="0"/>
              <a:t>Drag and drop photo here</a:t>
            </a:r>
          </a:p>
        </p:txBody>
      </p:sp>
      <p:sp>
        <p:nvSpPr>
          <p:cNvPr id="15" name="Text Placeholder 14"/>
          <p:cNvSpPr>
            <a:spLocks noGrp="1"/>
          </p:cNvSpPr>
          <p:nvPr>
            <p:ph type="body" sz="quarter" idx="13" hasCustomPrompt="1"/>
          </p:nvPr>
        </p:nvSpPr>
        <p:spPr>
          <a:xfrm>
            <a:off x="7583491" y="-15479"/>
            <a:ext cx="433387" cy="5174457"/>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8016878" y="-15479"/>
            <a:ext cx="1127125" cy="5174457"/>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4111" y="3748282"/>
            <a:ext cx="6153150" cy="715580"/>
          </a:xfrm>
          <a:prstGeom prst="rect">
            <a:avLst/>
          </a:prstGeom>
          <a:solidFill>
            <a:schemeClr val="bg1"/>
          </a:solidFill>
        </p:spPr>
        <p:txBody>
          <a:bodyPr vert="horz" lIns="640080"/>
          <a:lstStyle>
            <a:lvl1pPr marL="0" indent="0">
              <a:buNone/>
              <a:defRPr sz="24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534917" y="4085464"/>
            <a:ext cx="5610225" cy="264319"/>
          </a:xfrm>
          <a:prstGeom prst="rect">
            <a:avLst/>
          </a:prstGeom>
        </p:spPr>
        <p:txBody>
          <a:bodyPr vert="horz"/>
          <a:lstStyle>
            <a:lvl1pPr marL="0" indent="0">
              <a:buNone/>
              <a:defRPr sz="1800" b="0" baseline="0">
                <a:solidFill>
                  <a:schemeClr val="tx1"/>
                </a:solidFill>
              </a:defRPr>
            </a:lvl1pPr>
          </a:lstStyle>
          <a:p>
            <a:pPr lvl="0"/>
            <a:r>
              <a:rPr lang="en-US" dirty="0"/>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310054" y="4817244"/>
            <a:ext cx="687170" cy="21871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10" name="Graphic 9">
            <a:extLst>
              <a:ext uri="{FF2B5EF4-FFF2-40B4-BE49-F238E27FC236}">
                <a16:creationId xmlns:a16="http://schemas.microsoft.com/office/drawing/2014/main" id="{A3840550-30E0-42A5-8D56-536177384DDE}"/>
              </a:ext>
            </a:extLst>
          </p:cNvPr>
          <p:cNvPicPr>
            <a:picLocks noChangeAspect="1"/>
          </p:cNvPicPr>
          <p:nvPr userDrawn="1"/>
        </p:nvPicPr>
        <p:blipFill>
          <a:blip r:embed="rId3">
            <a:extLst>
              <a:ext uri="{96DAC541-7B7A-43D3-8B79-37D633B846F1}">
                <asvg:svgBlip xmlns:asvg="http://schemas.microsoft.com/office/drawing/2016/SVG/main" r:embed="rId4"/>
              </a:ext>
            </a:extLst>
          </a:blip>
          <a:stretch>
            <a:fillRect/>
          </a:stretch>
        </p:blipFill>
        <p:spPr>
          <a:xfrm>
            <a:off x="8310054" y="4207741"/>
            <a:ext cx="687170" cy="186731"/>
          </a:xfrm>
          <a:prstGeom prst="rect">
            <a:avLst/>
          </a:prstGeom>
        </p:spPr>
      </p:pic>
      <p:pic>
        <p:nvPicPr>
          <p:cNvPr id="18" name="Picture 2">
            <a:extLst>
              <a:ext uri="{FF2B5EF4-FFF2-40B4-BE49-F238E27FC236}">
                <a16:creationId xmlns:a16="http://schemas.microsoft.com/office/drawing/2014/main" id="{9E52D870-3EA6-48C6-9F08-69EABF945A28}"/>
              </a:ext>
            </a:extLst>
          </p:cNvPr>
          <p:cNvPicPr>
            <a:picLocks noChangeAspect="1" noChangeArrowheads="1"/>
          </p:cNvPicPr>
          <p:nvPr userDrawn="1"/>
        </p:nvPicPr>
        <p:blipFill rotWithShape="1">
          <a:blip r:embed="rId5" cstate="screen">
            <a:extLst>
              <a:ext uri="{28A0092B-C50C-407E-A947-70E740481C1C}">
                <a14:useLocalDpi xmlns:a14="http://schemas.microsoft.com/office/drawing/2010/main"/>
              </a:ext>
            </a:extLst>
          </a:blip>
          <a:srcRect/>
          <a:stretch/>
        </p:blipFill>
        <p:spPr bwMode="auto">
          <a:xfrm>
            <a:off x="7583491" y="4442731"/>
            <a:ext cx="1468143" cy="326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 name="Picture 12" descr="A close up of a sign&#10;&#10;Description automatically generated">
            <a:extLst>
              <a:ext uri="{FF2B5EF4-FFF2-40B4-BE49-F238E27FC236}">
                <a16:creationId xmlns:a16="http://schemas.microsoft.com/office/drawing/2014/main" id="{7679A17D-AF26-4C1D-B56C-D31418EEB53A}"/>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663072" y="3981944"/>
            <a:ext cx="1381053" cy="172545"/>
          </a:xfrm>
          <a:prstGeom prst="rect">
            <a:avLst/>
          </a:prstGeom>
        </p:spPr>
      </p:pic>
    </p:spTree>
    <p:extLst>
      <p:ext uri="{BB962C8B-B14F-4D97-AF65-F5344CB8AC3E}">
        <p14:creationId xmlns:p14="http://schemas.microsoft.com/office/powerpoint/2010/main" val="16405506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240428" y="194732"/>
            <a:ext cx="3980966" cy="781050"/>
          </a:xfrm>
          <a:prstGeom prst="rect">
            <a:avLst/>
          </a:prstGeom>
        </p:spPr>
        <p:txBody>
          <a:bodyPr vert="horz"/>
          <a:lstStyle>
            <a:lvl1pPr marL="0" indent="0">
              <a:buNone/>
              <a:defRPr sz="3200" b="1" baseline="0">
                <a:solidFill>
                  <a:srgbClr val="236192"/>
                </a:solidFill>
              </a:defRPr>
            </a:lvl1pPr>
          </a:lstStyle>
          <a:p>
            <a:pPr lvl="0"/>
            <a:r>
              <a:rPr lang="en-US" dirty="0"/>
              <a:t>Closing Message</a:t>
            </a:r>
          </a:p>
        </p:txBody>
      </p:sp>
      <p:sp>
        <p:nvSpPr>
          <p:cNvPr id="9" name="Rectangle 8"/>
          <p:cNvSpPr/>
          <p:nvPr userDrawn="1"/>
        </p:nvSpPr>
        <p:spPr>
          <a:xfrm rot="10800000">
            <a:off x="11338" y="4388000"/>
            <a:ext cx="9144000" cy="179785"/>
          </a:xfrm>
          <a:prstGeom prst="rect">
            <a:avLst/>
          </a:prstGeom>
          <a:solidFill>
            <a:srgbClr val="00AFD7"/>
          </a:solidFill>
          <a:ln w="9525" cap="flat" cmpd="sng" algn="ctr">
            <a:noFill/>
            <a:prstDash val="solid"/>
          </a:ln>
          <a:effectLst/>
        </p:spPr>
        <p:txBody>
          <a:bodyPr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240615" y="990753"/>
            <a:ext cx="3887788" cy="304289"/>
          </a:xfrm>
          <a:prstGeom prst="rect">
            <a:avLst/>
          </a:prstGeom>
        </p:spPr>
        <p:txBody>
          <a:bodyPr vert="horz">
            <a:normAutofit/>
          </a:bodyPr>
          <a:lstStyle>
            <a:lvl1pPr marL="0" indent="0">
              <a:buNone/>
              <a:defRPr sz="1800" b="1" baseline="0"/>
            </a:lvl1pPr>
          </a:lstStyle>
          <a:p>
            <a:pPr lvl="0"/>
            <a:r>
              <a:rPr lang="en-US" dirty="0"/>
              <a:t>Speaker Name</a:t>
            </a:r>
          </a:p>
        </p:txBody>
      </p:sp>
      <p:sp>
        <p:nvSpPr>
          <p:cNvPr id="22" name="Text Placeholder 20"/>
          <p:cNvSpPr>
            <a:spLocks noGrp="1"/>
          </p:cNvSpPr>
          <p:nvPr>
            <p:ph type="body" sz="quarter" idx="12" hasCustomPrompt="1"/>
          </p:nvPr>
        </p:nvSpPr>
        <p:spPr>
          <a:xfrm>
            <a:off x="240428" y="1267826"/>
            <a:ext cx="3887788" cy="269270"/>
          </a:xfrm>
          <a:prstGeom prst="rect">
            <a:avLst/>
          </a:prstGeom>
        </p:spPr>
        <p:txBody>
          <a:bodyPr vert="horz">
            <a:normAutofit/>
          </a:bodyPr>
          <a:lstStyle>
            <a:lvl1pPr marL="0" indent="0">
              <a:buNone/>
              <a:defRPr sz="1400" b="0" baseline="0"/>
            </a:lvl1pPr>
          </a:lstStyle>
          <a:p>
            <a:pPr lvl="0"/>
            <a:r>
              <a:rPr lang="en-US" dirty="0"/>
              <a:t>Speaker Title</a:t>
            </a:r>
          </a:p>
        </p:txBody>
      </p:sp>
      <p:sp>
        <p:nvSpPr>
          <p:cNvPr id="23" name="Text Placeholder 20"/>
          <p:cNvSpPr>
            <a:spLocks noGrp="1"/>
          </p:cNvSpPr>
          <p:nvPr>
            <p:ph type="body" sz="quarter" idx="13" hasCustomPrompt="1"/>
          </p:nvPr>
        </p:nvSpPr>
        <p:spPr>
          <a:xfrm>
            <a:off x="240428" y="1508234"/>
            <a:ext cx="3887788" cy="229121"/>
          </a:xfrm>
          <a:prstGeom prst="rect">
            <a:avLst/>
          </a:prstGeom>
        </p:spPr>
        <p:txBody>
          <a:bodyPr vert="horz">
            <a:normAutofit/>
          </a:bodyPr>
          <a:lstStyle>
            <a:lvl1pPr marL="0" indent="0">
              <a:buNone/>
              <a:defRPr sz="1400" b="1" baseline="0">
                <a:solidFill>
                  <a:srgbClr val="236192"/>
                </a:solidFill>
              </a:defRPr>
            </a:lvl1pPr>
          </a:lstStyle>
          <a:p>
            <a:pPr lvl="0"/>
            <a:r>
              <a:rPr lang="en-US" dirty="0"/>
              <a:t>Speaker Contact</a:t>
            </a:r>
          </a:p>
        </p:txBody>
      </p:sp>
      <p:pic>
        <p:nvPicPr>
          <p:cNvPr id="10"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4" name="Picture 3"/>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4570295" y="0"/>
            <a:ext cx="4578960" cy="4388000"/>
          </a:xfrm>
          <a:prstGeom prst="rect">
            <a:avLst/>
          </a:prstGeom>
        </p:spPr>
      </p:pic>
      <p:pic>
        <p:nvPicPr>
          <p:cNvPr id="3" name="Picture 2" descr="A close up of a logo&#10;&#10;Description automatically generated">
            <a:extLst>
              <a:ext uri="{FF2B5EF4-FFF2-40B4-BE49-F238E27FC236}">
                <a16:creationId xmlns:a16="http://schemas.microsoft.com/office/drawing/2014/main" id="{5ADFE54A-866E-40AD-8336-BCC18B369539}"/>
              </a:ext>
            </a:extLst>
          </p:cNvPr>
          <p:cNvPicPr>
            <a:picLocks noChangeAspect="1"/>
          </p:cNvPicPr>
          <p:nvPr userDrawn="1"/>
        </p:nvPicPr>
        <p:blipFill rotWithShape="1">
          <a:blip r:embed="rId4" cstate="screen">
            <a:extLst>
              <a:ext uri="{28A0092B-C50C-407E-A947-70E740481C1C}">
                <a14:useLocalDpi xmlns:a14="http://schemas.microsoft.com/office/drawing/2010/main"/>
              </a:ext>
            </a:extLst>
          </a:blip>
          <a:srcRect t="21069" b="40189"/>
          <a:stretch/>
        </p:blipFill>
        <p:spPr>
          <a:xfrm>
            <a:off x="6751320" y="4758193"/>
            <a:ext cx="1354454" cy="262372"/>
          </a:xfrm>
          <a:prstGeom prst="rect">
            <a:avLst/>
          </a:prstGeom>
        </p:spPr>
      </p:pic>
      <p:pic>
        <p:nvPicPr>
          <p:cNvPr id="12" name="Picture 11">
            <a:extLst>
              <a:ext uri="{FF2B5EF4-FFF2-40B4-BE49-F238E27FC236}">
                <a16:creationId xmlns:a16="http://schemas.microsoft.com/office/drawing/2014/main" id="{FD9410CF-E9D1-40AF-BE7C-789028D731D8}"/>
              </a:ext>
            </a:extLst>
          </p:cNvPr>
          <p:cNvPicPr>
            <a:picLocks noChangeAspect="1"/>
          </p:cNvPicPr>
          <p:nvPr userDrawn="1"/>
        </p:nvPicPr>
        <p:blipFill>
          <a:blip r:embed="rId5"/>
          <a:stretch>
            <a:fillRect/>
          </a:stretch>
        </p:blipFill>
        <p:spPr>
          <a:xfrm>
            <a:off x="4815035" y="4760705"/>
            <a:ext cx="1805136" cy="240685"/>
          </a:xfrm>
          <a:prstGeom prst="rect">
            <a:avLst/>
          </a:prstGeom>
        </p:spPr>
      </p:pic>
      <p:pic>
        <p:nvPicPr>
          <p:cNvPr id="13" name="Picture 12" descr="A close up of a sign&#10;&#10;Description automatically generated">
            <a:extLst>
              <a:ext uri="{FF2B5EF4-FFF2-40B4-BE49-F238E27FC236}">
                <a16:creationId xmlns:a16="http://schemas.microsoft.com/office/drawing/2014/main" id="{E0E68E24-2373-426E-A442-248F427951AB}"/>
              </a:ext>
            </a:extLst>
          </p:cNvPr>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3030128" y="4794774"/>
            <a:ext cx="1653758" cy="206616"/>
          </a:xfrm>
          <a:prstGeom prst="rect">
            <a:avLst/>
          </a:prstGeom>
        </p:spPr>
      </p:pic>
    </p:spTree>
    <p:extLst>
      <p:ext uri="{BB962C8B-B14F-4D97-AF65-F5344CB8AC3E}">
        <p14:creationId xmlns:p14="http://schemas.microsoft.com/office/powerpoint/2010/main" val="14010817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pic>
        <p:nvPicPr>
          <p:cNvPr id="16" name="Picture 15" descr="ppt-because-tag.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927106" y="3991096"/>
            <a:ext cx="8216894" cy="607721"/>
          </a:xfrm>
          <a:prstGeom prst="rect">
            <a:avLst/>
          </a:prstGeom>
        </p:spPr>
      </p:pic>
      <p:sp>
        <p:nvSpPr>
          <p:cNvPr id="7" name="Rectangle 6"/>
          <p:cNvSpPr/>
          <p:nvPr userDrawn="1"/>
        </p:nvSpPr>
        <p:spPr>
          <a:xfrm rot="16200000">
            <a:off x="477195" y="4148907"/>
            <a:ext cx="607721" cy="2921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1" name="Rectangle 10"/>
          <p:cNvSpPr/>
          <p:nvPr userDrawn="1"/>
        </p:nvSpPr>
        <p:spPr>
          <a:xfrm>
            <a:off x="6" y="3991096"/>
            <a:ext cx="635000" cy="607721"/>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dirty="0">
              <a:solidFill>
                <a:srgbClr val="3D527F"/>
              </a:solidFill>
            </a:endParaRPr>
          </a:p>
        </p:txBody>
      </p:sp>
      <p:sp>
        <p:nvSpPr>
          <p:cNvPr id="12" name="Text Placeholder 18"/>
          <p:cNvSpPr>
            <a:spLocks noGrp="1"/>
          </p:cNvSpPr>
          <p:nvPr>
            <p:ph type="body" sz="quarter" idx="10" hasCustomPrompt="1"/>
          </p:nvPr>
        </p:nvSpPr>
        <p:spPr>
          <a:xfrm>
            <a:off x="731839" y="831455"/>
            <a:ext cx="4180696" cy="1400383"/>
          </a:xfrm>
          <a:prstGeom prst="rect">
            <a:avLst/>
          </a:prstGeom>
          <a:ln w="101600" cmpd="sng">
            <a:solidFill>
              <a:srgbClr val="236192"/>
            </a:solidFill>
            <a:miter lim="800000"/>
          </a:ln>
        </p:spPr>
        <p:txBody>
          <a:bodyPr vert="horz" wrap="none" lIns="548640" tIns="274320" rIns="457200" bIns="274320">
            <a:spAutoFit/>
          </a:bodyPr>
          <a:lstStyle>
            <a:lvl1pPr marL="0" indent="0" algn="l">
              <a:spcBef>
                <a:spcPts val="0"/>
              </a:spcBef>
              <a:buNone/>
              <a:defRPr sz="5500"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698251" y="2397542"/>
            <a:ext cx="3887788" cy="304289"/>
          </a:xfrm>
          <a:prstGeom prst="rect">
            <a:avLst/>
          </a:prstGeom>
        </p:spPr>
        <p:txBody>
          <a:bodyPr vert="horz">
            <a:normAutofit/>
          </a:bodyPr>
          <a:lstStyle>
            <a:lvl1pPr marL="0" indent="0">
              <a:buNone/>
              <a:defRPr sz="18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698064" y="2688127"/>
            <a:ext cx="3887788" cy="269270"/>
          </a:xfrm>
          <a:prstGeom prst="rect">
            <a:avLst/>
          </a:prstGeom>
        </p:spPr>
        <p:txBody>
          <a:bodyPr vert="horz">
            <a:normAutofit/>
          </a:bodyPr>
          <a:lstStyle>
            <a:lvl1pPr marL="0" indent="0">
              <a:buNone/>
              <a:defRPr sz="1400"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698064" y="2957399"/>
            <a:ext cx="3887788" cy="229121"/>
          </a:xfrm>
          <a:prstGeom prst="rect">
            <a:avLst/>
          </a:prstGeom>
        </p:spPr>
        <p:txBody>
          <a:bodyPr vert="horz">
            <a:normAutofit/>
          </a:bodyPr>
          <a:lstStyle>
            <a:lvl1pPr marL="0" indent="0">
              <a:buNone/>
              <a:defRPr sz="1400"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1" y="312442"/>
            <a:ext cx="3679825" cy="566309"/>
          </a:xfrm>
          <a:prstGeom prst="rect">
            <a:avLst/>
          </a:prstGeom>
          <a:solidFill>
            <a:srgbClr val="236192"/>
          </a:solidFill>
        </p:spPr>
        <p:txBody>
          <a:bodyPr vert="horz" wrap="square" lIns="640080" tIns="91440" bIns="164592">
            <a:spAutoFit/>
          </a:bodyPr>
          <a:lstStyle>
            <a:lvl1pPr marL="0" indent="0">
              <a:buNone/>
              <a:defRPr sz="2000" baseline="0">
                <a:solidFill>
                  <a:schemeClr val="bg1"/>
                </a:solidFill>
              </a:defRPr>
            </a:lvl1pPr>
          </a:lstStyle>
          <a:p>
            <a:pPr lvl="0"/>
            <a:r>
              <a:rPr lang="en-US" dirty="0"/>
              <a:t>Event Title</a:t>
            </a:r>
          </a:p>
        </p:txBody>
      </p:sp>
      <p:pic>
        <p:nvPicPr>
          <p:cNvPr id="17" name="Picture 26"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8236924" y="4760706"/>
            <a:ext cx="723437" cy="24068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22" name="Picture 21"/>
          <p:cNvPicPr>
            <a:picLocks noChangeAspect="1"/>
          </p:cNvPicPr>
          <p:nvPr userDrawn="1"/>
        </p:nvPicPr>
        <p:blipFill rotWithShape="1">
          <a:blip r:embed="rId4" cstate="screen">
            <a:extLst>
              <a:ext uri="{28A0092B-C50C-407E-A947-70E740481C1C}">
                <a14:useLocalDpi xmlns:a14="http://schemas.microsoft.com/office/drawing/2010/main"/>
              </a:ext>
            </a:extLst>
          </a:blip>
          <a:srcRect l="67120"/>
          <a:stretch/>
        </p:blipFill>
        <p:spPr>
          <a:xfrm rot="16200000">
            <a:off x="5827109" y="4075128"/>
            <a:ext cx="87692" cy="317500"/>
          </a:xfrm>
          <a:prstGeom prst="rect">
            <a:avLst/>
          </a:prstGeom>
        </p:spPr>
      </p:pic>
      <p:pic>
        <p:nvPicPr>
          <p:cNvPr id="23" name="Picture 22"/>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5784856" y="4191900"/>
            <a:ext cx="86105" cy="86105"/>
          </a:xfrm>
          <a:prstGeom prst="rect">
            <a:avLst/>
          </a:prstGeom>
        </p:spPr>
      </p:pic>
      <p:pic>
        <p:nvPicPr>
          <p:cNvPr id="20" name="Picture 19" descr="A close up of a logo&#10;&#10;Description automatically generated">
            <a:extLst>
              <a:ext uri="{FF2B5EF4-FFF2-40B4-BE49-F238E27FC236}">
                <a16:creationId xmlns:a16="http://schemas.microsoft.com/office/drawing/2014/main" id="{F0AF5B48-EDE5-4C1C-9DFA-F98D4EF1655C}"/>
              </a:ext>
            </a:extLst>
          </p:cNvPr>
          <p:cNvPicPr>
            <a:picLocks noChangeAspect="1"/>
          </p:cNvPicPr>
          <p:nvPr userDrawn="1"/>
        </p:nvPicPr>
        <p:blipFill rotWithShape="1">
          <a:blip r:embed="rId6" cstate="screen">
            <a:extLst>
              <a:ext uri="{28A0092B-C50C-407E-A947-70E740481C1C}">
                <a14:useLocalDpi xmlns:a14="http://schemas.microsoft.com/office/drawing/2010/main"/>
              </a:ext>
            </a:extLst>
          </a:blip>
          <a:srcRect t="21069" b="40189"/>
          <a:stretch/>
        </p:blipFill>
        <p:spPr>
          <a:xfrm>
            <a:off x="6751320" y="4758193"/>
            <a:ext cx="1354454" cy="262372"/>
          </a:xfrm>
          <a:prstGeom prst="rect">
            <a:avLst/>
          </a:prstGeom>
        </p:spPr>
      </p:pic>
      <p:pic>
        <p:nvPicPr>
          <p:cNvPr id="19" name="Picture 18">
            <a:extLst>
              <a:ext uri="{FF2B5EF4-FFF2-40B4-BE49-F238E27FC236}">
                <a16:creationId xmlns:a16="http://schemas.microsoft.com/office/drawing/2014/main" id="{9BCA04B2-8D32-4EF5-9B5A-2360AC67F104}"/>
              </a:ext>
            </a:extLst>
          </p:cNvPr>
          <p:cNvPicPr>
            <a:picLocks noChangeAspect="1"/>
          </p:cNvPicPr>
          <p:nvPr userDrawn="1"/>
        </p:nvPicPr>
        <p:blipFill>
          <a:blip r:embed="rId7"/>
          <a:stretch>
            <a:fillRect/>
          </a:stretch>
        </p:blipFill>
        <p:spPr>
          <a:xfrm>
            <a:off x="4815035" y="4760705"/>
            <a:ext cx="1805136" cy="240685"/>
          </a:xfrm>
          <a:prstGeom prst="rect">
            <a:avLst/>
          </a:prstGeom>
        </p:spPr>
      </p:pic>
      <p:sp>
        <p:nvSpPr>
          <p:cNvPr id="21" name="Text Placeholder 20">
            <a:extLst>
              <a:ext uri="{FF2B5EF4-FFF2-40B4-BE49-F238E27FC236}">
                <a16:creationId xmlns:a16="http://schemas.microsoft.com/office/drawing/2014/main" id="{FC1A3104-B789-4FCF-A4AE-9A38662F29A6}"/>
              </a:ext>
            </a:extLst>
          </p:cNvPr>
          <p:cNvSpPr>
            <a:spLocks noGrp="1"/>
          </p:cNvSpPr>
          <p:nvPr>
            <p:ph type="body" sz="quarter" idx="15" hasCustomPrompt="1"/>
          </p:nvPr>
        </p:nvSpPr>
        <p:spPr>
          <a:xfrm>
            <a:off x="4912535" y="2397797"/>
            <a:ext cx="3887788" cy="304289"/>
          </a:xfrm>
          <a:prstGeom prst="rect">
            <a:avLst/>
          </a:prstGeom>
        </p:spPr>
        <p:txBody>
          <a:bodyPr vert="horz">
            <a:normAutofit/>
          </a:bodyPr>
          <a:lstStyle>
            <a:lvl1pPr marL="0" indent="0">
              <a:buNone/>
              <a:defRPr sz="1800" b="1" baseline="0">
                <a:solidFill>
                  <a:srgbClr val="000000"/>
                </a:solidFill>
              </a:defRPr>
            </a:lvl1pPr>
          </a:lstStyle>
          <a:p>
            <a:pPr lvl="0"/>
            <a:r>
              <a:rPr lang="en-US" dirty="0"/>
              <a:t>Speaker Name</a:t>
            </a:r>
          </a:p>
        </p:txBody>
      </p:sp>
      <p:sp>
        <p:nvSpPr>
          <p:cNvPr id="24" name="Text Placeholder 20">
            <a:extLst>
              <a:ext uri="{FF2B5EF4-FFF2-40B4-BE49-F238E27FC236}">
                <a16:creationId xmlns:a16="http://schemas.microsoft.com/office/drawing/2014/main" id="{7AA489FF-B828-4BE9-BEBB-8150C09E0E2B}"/>
              </a:ext>
            </a:extLst>
          </p:cNvPr>
          <p:cNvSpPr>
            <a:spLocks noGrp="1"/>
          </p:cNvSpPr>
          <p:nvPr>
            <p:ph type="body" sz="quarter" idx="16" hasCustomPrompt="1"/>
          </p:nvPr>
        </p:nvSpPr>
        <p:spPr>
          <a:xfrm>
            <a:off x="4912535" y="2957399"/>
            <a:ext cx="3887788" cy="229121"/>
          </a:xfrm>
          <a:prstGeom prst="rect">
            <a:avLst/>
          </a:prstGeom>
        </p:spPr>
        <p:txBody>
          <a:bodyPr vert="horz">
            <a:normAutofit/>
          </a:bodyPr>
          <a:lstStyle>
            <a:lvl1pPr marL="0" indent="0">
              <a:buNone/>
              <a:defRPr sz="1400" b="1" baseline="0">
                <a:solidFill>
                  <a:schemeClr val="accent2"/>
                </a:solidFill>
              </a:defRPr>
            </a:lvl1pPr>
          </a:lstStyle>
          <a:p>
            <a:pPr lvl="0"/>
            <a:r>
              <a:rPr lang="en-US" dirty="0"/>
              <a:t>Speaker Contact</a:t>
            </a:r>
          </a:p>
        </p:txBody>
      </p:sp>
      <p:sp>
        <p:nvSpPr>
          <p:cNvPr id="25" name="Text Placeholder 20">
            <a:extLst>
              <a:ext uri="{FF2B5EF4-FFF2-40B4-BE49-F238E27FC236}">
                <a16:creationId xmlns:a16="http://schemas.microsoft.com/office/drawing/2014/main" id="{EF92817F-BDA2-4079-9A54-2BB48C6A4A38}"/>
              </a:ext>
            </a:extLst>
          </p:cNvPr>
          <p:cNvSpPr>
            <a:spLocks noGrp="1"/>
          </p:cNvSpPr>
          <p:nvPr>
            <p:ph type="body" sz="quarter" idx="17" hasCustomPrompt="1"/>
          </p:nvPr>
        </p:nvSpPr>
        <p:spPr>
          <a:xfrm>
            <a:off x="4912535" y="2695108"/>
            <a:ext cx="3887788" cy="269270"/>
          </a:xfrm>
          <a:prstGeom prst="rect">
            <a:avLst/>
          </a:prstGeom>
        </p:spPr>
        <p:txBody>
          <a:bodyPr vert="horz">
            <a:normAutofit/>
          </a:bodyPr>
          <a:lstStyle>
            <a:lvl1pPr marL="0" indent="0">
              <a:buNone/>
              <a:defRPr sz="1400" b="0" baseline="0">
                <a:solidFill>
                  <a:srgbClr val="000000"/>
                </a:solidFill>
              </a:defRPr>
            </a:lvl1pPr>
          </a:lstStyle>
          <a:p>
            <a:pPr lvl="0"/>
            <a:r>
              <a:rPr lang="en-US" dirty="0"/>
              <a:t>Speaker Title</a:t>
            </a:r>
          </a:p>
        </p:txBody>
      </p:sp>
      <p:pic>
        <p:nvPicPr>
          <p:cNvPr id="27" name="Picture 26" descr="A close up of a sign&#10;&#10;Description automatically generated">
            <a:extLst>
              <a:ext uri="{FF2B5EF4-FFF2-40B4-BE49-F238E27FC236}">
                <a16:creationId xmlns:a16="http://schemas.microsoft.com/office/drawing/2014/main" id="{18BF4E44-35A2-4496-8F0D-6DD12ACFCDBE}"/>
              </a:ext>
            </a:extLst>
          </p:cNvPr>
          <p:cNvPicPr>
            <a:picLocks noChangeAspect="1"/>
          </p:cNvPicPr>
          <p:nvPr userDrawn="1"/>
        </p:nvPicPr>
        <p:blipFill>
          <a:blip r:embed="rId8" cstate="screen">
            <a:extLst>
              <a:ext uri="{28A0092B-C50C-407E-A947-70E740481C1C}">
                <a14:useLocalDpi xmlns:a14="http://schemas.microsoft.com/office/drawing/2010/main"/>
              </a:ext>
            </a:extLst>
          </a:blip>
          <a:stretch>
            <a:fillRect/>
          </a:stretch>
        </p:blipFill>
        <p:spPr>
          <a:xfrm>
            <a:off x="3030128" y="4794774"/>
            <a:ext cx="1653758" cy="206616"/>
          </a:xfrm>
          <a:prstGeom prst="rect">
            <a:avLst/>
          </a:prstGeom>
        </p:spPr>
      </p:pic>
    </p:spTree>
    <p:extLst>
      <p:ext uri="{BB962C8B-B14F-4D97-AF65-F5344CB8AC3E}">
        <p14:creationId xmlns:p14="http://schemas.microsoft.com/office/powerpoint/2010/main" val="7525948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slide" type="title">
  <p:cSld name="1_Title slide">
    <p:spTree>
      <p:nvGrpSpPr>
        <p:cNvPr id="1" name="Shape 54"/>
        <p:cNvGrpSpPr/>
        <p:nvPr/>
      </p:nvGrpSpPr>
      <p:grpSpPr>
        <a:xfrm>
          <a:off x="0" y="0"/>
          <a:ext cx="0" cy="0"/>
          <a:chOff x="0" y="0"/>
          <a:chExt cx="0" cy="0"/>
        </a:xfrm>
      </p:grpSpPr>
      <p:sp>
        <p:nvSpPr>
          <p:cNvPr id="55" name="Google Shape;55;p14"/>
          <p:cNvSpPr/>
          <p:nvPr/>
        </p:nvSpPr>
        <p:spPr>
          <a:xfrm>
            <a:off x="2744013" y="756700"/>
            <a:ext cx="1081625" cy="1124950"/>
          </a:xfrm>
          <a:custGeom>
            <a:avLst/>
            <a:gdLst/>
            <a:ahLst/>
            <a:cxnLst/>
            <a:rect l="l" t="t" r="r" b="b"/>
            <a:pathLst>
              <a:path w="43265" h="44998" extrusionOk="0">
                <a:moveTo>
                  <a:pt x="0" y="44998"/>
                </a:moveTo>
                <a:lnTo>
                  <a:pt x="0" y="0"/>
                </a:lnTo>
                <a:lnTo>
                  <a:pt x="43265" y="0"/>
                </a:lnTo>
              </a:path>
            </a:pathLst>
          </a:custGeom>
          <a:noFill/>
          <a:ln w="28575" cap="flat" cmpd="sng">
            <a:solidFill>
              <a:schemeClr val="lt2"/>
            </a:solidFill>
            <a:prstDash val="solid"/>
            <a:miter lim="8000"/>
            <a:headEnd type="none" w="sm" len="sm"/>
            <a:tailEnd type="none" w="sm" len="sm"/>
          </a:ln>
        </p:spPr>
      </p:sp>
      <p:sp>
        <p:nvSpPr>
          <p:cNvPr id="56" name="Google Shape;56;p14"/>
          <p:cNvSpPr/>
          <p:nvPr/>
        </p:nvSpPr>
        <p:spPr>
          <a:xfrm rot="10800000">
            <a:off x="5318350" y="3266725"/>
            <a:ext cx="1081625" cy="1124950"/>
          </a:xfrm>
          <a:custGeom>
            <a:avLst/>
            <a:gdLst/>
            <a:ahLst/>
            <a:cxnLst/>
            <a:rect l="l" t="t" r="r" b="b"/>
            <a:pathLst>
              <a:path w="43265" h="44998" extrusionOk="0">
                <a:moveTo>
                  <a:pt x="0" y="44998"/>
                </a:moveTo>
                <a:lnTo>
                  <a:pt x="0" y="0"/>
                </a:lnTo>
                <a:lnTo>
                  <a:pt x="43265" y="0"/>
                </a:lnTo>
              </a:path>
            </a:pathLst>
          </a:custGeom>
          <a:noFill/>
          <a:ln w="28575" cap="flat" cmpd="sng">
            <a:solidFill>
              <a:schemeClr val="lt2"/>
            </a:solidFill>
            <a:prstDash val="solid"/>
            <a:miter lim="8000"/>
            <a:headEnd type="none" w="sm" len="sm"/>
            <a:tailEnd type="none" w="sm" len="sm"/>
          </a:ln>
        </p:spPr>
      </p:sp>
      <p:sp>
        <p:nvSpPr>
          <p:cNvPr id="57" name="Google Shape;57;p14"/>
          <p:cNvSpPr txBox="1">
            <a:spLocks noGrp="1"/>
          </p:cNvSpPr>
          <p:nvPr>
            <p:ph type="ctrTitle"/>
          </p:nvPr>
        </p:nvSpPr>
        <p:spPr>
          <a:xfrm>
            <a:off x="3044700" y="1444255"/>
            <a:ext cx="3054600" cy="1537200"/>
          </a:xfrm>
          <a:prstGeom prst="rect">
            <a:avLst/>
          </a:prstGeom>
          <a:noFill/>
          <a:ln>
            <a:noFill/>
          </a:ln>
        </p:spPr>
        <p:txBody>
          <a:bodyPr spcFirstLastPara="1" wrap="square" lIns="91425" tIns="91425" rIns="91425" bIns="91425" anchor="b" anchorCtr="0">
            <a:noAutofit/>
          </a:bodyPr>
          <a:lstStyle>
            <a:lvl1pPr lvl="0" algn="ctr">
              <a:lnSpc>
                <a:spcPct val="100000"/>
              </a:lnSpc>
              <a:spcBef>
                <a:spcPts val="0"/>
              </a:spcBef>
              <a:spcAft>
                <a:spcPts val="0"/>
              </a:spcAft>
              <a:buSzPts val="4200"/>
              <a:buNone/>
              <a:defRPr/>
            </a:lvl1pPr>
            <a:lvl2pPr lvl="1" algn="ctr">
              <a:lnSpc>
                <a:spcPct val="100000"/>
              </a:lnSpc>
              <a:spcBef>
                <a:spcPts val="0"/>
              </a:spcBef>
              <a:spcAft>
                <a:spcPts val="0"/>
              </a:spcAft>
              <a:buSzPts val="4200"/>
              <a:buNone/>
              <a:defRPr/>
            </a:lvl2pPr>
            <a:lvl3pPr lvl="2" algn="ctr">
              <a:lnSpc>
                <a:spcPct val="100000"/>
              </a:lnSpc>
              <a:spcBef>
                <a:spcPts val="0"/>
              </a:spcBef>
              <a:spcAft>
                <a:spcPts val="0"/>
              </a:spcAft>
              <a:buSzPts val="4200"/>
              <a:buNone/>
              <a:defRPr/>
            </a:lvl3pPr>
            <a:lvl4pPr lvl="3" algn="ctr">
              <a:lnSpc>
                <a:spcPct val="100000"/>
              </a:lnSpc>
              <a:spcBef>
                <a:spcPts val="0"/>
              </a:spcBef>
              <a:spcAft>
                <a:spcPts val="0"/>
              </a:spcAft>
              <a:buSzPts val="4200"/>
              <a:buNone/>
              <a:defRPr/>
            </a:lvl4pPr>
            <a:lvl5pPr lvl="4" algn="ctr">
              <a:lnSpc>
                <a:spcPct val="100000"/>
              </a:lnSpc>
              <a:spcBef>
                <a:spcPts val="0"/>
              </a:spcBef>
              <a:spcAft>
                <a:spcPts val="0"/>
              </a:spcAft>
              <a:buSzPts val="4200"/>
              <a:buNone/>
              <a:defRPr/>
            </a:lvl5pPr>
            <a:lvl6pPr lvl="5" algn="ctr">
              <a:lnSpc>
                <a:spcPct val="100000"/>
              </a:lnSpc>
              <a:spcBef>
                <a:spcPts val="0"/>
              </a:spcBef>
              <a:spcAft>
                <a:spcPts val="0"/>
              </a:spcAft>
              <a:buSzPts val="4200"/>
              <a:buNone/>
              <a:defRPr/>
            </a:lvl6pPr>
            <a:lvl7pPr lvl="6" algn="ctr">
              <a:lnSpc>
                <a:spcPct val="100000"/>
              </a:lnSpc>
              <a:spcBef>
                <a:spcPts val="0"/>
              </a:spcBef>
              <a:spcAft>
                <a:spcPts val="0"/>
              </a:spcAft>
              <a:buSzPts val="4200"/>
              <a:buNone/>
              <a:defRPr/>
            </a:lvl7pPr>
            <a:lvl8pPr lvl="7" algn="ctr">
              <a:lnSpc>
                <a:spcPct val="100000"/>
              </a:lnSpc>
              <a:spcBef>
                <a:spcPts val="0"/>
              </a:spcBef>
              <a:spcAft>
                <a:spcPts val="0"/>
              </a:spcAft>
              <a:buSzPts val="4200"/>
              <a:buNone/>
              <a:defRPr/>
            </a:lvl8pPr>
            <a:lvl9pPr lvl="8" algn="ctr">
              <a:lnSpc>
                <a:spcPct val="100000"/>
              </a:lnSpc>
              <a:spcBef>
                <a:spcPts val="0"/>
              </a:spcBef>
              <a:spcAft>
                <a:spcPts val="0"/>
              </a:spcAft>
              <a:buSzPts val="4200"/>
              <a:buNone/>
              <a:defRPr/>
            </a:lvl9pPr>
          </a:lstStyle>
          <a:p>
            <a:endParaRPr/>
          </a:p>
        </p:txBody>
      </p:sp>
      <p:sp>
        <p:nvSpPr>
          <p:cNvPr id="58" name="Google Shape;58;p14"/>
          <p:cNvSpPr txBox="1">
            <a:spLocks noGrp="1"/>
          </p:cNvSpPr>
          <p:nvPr>
            <p:ph type="subTitle" idx="1"/>
          </p:nvPr>
        </p:nvSpPr>
        <p:spPr>
          <a:xfrm>
            <a:off x="3044700" y="3116580"/>
            <a:ext cx="3054600" cy="701400"/>
          </a:xfrm>
          <a:prstGeom prst="rect">
            <a:avLst/>
          </a:prstGeom>
          <a:noFill/>
          <a:ln>
            <a:noFill/>
          </a:ln>
        </p:spPr>
        <p:txBody>
          <a:bodyPr spcFirstLastPara="1" wrap="square" lIns="91425" tIns="91425" rIns="91425" bIns="91425" anchor="t" anchorCtr="0">
            <a:noAutofit/>
          </a:bodyPr>
          <a:lstStyle>
            <a:lvl1pPr lvl="0" algn="ctr">
              <a:lnSpc>
                <a:spcPct val="100000"/>
              </a:lnSpc>
              <a:spcBef>
                <a:spcPts val="0"/>
              </a:spcBef>
              <a:spcAft>
                <a:spcPts val="0"/>
              </a:spcAft>
              <a:buSzPts val="2100"/>
              <a:buFont typeface="Economica"/>
              <a:buNone/>
              <a:defRPr sz="2100">
                <a:latin typeface="Economica"/>
                <a:ea typeface="Economica"/>
                <a:cs typeface="Economica"/>
                <a:sym typeface="Economica"/>
              </a:defRPr>
            </a:lvl1pPr>
            <a:lvl2pPr lvl="1" algn="ctr">
              <a:lnSpc>
                <a:spcPct val="100000"/>
              </a:lnSpc>
              <a:spcBef>
                <a:spcPts val="0"/>
              </a:spcBef>
              <a:spcAft>
                <a:spcPts val="0"/>
              </a:spcAft>
              <a:buSzPts val="2100"/>
              <a:buFont typeface="Economica"/>
              <a:buNone/>
              <a:defRPr sz="2100">
                <a:latin typeface="Economica"/>
                <a:ea typeface="Economica"/>
                <a:cs typeface="Economica"/>
                <a:sym typeface="Economica"/>
              </a:defRPr>
            </a:lvl2pPr>
            <a:lvl3pPr lvl="2" algn="ctr">
              <a:lnSpc>
                <a:spcPct val="100000"/>
              </a:lnSpc>
              <a:spcBef>
                <a:spcPts val="0"/>
              </a:spcBef>
              <a:spcAft>
                <a:spcPts val="0"/>
              </a:spcAft>
              <a:buSzPts val="2100"/>
              <a:buFont typeface="Economica"/>
              <a:buNone/>
              <a:defRPr sz="2100">
                <a:latin typeface="Economica"/>
                <a:ea typeface="Economica"/>
                <a:cs typeface="Economica"/>
                <a:sym typeface="Economica"/>
              </a:defRPr>
            </a:lvl3pPr>
            <a:lvl4pPr lvl="3" algn="ctr">
              <a:lnSpc>
                <a:spcPct val="100000"/>
              </a:lnSpc>
              <a:spcBef>
                <a:spcPts val="0"/>
              </a:spcBef>
              <a:spcAft>
                <a:spcPts val="0"/>
              </a:spcAft>
              <a:buSzPts val="2100"/>
              <a:buFont typeface="Economica"/>
              <a:buNone/>
              <a:defRPr sz="2100">
                <a:latin typeface="Economica"/>
                <a:ea typeface="Economica"/>
                <a:cs typeface="Economica"/>
                <a:sym typeface="Economica"/>
              </a:defRPr>
            </a:lvl4pPr>
            <a:lvl5pPr lvl="4" algn="ctr">
              <a:lnSpc>
                <a:spcPct val="100000"/>
              </a:lnSpc>
              <a:spcBef>
                <a:spcPts val="0"/>
              </a:spcBef>
              <a:spcAft>
                <a:spcPts val="0"/>
              </a:spcAft>
              <a:buSzPts val="2100"/>
              <a:buFont typeface="Economica"/>
              <a:buNone/>
              <a:defRPr sz="2100">
                <a:latin typeface="Economica"/>
                <a:ea typeface="Economica"/>
                <a:cs typeface="Economica"/>
                <a:sym typeface="Economica"/>
              </a:defRPr>
            </a:lvl5pPr>
            <a:lvl6pPr lvl="5" algn="ctr">
              <a:lnSpc>
                <a:spcPct val="100000"/>
              </a:lnSpc>
              <a:spcBef>
                <a:spcPts val="0"/>
              </a:spcBef>
              <a:spcAft>
                <a:spcPts val="0"/>
              </a:spcAft>
              <a:buSzPts val="2100"/>
              <a:buFont typeface="Economica"/>
              <a:buNone/>
              <a:defRPr sz="2100">
                <a:latin typeface="Economica"/>
                <a:ea typeface="Economica"/>
                <a:cs typeface="Economica"/>
                <a:sym typeface="Economica"/>
              </a:defRPr>
            </a:lvl6pPr>
            <a:lvl7pPr lvl="6" algn="ctr">
              <a:lnSpc>
                <a:spcPct val="100000"/>
              </a:lnSpc>
              <a:spcBef>
                <a:spcPts val="0"/>
              </a:spcBef>
              <a:spcAft>
                <a:spcPts val="0"/>
              </a:spcAft>
              <a:buSzPts val="2100"/>
              <a:buFont typeface="Economica"/>
              <a:buNone/>
              <a:defRPr sz="2100">
                <a:latin typeface="Economica"/>
                <a:ea typeface="Economica"/>
                <a:cs typeface="Economica"/>
                <a:sym typeface="Economica"/>
              </a:defRPr>
            </a:lvl7pPr>
            <a:lvl8pPr lvl="7" algn="ctr">
              <a:lnSpc>
                <a:spcPct val="100000"/>
              </a:lnSpc>
              <a:spcBef>
                <a:spcPts val="0"/>
              </a:spcBef>
              <a:spcAft>
                <a:spcPts val="0"/>
              </a:spcAft>
              <a:buSzPts val="2100"/>
              <a:buFont typeface="Economica"/>
              <a:buNone/>
              <a:defRPr sz="2100">
                <a:latin typeface="Economica"/>
                <a:ea typeface="Economica"/>
                <a:cs typeface="Economica"/>
                <a:sym typeface="Economica"/>
              </a:defRPr>
            </a:lvl8pPr>
            <a:lvl9pPr lvl="8" algn="ctr">
              <a:lnSpc>
                <a:spcPct val="100000"/>
              </a:lnSpc>
              <a:spcBef>
                <a:spcPts val="0"/>
              </a:spcBef>
              <a:spcAft>
                <a:spcPts val="0"/>
              </a:spcAft>
              <a:buSzPts val="2100"/>
              <a:buFont typeface="Economica"/>
              <a:buNone/>
              <a:defRPr sz="2100">
                <a:latin typeface="Economica"/>
                <a:ea typeface="Economica"/>
                <a:cs typeface="Economica"/>
                <a:sym typeface="Economica"/>
              </a:defRPr>
            </a:lvl9pPr>
          </a:lstStyle>
          <a:p>
            <a:endParaRPr/>
          </a:p>
        </p:txBody>
      </p:sp>
      <p:sp>
        <p:nvSpPr>
          <p:cNvPr id="59" name="Google Shape;59;p14"/>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marL="0" marR="0" lvl="0"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1pPr>
            <a:lvl2pPr marL="0" marR="0" lvl="1"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2pPr>
            <a:lvl3pPr marL="0" marR="0" lvl="2"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3pPr>
            <a:lvl4pPr marL="0" marR="0" lvl="3"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4pPr>
            <a:lvl5pPr marL="0" marR="0" lvl="4"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5pPr>
            <a:lvl6pPr marL="0" marR="0" lvl="5"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6pPr>
            <a:lvl7pPr marL="0" marR="0" lvl="6"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7pPr>
            <a:lvl8pPr marL="0" marR="0" lvl="7"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8pPr>
            <a:lvl9pPr marL="0" marR="0" lvl="8"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9pPr>
          </a:lstStyle>
          <a:p>
            <a:pPr marL="0" lvl="0" indent="0" algn="r" rtl="0">
              <a:spcBef>
                <a:spcPts val="0"/>
              </a:spcBef>
              <a:spcAft>
                <a:spcPts val="0"/>
              </a:spcAft>
              <a:buNone/>
            </a:pPr>
            <a:fld id="{00000000-1234-1234-1234-123412341234}" type="slidenum">
              <a:rPr lang="en"/>
              <a:t>‹#›</a:t>
            </a:fld>
            <a:endParaRPr/>
          </a:p>
        </p:txBody>
      </p:sp>
    </p:spTree>
    <p:extLst>
      <p:ext uri="{BB962C8B-B14F-4D97-AF65-F5344CB8AC3E}">
        <p14:creationId xmlns:p14="http://schemas.microsoft.com/office/powerpoint/2010/main" val="382241132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8" name="Google Shape;18;p4"/>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lvl1pPr marL="457200" lvl="0" indent="-342900">
              <a:spcBef>
                <a:spcPts val="0"/>
              </a:spcBef>
              <a:spcAft>
                <a:spcPts val="0"/>
              </a:spcAft>
              <a:buSzPts val="1800"/>
              <a:buChar char="●"/>
              <a:defRPr/>
            </a:lvl1pPr>
            <a:lvl2pPr marL="914400" lvl="1" indent="-317500">
              <a:spcBef>
                <a:spcPts val="1600"/>
              </a:spcBef>
              <a:spcAft>
                <a:spcPts val="0"/>
              </a:spcAft>
              <a:buSzPts val="1400"/>
              <a:buChar char="○"/>
              <a:defRPr/>
            </a:lvl2pPr>
            <a:lvl3pPr marL="1371600" lvl="2" indent="-317500">
              <a:spcBef>
                <a:spcPts val="1600"/>
              </a:spcBef>
              <a:spcAft>
                <a:spcPts val="0"/>
              </a:spcAft>
              <a:buSzPts val="1400"/>
              <a:buChar char="■"/>
              <a:defRPr/>
            </a:lvl3pPr>
            <a:lvl4pPr marL="1828800" lvl="3" indent="-317500">
              <a:spcBef>
                <a:spcPts val="1600"/>
              </a:spcBef>
              <a:spcAft>
                <a:spcPts val="0"/>
              </a:spcAft>
              <a:buSzPts val="1400"/>
              <a:buChar char="●"/>
              <a:defRPr/>
            </a:lvl4pPr>
            <a:lvl5pPr marL="2286000" lvl="4" indent="-317500">
              <a:spcBef>
                <a:spcPts val="1600"/>
              </a:spcBef>
              <a:spcAft>
                <a:spcPts val="0"/>
              </a:spcAft>
              <a:buSzPts val="1400"/>
              <a:buChar char="○"/>
              <a:defRPr/>
            </a:lvl5pPr>
            <a:lvl6pPr marL="2743200" lvl="5" indent="-317500">
              <a:spcBef>
                <a:spcPts val="1600"/>
              </a:spcBef>
              <a:spcAft>
                <a:spcPts val="0"/>
              </a:spcAft>
              <a:buSzPts val="1400"/>
              <a:buChar char="■"/>
              <a:defRPr/>
            </a:lvl6pPr>
            <a:lvl7pPr marL="3200400" lvl="6" indent="-317500">
              <a:spcBef>
                <a:spcPts val="1600"/>
              </a:spcBef>
              <a:spcAft>
                <a:spcPts val="0"/>
              </a:spcAft>
              <a:buSzPts val="1400"/>
              <a:buChar char="●"/>
              <a:defRPr/>
            </a:lvl7pPr>
            <a:lvl8pPr marL="3657600" lvl="7" indent="-317500">
              <a:spcBef>
                <a:spcPts val="1600"/>
              </a:spcBef>
              <a:spcAft>
                <a:spcPts val="0"/>
              </a:spcAft>
              <a:buSzPts val="1400"/>
              <a:buChar char="○"/>
              <a:defRPr/>
            </a:lvl8pPr>
            <a:lvl9pPr marL="4114800" lvl="8" indent="-317500">
              <a:spcBef>
                <a:spcPts val="1600"/>
              </a:spcBef>
              <a:spcAft>
                <a:spcPts val="1600"/>
              </a:spcAft>
              <a:buSzPts val="1400"/>
              <a:buChar char="■"/>
              <a:defRPr/>
            </a:lvl9pPr>
          </a:lstStyle>
          <a:p>
            <a:endParaRPr/>
          </a:p>
        </p:txBody>
      </p:sp>
      <p:sp>
        <p:nvSpPr>
          <p:cNvPr id="19" name="Google Shape;19;p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extLst>
      <p:ext uri="{BB962C8B-B14F-4D97-AF65-F5344CB8AC3E}">
        <p14:creationId xmlns:p14="http://schemas.microsoft.com/office/powerpoint/2010/main" val="338635182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60"/>
        <p:cNvGrpSpPr/>
        <p:nvPr/>
      </p:nvGrpSpPr>
      <p:grpSpPr>
        <a:xfrm>
          <a:off x="0" y="0"/>
          <a:ext cx="0" cy="0"/>
          <a:chOff x="0" y="0"/>
          <a:chExt cx="0" cy="0"/>
        </a:xfrm>
      </p:grpSpPr>
      <p:sp>
        <p:nvSpPr>
          <p:cNvPr id="61" name="Google Shape;61;p15"/>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marL="0" marR="0" lvl="0"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1pPr>
            <a:lvl2pPr marL="0" marR="0" lvl="1"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2pPr>
            <a:lvl3pPr marL="0" marR="0" lvl="2"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3pPr>
            <a:lvl4pPr marL="0" marR="0" lvl="3"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4pPr>
            <a:lvl5pPr marL="0" marR="0" lvl="4"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5pPr>
            <a:lvl6pPr marL="0" marR="0" lvl="5"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6pPr>
            <a:lvl7pPr marL="0" marR="0" lvl="6"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7pPr>
            <a:lvl8pPr marL="0" marR="0" lvl="7"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8pPr>
            <a:lvl9pPr marL="0" marR="0" lvl="8"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9pPr>
          </a:lstStyle>
          <a:p>
            <a:pPr marL="0" lvl="0" indent="0" algn="r" rtl="0">
              <a:spcBef>
                <a:spcPts val="0"/>
              </a:spcBef>
              <a:spcAft>
                <a:spcPts val="0"/>
              </a:spcAft>
              <a:buNone/>
            </a:pPr>
            <a:fld id="{00000000-1234-1234-1234-123412341234}" type="slidenum">
              <a:rPr lang="en"/>
              <a:t>‹#›</a:t>
            </a:fld>
            <a:endParaRPr/>
          </a:p>
        </p:txBody>
      </p:sp>
    </p:spTree>
    <p:extLst>
      <p:ext uri="{BB962C8B-B14F-4D97-AF65-F5344CB8AC3E}">
        <p14:creationId xmlns:p14="http://schemas.microsoft.com/office/powerpoint/2010/main" val="223217492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Title, Content" type="obj">
  <p:cSld name="Title, Content">
    <p:spTree>
      <p:nvGrpSpPr>
        <p:cNvPr id="1" name="Shape 62"/>
        <p:cNvGrpSpPr/>
        <p:nvPr/>
      </p:nvGrpSpPr>
      <p:grpSpPr>
        <a:xfrm>
          <a:off x="0" y="0"/>
          <a:ext cx="0" cy="0"/>
          <a:chOff x="0" y="0"/>
          <a:chExt cx="0" cy="0"/>
        </a:xfrm>
      </p:grpSpPr>
      <p:sp>
        <p:nvSpPr>
          <p:cNvPr id="63" name="Google Shape;63;p16"/>
          <p:cNvSpPr txBox="1">
            <a:spLocks noGrp="1"/>
          </p:cNvSpPr>
          <p:nvPr>
            <p:ph type="title"/>
          </p:nvPr>
        </p:nvSpPr>
        <p:spPr>
          <a:xfrm>
            <a:off x="457200" y="205200"/>
            <a:ext cx="8229240" cy="858600"/>
          </a:xfrm>
          <a:prstGeom prst="rect">
            <a:avLst/>
          </a:prstGeom>
          <a:noFill/>
          <a:ln>
            <a:noFill/>
          </a:ln>
        </p:spPr>
        <p:txBody>
          <a:bodyPr spcFirstLastPara="1" wrap="square" lIns="0" tIns="0" rIns="0" bIns="0" anchor="ctr" anchorCtr="0">
            <a:noAutofit/>
          </a:bodyPr>
          <a:lstStyle>
            <a:lvl1pPr lvl="0" algn="l">
              <a:lnSpc>
                <a:spcPct val="100000"/>
              </a:lnSpc>
              <a:spcBef>
                <a:spcPts val="0"/>
              </a:spcBef>
              <a:spcAft>
                <a:spcPts val="0"/>
              </a:spcAft>
              <a:buSzPts val="4200"/>
              <a:buNone/>
              <a:defRPr/>
            </a:lvl1pPr>
            <a:lvl2pPr lvl="1" algn="l">
              <a:lnSpc>
                <a:spcPct val="100000"/>
              </a:lnSpc>
              <a:spcBef>
                <a:spcPts val="0"/>
              </a:spcBef>
              <a:spcAft>
                <a:spcPts val="0"/>
              </a:spcAft>
              <a:buSzPts val="4200"/>
              <a:buNone/>
              <a:defRPr/>
            </a:lvl2pPr>
            <a:lvl3pPr lvl="2" algn="l">
              <a:lnSpc>
                <a:spcPct val="100000"/>
              </a:lnSpc>
              <a:spcBef>
                <a:spcPts val="0"/>
              </a:spcBef>
              <a:spcAft>
                <a:spcPts val="0"/>
              </a:spcAft>
              <a:buSzPts val="4200"/>
              <a:buNone/>
              <a:defRPr/>
            </a:lvl3pPr>
            <a:lvl4pPr lvl="3" algn="l">
              <a:lnSpc>
                <a:spcPct val="100000"/>
              </a:lnSpc>
              <a:spcBef>
                <a:spcPts val="0"/>
              </a:spcBef>
              <a:spcAft>
                <a:spcPts val="0"/>
              </a:spcAft>
              <a:buSzPts val="4200"/>
              <a:buNone/>
              <a:defRPr/>
            </a:lvl4pPr>
            <a:lvl5pPr lvl="4" algn="l">
              <a:lnSpc>
                <a:spcPct val="100000"/>
              </a:lnSpc>
              <a:spcBef>
                <a:spcPts val="0"/>
              </a:spcBef>
              <a:spcAft>
                <a:spcPts val="0"/>
              </a:spcAft>
              <a:buSzPts val="4200"/>
              <a:buNone/>
              <a:defRPr/>
            </a:lvl5pPr>
            <a:lvl6pPr lvl="5" algn="l">
              <a:lnSpc>
                <a:spcPct val="100000"/>
              </a:lnSpc>
              <a:spcBef>
                <a:spcPts val="0"/>
              </a:spcBef>
              <a:spcAft>
                <a:spcPts val="0"/>
              </a:spcAft>
              <a:buSzPts val="4200"/>
              <a:buNone/>
              <a:defRPr/>
            </a:lvl6pPr>
            <a:lvl7pPr lvl="6" algn="l">
              <a:lnSpc>
                <a:spcPct val="100000"/>
              </a:lnSpc>
              <a:spcBef>
                <a:spcPts val="0"/>
              </a:spcBef>
              <a:spcAft>
                <a:spcPts val="0"/>
              </a:spcAft>
              <a:buSzPts val="4200"/>
              <a:buNone/>
              <a:defRPr/>
            </a:lvl7pPr>
            <a:lvl8pPr lvl="7" algn="l">
              <a:lnSpc>
                <a:spcPct val="100000"/>
              </a:lnSpc>
              <a:spcBef>
                <a:spcPts val="0"/>
              </a:spcBef>
              <a:spcAft>
                <a:spcPts val="0"/>
              </a:spcAft>
              <a:buSzPts val="4200"/>
              <a:buNone/>
              <a:defRPr/>
            </a:lvl8pPr>
            <a:lvl9pPr lvl="8" algn="l">
              <a:lnSpc>
                <a:spcPct val="100000"/>
              </a:lnSpc>
              <a:spcBef>
                <a:spcPts val="0"/>
              </a:spcBef>
              <a:spcAft>
                <a:spcPts val="0"/>
              </a:spcAft>
              <a:buSzPts val="4200"/>
              <a:buNone/>
              <a:defRPr/>
            </a:lvl9pPr>
          </a:lstStyle>
          <a:p>
            <a:endParaRPr/>
          </a:p>
        </p:txBody>
      </p:sp>
      <p:sp>
        <p:nvSpPr>
          <p:cNvPr id="64" name="Google Shape;64;p16"/>
          <p:cNvSpPr txBox="1">
            <a:spLocks noGrp="1"/>
          </p:cNvSpPr>
          <p:nvPr>
            <p:ph type="body" idx="1"/>
          </p:nvPr>
        </p:nvSpPr>
        <p:spPr>
          <a:xfrm>
            <a:off x="457200" y="1203390"/>
            <a:ext cx="8229240" cy="2982960"/>
          </a:xfrm>
          <a:prstGeom prst="rect">
            <a:avLst/>
          </a:prstGeom>
          <a:noFill/>
          <a:ln>
            <a:noFill/>
          </a:ln>
        </p:spPr>
        <p:txBody>
          <a:bodyPr spcFirstLastPara="1" wrap="square" lIns="0" tIns="0" rIns="0" bIns="0" anchor="t" anchorCtr="0">
            <a:noAutofit/>
          </a:bodyPr>
          <a:lstStyle>
            <a:lvl1pPr marL="457200" lvl="0" indent="-342900" algn="l">
              <a:lnSpc>
                <a:spcPct val="115000"/>
              </a:lnSpc>
              <a:spcBef>
                <a:spcPts val="0"/>
              </a:spcBef>
              <a:spcAft>
                <a:spcPts val="0"/>
              </a:spcAft>
              <a:buSzPts val="1800"/>
              <a:buChar char="●"/>
              <a:defRPr/>
            </a:lvl1pPr>
            <a:lvl2pPr marL="914400" lvl="1" indent="-317500" algn="l">
              <a:lnSpc>
                <a:spcPct val="115000"/>
              </a:lnSpc>
              <a:spcBef>
                <a:spcPts val="1600"/>
              </a:spcBef>
              <a:spcAft>
                <a:spcPts val="0"/>
              </a:spcAft>
              <a:buSzPts val="1400"/>
              <a:buChar char="○"/>
              <a:defRPr/>
            </a:lvl2pPr>
            <a:lvl3pPr marL="1371600" lvl="2" indent="-317500" algn="l">
              <a:lnSpc>
                <a:spcPct val="115000"/>
              </a:lnSpc>
              <a:spcBef>
                <a:spcPts val="1600"/>
              </a:spcBef>
              <a:spcAft>
                <a:spcPts val="0"/>
              </a:spcAft>
              <a:buSzPts val="1400"/>
              <a:buChar char="■"/>
              <a:defRPr/>
            </a:lvl3pPr>
            <a:lvl4pPr marL="1828800" lvl="3" indent="-317500" algn="l">
              <a:lnSpc>
                <a:spcPct val="115000"/>
              </a:lnSpc>
              <a:spcBef>
                <a:spcPts val="1600"/>
              </a:spcBef>
              <a:spcAft>
                <a:spcPts val="0"/>
              </a:spcAft>
              <a:buSzPts val="1400"/>
              <a:buChar char="●"/>
              <a:defRPr/>
            </a:lvl4pPr>
            <a:lvl5pPr marL="2286000" lvl="4" indent="-317500" algn="l">
              <a:lnSpc>
                <a:spcPct val="115000"/>
              </a:lnSpc>
              <a:spcBef>
                <a:spcPts val="1600"/>
              </a:spcBef>
              <a:spcAft>
                <a:spcPts val="0"/>
              </a:spcAft>
              <a:buSzPts val="1400"/>
              <a:buChar char="○"/>
              <a:defRPr/>
            </a:lvl5pPr>
            <a:lvl6pPr marL="2743200" lvl="5" indent="-317500" algn="l">
              <a:lnSpc>
                <a:spcPct val="115000"/>
              </a:lnSpc>
              <a:spcBef>
                <a:spcPts val="1600"/>
              </a:spcBef>
              <a:spcAft>
                <a:spcPts val="0"/>
              </a:spcAft>
              <a:buSzPts val="1400"/>
              <a:buChar char="■"/>
              <a:defRPr/>
            </a:lvl6pPr>
            <a:lvl7pPr marL="3200400" lvl="6" indent="-317500" algn="l">
              <a:lnSpc>
                <a:spcPct val="115000"/>
              </a:lnSpc>
              <a:spcBef>
                <a:spcPts val="1600"/>
              </a:spcBef>
              <a:spcAft>
                <a:spcPts val="0"/>
              </a:spcAft>
              <a:buSzPts val="1400"/>
              <a:buChar char="●"/>
              <a:defRPr/>
            </a:lvl7pPr>
            <a:lvl8pPr marL="3657600" lvl="7" indent="-317500" algn="l">
              <a:lnSpc>
                <a:spcPct val="115000"/>
              </a:lnSpc>
              <a:spcBef>
                <a:spcPts val="1600"/>
              </a:spcBef>
              <a:spcAft>
                <a:spcPts val="0"/>
              </a:spcAft>
              <a:buSzPts val="1400"/>
              <a:buChar char="○"/>
              <a:defRPr/>
            </a:lvl8pPr>
            <a:lvl9pPr marL="4114800" lvl="8" indent="-317500" algn="l">
              <a:lnSpc>
                <a:spcPct val="115000"/>
              </a:lnSpc>
              <a:spcBef>
                <a:spcPts val="1600"/>
              </a:spcBef>
              <a:spcAft>
                <a:spcPts val="1600"/>
              </a:spcAft>
              <a:buSzPts val="1400"/>
              <a:buChar char="■"/>
              <a:defRPr/>
            </a:lvl9pPr>
          </a:lstStyle>
          <a:p>
            <a:endParaRPr/>
          </a:p>
        </p:txBody>
      </p:sp>
    </p:spTree>
    <p:extLst>
      <p:ext uri="{BB962C8B-B14F-4D97-AF65-F5344CB8AC3E}">
        <p14:creationId xmlns:p14="http://schemas.microsoft.com/office/powerpoint/2010/main" val="388383621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Caption">
  <p:cSld name="Caption">
    <p:spTree>
      <p:nvGrpSpPr>
        <p:cNvPr id="1" name="Shape 70"/>
        <p:cNvGrpSpPr/>
        <p:nvPr/>
      </p:nvGrpSpPr>
      <p:grpSpPr>
        <a:xfrm>
          <a:off x="0" y="0"/>
          <a:ext cx="0" cy="0"/>
          <a:chOff x="0" y="0"/>
          <a:chExt cx="0" cy="0"/>
        </a:xfrm>
      </p:grpSpPr>
      <p:sp>
        <p:nvSpPr>
          <p:cNvPr id="71" name="Google Shape;71;p18"/>
          <p:cNvSpPr txBox="1">
            <a:spLocks noGrp="1"/>
          </p:cNvSpPr>
          <p:nvPr>
            <p:ph type="body" idx="1"/>
          </p:nvPr>
        </p:nvSpPr>
        <p:spPr>
          <a:xfrm>
            <a:off x="319500" y="4218925"/>
            <a:ext cx="5998800" cy="598800"/>
          </a:xfrm>
          <a:prstGeom prst="rect">
            <a:avLst/>
          </a:prstGeom>
          <a:noFill/>
          <a:ln>
            <a:noFill/>
          </a:ln>
        </p:spPr>
        <p:txBody>
          <a:bodyPr spcFirstLastPara="1" wrap="square" lIns="91425" tIns="91425" rIns="91425" bIns="91425" anchor="ctr" anchorCtr="0">
            <a:noAutofit/>
          </a:bodyPr>
          <a:lstStyle>
            <a:lvl1pPr marL="457200" lvl="0" indent="-228600" algn="l">
              <a:lnSpc>
                <a:spcPct val="100000"/>
              </a:lnSpc>
              <a:spcBef>
                <a:spcPts val="0"/>
              </a:spcBef>
              <a:spcAft>
                <a:spcPts val="0"/>
              </a:spcAft>
              <a:buSzPts val="2400"/>
              <a:buFont typeface="Economica"/>
              <a:buNone/>
              <a:defRPr sz="2400">
                <a:latin typeface="Economica"/>
                <a:ea typeface="Economica"/>
                <a:cs typeface="Economica"/>
                <a:sym typeface="Economica"/>
              </a:defRPr>
            </a:lvl1pPr>
          </a:lstStyle>
          <a:p>
            <a:endParaRPr/>
          </a:p>
        </p:txBody>
      </p:sp>
      <p:sp>
        <p:nvSpPr>
          <p:cNvPr id="72" name="Google Shape;72;p18"/>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marL="0" marR="0" lvl="0"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1pPr>
            <a:lvl2pPr marL="0" marR="0" lvl="1"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2pPr>
            <a:lvl3pPr marL="0" marR="0" lvl="2"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3pPr>
            <a:lvl4pPr marL="0" marR="0" lvl="3"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4pPr>
            <a:lvl5pPr marL="0" marR="0" lvl="4"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5pPr>
            <a:lvl6pPr marL="0" marR="0" lvl="5"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6pPr>
            <a:lvl7pPr marL="0" marR="0" lvl="6"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7pPr>
            <a:lvl8pPr marL="0" marR="0" lvl="7"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8pPr>
            <a:lvl9pPr marL="0" marR="0" lvl="8" indent="0" algn="r">
              <a:lnSpc>
                <a:spcPct val="100000"/>
              </a:lnSpc>
              <a:spcBef>
                <a:spcPts val="0"/>
              </a:spcBef>
              <a:spcAft>
                <a:spcPts val="0"/>
              </a:spcAft>
              <a:buClr>
                <a:srgbClr val="000000"/>
              </a:buClr>
              <a:buSzPts val="1000"/>
              <a:buFont typeface="Arial"/>
              <a:buNone/>
              <a:defRPr sz="1000" b="0" i="0" u="none" strike="noStrike" cap="none">
                <a:solidFill>
                  <a:schemeClr val="dk1"/>
                </a:solidFill>
                <a:latin typeface="Economica"/>
                <a:ea typeface="Economica"/>
                <a:cs typeface="Economica"/>
                <a:sym typeface="Economica"/>
              </a:defRPr>
            </a:lvl9pPr>
          </a:lstStyle>
          <a:p>
            <a:pPr marL="0" lvl="0" indent="0" algn="r" rtl="0">
              <a:spcBef>
                <a:spcPts val="0"/>
              </a:spcBef>
              <a:spcAft>
                <a:spcPts val="0"/>
              </a:spcAft>
              <a:buNone/>
            </a:pPr>
            <a:fld id="{00000000-1234-1234-1234-123412341234}" type="slidenum">
              <a:rPr lang="en"/>
              <a:t>‹#›</a:t>
            </a:fld>
            <a:endParaRPr/>
          </a:p>
        </p:txBody>
      </p:sp>
    </p:spTree>
    <p:extLst>
      <p:ext uri="{BB962C8B-B14F-4D97-AF65-F5344CB8AC3E}">
        <p14:creationId xmlns:p14="http://schemas.microsoft.com/office/powerpoint/2010/main" val="278064158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095522313"/>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 id="2147483675" r:id="rId13"/>
    <p:sldLayoutId id="2147483676" r:id="rId14"/>
    <p:sldLayoutId id="2147483677" r:id="rId15"/>
    <p:sldLayoutId id="2147483678" r:id="rId16"/>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sarahkansa@gmail.com" TargetMode="External"/><Relationship Id="rId2" Type="http://schemas.openxmlformats.org/officeDocument/2006/relationships/hyperlink" Target="mailto:yakel@umich.edu" TargetMode="External"/><Relationship Id="rId1" Type="http://schemas.openxmlformats.org/officeDocument/2006/relationships/slideLayout" Target="../slideLayouts/slideLayout11.xml"/></Relationships>
</file>

<file path=ppt/slides/_rels/slide2.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hyperlink" Target="mailto:fanieli@oclc.org" TargetMode="External"/><Relationship Id="rId7" Type="http://schemas.openxmlformats.org/officeDocument/2006/relationships/image" Target="../media/image15.png"/><Relationship Id="rId2" Type="http://schemas.openxmlformats.org/officeDocument/2006/relationships/notesSlide" Target="../notesSlides/notesSlide1.xml"/><Relationship Id="rId1" Type="http://schemas.openxmlformats.org/officeDocument/2006/relationships/slideLayout" Target="../slideLayouts/slideLayout6.xml"/><Relationship Id="rId6" Type="http://schemas.openxmlformats.org/officeDocument/2006/relationships/hyperlink" Target="mailto:yakel@umich.edu" TargetMode="External"/><Relationship Id="rId5" Type="http://schemas.openxmlformats.org/officeDocument/2006/relationships/hyperlink" Target="mailto:ljohnsto@umn.edu" TargetMode="External"/><Relationship Id="rId10" Type="http://schemas.openxmlformats.org/officeDocument/2006/relationships/image" Target="../media/image18.png"/><Relationship Id="rId4" Type="http://schemas.openxmlformats.org/officeDocument/2006/relationships/hyperlink" Target="mailto:sarahkansa@gmail.com" TargetMode="External"/><Relationship Id="rId9" Type="http://schemas.openxmlformats.org/officeDocument/2006/relationships/image" Target="../media/image17.png"/></Relationships>
</file>

<file path=ppt/slides/_rels/slide3.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hyperlink" Target="https://doi.org/10.1371/journal.pone.0099845" TargetMode="External"/><Relationship Id="rId2" Type="http://schemas.openxmlformats.org/officeDocument/2006/relationships/notesSlide" Target="../notesSlides/notesSlide3.xml"/><Relationship Id="rId1" Type="http://schemas.openxmlformats.org/officeDocument/2006/relationships/slideLayout" Target="../slideLayouts/slideLayout13.xml"/><Relationship Id="rId4" Type="http://schemas.openxmlformats.org/officeDocument/2006/relationships/image" Target="../media/image20.png"/></Relationships>
</file>

<file path=ppt/slides/_rels/slide5.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4.xml"/><Relationship Id="rId1" Type="http://schemas.openxmlformats.org/officeDocument/2006/relationships/slideLayout" Target="../slideLayouts/slideLayout13.xml"/><Relationship Id="rId4" Type="http://schemas.openxmlformats.org/officeDocument/2006/relationships/hyperlink" Target="http://ux.opencontext.org/2013/05/02/lessons-in-data-reuse-integration-and-publication/"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5.xml"/><Relationship Id="rId1" Type="http://schemas.openxmlformats.org/officeDocument/2006/relationships/slideLayout" Target="../slideLayouts/slideLayout13.xml"/><Relationship Id="rId4" Type="http://schemas.openxmlformats.org/officeDocument/2006/relationships/hyperlink" Target="https://www.flickr.com/photos/catalhoyuk/9247873682/in/photostream/" TargetMode="Externa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0.xml"/><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1.xml"/><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2.xml"/><Relationship Id="rId1" Type="http://schemas.openxmlformats.org/officeDocument/2006/relationships/slideLayout" Target="../slideLayouts/slideLayout14.xml"/><Relationship Id="rId5" Type="http://schemas.openxmlformats.org/officeDocument/2006/relationships/image" Target="../media/image29.png"/><Relationship Id="rId4" Type="http://schemas.openxmlformats.org/officeDocument/2006/relationships/image" Target="../media/image28.png"/></Relationships>
</file>

<file path=ppt/slides/_rels/slide15.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14.xml"/></Relationships>
</file>

<file path=ppt/slides/_rels/slide16.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notesSlide" Target="../notesSlides/notesSlide13.xml"/><Relationship Id="rId1" Type="http://schemas.openxmlformats.org/officeDocument/2006/relationships/slideLayout" Target="../slideLayouts/slideLayout15.xml"/></Relationships>
</file>

<file path=ppt/slides/_rels/slide17.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4.xml"/><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15.xml"/><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6.xml"/><Relationship Id="rId1" Type="http://schemas.openxmlformats.org/officeDocument/2006/relationships/slideLayout" Target="../slideLayouts/slideLayout14.xml"/></Relationships>
</file>

<file path=ppt/slides/_rels/slide20.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17.xml"/><Relationship Id="rId1" Type="http://schemas.openxmlformats.org/officeDocument/2006/relationships/slideLayout" Target="../slideLayouts/slideLayout14.xml"/></Relationships>
</file>

<file path=ppt/slides/_rels/slide21.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8.xml"/><Relationship Id="rId1" Type="http://schemas.openxmlformats.org/officeDocument/2006/relationships/slideLayout" Target="../slideLayouts/slideLayout13.xml"/><Relationship Id="rId4" Type="http://schemas.openxmlformats.org/officeDocument/2006/relationships/hyperlink" Target="https://opencontext.org/subjects-search/?proj=30-cukurici-hoyuk-zooarchaeology#10/37.9291/27.3595/20/any/Google-Satellite" TargetMode="Externa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5.xml"/></Relationships>
</file>

<file path=ppt/slides/_rels/slide24.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21.xml"/><Relationship Id="rId1" Type="http://schemas.openxmlformats.org/officeDocument/2006/relationships/slideLayout" Target="../slideLayouts/slideLayout5.xml"/><Relationship Id="rId4" Type="http://schemas.openxmlformats.org/officeDocument/2006/relationships/image" Target="../media/image38.png"/></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23.xml"/><Relationship Id="rId1" Type="http://schemas.openxmlformats.org/officeDocument/2006/relationships/slideLayout" Target="../slideLayouts/slideLayout14.xml"/></Relationships>
</file>

<file path=ppt/slides/_rels/slide27.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24.xml"/><Relationship Id="rId1" Type="http://schemas.openxmlformats.org/officeDocument/2006/relationships/slideLayout" Target="../slideLayouts/slideLayout14.xml"/></Relationships>
</file>

<file path=ppt/slides/_rels/slide28.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25.xml"/><Relationship Id="rId1" Type="http://schemas.openxmlformats.org/officeDocument/2006/relationships/slideLayout" Target="../slideLayouts/slideLayout13.xml"/><Relationship Id="rId4" Type="http://schemas.openxmlformats.org/officeDocument/2006/relationships/hyperlink" Target="https://opencontext.org/publishing" TargetMode="External"/></Relationships>
</file>

<file path=ppt/slides/_rels/slide29.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26.xml"/><Relationship Id="rId1" Type="http://schemas.openxmlformats.org/officeDocument/2006/relationships/slideLayout" Target="../slideLayouts/slideLayout13.xml"/><Relationship Id="rId4" Type="http://schemas.openxmlformats.org/officeDocument/2006/relationships/image" Target="../media/image43.png"/></Relationships>
</file>

<file path=ppt/slides/_rels/slide30.xml.rels><?xml version="1.0" encoding="UTF-8" standalone="yes"?>
<Relationships xmlns="http://schemas.openxmlformats.org/package/2006/relationships"><Relationship Id="rId8" Type="http://schemas.openxmlformats.org/officeDocument/2006/relationships/image" Target="../media/image49.png"/><Relationship Id="rId3" Type="http://schemas.openxmlformats.org/officeDocument/2006/relationships/image" Target="../media/image44.png"/><Relationship Id="rId7" Type="http://schemas.openxmlformats.org/officeDocument/2006/relationships/image" Target="../media/image48.png"/><Relationship Id="rId2" Type="http://schemas.openxmlformats.org/officeDocument/2006/relationships/notesSlide" Target="../notesSlides/notesSlide27.xml"/><Relationship Id="rId1" Type="http://schemas.openxmlformats.org/officeDocument/2006/relationships/slideLayout" Target="../slideLayouts/slideLayout13.xml"/><Relationship Id="rId6" Type="http://schemas.openxmlformats.org/officeDocument/2006/relationships/image" Target="../media/image47.png"/><Relationship Id="rId5" Type="http://schemas.openxmlformats.org/officeDocument/2006/relationships/image" Target="../media/image46.png"/><Relationship Id="rId4" Type="http://schemas.openxmlformats.org/officeDocument/2006/relationships/image" Target="../media/image45.png"/></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6.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33.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30.xml"/><Relationship Id="rId1" Type="http://schemas.openxmlformats.org/officeDocument/2006/relationships/slideLayout" Target="../slideLayouts/slideLayout14.xml"/></Relationships>
</file>

<file path=ppt/slides/_rels/slide34.xml.rels><?xml version="1.0" encoding="UTF-8" standalone="yes"?>
<Relationships xmlns="http://schemas.openxmlformats.org/package/2006/relationships"><Relationship Id="rId8" Type="http://schemas.openxmlformats.org/officeDocument/2006/relationships/image" Target="../media/image56.jpg"/><Relationship Id="rId13" Type="http://schemas.openxmlformats.org/officeDocument/2006/relationships/image" Target="../media/image61.jpeg"/><Relationship Id="rId3" Type="http://schemas.openxmlformats.org/officeDocument/2006/relationships/image" Target="../media/image51.png"/><Relationship Id="rId7" Type="http://schemas.openxmlformats.org/officeDocument/2006/relationships/image" Target="../media/image55.jpeg"/><Relationship Id="rId12" Type="http://schemas.openxmlformats.org/officeDocument/2006/relationships/image" Target="../media/image60.jpeg"/><Relationship Id="rId2" Type="http://schemas.openxmlformats.org/officeDocument/2006/relationships/notesSlide" Target="../notesSlides/notesSlide31.xml"/><Relationship Id="rId16" Type="http://schemas.openxmlformats.org/officeDocument/2006/relationships/image" Target="../media/image64.jpeg"/><Relationship Id="rId1" Type="http://schemas.openxmlformats.org/officeDocument/2006/relationships/slideLayout" Target="../slideLayouts/slideLayout14.xml"/><Relationship Id="rId6" Type="http://schemas.openxmlformats.org/officeDocument/2006/relationships/image" Target="../media/image54.jpeg"/><Relationship Id="rId11" Type="http://schemas.openxmlformats.org/officeDocument/2006/relationships/image" Target="../media/image59.jpeg"/><Relationship Id="rId5" Type="http://schemas.openxmlformats.org/officeDocument/2006/relationships/image" Target="../media/image53.jpeg"/><Relationship Id="rId15" Type="http://schemas.openxmlformats.org/officeDocument/2006/relationships/image" Target="../media/image63.jpeg"/><Relationship Id="rId10" Type="http://schemas.openxmlformats.org/officeDocument/2006/relationships/image" Target="../media/image58.jpg"/><Relationship Id="rId4" Type="http://schemas.openxmlformats.org/officeDocument/2006/relationships/image" Target="../media/image52.png"/><Relationship Id="rId9" Type="http://schemas.openxmlformats.org/officeDocument/2006/relationships/image" Target="../media/image57.jpeg"/><Relationship Id="rId14" Type="http://schemas.openxmlformats.org/officeDocument/2006/relationships/image" Target="../media/image62.jpeg"/></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5.xml"/></Relationships>
</file>

<file path=ppt/slides/_rels/slide36.xml.rels><?xml version="1.0" encoding="UTF-8" standalone="yes"?>
<Relationships xmlns="http://schemas.openxmlformats.org/package/2006/relationships"><Relationship Id="rId3" Type="http://schemas.openxmlformats.org/officeDocument/2006/relationships/hyperlink" Target="http://www.webcitation.org/78mo44T8I" TargetMode="External"/><Relationship Id="rId2" Type="http://schemas.openxmlformats.org/officeDocument/2006/relationships/hyperlink" Target="https://doi.org/10.1371/journal.pone.0099845" TargetMode="External"/><Relationship Id="rId1" Type="http://schemas.openxmlformats.org/officeDocument/2006/relationships/slideLayout" Target="../slideLayouts/slideLayout5.xml"/><Relationship Id="rId5" Type="http://schemas.openxmlformats.org/officeDocument/2006/relationships/hyperlink" Target="https://doi.org/10.1017/aap.2019.36" TargetMode="External"/><Relationship Id="rId4" Type="http://schemas.openxmlformats.org/officeDocument/2006/relationships/hyperlink" Target="https://www.oclc.org/research/publications/2019/virtuous-vicious-circles.html" TargetMode="External"/></Relationships>
</file>

<file path=ppt/slides/_rels/slide37.xml.rels><?xml version="1.0" encoding="UTF-8" standalone="yes"?>
<Relationships xmlns="http://schemas.openxmlformats.org/package/2006/relationships"><Relationship Id="rId2" Type="http://schemas.openxmlformats.org/officeDocument/2006/relationships/hyperlink" Target="http://eol.org/info/323" TargetMode="External"/><Relationship Id="rId1" Type="http://schemas.openxmlformats.org/officeDocument/2006/relationships/slideLayout" Target="../slideLayouts/slideLayout5.xml"/></Relationships>
</file>

<file path=ppt/slides/_rels/slide38.xml.rels><?xml version="1.0" encoding="UTF-8" standalone="yes"?>
<Relationships xmlns="http://schemas.openxmlformats.org/package/2006/relationships"><Relationship Id="rId2" Type="http://schemas.openxmlformats.org/officeDocument/2006/relationships/hyperlink" Target="mailto:fanieli@oclc.org" TargetMode="External"/><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92EE59E-EDEE-4D8F-885C-42C02A5FCBF8}"/>
              </a:ext>
            </a:extLst>
          </p:cNvPr>
          <p:cNvSpPr>
            <a:spLocks noGrp="1"/>
          </p:cNvSpPr>
          <p:nvPr>
            <p:ph type="body" sz="quarter" idx="10"/>
          </p:nvPr>
        </p:nvSpPr>
        <p:spPr>
          <a:xfrm>
            <a:off x="731839" y="831455"/>
            <a:ext cx="7334475" cy="1623918"/>
          </a:xfrm>
        </p:spPr>
        <p:txBody>
          <a:bodyPr wrap="square" lIns="274320" tIns="182880" rIns="274320">
            <a:noAutofit/>
          </a:bodyPr>
          <a:lstStyle/>
          <a:p>
            <a:r>
              <a:rPr lang="en-US" sz="2800" dirty="0"/>
              <a:t>Designing, Timing, and Determining the Feasibility of Curatorial Interventions to Support Data Reuse </a:t>
            </a:r>
          </a:p>
        </p:txBody>
      </p:sp>
      <p:sp>
        <p:nvSpPr>
          <p:cNvPr id="3" name="Text Placeholder 2">
            <a:extLst>
              <a:ext uri="{FF2B5EF4-FFF2-40B4-BE49-F238E27FC236}">
                <a16:creationId xmlns:a16="http://schemas.microsoft.com/office/drawing/2014/main" id="{8A8F8FD1-9BC2-48A3-8339-2F3687CB3631}"/>
              </a:ext>
            </a:extLst>
          </p:cNvPr>
          <p:cNvSpPr>
            <a:spLocks noGrp="1"/>
          </p:cNvSpPr>
          <p:nvPr>
            <p:ph type="body" sz="quarter" idx="11"/>
          </p:nvPr>
        </p:nvSpPr>
        <p:spPr>
          <a:xfrm>
            <a:off x="684025" y="2626663"/>
            <a:ext cx="3887788" cy="304289"/>
          </a:xfrm>
        </p:spPr>
        <p:txBody>
          <a:bodyPr>
            <a:normAutofit fontScale="92500" lnSpcReduction="20000"/>
          </a:bodyPr>
          <a:lstStyle/>
          <a:p>
            <a:r>
              <a:rPr lang="en-US" dirty="0"/>
              <a:t>Elizabeth Yakel</a:t>
            </a:r>
          </a:p>
        </p:txBody>
      </p:sp>
      <p:sp>
        <p:nvSpPr>
          <p:cNvPr id="4" name="Text Placeholder 3">
            <a:extLst>
              <a:ext uri="{FF2B5EF4-FFF2-40B4-BE49-F238E27FC236}">
                <a16:creationId xmlns:a16="http://schemas.microsoft.com/office/drawing/2014/main" id="{AE2C2A07-6FF5-4C96-AA99-B515979BC911}"/>
              </a:ext>
            </a:extLst>
          </p:cNvPr>
          <p:cNvSpPr>
            <a:spLocks noGrp="1"/>
          </p:cNvSpPr>
          <p:nvPr>
            <p:ph type="body" sz="quarter" idx="12"/>
          </p:nvPr>
        </p:nvSpPr>
        <p:spPr>
          <a:xfrm>
            <a:off x="684025" y="2917248"/>
            <a:ext cx="3887788" cy="463800"/>
          </a:xfrm>
        </p:spPr>
        <p:txBody>
          <a:bodyPr>
            <a:normAutofit fontScale="77500" lnSpcReduction="20000"/>
          </a:bodyPr>
          <a:lstStyle/>
          <a:p>
            <a:r>
              <a:rPr lang="en-US" dirty="0"/>
              <a:t>Professor and Senior Associate Dean of Academic Affairs</a:t>
            </a:r>
          </a:p>
          <a:p>
            <a:r>
              <a:rPr lang="en-US" dirty="0"/>
              <a:t>University of Michigan, School of Information</a:t>
            </a:r>
          </a:p>
        </p:txBody>
      </p:sp>
      <p:sp>
        <p:nvSpPr>
          <p:cNvPr id="5" name="Text Placeholder 4">
            <a:extLst>
              <a:ext uri="{FF2B5EF4-FFF2-40B4-BE49-F238E27FC236}">
                <a16:creationId xmlns:a16="http://schemas.microsoft.com/office/drawing/2014/main" id="{93F6ADDA-B80A-4FE5-B78E-47ACC938FB40}"/>
              </a:ext>
            </a:extLst>
          </p:cNvPr>
          <p:cNvSpPr>
            <a:spLocks noGrp="1"/>
          </p:cNvSpPr>
          <p:nvPr>
            <p:ph type="body" sz="quarter" idx="13"/>
          </p:nvPr>
        </p:nvSpPr>
        <p:spPr>
          <a:xfrm>
            <a:off x="684025" y="3247650"/>
            <a:ext cx="3887788" cy="463800"/>
          </a:xfrm>
        </p:spPr>
        <p:txBody>
          <a:bodyPr>
            <a:normAutofit/>
          </a:bodyPr>
          <a:lstStyle/>
          <a:p>
            <a:r>
              <a:rPr lang="en-US" sz="1100" dirty="0">
                <a:hlinkClick r:id="rId2"/>
              </a:rPr>
              <a:t>yakel@umich.edu</a:t>
            </a:r>
            <a:r>
              <a:rPr lang="en-US" sz="1100" dirty="0"/>
              <a:t> </a:t>
            </a:r>
          </a:p>
          <a:p>
            <a:r>
              <a:rPr lang="en-US" sz="1100" dirty="0"/>
              <a:t>@yakel </a:t>
            </a:r>
          </a:p>
        </p:txBody>
      </p:sp>
      <p:sp>
        <p:nvSpPr>
          <p:cNvPr id="6" name="Text Placeholder 5">
            <a:extLst>
              <a:ext uri="{FF2B5EF4-FFF2-40B4-BE49-F238E27FC236}">
                <a16:creationId xmlns:a16="http://schemas.microsoft.com/office/drawing/2014/main" id="{69FC2877-8B96-4960-8BB6-E23A970ECC0E}"/>
              </a:ext>
            </a:extLst>
          </p:cNvPr>
          <p:cNvSpPr>
            <a:spLocks noGrp="1"/>
          </p:cNvSpPr>
          <p:nvPr>
            <p:ph type="body" sz="quarter" idx="14"/>
          </p:nvPr>
        </p:nvSpPr>
        <p:spPr>
          <a:xfrm>
            <a:off x="1" y="394407"/>
            <a:ext cx="3543299" cy="463800"/>
          </a:xfrm>
        </p:spPr>
        <p:txBody>
          <a:bodyPr lIns="274320" rIns="274320"/>
          <a:lstStyle/>
          <a:p>
            <a:r>
              <a:rPr lang="en-US" sz="1600" dirty="0"/>
              <a:t>31 October 2019 </a:t>
            </a:r>
            <a:r>
              <a:rPr lang="en-US" sz="1600" dirty="0">
                <a:latin typeface="SimSun" panose="02010600030101010101" pitchFamily="2" charset="-122"/>
                <a:ea typeface="SimSun" panose="02010600030101010101" pitchFamily="2" charset="-122"/>
              </a:rPr>
              <a:t>•</a:t>
            </a:r>
            <a:r>
              <a:rPr lang="en-US" sz="1600" dirty="0"/>
              <a:t> 11:00AM EDT</a:t>
            </a:r>
          </a:p>
        </p:txBody>
      </p:sp>
      <p:sp>
        <p:nvSpPr>
          <p:cNvPr id="7" name="Text Placeholder 2">
            <a:extLst>
              <a:ext uri="{FF2B5EF4-FFF2-40B4-BE49-F238E27FC236}">
                <a16:creationId xmlns:a16="http://schemas.microsoft.com/office/drawing/2014/main" id="{AB75362B-7A40-430B-B768-85C62F384D6F}"/>
              </a:ext>
            </a:extLst>
          </p:cNvPr>
          <p:cNvSpPr txBox="1">
            <a:spLocks/>
          </p:cNvSpPr>
          <p:nvPr/>
        </p:nvSpPr>
        <p:spPr>
          <a:xfrm>
            <a:off x="4724213" y="2626662"/>
            <a:ext cx="3887788" cy="304289"/>
          </a:xfrm>
          <a:prstGeom prst="rect">
            <a:avLst/>
          </a:prstGeom>
        </p:spPr>
        <p:txBody>
          <a:bodyPr vert="horz">
            <a:normAutofit fontScale="92500" lnSpcReduction="20000"/>
          </a:bodyPr>
          <a:lstStyle>
            <a:lvl1pPr marL="0" indent="0" algn="l" defTabSz="457200" rtl="0" eaLnBrk="1" latinLnBrk="0" hangingPunct="1">
              <a:spcBef>
                <a:spcPct val="20000"/>
              </a:spcBef>
              <a:buFont typeface="Arial"/>
              <a:buNone/>
              <a:defRPr sz="1800" b="1" kern="1200" baseline="0">
                <a:solidFill>
                  <a:srgbClr val="000000"/>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kumimoji="0" lang="en-US" sz="1800" b="1" i="0" u="none" strike="noStrike" kern="1200" cap="none" spc="0" normalizeH="0" baseline="0" noProof="0" dirty="0">
                <a:ln>
                  <a:noFill/>
                </a:ln>
                <a:solidFill>
                  <a:srgbClr val="000000"/>
                </a:solidFill>
                <a:effectLst/>
                <a:uLnTx/>
                <a:uFillTx/>
                <a:latin typeface="Arial"/>
                <a:ea typeface="+mn-ea"/>
                <a:cs typeface="+mn-cs"/>
              </a:rPr>
              <a:t>Sarah Whitcher Kansa</a:t>
            </a:r>
          </a:p>
        </p:txBody>
      </p:sp>
      <p:sp>
        <p:nvSpPr>
          <p:cNvPr id="8" name="Text Placeholder 3">
            <a:extLst>
              <a:ext uri="{FF2B5EF4-FFF2-40B4-BE49-F238E27FC236}">
                <a16:creationId xmlns:a16="http://schemas.microsoft.com/office/drawing/2014/main" id="{D9CB7D8D-045B-400D-BB2C-AC06AB158DE5}"/>
              </a:ext>
            </a:extLst>
          </p:cNvPr>
          <p:cNvSpPr txBox="1">
            <a:spLocks/>
          </p:cNvSpPr>
          <p:nvPr/>
        </p:nvSpPr>
        <p:spPr>
          <a:xfrm>
            <a:off x="4724213" y="2917248"/>
            <a:ext cx="3887788" cy="463800"/>
          </a:xfrm>
          <a:prstGeom prst="rect">
            <a:avLst/>
          </a:prstGeom>
        </p:spPr>
        <p:txBody>
          <a:bodyPr vert="horz">
            <a:noAutofit/>
          </a:bodyPr>
          <a:lstStyle>
            <a:lvl1pPr marL="0" indent="0" algn="l" defTabSz="457200" rtl="0" eaLnBrk="1" latinLnBrk="0" hangingPunct="1">
              <a:spcBef>
                <a:spcPct val="20000"/>
              </a:spcBef>
              <a:buFont typeface="Arial"/>
              <a:buNone/>
              <a:defRPr sz="1400" b="0" kern="1200" baseline="0">
                <a:solidFill>
                  <a:srgbClr val="000000"/>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marR="0" lvl="0" indent="0" algn="l" defTabSz="457200" rtl="0" eaLnBrk="1" fontAlgn="auto" latinLnBrk="0" hangingPunct="1">
              <a:lnSpc>
                <a:spcPct val="80000"/>
              </a:lnSpc>
              <a:spcBef>
                <a:spcPct val="20000"/>
              </a:spcBef>
              <a:spcAft>
                <a:spcPts val="0"/>
              </a:spcAft>
              <a:buClrTx/>
              <a:buSzTx/>
              <a:buFont typeface="Arial"/>
              <a:buNone/>
              <a:tabLst/>
              <a:defRPr/>
            </a:pPr>
            <a:r>
              <a:rPr kumimoji="0" lang="en-US" sz="1100" b="0" i="0" u="none" strike="noStrike" kern="1200" cap="none" spc="0" normalizeH="0" baseline="0" noProof="0" dirty="0">
                <a:ln>
                  <a:noFill/>
                </a:ln>
                <a:solidFill>
                  <a:srgbClr val="000000"/>
                </a:solidFill>
                <a:effectLst/>
                <a:uLnTx/>
                <a:uFillTx/>
                <a:latin typeface="Arial"/>
                <a:ea typeface="+mn-ea"/>
                <a:cs typeface="+mn-cs"/>
              </a:rPr>
              <a:t>Director of the Alexandria Archive Institute</a:t>
            </a:r>
          </a:p>
          <a:p>
            <a:pPr marL="0" marR="0" lvl="0" indent="0" algn="l" defTabSz="457200" rtl="0" eaLnBrk="1" fontAlgn="auto" latinLnBrk="0" hangingPunct="1">
              <a:lnSpc>
                <a:spcPct val="80000"/>
              </a:lnSpc>
              <a:spcBef>
                <a:spcPct val="20000"/>
              </a:spcBef>
              <a:spcAft>
                <a:spcPts val="0"/>
              </a:spcAft>
              <a:buClrTx/>
              <a:buSzTx/>
              <a:buFont typeface="Arial"/>
              <a:buNone/>
              <a:tabLst/>
              <a:defRPr/>
            </a:pPr>
            <a:r>
              <a:rPr kumimoji="0" lang="en-US" sz="1100" b="0" i="0" u="none" strike="noStrike" kern="1200" cap="none" spc="0" normalizeH="0" baseline="0" noProof="0" dirty="0">
                <a:ln>
                  <a:noFill/>
                </a:ln>
                <a:solidFill>
                  <a:srgbClr val="000000"/>
                </a:solidFill>
                <a:effectLst/>
                <a:uLnTx/>
                <a:uFillTx/>
                <a:latin typeface="Arial"/>
                <a:ea typeface="+mn-ea"/>
                <a:cs typeface="+mn-cs"/>
              </a:rPr>
              <a:t>Managing Editor for Open Context</a:t>
            </a:r>
          </a:p>
        </p:txBody>
      </p:sp>
      <p:sp>
        <p:nvSpPr>
          <p:cNvPr id="9" name="Text Placeholder 4">
            <a:extLst>
              <a:ext uri="{FF2B5EF4-FFF2-40B4-BE49-F238E27FC236}">
                <a16:creationId xmlns:a16="http://schemas.microsoft.com/office/drawing/2014/main" id="{3C5B89DA-3F60-48EB-B7F8-E2D5AB97C2A9}"/>
              </a:ext>
            </a:extLst>
          </p:cNvPr>
          <p:cNvSpPr txBox="1">
            <a:spLocks/>
          </p:cNvSpPr>
          <p:nvPr/>
        </p:nvSpPr>
        <p:spPr>
          <a:xfrm>
            <a:off x="4724213" y="3243193"/>
            <a:ext cx="3887788" cy="463800"/>
          </a:xfrm>
          <a:prstGeom prst="rect">
            <a:avLst/>
          </a:prstGeom>
        </p:spPr>
        <p:txBody>
          <a:bodyPr vert="horz">
            <a:normAutofit/>
          </a:bodyPr>
          <a:lstStyle>
            <a:lvl1pPr marL="0" indent="0" algn="l" defTabSz="457200" rtl="0" eaLnBrk="1" latinLnBrk="0" hangingPunct="1">
              <a:spcBef>
                <a:spcPct val="20000"/>
              </a:spcBef>
              <a:buFont typeface="Arial"/>
              <a:buNone/>
              <a:defRPr sz="1400" b="1" kern="1200" baseline="0">
                <a:solidFill>
                  <a:schemeClr val="accent2"/>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kumimoji="0" lang="en-US" sz="1100" b="1" i="0" u="none" strike="noStrike" kern="1200" cap="none" spc="0" normalizeH="0" baseline="0" noProof="0" dirty="0">
                <a:ln>
                  <a:noFill/>
                </a:ln>
                <a:solidFill>
                  <a:srgbClr val="236192"/>
                </a:solidFill>
                <a:effectLst/>
                <a:uLnTx/>
                <a:uFillTx/>
                <a:latin typeface="Arial"/>
                <a:ea typeface="+mn-ea"/>
                <a:cs typeface="+mn-cs"/>
                <a:hlinkClick r:id="rId3"/>
              </a:rPr>
              <a:t>sarahkansa@gmail.com</a:t>
            </a:r>
            <a:r>
              <a:rPr kumimoji="0" lang="en-US" sz="1100" b="1" i="0" u="none" strike="noStrike" kern="1200" cap="none" spc="0" normalizeH="0" baseline="0" noProof="0" dirty="0">
                <a:ln>
                  <a:noFill/>
                </a:ln>
                <a:solidFill>
                  <a:srgbClr val="236192"/>
                </a:solidFill>
                <a:effectLst/>
                <a:uLnTx/>
                <a:uFillTx/>
                <a:latin typeface="Arial"/>
                <a:ea typeface="+mn-ea"/>
                <a:cs typeface="+mn-cs"/>
              </a:rPr>
              <a:t> </a:t>
            </a:r>
          </a:p>
          <a:p>
            <a:pPr marL="0" marR="0" lvl="0" indent="0" algn="l" defTabSz="457200" rtl="0" eaLnBrk="1" fontAlgn="auto" latinLnBrk="0" hangingPunct="1">
              <a:lnSpc>
                <a:spcPct val="100000"/>
              </a:lnSpc>
              <a:spcBef>
                <a:spcPct val="20000"/>
              </a:spcBef>
              <a:spcAft>
                <a:spcPts val="0"/>
              </a:spcAft>
              <a:buClrTx/>
              <a:buSzTx/>
              <a:buFont typeface="Arial"/>
              <a:buNone/>
              <a:tabLst/>
              <a:defRPr/>
            </a:pPr>
            <a:r>
              <a:rPr kumimoji="0" lang="en-US" sz="1100" b="1" i="0" u="none" strike="noStrike" kern="1200" cap="none" spc="0" normalizeH="0" baseline="0" noProof="0" dirty="0">
                <a:ln>
                  <a:noFill/>
                </a:ln>
                <a:solidFill>
                  <a:srgbClr val="236192"/>
                </a:solidFill>
                <a:effectLst/>
                <a:uLnTx/>
                <a:uFillTx/>
                <a:latin typeface="Arial"/>
                <a:ea typeface="+mn-ea"/>
                <a:cs typeface="+mn-cs"/>
              </a:rPr>
              <a:t>@opencontext</a:t>
            </a:r>
          </a:p>
        </p:txBody>
      </p:sp>
    </p:spTree>
    <p:extLst>
      <p:ext uri="{BB962C8B-B14F-4D97-AF65-F5344CB8AC3E}">
        <p14:creationId xmlns:p14="http://schemas.microsoft.com/office/powerpoint/2010/main" val="3164232901"/>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01D1991F-9EFA-4BC5-938D-F6941F933156}"/>
              </a:ext>
            </a:extLst>
          </p:cNvPr>
          <p:cNvSpPr txBox="1"/>
          <p:nvPr/>
        </p:nvSpPr>
        <p:spPr>
          <a:xfrm>
            <a:off x="219020" y="3065897"/>
            <a:ext cx="2142804" cy="923330"/>
          </a:xfrm>
          <a:prstGeom prst="rect">
            <a:avLst/>
          </a:prstGeom>
          <a:solidFill>
            <a:schemeClr val="bg1">
              <a:alpha val="65000"/>
            </a:schemeClr>
          </a:solidFill>
        </p:spPr>
        <p:txBody>
          <a:bodyPr wrap="square" rtlCol="0">
            <a:spAutoFit/>
          </a:bodyPr>
          <a:lstStyle/>
          <a:p>
            <a:pPr algn="ctr"/>
            <a:r>
              <a:rPr lang="en-US" sz="1200" b="1" dirty="0"/>
              <a:t>Ixchel M. Faniel</a:t>
            </a:r>
          </a:p>
          <a:p>
            <a:pPr algn="ctr"/>
            <a:r>
              <a:rPr lang="en-US" sz="1050" dirty="0"/>
              <a:t>Senior Research Scientist</a:t>
            </a:r>
          </a:p>
          <a:p>
            <a:pPr algn="ctr"/>
            <a:r>
              <a:rPr lang="en-US" sz="1050" dirty="0"/>
              <a:t>OCLC Research</a:t>
            </a:r>
          </a:p>
          <a:p>
            <a:pPr algn="ctr"/>
            <a:r>
              <a:rPr lang="en-US" sz="1050" dirty="0">
                <a:solidFill>
                  <a:schemeClr val="tx1">
                    <a:lumMod val="50000"/>
                    <a:lumOff val="50000"/>
                  </a:schemeClr>
                </a:solidFill>
                <a:hlinkClick r:id="rId3"/>
              </a:rPr>
              <a:t>fanieli@oclc.org</a:t>
            </a:r>
            <a:endParaRPr lang="en-US" sz="1050" dirty="0">
              <a:solidFill>
                <a:schemeClr val="tx1">
                  <a:lumMod val="50000"/>
                  <a:lumOff val="50000"/>
                </a:schemeClr>
              </a:solidFill>
            </a:endParaRPr>
          </a:p>
          <a:p>
            <a:pPr algn="ctr"/>
            <a:r>
              <a:rPr lang="en-US" sz="1050" dirty="0"/>
              <a:t>@imfaniel</a:t>
            </a:r>
          </a:p>
        </p:txBody>
      </p:sp>
      <p:sp>
        <p:nvSpPr>
          <p:cNvPr id="5" name="TextBox 4">
            <a:extLst>
              <a:ext uri="{FF2B5EF4-FFF2-40B4-BE49-F238E27FC236}">
                <a16:creationId xmlns:a16="http://schemas.microsoft.com/office/drawing/2014/main" id="{CECEF98C-4EB1-4437-A934-C8EB9E1F9BFD}"/>
              </a:ext>
            </a:extLst>
          </p:cNvPr>
          <p:cNvSpPr txBox="1"/>
          <p:nvPr/>
        </p:nvSpPr>
        <p:spPr>
          <a:xfrm>
            <a:off x="6863618" y="3058052"/>
            <a:ext cx="1823183" cy="915635"/>
          </a:xfrm>
          <a:prstGeom prst="rect">
            <a:avLst/>
          </a:prstGeom>
          <a:noFill/>
        </p:spPr>
        <p:txBody>
          <a:bodyPr wrap="square" rtlCol="0" anchor="t">
            <a:spAutoFit/>
          </a:bodyPr>
          <a:lstStyle/>
          <a:p>
            <a:pPr algn="ctr"/>
            <a:r>
              <a:rPr lang="en-US" sz="1200" b="1" dirty="0"/>
              <a:t>Sarah Whitcher Kansa</a:t>
            </a:r>
          </a:p>
          <a:p>
            <a:pPr algn="ctr"/>
            <a:r>
              <a:rPr lang="en-US" sz="1050" dirty="0"/>
              <a:t>Managing Editor</a:t>
            </a:r>
            <a:endParaRPr lang="en-US" sz="1050" dirty="0">
              <a:cs typeface="Arial"/>
            </a:endParaRPr>
          </a:p>
          <a:p>
            <a:pPr algn="ctr"/>
            <a:r>
              <a:rPr lang="en-US" sz="1050" dirty="0">
                <a:cs typeface="Arial"/>
              </a:rPr>
              <a:t>Open Context</a:t>
            </a:r>
          </a:p>
          <a:p>
            <a:pPr algn="ctr"/>
            <a:r>
              <a:rPr lang="en-US" sz="1000" dirty="0">
                <a:cs typeface="Arial"/>
                <a:hlinkClick r:id="rId4"/>
              </a:rPr>
              <a:t>sarahkansa@gmail.com</a:t>
            </a:r>
            <a:endParaRPr lang="en-US" sz="1000" dirty="0">
              <a:cs typeface="Arial"/>
            </a:endParaRPr>
          </a:p>
          <a:p>
            <a:pPr algn="ctr"/>
            <a:r>
              <a:rPr lang="en-US" sz="1050" dirty="0">
                <a:cs typeface="Arial"/>
              </a:rPr>
              <a:t>@opencontext</a:t>
            </a:r>
          </a:p>
        </p:txBody>
      </p:sp>
      <p:sp>
        <p:nvSpPr>
          <p:cNvPr id="8" name="TextBox 7">
            <a:extLst>
              <a:ext uri="{FF2B5EF4-FFF2-40B4-BE49-F238E27FC236}">
                <a16:creationId xmlns:a16="http://schemas.microsoft.com/office/drawing/2014/main" id="{59FD5023-08B4-472B-BA67-818445C0218F}"/>
              </a:ext>
            </a:extLst>
          </p:cNvPr>
          <p:cNvSpPr txBox="1"/>
          <p:nvPr/>
        </p:nvSpPr>
        <p:spPr>
          <a:xfrm>
            <a:off x="2632038" y="3087047"/>
            <a:ext cx="1693777" cy="923330"/>
          </a:xfrm>
          <a:prstGeom prst="rect">
            <a:avLst/>
          </a:prstGeom>
          <a:noFill/>
        </p:spPr>
        <p:txBody>
          <a:bodyPr wrap="square" rtlCol="0" anchor="t">
            <a:spAutoFit/>
          </a:bodyPr>
          <a:lstStyle/>
          <a:p>
            <a:pPr algn="ctr"/>
            <a:r>
              <a:rPr lang="en-US" sz="1200" b="1" dirty="0"/>
              <a:t>Lisa Johnston</a:t>
            </a:r>
          </a:p>
          <a:p>
            <a:pPr algn="ctr"/>
            <a:r>
              <a:rPr lang="en-US" sz="1050" dirty="0"/>
              <a:t>Director, Data Repository</a:t>
            </a:r>
          </a:p>
          <a:p>
            <a:pPr algn="ctr"/>
            <a:r>
              <a:rPr lang="en-US" sz="1050" dirty="0">
                <a:cs typeface="Arial"/>
              </a:rPr>
              <a:t>University of Minnesota</a:t>
            </a:r>
          </a:p>
          <a:p>
            <a:pPr algn="ctr"/>
            <a:r>
              <a:rPr lang="en-US" sz="1050" dirty="0">
                <a:hlinkClick r:id="rId5"/>
              </a:rPr>
              <a:t>ljohnsto@umn.edu</a:t>
            </a:r>
            <a:endParaRPr lang="en-US" sz="1050" dirty="0"/>
          </a:p>
          <a:p>
            <a:pPr algn="ctr"/>
            <a:r>
              <a:rPr lang="en-US" sz="1050" dirty="0">
                <a:cs typeface="Arial"/>
              </a:rPr>
              <a:t>@ifylawwt</a:t>
            </a:r>
          </a:p>
        </p:txBody>
      </p:sp>
      <p:sp>
        <p:nvSpPr>
          <p:cNvPr id="10" name="TextBox 9">
            <a:extLst>
              <a:ext uri="{FF2B5EF4-FFF2-40B4-BE49-F238E27FC236}">
                <a16:creationId xmlns:a16="http://schemas.microsoft.com/office/drawing/2014/main" id="{C9116A57-7266-4C2D-BD59-0129EE9DC8AA}"/>
              </a:ext>
            </a:extLst>
          </p:cNvPr>
          <p:cNvSpPr txBox="1"/>
          <p:nvPr/>
        </p:nvSpPr>
        <p:spPr>
          <a:xfrm>
            <a:off x="4683125" y="3079352"/>
            <a:ext cx="1823183" cy="1731243"/>
          </a:xfrm>
          <a:prstGeom prst="rect">
            <a:avLst/>
          </a:prstGeom>
          <a:noFill/>
        </p:spPr>
        <p:txBody>
          <a:bodyPr wrap="square" rtlCol="0" anchor="t">
            <a:spAutoFit/>
          </a:bodyPr>
          <a:lstStyle/>
          <a:p>
            <a:pPr algn="ctr"/>
            <a:r>
              <a:rPr lang="en-US" sz="1200" b="1" dirty="0"/>
              <a:t>Elizabeth Yakel</a:t>
            </a:r>
          </a:p>
          <a:p>
            <a:pPr algn="ctr"/>
            <a:r>
              <a:rPr lang="en-US" sz="1050" dirty="0"/>
              <a:t>Senior Associate Dean for Academic Affairs and Professor of Information</a:t>
            </a:r>
            <a:r>
              <a:rPr lang="en-US" sz="1050" dirty="0">
                <a:solidFill>
                  <a:schemeClr val="tx1">
                    <a:lumMod val="50000"/>
                    <a:lumOff val="50000"/>
                  </a:schemeClr>
                </a:solidFill>
              </a:rPr>
              <a:t> </a:t>
            </a:r>
            <a:r>
              <a:rPr lang="en-US" sz="1050" dirty="0"/>
              <a:t>University of Michigan School of Information</a:t>
            </a:r>
          </a:p>
          <a:p>
            <a:pPr algn="ctr"/>
            <a:r>
              <a:rPr lang="en-US" sz="1050" dirty="0">
                <a:hlinkClick r:id="rId6"/>
              </a:rPr>
              <a:t>yakel@umich.edu</a:t>
            </a:r>
            <a:endParaRPr lang="en-US" sz="1050" dirty="0"/>
          </a:p>
          <a:p>
            <a:pPr algn="ctr"/>
            <a:r>
              <a:rPr lang="en-US" sz="1050" dirty="0"/>
              <a:t>@yakel</a:t>
            </a:r>
          </a:p>
          <a:p>
            <a:pPr algn="ctr"/>
            <a:endParaRPr lang="en-US" sz="1050" dirty="0">
              <a:solidFill>
                <a:schemeClr val="tx1">
                  <a:lumMod val="50000"/>
                  <a:lumOff val="50000"/>
                </a:schemeClr>
              </a:solidFill>
              <a:cs typeface="Arial"/>
            </a:endParaRPr>
          </a:p>
          <a:p>
            <a:pPr algn="ctr"/>
            <a:endParaRPr lang="en-US" sz="1050" dirty="0">
              <a:solidFill>
                <a:schemeClr val="tx1">
                  <a:lumMod val="50000"/>
                  <a:lumOff val="50000"/>
                </a:schemeClr>
              </a:solidFill>
              <a:cs typeface="Arial"/>
            </a:endParaRPr>
          </a:p>
        </p:txBody>
      </p:sp>
      <p:pic>
        <p:nvPicPr>
          <p:cNvPr id="13" name="Picture 12">
            <a:extLst>
              <a:ext uri="{FF2B5EF4-FFF2-40B4-BE49-F238E27FC236}">
                <a16:creationId xmlns:a16="http://schemas.microsoft.com/office/drawing/2014/main" id="{B9E9AEE0-E2F3-4695-8128-BA745C3FF3C0}"/>
              </a:ext>
            </a:extLst>
          </p:cNvPr>
          <p:cNvPicPr>
            <a:picLocks noChangeAspect="1"/>
          </p:cNvPicPr>
          <p:nvPr/>
        </p:nvPicPr>
        <p:blipFill rotWithShape="1">
          <a:blip r:embed="rId7"/>
          <a:srcRect/>
          <a:stretch/>
        </p:blipFill>
        <p:spPr>
          <a:xfrm>
            <a:off x="6994717" y="1467885"/>
            <a:ext cx="1511405" cy="1461499"/>
          </a:xfrm>
          <a:prstGeom prst="ellipse">
            <a:avLst/>
          </a:prstGeom>
        </p:spPr>
      </p:pic>
      <p:pic>
        <p:nvPicPr>
          <p:cNvPr id="20" name="Picture 19">
            <a:extLst>
              <a:ext uri="{FF2B5EF4-FFF2-40B4-BE49-F238E27FC236}">
                <a16:creationId xmlns:a16="http://schemas.microsoft.com/office/drawing/2014/main" id="{6A9EDE44-B0EE-4DEE-A519-3779A598C16E}"/>
              </a:ext>
            </a:extLst>
          </p:cNvPr>
          <p:cNvPicPr>
            <a:picLocks noChangeAspect="1"/>
          </p:cNvPicPr>
          <p:nvPr/>
        </p:nvPicPr>
        <p:blipFill rotWithShape="1">
          <a:blip r:embed="rId8"/>
          <a:srcRect/>
          <a:stretch/>
        </p:blipFill>
        <p:spPr>
          <a:xfrm>
            <a:off x="534720" y="1477438"/>
            <a:ext cx="1511405" cy="1442390"/>
          </a:xfrm>
          <a:prstGeom prst="ellipse">
            <a:avLst/>
          </a:prstGeom>
        </p:spPr>
      </p:pic>
      <p:pic>
        <p:nvPicPr>
          <p:cNvPr id="6" name="Picture 5">
            <a:extLst>
              <a:ext uri="{FF2B5EF4-FFF2-40B4-BE49-F238E27FC236}">
                <a16:creationId xmlns:a16="http://schemas.microsoft.com/office/drawing/2014/main" id="{DCD1154C-86B2-467F-9860-C551A107851C}"/>
              </a:ext>
            </a:extLst>
          </p:cNvPr>
          <p:cNvPicPr>
            <a:picLocks noChangeAspect="1"/>
          </p:cNvPicPr>
          <p:nvPr/>
        </p:nvPicPr>
        <p:blipFill rotWithShape="1">
          <a:blip r:embed="rId9" cstate="screen">
            <a:extLst>
              <a:ext uri="{28A0092B-C50C-407E-A947-70E740481C1C}">
                <a14:useLocalDpi xmlns:a14="http://schemas.microsoft.com/office/drawing/2010/main"/>
              </a:ext>
            </a:extLst>
          </a:blip>
          <a:srcRect/>
          <a:stretch/>
        </p:blipFill>
        <p:spPr>
          <a:xfrm>
            <a:off x="2716982" y="1480825"/>
            <a:ext cx="1511405" cy="1435618"/>
          </a:xfrm>
          <a:prstGeom prst="ellipse">
            <a:avLst/>
          </a:prstGeom>
        </p:spPr>
      </p:pic>
      <p:pic>
        <p:nvPicPr>
          <p:cNvPr id="15" name="Picture 14">
            <a:extLst>
              <a:ext uri="{FF2B5EF4-FFF2-40B4-BE49-F238E27FC236}">
                <a16:creationId xmlns:a16="http://schemas.microsoft.com/office/drawing/2014/main" id="{CDF083FB-A6A6-4D3C-8290-6788863F1C47}"/>
              </a:ext>
            </a:extLst>
          </p:cNvPr>
          <p:cNvPicPr>
            <a:picLocks noChangeAspect="1"/>
          </p:cNvPicPr>
          <p:nvPr/>
        </p:nvPicPr>
        <p:blipFill rotWithShape="1">
          <a:blip r:embed="rId10"/>
          <a:srcRect/>
          <a:stretch/>
        </p:blipFill>
        <p:spPr>
          <a:xfrm>
            <a:off x="4899244" y="1477439"/>
            <a:ext cx="1511405" cy="1442390"/>
          </a:xfrm>
          <a:prstGeom prst="ellipse">
            <a:avLst/>
          </a:prstGeom>
        </p:spPr>
      </p:pic>
      <p:sp>
        <p:nvSpPr>
          <p:cNvPr id="3" name="Text Placeholder 2">
            <a:extLst>
              <a:ext uri="{FF2B5EF4-FFF2-40B4-BE49-F238E27FC236}">
                <a16:creationId xmlns:a16="http://schemas.microsoft.com/office/drawing/2014/main" id="{4E270AD5-012E-40FA-8A8F-A7BC9E4F2EB1}"/>
              </a:ext>
            </a:extLst>
          </p:cNvPr>
          <p:cNvSpPr>
            <a:spLocks noGrp="1"/>
          </p:cNvSpPr>
          <p:nvPr>
            <p:ph type="body" sz="quarter" idx="13"/>
          </p:nvPr>
        </p:nvSpPr>
        <p:spPr>
          <a:xfrm>
            <a:off x="214401" y="247616"/>
            <a:ext cx="8439148" cy="686442"/>
          </a:xfrm>
        </p:spPr>
        <p:txBody>
          <a:bodyPr/>
          <a:lstStyle/>
          <a:p>
            <a:r>
              <a:rPr lang="en-US" dirty="0"/>
              <a:t>The Webinar Panel</a:t>
            </a:r>
          </a:p>
        </p:txBody>
      </p:sp>
    </p:spTree>
    <p:extLst>
      <p:ext uri="{BB962C8B-B14F-4D97-AF65-F5344CB8AC3E}">
        <p14:creationId xmlns:p14="http://schemas.microsoft.com/office/powerpoint/2010/main" val="415575550"/>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06"/>
        <p:cNvGrpSpPr/>
        <p:nvPr/>
      </p:nvGrpSpPr>
      <p:grpSpPr>
        <a:xfrm>
          <a:off x="0" y="0"/>
          <a:ext cx="0" cy="0"/>
          <a:chOff x="0" y="0"/>
          <a:chExt cx="0" cy="0"/>
        </a:xfrm>
      </p:grpSpPr>
      <p:pic>
        <p:nvPicPr>
          <p:cNvPr id="107" name="Google Shape;107;p25"/>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31129" y="0"/>
            <a:ext cx="9375153" cy="5143499"/>
          </a:xfrm>
          <a:prstGeom prst="rect">
            <a:avLst/>
          </a:prstGeom>
          <a:noFill/>
          <a:ln>
            <a:noFill/>
          </a:ln>
        </p:spPr>
      </p:pic>
      <p:sp>
        <p:nvSpPr>
          <p:cNvPr id="108" name="Google Shape;108;p25"/>
          <p:cNvSpPr txBox="1">
            <a:spLocks noGrp="1"/>
          </p:cNvSpPr>
          <p:nvPr>
            <p:ph type="ctrTitle"/>
          </p:nvPr>
        </p:nvSpPr>
        <p:spPr>
          <a:xfrm>
            <a:off x="3861598" y="2456033"/>
            <a:ext cx="5218127" cy="2138630"/>
          </a:xfrm>
          <a:prstGeom prst="rect">
            <a:avLst/>
          </a:prstGeom>
          <a:solidFill>
            <a:srgbClr val="FFFFFF">
              <a:alpha val="61568"/>
            </a:srgbClr>
          </a:solidFill>
          <a:ln>
            <a:noFill/>
          </a:ln>
        </p:spPr>
        <p:txBody>
          <a:bodyPr spcFirstLastPara="1" wrap="square" lIns="91425" tIns="91425" rIns="91425" bIns="91425" anchor="b" anchorCtr="0">
            <a:noAutofit/>
          </a:bodyPr>
          <a:lstStyle/>
          <a:p>
            <a:pPr marL="0" lvl="0" indent="0" algn="ctr" rtl="0">
              <a:lnSpc>
                <a:spcPct val="100000"/>
              </a:lnSpc>
              <a:spcBef>
                <a:spcPts val="0"/>
              </a:spcBef>
              <a:spcAft>
                <a:spcPts val="0"/>
              </a:spcAft>
              <a:buSzPts val="4200"/>
              <a:buNone/>
            </a:pPr>
            <a:r>
              <a:rPr lang="en" sz="3200" b="1" dirty="0">
                <a:latin typeface="Calibri"/>
                <a:ea typeface="Calibri"/>
                <a:cs typeface="Calibri"/>
                <a:sym typeface="Calibri"/>
              </a:rPr>
              <a:t>Designing, Timing, and Determining the Feasibility of Curatorial Interventions to Support Data Reuse</a:t>
            </a:r>
            <a:endParaRPr sz="3200" dirty="0"/>
          </a:p>
        </p:txBody>
      </p:sp>
      <p:sp>
        <p:nvSpPr>
          <p:cNvPr id="109" name="Google Shape;109;p25"/>
          <p:cNvSpPr txBox="1">
            <a:spLocks noGrp="1"/>
          </p:cNvSpPr>
          <p:nvPr>
            <p:ph type="subTitle" idx="1"/>
          </p:nvPr>
        </p:nvSpPr>
        <p:spPr>
          <a:xfrm>
            <a:off x="5250959" y="4692911"/>
            <a:ext cx="3813650" cy="377909"/>
          </a:xfrm>
          <a:prstGeom prst="rect">
            <a:avLst/>
          </a:prstGeom>
          <a:solidFill>
            <a:srgbClr val="FFFFFF">
              <a:alpha val="50980"/>
            </a:srgbClr>
          </a:solidFill>
          <a:ln>
            <a:noFill/>
          </a:ln>
        </p:spPr>
        <p:txBody>
          <a:bodyPr spcFirstLastPara="1" wrap="square" lIns="91425" tIns="91425" rIns="91425" bIns="91425" anchor="t" anchorCtr="0">
            <a:noAutofit/>
          </a:bodyPr>
          <a:lstStyle/>
          <a:p>
            <a:pPr marL="0" lvl="0" indent="0" algn="ctr" rtl="0">
              <a:lnSpc>
                <a:spcPct val="100000"/>
              </a:lnSpc>
              <a:spcBef>
                <a:spcPts val="0"/>
              </a:spcBef>
              <a:spcAft>
                <a:spcPts val="0"/>
              </a:spcAft>
              <a:buSzPts val="2100"/>
              <a:buNone/>
            </a:pPr>
            <a:r>
              <a:rPr lang="en" sz="1800" b="1" dirty="0">
                <a:latin typeface="Calibri"/>
                <a:ea typeface="Calibri"/>
                <a:cs typeface="Calibri"/>
                <a:sym typeface="Calibri"/>
              </a:rPr>
              <a:t>Elizabeth Yakel and Sarah Kansa</a:t>
            </a:r>
            <a:endParaRPr sz="1800" b="1" dirty="0"/>
          </a:p>
        </p:txBody>
      </p:sp>
      <p:sp>
        <p:nvSpPr>
          <p:cNvPr id="110" name="Google Shape;110;p25"/>
          <p:cNvSpPr txBox="1"/>
          <p:nvPr/>
        </p:nvSpPr>
        <p:spPr>
          <a:xfrm>
            <a:off x="312650" y="4699750"/>
            <a:ext cx="23499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FCE5CD"/>
                </a:solidFill>
                <a:latin typeface="Open Sans"/>
                <a:ea typeface="Open Sans"/>
                <a:cs typeface="Open Sans"/>
                <a:sym typeface="Open Sans"/>
              </a:rPr>
              <a:t>Photo credit: Phoebe France</a:t>
            </a:r>
            <a:endParaRPr sz="1200" i="1">
              <a:solidFill>
                <a:srgbClr val="FCE5CD"/>
              </a:solidFill>
              <a:latin typeface="Open Sans"/>
              <a:ea typeface="Open Sans"/>
              <a:cs typeface="Open Sans"/>
              <a:sym typeface="Open Sans"/>
            </a:endParaRPr>
          </a:p>
        </p:txBody>
      </p:sp>
    </p:spTree>
    <p:extLst>
      <p:ext uri="{BB962C8B-B14F-4D97-AF65-F5344CB8AC3E}">
        <p14:creationId xmlns:p14="http://schemas.microsoft.com/office/powerpoint/2010/main" val="209048812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26"/>
        <p:cNvGrpSpPr/>
        <p:nvPr/>
      </p:nvGrpSpPr>
      <p:grpSpPr>
        <a:xfrm>
          <a:off x="0" y="0"/>
          <a:ext cx="0" cy="0"/>
          <a:chOff x="0" y="0"/>
          <a:chExt cx="0" cy="0"/>
        </a:xfrm>
      </p:grpSpPr>
      <p:sp>
        <p:nvSpPr>
          <p:cNvPr id="127" name="Google Shape;127;p28"/>
          <p:cNvSpPr txBox="1">
            <a:spLocks noGrp="1"/>
          </p:cNvSpPr>
          <p:nvPr>
            <p:ph type="title"/>
          </p:nvPr>
        </p:nvSpPr>
        <p:spPr>
          <a:xfrm>
            <a:off x="1715400" y="4570800"/>
            <a:ext cx="5230200" cy="472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800" dirty="0">
                <a:solidFill>
                  <a:srgbClr val="202020"/>
                </a:solidFill>
                <a:highlight>
                  <a:srgbClr val="FFFFFF"/>
                </a:highlight>
              </a:rPr>
              <a:t>Arbuckle BS, Kansa SW, Kansa E, Orton D, Çakırlar C, Gourichon L, et al. (2014) Data Sharing Reveals Complexity in the Westward Spread of Domestic Animals across Neolithic Turkey. PLoS ONE 9(6): e99845. </a:t>
            </a:r>
            <a:r>
              <a:rPr lang="en" sz="800" u="sng" dirty="0">
                <a:solidFill>
                  <a:schemeClr val="hlink"/>
                </a:solidFill>
                <a:highlight>
                  <a:srgbClr val="FFFFFF"/>
                </a:highlight>
                <a:hlinkClick r:id="rId3"/>
              </a:rPr>
              <a:t>https://doi.org/10.1371/journal.pone.0099845</a:t>
            </a:r>
            <a:r>
              <a:rPr lang="en" sz="800" dirty="0">
                <a:solidFill>
                  <a:srgbClr val="202020"/>
                </a:solidFill>
                <a:highlight>
                  <a:srgbClr val="FFFFFF"/>
                </a:highlight>
              </a:rPr>
              <a:t> </a:t>
            </a:r>
            <a:endParaRPr sz="800" dirty="0"/>
          </a:p>
          <a:p>
            <a:pPr marL="0" lvl="0" indent="0" algn="l" rtl="0">
              <a:spcBef>
                <a:spcPts val="0"/>
              </a:spcBef>
              <a:spcAft>
                <a:spcPts val="0"/>
              </a:spcAft>
              <a:buNone/>
            </a:pPr>
            <a:endParaRPr dirty="0"/>
          </a:p>
        </p:txBody>
      </p:sp>
      <p:pic>
        <p:nvPicPr>
          <p:cNvPr id="128" name="Google Shape;128;p28"/>
          <p:cNvPicPr preferRelativeResize="0"/>
          <p:nvPr/>
        </p:nvPicPr>
        <p:blipFill>
          <a:blip r:embed="rId4" cstate="screen">
            <a:alphaModFix/>
            <a:extLst>
              <a:ext uri="{28A0092B-C50C-407E-A947-70E740481C1C}">
                <a14:useLocalDpi xmlns:a14="http://schemas.microsoft.com/office/drawing/2010/main"/>
              </a:ext>
            </a:extLst>
          </a:blip>
          <a:stretch>
            <a:fillRect/>
          </a:stretch>
        </p:blipFill>
        <p:spPr>
          <a:xfrm>
            <a:off x="1198787" y="404000"/>
            <a:ext cx="5859825" cy="4110400"/>
          </a:xfrm>
          <a:prstGeom prst="rect">
            <a:avLst/>
          </a:prstGeom>
          <a:noFill/>
          <a:ln>
            <a:noFill/>
          </a:ln>
        </p:spPr>
      </p:pic>
    </p:spTree>
    <p:extLst>
      <p:ext uri="{BB962C8B-B14F-4D97-AF65-F5344CB8AC3E}">
        <p14:creationId xmlns:p14="http://schemas.microsoft.com/office/powerpoint/2010/main" val="266491645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32"/>
        <p:cNvGrpSpPr/>
        <p:nvPr/>
      </p:nvGrpSpPr>
      <p:grpSpPr>
        <a:xfrm>
          <a:off x="0" y="0"/>
          <a:ext cx="0" cy="0"/>
          <a:chOff x="0" y="0"/>
          <a:chExt cx="0" cy="0"/>
        </a:xfrm>
      </p:grpSpPr>
      <p:sp>
        <p:nvSpPr>
          <p:cNvPr id="133" name="Google Shape;133;p29"/>
          <p:cNvSpPr txBox="1">
            <a:spLocks noGrp="1"/>
          </p:cNvSpPr>
          <p:nvPr>
            <p:ph type="title"/>
          </p:nvPr>
        </p:nvSpPr>
        <p:spPr>
          <a:xfrm>
            <a:off x="311700" y="946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Case Study</a:t>
            </a:r>
            <a:endParaRPr dirty="0"/>
          </a:p>
        </p:txBody>
      </p:sp>
      <p:sp>
        <p:nvSpPr>
          <p:cNvPr id="134" name="Google Shape;134;p29"/>
          <p:cNvSpPr txBox="1">
            <a:spLocks noGrp="1"/>
          </p:cNvSpPr>
          <p:nvPr>
            <p:ph type="body" idx="1"/>
          </p:nvPr>
        </p:nvSpPr>
        <p:spPr>
          <a:xfrm>
            <a:off x="93600" y="1166400"/>
            <a:ext cx="4274850" cy="3739350"/>
          </a:xfrm>
          <a:prstGeom prst="rect">
            <a:avLst/>
          </a:prstGeom>
        </p:spPr>
        <p:txBody>
          <a:bodyPr spcFirstLastPara="1" wrap="square" lIns="91425" tIns="91425" rIns="91425" bIns="91425" anchor="t" anchorCtr="0">
            <a:noAutofit/>
          </a:bodyPr>
          <a:lstStyle/>
          <a:p>
            <a:pPr marL="457200" lvl="0" indent="-342900" algn="l" rtl="0">
              <a:spcBef>
                <a:spcPts val="0"/>
              </a:spcBef>
              <a:spcAft>
                <a:spcPts val="0"/>
              </a:spcAft>
              <a:buClr>
                <a:schemeClr val="dk1"/>
              </a:buClr>
              <a:buSzPts val="1800"/>
              <a:buChar char="●"/>
            </a:pPr>
            <a:r>
              <a:rPr lang="en" sz="2400" dirty="0">
                <a:solidFill>
                  <a:schemeClr val="dk1"/>
                </a:solidFill>
                <a:highlight>
                  <a:srgbClr val="FFFFFF"/>
                </a:highlight>
              </a:rPr>
              <a:t>12 zooarchaeologists </a:t>
            </a:r>
            <a:endParaRPr sz="2400" dirty="0">
              <a:solidFill>
                <a:schemeClr val="dk1"/>
              </a:solidFill>
            </a:endParaRPr>
          </a:p>
          <a:p>
            <a:pPr marL="457200" lvl="0" indent="-342900" algn="l" rtl="0">
              <a:spcBef>
                <a:spcPts val="0"/>
              </a:spcBef>
              <a:spcAft>
                <a:spcPts val="0"/>
              </a:spcAft>
              <a:buClr>
                <a:schemeClr val="dk1"/>
              </a:buClr>
              <a:buSzPts val="1800"/>
              <a:buChar char="●"/>
            </a:pPr>
            <a:r>
              <a:rPr lang="en" sz="2400" dirty="0">
                <a:solidFill>
                  <a:schemeClr val="dk1"/>
                </a:solidFill>
              </a:rPr>
              <a:t>12 archaeological sites in Anatolia (now primarily Turkey) </a:t>
            </a:r>
            <a:endParaRPr sz="2400" dirty="0">
              <a:solidFill>
                <a:schemeClr val="dk1"/>
              </a:solidFill>
            </a:endParaRPr>
          </a:p>
          <a:p>
            <a:pPr marL="457200" lvl="0" indent="-342900" algn="l" rtl="0">
              <a:spcBef>
                <a:spcPts val="0"/>
              </a:spcBef>
              <a:spcAft>
                <a:spcPts val="0"/>
              </a:spcAft>
              <a:buClr>
                <a:schemeClr val="dk1"/>
              </a:buClr>
              <a:buSzPts val="1800"/>
              <a:buChar char="●"/>
            </a:pPr>
            <a:r>
              <a:rPr lang="en" sz="2400" dirty="0">
                <a:solidFill>
                  <a:schemeClr val="dk1"/>
                </a:solidFill>
              </a:rPr>
              <a:t>266,000 specimens</a:t>
            </a:r>
            <a:endParaRPr lang="en-US" sz="2400" dirty="0">
              <a:solidFill>
                <a:schemeClr val="dk1"/>
              </a:solidFill>
            </a:endParaRPr>
          </a:p>
          <a:p>
            <a:pPr marL="457200" lvl="0" indent="-342900" algn="l" rtl="0">
              <a:spcBef>
                <a:spcPts val="0"/>
              </a:spcBef>
              <a:spcAft>
                <a:spcPts val="0"/>
              </a:spcAft>
              <a:buClr>
                <a:schemeClr val="dk1"/>
              </a:buClr>
              <a:buSzPts val="1800"/>
              <a:buChar char="●"/>
            </a:pPr>
            <a:endParaRPr lang="en-US" sz="2400" dirty="0">
              <a:solidFill>
                <a:schemeClr val="dk1"/>
              </a:solidFill>
            </a:endParaRPr>
          </a:p>
          <a:p>
            <a:pPr marL="457200" lvl="0" indent="-342900" algn="l" rtl="0">
              <a:spcBef>
                <a:spcPts val="0"/>
              </a:spcBef>
              <a:spcAft>
                <a:spcPts val="0"/>
              </a:spcAft>
              <a:buClr>
                <a:schemeClr val="dk1"/>
              </a:buClr>
              <a:buSzPts val="1800"/>
              <a:buChar char="●"/>
            </a:pPr>
            <a:endParaRPr lang="en-US" sz="2400" dirty="0">
              <a:solidFill>
                <a:schemeClr val="dk1"/>
              </a:solidFill>
            </a:endParaRPr>
          </a:p>
          <a:p>
            <a:pPr marL="457200" lvl="0" indent="-342900" algn="l" rtl="0">
              <a:spcBef>
                <a:spcPts val="0"/>
              </a:spcBef>
              <a:spcAft>
                <a:spcPts val="0"/>
              </a:spcAft>
              <a:buClr>
                <a:schemeClr val="dk1"/>
              </a:buClr>
              <a:buSzPts val="1800"/>
              <a:buChar char="●"/>
            </a:pPr>
            <a:endParaRPr lang="en-US" sz="2400" dirty="0">
              <a:solidFill>
                <a:schemeClr val="dk1"/>
              </a:solidFill>
            </a:endParaRPr>
          </a:p>
          <a:p>
            <a:pPr lvl="0">
              <a:buClr>
                <a:schemeClr val="dk1"/>
              </a:buClr>
            </a:pPr>
            <a:r>
              <a:rPr lang="en-US" sz="800" dirty="0"/>
              <a:t>Yakel, E., </a:t>
            </a:r>
            <a:r>
              <a:rPr lang="en-US" sz="800" dirty="0" err="1"/>
              <a:t>Faniel</a:t>
            </a:r>
            <a:r>
              <a:rPr lang="en-US" sz="800" dirty="0"/>
              <a:t>, I.M. &amp; </a:t>
            </a:r>
            <a:r>
              <a:rPr lang="en-US" sz="800" dirty="0" err="1"/>
              <a:t>Maiorana</a:t>
            </a:r>
            <a:r>
              <a:rPr lang="en-US" sz="800" dirty="0"/>
              <a:t>, Z.J. (2019). Virtuous and vicious circles in the data life-cycle. </a:t>
            </a:r>
            <a:r>
              <a:rPr lang="en-US" sz="800" i="1" dirty="0"/>
              <a:t>Information Research, 24</a:t>
            </a:r>
            <a:r>
              <a:rPr lang="en-US" sz="800" dirty="0"/>
              <a:t>(2), paper 821. Retrieved from http://InformationR.net/ir/24-2/paper821.html (Archived by </a:t>
            </a:r>
            <a:r>
              <a:rPr lang="en-US" sz="800" dirty="0" err="1"/>
              <a:t>WebCite</a:t>
            </a:r>
            <a:r>
              <a:rPr lang="en-US" sz="800" dirty="0"/>
              <a:t>® at http://www.webcitation.org/78mo44T8I)</a:t>
            </a:r>
            <a:endParaRPr sz="800" dirty="0">
              <a:solidFill>
                <a:schemeClr val="dk1"/>
              </a:solidFill>
            </a:endParaRPr>
          </a:p>
        </p:txBody>
      </p:sp>
      <p:pic>
        <p:nvPicPr>
          <p:cNvPr id="135" name="Google Shape;135;p29"/>
          <p:cNvPicPr preferRelativeResize="0"/>
          <p:nvPr/>
        </p:nvPicPr>
        <p:blipFill>
          <a:blip r:embed="rId3">
            <a:alphaModFix/>
          </a:blip>
          <a:stretch>
            <a:fillRect/>
          </a:stretch>
        </p:blipFill>
        <p:spPr>
          <a:xfrm>
            <a:off x="4478625" y="868350"/>
            <a:ext cx="4114800" cy="2924175"/>
          </a:xfrm>
          <a:prstGeom prst="rect">
            <a:avLst/>
          </a:prstGeom>
          <a:noFill/>
          <a:ln>
            <a:noFill/>
          </a:ln>
        </p:spPr>
      </p:pic>
      <p:sp>
        <p:nvSpPr>
          <p:cNvPr id="136" name="Google Shape;136;p29"/>
          <p:cNvSpPr txBox="1"/>
          <p:nvPr/>
        </p:nvSpPr>
        <p:spPr>
          <a:xfrm>
            <a:off x="4686225" y="3793600"/>
            <a:ext cx="3907200" cy="399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100" u="sng" dirty="0">
                <a:solidFill>
                  <a:schemeClr val="hlink"/>
                </a:solidFill>
                <a:hlinkClick r:id="rId4"/>
              </a:rPr>
              <a:t>http://ux.opencontext.org/2013/05/02/lessons-in-data-reuse-integration-and-publication/</a:t>
            </a:r>
            <a:endParaRPr dirty="0"/>
          </a:p>
        </p:txBody>
      </p:sp>
    </p:spTree>
    <p:extLst>
      <p:ext uri="{BB962C8B-B14F-4D97-AF65-F5344CB8AC3E}">
        <p14:creationId xmlns:p14="http://schemas.microsoft.com/office/powerpoint/2010/main" val="198042760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40"/>
        <p:cNvGrpSpPr/>
        <p:nvPr/>
      </p:nvGrpSpPr>
      <p:grpSpPr>
        <a:xfrm>
          <a:off x="0" y="0"/>
          <a:ext cx="0" cy="0"/>
          <a:chOff x="0" y="0"/>
          <a:chExt cx="0" cy="0"/>
        </a:xfrm>
      </p:grpSpPr>
      <p:pic>
        <p:nvPicPr>
          <p:cNvPr id="144" name="Google Shape;144;p30"/>
          <p:cNvPicPr preferRelativeResize="0">
            <a:picLocks noChangeAspect="1"/>
          </p:cNvPicPr>
          <p:nvPr/>
        </p:nvPicPr>
        <p:blipFill>
          <a:blip r:embed="rId3">
            <a:alphaModFix/>
          </a:blip>
          <a:stretch>
            <a:fillRect/>
          </a:stretch>
        </p:blipFill>
        <p:spPr>
          <a:xfrm>
            <a:off x="5373719" y="901300"/>
            <a:ext cx="3403250" cy="3903824"/>
          </a:xfrm>
          <a:prstGeom prst="rect">
            <a:avLst/>
          </a:prstGeom>
          <a:noFill/>
          <a:ln>
            <a:noFill/>
          </a:ln>
        </p:spPr>
      </p:pic>
      <p:sp>
        <p:nvSpPr>
          <p:cNvPr id="141" name="Google Shape;141;p30"/>
          <p:cNvSpPr txBox="1">
            <a:spLocks noGrp="1"/>
          </p:cNvSpPr>
          <p:nvPr>
            <p:ph type="title"/>
          </p:nvPr>
        </p:nvSpPr>
        <p:spPr>
          <a:xfrm>
            <a:off x="390275" y="706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Our Research Questions</a:t>
            </a:r>
            <a:endParaRPr dirty="0"/>
          </a:p>
        </p:txBody>
      </p:sp>
      <p:sp>
        <p:nvSpPr>
          <p:cNvPr id="142" name="Google Shape;142;p30"/>
          <p:cNvSpPr txBox="1">
            <a:spLocks noGrp="1"/>
          </p:cNvSpPr>
          <p:nvPr>
            <p:ph type="body" idx="1"/>
          </p:nvPr>
        </p:nvSpPr>
        <p:spPr>
          <a:xfrm>
            <a:off x="259524" y="901300"/>
            <a:ext cx="4743655" cy="3757925"/>
          </a:xfrm>
          <a:prstGeom prst="rect">
            <a:avLst/>
          </a:prstGeom>
        </p:spPr>
        <p:txBody>
          <a:bodyPr spcFirstLastPara="1" wrap="square" lIns="91425" tIns="91425" rIns="91425" bIns="91425" anchor="t" anchorCtr="0">
            <a:noAutofit/>
          </a:bodyPr>
          <a:lstStyle/>
          <a:p>
            <a:pPr>
              <a:buClr>
                <a:schemeClr val="dk1"/>
              </a:buClr>
            </a:pPr>
            <a:r>
              <a:rPr lang="en" sz="2400" dirty="0">
                <a:solidFill>
                  <a:schemeClr val="dk1"/>
                </a:solidFill>
              </a:rPr>
              <a:t>Which factors in each lifecycle stage</a:t>
            </a:r>
            <a:r>
              <a:rPr lang="en" sz="2400" dirty="0">
                <a:solidFill>
                  <a:schemeClr val="dk1"/>
                </a:solidFill>
                <a:highlight>
                  <a:srgbClr val="FFFFFF"/>
                </a:highlight>
              </a:rPr>
              <a:t> positively impact other stages?</a:t>
            </a:r>
            <a:endParaRPr sz="2400" dirty="0">
              <a:solidFill>
                <a:schemeClr val="dk1"/>
              </a:solidFill>
            </a:endParaRPr>
          </a:p>
          <a:p>
            <a:pPr>
              <a:buClr>
                <a:schemeClr val="dk1"/>
              </a:buClr>
            </a:pPr>
            <a:r>
              <a:rPr lang="en" sz="2400" dirty="0">
                <a:solidFill>
                  <a:schemeClr val="dk1"/>
                </a:solidFill>
              </a:rPr>
              <a:t>Which factors in each lifecycle stage</a:t>
            </a:r>
            <a:r>
              <a:rPr lang="en" sz="2400" dirty="0">
                <a:solidFill>
                  <a:schemeClr val="dk1"/>
                </a:solidFill>
                <a:highlight>
                  <a:srgbClr val="FFFFFF"/>
                </a:highlight>
              </a:rPr>
              <a:t> negatively impact other stages?</a:t>
            </a:r>
            <a:endParaRPr sz="2400" dirty="0">
              <a:solidFill>
                <a:schemeClr val="dk1"/>
              </a:solidFill>
            </a:endParaRPr>
          </a:p>
          <a:p>
            <a:pPr>
              <a:buClr>
                <a:schemeClr val="dk1"/>
              </a:buClr>
            </a:pPr>
            <a:r>
              <a:rPr lang="en" sz="2400" dirty="0">
                <a:solidFill>
                  <a:schemeClr val="dk1"/>
                </a:solidFill>
              </a:rPr>
              <a:t>How does the work of data curators intervene to reinforce positive or mitigate negative actions?</a:t>
            </a:r>
            <a:endParaRPr sz="2400" dirty="0">
              <a:solidFill>
                <a:schemeClr val="dk1"/>
              </a:solidFill>
            </a:endParaRPr>
          </a:p>
          <a:p>
            <a:pPr marL="0" lvl="0" indent="0" algn="l" rtl="0">
              <a:spcBef>
                <a:spcPts val="0"/>
              </a:spcBef>
              <a:spcAft>
                <a:spcPts val="0"/>
              </a:spcAft>
              <a:buNone/>
            </a:pPr>
            <a:endParaRPr dirty="0"/>
          </a:p>
        </p:txBody>
      </p:sp>
      <p:sp>
        <p:nvSpPr>
          <p:cNvPr id="143" name="Google Shape;143;p30"/>
          <p:cNvSpPr txBox="1"/>
          <p:nvPr/>
        </p:nvSpPr>
        <p:spPr>
          <a:xfrm>
            <a:off x="5379534" y="4474749"/>
            <a:ext cx="3531341" cy="66075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0"/>
              </a:spcBef>
              <a:spcAft>
                <a:spcPts val="0"/>
              </a:spcAft>
              <a:buClr>
                <a:schemeClr val="dk1"/>
              </a:buClr>
              <a:buSzPts val="1100"/>
              <a:buFont typeface="Arial"/>
              <a:buNone/>
            </a:pPr>
            <a:r>
              <a:rPr lang="en" sz="1200" dirty="0">
                <a:solidFill>
                  <a:schemeClr val="bg1"/>
                </a:solidFill>
              </a:rPr>
              <a:t>Photo credit: Mehmet Goktas(2013). Çatalhöyük. </a:t>
            </a:r>
            <a:r>
              <a:rPr lang="en" sz="1100" u="sng" dirty="0">
                <a:hlinkClick r:id="rId4"/>
              </a:rPr>
              <a:t>https://www.flickr.com/photos/catalhoyuk/9247873682/in/photostream/</a:t>
            </a:r>
            <a:endParaRPr sz="1200" u="sng" dirty="0"/>
          </a:p>
          <a:p>
            <a:pPr marL="0" lvl="0" indent="0" algn="l" rtl="0">
              <a:spcBef>
                <a:spcPts val="0"/>
              </a:spcBef>
              <a:spcAft>
                <a:spcPts val="0"/>
              </a:spcAft>
              <a:buNone/>
            </a:pPr>
            <a:endParaRPr dirty="0"/>
          </a:p>
        </p:txBody>
      </p:sp>
    </p:spTree>
    <p:extLst>
      <p:ext uri="{BB962C8B-B14F-4D97-AF65-F5344CB8AC3E}">
        <p14:creationId xmlns:p14="http://schemas.microsoft.com/office/powerpoint/2010/main" val="34794083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48"/>
        <p:cNvGrpSpPr/>
        <p:nvPr/>
      </p:nvGrpSpPr>
      <p:grpSpPr>
        <a:xfrm>
          <a:off x="0" y="0"/>
          <a:ext cx="0" cy="0"/>
          <a:chOff x="0" y="0"/>
          <a:chExt cx="0" cy="0"/>
        </a:xfrm>
      </p:grpSpPr>
      <p:sp>
        <p:nvSpPr>
          <p:cNvPr id="3" name="Text Placeholder 2"/>
          <p:cNvSpPr>
            <a:spLocks noGrp="1"/>
          </p:cNvSpPr>
          <p:nvPr>
            <p:ph type="body" sz="quarter" idx="13"/>
          </p:nvPr>
        </p:nvSpPr>
        <p:spPr/>
        <p:txBody>
          <a:bodyPr/>
          <a:lstStyle/>
          <a:p>
            <a:r>
              <a:rPr lang="en-US" dirty="0"/>
              <a:t>Methods</a:t>
            </a:r>
          </a:p>
        </p:txBody>
      </p:sp>
      <p:sp>
        <p:nvSpPr>
          <p:cNvPr id="2" name="Text Placeholder 1"/>
          <p:cNvSpPr>
            <a:spLocks noGrp="1"/>
          </p:cNvSpPr>
          <p:nvPr>
            <p:ph type="body" sz="quarter" idx="12"/>
          </p:nvPr>
        </p:nvSpPr>
        <p:spPr>
          <a:xfrm>
            <a:off x="340786" y="915446"/>
            <a:ext cx="8439148" cy="3681953"/>
          </a:xfrm>
        </p:spPr>
        <p:txBody>
          <a:bodyPr/>
          <a:lstStyle/>
          <a:p>
            <a:pPr marL="457200" lvl="0" indent="-381000">
              <a:spcBef>
                <a:spcPts val="0"/>
              </a:spcBef>
              <a:buSzPts val="2400"/>
              <a:buFont typeface="Arial" panose="020B0604020202020204" pitchFamily="34" charset="0"/>
              <a:buChar char="•"/>
            </a:pPr>
            <a:r>
              <a:rPr lang="en-US" dirty="0"/>
              <a:t>8 semi-structured interviews representing 10 archaeological sites conducted during data sharing</a:t>
            </a:r>
          </a:p>
          <a:p>
            <a:pPr marL="457200" lvl="0" indent="-381000">
              <a:spcBef>
                <a:spcPts val="0"/>
              </a:spcBef>
              <a:buSzPts val="2400"/>
              <a:buFont typeface="Arial" panose="020B0604020202020204" pitchFamily="34" charset="0"/>
              <a:buChar char="•"/>
            </a:pPr>
            <a:r>
              <a:rPr lang="en-US" dirty="0"/>
              <a:t>Content analysis </a:t>
            </a:r>
          </a:p>
          <a:p>
            <a:pPr marL="914400" lvl="1" indent="-381000">
              <a:spcBef>
                <a:spcPts val="0"/>
              </a:spcBef>
              <a:buSzPts val="2400"/>
              <a:buFont typeface="Arial" panose="020B0604020202020204" pitchFamily="34" charset="0"/>
              <a:buChar char="•"/>
            </a:pPr>
            <a:r>
              <a:rPr lang="en-US" sz="2400" dirty="0"/>
              <a:t>333 email messages between the data sharers/</a:t>
            </a:r>
            <a:r>
              <a:rPr lang="en-US" sz="2400" dirty="0" err="1"/>
              <a:t>reusers</a:t>
            </a:r>
            <a:r>
              <a:rPr lang="en-US" sz="2400" dirty="0"/>
              <a:t> and the curators throughout</a:t>
            </a:r>
          </a:p>
          <a:p>
            <a:pPr marL="914400" lvl="1" indent="-381000">
              <a:spcBef>
                <a:spcPts val="0"/>
              </a:spcBef>
              <a:buSzPts val="2400"/>
              <a:buFont typeface="Arial" panose="020B0604020202020204" pitchFamily="34" charset="0"/>
              <a:buChar char="•"/>
            </a:pPr>
            <a:r>
              <a:rPr lang="en-US" sz="2400" dirty="0"/>
              <a:t>Guidelines for data sharing</a:t>
            </a:r>
          </a:p>
          <a:p>
            <a:pPr marL="914400" lvl="1" indent="-381000">
              <a:spcBef>
                <a:spcPts val="0"/>
              </a:spcBef>
              <a:buSzPts val="2400"/>
              <a:buFont typeface="Arial" panose="020B0604020202020204" pitchFamily="34" charset="0"/>
              <a:buChar char="•"/>
            </a:pPr>
            <a:r>
              <a:rPr lang="en-US" sz="2400" dirty="0"/>
              <a:t>Articles and presentation slides</a:t>
            </a:r>
          </a:p>
          <a:p>
            <a:pPr marL="914400" lvl="1" indent="-381000">
              <a:spcBef>
                <a:spcPts val="0"/>
              </a:spcBef>
              <a:buSzPts val="2400"/>
              <a:buFont typeface="Arial" panose="020B0604020202020204" pitchFamily="34" charset="0"/>
              <a:buChar char="•"/>
            </a:pPr>
            <a:r>
              <a:rPr lang="en-US" sz="2400" dirty="0"/>
              <a:t>Final datasets</a:t>
            </a:r>
          </a:p>
          <a:p>
            <a:pPr marL="457200" lvl="0" indent="-381000">
              <a:spcBef>
                <a:spcPts val="0"/>
              </a:spcBef>
              <a:buSzPts val="2400"/>
              <a:buFont typeface="Arial" panose="020B0604020202020204" pitchFamily="34" charset="0"/>
              <a:buChar char="•"/>
            </a:pPr>
            <a:r>
              <a:rPr lang="en-US" dirty="0"/>
              <a:t>Focus group after presentation of preliminary findings</a:t>
            </a:r>
          </a:p>
          <a:p>
            <a:pPr marL="457200" lvl="0" indent="-381000">
              <a:spcBef>
                <a:spcPts val="0"/>
              </a:spcBef>
              <a:buSzPts val="2400"/>
              <a:buFont typeface="Arial" panose="020B0604020202020204" pitchFamily="34" charset="0"/>
              <a:buChar char="•"/>
            </a:pPr>
            <a:r>
              <a:rPr lang="en-US" dirty="0"/>
              <a:t>Observations at the Kiel Conference </a:t>
            </a:r>
          </a:p>
          <a:p>
            <a:pPr marL="0" indent="0">
              <a:buNone/>
            </a:pPr>
            <a:endParaRPr lang="en-US" dirty="0"/>
          </a:p>
        </p:txBody>
      </p:sp>
    </p:spTree>
    <p:extLst>
      <p:ext uri="{BB962C8B-B14F-4D97-AF65-F5344CB8AC3E}">
        <p14:creationId xmlns:p14="http://schemas.microsoft.com/office/powerpoint/2010/main" val="3660967903"/>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54"/>
        <p:cNvGrpSpPr/>
        <p:nvPr/>
      </p:nvGrpSpPr>
      <p:grpSpPr>
        <a:xfrm>
          <a:off x="0" y="0"/>
          <a:ext cx="0" cy="0"/>
          <a:chOff x="0" y="0"/>
          <a:chExt cx="0" cy="0"/>
        </a:xfrm>
      </p:grpSpPr>
      <p:sp>
        <p:nvSpPr>
          <p:cNvPr id="155" name="Google Shape;155;p32"/>
          <p:cNvSpPr txBox="1">
            <a:spLocks noGrp="1"/>
          </p:cNvSpPr>
          <p:nvPr>
            <p:ph type="title"/>
          </p:nvPr>
        </p:nvSpPr>
        <p:spPr>
          <a:xfrm>
            <a:off x="29737" y="0"/>
            <a:ext cx="88323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4000" dirty="0"/>
              <a:t>Virtuous and Vicious Circles in the Data Lifecycle</a:t>
            </a:r>
            <a:endParaRPr sz="4000" dirty="0"/>
          </a:p>
        </p:txBody>
      </p:sp>
      <p:pic>
        <p:nvPicPr>
          <p:cNvPr id="157" name="Google Shape;157;p32"/>
          <p:cNvPicPr preferRelativeResize="0"/>
          <p:nvPr/>
        </p:nvPicPr>
        <p:blipFill>
          <a:blip r:embed="rId3">
            <a:alphaModFix/>
          </a:blip>
          <a:stretch>
            <a:fillRect/>
          </a:stretch>
        </p:blipFill>
        <p:spPr>
          <a:xfrm>
            <a:off x="694840" y="1353014"/>
            <a:ext cx="7635375" cy="3887129"/>
          </a:xfrm>
          <a:prstGeom prst="rect">
            <a:avLst/>
          </a:prstGeom>
          <a:noFill/>
          <a:ln w="9525" cap="flat" cmpd="sng">
            <a:solidFill>
              <a:srgbClr val="FFFF00"/>
            </a:solidFill>
            <a:prstDash val="solid"/>
            <a:round/>
            <a:headEnd type="none" w="sm" len="sm"/>
            <a:tailEnd type="none" w="sm" len="sm"/>
          </a:ln>
        </p:spPr>
      </p:pic>
    </p:spTree>
    <p:extLst>
      <p:ext uri="{BB962C8B-B14F-4D97-AF65-F5344CB8AC3E}">
        <p14:creationId xmlns:p14="http://schemas.microsoft.com/office/powerpoint/2010/main" val="136551394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61"/>
        <p:cNvGrpSpPr/>
        <p:nvPr/>
      </p:nvGrpSpPr>
      <p:grpSpPr>
        <a:xfrm>
          <a:off x="0" y="0"/>
          <a:ext cx="0" cy="0"/>
          <a:chOff x="0" y="0"/>
          <a:chExt cx="0" cy="0"/>
        </a:xfrm>
      </p:grpSpPr>
      <p:sp>
        <p:nvSpPr>
          <p:cNvPr id="162" name="Google Shape;162;p33"/>
          <p:cNvSpPr txBox="1">
            <a:spLocks noGrp="1"/>
          </p:cNvSpPr>
          <p:nvPr>
            <p:ph type="title" idx="4294967295"/>
          </p:nvPr>
        </p:nvSpPr>
        <p:spPr>
          <a:xfrm>
            <a:off x="415925" y="158750"/>
            <a:ext cx="8728075" cy="573088"/>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Data Producers’ Selection Criteria </a:t>
            </a:r>
            <a:endParaRPr dirty="0"/>
          </a:p>
        </p:txBody>
      </p:sp>
      <p:sp>
        <p:nvSpPr>
          <p:cNvPr id="163" name="Google Shape;163;p33"/>
          <p:cNvSpPr txBox="1">
            <a:spLocks noGrp="1"/>
          </p:cNvSpPr>
          <p:nvPr>
            <p:ph type="body" idx="4294967295"/>
          </p:nvPr>
        </p:nvSpPr>
        <p:spPr>
          <a:xfrm>
            <a:off x="0" y="1352550"/>
            <a:ext cx="4056063" cy="3416300"/>
          </a:xfrm>
          <a:prstGeom prst="rect">
            <a:avLst/>
          </a:prstGeom>
        </p:spPr>
        <p:txBody>
          <a:bodyPr spcFirstLastPara="1" wrap="square" lIns="91425" tIns="91425" rIns="91425" bIns="91425" anchor="t" anchorCtr="0">
            <a:noAutofit/>
          </a:bodyPr>
          <a:lstStyle/>
          <a:p>
            <a:pPr marL="457200" lvl="0" indent="-381000" algn="l" rtl="0">
              <a:spcBef>
                <a:spcPts val="0"/>
              </a:spcBef>
              <a:spcAft>
                <a:spcPts val="0"/>
              </a:spcAft>
              <a:buClr>
                <a:schemeClr val="dk1"/>
              </a:buClr>
              <a:buSzPts val="2400"/>
              <a:buFont typeface="Arial" panose="020B0604020202020204" pitchFamily="34" charset="0"/>
              <a:buChar char="•"/>
            </a:pPr>
            <a:r>
              <a:rPr lang="en" dirty="0">
                <a:solidFill>
                  <a:schemeClr val="dk1"/>
                </a:solidFill>
              </a:rPr>
              <a:t>Data condition</a:t>
            </a:r>
            <a:endParaRPr dirty="0">
              <a:solidFill>
                <a:schemeClr val="dk1"/>
              </a:solidFill>
            </a:endParaRPr>
          </a:p>
          <a:p>
            <a:pPr marL="457200" lvl="0" indent="-381000" algn="l" rtl="0">
              <a:spcBef>
                <a:spcPts val="0"/>
              </a:spcBef>
              <a:spcAft>
                <a:spcPts val="0"/>
              </a:spcAft>
              <a:buClr>
                <a:schemeClr val="dk1"/>
              </a:buClr>
              <a:buSzPts val="2400"/>
              <a:buFont typeface="Arial" panose="020B0604020202020204" pitchFamily="34" charset="0"/>
              <a:buChar char="•"/>
            </a:pPr>
            <a:r>
              <a:rPr lang="en" dirty="0">
                <a:solidFill>
                  <a:schemeClr val="dk1"/>
                </a:solidFill>
              </a:rPr>
              <a:t>Data format </a:t>
            </a:r>
            <a:endParaRPr dirty="0">
              <a:solidFill>
                <a:schemeClr val="dk1"/>
              </a:solidFill>
            </a:endParaRPr>
          </a:p>
          <a:p>
            <a:pPr marL="457200" lvl="0" indent="-381000" algn="l" rtl="0">
              <a:spcBef>
                <a:spcPts val="0"/>
              </a:spcBef>
              <a:spcAft>
                <a:spcPts val="0"/>
              </a:spcAft>
              <a:buClr>
                <a:schemeClr val="dk1"/>
              </a:buClr>
              <a:buSzPts val="2400"/>
              <a:buFont typeface="Arial" panose="020B0604020202020204" pitchFamily="34" charset="0"/>
              <a:buChar char="•"/>
            </a:pPr>
            <a:r>
              <a:rPr lang="en" dirty="0">
                <a:solidFill>
                  <a:schemeClr val="dk1"/>
                </a:solidFill>
              </a:rPr>
              <a:t>Perceived relevance</a:t>
            </a:r>
            <a:endParaRPr dirty="0">
              <a:solidFill>
                <a:schemeClr val="dk1"/>
              </a:solidFill>
            </a:endParaRPr>
          </a:p>
          <a:p>
            <a:pPr marL="457200" lvl="0" indent="-381000" algn="l" rtl="0">
              <a:spcBef>
                <a:spcPts val="0"/>
              </a:spcBef>
              <a:spcAft>
                <a:spcPts val="0"/>
              </a:spcAft>
              <a:buClr>
                <a:schemeClr val="dk1"/>
              </a:buClr>
              <a:buSzPts val="2400"/>
              <a:buFont typeface="Arial" panose="020B0604020202020204" pitchFamily="34" charset="0"/>
              <a:buChar char="•"/>
            </a:pPr>
            <a:r>
              <a:rPr lang="en" dirty="0">
                <a:solidFill>
                  <a:schemeClr val="dk1"/>
                </a:solidFill>
              </a:rPr>
              <a:t>Terms of use</a:t>
            </a:r>
            <a:endParaRPr dirty="0">
              <a:solidFill>
                <a:schemeClr val="dk1"/>
              </a:solidFill>
            </a:endParaRPr>
          </a:p>
          <a:p>
            <a:pPr marL="0" lvl="0" indent="0" algn="l" rtl="0">
              <a:spcBef>
                <a:spcPts val="0"/>
              </a:spcBef>
              <a:spcAft>
                <a:spcPts val="1600"/>
              </a:spcAft>
              <a:buNone/>
            </a:pPr>
            <a:endParaRPr dirty="0"/>
          </a:p>
        </p:txBody>
      </p:sp>
      <p:pic>
        <p:nvPicPr>
          <p:cNvPr id="164" name="Google Shape;164;p33"/>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4367400" y="1529240"/>
            <a:ext cx="4464900" cy="2791324"/>
          </a:xfrm>
          <a:prstGeom prst="rect">
            <a:avLst/>
          </a:prstGeom>
          <a:noFill/>
          <a:ln>
            <a:noFill/>
          </a:ln>
        </p:spPr>
      </p:pic>
    </p:spTree>
    <p:extLst>
      <p:ext uri="{BB962C8B-B14F-4D97-AF65-F5344CB8AC3E}">
        <p14:creationId xmlns:p14="http://schemas.microsoft.com/office/powerpoint/2010/main" val="216981804"/>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0"/>
            <a:ext cx="8520113" cy="573088"/>
          </a:xfrm>
          <a:prstGeom prst="rect">
            <a:avLst/>
          </a:prstGeom>
        </p:spPr>
        <p:txBody>
          <a:bodyPr/>
          <a:lstStyle/>
          <a:p>
            <a:pPr algn="l"/>
            <a:r>
              <a:rPr lang="en" dirty="0"/>
              <a:t>Sharing - Curation </a:t>
            </a:r>
            <a:endParaRPr lang="en-US" dirty="0"/>
          </a:p>
        </p:txBody>
      </p:sp>
      <p:sp>
        <p:nvSpPr>
          <p:cNvPr id="3" name="Text Placeholder 2"/>
          <p:cNvSpPr>
            <a:spLocks noGrp="1"/>
          </p:cNvSpPr>
          <p:nvPr>
            <p:ph type="body" idx="4294967295"/>
          </p:nvPr>
        </p:nvSpPr>
        <p:spPr>
          <a:xfrm>
            <a:off x="0" y="727530"/>
            <a:ext cx="9144000" cy="4343400"/>
          </a:xfrm>
          <a:prstGeom prst="rect">
            <a:avLst/>
          </a:prstGeom>
        </p:spPr>
        <p:txBody>
          <a:bodyPr/>
          <a:lstStyle/>
          <a:p>
            <a:r>
              <a:rPr lang="en-US" sz="2000" dirty="0"/>
              <a:t>Data format was an issue for Zooarchaeologist11: </a:t>
            </a:r>
          </a:p>
          <a:p>
            <a:pPr marL="571500" lvl="1" indent="0">
              <a:buNone/>
            </a:pPr>
            <a:r>
              <a:rPr lang="en-US" sz="1800" b="1" i="1" dirty="0"/>
              <a:t>The raw data …are handwritten</a:t>
            </a:r>
            <a:r>
              <a:rPr lang="en-US" sz="1800" i="1" dirty="0"/>
              <a:t> and the files that I sent you: this is how I have compiled the data at that moment for publication. </a:t>
            </a:r>
            <a:r>
              <a:rPr lang="en-US" sz="1800" b="1" i="1" dirty="0"/>
              <a:t>If you need a more detailed spreadsheet, I'll have to start from scratch and that is something that I can't do now... I'm sorry. I hope that the files will anyhow be useful in some way.</a:t>
            </a:r>
          </a:p>
          <a:p>
            <a:endParaRPr lang="en-US" sz="1800" i="1" dirty="0"/>
          </a:p>
          <a:p>
            <a:r>
              <a:rPr lang="en-US" sz="2000" i="1" dirty="0"/>
              <a:t>Zooarchaeologist05 asked Curator12 to verify whether data were missing or had not been shared.</a:t>
            </a:r>
          </a:p>
          <a:p>
            <a:pPr marL="571500" lvl="1" indent="0">
              <a:buNone/>
            </a:pPr>
            <a:r>
              <a:rPr lang="en-US" sz="1800" i="1" dirty="0"/>
              <a:t>No problem with the questions [on missing data] – it's really important to check on these things! Plus, you got what is perhaps the most challenging dataset because of the different ways everyone records Payne's stages… BTW - </a:t>
            </a:r>
            <a:r>
              <a:rPr lang="en-US" sz="1800" b="1" i="1" dirty="0"/>
              <a:t>Having you going through the data like this helps with editorial quality control, which is super helpful in the data publishing process</a:t>
            </a:r>
            <a:r>
              <a:rPr lang="en-US" sz="1800" i="1" dirty="0"/>
              <a:t>.</a:t>
            </a:r>
            <a:endParaRPr lang="en-US" sz="1800" dirty="0"/>
          </a:p>
        </p:txBody>
      </p:sp>
    </p:spTree>
    <p:extLst>
      <p:ext uri="{BB962C8B-B14F-4D97-AF65-F5344CB8AC3E}">
        <p14:creationId xmlns:p14="http://schemas.microsoft.com/office/powerpoint/2010/main" val="3431323243"/>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0" y="0"/>
            <a:ext cx="8728075" cy="573088"/>
          </a:xfrm>
          <a:prstGeom prst="rect">
            <a:avLst/>
          </a:prstGeom>
        </p:spPr>
        <p:txBody>
          <a:bodyPr/>
          <a:lstStyle/>
          <a:p>
            <a:pPr algn="l"/>
            <a:r>
              <a:rPr lang="en" dirty="0"/>
              <a:t>Sharing - Reuse </a:t>
            </a:r>
            <a:endParaRPr lang="en-US" dirty="0"/>
          </a:p>
        </p:txBody>
      </p:sp>
      <p:sp>
        <p:nvSpPr>
          <p:cNvPr id="3" name="Text Placeholder 2"/>
          <p:cNvSpPr>
            <a:spLocks noGrp="1"/>
          </p:cNvSpPr>
          <p:nvPr>
            <p:ph type="body" idx="4294967295"/>
          </p:nvPr>
        </p:nvSpPr>
        <p:spPr>
          <a:xfrm>
            <a:off x="0" y="735013"/>
            <a:ext cx="9144000" cy="4408487"/>
          </a:xfrm>
          <a:prstGeom prst="rect">
            <a:avLst/>
          </a:prstGeom>
        </p:spPr>
        <p:txBody>
          <a:bodyPr/>
          <a:lstStyle/>
          <a:p>
            <a:r>
              <a:rPr lang="en-US" sz="2000" dirty="0"/>
              <a:t>Zooarchaeologist09 on relevance:</a:t>
            </a:r>
          </a:p>
          <a:p>
            <a:pPr marL="571500" lvl="1" indent="0">
              <a:spcBef>
                <a:spcPts val="0"/>
              </a:spcBef>
              <a:spcAft>
                <a:spcPts val="1200"/>
              </a:spcAft>
              <a:buNone/>
            </a:pPr>
            <a:r>
              <a:rPr lang="en-US" sz="1800" i="1" dirty="0"/>
              <a:t>You had to decide whether you would like to share everything or not because there's a lot of archaeologically-related information …which probably is not comprehensible to people who do not know of the site and the importance of it. </a:t>
            </a:r>
            <a:r>
              <a:rPr lang="en-US" sz="1800" b="1" i="1" dirty="0"/>
              <a:t>So I think that I just removed couple of information of that site and of the noise that I thought would not be comprehensible and not of use.</a:t>
            </a:r>
          </a:p>
          <a:p>
            <a:pPr marL="400050" indent="-285750"/>
            <a:r>
              <a:rPr lang="en-US" sz="2000" dirty="0"/>
              <a:t>Zooarchaeologist10 on changes in site director and data collection</a:t>
            </a:r>
          </a:p>
          <a:p>
            <a:pPr marL="571500" lvl="1" indent="0">
              <a:spcBef>
                <a:spcPts val="1200"/>
              </a:spcBef>
              <a:buNone/>
            </a:pPr>
            <a:r>
              <a:rPr lang="en-US" sz="1800" b="1" i="1" dirty="0"/>
              <a:t>So [the new site director] has now come in and started working and they're using different criteria for what counts as the evidence </a:t>
            </a:r>
            <a:r>
              <a:rPr lang="en-US" sz="1800" i="1" dirty="0"/>
              <a:t>... And that's </a:t>
            </a:r>
            <a:r>
              <a:rPr lang="en-US" sz="1800" i="1" dirty="0" err="1"/>
              <a:t>gonna</a:t>
            </a:r>
            <a:r>
              <a:rPr lang="en-US" sz="1800" i="1" dirty="0"/>
              <a:t> very subtly, very subtly but systematically bias the entire… But people need to be aware of that. And that's why one of the reasons why we haven't included any of [the site director's] new data.</a:t>
            </a:r>
            <a:endParaRPr lang="en-US" sz="1800" dirty="0"/>
          </a:p>
        </p:txBody>
      </p:sp>
    </p:spTree>
    <p:extLst>
      <p:ext uri="{BB962C8B-B14F-4D97-AF65-F5344CB8AC3E}">
        <p14:creationId xmlns:p14="http://schemas.microsoft.com/office/powerpoint/2010/main" val="1252219423"/>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74"/>
        <p:cNvGrpSpPr/>
        <p:nvPr/>
      </p:nvGrpSpPr>
      <p:grpSpPr>
        <a:xfrm>
          <a:off x="0" y="0"/>
          <a:ext cx="0" cy="0"/>
          <a:chOff x="0" y="0"/>
          <a:chExt cx="0" cy="0"/>
        </a:xfrm>
      </p:grpSpPr>
      <p:pic>
        <p:nvPicPr>
          <p:cNvPr id="175" name="Google Shape;175;p35"/>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858350" y="152400"/>
            <a:ext cx="7084459" cy="4838700"/>
          </a:xfrm>
          <a:prstGeom prst="rect">
            <a:avLst/>
          </a:prstGeom>
          <a:noFill/>
          <a:ln w="9525" cap="flat" cmpd="sng">
            <a:solidFill>
              <a:schemeClr val="dk2"/>
            </a:solidFill>
            <a:prstDash val="solid"/>
            <a:round/>
            <a:headEnd type="none" w="sm" len="sm"/>
            <a:tailEnd type="none" w="sm" len="sm"/>
          </a:ln>
        </p:spPr>
      </p:pic>
    </p:spTree>
    <p:extLst>
      <p:ext uri="{BB962C8B-B14F-4D97-AF65-F5344CB8AC3E}">
        <p14:creationId xmlns:p14="http://schemas.microsoft.com/office/powerpoint/2010/main" val="130032635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F3493E93-DC53-41A6-BAE1-8601B50D3EB6}"/>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0" y="117754"/>
            <a:ext cx="9144000" cy="4907992"/>
          </a:xfrm>
          <a:prstGeom prst="rect">
            <a:avLst/>
          </a:prstGeom>
        </p:spPr>
      </p:pic>
    </p:spTree>
    <p:extLst>
      <p:ext uri="{BB962C8B-B14F-4D97-AF65-F5344CB8AC3E}">
        <p14:creationId xmlns:p14="http://schemas.microsoft.com/office/powerpoint/2010/main" val="130534058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C8B65A0B-5ADF-43A4-9D99-FE180BF4542B}"/>
              </a:ext>
            </a:extLst>
          </p:cNvPr>
          <p:cNvPicPr>
            <a:picLocks noChangeAspect="1"/>
          </p:cNvPicPr>
          <p:nvPr/>
        </p:nvPicPr>
        <p:blipFill>
          <a:blip r:embed="rId3"/>
          <a:stretch>
            <a:fillRect/>
          </a:stretch>
        </p:blipFill>
        <p:spPr>
          <a:xfrm>
            <a:off x="0" y="0"/>
            <a:ext cx="5471078" cy="2772506"/>
          </a:xfrm>
          <a:prstGeom prst="rect">
            <a:avLst/>
          </a:prstGeom>
        </p:spPr>
      </p:pic>
      <p:pic>
        <p:nvPicPr>
          <p:cNvPr id="2" name="Picture 1">
            <a:extLst>
              <a:ext uri="{FF2B5EF4-FFF2-40B4-BE49-F238E27FC236}">
                <a16:creationId xmlns:a16="http://schemas.microsoft.com/office/drawing/2014/main" id="{C2824D7D-0FC7-4B00-879E-3DF99FA3852A}"/>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307609" y="2666809"/>
            <a:ext cx="4766461" cy="2207419"/>
          </a:xfrm>
          <a:prstGeom prst="rect">
            <a:avLst/>
          </a:prstGeom>
          <a:ln>
            <a:noFill/>
          </a:ln>
          <a:effectLst>
            <a:outerShdw blurRad="292100" dist="139700" dir="2700000" algn="tl" rotWithShape="0">
              <a:srgbClr val="333333">
                <a:alpha val="65000"/>
              </a:srgbClr>
            </a:outerShdw>
          </a:effectLst>
        </p:spPr>
      </p:pic>
      <p:pic>
        <p:nvPicPr>
          <p:cNvPr id="4" name="Picture 3">
            <a:extLst>
              <a:ext uri="{FF2B5EF4-FFF2-40B4-BE49-F238E27FC236}">
                <a16:creationId xmlns:a16="http://schemas.microsoft.com/office/drawing/2014/main" id="{D666AC37-3E78-4CFE-8674-A013301DDC93}"/>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5252937" y="392437"/>
            <a:ext cx="3682782" cy="2875570"/>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53954378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AB723543-D5FA-AD40-AC20-296FB589FA20}"/>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1024247" y="0"/>
            <a:ext cx="7095506" cy="5143500"/>
          </a:xfrm>
          <a:prstGeom prst="rect">
            <a:avLst/>
          </a:prstGeom>
        </p:spPr>
      </p:pic>
    </p:spTree>
    <p:extLst>
      <p:ext uri="{BB962C8B-B14F-4D97-AF65-F5344CB8AC3E}">
        <p14:creationId xmlns:p14="http://schemas.microsoft.com/office/powerpoint/2010/main" val="315079263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95"/>
        <p:cNvGrpSpPr/>
        <p:nvPr/>
      </p:nvGrpSpPr>
      <p:grpSpPr>
        <a:xfrm>
          <a:off x="0" y="0"/>
          <a:ext cx="0" cy="0"/>
          <a:chOff x="0" y="0"/>
          <a:chExt cx="0" cy="0"/>
        </a:xfrm>
      </p:grpSpPr>
      <p:sp>
        <p:nvSpPr>
          <p:cNvPr id="196" name="Google Shape;196;p38"/>
          <p:cNvSpPr txBox="1">
            <a:spLocks noGrp="1"/>
          </p:cNvSpPr>
          <p:nvPr>
            <p:ph type="title"/>
          </p:nvPr>
        </p:nvSpPr>
        <p:spPr>
          <a:xfrm>
            <a:off x="1160145" y="571500"/>
            <a:ext cx="6840900" cy="857400"/>
          </a:xfrm>
          <a:prstGeom prst="rect">
            <a:avLst/>
          </a:prstGeom>
          <a:noFill/>
          <a:ln>
            <a:noFill/>
          </a:ln>
        </p:spPr>
        <p:txBody>
          <a:bodyPr spcFirstLastPara="1" wrap="square" lIns="0" tIns="0" rIns="0" bIns="0" anchor="ctr" anchorCtr="0">
            <a:noAutofit/>
          </a:bodyPr>
          <a:lstStyle/>
          <a:p>
            <a:pPr marL="0" lvl="0" indent="0" algn="ctr" rtl="0">
              <a:lnSpc>
                <a:spcPct val="100000"/>
              </a:lnSpc>
              <a:spcBef>
                <a:spcPts val="0"/>
              </a:spcBef>
              <a:spcAft>
                <a:spcPts val="0"/>
              </a:spcAft>
              <a:buSzPts val="4200"/>
              <a:buNone/>
            </a:pPr>
            <a:r>
              <a:rPr lang="en" sz="2800" dirty="0">
                <a:solidFill>
                  <a:srgbClr val="000000"/>
                </a:solidFill>
                <a:latin typeface="Arial"/>
                <a:ea typeface="Arial"/>
                <a:cs typeface="Arial"/>
                <a:sym typeface="Arial"/>
              </a:rPr>
              <a:t>Archiving is Necessary… </a:t>
            </a:r>
            <a:br>
              <a:rPr lang="en" sz="2800" dirty="0">
                <a:solidFill>
                  <a:srgbClr val="000000"/>
                </a:solidFill>
                <a:latin typeface="Arial"/>
                <a:ea typeface="Arial"/>
                <a:cs typeface="Arial"/>
                <a:sym typeface="Arial"/>
              </a:rPr>
            </a:br>
            <a:r>
              <a:rPr lang="en" sz="2800" dirty="0">
                <a:solidFill>
                  <a:srgbClr val="000000"/>
                </a:solidFill>
                <a:latin typeface="Arial"/>
                <a:ea typeface="Arial"/>
                <a:cs typeface="Arial"/>
                <a:sym typeface="Arial"/>
              </a:rPr>
              <a:t>but Insufficient!</a:t>
            </a:r>
            <a:endParaRPr sz="2800" dirty="0">
              <a:solidFill>
                <a:srgbClr val="000000"/>
              </a:solidFill>
              <a:latin typeface="Arial"/>
              <a:ea typeface="Arial"/>
              <a:cs typeface="Arial"/>
              <a:sym typeface="Arial"/>
            </a:endParaRPr>
          </a:p>
        </p:txBody>
      </p:sp>
      <p:pic>
        <p:nvPicPr>
          <p:cNvPr id="197" name="Google Shape;197;p38" descr="http://swampschool.org/wp-content/uploads/2013/11/garbage-in-garbage-out.jpg"/>
          <p:cNvPicPr preferRelativeResize="0"/>
          <p:nvPr/>
        </p:nvPicPr>
        <p:blipFill rotWithShape="1">
          <a:blip r:embed="rId3">
            <a:alphaModFix/>
          </a:blip>
          <a:srcRect/>
          <a:stretch/>
        </p:blipFill>
        <p:spPr>
          <a:xfrm>
            <a:off x="2000250" y="1943100"/>
            <a:ext cx="4972050" cy="2374155"/>
          </a:xfrm>
          <a:prstGeom prst="rect">
            <a:avLst/>
          </a:prstGeom>
          <a:noFill/>
          <a:ln>
            <a:noFill/>
          </a:ln>
        </p:spPr>
      </p:pic>
      <p:sp>
        <p:nvSpPr>
          <p:cNvPr id="198" name="Google Shape;198;p38"/>
          <p:cNvSpPr txBox="1"/>
          <p:nvPr/>
        </p:nvSpPr>
        <p:spPr>
          <a:xfrm>
            <a:off x="110925" y="4689650"/>
            <a:ext cx="39837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999999"/>
                </a:solidFill>
                <a:latin typeface="Open Sans"/>
                <a:ea typeface="Open Sans"/>
                <a:cs typeface="Open Sans"/>
                <a:sym typeface="Open Sans"/>
              </a:rPr>
              <a:t>Image credit: rochemamabolo on WordPress.com</a:t>
            </a:r>
            <a:endParaRPr sz="1200" i="1">
              <a:solidFill>
                <a:srgbClr val="999999"/>
              </a:solidFill>
              <a:latin typeface="Open Sans"/>
              <a:ea typeface="Open Sans"/>
              <a:cs typeface="Open Sans"/>
              <a:sym typeface="Open Sans"/>
            </a:endParaRPr>
          </a:p>
        </p:txBody>
      </p:sp>
    </p:spTree>
    <p:extLst>
      <p:ext uri="{BB962C8B-B14F-4D97-AF65-F5344CB8AC3E}">
        <p14:creationId xmlns:p14="http://schemas.microsoft.com/office/powerpoint/2010/main" val="164910135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80"/>
        <p:cNvGrpSpPr/>
        <p:nvPr/>
      </p:nvGrpSpPr>
      <p:grpSpPr>
        <a:xfrm>
          <a:off x="0" y="0"/>
          <a:ext cx="0" cy="0"/>
          <a:chOff x="0" y="0"/>
          <a:chExt cx="0" cy="0"/>
        </a:xfrm>
      </p:grpSpPr>
      <p:pic>
        <p:nvPicPr>
          <p:cNvPr id="181" name="Google Shape;181;p36" descr="data-stages-chart-smaller"/>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828800" y="1440925"/>
            <a:ext cx="6096289" cy="3531125"/>
          </a:xfrm>
          <a:prstGeom prst="rect">
            <a:avLst/>
          </a:prstGeom>
          <a:noFill/>
          <a:ln>
            <a:noFill/>
          </a:ln>
        </p:spPr>
      </p:pic>
      <p:sp>
        <p:nvSpPr>
          <p:cNvPr id="182" name="Google Shape;182;p36"/>
          <p:cNvSpPr txBox="1"/>
          <p:nvPr/>
        </p:nvSpPr>
        <p:spPr>
          <a:xfrm>
            <a:off x="1600200" y="228600"/>
            <a:ext cx="5829300" cy="857400"/>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None/>
            </a:pPr>
            <a:r>
              <a:rPr lang="en" sz="2800" i="0" u="none" strike="noStrike" cap="none">
                <a:solidFill>
                  <a:schemeClr val="dk1"/>
                </a:solidFill>
              </a:rPr>
              <a:t>Open Context’s </a:t>
            </a:r>
            <a:endParaRPr sz="2800"/>
          </a:p>
          <a:p>
            <a:pPr marL="0" marR="0" lvl="0" indent="0" algn="ctr" rtl="0">
              <a:lnSpc>
                <a:spcPct val="100000"/>
              </a:lnSpc>
              <a:spcBef>
                <a:spcPts val="0"/>
              </a:spcBef>
              <a:spcAft>
                <a:spcPts val="0"/>
              </a:spcAft>
              <a:buNone/>
            </a:pPr>
            <a:r>
              <a:rPr lang="en" sz="2800" i="0" u="none" strike="noStrike" cap="none">
                <a:solidFill>
                  <a:schemeClr val="dk1"/>
                </a:solidFill>
              </a:rPr>
              <a:t>Data Publishing Workflow</a:t>
            </a:r>
            <a:endParaRPr sz="2800"/>
          </a:p>
        </p:txBody>
      </p:sp>
      <p:sp>
        <p:nvSpPr>
          <p:cNvPr id="183" name="Google Shape;183;p36"/>
          <p:cNvSpPr/>
          <p:nvPr/>
        </p:nvSpPr>
        <p:spPr>
          <a:xfrm>
            <a:off x="3467390" y="2400301"/>
            <a:ext cx="1542900" cy="1542900"/>
          </a:xfrm>
          <a:prstGeom prst="ellipse">
            <a:avLst/>
          </a:prstGeom>
          <a:noFill/>
          <a:ln w="57150" cap="flat" cmpd="sng">
            <a:solidFill>
              <a:srgbClr val="C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050" b="0" i="0" u="none" strike="noStrike" cap="none">
              <a:solidFill>
                <a:schemeClr val="lt1"/>
              </a:solidFill>
              <a:latin typeface="Arial"/>
              <a:ea typeface="Arial"/>
              <a:cs typeface="Arial"/>
              <a:sym typeface="Arial"/>
            </a:endParaRPr>
          </a:p>
        </p:txBody>
      </p:sp>
    </p:spTree>
    <p:extLst>
      <p:ext uri="{BB962C8B-B14F-4D97-AF65-F5344CB8AC3E}">
        <p14:creationId xmlns:p14="http://schemas.microsoft.com/office/powerpoint/2010/main" val="236910738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03"/>
        <p:cNvGrpSpPr/>
        <p:nvPr/>
      </p:nvGrpSpPr>
      <p:grpSpPr>
        <a:xfrm>
          <a:off x="0" y="0"/>
          <a:ext cx="0" cy="0"/>
          <a:chOff x="0" y="0"/>
          <a:chExt cx="0" cy="0"/>
        </a:xfrm>
      </p:grpSpPr>
      <p:pic>
        <p:nvPicPr>
          <p:cNvPr id="204" name="Google Shape;204;p3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64275" y="0"/>
            <a:ext cx="9279750" cy="5143500"/>
          </a:xfrm>
          <a:prstGeom prst="rect">
            <a:avLst/>
          </a:prstGeom>
          <a:noFill/>
          <a:ln>
            <a:noFill/>
          </a:ln>
        </p:spPr>
      </p:pic>
      <p:sp>
        <p:nvSpPr>
          <p:cNvPr id="205" name="Google Shape;205;p39"/>
          <p:cNvSpPr/>
          <p:nvPr/>
        </p:nvSpPr>
        <p:spPr>
          <a:xfrm>
            <a:off x="4753375" y="3247475"/>
            <a:ext cx="3849300" cy="1766700"/>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alpha val="40000"/>
              </a:srgbClr>
            </a:outerShdw>
          </a:effectLst>
        </p:spPr>
        <p:txBody>
          <a:bodyPr spcFirstLastPara="1" wrap="square" lIns="67500" tIns="33750" rIns="67500" bIns="33750" anchor="ctr" anchorCtr="0">
            <a:noAutofit/>
          </a:bodyPr>
          <a:lstStyle/>
          <a:p>
            <a:pPr marL="0" marR="0" lvl="0" indent="0" algn="l" rtl="0">
              <a:lnSpc>
                <a:spcPct val="100000"/>
              </a:lnSpc>
              <a:spcBef>
                <a:spcPts val="0"/>
              </a:spcBef>
              <a:spcAft>
                <a:spcPts val="0"/>
              </a:spcAft>
              <a:buNone/>
            </a:pPr>
            <a:r>
              <a:rPr lang="en" sz="1800" b="1" i="0" u="none" strike="noStrike" cap="none">
                <a:solidFill>
                  <a:schemeClr val="dk1"/>
                </a:solidFill>
                <a:latin typeface="Open Sans"/>
                <a:ea typeface="Open Sans"/>
                <a:cs typeface="Open Sans"/>
                <a:sym typeface="Open Sans"/>
              </a:rPr>
              <a:t>Investments in Field Work</a:t>
            </a:r>
            <a:endParaRPr sz="1800" b="0" i="0" u="none" strike="noStrike" cap="none">
              <a:solidFill>
                <a:schemeClr val="dk1"/>
              </a:solidFill>
              <a:latin typeface="Open Sans"/>
              <a:ea typeface="Open Sans"/>
              <a:cs typeface="Open Sans"/>
              <a:sym typeface="Open Sans"/>
            </a:endParaRPr>
          </a:p>
          <a:p>
            <a:pPr marL="0" marR="0" lvl="0" indent="0" algn="l" rtl="0">
              <a:lnSpc>
                <a:spcPct val="100000"/>
              </a:lnSpc>
              <a:spcBef>
                <a:spcPts val="0"/>
              </a:spcBef>
              <a:spcAft>
                <a:spcPts val="0"/>
              </a:spcAft>
              <a:buNone/>
            </a:pPr>
            <a:endParaRPr sz="1500" b="0" i="0" u="none" strike="noStrike" cap="none">
              <a:solidFill>
                <a:schemeClr val="dk1"/>
              </a:solidFill>
              <a:latin typeface="Open Sans"/>
              <a:ea typeface="Open Sans"/>
              <a:cs typeface="Open Sans"/>
              <a:sym typeface="Open Sans"/>
            </a:endParaRPr>
          </a:p>
          <a:p>
            <a:pPr marL="161999" marR="0" lvl="0" indent="-161189" algn="l" rtl="0">
              <a:lnSpc>
                <a:spcPct val="100000"/>
              </a:lnSpc>
              <a:spcBef>
                <a:spcPts val="0"/>
              </a:spcBef>
              <a:spcAft>
                <a:spcPts val="0"/>
              </a:spcAft>
              <a:buClr>
                <a:srgbClr val="000000"/>
              </a:buClr>
              <a:buSzPts val="750"/>
              <a:buFont typeface="Noto Sans Symbols"/>
              <a:buChar char="●"/>
            </a:pPr>
            <a:r>
              <a:rPr lang="en" sz="1500" b="0" i="0" u="none" strike="noStrike" cap="none">
                <a:solidFill>
                  <a:schemeClr val="dk1"/>
                </a:solidFill>
                <a:latin typeface="Open Sans"/>
                <a:ea typeface="Open Sans"/>
                <a:cs typeface="Open Sans"/>
                <a:sym typeface="Open Sans"/>
              </a:rPr>
              <a:t>Many years</a:t>
            </a:r>
            <a:endParaRPr/>
          </a:p>
          <a:p>
            <a:pPr marL="161999" marR="0" lvl="0" indent="-161189" algn="l" rtl="0">
              <a:lnSpc>
                <a:spcPct val="100000"/>
              </a:lnSpc>
              <a:spcBef>
                <a:spcPts val="0"/>
              </a:spcBef>
              <a:spcAft>
                <a:spcPts val="0"/>
              </a:spcAft>
              <a:buClr>
                <a:srgbClr val="000000"/>
              </a:buClr>
              <a:buSzPts val="750"/>
              <a:buFont typeface="Noto Sans Symbols"/>
              <a:buChar char="●"/>
            </a:pPr>
            <a:r>
              <a:rPr lang="en" sz="1500" b="0" i="0" u="none" strike="noStrike" cap="none">
                <a:solidFill>
                  <a:schemeClr val="dk1"/>
                </a:solidFill>
                <a:latin typeface="Open Sans"/>
                <a:ea typeface="Open Sans"/>
                <a:cs typeface="Open Sans"/>
                <a:sym typeface="Open Sans"/>
              </a:rPr>
              <a:t>$10Ks-100Ks funding</a:t>
            </a:r>
            <a:endParaRPr/>
          </a:p>
          <a:p>
            <a:pPr marL="161999" marR="0" lvl="0" indent="-161189" algn="l" rtl="0">
              <a:lnSpc>
                <a:spcPct val="100000"/>
              </a:lnSpc>
              <a:spcBef>
                <a:spcPts val="0"/>
              </a:spcBef>
              <a:spcAft>
                <a:spcPts val="0"/>
              </a:spcAft>
              <a:buClr>
                <a:srgbClr val="000000"/>
              </a:buClr>
              <a:buSzPts val="750"/>
              <a:buFont typeface="Noto Sans Symbols"/>
              <a:buChar char="●"/>
            </a:pPr>
            <a:r>
              <a:rPr lang="en" sz="1500" b="0" i="0" u="none" strike="noStrike" cap="none">
                <a:solidFill>
                  <a:schemeClr val="dk1"/>
                </a:solidFill>
                <a:latin typeface="Open Sans"/>
                <a:ea typeface="Open Sans"/>
                <a:cs typeface="Open Sans"/>
                <a:sym typeface="Open Sans"/>
              </a:rPr>
              <a:t>Destructive process</a:t>
            </a:r>
            <a:endParaRPr/>
          </a:p>
        </p:txBody>
      </p:sp>
      <p:sp>
        <p:nvSpPr>
          <p:cNvPr id="206" name="Google Shape;206;p39"/>
          <p:cNvSpPr txBox="1"/>
          <p:nvPr/>
        </p:nvSpPr>
        <p:spPr>
          <a:xfrm>
            <a:off x="312650" y="4699750"/>
            <a:ext cx="23499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FCE5CD"/>
                </a:solidFill>
                <a:latin typeface="Open Sans"/>
                <a:ea typeface="Open Sans"/>
                <a:cs typeface="Open Sans"/>
                <a:sym typeface="Open Sans"/>
              </a:rPr>
              <a:t>Photo credit: Phoebe France</a:t>
            </a:r>
            <a:endParaRPr sz="1200" i="1">
              <a:solidFill>
                <a:srgbClr val="FCE5CD"/>
              </a:solidFill>
              <a:latin typeface="Open Sans"/>
              <a:ea typeface="Open Sans"/>
              <a:cs typeface="Open Sans"/>
              <a:sym typeface="Open Sans"/>
            </a:endParaRPr>
          </a:p>
        </p:txBody>
      </p:sp>
    </p:spTree>
    <p:extLst>
      <p:ext uri="{BB962C8B-B14F-4D97-AF65-F5344CB8AC3E}">
        <p14:creationId xmlns:p14="http://schemas.microsoft.com/office/powerpoint/2010/main" val="160614786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10"/>
        <p:cNvGrpSpPr/>
        <p:nvPr/>
      </p:nvGrpSpPr>
      <p:grpSpPr>
        <a:xfrm>
          <a:off x="0" y="0"/>
          <a:ext cx="0" cy="0"/>
          <a:chOff x="0" y="0"/>
          <a:chExt cx="0" cy="0"/>
        </a:xfrm>
      </p:grpSpPr>
      <p:pic>
        <p:nvPicPr>
          <p:cNvPr id="211" name="Google Shape;211;p40"/>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908621" y="667097"/>
            <a:ext cx="5143499" cy="3291840"/>
          </a:xfrm>
          <a:prstGeom prst="rect">
            <a:avLst/>
          </a:prstGeom>
          <a:noFill/>
          <a:ln>
            <a:noFill/>
          </a:ln>
        </p:spPr>
      </p:pic>
      <p:sp>
        <p:nvSpPr>
          <p:cNvPr id="212" name="Google Shape;212;p40"/>
          <p:cNvSpPr/>
          <p:nvPr/>
        </p:nvSpPr>
        <p:spPr>
          <a:xfrm>
            <a:off x="1893505" y="3981419"/>
            <a:ext cx="5338500" cy="753900"/>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outerShdw>
          </a:effectLst>
        </p:spPr>
        <p:txBody>
          <a:bodyPr spcFirstLastPara="1" wrap="square" lIns="67500" tIns="33750" rIns="67500" bIns="33750" anchor="ctr" anchorCtr="0">
            <a:noAutofit/>
          </a:bodyPr>
          <a:lstStyle/>
          <a:p>
            <a:pPr marL="0" marR="0" lvl="0" indent="0" algn="ctr" rtl="0">
              <a:lnSpc>
                <a:spcPct val="100000"/>
              </a:lnSpc>
              <a:spcBef>
                <a:spcPts val="0"/>
              </a:spcBef>
              <a:spcAft>
                <a:spcPts val="0"/>
              </a:spcAft>
              <a:buNone/>
            </a:pPr>
            <a:r>
              <a:rPr lang="en" sz="1800" b="1" i="0" u="none" strike="noStrike" cap="none">
                <a:solidFill>
                  <a:srgbClr val="000000"/>
                </a:solidFill>
                <a:latin typeface="Open Sans"/>
                <a:ea typeface="Open Sans"/>
                <a:cs typeface="Open Sans"/>
                <a:sym typeface="Open Sans"/>
              </a:rPr>
              <a:t>“Data sharing” through summary tables</a:t>
            </a:r>
            <a:endParaRPr sz="1800" b="0" i="0" u="none" strike="noStrike" cap="none">
              <a:solidFill>
                <a:srgbClr val="000000"/>
              </a:solidFill>
              <a:latin typeface="Arial"/>
              <a:ea typeface="Arial"/>
              <a:cs typeface="Arial"/>
              <a:sym typeface="Arial"/>
            </a:endParaRPr>
          </a:p>
        </p:txBody>
      </p:sp>
    </p:spTree>
    <p:extLst>
      <p:ext uri="{BB962C8B-B14F-4D97-AF65-F5344CB8AC3E}">
        <p14:creationId xmlns:p14="http://schemas.microsoft.com/office/powerpoint/2010/main" val="392216978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16"/>
        <p:cNvGrpSpPr/>
        <p:nvPr/>
      </p:nvGrpSpPr>
      <p:grpSpPr>
        <a:xfrm>
          <a:off x="0" y="0"/>
          <a:ext cx="0" cy="0"/>
          <a:chOff x="0" y="0"/>
          <a:chExt cx="0" cy="0"/>
        </a:xfrm>
      </p:grpSpPr>
      <p:pic>
        <p:nvPicPr>
          <p:cNvPr id="217" name="Google Shape;217;p41"/>
          <p:cNvPicPr preferRelativeResize="0"/>
          <p:nvPr/>
        </p:nvPicPr>
        <p:blipFill rotWithShape="1">
          <a:blip r:embed="rId3">
            <a:alphaModFix/>
          </a:blip>
          <a:srcRect/>
          <a:stretch/>
        </p:blipFill>
        <p:spPr>
          <a:xfrm>
            <a:off x="1143000" y="-17550"/>
            <a:ext cx="7124220" cy="5160510"/>
          </a:xfrm>
          <a:prstGeom prst="rect">
            <a:avLst/>
          </a:prstGeom>
          <a:noFill/>
          <a:ln>
            <a:noFill/>
          </a:ln>
        </p:spPr>
      </p:pic>
      <p:sp>
        <p:nvSpPr>
          <p:cNvPr id="218" name="Google Shape;218;p41"/>
          <p:cNvSpPr/>
          <p:nvPr/>
        </p:nvSpPr>
        <p:spPr>
          <a:xfrm>
            <a:off x="2446020" y="3977640"/>
            <a:ext cx="4388700" cy="753900"/>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outerShdw>
          </a:effectLst>
        </p:spPr>
        <p:txBody>
          <a:bodyPr spcFirstLastPara="1" wrap="square" lIns="67500" tIns="33750" rIns="67500" bIns="33750" anchor="ctr" anchorCtr="0">
            <a:noAutofit/>
          </a:bodyPr>
          <a:lstStyle/>
          <a:p>
            <a:pPr marL="0" marR="0" lvl="0" indent="0" algn="ctr" rtl="0">
              <a:lnSpc>
                <a:spcPct val="100000"/>
              </a:lnSpc>
              <a:spcBef>
                <a:spcPts val="0"/>
              </a:spcBef>
              <a:spcAft>
                <a:spcPts val="0"/>
              </a:spcAft>
              <a:buNone/>
            </a:pPr>
            <a:r>
              <a:rPr lang="en" sz="1800" b="1" i="0" u="none" strike="noStrike" cap="none">
                <a:solidFill>
                  <a:srgbClr val="000000"/>
                </a:solidFill>
                <a:latin typeface="Open Sans"/>
                <a:ea typeface="Open Sans"/>
                <a:cs typeface="Open Sans"/>
                <a:sym typeface="Open Sans"/>
              </a:rPr>
              <a:t>“File and Forget” approach</a:t>
            </a:r>
            <a:endParaRPr sz="1800" b="0" i="0" u="none" strike="noStrike" cap="none">
              <a:solidFill>
                <a:srgbClr val="000000"/>
              </a:solidFill>
              <a:latin typeface="Arial"/>
              <a:ea typeface="Arial"/>
              <a:cs typeface="Arial"/>
              <a:sym typeface="Arial"/>
            </a:endParaRPr>
          </a:p>
        </p:txBody>
      </p:sp>
      <p:sp>
        <p:nvSpPr>
          <p:cNvPr id="219" name="Google Shape;219;p41"/>
          <p:cNvSpPr txBox="1"/>
          <p:nvPr/>
        </p:nvSpPr>
        <p:spPr>
          <a:xfrm>
            <a:off x="1250550" y="100850"/>
            <a:ext cx="57687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FCE5CD"/>
                </a:solidFill>
                <a:latin typeface="Open Sans"/>
                <a:ea typeface="Open Sans"/>
                <a:cs typeface="Open Sans"/>
                <a:sym typeface="Open Sans"/>
              </a:rPr>
              <a:t>Photo credit: Raiders of the Lost Ark, 1981, LucasFilm, Paramount Pictures</a:t>
            </a:r>
            <a:endParaRPr sz="1200" i="1">
              <a:solidFill>
                <a:srgbClr val="FCE5CD"/>
              </a:solidFill>
              <a:latin typeface="Open Sans"/>
              <a:ea typeface="Open Sans"/>
              <a:cs typeface="Open Sans"/>
              <a:sym typeface="Open Sans"/>
            </a:endParaRPr>
          </a:p>
        </p:txBody>
      </p:sp>
    </p:spTree>
    <p:extLst>
      <p:ext uri="{BB962C8B-B14F-4D97-AF65-F5344CB8AC3E}">
        <p14:creationId xmlns:p14="http://schemas.microsoft.com/office/powerpoint/2010/main" val="76706366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23"/>
        <p:cNvGrpSpPr/>
        <p:nvPr/>
      </p:nvGrpSpPr>
      <p:grpSpPr>
        <a:xfrm>
          <a:off x="0" y="0"/>
          <a:ext cx="0" cy="0"/>
          <a:chOff x="0" y="0"/>
          <a:chExt cx="0" cy="0"/>
        </a:xfrm>
      </p:grpSpPr>
      <p:sp>
        <p:nvSpPr>
          <p:cNvPr id="224" name="Google Shape;224;p42"/>
          <p:cNvSpPr txBox="1">
            <a:spLocks noGrp="1"/>
          </p:cNvSpPr>
          <p:nvPr>
            <p:ph type="title"/>
          </p:nvPr>
        </p:nvSpPr>
        <p:spPr>
          <a:xfrm>
            <a:off x="189300" y="70625"/>
            <a:ext cx="8520600" cy="57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Data Producer’s Documentation</a:t>
            </a:r>
            <a:endParaRPr dirty="0"/>
          </a:p>
        </p:txBody>
      </p:sp>
      <p:sp>
        <p:nvSpPr>
          <p:cNvPr id="225" name="Google Shape;225;p42"/>
          <p:cNvSpPr txBox="1">
            <a:spLocks noGrp="1"/>
          </p:cNvSpPr>
          <p:nvPr>
            <p:ph type="body" idx="1"/>
          </p:nvPr>
        </p:nvSpPr>
        <p:spPr>
          <a:xfrm>
            <a:off x="311700" y="1152475"/>
            <a:ext cx="3982502" cy="3416400"/>
          </a:xfrm>
          <a:prstGeom prst="rect">
            <a:avLst/>
          </a:prstGeom>
        </p:spPr>
        <p:txBody>
          <a:bodyPr spcFirstLastPara="1" wrap="square" lIns="91425" tIns="91425" rIns="91425" bIns="91425" anchor="t" anchorCtr="0">
            <a:noAutofit/>
          </a:bodyPr>
          <a:lstStyle/>
          <a:p>
            <a:pPr marL="457200" lvl="0" indent="-355600" algn="l" rtl="0">
              <a:spcBef>
                <a:spcPts val="0"/>
              </a:spcBef>
              <a:spcAft>
                <a:spcPts val="0"/>
              </a:spcAft>
              <a:buClr>
                <a:schemeClr val="dk1"/>
              </a:buClr>
              <a:buSzPts val="2000"/>
              <a:buFont typeface="Arial" panose="020B0604020202020204" pitchFamily="34" charset="0"/>
              <a:buChar char="•"/>
            </a:pPr>
            <a:r>
              <a:rPr lang="en" sz="2400" dirty="0">
                <a:solidFill>
                  <a:schemeClr val="dk1"/>
                </a:solidFill>
              </a:rPr>
              <a:t>Data collection decisions </a:t>
            </a:r>
            <a:endParaRPr sz="2400" dirty="0">
              <a:solidFill>
                <a:schemeClr val="dk1"/>
              </a:solidFill>
            </a:endParaRPr>
          </a:p>
          <a:p>
            <a:pPr marL="457200" lvl="0" indent="-355600" algn="l" rtl="0">
              <a:spcBef>
                <a:spcPts val="0"/>
              </a:spcBef>
              <a:spcAft>
                <a:spcPts val="0"/>
              </a:spcAft>
              <a:buClr>
                <a:schemeClr val="dk1"/>
              </a:buClr>
              <a:buSzPts val="2000"/>
              <a:buFont typeface="Arial" panose="020B0604020202020204" pitchFamily="34" charset="0"/>
              <a:buChar char="•"/>
            </a:pPr>
            <a:r>
              <a:rPr lang="en" sz="2400" dirty="0">
                <a:solidFill>
                  <a:schemeClr val="dk1"/>
                </a:solidFill>
              </a:rPr>
              <a:t>Personal coding systems </a:t>
            </a:r>
            <a:endParaRPr sz="2400" dirty="0">
              <a:solidFill>
                <a:schemeClr val="dk1"/>
              </a:solidFill>
            </a:endParaRPr>
          </a:p>
          <a:p>
            <a:pPr marL="457200" lvl="0" indent="-355600" algn="l" rtl="0">
              <a:spcBef>
                <a:spcPts val="0"/>
              </a:spcBef>
              <a:spcAft>
                <a:spcPts val="0"/>
              </a:spcAft>
              <a:buClr>
                <a:schemeClr val="dk1"/>
              </a:buClr>
              <a:buSzPts val="2000"/>
              <a:buFont typeface="Arial" panose="020B0604020202020204" pitchFamily="34" charset="0"/>
              <a:buChar char="•"/>
            </a:pPr>
            <a:r>
              <a:rPr lang="en" sz="2400" dirty="0">
                <a:solidFill>
                  <a:schemeClr val="dk1"/>
                </a:solidFill>
              </a:rPr>
              <a:t>Dating protocols: Chronology/stratigraphy </a:t>
            </a:r>
            <a:endParaRPr sz="2400" dirty="0">
              <a:solidFill>
                <a:schemeClr val="dk1"/>
              </a:solidFill>
            </a:endParaRPr>
          </a:p>
          <a:p>
            <a:pPr marL="457200" lvl="0" indent="-355600" algn="l" rtl="0">
              <a:spcBef>
                <a:spcPts val="0"/>
              </a:spcBef>
              <a:spcAft>
                <a:spcPts val="0"/>
              </a:spcAft>
              <a:buClr>
                <a:schemeClr val="dk1"/>
              </a:buClr>
              <a:buSzPts val="2000"/>
              <a:buFont typeface="Arial" panose="020B0604020202020204" pitchFamily="34" charset="0"/>
              <a:buChar char="•"/>
            </a:pPr>
            <a:r>
              <a:rPr lang="en" sz="2400" dirty="0">
                <a:solidFill>
                  <a:schemeClr val="dk1"/>
                </a:solidFill>
              </a:rPr>
              <a:t>Standards interpretations </a:t>
            </a:r>
            <a:endParaRPr sz="2400" dirty="0"/>
          </a:p>
        </p:txBody>
      </p:sp>
      <p:pic>
        <p:nvPicPr>
          <p:cNvPr id="226" name="Google Shape;226;p42"/>
          <p:cNvPicPr preferRelativeResize="0"/>
          <p:nvPr/>
        </p:nvPicPr>
        <p:blipFill>
          <a:blip r:embed="rId3">
            <a:alphaModFix/>
          </a:blip>
          <a:stretch>
            <a:fillRect/>
          </a:stretch>
        </p:blipFill>
        <p:spPr>
          <a:xfrm>
            <a:off x="4543200" y="1017725"/>
            <a:ext cx="4307826" cy="3561474"/>
          </a:xfrm>
          <a:prstGeom prst="rect">
            <a:avLst/>
          </a:prstGeom>
          <a:noFill/>
          <a:ln>
            <a:noFill/>
          </a:ln>
        </p:spPr>
      </p:pic>
      <p:sp>
        <p:nvSpPr>
          <p:cNvPr id="227" name="Google Shape;227;p42"/>
          <p:cNvSpPr txBox="1"/>
          <p:nvPr/>
        </p:nvSpPr>
        <p:spPr>
          <a:xfrm>
            <a:off x="4471199" y="4568875"/>
            <a:ext cx="4556825" cy="5727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100" u="sng" dirty="0">
                <a:solidFill>
                  <a:schemeClr val="hlink"/>
                </a:solidFill>
                <a:hlinkClick r:id="rId4"/>
              </a:rPr>
              <a:t>https://opencontext.org/subjects-search/?proj=30-cukurici-hoyuk-zooarchaeology#10/37.9291/27.3595/20/any/Google-Satellite</a:t>
            </a:r>
            <a:endParaRPr dirty="0"/>
          </a:p>
        </p:txBody>
      </p:sp>
    </p:spTree>
    <p:extLst>
      <p:ext uri="{BB962C8B-B14F-4D97-AF65-F5344CB8AC3E}">
        <p14:creationId xmlns:p14="http://schemas.microsoft.com/office/powerpoint/2010/main" val="190315821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168"/>
        <p:cNvGrpSpPr/>
        <p:nvPr/>
      </p:nvGrpSpPr>
      <p:grpSpPr>
        <a:xfrm>
          <a:off x="0" y="0"/>
          <a:ext cx="0" cy="0"/>
          <a:chOff x="0" y="0"/>
          <a:chExt cx="0" cy="0"/>
        </a:xfrm>
      </p:grpSpPr>
      <p:sp>
        <p:nvSpPr>
          <p:cNvPr id="170" name="Google Shape;170;p34"/>
          <p:cNvSpPr txBox="1">
            <a:spLocks noGrp="1"/>
          </p:cNvSpPr>
          <p:nvPr>
            <p:ph type="body" idx="4294967295"/>
          </p:nvPr>
        </p:nvSpPr>
        <p:spPr>
          <a:xfrm>
            <a:off x="61061" y="1298575"/>
            <a:ext cx="9085262" cy="3613150"/>
          </a:xfrm>
          <a:prstGeom prst="rect">
            <a:avLst/>
          </a:prstGeom>
        </p:spPr>
        <p:txBody>
          <a:bodyPr spcFirstLastPara="1" wrap="square" lIns="91425" tIns="91425" rIns="91425" bIns="91425" anchor="t" anchorCtr="0">
            <a:noAutofit/>
          </a:bodyPr>
          <a:lstStyle/>
          <a:p>
            <a:pPr indent="-381000">
              <a:buClr>
                <a:schemeClr val="dk1"/>
              </a:buClr>
              <a:buSzPts val="2400"/>
              <a:buFont typeface="Arial" panose="020B0604020202020204" pitchFamily="34" charset="0"/>
              <a:buChar char="•"/>
            </a:pPr>
            <a:r>
              <a:rPr lang="en-US" sz="2000" dirty="0"/>
              <a:t>Zooarchaeologist03 warned Curator13 of his data collection protocols: </a:t>
            </a:r>
          </a:p>
          <a:p>
            <a:pPr marL="533400" lvl="1" indent="0">
              <a:buClr>
                <a:schemeClr val="dk1"/>
              </a:buClr>
              <a:buSzPts val="2400"/>
              <a:buNone/>
            </a:pPr>
            <a:r>
              <a:rPr lang="en-US" sz="1800" dirty="0"/>
              <a:t>“</a:t>
            </a:r>
            <a:r>
              <a:rPr lang="en-US" sz="1800" i="1" dirty="0"/>
              <a:t>This is a reminder that my data ... need to be re-run since some contexts were sampled for all taxa while other were sampled only for sheep and goats.”</a:t>
            </a:r>
          </a:p>
          <a:p>
            <a:pPr indent="-381000">
              <a:spcBef>
                <a:spcPts val="1800"/>
              </a:spcBef>
              <a:buClr>
                <a:schemeClr val="dk1"/>
              </a:buClr>
              <a:buSzPts val="2400"/>
              <a:buFont typeface="Arial" panose="020B0604020202020204" pitchFamily="34" charset="0"/>
              <a:buChar char="•"/>
            </a:pPr>
            <a:r>
              <a:rPr lang="en-US" sz="2000" dirty="0"/>
              <a:t>Curator12 asked Zooarchaeologist08 why his data lacked individual identification numbers. Zooarchaeologist08 employed a sampling methodology leading to describing fauna at a higher level of aggregation during data collection:</a:t>
            </a:r>
          </a:p>
          <a:p>
            <a:pPr marL="533400" lvl="1" indent="0">
              <a:buClr>
                <a:schemeClr val="dk1"/>
              </a:buClr>
              <a:buSzPts val="2400"/>
              <a:buNone/>
            </a:pPr>
            <a:r>
              <a:rPr lang="en-US" sz="1800" dirty="0"/>
              <a:t>“</a:t>
            </a:r>
            <a:r>
              <a:rPr lang="en-US" sz="1800" i="1" dirty="0"/>
              <a:t>Because part of the material... was recorded... with only few parameters (number of specimens by taxa for the bones which cannot be measured), I will not be able to provide completely full datasets…”</a:t>
            </a:r>
            <a:endParaRPr lang="en-US" sz="1800" dirty="0">
              <a:solidFill>
                <a:schemeClr val="dk1"/>
              </a:solidFill>
            </a:endParaRPr>
          </a:p>
        </p:txBody>
      </p:sp>
      <p:sp>
        <p:nvSpPr>
          <p:cNvPr id="4" name="Google Shape;162;p33"/>
          <p:cNvSpPr txBox="1">
            <a:spLocks/>
          </p:cNvSpPr>
          <p:nvPr/>
        </p:nvSpPr>
        <p:spPr>
          <a:xfrm>
            <a:off x="59473" y="62031"/>
            <a:ext cx="8980449" cy="572700"/>
          </a:xfrm>
          <a:prstGeom prst="rect">
            <a:avLst/>
          </a:prstGeom>
        </p:spPr>
        <p:txBody>
          <a:bodyPr spcFirstLastPara="1" wrap="square" lIns="91425" tIns="91425" rIns="91425" bIns="91425" anchor="t" anchorCtr="0">
            <a:noAutofit/>
          </a:bodyPr>
          <a:lstStyle>
            <a:lvl1pPr lvl="0" algn="ctr" defTabSz="457200" rtl="0" eaLnBrk="1" latinLnBrk="0" hangingPunct="1">
              <a:spcBef>
                <a:spcPts val="0"/>
              </a:spcBef>
              <a:spcAft>
                <a:spcPts val="0"/>
              </a:spcAft>
              <a:buSzPts val="2800"/>
              <a:buNone/>
              <a:defRPr sz="4400" kern="1200">
                <a:solidFill>
                  <a:schemeClr val="tx1"/>
                </a:solidFill>
                <a:latin typeface="+mj-lt"/>
                <a:ea typeface="+mj-ea"/>
                <a:cs typeface="+mj-cs"/>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pPr algn="l"/>
            <a:r>
              <a:rPr lang="en-US" sz="4000" dirty="0"/>
              <a:t>Data Collection Decisions: Sharing - Curation </a:t>
            </a:r>
          </a:p>
        </p:txBody>
      </p:sp>
    </p:spTree>
    <p:extLst>
      <p:ext uri="{BB962C8B-B14F-4D97-AF65-F5344CB8AC3E}">
        <p14:creationId xmlns:p14="http://schemas.microsoft.com/office/powerpoint/2010/main" val="1829458657"/>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31"/>
        <p:cNvGrpSpPr/>
        <p:nvPr/>
      </p:nvGrpSpPr>
      <p:grpSpPr>
        <a:xfrm>
          <a:off x="0" y="0"/>
          <a:ext cx="0" cy="0"/>
          <a:chOff x="0" y="0"/>
          <a:chExt cx="0" cy="0"/>
        </a:xfrm>
      </p:grpSpPr>
      <p:sp>
        <p:nvSpPr>
          <p:cNvPr id="3" name="Text Placeholder 2"/>
          <p:cNvSpPr>
            <a:spLocks noGrp="1"/>
          </p:cNvSpPr>
          <p:nvPr>
            <p:ph type="body" sz="quarter" idx="13"/>
          </p:nvPr>
        </p:nvSpPr>
        <p:spPr/>
        <p:txBody>
          <a:bodyPr/>
          <a:lstStyle/>
          <a:p>
            <a:r>
              <a:rPr lang="en" dirty="0"/>
              <a:t>Data Production - Data Curation </a:t>
            </a:r>
            <a:endParaRPr lang="en-US" dirty="0"/>
          </a:p>
        </p:txBody>
      </p:sp>
      <p:sp>
        <p:nvSpPr>
          <p:cNvPr id="2" name="Text Placeholder 1"/>
          <p:cNvSpPr>
            <a:spLocks noGrp="1"/>
          </p:cNvSpPr>
          <p:nvPr>
            <p:ph type="body" sz="quarter" idx="12"/>
          </p:nvPr>
        </p:nvSpPr>
        <p:spPr>
          <a:xfrm>
            <a:off x="258236" y="1182147"/>
            <a:ext cx="8439148" cy="3356378"/>
          </a:xfrm>
        </p:spPr>
        <p:txBody>
          <a:bodyPr/>
          <a:lstStyle/>
          <a:p>
            <a:r>
              <a:rPr lang="en-US" dirty="0"/>
              <a:t>Zooarchaeologist06 on his personal coding system:</a:t>
            </a:r>
          </a:p>
          <a:p>
            <a:pPr marL="457200" lvl="1" indent="0">
              <a:buNone/>
            </a:pPr>
            <a:r>
              <a:rPr lang="en-US" i="1" dirty="0"/>
              <a:t>“Usually I have different rows for mammal, fishes, </a:t>
            </a:r>
            <a:r>
              <a:rPr lang="en-US" i="1" dirty="0" err="1"/>
              <a:t>molluscs</a:t>
            </a:r>
            <a:r>
              <a:rPr lang="en-US" i="1" dirty="0"/>
              <a:t>. So, all these could be shifted into one row, and sometimes I'm just using abbreviations, or I just say wild boar is </a:t>
            </a:r>
            <a:r>
              <a:rPr lang="en-US" i="1" dirty="0" err="1"/>
              <a:t>Sus</a:t>
            </a:r>
            <a:r>
              <a:rPr lang="en-US" i="1" dirty="0"/>
              <a:t> </a:t>
            </a:r>
            <a:r>
              <a:rPr lang="en-US" i="1" dirty="0" err="1"/>
              <a:t>scrofa</a:t>
            </a:r>
            <a:r>
              <a:rPr lang="en-US" i="1" dirty="0"/>
              <a:t>, or domestic pig is </a:t>
            </a:r>
            <a:r>
              <a:rPr lang="en-US" i="1" dirty="0" err="1"/>
              <a:t>Sus</a:t>
            </a:r>
            <a:r>
              <a:rPr lang="en-US" i="1" dirty="0"/>
              <a:t> </a:t>
            </a:r>
            <a:r>
              <a:rPr lang="en-US" i="1" dirty="0" err="1"/>
              <a:t>scrofa</a:t>
            </a:r>
            <a:r>
              <a:rPr lang="en-US" i="1" dirty="0"/>
              <a:t> form of </a:t>
            </a:r>
            <a:r>
              <a:rPr lang="en-US" i="1" dirty="0" err="1"/>
              <a:t>domestica</a:t>
            </a:r>
            <a:r>
              <a:rPr lang="en-US" i="1" dirty="0"/>
              <a:t> with abbreviations. So this could be... so my original entries could be deleted because... or replaced by the, let's say, official links to the names.”</a:t>
            </a:r>
            <a:endParaRPr lang="en-US" dirty="0"/>
          </a:p>
        </p:txBody>
      </p:sp>
    </p:spTree>
    <p:extLst>
      <p:ext uri="{BB962C8B-B14F-4D97-AF65-F5344CB8AC3E}">
        <p14:creationId xmlns:p14="http://schemas.microsoft.com/office/powerpoint/2010/main" val="2514362845"/>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37"/>
        <p:cNvGrpSpPr/>
        <p:nvPr/>
      </p:nvGrpSpPr>
      <p:grpSpPr>
        <a:xfrm>
          <a:off x="0" y="0"/>
          <a:ext cx="0" cy="0"/>
          <a:chOff x="0" y="0"/>
          <a:chExt cx="0" cy="0"/>
        </a:xfrm>
      </p:grpSpPr>
      <p:sp>
        <p:nvSpPr>
          <p:cNvPr id="3" name="Text Placeholder 2"/>
          <p:cNvSpPr>
            <a:spLocks noGrp="1"/>
          </p:cNvSpPr>
          <p:nvPr>
            <p:ph type="body" sz="quarter" idx="13"/>
          </p:nvPr>
        </p:nvSpPr>
        <p:spPr/>
        <p:txBody>
          <a:bodyPr/>
          <a:lstStyle/>
          <a:p>
            <a:r>
              <a:rPr lang="en-US" dirty="0"/>
              <a:t>Data Production - Reuse</a:t>
            </a:r>
          </a:p>
        </p:txBody>
      </p:sp>
      <p:sp>
        <p:nvSpPr>
          <p:cNvPr id="2" name="Text Placeholder 1"/>
          <p:cNvSpPr>
            <a:spLocks noGrp="1"/>
          </p:cNvSpPr>
          <p:nvPr>
            <p:ph type="body" sz="quarter" idx="12"/>
          </p:nvPr>
        </p:nvSpPr>
        <p:spPr>
          <a:xfrm>
            <a:off x="238128" y="1099597"/>
            <a:ext cx="8644464" cy="3356378"/>
          </a:xfrm>
        </p:spPr>
        <p:txBody>
          <a:bodyPr/>
          <a:lstStyle/>
          <a:p>
            <a:r>
              <a:rPr lang="en-US" dirty="0"/>
              <a:t>Archaeologist06 on his use of Payne’s standard: </a:t>
            </a:r>
          </a:p>
          <a:p>
            <a:pPr marL="0" indent="0">
              <a:buNone/>
            </a:pPr>
            <a:r>
              <a:rPr lang="en-US" sz="1600" dirty="0"/>
              <a:t>“Yes I understand what you mean the problems started as I/we use/used another way  coding teeth abrasion … Meanwhile I’m recording the eruption and abrasion in our “traditional” way and I’m using Payne’s wear stages, but I don’t assign the stages A, B, C… to the raw data. The coding is very simple (sorry that I overlooked this kind of problem) I just took the drawings of Payne and numbered them:</a:t>
            </a:r>
          </a:p>
          <a:p>
            <a:endParaRPr lang="en-US" dirty="0"/>
          </a:p>
        </p:txBody>
      </p:sp>
      <p:pic>
        <p:nvPicPr>
          <p:cNvPr id="6" name="Google Shape;248;p45"/>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6147448" y="2723828"/>
            <a:ext cx="2435636" cy="1904001"/>
          </a:xfrm>
          <a:prstGeom prst="rect">
            <a:avLst/>
          </a:prstGeom>
          <a:noFill/>
          <a:ln>
            <a:noFill/>
          </a:ln>
        </p:spPr>
      </p:pic>
      <p:pic>
        <p:nvPicPr>
          <p:cNvPr id="4" name="Picture 3"/>
          <p:cNvPicPr>
            <a:picLocks noChangeAspect="1"/>
          </p:cNvPicPr>
          <p:nvPr/>
        </p:nvPicPr>
        <p:blipFill>
          <a:blip r:embed="rId4"/>
          <a:stretch>
            <a:fillRect/>
          </a:stretch>
        </p:blipFill>
        <p:spPr>
          <a:xfrm>
            <a:off x="1357267" y="3251200"/>
            <a:ext cx="2517866" cy="1060796"/>
          </a:xfrm>
          <a:prstGeom prst="rect">
            <a:avLst/>
          </a:prstGeom>
        </p:spPr>
      </p:pic>
    </p:spTree>
    <p:extLst>
      <p:ext uri="{BB962C8B-B14F-4D97-AF65-F5344CB8AC3E}">
        <p14:creationId xmlns:p14="http://schemas.microsoft.com/office/powerpoint/2010/main" val="3310662775"/>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52"/>
        <p:cNvGrpSpPr/>
        <p:nvPr/>
      </p:nvGrpSpPr>
      <p:grpSpPr>
        <a:xfrm>
          <a:off x="0" y="0"/>
          <a:ext cx="0" cy="0"/>
          <a:chOff x="0" y="0"/>
          <a:chExt cx="0" cy="0"/>
        </a:xfrm>
      </p:grpSpPr>
      <p:sp>
        <p:nvSpPr>
          <p:cNvPr id="3" name="Text Placeholder 2"/>
          <p:cNvSpPr>
            <a:spLocks noGrp="1"/>
          </p:cNvSpPr>
          <p:nvPr>
            <p:ph type="body" sz="quarter" idx="13"/>
          </p:nvPr>
        </p:nvSpPr>
        <p:spPr>
          <a:xfrm>
            <a:off x="296336" y="83"/>
            <a:ext cx="8439148" cy="686442"/>
          </a:xfrm>
        </p:spPr>
        <p:txBody>
          <a:bodyPr/>
          <a:lstStyle/>
          <a:p>
            <a:r>
              <a:rPr lang="en" dirty="0"/>
              <a:t>Reuse Influencing Data Production and Sharing </a:t>
            </a:r>
            <a:endParaRPr lang="en-US" dirty="0"/>
          </a:p>
        </p:txBody>
      </p:sp>
      <p:sp>
        <p:nvSpPr>
          <p:cNvPr id="2" name="Text Placeholder 1"/>
          <p:cNvSpPr>
            <a:spLocks noGrp="1"/>
          </p:cNvSpPr>
          <p:nvPr>
            <p:ph type="body" sz="quarter" idx="12"/>
          </p:nvPr>
        </p:nvSpPr>
        <p:spPr>
          <a:xfrm>
            <a:off x="340786" y="1276349"/>
            <a:ext cx="8439148" cy="3109775"/>
          </a:xfrm>
        </p:spPr>
        <p:txBody>
          <a:bodyPr/>
          <a:lstStyle/>
          <a:p>
            <a:r>
              <a:rPr lang="en-US" dirty="0"/>
              <a:t>Zooarchaeologist04 on future data production and sharing:</a:t>
            </a:r>
          </a:p>
          <a:p>
            <a:pPr marL="400050" lvl="1" indent="0">
              <a:buNone/>
            </a:pPr>
            <a:r>
              <a:rPr lang="en-US" sz="1800" dirty="0"/>
              <a:t>“</a:t>
            </a:r>
            <a:r>
              <a:rPr lang="en-US" sz="1800" i="1" dirty="0"/>
              <a:t>I'm really curious to see where this will go to after this relatively small project - will [it] lead to sharing more data, doing more collaborative papers, even asking each other before we start collecting data from a particular site for example, asking like, do you want me to collect data in this way so that eventually in, I don't know, three years we can publish together?”</a:t>
            </a:r>
            <a:endParaRPr lang="en-US" sz="1800" dirty="0"/>
          </a:p>
        </p:txBody>
      </p:sp>
    </p:spTree>
    <p:extLst>
      <p:ext uri="{BB962C8B-B14F-4D97-AF65-F5344CB8AC3E}">
        <p14:creationId xmlns:p14="http://schemas.microsoft.com/office/powerpoint/2010/main" val="1901322260"/>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59"/>
        <p:cNvGrpSpPr/>
        <p:nvPr/>
      </p:nvGrpSpPr>
      <p:grpSpPr>
        <a:xfrm>
          <a:off x="0" y="0"/>
          <a:ext cx="0" cy="0"/>
          <a:chOff x="0" y="0"/>
          <a:chExt cx="0" cy="0"/>
        </a:xfrm>
      </p:grpSpPr>
      <p:pic>
        <p:nvPicPr>
          <p:cNvPr id="260" name="Google Shape;260;p47"/>
          <p:cNvPicPr preferRelativeResize="0"/>
          <p:nvPr/>
        </p:nvPicPr>
        <p:blipFill rotWithShape="1">
          <a:blip r:embed="rId3" cstate="screen">
            <a:alphaModFix/>
            <a:extLst>
              <a:ext uri="{28A0092B-C50C-407E-A947-70E740481C1C}">
                <a14:useLocalDpi xmlns:a14="http://schemas.microsoft.com/office/drawing/2010/main"/>
              </a:ext>
            </a:extLst>
          </a:blip>
          <a:srcRect r="-360"/>
          <a:stretch/>
        </p:blipFill>
        <p:spPr>
          <a:xfrm>
            <a:off x="1143270" y="0"/>
            <a:ext cx="7136338" cy="5143230"/>
          </a:xfrm>
          <a:prstGeom prst="rect">
            <a:avLst/>
          </a:prstGeom>
          <a:noFill/>
          <a:ln>
            <a:noFill/>
          </a:ln>
        </p:spPr>
      </p:pic>
      <p:sp>
        <p:nvSpPr>
          <p:cNvPr id="261" name="Google Shape;261;p47"/>
          <p:cNvSpPr/>
          <p:nvPr/>
        </p:nvSpPr>
        <p:spPr>
          <a:xfrm>
            <a:off x="4966335" y="150019"/>
            <a:ext cx="3201900" cy="3216600"/>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alpha val="40000"/>
              </a:srgbClr>
            </a:outerShdw>
          </a:effectLst>
        </p:spPr>
        <p:txBody>
          <a:bodyPr spcFirstLastPara="1" wrap="square" lIns="67500" tIns="33750" rIns="67500" bIns="33750" anchor="ctr" anchorCtr="0">
            <a:noAutofit/>
          </a:bodyPr>
          <a:lstStyle/>
          <a:p>
            <a:pPr marL="0" marR="0" lvl="0" indent="0" algn="l" rtl="0">
              <a:lnSpc>
                <a:spcPct val="100000"/>
              </a:lnSpc>
              <a:spcBef>
                <a:spcPts val="0"/>
              </a:spcBef>
              <a:spcAft>
                <a:spcPts val="0"/>
              </a:spcAft>
              <a:buNone/>
            </a:pPr>
            <a:r>
              <a:rPr lang="en" sz="1800" b="1" i="0" u="none" strike="noStrike" cap="none" dirty="0">
                <a:solidFill>
                  <a:schemeClr val="dk1"/>
                </a:solidFill>
                <a:latin typeface="Open Sans"/>
                <a:ea typeface="Open Sans"/>
                <a:cs typeface="Open Sans"/>
                <a:sym typeface="Open Sans"/>
              </a:rPr>
              <a:t>Inconsistencies in Collecting and Reporting Data</a:t>
            </a:r>
            <a:endParaRPr sz="1800" b="0" i="0" u="none" strike="noStrike" cap="none" dirty="0">
              <a:solidFill>
                <a:schemeClr val="dk1"/>
              </a:solidFill>
              <a:latin typeface="Open Sans"/>
              <a:ea typeface="Open Sans"/>
              <a:cs typeface="Open Sans"/>
              <a:sym typeface="Open Sans"/>
            </a:endParaRPr>
          </a:p>
          <a:p>
            <a:pPr marL="0" marR="0" lvl="0" indent="0" algn="l" rtl="0">
              <a:lnSpc>
                <a:spcPct val="100000"/>
              </a:lnSpc>
              <a:spcBef>
                <a:spcPts val="0"/>
              </a:spcBef>
              <a:spcAft>
                <a:spcPts val="0"/>
              </a:spcAft>
              <a:buNone/>
            </a:pPr>
            <a:endParaRPr sz="1500" b="0" i="0" u="none" strike="noStrike" cap="none" dirty="0">
              <a:solidFill>
                <a:schemeClr val="dk1"/>
              </a:solidFill>
              <a:latin typeface="Open Sans"/>
              <a:ea typeface="Open Sans"/>
              <a:cs typeface="Open Sans"/>
              <a:sym typeface="Open Sans"/>
            </a:endParaRPr>
          </a:p>
          <a:p>
            <a:pPr marL="161999" marR="0" lvl="0" indent="-161189" algn="l" rtl="0">
              <a:lnSpc>
                <a:spcPct val="100000"/>
              </a:lnSpc>
              <a:spcBef>
                <a:spcPts val="0"/>
              </a:spcBef>
              <a:spcAft>
                <a:spcPts val="0"/>
              </a:spcAft>
              <a:buClr>
                <a:srgbClr val="000000"/>
              </a:buClr>
              <a:buSzPts val="700"/>
              <a:buFont typeface="Noto Sans Symbols"/>
              <a:buChar char="●"/>
            </a:pPr>
            <a:r>
              <a:rPr lang="en" sz="1400" b="0" i="0" u="none" strike="noStrike" cap="none" dirty="0">
                <a:solidFill>
                  <a:schemeClr val="dk1"/>
                </a:solidFill>
                <a:latin typeface="Open Sans"/>
                <a:ea typeface="Open Sans"/>
                <a:cs typeface="Open Sans"/>
                <a:sym typeface="Open Sans"/>
              </a:rPr>
              <a:t>Analysis often isolated from project in space and time</a:t>
            </a:r>
            <a:endParaRPr dirty="0"/>
          </a:p>
          <a:p>
            <a:pPr marL="161999" indent="-161189">
              <a:buClr>
                <a:srgbClr val="000000"/>
              </a:buClr>
              <a:buSzPts val="700"/>
              <a:buFont typeface="Noto Sans Symbols"/>
              <a:buChar char="●"/>
            </a:pPr>
            <a:r>
              <a:rPr lang="en-US" sz="1400" dirty="0">
                <a:solidFill>
                  <a:schemeClr val="dk1"/>
                </a:solidFill>
                <a:latin typeface="Open Sans"/>
                <a:ea typeface="Open Sans"/>
                <a:cs typeface="Open Sans"/>
                <a:sym typeface="Open Sans"/>
              </a:rPr>
              <a:t>Lots of useful data, but not integrated (“data </a:t>
            </a:r>
            <a:r>
              <a:rPr lang="en-US" sz="1400" dirty="0" err="1">
                <a:solidFill>
                  <a:schemeClr val="dk1"/>
                </a:solidFill>
                <a:latin typeface="Open Sans"/>
                <a:ea typeface="Open Sans"/>
                <a:cs typeface="Open Sans"/>
                <a:sym typeface="Open Sans"/>
              </a:rPr>
              <a:t>cul</a:t>
            </a:r>
            <a:r>
              <a:rPr lang="en-US" sz="1400" dirty="0">
                <a:solidFill>
                  <a:schemeClr val="dk1"/>
                </a:solidFill>
                <a:latin typeface="Open Sans"/>
                <a:ea typeface="Open Sans"/>
                <a:cs typeface="Open Sans"/>
                <a:sym typeface="Open Sans"/>
              </a:rPr>
              <a:t> de sacs”)</a:t>
            </a:r>
          </a:p>
          <a:p>
            <a:pPr marL="161999" marR="0" lvl="0" indent="-161189" algn="l" rtl="0">
              <a:lnSpc>
                <a:spcPct val="100000"/>
              </a:lnSpc>
              <a:spcBef>
                <a:spcPts val="0"/>
              </a:spcBef>
              <a:spcAft>
                <a:spcPts val="0"/>
              </a:spcAft>
              <a:buClr>
                <a:srgbClr val="000000"/>
              </a:buClr>
              <a:buSzPts val="700"/>
              <a:buFont typeface="Noto Sans Symbols"/>
              <a:buChar char="●"/>
            </a:pPr>
            <a:r>
              <a:rPr lang="en" sz="1400" b="0" i="0" u="none" strike="noStrike" cap="none" dirty="0">
                <a:solidFill>
                  <a:schemeClr val="dk1"/>
                </a:solidFill>
                <a:latin typeface="Open Sans"/>
                <a:ea typeface="Open Sans"/>
                <a:cs typeface="Open Sans"/>
                <a:sym typeface="Open Sans"/>
              </a:rPr>
              <a:t>Recording strategies (different from project </a:t>
            </a:r>
            <a:r>
              <a:rPr lang="en" sz="1400" b="0" i="1" u="none" strike="noStrike" cap="none" dirty="0">
                <a:solidFill>
                  <a:schemeClr val="dk1"/>
                </a:solidFill>
                <a:latin typeface="Open Sans"/>
                <a:ea typeface="Open Sans"/>
                <a:cs typeface="Open Sans"/>
                <a:sym typeface="Open Sans"/>
              </a:rPr>
              <a:t>and </a:t>
            </a:r>
            <a:r>
              <a:rPr lang="en" sz="1400" b="0" i="0" u="none" strike="noStrike" cap="none" dirty="0">
                <a:solidFill>
                  <a:schemeClr val="dk1"/>
                </a:solidFill>
                <a:latin typeface="Open Sans"/>
                <a:ea typeface="Open Sans"/>
                <a:cs typeface="Open Sans"/>
                <a:sym typeface="Open Sans"/>
              </a:rPr>
              <a:t>from other specialists) = identifier overload</a:t>
            </a:r>
            <a:endParaRPr dirty="0"/>
          </a:p>
        </p:txBody>
      </p:sp>
      <p:sp>
        <p:nvSpPr>
          <p:cNvPr id="262" name="Google Shape;262;p47"/>
          <p:cNvSpPr txBox="1"/>
          <p:nvPr/>
        </p:nvSpPr>
        <p:spPr>
          <a:xfrm>
            <a:off x="5334125" y="4649325"/>
            <a:ext cx="28341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FCE5CD"/>
                </a:solidFill>
                <a:latin typeface="Open Sans"/>
                <a:ea typeface="Open Sans"/>
                <a:cs typeface="Open Sans"/>
                <a:sym typeface="Open Sans"/>
              </a:rPr>
              <a:t>Photo credit: Grayson Lauffenberger</a:t>
            </a:r>
            <a:endParaRPr sz="1200" i="1">
              <a:solidFill>
                <a:srgbClr val="FCE5CD"/>
              </a:solidFill>
              <a:latin typeface="Open Sans"/>
              <a:ea typeface="Open Sans"/>
              <a:cs typeface="Open Sans"/>
              <a:sym typeface="Open Sans"/>
            </a:endParaRPr>
          </a:p>
        </p:txBody>
      </p:sp>
    </p:spTree>
    <p:extLst>
      <p:ext uri="{BB962C8B-B14F-4D97-AF65-F5344CB8AC3E}">
        <p14:creationId xmlns:p14="http://schemas.microsoft.com/office/powerpoint/2010/main" val="249534904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272"/>
        <p:cNvGrpSpPr/>
        <p:nvPr/>
      </p:nvGrpSpPr>
      <p:grpSpPr>
        <a:xfrm>
          <a:off x="0" y="0"/>
          <a:ext cx="0" cy="0"/>
          <a:chOff x="0" y="0"/>
          <a:chExt cx="0" cy="0"/>
        </a:xfrm>
      </p:grpSpPr>
      <p:pic>
        <p:nvPicPr>
          <p:cNvPr id="273" name="Google Shape;273;p49"/>
          <p:cNvPicPr preferRelativeResize="0"/>
          <p:nvPr/>
        </p:nvPicPr>
        <p:blipFill rotWithShape="1">
          <a:blip r:embed="rId3" cstate="screen">
            <a:alphaModFix/>
            <a:extLst>
              <a:ext uri="{28A0092B-C50C-407E-A947-70E740481C1C}">
                <a14:useLocalDpi xmlns:a14="http://schemas.microsoft.com/office/drawing/2010/main"/>
              </a:ext>
            </a:extLst>
          </a:blip>
          <a:srcRect t="7842"/>
          <a:stretch/>
        </p:blipFill>
        <p:spPr>
          <a:xfrm>
            <a:off x="0" y="0"/>
            <a:ext cx="9144000" cy="5143500"/>
          </a:xfrm>
          <a:prstGeom prst="rect">
            <a:avLst/>
          </a:prstGeom>
          <a:noFill/>
          <a:ln>
            <a:noFill/>
          </a:ln>
        </p:spPr>
      </p:pic>
      <p:sp>
        <p:nvSpPr>
          <p:cNvPr id="274" name="Google Shape;274;p49"/>
          <p:cNvSpPr/>
          <p:nvPr/>
        </p:nvSpPr>
        <p:spPr>
          <a:xfrm>
            <a:off x="86525" y="131100"/>
            <a:ext cx="3019800" cy="1285247"/>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alpha val="40000"/>
              </a:srgbClr>
            </a:outerShdw>
          </a:effectLst>
        </p:spPr>
        <p:txBody>
          <a:bodyPr spcFirstLastPara="1" wrap="square" lIns="67500" tIns="33750" rIns="67500" bIns="33750" anchor="ctr" anchorCtr="0">
            <a:noAutofit/>
          </a:bodyPr>
          <a:lstStyle/>
          <a:p>
            <a:pPr marL="0" marR="0" lvl="0" indent="0" algn="l" rtl="0">
              <a:lnSpc>
                <a:spcPct val="100000"/>
              </a:lnSpc>
              <a:spcBef>
                <a:spcPts val="0"/>
              </a:spcBef>
              <a:spcAft>
                <a:spcPts val="0"/>
              </a:spcAft>
              <a:buNone/>
            </a:pPr>
            <a:r>
              <a:rPr lang="en" sz="1800" b="1" dirty="0">
                <a:latin typeface="Open Sans"/>
                <a:ea typeface="Open Sans"/>
                <a:cs typeface="Open Sans"/>
                <a:sym typeface="Open Sans"/>
              </a:rPr>
              <a:t>“Under the hood”</a:t>
            </a:r>
            <a:r>
              <a:rPr lang="en" sz="1800" b="1" dirty="0"/>
              <a:t> exposure leads to better data documentation. </a:t>
            </a:r>
            <a:endParaRPr sz="1800" dirty="0"/>
          </a:p>
        </p:txBody>
      </p:sp>
      <p:sp>
        <p:nvSpPr>
          <p:cNvPr id="275" name="Google Shape;275;p49"/>
          <p:cNvSpPr txBox="1"/>
          <p:nvPr/>
        </p:nvSpPr>
        <p:spPr>
          <a:xfrm>
            <a:off x="86525" y="4587750"/>
            <a:ext cx="57687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434343"/>
                </a:solidFill>
                <a:latin typeface="Open Sans"/>
                <a:ea typeface="Open Sans"/>
                <a:cs typeface="Open Sans"/>
                <a:sym typeface="Open Sans"/>
              </a:rPr>
              <a:t>Photo credit: J. Robert Taylor, 1920, J. Robert Taylor photographs, 1898-1930 https://www.wisconsinhistory.org/Records/Image/IM55785</a:t>
            </a:r>
            <a:endParaRPr sz="1200" i="1">
              <a:solidFill>
                <a:srgbClr val="434343"/>
              </a:solidFill>
              <a:latin typeface="Open Sans"/>
              <a:ea typeface="Open Sans"/>
              <a:cs typeface="Open Sans"/>
              <a:sym typeface="Open Sans"/>
            </a:endParaRPr>
          </a:p>
        </p:txBody>
      </p:sp>
    </p:spTree>
    <p:extLst>
      <p:ext uri="{BB962C8B-B14F-4D97-AF65-F5344CB8AC3E}">
        <p14:creationId xmlns:p14="http://schemas.microsoft.com/office/powerpoint/2010/main" val="114385509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266"/>
        <p:cNvGrpSpPr/>
        <p:nvPr/>
      </p:nvGrpSpPr>
      <p:grpSpPr>
        <a:xfrm>
          <a:off x="0" y="0"/>
          <a:ext cx="0" cy="0"/>
          <a:chOff x="0" y="0"/>
          <a:chExt cx="0" cy="0"/>
        </a:xfrm>
      </p:grpSpPr>
      <p:pic>
        <p:nvPicPr>
          <p:cNvPr id="267" name="Google Shape;267;p48"/>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152400" y="152400"/>
            <a:ext cx="8451649" cy="4385352"/>
          </a:xfrm>
          <a:prstGeom prst="rect">
            <a:avLst/>
          </a:prstGeom>
          <a:noFill/>
          <a:ln w="9525" cap="flat" cmpd="sng">
            <a:solidFill>
              <a:schemeClr val="dk2"/>
            </a:solidFill>
            <a:prstDash val="solid"/>
            <a:round/>
            <a:headEnd type="none" w="sm" len="sm"/>
            <a:tailEnd type="none" w="sm" len="sm"/>
          </a:ln>
        </p:spPr>
      </p:pic>
      <p:sp>
        <p:nvSpPr>
          <p:cNvPr id="268" name="Google Shape;268;p48"/>
          <p:cNvSpPr/>
          <p:nvPr/>
        </p:nvSpPr>
        <p:spPr>
          <a:xfrm>
            <a:off x="5019472" y="1996116"/>
            <a:ext cx="4004378" cy="2921334"/>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alpha val="40000"/>
              </a:srgbClr>
            </a:outerShdw>
          </a:effectLst>
        </p:spPr>
        <p:txBody>
          <a:bodyPr spcFirstLastPara="1" wrap="square" lIns="67500" tIns="33750" rIns="67500" bIns="33750" anchor="ctr" anchorCtr="0">
            <a:noAutofit/>
          </a:bodyPr>
          <a:lstStyle/>
          <a:p>
            <a:pPr marL="0" marR="0" lvl="0" indent="0" algn="l" rtl="0">
              <a:lnSpc>
                <a:spcPct val="100000"/>
              </a:lnSpc>
              <a:spcBef>
                <a:spcPts val="0"/>
              </a:spcBef>
              <a:spcAft>
                <a:spcPts val="0"/>
              </a:spcAft>
              <a:buNone/>
            </a:pPr>
            <a:r>
              <a:rPr lang="en" sz="1800" b="1" dirty="0">
                <a:latin typeface="Open Sans"/>
                <a:ea typeface="Open Sans"/>
                <a:cs typeface="Open Sans"/>
                <a:sym typeface="Open Sans"/>
              </a:rPr>
              <a:t>Open Context’s </a:t>
            </a:r>
            <a:endParaRPr sz="1800" b="1" dirty="0">
              <a:latin typeface="Open Sans"/>
              <a:ea typeface="Open Sans"/>
              <a:cs typeface="Open Sans"/>
              <a:sym typeface="Open Sans"/>
            </a:endParaRPr>
          </a:p>
          <a:p>
            <a:pPr marL="0" marR="0" lvl="0" indent="0" algn="l" rtl="0">
              <a:lnSpc>
                <a:spcPct val="100000"/>
              </a:lnSpc>
              <a:spcBef>
                <a:spcPts val="0"/>
              </a:spcBef>
              <a:spcAft>
                <a:spcPts val="0"/>
              </a:spcAft>
              <a:buNone/>
            </a:pPr>
            <a:r>
              <a:rPr lang="en" sz="1800" b="1" dirty="0">
                <a:latin typeface="Open Sans"/>
                <a:ea typeface="Open Sans"/>
                <a:cs typeface="Open Sans"/>
                <a:sym typeface="Open Sans"/>
              </a:rPr>
              <a:t>“Guidelines for Authors”</a:t>
            </a:r>
            <a:r>
              <a:rPr lang="en" sz="1800" dirty="0"/>
              <a:t>: </a:t>
            </a:r>
            <a:endParaRPr sz="1800" dirty="0"/>
          </a:p>
          <a:p>
            <a:pPr marL="0" marR="0" lvl="0" indent="0" algn="l" rtl="0">
              <a:lnSpc>
                <a:spcPct val="100000"/>
              </a:lnSpc>
              <a:spcBef>
                <a:spcPts val="0"/>
              </a:spcBef>
              <a:spcAft>
                <a:spcPts val="0"/>
              </a:spcAft>
              <a:buNone/>
            </a:pPr>
            <a:r>
              <a:rPr lang="en" sz="1800" u="sng" dirty="0">
                <a:solidFill>
                  <a:schemeClr val="hlink"/>
                </a:solidFill>
                <a:hlinkClick r:id="rId4"/>
              </a:rPr>
              <a:t>https://opencontext.org/publishing</a:t>
            </a:r>
            <a:endParaRPr lang="en" sz="1800" u="sng" dirty="0">
              <a:solidFill>
                <a:schemeClr val="hlink"/>
              </a:solidFill>
            </a:endParaRPr>
          </a:p>
          <a:p>
            <a:pPr marL="0" marR="0" lvl="0" indent="0" algn="l" rtl="0">
              <a:lnSpc>
                <a:spcPct val="100000"/>
              </a:lnSpc>
              <a:spcBef>
                <a:spcPts val="0"/>
              </a:spcBef>
              <a:spcAft>
                <a:spcPts val="0"/>
              </a:spcAft>
              <a:buNone/>
            </a:pPr>
            <a:endParaRPr lang="en" u="sng" dirty="0">
              <a:solidFill>
                <a:schemeClr val="hlink"/>
              </a:solidFill>
            </a:endParaRPr>
          </a:p>
          <a:p>
            <a:pPr marL="161999" lvl="0" indent="-161189">
              <a:buClr>
                <a:srgbClr val="000000"/>
              </a:buClr>
              <a:buSzPts val="700"/>
              <a:buFont typeface="Noto Sans Symbols"/>
              <a:buChar char="●"/>
            </a:pPr>
            <a:r>
              <a:rPr lang="en-US" dirty="0">
                <a:solidFill>
                  <a:schemeClr val="dk1"/>
                </a:solidFill>
                <a:latin typeface="Open Sans"/>
                <a:ea typeface="Open Sans"/>
                <a:cs typeface="Open Sans"/>
                <a:sym typeface="Open Sans"/>
              </a:rPr>
              <a:t>Details of analytical methods (“</a:t>
            </a:r>
            <a:r>
              <a:rPr lang="en-US" dirty="0" err="1">
                <a:solidFill>
                  <a:schemeClr val="dk1"/>
                </a:solidFill>
                <a:latin typeface="Open Sans"/>
                <a:ea typeface="Open Sans"/>
                <a:cs typeface="Open Sans"/>
                <a:sym typeface="Open Sans"/>
              </a:rPr>
              <a:t>paradata</a:t>
            </a:r>
            <a:r>
              <a:rPr lang="en-US" dirty="0">
                <a:solidFill>
                  <a:schemeClr val="dk1"/>
                </a:solidFill>
                <a:latin typeface="Open Sans"/>
                <a:ea typeface="Open Sans"/>
                <a:cs typeface="Open Sans"/>
                <a:sym typeface="Open Sans"/>
              </a:rPr>
              <a:t>”)</a:t>
            </a:r>
            <a:endParaRPr lang="en-US" dirty="0"/>
          </a:p>
          <a:p>
            <a:pPr marL="161999" indent="-161189">
              <a:buClr>
                <a:srgbClr val="000000"/>
              </a:buClr>
              <a:buSzPts val="700"/>
              <a:buFont typeface="Noto Sans Symbols"/>
              <a:buChar char="●"/>
            </a:pPr>
            <a:r>
              <a:rPr lang="en-US" dirty="0">
                <a:solidFill>
                  <a:schemeClr val="dk1"/>
                </a:solidFill>
                <a:latin typeface="Open Sans"/>
                <a:ea typeface="Open Sans"/>
                <a:cs typeface="Open Sans"/>
                <a:sym typeface="Open Sans"/>
              </a:rPr>
              <a:t>Feedback on data clean up</a:t>
            </a:r>
          </a:p>
          <a:p>
            <a:pPr marL="161999" lvl="0" indent="-161189">
              <a:buClr>
                <a:srgbClr val="000000"/>
              </a:buClr>
              <a:buSzPts val="700"/>
              <a:buFont typeface="Noto Sans Symbols"/>
              <a:buChar char="●"/>
            </a:pPr>
            <a:r>
              <a:rPr lang="en-US" dirty="0">
                <a:solidFill>
                  <a:schemeClr val="dk1"/>
                </a:solidFill>
                <a:latin typeface="Open Sans"/>
                <a:ea typeface="Open Sans"/>
                <a:cs typeface="Open Sans"/>
                <a:sym typeface="Open Sans"/>
              </a:rPr>
              <a:t>Publish data </a:t>
            </a:r>
            <a:r>
              <a:rPr lang="en-US" i="1" dirty="0">
                <a:solidFill>
                  <a:schemeClr val="dk1"/>
                </a:solidFill>
                <a:latin typeface="Open Sans"/>
                <a:ea typeface="Open Sans"/>
                <a:cs typeface="Open Sans"/>
                <a:sym typeface="Open Sans"/>
              </a:rPr>
              <a:t>before </a:t>
            </a:r>
            <a:r>
              <a:rPr lang="en-US" dirty="0">
                <a:solidFill>
                  <a:schemeClr val="dk1"/>
                </a:solidFill>
                <a:latin typeface="Open Sans"/>
                <a:ea typeface="Open Sans"/>
                <a:cs typeface="Open Sans"/>
                <a:sym typeface="Open Sans"/>
              </a:rPr>
              <a:t>conventional publications (not as an afterthought)</a:t>
            </a:r>
            <a:endParaRPr lang="en-US" dirty="0"/>
          </a:p>
        </p:txBody>
      </p:sp>
    </p:spTree>
    <p:extLst>
      <p:ext uri="{BB962C8B-B14F-4D97-AF65-F5344CB8AC3E}">
        <p14:creationId xmlns:p14="http://schemas.microsoft.com/office/powerpoint/2010/main" val="22875322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279"/>
        <p:cNvGrpSpPr/>
        <p:nvPr/>
      </p:nvGrpSpPr>
      <p:grpSpPr>
        <a:xfrm>
          <a:off x="0" y="0"/>
          <a:ext cx="0" cy="0"/>
          <a:chOff x="0" y="0"/>
          <a:chExt cx="0" cy="0"/>
        </a:xfrm>
      </p:grpSpPr>
      <p:sp>
        <p:nvSpPr>
          <p:cNvPr id="280" name="Google Shape;280;p50"/>
          <p:cNvSpPr txBox="1">
            <a:spLocks noGrp="1"/>
          </p:cNvSpPr>
          <p:nvPr>
            <p:ph type="title"/>
          </p:nvPr>
        </p:nvSpPr>
        <p:spPr>
          <a:xfrm>
            <a:off x="0" y="0"/>
            <a:ext cx="8520600" cy="831300"/>
          </a:xfrm>
          <a:prstGeom prst="rect">
            <a:avLst/>
          </a:prstGeom>
          <a:noFill/>
          <a:ln>
            <a:noFill/>
          </a:ln>
        </p:spPr>
        <p:txBody>
          <a:bodyPr spcFirstLastPara="1" wrap="square" lIns="91425" tIns="91425" rIns="91425" bIns="91425" anchor="b" anchorCtr="0">
            <a:noAutofit/>
          </a:bodyPr>
          <a:lstStyle/>
          <a:p>
            <a:pPr marL="0" lvl="0" indent="0" algn="l" rtl="0">
              <a:lnSpc>
                <a:spcPct val="100000"/>
              </a:lnSpc>
              <a:spcBef>
                <a:spcPts val="0"/>
              </a:spcBef>
              <a:spcAft>
                <a:spcPts val="0"/>
              </a:spcAft>
              <a:buSzPts val="4200"/>
              <a:buNone/>
            </a:pPr>
            <a:r>
              <a:rPr lang="en" dirty="0"/>
              <a:t>Archaeological Data Reuse</a:t>
            </a:r>
            <a:endParaRPr dirty="0"/>
          </a:p>
        </p:txBody>
      </p:sp>
      <p:pic>
        <p:nvPicPr>
          <p:cNvPr id="281" name="Google Shape;281;p50"/>
          <p:cNvPicPr preferRelativeResize="0"/>
          <p:nvPr/>
        </p:nvPicPr>
        <p:blipFill rotWithShape="1">
          <a:blip r:embed="rId3">
            <a:alphaModFix/>
          </a:blip>
          <a:srcRect/>
          <a:stretch/>
        </p:blipFill>
        <p:spPr>
          <a:xfrm>
            <a:off x="826050" y="931925"/>
            <a:ext cx="7231117" cy="3354000"/>
          </a:xfrm>
          <a:prstGeom prst="rect">
            <a:avLst/>
          </a:prstGeom>
          <a:noFill/>
          <a:ln>
            <a:noFill/>
          </a:ln>
        </p:spPr>
      </p:pic>
      <p:pic>
        <p:nvPicPr>
          <p:cNvPr id="282" name="Google Shape;282;p50"/>
          <p:cNvPicPr preferRelativeResize="0"/>
          <p:nvPr/>
        </p:nvPicPr>
        <p:blipFill rotWithShape="1">
          <a:blip r:embed="rId4">
            <a:alphaModFix/>
          </a:blip>
          <a:srcRect/>
          <a:stretch/>
        </p:blipFill>
        <p:spPr>
          <a:xfrm>
            <a:off x="599884" y="796125"/>
            <a:ext cx="7683464" cy="3551248"/>
          </a:xfrm>
          <a:prstGeom prst="rect">
            <a:avLst/>
          </a:prstGeom>
          <a:noFill/>
          <a:ln>
            <a:noFill/>
          </a:ln>
        </p:spPr>
      </p:pic>
      <p:sp>
        <p:nvSpPr>
          <p:cNvPr id="283" name="Google Shape;283;p50"/>
          <p:cNvSpPr txBox="1"/>
          <p:nvPr/>
        </p:nvSpPr>
        <p:spPr>
          <a:xfrm>
            <a:off x="0" y="4386550"/>
            <a:ext cx="9144000" cy="5826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 sz="1400" b="0" i="0" u="none" strike="noStrike" cap="none" dirty="0">
                <a:solidFill>
                  <a:srgbClr val="000000"/>
                </a:solidFill>
                <a:latin typeface="Arial"/>
                <a:ea typeface="Arial"/>
                <a:cs typeface="Arial"/>
                <a:sym typeface="Arial"/>
              </a:rPr>
              <a:t>Huggett, J. (2018) Reuse remix recycle: repurposing archaeological digital data. Advances in Archaeological Practice, 6(2), pp. 93-104. (doi:10.1017/aap.2018.1) </a:t>
            </a:r>
            <a:endParaRPr sz="1400" b="0" i="0" u="none" strike="noStrike" cap="none" dirty="0">
              <a:solidFill>
                <a:srgbClr val="000000"/>
              </a:solidFill>
              <a:latin typeface="Arial"/>
              <a:ea typeface="Arial"/>
              <a:cs typeface="Arial"/>
              <a:sym typeface="Arial"/>
            </a:endParaRPr>
          </a:p>
        </p:txBody>
      </p:sp>
    </p:spTree>
    <p:extLst>
      <p:ext uri="{BB962C8B-B14F-4D97-AF65-F5344CB8AC3E}">
        <p14:creationId xmlns:p14="http://schemas.microsoft.com/office/powerpoint/2010/main" val="9148492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82"/>
                                        </p:tgtEl>
                                        <p:attrNameLst>
                                          <p:attrName>style.visibility</p:attrName>
                                        </p:attrNameLst>
                                      </p:cBhvr>
                                      <p:to>
                                        <p:strVal val="visible"/>
                                      </p:to>
                                    </p:set>
                                    <p:animEffect transition="in" filter="fade">
                                      <p:cBhvr>
                                        <p:cTn id="7" dur="1000"/>
                                        <p:tgtEl>
                                          <p:spTgt spid="28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287"/>
        <p:cNvGrpSpPr/>
        <p:nvPr/>
      </p:nvGrpSpPr>
      <p:grpSpPr>
        <a:xfrm>
          <a:off x="0" y="0"/>
          <a:ext cx="0" cy="0"/>
          <a:chOff x="0" y="0"/>
          <a:chExt cx="0" cy="0"/>
        </a:xfrm>
      </p:grpSpPr>
      <p:sp>
        <p:nvSpPr>
          <p:cNvPr id="288" name="Google Shape;288;p51"/>
          <p:cNvSpPr txBox="1">
            <a:spLocks noGrp="1"/>
          </p:cNvSpPr>
          <p:nvPr>
            <p:ph type="title"/>
          </p:nvPr>
        </p:nvSpPr>
        <p:spPr>
          <a:xfrm>
            <a:off x="311700" y="315925"/>
            <a:ext cx="8520600" cy="831300"/>
          </a:xfrm>
          <a:prstGeom prst="rect">
            <a:avLst/>
          </a:prstGeom>
          <a:noFill/>
          <a:ln>
            <a:noFill/>
          </a:ln>
        </p:spPr>
        <p:txBody>
          <a:bodyPr spcFirstLastPara="1" wrap="square" lIns="91425" tIns="91425" rIns="91425" bIns="91425" anchor="b" anchorCtr="0">
            <a:noAutofit/>
          </a:bodyPr>
          <a:lstStyle/>
          <a:p>
            <a:pPr marL="0" lvl="0" indent="0" algn="l" rtl="0">
              <a:lnSpc>
                <a:spcPct val="100000"/>
              </a:lnSpc>
              <a:spcBef>
                <a:spcPts val="0"/>
              </a:spcBef>
              <a:spcAft>
                <a:spcPts val="0"/>
              </a:spcAft>
              <a:buSzPts val="4200"/>
              <a:buNone/>
            </a:pPr>
            <a:r>
              <a:rPr lang="en" dirty="0"/>
              <a:t>Secret Life Of Data Project </a:t>
            </a:r>
            <a:endParaRPr dirty="0"/>
          </a:p>
        </p:txBody>
      </p:sp>
      <p:sp>
        <p:nvSpPr>
          <p:cNvPr id="289" name="Google Shape;289;p51"/>
          <p:cNvSpPr txBox="1">
            <a:spLocks noGrp="1"/>
          </p:cNvSpPr>
          <p:nvPr>
            <p:ph type="body" idx="1"/>
          </p:nvPr>
        </p:nvSpPr>
        <p:spPr>
          <a:xfrm>
            <a:off x="311700" y="1156350"/>
            <a:ext cx="8520600" cy="1854000"/>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0"/>
              </a:spcBef>
              <a:spcAft>
                <a:spcPts val="0"/>
              </a:spcAft>
              <a:buSzPts val="1800"/>
              <a:buNone/>
            </a:pPr>
            <a:r>
              <a:rPr lang="en-US" sz="1800" dirty="0"/>
              <a:t>SLO-Data is a 3-year NEH-funded collaborative research project</a:t>
            </a:r>
          </a:p>
          <a:p>
            <a:pPr marL="0" lvl="0" indent="0" algn="l" rtl="0">
              <a:lnSpc>
                <a:spcPct val="115000"/>
              </a:lnSpc>
              <a:spcBef>
                <a:spcPts val="1600"/>
              </a:spcBef>
              <a:spcAft>
                <a:spcPts val="0"/>
              </a:spcAft>
              <a:buSzPts val="1800"/>
              <a:buNone/>
            </a:pPr>
            <a:r>
              <a:rPr lang="en-US" sz="1800" dirty="0"/>
              <a:t>Data Lifecycle across four archaeological projects</a:t>
            </a:r>
          </a:p>
          <a:p>
            <a:pPr marL="0" lvl="0" indent="0" algn="l" rtl="0">
              <a:lnSpc>
                <a:spcPct val="115000"/>
              </a:lnSpc>
              <a:spcBef>
                <a:spcPts val="1600"/>
              </a:spcBef>
              <a:spcAft>
                <a:spcPts val="1600"/>
              </a:spcAft>
              <a:buSzPts val="1800"/>
              <a:buNone/>
            </a:pPr>
            <a:r>
              <a:rPr lang="en-US" sz="1800" dirty="0"/>
              <a:t>Focus on data creation and management to understand how these practices impact when and how data are (or are not ) reused</a:t>
            </a:r>
          </a:p>
        </p:txBody>
      </p:sp>
      <p:pic>
        <p:nvPicPr>
          <p:cNvPr id="290" name="Google Shape;290;p51"/>
          <p:cNvPicPr preferRelativeResize="0"/>
          <p:nvPr/>
        </p:nvPicPr>
        <p:blipFill rotWithShape="1">
          <a:blip r:embed="rId3">
            <a:alphaModFix/>
          </a:blip>
          <a:srcRect/>
          <a:stretch/>
        </p:blipFill>
        <p:spPr>
          <a:xfrm>
            <a:off x="356000" y="3133738"/>
            <a:ext cx="952500" cy="1190625"/>
          </a:xfrm>
          <a:prstGeom prst="rect">
            <a:avLst/>
          </a:prstGeom>
          <a:noFill/>
          <a:ln>
            <a:noFill/>
          </a:ln>
        </p:spPr>
      </p:pic>
      <p:sp>
        <p:nvSpPr>
          <p:cNvPr id="291" name="Google Shape;291;p51"/>
          <p:cNvSpPr txBox="1"/>
          <p:nvPr/>
        </p:nvSpPr>
        <p:spPr>
          <a:xfrm>
            <a:off x="337450" y="4302700"/>
            <a:ext cx="1219200" cy="720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Ixchel Faniel</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Senior Research Scientist</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OCLC</a:t>
            </a:r>
            <a:endParaRPr sz="1000" b="0" i="0" u="none" strike="noStrike" cap="none">
              <a:solidFill>
                <a:srgbClr val="000000"/>
              </a:solidFill>
              <a:latin typeface="Open Sans"/>
              <a:ea typeface="Open Sans"/>
              <a:cs typeface="Open Sans"/>
              <a:sym typeface="Open Sans"/>
            </a:endParaRPr>
          </a:p>
        </p:txBody>
      </p:sp>
      <p:pic>
        <p:nvPicPr>
          <p:cNvPr id="292" name="Google Shape;292;p51"/>
          <p:cNvPicPr preferRelativeResize="0"/>
          <p:nvPr/>
        </p:nvPicPr>
        <p:blipFill rotWithShape="1">
          <a:blip r:embed="rId4">
            <a:alphaModFix/>
          </a:blip>
          <a:srcRect/>
          <a:stretch/>
        </p:blipFill>
        <p:spPr>
          <a:xfrm>
            <a:off x="1554500" y="3079213"/>
            <a:ext cx="1219200" cy="1219200"/>
          </a:xfrm>
          <a:prstGeom prst="rect">
            <a:avLst/>
          </a:prstGeom>
          <a:noFill/>
          <a:ln>
            <a:noFill/>
          </a:ln>
        </p:spPr>
      </p:pic>
      <p:sp>
        <p:nvSpPr>
          <p:cNvPr id="293" name="Google Shape;293;p51"/>
          <p:cNvSpPr txBox="1"/>
          <p:nvPr/>
        </p:nvSpPr>
        <p:spPr>
          <a:xfrm>
            <a:off x="1554500" y="4298425"/>
            <a:ext cx="1328700" cy="720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 sz="1000" b="0" i="0" u="none" strike="noStrike" cap="none" dirty="0">
                <a:solidFill>
                  <a:srgbClr val="000000"/>
                </a:solidFill>
                <a:latin typeface="Open Sans"/>
                <a:ea typeface="Open Sans"/>
                <a:cs typeface="Open Sans"/>
                <a:sym typeface="Open Sans"/>
              </a:rPr>
              <a:t>Sarah Kansa</a:t>
            </a:r>
            <a:endParaRPr sz="1000" b="0" i="0" u="none" strike="noStrike" cap="none" dirty="0">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dirty="0">
                <a:solidFill>
                  <a:srgbClr val="000000"/>
                </a:solidFill>
                <a:latin typeface="Open Sans"/>
                <a:ea typeface="Open Sans"/>
                <a:cs typeface="Open Sans"/>
                <a:sym typeface="Open Sans"/>
              </a:rPr>
              <a:t>Executive Director</a:t>
            </a:r>
            <a:endParaRPr sz="1000" b="0" i="0" u="none" strike="noStrike" cap="none" dirty="0">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dirty="0">
                <a:solidFill>
                  <a:srgbClr val="000000"/>
                </a:solidFill>
                <a:latin typeface="Open Sans"/>
                <a:ea typeface="Open Sans"/>
                <a:cs typeface="Open Sans"/>
                <a:sym typeface="Open Sans"/>
              </a:rPr>
              <a:t>Alexandria Archive</a:t>
            </a:r>
            <a:endParaRPr sz="1000" b="0" i="0" u="none" strike="noStrike" cap="none" dirty="0">
              <a:solidFill>
                <a:srgbClr val="000000"/>
              </a:solidFill>
              <a:latin typeface="Open Sans"/>
              <a:ea typeface="Open Sans"/>
              <a:cs typeface="Open Sans"/>
              <a:sym typeface="Open Sans"/>
            </a:endParaRPr>
          </a:p>
        </p:txBody>
      </p:sp>
      <p:pic>
        <p:nvPicPr>
          <p:cNvPr id="294" name="Google Shape;294;p51"/>
          <p:cNvPicPr preferRelativeResize="0"/>
          <p:nvPr/>
        </p:nvPicPr>
        <p:blipFill rotWithShape="1">
          <a:blip r:embed="rId5">
            <a:alphaModFix/>
          </a:blip>
          <a:srcRect/>
          <a:stretch/>
        </p:blipFill>
        <p:spPr>
          <a:xfrm>
            <a:off x="3129200" y="3079225"/>
            <a:ext cx="1219200" cy="1219200"/>
          </a:xfrm>
          <a:prstGeom prst="rect">
            <a:avLst/>
          </a:prstGeom>
          <a:noFill/>
          <a:ln>
            <a:noFill/>
          </a:ln>
        </p:spPr>
      </p:pic>
      <p:sp>
        <p:nvSpPr>
          <p:cNvPr id="295" name="Google Shape;295;p51"/>
          <p:cNvSpPr txBox="1"/>
          <p:nvPr/>
        </p:nvSpPr>
        <p:spPr>
          <a:xfrm>
            <a:off x="3129200" y="4298425"/>
            <a:ext cx="1444500" cy="720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Eric Kansa</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Technology Director</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Alexandria Archive</a:t>
            </a:r>
            <a:endParaRPr sz="1000" b="0" i="0" u="none" strike="noStrike" cap="none">
              <a:solidFill>
                <a:srgbClr val="000000"/>
              </a:solidFill>
              <a:latin typeface="Open Sans"/>
              <a:ea typeface="Open Sans"/>
              <a:cs typeface="Open Sans"/>
              <a:sym typeface="Open Sans"/>
            </a:endParaRPr>
          </a:p>
        </p:txBody>
      </p:sp>
      <p:pic>
        <p:nvPicPr>
          <p:cNvPr id="296" name="Google Shape;296;p51"/>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6146249" y="3079236"/>
            <a:ext cx="1328700" cy="1299700"/>
          </a:xfrm>
          <a:prstGeom prst="rect">
            <a:avLst/>
          </a:prstGeom>
          <a:noFill/>
          <a:ln>
            <a:noFill/>
          </a:ln>
        </p:spPr>
      </p:pic>
      <p:sp>
        <p:nvSpPr>
          <p:cNvPr id="297" name="Google Shape;297;p51"/>
          <p:cNvSpPr txBox="1"/>
          <p:nvPr/>
        </p:nvSpPr>
        <p:spPr>
          <a:xfrm>
            <a:off x="6146250" y="4338675"/>
            <a:ext cx="1609500" cy="720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Ran Boytner</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Executive Director</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Institute for Field Research</a:t>
            </a:r>
            <a:endParaRPr sz="1000" b="0" i="0" u="none" strike="noStrike" cap="none">
              <a:solidFill>
                <a:srgbClr val="000000"/>
              </a:solidFill>
              <a:latin typeface="Open Sans"/>
              <a:ea typeface="Open Sans"/>
              <a:cs typeface="Open Sans"/>
              <a:sym typeface="Open Sans"/>
            </a:endParaRPr>
          </a:p>
        </p:txBody>
      </p:sp>
      <p:pic>
        <p:nvPicPr>
          <p:cNvPr id="298" name="Google Shape;298;p51"/>
          <p:cNvPicPr preferRelativeResize="0"/>
          <p:nvPr/>
        </p:nvPicPr>
        <p:blipFill rotWithShape="1">
          <a:blip r:embed="rId7" cstate="screen">
            <a:alphaModFix/>
            <a:extLst>
              <a:ext uri="{28A0092B-C50C-407E-A947-70E740481C1C}">
                <a14:useLocalDpi xmlns:a14="http://schemas.microsoft.com/office/drawing/2010/main"/>
              </a:ext>
            </a:extLst>
          </a:blip>
          <a:srcRect/>
          <a:stretch/>
        </p:blipFill>
        <p:spPr>
          <a:xfrm>
            <a:off x="7755750" y="3079200"/>
            <a:ext cx="1190625" cy="1190625"/>
          </a:xfrm>
          <a:prstGeom prst="rect">
            <a:avLst/>
          </a:prstGeom>
          <a:noFill/>
          <a:ln>
            <a:noFill/>
          </a:ln>
        </p:spPr>
      </p:pic>
      <p:sp>
        <p:nvSpPr>
          <p:cNvPr id="299" name="Google Shape;299;p51"/>
          <p:cNvSpPr txBox="1"/>
          <p:nvPr/>
        </p:nvSpPr>
        <p:spPr>
          <a:xfrm>
            <a:off x="7734800" y="4269825"/>
            <a:ext cx="1409100" cy="720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Anne Austin</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Assistant Professor</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University of Missouri--St. Louis</a:t>
            </a:r>
            <a:endParaRPr sz="1000" b="0" i="0" u="none" strike="noStrike" cap="none">
              <a:solidFill>
                <a:srgbClr val="000000"/>
              </a:solidFill>
              <a:latin typeface="Open Sans"/>
              <a:ea typeface="Open Sans"/>
              <a:cs typeface="Open Sans"/>
              <a:sym typeface="Open Sans"/>
            </a:endParaRPr>
          </a:p>
        </p:txBody>
      </p:sp>
      <p:sp>
        <p:nvSpPr>
          <p:cNvPr id="300" name="Google Shape;300;p51"/>
          <p:cNvSpPr txBox="1"/>
          <p:nvPr/>
        </p:nvSpPr>
        <p:spPr>
          <a:xfrm>
            <a:off x="4637725" y="4338675"/>
            <a:ext cx="1444500" cy="720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Jennifer Jacobs</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Research Consultant</a:t>
            </a:r>
            <a:endParaRPr sz="1000" b="0" i="0" u="none" strike="noStrike" cap="none">
              <a:solidFill>
                <a:srgbClr val="000000"/>
              </a:solidFill>
              <a:latin typeface="Open Sans"/>
              <a:ea typeface="Open Sans"/>
              <a:cs typeface="Open Sans"/>
              <a:sym typeface="Open Sans"/>
            </a:endParaRPr>
          </a:p>
          <a:p>
            <a:pPr marL="0" marR="0" lvl="0" indent="0" algn="l" rtl="0">
              <a:lnSpc>
                <a:spcPct val="100000"/>
              </a:lnSpc>
              <a:spcBef>
                <a:spcPts val="0"/>
              </a:spcBef>
              <a:spcAft>
                <a:spcPts val="0"/>
              </a:spcAft>
              <a:buClr>
                <a:srgbClr val="000000"/>
              </a:buClr>
              <a:buSzPts val="1000"/>
              <a:buFont typeface="Arial"/>
              <a:buNone/>
            </a:pPr>
            <a:r>
              <a:rPr lang="en" sz="1000" b="0" i="0" u="none" strike="noStrike" cap="none">
                <a:solidFill>
                  <a:srgbClr val="000000"/>
                </a:solidFill>
                <a:latin typeface="Open Sans"/>
                <a:ea typeface="Open Sans"/>
                <a:cs typeface="Open Sans"/>
                <a:sym typeface="Open Sans"/>
              </a:rPr>
              <a:t>Alexandria Archive</a:t>
            </a:r>
            <a:endParaRPr sz="1000" b="0" i="0" u="none" strike="noStrike" cap="none">
              <a:solidFill>
                <a:srgbClr val="000000"/>
              </a:solidFill>
              <a:latin typeface="Open Sans"/>
              <a:ea typeface="Open Sans"/>
              <a:cs typeface="Open Sans"/>
              <a:sym typeface="Open Sans"/>
            </a:endParaRPr>
          </a:p>
        </p:txBody>
      </p:sp>
      <p:pic>
        <p:nvPicPr>
          <p:cNvPr id="301" name="Google Shape;301;p51"/>
          <p:cNvPicPr preferRelativeResize="0"/>
          <p:nvPr/>
        </p:nvPicPr>
        <p:blipFill rotWithShape="1">
          <a:blip r:embed="rId8" cstate="screen">
            <a:alphaModFix/>
            <a:extLst>
              <a:ext uri="{28A0092B-C50C-407E-A947-70E740481C1C}">
                <a14:useLocalDpi xmlns:a14="http://schemas.microsoft.com/office/drawing/2010/main"/>
              </a:ext>
            </a:extLst>
          </a:blip>
          <a:srcRect/>
          <a:stretch/>
        </p:blipFill>
        <p:spPr>
          <a:xfrm>
            <a:off x="4729299" y="3099325"/>
            <a:ext cx="1159412" cy="1259474"/>
          </a:xfrm>
          <a:prstGeom prst="rect">
            <a:avLst/>
          </a:prstGeom>
          <a:noFill/>
          <a:ln>
            <a:noFill/>
          </a:ln>
        </p:spPr>
      </p:pic>
    </p:spTree>
    <p:extLst>
      <p:ext uri="{BB962C8B-B14F-4D97-AF65-F5344CB8AC3E}">
        <p14:creationId xmlns:p14="http://schemas.microsoft.com/office/powerpoint/2010/main" val="287941738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305"/>
        <p:cNvGrpSpPr/>
        <p:nvPr/>
      </p:nvGrpSpPr>
      <p:grpSpPr>
        <a:xfrm>
          <a:off x="0" y="0"/>
          <a:ext cx="0" cy="0"/>
          <a:chOff x="0" y="0"/>
          <a:chExt cx="0" cy="0"/>
        </a:xfrm>
      </p:grpSpPr>
      <p:grpSp>
        <p:nvGrpSpPr>
          <p:cNvPr id="306" name="Google Shape;306;p52"/>
          <p:cNvGrpSpPr/>
          <p:nvPr/>
        </p:nvGrpSpPr>
        <p:grpSpPr>
          <a:xfrm>
            <a:off x="2572637" y="569734"/>
            <a:ext cx="3998785" cy="3977089"/>
            <a:chOff x="1398182" y="39979"/>
            <a:chExt cx="5331714" cy="5302786"/>
          </a:xfrm>
        </p:grpSpPr>
        <p:sp>
          <p:nvSpPr>
            <p:cNvPr id="307" name="Google Shape;307;p52"/>
            <p:cNvSpPr/>
            <p:nvPr/>
          </p:nvSpPr>
          <p:spPr>
            <a:xfrm>
              <a:off x="1842346" y="321750"/>
              <a:ext cx="4551600" cy="4551600"/>
            </a:xfrm>
            <a:prstGeom prst="pie">
              <a:avLst>
                <a:gd name="adj1" fmla="val 16200000"/>
                <a:gd name="adj2" fmla="val 19800000"/>
              </a:avLst>
            </a:prstGeom>
            <a:gradFill>
              <a:gsLst>
                <a:gs pos="0">
                  <a:srgbClr val="BFDDA6"/>
                </a:gs>
                <a:gs pos="50000">
                  <a:srgbClr val="B5D798"/>
                </a:gs>
                <a:gs pos="100000">
                  <a:srgbClr val="ABD585"/>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08" name="Google Shape;308;p52"/>
            <p:cNvSpPr txBox="1"/>
            <p:nvPr/>
          </p:nvSpPr>
          <p:spPr>
            <a:xfrm>
              <a:off x="4226560" y="903173"/>
              <a:ext cx="1192200" cy="921300"/>
            </a:xfrm>
            <a:prstGeom prst="rect">
              <a:avLst/>
            </a:prstGeom>
            <a:noFill/>
            <a:ln>
              <a:noFill/>
            </a:ln>
          </p:spPr>
          <p:txBody>
            <a:bodyPr spcFirstLastPara="1" wrap="square" lIns="23825" tIns="23825" rIns="23825" bIns="23825" anchor="ctr" anchorCtr="0">
              <a:noAutofit/>
            </a:bodyPr>
            <a:lstStyle/>
            <a:p>
              <a:pPr marL="0" marR="0" lvl="0" indent="0" algn="ctr" rtl="0">
                <a:lnSpc>
                  <a:spcPct val="90000"/>
                </a:lnSpc>
                <a:spcBef>
                  <a:spcPts val="0"/>
                </a:spcBef>
                <a:spcAft>
                  <a:spcPts val="0"/>
                </a:spcAft>
                <a:buClr>
                  <a:srgbClr val="000000"/>
                </a:buClr>
                <a:buSzPts val="1900"/>
                <a:buFont typeface="Arial"/>
                <a:buNone/>
              </a:pPr>
              <a:r>
                <a:rPr lang="en" sz="1900" b="0" i="0" u="none" strike="noStrike" cap="none">
                  <a:solidFill>
                    <a:schemeClr val="dk1"/>
                  </a:solidFill>
                  <a:latin typeface="Calibri"/>
                  <a:ea typeface="Calibri"/>
                  <a:cs typeface="Calibri"/>
                  <a:sym typeface="Calibri"/>
                </a:rPr>
                <a:t>Create</a:t>
              </a:r>
              <a:endParaRPr sz="1900" b="0" i="0" u="none" strike="noStrike" cap="none">
                <a:solidFill>
                  <a:schemeClr val="dk1"/>
                </a:solidFill>
                <a:latin typeface="Calibri"/>
                <a:ea typeface="Calibri"/>
                <a:cs typeface="Calibri"/>
                <a:sym typeface="Calibri"/>
              </a:endParaRPr>
            </a:p>
          </p:txBody>
        </p:sp>
        <p:sp>
          <p:nvSpPr>
            <p:cNvPr id="309" name="Google Shape;309;p52"/>
            <p:cNvSpPr/>
            <p:nvPr/>
          </p:nvSpPr>
          <p:spPr>
            <a:xfrm>
              <a:off x="1896533" y="415493"/>
              <a:ext cx="4551600" cy="4551600"/>
            </a:xfrm>
            <a:prstGeom prst="pie">
              <a:avLst>
                <a:gd name="adj1" fmla="val 19800000"/>
                <a:gd name="adj2" fmla="val 1800000"/>
              </a:avLst>
            </a:prstGeom>
            <a:gradFill>
              <a:gsLst>
                <a:gs pos="0">
                  <a:srgbClr val="A1D3E4"/>
                </a:gs>
                <a:gs pos="50000">
                  <a:srgbClr val="93CCDF"/>
                </a:gs>
                <a:gs pos="100000">
                  <a:srgbClr val="7FC7DE"/>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10" name="Google Shape;310;p52"/>
            <p:cNvSpPr txBox="1"/>
            <p:nvPr/>
          </p:nvSpPr>
          <p:spPr>
            <a:xfrm>
              <a:off x="4985173" y="2257840"/>
              <a:ext cx="1246200" cy="894000"/>
            </a:xfrm>
            <a:prstGeom prst="rect">
              <a:avLst/>
            </a:prstGeom>
            <a:noFill/>
            <a:ln>
              <a:noFill/>
            </a:ln>
          </p:spPr>
          <p:txBody>
            <a:bodyPr spcFirstLastPara="1" wrap="square" lIns="23825" tIns="23825" rIns="23825" bIns="23825" anchor="ctr" anchorCtr="0">
              <a:noAutofit/>
            </a:bodyPr>
            <a:lstStyle/>
            <a:p>
              <a:pPr marL="0" marR="0" lvl="0" indent="0" algn="ctr" rtl="0">
                <a:lnSpc>
                  <a:spcPct val="90000"/>
                </a:lnSpc>
                <a:spcBef>
                  <a:spcPts val="0"/>
                </a:spcBef>
                <a:spcAft>
                  <a:spcPts val="0"/>
                </a:spcAft>
                <a:buClr>
                  <a:srgbClr val="000000"/>
                </a:buClr>
                <a:buSzPts val="1900"/>
                <a:buFont typeface="Arial"/>
                <a:buNone/>
              </a:pPr>
              <a:r>
                <a:rPr lang="en" sz="1900" b="0" i="0" u="none" strike="noStrike" cap="none">
                  <a:solidFill>
                    <a:schemeClr val="dk1"/>
                  </a:solidFill>
                  <a:latin typeface="Calibri"/>
                  <a:ea typeface="Calibri"/>
                  <a:cs typeface="Calibri"/>
                  <a:sym typeface="Calibri"/>
                </a:rPr>
                <a:t>Process</a:t>
              </a:r>
              <a:endParaRPr sz="1900" b="0" i="0" u="none" strike="noStrike" cap="none">
                <a:solidFill>
                  <a:schemeClr val="dk1"/>
                </a:solidFill>
                <a:latin typeface="Calibri"/>
                <a:ea typeface="Calibri"/>
                <a:cs typeface="Calibri"/>
                <a:sym typeface="Calibri"/>
              </a:endParaRPr>
            </a:p>
          </p:txBody>
        </p:sp>
        <p:sp>
          <p:nvSpPr>
            <p:cNvPr id="311" name="Google Shape;311;p52"/>
            <p:cNvSpPr/>
            <p:nvPr/>
          </p:nvSpPr>
          <p:spPr>
            <a:xfrm>
              <a:off x="1842346" y="509236"/>
              <a:ext cx="4551600" cy="4551600"/>
            </a:xfrm>
            <a:prstGeom prst="pie">
              <a:avLst>
                <a:gd name="adj1" fmla="val 1800000"/>
                <a:gd name="adj2" fmla="val 5400000"/>
              </a:avLst>
            </a:prstGeom>
            <a:gradFill>
              <a:gsLst>
                <a:gs pos="0">
                  <a:srgbClr val="9BB4D5"/>
                </a:gs>
                <a:gs pos="50000">
                  <a:srgbClr val="8EA8CB"/>
                </a:gs>
                <a:gs pos="100000">
                  <a:srgbClr val="799BC7"/>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12" name="Google Shape;312;p52"/>
            <p:cNvSpPr txBox="1"/>
            <p:nvPr/>
          </p:nvSpPr>
          <p:spPr>
            <a:xfrm>
              <a:off x="4226560" y="3585413"/>
              <a:ext cx="1192200" cy="921300"/>
            </a:xfrm>
            <a:prstGeom prst="rect">
              <a:avLst/>
            </a:prstGeom>
            <a:noFill/>
            <a:ln>
              <a:noFill/>
            </a:ln>
          </p:spPr>
          <p:txBody>
            <a:bodyPr spcFirstLastPara="1" wrap="square" lIns="23825" tIns="23825" rIns="23825" bIns="23825" anchor="ctr" anchorCtr="0">
              <a:noAutofit/>
            </a:bodyPr>
            <a:lstStyle/>
            <a:p>
              <a:pPr marL="0" marR="0" lvl="0" indent="0" algn="ctr" rtl="0">
                <a:lnSpc>
                  <a:spcPct val="90000"/>
                </a:lnSpc>
                <a:spcBef>
                  <a:spcPts val="0"/>
                </a:spcBef>
                <a:spcAft>
                  <a:spcPts val="0"/>
                </a:spcAft>
                <a:buClr>
                  <a:srgbClr val="000000"/>
                </a:buClr>
                <a:buSzPts val="1900"/>
                <a:buFont typeface="Arial"/>
                <a:buNone/>
              </a:pPr>
              <a:r>
                <a:rPr lang="en" sz="1900" b="0" i="0" u="none" strike="noStrike" cap="none">
                  <a:solidFill>
                    <a:schemeClr val="dk1"/>
                  </a:solidFill>
                  <a:latin typeface="Calibri"/>
                  <a:ea typeface="Calibri"/>
                  <a:cs typeface="Calibri"/>
                  <a:sym typeface="Calibri"/>
                </a:rPr>
                <a:t>Analyze</a:t>
              </a:r>
              <a:endParaRPr sz="1900" b="0" i="0" u="none" strike="noStrike" cap="none">
                <a:solidFill>
                  <a:schemeClr val="dk1"/>
                </a:solidFill>
                <a:latin typeface="Calibri"/>
                <a:ea typeface="Calibri"/>
                <a:cs typeface="Calibri"/>
                <a:sym typeface="Calibri"/>
              </a:endParaRPr>
            </a:p>
          </p:txBody>
        </p:sp>
        <p:sp>
          <p:nvSpPr>
            <p:cNvPr id="313" name="Google Shape;313;p52"/>
            <p:cNvSpPr/>
            <p:nvPr/>
          </p:nvSpPr>
          <p:spPr>
            <a:xfrm>
              <a:off x="1733973" y="509236"/>
              <a:ext cx="4551600" cy="4551600"/>
            </a:xfrm>
            <a:prstGeom prst="pie">
              <a:avLst>
                <a:gd name="adj1" fmla="val 5400000"/>
                <a:gd name="adj2" fmla="val 9000000"/>
              </a:avLst>
            </a:prstGeom>
            <a:gradFill>
              <a:gsLst>
                <a:gs pos="0">
                  <a:srgbClr val="DFA49B"/>
                </a:gs>
                <a:gs pos="50000">
                  <a:srgbClr val="D5978D"/>
                </a:gs>
                <a:gs pos="100000">
                  <a:srgbClr val="D38578"/>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14" name="Google Shape;314;p52"/>
            <p:cNvSpPr txBox="1"/>
            <p:nvPr/>
          </p:nvSpPr>
          <p:spPr>
            <a:xfrm>
              <a:off x="2385198" y="3585401"/>
              <a:ext cx="1516200" cy="921300"/>
            </a:xfrm>
            <a:prstGeom prst="rect">
              <a:avLst/>
            </a:prstGeom>
            <a:noFill/>
            <a:ln>
              <a:noFill/>
            </a:ln>
          </p:spPr>
          <p:txBody>
            <a:bodyPr spcFirstLastPara="1" wrap="square" lIns="23825" tIns="23825" rIns="23825" bIns="23825" anchor="ctr" anchorCtr="0">
              <a:noAutofit/>
            </a:bodyPr>
            <a:lstStyle/>
            <a:p>
              <a:pPr marL="0" marR="0" lvl="0" indent="0" algn="ctr" rtl="0">
                <a:lnSpc>
                  <a:spcPct val="90000"/>
                </a:lnSpc>
                <a:spcBef>
                  <a:spcPts val="0"/>
                </a:spcBef>
                <a:spcAft>
                  <a:spcPts val="0"/>
                </a:spcAft>
                <a:buClr>
                  <a:srgbClr val="000000"/>
                </a:buClr>
                <a:buSzPts val="1900"/>
                <a:buFont typeface="Arial"/>
                <a:buNone/>
              </a:pPr>
              <a:r>
                <a:rPr lang="en" sz="1900" b="0" i="0" u="none" strike="noStrike" cap="none">
                  <a:solidFill>
                    <a:schemeClr val="dk1"/>
                  </a:solidFill>
                  <a:latin typeface="Calibri"/>
                  <a:ea typeface="Calibri"/>
                  <a:cs typeface="Calibri"/>
                  <a:sym typeface="Calibri"/>
                </a:rPr>
                <a:t>Preserve</a:t>
              </a:r>
              <a:endParaRPr sz="1900" b="0" i="0" u="none" strike="noStrike" cap="none">
                <a:solidFill>
                  <a:schemeClr val="dk1"/>
                </a:solidFill>
                <a:latin typeface="Calibri"/>
                <a:ea typeface="Calibri"/>
                <a:cs typeface="Calibri"/>
                <a:sym typeface="Calibri"/>
              </a:endParaRPr>
            </a:p>
          </p:txBody>
        </p:sp>
        <p:sp>
          <p:nvSpPr>
            <p:cNvPr id="315" name="Google Shape;315;p52"/>
            <p:cNvSpPr/>
            <p:nvPr/>
          </p:nvSpPr>
          <p:spPr>
            <a:xfrm>
              <a:off x="1679786" y="415493"/>
              <a:ext cx="4551600" cy="4551600"/>
            </a:xfrm>
            <a:prstGeom prst="pie">
              <a:avLst>
                <a:gd name="adj1" fmla="val 9000000"/>
                <a:gd name="adj2" fmla="val 12600000"/>
              </a:avLst>
            </a:prstGeom>
            <a:gradFill>
              <a:gsLst>
                <a:gs pos="0">
                  <a:srgbClr val="F9CA9D"/>
                </a:gs>
                <a:gs pos="50000">
                  <a:srgbClr val="F7C18F"/>
                </a:gs>
                <a:gs pos="100000">
                  <a:srgbClr val="FBBA7A"/>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16" name="Google Shape;316;p52"/>
            <p:cNvSpPr txBox="1"/>
            <p:nvPr/>
          </p:nvSpPr>
          <p:spPr>
            <a:xfrm>
              <a:off x="1896533" y="2257840"/>
              <a:ext cx="1246200" cy="894000"/>
            </a:xfrm>
            <a:prstGeom prst="rect">
              <a:avLst/>
            </a:prstGeom>
            <a:noFill/>
            <a:ln>
              <a:noFill/>
            </a:ln>
          </p:spPr>
          <p:txBody>
            <a:bodyPr spcFirstLastPara="1" wrap="square" lIns="23825" tIns="23825" rIns="23825" bIns="23825" anchor="ctr" anchorCtr="0">
              <a:noAutofit/>
            </a:bodyPr>
            <a:lstStyle/>
            <a:p>
              <a:pPr marL="0" marR="0" lvl="0" indent="0" algn="ctr" rtl="0">
                <a:lnSpc>
                  <a:spcPct val="90000"/>
                </a:lnSpc>
                <a:spcBef>
                  <a:spcPts val="0"/>
                </a:spcBef>
                <a:spcAft>
                  <a:spcPts val="0"/>
                </a:spcAft>
                <a:buClr>
                  <a:srgbClr val="000000"/>
                </a:buClr>
                <a:buSzPts val="1900"/>
                <a:buFont typeface="Arial"/>
                <a:buNone/>
              </a:pPr>
              <a:r>
                <a:rPr lang="en" sz="1900" b="0" i="0" u="none" strike="noStrike" cap="none">
                  <a:solidFill>
                    <a:schemeClr val="dk1"/>
                  </a:solidFill>
                  <a:latin typeface="Calibri"/>
                  <a:ea typeface="Calibri"/>
                  <a:cs typeface="Calibri"/>
                  <a:sym typeface="Calibri"/>
                </a:rPr>
                <a:t>Share</a:t>
              </a:r>
              <a:endParaRPr sz="1900" b="0" i="0" u="none" strike="noStrike" cap="none">
                <a:solidFill>
                  <a:schemeClr val="dk1"/>
                </a:solidFill>
                <a:latin typeface="Calibri"/>
                <a:ea typeface="Calibri"/>
                <a:cs typeface="Calibri"/>
                <a:sym typeface="Calibri"/>
              </a:endParaRPr>
            </a:p>
          </p:txBody>
        </p:sp>
        <p:sp>
          <p:nvSpPr>
            <p:cNvPr id="317" name="Google Shape;317;p52"/>
            <p:cNvSpPr/>
            <p:nvPr/>
          </p:nvSpPr>
          <p:spPr>
            <a:xfrm>
              <a:off x="1733973" y="321750"/>
              <a:ext cx="4551600" cy="4551600"/>
            </a:xfrm>
            <a:prstGeom prst="pie">
              <a:avLst>
                <a:gd name="adj1" fmla="val 12600000"/>
                <a:gd name="adj2" fmla="val 16200000"/>
              </a:avLst>
            </a:prstGeom>
            <a:gradFill>
              <a:gsLst>
                <a:gs pos="0">
                  <a:srgbClr val="E9EB9B"/>
                </a:gs>
                <a:gs pos="100000">
                  <a:srgbClr val="F4E06A"/>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18" name="Google Shape;318;p52"/>
            <p:cNvSpPr txBox="1"/>
            <p:nvPr/>
          </p:nvSpPr>
          <p:spPr>
            <a:xfrm>
              <a:off x="2709333" y="903173"/>
              <a:ext cx="1192200" cy="921300"/>
            </a:xfrm>
            <a:prstGeom prst="rect">
              <a:avLst/>
            </a:prstGeom>
            <a:noFill/>
            <a:ln>
              <a:noFill/>
            </a:ln>
          </p:spPr>
          <p:txBody>
            <a:bodyPr spcFirstLastPara="1" wrap="square" lIns="23825" tIns="23825" rIns="23825" bIns="23825" anchor="ctr" anchorCtr="0">
              <a:noAutofit/>
            </a:bodyPr>
            <a:lstStyle/>
            <a:p>
              <a:pPr marL="0" marR="0" lvl="0" indent="0" algn="ctr" rtl="0">
                <a:lnSpc>
                  <a:spcPct val="90000"/>
                </a:lnSpc>
                <a:spcBef>
                  <a:spcPts val="0"/>
                </a:spcBef>
                <a:spcAft>
                  <a:spcPts val="0"/>
                </a:spcAft>
                <a:buClr>
                  <a:srgbClr val="000000"/>
                </a:buClr>
                <a:buSzPts val="1900"/>
                <a:buFont typeface="Arial"/>
                <a:buNone/>
              </a:pPr>
              <a:r>
                <a:rPr lang="en" sz="1900" b="0" i="0" u="none" strike="noStrike" cap="none">
                  <a:solidFill>
                    <a:schemeClr val="dk1"/>
                  </a:solidFill>
                  <a:latin typeface="Calibri"/>
                  <a:ea typeface="Calibri"/>
                  <a:cs typeface="Calibri"/>
                  <a:sym typeface="Calibri"/>
                </a:rPr>
                <a:t>Reuse</a:t>
              </a:r>
              <a:endParaRPr sz="1900" b="0" i="0" u="none" strike="noStrike" cap="none">
                <a:solidFill>
                  <a:schemeClr val="dk1"/>
                </a:solidFill>
                <a:latin typeface="Calibri"/>
                <a:ea typeface="Calibri"/>
                <a:cs typeface="Calibri"/>
                <a:sym typeface="Calibri"/>
              </a:endParaRPr>
            </a:p>
          </p:txBody>
        </p:sp>
        <p:sp>
          <p:nvSpPr>
            <p:cNvPr id="319" name="Google Shape;319;p52"/>
            <p:cNvSpPr/>
            <p:nvPr/>
          </p:nvSpPr>
          <p:spPr>
            <a:xfrm>
              <a:off x="1560409" y="39979"/>
              <a:ext cx="5115300" cy="5115300"/>
            </a:xfrm>
            <a:custGeom>
              <a:avLst/>
              <a:gdLst/>
              <a:ahLst/>
              <a:cxnLst/>
              <a:rect l="l" t="t" r="r" b="b"/>
              <a:pathLst>
                <a:path w="120000" h="120000" extrusionOk="0">
                  <a:moveTo>
                    <a:pt x="60004" y="4067"/>
                  </a:moveTo>
                  <a:lnTo>
                    <a:pt x="60004" y="4067"/>
                  </a:lnTo>
                  <a:cubicBezTo>
                    <a:pt x="78196" y="4069"/>
                    <a:pt x="95251" y="12917"/>
                    <a:pt x="105727" y="27790"/>
                  </a:cubicBezTo>
                  <a:lnTo>
                    <a:pt x="109239" y="25763"/>
                  </a:lnTo>
                  <a:lnTo>
                    <a:pt x="105797" y="33559"/>
                  </a:lnTo>
                  <a:lnTo>
                    <a:pt x="96909" y="32882"/>
                  </a:lnTo>
                  <a:lnTo>
                    <a:pt x="100419" y="30855"/>
                  </a:lnTo>
                  <a:cubicBezTo>
                    <a:pt x="91053" y="17867"/>
                    <a:pt x="76017" y="10171"/>
                    <a:pt x="60004" y="10169"/>
                  </a:cubicBezTo>
                  <a:close/>
                </a:path>
              </a:pathLst>
            </a:custGeom>
            <a:gradFill>
              <a:gsLst>
                <a:gs pos="0">
                  <a:srgbClr val="BFDDA6"/>
                </a:gs>
                <a:gs pos="50000">
                  <a:srgbClr val="B5D798"/>
                </a:gs>
                <a:gs pos="100000">
                  <a:srgbClr val="ABD585"/>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20" name="Google Shape;320;p52"/>
            <p:cNvSpPr/>
            <p:nvPr/>
          </p:nvSpPr>
          <p:spPr>
            <a:xfrm>
              <a:off x="1614596" y="133722"/>
              <a:ext cx="5115300" cy="5115300"/>
            </a:xfrm>
            <a:custGeom>
              <a:avLst/>
              <a:gdLst/>
              <a:ahLst/>
              <a:cxnLst/>
              <a:rect l="l" t="t" r="r" b="b"/>
              <a:pathLst>
                <a:path w="120000" h="120000" extrusionOk="0">
                  <a:moveTo>
                    <a:pt x="108439" y="32034"/>
                  </a:moveTo>
                  <a:lnTo>
                    <a:pt x="108439" y="32034"/>
                  </a:lnTo>
                  <a:cubicBezTo>
                    <a:pt x="117536" y="47790"/>
                    <a:pt x="118401" y="66986"/>
                    <a:pt x="110758" y="83496"/>
                  </a:cubicBezTo>
                  <a:lnTo>
                    <a:pt x="114269" y="85523"/>
                  </a:lnTo>
                  <a:lnTo>
                    <a:pt x="105797" y="86441"/>
                  </a:lnTo>
                  <a:lnTo>
                    <a:pt x="101940" y="78405"/>
                  </a:lnTo>
                  <a:lnTo>
                    <a:pt x="105449" y="80431"/>
                  </a:lnTo>
                  <a:cubicBezTo>
                    <a:pt x="112015" y="65825"/>
                    <a:pt x="111162" y="48953"/>
                    <a:pt x="103155" y="35085"/>
                  </a:cubicBezTo>
                  <a:close/>
                </a:path>
              </a:pathLst>
            </a:custGeom>
            <a:gradFill>
              <a:gsLst>
                <a:gs pos="0">
                  <a:srgbClr val="A1D3E4"/>
                </a:gs>
                <a:gs pos="50000">
                  <a:srgbClr val="93CCDF"/>
                </a:gs>
                <a:gs pos="100000">
                  <a:srgbClr val="7FC7DE"/>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21" name="Google Shape;321;p52"/>
            <p:cNvSpPr/>
            <p:nvPr/>
          </p:nvSpPr>
          <p:spPr>
            <a:xfrm>
              <a:off x="1560409" y="227465"/>
              <a:ext cx="5115300" cy="5115300"/>
            </a:xfrm>
            <a:custGeom>
              <a:avLst/>
              <a:gdLst/>
              <a:ahLst/>
              <a:cxnLst/>
              <a:rect l="l" t="t" r="r" b="b"/>
              <a:pathLst>
                <a:path w="120000" h="120000" extrusionOk="0">
                  <a:moveTo>
                    <a:pt x="108439" y="87966"/>
                  </a:moveTo>
                  <a:cubicBezTo>
                    <a:pt x="99343" y="103721"/>
                    <a:pt x="83153" y="114068"/>
                    <a:pt x="65035" y="115706"/>
                  </a:cubicBezTo>
                  <a:lnTo>
                    <a:pt x="65035" y="119760"/>
                  </a:lnTo>
                  <a:lnTo>
                    <a:pt x="60004" y="112882"/>
                  </a:lnTo>
                  <a:lnTo>
                    <a:pt x="65034" y="105523"/>
                  </a:lnTo>
                  <a:lnTo>
                    <a:pt x="65034" y="109576"/>
                  </a:lnTo>
                  <a:lnTo>
                    <a:pt x="65034" y="109576"/>
                  </a:lnTo>
                  <a:cubicBezTo>
                    <a:pt x="80965" y="107958"/>
                    <a:pt x="95148" y="98783"/>
                    <a:pt x="103155" y="84915"/>
                  </a:cubicBezTo>
                  <a:close/>
                </a:path>
              </a:pathLst>
            </a:custGeom>
            <a:gradFill>
              <a:gsLst>
                <a:gs pos="0">
                  <a:srgbClr val="9BB4D5"/>
                </a:gs>
                <a:gs pos="50000">
                  <a:srgbClr val="8EA8CB"/>
                </a:gs>
                <a:gs pos="100000">
                  <a:srgbClr val="799BC7"/>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22" name="Google Shape;322;p52"/>
            <p:cNvSpPr/>
            <p:nvPr/>
          </p:nvSpPr>
          <p:spPr>
            <a:xfrm>
              <a:off x="1452368" y="227465"/>
              <a:ext cx="5115300" cy="5115300"/>
            </a:xfrm>
            <a:custGeom>
              <a:avLst/>
              <a:gdLst/>
              <a:ahLst/>
              <a:cxnLst/>
              <a:rect l="l" t="t" r="r" b="b"/>
              <a:pathLst>
                <a:path w="120000" h="120000" extrusionOk="0">
                  <a:moveTo>
                    <a:pt x="59996" y="115933"/>
                  </a:moveTo>
                  <a:lnTo>
                    <a:pt x="59996" y="115933"/>
                  </a:lnTo>
                  <a:cubicBezTo>
                    <a:pt x="41804" y="115931"/>
                    <a:pt x="24749" y="107083"/>
                    <a:pt x="14273" y="92210"/>
                  </a:cubicBezTo>
                  <a:lnTo>
                    <a:pt x="10761" y="94237"/>
                  </a:lnTo>
                  <a:lnTo>
                    <a:pt x="14203" y="86441"/>
                  </a:lnTo>
                  <a:lnTo>
                    <a:pt x="23091" y="87118"/>
                  </a:lnTo>
                  <a:lnTo>
                    <a:pt x="19581" y="89145"/>
                  </a:lnTo>
                  <a:lnTo>
                    <a:pt x="19581" y="89145"/>
                  </a:lnTo>
                  <a:cubicBezTo>
                    <a:pt x="28947" y="102133"/>
                    <a:pt x="43983" y="109829"/>
                    <a:pt x="59996" y="109831"/>
                  </a:cubicBezTo>
                  <a:close/>
                </a:path>
              </a:pathLst>
            </a:custGeom>
            <a:gradFill>
              <a:gsLst>
                <a:gs pos="0">
                  <a:srgbClr val="DFA49B"/>
                </a:gs>
                <a:gs pos="50000">
                  <a:srgbClr val="D5978D"/>
                </a:gs>
                <a:gs pos="100000">
                  <a:srgbClr val="D38578"/>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23" name="Google Shape;323;p52"/>
            <p:cNvSpPr/>
            <p:nvPr/>
          </p:nvSpPr>
          <p:spPr>
            <a:xfrm>
              <a:off x="1398182" y="133722"/>
              <a:ext cx="5115300" cy="5115300"/>
            </a:xfrm>
            <a:custGeom>
              <a:avLst/>
              <a:gdLst/>
              <a:ahLst/>
              <a:cxnLst/>
              <a:rect l="l" t="t" r="r" b="b"/>
              <a:pathLst>
                <a:path w="120000" h="120000" extrusionOk="0">
                  <a:moveTo>
                    <a:pt x="11561" y="87966"/>
                  </a:moveTo>
                  <a:lnTo>
                    <a:pt x="11561" y="87966"/>
                  </a:lnTo>
                  <a:cubicBezTo>
                    <a:pt x="2464" y="72210"/>
                    <a:pt x="1599" y="53014"/>
                    <a:pt x="9242" y="36504"/>
                  </a:cubicBezTo>
                  <a:lnTo>
                    <a:pt x="5731" y="34477"/>
                  </a:lnTo>
                  <a:lnTo>
                    <a:pt x="14203" y="33559"/>
                  </a:lnTo>
                  <a:lnTo>
                    <a:pt x="18060" y="41595"/>
                  </a:lnTo>
                  <a:lnTo>
                    <a:pt x="14551" y="39569"/>
                  </a:lnTo>
                  <a:lnTo>
                    <a:pt x="14551" y="39569"/>
                  </a:lnTo>
                  <a:cubicBezTo>
                    <a:pt x="7985" y="54175"/>
                    <a:pt x="8838" y="71047"/>
                    <a:pt x="16845" y="84915"/>
                  </a:cubicBezTo>
                  <a:close/>
                </a:path>
              </a:pathLst>
            </a:custGeom>
            <a:gradFill>
              <a:gsLst>
                <a:gs pos="0">
                  <a:srgbClr val="F9CA9D"/>
                </a:gs>
                <a:gs pos="50000">
                  <a:srgbClr val="F7C18F"/>
                </a:gs>
                <a:gs pos="100000">
                  <a:srgbClr val="FBBA7A"/>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324" name="Google Shape;324;p52"/>
            <p:cNvSpPr/>
            <p:nvPr/>
          </p:nvSpPr>
          <p:spPr>
            <a:xfrm>
              <a:off x="1452368" y="39979"/>
              <a:ext cx="5115300" cy="5115300"/>
            </a:xfrm>
            <a:custGeom>
              <a:avLst/>
              <a:gdLst/>
              <a:ahLst/>
              <a:cxnLst/>
              <a:rect l="l" t="t" r="r" b="b"/>
              <a:pathLst>
                <a:path w="120000" h="120000" extrusionOk="0">
                  <a:moveTo>
                    <a:pt x="11561" y="32034"/>
                  </a:moveTo>
                  <a:lnTo>
                    <a:pt x="11561" y="32034"/>
                  </a:lnTo>
                  <a:cubicBezTo>
                    <a:pt x="20657" y="16279"/>
                    <a:pt x="36847" y="5932"/>
                    <a:pt x="54965" y="4294"/>
                  </a:cubicBezTo>
                  <a:lnTo>
                    <a:pt x="54965" y="240"/>
                  </a:lnTo>
                  <a:lnTo>
                    <a:pt x="59996" y="7118"/>
                  </a:lnTo>
                  <a:lnTo>
                    <a:pt x="54966" y="14477"/>
                  </a:lnTo>
                  <a:lnTo>
                    <a:pt x="54966" y="10424"/>
                  </a:lnTo>
                  <a:lnTo>
                    <a:pt x="54966" y="10424"/>
                  </a:lnTo>
                  <a:cubicBezTo>
                    <a:pt x="39035" y="12042"/>
                    <a:pt x="24852" y="21217"/>
                    <a:pt x="16845" y="35085"/>
                  </a:cubicBezTo>
                  <a:close/>
                </a:path>
              </a:pathLst>
            </a:custGeom>
            <a:gradFill>
              <a:gsLst>
                <a:gs pos="0">
                  <a:srgbClr val="E9EB9B"/>
                </a:gs>
                <a:gs pos="100000">
                  <a:srgbClr val="F4E06A"/>
                </a:gs>
              </a:gsLst>
              <a:lin ang="5400012" scaled="0"/>
            </a:gradFill>
            <a:ln>
              <a:noFill/>
            </a:ln>
          </p:spPr>
          <p:txBody>
            <a:bodyPr spcFirstLastPara="1" wrap="square" lIns="68575" tIns="68575" rIns="68575" bIns="6857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grpSp>
      <p:sp>
        <p:nvSpPr>
          <p:cNvPr id="325" name="Google Shape;325;p52"/>
          <p:cNvSpPr txBox="1">
            <a:spLocks noGrp="1"/>
          </p:cNvSpPr>
          <p:nvPr>
            <p:ph type="body" idx="1"/>
          </p:nvPr>
        </p:nvSpPr>
        <p:spPr>
          <a:xfrm>
            <a:off x="319500" y="4218925"/>
            <a:ext cx="5998800" cy="598800"/>
          </a:xfrm>
          <a:prstGeom prst="rect">
            <a:avLst/>
          </a:prstGeom>
          <a:noFill/>
          <a:ln>
            <a:noFill/>
          </a:ln>
        </p:spPr>
        <p:txBody>
          <a:bodyPr spcFirstLastPara="1" wrap="square" lIns="91425" tIns="91425" rIns="91425" bIns="91425" anchor="ctr" anchorCtr="0">
            <a:noAutofit/>
          </a:bodyPr>
          <a:lstStyle/>
          <a:p>
            <a:pPr marL="0" lvl="0" indent="0" algn="l" rtl="0">
              <a:lnSpc>
                <a:spcPct val="100000"/>
              </a:lnSpc>
              <a:spcBef>
                <a:spcPts val="0"/>
              </a:spcBef>
              <a:spcAft>
                <a:spcPts val="0"/>
              </a:spcAft>
              <a:buSzPts val="2400"/>
              <a:buNone/>
            </a:pPr>
            <a:r>
              <a:rPr lang="en" dirty="0"/>
              <a:t>Data Lifecycle</a:t>
            </a:r>
            <a:endParaRPr dirty="0"/>
          </a:p>
        </p:txBody>
      </p:sp>
    </p:spTree>
    <p:extLst>
      <p:ext uri="{BB962C8B-B14F-4D97-AF65-F5344CB8AC3E}">
        <p14:creationId xmlns:p14="http://schemas.microsoft.com/office/powerpoint/2010/main" val="212950470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329"/>
        <p:cNvGrpSpPr/>
        <p:nvPr/>
      </p:nvGrpSpPr>
      <p:grpSpPr>
        <a:xfrm>
          <a:off x="0" y="0"/>
          <a:ext cx="0" cy="0"/>
          <a:chOff x="0" y="0"/>
          <a:chExt cx="0" cy="0"/>
        </a:xfrm>
      </p:grpSpPr>
      <p:sp>
        <p:nvSpPr>
          <p:cNvPr id="330" name="Google Shape;330;p53"/>
          <p:cNvSpPr txBox="1">
            <a:spLocks noGrp="1"/>
          </p:cNvSpPr>
          <p:nvPr>
            <p:ph type="title"/>
          </p:nvPr>
        </p:nvSpPr>
        <p:spPr>
          <a:xfrm>
            <a:off x="311700" y="315925"/>
            <a:ext cx="8520600" cy="831300"/>
          </a:xfrm>
          <a:prstGeom prst="rect">
            <a:avLst/>
          </a:prstGeom>
          <a:noFill/>
          <a:ln>
            <a:noFill/>
          </a:ln>
        </p:spPr>
        <p:txBody>
          <a:bodyPr spcFirstLastPara="1" wrap="square" lIns="91425" tIns="91425" rIns="91425" bIns="91425" anchor="b" anchorCtr="0">
            <a:noAutofit/>
          </a:bodyPr>
          <a:lstStyle/>
          <a:p>
            <a:pPr marL="0" lvl="0" indent="0" algn="l" rtl="0">
              <a:lnSpc>
                <a:spcPct val="100000"/>
              </a:lnSpc>
              <a:spcBef>
                <a:spcPts val="0"/>
              </a:spcBef>
              <a:spcAft>
                <a:spcPts val="0"/>
              </a:spcAft>
              <a:buSzPts val="4200"/>
              <a:buNone/>
            </a:pPr>
            <a:r>
              <a:rPr lang="en" dirty="0"/>
              <a:t>Study Design</a:t>
            </a:r>
            <a:endParaRPr dirty="0"/>
          </a:p>
        </p:txBody>
      </p:sp>
      <p:sp>
        <p:nvSpPr>
          <p:cNvPr id="331" name="Google Shape;331;p53"/>
          <p:cNvSpPr/>
          <p:nvPr/>
        </p:nvSpPr>
        <p:spPr>
          <a:xfrm>
            <a:off x="1910125" y="1394550"/>
            <a:ext cx="2458500" cy="1568700"/>
          </a:xfrm>
          <a:prstGeom prst="rect">
            <a:avLst/>
          </a:prstGeom>
          <a:solidFill>
            <a:srgbClr val="BFDDA6"/>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2400"/>
              <a:buFont typeface="Arial"/>
              <a:buNone/>
            </a:pPr>
            <a:r>
              <a:rPr lang="en" sz="2400" b="0" i="0" u="none" strike="noStrike" cap="none">
                <a:solidFill>
                  <a:srgbClr val="000000"/>
                </a:solidFill>
                <a:latin typeface="Arial"/>
                <a:ea typeface="Arial"/>
                <a:cs typeface="Arial"/>
                <a:sym typeface="Arial"/>
              </a:rPr>
              <a:t>Researcher Interviews</a:t>
            </a:r>
            <a:endParaRPr sz="2400" b="0" i="0" u="none" strike="noStrike" cap="none">
              <a:solidFill>
                <a:srgbClr val="000000"/>
              </a:solidFill>
              <a:latin typeface="Arial"/>
              <a:ea typeface="Arial"/>
              <a:cs typeface="Arial"/>
              <a:sym typeface="Arial"/>
            </a:endParaRPr>
          </a:p>
        </p:txBody>
      </p:sp>
      <p:sp>
        <p:nvSpPr>
          <p:cNvPr id="332" name="Google Shape;332;p53"/>
          <p:cNvSpPr/>
          <p:nvPr/>
        </p:nvSpPr>
        <p:spPr>
          <a:xfrm>
            <a:off x="4687075" y="1394550"/>
            <a:ext cx="2458500" cy="1568700"/>
          </a:xfrm>
          <a:prstGeom prst="rect">
            <a:avLst/>
          </a:prstGeom>
          <a:solidFill>
            <a:srgbClr val="A1D3E4"/>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2400"/>
              <a:buFont typeface="Arial"/>
              <a:buNone/>
            </a:pPr>
            <a:r>
              <a:rPr lang="en" sz="2400" b="0" i="0" u="none" strike="noStrike" cap="none">
                <a:solidFill>
                  <a:srgbClr val="000000"/>
                </a:solidFill>
                <a:latin typeface="Arial"/>
                <a:ea typeface="Arial"/>
                <a:cs typeface="Arial"/>
                <a:sym typeface="Arial"/>
              </a:rPr>
              <a:t>Field Observations</a:t>
            </a:r>
            <a:endParaRPr sz="2400" b="0" i="0" u="none" strike="noStrike" cap="none">
              <a:solidFill>
                <a:srgbClr val="000000"/>
              </a:solidFill>
              <a:latin typeface="Arial"/>
              <a:ea typeface="Arial"/>
              <a:cs typeface="Arial"/>
              <a:sym typeface="Arial"/>
            </a:endParaRPr>
          </a:p>
        </p:txBody>
      </p:sp>
      <p:sp>
        <p:nvSpPr>
          <p:cNvPr id="333" name="Google Shape;333;p53"/>
          <p:cNvSpPr/>
          <p:nvPr/>
        </p:nvSpPr>
        <p:spPr>
          <a:xfrm>
            <a:off x="4687075" y="3328375"/>
            <a:ext cx="2458500" cy="1568700"/>
          </a:xfrm>
          <a:prstGeom prst="rect">
            <a:avLst/>
          </a:prstGeom>
          <a:solidFill>
            <a:srgbClr val="9BB4D5"/>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2400"/>
              <a:buFont typeface="Arial"/>
              <a:buNone/>
            </a:pPr>
            <a:r>
              <a:rPr lang="en" sz="2400" b="0" i="0" u="none" strike="noStrike" cap="none">
                <a:solidFill>
                  <a:srgbClr val="000000"/>
                </a:solidFill>
                <a:latin typeface="Arial"/>
                <a:ea typeface="Arial"/>
                <a:cs typeface="Arial"/>
                <a:sym typeface="Arial"/>
              </a:rPr>
              <a:t>Database Analysis</a:t>
            </a:r>
            <a:endParaRPr sz="2400" b="0" i="0" u="none" strike="noStrike" cap="none">
              <a:solidFill>
                <a:srgbClr val="000000"/>
              </a:solidFill>
              <a:latin typeface="Arial"/>
              <a:ea typeface="Arial"/>
              <a:cs typeface="Arial"/>
              <a:sym typeface="Arial"/>
            </a:endParaRPr>
          </a:p>
        </p:txBody>
      </p:sp>
      <p:sp>
        <p:nvSpPr>
          <p:cNvPr id="334" name="Google Shape;334;p53"/>
          <p:cNvSpPr/>
          <p:nvPr/>
        </p:nvSpPr>
        <p:spPr>
          <a:xfrm>
            <a:off x="1910125" y="3328375"/>
            <a:ext cx="2458500" cy="1568700"/>
          </a:xfrm>
          <a:prstGeom prst="rect">
            <a:avLst/>
          </a:prstGeom>
          <a:solidFill>
            <a:srgbClr val="DFA49B"/>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2400"/>
              <a:buFont typeface="Arial"/>
              <a:buNone/>
            </a:pPr>
            <a:r>
              <a:rPr lang="en" sz="2400" b="0" i="0" u="none" strike="noStrike" cap="none">
                <a:solidFill>
                  <a:srgbClr val="000000"/>
                </a:solidFill>
                <a:latin typeface="Arial"/>
                <a:ea typeface="Arial"/>
                <a:cs typeface="Arial"/>
                <a:sym typeface="Arial"/>
              </a:rPr>
              <a:t>Reuser Interviews</a:t>
            </a:r>
            <a:endParaRPr sz="2400" b="0" i="0" u="none" strike="noStrike" cap="none">
              <a:solidFill>
                <a:srgbClr val="000000"/>
              </a:solidFill>
              <a:latin typeface="Arial"/>
              <a:ea typeface="Arial"/>
              <a:cs typeface="Arial"/>
              <a:sym typeface="Arial"/>
            </a:endParaRPr>
          </a:p>
        </p:txBody>
      </p:sp>
      <p:sp>
        <p:nvSpPr>
          <p:cNvPr id="335" name="Google Shape;335;p53"/>
          <p:cNvSpPr txBox="1"/>
          <p:nvPr/>
        </p:nvSpPr>
        <p:spPr>
          <a:xfrm rot="-5400000">
            <a:off x="920525" y="1993800"/>
            <a:ext cx="1350000" cy="3702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800"/>
              <a:buFont typeface="Arial"/>
              <a:buNone/>
            </a:pPr>
            <a:r>
              <a:rPr lang="en" sz="1800" b="0" i="0" u="none" strike="noStrike" cap="none">
                <a:solidFill>
                  <a:srgbClr val="000000"/>
                </a:solidFill>
                <a:latin typeface="Open Sans"/>
                <a:ea typeface="Open Sans"/>
                <a:cs typeface="Open Sans"/>
                <a:sym typeface="Open Sans"/>
              </a:rPr>
              <a:t>Fieldwork</a:t>
            </a:r>
            <a:endParaRPr sz="1800" b="0" i="0" u="none" strike="noStrike" cap="none">
              <a:solidFill>
                <a:srgbClr val="000000"/>
              </a:solidFill>
              <a:latin typeface="Open Sans"/>
              <a:ea typeface="Open Sans"/>
              <a:cs typeface="Open Sans"/>
              <a:sym typeface="Open Sans"/>
            </a:endParaRPr>
          </a:p>
        </p:txBody>
      </p:sp>
      <p:sp>
        <p:nvSpPr>
          <p:cNvPr id="336" name="Google Shape;336;p53"/>
          <p:cNvSpPr txBox="1"/>
          <p:nvPr/>
        </p:nvSpPr>
        <p:spPr>
          <a:xfrm rot="-5400000">
            <a:off x="635225" y="3883500"/>
            <a:ext cx="1920600" cy="3702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800"/>
              <a:buFont typeface="Arial"/>
              <a:buNone/>
            </a:pPr>
            <a:r>
              <a:rPr lang="en" sz="1800" b="0" i="0" u="none" strike="noStrike" cap="none">
                <a:solidFill>
                  <a:srgbClr val="000000"/>
                </a:solidFill>
                <a:latin typeface="Open Sans"/>
                <a:ea typeface="Open Sans"/>
                <a:cs typeface="Open Sans"/>
                <a:sym typeface="Open Sans"/>
              </a:rPr>
              <a:t>Post-Excavation</a:t>
            </a:r>
            <a:endParaRPr sz="1800" b="0" i="0" u="none" strike="noStrike" cap="none">
              <a:solidFill>
                <a:srgbClr val="000000"/>
              </a:solidFill>
              <a:latin typeface="Open Sans"/>
              <a:ea typeface="Open Sans"/>
              <a:cs typeface="Open Sans"/>
              <a:sym typeface="Open Sans"/>
            </a:endParaRPr>
          </a:p>
        </p:txBody>
      </p:sp>
    </p:spTree>
    <p:extLst>
      <p:ext uri="{BB962C8B-B14F-4D97-AF65-F5344CB8AC3E}">
        <p14:creationId xmlns:p14="http://schemas.microsoft.com/office/powerpoint/2010/main" val="122334424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Shape 341"/>
        <p:cNvGrpSpPr/>
        <p:nvPr/>
      </p:nvGrpSpPr>
      <p:grpSpPr>
        <a:xfrm>
          <a:off x="0" y="0"/>
          <a:ext cx="0" cy="0"/>
          <a:chOff x="0" y="0"/>
          <a:chExt cx="0" cy="0"/>
        </a:xfrm>
      </p:grpSpPr>
      <p:pic>
        <p:nvPicPr>
          <p:cNvPr id="342" name="Google Shape;342;p54"/>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119500" y="-800"/>
            <a:ext cx="7160391" cy="5143501"/>
          </a:xfrm>
          <a:prstGeom prst="rect">
            <a:avLst/>
          </a:prstGeom>
          <a:noFill/>
          <a:ln w="9525" cap="flat" cmpd="sng">
            <a:solidFill>
              <a:srgbClr val="729FCF"/>
            </a:solidFill>
            <a:prstDash val="solid"/>
            <a:round/>
            <a:headEnd type="none" w="sm" len="sm"/>
            <a:tailEnd type="none" w="sm" len="sm"/>
          </a:ln>
        </p:spPr>
      </p:pic>
      <p:sp>
        <p:nvSpPr>
          <p:cNvPr id="343" name="Google Shape;343;p54"/>
          <p:cNvSpPr/>
          <p:nvPr/>
        </p:nvSpPr>
        <p:spPr>
          <a:xfrm>
            <a:off x="7315740" y="4823820"/>
            <a:ext cx="628830" cy="273510"/>
          </a:xfrm>
          <a:custGeom>
            <a:avLst/>
            <a:gdLst/>
            <a:ahLst/>
            <a:cxnLst/>
            <a:rect l="l" t="t" r="r" b="b"/>
            <a:pathLst>
              <a:path w="2334" h="1018" extrusionOk="0">
                <a:moveTo>
                  <a:pt x="169" y="0"/>
                </a:moveTo>
                <a:cubicBezTo>
                  <a:pt x="84" y="0"/>
                  <a:pt x="0" y="84"/>
                  <a:pt x="0" y="169"/>
                </a:cubicBezTo>
                <a:lnTo>
                  <a:pt x="0" y="847"/>
                </a:lnTo>
                <a:cubicBezTo>
                  <a:pt x="0" y="932"/>
                  <a:pt x="84" y="1017"/>
                  <a:pt x="169" y="1017"/>
                </a:cubicBezTo>
                <a:lnTo>
                  <a:pt x="2163" y="1017"/>
                </a:lnTo>
                <a:cubicBezTo>
                  <a:pt x="2248" y="1017"/>
                  <a:pt x="2333" y="932"/>
                  <a:pt x="2333" y="847"/>
                </a:cubicBezTo>
                <a:lnTo>
                  <a:pt x="2333" y="169"/>
                </a:lnTo>
                <a:cubicBezTo>
                  <a:pt x="2333" y="84"/>
                  <a:pt x="2248" y="0"/>
                  <a:pt x="2163" y="0"/>
                </a:cubicBezTo>
                <a:lnTo>
                  <a:pt x="169" y="0"/>
                </a:lnTo>
              </a:path>
            </a:pathLst>
          </a:custGeom>
          <a:solidFill>
            <a:srgbClr val="EEEEEE">
              <a:alpha val="49803"/>
            </a:srgbClr>
          </a:solidFill>
          <a:ln w="9525" cap="flat" cmpd="sng">
            <a:solidFill>
              <a:srgbClr val="729FCF"/>
            </a:solidFill>
            <a:prstDash val="solid"/>
            <a:round/>
            <a:headEnd type="none" w="sm" len="sm"/>
            <a:tailEnd type="none" w="sm" len="sm"/>
          </a:ln>
        </p:spPr>
        <p:txBody>
          <a:bodyPr spcFirstLastPara="1" wrap="square" lIns="67500" tIns="33750" rIns="67500" bIns="33750" anchor="ctr" anchorCtr="0">
            <a:noAutofit/>
          </a:bodyPr>
          <a:lstStyle/>
          <a:p>
            <a:pPr marL="0" marR="0" lvl="0" indent="0" algn="ctr" rtl="0">
              <a:lnSpc>
                <a:spcPct val="100000"/>
              </a:lnSpc>
              <a:spcBef>
                <a:spcPts val="0"/>
              </a:spcBef>
              <a:spcAft>
                <a:spcPts val="0"/>
              </a:spcAft>
              <a:buNone/>
            </a:pPr>
            <a:r>
              <a:rPr lang="en" sz="900" b="0" i="0" u="none" strike="noStrike" cap="none">
                <a:solidFill>
                  <a:srgbClr val="000000"/>
                </a:solidFill>
                <a:latin typeface="Open Sans"/>
                <a:ea typeface="Open Sans"/>
                <a:cs typeface="Open Sans"/>
                <a:sym typeface="Open Sans"/>
              </a:rPr>
              <a:t>Slide 3</a:t>
            </a:r>
            <a:endParaRPr sz="900" b="0" i="0" u="none" strike="noStrike" cap="none">
              <a:solidFill>
                <a:srgbClr val="000000"/>
              </a:solidFill>
              <a:latin typeface="Arial"/>
              <a:ea typeface="Arial"/>
              <a:cs typeface="Arial"/>
              <a:sym typeface="Arial"/>
            </a:endParaRPr>
          </a:p>
        </p:txBody>
      </p:sp>
      <p:sp>
        <p:nvSpPr>
          <p:cNvPr id="344" name="Google Shape;344;p54"/>
          <p:cNvSpPr/>
          <p:nvPr/>
        </p:nvSpPr>
        <p:spPr>
          <a:xfrm>
            <a:off x="2103125" y="2817130"/>
            <a:ext cx="3633900" cy="1891445"/>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alpha val="40000"/>
              </a:srgbClr>
            </a:outerShdw>
          </a:effectLst>
        </p:spPr>
        <p:txBody>
          <a:bodyPr spcFirstLastPara="1" wrap="square" lIns="67500" tIns="33750" rIns="67500" bIns="33750" anchor="ctr" anchorCtr="0">
            <a:noAutofit/>
          </a:bodyPr>
          <a:lstStyle/>
          <a:p>
            <a:pPr marL="0" marR="0" lvl="0" indent="0" algn="l" rtl="0">
              <a:lnSpc>
                <a:spcPct val="100000"/>
              </a:lnSpc>
              <a:spcBef>
                <a:spcPts val="0"/>
              </a:spcBef>
              <a:spcAft>
                <a:spcPts val="0"/>
              </a:spcAft>
              <a:buNone/>
            </a:pPr>
            <a:r>
              <a:rPr lang="en" sz="1800" b="1" i="0" u="none" strike="noStrike" cap="none" dirty="0">
                <a:solidFill>
                  <a:schemeClr val="dk1"/>
                </a:solidFill>
                <a:latin typeface="Open Sans"/>
                <a:ea typeface="Open Sans"/>
                <a:cs typeface="Open Sans"/>
                <a:sym typeface="Open Sans"/>
              </a:rPr>
              <a:t>Improving Data C</a:t>
            </a:r>
            <a:r>
              <a:rPr lang="en" sz="1800" b="1" dirty="0">
                <a:solidFill>
                  <a:schemeClr val="dk1"/>
                </a:solidFill>
                <a:latin typeface="Open Sans"/>
                <a:ea typeface="Open Sans"/>
                <a:cs typeface="Open Sans"/>
                <a:sym typeface="Open Sans"/>
              </a:rPr>
              <a:t>reation</a:t>
            </a:r>
          </a:p>
          <a:p>
            <a:pPr marL="0" marR="0" lvl="0" indent="0" algn="l" rtl="0">
              <a:lnSpc>
                <a:spcPct val="100000"/>
              </a:lnSpc>
              <a:spcBef>
                <a:spcPts val="0"/>
              </a:spcBef>
              <a:spcAft>
                <a:spcPts val="0"/>
              </a:spcAft>
              <a:buNone/>
            </a:pPr>
            <a:endParaRPr sz="1800" b="0" i="0" u="none" strike="noStrike" cap="none" dirty="0">
              <a:solidFill>
                <a:schemeClr val="dk1"/>
              </a:solidFill>
              <a:latin typeface="Open Sans"/>
              <a:ea typeface="Open Sans"/>
              <a:cs typeface="Open Sans"/>
              <a:sym typeface="Open Sans"/>
            </a:endParaRPr>
          </a:p>
          <a:p>
            <a:pPr marL="457200" lvl="0" indent="-317500" algn="l" rtl="0">
              <a:spcBef>
                <a:spcPts val="0"/>
              </a:spcBef>
              <a:spcAft>
                <a:spcPts val="0"/>
              </a:spcAft>
              <a:buClr>
                <a:schemeClr val="dk1"/>
              </a:buClr>
              <a:buSzPts val="1400"/>
              <a:buFont typeface="Noto Sans Symbols"/>
              <a:buChar char="●"/>
            </a:pPr>
            <a:r>
              <a:rPr lang="en-US" sz="1400" dirty="0">
                <a:solidFill>
                  <a:schemeClr val="dk1"/>
                </a:solidFill>
                <a:latin typeface="Noto Sans" panose="020B0502040504020204" pitchFamily="34"/>
                <a:ea typeface="Noto Sans" panose="020B0502040504020204" pitchFamily="34"/>
                <a:cs typeface="Noto Sans" panose="020B0502040504020204" pitchFamily="34"/>
                <a:sym typeface="Open Sans"/>
              </a:rPr>
              <a:t>Establish d</a:t>
            </a:r>
            <a:r>
              <a:rPr lang="en" sz="1400" dirty="0">
                <a:solidFill>
                  <a:schemeClr val="dk1"/>
                </a:solidFill>
                <a:latin typeface="Noto Sans" panose="020B0502040504020204" pitchFamily="34"/>
                <a:ea typeface="Noto Sans" panose="020B0502040504020204" pitchFamily="34"/>
                <a:cs typeface="Noto Sans" panose="020B0502040504020204" pitchFamily="34"/>
                <a:sym typeface="Open Sans"/>
              </a:rPr>
              <a:t>ata </a:t>
            </a:r>
            <a:r>
              <a:rPr lang="en-US" sz="1400" dirty="0">
                <a:solidFill>
                  <a:schemeClr val="dk1"/>
                </a:solidFill>
                <a:latin typeface="Noto Sans" panose="020B0502040504020204" pitchFamily="34"/>
                <a:ea typeface="Noto Sans" panose="020B0502040504020204" pitchFamily="34"/>
                <a:cs typeface="Noto Sans" panose="020B0502040504020204" pitchFamily="34"/>
                <a:sym typeface="Open Sans"/>
              </a:rPr>
              <a:t>collection </a:t>
            </a:r>
            <a:r>
              <a:rPr lang="en" sz="1400" dirty="0">
                <a:solidFill>
                  <a:schemeClr val="dk1"/>
                </a:solidFill>
                <a:latin typeface="Noto Sans" panose="020B0502040504020204" pitchFamily="34"/>
                <a:ea typeface="Noto Sans" panose="020B0502040504020204" pitchFamily="34"/>
                <a:cs typeface="Noto Sans" panose="020B0502040504020204" pitchFamily="34"/>
                <a:sym typeface="Open Sans"/>
              </a:rPr>
              <a:t>poli</a:t>
            </a:r>
            <a:r>
              <a:rPr lang="en-US" sz="1400" dirty="0" err="1">
                <a:solidFill>
                  <a:schemeClr val="dk1"/>
                </a:solidFill>
                <a:latin typeface="Noto Sans" panose="020B0502040504020204" pitchFamily="34"/>
                <a:ea typeface="Noto Sans" panose="020B0502040504020204" pitchFamily="34"/>
                <a:cs typeface="Noto Sans" panose="020B0502040504020204" pitchFamily="34"/>
                <a:sym typeface="Open Sans"/>
              </a:rPr>
              <a:t>cies</a:t>
            </a:r>
            <a:r>
              <a:rPr lang="en-US" sz="1400" dirty="0">
                <a:solidFill>
                  <a:schemeClr val="dk1"/>
                </a:solidFill>
                <a:latin typeface="Noto Sans" panose="020B0502040504020204" pitchFamily="34"/>
                <a:ea typeface="Noto Sans" panose="020B0502040504020204" pitchFamily="34"/>
                <a:cs typeface="Noto Sans" panose="020B0502040504020204" pitchFamily="34"/>
                <a:sym typeface="Open Sans"/>
              </a:rPr>
              <a:t> </a:t>
            </a:r>
          </a:p>
          <a:p>
            <a:pPr marL="457200" lvl="0" indent="-317500" algn="l" rtl="0">
              <a:spcBef>
                <a:spcPts val="0"/>
              </a:spcBef>
              <a:spcAft>
                <a:spcPts val="0"/>
              </a:spcAft>
              <a:buClr>
                <a:schemeClr val="dk1"/>
              </a:buClr>
              <a:buSzPts val="1400"/>
              <a:buFont typeface="Noto Sans Symbols"/>
              <a:buChar char="●"/>
            </a:pPr>
            <a:r>
              <a:rPr lang="en-US" sz="1400" dirty="0">
                <a:solidFill>
                  <a:schemeClr val="dk1"/>
                </a:solidFill>
                <a:latin typeface="Noto Sans" panose="020B0502040504020204" pitchFamily="34"/>
                <a:ea typeface="Noto Sans" panose="020B0502040504020204" pitchFamily="34"/>
                <a:cs typeface="Noto Sans" panose="020B0502040504020204" pitchFamily="34"/>
                <a:sym typeface="Open Sans"/>
              </a:rPr>
              <a:t>Keep control of identifiers</a:t>
            </a:r>
            <a:endParaRPr sz="1400" dirty="0">
              <a:solidFill>
                <a:schemeClr val="dk1"/>
              </a:solidFill>
              <a:latin typeface="Noto Sans" panose="020B0502040504020204" pitchFamily="34"/>
              <a:ea typeface="Noto Sans" panose="020B0502040504020204" pitchFamily="34"/>
              <a:cs typeface="Noto Sans" panose="020B0502040504020204" pitchFamily="34"/>
            </a:endParaRPr>
          </a:p>
          <a:p>
            <a:pPr marL="457200" lvl="0" indent="-317500" algn="l" rtl="0">
              <a:spcBef>
                <a:spcPts val="0"/>
              </a:spcBef>
              <a:spcAft>
                <a:spcPts val="0"/>
              </a:spcAft>
              <a:buClr>
                <a:schemeClr val="dk1"/>
              </a:buClr>
              <a:buSzPts val="1400"/>
              <a:buFont typeface="Open Sans"/>
              <a:buChar char="●"/>
            </a:pPr>
            <a:r>
              <a:rPr lang="en" sz="1400" b="0" i="0" u="none" strike="noStrike" cap="none" dirty="0">
                <a:solidFill>
                  <a:schemeClr val="dk1"/>
                </a:solidFill>
                <a:latin typeface="Noto Sans" panose="020B0502040504020204" pitchFamily="34"/>
                <a:ea typeface="Noto Sans" panose="020B0502040504020204" pitchFamily="34"/>
                <a:cs typeface="Noto Sans" panose="020B0502040504020204" pitchFamily="34"/>
                <a:sym typeface="Open Sans"/>
              </a:rPr>
              <a:t>Consider data uses beyond the data collection event</a:t>
            </a:r>
            <a:endParaRPr sz="1400" dirty="0">
              <a:latin typeface="Noto Sans" panose="020B0502040504020204" pitchFamily="34"/>
              <a:ea typeface="Noto Sans" panose="020B0502040504020204" pitchFamily="34"/>
              <a:cs typeface="Noto Sans" panose="020B0502040504020204" pitchFamily="34"/>
            </a:endParaRPr>
          </a:p>
        </p:txBody>
      </p:sp>
      <p:sp>
        <p:nvSpPr>
          <p:cNvPr id="345" name="Google Shape;345;p54"/>
          <p:cNvSpPr txBox="1"/>
          <p:nvPr/>
        </p:nvSpPr>
        <p:spPr>
          <a:xfrm>
            <a:off x="1280825" y="4709825"/>
            <a:ext cx="2349900" cy="312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i="1">
                <a:solidFill>
                  <a:srgbClr val="FCE5CD"/>
                </a:solidFill>
                <a:latin typeface="Open Sans"/>
                <a:ea typeface="Open Sans"/>
                <a:cs typeface="Open Sans"/>
                <a:sym typeface="Open Sans"/>
              </a:rPr>
              <a:t>Photo credit: Sarah Kansa</a:t>
            </a:r>
            <a:endParaRPr sz="1200" i="1">
              <a:solidFill>
                <a:srgbClr val="FCE5CD"/>
              </a:solidFill>
              <a:latin typeface="Open Sans"/>
              <a:ea typeface="Open Sans"/>
              <a:cs typeface="Open Sans"/>
              <a:sym typeface="Open Sans"/>
            </a:endParaRPr>
          </a:p>
        </p:txBody>
      </p:sp>
    </p:spTree>
    <p:extLst>
      <p:ext uri="{BB962C8B-B14F-4D97-AF65-F5344CB8AC3E}">
        <p14:creationId xmlns:p14="http://schemas.microsoft.com/office/powerpoint/2010/main" val="329557897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350"/>
        <p:cNvGrpSpPr/>
        <p:nvPr/>
      </p:nvGrpSpPr>
      <p:grpSpPr>
        <a:xfrm>
          <a:off x="0" y="0"/>
          <a:ext cx="0" cy="0"/>
          <a:chOff x="0" y="0"/>
          <a:chExt cx="0" cy="0"/>
        </a:xfrm>
      </p:grpSpPr>
      <p:pic>
        <p:nvPicPr>
          <p:cNvPr id="351" name="Google Shape;351;p55" descr="EOL-Map-Sites.png"/>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143000" y="0"/>
            <a:ext cx="6915150" cy="5143500"/>
          </a:xfrm>
          <a:prstGeom prst="rect">
            <a:avLst/>
          </a:prstGeom>
          <a:noFill/>
          <a:ln>
            <a:noFill/>
          </a:ln>
        </p:spPr>
      </p:pic>
      <p:pic>
        <p:nvPicPr>
          <p:cNvPr id="352" name="Google Shape;352;p55" descr="alfred.jpg"/>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2114550" y="2971800"/>
            <a:ext cx="514350" cy="628650"/>
          </a:xfrm>
          <a:prstGeom prst="rect">
            <a:avLst/>
          </a:prstGeom>
          <a:noFill/>
          <a:ln>
            <a:noFill/>
          </a:ln>
        </p:spPr>
      </p:pic>
      <p:pic>
        <p:nvPicPr>
          <p:cNvPr id="353" name="Google Shape;353;p55" descr="arek.jpg"/>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a:off x="5688885" y="1771650"/>
            <a:ext cx="540465" cy="685800"/>
          </a:xfrm>
          <a:prstGeom prst="rect">
            <a:avLst/>
          </a:prstGeom>
          <a:noFill/>
          <a:ln>
            <a:noFill/>
          </a:ln>
        </p:spPr>
      </p:pic>
      <p:pic>
        <p:nvPicPr>
          <p:cNvPr id="354" name="Google Shape;354;p55" descr="ben.jpg"/>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4343400" y="3143250"/>
            <a:ext cx="571500" cy="714375"/>
          </a:xfrm>
          <a:prstGeom prst="rect">
            <a:avLst/>
          </a:prstGeom>
          <a:noFill/>
          <a:ln>
            <a:noFill/>
          </a:ln>
        </p:spPr>
      </p:pic>
      <p:pic>
        <p:nvPicPr>
          <p:cNvPr id="355" name="Google Shape;355;p55" descr="canan.jpg"/>
          <p:cNvPicPr preferRelativeResize="0"/>
          <p:nvPr/>
        </p:nvPicPr>
        <p:blipFill rotWithShape="1">
          <a:blip r:embed="rId7" cstate="screen">
            <a:alphaModFix/>
            <a:extLst>
              <a:ext uri="{28A0092B-C50C-407E-A947-70E740481C1C}">
                <a14:useLocalDpi xmlns:a14="http://schemas.microsoft.com/office/drawing/2010/main"/>
              </a:ext>
            </a:extLst>
          </a:blip>
          <a:srcRect/>
          <a:stretch/>
        </p:blipFill>
        <p:spPr>
          <a:xfrm>
            <a:off x="2057400" y="2057401"/>
            <a:ext cx="510225" cy="700661"/>
          </a:xfrm>
          <a:prstGeom prst="rect">
            <a:avLst/>
          </a:prstGeom>
          <a:noFill/>
          <a:ln>
            <a:noFill/>
          </a:ln>
        </p:spPr>
      </p:pic>
      <p:pic>
        <p:nvPicPr>
          <p:cNvPr id="356" name="Google Shape;356;p55" descr="catal-team.jpg"/>
          <p:cNvPicPr preferRelativeResize="0"/>
          <p:nvPr/>
        </p:nvPicPr>
        <p:blipFill rotWithShape="1">
          <a:blip r:embed="rId8">
            <a:alphaModFix/>
          </a:blip>
          <a:srcRect/>
          <a:stretch/>
        </p:blipFill>
        <p:spPr>
          <a:xfrm>
            <a:off x="5543550" y="2514600"/>
            <a:ext cx="733425" cy="598024"/>
          </a:xfrm>
          <a:prstGeom prst="rect">
            <a:avLst/>
          </a:prstGeom>
          <a:noFill/>
          <a:ln>
            <a:noFill/>
          </a:ln>
        </p:spPr>
      </p:pic>
      <p:pic>
        <p:nvPicPr>
          <p:cNvPr id="357" name="Google Shape;357;p55" descr="david.jpg"/>
          <p:cNvPicPr preferRelativeResize="0"/>
          <p:nvPr/>
        </p:nvPicPr>
        <p:blipFill rotWithShape="1">
          <a:blip r:embed="rId9" cstate="screen">
            <a:alphaModFix/>
            <a:extLst>
              <a:ext uri="{28A0092B-C50C-407E-A947-70E740481C1C}">
                <a14:useLocalDpi xmlns:a14="http://schemas.microsoft.com/office/drawing/2010/main"/>
              </a:ext>
            </a:extLst>
          </a:blip>
          <a:srcRect/>
          <a:stretch/>
        </p:blipFill>
        <p:spPr>
          <a:xfrm>
            <a:off x="5143500" y="2514600"/>
            <a:ext cx="541440" cy="619650"/>
          </a:xfrm>
          <a:prstGeom prst="rect">
            <a:avLst/>
          </a:prstGeom>
          <a:noFill/>
          <a:ln>
            <a:noFill/>
          </a:ln>
        </p:spPr>
      </p:pic>
      <p:pic>
        <p:nvPicPr>
          <p:cNvPr id="358" name="Google Shape;358;p55" descr="denise.jpg"/>
          <p:cNvPicPr preferRelativeResize="0"/>
          <p:nvPr/>
        </p:nvPicPr>
        <p:blipFill rotWithShape="1">
          <a:blip r:embed="rId10">
            <a:alphaModFix/>
          </a:blip>
          <a:srcRect/>
          <a:stretch/>
        </p:blipFill>
        <p:spPr>
          <a:xfrm>
            <a:off x="5486400" y="3943350"/>
            <a:ext cx="577538" cy="680886"/>
          </a:xfrm>
          <a:prstGeom prst="rect">
            <a:avLst/>
          </a:prstGeom>
          <a:noFill/>
          <a:ln>
            <a:noFill/>
          </a:ln>
        </p:spPr>
      </p:pic>
      <p:pic>
        <p:nvPicPr>
          <p:cNvPr id="359" name="Google Shape;359;p55" descr="jacqui.jpg"/>
          <p:cNvPicPr preferRelativeResize="0"/>
          <p:nvPr/>
        </p:nvPicPr>
        <p:blipFill rotWithShape="1">
          <a:blip r:embed="rId11" cstate="screen">
            <a:alphaModFix/>
            <a:extLst>
              <a:ext uri="{28A0092B-C50C-407E-A947-70E740481C1C}">
                <a14:useLocalDpi xmlns:a14="http://schemas.microsoft.com/office/drawing/2010/main"/>
              </a:ext>
            </a:extLst>
          </a:blip>
          <a:srcRect/>
          <a:stretch/>
        </p:blipFill>
        <p:spPr>
          <a:xfrm>
            <a:off x="6229350" y="2514600"/>
            <a:ext cx="514350" cy="612921"/>
          </a:xfrm>
          <a:prstGeom prst="rect">
            <a:avLst/>
          </a:prstGeom>
          <a:noFill/>
          <a:ln>
            <a:noFill/>
          </a:ln>
        </p:spPr>
      </p:pic>
      <p:pic>
        <p:nvPicPr>
          <p:cNvPr id="360" name="Google Shape;360;p55" descr="levent.jpg"/>
          <p:cNvPicPr preferRelativeResize="0"/>
          <p:nvPr/>
        </p:nvPicPr>
        <p:blipFill rotWithShape="1">
          <a:blip r:embed="rId12" cstate="screen">
            <a:alphaModFix/>
            <a:extLst>
              <a:ext uri="{28A0092B-C50C-407E-A947-70E740481C1C}">
                <a14:useLocalDpi xmlns:a14="http://schemas.microsoft.com/office/drawing/2010/main"/>
              </a:ext>
            </a:extLst>
          </a:blip>
          <a:srcRect/>
          <a:stretch/>
        </p:blipFill>
        <p:spPr>
          <a:xfrm>
            <a:off x="3532399" y="3829050"/>
            <a:ext cx="520601" cy="643315"/>
          </a:xfrm>
          <a:prstGeom prst="rect">
            <a:avLst/>
          </a:prstGeom>
          <a:noFill/>
          <a:ln>
            <a:noFill/>
          </a:ln>
        </p:spPr>
      </p:pic>
      <p:pic>
        <p:nvPicPr>
          <p:cNvPr id="361" name="Google Shape;361;p55" descr="lionel.jpg"/>
          <p:cNvPicPr preferRelativeResize="0"/>
          <p:nvPr/>
        </p:nvPicPr>
        <p:blipFill rotWithShape="1">
          <a:blip r:embed="rId13" cstate="screen">
            <a:alphaModFix/>
            <a:extLst>
              <a:ext uri="{28A0092B-C50C-407E-A947-70E740481C1C}">
                <a14:useLocalDpi xmlns:a14="http://schemas.microsoft.com/office/drawing/2010/main"/>
              </a:ext>
            </a:extLst>
          </a:blip>
          <a:srcRect/>
          <a:stretch/>
        </p:blipFill>
        <p:spPr>
          <a:xfrm>
            <a:off x="3771900" y="685801"/>
            <a:ext cx="514350" cy="665612"/>
          </a:xfrm>
          <a:prstGeom prst="rect">
            <a:avLst/>
          </a:prstGeom>
          <a:noFill/>
          <a:ln>
            <a:noFill/>
          </a:ln>
        </p:spPr>
      </p:pic>
      <p:pic>
        <p:nvPicPr>
          <p:cNvPr id="362" name="Google Shape;362;p55" descr="sarah.jpg"/>
          <p:cNvPicPr preferRelativeResize="0"/>
          <p:nvPr/>
        </p:nvPicPr>
        <p:blipFill rotWithShape="1">
          <a:blip r:embed="rId14" cstate="screen">
            <a:alphaModFix/>
            <a:extLst>
              <a:ext uri="{28A0092B-C50C-407E-A947-70E740481C1C}">
                <a14:useLocalDpi xmlns:a14="http://schemas.microsoft.com/office/drawing/2010/main"/>
              </a:ext>
            </a:extLst>
          </a:blip>
          <a:srcRect/>
          <a:stretch/>
        </p:blipFill>
        <p:spPr>
          <a:xfrm>
            <a:off x="7372350" y="2686050"/>
            <a:ext cx="514350" cy="571500"/>
          </a:xfrm>
          <a:prstGeom prst="rect">
            <a:avLst/>
          </a:prstGeom>
          <a:noFill/>
          <a:ln>
            <a:noFill/>
          </a:ln>
        </p:spPr>
      </p:pic>
      <p:sp>
        <p:nvSpPr>
          <p:cNvPr id="363" name="Google Shape;363;p55" descr="data:image/jpeg;base64,/9j/4AAQSkZJRgABAQAAAQABAAD/2wCEAAkGBxETEhMUExQWFhUVFx8WGBYYFxUXGhccHCAcGBsZHBYYIiggGB0lGxcVIjEkJSwrLi4uGx8zODMsNywtLiwBCgoKDg0OGhAQGywcICQsLCwsLC0sLCwsLCwsLCwsLCwsLCwsMSwsLCwrLCwsLCwsLDcsLCwsNysrLDcsLCwsN//AABEIAHEAUgMBIgACEQEDEQH/xAAbAAACAwEBAQAAAAAAAAAAAAAFBgAEBwECA//EADoQAAEDAgMECAMHBAMBAAAAAAEAAhEDIQQFMRJBUWEGInGBkaHB8BOx0TIzQmKy4fFScoKSFDSiB//EABgBAAMBAQAAAAAAAAAAAAAAAAIDBAEA/8QAIhEAAgICAgICAwAAAAAAAAAAAAECEQMhEjETQQRRMnGR/9oADAMBAAIRAxEAPwCu0L0vErjqgAk6KcI+m0uGoN/mgWNzkmQyAB+LeeQCBYzFud+btv8Asg5hqDHZuOpD8bfEL6U8zo6fEZ/s36rNq+HJE1CYiwmPAKlUw7BNoHNGnZzgbPTqSJ1HJfZqyLKekVTD2ZLhwdcfXzRzC9O6kgOpjnf0XbBcWaK1egFVy7GNqsa5p1Eq4AtAJdReoUXHC0SgOcYou6o0RmoLHd7/AIQluF2qhHC/r770nJL0Pxr2DBhySBvO7cFe/wCK1gkXPGxVN+ImqWtsBZzr96L4CiKxhrTAsTyWdIarbBb8tqPu0EkmAYJPOO5CcdlLgS0jrDU6+d1qNUNw9BzwOtGy0cPf04pbynLy89aTcuceQ1P7c0KyfQx4xTw+W7gOtwie/kuVsne27gY5C+5a50fyINZtObd5JjeBo0fM96s5hlbS0gtkFZ5kmM8Foz7o/nYYG0xu7p5fNPODxAeAVn2Y5QaOIBbpM30/lMuTYyHRuN/fBPjJMhyQaGbZ7FF4FYKIxIqmpcDdfyQrN8WKNN5F3H5nQevevWNzBrC7iB56DvJSn0ixZ22sJuOs7XU/QWSIRcpWUvUT1gnG7Rd28jidw43Wn9GcHDGgNmw2twngT4T/ACkPoflL6zxaGgguOgjtT5mGNfsjD4YENFnuaNBvg8Ynx1Q5XWkUYl7KueVTiKwo0rhphzxoDv7Y4I/kOWNEsaJaI2nflF9n+5xvyEcQqWTZNUa0S1zKcX2RL3DnvaNZ3mdybMHiqLQGNBAG4e9Ur0OSLLdI98lXxLbFWzBII0i6rYwtAuQBzS2hqErpRhx8N7onZE+GvklzI8Y17GEWIO7lb5Sm7PKlNzHtDmmQREj3uWddDXFweOZaPKVThVoi+Tpj22qYCi4GHgoqSKhCpUzUqAnQOmP6nHlvAuhucMBxdT4Y6gIG1a5AE34zKOZWw/FojcD3zuH6Ucy3IJwrKjojaJiOsZcTO1vFpvzhJjLiXLGpIvdCcvcaZmwOu+3IaeM9ib6eEYwWFhfQme+LqllNP4bANEdpNUuR27Q+EfQDxOaYqYp0wG2Bc4SY3mJC5QrVCWbRbLwNrqObsHhfVHKtPfB7pnyXllEawZHGfmUPNVTQ3x7uz6UX9Qg67iEr43EVHSdjbiZF4EGNBf8AhMYOoAlD6EtqOZFnXBHn9VsZbsxxbQAx1expmm0S2Q5s7MxpLhY+KTOhFO9ad1Q+oWnY6iBc+fNZk3Ftw1XEnqgGtF57dydhydk3ycbpDbJUSwOljP6qfi76qJ3P9/wi4MoUcYKbGvIkTPO9v3T10Wquq4JoL7agRM8hvF5WYY2oDSIGkxHD2EU6MdOquGphnwhUDfs32Y7YF0Li5RdFuOaTpmq0Lt4Ixh6lglHozm3x6QeYl3WMWEk3t2prw4kBSytMogy9TqCCIVatTLmujSfG9wrTaY2ZCqYnMKTIBcR3P+kLqsK96OUKjWC4LRPcqWNxDXVmCmdHSTwHDnK94nOKUQD2dUwhOLzWmXNA1JgWIk8l1BOL7CuckBhPJYfnzw/4vN5cf9iPQDuW0Zu2KILuZjkL+ixfFjaDjG4HvmfVMxaJ80uVIX3UwuLlQ3PaoriXiEaFUGW8xpz/AIX2wmH2Z9+9VTw46xE/a07p+qLuIFuXoEmWno6Oxx6FEtpDgVoGX1ZSN/8APodTDHb/AH9fBOAoOpmRdqnltsrWkH6D9xXatEGQUOo4uRdWaWLabFBRvLZVxWWN3WQvF4BrXA6kcUwVC3cUudKMfToUy5zwJsup+hrm+O2CenOcTQFNpu8FvYPxHuFu9Ib6Elw/KD5LxiM3OIrCpo0jZa07m6bt+hKIUg1jC86A7MeKdw4xIZSuQh1qfWOmp3hREqmEcSTGpnULio8iM4lNjjtujVun+KP1mgukaEBwQikwlxfGpJ/ZXzUIYx4uGy0/MeqzJvoXDSNC6CtmmOTi2eE9YHuPzK0djAWidFkfQnPKTXlrnQx5s42g8+EiVrWEqDZHZ4+wpJaZYpJo+NXBQqtTDFFtV8K7YlEmDJC3mFR7bNcQe1ZxneI+LWeXOcXMszaMg26xH5gfILRc4m/YlbHZE11N1gHWM89TPenY4uWxGSXHTEfBUSHNHD91ZzeudtzW6HrRw6s6dqKNwjWv2juEgcYj91QzCiBVeQZBIH+J9wuO0BxiTxCivtyCvH3T/wD0uraX0ZyPnS+7HYvOG+5f2hRRE+wF0VsPr3H0W4dEv+t4fpXFEjL2UYug/hNT2eilfQ9gUUQINgHM/tN7VQx/3b+31UUVvx/xZHn/ACQl5ju7HeiC4v8AF/Y39SiiUGN1L7I7AoooniT/2Q=="/>
          <p:cNvSpPr/>
          <p:nvPr/>
        </p:nvSpPr>
        <p:spPr>
          <a:xfrm>
            <a:off x="1259681" y="-108347"/>
            <a:ext cx="228600" cy="228601"/>
          </a:xfrm>
          <a:prstGeom prst="rect">
            <a:avLst/>
          </a:prstGeom>
          <a:noFill/>
          <a:ln>
            <a:noFill/>
          </a:ln>
        </p:spPr>
        <p:txBody>
          <a:bodyPr spcFirstLastPara="1" wrap="square" lIns="68575" tIns="34275" rIns="68575" bIns="34275" anchor="t" anchorCtr="0">
            <a:noAutofit/>
          </a:bodyPr>
          <a:lstStyle/>
          <a:p>
            <a:pPr marL="0" marR="0" lvl="0" indent="0" algn="l" rtl="0">
              <a:lnSpc>
                <a:spcPct val="100000"/>
              </a:lnSpc>
              <a:spcBef>
                <a:spcPts val="0"/>
              </a:spcBef>
              <a:spcAft>
                <a:spcPts val="0"/>
              </a:spcAft>
              <a:buNone/>
            </a:pPr>
            <a:endParaRPr sz="1050" b="0" i="0" u="none" strike="noStrike" cap="none">
              <a:solidFill>
                <a:srgbClr val="000000"/>
              </a:solidFill>
              <a:latin typeface="Arial"/>
              <a:ea typeface="Arial"/>
              <a:cs typeface="Arial"/>
              <a:sym typeface="Arial"/>
            </a:endParaRPr>
          </a:p>
        </p:txBody>
      </p:sp>
      <p:pic>
        <p:nvPicPr>
          <p:cNvPr id="364" name="Google Shape;364;p55" descr="hijlke.jpg"/>
          <p:cNvPicPr preferRelativeResize="0"/>
          <p:nvPr/>
        </p:nvPicPr>
        <p:blipFill rotWithShape="1">
          <a:blip r:embed="rId15" cstate="screen">
            <a:alphaModFix/>
            <a:extLst>
              <a:ext uri="{28A0092B-C50C-407E-A947-70E740481C1C}">
                <a14:useLocalDpi xmlns:a14="http://schemas.microsoft.com/office/drawing/2010/main"/>
              </a:ext>
            </a:extLst>
          </a:blip>
          <a:srcRect/>
          <a:stretch/>
        </p:blipFill>
        <p:spPr>
          <a:xfrm>
            <a:off x="3200401" y="1200150"/>
            <a:ext cx="540428" cy="650081"/>
          </a:xfrm>
          <a:prstGeom prst="rect">
            <a:avLst/>
          </a:prstGeom>
          <a:noFill/>
          <a:ln>
            <a:noFill/>
          </a:ln>
        </p:spPr>
      </p:pic>
      <p:pic>
        <p:nvPicPr>
          <p:cNvPr id="365" name="Google Shape;365;p55" descr="bea.jpg"/>
          <p:cNvPicPr preferRelativeResize="0"/>
          <p:nvPr/>
        </p:nvPicPr>
        <p:blipFill rotWithShape="1">
          <a:blip r:embed="rId16" cstate="screen">
            <a:alphaModFix/>
            <a:extLst>
              <a:ext uri="{28A0092B-C50C-407E-A947-70E740481C1C}">
                <a14:useLocalDpi xmlns:a14="http://schemas.microsoft.com/office/drawing/2010/main"/>
              </a:ext>
            </a:extLst>
          </a:blip>
          <a:srcRect/>
          <a:stretch/>
        </p:blipFill>
        <p:spPr>
          <a:xfrm>
            <a:off x="3086100" y="3657600"/>
            <a:ext cx="431997" cy="595313"/>
          </a:xfrm>
          <a:prstGeom prst="rect">
            <a:avLst/>
          </a:prstGeom>
          <a:noFill/>
          <a:ln>
            <a:noFill/>
          </a:ln>
        </p:spPr>
      </p:pic>
      <p:sp>
        <p:nvSpPr>
          <p:cNvPr id="19" name="Google Shape;344;p54">
            <a:extLst>
              <a:ext uri="{FF2B5EF4-FFF2-40B4-BE49-F238E27FC236}">
                <a16:creationId xmlns:a16="http://schemas.microsoft.com/office/drawing/2014/main" id="{FF2341A6-B3F3-44CD-9D8F-1AB21B005571}"/>
              </a:ext>
            </a:extLst>
          </p:cNvPr>
          <p:cNvSpPr/>
          <p:nvPr/>
        </p:nvSpPr>
        <p:spPr>
          <a:xfrm>
            <a:off x="4355250" y="47638"/>
            <a:ext cx="3633900" cy="1581260"/>
          </a:xfrm>
          <a:prstGeom prst="roundRect">
            <a:avLst>
              <a:gd name="adj" fmla="val 16667"/>
            </a:avLst>
          </a:prstGeom>
          <a:solidFill>
            <a:srgbClr val="EEEEEE"/>
          </a:solidFill>
          <a:ln w="25550" cap="flat" cmpd="sng">
            <a:solidFill>
              <a:srgbClr val="0088CC"/>
            </a:solidFill>
            <a:prstDash val="solid"/>
            <a:round/>
            <a:headEnd type="none" w="sm" len="sm"/>
            <a:tailEnd type="none" w="sm" len="sm"/>
          </a:ln>
          <a:effectLst>
            <a:outerShdw dist="37674" dir="2700000">
              <a:srgbClr val="000000">
                <a:alpha val="40000"/>
              </a:srgbClr>
            </a:outerShdw>
          </a:effectLst>
        </p:spPr>
        <p:txBody>
          <a:bodyPr spcFirstLastPara="1" wrap="square" lIns="67500" tIns="33750" rIns="67500" bIns="33750" anchor="ctr" anchorCtr="0">
            <a:noAutofit/>
          </a:bodyPr>
          <a:lstStyle/>
          <a:p>
            <a:pPr marL="0" marR="0" lvl="0" indent="0" algn="l" rtl="0">
              <a:lnSpc>
                <a:spcPct val="100000"/>
              </a:lnSpc>
              <a:spcBef>
                <a:spcPts val="0"/>
              </a:spcBef>
              <a:spcAft>
                <a:spcPts val="0"/>
              </a:spcAft>
              <a:buNone/>
            </a:pPr>
            <a:r>
              <a:rPr lang="en-US" sz="1800" b="1" i="0" u="none" strike="noStrike" cap="none" dirty="0">
                <a:solidFill>
                  <a:schemeClr val="dk1"/>
                </a:solidFill>
                <a:latin typeface="Open Sans"/>
                <a:ea typeface="Open Sans"/>
                <a:cs typeface="Open Sans"/>
                <a:sym typeface="Open Sans"/>
              </a:rPr>
              <a:t>Practice Data Reuse</a:t>
            </a:r>
            <a:endParaRPr lang="en" b="1" dirty="0">
              <a:solidFill>
                <a:schemeClr val="dk1"/>
              </a:solidFill>
              <a:latin typeface="Open Sans"/>
              <a:ea typeface="Open Sans"/>
              <a:cs typeface="Open Sans"/>
              <a:sym typeface="Open Sans"/>
            </a:endParaRPr>
          </a:p>
          <a:p>
            <a:pPr marL="0" marR="0" lvl="0" indent="0" algn="l" rtl="0">
              <a:lnSpc>
                <a:spcPct val="100000"/>
              </a:lnSpc>
              <a:spcBef>
                <a:spcPts val="0"/>
              </a:spcBef>
              <a:spcAft>
                <a:spcPts val="0"/>
              </a:spcAft>
              <a:buNone/>
            </a:pPr>
            <a:endParaRPr sz="1200" b="0" i="0" u="none" strike="noStrike" cap="none" dirty="0">
              <a:solidFill>
                <a:schemeClr val="dk1"/>
              </a:solidFill>
              <a:latin typeface="Open Sans"/>
              <a:ea typeface="Open Sans"/>
              <a:cs typeface="Open Sans"/>
              <a:sym typeface="Open Sans"/>
            </a:endParaRPr>
          </a:p>
          <a:p>
            <a:pPr marL="457200" lvl="0" indent="-317500" algn="l" rtl="0">
              <a:spcBef>
                <a:spcPts val="0"/>
              </a:spcBef>
              <a:spcAft>
                <a:spcPts val="0"/>
              </a:spcAft>
              <a:buClr>
                <a:schemeClr val="dk1"/>
              </a:buClr>
              <a:buSzPts val="1400"/>
              <a:buFont typeface="Noto Sans Symbols"/>
              <a:buChar char="●"/>
            </a:pPr>
            <a:r>
              <a:rPr lang="en-US" sz="1400" dirty="0">
                <a:solidFill>
                  <a:schemeClr val="dk1"/>
                </a:solidFill>
                <a:latin typeface="Noto Sans" panose="020B0502040504020204" pitchFamily="34"/>
                <a:ea typeface="Noto Sans" panose="020B0502040504020204" pitchFamily="34"/>
                <a:cs typeface="Noto Sans" panose="020B0502040504020204" pitchFamily="34"/>
                <a:sym typeface="Open Sans"/>
              </a:rPr>
              <a:t>Learn from failures, identify stumbling blocks</a:t>
            </a:r>
          </a:p>
          <a:p>
            <a:pPr marL="457200" lvl="0" indent="-317500" algn="l" rtl="0">
              <a:spcBef>
                <a:spcPts val="0"/>
              </a:spcBef>
              <a:spcAft>
                <a:spcPts val="0"/>
              </a:spcAft>
              <a:buClr>
                <a:schemeClr val="dk1"/>
              </a:buClr>
              <a:buSzPts val="1400"/>
              <a:buFont typeface="Noto Sans Symbols"/>
              <a:buChar char="●"/>
            </a:pPr>
            <a:r>
              <a:rPr lang="en-US" sz="1400" dirty="0">
                <a:solidFill>
                  <a:schemeClr val="dk1"/>
                </a:solidFill>
                <a:latin typeface="Noto Sans" panose="020B0502040504020204" pitchFamily="34"/>
                <a:ea typeface="Noto Sans" panose="020B0502040504020204" pitchFamily="34"/>
                <a:cs typeface="Noto Sans" panose="020B0502040504020204" pitchFamily="34"/>
                <a:sym typeface="Open Sans"/>
              </a:rPr>
              <a:t>Communities engaging in data reuse improves practice</a:t>
            </a:r>
          </a:p>
          <a:p>
            <a:pPr marL="457200" lvl="0" indent="-317500" algn="l" rtl="0">
              <a:spcBef>
                <a:spcPts val="0"/>
              </a:spcBef>
              <a:spcAft>
                <a:spcPts val="0"/>
              </a:spcAft>
              <a:buClr>
                <a:schemeClr val="dk1"/>
              </a:buClr>
              <a:buSzPts val="1400"/>
              <a:buFont typeface="Noto Sans Symbols"/>
              <a:buChar char="●"/>
            </a:pPr>
            <a:endParaRPr sz="1400" dirty="0">
              <a:latin typeface="Noto Sans" panose="020B0502040504020204" pitchFamily="34"/>
              <a:ea typeface="Noto Sans" panose="020B0502040504020204" pitchFamily="34"/>
              <a:cs typeface="Noto Sans" panose="020B0502040504020204" pitchFamily="34"/>
            </a:endParaRPr>
          </a:p>
        </p:txBody>
      </p:sp>
    </p:spTree>
    <p:extLst>
      <p:ext uri="{BB962C8B-B14F-4D97-AF65-F5344CB8AC3E}">
        <p14:creationId xmlns:p14="http://schemas.microsoft.com/office/powerpoint/2010/main" val="3689056620"/>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Questions</a:t>
            </a:r>
          </a:p>
        </p:txBody>
      </p:sp>
      <p:sp>
        <p:nvSpPr>
          <p:cNvPr id="3" name="Text Placeholder 2"/>
          <p:cNvSpPr>
            <a:spLocks noGrp="1"/>
          </p:cNvSpPr>
          <p:nvPr>
            <p:ph type="body" sz="quarter" idx="12"/>
          </p:nvPr>
        </p:nvSpPr>
        <p:spPr>
          <a:xfrm>
            <a:off x="165100" y="1029747"/>
            <a:ext cx="8614834" cy="3356378"/>
          </a:xfrm>
        </p:spPr>
        <p:txBody>
          <a:bodyPr/>
          <a:lstStyle/>
          <a:p>
            <a:pPr marL="457200">
              <a:spcBef>
                <a:spcPts val="500"/>
              </a:spcBef>
              <a:buClr>
                <a:schemeClr val="dk1"/>
              </a:buClr>
              <a:buSzPts val="1800"/>
              <a:buFont typeface="Arial"/>
              <a:buChar char="●"/>
            </a:pPr>
            <a:r>
              <a:rPr lang="en-US" sz="2000" dirty="0">
                <a:solidFill>
                  <a:srgbClr val="000000"/>
                </a:solidFill>
              </a:rPr>
              <a:t>How might our findings and practices be applied to data reuse in other disciplines?</a:t>
            </a:r>
            <a:endParaRPr lang="en-US" sz="2000" dirty="0">
              <a:solidFill>
                <a:schemeClr val="dk1"/>
              </a:solidFill>
            </a:endParaRPr>
          </a:p>
          <a:p>
            <a:pPr marL="457200">
              <a:spcBef>
                <a:spcPts val="500"/>
              </a:spcBef>
              <a:buClr>
                <a:schemeClr val="dk1"/>
              </a:buClr>
              <a:buSzPts val="1800"/>
              <a:buFont typeface="Arial"/>
              <a:buChar char="●"/>
            </a:pPr>
            <a:r>
              <a:rPr lang="en-US" sz="2000" dirty="0">
                <a:solidFill>
                  <a:schemeClr val="dk1"/>
                </a:solidFill>
              </a:rPr>
              <a:t>How much disciplinary knowledge do curators need to design curation activities? Where are the gaps? </a:t>
            </a:r>
          </a:p>
          <a:p>
            <a:pPr marL="457200" lvl="0">
              <a:spcBef>
                <a:spcPts val="500"/>
              </a:spcBef>
              <a:buClr>
                <a:schemeClr val="dk1"/>
              </a:buClr>
              <a:buSzPts val="1800"/>
              <a:buChar char="●"/>
            </a:pPr>
            <a:r>
              <a:rPr lang="en-US" sz="2000" dirty="0">
                <a:solidFill>
                  <a:schemeClr val="dk1"/>
                </a:solidFill>
              </a:rPr>
              <a:t>What are some of the barriers you see to implementing what we’ve talked about? What needs to be done to get past these barriers? </a:t>
            </a:r>
          </a:p>
        </p:txBody>
      </p:sp>
    </p:spTree>
    <p:extLst>
      <p:ext uri="{BB962C8B-B14F-4D97-AF65-F5344CB8AC3E}">
        <p14:creationId xmlns:p14="http://schemas.microsoft.com/office/powerpoint/2010/main" val="1124254049"/>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US" dirty="0"/>
              <a:t>References</a:t>
            </a:r>
          </a:p>
        </p:txBody>
      </p:sp>
      <p:sp>
        <p:nvSpPr>
          <p:cNvPr id="3" name="Text Placeholder 2"/>
          <p:cNvSpPr>
            <a:spLocks noGrp="1"/>
          </p:cNvSpPr>
          <p:nvPr>
            <p:ph type="body" sz="quarter" idx="12"/>
          </p:nvPr>
        </p:nvSpPr>
        <p:spPr/>
        <p:txBody>
          <a:bodyPr/>
          <a:lstStyle/>
          <a:p>
            <a:r>
              <a:rPr lang="en" sz="1400" dirty="0">
                <a:solidFill>
                  <a:srgbClr val="202020"/>
                </a:solidFill>
                <a:highlight>
                  <a:srgbClr val="FFFFFF"/>
                </a:highlight>
              </a:rPr>
              <a:t>Arbuckle BS, Kansa SW, Kansa E, Orton D, Çakırlar C, Gourichon L, et al. (2014) Data Sharing Reveals Complexity in the Westward Spread of Domestic Animals across Neolithic Turkey. PLoS ONE 9(6): e99845. </a:t>
            </a:r>
            <a:r>
              <a:rPr lang="en" sz="1400" u="sng" dirty="0">
                <a:solidFill>
                  <a:schemeClr val="hlink"/>
                </a:solidFill>
                <a:highlight>
                  <a:srgbClr val="FFFFFF"/>
                </a:highlight>
                <a:hlinkClick r:id="rId2"/>
              </a:rPr>
              <a:t>https://doi.org/10.1371/journal.pone.0099845</a:t>
            </a:r>
            <a:r>
              <a:rPr lang="en" sz="1400" dirty="0">
                <a:solidFill>
                  <a:srgbClr val="202020"/>
                </a:solidFill>
                <a:highlight>
                  <a:srgbClr val="FFFFFF"/>
                </a:highlight>
              </a:rPr>
              <a:t> </a:t>
            </a:r>
          </a:p>
          <a:p>
            <a:r>
              <a:rPr lang="en-US" sz="1400" dirty="0"/>
              <a:t>Yakel, E., </a:t>
            </a:r>
            <a:r>
              <a:rPr lang="en-US" sz="1400" dirty="0" err="1"/>
              <a:t>Faniel</a:t>
            </a:r>
            <a:r>
              <a:rPr lang="en-US" sz="1400" dirty="0"/>
              <a:t>, I.M. &amp; </a:t>
            </a:r>
            <a:r>
              <a:rPr lang="en-US" sz="1400" dirty="0" err="1"/>
              <a:t>Maiorana</a:t>
            </a:r>
            <a:r>
              <a:rPr lang="en-US" sz="1400" dirty="0"/>
              <a:t>, Z.J. (2019). Virtuous and vicious circles in the data life-cycle. </a:t>
            </a:r>
            <a:r>
              <a:rPr lang="en-US" sz="1400" i="1" dirty="0"/>
              <a:t>Information Research, 24</a:t>
            </a:r>
            <a:r>
              <a:rPr lang="en-US" sz="1400" dirty="0"/>
              <a:t>(2), paper 821. Retrieved from http://InformationR.net/ir/24-2/paper821.html (Archived by </a:t>
            </a:r>
            <a:r>
              <a:rPr lang="en-US" sz="1400" dirty="0" err="1"/>
              <a:t>WebCite</a:t>
            </a:r>
            <a:r>
              <a:rPr lang="en-US" sz="1400" dirty="0"/>
              <a:t>® at </a:t>
            </a:r>
            <a:r>
              <a:rPr lang="en-US" sz="1400" dirty="0">
                <a:hlinkClick r:id="rId3"/>
              </a:rPr>
              <a:t>http://www.webcitation.org/78mo44T8I</a:t>
            </a:r>
            <a:r>
              <a:rPr lang="en-US" sz="1400" dirty="0"/>
              <a:t>). Post-print: </a:t>
            </a:r>
            <a:r>
              <a:rPr lang="en-US" sz="1400" dirty="0">
                <a:hlinkClick r:id="rId4"/>
              </a:rPr>
              <a:t>https://www.oclc.org/research/publications/2019/virtuous-vicious-circles.html</a:t>
            </a:r>
            <a:endParaRPr lang="en-US" sz="1400" dirty="0"/>
          </a:p>
          <a:p>
            <a:r>
              <a:rPr lang="en-US" sz="1400" dirty="0">
                <a:solidFill>
                  <a:schemeClr val="dk1"/>
                </a:solidFill>
              </a:rPr>
              <a:t>Kansa, SW, </a:t>
            </a:r>
            <a:r>
              <a:rPr lang="en-US" sz="1400" dirty="0" err="1">
                <a:solidFill>
                  <a:schemeClr val="dk1"/>
                </a:solidFill>
              </a:rPr>
              <a:t>Levent</a:t>
            </a:r>
            <a:r>
              <a:rPr lang="en-US" sz="1400" dirty="0">
                <a:solidFill>
                  <a:schemeClr val="dk1"/>
                </a:solidFill>
              </a:rPr>
              <a:t> </a:t>
            </a:r>
            <a:r>
              <a:rPr lang="en-US" sz="1400" dirty="0" err="1">
                <a:solidFill>
                  <a:schemeClr val="dk1"/>
                </a:solidFill>
              </a:rPr>
              <a:t>Atici</a:t>
            </a:r>
            <a:r>
              <a:rPr lang="en-US" sz="1400" dirty="0">
                <a:solidFill>
                  <a:schemeClr val="dk1"/>
                </a:solidFill>
              </a:rPr>
              <a:t>, Richard H Meadow, &amp; EC Kansa. 2020. Archaeological Analysis in the Information Age: Guidelines for Maximizing the Reach, Comprehensiveness, and Longevity of Data. </a:t>
            </a:r>
            <a:r>
              <a:rPr lang="en-US" sz="1400" i="1" dirty="0">
                <a:solidFill>
                  <a:schemeClr val="dk1"/>
                </a:solidFill>
              </a:rPr>
              <a:t>Advances in Archaeological Practice</a:t>
            </a:r>
            <a:r>
              <a:rPr lang="en-US" sz="1400" dirty="0">
                <a:solidFill>
                  <a:schemeClr val="dk1"/>
                </a:solidFill>
              </a:rPr>
              <a:t>, 1-13. </a:t>
            </a:r>
            <a:r>
              <a:rPr lang="en-US" sz="1400" dirty="0">
                <a:solidFill>
                  <a:schemeClr val="dk1"/>
                </a:solidFill>
                <a:hlinkClick r:id="rId5"/>
              </a:rPr>
              <a:t>https://doi.org/10.1017/aap.2019.36</a:t>
            </a:r>
            <a:r>
              <a:rPr lang="en-US" sz="1400" dirty="0">
                <a:solidFill>
                  <a:schemeClr val="dk1"/>
                </a:solidFill>
              </a:rPr>
              <a:t> </a:t>
            </a:r>
          </a:p>
          <a:p>
            <a:endParaRPr lang="en" dirty="0">
              <a:solidFill>
                <a:srgbClr val="202020"/>
              </a:solidFill>
              <a:highlight>
                <a:srgbClr val="FFFFFF"/>
              </a:highlight>
            </a:endParaRPr>
          </a:p>
          <a:p>
            <a:endParaRPr lang="en-US" dirty="0"/>
          </a:p>
          <a:p>
            <a:endParaRPr lang="en-US" dirty="0"/>
          </a:p>
        </p:txBody>
      </p:sp>
    </p:spTree>
    <p:extLst>
      <p:ext uri="{BB962C8B-B14F-4D97-AF65-F5344CB8AC3E}">
        <p14:creationId xmlns:p14="http://schemas.microsoft.com/office/powerpoint/2010/main" val="1458830688"/>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3"/>
          </p:nvPr>
        </p:nvSpPr>
        <p:spPr/>
        <p:txBody>
          <a:bodyPr/>
          <a:lstStyle/>
          <a:p>
            <a:r>
              <a:rPr lang="en" dirty="0"/>
              <a:t>Acknowledgements</a:t>
            </a:r>
            <a:endParaRPr lang="en-US" dirty="0"/>
          </a:p>
        </p:txBody>
      </p:sp>
      <p:sp>
        <p:nvSpPr>
          <p:cNvPr id="3" name="Text Placeholder 2"/>
          <p:cNvSpPr>
            <a:spLocks noGrp="1"/>
          </p:cNvSpPr>
          <p:nvPr>
            <p:ph type="body" sz="quarter" idx="12"/>
          </p:nvPr>
        </p:nvSpPr>
        <p:spPr/>
        <p:txBody>
          <a:bodyPr/>
          <a:lstStyle/>
          <a:p>
            <a:pPr marL="457200" lvl="0">
              <a:spcBef>
                <a:spcPts val="0"/>
              </a:spcBef>
              <a:buClr>
                <a:schemeClr val="dk1"/>
              </a:buClr>
              <a:buSzPts val="1800"/>
              <a:buChar char="●"/>
            </a:pPr>
            <a:r>
              <a:rPr lang="en-US" dirty="0">
                <a:solidFill>
                  <a:schemeClr val="dk1"/>
                </a:solidFill>
                <a:highlight>
                  <a:srgbClr val="FFFFFF"/>
                </a:highlight>
              </a:rPr>
              <a:t>Encyclopedia of Life (</a:t>
            </a:r>
            <a:r>
              <a:rPr lang="en-US" u="sng" dirty="0">
                <a:solidFill>
                  <a:schemeClr val="dk1"/>
                </a:solidFill>
                <a:highlight>
                  <a:srgbClr val="FFFFFF"/>
                </a:highlight>
                <a:hlinkClick r:id="rId2"/>
              </a:rPr>
              <a:t>http://eol.org/info/323</a:t>
            </a:r>
            <a:r>
              <a:rPr lang="en-US" dirty="0">
                <a:solidFill>
                  <a:schemeClr val="dk1"/>
                </a:solidFill>
                <a:highlight>
                  <a:srgbClr val="FFFFFF"/>
                </a:highlight>
              </a:rPr>
              <a:t>) Computable Data Challenge 2012</a:t>
            </a:r>
          </a:p>
          <a:p>
            <a:pPr marL="457200" lvl="0">
              <a:spcBef>
                <a:spcPts val="0"/>
              </a:spcBef>
              <a:buClr>
                <a:schemeClr val="dk1"/>
              </a:buClr>
              <a:buSzPts val="1800"/>
              <a:buChar char="●"/>
            </a:pPr>
            <a:r>
              <a:rPr lang="en-US" dirty="0">
                <a:solidFill>
                  <a:schemeClr val="dk1"/>
                </a:solidFill>
                <a:highlight>
                  <a:srgbClr val="FFFFFF"/>
                </a:highlight>
              </a:rPr>
              <a:t>National Endowment for the Humanities (award #HK-50037-12)</a:t>
            </a:r>
          </a:p>
          <a:p>
            <a:pPr marL="457200" lvl="0">
              <a:spcBef>
                <a:spcPts val="0"/>
              </a:spcBef>
              <a:buClr>
                <a:schemeClr val="dk1"/>
              </a:buClr>
              <a:buSzPts val="1800"/>
              <a:buChar char="●"/>
            </a:pPr>
            <a:r>
              <a:rPr lang="en-US" dirty="0">
                <a:solidFill>
                  <a:schemeClr val="dk1"/>
                </a:solidFill>
                <a:highlight>
                  <a:srgbClr val="FFFFFF"/>
                </a:highlight>
              </a:rPr>
              <a:t>Alexandria Archive Institute, which operates the archaeological data repository and publishing platform Open Context</a:t>
            </a:r>
            <a:endParaRPr lang="en-US" dirty="0"/>
          </a:p>
          <a:p>
            <a:endParaRPr lang="en-US" dirty="0"/>
          </a:p>
        </p:txBody>
      </p:sp>
    </p:spTree>
    <p:extLst>
      <p:ext uri="{BB962C8B-B14F-4D97-AF65-F5344CB8AC3E}">
        <p14:creationId xmlns:p14="http://schemas.microsoft.com/office/powerpoint/2010/main" val="299481620"/>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95FF6A1A-B0F4-4750-A981-2F6463E5D208}"/>
              </a:ext>
            </a:extLst>
          </p:cNvPr>
          <p:cNvSpPr>
            <a:spLocks noGrp="1"/>
          </p:cNvSpPr>
          <p:nvPr>
            <p:ph type="body" sz="quarter" idx="13"/>
          </p:nvPr>
        </p:nvSpPr>
        <p:spPr/>
        <p:txBody>
          <a:bodyPr/>
          <a:lstStyle/>
          <a:p>
            <a:r>
              <a:rPr lang="en-US" sz="3200" dirty="0"/>
              <a:t>Thank you for joining us today.</a:t>
            </a:r>
          </a:p>
        </p:txBody>
      </p:sp>
      <p:sp>
        <p:nvSpPr>
          <p:cNvPr id="3" name="Text Placeholder 2">
            <a:extLst>
              <a:ext uri="{FF2B5EF4-FFF2-40B4-BE49-F238E27FC236}">
                <a16:creationId xmlns:a16="http://schemas.microsoft.com/office/drawing/2014/main" id="{C494B049-FECA-4308-9D3E-976BBC9CF61B}"/>
              </a:ext>
            </a:extLst>
          </p:cNvPr>
          <p:cNvSpPr>
            <a:spLocks noGrp="1"/>
          </p:cNvSpPr>
          <p:nvPr>
            <p:ph type="body" sz="quarter" idx="12"/>
          </p:nvPr>
        </p:nvSpPr>
        <p:spPr/>
        <p:txBody>
          <a:bodyPr/>
          <a:lstStyle/>
          <a:p>
            <a:pPr marL="0" indent="0">
              <a:buNone/>
            </a:pPr>
            <a:r>
              <a:rPr lang="en-US" i="1" dirty="0"/>
              <a:t>We welcome your feedback:</a:t>
            </a:r>
          </a:p>
          <a:p>
            <a:pPr lvl="0"/>
            <a:r>
              <a:rPr lang="en-US" dirty="0"/>
              <a:t>What did you learn that will inform your work?</a:t>
            </a:r>
          </a:p>
          <a:p>
            <a:pPr lvl="0"/>
            <a:r>
              <a:rPr lang="en-US" dirty="0"/>
              <a:t>What could we do differently to make the experience more effective? </a:t>
            </a:r>
          </a:p>
          <a:p>
            <a:pPr lvl="0"/>
            <a:r>
              <a:rPr lang="en-US" dirty="0"/>
              <a:t>What follow-on topics would be of interest for a future webinar? </a:t>
            </a:r>
          </a:p>
          <a:p>
            <a:pPr marL="0" indent="0">
              <a:buNone/>
            </a:pPr>
            <a:endParaRPr lang="en-US" sz="2000" i="1" dirty="0"/>
          </a:p>
          <a:p>
            <a:pPr marL="0" indent="0">
              <a:buNone/>
            </a:pPr>
            <a:r>
              <a:rPr lang="en-US" sz="2000" i="1" dirty="0"/>
              <a:t>Please share your feedback via chat, the post-webinar survey, or email to </a:t>
            </a:r>
            <a:r>
              <a:rPr lang="en-US" sz="2000" i="1" dirty="0" err="1"/>
              <a:t>Ixchel</a:t>
            </a:r>
            <a:r>
              <a:rPr lang="en-US" sz="2000" i="1" dirty="0"/>
              <a:t> </a:t>
            </a:r>
            <a:r>
              <a:rPr lang="en-US" sz="2000" i="1" dirty="0" err="1"/>
              <a:t>Faniel</a:t>
            </a:r>
            <a:r>
              <a:rPr lang="en-US" sz="2000" i="1" dirty="0"/>
              <a:t> </a:t>
            </a:r>
            <a:r>
              <a:rPr lang="en-US" sz="2000" i="1" dirty="0">
                <a:solidFill>
                  <a:schemeClr val="tx1">
                    <a:lumMod val="50000"/>
                    <a:lumOff val="50000"/>
                  </a:schemeClr>
                </a:solidFill>
                <a:hlinkClick r:id="rId2"/>
              </a:rPr>
              <a:t>fanieli@oclc.org</a:t>
            </a:r>
            <a:endParaRPr lang="en-US" sz="2000" i="1" dirty="0">
              <a:solidFill>
                <a:schemeClr val="tx1">
                  <a:lumMod val="50000"/>
                  <a:lumOff val="50000"/>
                </a:schemeClr>
              </a:solidFill>
            </a:endParaRPr>
          </a:p>
          <a:p>
            <a:pPr marL="0" indent="0">
              <a:buNone/>
            </a:pPr>
            <a:endParaRPr lang="en-US" dirty="0"/>
          </a:p>
        </p:txBody>
      </p:sp>
    </p:spTree>
    <p:extLst>
      <p:ext uri="{BB962C8B-B14F-4D97-AF65-F5344CB8AC3E}">
        <p14:creationId xmlns:p14="http://schemas.microsoft.com/office/powerpoint/2010/main" val="676801568"/>
      </p:ext>
    </p:extLst>
  </p:cSld>
  <p:clrMapOvr>
    <a:masterClrMapping/>
  </p:clrMapOvr>
  <mc:AlternateContent xmlns:mc="http://schemas.openxmlformats.org/markup-compatibility/2006">
    <mc:Choice xmlns:p14="http://schemas.microsoft.com/office/powerpoint/2010/main" Requires="p14">
      <p:transition p14:dur="0"/>
    </mc:Choice>
    <mc:Fallback>
      <p:transition/>
    </mc:Fallback>
  </mc:AlternateContent>
</p:sld>
</file>

<file path=ppt/theme/theme1.xml><?xml version="1.0" encoding="utf-8"?>
<a:theme xmlns:a="http://schemas.openxmlformats.org/drawingml/2006/main" name="OCLC Non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CLC PowerPoint Template 16x9 V3" id="{8AE900A0-BDAB-4100-8E6E-0D1DF52823E0}" vid="{2E02DCCF-65A5-4E57-9CAC-E8931BD3666B}"/>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SharedContentType xmlns="Microsoft.SharePoint.Taxonomy.ContentTypeSync" SourceId="e1e867eb-0ccf-46b3-a8be-678a344b5681" ContentTypeId="0x0101" PreviousValue="false"/>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4.xml><?xml version="1.0" encoding="utf-8"?>
<ct:contentTypeSchema xmlns:ct="http://schemas.microsoft.com/office/2006/metadata/contentType" xmlns:ma="http://schemas.microsoft.com/office/2006/metadata/properties/metaAttributes" ct:_="" ma:_="" ma:contentTypeName="Document" ma:contentTypeID="0x010100A350515AF1295244B26E4E6D23BF0BEB" ma:contentTypeVersion="60" ma:contentTypeDescription="Create a new document." ma:contentTypeScope="" ma:versionID="3ab1845c282ca95ea55a370b014f16f3">
  <xsd:schema xmlns:xsd="http://www.w3.org/2001/XMLSchema" xmlns:xs="http://www.w3.org/2001/XMLSchema" xmlns:p="http://schemas.microsoft.com/office/2006/metadata/properties" xmlns:ns2="6b67d80f-331f-4b51-b18e-81b8c101c29d" targetNamespace="http://schemas.microsoft.com/office/2006/metadata/properties" ma:root="true" ma:fieldsID="dc18ffd4b9c37d9f1a33ccc21d583d93" ns2:_="">
    <xsd:import namespace="6b67d80f-331f-4b51-b18e-81b8c101c29d"/>
    <xsd:element name="properties">
      <xsd:complexType>
        <xsd:sequence>
          <xsd:element name="documentManagement">
            <xsd:complexType>
              <xsd:all>
                <xsd:element ref="ns2:SharedWithUsers" minOccurs="0"/>
                <xsd:element ref="ns2:SharingHintHash" minOccurs="0"/>
                <xsd:element ref="ns2: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b67d80f-331f-4b51-b18e-81b8c101c29d"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ingHintHash" ma:index="9" nillable="true" ma:displayName="Sharing Hint Hash" ma:internalName="SharingHintHash" ma:readOnly="true">
      <xsd:simpleType>
        <xsd:restriction base="dms:Text"/>
      </xsd:simpleType>
    </xsd:element>
    <xsd:element name="SharedWithDetails" ma:index="10"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0F593AE6-1AD2-44A9-9585-67BB81296102}">
  <ds:schemaRefs>
    <ds:schemaRef ds:uri="Microsoft.SharePoint.Taxonomy.ContentTypeSync"/>
  </ds:schemaRefs>
</ds:datastoreItem>
</file>

<file path=customXml/itemProps2.xml><?xml version="1.0" encoding="utf-8"?>
<ds:datastoreItem xmlns:ds="http://schemas.openxmlformats.org/officeDocument/2006/customXml" ds:itemID="{595F8081-E4B0-4ACB-86C3-2F58A415E77B}">
  <ds:schemaRefs>
    <ds:schemaRef ds:uri="http://schemas.microsoft.com/sharepoint/v3/contenttype/forms"/>
  </ds:schemaRefs>
</ds:datastoreItem>
</file>

<file path=customXml/itemProps3.xml><?xml version="1.0" encoding="utf-8"?>
<ds:datastoreItem xmlns:ds="http://schemas.openxmlformats.org/officeDocument/2006/customXml" ds:itemID="{E7E988F0-95B4-4FCA-A550-26E1636850FD}">
  <ds:schemaRefs>
    <ds:schemaRef ds:uri="http://purl.org/dc/terms/"/>
    <ds:schemaRef ds:uri="http://schemas.openxmlformats.org/package/2006/metadata/core-properties"/>
    <ds:schemaRef ds:uri="http://purl.org/dc/dcmitype/"/>
    <ds:schemaRef ds:uri="http://schemas.microsoft.com/office/infopath/2007/PartnerControls"/>
    <ds:schemaRef ds:uri="6b67d80f-331f-4b51-b18e-81b8c101c29d"/>
    <ds:schemaRef ds:uri="http://purl.org/dc/elements/1.1/"/>
    <ds:schemaRef ds:uri="http://schemas.microsoft.com/office/2006/documentManagement/types"/>
    <ds:schemaRef ds:uri="http://schemas.microsoft.com/office/2006/metadata/properties"/>
    <ds:schemaRef ds:uri="http://www.w3.org/XML/1998/namespace"/>
  </ds:schemaRefs>
</ds:datastoreItem>
</file>

<file path=customXml/itemProps4.xml><?xml version="1.0" encoding="utf-8"?>
<ds:datastoreItem xmlns:ds="http://schemas.openxmlformats.org/officeDocument/2006/customXml" ds:itemID="{B82E809F-BB71-443C-980C-C97BB9F2C30A}">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b67d80f-331f-4b51-b18e-81b8c101c29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OCLC PowerPoint Template 16x9 V3</Template>
  <TotalTime>2593</TotalTime>
  <Words>1825</Words>
  <Application>Microsoft Office PowerPoint</Application>
  <PresentationFormat>On-screen Show (16:9)</PresentationFormat>
  <Paragraphs>205</Paragraphs>
  <Slides>38</Slides>
  <Notes>32</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38</vt:i4>
      </vt:variant>
    </vt:vector>
  </HeadingPairs>
  <TitlesOfParts>
    <vt:vector size="47" baseType="lpstr">
      <vt:lpstr>SimSun</vt:lpstr>
      <vt:lpstr>Arial</vt:lpstr>
      <vt:lpstr>Calibri</vt:lpstr>
      <vt:lpstr>Economica</vt:lpstr>
      <vt:lpstr>Noto Sans</vt:lpstr>
      <vt:lpstr>Noto Sans Symbols</vt:lpstr>
      <vt:lpstr>Open Sans</vt:lpstr>
      <vt:lpstr>Times New Roman</vt:lpstr>
      <vt:lpstr>OCLC Nonconfidential</vt:lpstr>
      <vt:lpstr>PowerPoint Presentation</vt:lpstr>
      <vt:lpstr>PowerPoint Presentation</vt:lpstr>
      <vt:lpstr>Designing, Timing, and Determining the Feasibility of Curatorial Interventions to Support Data Reuse</vt:lpstr>
      <vt:lpstr>Arbuckle BS, Kansa SW, Kansa E, Orton D, Çakırlar C, Gourichon L, et al. (2014) Data Sharing Reveals Complexity in the Westward Spread of Domestic Animals across Neolithic Turkey. PLoS ONE 9(6): e99845. https://doi.org/10.1371/journal.pone.0099845  </vt:lpstr>
      <vt:lpstr>Case Study</vt:lpstr>
      <vt:lpstr>Our Research Questions</vt:lpstr>
      <vt:lpstr>PowerPoint Presentation</vt:lpstr>
      <vt:lpstr>Virtuous and Vicious Circles in the Data Lifecycle</vt:lpstr>
      <vt:lpstr>Data Producers’ Selection Criteria </vt:lpstr>
      <vt:lpstr>Sharing - Curation </vt:lpstr>
      <vt:lpstr>Sharing - Reuse </vt:lpstr>
      <vt:lpstr>PowerPoint Presentation</vt:lpstr>
      <vt:lpstr>PowerPoint Presentation</vt:lpstr>
      <vt:lpstr>PowerPoint Presentation</vt:lpstr>
      <vt:lpstr>PowerPoint Presentation</vt:lpstr>
      <vt:lpstr>Archiving is Necessary…  but Insufficient!</vt:lpstr>
      <vt:lpstr>PowerPoint Presentation</vt:lpstr>
      <vt:lpstr>PowerPoint Presentation</vt:lpstr>
      <vt:lpstr>PowerPoint Presentation</vt:lpstr>
      <vt:lpstr>PowerPoint Presentation</vt:lpstr>
      <vt:lpstr>Data Producer’s Documentation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Archaeological Data Reuse</vt:lpstr>
      <vt:lpstr>Secret Life Of Data Project </vt:lpstr>
      <vt:lpstr>PowerPoint Presentation</vt:lpstr>
      <vt:lpstr>Study Design</vt:lpstr>
      <vt:lpstr>PowerPoint Presentation</vt:lpstr>
      <vt:lpstr>PowerPoint Presentation</vt:lpstr>
      <vt:lpstr>PowerPoint Presentation</vt:lpstr>
      <vt:lpstr>PowerPoint Presentation</vt:lpstr>
      <vt:lpstr>PowerPoint Presentation</vt:lpstr>
      <vt:lpstr>PowerPoint Presentation</vt:lpstr>
    </vt:vector>
  </TitlesOfParts>
  <Company>oclc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Brannon,Brittany</dc:creator>
  <cp:lastModifiedBy>Procaccini,Mercy</cp:lastModifiedBy>
  <cp:revision>137</cp:revision>
  <dcterms:created xsi:type="dcterms:W3CDTF">2019-10-03T12:32:55Z</dcterms:created>
  <dcterms:modified xsi:type="dcterms:W3CDTF">2019-10-31T05:07:12Z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0x010100A350515AF1295244B26E4E6D23BF0BEB</vt:lpwstr>
  </property>
</Properties>
</file>