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2" r:id="rId14"/>
    <p:sldId id="273" r:id="rId15"/>
    <p:sldId id="274" r:id="rId16"/>
    <p:sldId id="275" r:id="rId17"/>
    <p:sldId id="277" r:id="rId18"/>
    <p:sldId id="278" r:id="rId19"/>
    <p:sldId id="279" r:id="rId20"/>
    <p:sldId id="280" r:id="rId21"/>
  </p:sldIdLst>
  <p:sldSz cx="9144000" cy="5143500" type="screen16x9"/>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7" d="100"/>
          <a:sy n="137" d="100"/>
        </p:scale>
        <p:origin x="132"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DD22C-0132-48A4-9650-015F623F043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47A1E87-16B5-47C6-98DD-CEBB0BDB4857}">
      <dgm:prSet/>
      <dgm:spPr/>
      <dgm:t>
        <a:bodyPr/>
        <a:lstStyle/>
        <a:p>
          <a:r>
            <a:rPr lang="en-US" dirty="0">
              <a:latin typeface="+mj-lt"/>
            </a:rPr>
            <a:t>The Universe Metaphor</a:t>
          </a:r>
        </a:p>
      </dgm:t>
    </dgm:pt>
    <dgm:pt modelId="{356540D1-779C-4717-B6FD-2DCC25E38D70}" type="parTrans" cxnId="{B68D5198-D110-4D3B-998F-A1D9CC87265F}">
      <dgm:prSet/>
      <dgm:spPr/>
      <dgm:t>
        <a:bodyPr/>
        <a:lstStyle/>
        <a:p>
          <a:endParaRPr lang="en-US"/>
        </a:p>
      </dgm:t>
    </dgm:pt>
    <dgm:pt modelId="{FE982CA6-1C0E-44FC-B8FC-0EC5F4BABDAA}" type="sibTrans" cxnId="{B68D5198-D110-4D3B-998F-A1D9CC87265F}">
      <dgm:prSet/>
      <dgm:spPr/>
      <dgm:t>
        <a:bodyPr/>
        <a:lstStyle/>
        <a:p>
          <a:endParaRPr lang="en-US"/>
        </a:p>
      </dgm:t>
    </dgm:pt>
    <dgm:pt modelId="{5E767074-EBA8-4ED7-BC6D-4F5B1BDE9B29}">
      <dgm:prSet/>
      <dgm:spPr/>
      <dgm:t>
        <a:bodyPr/>
        <a:lstStyle/>
        <a:p>
          <a:r>
            <a:rPr lang="en-US" dirty="0">
              <a:latin typeface="+mj-lt"/>
            </a:rPr>
            <a:t>Research constantly expanding, boundaries expanding.</a:t>
          </a:r>
        </a:p>
      </dgm:t>
    </dgm:pt>
    <dgm:pt modelId="{7015C616-275C-481D-922A-71C483757CA3}" type="parTrans" cxnId="{169E3CA9-875A-4104-986C-80B47798821C}">
      <dgm:prSet/>
      <dgm:spPr/>
      <dgm:t>
        <a:bodyPr/>
        <a:lstStyle/>
        <a:p>
          <a:endParaRPr lang="en-US"/>
        </a:p>
      </dgm:t>
    </dgm:pt>
    <dgm:pt modelId="{B58C065C-6315-4693-81FD-5F16E2EE57DD}" type="sibTrans" cxnId="{169E3CA9-875A-4104-986C-80B47798821C}">
      <dgm:prSet/>
      <dgm:spPr/>
      <dgm:t>
        <a:bodyPr/>
        <a:lstStyle/>
        <a:p>
          <a:endParaRPr lang="en-US"/>
        </a:p>
      </dgm:t>
    </dgm:pt>
    <dgm:pt modelId="{B3D70584-CCAF-4DCB-8F1B-1B1C193A0D5B}">
      <dgm:prSet/>
      <dgm:spPr/>
      <dgm:t>
        <a:bodyPr/>
        <a:lstStyle/>
        <a:p>
          <a:r>
            <a:rPr lang="en-US" dirty="0">
              <a:latin typeface="+mj-lt"/>
            </a:rPr>
            <a:t>The Surfing Metaphor</a:t>
          </a:r>
        </a:p>
      </dgm:t>
    </dgm:pt>
    <dgm:pt modelId="{DEED4D29-5952-44DD-9079-E9CBB3E7EF3D}" type="parTrans" cxnId="{CA33DE10-7972-4747-8155-C87619335DEA}">
      <dgm:prSet/>
      <dgm:spPr/>
      <dgm:t>
        <a:bodyPr/>
        <a:lstStyle/>
        <a:p>
          <a:endParaRPr lang="en-US"/>
        </a:p>
      </dgm:t>
    </dgm:pt>
    <dgm:pt modelId="{98FB0A38-1BE8-4C69-8941-DAA42C7CB642}" type="sibTrans" cxnId="{CA33DE10-7972-4747-8155-C87619335DEA}">
      <dgm:prSet/>
      <dgm:spPr/>
      <dgm:t>
        <a:bodyPr/>
        <a:lstStyle/>
        <a:p>
          <a:endParaRPr lang="en-US"/>
        </a:p>
      </dgm:t>
    </dgm:pt>
    <dgm:pt modelId="{41934663-C993-4FEB-99B3-41F4ADA1E428}">
      <dgm:prSet/>
      <dgm:spPr/>
      <dgm:t>
        <a:bodyPr/>
        <a:lstStyle/>
        <a:p>
          <a:r>
            <a:rPr lang="en-US" dirty="0">
              <a:latin typeface="+mj-lt"/>
            </a:rPr>
            <a:t>We exist at the edge of these boundaries, as that’s where uncertainty is. Finding balance.</a:t>
          </a:r>
        </a:p>
      </dgm:t>
    </dgm:pt>
    <dgm:pt modelId="{64D90C5F-1502-4413-BAA0-074DB712E81A}" type="parTrans" cxnId="{1F228DEC-05B5-4C47-9997-678A4307C944}">
      <dgm:prSet/>
      <dgm:spPr/>
      <dgm:t>
        <a:bodyPr/>
        <a:lstStyle/>
        <a:p>
          <a:endParaRPr lang="en-US"/>
        </a:p>
      </dgm:t>
    </dgm:pt>
    <dgm:pt modelId="{A5A7050A-A092-4CDF-B12E-9AA94F7E9B54}" type="sibTrans" cxnId="{1F228DEC-05B5-4C47-9997-678A4307C944}">
      <dgm:prSet/>
      <dgm:spPr/>
      <dgm:t>
        <a:bodyPr/>
        <a:lstStyle/>
        <a:p>
          <a:endParaRPr lang="en-US"/>
        </a:p>
      </dgm:t>
    </dgm:pt>
    <dgm:pt modelId="{7FA8AE05-EC26-4296-80AF-86DF984EC1C3}">
      <dgm:prSet/>
      <dgm:spPr/>
      <dgm:t>
        <a:bodyPr/>
        <a:lstStyle/>
        <a:p>
          <a:r>
            <a:rPr lang="en-US" dirty="0">
              <a:latin typeface="+mj-lt"/>
            </a:rPr>
            <a:t>Must be comfortable with uncertainty.</a:t>
          </a:r>
        </a:p>
      </dgm:t>
    </dgm:pt>
    <dgm:pt modelId="{C1405E0E-A933-441C-AD04-85C2B7327D21}" type="parTrans" cxnId="{EC1C683E-0248-4108-883B-EB560A9343F3}">
      <dgm:prSet/>
      <dgm:spPr/>
      <dgm:t>
        <a:bodyPr/>
        <a:lstStyle/>
        <a:p>
          <a:endParaRPr lang="en-US"/>
        </a:p>
      </dgm:t>
    </dgm:pt>
    <dgm:pt modelId="{8EA98E74-4043-4948-9740-83E709314C0A}" type="sibTrans" cxnId="{EC1C683E-0248-4108-883B-EB560A9343F3}">
      <dgm:prSet/>
      <dgm:spPr/>
      <dgm:t>
        <a:bodyPr/>
        <a:lstStyle/>
        <a:p>
          <a:endParaRPr lang="en-US"/>
        </a:p>
      </dgm:t>
    </dgm:pt>
    <dgm:pt modelId="{3335945B-6BC6-431F-A71B-2C01A1062F40}">
      <dgm:prSet/>
      <dgm:spPr/>
      <dgm:t>
        <a:bodyPr/>
        <a:lstStyle/>
        <a:p>
          <a:r>
            <a:rPr lang="en-US" dirty="0">
              <a:latin typeface="+mj-lt"/>
            </a:rPr>
            <a:t>Must be comfortable with not being “expert.”</a:t>
          </a:r>
        </a:p>
      </dgm:t>
    </dgm:pt>
    <dgm:pt modelId="{5921F242-6997-46A9-9B81-5847FD6CD5D5}" type="parTrans" cxnId="{5E2BC17E-4336-4C19-91C5-209F3CE8B7E5}">
      <dgm:prSet/>
      <dgm:spPr/>
      <dgm:t>
        <a:bodyPr/>
        <a:lstStyle/>
        <a:p>
          <a:endParaRPr lang="en-US"/>
        </a:p>
      </dgm:t>
    </dgm:pt>
    <dgm:pt modelId="{6AC802A6-CF25-4A4E-9E73-A3A880CD6221}" type="sibTrans" cxnId="{5E2BC17E-4336-4C19-91C5-209F3CE8B7E5}">
      <dgm:prSet/>
      <dgm:spPr/>
      <dgm:t>
        <a:bodyPr/>
        <a:lstStyle/>
        <a:p>
          <a:endParaRPr lang="en-US"/>
        </a:p>
      </dgm:t>
    </dgm:pt>
    <dgm:pt modelId="{CE97E870-FAA6-4024-B44A-154CD6827424}" type="pres">
      <dgm:prSet presAssocID="{00DDD22C-0132-48A4-9650-015F623F0433}" presName="linear" presStyleCnt="0">
        <dgm:presLayoutVars>
          <dgm:dir/>
          <dgm:animLvl val="lvl"/>
          <dgm:resizeHandles val="exact"/>
        </dgm:presLayoutVars>
      </dgm:prSet>
      <dgm:spPr/>
    </dgm:pt>
    <dgm:pt modelId="{E2F7BF8C-99F0-4A94-9F0F-D7CCD72C4911}" type="pres">
      <dgm:prSet presAssocID="{E47A1E87-16B5-47C6-98DD-CEBB0BDB4857}" presName="parentLin" presStyleCnt="0"/>
      <dgm:spPr/>
    </dgm:pt>
    <dgm:pt modelId="{404841A2-0405-4F43-A511-1A0AE4CE0320}" type="pres">
      <dgm:prSet presAssocID="{E47A1E87-16B5-47C6-98DD-CEBB0BDB4857}" presName="parentLeftMargin" presStyleLbl="node1" presStyleIdx="0" presStyleCnt="2"/>
      <dgm:spPr/>
    </dgm:pt>
    <dgm:pt modelId="{51546D2D-FA3C-4982-8898-963B3541B56B}" type="pres">
      <dgm:prSet presAssocID="{E47A1E87-16B5-47C6-98DD-CEBB0BDB4857}" presName="parentText" presStyleLbl="node1" presStyleIdx="0" presStyleCnt="2">
        <dgm:presLayoutVars>
          <dgm:chMax val="0"/>
          <dgm:bulletEnabled val="1"/>
        </dgm:presLayoutVars>
      </dgm:prSet>
      <dgm:spPr/>
    </dgm:pt>
    <dgm:pt modelId="{DF6EB359-CEF4-4F9E-8CA1-CC5B03C75972}" type="pres">
      <dgm:prSet presAssocID="{E47A1E87-16B5-47C6-98DD-CEBB0BDB4857}" presName="negativeSpace" presStyleCnt="0"/>
      <dgm:spPr/>
    </dgm:pt>
    <dgm:pt modelId="{29132B7B-D225-4D36-BEF0-799F0EA26F4C}" type="pres">
      <dgm:prSet presAssocID="{E47A1E87-16B5-47C6-98DD-CEBB0BDB4857}" presName="childText" presStyleLbl="conFgAcc1" presStyleIdx="0" presStyleCnt="2">
        <dgm:presLayoutVars>
          <dgm:bulletEnabled val="1"/>
        </dgm:presLayoutVars>
      </dgm:prSet>
      <dgm:spPr/>
    </dgm:pt>
    <dgm:pt modelId="{28F83C51-A33D-4AD3-BA2B-1042D43448B0}" type="pres">
      <dgm:prSet presAssocID="{FE982CA6-1C0E-44FC-B8FC-0EC5F4BABDAA}" presName="spaceBetweenRectangles" presStyleCnt="0"/>
      <dgm:spPr/>
    </dgm:pt>
    <dgm:pt modelId="{2E5278E8-3050-411A-A264-3816A2E6F758}" type="pres">
      <dgm:prSet presAssocID="{B3D70584-CCAF-4DCB-8F1B-1B1C193A0D5B}" presName="parentLin" presStyleCnt="0"/>
      <dgm:spPr/>
    </dgm:pt>
    <dgm:pt modelId="{B783F00D-8186-498A-B66F-919F5D8178D2}" type="pres">
      <dgm:prSet presAssocID="{B3D70584-CCAF-4DCB-8F1B-1B1C193A0D5B}" presName="parentLeftMargin" presStyleLbl="node1" presStyleIdx="0" presStyleCnt="2"/>
      <dgm:spPr/>
    </dgm:pt>
    <dgm:pt modelId="{8259C5B7-BD88-4E39-85D3-48253B6B0183}" type="pres">
      <dgm:prSet presAssocID="{B3D70584-CCAF-4DCB-8F1B-1B1C193A0D5B}" presName="parentText" presStyleLbl="node1" presStyleIdx="1" presStyleCnt="2">
        <dgm:presLayoutVars>
          <dgm:chMax val="0"/>
          <dgm:bulletEnabled val="1"/>
        </dgm:presLayoutVars>
      </dgm:prSet>
      <dgm:spPr/>
    </dgm:pt>
    <dgm:pt modelId="{243A77E1-98FB-40D3-AC77-EF6F6B012B8C}" type="pres">
      <dgm:prSet presAssocID="{B3D70584-CCAF-4DCB-8F1B-1B1C193A0D5B}" presName="negativeSpace" presStyleCnt="0"/>
      <dgm:spPr/>
    </dgm:pt>
    <dgm:pt modelId="{BB899200-F57C-481D-8BF8-154708763E97}" type="pres">
      <dgm:prSet presAssocID="{B3D70584-CCAF-4DCB-8F1B-1B1C193A0D5B}" presName="childText" presStyleLbl="conFgAcc1" presStyleIdx="1" presStyleCnt="2">
        <dgm:presLayoutVars>
          <dgm:bulletEnabled val="1"/>
        </dgm:presLayoutVars>
      </dgm:prSet>
      <dgm:spPr/>
    </dgm:pt>
  </dgm:ptLst>
  <dgm:cxnLst>
    <dgm:cxn modelId="{CA33DE10-7972-4747-8155-C87619335DEA}" srcId="{00DDD22C-0132-48A4-9650-015F623F0433}" destId="{B3D70584-CCAF-4DCB-8F1B-1B1C193A0D5B}" srcOrd="1" destOrd="0" parTransId="{DEED4D29-5952-44DD-9079-E9CBB3E7EF3D}" sibTransId="{98FB0A38-1BE8-4C69-8941-DAA42C7CB642}"/>
    <dgm:cxn modelId="{505FDE1C-584A-41E5-839D-64A877776660}" type="presOf" srcId="{00DDD22C-0132-48A4-9650-015F623F0433}" destId="{CE97E870-FAA6-4024-B44A-154CD6827424}" srcOrd="0" destOrd="0" presId="urn:microsoft.com/office/officeart/2005/8/layout/list1"/>
    <dgm:cxn modelId="{4063BD29-678D-4E93-9A71-52E150CDA184}" type="presOf" srcId="{3335945B-6BC6-431F-A71B-2C01A1062F40}" destId="{BB899200-F57C-481D-8BF8-154708763E97}" srcOrd="0" destOrd="2" presId="urn:microsoft.com/office/officeart/2005/8/layout/list1"/>
    <dgm:cxn modelId="{EC1C683E-0248-4108-883B-EB560A9343F3}" srcId="{B3D70584-CCAF-4DCB-8F1B-1B1C193A0D5B}" destId="{7FA8AE05-EC26-4296-80AF-86DF984EC1C3}" srcOrd="1" destOrd="0" parTransId="{C1405E0E-A933-441C-AD04-85C2B7327D21}" sibTransId="{8EA98E74-4043-4948-9740-83E709314C0A}"/>
    <dgm:cxn modelId="{A5ED1E6E-BED9-4120-BD27-2A2FF37089F9}" type="presOf" srcId="{41934663-C993-4FEB-99B3-41F4ADA1E428}" destId="{BB899200-F57C-481D-8BF8-154708763E97}" srcOrd="0" destOrd="0" presId="urn:microsoft.com/office/officeart/2005/8/layout/list1"/>
    <dgm:cxn modelId="{FFDC3472-782C-41C1-997D-E249DFE14DAA}" type="presOf" srcId="{B3D70584-CCAF-4DCB-8F1B-1B1C193A0D5B}" destId="{B783F00D-8186-498A-B66F-919F5D8178D2}" srcOrd="0" destOrd="0" presId="urn:microsoft.com/office/officeart/2005/8/layout/list1"/>
    <dgm:cxn modelId="{5E2BC17E-4336-4C19-91C5-209F3CE8B7E5}" srcId="{B3D70584-CCAF-4DCB-8F1B-1B1C193A0D5B}" destId="{3335945B-6BC6-431F-A71B-2C01A1062F40}" srcOrd="2" destOrd="0" parTransId="{5921F242-6997-46A9-9B81-5847FD6CD5D5}" sibTransId="{6AC802A6-CF25-4A4E-9E73-A3A880CD6221}"/>
    <dgm:cxn modelId="{B68D5198-D110-4D3B-998F-A1D9CC87265F}" srcId="{00DDD22C-0132-48A4-9650-015F623F0433}" destId="{E47A1E87-16B5-47C6-98DD-CEBB0BDB4857}" srcOrd="0" destOrd="0" parTransId="{356540D1-779C-4717-B6FD-2DCC25E38D70}" sibTransId="{FE982CA6-1C0E-44FC-B8FC-0EC5F4BABDAA}"/>
    <dgm:cxn modelId="{169E3CA9-875A-4104-986C-80B47798821C}" srcId="{E47A1E87-16B5-47C6-98DD-CEBB0BDB4857}" destId="{5E767074-EBA8-4ED7-BC6D-4F5B1BDE9B29}" srcOrd="0" destOrd="0" parTransId="{7015C616-275C-481D-922A-71C483757CA3}" sibTransId="{B58C065C-6315-4693-81FD-5F16E2EE57DD}"/>
    <dgm:cxn modelId="{C54BC0B3-9A14-4E25-99E5-29B9CCED42FA}" type="presOf" srcId="{B3D70584-CCAF-4DCB-8F1B-1B1C193A0D5B}" destId="{8259C5B7-BD88-4E39-85D3-48253B6B0183}" srcOrd="1" destOrd="0" presId="urn:microsoft.com/office/officeart/2005/8/layout/list1"/>
    <dgm:cxn modelId="{F51DD7C2-48D6-481C-90A0-09C0F947C1CA}" type="presOf" srcId="{E47A1E87-16B5-47C6-98DD-CEBB0BDB4857}" destId="{404841A2-0405-4F43-A511-1A0AE4CE0320}" srcOrd="0" destOrd="0" presId="urn:microsoft.com/office/officeart/2005/8/layout/list1"/>
    <dgm:cxn modelId="{5DA245DC-212C-49FB-BC4A-E8378DE8391D}" type="presOf" srcId="{E47A1E87-16B5-47C6-98DD-CEBB0BDB4857}" destId="{51546D2D-FA3C-4982-8898-963B3541B56B}" srcOrd="1" destOrd="0" presId="urn:microsoft.com/office/officeart/2005/8/layout/list1"/>
    <dgm:cxn modelId="{EE13D1DC-15EA-4BE7-AC7A-646EA1762A31}" type="presOf" srcId="{7FA8AE05-EC26-4296-80AF-86DF984EC1C3}" destId="{BB899200-F57C-481D-8BF8-154708763E97}" srcOrd="0" destOrd="1" presId="urn:microsoft.com/office/officeart/2005/8/layout/list1"/>
    <dgm:cxn modelId="{D43D77E2-2715-4B24-896E-A9D0AE8E8A31}" type="presOf" srcId="{5E767074-EBA8-4ED7-BC6D-4F5B1BDE9B29}" destId="{29132B7B-D225-4D36-BEF0-799F0EA26F4C}" srcOrd="0" destOrd="0" presId="urn:microsoft.com/office/officeart/2005/8/layout/list1"/>
    <dgm:cxn modelId="{1F228DEC-05B5-4C47-9997-678A4307C944}" srcId="{B3D70584-CCAF-4DCB-8F1B-1B1C193A0D5B}" destId="{41934663-C993-4FEB-99B3-41F4ADA1E428}" srcOrd="0" destOrd="0" parTransId="{64D90C5F-1502-4413-BAA0-074DB712E81A}" sibTransId="{A5A7050A-A092-4CDF-B12E-9AA94F7E9B54}"/>
    <dgm:cxn modelId="{FEF28EB4-E4BA-46D9-8E39-A4AC749FE40E}" type="presParOf" srcId="{CE97E870-FAA6-4024-B44A-154CD6827424}" destId="{E2F7BF8C-99F0-4A94-9F0F-D7CCD72C4911}" srcOrd="0" destOrd="0" presId="urn:microsoft.com/office/officeart/2005/8/layout/list1"/>
    <dgm:cxn modelId="{670359DD-26E5-48DC-9E83-3D7134C35810}" type="presParOf" srcId="{E2F7BF8C-99F0-4A94-9F0F-D7CCD72C4911}" destId="{404841A2-0405-4F43-A511-1A0AE4CE0320}" srcOrd="0" destOrd="0" presId="urn:microsoft.com/office/officeart/2005/8/layout/list1"/>
    <dgm:cxn modelId="{AF4638A0-A2AC-4779-9F6C-F6E5EE9EC36A}" type="presParOf" srcId="{E2F7BF8C-99F0-4A94-9F0F-D7CCD72C4911}" destId="{51546D2D-FA3C-4982-8898-963B3541B56B}" srcOrd="1" destOrd="0" presId="urn:microsoft.com/office/officeart/2005/8/layout/list1"/>
    <dgm:cxn modelId="{90593DC1-7133-4653-A031-957F09614293}" type="presParOf" srcId="{CE97E870-FAA6-4024-B44A-154CD6827424}" destId="{DF6EB359-CEF4-4F9E-8CA1-CC5B03C75972}" srcOrd="1" destOrd="0" presId="urn:microsoft.com/office/officeart/2005/8/layout/list1"/>
    <dgm:cxn modelId="{C7C17486-DBA1-472B-B2C6-37B4D4B813CB}" type="presParOf" srcId="{CE97E870-FAA6-4024-B44A-154CD6827424}" destId="{29132B7B-D225-4D36-BEF0-799F0EA26F4C}" srcOrd="2" destOrd="0" presId="urn:microsoft.com/office/officeart/2005/8/layout/list1"/>
    <dgm:cxn modelId="{58651C14-11C4-454C-8AC3-576E3A6C827D}" type="presParOf" srcId="{CE97E870-FAA6-4024-B44A-154CD6827424}" destId="{28F83C51-A33D-4AD3-BA2B-1042D43448B0}" srcOrd="3" destOrd="0" presId="urn:microsoft.com/office/officeart/2005/8/layout/list1"/>
    <dgm:cxn modelId="{F497E0B0-D1BF-4943-8D58-73DB16F2E977}" type="presParOf" srcId="{CE97E870-FAA6-4024-B44A-154CD6827424}" destId="{2E5278E8-3050-411A-A264-3816A2E6F758}" srcOrd="4" destOrd="0" presId="urn:microsoft.com/office/officeart/2005/8/layout/list1"/>
    <dgm:cxn modelId="{ED2AFC17-D380-4AA5-BAB4-F77EAA91B8A2}" type="presParOf" srcId="{2E5278E8-3050-411A-A264-3816A2E6F758}" destId="{B783F00D-8186-498A-B66F-919F5D8178D2}" srcOrd="0" destOrd="0" presId="urn:microsoft.com/office/officeart/2005/8/layout/list1"/>
    <dgm:cxn modelId="{D35BD6ED-2D6F-460F-A212-6C809FCE2C62}" type="presParOf" srcId="{2E5278E8-3050-411A-A264-3816A2E6F758}" destId="{8259C5B7-BD88-4E39-85D3-48253B6B0183}" srcOrd="1" destOrd="0" presId="urn:microsoft.com/office/officeart/2005/8/layout/list1"/>
    <dgm:cxn modelId="{CF1DA70F-8E2A-455E-A25E-CECDC14C5760}" type="presParOf" srcId="{CE97E870-FAA6-4024-B44A-154CD6827424}" destId="{243A77E1-98FB-40D3-AC77-EF6F6B012B8C}" srcOrd="5" destOrd="0" presId="urn:microsoft.com/office/officeart/2005/8/layout/list1"/>
    <dgm:cxn modelId="{A245F0F6-18BF-49F7-A620-A5F136A2A43E}" type="presParOf" srcId="{CE97E870-FAA6-4024-B44A-154CD6827424}" destId="{BB899200-F57C-481D-8BF8-154708763E9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32B7B-D225-4D36-BEF0-799F0EA26F4C}">
      <dsp:nvSpPr>
        <dsp:cNvPr id="0" name=""/>
        <dsp:cNvSpPr/>
      </dsp:nvSpPr>
      <dsp:spPr>
        <a:xfrm>
          <a:off x="0" y="332216"/>
          <a:ext cx="5098256" cy="1134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5681" tIns="416560" rIns="395681"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mj-lt"/>
            </a:rPr>
            <a:t>Research constantly expanding, boundaries expanding.</a:t>
          </a:r>
        </a:p>
      </dsp:txBody>
      <dsp:txXfrm>
        <a:off x="0" y="332216"/>
        <a:ext cx="5098256" cy="1134000"/>
      </dsp:txXfrm>
    </dsp:sp>
    <dsp:sp modelId="{51546D2D-FA3C-4982-8898-963B3541B56B}">
      <dsp:nvSpPr>
        <dsp:cNvPr id="0" name=""/>
        <dsp:cNvSpPr/>
      </dsp:nvSpPr>
      <dsp:spPr>
        <a:xfrm>
          <a:off x="254912" y="37016"/>
          <a:ext cx="3568779" cy="590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91" tIns="0" rIns="134891"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mj-lt"/>
            </a:rPr>
            <a:t>The Universe Metaphor</a:t>
          </a:r>
        </a:p>
      </dsp:txBody>
      <dsp:txXfrm>
        <a:off x="283733" y="65837"/>
        <a:ext cx="3511137" cy="532758"/>
      </dsp:txXfrm>
    </dsp:sp>
    <dsp:sp modelId="{BB899200-F57C-481D-8BF8-154708763E97}">
      <dsp:nvSpPr>
        <dsp:cNvPr id="0" name=""/>
        <dsp:cNvSpPr/>
      </dsp:nvSpPr>
      <dsp:spPr>
        <a:xfrm>
          <a:off x="0" y="1869417"/>
          <a:ext cx="5098256" cy="2331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5681" tIns="416560" rIns="395681"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mj-lt"/>
            </a:rPr>
            <a:t>We exist at the edge of these boundaries, as that’s where uncertainty is. Finding balance.</a:t>
          </a:r>
        </a:p>
        <a:p>
          <a:pPr marL="228600" lvl="1" indent="-228600" algn="l" defTabSz="889000">
            <a:lnSpc>
              <a:spcPct val="90000"/>
            </a:lnSpc>
            <a:spcBef>
              <a:spcPct val="0"/>
            </a:spcBef>
            <a:spcAft>
              <a:spcPct val="15000"/>
            </a:spcAft>
            <a:buChar char="•"/>
          </a:pPr>
          <a:r>
            <a:rPr lang="en-US" sz="2000" kern="1200" dirty="0">
              <a:latin typeface="+mj-lt"/>
            </a:rPr>
            <a:t>Must be comfortable with uncertainty.</a:t>
          </a:r>
        </a:p>
        <a:p>
          <a:pPr marL="228600" lvl="1" indent="-228600" algn="l" defTabSz="889000">
            <a:lnSpc>
              <a:spcPct val="90000"/>
            </a:lnSpc>
            <a:spcBef>
              <a:spcPct val="0"/>
            </a:spcBef>
            <a:spcAft>
              <a:spcPct val="15000"/>
            </a:spcAft>
            <a:buChar char="•"/>
          </a:pPr>
          <a:r>
            <a:rPr lang="en-US" sz="2000" kern="1200" dirty="0">
              <a:latin typeface="+mj-lt"/>
            </a:rPr>
            <a:t>Must be comfortable with not being “expert.”</a:t>
          </a:r>
        </a:p>
      </dsp:txBody>
      <dsp:txXfrm>
        <a:off x="0" y="1869417"/>
        <a:ext cx="5098256" cy="2331000"/>
      </dsp:txXfrm>
    </dsp:sp>
    <dsp:sp modelId="{8259C5B7-BD88-4E39-85D3-48253B6B0183}">
      <dsp:nvSpPr>
        <dsp:cNvPr id="0" name=""/>
        <dsp:cNvSpPr/>
      </dsp:nvSpPr>
      <dsp:spPr>
        <a:xfrm>
          <a:off x="254912" y="1574217"/>
          <a:ext cx="3568779" cy="590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91" tIns="0" rIns="134891"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mj-lt"/>
            </a:rPr>
            <a:t>The Surfing Metaphor</a:t>
          </a:r>
        </a:p>
      </dsp:txBody>
      <dsp:txXfrm>
        <a:off x="283733" y="1603038"/>
        <a:ext cx="351113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415790"/>
            <a:ext cx="5486400" cy="418338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bbb74cb2a_0_0: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bbb74cb2a_0_0: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bbb74cb2a_0_21: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bbb74cb2a_0_21: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bbb74cb2a_0_26: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bbb74cb2a_0_26: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bbb74cb2a_0_51: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bbb74cb2a_0_51: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bbb74cb2a_0_61: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bbb74cb2a_0_61: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bbb74cb2a_0_67: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5bbb74cb2a_0_67: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bbb74cb2a_0_80: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bbb74cb2a_0_80: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bbb74cb2a_0_46: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5bbb74cb2a_0_46: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bbb74cb2a_0_56: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bbb74cb2a_0_56: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5bbb74cb2a_0_36: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5bbb74cb2a_0_36: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d4ee14299_0_383: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d4ee14299_0_383: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d4ee14299_0_397: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5d4ee14299_0_397: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d54d7288e_0_0: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d54d7288e_0_0: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d4ee14299_0_332: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d4ee14299_0_332: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700">
                <a:solidFill>
                  <a:schemeClr val="dk2"/>
                </a:solidFill>
              </a:rPr>
              <a:t>(We're moving beyond the data curation aspect of data services. We want to bring in the idea of support for data analysis as well as the ap?    and bring traditional values to our library patrons. This may seem like a big leap to support the research process in terms of analysis, however we already are prepared to help with this. We are teaching workshops and have consultations for use in data analysis, and in order to do that we have to have awareness of research methods so we can teach the software. We need to go the extra step forward to support data analysis, which is of course added value to researchers and brings them back to us.)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d4ee14299_0_389: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d4ee14299_0_389: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d54d7288e_0_12: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d54d7288e_0_12: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bbb74cb2a_1_0: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bbb74cb2a_1_0: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bbb74cb2a_1_6: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bbb74cb2a_1_6: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bbb74cb2a_1_12: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bbb74cb2a_1_12: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85853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400817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290074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14903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70535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38520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48194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545355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7/16/2019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506554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7/16/2019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797949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7/16/2019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666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32ABBEA6-7C60-4B02-AE87-00D78D8422AF}" type="datetimeFigureOut">
              <a:rPr lang="en-US" dirty="0"/>
              <a:t>7/16/2019</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440289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cstate="screen">
              <a:extLst>
                <a:ext uri="{28A0092B-C50C-407E-A947-70E740481C1C}">
                  <a14:useLocalDpi xmlns:a14="http://schemas.microsoft.com/office/drawing/2010/main"/>
                </a:ext>
              </a:extLst>
            </a:blip>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211988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dirty="0"/>
              <a:t>7/16/2019</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90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4" r:id="rId4"/>
    <p:sldLayoutId id="2147483665" r:id="rId5"/>
    <p:sldLayoutId id="2147483666" r:id="rId6"/>
    <p:sldLayoutId id="2147483667" r:id="rId7"/>
    <p:sldLayoutId id="2147483668" r:id="rId8"/>
    <p:sldLayoutId id="2147483675" r:id="rId9"/>
    <p:sldLayoutId id="2147483670" r:id="rId10"/>
    <p:sldLayoutId id="2147483671" r:id="rId11"/>
    <p:sldLayoutId id="2147483672" r:id="rId12"/>
    <p:sldLayoutId id="2147483673" r:id="rId13"/>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mc/articles/PMC5567640/#pone.0183669.ref043" TargetMode="External"/><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hyperlink" Target="https://rdrr.io/cran/bsam/man/fit_ssm.html" TargetMode="External"/><Relationship Id="rId5" Type="http://schemas.openxmlformats.org/officeDocument/2006/relationships/hyperlink" Target="https://www.whoi.edu/cms/files/patterson_movement_state_space_models_tree_57192.pdf" TargetMode="External"/><Relationship Id="rId4" Type="http://schemas.openxmlformats.org/officeDocument/2006/relationships/hyperlink" Target="https://www.ncbi.nlm.nih.gov/pmc/articles/PMC556764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stata.com/meeting/italy14/abstracts/materials/it14_grotta.pdf"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rtl="0">
              <a:lnSpc>
                <a:spcPct val="125000"/>
              </a:lnSpc>
              <a:spcBef>
                <a:spcPts val="0"/>
              </a:spcBef>
              <a:buNone/>
            </a:pPr>
            <a:r>
              <a:rPr lang="en" sz="3600" dirty="0"/>
              <a:t>Responding to Researcher Needs Through Continuous Skills Development: </a:t>
            </a:r>
            <a:br>
              <a:rPr lang="en" sz="3600" dirty="0"/>
            </a:br>
            <a:r>
              <a:rPr lang="en" sz="2800" dirty="0"/>
              <a:t>A Case Study of the University of Miami Libraries</a:t>
            </a:r>
            <a:endParaRPr sz="2800" dirty="0"/>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cap="none" dirty="0"/>
              <a:t>Cameron Riopelle, PhD</a:t>
            </a:r>
            <a:endParaRPr cap="none" dirty="0"/>
          </a:p>
          <a:p>
            <a:pPr marL="0" lvl="0" indent="0" algn="ctr" rtl="0">
              <a:spcBef>
                <a:spcPts val="0"/>
              </a:spcBef>
              <a:spcAft>
                <a:spcPts val="0"/>
              </a:spcAft>
              <a:buNone/>
            </a:pPr>
            <a:r>
              <a:rPr lang="en" cap="none" dirty="0"/>
              <a:t>Head of Data Services</a:t>
            </a:r>
            <a:endParaRPr cap="none" dirty="0"/>
          </a:p>
          <a:p>
            <a:pPr marL="0" lvl="0" indent="0" algn="ctr" rtl="0">
              <a:spcBef>
                <a:spcPts val="0"/>
              </a:spcBef>
              <a:spcAft>
                <a:spcPts val="0"/>
              </a:spcAft>
              <a:buNone/>
            </a:pPr>
            <a:r>
              <a:rPr lang="en" cap="none" dirty="0"/>
              <a:t>University of Miami Libraries</a:t>
            </a:r>
            <a:endParaRPr cap="non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3"/>
        <p:cNvGrpSpPr/>
        <p:nvPr/>
      </p:nvGrpSpPr>
      <p:grpSpPr>
        <a:xfrm>
          <a:off x="0" y="0"/>
          <a:ext cx="0" cy="0"/>
          <a:chOff x="0" y="0"/>
          <a:chExt cx="0" cy="0"/>
        </a:xfrm>
      </p:grpSpPr>
      <p:sp>
        <p:nvSpPr>
          <p:cNvPr id="146" name="Rectangle 145">
            <a:extLst>
              <a:ext uri="{FF2B5EF4-FFF2-40B4-BE49-F238E27FC236}">
                <a16:creationId xmlns:a16="http://schemas.microsoft.com/office/drawing/2014/main" id="{36D16D1E-4205-49F5-BD2A-DA769947C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Rectangle 147">
            <a:extLst>
              <a:ext uri="{FF2B5EF4-FFF2-40B4-BE49-F238E27FC236}">
                <a16:creationId xmlns:a16="http://schemas.microsoft.com/office/drawing/2014/main" id="{012FD100-C039-4E03-B5E4-2EDFA7290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56452"/>
            <a:ext cx="9144000" cy="494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0" name="Straight Connector 149">
            <a:extLst>
              <a:ext uri="{FF2B5EF4-FFF2-40B4-BE49-F238E27FC236}">
                <a16:creationId xmlns:a16="http://schemas.microsoft.com/office/drawing/2014/main" id="{4418FCD2-8448-4A81-8EB4-72250F782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303383"/>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2" name="Rectangle 151">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51435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Google Shape;114;p22"/>
          <p:cNvSpPr txBox="1">
            <a:spLocks noGrp="1"/>
          </p:cNvSpPr>
          <p:nvPr>
            <p:ph type="title"/>
          </p:nvPr>
        </p:nvSpPr>
        <p:spPr>
          <a:xfrm>
            <a:off x="192881" y="387626"/>
            <a:ext cx="2700338" cy="4329630"/>
          </a:xfrm>
          <a:prstGeom prst="rect">
            <a:avLst/>
          </a:prstGeom>
        </p:spPr>
        <p:txBody>
          <a:bodyPr spcFirstLastPara="1" vert="horz" lIns="91440" tIns="45720" rIns="91440" bIns="45720" rtlCol="0" anchor="ctr" anchorCtr="0">
            <a:normAutofit/>
          </a:bodyPr>
          <a:lstStyle/>
          <a:p>
            <a:pPr lvl="0" indent="0" defTabSz="914400">
              <a:spcBef>
                <a:spcPct val="0"/>
              </a:spcBef>
              <a:spcAft>
                <a:spcPts val="0"/>
              </a:spcAft>
              <a:buClr>
                <a:schemeClr val="dk1"/>
              </a:buClr>
              <a:buSzPts val="1100"/>
            </a:pPr>
            <a:r>
              <a:rPr lang="en-US" spc="-50" dirty="0">
                <a:solidFill>
                  <a:srgbClr val="FFFFFF"/>
                </a:solidFill>
                <a:sym typeface="Calibri"/>
              </a:rPr>
              <a:t>Keeping </a:t>
            </a:r>
            <a:br>
              <a:rPr lang="en-US" spc="-50" dirty="0">
                <a:solidFill>
                  <a:srgbClr val="FFFFFF"/>
                </a:solidFill>
                <a:sym typeface="Calibri"/>
              </a:rPr>
            </a:br>
            <a:r>
              <a:rPr lang="en-US" spc="-50" dirty="0">
                <a:solidFill>
                  <a:srgbClr val="FFFFFF"/>
                </a:solidFill>
                <a:sym typeface="Calibri"/>
              </a:rPr>
              <a:t>up-to-date with Research</a:t>
            </a:r>
          </a:p>
        </p:txBody>
      </p:sp>
      <p:sp>
        <p:nvSpPr>
          <p:cNvPr id="156" name="Rectangle 155">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17" name="Google Shape;115;p22">
            <a:extLst>
              <a:ext uri="{FF2B5EF4-FFF2-40B4-BE49-F238E27FC236}">
                <a16:creationId xmlns:a16="http://schemas.microsoft.com/office/drawing/2014/main" id="{58CCB6EE-8795-4030-8327-7FC802C95989}"/>
              </a:ext>
            </a:extLst>
          </p:cNvPr>
          <p:cNvGraphicFramePr/>
          <p:nvPr>
            <p:extLst>
              <p:ext uri="{D42A27DB-BD31-4B8C-83A1-F6EECF244321}">
                <p14:modId xmlns:p14="http://schemas.microsoft.com/office/powerpoint/2010/main" val="1824289657"/>
              </p:ext>
            </p:extLst>
          </p:nvPr>
        </p:nvGraphicFramePr>
        <p:xfrm>
          <a:off x="3556397" y="479822"/>
          <a:ext cx="5098256" cy="4237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7"/>
        <p:cNvGrpSpPr/>
        <p:nvPr/>
      </p:nvGrpSpPr>
      <p:grpSpPr>
        <a:xfrm>
          <a:off x="0" y="0"/>
          <a:ext cx="0" cy="0"/>
          <a:chOff x="0" y="0"/>
          <a:chExt cx="0" cy="0"/>
        </a:xfrm>
      </p:grpSpPr>
      <p:sp>
        <p:nvSpPr>
          <p:cNvPr id="151" name="Rectangle 81">
            <a:extLst>
              <a:ext uri="{FF2B5EF4-FFF2-40B4-BE49-F238E27FC236}">
                <a16:creationId xmlns:a16="http://schemas.microsoft.com/office/drawing/2014/main" id="{36D16D1E-4205-49F5-BD2A-DA769947C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Rectangle 83">
            <a:extLst>
              <a:ext uri="{FF2B5EF4-FFF2-40B4-BE49-F238E27FC236}">
                <a16:creationId xmlns:a16="http://schemas.microsoft.com/office/drawing/2014/main" id="{012FD100-C039-4E03-B5E4-2EDFA7290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56452"/>
            <a:ext cx="9144000" cy="494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3" name="Straight Connector 85">
            <a:extLst>
              <a:ext uri="{FF2B5EF4-FFF2-40B4-BE49-F238E27FC236}">
                <a16:creationId xmlns:a16="http://schemas.microsoft.com/office/drawing/2014/main" id="{4418FCD2-8448-4A81-8EB4-72250F782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303383"/>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8" name="Google Shape;138;p26"/>
          <p:cNvSpPr txBox="1">
            <a:spLocks noGrp="1"/>
          </p:cNvSpPr>
          <p:nvPr>
            <p:ph type="title"/>
          </p:nvPr>
        </p:nvSpPr>
        <p:spPr>
          <a:xfrm>
            <a:off x="822960" y="214952"/>
            <a:ext cx="7543800" cy="1088068"/>
          </a:xfrm>
          <a:prstGeom prst="rect">
            <a:avLst/>
          </a:prstGeom>
        </p:spPr>
        <p:txBody>
          <a:bodyPr spcFirstLastPara="1" vert="horz" lIns="91440" tIns="45720" rIns="91440" bIns="45720" rtlCol="0" anchor="b" anchorCtr="0">
            <a:normAutofit/>
          </a:bodyPr>
          <a:lstStyle/>
          <a:p>
            <a:pPr lvl="0" indent="0" defTabSz="914400">
              <a:spcBef>
                <a:spcPct val="0"/>
              </a:spcBef>
              <a:spcAft>
                <a:spcPts val="0"/>
              </a:spcAft>
            </a:pPr>
            <a:r>
              <a:rPr lang="en-US" sz="4800" spc="-50" dirty="0"/>
              <a:t>Assessing Need</a:t>
            </a:r>
          </a:p>
        </p:txBody>
      </p:sp>
      <p:sp>
        <p:nvSpPr>
          <p:cNvPr id="3" name="Freeform: Shape 2">
            <a:extLst>
              <a:ext uri="{FF2B5EF4-FFF2-40B4-BE49-F238E27FC236}">
                <a16:creationId xmlns:a16="http://schemas.microsoft.com/office/drawing/2014/main" id="{325C206E-2428-458E-BC2D-206F98DEFFE5}"/>
              </a:ext>
            </a:extLst>
          </p:cNvPr>
          <p:cNvSpPr/>
          <p:nvPr/>
        </p:nvSpPr>
        <p:spPr>
          <a:xfrm>
            <a:off x="1410586" y="1651595"/>
            <a:ext cx="6955936" cy="2296942"/>
          </a:xfrm>
          <a:custGeom>
            <a:avLst/>
            <a:gdLst>
              <a:gd name="connsiteX0" fmla="*/ 0 w 7543800"/>
              <a:gd name="connsiteY0" fmla="*/ 141978 h 1419780"/>
              <a:gd name="connsiteX1" fmla="*/ 141978 w 7543800"/>
              <a:gd name="connsiteY1" fmla="*/ 0 h 1419780"/>
              <a:gd name="connsiteX2" fmla="*/ 7401822 w 7543800"/>
              <a:gd name="connsiteY2" fmla="*/ 0 h 1419780"/>
              <a:gd name="connsiteX3" fmla="*/ 7543800 w 7543800"/>
              <a:gd name="connsiteY3" fmla="*/ 141978 h 1419780"/>
              <a:gd name="connsiteX4" fmla="*/ 7543800 w 7543800"/>
              <a:gd name="connsiteY4" fmla="*/ 1277802 h 1419780"/>
              <a:gd name="connsiteX5" fmla="*/ 7401822 w 7543800"/>
              <a:gd name="connsiteY5" fmla="*/ 1419780 h 1419780"/>
              <a:gd name="connsiteX6" fmla="*/ 141978 w 7543800"/>
              <a:gd name="connsiteY6" fmla="*/ 1419780 h 1419780"/>
              <a:gd name="connsiteX7" fmla="*/ 0 w 7543800"/>
              <a:gd name="connsiteY7" fmla="*/ 1277802 h 1419780"/>
              <a:gd name="connsiteX8" fmla="*/ 0 w 7543800"/>
              <a:gd name="connsiteY8" fmla="*/ 141978 h 1419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3800" h="1419780">
                <a:moveTo>
                  <a:pt x="0" y="141978"/>
                </a:moveTo>
                <a:cubicBezTo>
                  <a:pt x="0" y="63566"/>
                  <a:pt x="63566" y="0"/>
                  <a:pt x="141978" y="0"/>
                </a:cubicBezTo>
                <a:lnTo>
                  <a:pt x="7401822" y="0"/>
                </a:lnTo>
                <a:cubicBezTo>
                  <a:pt x="7480234" y="0"/>
                  <a:pt x="7543800" y="63566"/>
                  <a:pt x="7543800" y="141978"/>
                </a:cubicBezTo>
                <a:lnTo>
                  <a:pt x="7543800" y="1277802"/>
                </a:lnTo>
                <a:cubicBezTo>
                  <a:pt x="7543800" y="1356214"/>
                  <a:pt x="7480234" y="1419780"/>
                  <a:pt x="7401822" y="1419780"/>
                </a:cubicBezTo>
                <a:lnTo>
                  <a:pt x="141978" y="1419780"/>
                </a:lnTo>
                <a:cubicBezTo>
                  <a:pt x="63566" y="1419780"/>
                  <a:pt x="0" y="1356214"/>
                  <a:pt x="0" y="1277802"/>
                </a:cubicBezTo>
                <a:lnTo>
                  <a:pt x="0" y="141978"/>
                </a:lnTo>
                <a:close/>
              </a:path>
            </a:pathLst>
          </a:custGeom>
          <a:no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6354" tIns="106354" rIns="106354" bIns="106354" numCol="1" spcCol="1270" anchor="t" anchorCtr="0">
            <a:noAutofit/>
          </a:bodyPr>
          <a:lstStyle/>
          <a:p>
            <a:pPr marL="285750" lvl="1" indent="-285750" algn="l" defTabSz="577850">
              <a:lnSpc>
                <a:spcPct val="150000"/>
              </a:lnSpc>
              <a:spcBef>
                <a:spcPct val="0"/>
              </a:spcBef>
              <a:spcAft>
                <a:spcPct val="15000"/>
              </a:spcAft>
              <a:buClr>
                <a:schemeClr val="accent1"/>
              </a:buClr>
              <a:buSzPct val="88000"/>
              <a:buFont typeface="Calibri Light" panose="020F0302020204030204" pitchFamily="34" charset="0"/>
              <a:buChar char="●"/>
            </a:pPr>
            <a:r>
              <a:rPr lang="en-US" b="1" kern="1200" dirty="0">
                <a:solidFill>
                  <a:schemeClr val="tx1"/>
                </a:solidFill>
                <a:latin typeface="+mj-lt"/>
              </a:rPr>
              <a:t>Examples of Direct requests:</a:t>
            </a:r>
            <a:r>
              <a:rPr lang="en-US" kern="1200" dirty="0">
                <a:solidFill>
                  <a:schemeClr val="tx1"/>
                </a:solidFill>
                <a:latin typeface="+mj-lt"/>
              </a:rPr>
              <a:t> </a:t>
            </a:r>
            <a:r>
              <a:rPr lang="en-US" kern="1200" dirty="0" err="1">
                <a:solidFill>
                  <a:schemeClr val="tx1"/>
                </a:solidFill>
                <a:latin typeface="+mj-lt"/>
              </a:rPr>
              <a:t>Nvivo</a:t>
            </a:r>
            <a:r>
              <a:rPr lang="en-US" kern="1200" dirty="0">
                <a:solidFill>
                  <a:schemeClr val="tx1"/>
                </a:solidFill>
                <a:latin typeface="+mj-lt"/>
              </a:rPr>
              <a:t>, Tableau, </a:t>
            </a:r>
            <a:r>
              <a:rPr lang="en-US" kern="1200" dirty="0" err="1">
                <a:solidFill>
                  <a:schemeClr val="tx1"/>
                </a:solidFill>
                <a:latin typeface="+mj-lt"/>
              </a:rPr>
              <a:t>REDCap</a:t>
            </a:r>
            <a:endParaRPr lang="en-US" kern="1200" dirty="0">
              <a:solidFill>
                <a:schemeClr val="tx1"/>
              </a:solidFill>
              <a:latin typeface="+mj-lt"/>
            </a:endParaRPr>
          </a:p>
          <a:p>
            <a:pPr marL="285750" lvl="1" indent="-285750" algn="l" defTabSz="577850">
              <a:lnSpc>
                <a:spcPct val="150000"/>
              </a:lnSpc>
              <a:spcBef>
                <a:spcPct val="0"/>
              </a:spcBef>
              <a:spcAft>
                <a:spcPct val="15000"/>
              </a:spcAft>
              <a:buClr>
                <a:schemeClr val="accent1"/>
              </a:buClr>
              <a:buSzPct val="88000"/>
              <a:buFont typeface="Calibri Light" panose="020F0302020204030204" pitchFamily="34" charset="0"/>
              <a:buChar char="●"/>
            </a:pPr>
            <a:r>
              <a:rPr lang="en-US" b="1" kern="1200" dirty="0">
                <a:solidFill>
                  <a:schemeClr val="tx1"/>
                </a:solidFill>
                <a:latin typeface="+mj-lt"/>
              </a:rPr>
              <a:t>Examples of Indirect requests</a:t>
            </a:r>
            <a:r>
              <a:rPr lang="en-US" dirty="0">
                <a:solidFill>
                  <a:schemeClr val="tx1"/>
                </a:solidFill>
                <a:latin typeface="+mj-lt"/>
              </a:rPr>
              <a:t>: help with data management, help with learning a stats program, help with replicating a study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a:t>Training</a:t>
            </a:r>
            <a:endParaRPr sz="4400"/>
          </a:p>
        </p:txBody>
      </p:sp>
      <p:sp>
        <p:nvSpPr>
          <p:cNvPr id="145" name="Google Shape;145;p27"/>
          <p:cNvSpPr txBox="1">
            <a:spLocks noGrp="1"/>
          </p:cNvSpPr>
          <p:nvPr>
            <p:ph type="body" idx="1"/>
          </p:nvPr>
        </p:nvSpPr>
        <p:spPr>
          <a:xfrm>
            <a:off x="325550" y="1454720"/>
            <a:ext cx="4038627" cy="3299023"/>
          </a:xfrm>
          <a:prstGeom prst="rect">
            <a:avLst/>
          </a:prstGeom>
        </p:spPr>
        <p:txBody>
          <a:bodyPr spcFirstLastPara="1" wrap="square" lIns="91425" tIns="91425" rIns="91425" bIns="91425" anchor="t" anchorCtr="0">
            <a:noAutofit/>
          </a:bodyPr>
          <a:lstStyle/>
          <a:p>
            <a:pPr marL="457200" lvl="0" indent="-298450" algn="l" rtl="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Make room for training</a:t>
            </a:r>
          </a:p>
          <a:p>
            <a:pPr marL="457200" lvl="0" indent="-298450" algn="l" rtl="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Research day?</a:t>
            </a:r>
          </a:p>
          <a:p>
            <a:pPr lvl="1" indent="-29845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Use the summer for extra training</a:t>
            </a:r>
          </a:p>
          <a:p>
            <a:pPr marL="457200" lvl="0" indent="-298450" algn="l" rtl="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Projects are good ways to learn</a:t>
            </a:r>
          </a:p>
          <a:p>
            <a:pPr lvl="1" indent="-29845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Low stakes</a:t>
            </a:r>
          </a:p>
          <a:p>
            <a:pPr lvl="1" indent="-29845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Known short timeline until completion</a:t>
            </a:r>
          </a:p>
          <a:p>
            <a:pPr marL="457200" lvl="0" indent="-298450" algn="l" rtl="0">
              <a:lnSpc>
                <a:spcPct val="100000"/>
              </a:lnSpc>
              <a:spcBef>
                <a:spcPts val="0"/>
              </a:spcBef>
              <a:spcAft>
                <a:spcPts val="800"/>
              </a:spcAft>
              <a:buSzPct val="88000"/>
              <a:buFont typeface="Calibri"/>
              <a:buChar char="●"/>
            </a:pPr>
            <a:r>
              <a:rPr lang="en-US" sz="1600" dirty="0">
                <a:solidFill>
                  <a:schemeClr val="dk1"/>
                </a:solidFill>
                <a:latin typeface="+mj-lt"/>
                <a:ea typeface="Calibri"/>
                <a:cs typeface="Calibri"/>
                <a:sym typeface="Calibri"/>
              </a:rPr>
              <a:t>Use methodology sections of peer-reviewed articles</a:t>
            </a:r>
          </a:p>
        </p:txBody>
      </p:sp>
      <p:sp>
        <p:nvSpPr>
          <p:cNvPr id="3" name="TextBox 2">
            <a:extLst>
              <a:ext uri="{FF2B5EF4-FFF2-40B4-BE49-F238E27FC236}">
                <a16:creationId xmlns:a16="http://schemas.microsoft.com/office/drawing/2014/main" id="{97B3C30F-F069-4CC8-BA7C-44A59E41DA1E}"/>
              </a:ext>
            </a:extLst>
          </p:cNvPr>
          <p:cNvSpPr txBox="1"/>
          <p:nvPr/>
        </p:nvSpPr>
        <p:spPr>
          <a:xfrm>
            <a:off x="4468086" y="1454721"/>
            <a:ext cx="4163291" cy="2144177"/>
          </a:xfrm>
          <a:prstGeom prst="rect">
            <a:avLst/>
          </a:prstGeom>
          <a:noFill/>
        </p:spPr>
        <p:txBody>
          <a:bodyPr wrap="square" rtlCol="0">
            <a:spAutoFit/>
          </a:bodyPr>
          <a:lstStyle/>
          <a:p>
            <a:pPr marL="457200" lvl="0" indent="-298450">
              <a:lnSpc>
                <a:spcPct val="150000"/>
              </a:lnSpc>
              <a:spcAft>
                <a:spcPts val="800"/>
              </a:spcAft>
              <a:buClr>
                <a:schemeClr val="accent1"/>
              </a:buClr>
              <a:buSzPct val="88000"/>
              <a:buFont typeface="Calibri" panose="020F0502020204030204" pitchFamily="34" charset="0"/>
              <a:buChar char="●"/>
            </a:pPr>
            <a:r>
              <a:rPr lang="en-US" sz="1600" dirty="0">
                <a:solidFill>
                  <a:schemeClr val="dk1"/>
                </a:solidFill>
                <a:latin typeface="+mj-lt"/>
                <a:ea typeface="Calibri"/>
                <a:cs typeface="Calibri"/>
                <a:sym typeface="Calibri"/>
              </a:rPr>
              <a:t>Try to be your own best practices</a:t>
            </a:r>
          </a:p>
          <a:p>
            <a:pPr marL="914400" lvl="1" indent="-298450">
              <a:spcAft>
                <a:spcPts val="800"/>
              </a:spcAft>
              <a:buClr>
                <a:schemeClr val="accent1"/>
              </a:buClr>
              <a:buSzPct val="88000"/>
              <a:buFont typeface="Calibri" panose="020F0502020204030204" pitchFamily="34" charset="0"/>
              <a:buChar char="●"/>
            </a:pPr>
            <a:r>
              <a:rPr lang="en-US" sz="1600" dirty="0">
                <a:solidFill>
                  <a:schemeClr val="dk1"/>
                </a:solidFill>
                <a:latin typeface="+mj-lt"/>
                <a:ea typeface="Calibri"/>
                <a:cs typeface="Calibri"/>
                <a:sym typeface="Calibri"/>
              </a:rPr>
              <a:t>Reinforce general good computing skills and data management practices</a:t>
            </a:r>
          </a:p>
          <a:p>
            <a:pPr marL="914400" lvl="1" indent="-298450">
              <a:spcAft>
                <a:spcPts val="800"/>
              </a:spcAft>
              <a:buClr>
                <a:schemeClr val="accent1"/>
              </a:buClr>
              <a:buSzPct val="88000"/>
              <a:buFont typeface="Calibri" panose="020F0502020204030204" pitchFamily="34" charset="0"/>
              <a:buChar char="●"/>
            </a:pPr>
            <a:r>
              <a:rPr lang="en-US" sz="1600" dirty="0">
                <a:solidFill>
                  <a:schemeClr val="dk1"/>
                </a:solidFill>
                <a:latin typeface="+mj-lt"/>
                <a:ea typeface="Calibri"/>
                <a:cs typeface="Calibri"/>
                <a:sym typeface="Calibri"/>
              </a:rPr>
              <a:t>Using fake data can be very useful for learning and for situations in which you cannot use or see the real data (e.g., human subjects)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 consultative process</a:t>
            </a:r>
            <a:endParaRPr lang="en-US" dirty="0"/>
          </a:p>
        </p:txBody>
      </p:sp>
      <p:sp>
        <p:nvSpPr>
          <p:cNvPr id="157" name="Google Shape;157;p29"/>
          <p:cNvSpPr txBox="1">
            <a:spLocks noGrp="1"/>
          </p:cNvSpPr>
          <p:nvPr>
            <p:ph type="body" idx="1"/>
          </p:nvPr>
        </p:nvSpPr>
        <p:spPr>
          <a:xfrm>
            <a:off x="1092994" y="1323109"/>
            <a:ext cx="7250906" cy="324576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latin typeface="+mj-lt"/>
              </a:rPr>
              <a:t>POSSIBLE SCENARIOS</a:t>
            </a:r>
          </a:p>
          <a:p>
            <a:pPr marL="630238" lvl="0">
              <a:lnSpc>
                <a:spcPct val="100000"/>
              </a:lnSpc>
              <a:spcBef>
                <a:spcPts val="1600"/>
              </a:spcBef>
              <a:buFont typeface="+mj-lt"/>
              <a:buAutoNum type="arabicPeriod"/>
            </a:pPr>
            <a:r>
              <a:rPr lang="en" sz="1600" dirty="0">
                <a:latin typeface="+mj-lt"/>
              </a:rPr>
              <a:t>Meet (evaluate, listen) </a:t>
            </a:r>
            <a:r>
              <a:rPr lang="en" sz="1600" dirty="0">
                <a:latin typeface="+mj-lt"/>
                <a:sym typeface="Wingdings" panose="05000000000000000000" pitchFamily="2" charset="2"/>
              </a:rPr>
              <a:t> </a:t>
            </a:r>
            <a:r>
              <a:rPr lang="en" sz="1600" dirty="0">
                <a:latin typeface="+mj-lt"/>
              </a:rPr>
              <a:t>immediate resolution</a:t>
            </a:r>
            <a:endParaRPr sz="1600" dirty="0">
              <a:latin typeface="+mj-lt"/>
            </a:endParaRPr>
          </a:p>
          <a:p>
            <a:pPr marL="630238" lvl="0">
              <a:lnSpc>
                <a:spcPct val="100000"/>
              </a:lnSpc>
              <a:buFont typeface="+mj-lt"/>
              <a:buAutoNum type="arabicPeriod"/>
            </a:pPr>
            <a:r>
              <a:rPr lang="en" sz="1600" dirty="0">
                <a:latin typeface="+mj-lt"/>
              </a:rPr>
              <a:t>Meet (evaluate, listen) </a:t>
            </a:r>
            <a:r>
              <a:rPr lang="en" sz="1600" dirty="0">
                <a:latin typeface="+mj-lt"/>
                <a:sym typeface="Wingdings" panose="05000000000000000000" pitchFamily="2" charset="2"/>
              </a:rPr>
              <a:t> </a:t>
            </a:r>
            <a:r>
              <a:rPr lang="en" sz="1600" dirty="0">
                <a:latin typeface="+mj-lt"/>
              </a:rPr>
              <a:t>prepare, study </a:t>
            </a:r>
            <a:r>
              <a:rPr lang="en" sz="1600" dirty="0">
                <a:latin typeface="+mj-lt"/>
                <a:sym typeface="Wingdings" panose="05000000000000000000" pitchFamily="2" charset="2"/>
              </a:rPr>
              <a:t> </a:t>
            </a:r>
            <a:r>
              <a:rPr lang="en" sz="1600" dirty="0">
                <a:latin typeface="+mj-lt"/>
              </a:rPr>
              <a:t>Second meeting </a:t>
            </a:r>
            <a:r>
              <a:rPr lang="en" sz="1600" dirty="0">
                <a:latin typeface="+mj-lt"/>
                <a:sym typeface="Wingdings" panose="05000000000000000000" pitchFamily="2" charset="2"/>
              </a:rPr>
              <a:t> </a:t>
            </a:r>
            <a:r>
              <a:rPr lang="en" sz="1600" dirty="0">
                <a:latin typeface="+mj-lt"/>
              </a:rPr>
              <a:t>… </a:t>
            </a:r>
            <a:r>
              <a:rPr lang="en" sz="1600" dirty="0">
                <a:latin typeface="+mj-lt"/>
                <a:sym typeface="Wingdings" panose="05000000000000000000" pitchFamily="2" charset="2"/>
              </a:rPr>
              <a:t></a:t>
            </a:r>
            <a:endParaRPr sz="1600" dirty="0">
              <a:latin typeface="+mj-lt"/>
            </a:endParaRPr>
          </a:p>
          <a:p>
            <a:pPr marL="630238" lvl="0">
              <a:lnSpc>
                <a:spcPct val="100000"/>
              </a:lnSpc>
              <a:buFont typeface="+mj-lt"/>
              <a:buAutoNum type="arabicPeriod"/>
            </a:pPr>
            <a:r>
              <a:rPr lang="en" sz="1600" dirty="0">
                <a:latin typeface="+mj-lt"/>
              </a:rPr>
              <a:t>Meet (evaluate, listen) </a:t>
            </a:r>
            <a:r>
              <a:rPr lang="en" sz="1600" dirty="0">
                <a:latin typeface="+mj-lt"/>
                <a:sym typeface="Wingdings" panose="05000000000000000000" pitchFamily="2" charset="2"/>
              </a:rPr>
              <a:t> </a:t>
            </a:r>
            <a:r>
              <a:rPr lang="en" sz="1600" dirty="0">
                <a:latin typeface="+mj-lt"/>
              </a:rPr>
              <a:t>refer</a:t>
            </a:r>
            <a:endParaRPr sz="1600" dirty="0">
              <a:latin typeface="+mj-lt"/>
            </a:endParaRPr>
          </a:p>
          <a:p>
            <a:pPr marL="630238" lvl="0">
              <a:lnSpc>
                <a:spcPct val="100000"/>
              </a:lnSpc>
              <a:spcAft>
                <a:spcPts val="600"/>
              </a:spcAft>
              <a:buFont typeface="+mj-lt"/>
              <a:buAutoNum type="arabicPeriod"/>
            </a:pPr>
            <a:r>
              <a:rPr lang="en" sz="1600" dirty="0">
                <a:latin typeface="+mj-lt"/>
              </a:rPr>
              <a:t>Meet (evaluate, listen) </a:t>
            </a:r>
            <a:r>
              <a:rPr lang="en" sz="1600" dirty="0">
                <a:latin typeface="+mj-lt"/>
                <a:sym typeface="Wingdings" panose="05000000000000000000" pitchFamily="2" charset="2"/>
              </a:rPr>
              <a:t> </a:t>
            </a:r>
            <a:r>
              <a:rPr lang="en" sz="1600" dirty="0">
                <a:latin typeface="+mj-lt"/>
              </a:rPr>
              <a:t>decline to help (possibly refer)</a:t>
            </a:r>
            <a:endParaRPr sz="1600" dirty="0">
              <a:latin typeface="+mj-lt"/>
            </a:endParaRPr>
          </a:p>
          <a:p>
            <a:pPr marL="285750" indent="-285750">
              <a:spcBef>
                <a:spcPts val="1600"/>
              </a:spcBef>
            </a:pPr>
            <a:r>
              <a:rPr lang="en" sz="1600" dirty="0">
                <a:latin typeface="+mj-lt"/>
              </a:rPr>
              <a:t>The prep and study increases possibility for future immediate resolution</a:t>
            </a:r>
          </a:p>
          <a:p>
            <a:pPr marL="285750" indent="-285750">
              <a:spcBef>
                <a:spcPts val="1600"/>
              </a:spcBef>
            </a:pPr>
            <a:r>
              <a:rPr lang="en" sz="1600" dirty="0">
                <a:latin typeface="+mj-lt"/>
              </a:rPr>
              <a:t>The act of referral can lead to further acts of referral back to you</a:t>
            </a:r>
          </a:p>
          <a:p>
            <a:pPr marL="285750" indent="-285750">
              <a:spcBef>
                <a:spcPts val="1600"/>
              </a:spcBef>
            </a:pPr>
            <a:r>
              <a:rPr lang="en" sz="1600" dirty="0">
                <a:latin typeface="+mj-lt"/>
              </a:rPr>
              <a:t>Resolution often leads to a second visit anyway for new and emerging issues</a:t>
            </a:r>
            <a:endParaRPr sz="1600" dirty="0">
              <a:latin typeface="+mj-lt"/>
            </a:endParaRPr>
          </a:p>
          <a:p>
            <a:pPr marL="0" lvl="0" indent="0" algn="l" rtl="0">
              <a:spcBef>
                <a:spcPts val="160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Situation</a:t>
            </a:r>
            <a:endParaRPr/>
          </a:p>
        </p:txBody>
      </p:sp>
      <p:sp>
        <p:nvSpPr>
          <p:cNvPr id="163" name="Google Shape;163;p30"/>
          <p:cNvSpPr txBox="1">
            <a:spLocks noGrp="1"/>
          </p:cNvSpPr>
          <p:nvPr>
            <p:ph type="body" idx="1"/>
          </p:nvPr>
        </p:nvSpPr>
        <p:spPr>
          <a:xfrm>
            <a:off x="311700" y="1309255"/>
            <a:ext cx="8298900" cy="3259620"/>
          </a:xfrm>
          <a:prstGeom prst="rect">
            <a:avLst/>
          </a:prstGeom>
        </p:spPr>
        <p:txBody>
          <a:bodyPr spcFirstLastPara="1" wrap="square" lIns="91425" tIns="91425" rIns="91425" bIns="91425" anchor="t" anchorCtr="0">
            <a:noAutofit/>
          </a:bodyPr>
          <a:lstStyle/>
          <a:p>
            <a:pPr marL="0" lvl="0" indent="0" algn="l" rtl="0">
              <a:lnSpc>
                <a:spcPct val="125000"/>
              </a:lnSpc>
              <a:spcBef>
                <a:spcPts val="0"/>
              </a:spcBef>
              <a:spcAft>
                <a:spcPts val="0"/>
              </a:spcAft>
              <a:buNone/>
            </a:pPr>
            <a:r>
              <a:rPr lang="en-US" sz="1600" i="1" dirty="0">
                <a:latin typeface="+mj-lt"/>
              </a:rPr>
              <a:t>“</a:t>
            </a:r>
            <a:r>
              <a:rPr lang="en-US" sz="1600" i="1" dirty="0">
                <a:solidFill>
                  <a:schemeClr val="dk1"/>
                </a:solidFill>
                <a:latin typeface="+mj-lt"/>
                <a:ea typeface="Verdana"/>
                <a:cs typeface="Verdana"/>
                <a:sym typeface="Verdana"/>
              </a:rPr>
              <a:t>I am currently studying the movements of large coastal sharks in Biscayne Bay, FL, via passive acoustic biotelemetry and would like help quantifying the: </a:t>
            </a:r>
            <a:r>
              <a:rPr lang="en-US" sz="1600" i="1" dirty="0" err="1">
                <a:solidFill>
                  <a:schemeClr val="dk1"/>
                </a:solidFill>
                <a:latin typeface="+mj-lt"/>
                <a:ea typeface="Verdana"/>
                <a:cs typeface="Verdana"/>
                <a:sym typeface="Verdana"/>
              </a:rPr>
              <a:t>i</a:t>
            </a:r>
            <a:r>
              <a:rPr lang="en-US" sz="1600" i="1" dirty="0">
                <a:solidFill>
                  <a:schemeClr val="dk1"/>
                </a:solidFill>
                <a:latin typeface="+mj-lt"/>
                <a:ea typeface="Verdana"/>
                <a:cs typeface="Verdana"/>
                <a:sym typeface="Verdana"/>
              </a:rPr>
              <a:t>) residency; ii) site fidelity; and iii) activity spaces (minimum convex polygons) of these animals utilizing R software.”</a:t>
            </a:r>
            <a:endParaRPr lang="en-US" sz="1600" i="1" dirty="0">
              <a:latin typeface="+mj-lt"/>
            </a:endParaRPr>
          </a:p>
          <a:p>
            <a:pPr marL="0" lvl="0" indent="0" algn="l" rtl="0">
              <a:spcBef>
                <a:spcPts val="1600"/>
              </a:spcBef>
              <a:spcAft>
                <a:spcPts val="0"/>
              </a:spcAft>
              <a:buNone/>
            </a:pPr>
            <a:r>
              <a:rPr lang="en" sz="1800" b="1" dirty="0">
                <a:latin typeface="+mj-lt"/>
              </a:rPr>
              <a:t>Where do you begin? What do we know?</a:t>
            </a:r>
            <a:endParaRPr sz="1800" b="1" dirty="0">
              <a:latin typeface="+mj-lt"/>
            </a:endParaRPr>
          </a:p>
          <a:p>
            <a:pPr marL="285750" indent="-285750">
              <a:spcBef>
                <a:spcPts val="1600"/>
              </a:spcBef>
            </a:pPr>
            <a:r>
              <a:rPr lang="en" dirty="0">
                <a:latin typeface="+mj-lt"/>
              </a:rPr>
              <a:t>Solution must use R</a:t>
            </a:r>
            <a:endParaRPr dirty="0">
              <a:latin typeface="+mj-lt"/>
            </a:endParaRPr>
          </a:p>
          <a:p>
            <a:pPr marL="285750" indent="-285750">
              <a:spcBef>
                <a:spcPts val="1600"/>
              </a:spcBef>
            </a:pPr>
            <a:r>
              <a:rPr lang="en" dirty="0">
                <a:latin typeface="+mj-lt"/>
              </a:rPr>
              <a:t>Solution has something to do with measuring residency, site fidelity, and activity spaces (minimum convex polygons)</a:t>
            </a:r>
          </a:p>
          <a:p>
            <a:pPr marL="285750" indent="-285750">
              <a:spcBef>
                <a:spcPts val="1600"/>
              </a:spcBef>
            </a:pPr>
            <a:r>
              <a:rPr lang="en" dirty="0">
                <a:latin typeface="+mj-lt"/>
              </a:rPr>
              <a:t>Two paths: start with R packages, or start with the literature</a:t>
            </a:r>
            <a:endParaRPr dirty="0">
              <a:latin typeface="+mj-lt"/>
            </a:endParaRPr>
          </a:p>
          <a:p>
            <a:pPr marL="0" lvl="0" indent="0" algn="l" rtl="0">
              <a:spcBef>
                <a:spcPts val="1600"/>
              </a:spcBef>
              <a:spcAft>
                <a:spcPts val="16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Two paths</a:t>
            </a:r>
            <a:endParaRPr dirty="0"/>
          </a:p>
        </p:txBody>
      </p:sp>
      <p:sp>
        <p:nvSpPr>
          <p:cNvPr id="169" name="Google Shape;169;p31"/>
          <p:cNvSpPr txBox="1">
            <a:spLocks noGrp="1"/>
          </p:cNvSpPr>
          <p:nvPr>
            <p:ph type="body" idx="1"/>
          </p:nvPr>
        </p:nvSpPr>
        <p:spPr>
          <a:xfrm>
            <a:off x="572100" y="1493773"/>
            <a:ext cx="3999900" cy="2768361"/>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r>
              <a:rPr lang="en" dirty="0">
                <a:latin typeface="+mj-lt"/>
              </a:rPr>
              <a:t>https://cran.r-project.org/web/packages/adehabitatLT/vignettes/adehabitatLT.pdf</a:t>
            </a:r>
            <a:endParaRPr dirty="0">
              <a:latin typeface="+mj-lt"/>
            </a:endParaRPr>
          </a:p>
        </p:txBody>
      </p:sp>
      <p:sp>
        <p:nvSpPr>
          <p:cNvPr id="170" name="Google Shape;170;p31"/>
          <p:cNvSpPr txBox="1">
            <a:spLocks noGrp="1"/>
          </p:cNvSpPr>
          <p:nvPr>
            <p:ph type="body" idx="2"/>
          </p:nvPr>
        </p:nvSpPr>
        <p:spPr>
          <a:xfrm>
            <a:off x="4769926" y="1311311"/>
            <a:ext cx="3999900" cy="3431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mj-lt"/>
              </a:rPr>
              <a:t>“</a:t>
            </a:r>
            <a:r>
              <a:rPr lang="en" dirty="0">
                <a:solidFill>
                  <a:schemeClr val="dk1"/>
                </a:solidFill>
                <a:latin typeface="+mj-lt"/>
              </a:rPr>
              <a:t>We used a hierarchical, first-difference, correlated, random-walk, switching SSM (hDCRWS) [</a:t>
            </a:r>
            <a:r>
              <a:rPr lang="en" u="sng" dirty="0">
                <a:solidFill>
                  <a:schemeClr val="hlink"/>
                </a:solidFill>
                <a:latin typeface="+mj-lt"/>
                <a:hlinkClick r:id="rId3"/>
              </a:rPr>
              <a:t>43</a:t>
            </a:r>
            <a:r>
              <a:rPr lang="en" dirty="0">
                <a:solidFill>
                  <a:schemeClr val="dk1"/>
                </a:solidFill>
                <a:latin typeface="+mj-lt"/>
              </a:rPr>
              <a:t>]. This model allows for estimate parameters jointly across multiple individual tracks.”</a:t>
            </a:r>
            <a:endParaRPr dirty="0">
              <a:solidFill>
                <a:schemeClr val="dk1"/>
              </a:solidFill>
              <a:latin typeface="+mj-lt"/>
            </a:endParaRPr>
          </a:p>
          <a:p>
            <a:pPr marL="0" lvl="0" indent="0" algn="l" rtl="0">
              <a:spcBef>
                <a:spcPts val="1600"/>
              </a:spcBef>
              <a:spcAft>
                <a:spcPts val="0"/>
              </a:spcAft>
              <a:buNone/>
            </a:pPr>
            <a:r>
              <a:rPr lang="en" sz="1100" u="sng" dirty="0">
                <a:solidFill>
                  <a:schemeClr val="hlink"/>
                </a:solidFill>
                <a:latin typeface="+mj-lt"/>
                <a:hlinkClick r:id="rId4"/>
              </a:rPr>
              <a:t>https://www.ncbi.nlm.nih.gov/pmc/articles/PMC5567640/</a:t>
            </a:r>
            <a:endParaRPr sz="1100" dirty="0">
              <a:solidFill>
                <a:schemeClr val="dk1"/>
              </a:solidFill>
              <a:latin typeface="+mj-lt"/>
            </a:endParaRPr>
          </a:p>
          <a:p>
            <a:pPr marL="0" lvl="0" indent="0" algn="l" rtl="0">
              <a:spcBef>
                <a:spcPts val="1600"/>
              </a:spcBef>
              <a:spcAft>
                <a:spcPts val="0"/>
              </a:spcAft>
              <a:buNone/>
            </a:pPr>
            <a:r>
              <a:rPr lang="en" sz="1100" u="sng" dirty="0">
                <a:solidFill>
                  <a:schemeClr val="hlink"/>
                </a:solidFill>
                <a:latin typeface="+mj-lt"/>
                <a:hlinkClick r:id="rId5"/>
              </a:rPr>
              <a:t>https://www.whoi.edu/cms/files/patterson_movement_state_space_models_tree_57192.pdf</a:t>
            </a:r>
            <a:endParaRPr sz="1100" dirty="0">
              <a:solidFill>
                <a:schemeClr val="dk1"/>
              </a:solidFill>
              <a:latin typeface="+mj-lt"/>
            </a:endParaRPr>
          </a:p>
          <a:p>
            <a:pPr marL="0" lvl="0" indent="0" algn="l" rtl="0">
              <a:spcBef>
                <a:spcPts val="1600"/>
              </a:spcBef>
              <a:spcAft>
                <a:spcPts val="0"/>
              </a:spcAft>
              <a:buNone/>
            </a:pPr>
            <a:r>
              <a:rPr lang="en" dirty="0">
                <a:solidFill>
                  <a:schemeClr val="dk1"/>
                </a:solidFill>
                <a:latin typeface="+mj-lt"/>
              </a:rPr>
              <a:t>Finally, leads to:</a:t>
            </a:r>
            <a:endParaRPr sz="1100" dirty="0">
              <a:solidFill>
                <a:schemeClr val="dk1"/>
              </a:solidFill>
              <a:latin typeface="+mj-lt"/>
            </a:endParaRPr>
          </a:p>
          <a:p>
            <a:pPr marL="0" lvl="0" indent="0" algn="l" rtl="0">
              <a:spcBef>
                <a:spcPts val="1600"/>
              </a:spcBef>
              <a:spcAft>
                <a:spcPts val="0"/>
              </a:spcAft>
              <a:buNone/>
            </a:pPr>
            <a:r>
              <a:rPr lang="en" sz="1100" u="sng" dirty="0">
                <a:solidFill>
                  <a:schemeClr val="hlink"/>
                </a:solidFill>
                <a:latin typeface="+mj-lt"/>
                <a:hlinkClick r:id="rId6"/>
              </a:rPr>
              <a:t>https://rdrr.io/cran/bsam/man/fit_ssm.html</a:t>
            </a:r>
            <a:endParaRPr sz="1100" dirty="0">
              <a:solidFill>
                <a:schemeClr val="dk1"/>
              </a:solidFill>
              <a:latin typeface="+mj-lt"/>
            </a:endParaRPr>
          </a:p>
          <a:p>
            <a:pPr marL="0" lvl="0" indent="0" algn="l" rtl="0">
              <a:spcBef>
                <a:spcPts val="1600"/>
              </a:spcBef>
              <a:spcAft>
                <a:spcPts val="1600"/>
              </a:spcAft>
              <a:buNone/>
            </a:pPr>
            <a:r>
              <a:rPr lang="en" sz="1600" b="1" dirty="0">
                <a:solidFill>
                  <a:schemeClr val="dk1"/>
                </a:solidFill>
                <a:latin typeface="+mj-lt"/>
              </a:rPr>
              <a:t>Both paths should be made clear to the researcher and ideally should reinforce each other</a:t>
            </a:r>
            <a:endParaRPr sz="1600" b="1" dirty="0">
              <a:solidFill>
                <a:schemeClr val="dk1"/>
              </a:solidFill>
              <a:latin typeface="+mj-lt"/>
            </a:endParaRPr>
          </a:p>
        </p:txBody>
      </p:sp>
      <p:pic>
        <p:nvPicPr>
          <p:cNvPr id="171" name="Google Shape;171;p31"/>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450245" y="1354242"/>
            <a:ext cx="4055075" cy="1853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Another Situation</a:t>
            </a:r>
            <a:endParaRPr dirty="0"/>
          </a:p>
        </p:txBody>
      </p:sp>
      <p:sp>
        <p:nvSpPr>
          <p:cNvPr id="177" name="Google Shape;177;p32"/>
          <p:cNvSpPr txBox="1">
            <a:spLocks noGrp="1"/>
          </p:cNvSpPr>
          <p:nvPr>
            <p:ph type="body" idx="1"/>
          </p:nvPr>
        </p:nvSpPr>
        <p:spPr>
          <a:xfrm>
            <a:off x="311700" y="1316181"/>
            <a:ext cx="4031698" cy="34164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sz="1500" i="1" dirty="0">
                <a:solidFill>
                  <a:schemeClr val="tx1"/>
                </a:solidFill>
                <a:latin typeface="+mj-lt"/>
              </a:rPr>
              <a:t>“I am looking for some help in designing and conducting a propensity score analysis study with administrative data we have collected and to link for children in early learning programs, their participation, attendance and school outcomes.”</a:t>
            </a:r>
            <a:endParaRPr sz="1500" i="1" dirty="0">
              <a:solidFill>
                <a:schemeClr val="tx1"/>
              </a:solidFill>
              <a:latin typeface="+mj-lt"/>
            </a:endParaRPr>
          </a:p>
          <a:p>
            <a:pPr marL="0" lvl="0" indent="0" algn="l" rtl="0">
              <a:spcBef>
                <a:spcPts val="1600"/>
              </a:spcBef>
              <a:spcAft>
                <a:spcPts val="0"/>
              </a:spcAft>
              <a:buNone/>
            </a:pPr>
            <a:r>
              <a:rPr lang="en" dirty="0">
                <a:solidFill>
                  <a:schemeClr val="tx1"/>
                </a:solidFill>
                <a:latin typeface="+mj-lt"/>
              </a:rPr>
              <a:t>Questions:</a:t>
            </a:r>
            <a:endParaRPr dirty="0">
              <a:solidFill>
                <a:schemeClr val="tx1"/>
              </a:solidFill>
              <a:latin typeface="+mj-lt"/>
            </a:endParaRPr>
          </a:p>
          <a:p>
            <a:pPr marL="285750" indent="-285750">
              <a:spcBef>
                <a:spcPts val="1600"/>
              </a:spcBef>
            </a:pPr>
            <a:r>
              <a:rPr lang="en" dirty="0">
                <a:solidFill>
                  <a:schemeClr val="tx1"/>
                </a:solidFill>
                <a:latin typeface="+mj-lt"/>
              </a:rPr>
              <a:t>What program(s) do they know?</a:t>
            </a:r>
            <a:endParaRPr dirty="0">
              <a:solidFill>
                <a:schemeClr val="tx1"/>
              </a:solidFill>
              <a:latin typeface="+mj-lt"/>
            </a:endParaRPr>
          </a:p>
          <a:p>
            <a:pPr marL="285750" indent="-285750">
              <a:spcBef>
                <a:spcPts val="1600"/>
              </a:spcBef>
            </a:pPr>
            <a:r>
              <a:rPr lang="en" dirty="0">
                <a:solidFill>
                  <a:schemeClr val="tx1"/>
                </a:solidFill>
                <a:latin typeface="+mj-lt"/>
              </a:rPr>
              <a:t>What program(s) do they have?</a:t>
            </a:r>
            <a:endParaRPr dirty="0">
              <a:solidFill>
                <a:schemeClr val="tx1"/>
              </a:solidFill>
              <a:latin typeface="+mj-lt"/>
            </a:endParaRPr>
          </a:p>
          <a:p>
            <a:pPr marL="285750" indent="-285750">
              <a:spcBef>
                <a:spcPts val="1600"/>
              </a:spcBef>
              <a:spcAft>
                <a:spcPts val="1600"/>
              </a:spcAft>
            </a:pPr>
            <a:r>
              <a:rPr lang="en" dirty="0">
                <a:solidFill>
                  <a:schemeClr val="tx1"/>
                </a:solidFill>
                <a:latin typeface="+mj-lt"/>
              </a:rPr>
              <a:t>How can data services help?</a:t>
            </a:r>
            <a:endParaRPr dirty="0">
              <a:solidFill>
                <a:schemeClr val="tx1"/>
              </a:solidFill>
              <a:latin typeface="+mj-lt"/>
            </a:endParaRPr>
          </a:p>
        </p:txBody>
      </p:sp>
      <p:sp>
        <p:nvSpPr>
          <p:cNvPr id="178" name="Google Shape;178;p32"/>
          <p:cNvSpPr txBox="1">
            <a:spLocks noGrp="1"/>
          </p:cNvSpPr>
          <p:nvPr>
            <p:ph type="body" idx="2"/>
          </p:nvPr>
        </p:nvSpPr>
        <p:spPr>
          <a:xfrm>
            <a:off x="4800599" y="1316181"/>
            <a:ext cx="3948573" cy="3382294"/>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latin typeface="+mj-lt"/>
              </a:rPr>
              <a:t>After the first meeting, it turns out the researcher has Stata and wants to confirm </a:t>
            </a:r>
            <a:r>
              <a:rPr lang="en" i="1" dirty="0">
                <a:latin typeface="+mj-lt"/>
              </a:rPr>
              <a:t>that this is possible</a:t>
            </a:r>
            <a:endParaRPr dirty="0">
              <a:latin typeface="+mj-lt"/>
            </a:endParaRPr>
          </a:p>
          <a:p>
            <a:pPr marL="0" lvl="0" indent="0" algn="l" rtl="0">
              <a:lnSpc>
                <a:spcPct val="100000"/>
              </a:lnSpc>
              <a:spcBef>
                <a:spcPts val="1600"/>
              </a:spcBef>
              <a:spcAft>
                <a:spcPts val="0"/>
              </a:spcAft>
              <a:buNone/>
            </a:pPr>
            <a:r>
              <a:rPr lang="en" dirty="0">
                <a:latin typeface="+mj-lt"/>
              </a:rPr>
              <a:t>The meeting ends up being a demo of how to </a:t>
            </a:r>
            <a:r>
              <a:rPr lang="en-US" dirty="0">
                <a:latin typeface="+mj-lt"/>
              </a:rPr>
              <a:t>do </a:t>
            </a:r>
            <a:r>
              <a:rPr lang="en" dirty="0">
                <a:latin typeface="+mj-lt"/>
              </a:rPr>
              <a:t>propensity matching in Stata using sample data following: </a:t>
            </a:r>
            <a:r>
              <a:rPr lang="en" u="sng" dirty="0">
                <a:solidFill>
                  <a:schemeClr val="hlink"/>
                </a:solidFill>
                <a:latin typeface="+mj-lt"/>
                <a:hlinkClick r:id="rId3"/>
              </a:rPr>
              <a:t>https://www.stata.com/meeting/italy14/abstracts/materials/it14_grotta.pdf</a:t>
            </a:r>
            <a:endParaRPr dirty="0">
              <a:latin typeface="+mj-lt"/>
            </a:endParaRPr>
          </a:p>
          <a:p>
            <a:pPr marL="0" lvl="0" indent="0" algn="l" rtl="0">
              <a:lnSpc>
                <a:spcPct val="100000"/>
              </a:lnSpc>
              <a:spcBef>
                <a:spcPts val="1600"/>
              </a:spcBef>
              <a:spcAft>
                <a:spcPts val="1600"/>
              </a:spcAft>
              <a:buNone/>
            </a:pPr>
            <a:r>
              <a:rPr lang="en" dirty="0">
                <a:latin typeface="+mj-lt"/>
              </a:rPr>
              <a:t>I was not allowed to look at the data since it was human subjects (and children) and I was not on the IRB</a:t>
            </a:r>
            <a:endParaRPr dirty="0">
              <a:latin typeface="+mj-lt"/>
            </a:endParaRPr>
          </a:p>
        </p:txBody>
      </p:sp>
      <p:cxnSp>
        <p:nvCxnSpPr>
          <p:cNvPr id="3" name="Straight Connector 2">
            <a:extLst>
              <a:ext uri="{FF2B5EF4-FFF2-40B4-BE49-F238E27FC236}">
                <a16:creationId xmlns:a16="http://schemas.microsoft.com/office/drawing/2014/main" id="{70E9B82F-BBC1-473F-B34E-A64B0A4A3E42}"/>
              </a:ext>
            </a:extLst>
          </p:cNvPr>
          <p:cNvCxnSpPr/>
          <p:nvPr/>
        </p:nvCxnSpPr>
        <p:spPr>
          <a:xfrm>
            <a:off x="4523511" y="1895904"/>
            <a:ext cx="0" cy="2336006"/>
          </a:xfrm>
          <a:prstGeom prst="line">
            <a:avLst/>
          </a:prstGeom>
          <a:ln w="6350"/>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Approaches to working with researchers</a:t>
            </a:r>
            <a:endParaRPr dirty="0"/>
          </a:p>
        </p:txBody>
      </p:sp>
      <p:sp>
        <p:nvSpPr>
          <p:cNvPr id="191" name="Google Shape;191;p34"/>
          <p:cNvSpPr txBox="1">
            <a:spLocks noGrp="1"/>
          </p:cNvSpPr>
          <p:nvPr>
            <p:ph type="body" idx="1"/>
          </p:nvPr>
        </p:nvSpPr>
        <p:spPr>
          <a:xfrm>
            <a:off x="2170716" y="1662545"/>
            <a:ext cx="4802569" cy="290633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1800"/>
              </a:spcAft>
              <a:buSzPts val="1800"/>
              <a:buChar char="●"/>
            </a:pPr>
            <a:r>
              <a:rPr lang="en" sz="1600" dirty="0">
                <a:latin typeface="+mj-lt"/>
              </a:rPr>
              <a:t>Take an attitude of “meeting them halfway”</a:t>
            </a:r>
            <a:endParaRPr sz="1600" dirty="0">
              <a:latin typeface="+mj-lt"/>
            </a:endParaRPr>
          </a:p>
          <a:p>
            <a:pPr marL="457200" lvl="0" indent="-342900" algn="l" rtl="0">
              <a:lnSpc>
                <a:spcPct val="100000"/>
              </a:lnSpc>
              <a:spcBef>
                <a:spcPts val="0"/>
              </a:spcBef>
              <a:spcAft>
                <a:spcPts val="1800"/>
              </a:spcAft>
              <a:buSzPts val="1800"/>
              <a:buChar char="●"/>
            </a:pPr>
            <a:r>
              <a:rPr lang="en" sz="1600" dirty="0">
                <a:latin typeface="+mj-lt"/>
              </a:rPr>
              <a:t>Don’t overpromise</a:t>
            </a:r>
            <a:endParaRPr sz="1600" dirty="0">
              <a:latin typeface="+mj-lt"/>
            </a:endParaRPr>
          </a:p>
          <a:p>
            <a:pPr marL="457200" lvl="0" indent="-342900" algn="l" rtl="0">
              <a:lnSpc>
                <a:spcPct val="100000"/>
              </a:lnSpc>
              <a:spcBef>
                <a:spcPts val="0"/>
              </a:spcBef>
              <a:spcAft>
                <a:spcPts val="1800"/>
              </a:spcAft>
              <a:buSzPts val="1800"/>
              <a:buChar char="●"/>
            </a:pPr>
            <a:r>
              <a:rPr lang="en" sz="1600" dirty="0">
                <a:latin typeface="+mj-lt"/>
              </a:rPr>
              <a:t>Don’t </a:t>
            </a:r>
            <a:r>
              <a:rPr lang="en" sz="1600" i="1" dirty="0">
                <a:latin typeface="+mj-lt"/>
              </a:rPr>
              <a:t>solely </a:t>
            </a:r>
            <a:r>
              <a:rPr lang="en" sz="1600" dirty="0">
                <a:latin typeface="+mj-lt"/>
              </a:rPr>
              <a:t>take on the expert identity</a:t>
            </a:r>
            <a:endParaRPr sz="1600" dirty="0">
              <a:latin typeface="+mj-lt"/>
            </a:endParaRPr>
          </a:p>
          <a:p>
            <a:pPr marL="457200" lvl="0" indent="-342900" algn="l" rtl="0">
              <a:lnSpc>
                <a:spcPct val="100000"/>
              </a:lnSpc>
              <a:spcBef>
                <a:spcPts val="0"/>
              </a:spcBef>
              <a:spcAft>
                <a:spcPts val="1800"/>
              </a:spcAft>
              <a:buSzPts val="1800"/>
              <a:buChar char="●"/>
            </a:pPr>
            <a:r>
              <a:rPr lang="en" sz="1600" dirty="0">
                <a:latin typeface="+mj-lt"/>
              </a:rPr>
              <a:t>The first consultative meeting should be framed as evaluative in nature</a:t>
            </a:r>
            <a:endParaRPr sz="16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5"/>
        <p:cNvGrpSpPr/>
        <p:nvPr/>
      </p:nvGrpSpPr>
      <p:grpSpPr>
        <a:xfrm>
          <a:off x="0" y="0"/>
          <a:ext cx="0" cy="0"/>
          <a:chOff x="0" y="0"/>
          <a:chExt cx="0" cy="0"/>
        </a:xfrm>
      </p:grpSpPr>
      <p:sp>
        <p:nvSpPr>
          <p:cNvPr id="196" name="Google Shape;196;p35"/>
          <p:cNvSpPr txBox="1">
            <a:spLocks noGrp="1"/>
          </p:cNvSpPr>
          <p:nvPr>
            <p:ph type="title"/>
          </p:nvPr>
        </p:nvSpPr>
        <p:spPr/>
        <p:txBody>
          <a:bodyPr/>
          <a:lstStyle/>
          <a:p>
            <a:pPr lvl="0"/>
            <a:r>
              <a:rPr lang="en-US"/>
              <a:t>The question of value</a:t>
            </a:r>
          </a:p>
        </p:txBody>
      </p:sp>
      <p:sp>
        <p:nvSpPr>
          <p:cNvPr id="197" name="Google Shape;197;p35"/>
          <p:cNvSpPr txBox="1">
            <a:spLocks noGrp="1"/>
          </p:cNvSpPr>
          <p:nvPr>
            <p:ph type="body" idx="1"/>
          </p:nvPr>
        </p:nvSpPr>
        <p:spPr>
          <a:xfrm>
            <a:off x="2922105" y="1367695"/>
            <a:ext cx="3299791" cy="2408110"/>
          </a:xfrm>
        </p:spPr>
        <p:txBody>
          <a:bodyPr/>
          <a:lstStyle/>
          <a:p>
            <a:pPr lvl="0">
              <a:lnSpc>
                <a:spcPct val="200000"/>
              </a:lnSpc>
            </a:pPr>
            <a:r>
              <a:rPr lang="en-US" sz="1600" dirty="0">
                <a:latin typeface="+mj-lt"/>
              </a:rPr>
              <a:t>Value to peers</a:t>
            </a:r>
          </a:p>
          <a:p>
            <a:pPr lvl="1">
              <a:lnSpc>
                <a:spcPct val="200000"/>
              </a:lnSpc>
              <a:spcBef>
                <a:spcPts val="0"/>
              </a:spcBef>
              <a:buSzPct val="100000"/>
              <a:buFontTx/>
              <a:buChar char="●"/>
            </a:pPr>
            <a:r>
              <a:rPr lang="en-US" sz="1600" dirty="0">
                <a:latin typeface="+mj-lt"/>
              </a:rPr>
              <a:t>Demystifying data</a:t>
            </a:r>
          </a:p>
          <a:p>
            <a:pPr lvl="0">
              <a:lnSpc>
                <a:spcPct val="200000"/>
              </a:lnSpc>
            </a:pPr>
            <a:r>
              <a:rPr lang="en-US" sz="1600" dirty="0">
                <a:latin typeface="+mj-lt"/>
              </a:rPr>
              <a:t>Value to researchers</a:t>
            </a:r>
          </a:p>
          <a:p>
            <a:pPr lvl="0">
              <a:lnSpc>
                <a:spcPct val="200000"/>
              </a:lnSpc>
              <a:buSzPct val="100000"/>
            </a:pPr>
            <a:r>
              <a:rPr lang="en-US" sz="1600" dirty="0">
                <a:latin typeface="+mj-lt"/>
              </a:rPr>
              <a:t>Value to research enterprise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Closing Thoughts</a:t>
            </a:r>
            <a:endParaRPr/>
          </a:p>
        </p:txBody>
      </p:sp>
      <p:sp>
        <p:nvSpPr>
          <p:cNvPr id="203" name="Google Shape;203;p36"/>
          <p:cNvSpPr txBox="1">
            <a:spLocks noGrp="1"/>
          </p:cNvSpPr>
          <p:nvPr>
            <p:ph type="body" idx="1"/>
          </p:nvPr>
        </p:nvSpPr>
        <p:spPr>
          <a:xfrm>
            <a:off x="1617518" y="1316181"/>
            <a:ext cx="5908965" cy="3382294"/>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600"/>
              </a:spcAft>
              <a:buClr>
                <a:schemeClr val="dk1"/>
              </a:buClr>
              <a:buSzPts val="1100"/>
              <a:buFont typeface="Arial"/>
              <a:buNone/>
            </a:pPr>
            <a:r>
              <a:rPr lang="en" sz="1600" dirty="0">
                <a:solidFill>
                  <a:schemeClr val="dk1"/>
                </a:solidFill>
                <a:latin typeface="+mj-lt"/>
              </a:rPr>
              <a:t>Back to the Philosophy of Data Services</a:t>
            </a:r>
            <a:endParaRPr sz="1600" dirty="0">
              <a:solidFill>
                <a:schemeClr val="dk1"/>
              </a:solidFill>
              <a:latin typeface="+mj-lt"/>
            </a:endParaRPr>
          </a:p>
          <a:p>
            <a:pPr marL="457200" lvl="0" indent="-298450" algn="l" rtl="0">
              <a:lnSpc>
                <a:spcPct val="100000"/>
              </a:lnSpc>
              <a:spcBef>
                <a:spcPts val="0"/>
              </a:spcBef>
              <a:spcAft>
                <a:spcPts val="600"/>
              </a:spcAft>
              <a:buSzPct val="88000"/>
              <a:buChar char="●"/>
            </a:pPr>
            <a:r>
              <a:rPr lang="en" sz="1600" dirty="0">
                <a:solidFill>
                  <a:schemeClr val="dk1"/>
                </a:solidFill>
                <a:latin typeface="+mj-lt"/>
              </a:rPr>
              <a:t>Universe metaphor</a:t>
            </a:r>
            <a:endParaRPr sz="1600" dirty="0">
              <a:solidFill>
                <a:schemeClr val="dk1"/>
              </a:solidFill>
              <a:latin typeface="+mj-lt"/>
            </a:endParaRPr>
          </a:p>
          <a:p>
            <a:pPr marL="457200" lvl="0" indent="-298450" algn="l" rtl="0">
              <a:lnSpc>
                <a:spcPct val="100000"/>
              </a:lnSpc>
              <a:spcBef>
                <a:spcPts val="0"/>
              </a:spcBef>
              <a:spcAft>
                <a:spcPts val="600"/>
              </a:spcAft>
              <a:buSzPct val="88000"/>
              <a:buChar char="●"/>
            </a:pPr>
            <a:r>
              <a:rPr lang="en" sz="1600" dirty="0">
                <a:solidFill>
                  <a:schemeClr val="dk1"/>
                </a:solidFill>
                <a:latin typeface="+mj-lt"/>
              </a:rPr>
              <a:t>Surfing metaphor</a:t>
            </a:r>
            <a:endParaRPr sz="1600" dirty="0">
              <a:latin typeface="+mj-lt"/>
            </a:endParaRPr>
          </a:p>
          <a:p>
            <a:pPr marL="0" lvl="0" indent="0" algn="l" rtl="0">
              <a:lnSpc>
                <a:spcPct val="100000"/>
              </a:lnSpc>
              <a:spcBef>
                <a:spcPts val="1600"/>
              </a:spcBef>
              <a:spcAft>
                <a:spcPts val="600"/>
              </a:spcAft>
              <a:buNone/>
            </a:pPr>
            <a:r>
              <a:rPr lang="en" sz="1600" dirty="0">
                <a:latin typeface="+mj-lt"/>
              </a:rPr>
              <a:t>Stay </a:t>
            </a:r>
            <a:r>
              <a:rPr lang="en-US" sz="1600" dirty="0">
                <a:latin typeface="+mj-lt"/>
              </a:rPr>
              <a:t>a</a:t>
            </a:r>
            <a:r>
              <a:rPr lang="en" sz="1600" dirty="0">
                <a:latin typeface="+mj-lt"/>
              </a:rPr>
              <a:t>float. Let others stay afloat.</a:t>
            </a:r>
          </a:p>
          <a:p>
            <a:pPr indent="-285750">
              <a:lnSpc>
                <a:spcPct val="100000"/>
              </a:lnSpc>
              <a:spcAft>
                <a:spcPts val="600"/>
              </a:spcAft>
              <a:buSzPct val="88000"/>
            </a:pPr>
            <a:r>
              <a:rPr lang="en-US" sz="1600" dirty="0">
                <a:latin typeface="+mj-lt"/>
              </a:rPr>
              <a:t>K</a:t>
            </a:r>
            <a:r>
              <a:rPr lang="en" sz="1600" dirty="0">
                <a:latin typeface="+mj-lt"/>
              </a:rPr>
              <a:t>eep on training </a:t>
            </a:r>
          </a:p>
          <a:p>
            <a:pPr indent="-285750">
              <a:lnSpc>
                <a:spcPct val="100000"/>
              </a:lnSpc>
              <a:spcAft>
                <a:spcPts val="600"/>
              </a:spcAft>
              <a:buSzPct val="88000"/>
            </a:pPr>
            <a:r>
              <a:rPr lang="en-US" sz="1600" dirty="0">
                <a:latin typeface="+mj-lt"/>
              </a:rPr>
              <a:t>M</a:t>
            </a:r>
            <a:r>
              <a:rPr lang="en" sz="1600" dirty="0">
                <a:latin typeface="+mj-lt"/>
              </a:rPr>
              <a:t>ake room for training </a:t>
            </a:r>
          </a:p>
          <a:p>
            <a:pPr indent="-285750">
              <a:lnSpc>
                <a:spcPct val="100000"/>
              </a:lnSpc>
              <a:spcAft>
                <a:spcPts val="600"/>
              </a:spcAft>
              <a:buSzPct val="88000"/>
            </a:pPr>
            <a:r>
              <a:rPr lang="en-US" sz="1600" dirty="0">
                <a:latin typeface="+mj-lt"/>
              </a:rPr>
              <a:t>The invisible labor of training should be encouraged by department and administration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Goals of presentation</a:t>
            </a:r>
            <a:endParaRPr/>
          </a:p>
        </p:txBody>
      </p:sp>
      <p:sp>
        <p:nvSpPr>
          <p:cNvPr id="61" name="Google Shape;61;p14"/>
          <p:cNvSpPr txBox="1">
            <a:spLocks noGrp="1"/>
          </p:cNvSpPr>
          <p:nvPr>
            <p:ph sz="half" idx="1"/>
          </p:nvPr>
        </p:nvSpPr>
        <p:spPr>
          <a:xfrm>
            <a:off x="822959" y="1303021"/>
            <a:ext cx="3703320" cy="309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latin typeface="+mj-lt"/>
              </a:rPr>
              <a:t>PRIMARY</a:t>
            </a:r>
            <a:r>
              <a:rPr lang="en" b="1" dirty="0">
                <a:latin typeface="+mj-lt"/>
              </a:rPr>
              <a:t>: </a:t>
            </a:r>
          </a:p>
          <a:p>
            <a:pPr marL="0" lvl="0" indent="0" algn="l" rtl="0">
              <a:lnSpc>
                <a:spcPct val="100000"/>
              </a:lnSpc>
              <a:spcBef>
                <a:spcPts val="0"/>
              </a:spcBef>
              <a:spcAft>
                <a:spcPts val="0"/>
              </a:spcAft>
              <a:buNone/>
            </a:pPr>
            <a:r>
              <a:rPr lang="en" dirty="0">
                <a:latin typeface="+mj-lt"/>
              </a:rPr>
              <a:t>I will share about how I work to actively develop new skills and knowledge needed to support RDM services in a rapidly evolving ecosystem.</a:t>
            </a:r>
          </a:p>
          <a:p>
            <a:pPr marL="0" lvl="0" indent="0" algn="l" rtl="0">
              <a:spcBef>
                <a:spcPts val="0"/>
              </a:spcBef>
              <a:spcAft>
                <a:spcPts val="0"/>
              </a:spcAft>
              <a:buNone/>
            </a:pPr>
            <a:endParaRPr lang="en" dirty="0"/>
          </a:p>
          <a:p>
            <a:pPr marL="0" lvl="0" indent="0" algn="l" rtl="0">
              <a:spcBef>
                <a:spcPts val="0"/>
              </a:spcBef>
              <a:spcAft>
                <a:spcPts val="0"/>
              </a:spcAft>
              <a:buNone/>
            </a:pPr>
            <a:endParaRPr dirty="0"/>
          </a:p>
        </p:txBody>
      </p:sp>
      <p:sp>
        <p:nvSpPr>
          <p:cNvPr id="2" name="Content Placeholder 1"/>
          <p:cNvSpPr>
            <a:spLocks noGrp="1"/>
          </p:cNvSpPr>
          <p:nvPr>
            <p:ph sz="half" idx="2"/>
          </p:nvPr>
        </p:nvSpPr>
        <p:spPr>
          <a:xfrm>
            <a:off x="4663440" y="1274621"/>
            <a:ext cx="3703320" cy="3366949"/>
          </a:xfrm>
        </p:spPr>
        <p:txBody>
          <a:bodyPr>
            <a:noAutofit/>
          </a:bodyPr>
          <a:lstStyle/>
          <a:p>
            <a:pPr marL="0" lvl="0" indent="0">
              <a:lnSpc>
                <a:spcPct val="100000"/>
              </a:lnSpc>
              <a:spcBef>
                <a:spcPts val="1200"/>
              </a:spcBef>
              <a:spcAft>
                <a:spcPts val="0"/>
              </a:spcAft>
              <a:buNone/>
            </a:pPr>
            <a:r>
              <a:rPr lang="en-US" b="1" dirty="0">
                <a:latin typeface="+mj-lt"/>
              </a:rPr>
              <a:t>SECONDARY: </a:t>
            </a:r>
            <a:br>
              <a:rPr lang="en-US" dirty="0">
                <a:latin typeface="+mj-lt"/>
              </a:rPr>
            </a:br>
            <a:r>
              <a:rPr lang="en-US" dirty="0">
                <a:latin typeface="+mj-lt"/>
              </a:rPr>
              <a:t>I will provide an overview of how the University of Miami has developed robust research data management services in response to the needs of researchers.</a:t>
            </a:r>
          </a:p>
          <a:p>
            <a:pPr marL="457200" lvl="0" indent="-342900">
              <a:lnSpc>
                <a:spcPct val="100000"/>
              </a:lnSpc>
              <a:spcBef>
                <a:spcPts val="1200"/>
              </a:spcBef>
              <a:spcAft>
                <a:spcPts val="0"/>
              </a:spcAft>
              <a:buSzPts val="1800"/>
              <a:buChar char="●"/>
            </a:pPr>
            <a:r>
              <a:rPr lang="en-US" dirty="0">
                <a:latin typeface="+mj-lt"/>
              </a:rPr>
              <a:t>This is both a subjective case study and an opportunity for discussion and mutual learning</a:t>
            </a:r>
          </a:p>
          <a:p>
            <a:pPr marL="457200" lvl="0" indent="-342900">
              <a:lnSpc>
                <a:spcPct val="100000"/>
              </a:lnSpc>
              <a:spcBef>
                <a:spcPts val="0"/>
              </a:spcBef>
              <a:spcAft>
                <a:spcPts val="0"/>
              </a:spcAft>
              <a:buSzPts val="1800"/>
              <a:buChar char="●"/>
            </a:pPr>
            <a:r>
              <a:rPr lang="en-US" dirty="0">
                <a:latin typeface="+mj-lt"/>
              </a:rPr>
              <a:t>Every institution is distinct and is composed differently than others</a:t>
            </a:r>
          </a:p>
          <a:p>
            <a:pPr marL="457200" lvl="0" indent="-342900">
              <a:lnSpc>
                <a:spcPct val="100000"/>
              </a:lnSpc>
              <a:spcBef>
                <a:spcPts val="0"/>
              </a:spcBef>
              <a:spcAft>
                <a:spcPts val="0"/>
              </a:spcAft>
              <a:buSzPts val="1800"/>
              <a:buChar char="●"/>
            </a:pPr>
            <a:r>
              <a:rPr lang="en-US" dirty="0">
                <a:latin typeface="+mj-lt"/>
              </a:rPr>
              <a:t>University of Miami is a medium-sized private university with a strong marine/atmospheric science program and a medical campus</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57943" y="2609848"/>
            <a:ext cx="1975757" cy="19757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209" name="Google Shape;209;p3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Thank you very much!</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5" name="Rectangle 4">
            <a:extLst>
              <a:ext uri="{FF2B5EF4-FFF2-40B4-BE49-F238E27FC236}">
                <a16:creationId xmlns:a16="http://schemas.microsoft.com/office/drawing/2014/main" id="{AC8E3C5F-A1C1-4BC3-977F-C469DB707458}"/>
              </a:ext>
            </a:extLst>
          </p:cNvPr>
          <p:cNvSpPr/>
          <p:nvPr/>
        </p:nvSpPr>
        <p:spPr>
          <a:xfrm>
            <a:off x="1" y="3941717"/>
            <a:ext cx="9144000" cy="12017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Google Shape;66;p15"/>
          <p:cNvPicPr preferRelativeResize="0"/>
          <p:nvPr/>
        </p:nvPicPr>
        <p:blipFill>
          <a:blip r:embed="rId3">
            <a:alphaModFix/>
          </a:blip>
          <a:stretch>
            <a:fillRect/>
          </a:stretch>
        </p:blipFill>
        <p:spPr>
          <a:xfrm>
            <a:off x="714375" y="0"/>
            <a:ext cx="7715276"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 of </a:t>
            </a:r>
            <a:r>
              <a:rPr lang="en-US" dirty="0"/>
              <a:t>D</a:t>
            </a:r>
            <a:r>
              <a:rPr lang="en" dirty="0"/>
              <a:t>ata </a:t>
            </a:r>
            <a:r>
              <a:rPr lang="en-US" dirty="0"/>
              <a:t>S</a:t>
            </a:r>
            <a:r>
              <a:rPr lang="en" dirty="0"/>
              <a:t>ervices</a:t>
            </a:r>
            <a:endParaRPr dirty="0"/>
          </a:p>
        </p:txBody>
      </p:sp>
      <p:sp>
        <p:nvSpPr>
          <p:cNvPr id="72" name="Google Shape;72;p16"/>
          <p:cNvSpPr txBox="1">
            <a:spLocks noGrp="1"/>
          </p:cNvSpPr>
          <p:nvPr>
            <p:ph type="body" idx="1"/>
          </p:nvPr>
        </p:nvSpPr>
        <p:spPr>
          <a:xfrm>
            <a:off x="311700" y="1382069"/>
            <a:ext cx="8520600" cy="3186805"/>
          </a:xfrm>
          <a:prstGeom prst="rect">
            <a:avLst/>
          </a:prstGeom>
        </p:spPr>
        <p:txBody>
          <a:bodyPr spcFirstLastPara="1" wrap="square" lIns="91425" tIns="91425" rIns="91425" bIns="91425" anchor="t" anchorCtr="0">
            <a:noAutofit/>
          </a:bodyPr>
          <a:lstStyle/>
          <a:p>
            <a:pPr marL="342900">
              <a:lnSpc>
                <a:spcPct val="100000"/>
              </a:lnSpc>
              <a:spcBef>
                <a:spcPts val="1600"/>
              </a:spcBef>
            </a:pPr>
            <a:r>
              <a:rPr lang="en-US" sz="1600" dirty="0">
                <a:solidFill>
                  <a:schemeClr val="tx1"/>
                </a:solidFill>
                <a:latin typeface="+mj-lt"/>
              </a:rPr>
              <a:t>Data services triangulates between data curation/management, software instruction, and research methods.</a:t>
            </a:r>
          </a:p>
          <a:p>
            <a:pPr marL="342900" lvl="0">
              <a:lnSpc>
                <a:spcPct val="100000"/>
              </a:lnSpc>
              <a:spcBef>
                <a:spcPts val="1600"/>
              </a:spcBef>
            </a:pPr>
            <a:r>
              <a:rPr lang="en-US" sz="1600" dirty="0">
                <a:solidFill>
                  <a:schemeClr val="tx1"/>
                </a:solidFill>
                <a:latin typeface="+mj-lt"/>
              </a:rPr>
              <a:t>Goal: To support researchers working with data within different disciplines, software, and research methods.</a:t>
            </a:r>
            <a:endParaRPr lang="en" sz="1600" i="1" dirty="0">
              <a:solidFill>
                <a:schemeClr val="tx1"/>
              </a:solidFill>
              <a:latin typeface="+mj-lt"/>
            </a:endParaRPr>
          </a:p>
          <a:p>
            <a:pPr marL="342900">
              <a:lnSpc>
                <a:spcPct val="100000"/>
              </a:lnSpc>
              <a:spcBef>
                <a:spcPts val="1600"/>
              </a:spcBef>
            </a:pPr>
            <a:r>
              <a:rPr lang="en" sz="1600" i="1" dirty="0">
                <a:solidFill>
                  <a:schemeClr val="tx1"/>
                </a:solidFill>
                <a:latin typeface="+mj-lt"/>
              </a:rPr>
              <a:t>So how do we work toward this goal?</a:t>
            </a:r>
            <a:endParaRPr sz="1600" i="1" dirty="0">
              <a:solidFill>
                <a:schemeClr val="tx1"/>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228600"/>
            <a:ext cx="8520600" cy="106272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Data Services at the University of Miami Libraries</a:t>
            </a:r>
            <a:endParaRPr dirty="0"/>
          </a:p>
        </p:txBody>
      </p:sp>
      <p:sp>
        <p:nvSpPr>
          <p:cNvPr id="78" name="Google Shape;78;p17"/>
          <p:cNvSpPr txBox="1">
            <a:spLocks noGrp="1"/>
          </p:cNvSpPr>
          <p:nvPr>
            <p:ph type="body" idx="1"/>
          </p:nvPr>
        </p:nvSpPr>
        <p:spPr>
          <a:xfrm>
            <a:off x="311700" y="1394746"/>
            <a:ext cx="3999900" cy="34883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latin typeface="+mj-lt"/>
              </a:rPr>
              <a:t>Our Research Data Management bundle:</a:t>
            </a:r>
            <a:endParaRPr sz="1800" dirty="0">
              <a:latin typeface="+mj-lt"/>
            </a:endParaRPr>
          </a:p>
          <a:p>
            <a:pPr marL="285750" indent="-285750">
              <a:spcBef>
                <a:spcPts val="1600"/>
              </a:spcBef>
            </a:pPr>
            <a:r>
              <a:rPr lang="en" sz="1600" dirty="0">
                <a:latin typeface="+mj-lt"/>
              </a:rPr>
              <a:t>CURATION</a:t>
            </a:r>
            <a:r>
              <a:rPr lang="en" dirty="0">
                <a:latin typeface="+mj-lt"/>
              </a:rPr>
              <a:t>: Data management plan (DMP) review, DOI assignment, assistance with data deposit process, Esploro (Ex Libris) RIS (in progress)</a:t>
            </a:r>
            <a:endParaRPr dirty="0">
              <a:latin typeface="+mj-lt"/>
            </a:endParaRPr>
          </a:p>
          <a:p>
            <a:pPr marL="285750" indent="-285750">
              <a:spcBef>
                <a:spcPts val="1600"/>
              </a:spcBef>
            </a:pPr>
            <a:r>
              <a:rPr lang="en" sz="1600" dirty="0">
                <a:latin typeface="+mj-lt"/>
              </a:rPr>
              <a:t>EDUCATION</a:t>
            </a:r>
            <a:r>
              <a:rPr lang="en" dirty="0">
                <a:latin typeface="+mj-lt"/>
              </a:rPr>
              <a:t>: Workshop series (GIS, data management, research methods software, visualization)</a:t>
            </a:r>
            <a:endParaRPr dirty="0">
              <a:latin typeface="+mj-lt"/>
            </a:endParaRPr>
          </a:p>
          <a:p>
            <a:pPr marL="285750" indent="-285750">
              <a:spcBef>
                <a:spcPts val="1600"/>
              </a:spcBef>
              <a:spcAft>
                <a:spcPts val="1600"/>
              </a:spcAft>
              <a:buSzPct val="88000"/>
            </a:pPr>
            <a:r>
              <a:rPr lang="en" sz="1600" dirty="0">
                <a:latin typeface="+mj-lt"/>
              </a:rPr>
              <a:t>EXPERTISE</a:t>
            </a:r>
            <a:r>
              <a:rPr lang="en" dirty="0">
                <a:latin typeface="+mj-lt"/>
              </a:rPr>
              <a:t>: Consultations, Digital Scholars’ Lab (specialized computing lab), Learning Commons, open office hours</a:t>
            </a:r>
            <a:endParaRPr dirty="0">
              <a:latin typeface="+mj-lt"/>
            </a:endParaRPr>
          </a:p>
        </p:txBody>
      </p:sp>
      <p:sp>
        <p:nvSpPr>
          <p:cNvPr id="79" name="Google Shape;79;p17"/>
          <p:cNvSpPr txBox="1">
            <a:spLocks noGrp="1"/>
          </p:cNvSpPr>
          <p:nvPr>
            <p:ph type="body" idx="2"/>
          </p:nvPr>
        </p:nvSpPr>
        <p:spPr>
          <a:xfrm>
            <a:off x="4832400" y="1394745"/>
            <a:ext cx="3999900" cy="3488339"/>
          </a:xfrm>
          <a:prstGeom prst="rect">
            <a:avLst/>
          </a:prstGeom>
        </p:spPr>
        <p:txBody>
          <a:bodyPr spcFirstLastPara="1" wrap="square" lIns="91425" tIns="91425" rIns="91425" bIns="91425" anchor="t" anchorCtr="0">
            <a:noAutofit/>
          </a:bodyPr>
          <a:lstStyle/>
          <a:p>
            <a:pPr marL="0" lvl="0" indent="0" algn="l" rtl="0">
              <a:lnSpc>
                <a:spcPct val="100000"/>
              </a:lnSpc>
              <a:spcAft>
                <a:spcPts val="1200"/>
              </a:spcAft>
              <a:buNone/>
            </a:pPr>
            <a:r>
              <a:rPr lang="en" sz="1800" dirty="0">
                <a:latin typeface="+mj-lt"/>
              </a:rPr>
              <a:t>Our history:</a:t>
            </a:r>
            <a:endParaRPr sz="1800" dirty="0">
              <a:latin typeface="+mj-lt"/>
            </a:endParaRPr>
          </a:p>
          <a:p>
            <a:pPr marL="0" lvl="0" indent="0" algn="l" rtl="0">
              <a:lnSpc>
                <a:spcPct val="100000"/>
              </a:lnSpc>
              <a:spcAft>
                <a:spcPts val="1200"/>
              </a:spcAft>
              <a:buNone/>
            </a:pPr>
            <a:r>
              <a:rPr lang="en" dirty="0">
                <a:latin typeface="+mj-lt"/>
              </a:rPr>
              <a:t>Data Services for 2 years, GIS Services for 4 years, newly merged</a:t>
            </a:r>
            <a:endParaRPr dirty="0">
              <a:latin typeface="+mj-lt"/>
            </a:endParaRPr>
          </a:p>
          <a:p>
            <a:pPr marL="0" lvl="0" indent="0" algn="l" rtl="0">
              <a:lnSpc>
                <a:spcPct val="100000"/>
              </a:lnSpc>
              <a:spcAft>
                <a:spcPts val="1200"/>
              </a:spcAft>
              <a:buNone/>
            </a:pPr>
            <a:r>
              <a:rPr lang="en" sz="1800" dirty="0">
                <a:latin typeface="+mj-lt"/>
              </a:rPr>
              <a:t>Our staffing:</a:t>
            </a:r>
            <a:endParaRPr sz="1800" dirty="0">
              <a:latin typeface="+mj-lt"/>
            </a:endParaRPr>
          </a:p>
          <a:p>
            <a:pPr marL="285750" indent="-285750">
              <a:lnSpc>
                <a:spcPct val="100000"/>
              </a:lnSpc>
              <a:spcAft>
                <a:spcPts val="600"/>
              </a:spcAft>
            </a:pPr>
            <a:r>
              <a:rPr lang="en" dirty="0">
                <a:latin typeface="+mj-lt"/>
              </a:rPr>
              <a:t>Head of Data Services</a:t>
            </a:r>
            <a:endParaRPr dirty="0">
              <a:latin typeface="+mj-lt"/>
            </a:endParaRPr>
          </a:p>
          <a:p>
            <a:pPr marL="285750" indent="-285750">
              <a:lnSpc>
                <a:spcPct val="100000"/>
              </a:lnSpc>
              <a:spcAft>
                <a:spcPts val="600"/>
              </a:spcAft>
            </a:pPr>
            <a:r>
              <a:rPr lang="en" dirty="0">
                <a:latin typeface="+mj-lt"/>
              </a:rPr>
              <a:t>GIS Librarian</a:t>
            </a:r>
            <a:endParaRPr dirty="0">
              <a:latin typeface="+mj-lt"/>
            </a:endParaRPr>
          </a:p>
          <a:p>
            <a:pPr marL="285750" indent="-285750">
              <a:lnSpc>
                <a:spcPct val="100000"/>
              </a:lnSpc>
              <a:spcAft>
                <a:spcPts val="600"/>
              </a:spcAft>
            </a:pPr>
            <a:r>
              <a:rPr lang="en" dirty="0">
                <a:latin typeface="+mj-lt"/>
              </a:rPr>
              <a:t>GIS &amp; Data Specialist</a:t>
            </a:r>
            <a:endParaRPr dirty="0">
              <a:latin typeface="+mj-lt"/>
            </a:endParaRPr>
          </a:p>
          <a:p>
            <a:pPr marL="285750" indent="-285750">
              <a:lnSpc>
                <a:spcPct val="100000"/>
              </a:lnSpc>
              <a:spcAft>
                <a:spcPts val="600"/>
              </a:spcAft>
            </a:pPr>
            <a:r>
              <a:rPr lang="en" dirty="0">
                <a:latin typeface="+mj-lt"/>
              </a:rPr>
              <a:t>Biomedical Data Librarian* (search opening)</a:t>
            </a:r>
            <a:endParaRPr dirty="0">
              <a:latin typeface="+mj-lt"/>
            </a:endParaRPr>
          </a:p>
          <a:p>
            <a:pPr marL="285750" indent="-285750">
              <a:lnSpc>
                <a:spcPct val="100000"/>
              </a:lnSpc>
              <a:spcAft>
                <a:spcPts val="600"/>
              </a:spcAft>
            </a:pPr>
            <a:r>
              <a:rPr lang="en" dirty="0">
                <a:latin typeface="+mj-lt"/>
              </a:rPr>
              <a:t>Research Data Scientist (joint appointment with Center for Computational Studies)</a:t>
            </a:r>
            <a:endParaRP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sp>
        <p:nvSpPr>
          <p:cNvPr id="109" name="Rectangle 92">
            <a:extLst>
              <a:ext uri="{FF2B5EF4-FFF2-40B4-BE49-F238E27FC236}">
                <a16:creationId xmlns:a16="http://schemas.microsoft.com/office/drawing/2014/main" id="{CF6BB2E5-F5C5-4876-9282-B0246E035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Rectangle 94">
            <a:extLst>
              <a:ext uri="{FF2B5EF4-FFF2-40B4-BE49-F238E27FC236}">
                <a16:creationId xmlns:a16="http://schemas.microsoft.com/office/drawing/2014/main" id="{6E53EAE7-3851-4CE7-BE81-EF90F19EF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1" name="Straight Connector 96">
            <a:extLst>
              <a:ext uri="{FF2B5EF4-FFF2-40B4-BE49-F238E27FC236}">
                <a16:creationId xmlns:a16="http://schemas.microsoft.com/office/drawing/2014/main" id="{5C5EFB6A-0AF1-46B2-B103-4AA6C7B310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12" name="Rectangle 98">
            <a:extLst>
              <a:ext uri="{FF2B5EF4-FFF2-40B4-BE49-F238E27FC236}">
                <a16:creationId xmlns:a16="http://schemas.microsoft.com/office/drawing/2014/main" id="{28F80F5E-E59C-4CA7-9E17-1299AF271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750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Google Shape;88;p18"/>
          <p:cNvSpPr txBox="1">
            <a:spLocks noGrp="1"/>
          </p:cNvSpPr>
          <p:nvPr>
            <p:ph type="title" idx="4294967295"/>
          </p:nvPr>
        </p:nvSpPr>
        <p:spPr>
          <a:xfrm>
            <a:off x="5855109" y="479322"/>
            <a:ext cx="2802193" cy="2764512"/>
          </a:xfrm>
          <a:prstGeom prst="rect">
            <a:avLst/>
          </a:prstGeom>
        </p:spPr>
        <p:txBody>
          <a:bodyPr spcFirstLastPara="1" vert="horz" lIns="91440" tIns="45720" rIns="91440" bIns="45720" rtlCol="0" anchor="b" anchorCtr="0">
            <a:normAutofit/>
          </a:bodyPr>
          <a:lstStyle/>
          <a:p>
            <a:pPr marL="0" lvl="0" indent="0" defTabSz="914400">
              <a:spcAft>
                <a:spcPts val="0"/>
              </a:spcAft>
            </a:pPr>
            <a:r>
              <a:rPr lang="en-US" sz="5000" spc="-50">
                <a:solidFill>
                  <a:schemeClr val="tx1">
                    <a:lumMod val="85000"/>
                    <a:lumOff val="15000"/>
                  </a:schemeClr>
                </a:solidFill>
              </a:rPr>
              <a:t>Spaces of Data Services </a:t>
            </a:r>
          </a:p>
        </p:txBody>
      </p:sp>
      <p:sp>
        <p:nvSpPr>
          <p:cNvPr id="113" name="Rectangle 100">
            <a:extLst>
              <a:ext uri="{FF2B5EF4-FFF2-40B4-BE49-F238E27FC236}">
                <a16:creationId xmlns:a16="http://schemas.microsoft.com/office/drawing/2014/main" id="{018DB29D-7BF5-4F3F-A821-FCCDD402D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8" y="0"/>
            <a:ext cx="2725098" cy="25169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Google Shape;87;p18"/>
          <p:cNvPicPr preferRelativeResize="0"/>
          <p:nvPr/>
        </p:nvPicPr>
        <p:blipFill rotWithShape="1">
          <a:blip r:embed="rId3" cstate="screen">
            <a:extLst>
              <a:ext uri="{28A0092B-C50C-407E-A947-70E740481C1C}">
                <a14:useLocalDpi xmlns:a14="http://schemas.microsoft.com/office/drawing/2010/main"/>
              </a:ext>
            </a:extLst>
          </a:blip>
          <a:srcRect/>
          <a:stretch/>
        </p:blipFill>
        <p:spPr>
          <a:xfrm>
            <a:off x="2842180" y="10"/>
            <a:ext cx="2721990" cy="2516946"/>
          </a:xfrm>
          <a:prstGeom prst="rect">
            <a:avLst/>
          </a:prstGeom>
          <a:noFill/>
        </p:spPr>
      </p:pic>
      <p:pic>
        <p:nvPicPr>
          <p:cNvPr id="85" name="Google Shape;85;p18"/>
          <p:cNvPicPr preferRelativeResize="0"/>
          <p:nvPr/>
        </p:nvPicPr>
        <p:blipFill rotWithShape="1">
          <a:blip r:embed="rId4" cstate="screen">
            <a:extLst>
              <a:ext uri="{28A0092B-C50C-407E-A947-70E740481C1C}">
                <a14:useLocalDpi xmlns:a14="http://schemas.microsoft.com/office/drawing/2010/main"/>
              </a:ext>
            </a:extLst>
          </a:blip>
          <a:srcRect r="-2"/>
          <a:stretch/>
        </p:blipFill>
        <p:spPr>
          <a:xfrm>
            <a:off x="-3555" y="2621017"/>
            <a:ext cx="5567725" cy="2129720"/>
          </a:xfrm>
          <a:prstGeom prst="rect">
            <a:avLst/>
          </a:prstGeom>
          <a:noFill/>
        </p:spPr>
      </p:pic>
      <p:cxnSp>
        <p:nvCxnSpPr>
          <p:cNvPr id="114" name="Straight Connector 102">
            <a:extLst>
              <a:ext uri="{FF2B5EF4-FFF2-40B4-BE49-F238E27FC236}">
                <a16:creationId xmlns:a16="http://schemas.microsoft.com/office/drawing/2014/main" id="{E3026FC3-A287-4A0D-9A8B-9F412F1B53F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36534" y="3257550"/>
            <a:ext cx="24688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15" name="Rectangle 104">
            <a:extLst>
              <a:ext uri="{FF2B5EF4-FFF2-40B4-BE49-F238E27FC236}">
                <a16:creationId xmlns:a16="http://schemas.microsoft.com/office/drawing/2014/main" id="{ADFD6DF8-A0C0-4F1A-B0D1-EEDDA20C21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Rectangle 106">
            <a:extLst>
              <a:ext uri="{FF2B5EF4-FFF2-40B4-BE49-F238E27FC236}">
                <a16:creationId xmlns:a16="http://schemas.microsoft.com/office/drawing/2014/main" id="{BCE4841E-55FD-437E-8181-FFBDE673B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Picture 1"/>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610" y="295"/>
            <a:ext cx="2726371" cy="25166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284481"/>
            <a:ext cx="8761200" cy="102080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State of Data Services at the </a:t>
            </a:r>
            <a:br>
              <a:rPr lang="en" dirty="0"/>
            </a:br>
            <a:r>
              <a:rPr lang="en" dirty="0"/>
              <a:t>University of Miami</a:t>
            </a:r>
            <a:endParaRPr dirty="0"/>
          </a:p>
        </p:txBody>
      </p:sp>
      <p:sp>
        <p:nvSpPr>
          <p:cNvPr id="94" name="Google Shape;94;p19"/>
          <p:cNvSpPr txBox="1">
            <a:spLocks noGrp="1"/>
          </p:cNvSpPr>
          <p:nvPr>
            <p:ph type="body" idx="1"/>
          </p:nvPr>
        </p:nvSpPr>
        <p:spPr>
          <a:xfrm>
            <a:off x="415610" y="1465831"/>
            <a:ext cx="4156391" cy="3277543"/>
          </a:xfrm>
          <a:prstGeom prst="rect">
            <a:avLst/>
          </a:prstGeom>
        </p:spPr>
        <p:txBody>
          <a:bodyPr spcFirstLastPara="1" wrap="square" lIns="91425" tIns="91425" rIns="91425" bIns="91425" anchor="t" anchorCtr="0">
            <a:noAutofit/>
          </a:bodyPr>
          <a:lstStyle/>
          <a:p>
            <a:pPr marL="457200" lvl="1" indent="0">
              <a:lnSpc>
                <a:spcPct val="107000"/>
              </a:lnSpc>
              <a:spcBef>
                <a:spcPts val="0"/>
              </a:spcBef>
              <a:spcAft>
                <a:spcPts val="1200"/>
              </a:spcAft>
              <a:buClr>
                <a:schemeClr val="dk1"/>
              </a:buClr>
              <a:buSzPts val="1100"/>
              <a:buNone/>
            </a:pPr>
            <a:r>
              <a:rPr lang="en" sz="1800" b="1" dirty="0">
                <a:solidFill>
                  <a:schemeClr val="tx1"/>
                </a:solidFill>
                <a:latin typeface="+mj-lt"/>
                <a:ea typeface="Calibri"/>
                <a:cs typeface="Calibri"/>
                <a:sym typeface="Calibri"/>
              </a:rPr>
              <a:t>Things we are doing well</a:t>
            </a:r>
            <a:endParaRPr sz="1800" b="1" dirty="0">
              <a:solidFill>
                <a:schemeClr val="tx1"/>
              </a:solidFill>
              <a:latin typeface="+mj-lt"/>
              <a:ea typeface="Calibri"/>
              <a:cs typeface="Calibri"/>
              <a:sym typeface="Calibri"/>
            </a:endParaRPr>
          </a:p>
          <a:p>
            <a:pPr marL="457200" lvl="2" indent="0" algn="l" rtl="0">
              <a:lnSpc>
                <a:spcPct val="107000"/>
              </a:lnSpc>
              <a:spcBef>
                <a:spcPts val="0"/>
              </a:spcBef>
              <a:spcAft>
                <a:spcPts val="1200"/>
              </a:spcAft>
              <a:buClr>
                <a:schemeClr val="dk1"/>
              </a:buClr>
              <a:buSzPts val="1100"/>
              <a:buNone/>
            </a:pPr>
            <a:r>
              <a:rPr lang="en" sz="1400" dirty="0">
                <a:solidFill>
                  <a:schemeClr val="tx1"/>
                </a:solidFill>
                <a:latin typeface="+mj-lt"/>
                <a:ea typeface="Calibri"/>
                <a:cs typeface="Calibri"/>
                <a:sym typeface="Calibri"/>
              </a:rPr>
              <a:t>Stats + survey workshops, GIS course supports, consultations (+400 data services a year, +800 GIS including license administration)</a:t>
            </a:r>
          </a:p>
          <a:p>
            <a:pPr marL="457200" lvl="1" indent="0" algn="l" rtl="0">
              <a:lnSpc>
                <a:spcPct val="107000"/>
              </a:lnSpc>
              <a:spcBef>
                <a:spcPts val="0"/>
              </a:spcBef>
              <a:spcAft>
                <a:spcPts val="1200"/>
              </a:spcAft>
              <a:buClr>
                <a:schemeClr val="dk1"/>
              </a:buClr>
              <a:buSzPts val="1100"/>
              <a:buNone/>
            </a:pPr>
            <a:r>
              <a:rPr lang="en" sz="1800" b="1" dirty="0">
                <a:solidFill>
                  <a:schemeClr val="tx1"/>
                </a:solidFill>
                <a:latin typeface="+mj-lt"/>
                <a:ea typeface="Calibri"/>
                <a:cs typeface="Calibri"/>
                <a:sym typeface="Calibri"/>
              </a:rPr>
              <a:t>Things we are working on</a:t>
            </a:r>
            <a:endParaRPr sz="1800" b="1" dirty="0">
              <a:solidFill>
                <a:schemeClr val="tx1"/>
              </a:solidFill>
              <a:latin typeface="+mj-lt"/>
              <a:ea typeface="Calibri"/>
              <a:cs typeface="Calibri"/>
              <a:sym typeface="Calibri"/>
            </a:endParaRPr>
          </a:p>
          <a:p>
            <a:pPr marL="457200" lvl="2" indent="0" algn="l" rtl="0">
              <a:lnSpc>
                <a:spcPct val="107000"/>
              </a:lnSpc>
              <a:spcBef>
                <a:spcPts val="0"/>
              </a:spcBef>
              <a:spcAft>
                <a:spcPts val="600"/>
              </a:spcAft>
              <a:buClr>
                <a:schemeClr val="dk1"/>
              </a:buClr>
              <a:buSzPts val="1100"/>
              <a:buNone/>
            </a:pPr>
            <a:r>
              <a:rPr lang="en" sz="1400" dirty="0">
                <a:solidFill>
                  <a:schemeClr val="tx1"/>
                </a:solidFill>
                <a:latin typeface="+mj-lt"/>
                <a:ea typeface="Calibri"/>
                <a:cs typeface="Calibri"/>
                <a:sym typeface="Calibri"/>
              </a:rPr>
              <a:t>Improving DS lab, increasing staffing (Biomedical Data Librarian)</a:t>
            </a:r>
            <a:r>
              <a:rPr lang="en-US" sz="1400" dirty="0">
                <a:solidFill>
                  <a:schemeClr val="tx1"/>
                </a:solidFill>
                <a:latin typeface="+mj-lt"/>
                <a:ea typeface="Calibri"/>
                <a:cs typeface="Calibri"/>
                <a:sym typeface="Calibri"/>
              </a:rPr>
              <a:t>, data collections plan</a:t>
            </a:r>
            <a:endParaRPr sz="1400" dirty="0">
              <a:solidFill>
                <a:schemeClr val="tx1"/>
              </a:solidFill>
              <a:latin typeface="+mj-lt"/>
            </a:endParaRPr>
          </a:p>
        </p:txBody>
      </p:sp>
      <p:sp>
        <p:nvSpPr>
          <p:cNvPr id="95" name="Google Shape;95;p19"/>
          <p:cNvSpPr txBox="1">
            <a:spLocks noGrp="1"/>
          </p:cNvSpPr>
          <p:nvPr>
            <p:ph type="body" idx="2"/>
          </p:nvPr>
        </p:nvSpPr>
        <p:spPr>
          <a:xfrm>
            <a:off x="4572001" y="1465831"/>
            <a:ext cx="4156391" cy="3277543"/>
          </a:xfrm>
          <a:prstGeom prst="rect">
            <a:avLst/>
          </a:prstGeom>
        </p:spPr>
        <p:txBody>
          <a:bodyPr spcFirstLastPara="1" wrap="square" lIns="91425" tIns="91425" rIns="91425" bIns="91425" anchor="t" anchorCtr="0">
            <a:noAutofit/>
          </a:bodyPr>
          <a:lstStyle/>
          <a:p>
            <a:pPr marL="457200" lvl="1" indent="0" rtl="0">
              <a:lnSpc>
                <a:spcPct val="107000"/>
              </a:lnSpc>
              <a:spcBef>
                <a:spcPts val="0"/>
              </a:spcBef>
              <a:spcAft>
                <a:spcPts val="600"/>
              </a:spcAft>
              <a:buClr>
                <a:schemeClr val="dk1"/>
              </a:buClr>
              <a:buSzPts val="1100"/>
              <a:buNone/>
            </a:pPr>
            <a:r>
              <a:rPr lang="en" sz="1800" b="1" dirty="0">
                <a:solidFill>
                  <a:schemeClr val="tx1"/>
                </a:solidFill>
                <a:latin typeface="+mj-lt"/>
                <a:ea typeface="Calibri"/>
                <a:cs typeface="Calibri"/>
                <a:sym typeface="Calibri"/>
              </a:rPr>
              <a:t>Things we are not doing (but should)</a:t>
            </a:r>
            <a:endParaRPr sz="1800" b="1" dirty="0">
              <a:solidFill>
                <a:schemeClr val="tx1"/>
              </a:solidFill>
              <a:latin typeface="+mj-lt"/>
              <a:ea typeface="Calibri"/>
              <a:cs typeface="Calibri"/>
              <a:sym typeface="Calibri"/>
            </a:endParaRPr>
          </a:p>
          <a:p>
            <a:pPr marL="457200" lvl="2" indent="0" rtl="0">
              <a:lnSpc>
                <a:spcPct val="107000"/>
              </a:lnSpc>
              <a:spcBef>
                <a:spcPts val="0"/>
              </a:spcBef>
              <a:spcAft>
                <a:spcPts val="600"/>
              </a:spcAft>
              <a:buClr>
                <a:schemeClr val="dk1"/>
              </a:buClr>
              <a:buSzPts val="1100"/>
              <a:buNone/>
            </a:pPr>
            <a:r>
              <a:rPr lang="en" sz="1400" dirty="0">
                <a:solidFill>
                  <a:schemeClr val="tx1"/>
                </a:solidFill>
                <a:latin typeface="+mj-lt"/>
                <a:ea typeface="Calibri"/>
                <a:cs typeface="Calibri"/>
                <a:sym typeface="Calibri"/>
              </a:rPr>
              <a:t>Workshops on qualitative research software</a:t>
            </a:r>
            <a:endParaRPr sz="1400" dirty="0">
              <a:solidFill>
                <a:schemeClr val="tx1"/>
              </a:solidFill>
              <a:latin typeface="+mj-lt"/>
              <a:ea typeface="Calibri"/>
              <a:cs typeface="Calibri"/>
              <a:sym typeface="Calibri"/>
            </a:endParaRPr>
          </a:p>
          <a:p>
            <a:pPr marL="457200" lvl="2" indent="0" rtl="0">
              <a:lnSpc>
                <a:spcPct val="107000"/>
              </a:lnSpc>
              <a:spcBef>
                <a:spcPts val="0"/>
              </a:spcBef>
              <a:spcAft>
                <a:spcPts val="600"/>
              </a:spcAft>
              <a:buClr>
                <a:schemeClr val="dk1"/>
              </a:buClr>
              <a:buSzPts val="1100"/>
              <a:buNone/>
            </a:pPr>
            <a:r>
              <a:rPr lang="en" sz="1400" dirty="0">
                <a:solidFill>
                  <a:schemeClr val="tx1"/>
                </a:solidFill>
                <a:latin typeface="+mj-lt"/>
                <a:ea typeface="Calibri"/>
                <a:cs typeface="Calibri"/>
                <a:sym typeface="Calibri"/>
              </a:rPr>
              <a:t>More data visualization that is narrative/storytelling in nature</a:t>
            </a:r>
            <a:endParaRPr sz="1400" dirty="0">
              <a:solidFill>
                <a:schemeClr val="tx1"/>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 Philosophy of Data Services</a:t>
            </a:r>
            <a:endParaRPr dirty="0"/>
          </a:p>
        </p:txBody>
      </p:sp>
      <p:sp>
        <p:nvSpPr>
          <p:cNvPr id="101" name="Google Shape;101;p20"/>
          <p:cNvSpPr txBox="1">
            <a:spLocks noGrp="1"/>
          </p:cNvSpPr>
          <p:nvPr>
            <p:ph type="body" idx="1"/>
          </p:nvPr>
        </p:nvSpPr>
        <p:spPr>
          <a:xfrm>
            <a:off x="458658" y="1405814"/>
            <a:ext cx="4156391" cy="3449782"/>
          </a:xfrm>
          <a:prstGeom prst="rect">
            <a:avLst/>
          </a:prstGeom>
        </p:spPr>
        <p:txBody>
          <a:bodyPr spcFirstLastPara="1" wrap="square" lIns="91425" tIns="91425" rIns="91425" bIns="91425" anchor="t" anchorCtr="0">
            <a:noAutofit/>
          </a:bodyPr>
          <a:lstStyle/>
          <a:p>
            <a:pPr marL="158750" lvl="0" indent="0" algn="l" rtl="0">
              <a:lnSpc>
                <a:spcPct val="107000"/>
              </a:lnSpc>
              <a:spcBef>
                <a:spcPts val="0"/>
              </a:spcBef>
              <a:spcAft>
                <a:spcPts val="1200"/>
              </a:spcAft>
              <a:buClr>
                <a:schemeClr val="dk1"/>
              </a:buClr>
              <a:buSzPts val="1100"/>
              <a:buNone/>
            </a:pPr>
            <a:r>
              <a:rPr lang="en" sz="1600" dirty="0">
                <a:solidFill>
                  <a:schemeClr val="tx1"/>
                </a:solidFill>
                <a:latin typeface="+mj-lt"/>
                <a:ea typeface="Calibri"/>
                <a:cs typeface="Calibri"/>
                <a:sym typeface="Calibri"/>
              </a:rPr>
              <a:t>Data services operates at intersection of data curation, research methods, and disciplinary knowledge</a:t>
            </a:r>
            <a:endParaRPr sz="1600" dirty="0">
              <a:solidFill>
                <a:schemeClr val="tx1"/>
              </a:solidFill>
              <a:latin typeface="+mj-lt"/>
              <a:ea typeface="Calibri"/>
              <a:cs typeface="Calibri"/>
              <a:sym typeface="Calibri"/>
            </a:endParaRPr>
          </a:p>
          <a:p>
            <a:pPr marL="173038" lvl="1" indent="0" algn="l" rtl="0">
              <a:lnSpc>
                <a:spcPct val="107000"/>
              </a:lnSpc>
              <a:spcBef>
                <a:spcPts val="0"/>
              </a:spcBef>
              <a:spcAft>
                <a:spcPts val="600"/>
              </a:spcAft>
              <a:buClr>
                <a:schemeClr val="dk1"/>
              </a:buClr>
              <a:buSzPts val="1100"/>
              <a:buNone/>
            </a:pPr>
            <a:r>
              <a:rPr lang="en" sz="1400" b="1" dirty="0">
                <a:solidFill>
                  <a:schemeClr val="tx1"/>
                </a:solidFill>
                <a:latin typeface="+mj-lt"/>
                <a:ea typeface="Calibri"/>
                <a:cs typeface="Calibri"/>
                <a:sym typeface="Calibri"/>
              </a:rPr>
              <a:t>DATA CURATION</a:t>
            </a:r>
            <a:r>
              <a:rPr lang="en" sz="1400" dirty="0">
                <a:solidFill>
                  <a:schemeClr val="tx1"/>
                </a:solidFill>
                <a:latin typeface="+mj-lt"/>
                <a:ea typeface="Calibri"/>
                <a:cs typeface="Calibri"/>
                <a:sym typeface="Calibri"/>
              </a:rPr>
              <a:t>: “</a:t>
            </a:r>
            <a:r>
              <a:rPr lang="en-US" sz="1400" dirty="0">
                <a:solidFill>
                  <a:schemeClr val="tx1"/>
                </a:solidFill>
                <a:latin typeface="+mj-lt"/>
                <a:ea typeface="Calibri"/>
                <a:cs typeface="Calibri"/>
                <a:sym typeface="Calibri"/>
              </a:rPr>
              <a:t>T</a:t>
            </a:r>
            <a:r>
              <a:rPr lang="en" sz="1400" dirty="0">
                <a:solidFill>
                  <a:schemeClr val="tx1"/>
                </a:solidFill>
                <a:latin typeface="+mj-lt"/>
                <a:ea typeface="Calibri"/>
                <a:cs typeface="Calibri"/>
                <a:sym typeface="Calibri"/>
              </a:rPr>
              <a:t>raditional” approach to data services and still important</a:t>
            </a:r>
            <a:endParaRPr sz="1400" dirty="0">
              <a:solidFill>
                <a:schemeClr val="tx1"/>
              </a:solidFill>
              <a:latin typeface="+mj-lt"/>
              <a:ea typeface="Calibri"/>
              <a:cs typeface="Calibri"/>
              <a:sym typeface="Calibri"/>
            </a:endParaRPr>
          </a:p>
          <a:p>
            <a:pPr marL="173038" lvl="1" indent="0" algn="l" rtl="0">
              <a:lnSpc>
                <a:spcPct val="107000"/>
              </a:lnSpc>
              <a:spcBef>
                <a:spcPts val="0"/>
              </a:spcBef>
              <a:spcAft>
                <a:spcPts val="600"/>
              </a:spcAft>
              <a:buClr>
                <a:schemeClr val="dk1"/>
              </a:buClr>
              <a:buSzPts val="1100"/>
              <a:buNone/>
            </a:pPr>
            <a:r>
              <a:rPr lang="en" sz="1400" b="1" dirty="0">
                <a:solidFill>
                  <a:schemeClr val="tx1"/>
                </a:solidFill>
                <a:latin typeface="+mj-lt"/>
                <a:ea typeface="Calibri"/>
                <a:cs typeface="Calibri"/>
                <a:sym typeface="Calibri"/>
              </a:rPr>
              <a:t>RESEARCH METHODS:</a:t>
            </a:r>
            <a:r>
              <a:rPr lang="en" sz="1400" dirty="0">
                <a:solidFill>
                  <a:schemeClr val="tx1"/>
                </a:solidFill>
                <a:latin typeface="+mj-lt"/>
                <a:ea typeface="Calibri"/>
                <a:cs typeface="Calibri"/>
                <a:sym typeface="Calibri"/>
              </a:rPr>
              <a:t> </a:t>
            </a:r>
            <a:r>
              <a:rPr lang="en-US" sz="1400" dirty="0">
                <a:solidFill>
                  <a:schemeClr val="tx1"/>
                </a:solidFill>
                <a:latin typeface="+mj-lt"/>
                <a:ea typeface="Calibri"/>
                <a:cs typeface="Calibri"/>
                <a:sym typeface="Calibri"/>
              </a:rPr>
              <a:t>B</a:t>
            </a:r>
            <a:r>
              <a:rPr lang="en" sz="1400" dirty="0">
                <a:solidFill>
                  <a:schemeClr val="tx1"/>
                </a:solidFill>
                <a:latin typeface="+mj-lt"/>
                <a:ea typeface="Calibri"/>
                <a:cs typeface="Calibri"/>
                <a:sym typeface="Calibri"/>
              </a:rPr>
              <a:t>ringing in applied methods to make DS continuously relevant</a:t>
            </a:r>
            <a:endParaRPr sz="1400" dirty="0">
              <a:solidFill>
                <a:schemeClr val="tx1"/>
              </a:solidFill>
              <a:latin typeface="+mj-lt"/>
              <a:ea typeface="Calibri"/>
              <a:cs typeface="Calibri"/>
              <a:sym typeface="Calibri"/>
            </a:endParaRPr>
          </a:p>
          <a:p>
            <a:pPr marL="173038" lvl="1" indent="0" algn="l" rtl="0">
              <a:lnSpc>
                <a:spcPct val="107000"/>
              </a:lnSpc>
              <a:spcBef>
                <a:spcPts val="0"/>
              </a:spcBef>
              <a:spcAft>
                <a:spcPts val="600"/>
              </a:spcAft>
              <a:buClr>
                <a:schemeClr val="dk1"/>
              </a:buClr>
              <a:buSzPts val="1100"/>
              <a:buNone/>
            </a:pPr>
            <a:r>
              <a:rPr lang="en" sz="1400" b="1" dirty="0">
                <a:solidFill>
                  <a:schemeClr val="tx1"/>
                </a:solidFill>
                <a:latin typeface="+mj-lt"/>
                <a:ea typeface="Calibri"/>
                <a:cs typeface="Calibri"/>
                <a:sym typeface="Calibri"/>
              </a:rPr>
              <a:t>DISCIPLINARY KNOWLEDGE:</a:t>
            </a:r>
            <a:r>
              <a:rPr lang="en" sz="1400" dirty="0">
                <a:solidFill>
                  <a:schemeClr val="tx1"/>
                </a:solidFill>
                <a:latin typeface="+mj-lt"/>
                <a:ea typeface="Calibri"/>
                <a:cs typeface="Calibri"/>
                <a:sym typeface="Calibri"/>
              </a:rPr>
              <a:t> The knowledge the researcher/student/faculty member brings to the table and not necessarily your job to know</a:t>
            </a:r>
            <a:endParaRPr sz="1400" dirty="0">
              <a:solidFill>
                <a:schemeClr val="tx1"/>
              </a:solidFill>
              <a:latin typeface="+mj-lt"/>
              <a:ea typeface="Calibri"/>
              <a:cs typeface="Calibri"/>
              <a:sym typeface="Calibri"/>
            </a:endParaRPr>
          </a:p>
          <a:p>
            <a:pPr marL="0" lvl="0" indent="0" algn="l" rtl="0">
              <a:spcBef>
                <a:spcPts val="0"/>
              </a:spcBef>
              <a:spcAft>
                <a:spcPts val="1600"/>
              </a:spcAft>
              <a:buNone/>
            </a:pPr>
            <a:endParaRPr dirty="0"/>
          </a:p>
        </p:txBody>
      </p:sp>
      <p:sp>
        <p:nvSpPr>
          <p:cNvPr id="2" name="Text Placeholder 1"/>
          <p:cNvSpPr>
            <a:spLocks noGrp="1"/>
          </p:cNvSpPr>
          <p:nvPr>
            <p:ph type="body" idx="2"/>
          </p:nvPr>
        </p:nvSpPr>
        <p:spPr>
          <a:xfrm>
            <a:off x="4777970" y="1405813"/>
            <a:ext cx="3999900" cy="3259621"/>
          </a:xfrm>
        </p:spPr>
        <p:txBody>
          <a:bodyPr/>
          <a:lstStyle/>
          <a:p>
            <a:pPr marL="173038" lvl="2" indent="0">
              <a:lnSpc>
                <a:spcPct val="107000"/>
              </a:lnSpc>
              <a:spcBef>
                <a:spcPts val="0"/>
              </a:spcBef>
              <a:buClr>
                <a:schemeClr val="dk1"/>
              </a:buClr>
              <a:buSzPts val="1100"/>
              <a:buNone/>
            </a:pPr>
            <a:r>
              <a:rPr lang="en-US" sz="1400" dirty="0">
                <a:solidFill>
                  <a:schemeClr val="tx1"/>
                </a:solidFill>
                <a:latin typeface="+mj-lt"/>
                <a:ea typeface="Calibri"/>
                <a:cs typeface="Calibri"/>
                <a:sym typeface="Calibri"/>
              </a:rPr>
              <a:t>The right approach can differ from field to field.</a:t>
            </a:r>
          </a:p>
          <a:p>
            <a:pPr marL="173038" lvl="2" indent="0">
              <a:lnSpc>
                <a:spcPct val="107000"/>
              </a:lnSpc>
              <a:spcBef>
                <a:spcPts val="0"/>
              </a:spcBef>
              <a:buClr>
                <a:schemeClr val="dk1"/>
              </a:buClr>
              <a:buSzPts val="1100"/>
              <a:buNone/>
            </a:pPr>
            <a:endParaRPr lang="en-US" sz="1400" dirty="0">
              <a:solidFill>
                <a:schemeClr val="tx1"/>
              </a:solidFill>
              <a:latin typeface="+mj-lt"/>
              <a:ea typeface="Calibri"/>
              <a:cs typeface="Calibri"/>
              <a:sym typeface="Calibri"/>
            </a:endParaRPr>
          </a:p>
          <a:p>
            <a:pPr marL="173038" lvl="2" indent="0">
              <a:lnSpc>
                <a:spcPct val="107000"/>
              </a:lnSpc>
              <a:spcBef>
                <a:spcPts val="0"/>
              </a:spcBef>
              <a:buClr>
                <a:schemeClr val="dk1"/>
              </a:buClr>
              <a:buSzPts val="1100"/>
              <a:buNone/>
            </a:pPr>
            <a:r>
              <a:rPr lang="en-US" sz="1600" i="1" dirty="0">
                <a:solidFill>
                  <a:schemeClr val="tx1"/>
                </a:solidFill>
                <a:latin typeface="+mj-lt"/>
                <a:ea typeface="Calibri"/>
                <a:cs typeface="Calibri"/>
                <a:sym typeface="Calibri"/>
              </a:rPr>
              <a:t>It’s ok not to wear the expert hat here.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Becoming </a:t>
            </a:r>
            <a:r>
              <a:rPr lang="en" dirty="0"/>
              <a:t>Data Services</a:t>
            </a:r>
            <a:endParaRPr dirty="0"/>
          </a:p>
        </p:txBody>
      </p:sp>
      <p:sp>
        <p:nvSpPr>
          <p:cNvPr id="109" name="Google Shape;109;p21"/>
          <p:cNvSpPr txBox="1">
            <a:spLocks noGrp="1"/>
          </p:cNvSpPr>
          <p:nvPr>
            <p:ph type="body" idx="2"/>
          </p:nvPr>
        </p:nvSpPr>
        <p:spPr>
          <a:xfrm>
            <a:off x="840922" y="1245527"/>
            <a:ext cx="7462157" cy="3491346"/>
          </a:xfrm>
          <a:prstGeom prst="rect">
            <a:avLst/>
          </a:prstGeom>
        </p:spPr>
        <p:txBody>
          <a:bodyPr spcFirstLastPara="1" wrap="square" lIns="91425" tIns="91425" rIns="91425" bIns="91425" anchor="t" anchorCtr="0">
            <a:noAutofit/>
          </a:bodyPr>
          <a:lstStyle/>
          <a:p>
            <a:pPr marL="158750" lvl="0" indent="0" algn="l" rtl="0">
              <a:lnSpc>
                <a:spcPct val="100000"/>
              </a:lnSpc>
              <a:spcBef>
                <a:spcPts val="0"/>
              </a:spcBef>
              <a:spcAft>
                <a:spcPts val="400"/>
              </a:spcAft>
              <a:buClr>
                <a:schemeClr val="dk1"/>
              </a:buClr>
              <a:buSzPts val="1100"/>
              <a:buNone/>
            </a:pPr>
            <a:r>
              <a:rPr lang="en-US" sz="1600" b="1" dirty="0">
                <a:solidFill>
                  <a:schemeClr val="dk1"/>
                </a:solidFill>
                <a:latin typeface="+mj-lt"/>
                <a:ea typeface="Calibri"/>
                <a:cs typeface="Calibri"/>
                <a:sym typeface="Calibri"/>
              </a:rPr>
              <a:t>FREE VS. COST-RECOVERY</a:t>
            </a:r>
          </a:p>
          <a:p>
            <a:pPr marL="787400" lvl="1" indent="-171450" algn="l" rtl="0">
              <a:lnSpc>
                <a:spcPct val="100000"/>
              </a:lnSpc>
              <a:spcBef>
                <a:spcPts val="0"/>
              </a:spcBef>
              <a:spcAft>
                <a:spcPts val="400"/>
              </a:spcAft>
              <a:buSzPct val="88000"/>
              <a:buFont typeface="Calibri Light" panose="020F0302020204030204" pitchFamily="34" charset="0"/>
              <a:buChar char="●"/>
            </a:pPr>
            <a:r>
              <a:rPr lang="en" sz="1600" dirty="0">
                <a:solidFill>
                  <a:schemeClr val="dk1"/>
                </a:solidFill>
                <a:latin typeface="+mj-lt"/>
                <a:ea typeface="Calibri"/>
                <a:cs typeface="Calibri"/>
                <a:sym typeface="Calibri"/>
              </a:rPr>
              <a:t>Cost-Recovery: Better tech, better capacity to upgrade </a:t>
            </a:r>
            <a:endParaRPr sz="1600" dirty="0">
              <a:solidFill>
                <a:schemeClr val="dk1"/>
              </a:solidFill>
              <a:latin typeface="+mj-lt"/>
              <a:ea typeface="Calibri"/>
              <a:cs typeface="Calibri"/>
              <a:sym typeface="Calibri"/>
            </a:endParaRPr>
          </a:p>
          <a:p>
            <a:pPr marL="787400" lvl="1" indent="-171450" algn="l" rtl="0">
              <a:lnSpc>
                <a:spcPct val="100000"/>
              </a:lnSpc>
              <a:spcBef>
                <a:spcPts val="0"/>
              </a:spcBef>
              <a:spcAft>
                <a:spcPts val="400"/>
              </a:spcAft>
              <a:buSzPct val="88000"/>
              <a:buFont typeface="Calibri Light" panose="020F0302020204030204" pitchFamily="34" charset="0"/>
              <a:buChar char="●"/>
            </a:pPr>
            <a:r>
              <a:rPr lang="en" sz="1600" dirty="0">
                <a:solidFill>
                  <a:schemeClr val="dk1"/>
                </a:solidFill>
                <a:latin typeface="+mj-lt"/>
                <a:ea typeface="Calibri"/>
                <a:cs typeface="Calibri"/>
                <a:sym typeface="Calibri"/>
              </a:rPr>
              <a:t>Free: Can be egalitarian, create equity, given social and cultural context, word of mouth</a:t>
            </a:r>
            <a:endParaRPr sz="1600" dirty="0">
              <a:solidFill>
                <a:schemeClr val="dk1"/>
              </a:solidFill>
              <a:latin typeface="+mj-lt"/>
              <a:ea typeface="Calibri"/>
              <a:cs typeface="Calibri"/>
              <a:sym typeface="Calibri"/>
            </a:endParaRPr>
          </a:p>
          <a:p>
            <a:pPr marL="787400" lvl="1" indent="-171450" algn="l" rtl="0">
              <a:lnSpc>
                <a:spcPct val="100000"/>
              </a:lnSpc>
              <a:spcBef>
                <a:spcPts val="0"/>
              </a:spcBef>
              <a:spcAft>
                <a:spcPts val="1200"/>
              </a:spcAft>
              <a:buSzPct val="88000"/>
              <a:buFont typeface="Calibri Light" panose="020F0302020204030204" pitchFamily="34" charset="0"/>
              <a:buChar char="●"/>
            </a:pPr>
            <a:r>
              <a:rPr lang="en" sz="1600" dirty="0">
                <a:solidFill>
                  <a:schemeClr val="dk1"/>
                </a:solidFill>
                <a:latin typeface="+mj-lt"/>
                <a:ea typeface="Calibri"/>
                <a:cs typeface="Calibri"/>
                <a:sym typeface="Calibri"/>
              </a:rPr>
              <a:t>Learning </a:t>
            </a:r>
            <a:r>
              <a:rPr lang="en-US" sz="1600" dirty="0">
                <a:solidFill>
                  <a:schemeClr val="dk1"/>
                </a:solidFill>
                <a:latin typeface="+mj-lt"/>
                <a:ea typeface="Calibri"/>
                <a:cs typeface="Calibri"/>
                <a:sym typeface="Calibri"/>
              </a:rPr>
              <a:t>how to set boundaries and standards of workflow</a:t>
            </a:r>
            <a:endParaRPr sz="1600" b="1" dirty="0">
              <a:solidFill>
                <a:schemeClr val="dk1"/>
              </a:solidFill>
              <a:latin typeface="+mj-lt"/>
              <a:ea typeface="Calibri"/>
              <a:cs typeface="Calibri"/>
              <a:sym typeface="Calibri"/>
            </a:endParaRPr>
          </a:p>
          <a:p>
            <a:pPr marL="800100" lvl="0" indent="-641350" algn="l" rtl="0">
              <a:lnSpc>
                <a:spcPct val="100000"/>
              </a:lnSpc>
              <a:spcAft>
                <a:spcPts val="1200"/>
              </a:spcAft>
              <a:buClr>
                <a:schemeClr val="dk1"/>
              </a:buClr>
              <a:buSzPts val="1100"/>
              <a:buNone/>
            </a:pPr>
            <a:r>
              <a:rPr lang="en" sz="1600" b="1" dirty="0">
                <a:solidFill>
                  <a:schemeClr val="dk1"/>
                </a:solidFill>
                <a:latin typeface="+mj-lt"/>
                <a:ea typeface="Calibri"/>
                <a:cs typeface="Calibri"/>
                <a:sym typeface="Calibri"/>
              </a:rPr>
              <a:t>WELCOMING:</a:t>
            </a:r>
            <a:r>
              <a:rPr lang="en" sz="1600" dirty="0">
                <a:solidFill>
                  <a:schemeClr val="dk1"/>
                </a:solidFill>
                <a:latin typeface="+mj-lt"/>
                <a:ea typeface="Calibri"/>
                <a:cs typeface="Calibri"/>
                <a:sym typeface="Calibri"/>
              </a:rPr>
              <a:t> Go for “Meet Halfway” Attitude, positionality, microaggressions, emotional communications, insignificant findings</a:t>
            </a:r>
            <a:endParaRPr sz="1600" dirty="0">
              <a:solidFill>
                <a:schemeClr val="dk1"/>
              </a:solidFill>
              <a:latin typeface="+mj-lt"/>
              <a:ea typeface="Calibri"/>
              <a:cs typeface="Calibri"/>
              <a:sym typeface="Calibri"/>
            </a:endParaRPr>
          </a:p>
          <a:p>
            <a:pPr marL="158750" lvl="0" indent="0" algn="l" rtl="0">
              <a:lnSpc>
                <a:spcPct val="100000"/>
              </a:lnSpc>
              <a:spcAft>
                <a:spcPts val="600"/>
              </a:spcAft>
              <a:buClr>
                <a:schemeClr val="dk1"/>
              </a:buClr>
              <a:buSzPts val="1100"/>
              <a:buNone/>
            </a:pPr>
            <a:r>
              <a:rPr lang="en" sz="1600" b="1" dirty="0">
                <a:solidFill>
                  <a:schemeClr val="dk1"/>
                </a:solidFill>
                <a:latin typeface="+mj-lt"/>
                <a:ea typeface="Calibri"/>
                <a:cs typeface="Calibri"/>
                <a:sym typeface="Calibri"/>
              </a:rPr>
              <a:t>USEFUL:</a:t>
            </a:r>
            <a:r>
              <a:rPr lang="en" sz="1600" dirty="0">
                <a:solidFill>
                  <a:schemeClr val="dk1"/>
                </a:solidFill>
                <a:latin typeface="+mj-lt"/>
                <a:ea typeface="Calibri"/>
                <a:cs typeface="Calibri"/>
                <a:sym typeface="Calibri"/>
              </a:rPr>
              <a:t> People must want to come back a second time. Not a one-time service. </a:t>
            </a:r>
          </a:p>
          <a:p>
            <a:pPr marL="800100" indent="-169863">
              <a:lnSpc>
                <a:spcPct val="100000"/>
              </a:lnSpc>
              <a:spcAft>
                <a:spcPts val="600"/>
              </a:spcAft>
              <a:buSzPts val="1100"/>
            </a:pPr>
            <a:r>
              <a:rPr lang="en" sz="1600" dirty="0">
                <a:solidFill>
                  <a:schemeClr val="dk1"/>
                </a:solidFill>
                <a:latin typeface="+mj-lt"/>
                <a:ea typeface="Calibri"/>
                <a:cs typeface="Calibri"/>
                <a:sym typeface="Calibri"/>
              </a:rPr>
              <a:t>Relevant: </a:t>
            </a:r>
            <a:r>
              <a:rPr lang="en-US" sz="1600" dirty="0">
                <a:solidFill>
                  <a:schemeClr val="dk1"/>
                </a:solidFill>
                <a:latin typeface="+mj-lt"/>
                <a:ea typeface="Calibri"/>
                <a:cs typeface="Calibri"/>
                <a:sym typeface="Calibri"/>
              </a:rPr>
              <a:t>Keep up-to-date, know something to start</a:t>
            </a:r>
          </a:p>
          <a:p>
            <a:pPr marL="800100" indent="-169863">
              <a:lnSpc>
                <a:spcPct val="100000"/>
              </a:lnSpc>
              <a:spcAft>
                <a:spcPts val="600"/>
              </a:spcAft>
              <a:buSzPts val="1100"/>
            </a:pPr>
            <a:r>
              <a:rPr lang="en-US" sz="1600" dirty="0">
                <a:solidFill>
                  <a:schemeClr val="dk1"/>
                </a:solidFill>
                <a:latin typeface="+mj-lt"/>
                <a:ea typeface="Calibri"/>
                <a:cs typeface="Calibri"/>
                <a:sym typeface="Calibri"/>
              </a:rPr>
              <a:t>Comprehensive: </a:t>
            </a:r>
            <a:r>
              <a:rPr lang="en" sz="1600" dirty="0">
                <a:solidFill>
                  <a:schemeClr val="dk1"/>
                </a:solidFill>
                <a:latin typeface="+mj-lt"/>
                <a:ea typeface="Calibri"/>
                <a:cs typeface="Calibri"/>
                <a:sym typeface="Calibri"/>
              </a:rPr>
              <a:t>Must expand knowledge at or near pace of research world, must have awareness of what is happening in research</a:t>
            </a:r>
            <a:endParaRPr sz="1600" dirty="0">
              <a:solidFill>
                <a:schemeClr val="dk1"/>
              </a:solidFill>
              <a:latin typeface="+mj-lt"/>
              <a:ea typeface="Calibri"/>
              <a:cs typeface="Calibri"/>
              <a:sym typeface="Calibri"/>
            </a:endParaRPr>
          </a:p>
          <a:p>
            <a:pPr marL="0" lvl="0" indent="0" algn="l" rtl="0">
              <a:spcBef>
                <a:spcPts val="0"/>
              </a:spcBef>
              <a:spcAft>
                <a:spcPts val="1600"/>
              </a:spcAft>
              <a:buNone/>
            </a:pPr>
            <a:endParaRPr sz="1100" dirty="0">
              <a:solidFill>
                <a:schemeClr val="dk1"/>
              </a:solidFill>
              <a:ea typeface="Calibri"/>
              <a:cs typeface="Calibri"/>
              <a:sym typeface="Calibri"/>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1383</Words>
  <Application>Microsoft Office PowerPoint</Application>
  <PresentationFormat>On-screen Show (16:9)</PresentationFormat>
  <Paragraphs>133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Responding to Researcher Needs Through Continuous Skills Development:  A Case Study of the University of Miami Libraries</vt:lpstr>
      <vt:lpstr>Goals of presentation</vt:lpstr>
      <vt:lpstr>PowerPoint Presentation</vt:lpstr>
      <vt:lpstr>Goal of Data Services</vt:lpstr>
      <vt:lpstr>Data Services at the University of Miami Libraries</vt:lpstr>
      <vt:lpstr>Spaces of Data Services </vt:lpstr>
      <vt:lpstr>The State of Data Services at the  University of Miami</vt:lpstr>
      <vt:lpstr>A Philosophy of Data Services</vt:lpstr>
      <vt:lpstr>Becoming Data Services</vt:lpstr>
      <vt:lpstr>Keeping  up-to-date with Research</vt:lpstr>
      <vt:lpstr>Assessing Need</vt:lpstr>
      <vt:lpstr>Training</vt:lpstr>
      <vt:lpstr>A consultative process</vt:lpstr>
      <vt:lpstr>A Situation</vt:lpstr>
      <vt:lpstr>Two paths</vt:lpstr>
      <vt:lpstr>Another Situation</vt:lpstr>
      <vt:lpstr>Approaches to working with researchers</vt:lpstr>
      <vt:lpstr>The question of value</vt:lpstr>
      <vt:lpstr>Closing Thoughts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Researcher Needs Through Continuous Skills Development: A Case Study of the University of Miami</dc:title>
  <dc:creator>Katie</dc:creator>
  <cp:lastModifiedBy>Procaccini,Mercy</cp:lastModifiedBy>
  <cp:revision>32</cp:revision>
  <cp:lastPrinted>2019-07-15T18:03:40Z</cp:lastPrinted>
  <dcterms:created xsi:type="dcterms:W3CDTF">2019-07-15T01:14:13Z</dcterms:created>
  <dcterms:modified xsi:type="dcterms:W3CDTF">2019-07-16T22:47:26Z</dcterms:modified>
</cp:coreProperties>
</file>