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7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</p:sldIdLst>
  <p:sldSz cx="9144000" cy="5143500" type="screen16x9"/>
  <p:notesSz cx="6858000" cy="9144000"/>
  <p:embeddedFontLst>
    <p:embeddedFont>
      <p:font typeface="Montserrat" pitchFamily="2" charset="77"/>
      <p:regular r:id="rId74"/>
      <p:bold r:id="rId75"/>
      <p:italic r:id="rId76"/>
      <p:boldItalic r:id="rId77"/>
    </p:embeddedFont>
    <p:embeddedFont>
      <p:font typeface="Open Sans" panose="020B0606030504020204" pitchFamily="34" charset="0"/>
      <p:regular r:id="rId78"/>
      <p:bold r:id="rId79"/>
      <p:italic r:id="rId80"/>
      <p:boldItalic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133" d="100"/>
          <a:sy n="133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7.fntdata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2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3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IeQQjMp6IW7EO-75Y4MAuKufFgkgl_Yt0pjAWtStwE/edit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 begins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4e0855a5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4e0855a5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4e0855a5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4e0855a5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 begins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4e0855a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4e0855a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04df610f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04df610f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4e0855a5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4e0855a58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4e0855a5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4e0855a5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4e0855a5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4e0855a5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4e0855a5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4e0855a5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466bd435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466bd435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4e0855a58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4e0855a58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4e0855a5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4e0855a5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be5a0d7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be5a0d7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4843e742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4843e742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4843e742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4843e742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Structured, facilitated, creative thinking design exercies.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93b701e0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93b701e0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4e0855a5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4e0855a5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466bd435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466bd435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f6a81d0f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f6a81d0f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f6a81d0f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f6a81d0f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f6a81d0f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f6a81d0f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4843e742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4843e742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dd7c7b05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dd7c7b05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4843e742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4843e742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4843e742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4843e742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f6a81d0f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f6a81d0f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we had an idea of the main challenges and strengths, we completed a series of exercises that allows us to create ideas for products or services that could address the challenges. In this instance, we played a game called MoSCoW...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f6a81d0f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f6a81d0f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4e0855a5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4e0855a5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 picks up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ee24402f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ee24402f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04df610f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04df610f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93b701e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93b701e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93b701e0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93b701e0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be5a0d7a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be5a0d7a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49d5d411_0_1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149d5d411_0_1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93b701e0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593b701e0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93b701e0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93b701e0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be5a0d7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be5a0d7a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c0d8108f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c0d8108f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93b701e0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93b701e0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93b701e0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593b701e0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593b701e0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593b701e0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ee24402f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4ee24402f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93b701e0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93b701e0a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4466bd435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4466bd435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d29213d1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d29213d1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ee24402f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ee24402f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4ee24402f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4ee24402f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466bd435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466bd435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466bd435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466bd435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4466bd435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4466bd435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https://docs.google.com/document/d/1XIeQQjMp6IW7EO-75Y4MAuKufFgkgl_Yt0pjAWtStwE/edit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notes for progress Lisa has made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466bd435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466bd435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4ee24402f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4ee24402f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4466bd435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4466bd435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4e0855a5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44e0855a5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 picks up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4e0855a5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44e0855a5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d7cb8ee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d7cb8ee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4f6a81d0f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4f6a81d0f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04df610f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04df610f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504df610f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504df610f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be5a0d7a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be5a0d7a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4cd11fb6d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4cd11fb6d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4cd11fb6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4cd11fb6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93b701e0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593b701e0a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4f6a81d0f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4f6a81d0f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44e0855a5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44e0855a5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93b701e0a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593b701e0a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d7cb8ee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d7cb8ee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44843e742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44843e742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d7cb8e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d7cb8e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d7cb8ee7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d7cb8ee7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43450" y="2906213"/>
            <a:ext cx="6154500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81050" y="43929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588700" y="4406306"/>
            <a:ext cx="7966500" cy="2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- Gold">
  <p:cSld name="TITLE_AND_BODY_1_1">
    <p:bg>
      <p:bgPr>
        <a:solidFill>
          <a:srgbClr val="1A80C9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50" y="5434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Gold">
  <p:cSld name="TITLE_AND_TWO_COLUMNS_2_1">
    <p:bg>
      <p:bgPr>
        <a:solidFill>
          <a:srgbClr val="1A80C9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5434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852210"/>
            <a:ext cx="3561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- Gold">
  <p:cSld name="TITLE_AND_TWO_COLUMNS_1_1_1">
    <p:bg>
      <p:bgPr>
        <a:solidFill>
          <a:srgbClr val="1A80C9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5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97575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3226491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3"/>
          </p:nvPr>
        </p:nvSpPr>
        <p:spPr>
          <a:xfrm>
            <a:off x="6055408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Gold">
  <p:cSld name="TITLE_ONLY_1_1">
    <p:bg>
      <p:bgPr>
        <a:solidFill>
          <a:srgbClr val="1A80C9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" y="276169"/>
            <a:ext cx="8229600" cy="5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3788600" y="4652269"/>
            <a:ext cx="7335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Gold">
  <p:cSld name="CAPTION_ONLY_1_1">
    <p:bg>
      <p:bgPr>
        <a:solidFill>
          <a:srgbClr val="1A80C9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588700" y="4406306"/>
            <a:ext cx="7966500" cy="2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4" name="Google Shape;74;p17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old">
  <p:cSld name="BLANK_1_1">
    <p:bg>
      <p:bgPr>
        <a:solidFill>
          <a:srgbClr val="1A80C9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ctrTitle"/>
          </p:nvPr>
        </p:nvSpPr>
        <p:spPr>
          <a:xfrm>
            <a:off x="443450" y="2906213"/>
            <a:ext cx="6154500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84" name="Google Shape;84;p20"/>
          <p:cNvSpPr/>
          <p:nvPr/>
        </p:nvSpPr>
        <p:spPr>
          <a:xfrm>
            <a:off x="581050" y="43929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Teal">
  <p:cSld name="TITLE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481675" y="3494044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/>
          <p:nvPr/>
        </p:nvSpPr>
        <p:spPr>
          <a:xfrm>
            <a:off x="581050" y="30555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Teal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81675" y="3494044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81050" y="30555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Gold">
  <p:cSld name="TITLE_1_3_1">
    <p:bg>
      <p:bgPr>
        <a:solidFill>
          <a:srgbClr val="F7941E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ubTitle" idx="1"/>
          </p:nvPr>
        </p:nvSpPr>
        <p:spPr>
          <a:xfrm>
            <a:off x="481675" y="3494044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/>
          <p:nvPr/>
        </p:nvSpPr>
        <p:spPr>
          <a:xfrm>
            <a:off x="581050" y="30555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Teal">
  <p:cSld name="TITLE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95" name="Google Shape;95;p23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CB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rgbClr val="FFCB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3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Gold">
  <p:cSld name="TITLE_1_1_1_1">
    <p:bg>
      <p:bgPr>
        <a:solidFill>
          <a:srgbClr val="F7941E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100" name="Google Shape;100;p2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CB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rgbClr val="FFCB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4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/>
          <p:nvPr/>
        </p:nvSpPr>
        <p:spPr>
          <a:xfrm>
            <a:off x="0" y="71812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457200" y="53279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457200" y="1852210"/>
            <a:ext cx="3561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2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457200" y="5434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397575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2"/>
          </p:nvPr>
        </p:nvSpPr>
        <p:spPr>
          <a:xfrm>
            <a:off x="3226491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3"/>
          </p:nvPr>
        </p:nvSpPr>
        <p:spPr>
          <a:xfrm>
            <a:off x="6055408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457200" y="276169"/>
            <a:ext cx="8229600" cy="5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588700" y="4406306"/>
            <a:ext cx="7966500" cy="2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3" name="Google Shape;123;p29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- Gold">
  <p:cSld name="TITLE_AND_BODY_1_1">
    <p:bg>
      <p:bgPr>
        <a:solidFill>
          <a:srgbClr val="1A80C9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title"/>
          </p:nvPr>
        </p:nvSpPr>
        <p:spPr>
          <a:xfrm>
            <a:off x="457250" y="5434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Gold">
  <p:cSld name="TITLE_1_3_1">
    <p:bg>
      <p:bgPr>
        <a:solidFill>
          <a:srgbClr val="F7941E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481675" y="3494044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581050" y="30555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Gold">
  <p:cSld name="TITLE_AND_TWO_COLUMNS_2_1">
    <p:bg>
      <p:bgPr>
        <a:solidFill>
          <a:srgbClr val="1A80C9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title"/>
          </p:nvPr>
        </p:nvSpPr>
        <p:spPr>
          <a:xfrm>
            <a:off x="457200" y="5434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1"/>
          </p:nvPr>
        </p:nvSpPr>
        <p:spPr>
          <a:xfrm>
            <a:off x="457200" y="1852210"/>
            <a:ext cx="3561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2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32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- Gold">
  <p:cSld name="TITLE_AND_TWO_COLUMNS_1_1_1">
    <p:bg>
      <p:bgPr>
        <a:solidFill>
          <a:srgbClr val="1A80C9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457200" y="5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397575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3226491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body" idx="3"/>
          </p:nvPr>
        </p:nvSpPr>
        <p:spPr>
          <a:xfrm>
            <a:off x="6055408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Gold">
  <p:cSld name="TITLE_ONLY_1_1">
    <p:bg>
      <p:bgPr>
        <a:solidFill>
          <a:srgbClr val="1A80C9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 txBox="1">
            <a:spLocks noGrp="1"/>
          </p:cNvSpPr>
          <p:nvPr>
            <p:ph type="title"/>
          </p:nvPr>
        </p:nvSpPr>
        <p:spPr>
          <a:xfrm>
            <a:off x="457200" y="276169"/>
            <a:ext cx="8229600" cy="5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/>
          <p:nvPr/>
        </p:nvSpPr>
        <p:spPr>
          <a:xfrm>
            <a:off x="3788600" y="4652269"/>
            <a:ext cx="7335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Gold">
  <p:cSld name="CAPTION_ONLY_1_1">
    <p:bg>
      <p:bgPr>
        <a:solidFill>
          <a:srgbClr val="1A80C9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588700" y="4406306"/>
            <a:ext cx="7966500" cy="2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45" name="Google Shape;145;p35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old">
  <p:cSld name="BLANK_1_1">
    <p:bg>
      <p:bgPr>
        <a:solidFill>
          <a:srgbClr val="1A80C9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Teal">
  <p:cSld name="TITLE_1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CB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rgbClr val="FFCB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Gold">
  <p:cSld name="TITLE_1_1_1_1">
    <p:bg>
      <p:bgPr>
        <a:solidFill>
          <a:srgbClr val="F7941E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9" name="Google Shape;29;p6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CB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rgbClr val="FFCB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0" y="71812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53279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852210"/>
            <a:ext cx="3561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457200" y="5434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397575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3226491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055408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0" y="276169"/>
            <a:ext cx="8229600" cy="5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3F7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0" y="4876350"/>
            <a:ext cx="8729700" cy="1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Scott W. H. Young. Sara </a:t>
            </a: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Mannheimer. Jason A. Clark   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|   Montana State University   |   OCLC RLP: Works in Progress Webinar — 2019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556784" y="4844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" name="Google Shape;10;p1"/>
          <p:cNvCxnSpPr/>
          <p:nvPr/>
        </p:nvCxnSpPr>
        <p:spPr>
          <a:xfrm rot="10800000" flipH="1">
            <a:off x="-4000" y="4945500"/>
            <a:ext cx="9152100" cy="3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3F7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/>
          <p:nvPr/>
        </p:nvSpPr>
        <p:spPr>
          <a:xfrm>
            <a:off x="8556784" y="4844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0" y="4876350"/>
            <a:ext cx="8729700" cy="1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Scott W. H. Young. Sara Mannheimer. Jason A. Clark   |   Montana State University   |   OCLC RLP: Works in Progress Webinar — 2019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1" name="Google Shape;81;p19"/>
          <p:cNvCxnSpPr/>
          <p:nvPr/>
        </p:nvCxnSpPr>
        <p:spPr>
          <a:xfrm rot="10800000" flipH="1">
            <a:off x="-4000" y="4945500"/>
            <a:ext cx="9152100" cy="3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montana.edu/privacy-foru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281/zenodo.324072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montana.edu/privacy-foru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malanalytics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montana.edu/privacy-forum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montana.edu/privacy-forum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montana.edu/privacy-forum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ctrTitle"/>
          </p:nvPr>
        </p:nvSpPr>
        <p:spPr>
          <a:xfrm>
            <a:off x="492700" y="238925"/>
            <a:ext cx="8803500" cy="41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Achieving </a:t>
            </a:r>
            <a:r>
              <a:rPr lang="en" sz="4800">
                <a:solidFill>
                  <a:srgbClr val="FFC800"/>
                </a:solidFill>
              </a:rPr>
              <a:t>Privacy</a:t>
            </a:r>
            <a:r>
              <a:rPr lang="en" sz="4800"/>
              <a:t> </a:t>
            </a:r>
            <a:endParaRPr sz="4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 the Age of </a:t>
            </a:r>
            <a:r>
              <a:rPr lang="en" sz="4800">
                <a:solidFill>
                  <a:srgbClr val="FFC800"/>
                </a:solidFill>
              </a:rPr>
              <a:t>Analytics</a:t>
            </a:r>
            <a:endParaRPr sz="4800">
              <a:solidFill>
                <a:srgbClr val="FFC8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Skills, Strategies, and Ethical Approaches  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OCLC Research Library Partnership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Works in Progress Webinar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Scott W. H. Young, Sara Mannheimer, &amp; Jason A. Clark</a:t>
            </a:r>
            <a:endParaRPr sz="2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Montana State University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6"/>
          <p:cNvSpPr txBox="1">
            <a:spLocks noGrp="1"/>
          </p:cNvSpPr>
          <p:nvPr>
            <p:ph type="body" idx="1"/>
          </p:nvPr>
        </p:nvSpPr>
        <p:spPr>
          <a:xfrm>
            <a:off x="1494300" y="1572175"/>
            <a:ext cx="61554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A National Forum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on Web Privacy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and Web Analytics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6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Background </a:t>
            </a:r>
            <a:r>
              <a:rPr lang="en">
                <a:solidFill>
                  <a:schemeClr val="lt1"/>
                </a:solidFill>
              </a:rPr>
              <a:t>— Project Title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432" y="1240513"/>
            <a:ext cx="5183517" cy="19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4025" y="3281875"/>
            <a:ext cx="4745299" cy="14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7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Background </a:t>
            </a:r>
            <a:r>
              <a:rPr lang="en">
                <a:solidFill>
                  <a:schemeClr val="lt1"/>
                </a:solidFill>
              </a:rPr>
              <a:t>— Funding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8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Background </a:t>
            </a:r>
            <a:r>
              <a:rPr lang="en">
                <a:solidFill>
                  <a:schemeClr val="lt1"/>
                </a:solidFill>
              </a:rPr>
              <a:t>— Personnel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8" name="Google Shape;218;p48"/>
          <p:cNvSpPr txBox="1">
            <a:spLocks noGrp="1"/>
          </p:cNvSpPr>
          <p:nvPr>
            <p:ph type="body" idx="1"/>
          </p:nvPr>
        </p:nvSpPr>
        <p:spPr>
          <a:xfrm>
            <a:off x="561900" y="1315019"/>
            <a:ext cx="80202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-"/>
            </a:pPr>
            <a:r>
              <a:rPr lang="en" b="1"/>
              <a:t>Scott Young</a:t>
            </a:r>
            <a:r>
              <a:rPr lang="en"/>
              <a:t>, PD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b="1"/>
              <a:t>Sara Mannheimer</a:t>
            </a:r>
            <a:r>
              <a:rPr lang="en"/>
              <a:t>, co-PD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b="1"/>
              <a:t>Jason Clark</a:t>
            </a:r>
            <a:r>
              <a:rPr lang="en"/>
              <a:t>, co-PD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b="1"/>
              <a:t>Lisa Janicke Hinchliffe</a:t>
            </a:r>
            <a:r>
              <a:rPr lang="en"/>
              <a:t>, Project Analyst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b="1"/>
              <a:t>Jacqueline Frank</a:t>
            </a:r>
            <a:r>
              <a:rPr lang="en"/>
              <a:t>, Forum Facilitator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b="1"/>
              <a:t>David Swedman</a:t>
            </a:r>
            <a:r>
              <a:rPr lang="en"/>
              <a:t>, Grants Coordinator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575" y="0"/>
            <a:ext cx="5920802" cy="487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0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Background </a:t>
            </a:r>
            <a:r>
              <a:rPr lang="en">
                <a:solidFill>
                  <a:schemeClr val="lt1"/>
                </a:solidFill>
              </a:rPr>
              <a:t>— Goals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9" name="Google Shape;229;p50"/>
          <p:cNvSpPr txBox="1">
            <a:spLocks noGrp="1"/>
          </p:cNvSpPr>
          <p:nvPr>
            <p:ph type="body" idx="1"/>
          </p:nvPr>
        </p:nvSpPr>
        <p:spPr>
          <a:xfrm>
            <a:off x="561900" y="1603669"/>
            <a:ext cx="80202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-"/>
            </a:pPr>
            <a:r>
              <a:rPr lang="en"/>
              <a:t>Critically address web analytics practices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-"/>
            </a:pPr>
            <a:r>
              <a:rPr lang="en"/>
              <a:t>Develop a roadmap towards privacy-aware, values-driven analytics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1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Background</a:t>
            </a:r>
            <a:endParaRPr>
              <a:solidFill>
                <a:srgbClr val="FFC800"/>
              </a:solidFill>
            </a:endParaRPr>
          </a:p>
        </p:txBody>
      </p:sp>
      <p:sp>
        <p:nvSpPr>
          <p:cNvPr id="235" name="Google Shape;235;p51"/>
          <p:cNvSpPr txBox="1"/>
          <p:nvPr/>
        </p:nvSpPr>
        <p:spPr>
          <a:xfrm>
            <a:off x="200800" y="2249475"/>
            <a:ext cx="88371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4000" b="1">
                <a:solidFill>
                  <a:srgbClr val="FFC800"/>
                </a:solidFill>
                <a:highlight>
                  <a:srgbClr val="FFC800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_</a:t>
            </a:r>
            <a:r>
              <a:rPr lang="en" sz="4000" b="1">
                <a:solidFill>
                  <a:srgbClr val="003F7F"/>
                </a:solidFill>
                <a:highlight>
                  <a:srgbClr val="FFC800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lib.montana.edu/privacy-for</a:t>
            </a:r>
            <a:r>
              <a:rPr lang="en" sz="4000" b="1">
                <a:solidFill>
                  <a:srgbClr val="003F7F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um</a:t>
            </a:r>
            <a:r>
              <a:rPr lang="en" sz="4000" b="1">
                <a:solidFill>
                  <a:srgbClr val="FFC800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_</a:t>
            </a:r>
            <a:endParaRPr sz="4000" b="1">
              <a:solidFill>
                <a:srgbClr val="FFC800"/>
              </a:solidFill>
              <a:highlight>
                <a:srgbClr val="FFC8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80C9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2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71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Process</a:t>
            </a:r>
            <a:endParaRPr>
              <a:solidFill>
                <a:srgbClr val="FFC8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3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Process</a:t>
            </a:r>
            <a:r>
              <a:rPr lang="en">
                <a:solidFill>
                  <a:schemeClr val="lt1"/>
                </a:solidFill>
              </a:rPr>
              <a:t> — Participants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4"/>
          <p:cNvSpPr txBox="1"/>
          <p:nvPr/>
        </p:nvSpPr>
        <p:spPr>
          <a:xfrm>
            <a:off x="4197100" y="-19150"/>
            <a:ext cx="5032200" cy="4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Nettie Lagace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Associate Director for Programs, NISO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Topher Lawton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Instructional Technology and Assessment Librarian, Georgetown University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Monica Maceli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Assistant Professor, School of Information, Pratt Institute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Mark Matienzo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Collaboration &amp; Interoperability Architect, Stanford University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Donovan Pete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Diné Graphic and Web Designer, Program Supervisor, Torreon Community Library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Matthew Regan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Instructional Services Program Leader, Montana State University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Rebecca Ricks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Ford-Mozilla Open Web Fellow, Human Rights Watch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Yasmeen Shorish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Data Services Coordinator, JMU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Maura Smale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Chief Librarian, New York City College of Technology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Santi Thompson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Head of Digital Research Services, University of Houston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Bonnie Tijerina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Librarian, Entrepreneur and Library Community Convener, and Data &amp; Society Fellow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Ken Varnum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Senior Program Manager, University of Michigan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Kelvin Watson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Director, Broward County Libraries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Jaci Wilkinson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Web Services Librarian, University of Montana 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Becky Yoose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Library Applications and Systems Manager, Seattle Public Library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Katie Zimmerman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Scholarly Communications &amp; Licensing Librarian, MIT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Angela Zoss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Assessment and Data Visualization Analyst, Duke 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54"/>
          <p:cNvSpPr/>
          <p:nvPr/>
        </p:nvSpPr>
        <p:spPr>
          <a:xfrm>
            <a:off x="4424700" y="60738"/>
            <a:ext cx="102300" cy="4746900"/>
          </a:xfrm>
          <a:prstGeom prst="rect">
            <a:avLst/>
          </a:prstGeom>
          <a:solidFill>
            <a:srgbClr val="003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4"/>
          <p:cNvSpPr txBox="1"/>
          <p:nvPr/>
        </p:nvSpPr>
        <p:spPr>
          <a:xfrm>
            <a:off x="-473200" y="-19150"/>
            <a:ext cx="5400600" cy="4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Andrew Asher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Assessment Librarian, Indiana University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Tyler Bass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Computer Science Undergraduate Student, Montana State University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Erin Baucom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Digital Archivist, University of Montana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Steve Borrelli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Head of Library Assessment, Penn State University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Deborah Caldwell-Stone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Deputy Director, ALA OIR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Danielle Cooper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Senior Researcher, Ithaka S+R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Edward M. Corrado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Acting UL, Naval Postgraduate School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Tristan Denyer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UX, UI, and Product Designer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Alex Dolan-Mescal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Design Consultant and UX Designer on DocNow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Emily Drabinski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Coordinator of Library Instruction, LIU Brooklyn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Tabatha Farney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Web Services Librarian, UCCS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Susanna Galbraith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Virtual Services Librarian, Health Sciences Library, McMaster University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Anne T. Gilliland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Scholarly Communications Officer, UNC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Chris Gilliard, 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Professor of English, Macomb Community College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Cody Hanson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Director of Web Development, University of Minnesota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Margaret Heller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Digital Services Librarian, Loyola University Chicago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Lisa Janicke Hinchliffe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Professor/Coordinator for Information Literacy Services  and Instruction, University of Illinois at Urbana-Champaign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Magera Holton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Co-Founder and Designer, Related Works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Qiana Johnson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Collection and Organizational Data Analysis Librarian, Northwestern University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Anne Klinefelter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Director of the Law Library, UNC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Manisha Khetarpal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Librarian, Maskwacis Cultural College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Char char="●"/>
            </a:pPr>
            <a:r>
              <a:rPr lang="en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Martha Kyrillidou</a:t>
            </a:r>
            <a:r>
              <a:rPr lang="en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Principal, QualityMetrics </a:t>
            </a: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5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Process</a:t>
            </a:r>
            <a:r>
              <a:rPr lang="en">
                <a:solidFill>
                  <a:schemeClr val="lt1"/>
                </a:solidFill>
              </a:rPr>
              <a:t> — Pre-Forum Survey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/>
          <p:nvPr/>
        </p:nvSpPr>
        <p:spPr>
          <a:xfrm>
            <a:off x="402475" y="2978513"/>
            <a:ext cx="6438900" cy="352200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ctrTitle"/>
          </p:nvPr>
        </p:nvSpPr>
        <p:spPr>
          <a:xfrm>
            <a:off x="687525" y="2213475"/>
            <a:ext cx="8533200" cy="23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Project Background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Creative Process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Project Outcomes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Future Directions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Discussion and Idea Generation</a:t>
            </a:r>
            <a:endParaRPr sz="3600"/>
          </a:p>
        </p:txBody>
      </p:sp>
      <p:sp>
        <p:nvSpPr>
          <p:cNvPr id="158" name="Google Shape;158;p38"/>
          <p:cNvSpPr/>
          <p:nvPr/>
        </p:nvSpPr>
        <p:spPr>
          <a:xfrm>
            <a:off x="687525" y="1419113"/>
            <a:ext cx="5415900" cy="16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ctrTitle"/>
          </p:nvPr>
        </p:nvSpPr>
        <p:spPr>
          <a:xfrm>
            <a:off x="687525" y="200006"/>
            <a:ext cx="671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Outline</a:t>
            </a:r>
            <a:endParaRPr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6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Process</a:t>
            </a:r>
            <a:r>
              <a:rPr lang="en">
                <a:solidFill>
                  <a:schemeClr val="lt1"/>
                </a:solidFill>
              </a:rPr>
              <a:t> — Pre-Forum Survey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3" name="Google Shape;263;p56"/>
          <p:cNvSpPr txBox="1"/>
          <p:nvPr/>
        </p:nvSpPr>
        <p:spPr>
          <a:xfrm>
            <a:off x="200800" y="2249475"/>
            <a:ext cx="88371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rgbClr val="002060"/>
                </a:solidFill>
              </a:rPr>
              <a:t> </a:t>
            </a:r>
            <a:r>
              <a:rPr lang="en" sz="3400" b="1" dirty="0">
                <a:solidFill>
                  <a:srgbClr val="002060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3400" b="1" dirty="0">
                <a:solidFill>
                  <a:srgbClr val="002060"/>
                </a:solidFill>
                <a:highlight>
                  <a:srgbClr val="FFC800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http://doi.org/10.5281/zenodo.3240729</a:t>
            </a:r>
            <a:r>
              <a:rPr lang="en" sz="3400" b="1" dirty="0">
                <a:solidFill>
                  <a:srgbClr val="002060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400" b="1" dirty="0">
              <a:solidFill>
                <a:srgbClr val="002060"/>
              </a:solidFill>
              <a:highlight>
                <a:srgbClr val="FFC8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7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Process</a:t>
            </a:r>
            <a:r>
              <a:rPr lang="en">
                <a:solidFill>
                  <a:schemeClr val="lt1"/>
                </a:solidFill>
              </a:rPr>
              <a:t> — Pre-Forum Survey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57"/>
          <p:cNvSpPr txBox="1">
            <a:spLocks noGrp="1"/>
          </p:cNvSpPr>
          <p:nvPr>
            <p:ph type="body" idx="1"/>
          </p:nvPr>
        </p:nvSpPr>
        <p:spPr>
          <a:xfrm>
            <a:off x="561900" y="988350"/>
            <a:ext cx="8171700" cy="3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u="sng"/>
              <a:t>Major Themes</a:t>
            </a:r>
            <a:endParaRPr sz="2800" u="sng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Partnerships and Collaborations</a:t>
            </a:r>
            <a:endParaRPr sz="280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Privacy, Equity, and Justice</a:t>
            </a:r>
            <a:endParaRPr sz="28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Policies and Statements</a:t>
            </a:r>
            <a:endParaRPr sz="28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Practical Guidelines</a:t>
            </a:r>
            <a:endParaRPr sz="28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Outreach and Education Models</a:t>
            </a:r>
            <a:endParaRPr sz="28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Analytics Tools</a:t>
            </a:r>
            <a:endParaRPr sz="28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8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Process</a:t>
            </a:r>
            <a:r>
              <a:rPr lang="en">
                <a:solidFill>
                  <a:schemeClr val="lt1"/>
                </a:solidFill>
              </a:rPr>
              <a:t> — Forum Event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9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Process</a:t>
            </a:r>
            <a:r>
              <a:rPr lang="en">
                <a:solidFill>
                  <a:schemeClr val="lt1"/>
                </a:solidFill>
              </a:rPr>
              <a:t> — Forum Event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0" name="Google Shape;28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00" y="1732400"/>
            <a:ext cx="2308300" cy="28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462" y="1225945"/>
            <a:ext cx="2974195" cy="361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9"/>
          <p:cNvPicPr preferRelativeResize="0"/>
          <p:nvPr/>
        </p:nvPicPr>
        <p:blipFill rotWithShape="1">
          <a:blip r:embed="rId5">
            <a:alphaModFix/>
          </a:blip>
          <a:srcRect l="27132" t="2997" r="23138" b="27937"/>
          <a:stretch/>
        </p:blipFill>
        <p:spPr>
          <a:xfrm>
            <a:off x="5562500" y="1624975"/>
            <a:ext cx="3363222" cy="263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0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Process</a:t>
            </a:r>
            <a:r>
              <a:rPr lang="en">
                <a:solidFill>
                  <a:schemeClr val="lt1"/>
                </a:solidFill>
              </a:rPr>
              <a:t> — Design Activities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03" y="1"/>
            <a:ext cx="4043063" cy="4846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03" y="1"/>
            <a:ext cx="4043063" cy="484672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62"/>
          <p:cNvSpPr txBox="1"/>
          <p:nvPr/>
        </p:nvSpPr>
        <p:spPr>
          <a:xfrm>
            <a:off x="4932875" y="88700"/>
            <a:ext cx="4090500" cy="3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Float Your Boat</a:t>
            </a:r>
            <a:endParaRPr sz="24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03" y="1"/>
            <a:ext cx="4043063" cy="484672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3"/>
          <p:cNvSpPr txBox="1"/>
          <p:nvPr/>
        </p:nvSpPr>
        <p:spPr>
          <a:xfrm>
            <a:off x="4932875" y="88700"/>
            <a:ext cx="4090500" cy="3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Float Your Boat</a:t>
            </a:r>
            <a:endParaRPr sz="24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-"/>
            </a:pP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Draw a boat. The boat represents “privacy education and engagement”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03" y="1"/>
            <a:ext cx="4043063" cy="484672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4"/>
          <p:cNvSpPr txBox="1"/>
          <p:nvPr/>
        </p:nvSpPr>
        <p:spPr>
          <a:xfrm>
            <a:off x="4932875" y="88700"/>
            <a:ext cx="4090500" cy="3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Float Your Boat</a:t>
            </a:r>
            <a:endParaRPr sz="24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-"/>
            </a:pP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Draw a boat. The boat represents “privacy education and engagement”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-"/>
            </a:pP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Attach anchors and sails to the boat.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-"/>
            </a:pP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anchors represent obstacles and challenges.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-"/>
            </a:pP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sails represent strengths and aptitudes.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65"/>
          <p:cNvPicPr preferRelativeResize="0"/>
          <p:nvPr/>
        </p:nvPicPr>
        <p:blipFill rotWithShape="1">
          <a:blip r:embed="rId3">
            <a:alphaModFix/>
          </a:blip>
          <a:srcRect l="15158" t="49630" r="61127" b="10164"/>
          <a:stretch/>
        </p:blipFill>
        <p:spPr>
          <a:xfrm>
            <a:off x="277100" y="0"/>
            <a:ext cx="2394401" cy="486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>
            <a:spLocks noGrp="1"/>
          </p:cNvSpPr>
          <p:nvPr>
            <p:ph type="title"/>
          </p:nvPr>
        </p:nvSpPr>
        <p:spPr>
          <a:xfrm>
            <a:off x="457200" y="12989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Discussion</a:t>
            </a:r>
            <a:endParaRPr>
              <a:solidFill>
                <a:srgbClr val="FFCB05"/>
              </a:solidFill>
            </a:endParaRPr>
          </a:p>
        </p:txBody>
      </p:sp>
      <p:sp>
        <p:nvSpPr>
          <p:cNvPr id="165" name="Google Shape;165;p39"/>
          <p:cNvSpPr txBox="1">
            <a:spLocks noGrp="1"/>
          </p:cNvSpPr>
          <p:nvPr>
            <p:ph type="body" idx="1"/>
          </p:nvPr>
        </p:nvSpPr>
        <p:spPr>
          <a:xfrm>
            <a:off x="548500" y="1160050"/>
            <a:ext cx="8317800" cy="31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-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are the key barriers to privacy action?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-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Which </a:t>
            </a:r>
            <a:r>
              <a:rPr lang="en" sz="24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Pathways to Action</a:t>
            </a: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look most promising?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ontserrat"/>
              <a:buChar char="-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How could you see yourself or your organization getting involved further in turning the </a:t>
            </a:r>
            <a:r>
              <a:rPr lang="en" sz="2400" i="1">
                <a:latin typeface="Montserrat"/>
                <a:ea typeface="Montserrat"/>
                <a:cs typeface="Montserrat"/>
                <a:sym typeface="Montserrat"/>
              </a:rPr>
              <a:t>Pathways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 from idea into action?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66"/>
          <p:cNvPicPr preferRelativeResize="0"/>
          <p:nvPr/>
        </p:nvPicPr>
        <p:blipFill rotWithShape="1">
          <a:blip r:embed="rId3">
            <a:alphaModFix/>
          </a:blip>
          <a:srcRect l="15158" t="49630" r="61127" b="10164"/>
          <a:stretch/>
        </p:blipFill>
        <p:spPr>
          <a:xfrm>
            <a:off x="277100" y="0"/>
            <a:ext cx="2394401" cy="486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66"/>
          <p:cNvPicPr preferRelativeResize="0"/>
          <p:nvPr/>
        </p:nvPicPr>
        <p:blipFill rotWithShape="1">
          <a:blip r:embed="rId3">
            <a:alphaModFix/>
          </a:blip>
          <a:srcRect l="61658" t="51645" r="16134" b="27039"/>
          <a:stretch/>
        </p:blipFill>
        <p:spPr>
          <a:xfrm>
            <a:off x="5607850" y="365799"/>
            <a:ext cx="3442003" cy="3960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67"/>
          <p:cNvPicPr preferRelativeResize="0"/>
          <p:nvPr/>
        </p:nvPicPr>
        <p:blipFill rotWithShape="1">
          <a:blip r:embed="rId3">
            <a:alphaModFix/>
          </a:blip>
          <a:srcRect l="19161" t="7547" r="22437" b="60661"/>
          <a:stretch/>
        </p:blipFill>
        <p:spPr>
          <a:xfrm>
            <a:off x="861501" y="0"/>
            <a:ext cx="7419098" cy="484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68"/>
          <p:cNvPicPr preferRelativeResize="0"/>
          <p:nvPr/>
        </p:nvPicPr>
        <p:blipFill rotWithShape="1">
          <a:blip r:embed="rId3">
            <a:alphaModFix/>
          </a:blip>
          <a:srcRect l="10137" t="5186" r="1476"/>
          <a:stretch/>
        </p:blipFill>
        <p:spPr>
          <a:xfrm>
            <a:off x="49800" y="132775"/>
            <a:ext cx="5702125" cy="458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69"/>
          <p:cNvPicPr preferRelativeResize="0"/>
          <p:nvPr/>
        </p:nvPicPr>
        <p:blipFill rotWithShape="1">
          <a:blip r:embed="rId3">
            <a:alphaModFix/>
          </a:blip>
          <a:srcRect l="10137" t="5186" r="1476"/>
          <a:stretch/>
        </p:blipFill>
        <p:spPr>
          <a:xfrm>
            <a:off x="49800" y="132775"/>
            <a:ext cx="5702125" cy="458782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69"/>
          <p:cNvSpPr txBox="1"/>
          <p:nvPr/>
        </p:nvSpPr>
        <p:spPr>
          <a:xfrm>
            <a:off x="5640300" y="97000"/>
            <a:ext cx="3503700" cy="3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MoSCoW</a:t>
            </a:r>
            <a:endParaRPr sz="24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-"/>
            </a:pP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Must have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-"/>
            </a:pP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Should have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-"/>
            </a:pP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Shouldn’t have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-"/>
            </a:pP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Could have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-"/>
            </a:pP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Would like but won’t get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80C9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0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71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Outcomes</a:t>
            </a:r>
            <a:endParaRPr>
              <a:solidFill>
                <a:srgbClr val="FFC8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1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Outcomes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2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Outcomes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3" name="Google Shape;353;p72"/>
          <p:cNvSpPr txBox="1">
            <a:spLocks noGrp="1"/>
          </p:cNvSpPr>
          <p:nvPr>
            <p:ph type="body" idx="1"/>
          </p:nvPr>
        </p:nvSpPr>
        <p:spPr>
          <a:xfrm>
            <a:off x="358275" y="1225950"/>
            <a:ext cx="69600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u="sng"/>
              <a:t>What we produced</a:t>
            </a:r>
            <a:endParaRPr sz="2800" b="1" u="sng"/>
          </a:p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Char char="-"/>
            </a:pPr>
            <a:r>
              <a:rPr lang="en" sz="2600" i="1"/>
              <a:t>White Paper</a:t>
            </a:r>
            <a:endParaRPr sz="2600"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 i="1"/>
              <a:t>Action Handbook</a:t>
            </a:r>
            <a:endParaRPr sz="2600"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8</a:t>
            </a:r>
            <a:r>
              <a:rPr lang="en" sz="2600" i="1"/>
              <a:t> Pathways to Action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3"/>
          <p:cNvSpPr txBox="1"/>
          <p:nvPr/>
        </p:nvSpPr>
        <p:spPr>
          <a:xfrm>
            <a:off x="214050" y="2231425"/>
            <a:ext cx="87159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4000" b="1" dirty="0">
                <a:solidFill>
                  <a:srgbClr val="FFC000"/>
                </a:solidFill>
                <a:highlight>
                  <a:srgbClr val="FFC800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" sz="4000" b="1" dirty="0">
                <a:solidFill>
                  <a:srgbClr val="002060"/>
                </a:solidFill>
                <a:highlight>
                  <a:srgbClr val="FFC800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lib.montana.edu/privacy-for</a:t>
            </a:r>
            <a:r>
              <a:rPr lang="en" sz="4000" b="1" dirty="0">
                <a:solidFill>
                  <a:srgbClr val="002060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um_</a:t>
            </a:r>
            <a:endParaRPr sz="4000" b="1" dirty="0">
              <a:solidFill>
                <a:srgbClr val="002060"/>
              </a:solidFill>
              <a:highlight>
                <a:srgbClr val="FFC8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" name="Google Shape;359;p73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Outcomes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4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White Paper</a:t>
            </a:r>
            <a:endParaRPr>
              <a:solidFill>
                <a:srgbClr val="FFCB05"/>
              </a:solidFill>
            </a:endParaRPr>
          </a:p>
        </p:txBody>
      </p:sp>
      <p:sp>
        <p:nvSpPr>
          <p:cNvPr id="365" name="Google Shape;365;p74"/>
          <p:cNvSpPr txBox="1">
            <a:spLocks noGrp="1"/>
          </p:cNvSpPr>
          <p:nvPr>
            <p:ph type="body" idx="1"/>
          </p:nvPr>
        </p:nvSpPr>
        <p:spPr>
          <a:xfrm>
            <a:off x="525500" y="1287725"/>
            <a:ext cx="82296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Char char="-"/>
            </a:pPr>
            <a:r>
              <a:rPr lang="en" sz="2600">
                <a:solidFill>
                  <a:schemeClr val="lt1"/>
                </a:solidFill>
              </a:rPr>
              <a:t>A detailed overview of the Forum and its outcomes </a:t>
            </a:r>
            <a:endParaRPr sz="26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5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Action Handbook</a:t>
            </a:r>
            <a:endParaRPr>
              <a:solidFill>
                <a:srgbClr val="FFC800"/>
              </a:solidFill>
            </a:endParaRPr>
          </a:p>
        </p:txBody>
      </p:sp>
      <p:sp>
        <p:nvSpPr>
          <p:cNvPr id="371" name="Google Shape;371;p75"/>
          <p:cNvSpPr txBox="1">
            <a:spLocks noGrp="1"/>
          </p:cNvSpPr>
          <p:nvPr>
            <p:ph type="body" idx="1"/>
          </p:nvPr>
        </p:nvSpPr>
        <p:spPr>
          <a:xfrm>
            <a:off x="525500" y="1287725"/>
            <a:ext cx="82296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Char char="-"/>
            </a:pPr>
            <a:r>
              <a:rPr lang="en" sz="2600">
                <a:solidFill>
                  <a:schemeClr val="lt1"/>
                </a:solidFill>
              </a:rPr>
              <a:t>Practical recommendations for implementing privacy-oriented analytics practices</a:t>
            </a:r>
            <a:endParaRPr sz="26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80C9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0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71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Background</a:t>
            </a:r>
            <a:endParaRPr>
              <a:solidFill>
                <a:srgbClr val="FFC8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6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Action Handbook</a:t>
            </a:r>
            <a:endParaRPr>
              <a:solidFill>
                <a:srgbClr val="FFC800"/>
              </a:solidFill>
            </a:endParaRPr>
          </a:p>
        </p:txBody>
      </p:sp>
      <p:sp>
        <p:nvSpPr>
          <p:cNvPr id="377" name="Google Shape;377;p76"/>
          <p:cNvSpPr txBox="1">
            <a:spLocks noGrp="1"/>
          </p:cNvSpPr>
          <p:nvPr>
            <p:ph type="body" idx="1"/>
          </p:nvPr>
        </p:nvSpPr>
        <p:spPr>
          <a:xfrm>
            <a:off x="525500" y="1287725"/>
            <a:ext cx="82296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Char char="-"/>
            </a:pPr>
            <a:r>
              <a:rPr lang="en" sz="2600">
                <a:solidFill>
                  <a:schemeClr val="lt1"/>
                </a:solidFill>
              </a:rPr>
              <a:t>Practical recommendations for implementing privacy-oriented analytics practices</a:t>
            </a:r>
            <a:endParaRPr sz="26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Char char="-"/>
            </a:pPr>
            <a:r>
              <a:rPr lang="en" sz="2600">
                <a:solidFill>
                  <a:schemeClr val="lt1"/>
                </a:solidFill>
              </a:rPr>
              <a:t>Technical and Social action items </a:t>
            </a:r>
            <a:endParaRPr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7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Action Handbook</a:t>
            </a:r>
            <a:endParaRPr>
              <a:solidFill>
                <a:srgbClr val="FFCB05"/>
              </a:solidFill>
            </a:endParaRPr>
          </a:p>
        </p:txBody>
      </p:sp>
      <p:sp>
        <p:nvSpPr>
          <p:cNvPr id="383" name="Google Shape;383;p77"/>
          <p:cNvSpPr txBox="1"/>
          <p:nvPr/>
        </p:nvSpPr>
        <p:spPr>
          <a:xfrm>
            <a:off x="601050" y="1409525"/>
            <a:ext cx="7404000" cy="3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Google Analytics Implementation</a:t>
            </a:r>
            <a:endParaRPr sz="2000" b="1" u="sng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Many libraries have installed Google Analytics with the </a:t>
            </a:r>
            <a:r>
              <a:rPr lang="en" sz="2000" i="1">
                <a:solidFill>
                  <a:srgbClr val="003F7F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default configuration</a:t>
            </a:r>
            <a:r>
              <a:rPr lang="en" sz="2000">
                <a:solidFill>
                  <a:srgbClr val="003F7F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8"/>
          <p:cNvSpPr txBox="1">
            <a:spLocks noGrp="1"/>
          </p:cNvSpPr>
          <p:nvPr>
            <p:ph type="body" idx="1"/>
          </p:nvPr>
        </p:nvSpPr>
        <p:spPr>
          <a:xfrm>
            <a:off x="880975" y="2161800"/>
            <a:ext cx="7341300" cy="15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Public by default, private through effort.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/>
              <a:t>— danah boyd</a:t>
            </a:r>
            <a:endParaRPr i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9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Action Handbook</a:t>
            </a:r>
            <a:endParaRPr>
              <a:solidFill>
                <a:srgbClr val="FFCB05"/>
              </a:solidFill>
            </a:endParaRPr>
          </a:p>
        </p:txBody>
      </p:sp>
      <p:sp>
        <p:nvSpPr>
          <p:cNvPr id="394" name="Google Shape;394;p79"/>
          <p:cNvSpPr txBox="1"/>
          <p:nvPr/>
        </p:nvSpPr>
        <p:spPr>
          <a:xfrm>
            <a:off x="601050" y="1409525"/>
            <a:ext cx="8357100" cy="3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Google Analytics Implementation</a:t>
            </a:r>
            <a:endParaRPr sz="2000" b="1" u="sng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Many libraries have installed Google Analytics with the               </a:t>
            </a:r>
            <a:r>
              <a:rPr lang="en" sz="2000" i="1">
                <a:solidFill>
                  <a:srgbClr val="003F7F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default configuration</a:t>
            </a:r>
            <a:r>
              <a:rPr lang="en" sz="2000">
                <a:solidFill>
                  <a:srgbClr val="003F7F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few easy-to-implement changes can add benefits to the performance and the privacy of your website. </a:t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AutoNum type="arabicPeriod"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forceSSL</a:t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AutoNum type="arabicPeriod"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anonymizeIP</a:t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AutoNum type="arabicPeriod"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Minimal Google Analytics snippet (</a:t>
            </a:r>
            <a:r>
              <a:rPr lang="en" sz="20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https://minimalanalytics.com/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0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Action Handbook</a:t>
            </a:r>
            <a:endParaRPr>
              <a:solidFill>
                <a:srgbClr val="FFCB05"/>
              </a:solidFill>
            </a:endParaRPr>
          </a:p>
        </p:txBody>
      </p:sp>
      <p:sp>
        <p:nvSpPr>
          <p:cNvPr id="400" name="Google Shape;400;p80"/>
          <p:cNvSpPr txBox="1"/>
          <p:nvPr/>
        </p:nvSpPr>
        <p:spPr>
          <a:xfrm>
            <a:off x="877650" y="1398900"/>
            <a:ext cx="7361400" cy="31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Alternative Analytics</a:t>
            </a:r>
            <a:endParaRPr sz="2000" b="1" u="sng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-"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Matomo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-"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Countly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-"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SimpleAnalytics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-"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Open Web Analytics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-"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Server Logs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1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Action Handbook</a:t>
            </a:r>
            <a:endParaRPr>
              <a:solidFill>
                <a:srgbClr val="FFCB05"/>
              </a:solidFill>
            </a:endParaRPr>
          </a:p>
        </p:txBody>
      </p:sp>
      <p:sp>
        <p:nvSpPr>
          <p:cNvPr id="406" name="Google Shape;406;p81"/>
          <p:cNvSpPr txBox="1"/>
          <p:nvPr/>
        </p:nvSpPr>
        <p:spPr>
          <a:xfrm>
            <a:off x="218075" y="1302150"/>
            <a:ext cx="4707300" cy="3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Staff Skills and Competencies</a:t>
            </a:r>
            <a:endParaRPr sz="2000" b="1" u="sng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Core Privacy Concepts</a:t>
            </a:r>
            <a:endParaRPr sz="18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Information security management and governance, including frameworks, controls, cryptography and identity, and access management (IAM).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Understanding privacy vulnerabilities</a:t>
            </a:r>
            <a:endParaRPr sz="18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Cloud computing and network vulnerabilities, web browser vulnerabilities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81"/>
          <p:cNvSpPr txBox="1"/>
          <p:nvPr/>
        </p:nvSpPr>
        <p:spPr>
          <a:xfrm>
            <a:off x="4645475" y="1600525"/>
            <a:ext cx="4498500" cy="3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Auditing data</a:t>
            </a:r>
            <a:endParaRPr sz="18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Developing information lifecycle plans, data identification and classification systems, data flow diagrams, data retention and deletion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Preparing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data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Pseudonymizing Personally Identifiable Information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2"/>
          <p:cNvSpPr txBox="1">
            <a:spLocks noGrp="1"/>
          </p:cNvSpPr>
          <p:nvPr>
            <p:ph type="title"/>
          </p:nvPr>
        </p:nvSpPr>
        <p:spPr>
          <a:xfrm>
            <a:off x="457200" y="13697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Action Handbook</a:t>
            </a:r>
            <a:endParaRPr>
              <a:solidFill>
                <a:srgbClr val="FFCB05"/>
              </a:solidFill>
            </a:endParaRPr>
          </a:p>
        </p:txBody>
      </p:sp>
      <p:sp>
        <p:nvSpPr>
          <p:cNvPr id="413" name="Google Shape;413;p82"/>
          <p:cNvSpPr txBox="1"/>
          <p:nvPr/>
        </p:nvSpPr>
        <p:spPr>
          <a:xfrm>
            <a:off x="160075" y="1092950"/>
            <a:ext cx="8893500" cy="3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Privacy Indicators</a:t>
            </a:r>
            <a:endParaRPr sz="1800" b="1" u="sng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1—Collect only the data needed for your use case.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71475" lvl="0" indent="-3714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2—Support analytics tools that allow retention and downloading of your own                      data in open formats.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71475" lvl="0" indent="-3714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3—Support analytics tools that allow the setting of a data retention strategy and enable the complete removal of data.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71475" lvl="0" indent="-3714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4—Implement analytics tools that allow for pseudonymization and the removal of personally identifiable information.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71475" lvl="0" indent="-3714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5—Implement analytics tools that have support for emerging international privacy standards (e.g., General Data Protection Regulation).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3"/>
          <p:cNvSpPr txBox="1">
            <a:spLocks noGrp="1"/>
          </p:cNvSpPr>
          <p:nvPr>
            <p:ph type="title"/>
          </p:nvPr>
        </p:nvSpPr>
        <p:spPr>
          <a:xfrm>
            <a:off x="457200" y="136975"/>
            <a:ext cx="86868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Pathways to Action </a:t>
            </a:r>
            <a:endParaRPr>
              <a:solidFill>
                <a:srgbClr val="FFC8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4"/>
          <p:cNvSpPr txBox="1">
            <a:spLocks noGrp="1"/>
          </p:cNvSpPr>
          <p:nvPr>
            <p:ph type="body" idx="1"/>
          </p:nvPr>
        </p:nvSpPr>
        <p:spPr>
          <a:xfrm>
            <a:off x="-16650" y="1446275"/>
            <a:ext cx="5156100" cy="24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Char char="-"/>
            </a:pPr>
            <a:r>
              <a:rPr lang="en" sz="2600">
                <a:solidFill>
                  <a:schemeClr val="lt1"/>
                </a:solidFill>
              </a:rPr>
              <a:t>Privacy Certification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-"/>
            </a:pPr>
            <a:r>
              <a:rPr lang="en" sz="2600">
                <a:solidFill>
                  <a:schemeClr val="lt1"/>
                </a:solidFill>
              </a:rPr>
              <a:t>Analytics Dashboard</a:t>
            </a:r>
            <a:endParaRPr sz="260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Leadership Training Module</a:t>
            </a:r>
            <a:endParaRPr sz="260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-"/>
            </a:pPr>
            <a:r>
              <a:rPr lang="en" sz="2600">
                <a:solidFill>
                  <a:schemeClr val="lt1"/>
                </a:solidFill>
              </a:rPr>
              <a:t>Tribal Organizations</a:t>
            </a:r>
            <a:endParaRPr sz="2600"/>
          </a:p>
        </p:txBody>
      </p:sp>
      <p:sp>
        <p:nvSpPr>
          <p:cNvPr id="424" name="Google Shape;424;p84"/>
          <p:cNvSpPr txBox="1">
            <a:spLocks noGrp="1"/>
          </p:cNvSpPr>
          <p:nvPr>
            <p:ph type="body" idx="1"/>
          </p:nvPr>
        </p:nvSpPr>
        <p:spPr>
          <a:xfrm>
            <a:off x="5137375" y="1446275"/>
            <a:ext cx="4125600" cy="24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Char char="-"/>
            </a:pPr>
            <a:r>
              <a:rPr lang="en" sz="2600">
                <a:solidFill>
                  <a:schemeClr val="lt1"/>
                </a:solidFill>
              </a:rPr>
              <a:t>Model License 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-"/>
            </a:pPr>
            <a:r>
              <a:rPr lang="en" sz="2600">
                <a:solidFill>
                  <a:schemeClr val="lt1"/>
                </a:solidFill>
              </a:rPr>
              <a:t>Research Institute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-"/>
            </a:pPr>
            <a:r>
              <a:rPr lang="en" sz="2600">
                <a:solidFill>
                  <a:schemeClr val="lt1"/>
                </a:solidFill>
              </a:rPr>
              <a:t>Policy Workshops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-"/>
            </a:pPr>
            <a:r>
              <a:rPr lang="en" sz="2600">
                <a:solidFill>
                  <a:schemeClr val="lt1"/>
                </a:solidFill>
              </a:rPr>
              <a:t>Assessment Toolkit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</a:endParaRPr>
          </a:p>
        </p:txBody>
      </p:sp>
      <p:sp>
        <p:nvSpPr>
          <p:cNvPr id="425" name="Google Shape;425;p84"/>
          <p:cNvSpPr txBox="1">
            <a:spLocks noGrp="1"/>
          </p:cNvSpPr>
          <p:nvPr>
            <p:ph type="title"/>
          </p:nvPr>
        </p:nvSpPr>
        <p:spPr>
          <a:xfrm>
            <a:off x="457200" y="136975"/>
            <a:ext cx="86868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Pathways to Action </a:t>
            </a:r>
            <a:endParaRPr>
              <a:solidFill>
                <a:srgbClr val="FFCB05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5"/>
          <p:cNvSpPr txBox="1">
            <a:spLocks noGrp="1"/>
          </p:cNvSpPr>
          <p:nvPr>
            <p:ph type="title"/>
          </p:nvPr>
        </p:nvSpPr>
        <p:spPr>
          <a:xfrm>
            <a:off x="457200" y="154050"/>
            <a:ext cx="85107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Pathway </a:t>
            </a:r>
            <a:r>
              <a:rPr lang="en">
                <a:solidFill>
                  <a:schemeClr val="lt1"/>
                </a:solidFill>
              </a:rPr>
              <a:t>— Privacy Certification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31" name="Google Shape;431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75" y="1457650"/>
            <a:ext cx="3746892" cy="2810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85"/>
          <p:cNvSpPr txBox="1">
            <a:spLocks noGrp="1"/>
          </p:cNvSpPr>
          <p:nvPr>
            <p:ph type="body" idx="1"/>
          </p:nvPr>
        </p:nvSpPr>
        <p:spPr>
          <a:xfrm>
            <a:off x="4408700" y="1594950"/>
            <a:ext cx="4397100" cy="27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A Privacy Certification System to establish stratified data privacy standards for libraries and their information vendors.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Background </a:t>
            </a:r>
            <a:r>
              <a:rPr lang="en">
                <a:solidFill>
                  <a:schemeClr val="lt1"/>
                </a:solidFill>
              </a:rPr>
              <a:t>— Need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6"/>
          <p:cNvSpPr txBox="1">
            <a:spLocks noGrp="1"/>
          </p:cNvSpPr>
          <p:nvPr>
            <p:ph type="title"/>
          </p:nvPr>
        </p:nvSpPr>
        <p:spPr>
          <a:xfrm>
            <a:off x="457200" y="154050"/>
            <a:ext cx="85107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Pathway </a:t>
            </a:r>
            <a:r>
              <a:rPr lang="en">
                <a:solidFill>
                  <a:schemeClr val="lt1"/>
                </a:solidFill>
              </a:rPr>
              <a:t>— Privacy Certification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38" name="Google Shape;438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13" y="1642195"/>
            <a:ext cx="879157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7"/>
          <p:cNvSpPr txBox="1">
            <a:spLocks noGrp="1"/>
          </p:cNvSpPr>
          <p:nvPr>
            <p:ph type="title"/>
          </p:nvPr>
        </p:nvSpPr>
        <p:spPr>
          <a:xfrm>
            <a:off x="457200" y="154050"/>
            <a:ext cx="85107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Pathway </a:t>
            </a:r>
            <a:r>
              <a:rPr lang="en">
                <a:solidFill>
                  <a:schemeClr val="lt1"/>
                </a:solidFill>
              </a:rPr>
              <a:t>— Analytics Dashboard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4" name="Google Shape;444;p87"/>
          <p:cNvSpPr txBox="1">
            <a:spLocks noGrp="1"/>
          </p:cNvSpPr>
          <p:nvPr>
            <p:ph type="body" idx="1"/>
          </p:nvPr>
        </p:nvSpPr>
        <p:spPr>
          <a:xfrm>
            <a:off x="4408700" y="1594950"/>
            <a:ext cx="4397100" cy="27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A simple, lightweight analytics framework and dashboard to show only necessary data points</a:t>
            </a:r>
            <a:endParaRPr sz="2600"/>
          </a:p>
        </p:txBody>
      </p:sp>
      <p:pic>
        <p:nvPicPr>
          <p:cNvPr id="445" name="Google Shape;44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422638"/>
            <a:ext cx="4103900" cy="30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8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Pathway </a:t>
            </a:r>
            <a:r>
              <a:rPr lang="en">
                <a:solidFill>
                  <a:schemeClr val="lt1"/>
                </a:solidFill>
              </a:rPr>
              <a:t>— Leadership Training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1" name="Google Shape;451;p88"/>
          <p:cNvSpPr txBox="1">
            <a:spLocks noGrp="1"/>
          </p:cNvSpPr>
          <p:nvPr>
            <p:ph type="body" idx="1"/>
          </p:nvPr>
        </p:nvSpPr>
        <p:spPr>
          <a:xfrm>
            <a:off x="3788775" y="1675775"/>
            <a:ext cx="5251800" cy="20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-"/>
            </a:pPr>
            <a:r>
              <a:rPr lang="en"/>
              <a:t>A privacy-focused ethics and equity module for leadership training programs</a:t>
            </a:r>
            <a:endParaRPr/>
          </a:p>
        </p:txBody>
      </p:sp>
      <p:pic>
        <p:nvPicPr>
          <p:cNvPr id="452" name="Google Shape;452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75" y="1561532"/>
            <a:ext cx="3231374" cy="2423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9"/>
          <p:cNvSpPr txBox="1">
            <a:spLocks noGrp="1"/>
          </p:cNvSpPr>
          <p:nvPr>
            <p:ph type="title"/>
          </p:nvPr>
        </p:nvSpPr>
        <p:spPr>
          <a:xfrm>
            <a:off x="457200" y="154050"/>
            <a:ext cx="85785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Pathway </a:t>
            </a:r>
            <a:r>
              <a:rPr lang="en">
                <a:solidFill>
                  <a:schemeClr val="lt1"/>
                </a:solidFill>
              </a:rPr>
              <a:t>— </a:t>
            </a:r>
            <a:r>
              <a:rPr lang="en" sz="2400">
                <a:solidFill>
                  <a:schemeClr val="lt1"/>
                </a:solidFill>
              </a:rPr>
              <a:t>Tribal Organizations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58" name="Google Shape;458;p89"/>
          <p:cNvSpPr txBox="1">
            <a:spLocks noGrp="1"/>
          </p:cNvSpPr>
          <p:nvPr>
            <p:ph type="body" idx="1"/>
          </p:nvPr>
        </p:nvSpPr>
        <p:spPr>
          <a:xfrm>
            <a:off x="3613375" y="1225950"/>
            <a:ext cx="5422200" cy="3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 sz="2400">
                <a:solidFill>
                  <a:schemeClr val="lt1"/>
                </a:solidFill>
              </a:rPr>
              <a:t>How does privacy and surveillance affect tribal communities? What is privacy to tribal members?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 sz="2400">
                <a:solidFill>
                  <a:schemeClr val="lt1"/>
                </a:solidFill>
              </a:rPr>
              <a:t>How can tribal organizations implement culturally appropriate web analytics and web privacy practices?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459" name="Google Shape;45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75" y="1647882"/>
            <a:ext cx="3392100" cy="25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90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Pathway </a:t>
            </a:r>
            <a:r>
              <a:rPr lang="en">
                <a:solidFill>
                  <a:schemeClr val="lt1"/>
                </a:solidFill>
              </a:rPr>
              <a:t>— Model License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5" name="Google Shape;465;p90"/>
          <p:cNvSpPr txBox="1">
            <a:spLocks noGrp="1"/>
          </p:cNvSpPr>
          <p:nvPr>
            <p:ph type="body" idx="1"/>
          </p:nvPr>
        </p:nvSpPr>
        <p:spPr>
          <a:xfrm>
            <a:off x="4018350" y="1655625"/>
            <a:ext cx="4668600" cy="21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Char char="-"/>
            </a:pPr>
            <a:r>
              <a:rPr lang="en" sz="2600">
                <a:solidFill>
                  <a:schemeClr val="lt1"/>
                </a:solidFill>
              </a:rPr>
              <a:t>Equip libraries with model licensing language that can promote patron privacy in third-party systems. 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466" name="Google Shape;46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34770"/>
            <a:ext cx="3713550" cy="2785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91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Pathway </a:t>
            </a:r>
            <a:r>
              <a:rPr lang="en">
                <a:solidFill>
                  <a:schemeClr val="lt1"/>
                </a:solidFill>
              </a:rPr>
              <a:t>— Research Institute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2" name="Google Shape;472;p91"/>
          <p:cNvSpPr txBox="1">
            <a:spLocks noGrp="1"/>
          </p:cNvSpPr>
          <p:nvPr>
            <p:ph type="body" idx="1"/>
          </p:nvPr>
        </p:nvSpPr>
        <p:spPr>
          <a:xfrm>
            <a:off x="4225025" y="1452425"/>
            <a:ext cx="4741200" cy="27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Open Sans"/>
              <a:buChar char="-"/>
            </a:pPr>
            <a:r>
              <a:rPr lang="en" sz="2600"/>
              <a:t>Support evidence-based privacy advocacy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>
                <a:solidFill>
                  <a:schemeClr val="lt1"/>
                </a:solidFill>
              </a:rPr>
              <a:t>“Redefining metrics in a way that redefines success.” </a:t>
            </a:r>
            <a:r>
              <a:rPr lang="en" sz="2600"/>
              <a:t> </a:t>
            </a:r>
            <a:endParaRPr sz="2600"/>
          </a:p>
        </p:txBody>
      </p:sp>
      <p:pic>
        <p:nvPicPr>
          <p:cNvPr id="473" name="Google Shape;47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75" y="1452482"/>
            <a:ext cx="3725050" cy="2793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2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Pathway </a:t>
            </a:r>
            <a:r>
              <a:rPr lang="en">
                <a:solidFill>
                  <a:schemeClr val="lt1"/>
                </a:solidFill>
              </a:rPr>
              <a:t>— Policy Workshops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9" name="Google Shape;479;p92"/>
          <p:cNvSpPr txBox="1">
            <a:spLocks noGrp="1"/>
          </p:cNvSpPr>
          <p:nvPr>
            <p:ph type="body" idx="1"/>
          </p:nvPr>
        </p:nvSpPr>
        <p:spPr>
          <a:xfrm>
            <a:off x="4225025" y="1452425"/>
            <a:ext cx="4741200" cy="27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Professional development workshops for library workers on writing and implementing library privacy policies                        </a:t>
            </a:r>
            <a:endParaRPr sz="2600"/>
          </a:p>
        </p:txBody>
      </p:sp>
      <p:pic>
        <p:nvPicPr>
          <p:cNvPr id="480" name="Google Shape;480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8345"/>
            <a:ext cx="3920224" cy="2940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3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Pathway </a:t>
            </a:r>
            <a:r>
              <a:rPr lang="en">
                <a:solidFill>
                  <a:schemeClr val="lt1"/>
                </a:solidFill>
              </a:rPr>
              <a:t>— Assessment Toolkit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6" name="Google Shape;486;p93"/>
          <p:cNvSpPr txBox="1">
            <a:spLocks noGrp="1"/>
          </p:cNvSpPr>
          <p:nvPr>
            <p:ph type="body" idx="1"/>
          </p:nvPr>
        </p:nvSpPr>
        <p:spPr>
          <a:xfrm>
            <a:off x="4006875" y="1586225"/>
            <a:ext cx="50238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 sz="2400">
                <a:solidFill>
                  <a:schemeClr val="lt1"/>
                </a:solidFill>
              </a:rPr>
              <a:t>Tools and best practices for implementing privacy-aware and user-conscious assessment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487" name="Google Shape;48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75" y="1586226"/>
            <a:ext cx="3795990" cy="28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80C9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94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71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Directions</a:t>
            </a:r>
            <a:endParaRPr>
              <a:solidFill>
                <a:srgbClr val="FFC8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95"/>
          <p:cNvSpPr txBox="1">
            <a:spLocks noGrp="1"/>
          </p:cNvSpPr>
          <p:nvPr>
            <p:ph type="title"/>
          </p:nvPr>
        </p:nvSpPr>
        <p:spPr>
          <a:xfrm>
            <a:off x="457200" y="12989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Directions</a:t>
            </a:r>
            <a:endParaRPr>
              <a:solidFill>
                <a:srgbClr val="FFCB0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 txBox="1">
            <a:spLocks noGrp="1"/>
          </p:cNvSpPr>
          <p:nvPr>
            <p:ph type="body" idx="1"/>
          </p:nvPr>
        </p:nvSpPr>
        <p:spPr>
          <a:xfrm>
            <a:off x="790750" y="2011050"/>
            <a:ext cx="83991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latin typeface="Montserrat"/>
                <a:ea typeface="Montserrat"/>
                <a:cs typeface="Montserrat"/>
                <a:sym typeface="Montserrat"/>
              </a:rPr>
              <a:t>Libraries need web analytics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42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Background </a:t>
            </a:r>
            <a:r>
              <a:rPr lang="en">
                <a:solidFill>
                  <a:schemeClr val="lt1"/>
                </a:solidFill>
              </a:rPr>
              <a:t>— Need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6"/>
          <p:cNvSpPr txBox="1">
            <a:spLocks noGrp="1"/>
          </p:cNvSpPr>
          <p:nvPr>
            <p:ph type="title"/>
          </p:nvPr>
        </p:nvSpPr>
        <p:spPr>
          <a:xfrm>
            <a:off x="457200" y="12989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Directions</a:t>
            </a:r>
            <a:endParaRPr>
              <a:solidFill>
                <a:srgbClr val="FFCB05"/>
              </a:solidFill>
            </a:endParaRPr>
          </a:p>
        </p:txBody>
      </p:sp>
      <p:sp>
        <p:nvSpPr>
          <p:cNvPr id="503" name="Google Shape;503;p96"/>
          <p:cNvSpPr txBox="1">
            <a:spLocks noGrp="1"/>
          </p:cNvSpPr>
          <p:nvPr>
            <p:ph type="body" idx="1"/>
          </p:nvPr>
        </p:nvSpPr>
        <p:spPr>
          <a:xfrm>
            <a:off x="140550" y="1341525"/>
            <a:ext cx="88629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-"/>
            </a:pPr>
            <a:r>
              <a:rPr lang="en"/>
              <a:t>Facilitate the realization of one or more of these </a:t>
            </a:r>
            <a:r>
              <a:rPr lang="en" i="1"/>
              <a:t>Pathways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7"/>
          <p:cNvSpPr txBox="1">
            <a:spLocks noGrp="1"/>
          </p:cNvSpPr>
          <p:nvPr>
            <p:ph type="title"/>
          </p:nvPr>
        </p:nvSpPr>
        <p:spPr>
          <a:xfrm>
            <a:off x="457200" y="12989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Directions</a:t>
            </a:r>
            <a:endParaRPr>
              <a:solidFill>
                <a:srgbClr val="FFCB05"/>
              </a:solidFill>
            </a:endParaRPr>
          </a:p>
        </p:txBody>
      </p:sp>
      <p:sp>
        <p:nvSpPr>
          <p:cNvPr id="509" name="Google Shape;509;p97"/>
          <p:cNvSpPr txBox="1">
            <a:spLocks noGrp="1"/>
          </p:cNvSpPr>
          <p:nvPr>
            <p:ph type="body" idx="1"/>
          </p:nvPr>
        </p:nvSpPr>
        <p:spPr>
          <a:xfrm>
            <a:off x="140550" y="1341525"/>
            <a:ext cx="88629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-"/>
            </a:pPr>
            <a:r>
              <a:rPr lang="en"/>
              <a:t>Facilitate the realization of one or more of these </a:t>
            </a:r>
            <a:r>
              <a:rPr lang="en" i="1"/>
              <a:t>Pathways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-"/>
            </a:pPr>
            <a:r>
              <a:rPr lang="en">
                <a:solidFill>
                  <a:schemeClr val="lt1"/>
                </a:solidFill>
              </a:rPr>
              <a:t>Community effort to achieve community goals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98"/>
          <p:cNvSpPr txBox="1">
            <a:spLocks noGrp="1"/>
          </p:cNvSpPr>
          <p:nvPr>
            <p:ph type="title"/>
          </p:nvPr>
        </p:nvSpPr>
        <p:spPr>
          <a:xfrm>
            <a:off x="457200" y="12989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Directions</a:t>
            </a:r>
            <a:endParaRPr>
              <a:solidFill>
                <a:srgbClr val="FFCB05"/>
              </a:solidFill>
            </a:endParaRPr>
          </a:p>
        </p:txBody>
      </p:sp>
      <p:sp>
        <p:nvSpPr>
          <p:cNvPr id="515" name="Google Shape;515;p98"/>
          <p:cNvSpPr txBox="1">
            <a:spLocks noGrp="1"/>
          </p:cNvSpPr>
          <p:nvPr>
            <p:ph type="body" idx="1"/>
          </p:nvPr>
        </p:nvSpPr>
        <p:spPr>
          <a:xfrm>
            <a:off x="623975" y="1164150"/>
            <a:ext cx="81423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98"/>
          <p:cNvSpPr txBox="1"/>
          <p:nvPr/>
        </p:nvSpPr>
        <p:spPr>
          <a:xfrm>
            <a:off x="153450" y="2424025"/>
            <a:ext cx="88371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4000" b="1" dirty="0">
                <a:solidFill>
                  <a:srgbClr val="FFC000"/>
                </a:solidFill>
                <a:highlight>
                  <a:srgbClr val="FFC800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" sz="4000" b="1" dirty="0">
                <a:solidFill>
                  <a:srgbClr val="002060"/>
                </a:solidFill>
                <a:highlight>
                  <a:srgbClr val="FFC800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lib.montana.edu/privacy-for</a:t>
            </a:r>
            <a:r>
              <a:rPr lang="en" sz="4000" b="1" dirty="0">
                <a:solidFill>
                  <a:srgbClr val="002060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um</a:t>
            </a:r>
            <a:endParaRPr sz="4000" b="1" dirty="0">
              <a:solidFill>
                <a:srgbClr val="002060"/>
              </a:solidFill>
              <a:highlight>
                <a:srgbClr val="FFC8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C800"/>
              </a:solidFill>
              <a:highlight>
                <a:srgbClr val="FFC8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003F7F"/>
              </a:solidFill>
              <a:highlight>
                <a:srgbClr val="FFC8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9"/>
          <p:cNvSpPr txBox="1">
            <a:spLocks noGrp="1"/>
          </p:cNvSpPr>
          <p:nvPr>
            <p:ph type="title"/>
          </p:nvPr>
        </p:nvSpPr>
        <p:spPr>
          <a:xfrm>
            <a:off x="457200" y="12989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Directions</a:t>
            </a:r>
            <a:endParaRPr>
              <a:solidFill>
                <a:srgbClr val="FFCB05"/>
              </a:solidFill>
            </a:endParaRPr>
          </a:p>
        </p:txBody>
      </p:sp>
      <p:sp>
        <p:nvSpPr>
          <p:cNvPr id="522" name="Google Shape;522;p99"/>
          <p:cNvSpPr txBox="1">
            <a:spLocks noGrp="1"/>
          </p:cNvSpPr>
          <p:nvPr>
            <p:ph type="body" idx="1"/>
          </p:nvPr>
        </p:nvSpPr>
        <p:spPr>
          <a:xfrm>
            <a:off x="623975" y="1164150"/>
            <a:ext cx="81423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99"/>
          <p:cNvSpPr txBox="1"/>
          <p:nvPr/>
        </p:nvSpPr>
        <p:spPr>
          <a:xfrm>
            <a:off x="153450" y="2424025"/>
            <a:ext cx="88371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4000" b="1" dirty="0">
                <a:solidFill>
                  <a:srgbClr val="FFC000"/>
                </a:solidFill>
                <a:highlight>
                  <a:srgbClr val="FFC800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" sz="4000" b="1" dirty="0">
                <a:solidFill>
                  <a:srgbClr val="002060"/>
                </a:solidFill>
                <a:highlight>
                  <a:srgbClr val="FFC800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lib.montana.edu/privacy-for</a:t>
            </a:r>
            <a:r>
              <a:rPr lang="en" sz="4000" b="1" dirty="0">
                <a:solidFill>
                  <a:srgbClr val="002060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um</a:t>
            </a:r>
            <a:endParaRPr sz="4000" b="1" dirty="0">
              <a:solidFill>
                <a:srgbClr val="002060"/>
              </a:solidFill>
              <a:highlight>
                <a:srgbClr val="FFC8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002060"/>
              </a:solidFill>
              <a:highlight>
                <a:srgbClr val="FFC8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err="1">
                <a:solidFill>
                  <a:srgbClr val="002060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osf.io</a:t>
            </a:r>
            <a:r>
              <a:rPr lang="en" sz="4000" b="1" dirty="0">
                <a:solidFill>
                  <a:srgbClr val="002060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" sz="4000" b="1" dirty="0" err="1">
                <a:solidFill>
                  <a:srgbClr val="002060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gnfpu</a:t>
            </a:r>
            <a:r>
              <a:rPr lang="en" sz="4000" b="1" dirty="0">
                <a:solidFill>
                  <a:srgbClr val="002060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/ </a:t>
            </a:r>
            <a:endParaRPr sz="4000" b="1" dirty="0">
              <a:solidFill>
                <a:srgbClr val="002060"/>
              </a:solidFill>
              <a:highlight>
                <a:srgbClr val="FFC8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25" y="0"/>
            <a:ext cx="9080349" cy="492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00" y="44975"/>
            <a:ext cx="85128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1225"/>
            <a:ext cx="8839200" cy="394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03"/>
          <p:cNvSpPr txBox="1">
            <a:spLocks noGrp="1"/>
          </p:cNvSpPr>
          <p:nvPr>
            <p:ph type="title"/>
          </p:nvPr>
        </p:nvSpPr>
        <p:spPr>
          <a:xfrm>
            <a:off x="457200" y="12989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B05"/>
                </a:solidFill>
              </a:rPr>
              <a:t>Directions</a:t>
            </a:r>
            <a:endParaRPr dirty="0">
              <a:solidFill>
                <a:srgbClr val="FFCB05"/>
              </a:solidFill>
            </a:endParaRPr>
          </a:p>
        </p:txBody>
      </p:sp>
      <p:sp>
        <p:nvSpPr>
          <p:cNvPr id="544" name="Google Shape;544;p103"/>
          <p:cNvSpPr txBox="1">
            <a:spLocks noGrp="1"/>
          </p:cNvSpPr>
          <p:nvPr>
            <p:ph type="body" idx="1"/>
          </p:nvPr>
        </p:nvSpPr>
        <p:spPr>
          <a:xfrm>
            <a:off x="623975" y="1164150"/>
            <a:ext cx="81423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Visit our project website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View our </a:t>
            </a:r>
            <a:r>
              <a:rPr lang="en" i="1" dirty="0"/>
              <a:t>Pathways</a:t>
            </a:r>
            <a:r>
              <a:rPr lang="en" dirty="0"/>
              <a:t> and our </a:t>
            </a:r>
            <a:r>
              <a:rPr lang="en" i="1" dirty="0"/>
              <a:t>Action Handbook</a:t>
            </a:r>
            <a:r>
              <a:rPr lang="en" dirty="0"/>
              <a:t> and consider taking action in your context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5" name="Google Shape;545;p103"/>
          <p:cNvSpPr txBox="1"/>
          <p:nvPr/>
        </p:nvSpPr>
        <p:spPr>
          <a:xfrm>
            <a:off x="153450" y="2014675"/>
            <a:ext cx="88371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4000" b="1" dirty="0">
                <a:solidFill>
                  <a:srgbClr val="FFC000"/>
                </a:solidFill>
                <a:highlight>
                  <a:srgbClr val="FFC800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" sz="4000" b="1" dirty="0">
                <a:solidFill>
                  <a:srgbClr val="002060"/>
                </a:solidFill>
                <a:highlight>
                  <a:srgbClr val="FFC800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lib.montana.edu/privacy-for</a:t>
            </a:r>
            <a:r>
              <a:rPr lang="en" sz="4000" b="1" dirty="0">
                <a:solidFill>
                  <a:srgbClr val="002060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um</a:t>
            </a:r>
            <a:r>
              <a:rPr lang="en" sz="4000" b="1" dirty="0">
                <a:solidFill>
                  <a:srgbClr val="FFC800"/>
                </a:solidFill>
                <a:highlight>
                  <a:srgbClr val="FFC800"/>
                </a:highlight>
                <a:latin typeface="Open Sans"/>
                <a:ea typeface="Open Sans"/>
                <a:cs typeface="Open Sans"/>
                <a:sym typeface="Open Sans"/>
              </a:rPr>
              <a:t>_</a:t>
            </a:r>
            <a:endParaRPr sz="4000" b="1" dirty="0">
              <a:solidFill>
                <a:srgbClr val="FFC800"/>
              </a:solidFill>
              <a:highlight>
                <a:srgbClr val="FFC8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4"/>
          <p:cNvSpPr/>
          <p:nvPr/>
        </p:nvSpPr>
        <p:spPr>
          <a:xfrm>
            <a:off x="402475" y="2978513"/>
            <a:ext cx="6438900" cy="352200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04"/>
          <p:cNvSpPr/>
          <p:nvPr/>
        </p:nvSpPr>
        <p:spPr>
          <a:xfrm>
            <a:off x="687525" y="1419113"/>
            <a:ext cx="5415900" cy="16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04"/>
          <p:cNvSpPr txBox="1">
            <a:spLocks noGrp="1"/>
          </p:cNvSpPr>
          <p:nvPr>
            <p:ph type="ctrTitle"/>
          </p:nvPr>
        </p:nvSpPr>
        <p:spPr>
          <a:xfrm>
            <a:off x="687525" y="200006"/>
            <a:ext cx="671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Thank you</a:t>
            </a:r>
            <a:endParaRPr sz="6000">
              <a:solidFill>
                <a:schemeClr val="lt1"/>
              </a:solidFill>
            </a:endParaRPr>
          </a:p>
        </p:txBody>
      </p:sp>
      <p:pic>
        <p:nvPicPr>
          <p:cNvPr id="553" name="Google Shape;553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675" y="3883969"/>
            <a:ext cx="993206" cy="99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924" y="3032025"/>
            <a:ext cx="1845131" cy="18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7600" y="2008031"/>
            <a:ext cx="2869144" cy="2869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80C9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05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71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Discussion</a:t>
            </a:r>
            <a:r>
              <a:rPr lang="en"/>
              <a:t> </a:t>
            </a:r>
            <a:endParaRPr>
              <a:solidFill>
                <a:srgbClr val="FFC8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3"/>
          <p:cNvSpPr txBox="1">
            <a:spLocks noGrp="1"/>
          </p:cNvSpPr>
          <p:nvPr>
            <p:ph type="body" idx="1"/>
          </p:nvPr>
        </p:nvSpPr>
        <p:spPr>
          <a:xfrm>
            <a:off x="372450" y="1103075"/>
            <a:ext cx="83991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The usage measurement statistics generated from web tracking software </a:t>
            </a:r>
            <a:r>
              <a:rPr lang="en" sz="2800" b="1">
                <a:latin typeface="Montserrat"/>
                <a:ea typeface="Montserrat"/>
                <a:cs typeface="Montserrat"/>
                <a:sym typeface="Montserrat"/>
              </a:rPr>
              <a:t>help tell a story</a:t>
            </a: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 of value and impact for library stakeholders, including funding agencies, university administrators, and community boards. Analytics also serve a crucial role for tuning, tailoring, and </a:t>
            </a:r>
            <a:r>
              <a:rPr lang="en" sz="2800" b="1">
                <a:latin typeface="Montserrat"/>
                <a:ea typeface="Montserrat"/>
                <a:cs typeface="Montserrat"/>
                <a:sym typeface="Montserrat"/>
              </a:rPr>
              <a:t>improving services</a:t>
            </a: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 to better help library users.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43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Background </a:t>
            </a:r>
            <a:r>
              <a:rPr lang="en">
                <a:solidFill>
                  <a:schemeClr val="lt1"/>
                </a:solidFill>
              </a:rPr>
              <a:t>— Need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06"/>
          <p:cNvSpPr txBox="1">
            <a:spLocks noGrp="1"/>
          </p:cNvSpPr>
          <p:nvPr>
            <p:ph type="title"/>
          </p:nvPr>
        </p:nvSpPr>
        <p:spPr>
          <a:xfrm>
            <a:off x="457200" y="12989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B05"/>
                </a:solidFill>
              </a:rPr>
              <a:t>Discussion</a:t>
            </a:r>
            <a:endParaRPr>
              <a:solidFill>
                <a:srgbClr val="FFCB05"/>
              </a:solidFill>
            </a:endParaRPr>
          </a:p>
        </p:txBody>
      </p:sp>
      <p:sp>
        <p:nvSpPr>
          <p:cNvPr id="566" name="Google Shape;566;p106"/>
          <p:cNvSpPr txBox="1">
            <a:spLocks noGrp="1"/>
          </p:cNvSpPr>
          <p:nvPr>
            <p:ph type="body" idx="1"/>
          </p:nvPr>
        </p:nvSpPr>
        <p:spPr>
          <a:xfrm>
            <a:off x="548500" y="1160050"/>
            <a:ext cx="8317800" cy="31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-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are the key barriers to privacy action?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-"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Which </a:t>
            </a:r>
            <a:r>
              <a:rPr lang="en" sz="24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Pathways to Action</a:t>
            </a: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look most promising?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ontserrat"/>
              <a:buChar char="-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How could you see yourself or your organization getting involved further in turning the </a:t>
            </a:r>
            <a:r>
              <a:rPr lang="en" sz="2400" i="1">
                <a:latin typeface="Montserrat"/>
                <a:ea typeface="Montserrat"/>
                <a:cs typeface="Montserrat"/>
                <a:sym typeface="Montserrat"/>
              </a:rPr>
              <a:t>Pathways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 from idea into action?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4"/>
          <p:cNvSpPr txBox="1">
            <a:spLocks noGrp="1"/>
          </p:cNvSpPr>
          <p:nvPr>
            <p:ph type="body" idx="1"/>
          </p:nvPr>
        </p:nvSpPr>
        <p:spPr>
          <a:xfrm>
            <a:off x="1054075" y="1923275"/>
            <a:ext cx="83991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latin typeface="Montserrat"/>
                <a:ea typeface="Montserrat"/>
                <a:cs typeface="Montserrat"/>
                <a:sym typeface="Montserrat"/>
              </a:rPr>
              <a:t>Libraries understand that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latin typeface="Montserrat"/>
                <a:ea typeface="Montserrat"/>
                <a:cs typeface="Montserrat"/>
                <a:sym typeface="Montserrat"/>
              </a:rPr>
              <a:t>users need privacy.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44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Background </a:t>
            </a:r>
            <a:r>
              <a:rPr lang="en">
                <a:solidFill>
                  <a:schemeClr val="lt1"/>
                </a:solidFill>
              </a:rPr>
              <a:t>— Need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5"/>
          <p:cNvSpPr txBox="1">
            <a:spLocks noGrp="1"/>
          </p:cNvSpPr>
          <p:nvPr>
            <p:ph type="body" idx="1"/>
          </p:nvPr>
        </p:nvSpPr>
        <p:spPr>
          <a:xfrm>
            <a:off x="210000" y="1225950"/>
            <a:ext cx="8724000" cy="32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Libraries have historically offered </a:t>
            </a: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safe spaces of intellectual freedom </a:t>
            </a: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underpinned by a commitment to privacy in the pursuit of information, yet the widespread implementation of commercial analytics packages such as Google Analytics on library websites </a:t>
            </a: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may conflict with the library profession’s long-held values</a:t>
            </a: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 of privacy and intellectual freedom.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45"/>
          <p:cNvSpPr txBox="1">
            <a:spLocks noGrp="1"/>
          </p:cNvSpPr>
          <p:nvPr>
            <p:ph type="title"/>
          </p:nvPr>
        </p:nvSpPr>
        <p:spPr>
          <a:xfrm>
            <a:off x="457200" y="154045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Background </a:t>
            </a:r>
            <a:r>
              <a:rPr lang="en">
                <a:solidFill>
                  <a:schemeClr val="lt1"/>
                </a:solidFill>
              </a:rPr>
              <a:t>— Need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1539</Words>
  <Application>Microsoft Macintosh PowerPoint</Application>
  <PresentationFormat>On-screen Show (16:9)</PresentationFormat>
  <Paragraphs>253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Times New Roman</vt:lpstr>
      <vt:lpstr>Arial</vt:lpstr>
      <vt:lpstr>Montserrat</vt:lpstr>
      <vt:lpstr>Open Sans</vt:lpstr>
      <vt:lpstr>Mercutio template</vt:lpstr>
      <vt:lpstr>Mercutio template</vt:lpstr>
      <vt:lpstr>Achieving Privacy  in the Age of Analytics Skills, Strategies, and Ethical Approaches    OCLC Research Library Partnership Works in Progress Webinar Scott W. H. Young, Sara Mannheimer, &amp; Jason A. Clark Montana State University</vt:lpstr>
      <vt:lpstr>Project Background Creative Process Project Outcomes Future Directions Discussion and Idea Generation</vt:lpstr>
      <vt:lpstr>Discussion</vt:lpstr>
      <vt:lpstr>Project  Background</vt:lpstr>
      <vt:lpstr>Background — Need</vt:lpstr>
      <vt:lpstr>Background — Need</vt:lpstr>
      <vt:lpstr>Background — Need</vt:lpstr>
      <vt:lpstr>Background — Need</vt:lpstr>
      <vt:lpstr>Background — Need</vt:lpstr>
      <vt:lpstr>Background — Project Title</vt:lpstr>
      <vt:lpstr>Background — Funding</vt:lpstr>
      <vt:lpstr>Background — Personnel</vt:lpstr>
      <vt:lpstr>PowerPoint Presentation</vt:lpstr>
      <vt:lpstr>Background — Goals</vt:lpstr>
      <vt:lpstr>Background</vt:lpstr>
      <vt:lpstr>Project  Process</vt:lpstr>
      <vt:lpstr>Process — Participants</vt:lpstr>
      <vt:lpstr>PowerPoint Presentation</vt:lpstr>
      <vt:lpstr>Process — Pre-Forum Survey</vt:lpstr>
      <vt:lpstr>Process — Pre-Forum Survey</vt:lpstr>
      <vt:lpstr>Process — Pre-Forum Survey</vt:lpstr>
      <vt:lpstr>Process — Forum Event</vt:lpstr>
      <vt:lpstr>Process — Forum Event</vt:lpstr>
      <vt:lpstr>Process — Design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 Outcomes</vt:lpstr>
      <vt:lpstr>Outcomes</vt:lpstr>
      <vt:lpstr>Outcomes</vt:lpstr>
      <vt:lpstr>Outcomes</vt:lpstr>
      <vt:lpstr>White Paper</vt:lpstr>
      <vt:lpstr>Action Handbook</vt:lpstr>
      <vt:lpstr>Action Handbook</vt:lpstr>
      <vt:lpstr>Action Handbook</vt:lpstr>
      <vt:lpstr>PowerPoint Presentation</vt:lpstr>
      <vt:lpstr>Action Handbook</vt:lpstr>
      <vt:lpstr>Action Handbook</vt:lpstr>
      <vt:lpstr>Action Handbook</vt:lpstr>
      <vt:lpstr>Action Handbook</vt:lpstr>
      <vt:lpstr>Pathways to Action </vt:lpstr>
      <vt:lpstr>Pathways to Action </vt:lpstr>
      <vt:lpstr>Pathway — Privacy Certification</vt:lpstr>
      <vt:lpstr>Pathway — Privacy Certification</vt:lpstr>
      <vt:lpstr>Pathway — Analytics Dashboard</vt:lpstr>
      <vt:lpstr>Pathway — Leadership Training</vt:lpstr>
      <vt:lpstr>Pathway — Tribal Organizations</vt:lpstr>
      <vt:lpstr>Pathway — Model License</vt:lpstr>
      <vt:lpstr>Pathway — Research Institute</vt:lpstr>
      <vt:lpstr>Pathway — Policy Workshops</vt:lpstr>
      <vt:lpstr>Pathway — Assessment Toolkit</vt:lpstr>
      <vt:lpstr>Future  Directions</vt:lpstr>
      <vt:lpstr>Directions</vt:lpstr>
      <vt:lpstr>Directions</vt:lpstr>
      <vt:lpstr>Directions</vt:lpstr>
      <vt:lpstr>Directions</vt:lpstr>
      <vt:lpstr>Directions</vt:lpstr>
      <vt:lpstr>PowerPoint Presentation</vt:lpstr>
      <vt:lpstr>PowerPoint Presentation</vt:lpstr>
      <vt:lpstr>PowerPoint Presentation</vt:lpstr>
      <vt:lpstr>Directions</vt:lpstr>
      <vt:lpstr>Thank you</vt:lpstr>
      <vt:lpstr>Discussion 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Privacy  in the Age of Analytics Skills, Strategies, and Ethical Approaches    OCLC Research Library Partnership Works in Progress Webinar Scott W. H. Young, Sara Mannheimer, &amp; Jason A. Clark Montana State University</dc:title>
  <cp:lastModifiedBy>Sara Mannheimer</cp:lastModifiedBy>
  <cp:revision>1</cp:revision>
  <dcterms:modified xsi:type="dcterms:W3CDTF">2019-07-23T17:23:35Z</dcterms:modified>
</cp:coreProperties>
</file>