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4"/>
    <p:sldMasterId id="2147483648" r:id="rId5"/>
    <p:sldMasterId id="2147483670" r:id="rId6"/>
  </p:sldMasterIdLst>
  <p:notesMasterIdLst>
    <p:notesMasterId r:id="rId51"/>
  </p:notesMasterIdLst>
  <p:handoutMasterIdLst>
    <p:handoutMasterId r:id="rId52"/>
  </p:handoutMasterIdLst>
  <p:sldIdLst>
    <p:sldId id="265" r:id="rId7"/>
    <p:sldId id="279" r:id="rId8"/>
    <p:sldId id="280" r:id="rId9"/>
    <p:sldId id="270" r:id="rId10"/>
    <p:sldId id="259" r:id="rId11"/>
    <p:sldId id="277" r:id="rId12"/>
    <p:sldId id="278" r:id="rId13"/>
    <p:sldId id="271" r:id="rId14"/>
    <p:sldId id="272" r:id="rId15"/>
    <p:sldId id="273" r:id="rId16"/>
    <p:sldId id="257" r:id="rId17"/>
    <p:sldId id="300" r:id="rId18"/>
    <p:sldId id="274" r:id="rId19"/>
    <p:sldId id="302" r:id="rId20"/>
    <p:sldId id="303" r:id="rId21"/>
    <p:sldId id="304" r:id="rId22"/>
    <p:sldId id="275" r:id="rId23"/>
    <p:sldId id="305" r:id="rId24"/>
    <p:sldId id="306" r:id="rId25"/>
    <p:sldId id="307" r:id="rId26"/>
    <p:sldId id="308" r:id="rId27"/>
    <p:sldId id="309" r:id="rId28"/>
    <p:sldId id="310" r:id="rId29"/>
    <p:sldId id="311" r:id="rId30"/>
    <p:sldId id="312" r:id="rId31"/>
    <p:sldId id="313" r:id="rId32"/>
    <p:sldId id="314" r:id="rId33"/>
    <p:sldId id="315" r:id="rId34"/>
    <p:sldId id="316" r:id="rId35"/>
    <p:sldId id="317" r:id="rId36"/>
    <p:sldId id="318" r:id="rId37"/>
    <p:sldId id="319" r:id="rId38"/>
    <p:sldId id="320" r:id="rId39"/>
    <p:sldId id="321" r:id="rId40"/>
    <p:sldId id="276" r:id="rId41"/>
    <p:sldId id="322" r:id="rId42"/>
    <p:sldId id="323" r:id="rId43"/>
    <p:sldId id="324" r:id="rId44"/>
    <p:sldId id="325" r:id="rId45"/>
    <p:sldId id="326" r:id="rId46"/>
    <p:sldId id="327" r:id="rId47"/>
    <p:sldId id="281" r:id="rId48"/>
    <p:sldId id="301" r:id="rId49"/>
    <p:sldId id="263" r:id="rId50"/>
  </p:sldIdLst>
  <p:sldSz cx="9144000" cy="5143500" type="screen16x9"/>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8">
          <p15:clr>
            <a:srgbClr val="A4A3A4"/>
          </p15:clr>
        </p15:guide>
        <p15:guide id="2" pos="55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E6126"/>
    <a:srgbClr val="5E6262"/>
    <a:srgbClr val="171D2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00" autoAdjust="0"/>
    <p:restoredTop sz="91667" autoAdjust="0"/>
  </p:normalViewPr>
  <p:slideViewPr>
    <p:cSldViewPr snapToGrid="0" snapToObjects="1">
      <p:cViewPr varScale="1">
        <p:scale>
          <a:sx n="83" d="100"/>
          <a:sy n="83" d="100"/>
        </p:scale>
        <p:origin x="108" y="114"/>
      </p:cViewPr>
      <p:guideLst>
        <p:guide orient="horz" pos="1808"/>
        <p:guide pos="557"/>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notesMaster" Target="notesMasters/notesMaster1.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file:///S:\Public%20Services\Programs\SHARES%20SP%20Webinar\Data%20for%20SHARE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fileserver02\shared\Public%20Services\Programs\SHARES%20SP%20Webinar\Data%20for%20SHARES.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fileserver02\shared\Public%20Services\Programs\SHARES%20SP%20Webinar\Data%20for%20SHARES.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fileserver02\shared\Public%20Services\Programs\SHARES%20SP%20Webinar\Data%20for%20SHARES.xlsx" TargetMode="External"/><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oleObject" Target="file:///\\fileserver02\shared\Public%20Services\Programs\SHARES%20SP%20Webinar\Data%20for%20SHARE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S:\Public%20Services\Programs\SHARES%20SP%20Webinar\Data%20for%20SHARE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S:\Public%20Services\Programs\SHARES%20SP%20Webinar\Data%20for%20SHARE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S:\Public%20Services\Programs\SHARES%20SP%20Webinar\Data%20for%20SHARE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S:\Public%20Services\Programs\SHARES%20SP%20Webinar\Data%20for%20SHARE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fileserver02\shared\Public%20Services\Programs\SHARES%20SP%20Webinar\Data%20for%20SHARE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fileserver02\shared\Public%20Services\Programs\SHARES%20SP%20Webinar\Data%20for%20SHARE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fileserver02\shared\Public%20Services\Programs\SHARES%20SP%20Webinar\Data%20for%20SHARE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'Question 1'!$B$2</c:f>
              <c:strCache>
                <c:ptCount val="1"/>
                <c:pt idx="0">
                  <c:v>Number of responses: 51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1'!$A$3:$A$15</c:f>
              <c:strCache>
                <c:ptCount val="13"/>
                <c:pt idx="0">
                  <c:v>0 (Special collections not separately administrated)</c:v>
                </c:pt>
                <c:pt idx="1">
                  <c:v>0 (We have no special collections)</c:v>
                </c:pt>
                <c:pt idx="2">
                  <c:v>1 unit</c:v>
                </c:pt>
                <c:pt idx="3">
                  <c:v>2 units</c:v>
                </c:pt>
                <c:pt idx="4">
                  <c:v>3 units</c:v>
                </c:pt>
                <c:pt idx="5">
                  <c:v>4 units</c:v>
                </c:pt>
                <c:pt idx="6">
                  <c:v>5 units</c:v>
                </c:pt>
                <c:pt idx="7">
                  <c:v>6 units</c:v>
                </c:pt>
                <c:pt idx="8">
                  <c:v>7 units</c:v>
                </c:pt>
                <c:pt idx="9">
                  <c:v>8 units</c:v>
                </c:pt>
                <c:pt idx="10">
                  <c:v>9 units</c:v>
                </c:pt>
                <c:pt idx="11">
                  <c:v>10 units</c:v>
                </c:pt>
                <c:pt idx="12">
                  <c:v>&gt; 10 units</c:v>
                </c:pt>
              </c:strCache>
            </c:strRef>
          </c:cat>
          <c:val>
            <c:numRef>
              <c:f>'Question 1'!$B$3:$B$15</c:f>
              <c:numCache>
                <c:formatCode>General</c:formatCode>
                <c:ptCount val="13"/>
                <c:pt idx="0">
                  <c:v>8</c:v>
                </c:pt>
                <c:pt idx="1">
                  <c:v>0</c:v>
                </c:pt>
                <c:pt idx="2">
                  <c:v>22</c:v>
                </c:pt>
                <c:pt idx="3">
                  <c:v>8</c:v>
                </c:pt>
                <c:pt idx="4">
                  <c:v>2</c:v>
                </c:pt>
                <c:pt idx="5">
                  <c:v>1</c:v>
                </c:pt>
                <c:pt idx="6">
                  <c:v>2</c:v>
                </c:pt>
                <c:pt idx="7">
                  <c:v>2</c:v>
                </c:pt>
                <c:pt idx="8">
                  <c:v>2</c:v>
                </c:pt>
                <c:pt idx="9">
                  <c:v>1</c:v>
                </c:pt>
                <c:pt idx="10">
                  <c:v>0</c:v>
                </c:pt>
                <c:pt idx="11">
                  <c:v>0</c:v>
                </c:pt>
                <c:pt idx="12">
                  <c:v>3</c:v>
                </c:pt>
              </c:numCache>
            </c:numRef>
          </c:val>
          <c:extLst>
            <c:ext xmlns:c16="http://schemas.microsoft.com/office/drawing/2014/chart" uri="{C3380CC4-5D6E-409C-BE32-E72D297353CC}">
              <c16:uniqueId val="{00000000-95AD-470B-9AB3-82BE57FC3A47}"/>
            </c:ext>
          </c:extLst>
        </c:ser>
        <c:dLbls>
          <c:showLegendKey val="0"/>
          <c:showVal val="1"/>
          <c:showCatName val="0"/>
          <c:showSerName val="0"/>
          <c:showPercent val="0"/>
          <c:showBubbleSize val="0"/>
        </c:dLbls>
        <c:gapWidth val="150"/>
        <c:overlap val="-25"/>
        <c:axId val="275821520"/>
        <c:axId val="275821936"/>
      </c:barChart>
      <c:catAx>
        <c:axId val="2758215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5821936"/>
        <c:crosses val="autoZero"/>
        <c:auto val="1"/>
        <c:lblAlgn val="ctr"/>
        <c:lblOffset val="100"/>
        <c:noMultiLvlLbl val="0"/>
      </c:catAx>
      <c:valAx>
        <c:axId val="275821936"/>
        <c:scaling>
          <c:orientation val="minMax"/>
        </c:scaling>
        <c:delete val="1"/>
        <c:axPos val="t"/>
        <c:numFmt formatCode="General" sourceLinked="1"/>
        <c:majorTickMark val="none"/>
        <c:minorTickMark val="none"/>
        <c:tickLblPos val="nextTo"/>
        <c:crossAx val="2758215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'Question 10'!$B$1</c:f>
              <c:strCache>
                <c:ptCount val="1"/>
                <c:pt idx="0">
                  <c:v>Number of responses: 94
Total number of respondents: 44</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10'!$A$2:$A$13</c:f>
              <c:strCache>
                <c:ptCount val="12"/>
                <c:pt idx="0">
                  <c:v>Other, please explain</c:v>
                </c:pt>
                <c:pt idx="1">
                  <c:v>For-profit entities</c:v>
                </c:pt>
                <c:pt idx="2">
                  <c:v>Any foreign library</c:v>
                </c:pt>
                <c:pt idx="3">
                  <c:v>Any domestic library</c:v>
                </c:pt>
                <c:pt idx="4">
                  <c:v>Any academic library</c:v>
                </c:pt>
                <c:pt idx="5">
                  <c:v>Statewide or regional consortium</c:v>
                </c:pt>
                <c:pt idx="6">
                  <c:v>Any art/museum library</c:v>
                </c:pt>
                <c:pt idx="7">
                  <c:v>Any requesting library</c:v>
                </c:pt>
                <c:pt idx="8">
                  <c:v>OCLC SHARES foreign libraries</c:v>
                </c:pt>
                <c:pt idx="9">
                  <c:v>OCLC SHARES art/museum libraries</c:v>
                </c:pt>
                <c:pt idx="10">
                  <c:v>OCLC SHARES domestic libraries</c:v>
                </c:pt>
                <c:pt idx="11">
                  <c:v>We do not loan through ILL</c:v>
                </c:pt>
              </c:strCache>
            </c:strRef>
          </c:cat>
          <c:val>
            <c:numRef>
              <c:f>'Question 10'!$B$2:$B$13</c:f>
              <c:numCache>
                <c:formatCode>General</c:formatCode>
                <c:ptCount val="12"/>
                <c:pt idx="0">
                  <c:v>5</c:v>
                </c:pt>
                <c:pt idx="1">
                  <c:v>2</c:v>
                </c:pt>
                <c:pt idx="2">
                  <c:v>2</c:v>
                </c:pt>
                <c:pt idx="3">
                  <c:v>4</c:v>
                </c:pt>
                <c:pt idx="4">
                  <c:v>5</c:v>
                </c:pt>
                <c:pt idx="5">
                  <c:v>6</c:v>
                </c:pt>
                <c:pt idx="6">
                  <c:v>7</c:v>
                </c:pt>
                <c:pt idx="7">
                  <c:v>7</c:v>
                </c:pt>
                <c:pt idx="8">
                  <c:v>8</c:v>
                </c:pt>
                <c:pt idx="9">
                  <c:v>12</c:v>
                </c:pt>
                <c:pt idx="10">
                  <c:v>12</c:v>
                </c:pt>
                <c:pt idx="11">
                  <c:v>24</c:v>
                </c:pt>
              </c:numCache>
            </c:numRef>
          </c:val>
          <c:extLst>
            <c:ext xmlns:c16="http://schemas.microsoft.com/office/drawing/2014/chart" uri="{C3380CC4-5D6E-409C-BE32-E72D297353CC}">
              <c16:uniqueId val="{00000000-6133-4CEC-8987-54CB6717B49E}"/>
            </c:ext>
          </c:extLst>
        </c:ser>
        <c:dLbls>
          <c:dLblPos val="outEnd"/>
          <c:showLegendKey val="0"/>
          <c:showVal val="1"/>
          <c:showCatName val="0"/>
          <c:showSerName val="0"/>
          <c:showPercent val="0"/>
          <c:showBubbleSize val="0"/>
        </c:dLbls>
        <c:gapWidth val="182"/>
        <c:axId val="440696944"/>
        <c:axId val="440698192"/>
      </c:barChart>
      <c:catAx>
        <c:axId val="4406969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0"/>
          <a:lstStyle/>
          <a:p>
            <a:pPr algn="just">
              <a:defRPr sz="900" b="0" i="0" u="none" strike="noStrike" kern="1200" baseline="0">
                <a:solidFill>
                  <a:schemeClr val="tx1">
                    <a:lumMod val="65000"/>
                    <a:lumOff val="35000"/>
                  </a:schemeClr>
                </a:solidFill>
                <a:latin typeface="+mn-lt"/>
                <a:ea typeface="+mn-ea"/>
                <a:cs typeface="+mn-cs"/>
              </a:defRPr>
            </a:pPr>
            <a:endParaRPr lang="en-US"/>
          </a:p>
        </c:txPr>
        <c:crossAx val="440698192"/>
        <c:crosses val="autoZero"/>
        <c:auto val="1"/>
        <c:lblAlgn val="ctr"/>
        <c:lblOffset val="100"/>
        <c:noMultiLvlLbl val="0"/>
      </c:catAx>
      <c:valAx>
        <c:axId val="440698192"/>
        <c:scaling>
          <c:orientation val="minMax"/>
        </c:scaling>
        <c:delete val="1"/>
        <c:axPos val="b"/>
        <c:numFmt formatCode="General" sourceLinked="1"/>
        <c:majorTickMark val="none"/>
        <c:minorTickMark val="none"/>
        <c:tickLblPos val="nextTo"/>
        <c:crossAx val="4406969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'Question 11'!$A$7</c:f>
              <c:strCache>
                <c:ptCount val="1"/>
                <c:pt idx="0">
                  <c:v>Always</c:v>
                </c:pt>
              </c:strCache>
            </c:strRef>
          </c:tx>
          <c:spPr>
            <a:solidFill>
              <a:schemeClr val="accent1"/>
            </a:solidFill>
            <a:ln>
              <a:noFill/>
            </a:ln>
            <a:effectLst/>
          </c:spPr>
          <c:invertIfNegative val="0"/>
          <c:dLbls>
            <c:spPr>
              <a:noFill/>
              <a:ln>
                <a:noFill/>
              </a:ln>
              <a:effectLst/>
            </c:spPr>
            <c:txPr>
              <a:bodyPr rot="0" spcFirstLastPara="1" vertOverflow="overflow" horzOverflow="overflow" vert="horz" wrap="square" lIns="38100" tIns="19050" rIns="38100" bIns="19050" anchor="ctr" anchorCtr="1">
                <a:spAutoFit/>
              </a:bodyPr>
              <a:lstStyle/>
              <a:p>
                <a:pPr>
                  <a:defRPr sz="900" b="0" i="0" u="none" strike="noStrike" kern="1200" baseline="0">
                    <a:solidFill>
                      <a:schemeClr val="bg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11'!$B$6:$L$6</c:f>
              <c:strCache>
                <c:ptCount val="11"/>
                <c:pt idx="0">
                  <c:v>Must ship in a box</c:v>
                </c:pt>
                <c:pt idx="1">
                  <c:v>Must be boxed and shipped separately from other items</c:v>
                </c:pt>
                <c:pt idx="2">
                  <c:v>Must ship via trackable courier</c:v>
                </c:pt>
                <c:pt idx="3">
                  <c:v>Must ship via specified insurance amount</c:v>
                </c:pt>
                <c:pt idx="4">
                  <c:v>In library use only (unsupervised)</c:v>
                </c:pt>
                <c:pt idx="5">
                  <c:v>In library use only (supervised, but reading room not required)</c:v>
                </c:pt>
                <c:pt idx="6">
                  <c:v>Special collections reading room use only (supervised)</c:v>
                </c:pt>
                <c:pt idx="7">
                  <c:v>No photocopying/scanning allowed </c:v>
                </c:pt>
                <c:pt idx="8">
                  <c:v>Photocopying/scanning allowed by library staff only</c:v>
                </c:pt>
                <c:pt idx="9">
                  <c:v>No renewals</c:v>
                </c:pt>
                <c:pt idx="10">
                  <c:v>No adhesive label/tape/sticky note may be applied to item</c:v>
                </c:pt>
              </c:strCache>
            </c:strRef>
          </c:cat>
          <c:val>
            <c:numRef>
              <c:f>'Question 11'!$B$7:$L$7</c:f>
              <c:numCache>
                <c:formatCode>General</c:formatCode>
                <c:ptCount val="11"/>
                <c:pt idx="0">
                  <c:v>17</c:v>
                </c:pt>
                <c:pt idx="1">
                  <c:v>10</c:v>
                </c:pt>
                <c:pt idx="2">
                  <c:v>18</c:v>
                </c:pt>
                <c:pt idx="3">
                  <c:v>9</c:v>
                </c:pt>
                <c:pt idx="4">
                  <c:v>5</c:v>
                </c:pt>
                <c:pt idx="5">
                  <c:v>5</c:v>
                </c:pt>
                <c:pt idx="6">
                  <c:v>7</c:v>
                </c:pt>
                <c:pt idx="7">
                  <c:v>2</c:v>
                </c:pt>
                <c:pt idx="8">
                  <c:v>4</c:v>
                </c:pt>
                <c:pt idx="9">
                  <c:v>9</c:v>
                </c:pt>
                <c:pt idx="10">
                  <c:v>16</c:v>
                </c:pt>
              </c:numCache>
            </c:numRef>
          </c:val>
          <c:extLst>
            <c:ext xmlns:c16="http://schemas.microsoft.com/office/drawing/2014/chart" uri="{C3380CC4-5D6E-409C-BE32-E72D297353CC}">
              <c16:uniqueId val="{00000000-BA22-4FC3-8C29-7ABF958CC2F0}"/>
            </c:ext>
          </c:extLst>
        </c:ser>
        <c:ser>
          <c:idx val="1"/>
          <c:order val="1"/>
          <c:tx>
            <c:strRef>
              <c:f>'Question 11'!$A$8</c:f>
              <c:strCache>
                <c:ptCount val="1"/>
                <c:pt idx="0">
                  <c:v>Most of the time</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BA22-4FC3-8C29-7ABF958CC2F0}"/>
                </c:ext>
              </c:extLst>
            </c:dLbl>
            <c:dLbl>
              <c:idx val="1"/>
              <c:delete val="1"/>
              <c:extLst>
                <c:ext xmlns:c15="http://schemas.microsoft.com/office/drawing/2012/chart" uri="{CE6537A1-D6FC-4f65-9D91-7224C49458BB}"/>
                <c:ext xmlns:c16="http://schemas.microsoft.com/office/drawing/2014/chart" uri="{C3380CC4-5D6E-409C-BE32-E72D297353CC}">
                  <c16:uniqueId val="{00000002-BA22-4FC3-8C29-7ABF958CC2F0}"/>
                </c:ext>
              </c:extLst>
            </c:dLbl>
            <c:dLbl>
              <c:idx val="2"/>
              <c:delete val="1"/>
              <c:extLst>
                <c:ext xmlns:c15="http://schemas.microsoft.com/office/drawing/2012/chart" uri="{CE6537A1-D6FC-4f65-9D91-7224C49458BB}"/>
                <c:ext xmlns:c16="http://schemas.microsoft.com/office/drawing/2014/chart" uri="{C3380CC4-5D6E-409C-BE32-E72D297353CC}">
                  <c16:uniqueId val="{00000003-BA22-4FC3-8C29-7ABF958CC2F0}"/>
                </c:ext>
              </c:extLst>
            </c:dLbl>
            <c:dLbl>
              <c:idx val="3"/>
              <c:delete val="1"/>
              <c:extLst>
                <c:ext xmlns:c15="http://schemas.microsoft.com/office/drawing/2012/chart" uri="{CE6537A1-D6FC-4f65-9D91-7224C49458BB}"/>
                <c:ext xmlns:c16="http://schemas.microsoft.com/office/drawing/2014/chart" uri="{C3380CC4-5D6E-409C-BE32-E72D297353CC}">
                  <c16:uniqueId val="{00000004-BA22-4FC3-8C29-7ABF958CC2F0}"/>
                </c:ext>
              </c:extLst>
            </c:dLbl>
            <c:dLbl>
              <c:idx val="10"/>
              <c:delete val="1"/>
              <c:extLst>
                <c:ext xmlns:c15="http://schemas.microsoft.com/office/drawing/2012/chart" uri="{CE6537A1-D6FC-4f65-9D91-7224C49458BB}"/>
                <c:ext xmlns:c16="http://schemas.microsoft.com/office/drawing/2014/chart" uri="{C3380CC4-5D6E-409C-BE32-E72D297353CC}">
                  <c16:uniqueId val="{00000005-BA22-4FC3-8C29-7ABF958CC2F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11'!$B$6:$L$6</c:f>
              <c:strCache>
                <c:ptCount val="11"/>
                <c:pt idx="0">
                  <c:v>Must ship in a box</c:v>
                </c:pt>
                <c:pt idx="1">
                  <c:v>Must be boxed and shipped separately from other items</c:v>
                </c:pt>
                <c:pt idx="2">
                  <c:v>Must ship via trackable courier</c:v>
                </c:pt>
                <c:pt idx="3">
                  <c:v>Must ship via specified insurance amount</c:v>
                </c:pt>
                <c:pt idx="4">
                  <c:v>In library use only (unsupervised)</c:v>
                </c:pt>
                <c:pt idx="5">
                  <c:v>In library use only (supervised, but reading room not required)</c:v>
                </c:pt>
                <c:pt idx="6">
                  <c:v>Special collections reading room use only (supervised)</c:v>
                </c:pt>
                <c:pt idx="7">
                  <c:v>No photocopying/scanning allowed </c:v>
                </c:pt>
                <c:pt idx="8">
                  <c:v>Photocopying/scanning allowed by library staff only</c:v>
                </c:pt>
                <c:pt idx="9">
                  <c:v>No renewals</c:v>
                </c:pt>
                <c:pt idx="10">
                  <c:v>No adhesive label/tape/sticky note may be applied to item</c:v>
                </c:pt>
              </c:strCache>
            </c:strRef>
          </c:cat>
          <c:val>
            <c:numRef>
              <c:f>'Question 11'!$B$8:$L$8</c:f>
              <c:numCache>
                <c:formatCode>General</c:formatCode>
                <c:ptCount val="11"/>
                <c:pt idx="0">
                  <c:v>0</c:v>
                </c:pt>
                <c:pt idx="1">
                  <c:v>0</c:v>
                </c:pt>
                <c:pt idx="2">
                  <c:v>0</c:v>
                </c:pt>
                <c:pt idx="3">
                  <c:v>0</c:v>
                </c:pt>
                <c:pt idx="4">
                  <c:v>1</c:v>
                </c:pt>
                <c:pt idx="5">
                  <c:v>2</c:v>
                </c:pt>
                <c:pt idx="6">
                  <c:v>3</c:v>
                </c:pt>
                <c:pt idx="7">
                  <c:v>2</c:v>
                </c:pt>
                <c:pt idx="8">
                  <c:v>1</c:v>
                </c:pt>
                <c:pt idx="9">
                  <c:v>3</c:v>
                </c:pt>
                <c:pt idx="10">
                  <c:v>0</c:v>
                </c:pt>
              </c:numCache>
            </c:numRef>
          </c:val>
          <c:extLst>
            <c:ext xmlns:c16="http://schemas.microsoft.com/office/drawing/2014/chart" uri="{C3380CC4-5D6E-409C-BE32-E72D297353CC}">
              <c16:uniqueId val="{00000006-BA22-4FC3-8C29-7ABF958CC2F0}"/>
            </c:ext>
          </c:extLst>
        </c:ser>
        <c:ser>
          <c:idx val="2"/>
          <c:order val="2"/>
          <c:tx>
            <c:strRef>
              <c:f>'Question 11'!$A$9</c:f>
              <c:strCache>
                <c:ptCount val="1"/>
                <c:pt idx="0">
                  <c:v>About half the time</c:v>
                </c:pt>
              </c:strCache>
            </c:strRef>
          </c:tx>
          <c:spPr>
            <a:solidFill>
              <a:schemeClr val="accent3"/>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7-BA22-4FC3-8C29-7ABF958CC2F0}"/>
                </c:ext>
              </c:extLst>
            </c:dLbl>
            <c:dLbl>
              <c:idx val="1"/>
              <c:delete val="1"/>
              <c:extLst>
                <c:ext xmlns:c15="http://schemas.microsoft.com/office/drawing/2012/chart" uri="{CE6537A1-D6FC-4f65-9D91-7224C49458BB}"/>
                <c:ext xmlns:c16="http://schemas.microsoft.com/office/drawing/2014/chart" uri="{C3380CC4-5D6E-409C-BE32-E72D297353CC}">
                  <c16:uniqueId val="{00000008-BA22-4FC3-8C29-7ABF958CC2F0}"/>
                </c:ext>
              </c:extLst>
            </c:dLbl>
            <c:dLbl>
              <c:idx val="2"/>
              <c:delete val="1"/>
              <c:extLst>
                <c:ext xmlns:c15="http://schemas.microsoft.com/office/drawing/2012/chart" uri="{CE6537A1-D6FC-4f65-9D91-7224C49458BB}"/>
                <c:ext xmlns:c16="http://schemas.microsoft.com/office/drawing/2014/chart" uri="{C3380CC4-5D6E-409C-BE32-E72D297353CC}">
                  <c16:uniqueId val="{00000009-BA22-4FC3-8C29-7ABF958CC2F0}"/>
                </c:ext>
              </c:extLst>
            </c:dLbl>
            <c:dLbl>
              <c:idx val="3"/>
              <c:delete val="1"/>
              <c:extLst>
                <c:ext xmlns:c15="http://schemas.microsoft.com/office/drawing/2012/chart" uri="{CE6537A1-D6FC-4f65-9D91-7224C49458BB}"/>
                <c:ext xmlns:c16="http://schemas.microsoft.com/office/drawing/2014/chart" uri="{C3380CC4-5D6E-409C-BE32-E72D297353CC}">
                  <c16:uniqueId val="{0000000A-BA22-4FC3-8C29-7ABF958CC2F0}"/>
                </c:ext>
              </c:extLst>
            </c:dLbl>
            <c:dLbl>
              <c:idx val="4"/>
              <c:delete val="1"/>
              <c:extLst>
                <c:ext xmlns:c15="http://schemas.microsoft.com/office/drawing/2012/chart" uri="{CE6537A1-D6FC-4f65-9D91-7224C49458BB}"/>
                <c:ext xmlns:c16="http://schemas.microsoft.com/office/drawing/2014/chart" uri="{C3380CC4-5D6E-409C-BE32-E72D297353CC}">
                  <c16:uniqueId val="{0000000B-BA22-4FC3-8C29-7ABF958CC2F0}"/>
                </c:ext>
              </c:extLst>
            </c:dLbl>
            <c:dLbl>
              <c:idx val="5"/>
              <c:delete val="1"/>
              <c:extLst>
                <c:ext xmlns:c15="http://schemas.microsoft.com/office/drawing/2012/chart" uri="{CE6537A1-D6FC-4f65-9D91-7224C49458BB}"/>
                <c:ext xmlns:c16="http://schemas.microsoft.com/office/drawing/2014/chart" uri="{C3380CC4-5D6E-409C-BE32-E72D297353CC}">
                  <c16:uniqueId val="{0000000C-BA22-4FC3-8C29-7ABF958CC2F0}"/>
                </c:ext>
              </c:extLst>
            </c:dLbl>
            <c:dLbl>
              <c:idx val="6"/>
              <c:delete val="1"/>
              <c:extLst>
                <c:ext xmlns:c15="http://schemas.microsoft.com/office/drawing/2012/chart" uri="{CE6537A1-D6FC-4f65-9D91-7224C49458BB}"/>
                <c:ext xmlns:c16="http://schemas.microsoft.com/office/drawing/2014/chart" uri="{C3380CC4-5D6E-409C-BE32-E72D297353CC}">
                  <c16:uniqueId val="{0000000D-BA22-4FC3-8C29-7ABF958CC2F0}"/>
                </c:ext>
              </c:extLst>
            </c:dLbl>
            <c:dLbl>
              <c:idx val="9"/>
              <c:delete val="1"/>
              <c:extLst>
                <c:ext xmlns:c15="http://schemas.microsoft.com/office/drawing/2012/chart" uri="{CE6537A1-D6FC-4f65-9D91-7224C49458BB}"/>
                <c:ext xmlns:c16="http://schemas.microsoft.com/office/drawing/2014/chart" uri="{C3380CC4-5D6E-409C-BE32-E72D297353CC}">
                  <c16:uniqueId val="{0000000E-BA22-4FC3-8C29-7ABF958CC2F0}"/>
                </c:ext>
              </c:extLst>
            </c:dLbl>
            <c:dLbl>
              <c:idx val="10"/>
              <c:delete val="1"/>
              <c:extLst>
                <c:ext xmlns:c15="http://schemas.microsoft.com/office/drawing/2012/chart" uri="{CE6537A1-D6FC-4f65-9D91-7224C49458BB}"/>
                <c:ext xmlns:c16="http://schemas.microsoft.com/office/drawing/2014/chart" uri="{C3380CC4-5D6E-409C-BE32-E72D297353CC}">
                  <c16:uniqueId val="{0000000F-BA22-4FC3-8C29-7ABF958CC2F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11'!$B$6:$L$6</c:f>
              <c:strCache>
                <c:ptCount val="11"/>
                <c:pt idx="0">
                  <c:v>Must ship in a box</c:v>
                </c:pt>
                <c:pt idx="1">
                  <c:v>Must be boxed and shipped separately from other items</c:v>
                </c:pt>
                <c:pt idx="2">
                  <c:v>Must ship via trackable courier</c:v>
                </c:pt>
                <c:pt idx="3">
                  <c:v>Must ship via specified insurance amount</c:v>
                </c:pt>
                <c:pt idx="4">
                  <c:v>In library use only (unsupervised)</c:v>
                </c:pt>
                <c:pt idx="5">
                  <c:v>In library use only (supervised, but reading room not required)</c:v>
                </c:pt>
                <c:pt idx="6">
                  <c:v>Special collections reading room use only (supervised)</c:v>
                </c:pt>
                <c:pt idx="7">
                  <c:v>No photocopying/scanning allowed </c:v>
                </c:pt>
                <c:pt idx="8">
                  <c:v>Photocopying/scanning allowed by library staff only</c:v>
                </c:pt>
                <c:pt idx="9">
                  <c:v>No renewals</c:v>
                </c:pt>
                <c:pt idx="10">
                  <c:v>No adhesive label/tape/sticky note may be applied to item</c:v>
                </c:pt>
              </c:strCache>
            </c:strRef>
          </c:cat>
          <c:val>
            <c:numRef>
              <c:f>'Question 11'!$B$9:$L$9</c:f>
              <c:numCache>
                <c:formatCode>General</c:formatCode>
                <c:ptCount val="11"/>
                <c:pt idx="0">
                  <c:v>0</c:v>
                </c:pt>
                <c:pt idx="1">
                  <c:v>0</c:v>
                </c:pt>
                <c:pt idx="2">
                  <c:v>0</c:v>
                </c:pt>
                <c:pt idx="3">
                  <c:v>0</c:v>
                </c:pt>
                <c:pt idx="4">
                  <c:v>0</c:v>
                </c:pt>
                <c:pt idx="5">
                  <c:v>0</c:v>
                </c:pt>
                <c:pt idx="6">
                  <c:v>0</c:v>
                </c:pt>
                <c:pt idx="7">
                  <c:v>1</c:v>
                </c:pt>
                <c:pt idx="8">
                  <c:v>2</c:v>
                </c:pt>
                <c:pt idx="9">
                  <c:v>0</c:v>
                </c:pt>
                <c:pt idx="10">
                  <c:v>0</c:v>
                </c:pt>
              </c:numCache>
            </c:numRef>
          </c:val>
          <c:extLst>
            <c:ext xmlns:c16="http://schemas.microsoft.com/office/drawing/2014/chart" uri="{C3380CC4-5D6E-409C-BE32-E72D297353CC}">
              <c16:uniqueId val="{00000010-BA22-4FC3-8C29-7ABF958CC2F0}"/>
            </c:ext>
          </c:extLst>
        </c:ser>
        <c:ser>
          <c:idx val="3"/>
          <c:order val="3"/>
          <c:tx>
            <c:strRef>
              <c:f>'Question 11'!$A$10</c:f>
              <c:strCache>
                <c:ptCount val="1"/>
                <c:pt idx="0">
                  <c:v>Sometimes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11'!$B$6:$L$6</c:f>
              <c:strCache>
                <c:ptCount val="11"/>
                <c:pt idx="0">
                  <c:v>Must ship in a box</c:v>
                </c:pt>
                <c:pt idx="1">
                  <c:v>Must be boxed and shipped separately from other items</c:v>
                </c:pt>
                <c:pt idx="2">
                  <c:v>Must ship via trackable courier</c:v>
                </c:pt>
                <c:pt idx="3">
                  <c:v>Must ship via specified insurance amount</c:v>
                </c:pt>
                <c:pt idx="4">
                  <c:v>In library use only (unsupervised)</c:v>
                </c:pt>
                <c:pt idx="5">
                  <c:v>In library use only (supervised, but reading room not required)</c:v>
                </c:pt>
                <c:pt idx="6">
                  <c:v>Special collections reading room use only (supervised)</c:v>
                </c:pt>
                <c:pt idx="7">
                  <c:v>No photocopying/scanning allowed </c:v>
                </c:pt>
                <c:pt idx="8">
                  <c:v>Photocopying/scanning allowed by library staff only</c:v>
                </c:pt>
                <c:pt idx="9">
                  <c:v>No renewals</c:v>
                </c:pt>
                <c:pt idx="10">
                  <c:v>No adhesive label/tape/sticky note may be applied to item</c:v>
                </c:pt>
              </c:strCache>
            </c:strRef>
          </c:cat>
          <c:val>
            <c:numRef>
              <c:f>'Question 11'!$B$10:$L$10</c:f>
              <c:numCache>
                <c:formatCode>General</c:formatCode>
                <c:ptCount val="11"/>
                <c:pt idx="0">
                  <c:v>2</c:v>
                </c:pt>
                <c:pt idx="1">
                  <c:v>3</c:v>
                </c:pt>
                <c:pt idx="2">
                  <c:v>1</c:v>
                </c:pt>
                <c:pt idx="3">
                  <c:v>6</c:v>
                </c:pt>
                <c:pt idx="4">
                  <c:v>3</c:v>
                </c:pt>
                <c:pt idx="5">
                  <c:v>4</c:v>
                </c:pt>
                <c:pt idx="6">
                  <c:v>3</c:v>
                </c:pt>
                <c:pt idx="7">
                  <c:v>7</c:v>
                </c:pt>
                <c:pt idx="8">
                  <c:v>6</c:v>
                </c:pt>
                <c:pt idx="9">
                  <c:v>2</c:v>
                </c:pt>
                <c:pt idx="10">
                  <c:v>1</c:v>
                </c:pt>
              </c:numCache>
            </c:numRef>
          </c:val>
          <c:extLst>
            <c:ext xmlns:c16="http://schemas.microsoft.com/office/drawing/2014/chart" uri="{C3380CC4-5D6E-409C-BE32-E72D297353CC}">
              <c16:uniqueId val="{00000011-BA22-4FC3-8C29-7ABF958CC2F0}"/>
            </c:ext>
          </c:extLst>
        </c:ser>
        <c:ser>
          <c:idx val="4"/>
          <c:order val="4"/>
          <c:tx>
            <c:strRef>
              <c:f>'Question 11'!$A$11</c:f>
              <c:strCache>
                <c:ptCount val="1"/>
                <c:pt idx="0">
                  <c:v>Never</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11'!$B$6:$L$6</c:f>
              <c:strCache>
                <c:ptCount val="11"/>
                <c:pt idx="0">
                  <c:v>Must ship in a box</c:v>
                </c:pt>
                <c:pt idx="1">
                  <c:v>Must be boxed and shipped separately from other items</c:v>
                </c:pt>
                <c:pt idx="2">
                  <c:v>Must ship via trackable courier</c:v>
                </c:pt>
                <c:pt idx="3">
                  <c:v>Must ship via specified insurance amount</c:v>
                </c:pt>
                <c:pt idx="4">
                  <c:v>In library use only (unsupervised)</c:v>
                </c:pt>
                <c:pt idx="5">
                  <c:v>In library use only (supervised, but reading room not required)</c:v>
                </c:pt>
                <c:pt idx="6">
                  <c:v>Special collections reading room use only (supervised)</c:v>
                </c:pt>
                <c:pt idx="7">
                  <c:v>No photocopying/scanning allowed </c:v>
                </c:pt>
                <c:pt idx="8">
                  <c:v>Photocopying/scanning allowed by library staff only</c:v>
                </c:pt>
                <c:pt idx="9">
                  <c:v>No renewals</c:v>
                </c:pt>
                <c:pt idx="10">
                  <c:v>No adhesive label/tape/sticky note may be applied to item</c:v>
                </c:pt>
              </c:strCache>
            </c:strRef>
          </c:cat>
          <c:val>
            <c:numRef>
              <c:f>'Question 11'!$B$11:$L$11</c:f>
              <c:numCache>
                <c:formatCode>General</c:formatCode>
                <c:ptCount val="11"/>
                <c:pt idx="0">
                  <c:v>3</c:v>
                </c:pt>
                <c:pt idx="1">
                  <c:v>6</c:v>
                </c:pt>
                <c:pt idx="2">
                  <c:v>3</c:v>
                </c:pt>
                <c:pt idx="3">
                  <c:v>5</c:v>
                </c:pt>
                <c:pt idx="4">
                  <c:v>13</c:v>
                </c:pt>
                <c:pt idx="5">
                  <c:v>9</c:v>
                </c:pt>
                <c:pt idx="6">
                  <c:v>6</c:v>
                </c:pt>
                <c:pt idx="7">
                  <c:v>6</c:v>
                </c:pt>
                <c:pt idx="8">
                  <c:v>6</c:v>
                </c:pt>
                <c:pt idx="9">
                  <c:v>6</c:v>
                </c:pt>
                <c:pt idx="10">
                  <c:v>4</c:v>
                </c:pt>
              </c:numCache>
            </c:numRef>
          </c:val>
          <c:extLst>
            <c:ext xmlns:c16="http://schemas.microsoft.com/office/drawing/2014/chart" uri="{C3380CC4-5D6E-409C-BE32-E72D297353CC}">
              <c16:uniqueId val="{00000012-BA22-4FC3-8C29-7ABF958CC2F0}"/>
            </c:ext>
          </c:extLst>
        </c:ser>
        <c:dLbls>
          <c:dLblPos val="ctr"/>
          <c:showLegendKey val="0"/>
          <c:showVal val="1"/>
          <c:showCatName val="0"/>
          <c:showSerName val="0"/>
          <c:showPercent val="0"/>
          <c:showBubbleSize val="0"/>
        </c:dLbls>
        <c:gapWidth val="150"/>
        <c:overlap val="100"/>
        <c:axId val="446803136"/>
        <c:axId val="446804384"/>
      </c:barChart>
      <c:catAx>
        <c:axId val="4468031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6804384"/>
        <c:crosses val="autoZero"/>
        <c:auto val="1"/>
        <c:lblAlgn val="ctr"/>
        <c:lblOffset val="100"/>
        <c:noMultiLvlLbl val="0"/>
      </c:catAx>
      <c:valAx>
        <c:axId val="446804384"/>
        <c:scaling>
          <c:orientation val="minMax"/>
        </c:scaling>
        <c:delete val="1"/>
        <c:axPos val="b"/>
        <c:numFmt formatCode="General" sourceLinked="1"/>
        <c:majorTickMark val="none"/>
        <c:minorTickMark val="none"/>
        <c:tickLblPos val="nextTo"/>
        <c:crossAx val="446803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'Question 12'!$B$2</c:f>
              <c:strCache>
                <c:ptCount val="1"/>
                <c:pt idx="0">
                  <c:v>Number of responses: 41</c:v>
                </c:pt>
              </c:strCache>
            </c:strRef>
          </c:tx>
          <c:spPr>
            <a:solidFill>
              <a:schemeClr val="accent1"/>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12'!$A$3:$A$8</c:f>
              <c:strCache>
                <c:ptCount val="6"/>
                <c:pt idx="0">
                  <c:v>Other, please explain</c:v>
                </c:pt>
                <c:pt idx="1">
                  <c:v>National postal service</c:v>
                </c:pt>
                <c:pt idx="2">
                  <c:v>DHL</c:v>
                </c:pt>
                <c:pt idx="3">
                  <c:v>FedEx</c:v>
                </c:pt>
                <c:pt idx="4">
                  <c:v>UPS</c:v>
                </c:pt>
                <c:pt idx="5">
                  <c:v>We do not loan</c:v>
                </c:pt>
              </c:strCache>
            </c:strRef>
          </c:cat>
          <c:val>
            <c:numRef>
              <c:f>'Question 12'!$B$3:$B$8</c:f>
              <c:numCache>
                <c:formatCode>General</c:formatCode>
                <c:ptCount val="6"/>
                <c:pt idx="0">
                  <c:v>3</c:v>
                </c:pt>
                <c:pt idx="1">
                  <c:v>0</c:v>
                </c:pt>
                <c:pt idx="2">
                  <c:v>0</c:v>
                </c:pt>
                <c:pt idx="3">
                  <c:v>7</c:v>
                </c:pt>
                <c:pt idx="4">
                  <c:v>10</c:v>
                </c:pt>
                <c:pt idx="5">
                  <c:v>21</c:v>
                </c:pt>
              </c:numCache>
            </c:numRef>
          </c:val>
          <c:extLst>
            <c:ext xmlns:c16="http://schemas.microsoft.com/office/drawing/2014/chart" uri="{C3380CC4-5D6E-409C-BE32-E72D297353CC}">
              <c16:uniqueId val="{00000000-F8B7-418E-889A-2DB7EE04C20A}"/>
            </c:ext>
          </c:extLst>
        </c:ser>
        <c:dLbls>
          <c:showLegendKey val="0"/>
          <c:showVal val="0"/>
          <c:showCatName val="0"/>
          <c:showSerName val="0"/>
          <c:showPercent val="0"/>
          <c:showBubbleSize val="0"/>
        </c:dLbls>
        <c:gapWidth val="150"/>
        <c:axId val="493744192"/>
        <c:axId val="272383984"/>
      </c:barChart>
      <c:catAx>
        <c:axId val="493744192"/>
        <c:scaling>
          <c:orientation val="maxMin"/>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2383984"/>
        <c:crosses val="autoZero"/>
        <c:auto val="1"/>
        <c:lblAlgn val="ctr"/>
        <c:lblOffset val="100"/>
        <c:noMultiLvlLbl val="0"/>
      </c:catAx>
      <c:valAx>
        <c:axId val="272383984"/>
        <c:scaling>
          <c:orientation val="minMax"/>
        </c:scaling>
        <c:delete val="0"/>
        <c:axPos val="r"/>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37441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explosion val="2"/>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4C5A-4919-A8DF-BA455052ACFC}"/>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4C5A-4919-A8DF-BA455052ACFC}"/>
              </c:ext>
            </c:extLst>
          </c:dPt>
          <c:dLbls>
            <c:dLbl>
              <c:idx val="0"/>
              <c:layout>
                <c:manualLayout>
                  <c:x val="-0.17145123802295797"/>
                  <c:y val="-0.26003224684372861"/>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bg1">
                          <a:lumMod val="85000"/>
                        </a:schemeClr>
                      </a:solidFill>
                      <a:latin typeface="+mn-lt"/>
                      <a:ea typeface="+mn-ea"/>
                      <a:cs typeface="+mn-cs"/>
                    </a:defRPr>
                  </a:pPr>
                  <a:endParaRPr lang="en-US"/>
                </a:p>
              </c:txPr>
              <c:dLblPos val="bestFit"/>
              <c:showLegendKey val="0"/>
              <c:showVal val="1"/>
              <c:showCatName val="0"/>
              <c:showSerName val="0"/>
              <c:showPercent val="1"/>
              <c:showBubbleSize val="0"/>
              <c:separator>
</c:separator>
              <c:extLst>
                <c:ext xmlns:c15="http://schemas.microsoft.com/office/drawing/2012/chart" uri="{CE6537A1-D6FC-4f65-9D91-7224C49458BB}">
                  <c15:layout>
                    <c:manualLayout>
                      <c:w val="0.23607983113556588"/>
                      <c:h val="0.29758680922373709"/>
                    </c:manualLayout>
                  </c15:layout>
                </c:ext>
                <c:ext xmlns:c16="http://schemas.microsoft.com/office/drawing/2014/chart" uri="{C3380CC4-5D6E-409C-BE32-E72D297353CC}">
                  <c16:uniqueId val="{00000001-4C5A-4919-A8DF-BA455052ACFC}"/>
                </c:ext>
              </c:extLst>
            </c:dLbl>
            <c:dLbl>
              <c:idx val="1"/>
              <c:layout>
                <c:manualLayout>
                  <c:x val="0.14206835214875249"/>
                  <c:y val="3.7337361231853085E-2"/>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bg1">
                          <a:lumMod val="85000"/>
                        </a:schemeClr>
                      </a:solidFill>
                      <a:latin typeface="+mn-lt"/>
                      <a:ea typeface="+mn-ea"/>
                      <a:cs typeface="+mn-cs"/>
                    </a:defRPr>
                  </a:pPr>
                  <a:endParaRPr lang="en-US"/>
                </a:p>
              </c:txPr>
              <c:dLblPos val="bestFit"/>
              <c:showLegendKey val="0"/>
              <c:showVal val="1"/>
              <c:showCatName val="0"/>
              <c:showSerName val="0"/>
              <c:showPercent val="1"/>
              <c:showBubbleSize val="0"/>
              <c:separator>
</c:separator>
              <c:extLst>
                <c:ext xmlns:c15="http://schemas.microsoft.com/office/drawing/2012/chart" uri="{CE6537A1-D6FC-4f65-9D91-7224C49458BB}">
                  <c15:layout>
                    <c:manualLayout>
                      <c:w val="0.17593942699933593"/>
                      <c:h val="0.28566305757927168"/>
                    </c:manualLayout>
                  </c15:layout>
                </c:ext>
                <c:ext xmlns:c16="http://schemas.microsoft.com/office/drawing/2014/chart" uri="{C3380CC4-5D6E-409C-BE32-E72D297353CC}">
                  <c16:uniqueId val="{00000003-4C5A-4919-A8DF-BA455052ACF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lumMod val="85000"/>
                      </a:schemeClr>
                    </a:solidFill>
                    <a:latin typeface="+mn-lt"/>
                    <a:ea typeface="+mn-ea"/>
                    <a:cs typeface="+mn-cs"/>
                  </a:defRPr>
                </a:pPr>
                <a:endParaRPr lang="en-US"/>
              </a:p>
            </c:txPr>
            <c:dLblPos val="ctr"/>
            <c:showLegendKey val="0"/>
            <c:showVal val="1"/>
            <c:showCatName val="1"/>
            <c:showSerName val="0"/>
            <c:showPercent val="1"/>
            <c:showBubbleSize val="0"/>
            <c:separator>
</c:separator>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'Question 2'!$A$2:$B$2</c:f>
              <c:strCache>
                <c:ptCount val="2"/>
                <c:pt idx="0">
                  <c:v>Yes
                       Number of responses: 53
</c:v>
                </c:pt>
                <c:pt idx="1">
                  <c:v>No
</c:v>
                </c:pt>
              </c:strCache>
            </c:strRef>
          </c:cat>
          <c:val>
            <c:numRef>
              <c:f>'Question 2'!$A$3:$B$3</c:f>
              <c:numCache>
                <c:formatCode>General</c:formatCode>
                <c:ptCount val="2"/>
                <c:pt idx="0">
                  <c:v>45</c:v>
                </c:pt>
                <c:pt idx="1">
                  <c:v>8</c:v>
                </c:pt>
              </c:numCache>
            </c:numRef>
          </c:val>
          <c:extLst>
            <c:ext xmlns:c16="http://schemas.microsoft.com/office/drawing/2014/chart" uri="{C3380CC4-5D6E-409C-BE32-E72D297353CC}">
              <c16:uniqueId val="{00000004-4C5A-4919-A8DF-BA455052ACFC}"/>
            </c:ext>
          </c:extLst>
        </c:ser>
        <c:dLbls>
          <c:showLegendKey val="0"/>
          <c:showVal val="0"/>
          <c:showCatName val="1"/>
          <c:showSerName val="0"/>
          <c:showPercent val="1"/>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900" b="0" i="0" u="none" strike="noStrike" kern="1200" baseline="0">
                <a:solidFill>
                  <a:srgbClr val="5E6262"/>
                </a:solidFill>
                <a:latin typeface="+mn-lt"/>
                <a:ea typeface="+mn-ea"/>
                <a:cs typeface="+mn-cs"/>
              </a:defRPr>
            </a:pPr>
            <a:endParaRPr lang="en-US"/>
          </a:p>
        </c:txPr>
      </c:legendEntry>
      <c:legendEntry>
        <c:idx val="1"/>
        <c:txPr>
          <a:bodyPr rot="0" spcFirstLastPara="1" vertOverflow="ellipsis" vert="horz" wrap="square" anchor="ctr" anchorCtr="1"/>
          <a:lstStyle/>
          <a:p>
            <a:pPr>
              <a:defRPr sz="900" b="0" i="0" u="none" strike="noStrike" kern="1200" baseline="0">
                <a:solidFill>
                  <a:srgbClr val="5E6262"/>
                </a:solidFill>
                <a:latin typeface="+mn-lt"/>
                <a:ea typeface="+mn-ea"/>
                <a:cs typeface="+mn-cs"/>
              </a:defRPr>
            </a:pPr>
            <a:endParaRPr lang="en-US"/>
          </a:p>
        </c:txPr>
      </c:legendEntry>
      <c:layout>
        <c:manualLayout>
          <c:xMode val="edge"/>
          <c:yMode val="edge"/>
          <c:x val="0.15397163456977517"/>
          <c:y val="0.87061531902493894"/>
          <c:w val="0.69808059007684276"/>
          <c:h val="8.841753372397281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'Question 3'!$B$1</c:f>
              <c:strCache>
                <c:ptCount val="1"/>
                <c:pt idx="0">
                  <c:v>Number of responses: 61
Number of respondents: 50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3'!$A$2:$A$8</c:f>
              <c:strCache>
                <c:ptCount val="7"/>
                <c:pt idx="0">
                  <c:v>Other, explain</c:v>
                </c:pt>
                <c:pt idx="1">
                  <c:v>Not applicable</c:v>
                </c:pt>
                <c:pt idx="2">
                  <c:v>Special collections manage all requests they receive</c:v>
                </c:pt>
                <c:pt idx="3">
                  <c:v>Some but not all units route requests to ILL</c:v>
                </c:pt>
                <c:pt idx="4">
                  <c:v>Digitization requests routed to ILL</c:v>
                </c:pt>
                <c:pt idx="5">
                  <c:v>Copies routed to ILL</c:v>
                </c:pt>
                <c:pt idx="6">
                  <c:v>Loans routed to ILL</c:v>
                </c:pt>
              </c:strCache>
            </c:strRef>
          </c:cat>
          <c:val>
            <c:numRef>
              <c:f>'Question 3'!$B$2:$B$8</c:f>
              <c:numCache>
                <c:formatCode>General</c:formatCode>
                <c:ptCount val="7"/>
                <c:pt idx="0">
                  <c:v>7</c:v>
                </c:pt>
                <c:pt idx="1">
                  <c:v>5</c:v>
                </c:pt>
                <c:pt idx="2">
                  <c:v>24</c:v>
                </c:pt>
                <c:pt idx="3">
                  <c:v>10</c:v>
                </c:pt>
                <c:pt idx="4">
                  <c:v>4</c:v>
                </c:pt>
                <c:pt idx="5">
                  <c:v>6</c:v>
                </c:pt>
                <c:pt idx="6">
                  <c:v>5</c:v>
                </c:pt>
              </c:numCache>
            </c:numRef>
          </c:val>
          <c:extLst>
            <c:ext xmlns:c16="http://schemas.microsoft.com/office/drawing/2014/chart" uri="{C3380CC4-5D6E-409C-BE32-E72D297353CC}">
              <c16:uniqueId val="{00000000-24FB-4F8C-8A65-F866FB06A6E5}"/>
            </c:ext>
          </c:extLst>
        </c:ser>
        <c:dLbls>
          <c:showLegendKey val="0"/>
          <c:showVal val="1"/>
          <c:showCatName val="0"/>
          <c:showSerName val="0"/>
          <c:showPercent val="0"/>
          <c:showBubbleSize val="0"/>
        </c:dLbls>
        <c:gapWidth val="150"/>
        <c:axId val="279106320"/>
        <c:axId val="279107568"/>
      </c:barChart>
      <c:catAx>
        <c:axId val="279106320"/>
        <c:scaling>
          <c:orientation val="maxMin"/>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9107568"/>
        <c:crosses val="autoZero"/>
        <c:auto val="1"/>
        <c:lblAlgn val="ctr"/>
        <c:lblOffset val="100"/>
        <c:noMultiLvlLbl val="0"/>
      </c:catAx>
      <c:valAx>
        <c:axId val="279107568"/>
        <c:scaling>
          <c:orientation val="minMax"/>
        </c:scaling>
        <c:delete val="0"/>
        <c:axPos val="r"/>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91063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824186344040704"/>
          <c:y val="9.8091110436723541E-2"/>
          <c:w val="0.61941740687344593"/>
          <c:h val="0.76437932368416905"/>
        </c:manualLayout>
      </c:layout>
      <c:barChart>
        <c:barDir val="bar"/>
        <c:grouping val="clustered"/>
        <c:varyColors val="0"/>
        <c:ser>
          <c:idx val="0"/>
          <c:order val="0"/>
          <c:tx>
            <c:strRef>
              <c:f>'Question 4'!$B$1</c:f>
              <c:strCache>
                <c:ptCount val="1"/>
                <c:pt idx="0">
                  <c:v>Number of responses: 45</c:v>
                </c:pt>
              </c:strCache>
            </c:strRef>
          </c:tx>
          <c:spPr>
            <a:solidFill>
              <a:schemeClr val="accent1"/>
            </a:solidFill>
            <a:ln>
              <a:noFill/>
            </a:ln>
            <a:effectLst/>
          </c:spPr>
          <c:invertIfNegative val="0"/>
          <c:dLbls>
            <c:numFmt formatCode="General"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4'!$A$2:$A$14</c:f>
              <c:strCache>
                <c:ptCount val="13"/>
                <c:pt idx="0">
                  <c:v>0 (We have no special collections)</c:v>
                </c:pt>
                <c:pt idx="1">
                  <c:v>1 unit</c:v>
                </c:pt>
                <c:pt idx="2">
                  <c:v>2 units</c:v>
                </c:pt>
                <c:pt idx="3">
                  <c:v>3 units</c:v>
                </c:pt>
                <c:pt idx="4">
                  <c:v>4 units</c:v>
                </c:pt>
                <c:pt idx="5">
                  <c:v>5 units</c:v>
                </c:pt>
                <c:pt idx="6">
                  <c:v>6 units</c:v>
                </c:pt>
                <c:pt idx="7">
                  <c:v>7 units</c:v>
                </c:pt>
                <c:pt idx="8">
                  <c:v>8 units</c:v>
                </c:pt>
                <c:pt idx="9">
                  <c:v>9 units</c:v>
                </c:pt>
                <c:pt idx="10">
                  <c:v>10 units</c:v>
                </c:pt>
                <c:pt idx="11">
                  <c:v>&gt;10 units</c:v>
                </c:pt>
                <c:pt idx="12">
                  <c:v>We do not fill copy requests from special collections units</c:v>
                </c:pt>
              </c:strCache>
            </c:strRef>
          </c:cat>
          <c:val>
            <c:numRef>
              <c:f>'Question 4'!$B$2:$B$14</c:f>
              <c:numCache>
                <c:formatCode>General</c:formatCode>
                <c:ptCount val="13"/>
                <c:pt idx="0">
                  <c:v>6</c:v>
                </c:pt>
                <c:pt idx="1">
                  <c:v>21</c:v>
                </c:pt>
                <c:pt idx="2">
                  <c:v>4</c:v>
                </c:pt>
                <c:pt idx="3">
                  <c:v>1</c:v>
                </c:pt>
                <c:pt idx="4">
                  <c:v>2</c:v>
                </c:pt>
                <c:pt idx="5">
                  <c:v>1</c:v>
                </c:pt>
                <c:pt idx="6">
                  <c:v>0</c:v>
                </c:pt>
                <c:pt idx="7">
                  <c:v>1</c:v>
                </c:pt>
                <c:pt idx="8">
                  <c:v>1</c:v>
                </c:pt>
                <c:pt idx="9">
                  <c:v>0</c:v>
                </c:pt>
                <c:pt idx="10">
                  <c:v>0</c:v>
                </c:pt>
                <c:pt idx="11">
                  <c:v>2</c:v>
                </c:pt>
                <c:pt idx="12">
                  <c:v>6</c:v>
                </c:pt>
              </c:numCache>
            </c:numRef>
          </c:val>
          <c:extLst>
            <c:ext xmlns:c16="http://schemas.microsoft.com/office/drawing/2014/chart" uri="{C3380CC4-5D6E-409C-BE32-E72D297353CC}">
              <c16:uniqueId val="{00000000-C83F-4B00-879D-138AA2164FFA}"/>
            </c:ext>
          </c:extLst>
        </c:ser>
        <c:dLbls>
          <c:showLegendKey val="0"/>
          <c:showVal val="1"/>
          <c:showCatName val="0"/>
          <c:showSerName val="0"/>
          <c:showPercent val="0"/>
          <c:showBubbleSize val="0"/>
        </c:dLbls>
        <c:gapWidth val="150"/>
        <c:overlap val="-25"/>
        <c:axId val="277842896"/>
        <c:axId val="277843728"/>
      </c:barChart>
      <c:catAx>
        <c:axId val="2778428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0"/>
          <a:lstStyle/>
          <a:p>
            <a:pPr>
              <a:defRPr sz="900" b="0" i="0" u="none" strike="noStrike" kern="1200" baseline="0">
                <a:solidFill>
                  <a:schemeClr val="tx1">
                    <a:lumMod val="65000"/>
                    <a:lumOff val="35000"/>
                  </a:schemeClr>
                </a:solidFill>
                <a:latin typeface="+mn-lt"/>
                <a:ea typeface="+mn-ea"/>
                <a:cs typeface="+mn-cs"/>
              </a:defRPr>
            </a:pPr>
            <a:endParaRPr lang="en-US"/>
          </a:p>
        </c:txPr>
        <c:crossAx val="277843728"/>
        <c:crosses val="autoZero"/>
        <c:auto val="1"/>
        <c:lblAlgn val="ctr"/>
        <c:lblOffset val="0"/>
        <c:noMultiLvlLbl val="0"/>
      </c:catAx>
      <c:valAx>
        <c:axId val="277843728"/>
        <c:scaling>
          <c:orientation val="minMax"/>
        </c:scaling>
        <c:delete val="1"/>
        <c:axPos val="t"/>
        <c:numFmt formatCode="General" sourceLinked="1"/>
        <c:majorTickMark val="none"/>
        <c:minorTickMark val="none"/>
        <c:tickLblPos val="nextTo"/>
        <c:crossAx val="277842896"/>
        <c:crosses val="autoZero"/>
        <c:crossBetween val="between"/>
      </c:valAx>
      <c:spPr>
        <a:noFill/>
        <a:ln>
          <a:solidFill>
            <a:schemeClr val="bg1"/>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bg1"/>
      </a:solid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742124204955289"/>
          <c:y val="3.844474098234156E-2"/>
          <c:w val="0.51257875795044716"/>
          <c:h val="0.84639743606325857"/>
        </c:manualLayout>
      </c:layout>
      <c:barChart>
        <c:barDir val="bar"/>
        <c:grouping val="clustered"/>
        <c:varyColors val="0"/>
        <c:ser>
          <c:idx val="0"/>
          <c:order val="0"/>
          <c:tx>
            <c:strRef>
              <c:f>'Question 5'!$B$1</c:f>
              <c:strCache>
                <c:ptCount val="1"/>
                <c:pt idx="0">
                  <c:v>Number of responses: 45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5'!$A$2:$A$7</c:f>
              <c:strCache>
                <c:ptCount val="6"/>
                <c:pt idx="0">
                  <c:v>ILL lending staff who have access to the items and also scan and deliver</c:v>
                </c:pt>
                <c:pt idx="1">
                  <c:v>Special collections staff if the requesting library contacts them directly</c:v>
                </c:pt>
                <c:pt idx="2">
                  <c:v>ILL lending and special collection staff work cooperatively to pull, assess, scan, or deliver the copy</c:v>
                </c:pt>
                <c:pt idx="3">
                  <c:v>It varies among our special collections units</c:v>
                </c:pt>
                <c:pt idx="4">
                  <c:v>Not applicable (copy requests are not filled from our special collections)</c:v>
                </c:pt>
                <c:pt idx="5">
                  <c:v>Other, please explain</c:v>
                </c:pt>
              </c:strCache>
            </c:strRef>
          </c:cat>
          <c:val>
            <c:numRef>
              <c:f>'Question 5'!$B$2:$B$7</c:f>
              <c:numCache>
                <c:formatCode>General</c:formatCode>
                <c:ptCount val="6"/>
                <c:pt idx="0">
                  <c:v>8</c:v>
                </c:pt>
                <c:pt idx="1">
                  <c:v>3</c:v>
                </c:pt>
                <c:pt idx="2">
                  <c:v>20</c:v>
                </c:pt>
                <c:pt idx="3">
                  <c:v>7</c:v>
                </c:pt>
                <c:pt idx="4">
                  <c:v>5</c:v>
                </c:pt>
                <c:pt idx="5">
                  <c:v>3</c:v>
                </c:pt>
              </c:numCache>
            </c:numRef>
          </c:val>
          <c:extLst>
            <c:ext xmlns:c16="http://schemas.microsoft.com/office/drawing/2014/chart" uri="{C3380CC4-5D6E-409C-BE32-E72D297353CC}">
              <c16:uniqueId val="{00000000-5426-4423-8BF3-D836C56FAACC}"/>
            </c:ext>
          </c:extLst>
        </c:ser>
        <c:dLbls>
          <c:showLegendKey val="0"/>
          <c:showVal val="1"/>
          <c:showCatName val="0"/>
          <c:showSerName val="0"/>
          <c:showPercent val="0"/>
          <c:showBubbleSize val="0"/>
        </c:dLbls>
        <c:gapWidth val="150"/>
        <c:overlap val="-25"/>
        <c:axId val="367108416"/>
        <c:axId val="367110912"/>
      </c:barChart>
      <c:catAx>
        <c:axId val="3671084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0"/>
          <a:lstStyle/>
          <a:p>
            <a:pPr>
              <a:defRPr sz="900" b="0" i="0" u="none" strike="noStrike" kern="1200" baseline="0">
                <a:solidFill>
                  <a:schemeClr val="tx1">
                    <a:lumMod val="65000"/>
                    <a:lumOff val="35000"/>
                  </a:schemeClr>
                </a:solidFill>
                <a:latin typeface="+mn-lt"/>
                <a:ea typeface="+mn-ea"/>
                <a:cs typeface="+mn-cs"/>
              </a:defRPr>
            </a:pPr>
            <a:endParaRPr lang="en-US"/>
          </a:p>
        </c:txPr>
        <c:crossAx val="367110912"/>
        <c:crosses val="autoZero"/>
        <c:auto val="0"/>
        <c:lblAlgn val="ctr"/>
        <c:lblOffset val="0"/>
        <c:noMultiLvlLbl val="0"/>
      </c:catAx>
      <c:valAx>
        <c:axId val="367110912"/>
        <c:scaling>
          <c:orientation val="minMax"/>
        </c:scaling>
        <c:delete val="1"/>
        <c:axPos val="t"/>
        <c:numFmt formatCode="General" sourceLinked="1"/>
        <c:majorTickMark val="none"/>
        <c:minorTickMark val="none"/>
        <c:tickLblPos val="nextTo"/>
        <c:crossAx val="3671084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'Question 6'!$J$1</c:f>
              <c:strCache>
                <c:ptCount val="1"/>
                <c:pt idx="0">
                  <c:v>Number of responses: 172
Total number of respondents: 45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6'!$I$2:$I$13</c:f>
              <c:strCache>
                <c:ptCount val="12"/>
                <c:pt idx="0">
                  <c:v>Other, please explain</c:v>
                </c:pt>
                <c:pt idx="1">
                  <c:v>We do not fill copy requests from special collections</c:v>
                </c:pt>
                <c:pt idx="2">
                  <c:v>For-profit entities</c:v>
                </c:pt>
                <c:pt idx="3">
                  <c:v>Any foreign library</c:v>
                </c:pt>
                <c:pt idx="4">
                  <c:v>Any domestic library</c:v>
                </c:pt>
                <c:pt idx="5">
                  <c:v>OCLC SHARES foreign libraries</c:v>
                </c:pt>
                <c:pt idx="6">
                  <c:v>Any art/museum library</c:v>
                </c:pt>
                <c:pt idx="7">
                  <c:v>Any academic library</c:v>
                </c:pt>
                <c:pt idx="8">
                  <c:v>OCLC SHARES art/museum libraries</c:v>
                </c:pt>
                <c:pt idx="9">
                  <c:v>OCLC SHARES domestic libraries</c:v>
                </c:pt>
                <c:pt idx="10">
                  <c:v>Statewide or regional consortium</c:v>
                </c:pt>
                <c:pt idx="11">
                  <c:v>Any requesting library</c:v>
                </c:pt>
              </c:strCache>
            </c:strRef>
          </c:cat>
          <c:val>
            <c:numRef>
              <c:f>'Question 6'!$J$2:$J$13</c:f>
              <c:numCache>
                <c:formatCode>General</c:formatCode>
                <c:ptCount val="12"/>
                <c:pt idx="0">
                  <c:v>4</c:v>
                </c:pt>
                <c:pt idx="1">
                  <c:v>7</c:v>
                </c:pt>
                <c:pt idx="2">
                  <c:v>8</c:v>
                </c:pt>
                <c:pt idx="3">
                  <c:v>14</c:v>
                </c:pt>
                <c:pt idx="4">
                  <c:v>14</c:v>
                </c:pt>
                <c:pt idx="5">
                  <c:v>14</c:v>
                </c:pt>
                <c:pt idx="6">
                  <c:v>15</c:v>
                </c:pt>
                <c:pt idx="7">
                  <c:v>15</c:v>
                </c:pt>
                <c:pt idx="8">
                  <c:v>15</c:v>
                </c:pt>
                <c:pt idx="9">
                  <c:v>15</c:v>
                </c:pt>
                <c:pt idx="10">
                  <c:v>15</c:v>
                </c:pt>
                <c:pt idx="11">
                  <c:v>36</c:v>
                </c:pt>
              </c:numCache>
            </c:numRef>
          </c:val>
          <c:extLst>
            <c:ext xmlns:c16="http://schemas.microsoft.com/office/drawing/2014/chart" uri="{C3380CC4-5D6E-409C-BE32-E72D297353CC}">
              <c16:uniqueId val="{00000000-0124-4E2E-AE2F-96CD674C6E1E}"/>
            </c:ext>
          </c:extLst>
        </c:ser>
        <c:dLbls>
          <c:dLblPos val="outEnd"/>
          <c:showLegendKey val="0"/>
          <c:showVal val="1"/>
          <c:showCatName val="0"/>
          <c:showSerName val="0"/>
          <c:showPercent val="0"/>
          <c:showBubbleSize val="0"/>
        </c:dLbls>
        <c:gapWidth val="182"/>
        <c:axId val="271888448"/>
        <c:axId val="271890528"/>
      </c:barChart>
      <c:catAx>
        <c:axId val="2718884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1890528"/>
        <c:crosses val="autoZero"/>
        <c:auto val="1"/>
        <c:lblAlgn val="ctr"/>
        <c:lblOffset val="100"/>
        <c:noMultiLvlLbl val="0"/>
      </c:catAx>
      <c:valAx>
        <c:axId val="271890528"/>
        <c:scaling>
          <c:orientation val="minMax"/>
        </c:scaling>
        <c:delete val="1"/>
        <c:axPos val="b"/>
        <c:numFmt formatCode="General" sourceLinked="1"/>
        <c:majorTickMark val="none"/>
        <c:minorTickMark val="none"/>
        <c:tickLblPos val="nextTo"/>
        <c:crossAx val="271888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709004273891158"/>
          <c:y val="3.8545778423303832E-2"/>
          <c:w val="0.53290995726108847"/>
          <c:h val="0.84599374989997966"/>
        </c:manualLayout>
      </c:layout>
      <c:barChart>
        <c:barDir val="bar"/>
        <c:grouping val="clustered"/>
        <c:varyColors val="0"/>
        <c:ser>
          <c:idx val="0"/>
          <c:order val="0"/>
          <c:tx>
            <c:strRef>
              <c:f>'Question 7'!$B$1</c:f>
              <c:strCache>
                <c:ptCount val="1"/>
                <c:pt idx="0">
                  <c:v>Number of responses: 45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7'!$A$2:$A$7</c:f>
              <c:strCache>
                <c:ptCount val="6"/>
                <c:pt idx="0">
                  <c:v>Other, please explain</c:v>
                </c:pt>
                <c:pt idx="1">
                  <c:v>No, we do not digitize entire special collections work to fill ILL requests</c:v>
                </c:pt>
                <c:pt idx="2">
                  <c:v>Yes, but the requesting library must contact our digitization office directly</c:v>
                </c:pt>
                <c:pt idx="3">
                  <c:v>Yes, but the requesting library must contact special collections directly</c:v>
                </c:pt>
                <c:pt idx="4">
                  <c:v>Yes, the ILL lending staff scan the entire work if the piece is in acceptable condition and pages within our limits</c:v>
                </c:pt>
                <c:pt idx="5">
                  <c:v>Yes, with the ILL office, special collections, and/or digitization office working together</c:v>
                </c:pt>
              </c:strCache>
            </c:strRef>
          </c:cat>
          <c:val>
            <c:numRef>
              <c:f>'Question 7'!$B$2:$B$7</c:f>
              <c:numCache>
                <c:formatCode>General</c:formatCode>
                <c:ptCount val="6"/>
                <c:pt idx="0">
                  <c:v>6</c:v>
                </c:pt>
                <c:pt idx="1">
                  <c:v>21</c:v>
                </c:pt>
                <c:pt idx="2">
                  <c:v>0</c:v>
                </c:pt>
                <c:pt idx="3">
                  <c:v>0</c:v>
                </c:pt>
                <c:pt idx="4">
                  <c:v>8</c:v>
                </c:pt>
                <c:pt idx="5">
                  <c:v>10</c:v>
                </c:pt>
              </c:numCache>
            </c:numRef>
          </c:val>
          <c:extLst>
            <c:ext xmlns:c16="http://schemas.microsoft.com/office/drawing/2014/chart" uri="{C3380CC4-5D6E-409C-BE32-E72D297353CC}">
              <c16:uniqueId val="{00000000-8679-4526-8B88-DFF6214928A1}"/>
            </c:ext>
          </c:extLst>
        </c:ser>
        <c:dLbls>
          <c:dLblPos val="outEnd"/>
          <c:showLegendKey val="0"/>
          <c:showVal val="1"/>
          <c:showCatName val="0"/>
          <c:showSerName val="0"/>
          <c:showPercent val="0"/>
          <c:showBubbleSize val="0"/>
        </c:dLbls>
        <c:gapWidth val="182"/>
        <c:axId val="422169376"/>
        <c:axId val="422171040"/>
      </c:barChart>
      <c:catAx>
        <c:axId val="4221693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0"/>
          <a:lstStyle/>
          <a:p>
            <a:pPr>
              <a:defRPr sz="900" b="0" i="0" u="none" strike="noStrike" kern="1200" baseline="0">
                <a:solidFill>
                  <a:schemeClr val="tx1">
                    <a:lumMod val="65000"/>
                    <a:lumOff val="35000"/>
                  </a:schemeClr>
                </a:solidFill>
                <a:latin typeface="+mn-lt"/>
                <a:ea typeface="+mn-ea"/>
                <a:cs typeface="+mn-cs"/>
              </a:defRPr>
            </a:pPr>
            <a:endParaRPr lang="en-US"/>
          </a:p>
        </c:txPr>
        <c:crossAx val="422171040"/>
        <c:crosses val="autoZero"/>
        <c:auto val="0"/>
        <c:lblAlgn val="ctr"/>
        <c:lblOffset val="100"/>
        <c:noMultiLvlLbl val="0"/>
      </c:catAx>
      <c:valAx>
        <c:axId val="422171040"/>
        <c:scaling>
          <c:orientation val="minMax"/>
        </c:scaling>
        <c:delete val="1"/>
        <c:axPos val="b"/>
        <c:numFmt formatCode="General" sourceLinked="1"/>
        <c:majorTickMark val="none"/>
        <c:minorTickMark val="none"/>
        <c:tickLblPos val="low"/>
        <c:crossAx val="422169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'Question 8'!$B$1</c:f>
              <c:strCache>
                <c:ptCount val="1"/>
                <c:pt idx="0">
                  <c:v>Number of responses: 45</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8'!$A$2:$A$14</c:f>
              <c:strCache>
                <c:ptCount val="13"/>
                <c:pt idx="0">
                  <c:v>We do not fill loan requests from special collections</c:v>
                </c:pt>
                <c:pt idx="1">
                  <c:v>&gt; 10 units</c:v>
                </c:pt>
                <c:pt idx="2">
                  <c:v>10 units</c:v>
                </c:pt>
                <c:pt idx="3">
                  <c:v>9 units</c:v>
                </c:pt>
                <c:pt idx="4">
                  <c:v>8 units</c:v>
                </c:pt>
                <c:pt idx="5">
                  <c:v>7 units</c:v>
                </c:pt>
                <c:pt idx="6">
                  <c:v>6 units</c:v>
                </c:pt>
                <c:pt idx="7">
                  <c:v>5 units</c:v>
                </c:pt>
                <c:pt idx="8">
                  <c:v>4 units</c:v>
                </c:pt>
                <c:pt idx="9">
                  <c:v>3 units</c:v>
                </c:pt>
                <c:pt idx="10">
                  <c:v>2 units</c:v>
                </c:pt>
                <c:pt idx="11">
                  <c:v>1 unit</c:v>
                </c:pt>
                <c:pt idx="12">
                  <c:v>0 ( We have no special collections units)</c:v>
                </c:pt>
              </c:strCache>
            </c:strRef>
          </c:cat>
          <c:val>
            <c:numRef>
              <c:f>'Question 8'!$B$2:$B$14</c:f>
              <c:numCache>
                <c:formatCode>General</c:formatCode>
                <c:ptCount val="13"/>
                <c:pt idx="0">
                  <c:v>22</c:v>
                </c:pt>
                <c:pt idx="1">
                  <c:v>2</c:v>
                </c:pt>
                <c:pt idx="2">
                  <c:v>0</c:v>
                </c:pt>
                <c:pt idx="3">
                  <c:v>0</c:v>
                </c:pt>
                <c:pt idx="4">
                  <c:v>1</c:v>
                </c:pt>
                <c:pt idx="5">
                  <c:v>0</c:v>
                </c:pt>
                <c:pt idx="6">
                  <c:v>2</c:v>
                </c:pt>
                <c:pt idx="7">
                  <c:v>0</c:v>
                </c:pt>
                <c:pt idx="8">
                  <c:v>0</c:v>
                </c:pt>
                <c:pt idx="9">
                  <c:v>0</c:v>
                </c:pt>
                <c:pt idx="10">
                  <c:v>1</c:v>
                </c:pt>
                <c:pt idx="11">
                  <c:v>12</c:v>
                </c:pt>
                <c:pt idx="12">
                  <c:v>5</c:v>
                </c:pt>
              </c:numCache>
            </c:numRef>
          </c:val>
          <c:extLst>
            <c:ext xmlns:c16="http://schemas.microsoft.com/office/drawing/2014/chart" uri="{C3380CC4-5D6E-409C-BE32-E72D297353CC}">
              <c16:uniqueId val="{00000000-5DF1-42CB-B699-4298DE2AA82C}"/>
            </c:ext>
          </c:extLst>
        </c:ser>
        <c:dLbls>
          <c:dLblPos val="outEnd"/>
          <c:showLegendKey val="0"/>
          <c:showVal val="1"/>
          <c:showCatName val="0"/>
          <c:showSerName val="0"/>
          <c:showPercent val="0"/>
          <c:showBubbleSize val="0"/>
        </c:dLbls>
        <c:gapWidth val="182"/>
        <c:axId val="441112496"/>
        <c:axId val="258479088"/>
      </c:barChart>
      <c:catAx>
        <c:axId val="4411124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58479088"/>
        <c:crosses val="autoZero"/>
        <c:auto val="1"/>
        <c:lblAlgn val="ctr"/>
        <c:lblOffset val="100"/>
        <c:noMultiLvlLbl val="0"/>
      </c:catAx>
      <c:valAx>
        <c:axId val="258479088"/>
        <c:scaling>
          <c:orientation val="minMax"/>
        </c:scaling>
        <c:delete val="1"/>
        <c:axPos val="b"/>
        <c:numFmt formatCode="General" sourceLinked="1"/>
        <c:majorTickMark val="none"/>
        <c:minorTickMark val="none"/>
        <c:tickLblPos val="nextTo"/>
        <c:crossAx val="441112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'Question 9'!$B$1</c:f>
              <c:strCache>
                <c:ptCount val="1"/>
                <c:pt idx="0">
                  <c:v>Number of responses: 44</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9'!$A$2:$A$7</c:f>
              <c:strCache>
                <c:ptCount val="6"/>
                <c:pt idx="0">
                  <c:v>Other, please explain</c:v>
                </c:pt>
                <c:pt idx="1">
                  <c:v>Not applicable (we do not fill loan requests from special collections)</c:v>
                </c:pt>
                <c:pt idx="2">
                  <c:v>Varies depending on the special collections unit</c:v>
                </c:pt>
                <c:pt idx="3">
                  <c:v>The special collections staff only if contacted directly by the requesting library</c:v>
                </c:pt>
                <c:pt idx="4">
                  <c:v>The ILL lending staff who have access to the items and can make loan determinations</c:v>
                </c:pt>
                <c:pt idx="5">
                  <c:v>The ILL lending staff and special collections staff work cooperatively</c:v>
                </c:pt>
              </c:strCache>
            </c:strRef>
          </c:cat>
          <c:val>
            <c:numRef>
              <c:f>'Question 9'!$B$2:$B$7</c:f>
              <c:numCache>
                <c:formatCode>General</c:formatCode>
                <c:ptCount val="6"/>
                <c:pt idx="0">
                  <c:v>3</c:v>
                </c:pt>
                <c:pt idx="1">
                  <c:v>23</c:v>
                </c:pt>
                <c:pt idx="2">
                  <c:v>2</c:v>
                </c:pt>
                <c:pt idx="3">
                  <c:v>0</c:v>
                </c:pt>
                <c:pt idx="4">
                  <c:v>4</c:v>
                </c:pt>
                <c:pt idx="5">
                  <c:v>12</c:v>
                </c:pt>
              </c:numCache>
            </c:numRef>
          </c:val>
          <c:extLst>
            <c:ext xmlns:c16="http://schemas.microsoft.com/office/drawing/2014/chart" uri="{C3380CC4-5D6E-409C-BE32-E72D297353CC}">
              <c16:uniqueId val="{00000000-E903-4AF9-937F-0BA6B98C6852}"/>
            </c:ext>
          </c:extLst>
        </c:ser>
        <c:dLbls>
          <c:dLblPos val="outEnd"/>
          <c:showLegendKey val="0"/>
          <c:showVal val="1"/>
          <c:showCatName val="0"/>
          <c:showSerName val="0"/>
          <c:showPercent val="0"/>
          <c:showBubbleSize val="0"/>
        </c:dLbls>
        <c:gapWidth val="182"/>
        <c:axId val="197594256"/>
        <c:axId val="197595920"/>
      </c:barChart>
      <c:dateAx>
        <c:axId val="197594256"/>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0"/>
          <a:lstStyle/>
          <a:p>
            <a:pPr>
              <a:defRPr sz="900" b="0" i="0" u="none" strike="noStrike" kern="1200" baseline="0">
                <a:solidFill>
                  <a:schemeClr val="tx1">
                    <a:lumMod val="65000"/>
                    <a:lumOff val="35000"/>
                  </a:schemeClr>
                </a:solidFill>
                <a:latin typeface="+mn-lt"/>
                <a:ea typeface="+mn-ea"/>
                <a:cs typeface="+mn-cs"/>
              </a:defRPr>
            </a:pPr>
            <a:endParaRPr lang="en-US"/>
          </a:p>
        </c:txPr>
        <c:crossAx val="197595920"/>
        <c:crosses val="autoZero"/>
        <c:auto val="0"/>
        <c:lblOffset val="0"/>
        <c:baseTimeUnit val="days"/>
      </c:dateAx>
      <c:valAx>
        <c:axId val="197595920"/>
        <c:scaling>
          <c:orientation val="minMax"/>
        </c:scaling>
        <c:delete val="0"/>
        <c:axPos val="r"/>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7594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1EA7726C-ACAE-124E-B040-09E55DEF4DA0}" type="datetimeFigureOut">
              <a:rPr lang="en-US" smtClean="0"/>
              <a:t>7/9/2019</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681C18C3-2E63-8349-A502-4ACA2BEDD3E4}" type="slidenum">
              <a:rPr lang="en-US" smtClean="0"/>
              <a:t>‹#›</a:t>
            </a:fld>
            <a:endParaRPr lang="en-US"/>
          </a:p>
        </p:txBody>
      </p:sp>
    </p:spTree>
    <p:extLst>
      <p:ext uri="{BB962C8B-B14F-4D97-AF65-F5344CB8AC3E}">
        <p14:creationId xmlns:p14="http://schemas.microsoft.com/office/powerpoint/2010/main" val="861189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28C6DDA4-4884-42C9-B589-E1AA36FB2D55}" type="datetimeFigureOut">
              <a:rPr lang="en-US" smtClean="0"/>
              <a:t>7/9/2019</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5851595E-E35F-468A-8B50-DBDD5C0A1949}" type="slidenum">
              <a:rPr lang="en-US" smtClean="0"/>
              <a:t>‹#›</a:t>
            </a:fld>
            <a:endParaRPr lang="en-US"/>
          </a:p>
        </p:txBody>
      </p:sp>
    </p:spTree>
    <p:extLst>
      <p:ext uri="{BB962C8B-B14F-4D97-AF65-F5344CB8AC3E}">
        <p14:creationId xmlns:p14="http://schemas.microsoft.com/office/powerpoint/2010/main" val="461219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51595E-E35F-468A-8B50-DBDD5C0A1949}" type="slidenum">
              <a:rPr lang="en-US" smtClean="0"/>
              <a:t>2</a:t>
            </a:fld>
            <a:endParaRPr lang="en-US"/>
          </a:p>
        </p:txBody>
      </p:sp>
    </p:spTree>
    <p:extLst>
      <p:ext uri="{BB962C8B-B14F-4D97-AF65-F5344CB8AC3E}">
        <p14:creationId xmlns:p14="http://schemas.microsoft.com/office/powerpoint/2010/main" val="2189336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5: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 75 SHARES members are taken from the main institution, not branches of the shares libraries</a:t>
            </a:r>
            <a:endParaRPr/>
          </a:p>
        </p:txBody>
      </p:sp>
      <p:sp>
        <p:nvSpPr>
          <p:cNvPr id="99" name="Google Shape;99;p5: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5bfeb5835e_0_39: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g5bfeb5835e_0_39: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5bfeb5835e_0_45: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Within the US representation the bell curve</a:t>
            </a:r>
            <a:endParaRPr/>
          </a:p>
          <a:p>
            <a:pPr marL="0" lvl="0" indent="0" algn="l" rtl="0">
              <a:spcBef>
                <a:spcPts val="0"/>
              </a:spcBef>
              <a:spcAft>
                <a:spcPts val="0"/>
              </a:spcAft>
              <a:buNone/>
            </a:pPr>
            <a:r>
              <a:rPr lang="en-US"/>
              <a:t>That doesn’t mean that the input from outside the US has less impact</a:t>
            </a:r>
            <a:endParaRPr/>
          </a:p>
        </p:txBody>
      </p:sp>
      <p:sp>
        <p:nvSpPr>
          <p:cNvPr id="112" name="Google Shape;112;g5bfeb5835e_0_45: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51595E-E35F-468A-8B50-DBDD5C0A1949}" type="slidenum">
              <a:rPr lang="en-US" smtClean="0"/>
              <a:t>17</a:t>
            </a:fld>
            <a:endParaRPr lang="en-US"/>
          </a:p>
        </p:txBody>
      </p:sp>
    </p:spTree>
    <p:extLst>
      <p:ext uri="{BB962C8B-B14F-4D97-AF65-F5344CB8AC3E}">
        <p14:creationId xmlns:p14="http://schemas.microsoft.com/office/powerpoint/2010/main" val="14356281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a:t>
            </a:r>
          </a:p>
          <a:p>
            <a:pPr marL="171450" indent="-171450">
              <a:buFont typeface="Arial" panose="020B0604020202020204" pitchFamily="34" charset="0"/>
              <a:buChar char="•"/>
            </a:pPr>
            <a:r>
              <a:rPr lang="en-US" dirty="0"/>
              <a:t>The</a:t>
            </a:r>
            <a:r>
              <a:rPr lang="en-US" baseline="0" dirty="0"/>
              <a:t> higher number of</a:t>
            </a:r>
            <a:r>
              <a:rPr lang="en-US" dirty="0"/>
              <a:t> separately</a:t>
            </a:r>
            <a:r>
              <a:rPr lang="en-US" baseline="0" dirty="0"/>
              <a:t> administered units indicates that the ILL staff needs to interact with more special collections staff, potential each with different policies and willingness to lending or copying items from their collection. </a:t>
            </a:r>
          </a:p>
          <a:p>
            <a:pPr marL="171450" indent="-171450">
              <a:buFont typeface="Arial" panose="020B0604020202020204" pitchFamily="34" charset="0"/>
              <a:buChar char="•"/>
            </a:pPr>
            <a:r>
              <a:rPr lang="en-US" baseline="0" dirty="0"/>
              <a:t>The majority of respondents have between zero to 2 units (38 respondents) but 14 respondents have 3 or more separately special collections administrative units</a:t>
            </a:r>
            <a:endParaRPr lang="en-US" dirty="0"/>
          </a:p>
        </p:txBody>
      </p:sp>
      <p:sp>
        <p:nvSpPr>
          <p:cNvPr id="4" name="Slide Number Placeholder 3"/>
          <p:cNvSpPr>
            <a:spLocks noGrp="1"/>
          </p:cNvSpPr>
          <p:nvPr>
            <p:ph type="sldNum" sz="quarter" idx="10"/>
          </p:nvPr>
        </p:nvSpPr>
        <p:spPr/>
        <p:txBody>
          <a:bodyPr/>
          <a:lstStyle/>
          <a:p>
            <a:fld id="{5851595E-E35F-468A-8B50-DBDD5C0A1949}" type="slidenum">
              <a:rPr lang="en-US" smtClean="0"/>
              <a:t>19</a:t>
            </a:fld>
            <a:endParaRPr lang="en-US"/>
          </a:p>
        </p:txBody>
      </p:sp>
    </p:spTree>
    <p:extLst>
      <p:ext uri="{BB962C8B-B14F-4D97-AF65-F5344CB8AC3E}">
        <p14:creationId xmlns:p14="http://schemas.microsoft.com/office/powerpoint/2010/main" val="16902454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a:t>
            </a:r>
          </a:p>
          <a:p>
            <a:pPr marL="171450" indent="-171450">
              <a:buFont typeface="Arial" panose="020B0604020202020204" pitchFamily="34" charset="0"/>
              <a:buChar char="•"/>
            </a:pPr>
            <a:r>
              <a:rPr lang="en-US" dirty="0"/>
              <a:t>Most</a:t>
            </a:r>
            <a:r>
              <a:rPr lang="en-US" baseline="0" dirty="0"/>
              <a:t> respondents do have supervised or special collections reading room.</a:t>
            </a:r>
          </a:p>
          <a:p>
            <a:pPr marL="171450" indent="-171450">
              <a:buFont typeface="Arial" panose="020B0604020202020204" pitchFamily="34" charset="0"/>
              <a:buChar char="•"/>
            </a:pPr>
            <a:r>
              <a:rPr lang="en-US" baseline="0" dirty="0"/>
              <a:t>Having a special collections or supervised reading room allows for XXXX(follow-up with </a:t>
            </a:r>
            <a:r>
              <a:rPr lang="en-US" baseline="0" dirty="0" err="1"/>
              <a:t>documention</a:t>
            </a:r>
            <a:r>
              <a:rPr lang="en-US" baseline="0" dirty="0"/>
              <a:t>) </a:t>
            </a:r>
            <a:endParaRPr lang="en-US" dirty="0"/>
          </a:p>
        </p:txBody>
      </p:sp>
      <p:sp>
        <p:nvSpPr>
          <p:cNvPr id="4" name="Slide Number Placeholder 3"/>
          <p:cNvSpPr>
            <a:spLocks noGrp="1"/>
          </p:cNvSpPr>
          <p:nvPr>
            <p:ph type="sldNum" sz="quarter" idx="10"/>
          </p:nvPr>
        </p:nvSpPr>
        <p:spPr/>
        <p:txBody>
          <a:bodyPr/>
          <a:lstStyle/>
          <a:p>
            <a:fld id="{5851595E-E35F-468A-8B50-DBDD5C0A1949}" type="slidenum">
              <a:rPr lang="en-US" smtClean="0"/>
              <a:t>20</a:t>
            </a:fld>
            <a:endParaRPr lang="en-US"/>
          </a:p>
        </p:txBody>
      </p:sp>
    </p:spTree>
    <p:extLst>
      <p:ext uri="{BB962C8B-B14F-4D97-AF65-F5344CB8AC3E}">
        <p14:creationId xmlns:p14="http://schemas.microsoft.com/office/powerpoint/2010/main" val="14513031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a:t>
            </a:r>
          </a:p>
          <a:p>
            <a:pPr marL="171450" indent="-171450">
              <a:buFont typeface="Arial" panose="020B0604020202020204" pitchFamily="34" charset="0"/>
              <a:buChar char="•"/>
            </a:pPr>
            <a:r>
              <a:rPr lang="en-US" dirty="0"/>
              <a:t>For</a:t>
            </a:r>
            <a:r>
              <a:rPr lang="en-US" baseline="0" dirty="0"/>
              <a:t> the majority of respondents Special Collections units manage all ILL requests they receive, very few route requests for copies, loans, or digitization to ILL. </a:t>
            </a:r>
          </a:p>
          <a:p>
            <a:pPr marL="171450" indent="-171450">
              <a:buFont typeface="Arial" panose="020B0604020202020204" pitchFamily="34" charset="0"/>
              <a:buChar char="•"/>
            </a:pPr>
            <a:r>
              <a:rPr lang="en-US" baseline="0" dirty="0"/>
              <a:t>Several respondents marked that some but not all units route requests to ILL potentially leading to confusion over why one unit may do it versus another</a:t>
            </a:r>
          </a:p>
          <a:p>
            <a:pPr marL="171450" indent="-171450">
              <a:buFont typeface="Arial" panose="020B0604020202020204" pitchFamily="34" charset="0"/>
              <a:buChar char="•"/>
            </a:pPr>
            <a:r>
              <a:rPr lang="en-US" baseline="0" dirty="0"/>
              <a:t>For those who marked Other as a response, many stated that requests made by individuals contacting the special collections unit where handled but the unit while those made by academic or research institutions where routed to the ILL department. </a:t>
            </a:r>
          </a:p>
        </p:txBody>
      </p:sp>
      <p:sp>
        <p:nvSpPr>
          <p:cNvPr id="4" name="Slide Number Placeholder 3"/>
          <p:cNvSpPr>
            <a:spLocks noGrp="1"/>
          </p:cNvSpPr>
          <p:nvPr>
            <p:ph type="sldNum" sz="quarter" idx="10"/>
          </p:nvPr>
        </p:nvSpPr>
        <p:spPr/>
        <p:txBody>
          <a:bodyPr/>
          <a:lstStyle/>
          <a:p>
            <a:fld id="{5851595E-E35F-468A-8B50-DBDD5C0A1949}" type="slidenum">
              <a:rPr lang="en-US" smtClean="0"/>
              <a:t>21</a:t>
            </a:fld>
            <a:endParaRPr lang="en-US"/>
          </a:p>
        </p:txBody>
      </p:sp>
    </p:spTree>
    <p:extLst>
      <p:ext uri="{BB962C8B-B14F-4D97-AF65-F5344CB8AC3E}">
        <p14:creationId xmlns:p14="http://schemas.microsoft.com/office/powerpoint/2010/main" val="531351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Mentioned</a:t>
            </a:r>
          </a:p>
          <a:p>
            <a:pPr marL="171450" indent="-171450">
              <a:buFont typeface="Arial" panose="020B0604020202020204" pitchFamily="34" charset="0"/>
              <a:buChar char="•"/>
            </a:pPr>
            <a:r>
              <a:rPr lang="en-US" dirty="0"/>
              <a:t>The</a:t>
            </a:r>
            <a:r>
              <a:rPr lang="en-US" baseline="0" dirty="0"/>
              <a:t> majority of respondents indicated that their special collections units fill at least some copy requests with only 6 stating that their special collections units do not fill ILL requests for non-</a:t>
            </a:r>
            <a:r>
              <a:rPr lang="en-US" baseline="0" dirty="0" err="1"/>
              <a:t>returnables</a:t>
            </a:r>
            <a:endParaRPr lang="en-US" baseline="0" dirty="0"/>
          </a:p>
          <a:p>
            <a:pPr marL="171450" indent="-171450">
              <a:buFont typeface="Arial" panose="020B0604020202020204" pitchFamily="34" charset="0"/>
              <a:buChar char="•"/>
            </a:pPr>
            <a:r>
              <a:rPr lang="en-US" baseline="0" dirty="0"/>
              <a:t>This is significant progress over the past several years. (documentation)</a:t>
            </a:r>
            <a:endParaRPr lang="en-US" dirty="0"/>
          </a:p>
        </p:txBody>
      </p:sp>
      <p:sp>
        <p:nvSpPr>
          <p:cNvPr id="4" name="Slide Number Placeholder 3"/>
          <p:cNvSpPr>
            <a:spLocks noGrp="1"/>
          </p:cNvSpPr>
          <p:nvPr>
            <p:ph type="sldNum" sz="quarter" idx="10"/>
          </p:nvPr>
        </p:nvSpPr>
        <p:spPr/>
        <p:txBody>
          <a:bodyPr/>
          <a:lstStyle/>
          <a:p>
            <a:fld id="{5851595E-E35F-468A-8B50-DBDD5C0A1949}" type="slidenum">
              <a:rPr lang="en-US" smtClean="0"/>
              <a:t>23</a:t>
            </a:fld>
            <a:endParaRPr lang="en-US"/>
          </a:p>
        </p:txBody>
      </p:sp>
    </p:spTree>
    <p:extLst>
      <p:ext uri="{BB962C8B-B14F-4D97-AF65-F5344CB8AC3E}">
        <p14:creationId xmlns:p14="http://schemas.microsoft.com/office/powerpoint/2010/main" val="18647960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a:t>
            </a:r>
          </a:p>
          <a:p>
            <a:pPr marL="171450" indent="-171450">
              <a:buFont typeface="Arial" panose="020B0604020202020204" pitchFamily="34" charset="0"/>
              <a:buChar char="•"/>
            </a:pPr>
            <a:r>
              <a:rPr lang="en-US" dirty="0"/>
              <a:t>The indicates</a:t>
            </a:r>
            <a:r>
              <a:rPr lang="en-US" baseline="0" dirty="0"/>
              <a:t> that there is already collaboration between ILL and special collections unit within many </a:t>
            </a:r>
            <a:r>
              <a:rPr lang="en-US" baseline="0" dirty="0" err="1"/>
              <a:t>insitutions</a:t>
            </a:r>
            <a:endParaRPr lang="en-US" dirty="0"/>
          </a:p>
        </p:txBody>
      </p:sp>
      <p:sp>
        <p:nvSpPr>
          <p:cNvPr id="4" name="Slide Number Placeholder 3"/>
          <p:cNvSpPr>
            <a:spLocks noGrp="1"/>
          </p:cNvSpPr>
          <p:nvPr>
            <p:ph type="sldNum" sz="quarter" idx="10"/>
          </p:nvPr>
        </p:nvSpPr>
        <p:spPr/>
        <p:txBody>
          <a:bodyPr/>
          <a:lstStyle/>
          <a:p>
            <a:fld id="{5851595E-E35F-468A-8B50-DBDD5C0A1949}" type="slidenum">
              <a:rPr lang="en-US" smtClean="0"/>
              <a:t>24</a:t>
            </a:fld>
            <a:endParaRPr lang="en-US"/>
          </a:p>
        </p:txBody>
      </p:sp>
    </p:spTree>
    <p:extLst>
      <p:ext uri="{BB962C8B-B14F-4D97-AF65-F5344CB8AC3E}">
        <p14:creationId xmlns:p14="http://schemas.microsoft.com/office/powerpoint/2010/main" val="32436467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51595E-E35F-468A-8B50-DBDD5C0A1949}" type="slidenum">
              <a:rPr lang="en-US" smtClean="0"/>
              <a:t>35</a:t>
            </a:fld>
            <a:endParaRPr lang="en-US"/>
          </a:p>
        </p:txBody>
      </p:sp>
    </p:spTree>
    <p:extLst>
      <p:ext uri="{BB962C8B-B14F-4D97-AF65-F5344CB8AC3E}">
        <p14:creationId xmlns:p14="http://schemas.microsoft.com/office/powerpoint/2010/main" val="423500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F48B6-B638-4D96-9691-F14DD9FF54F4}" type="slidenum">
              <a:rPr lang="en-US" smtClean="0"/>
              <a:t>4</a:t>
            </a:fld>
            <a:endParaRPr lang="en-US" dirty="0"/>
          </a:p>
        </p:txBody>
      </p:sp>
    </p:spTree>
    <p:extLst>
      <p:ext uri="{BB962C8B-B14F-4D97-AF65-F5344CB8AC3E}">
        <p14:creationId xmlns:p14="http://schemas.microsoft.com/office/powerpoint/2010/main" val="19413940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51595E-E35F-468A-8B50-DBDD5C0A1949}" type="slidenum">
              <a:rPr lang="en-US" smtClean="0"/>
              <a:t>38</a:t>
            </a:fld>
            <a:endParaRPr lang="en-US"/>
          </a:p>
        </p:txBody>
      </p:sp>
    </p:spTree>
    <p:extLst>
      <p:ext uri="{BB962C8B-B14F-4D97-AF65-F5344CB8AC3E}">
        <p14:creationId xmlns:p14="http://schemas.microsoft.com/office/powerpoint/2010/main" val="22329065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51595E-E35F-468A-8B50-DBDD5C0A1949}" type="slidenum">
              <a:rPr lang="en-US" smtClean="0"/>
              <a:t>42</a:t>
            </a:fld>
            <a:endParaRPr lang="en-US"/>
          </a:p>
        </p:txBody>
      </p:sp>
    </p:spTree>
    <p:extLst>
      <p:ext uri="{BB962C8B-B14F-4D97-AF65-F5344CB8AC3E}">
        <p14:creationId xmlns:p14="http://schemas.microsoft.com/office/powerpoint/2010/main" val="22090597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3300413"/>
            <a:ext cx="7315200" cy="3213100"/>
          </a:xfrm>
        </p:spPr>
        <p:txBody>
          <a:bodyPr/>
          <a:lstStyle/>
          <a:p>
            <a:r>
              <a:rPr lang="en-US" sz="1100" dirty="0"/>
              <a:t>The</a:t>
            </a:r>
            <a:r>
              <a:rPr lang="en-US" sz="1100" baseline="0" dirty="0"/>
              <a:t> next step for our SHARES Sharing Special Collections Working Group is to use what we learned from the survey to develop a framework for sharing special collections between SHARES members.  What are the expectations we share that can become our protocols?  And those expectations will not just exist for all of us acting as lenders; they’ll also apply to us as borrowers, too, so that lenders can be assured and confident that their materials are going to be handled in an appropriate way by the requesting library and their user.  The protocols we develop also need to allow for workflow flexibility at each institution where decision-making, scanning, and even packaging authority may reside with different departments needing to work together.  And certainly, we can’t impose any protocols upon our libraries’ special collections units but must involve them in the conversation along with the ILL folks and incorporate all their feedback in what we develop, too.  And we still need to figure out exactly how we’re going to do that.</a:t>
            </a:r>
          </a:p>
          <a:p>
            <a:r>
              <a:rPr lang="en-US" sz="1100" baseline="0" dirty="0"/>
              <a:t>And after the framework is completed by our working group, the separate SHARES Best Practices Working Group then takes over to develop specific steps libraries can take to implement the framework allowing for localized options.  And these options could be anything from who approves the loan/scan to who does the scanning, digitizing, or packaging, to what item-specific loan restrictions there might be and what paperwork should accompany any loans.</a:t>
            </a:r>
          </a:p>
          <a:p>
            <a:r>
              <a:rPr lang="en-US" sz="1100" baseline="0" dirty="0"/>
              <a:t>And then finally, the SHARES Executive Group as our leadership body will amplify and publicize all of our work, develop any needed training (like on digitizing standards or proper packaging techniques), and guide any process related to updating our official SHARES policies.</a:t>
            </a:r>
          </a:p>
          <a:p>
            <a:r>
              <a:rPr lang="en-US" sz="1100" baseline="0" dirty="0"/>
              <a:t>So all-in-all a very ambitious agenda – but we’ve got devoted people AND we’ve gotten receptive feedback from the membership that wants to see this happen.</a:t>
            </a:r>
            <a:endParaRPr lang="en-US" sz="1100" dirty="0"/>
          </a:p>
        </p:txBody>
      </p:sp>
      <p:sp>
        <p:nvSpPr>
          <p:cNvPr id="4" name="Slide Number Placeholder 3"/>
          <p:cNvSpPr>
            <a:spLocks noGrp="1"/>
          </p:cNvSpPr>
          <p:nvPr>
            <p:ph type="sldNum" sz="quarter" idx="10"/>
          </p:nvPr>
        </p:nvSpPr>
        <p:spPr/>
        <p:txBody>
          <a:bodyPr/>
          <a:lstStyle/>
          <a:p>
            <a:fld id="{54781F23-6D5C-4E10-9A35-101034086963}" type="slidenum">
              <a:rPr lang="en-US" smtClean="0"/>
              <a:t>43</a:t>
            </a:fld>
            <a:endParaRPr lang="en-US"/>
          </a:p>
        </p:txBody>
      </p:sp>
    </p:spTree>
    <p:extLst>
      <p:ext uri="{BB962C8B-B14F-4D97-AF65-F5344CB8AC3E}">
        <p14:creationId xmlns:p14="http://schemas.microsoft.com/office/powerpoint/2010/main" val="2693075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51595E-E35F-468A-8B50-DBDD5C0A1949}" type="slidenum">
              <a:rPr lang="en-US" smtClean="0"/>
              <a:t>6</a:t>
            </a:fld>
            <a:endParaRPr lang="en-US"/>
          </a:p>
        </p:txBody>
      </p:sp>
    </p:spTree>
    <p:extLst>
      <p:ext uri="{BB962C8B-B14F-4D97-AF65-F5344CB8AC3E}">
        <p14:creationId xmlns:p14="http://schemas.microsoft.com/office/powerpoint/2010/main" val="1017888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5F48B6-B638-4D96-9691-F14DD9FF54F4}" type="slidenum">
              <a:rPr lang="en-US" smtClean="0"/>
              <a:t>8</a:t>
            </a:fld>
            <a:endParaRPr lang="en-US"/>
          </a:p>
        </p:txBody>
      </p:sp>
    </p:spTree>
    <p:extLst>
      <p:ext uri="{BB962C8B-B14F-4D97-AF65-F5344CB8AC3E}">
        <p14:creationId xmlns:p14="http://schemas.microsoft.com/office/powerpoint/2010/main" val="1141173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7512" y="3520441"/>
            <a:ext cx="8211312" cy="3346703"/>
          </a:xfrm>
        </p:spPr>
        <p:txBody>
          <a:bodyPr/>
          <a:lstStyle/>
          <a:p>
            <a:endParaRPr lang="en-US" dirty="0"/>
          </a:p>
        </p:txBody>
      </p:sp>
      <p:sp>
        <p:nvSpPr>
          <p:cNvPr id="4" name="Slide Number Placeholder 3"/>
          <p:cNvSpPr>
            <a:spLocks noGrp="1"/>
          </p:cNvSpPr>
          <p:nvPr>
            <p:ph type="sldNum" sz="quarter" idx="5"/>
          </p:nvPr>
        </p:nvSpPr>
        <p:spPr/>
        <p:txBody>
          <a:bodyPr/>
          <a:lstStyle/>
          <a:p>
            <a:fld id="{335F48B6-B638-4D96-9691-F14DD9FF54F4}" type="slidenum">
              <a:rPr lang="en-US" smtClean="0"/>
              <a:t>9</a:t>
            </a:fld>
            <a:endParaRPr lang="en-US"/>
          </a:p>
        </p:txBody>
      </p:sp>
    </p:spTree>
    <p:extLst>
      <p:ext uri="{BB962C8B-B14F-4D97-AF65-F5344CB8AC3E}">
        <p14:creationId xmlns:p14="http://schemas.microsoft.com/office/powerpoint/2010/main" val="2744928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7512" y="3520441"/>
            <a:ext cx="8211312" cy="3346703"/>
          </a:xfrm>
        </p:spPr>
        <p:txBody>
          <a:bodyPr/>
          <a:lstStyle/>
          <a:p>
            <a:endParaRPr lang="en-US" dirty="0"/>
          </a:p>
        </p:txBody>
      </p:sp>
      <p:sp>
        <p:nvSpPr>
          <p:cNvPr id="4" name="Slide Number Placeholder 3"/>
          <p:cNvSpPr>
            <a:spLocks noGrp="1"/>
          </p:cNvSpPr>
          <p:nvPr>
            <p:ph type="sldNum" sz="quarter" idx="5"/>
          </p:nvPr>
        </p:nvSpPr>
        <p:spPr/>
        <p:txBody>
          <a:bodyPr/>
          <a:lstStyle/>
          <a:p>
            <a:fld id="{335F48B6-B638-4D96-9691-F14DD9FF54F4}" type="slidenum">
              <a:rPr lang="en-US" smtClean="0"/>
              <a:t>10</a:t>
            </a:fld>
            <a:endParaRPr lang="en-US"/>
          </a:p>
        </p:txBody>
      </p:sp>
    </p:spTree>
    <p:extLst>
      <p:ext uri="{BB962C8B-B14F-4D97-AF65-F5344CB8AC3E}">
        <p14:creationId xmlns:p14="http://schemas.microsoft.com/office/powerpoint/2010/main" val="3171044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51595E-E35F-468A-8B50-DBDD5C0A1949}" type="slidenum">
              <a:rPr lang="en-US" smtClean="0"/>
              <a:t>11</a:t>
            </a:fld>
            <a:endParaRPr lang="en-US"/>
          </a:p>
        </p:txBody>
      </p:sp>
    </p:spTree>
    <p:extLst>
      <p:ext uri="{BB962C8B-B14F-4D97-AF65-F5344CB8AC3E}">
        <p14:creationId xmlns:p14="http://schemas.microsoft.com/office/powerpoint/2010/main" val="2325676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membership agreement, SHARES libraries</a:t>
            </a:r>
            <a:r>
              <a:rPr lang="en-US" baseline="0" dirty="0"/>
              <a:t> </a:t>
            </a:r>
            <a:r>
              <a:rPr lang="en-US" dirty="0"/>
              <a:t>have</a:t>
            </a:r>
            <a:r>
              <a:rPr lang="en-US" baseline="0" dirty="0"/>
              <a:t> liberal lending policies with one another and generously agree to fill requests for normally non-circulating material.  But what we didn’t know was how much SHARES members extend that generosity to their special collections materials.  And in order to promote sharing special collections, we needed to gain an understanding of the extent to which special collections were or were not already being shared.  So our working group developed a survey to measure the </a:t>
            </a:r>
            <a:r>
              <a:rPr lang="en-US" b="1" baseline="0" dirty="0"/>
              <a:t>current state </a:t>
            </a:r>
            <a:r>
              <a:rPr lang="en-US" baseline="0" dirty="0"/>
              <a:t>of sharing special collections.  And this sharing might include the scanning of articles or chapters within works, digitizing entire items that are out-of-copyright, or lending a physical item.</a:t>
            </a:r>
          </a:p>
          <a:p>
            <a:r>
              <a:rPr lang="en-US" baseline="0" dirty="0"/>
              <a:t>Richard and I designed the survey in </a:t>
            </a:r>
            <a:r>
              <a:rPr lang="en-US" baseline="0" dirty="0" err="1"/>
              <a:t>Qualtrics</a:t>
            </a:r>
            <a:r>
              <a:rPr lang="en-US" baseline="0" dirty="0"/>
              <a:t> and then the whole working group helped us refine the questions and tweak potential reply options.  The survey had 16 questions, was mostly multiple choice, but we did have an open-ended question where folks could give us any feedback on sharing special collections.  The survey was anonymous, but respondents could provide their symbol if they wanted.  And we opened the survey on Dec 21 of last year by announcing it on the SHARES email listserv and keeping it open through the end of this past January.  We sent several reminders to the listserv throughout the month of January, and Dennis also promoted it at ALA Midwinter when some members met in person. </a:t>
            </a:r>
            <a:endParaRPr lang="en-US" dirty="0"/>
          </a:p>
        </p:txBody>
      </p:sp>
      <p:sp>
        <p:nvSpPr>
          <p:cNvPr id="4" name="Slide Number Placeholder 3"/>
          <p:cNvSpPr>
            <a:spLocks noGrp="1"/>
          </p:cNvSpPr>
          <p:nvPr>
            <p:ph type="sldNum" sz="quarter" idx="10"/>
          </p:nvPr>
        </p:nvSpPr>
        <p:spPr/>
        <p:txBody>
          <a:bodyPr/>
          <a:lstStyle/>
          <a:p>
            <a:fld id="{54781F23-6D5C-4E10-9A35-101034086963}" type="slidenum">
              <a:rPr lang="en-US" smtClean="0"/>
              <a:t>12</a:t>
            </a:fld>
            <a:endParaRPr lang="en-US"/>
          </a:p>
        </p:txBody>
      </p:sp>
    </p:spTree>
    <p:extLst>
      <p:ext uri="{BB962C8B-B14F-4D97-AF65-F5344CB8AC3E}">
        <p14:creationId xmlns:p14="http://schemas.microsoft.com/office/powerpoint/2010/main" val="1295814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51595E-E35F-468A-8B50-DBDD5C0A1949}" type="slidenum">
              <a:rPr lang="en-US" smtClean="0"/>
              <a:t>13</a:t>
            </a:fld>
            <a:endParaRPr lang="en-US"/>
          </a:p>
        </p:txBody>
      </p:sp>
    </p:spTree>
    <p:extLst>
      <p:ext uri="{BB962C8B-B14F-4D97-AF65-F5344CB8AC3E}">
        <p14:creationId xmlns:p14="http://schemas.microsoft.com/office/powerpoint/2010/main" val="35877173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7.tiff"/><Relationship Id="rId4" Type="http://schemas.openxmlformats.org/officeDocument/2006/relationships/image" Target="../media/image6.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7.tiff"/><Relationship Id="rId4" Type="http://schemas.openxmlformats.org/officeDocument/2006/relationships/image" Target="../media/image6.emf"/></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63889" y="2"/>
            <a:ext cx="5980110" cy="1060063"/>
          </a:xfrm>
          <a:prstGeom prst="rect">
            <a:avLst/>
          </a:prstGeom>
        </p:spPr>
      </p:pic>
      <p:sp>
        <p:nvSpPr>
          <p:cNvPr id="22" name="Rectangle 21"/>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3" name="Rectangle 22"/>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4" name="Rectangle 23"/>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1" name="Rectangle 10"/>
          <p:cNvSpPr/>
          <p:nvPr/>
        </p:nvSpPr>
        <p:spPr>
          <a:xfrm>
            <a:off x="-1" y="2"/>
            <a:ext cx="3190875" cy="1060065"/>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36" name="Text Placeholder 35"/>
          <p:cNvSpPr>
            <a:spLocks noGrp="1"/>
          </p:cNvSpPr>
          <p:nvPr>
            <p:ph type="body" sz="quarter" idx="12" hasCustomPrompt="1"/>
          </p:nvPr>
        </p:nvSpPr>
        <p:spPr>
          <a:xfrm>
            <a:off x="2" y="1329876"/>
            <a:ext cx="3582591" cy="569387"/>
          </a:xfrm>
          <a:prstGeom prst="rect">
            <a:avLst/>
          </a:prstGeom>
          <a:solidFill>
            <a:schemeClr val="accent2"/>
          </a:solidFill>
          <a:ln>
            <a:noFill/>
          </a:ln>
        </p:spPr>
        <p:txBody>
          <a:bodyPr vert="horz" wrap="none" lIns="457200" tIns="137160" rIns="274320" bIns="182880">
            <a:spAutoFit/>
          </a:bodyPr>
          <a:lstStyle>
            <a:lvl1pPr marL="0" marR="0" indent="0" algn="l" defTabSz="457200" rtl="0" eaLnBrk="1" fontAlgn="auto" latinLnBrk="0" hangingPunct="1">
              <a:lnSpc>
                <a:spcPct val="100000"/>
              </a:lnSpc>
              <a:spcBef>
                <a:spcPts val="0"/>
              </a:spcBef>
              <a:spcAft>
                <a:spcPts val="0"/>
              </a:spcAft>
              <a:buClrTx/>
              <a:buSzTx/>
              <a:buFontTx/>
              <a:buNone/>
              <a:tabLst/>
              <a:defRPr sz="1600" baseline="0">
                <a:ln>
                  <a:noFill/>
                </a:ln>
                <a:solidFill>
                  <a:schemeClr val="bg1"/>
                </a:solidFill>
                <a:effectLs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chemeClr val="bg1"/>
                </a:solidFill>
                <a:cs typeface="Arial" charset="0"/>
              </a:rPr>
              <a:t>Event Location • June 25, 2015 </a:t>
            </a:r>
          </a:p>
        </p:txBody>
      </p:sp>
      <p:sp>
        <p:nvSpPr>
          <p:cNvPr id="16" name="Text Placeholder 18"/>
          <p:cNvSpPr>
            <a:spLocks noGrp="1"/>
          </p:cNvSpPr>
          <p:nvPr>
            <p:ph type="body" sz="quarter" idx="16" hasCustomPrompt="1"/>
          </p:nvPr>
        </p:nvSpPr>
        <p:spPr>
          <a:xfrm>
            <a:off x="779470" y="1852402"/>
            <a:ext cx="7754770" cy="1234773"/>
          </a:xfrm>
          <a:prstGeom prst="rect">
            <a:avLst/>
          </a:prstGeom>
          <a:ln w="101600" cmpd="sng">
            <a:solidFill>
              <a:schemeClr val="accent2"/>
            </a:solidFill>
            <a:miter lim="800000"/>
          </a:ln>
        </p:spPr>
        <p:txBody>
          <a:bodyPr vert="horz" wrap="square" lIns="457200" tIns="274320" rIns="457200" bIns="274320">
            <a:normAutofit/>
          </a:bodyPr>
          <a:lstStyle>
            <a:lvl1pPr marL="0" indent="0" algn="l">
              <a:spcBef>
                <a:spcPts val="0"/>
              </a:spcBef>
              <a:buNone/>
              <a:defRPr sz="4400" b="1" baseline="0">
                <a:ln w="0" cmpd="sng">
                  <a:noFill/>
                </a:ln>
                <a:solidFill>
                  <a:schemeClr val="accent2"/>
                </a:solidFill>
              </a:defRPr>
            </a:lvl1pPr>
          </a:lstStyle>
          <a:p>
            <a:pPr lvl="0"/>
            <a:r>
              <a:rPr lang="en-US" dirty="0"/>
              <a:t>Place title here</a:t>
            </a:r>
          </a:p>
        </p:txBody>
      </p:sp>
      <p:pic>
        <p:nvPicPr>
          <p:cNvPr id="18"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 Placeholder 2"/>
          <p:cNvSpPr>
            <a:spLocks noGrp="1"/>
          </p:cNvSpPr>
          <p:nvPr>
            <p:ph type="body" sz="quarter" idx="17" hasCustomPrompt="1"/>
          </p:nvPr>
        </p:nvSpPr>
        <p:spPr>
          <a:xfrm>
            <a:off x="728694" y="3206972"/>
            <a:ext cx="1860270" cy="400110"/>
          </a:xfrm>
          <a:prstGeom prst="rect">
            <a:avLst/>
          </a:prstGeom>
        </p:spPr>
        <p:txBody>
          <a:bodyPr vert="horz" wrap="none" lIns="0">
            <a:spAutoFit/>
          </a:bodyPr>
          <a:lstStyle>
            <a:lvl1pPr marL="0" indent="0">
              <a:buNone/>
              <a:defRPr sz="2000" b="1"/>
            </a:lvl1pPr>
            <a:lvl2pPr marL="457200" indent="0">
              <a:buNone/>
              <a:defRPr/>
            </a:lvl2pPr>
            <a:lvl5pPr marL="1828800" indent="0">
              <a:buNone/>
              <a:defRPr/>
            </a:lvl5pPr>
          </a:lstStyle>
          <a:p>
            <a:pPr lvl="0"/>
            <a:r>
              <a:rPr lang="en-US" dirty="0"/>
              <a:t>Speaker Name</a:t>
            </a:r>
          </a:p>
        </p:txBody>
      </p:sp>
      <p:sp>
        <p:nvSpPr>
          <p:cNvPr id="17" name="Text Placeholder 2"/>
          <p:cNvSpPr>
            <a:spLocks noGrp="1"/>
          </p:cNvSpPr>
          <p:nvPr>
            <p:ph type="body" sz="quarter" idx="18" hasCustomPrompt="1"/>
          </p:nvPr>
        </p:nvSpPr>
        <p:spPr>
          <a:xfrm>
            <a:off x="728695" y="3613838"/>
            <a:ext cx="1364723" cy="307777"/>
          </a:xfrm>
          <a:prstGeom prst="rect">
            <a:avLst/>
          </a:prstGeom>
        </p:spPr>
        <p:txBody>
          <a:bodyPr vert="horz" wrap="none" lIns="0" tIns="0">
            <a:spAutoFit/>
          </a:bodyPr>
          <a:lstStyle>
            <a:lvl1pPr marL="0" indent="0">
              <a:buNone/>
              <a:defRPr sz="1700" b="0"/>
            </a:lvl1pPr>
            <a:lvl2pPr marL="457200" indent="0">
              <a:buNone/>
              <a:defRPr/>
            </a:lvl2pPr>
            <a:lvl5pPr marL="1828800" indent="0">
              <a:buNone/>
              <a:defRPr/>
            </a:lvl5pPr>
          </a:lstStyle>
          <a:p>
            <a:pPr lvl="0"/>
            <a:r>
              <a:rPr lang="en-US" dirty="0"/>
              <a:t>Speaker Title</a:t>
            </a:r>
          </a:p>
        </p:txBody>
      </p:sp>
      <p:sp>
        <p:nvSpPr>
          <p:cNvPr id="15" name="Rectangle 14"/>
          <p:cNvSpPr/>
          <p:nvPr userDrawn="1"/>
        </p:nvSpPr>
        <p:spPr>
          <a:xfrm>
            <a:off x="3136900" y="0"/>
            <a:ext cx="445693" cy="1060065"/>
          </a:xfrm>
          <a:prstGeom prst="rect">
            <a:avLst/>
          </a:prstGeom>
          <a:solidFill>
            <a:srgbClr val="00AFD7">
              <a:alpha val="6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Tree>
    <p:extLst>
      <p:ext uri="{BB962C8B-B14F-4D97-AF65-F5344CB8AC3E}">
        <p14:creationId xmlns:p14="http://schemas.microsoft.com/office/powerpoint/2010/main" val="1961738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Slide - 1">
    <p:spTree>
      <p:nvGrpSpPr>
        <p:cNvPr id="1" name=""/>
        <p:cNvGrpSpPr/>
        <p:nvPr/>
      </p:nvGrpSpPr>
      <p:grpSpPr>
        <a:xfrm>
          <a:off x="0" y="0"/>
          <a:ext cx="0" cy="0"/>
          <a:chOff x="0" y="0"/>
          <a:chExt cx="0" cy="0"/>
        </a:xfrm>
      </p:grpSpPr>
      <p:sp>
        <p:nvSpPr>
          <p:cNvPr id="19" name="Text Placeholder 18"/>
          <p:cNvSpPr>
            <a:spLocks noGrp="1"/>
          </p:cNvSpPr>
          <p:nvPr>
            <p:ph type="body" sz="quarter" idx="10" hasCustomPrompt="1"/>
          </p:nvPr>
        </p:nvSpPr>
        <p:spPr>
          <a:xfrm>
            <a:off x="240428" y="194732"/>
            <a:ext cx="3980966" cy="781050"/>
          </a:xfrm>
          <a:prstGeom prst="rect">
            <a:avLst/>
          </a:prstGeom>
        </p:spPr>
        <p:txBody>
          <a:bodyPr vert="horz"/>
          <a:lstStyle>
            <a:lvl1pPr marL="0" indent="0">
              <a:buNone/>
              <a:defRPr sz="3200" b="1" baseline="0">
                <a:solidFill>
                  <a:srgbClr val="236192"/>
                </a:solidFill>
              </a:defRPr>
            </a:lvl1pPr>
          </a:lstStyle>
          <a:p>
            <a:pPr lvl="0"/>
            <a:r>
              <a:rPr lang="en-US" dirty="0"/>
              <a:t>Closing Message</a:t>
            </a:r>
          </a:p>
        </p:txBody>
      </p:sp>
      <p:sp>
        <p:nvSpPr>
          <p:cNvPr id="9" name="Rectangle 8"/>
          <p:cNvSpPr/>
          <p:nvPr userDrawn="1"/>
        </p:nvSpPr>
        <p:spPr>
          <a:xfrm rot="10800000">
            <a:off x="11338" y="4388000"/>
            <a:ext cx="9144000" cy="179785"/>
          </a:xfrm>
          <a:prstGeom prst="rect">
            <a:avLst/>
          </a:prstGeom>
          <a:solidFill>
            <a:srgbClr val="00AFD7"/>
          </a:soli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D527F"/>
              </a:solidFill>
              <a:effectLst/>
              <a:uLnTx/>
              <a:uFillTx/>
              <a:latin typeface="Calibri"/>
              <a:ea typeface="+mn-ea"/>
              <a:cs typeface="+mn-cs"/>
            </a:endParaRPr>
          </a:p>
        </p:txBody>
      </p:sp>
      <p:sp>
        <p:nvSpPr>
          <p:cNvPr id="21" name="Text Placeholder 20"/>
          <p:cNvSpPr>
            <a:spLocks noGrp="1"/>
          </p:cNvSpPr>
          <p:nvPr>
            <p:ph type="body" sz="quarter" idx="11" hasCustomPrompt="1"/>
          </p:nvPr>
        </p:nvSpPr>
        <p:spPr>
          <a:xfrm>
            <a:off x="240615" y="990753"/>
            <a:ext cx="3887788" cy="304289"/>
          </a:xfrm>
          <a:prstGeom prst="rect">
            <a:avLst/>
          </a:prstGeom>
        </p:spPr>
        <p:txBody>
          <a:bodyPr vert="horz">
            <a:normAutofit/>
          </a:bodyPr>
          <a:lstStyle>
            <a:lvl1pPr marL="0" indent="0">
              <a:buNone/>
              <a:defRPr sz="1800" b="1" baseline="0"/>
            </a:lvl1pPr>
          </a:lstStyle>
          <a:p>
            <a:pPr lvl="0"/>
            <a:r>
              <a:rPr lang="en-US" dirty="0"/>
              <a:t>Speaker Name</a:t>
            </a:r>
          </a:p>
        </p:txBody>
      </p:sp>
      <p:sp>
        <p:nvSpPr>
          <p:cNvPr id="22" name="Text Placeholder 20"/>
          <p:cNvSpPr>
            <a:spLocks noGrp="1"/>
          </p:cNvSpPr>
          <p:nvPr>
            <p:ph type="body" sz="quarter" idx="12" hasCustomPrompt="1"/>
          </p:nvPr>
        </p:nvSpPr>
        <p:spPr>
          <a:xfrm>
            <a:off x="240428" y="1267826"/>
            <a:ext cx="3887788" cy="269270"/>
          </a:xfrm>
          <a:prstGeom prst="rect">
            <a:avLst/>
          </a:prstGeom>
        </p:spPr>
        <p:txBody>
          <a:bodyPr vert="horz">
            <a:normAutofit/>
          </a:bodyPr>
          <a:lstStyle>
            <a:lvl1pPr marL="0" indent="0">
              <a:buNone/>
              <a:defRPr sz="1400" b="0" baseline="0"/>
            </a:lvl1pPr>
          </a:lstStyle>
          <a:p>
            <a:pPr lvl="0"/>
            <a:r>
              <a:rPr lang="en-US" dirty="0"/>
              <a:t>Speaker Title</a:t>
            </a:r>
          </a:p>
        </p:txBody>
      </p:sp>
      <p:sp>
        <p:nvSpPr>
          <p:cNvPr id="23" name="Text Placeholder 20"/>
          <p:cNvSpPr>
            <a:spLocks noGrp="1"/>
          </p:cNvSpPr>
          <p:nvPr>
            <p:ph type="body" sz="quarter" idx="13" hasCustomPrompt="1"/>
          </p:nvPr>
        </p:nvSpPr>
        <p:spPr>
          <a:xfrm>
            <a:off x="240428" y="1508234"/>
            <a:ext cx="3887788" cy="229121"/>
          </a:xfrm>
          <a:prstGeom prst="rect">
            <a:avLst/>
          </a:prstGeom>
        </p:spPr>
        <p:txBody>
          <a:bodyPr vert="horz">
            <a:normAutofit/>
          </a:bodyPr>
          <a:lstStyle>
            <a:lvl1pPr marL="0" indent="0">
              <a:buNone/>
              <a:defRPr sz="1400" b="1" baseline="0">
                <a:solidFill>
                  <a:srgbClr val="236192"/>
                </a:solidFill>
              </a:defRPr>
            </a:lvl1pPr>
          </a:lstStyle>
          <a:p>
            <a:pPr lvl="0"/>
            <a:r>
              <a:rPr lang="en-US" dirty="0"/>
              <a:t>Speaker Contact</a:t>
            </a:r>
          </a:p>
        </p:txBody>
      </p:sp>
      <p:pic>
        <p:nvPicPr>
          <p:cNvPr id="10"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36924" y="4760706"/>
            <a:ext cx="723437" cy="2406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70295" y="0"/>
            <a:ext cx="4578960" cy="4388000"/>
          </a:xfrm>
          <a:prstGeom prst="rect">
            <a:avLst/>
          </a:prstGeom>
        </p:spPr>
      </p:pic>
    </p:spTree>
    <p:extLst>
      <p:ext uri="{BB962C8B-B14F-4D97-AF65-F5344CB8AC3E}">
        <p14:creationId xmlns:p14="http://schemas.microsoft.com/office/powerpoint/2010/main" val="1401081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 2">
    <p:spTree>
      <p:nvGrpSpPr>
        <p:cNvPr id="1" name=""/>
        <p:cNvGrpSpPr/>
        <p:nvPr/>
      </p:nvGrpSpPr>
      <p:grpSpPr>
        <a:xfrm>
          <a:off x="0" y="0"/>
          <a:ext cx="0" cy="0"/>
          <a:chOff x="0" y="0"/>
          <a:chExt cx="0" cy="0"/>
        </a:xfrm>
      </p:grpSpPr>
      <p:pic>
        <p:nvPicPr>
          <p:cNvPr id="16" name="Picture 15" descr="ppt-because-tag.psd"/>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100" y="3704187"/>
            <a:ext cx="8216894" cy="607721"/>
          </a:xfrm>
          <a:prstGeom prst="rect">
            <a:avLst/>
          </a:prstGeom>
        </p:spPr>
      </p:pic>
      <p:sp>
        <p:nvSpPr>
          <p:cNvPr id="7" name="Rectangle 6"/>
          <p:cNvSpPr/>
          <p:nvPr userDrawn="1"/>
        </p:nvSpPr>
        <p:spPr>
          <a:xfrm rot="16200000">
            <a:off x="477189" y="3861998"/>
            <a:ext cx="607721" cy="2921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1" name="Rectangle 10"/>
          <p:cNvSpPr/>
          <p:nvPr userDrawn="1"/>
        </p:nvSpPr>
        <p:spPr>
          <a:xfrm>
            <a:off x="0" y="3704187"/>
            <a:ext cx="635000" cy="607721"/>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2" name="Text Placeholder 18"/>
          <p:cNvSpPr>
            <a:spLocks noGrp="1"/>
          </p:cNvSpPr>
          <p:nvPr>
            <p:ph type="body" sz="quarter" idx="10" hasCustomPrompt="1"/>
          </p:nvPr>
        </p:nvSpPr>
        <p:spPr>
          <a:xfrm>
            <a:off x="731839" y="831455"/>
            <a:ext cx="4180696" cy="1400383"/>
          </a:xfrm>
          <a:prstGeom prst="rect">
            <a:avLst/>
          </a:prstGeom>
          <a:ln w="101600" cmpd="sng">
            <a:solidFill>
              <a:srgbClr val="236192"/>
            </a:solidFill>
            <a:miter lim="800000"/>
          </a:ln>
        </p:spPr>
        <p:txBody>
          <a:bodyPr vert="horz" wrap="none" lIns="548640" tIns="274320" rIns="457200" bIns="274320">
            <a:spAutoFit/>
          </a:bodyPr>
          <a:lstStyle>
            <a:lvl1pPr marL="0" indent="0" algn="l">
              <a:spcBef>
                <a:spcPts val="0"/>
              </a:spcBef>
              <a:buNone/>
              <a:defRPr sz="5500" b="1" baseline="0">
                <a:ln w="0" cmpd="sng">
                  <a:noFill/>
                </a:ln>
                <a:solidFill>
                  <a:srgbClr val="236192"/>
                </a:solidFill>
              </a:defRPr>
            </a:lvl1pPr>
          </a:lstStyle>
          <a:p>
            <a:pPr lvl="0"/>
            <a:r>
              <a:rPr lang="en-US" dirty="0"/>
              <a:t>Text Here</a:t>
            </a:r>
          </a:p>
        </p:txBody>
      </p:sp>
      <p:sp>
        <p:nvSpPr>
          <p:cNvPr id="13" name="Text Placeholder 20"/>
          <p:cNvSpPr>
            <a:spLocks noGrp="1"/>
          </p:cNvSpPr>
          <p:nvPr>
            <p:ph type="body" sz="quarter" idx="11" hasCustomPrompt="1"/>
          </p:nvPr>
        </p:nvSpPr>
        <p:spPr>
          <a:xfrm>
            <a:off x="698251" y="2397542"/>
            <a:ext cx="3887788" cy="304289"/>
          </a:xfrm>
          <a:prstGeom prst="rect">
            <a:avLst/>
          </a:prstGeom>
        </p:spPr>
        <p:txBody>
          <a:bodyPr vert="horz">
            <a:normAutofit/>
          </a:bodyPr>
          <a:lstStyle>
            <a:lvl1pPr marL="0" indent="0">
              <a:buNone/>
              <a:defRPr sz="1800" b="1" baseline="0">
                <a:solidFill>
                  <a:srgbClr val="000000"/>
                </a:solidFill>
              </a:defRPr>
            </a:lvl1pPr>
          </a:lstStyle>
          <a:p>
            <a:pPr lvl="0"/>
            <a:r>
              <a:rPr lang="en-US" dirty="0"/>
              <a:t>Speaker Name</a:t>
            </a:r>
          </a:p>
        </p:txBody>
      </p:sp>
      <p:sp>
        <p:nvSpPr>
          <p:cNvPr id="14" name="Text Placeholder 20"/>
          <p:cNvSpPr>
            <a:spLocks noGrp="1"/>
          </p:cNvSpPr>
          <p:nvPr>
            <p:ph type="body" sz="quarter" idx="12" hasCustomPrompt="1"/>
          </p:nvPr>
        </p:nvSpPr>
        <p:spPr>
          <a:xfrm>
            <a:off x="698064" y="2688127"/>
            <a:ext cx="3887788" cy="269270"/>
          </a:xfrm>
          <a:prstGeom prst="rect">
            <a:avLst/>
          </a:prstGeom>
        </p:spPr>
        <p:txBody>
          <a:bodyPr vert="horz">
            <a:normAutofit/>
          </a:bodyPr>
          <a:lstStyle>
            <a:lvl1pPr marL="0" indent="0">
              <a:buNone/>
              <a:defRPr sz="1400" b="0" baseline="0">
                <a:solidFill>
                  <a:srgbClr val="000000"/>
                </a:solidFill>
              </a:defRPr>
            </a:lvl1pPr>
          </a:lstStyle>
          <a:p>
            <a:pPr lvl="0"/>
            <a:r>
              <a:rPr lang="en-US" dirty="0"/>
              <a:t>Speaker Title</a:t>
            </a:r>
          </a:p>
        </p:txBody>
      </p:sp>
      <p:sp>
        <p:nvSpPr>
          <p:cNvPr id="15" name="Text Placeholder 20"/>
          <p:cNvSpPr>
            <a:spLocks noGrp="1"/>
          </p:cNvSpPr>
          <p:nvPr>
            <p:ph type="body" sz="quarter" idx="13" hasCustomPrompt="1"/>
          </p:nvPr>
        </p:nvSpPr>
        <p:spPr>
          <a:xfrm>
            <a:off x="698064" y="2957399"/>
            <a:ext cx="3887788" cy="229121"/>
          </a:xfrm>
          <a:prstGeom prst="rect">
            <a:avLst/>
          </a:prstGeom>
        </p:spPr>
        <p:txBody>
          <a:bodyPr vert="horz">
            <a:normAutofit/>
          </a:bodyPr>
          <a:lstStyle>
            <a:lvl1pPr marL="0" indent="0">
              <a:buNone/>
              <a:defRPr sz="1400" b="1" baseline="0">
                <a:solidFill>
                  <a:schemeClr val="accent2"/>
                </a:solidFill>
              </a:defRPr>
            </a:lvl1pPr>
          </a:lstStyle>
          <a:p>
            <a:pPr lvl="0"/>
            <a:r>
              <a:rPr lang="en-US" dirty="0"/>
              <a:t>Speaker Contact</a:t>
            </a:r>
          </a:p>
        </p:txBody>
      </p:sp>
      <p:sp>
        <p:nvSpPr>
          <p:cNvPr id="18" name="Text Placeholder 16"/>
          <p:cNvSpPr>
            <a:spLocks noGrp="1"/>
          </p:cNvSpPr>
          <p:nvPr>
            <p:ph type="body" sz="quarter" idx="14" hasCustomPrompt="1"/>
          </p:nvPr>
        </p:nvSpPr>
        <p:spPr>
          <a:xfrm>
            <a:off x="1" y="312442"/>
            <a:ext cx="3679825" cy="566309"/>
          </a:xfrm>
          <a:prstGeom prst="rect">
            <a:avLst/>
          </a:prstGeom>
          <a:solidFill>
            <a:srgbClr val="236192"/>
          </a:solidFill>
        </p:spPr>
        <p:txBody>
          <a:bodyPr vert="horz" wrap="square" lIns="640080" tIns="91440" bIns="164592">
            <a:spAutoFit/>
          </a:bodyPr>
          <a:lstStyle>
            <a:lvl1pPr marL="0" indent="0">
              <a:buNone/>
              <a:defRPr sz="2000" baseline="0">
                <a:solidFill>
                  <a:schemeClr val="bg1"/>
                </a:solidFill>
              </a:defRPr>
            </a:lvl1pPr>
          </a:lstStyle>
          <a:p>
            <a:pPr lvl="0"/>
            <a:r>
              <a:rPr lang="en-US" dirty="0"/>
              <a:t>Event Title</a:t>
            </a:r>
          </a:p>
        </p:txBody>
      </p:sp>
      <p:pic>
        <p:nvPicPr>
          <p:cNvPr id="17" name="Picture 26" descr="OCLC_H_PMS.eps"/>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236924" y="4760706"/>
            <a:ext cx="723437" cy="2406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 name="Picture 21"/>
          <p:cNvPicPr>
            <a:picLocks noChangeAspect="1"/>
          </p:cNvPicPr>
          <p:nvPr userDrawn="1"/>
        </p:nvPicPr>
        <p:blipFill rotWithShape="1">
          <a:blip r:embed="rId4" cstate="screen">
            <a:extLst>
              <a:ext uri="{28A0092B-C50C-407E-A947-70E740481C1C}">
                <a14:useLocalDpi xmlns:a14="http://schemas.microsoft.com/office/drawing/2010/main"/>
              </a:ext>
            </a:extLst>
          </a:blip>
          <a:srcRect l="67120"/>
          <a:stretch/>
        </p:blipFill>
        <p:spPr>
          <a:xfrm rot="16200000">
            <a:off x="5827109" y="3788500"/>
            <a:ext cx="87692" cy="317500"/>
          </a:xfrm>
          <a:prstGeom prst="rect">
            <a:avLst/>
          </a:prstGeom>
        </p:spPr>
      </p:pic>
      <p:pic>
        <p:nvPicPr>
          <p:cNvPr id="23" name="Picture 22"/>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784850" y="3904991"/>
            <a:ext cx="86105" cy="86105"/>
          </a:xfrm>
          <a:prstGeom prst="rect">
            <a:avLst/>
          </a:prstGeom>
        </p:spPr>
      </p:pic>
    </p:spTree>
    <p:extLst>
      <p:ext uri="{BB962C8B-B14F-4D97-AF65-F5344CB8AC3E}">
        <p14:creationId xmlns:p14="http://schemas.microsoft.com/office/powerpoint/2010/main" val="752594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63889" y="2"/>
            <a:ext cx="5980110" cy="1060063"/>
          </a:xfrm>
          <a:prstGeom prst="rect">
            <a:avLst/>
          </a:prstGeom>
        </p:spPr>
      </p:pic>
      <p:sp>
        <p:nvSpPr>
          <p:cNvPr id="22" name="Rectangle 21"/>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3" name="Rectangle 22"/>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4" name="Rectangle 23"/>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1" name="Rectangle 10"/>
          <p:cNvSpPr/>
          <p:nvPr/>
        </p:nvSpPr>
        <p:spPr>
          <a:xfrm>
            <a:off x="-1" y="2"/>
            <a:ext cx="3190875" cy="1060065"/>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36" name="Text Placeholder 35"/>
          <p:cNvSpPr>
            <a:spLocks noGrp="1"/>
          </p:cNvSpPr>
          <p:nvPr>
            <p:ph type="body" sz="quarter" idx="12" hasCustomPrompt="1"/>
          </p:nvPr>
        </p:nvSpPr>
        <p:spPr>
          <a:xfrm>
            <a:off x="2" y="1329876"/>
            <a:ext cx="5623078" cy="569387"/>
          </a:xfrm>
          <a:prstGeom prst="rect">
            <a:avLst/>
          </a:prstGeom>
          <a:solidFill>
            <a:schemeClr val="accent2"/>
          </a:solidFill>
          <a:ln>
            <a:noFill/>
          </a:ln>
        </p:spPr>
        <p:txBody>
          <a:bodyPr vert="horz" wrap="none" lIns="457200" tIns="137160" rIns="274320" bIns="182880">
            <a:spAutoFit/>
          </a:bodyPr>
          <a:lstStyle>
            <a:lvl1pPr marL="0" marR="0" indent="0" algn="l" defTabSz="457200" rtl="0" eaLnBrk="1" fontAlgn="auto" latinLnBrk="0" hangingPunct="1">
              <a:lnSpc>
                <a:spcPct val="100000"/>
              </a:lnSpc>
              <a:spcBef>
                <a:spcPts val="0"/>
              </a:spcBef>
              <a:spcAft>
                <a:spcPts val="0"/>
              </a:spcAft>
              <a:buClrTx/>
              <a:buSzTx/>
              <a:buFontTx/>
              <a:buNone/>
              <a:tabLst/>
              <a:defRPr sz="1600" baseline="0">
                <a:ln>
                  <a:noFill/>
                </a:ln>
                <a:solidFill>
                  <a:schemeClr val="bg1"/>
                </a:solidFill>
                <a:effectLs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chemeClr val="bg1"/>
                </a:solidFill>
                <a:cs typeface="Arial" charset="0"/>
              </a:rPr>
              <a:t>OCLC RLP Works-in-Progress Webinar • July 9, 2019</a:t>
            </a:r>
          </a:p>
        </p:txBody>
      </p:sp>
      <p:sp>
        <p:nvSpPr>
          <p:cNvPr id="16" name="Text Placeholder 18"/>
          <p:cNvSpPr>
            <a:spLocks noGrp="1"/>
          </p:cNvSpPr>
          <p:nvPr>
            <p:ph type="body" sz="quarter" idx="16" hasCustomPrompt="1"/>
          </p:nvPr>
        </p:nvSpPr>
        <p:spPr>
          <a:xfrm>
            <a:off x="779470" y="1852402"/>
            <a:ext cx="7754770" cy="1234773"/>
          </a:xfrm>
          <a:prstGeom prst="rect">
            <a:avLst/>
          </a:prstGeom>
          <a:ln w="101600" cmpd="sng">
            <a:solidFill>
              <a:schemeClr val="accent2"/>
            </a:solidFill>
            <a:miter lim="800000"/>
          </a:ln>
        </p:spPr>
        <p:txBody>
          <a:bodyPr vert="horz" wrap="square" lIns="457200" tIns="274320" rIns="457200" bIns="274320">
            <a:normAutofit/>
          </a:bodyPr>
          <a:lstStyle>
            <a:lvl1pPr marL="0" indent="0" algn="l">
              <a:spcBef>
                <a:spcPts val="0"/>
              </a:spcBef>
              <a:buNone/>
              <a:defRPr sz="4400" b="1" baseline="0">
                <a:ln w="0" cmpd="sng">
                  <a:noFill/>
                </a:ln>
                <a:solidFill>
                  <a:schemeClr val="accent2"/>
                </a:solidFill>
              </a:defRPr>
            </a:lvl1pPr>
          </a:lstStyle>
          <a:p>
            <a:pPr lvl="0"/>
            <a:r>
              <a:rPr lang="en-US" dirty="0"/>
              <a:t>Place title here</a:t>
            </a:r>
          </a:p>
        </p:txBody>
      </p:sp>
      <p:pic>
        <p:nvPicPr>
          <p:cNvPr id="18"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 Placeholder 2"/>
          <p:cNvSpPr>
            <a:spLocks noGrp="1"/>
          </p:cNvSpPr>
          <p:nvPr>
            <p:ph type="body" sz="quarter" idx="17" hasCustomPrompt="1"/>
          </p:nvPr>
        </p:nvSpPr>
        <p:spPr>
          <a:xfrm>
            <a:off x="728694" y="3206972"/>
            <a:ext cx="1860270" cy="400110"/>
          </a:xfrm>
          <a:prstGeom prst="rect">
            <a:avLst/>
          </a:prstGeom>
        </p:spPr>
        <p:txBody>
          <a:bodyPr vert="horz" wrap="none" lIns="0">
            <a:spAutoFit/>
          </a:bodyPr>
          <a:lstStyle>
            <a:lvl1pPr marL="0" indent="0">
              <a:buNone/>
              <a:defRPr sz="2000" b="1"/>
            </a:lvl1pPr>
            <a:lvl2pPr marL="457200" indent="0">
              <a:buNone/>
              <a:defRPr/>
            </a:lvl2pPr>
            <a:lvl5pPr marL="1828800" indent="0">
              <a:buNone/>
              <a:defRPr/>
            </a:lvl5pPr>
          </a:lstStyle>
          <a:p>
            <a:pPr lvl="0"/>
            <a:r>
              <a:rPr lang="en-US" dirty="0"/>
              <a:t>Speaker Name</a:t>
            </a:r>
          </a:p>
        </p:txBody>
      </p:sp>
      <p:sp>
        <p:nvSpPr>
          <p:cNvPr id="17" name="Text Placeholder 2"/>
          <p:cNvSpPr>
            <a:spLocks noGrp="1"/>
          </p:cNvSpPr>
          <p:nvPr>
            <p:ph type="body" sz="quarter" idx="18" hasCustomPrompt="1"/>
          </p:nvPr>
        </p:nvSpPr>
        <p:spPr>
          <a:xfrm>
            <a:off x="728695" y="3613838"/>
            <a:ext cx="1364723" cy="307777"/>
          </a:xfrm>
          <a:prstGeom prst="rect">
            <a:avLst/>
          </a:prstGeom>
        </p:spPr>
        <p:txBody>
          <a:bodyPr vert="horz" wrap="none" lIns="0" tIns="0">
            <a:spAutoFit/>
          </a:bodyPr>
          <a:lstStyle>
            <a:lvl1pPr marL="0" indent="0">
              <a:buNone/>
              <a:defRPr sz="1700" b="0"/>
            </a:lvl1pPr>
            <a:lvl2pPr marL="457200" indent="0">
              <a:buNone/>
              <a:defRPr/>
            </a:lvl2pPr>
            <a:lvl5pPr marL="1828800" indent="0">
              <a:buNone/>
              <a:defRPr/>
            </a:lvl5pPr>
          </a:lstStyle>
          <a:p>
            <a:pPr lvl="0"/>
            <a:r>
              <a:rPr lang="en-US" dirty="0"/>
              <a:t>Speaker Title</a:t>
            </a:r>
          </a:p>
        </p:txBody>
      </p:sp>
      <p:sp>
        <p:nvSpPr>
          <p:cNvPr id="15" name="Rectangle 14"/>
          <p:cNvSpPr/>
          <p:nvPr userDrawn="1"/>
        </p:nvSpPr>
        <p:spPr>
          <a:xfrm>
            <a:off x="3136900" y="0"/>
            <a:ext cx="445693" cy="1060065"/>
          </a:xfrm>
          <a:prstGeom prst="rect">
            <a:avLst/>
          </a:prstGeom>
          <a:solidFill>
            <a:srgbClr val="00AFD7">
              <a:alpha val="6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Tree>
    <p:extLst>
      <p:ext uri="{BB962C8B-B14F-4D97-AF65-F5344CB8AC3E}">
        <p14:creationId xmlns:p14="http://schemas.microsoft.com/office/powerpoint/2010/main" val="301652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1" y="1493044"/>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5" name="Rectangle 4"/>
          <p:cNvSpPr/>
          <p:nvPr userDrawn="1"/>
        </p:nvSpPr>
        <p:spPr>
          <a:xfrm rot="5400000">
            <a:off x="-524273" y="2014936"/>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3" name="Text Placeholder 12"/>
          <p:cNvSpPr>
            <a:spLocks noGrp="1"/>
          </p:cNvSpPr>
          <p:nvPr>
            <p:ph type="body" sz="quarter" idx="12" hasCustomPrompt="1"/>
          </p:nvPr>
        </p:nvSpPr>
        <p:spPr>
          <a:xfrm>
            <a:off x="3416308" y="2073399"/>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0" y="2712528"/>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0" y="1490664"/>
            <a:ext cx="5727700" cy="488156"/>
          </a:xfrm>
          <a:prstGeom prst="rect">
            <a:avLst/>
          </a:prstGeom>
        </p:spPr>
        <p:txBody>
          <a:bodyPr vert="horz"/>
          <a:lstStyle>
            <a:lvl1pPr marL="0" indent="0">
              <a:buNone/>
              <a:defRPr sz="3600" b="1" baseline="0">
                <a:solidFill>
                  <a:srgbClr val="236192"/>
                </a:solidFill>
              </a:defRPr>
            </a:lvl1pPr>
          </a:lstStyle>
          <a:p>
            <a:pPr lvl="0"/>
            <a:r>
              <a:rPr lang="en-US" dirty="0"/>
              <a:t>Speaker Name</a:t>
            </a:r>
          </a:p>
        </p:txBody>
      </p:sp>
      <p:sp>
        <p:nvSpPr>
          <p:cNvPr id="10" name="Text Placeholder 14"/>
          <p:cNvSpPr>
            <a:spLocks noGrp="1"/>
          </p:cNvSpPr>
          <p:nvPr>
            <p:ph type="body" sz="quarter" idx="15" hasCustomPrompt="1"/>
          </p:nvPr>
        </p:nvSpPr>
        <p:spPr>
          <a:xfrm>
            <a:off x="882651" y="1493043"/>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Tree>
    <p:extLst>
      <p:ext uri="{BB962C8B-B14F-4D97-AF65-F5344CB8AC3E}">
        <p14:creationId xmlns:p14="http://schemas.microsoft.com/office/powerpoint/2010/main" val="3237085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1" y="413183"/>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5" name="Rectangle 4"/>
          <p:cNvSpPr/>
          <p:nvPr userDrawn="1"/>
        </p:nvSpPr>
        <p:spPr>
          <a:xfrm rot="5400000">
            <a:off x="-524273" y="935075"/>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3" name="Text Placeholder 12"/>
          <p:cNvSpPr>
            <a:spLocks noGrp="1"/>
          </p:cNvSpPr>
          <p:nvPr>
            <p:ph type="body" sz="quarter" idx="12" hasCustomPrompt="1"/>
          </p:nvPr>
        </p:nvSpPr>
        <p:spPr>
          <a:xfrm>
            <a:off x="3416308" y="993538"/>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0" y="1632667"/>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0" y="410803"/>
            <a:ext cx="5727700" cy="488156"/>
          </a:xfrm>
          <a:prstGeom prst="rect">
            <a:avLst/>
          </a:prstGeom>
        </p:spPr>
        <p:txBody>
          <a:bodyPr vert="horz"/>
          <a:lstStyle>
            <a:lvl1pPr marL="0" indent="0">
              <a:buNone/>
              <a:defRPr sz="3600" b="1" baseline="0">
                <a:solidFill>
                  <a:srgbClr val="236192"/>
                </a:solidFill>
              </a:defRPr>
            </a:lvl1pPr>
          </a:lstStyle>
          <a:p>
            <a:pPr lvl="0"/>
            <a:r>
              <a:rPr lang="en-US" dirty="0"/>
              <a:t>Speaker Name</a:t>
            </a:r>
          </a:p>
        </p:txBody>
      </p:sp>
      <p:sp>
        <p:nvSpPr>
          <p:cNvPr id="10" name="Text Placeholder 14"/>
          <p:cNvSpPr>
            <a:spLocks noGrp="1"/>
          </p:cNvSpPr>
          <p:nvPr>
            <p:ph type="body" sz="quarter" idx="15" hasCustomPrompt="1"/>
          </p:nvPr>
        </p:nvSpPr>
        <p:spPr>
          <a:xfrm>
            <a:off x="882651" y="413182"/>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
        <p:nvSpPr>
          <p:cNvPr id="8" name="Picture Placeholder 8"/>
          <p:cNvSpPr>
            <a:spLocks noGrp="1"/>
          </p:cNvSpPr>
          <p:nvPr>
            <p:ph type="pic" sz="quarter" idx="16"/>
          </p:nvPr>
        </p:nvSpPr>
        <p:spPr>
          <a:xfrm>
            <a:off x="882651" y="2696332"/>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11" name="Rectangle 10"/>
          <p:cNvSpPr/>
          <p:nvPr userDrawn="1"/>
        </p:nvSpPr>
        <p:spPr>
          <a:xfrm rot="5400000">
            <a:off x="-524273" y="3218224"/>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2" name="Text Placeholder 12"/>
          <p:cNvSpPr>
            <a:spLocks noGrp="1"/>
          </p:cNvSpPr>
          <p:nvPr>
            <p:ph type="body" sz="quarter" idx="17" hasCustomPrompt="1"/>
          </p:nvPr>
        </p:nvSpPr>
        <p:spPr>
          <a:xfrm>
            <a:off x="3416308" y="3276687"/>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4" name="Straight Connector 13"/>
          <p:cNvCxnSpPr/>
          <p:nvPr userDrawn="1"/>
        </p:nvCxnSpPr>
        <p:spPr>
          <a:xfrm>
            <a:off x="3416300" y="3915816"/>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5" name="Text Placeholder 2"/>
          <p:cNvSpPr>
            <a:spLocks noGrp="1"/>
          </p:cNvSpPr>
          <p:nvPr>
            <p:ph type="body" sz="quarter" idx="18" hasCustomPrompt="1"/>
          </p:nvPr>
        </p:nvSpPr>
        <p:spPr>
          <a:xfrm>
            <a:off x="3416300" y="2693952"/>
            <a:ext cx="5727700" cy="488156"/>
          </a:xfrm>
          <a:prstGeom prst="rect">
            <a:avLst/>
          </a:prstGeom>
        </p:spPr>
        <p:txBody>
          <a:bodyPr vert="horz"/>
          <a:lstStyle>
            <a:lvl1pPr marL="0" indent="0">
              <a:buNone/>
              <a:defRPr sz="3600" b="1" baseline="0">
                <a:solidFill>
                  <a:srgbClr val="236192"/>
                </a:solidFill>
              </a:defRPr>
            </a:lvl1pPr>
          </a:lstStyle>
          <a:p>
            <a:pPr lvl="0"/>
            <a:r>
              <a:rPr lang="en-US" dirty="0"/>
              <a:t>Speaker Name</a:t>
            </a:r>
          </a:p>
        </p:txBody>
      </p:sp>
      <p:sp>
        <p:nvSpPr>
          <p:cNvPr id="16" name="Text Placeholder 14"/>
          <p:cNvSpPr>
            <a:spLocks noGrp="1"/>
          </p:cNvSpPr>
          <p:nvPr>
            <p:ph type="body" sz="quarter" idx="19" hasCustomPrompt="1"/>
          </p:nvPr>
        </p:nvSpPr>
        <p:spPr>
          <a:xfrm>
            <a:off x="882651" y="2696331"/>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Tree>
    <p:extLst>
      <p:ext uri="{BB962C8B-B14F-4D97-AF65-F5344CB8AC3E}">
        <p14:creationId xmlns:p14="http://schemas.microsoft.com/office/powerpoint/2010/main" val="907336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AFD7"/>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ext Placeholder 8"/>
          <p:cNvSpPr>
            <a:spLocks noGrp="1"/>
          </p:cNvSpPr>
          <p:nvPr>
            <p:ph type="body" sz="quarter" idx="10" hasCustomPrompt="1"/>
          </p:nvPr>
        </p:nvSpPr>
        <p:spPr>
          <a:xfrm>
            <a:off x="315259" y="831061"/>
            <a:ext cx="8174038" cy="646331"/>
          </a:xfrm>
          <a:prstGeom prst="rect">
            <a:avLst/>
          </a:prstGeom>
          <a:ln w="28575" cmpd="sng">
            <a:solidFill>
              <a:srgbClr val="FFFFFF"/>
            </a:solidFill>
          </a:ln>
        </p:spPr>
        <p:txBody>
          <a:bodyPr vert="horz" lIns="274320" tIns="45720" rIns="274320" bIns="45720">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600" b="1" i="0" cap="all" baseline="0">
                <a:solidFill>
                  <a:schemeClr val="bg1"/>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600" b="1" dirty="0">
                <a:solidFill>
                  <a:schemeClr val="bg1"/>
                </a:solidFill>
                <a:cs typeface="Arial" charset="0"/>
              </a:rPr>
              <a:t>NEW SECTION TITLE</a:t>
            </a:r>
          </a:p>
        </p:txBody>
      </p:sp>
      <p:sp>
        <p:nvSpPr>
          <p:cNvPr id="4" name="Text Placeholder 3"/>
          <p:cNvSpPr>
            <a:spLocks noGrp="1"/>
          </p:cNvSpPr>
          <p:nvPr>
            <p:ph type="body" sz="quarter" idx="11" hasCustomPrompt="1"/>
          </p:nvPr>
        </p:nvSpPr>
        <p:spPr>
          <a:xfrm>
            <a:off x="176213" y="638176"/>
            <a:ext cx="265112" cy="4074630"/>
          </a:xfrm>
          <a:prstGeom prst="rect">
            <a:avLst/>
          </a:prstGeom>
          <a:solidFill>
            <a:srgbClr val="00AFD7"/>
          </a:solidFill>
        </p:spPr>
        <p:txBody>
          <a:bodyPr vert="horz"/>
          <a:lstStyle>
            <a:lvl1pPr marL="0" indent="0">
              <a:buNone/>
              <a:defRPr baseline="0"/>
            </a:lvl1pPr>
          </a:lstStyle>
          <a:p>
            <a:pPr lvl="0"/>
            <a:r>
              <a:rPr lang="en-US" dirty="0"/>
              <a:t>     </a:t>
            </a:r>
          </a:p>
        </p:txBody>
      </p:sp>
      <p:sp>
        <p:nvSpPr>
          <p:cNvPr id="12" name="Text Placeholder 3"/>
          <p:cNvSpPr>
            <a:spLocks noGrp="1"/>
          </p:cNvSpPr>
          <p:nvPr>
            <p:ph type="body" sz="quarter" idx="12" hasCustomPrompt="1"/>
          </p:nvPr>
        </p:nvSpPr>
        <p:spPr>
          <a:xfrm>
            <a:off x="8411956" y="638176"/>
            <a:ext cx="265112" cy="4074629"/>
          </a:xfrm>
          <a:prstGeom prst="rect">
            <a:avLst/>
          </a:prstGeom>
          <a:solidFill>
            <a:srgbClr val="00AFD7"/>
          </a:solidFill>
        </p:spPr>
        <p:txBody>
          <a:bodyPr vert="horz"/>
          <a:lstStyle>
            <a:lvl1pPr marL="0" indent="0">
              <a:buNone/>
              <a:defRPr baseline="0"/>
            </a:lvl1pPr>
          </a:lstStyle>
          <a:p>
            <a:pPr lvl="0"/>
            <a:r>
              <a:rPr lang="en-US" dirty="0"/>
              <a:t>     </a:t>
            </a:r>
          </a:p>
        </p:txBody>
      </p:sp>
      <p:pic>
        <p:nvPicPr>
          <p:cNvPr id="7"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23974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Bullet">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3600" b="1" baseline="0">
                <a:solidFill>
                  <a:schemeClr val="tx2"/>
                </a:solidFill>
              </a:defRPr>
            </a:lvl1pPr>
          </a:lstStyle>
          <a:p>
            <a:pPr lvl="0"/>
            <a:r>
              <a:rPr lang="en-US" dirty="0"/>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 Placeholder 3"/>
          <p:cNvSpPr>
            <a:spLocks noGrp="1"/>
          </p:cNvSpPr>
          <p:nvPr>
            <p:ph type="body" sz="quarter" idx="12"/>
          </p:nvPr>
        </p:nvSpPr>
        <p:spPr>
          <a:xfrm>
            <a:off x="340786" y="1029747"/>
            <a:ext cx="8439148" cy="3356378"/>
          </a:xfrm>
          <a:prstGeom prst="rect">
            <a:avLst/>
          </a:prstGeom>
        </p:spPr>
        <p:txBody>
          <a:bodyPr vert="horz"/>
          <a:lstStyle>
            <a:lvl1pPr marL="342900" indent="-342900">
              <a:buFont typeface="Arial"/>
              <a:buChar char="•"/>
              <a:defRPr sz="2400" baseline="0"/>
            </a:lvl1pPr>
            <a:lvl2pPr>
              <a:defRPr sz="2000"/>
            </a:lvl2pPr>
            <a:lvl3pPr>
              <a:defRPr sz="1800"/>
            </a:lvl3pPr>
            <a:lvl4pPr>
              <a:buFont typeface="Arial" charset="0"/>
              <a:buChar char="•"/>
              <a:defRPr sz="1600"/>
            </a:lvl4pPr>
            <a:lvl5pPr>
              <a:buFont typeface="Arial" charset="0"/>
              <a:buChar char="•"/>
              <a:defRPr sz="1400"/>
            </a:lvl5pPr>
            <a:lvl6pPr>
              <a:defRPr sz="1400"/>
            </a:lvl6pPr>
            <a:lvl7pPr>
              <a:defRPr sz="1200"/>
            </a:lvl7pPr>
            <a:lvl8pPr>
              <a:defRPr sz="1100"/>
            </a:lvl8pPr>
            <a:lvl9pPr>
              <a:defRPr sz="1100"/>
            </a:lvl9pPr>
          </a:lstStyle>
          <a:p>
            <a:pPr marL="342900" marR="0" lvl="0" indent="-342900" algn="l" defTabSz="457200" rtl="0" eaLnBrk="1" fontAlgn="auto" latinLnBrk="0" hangingPunct="1">
              <a:lnSpc>
                <a:spcPct val="100000"/>
              </a:lnSpc>
              <a:spcBef>
                <a:spcPct val="20000"/>
              </a:spcBef>
              <a:spcAft>
                <a:spcPts val="0"/>
              </a:spcAft>
              <a:buClrTx/>
              <a:buSzTx/>
              <a:tabLst/>
              <a:defRPr/>
            </a:pPr>
            <a:endParaRPr lang="en-US" dirty="0"/>
          </a:p>
        </p:txBody>
      </p:sp>
    </p:spTree>
    <p:extLst>
      <p:ext uri="{BB962C8B-B14F-4D97-AF65-F5344CB8AC3E}">
        <p14:creationId xmlns:p14="http://schemas.microsoft.com/office/powerpoint/2010/main" val="1672074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 Header">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3600" b="1" baseline="0">
                <a:solidFill>
                  <a:schemeClr val="tx2"/>
                </a:solidFill>
              </a:defRPr>
            </a:lvl1pPr>
          </a:lstStyle>
          <a:p>
            <a:pPr lvl="0"/>
            <a:r>
              <a:rPr lang="en-US" dirty="0"/>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78456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 Bar">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034598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pic>
        <p:nvPicPr>
          <p:cNvPr id="3"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36924" y="4760706"/>
            <a:ext cx="723437" cy="2406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458256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1" y="1493044"/>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5" name="Rectangle 4"/>
          <p:cNvSpPr/>
          <p:nvPr userDrawn="1"/>
        </p:nvSpPr>
        <p:spPr>
          <a:xfrm rot="5400000">
            <a:off x="-524273" y="2014936"/>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3" name="Text Placeholder 12"/>
          <p:cNvSpPr>
            <a:spLocks noGrp="1"/>
          </p:cNvSpPr>
          <p:nvPr>
            <p:ph type="body" sz="quarter" idx="12" hasCustomPrompt="1"/>
          </p:nvPr>
        </p:nvSpPr>
        <p:spPr>
          <a:xfrm>
            <a:off x="3416308" y="2073399"/>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0" y="2712528"/>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0" y="1490664"/>
            <a:ext cx="5727700" cy="488156"/>
          </a:xfrm>
          <a:prstGeom prst="rect">
            <a:avLst/>
          </a:prstGeom>
        </p:spPr>
        <p:txBody>
          <a:bodyPr vert="horz"/>
          <a:lstStyle>
            <a:lvl1pPr marL="0" indent="0">
              <a:buNone/>
              <a:defRPr sz="3600" b="1" baseline="0">
                <a:solidFill>
                  <a:srgbClr val="236192"/>
                </a:solidFill>
              </a:defRPr>
            </a:lvl1pPr>
          </a:lstStyle>
          <a:p>
            <a:pPr lvl="0"/>
            <a:r>
              <a:rPr lang="en-US" dirty="0"/>
              <a:t>Speaker Name</a:t>
            </a:r>
          </a:p>
        </p:txBody>
      </p:sp>
      <p:sp>
        <p:nvSpPr>
          <p:cNvPr id="10" name="Text Placeholder 14"/>
          <p:cNvSpPr>
            <a:spLocks noGrp="1"/>
          </p:cNvSpPr>
          <p:nvPr>
            <p:ph type="body" sz="quarter" idx="15" hasCustomPrompt="1"/>
          </p:nvPr>
        </p:nvSpPr>
        <p:spPr>
          <a:xfrm>
            <a:off x="882651" y="1493043"/>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Tree>
    <p:extLst>
      <p:ext uri="{BB962C8B-B14F-4D97-AF65-F5344CB8AC3E}">
        <p14:creationId xmlns:p14="http://schemas.microsoft.com/office/powerpoint/2010/main" val="821481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9144000" cy="5143500"/>
          </a:xfrm>
          <a:prstGeom prst="rect">
            <a:avLst/>
          </a:prstGeom>
        </p:spPr>
        <p:txBody>
          <a:bodyPr vert="horz" anchor="ctr"/>
          <a:lstStyle>
            <a:lvl1pPr marL="0" indent="0" algn="l">
              <a:buNone/>
              <a:defRPr sz="1900" baseline="0">
                <a:sym typeface="Wingdings"/>
              </a:defRPr>
            </a:lvl1pPr>
            <a:lvl2pPr marL="457200" indent="0">
              <a:buNone/>
              <a:defRPr sz="2400"/>
            </a:lvl2pPr>
          </a:lstStyle>
          <a:p>
            <a:pPr lvl="1"/>
            <a:r>
              <a:rPr lang="en-US" dirty="0"/>
              <a:t>Drag and drop photo here</a:t>
            </a:r>
          </a:p>
        </p:txBody>
      </p:sp>
      <p:sp>
        <p:nvSpPr>
          <p:cNvPr id="15" name="Text Placeholder 14"/>
          <p:cNvSpPr>
            <a:spLocks noGrp="1"/>
          </p:cNvSpPr>
          <p:nvPr>
            <p:ph type="body" sz="quarter" idx="13" hasCustomPrompt="1"/>
          </p:nvPr>
        </p:nvSpPr>
        <p:spPr>
          <a:xfrm>
            <a:off x="7583491" y="-15479"/>
            <a:ext cx="433387" cy="5174457"/>
          </a:xfrm>
          <a:prstGeom prst="rect">
            <a:avLst/>
          </a:prstGeom>
          <a:solidFill>
            <a:schemeClr val="accent1">
              <a:alpha val="78000"/>
            </a:schemeClr>
          </a:solidFill>
        </p:spPr>
        <p:txBody>
          <a:bodyPr vert="horz"/>
          <a:lstStyle>
            <a:lvl1pPr marL="0" indent="0">
              <a:buNone/>
              <a:defRPr>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
        <p:nvSpPr>
          <p:cNvPr id="16" name="Text Placeholder 14"/>
          <p:cNvSpPr>
            <a:spLocks noGrp="1"/>
          </p:cNvSpPr>
          <p:nvPr>
            <p:ph type="body" sz="quarter" idx="14" hasCustomPrompt="1"/>
          </p:nvPr>
        </p:nvSpPr>
        <p:spPr>
          <a:xfrm>
            <a:off x="8016878" y="-15479"/>
            <a:ext cx="1127125" cy="5174457"/>
          </a:xfrm>
          <a:prstGeom prst="rect">
            <a:avLst/>
          </a:prstGeom>
          <a:solidFill>
            <a:schemeClr val="accent1"/>
          </a:solidFill>
        </p:spPr>
        <p:txBody>
          <a:bodyPr vert="horz"/>
          <a:lstStyle>
            <a:lvl1pPr marL="0" indent="0">
              <a:buNone/>
              <a:defRPr>
                <a:solidFill>
                  <a:schemeClr val="accent1"/>
                </a:solidFill>
              </a:defRPr>
            </a:lvl1pPr>
          </a:lstStyle>
          <a:p>
            <a:pPr lvl="0"/>
            <a:r>
              <a:rPr lang="en-US" dirty="0"/>
              <a:t> </a:t>
            </a:r>
          </a:p>
          <a:p>
            <a:pPr lvl="0"/>
            <a:r>
              <a:rPr lang="en-US" dirty="0"/>
              <a:t> </a:t>
            </a:r>
          </a:p>
          <a:p>
            <a:pPr lvl="0"/>
            <a:r>
              <a:rPr lang="en-US" dirty="0"/>
              <a:t> </a:t>
            </a:r>
          </a:p>
          <a:p>
            <a:pPr lvl="0"/>
            <a:r>
              <a:rPr lang="en-US" dirty="0"/>
              <a:t> </a:t>
            </a:r>
          </a:p>
          <a:p>
            <a:pPr lvl="0"/>
            <a:r>
              <a:rPr lang="en-US" dirty="0"/>
              <a:t> </a:t>
            </a:r>
          </a:p>
        </p:txBody>
      </p:sp>
      <p:sp>
        <p:nvSpPr>
          <p:cNvPr id="11" name="Text Placeholder 10"/>
          <p:cNvSpPr>
            <a:spLocks noGrp="1"/>
          </p:cNvSpPr>
          <p:nvPr>
            <p:ph type="body" sz="quarter" idx="11" hasCustomPrompt="1"/>
          </p:nvPr>
        </p:nvSpPr>
        <p:spPr>
          <a:xfrm>
            <a:off x="-14111" y="3748282"/>
            <a:ext cx="6153150" cy="715580"/>
          </a:xfrm>
          <a:prstGeom prst="rect">
            <a:avLst/>
          </a:prstGeom>
          <a:solidFill>
            <a:schemeClr val="bg1"/>
          </a:solidFill>
        </p:spPr>
        <p:txBody>
          <a:bodyPr vert="horz" lIns="640080"/>
          <a:lstStyle>
            <a:lvl1pPr marL="0" indent="0">
              <a:buNone/>
              <a:defRPr sz="2400" b="1" baseline="0">
                <a:solidFill>
                  <a:srgbClr val="236192"/>
                </a:solidFill>
              </a:defRPr>
            </a:lvl1pPr>
          </a:lstStyle>
          <a:p>
            <a:pPr lvl="0"/>
            <a:r>
              <a:rPr lang="en-US" dirty="0"/>
              <a:t>Persons Name</a:t>
            </a:r>
          </a:p>
        </p:txBody>
      </p:sp>
      <p:sp>
        <p:nvSpPr>
          <p:cNvPr id="12" name="Text Placeholder 10"/>
          <p:cNvSpPr>
            <a:spLocks noGrp="1"/>
          </p:cNvSpPr>
          <p:nvPr>
            <p:ph type="body" sz="quarter" idx="12" hasCustomPrompt="1"/>
          </p:nvPr>
        </p:nvSpPr>
        <p:spPr>
          <a:xfrm>
            <a:off x="534917" y="4085464"/>
            <a:ext cx="5610225" cy="264319"/>
          </a:xfrm>
          <a:prstGeom prst="rect">
            <a:avLst/>
          </a:prstGeom>
        </p:spPr>
        <p:txBody>
          <a:bodyPr vert="horz"/>
          <a:lstStyle>
            <a:lvl1pPr marL="0" indent="0">
              <a:buNone/>
              <a:defRPr sz="1800" b="0" baseline="0">
                <a:solidFill>
                  <a:schemeClr val="tx1"/>
                </a:solidFill>
              </a:defRPr>
            </a:lvl1pPr>
          </a:lstStyle>
          <a:p>
            <a:pPr lvl="0"/>
            <a:r>
              <a:rPr lang="en-US" dirty="0"/>
              <a:t>Persons Title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092367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Slide - 1">
    <p:spTree>
      <p:nvGrpSpPr>
        <p:cNvPr id="1" name=""/>
        <p:cNvGrpSpPr/>
        <p:nvPr/>
      </p:nvGrpSpPr>
      <p:grpSpPr>
        <a:xfrm>
          <a:off x="0" y="0"/>
          <a:ext cx="0" cy="0"/>
          <a:chOff x="0" y="0"/>
          <a:chExt cx="0" cy="0"/>
        </a:xfrm>
      </p:grpSpPr>
      <p:sp>
        <p:nvSpPr>
          <p:cNvPr id="19" name="Text Placeholder 18"/>
          <p:cNvSpPr>
            <a:spLocks noGrp="1"/>
          </p:cNvSpPr>
          <p:nvPr>
            <p:ph type="body" sz="quarter" idx="10" hasCustomPrompt="1"/>
          </p:nvPr>
        </p:nvSpPr>
        <p:spPr>
          <a:xfrm>
            <a:off x="240428" y="194732"/>
            <a:ext cx="3980966" cy="781050"/>
          </a:xfrm>
          <a:prstGeom prst="rect">
            <a:avLst/>
          </a:prstGeom>
        </p:spPr>
        <p:txBody>
          <a:bodyPr vert="horz"/>
          <a:lstStyle>
            <a:lvl1pPr marL="0" indent="0">
              <a:buNone/>
              <a:defRPr sz="3200" b="1" baseline="0">
                <a:solidFill>
                  <a:srgbClr val="236192"/>
                </a:solidFill>
              </a:defRPr>
            </a:lvl1pPr>
          </a:lstStyle>
          <a:p>
            <a:pPr lvl="0"/>
            <a:r>
              <a:rPr lang="en-US" dirty="0"/>
              <a:t>Closing Message</a:t>
            </a:r>
          </a:p>
        </p:txBody>
      </p:sp>
      <p:sp>
        <p:nvSpPr>
          <p:cNvPr id="9" name="Rectangle 8"/>
          <p:cNvSpPr/>
          <p:nvPr userDrawn="1"/>
        </p:nvSpPr>
        <p:spPr>
          <a:xfrm rot="10800000">
            <a:off x="11338" y="4388000"/>
            <a:ext cx="9144000" cy="179785"/>
          </a:xfrm>
          <a:prstGeom prst="rect">
            <a:avLst/>
          </a:prstGeom>
          <a:solidFill>
            <a:srgbClr val="00AFD7"/>
          </a:soli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D527F"/>
              </a:solidFill>
              <a:effectLst/>
              <a:uLnTx/>
              <a:uFillTx/>
              <a:latin typeface="Calibri"/>
              <a:ea typeface="+mn-ea"/>
              <a:cs typeface="+mn-cs"/>
            </a:endParaRPr>
          </a:p>
        </p:txBody>
      </p:sp>
      <p:sp>
        <p:nvSpPr>
          <p:cNvPr id="21" name="Text Placeholder 20"/>
          <p:cNvSpPr>
            <a:spLocks noGrp="1"/>
          </p:cNvSpPr>
          <p:nvPr>
            <p:ph type="body" sz="quarter" idx="11" hasCustomPrompt="1"/>
          </p:nvPr>
        </p:nvSpPr>
        <p:spPr>
          <a:xfrm>
            <a:off x="240615" y="990753"/>
            <a:ext cx="3887788" cy="304289"/>
          </a:xfrm>
          <a:prstGeom prst="rect">
            <a:avLst/>
          </a:prstGeom>
        </p:spPr>
        <p:txBody>
          <a:bodyPr vert="horz">
            <a:normAutofit/>
          </a:bodyPr>
          <a:lstStyle>
            <a:lvl1pPr marL="0" indent="0">
              <a:buNone/>
              <a:defRPr sz="1800" b="1" baseline="0"/>
            </a:lvl1pPr>
          </a:lstStyle>
          <a:p>
            <a:pPr lvl="0"/>
            <a:r>
              <a:rPr lang="en-US" dirty="0"/>
              <a:t>Speaker Name</a:t>
            </a:r>
          </a:p>
        </p:txBody>
      </p:sp>
      <p:sp>
        <p:nvSpPr>
          <p:cNvPr id="22" name="Text Placeholder 20"/>
          <p:cNvSpPr>
            <a:spLocks noGrp="1"/>
          </p:cNvSpPr>
          <p:nvPr>
            <p:ph type="body" sz="quarter" idx="12" hasCustomPrompt="1"/>
          </p:nvPr>
        </p:nvSpPr>
        <p:spPr>
          <a:xfrm>
            <a:off x="240428" y="1267826"/>
            <a:ext cx="3887788" cy="269270"/>
          </a:xfrm>
          <a:prstGeom prst="rect">
            <a:avLst/>
          </a:prstGeom>
        </p:spPr>
        <p:txBody>
          <a:bodyPr vert="horz">
            <a:normAutofit/>
          </a:bodyPr>
          <a:lstStyle>
            <a:lvl1pPr marL="0" indent="0">
              <a:buNone/>
              <a:defRPr sz="1400" b="0" baseline="0"/>
            </a:lvl1pPr>
          </a:lstStyle>
          <a:p>
            <a:pPr lvl="0"/>
            <a:r>
              <a:rPr lang="en-US" dirty="0"/>
              <a:t>Speaker Title</a:t>
            </a:r>
          </a:p>
        </p:txBody>
      </p:sp>
      <p:sp>
        <p:nvSpPr>
          <p:cNvPr id="23" name="Text Placeholder 20"/>
          <p:cNvSpPr>
            <a:spLocks noGrp="1"/>
          </p:cNvSpPr>
          <p:nvPr>
            <p:ph type="body" sz="quarter" idx="13" hasCustomPrompt="1"/>
          </p:nvPr>
        </p:nvSpPr>
        <p:spPr>
          <a:xfrm>
            <a:off x="240428" y="1508234"/>
            <a:ext cx="3887788" cy="229121"/>
          </a:xfrm>
          <a:prstGeom prst="rect">
            <a:avLst/>
          </a:prstGeom>
        </p:spPr>
        <p:txBody>
          <a:bodyPr vert="horz">
            <a:normAutofit/>
          </a:bodyPr>
          <a:lstStyle>
            <a:lvl1pPr marL="0" indent="0">
              <a:buNone/>
              <a:defRPr sz="1400" b="1" baseline="0">
                <a:solidFill>
                  <a:srgbClr val="236192"/>
                </a:solidFill>
              </a:defRPr>
            </a:lvl1pPr>
          </a:lstStyle>
          <a:p>
            <a:pPr lvl="0"/>
            <a:r>
              <a:rPr lang="en-US" dirty="0"/>
              <a:t>Speaker Contact</a:t>
            </a:r>
          </a:p>
        </p:txBody>
      </p:sp>
      <p:pic>
        <p:nvPicPr>
          <p:cNvPr id="10"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36924" y="4760706"/>
            <a:ext cx="723437" cy="2406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83338" y="0"/>
            <a:ext cx="4578960" cy="4388000"/>
          </a:xfrm>
          <a:prstGeom prst="rect">
            <a:avLst/>
          </a:prstGeom>
        </p:spPr>
      </p:pic>
    </p:spTree>
    <p:extLst>
      <p:ext uri="{BB962C8B-B14F-4D97-AF65-F5344CB8AC3E}">
        <p14:creationId xmlns:p14="http://schemas.microsoft.com/office/powerpoint/2010/main" val="2141487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 Slide - 2">
    <p:spTree>
      <p:nvGrpSpPr>
        <p:cNvPr id="1" name=""/>
        <p:cNvGrpSpPr/>
        <p:nvPr/>
      </p:nvGrpSpPr>
      <p:grpSpPr>
        <a:xfrm>
          <a:off x="0" y="0"/>
          <a:ext cx="0" cy="0"/>
          <a:chOff x="0" y="0"/>
          <a:chExt cx="0" cy="0"/>
        </a:xfrm>
      </p:grpSpPr>
      <p:sp>
        <p:nvSpPr>
          <p:cNvPr id="7" name="Rectangle 6"/>
          <p:cNvSpPr/>
          <p:nvPr userDrawn="1"/>
        </p:nvSpPr>
        <p:spPr>
          <a:xfrm rot="16200000">
            <a:off x="477189" y="3861998"/>
            <a:ext cx="607721" cy="2921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0" name="TextBox 8"/>
          <p:cNvSpPr txBox="1">
            <a:spLocks noChangeArrowheads="1"/>
          </p:cNvSpPr>
          <p:nvPr userDrawn="1"/>
        </p:nvSpPr>
        <p:spPr bwMode="auto">
          <a:xfrm>
            <a:off x="5924930" y="3701654"/>
            <a:ext cx="422275" cy="1846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600" dirty="0">
                <a:solidFill>
                  <a:schemeClr val="bg1"/>
                </a:solidFill>
              </a:rPr>
              <a:t>SM</a:t>
            </a:r>
          </a:p>
        </p:txBody>
      </p:sp>
      <p:sp>
        <p:nvSpPr>
          <p:cNvPr id="11" name="Rectangle 10"/>
          <p:cNvSpPr/>
          <p:nvPr userDrawn="1"/>
        </p:nvSpPr>
        <p:spPr>
          <a:xfrm>
            <a:off x="0" y="3704187"/>
            <a:ext cx="635000" cy="607721"/>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2" name="Text Placeholder 18"/>
          <p:cNvSpPr>
            <a:spLocks noGrp="1"/>
          </p:cNvSpPr>
          <p:nvPr>
            <p:ph type="body" sz="quarter" idx="10" hasCustomPrompt="1"/>
          </p:nvPr>
        </p:nvSpPr>
        <p:spPr>
          <a:xfrm>
            <a:off x="731839" y="831455"/>
            <a:ext cx="4180696" cy="1400383"/>
          </a:xfrm>
          <a:prstGeom prst="rect">
            <a:avLst/>
          </a:prstGeom>
          <a:ln w="101600" cmpd="sng">
            <a:solidFill>
              <a:srgbClr val="236192"/>
            </a:solidFill>
            <a:miter lim="800000"/>
          </a:ln>
        </p:spPr>
        <p:txBody>
          <a:bodyPr vert="horz" wrap="none" lIns="548640" tIns="274320" rIns="457200" bIns="274320">
            <a:spAutoFit/>
          </a:bodyPr>
          <a:lstStyle>
            <a:lvl1pPr marL="0" indent="0" algn="l">
              <a:spcBef>
                <a:spcPts val="0"/>
              </a:spcBef>
              <a:buNone/>
              <a:defRPr sz="5500" b="1" baseline="0">
                <a:ln w="0" cmpd="sng">
                  <a:noFill/>
                </a:ln>
                <a:solidFill>
                  <a:srgbClr val="236192"/>
                </a:solidFill>
              </a:defRPr>
            </a:lvl1pPr>
          </a:lstStyle>
          <a:p>
            <a:pPr lvl="0"/>
            <a:r>
              <a:rPr lang="en-US" dirty="0"/>
              <a:t>Text Here</a:t>
            </a:r>
          </a:p>
        </p:txBody>
      </p:sp>
      <p:sp>
        <p:nvSpPr>
          <p:cNvPr id="13" name="Text Placeholder 20"/>
          <p:cNvSpPr>
            <a:spLocks noGrp="1"/>
          </p:cNvSpPr>
          <p:nvPr>
            <p:ph type="body" sz="quarter" idx="11" hasCustomPrompt="1"/>
          </p:nvPr>
        </p:nvSpPr>
        <p:spPr>
          <a:xfrm>
            <a:off x="698251" y="2397542"/>
            <a:ext cx="3887788" cy="304289"/>
          </a:xfrm>
          <a:prstGeom prst="rect">
            <a:avLst/>
          </a:prstGeom>
        </p:spPr>
        <p:txBody>
          <a:bodyPr vert="horz">
            <a:normAutofit/>
          </a:bodyPr>
          <a:lstStyle>
            <a:lvl1pPr marL="0" indent="0">
              <a:buNone/>
              <a:defRPr sz="1800" b="1" baseline="0">
                <a:solidFill>
                  <a:srgbClr val="000000"/>
                </a:solidFill>
              </a:defRPr>
            </a:lvl1pPr>
          </a:lstStyle>
          <a:p>
            <a:pPr lvl="0"/>
            <a:r>
              <a:rPr lang="en-US" dirty="0"/>
              <a:t>Speaker Name</a:t>
            </a:r>
          </a:p>
        </p:txBody>
      </p:sp>
      <p:sp>
        <p:nvSpPr>
          <p:cNvPr id="14" name="Text Placeholder 20"/>
          <p:cNvSpPr>
            <a:spLocks noGrp="1"/>
          </p:cNvSpPr>
          <p:nvPr>
            <p:ph type="body" sz="quarter" idx="12" hasCustomPrompt="1"/>
          </p:nvPr>
        </p:nvSpPr>
        <p:spPr>
          <a:xfrm>
            <a:off x="698064" y="2688127"/>
            <a:ext cx="3887788" cy="269270"/>
          </a:xfrm>
          <a:prstGeom prst="rect">
            <a:avLst/>
          </a:prstGeom>
        </p:spPr>
        <p:txBody>
          <a:bodyPr vert="horz">
            <a:normAutofit/>
          </a:bodyPr>
          <a:lstStyle>
            <a:lvl1pPr marL="0" indent="0">
              <a:buNone/>
              <a:defRPr sz="1400" b="0" baseline="0">
                <a:solidFill>
                  <a:srgbClr val="000000"/>
                </a:solidFill>
              </a:defRPr>
            </a:lvl1pPr>
          </a:lstStyle>
          <a:p>
            <a:pPr lvl="0"/>
            <a:r>
              <a:rPr lang="en-US" dirty="0"/>
              <a:t>Speaker Title</a:t>
            </a:r>
          </a:p>
        </p:txBody>
      </p:sp>
      <p:sp>
        <p:nvSpPr>
          <p:cNvPr id="15" name="Text Placeholder 20"/>
          <p:cNvSpPr>
            <a:spLocks noGrp="1"/>
          </p:cNvSpPr>
          <p:nvPr>
            <p:ph type="body" sz="quarter" idx="13" hasCustomPrompt="1"/>
          </p:nvPr>
        </p:nvSpPr>
        <p:spPr>
          <a:xfrm>
            <a:off x="698064" y="2957399"/>
            <a:ext cx="3887788" cy="229121"/>
          </a:xfrm>
          <a:prstGeom prst="rect">
            <a:avLst/>
          </a:prstGeom>
        </p:spPr>
        <p:txBody>
          <a:bodyPr vert="horz">
            <a:normAutofit/>
          </a:bodyPr>
          <a:lstStyle>
            <a:lvl1pPr marL="0" indent="0">
              <a:buNone/>
              <a:defRPr sz="1400" b="1" baseline="0">
                <a:solidFill>
                  <a:schemeClr val="accent2"/>
                </a:solidFill>
              </a:defRPr>
            </a:lvl1pPr>
          </a:lstStyle>
          <a:p>
            <a:pPr lvl="0"/>
            <a:r>
              <a:rPr lang="en-US" dirty="0"/>
              <a:t>Speaker Contact</a:t>
            </a:r>
          </a:p>
        </p:txBody>
      </p:sp>
      <p:sp>
        <p:nvSpPr>
          <p:cNvPr id="18" name="Text Placeholder 16"/>
          <p:cNvSpPr>
            <a:spLocks noGrp="1"/>
          </p:cNvSpPr>
          <p:nvPr>
            <p:ph type="body" sz="quarter" idx="14" hasCustomPrompt="1"/>
          </p:nvPr>
        </p:nvSpPr>
        <p:spPr>
          <a:xfrm>
            <a:off x="1" y="312442"/>
            <a:ext cx="3679825" cy="566309"/>
          </a:xfrm>
          <a:prstGeom prst="rect">
            <a:avLst/>
          </a:prstGeom>
          <a:solidFill>
            <a:srgbClr val="236192"/>
          </a:solidFill>
        </p:spPr>
        <p:txBody>
          <a:bodyPr vert="horz" wrap="square" lIns="640080" tIns="91440" bIns="164592">
            <a:spAutoFit/>
          </a:bodyPr>
          <a:lstStyle>
            <a:lvl1pPr marL="0" indent="0">
              <a:buNone/>
              <a:defRPr sz="2000" baseline="0">
                <a:solidFill>
                  <a:schemeClr val="bg1"/>
                </a:solidFill>
              </a:defRPr>
            </a:lvl1pPr>
          </a:lstStyle>
          <a:p>
            <a:pPr lvl="0"/>
            <a:r>
              <a:rPr lang="en-US" dirty="0"/>
              <a:t>Event Title</a:t>
            </a:r>
          </a:p>
        </p:txBody>
      </p:sp>
      <p:pic>
        <p:nvPicPr>
          <p:cNvPr id="16" name="Picture 15" descr="ppt-because-tag.psd"/>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100" y="3704187"/>
            <a:ext cx="8216894" cy="607721"/>
          </a:xfrm>
          <a:prstGeom prst="rect">
            <a:avLst/>
          </a:prstGeom>
        </p:spPr>
      </p:pic>
      <p:pic>
        <p:nvPicPr>
          <p:cNvPr id="19" name="Picture 26" descr="OCLC_H_PMS.eps"/>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236924" y="4760706"/>
            <a:ext cx="723437" cy="2406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Picture 19"/>
          <p:cNvPicPr>
            <a:picLocks noChangeAspect="1"/>
          </p:cNvPicPr>
          <p:nvPr userDrawn="1"/>
        </p:nvPicPr>
        <p:blipFill rotWithShape="1">
          <a:blip r:embed="rId4" cstate="screen">
            <a:extLst>
              <a:ext uri="{28A0092B-C50C-407E-A947-70E740481C1C}">
                <a14:useLocalDpi xmlns:a14="http://schemas.microsoft.com/office/drawing/2010/main"/>
              </a:ext>
            </a:extLst>
          </a:blip>
          <a:srcRect l="67120"/>
          <a:stretch/>
        </p:blipFill>
        <p:spPr>
          <a:xfrm rot="16200000">
            <a:off x="5827109" y="3788500"/>
            <a:ext cx="87692" cy="317500"/>
          </a:xfrm>
          <a:prstGeom prst="rect">
            <a:avLst/>
          </a:prstGeom>
        </p:spPr>
      </p:pic>
      <p:pic>
        <p:nvPicPr>
          <p:cNvPr id="4" name="Picture 3"/>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784850" y="3904991"/>
            <a:ext cx="86105" cy="86105"/>
          </a:xfrm>
          <a:prstGeom prst="rect">
            <a:avLst/>
          </a:prstGeom>
        </p:spPr>
      </p:pic>
    </p:spTree>
    <p:extLst>
      <p:ext uri="{BB962C8B-B14F-4D97-AF65-F5344CB8AC3E}">
        <p14:creationId xmlns:p14="http://schemas.microsoft.com/office/powerpoint/2010/main" val="1621949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tent- Bullet">
  <p:cSld name="Content- Bullet">
    <p:spTree>
      <p:nvGrpSpPr>
        <p:cNvPr id="1" name="Shape 44"/>
        <p:cNvGrpSpPr/>
        <p:nvPr/>
      </p:nvGrpSpPr>
      <p:grpSpPr>
        <a:xfrm>
          <a:off x="0" y="0"/>
          <a:ext cx="0" cy="0"/>
          <a:chOff x="0" y="0"/>
          <a:chExt cx="0" cy="0"/>
        </a:xfrm>
      </p:grpSpPr>
      <p:sp>
        <p:nvSpPr>
          <p:cNvPr id="45" name="Google Shape;45;p6"/>
          <p:cNvSpPr/>
          <p:nvPr/>
        </p:nvSpPr>
        <p:spPr>
          <a:xfrm>
            <a:off x="0" y="4686300"/>
            <a:ext cx="2209800" cy="457200"/>
          </a:xfrm>
          <a:prstGeom prst="rect">
            <a:avLst/>
          </a:prstGeom>
          <a:solidFill>
            <a:srgbClr val="23619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D527F"/>
              </a:solidFill>
              <a:latin typeface="Arial"/>
              <a:ea typeface="Arial"/>
              <a:cs typeface="Arial"/>
              <a:sym typeface="Arial"/>
            </a:endParaRPr>
          </a:p>
        </p:txBody>
      </p:sp>
      <p:sp>
        <p:nvSpPr>
          <p:cNvPr id="46" name="Google Shape;46;p6"/>
          <p:cNvSpPr/>
          <p:nvPr/>
        </p:nvSpPr>
        <p:spPr>
          <a:xfrm>
            <a:off x="2209800" y="4686300"/>
            <a:ext cx="1060450" cy="457200"/>
          </a:xfrm>
          <a:prstGeom prst="rect">
            <a:avLst/>
          </a:prstGeom>
          <a:solidFill>
            <a:srgbClr val="007D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D527F"/>
              </a:solidFill>
              <a:latin typeface="Arial"/>
              <a:ea typeface="Arial"/>
              <a:cs typeface="Arial"/>
              <a:sym typeface="Arial"/>
            </a:endParaRPr>
          </a:p>
        </p:txBody>
      </p:sp>
      <p:sp>
        <p:nvSpPr>
          <p:cNvPr id="47" name="Google Shape;47;p6"/>
          <p:cNvSpPr/>
          <p:nvPr/>
        </p:nvSpPr>
        <p:spPr>
          <a:xfrm>
            <a:off x="3270250" y="4686300"/>
            <a:ext cx="5873750" cy="457200"/>
          </a:xfrm>
          <a:prstGeom prst="rect">
            <a:avLst/>
          </a:prstGeom>
          <a:solidFill>
            <a:srgbClr val="00AFD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D527F"/>
              </a:solidFill>
              <a:latin typeface="Arial"/>
              <a:ea typeface="Arial"/>
              <a:cs typeface="Arial"/>
              <a:sym typeface="Arial"/>
            </a:endParaRPr>
          </a:p>
        </p:txBody>
      </p:sp>
      <p:sp>
        <p:nvSpPr>
          <p:cNvPr id="48" name="Google Shape;48;p6"/>
          <p:cNvSpPr txBox="1">
            <a:spLocks noGrp="1"/>
          </p:cNvSpPr>
          <p:nvPr>
            <p:ph type="body" idx="1"/>
          </p:nvPr>
        </p:nvSpPr>
        <p:spPr>
          <a:xfrm>
            <a:off x="340786" y="343304"/>
            <a:ext cx="8439148" cy="686442"/>
          </a:xfrm>
          <a:prstGeom prst="rect">
            <a:avLst/>
          </a:prstGeom>
          <a:noFill/>
          <a:ln>
            <a:noFill/>
          </a:ln>
        </p:spPr>
        <p:txBody>
          <a:bodyPr spcFirstLastPara="1" wrap="square" lIns="91425" tIns="45700" rIns="91425" bIns="45700" anchor="t" anchorCtr="0"/>
          <a:lstStyle>
            <a:lvl1pPr marL="457200" marR="0" lvl="0" indent="-228600" algn="l" rtl="0">
              <a:spcBef>
                <a:spcPts val="720"/>
              </a:spcBef>
              <a:spcAft>
                <a:spcPts val="0"/>
              </a:spcAft>
              <a:buClr>
                <a:schemeClr val="dk2"/>
              </a:buClr>
              <a:buSzPts val="3600"/>
              <a:buFont typeface="Arial"/>
              <a:buNone/>
              <a:defRPr sz="3600" b="1" i="0" u="none" strike="noStrike" cap="none">
                <a:solidFill>
                  <a:schemeClr val="dk2"/>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49" name="Google Shape;49;p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8310054" y="4817244"/>
            <a:ext cx="687170" cy="218719"/>
          </a:xfrm>
          <a:prstGeom prst="rect">
            <a:avLst/>
          </a:prstGeom>
          <a:noFill/>
          <a:ln>
            <a:noFill/>
          </a:ln>
        </p:spPr>
      </p:pic>
      <p:sp>
        <p:nvSpPr>
          <p:cNvPr id="50" name="Google Shape;50;p6"/>
          <p:cNvSpPr txBox="1">
            <a:spLocks noGrp="1"/>
          </p:cNvSpPr>
          <p:nvPr>
            <p:ph type="body" idx="2"/>
          </p:nvPr>
        </p:nvSpPr>
        <p:spPr>
          <a:xfrm>
            <a:off x="340786" y="1029747"/>
            <a:ext cx="8439148" cy="335637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04800" algn="l" rtl="0">
              <a:spcBef>
                <a:spcPts val="24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298450" algn="l" rtl="0">
              <a:spcBef>
                <a:spcPts val="22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8pPr>
            <a:lvl9pPr marL="4114800" marR="0" lvl="8" indent="-298450" algn="l" rtl="0">
              <a:spcBef>
                <a:spcPts val="22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Bullet">
  <p:cSld name="Content- Bullet">
    <p:spTree>
      <p:nvGrpSpPr>
        <p:cNvPr id="1" name="Shape 44"/>
        <p:cNvGrpSpPr/>
        <p:nvPr/>
      </p:nvGrpSpPr>
      <p:grpSpPr>
        <a:xfrm>
          <a:off x="0" y="0"/>
          <a:ext cx="0" cy="0"/>
          <a:chOff x="0" y="0"/>
          <a:chExt cx="0" cy="0"/>
        </a:xfrm>
      </p:grpSpPr>
      <p:sp>
        <p:nvSpPr>
          <p:cNvPr id="45" name="Google Shape;45;p17"/>
          <p:cNvSpPr/>
          <p:nvPr/>
        </p:nvSpPr>
        <p:spPr>
          <a:xfrm>
            <a:off x="0" y="4686300"/>
            <a:ext cx="2209800" cy="457200"/>
          </a:xfrm>
          <a:prstGeom prst="rect">
            <a:avLst/>
          </a:prstGeom>
          <a:solidFill>
            <a:srgbClr val="23619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D527F"/>
              </a:solidFill>
              <a:latin typeface="Arial"/>
              <a:ea typeface="Arial"/>
              <a:cs typeface="Arial"/>
              <a:sym typeface="Arial"/>
            </a:endParaRPr>
          </a:p>
        </p:txBody>
      </p:sp>
      <p:sp>
        <p:nvSpPr>
          <p:cNvPr id="46" name="Google Shape;46;p17"/>
          <p:cNvSpPr/>
          <p:nvPr/>
        </p:nvSpPr>
        <p:spPr>
          <a:xfrm>
            <a:off x="2209800" y="4686300"/>
            <a:ext cx="1060450" cy="457200"/>
          </a:xfrm>
          <a:prstGeom prst="rect">
            <a:avLst/>
          </a:prstGeom>
          <a:solidFill>
            <a:srgbClr val="007DB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D527F"/>
              </a:solidFill>
              <a:latin typeface="Arial"/>
              <a:ea typeface="Arial"/>
              <a:cs typeface="Arial"/>
              <a:sym typeface="Arial"/>
            </a:endParaRPr>
          </a:p>
        </p:txBody>
      </p:sp>
      <p:sp>
        <p:nvSpPr>
          <p:cNvPr id="47" name="Google Shape;47;p17"/>
          <p:cNvSpPr/>
          <p:nvPr/>
        </p:nvSpPr>
        <p:spPr>
          <a:xfrm>
            <a:off x="3270250" y="4686300"/>
            <a:ext cx="5873750" cy="457200"/>
          </a:xfrm>
          <a:prstGeom prst="rect">
            <a:avLst/>
          </a:prstGeom>
          <a:solidFill>
            <a:srgbClr val="00AFD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D527F"/>
              </a:solidFill>
              <a:latin typeface="Arial"/>
              <a:ea typeface="Arial"/>
              <a:cs typeface="Arial"/>
              <a:sym typeface="Arial"/>
            </a:endParaRPr>
          </a:p>
        </p:txBody>
      </p:sp>
      <p:sp>
        <p:nvSpPr>
          <p:cNvPr id="48" name="Google Shape;48;p17"/>
          <p:cNvSpPr txBox="1">
            <a:spLocks noGrp="1"/>
          </p:cNvSpPr>
          <p:nvPr>
            <p:ph type="body" idx="1"/>
          </p:nvPr>
        </p:nvSpPr>
        <p:spPr>
          <a:xfrm>
            <a:off x="340786" y="343304"/>
            <a:ext cx="8439148" cy="686442"/>
          </a:xfrm>
          <a:prstGeom prst="rect">
            <a:avLst/>
          </a:prstGeom>
          <a:noFill/>
          <a:ln>
            <a:noFill/>
          </a:ln>
        </p:spPr>
        <p:txBody>
          <a:bodyPr spcFirstLastPara="1" wrap="square" lIns="91425" tIns="45700" rIns="91425" bIns="45700" anchor="t" anchorCtr="0"/>
          <a:lstStyle>
            <a:lvl1pPr marL="457200" marR="0" lvl="0" indent="-228600" algn="l" rtl="0">
              <a:spcBef>
                <a:spcPts val="720"/>
              </a:spcBef>
              <a:spcAft>
                <a:spcPts val="0"/>
              </a:spcAft>
              <a:buClr>
                <a:schemeClr val="dk2"/>
              </a:buClr>
              <a:buSzPts val="3600"/>
              <a:buFont typeface="Arial"/>
              <a:buNone/>
              <a:defRPr sz="3600" b="1" i="0" u="none" strike="noStrike" cap="none">
                <a:solidFill>
                  <a:schemeClr val="dk2"/>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49" name="Google Shape;49;p17"/>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8310054" y="4817244"/>
            <a:ext cx="687170" cy="218719"/>
          </a:xfrm>
          <a:prstGeom prst="rect">
            <a:avLst/>
          </a:prstGeom>
          <a:noFill/>
          <a:ln>
            <a:noFill/>
          </a:ln>
        </p:spPr>
      </p:pic>
      <p:sp>
        <p:nvSpPr>
          <p:cNvPr id="50" name="Google Shape;50;p17"/>
          <p:cNvSpPr txBox="1">
            <a:spLocks noGrp="1"/>
          </p:cNvSpPr>
          <p:nvPr>
            <p:ph type="body" idx="2"/>
          </p:nvPr>
        </p:nvSpPr>
        <p:spPr>
          <a:xfrm>
            <a:off x="340786" y="1029747"/>
            <a:ext cx="8439148" cy="335637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04800" algn="l" rtl="0">
              <a:spcBef>
                <a:spcPts val="24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298450" algn="l" rtl="0">
              <a:spcBef>
                <a:spcPts val="22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8pPr>
            <a:lvl9pPr marL="4114800" marR="0" lvl="8" indent="-298450" algn="l" rtl="0">
              <a:spcBef>
                <a:spcPts val="22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1" y="413183"/>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5" name="Rectangle 4"/>
          <p:cNvSpPr/>
          <p:nvPr userDrawn="1"/>
        </p:nvSpPr>
        <p:spPr>
          <a:xfrm rot="5400000">
            <a:off x="-524273" y="935075"/>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3" name="Text Placeholder 12"/>
          <p:cNvSpPr>
            <a:spLocks noGrp="1"/>
          </p:cNvSpPr>
          <p:nvPr>
            <p:ph type="body" sz="quarter" idx="12" hasCustomPrompt="1"/>
          </p:nvPr>
        </p:nvSpPr>
        <p:spPr>
          <a:xfrm>
            <a:off x="3416308" y="993538"/>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0" y="1632667"/>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0" y="410803"/>
            <a:ext cx="5727700" cy="488156"/>
          </a:xfrm>
          <a:prstGeom prst="rect">
            <a:avLst/>
          </a:prstGeom>
        </p:spPr>
        <p:txBody>
          <a:bodyPr vert="horz"/>
          <a:lstStyle>
            <a:lvl1pPr marL="0" indent="0">
              <a:buNone/>
              <a:defRPr sz="3600" b="1" baseline="0">
                <a:solidFill>
                  <a:srgbClr val="236192"/>
                </a:solidFill>
              </a:defRPr>
            </a:lvl1pPr>
          </a:lstStyle>
          <a:p>
            <a:pPr lvl="0"/>
            <a:r>
              <a:rPr lang="en-US" dirty="0"/>
              <a:t>Speaker Name</a:t>
            </a:r>
          </a:p>
        </p:txBody>
      </p:sp>
      <p:sp>
        <p:nvSpPr>
          <p:cNvPr id="10" name="Text Placeholder 14"/>
          <p:cNvSpPr>
            <a:spLocks noGrp="1"/>
          </p:cNvSpPr>
          <p:nvPr>
            <p:ph type="body" sz="quarter" idx="15" hasCustomPrompt="1"/>
          </p:nvPr>
        </p:nvSpPr>
        <p:spPr>
          <a:xfrm>
            <a:off x="882651" y="413182"/>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
        <p:nvSpPr>
          <p:cNvPr id="8" name="Picture Placeholder 8"/>
          <p:cNvSpPr>
            <a:spLocks noGrp="1"/>
          </p:cNvSpPr>
          <p:nvPr>
            <p:ph type="pic" sz="quarter" idx="16"/>
          </p:nvPr>
        </p:nvSpPr>
        <p:spPr>
          <a:xfrm>
            <a:off x="882651" y="2696332"/>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11" name="Rectangle 10"/>
          <p:cNvSpPr/>
          <p:nvPr userDrawn="1"/>
        </p:nvSpPr>
        <p:spPr>
          <a:xfrm rot="5400000">
            <a:off x="-524273" y="3218224"/>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2" name="Text Placeholder 12"/>
          <p:cNvSpPr>
            <a:spLocks noGrp="1"/>
          </p:cNvSpPr>
          <p:nvPr>
            <p:ph type="body" sz="quarter" idx="17" hasCustomPrompt="1"/>
          </p:nvPr>
        </p:nvSpPr>
        <p:spPr>
          <a:xfrm>
            <a:off x="3416308" y="3276687"/>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4" name="Straight Connector 13"/>
          <p:cNvCxnSpPr/>
          <p:nvPr userDrawn="1"/>
        </p:nvCxnSpPr>
        <p:spPr>
          <a:xfrm>
            <a:off x="3416300" y="3915816"/>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5" name="Text Placeholder 2"/>
          <p:cNvSpPr>
            <a:spLocks noGrp="1"/>
          </p:cNvSpPr>
          <p:nvPr>
            <p:ph type="body" sz="quarter" idx="18" hasCustomPrompt="1"/>
          </p:nvPr>
        </p:nvSpPr>
        <p:spPr>
          <a:xfrm>
            <a:off x="3416300" y="2693952"/>
            <a:ext cx="5727700" cy="488156"/>
          </a:xfrm>
          <a:prstGeom prst="rect">
            <a:avLst/>
          </a:prstGeom>
        </p:spPr>
        <p:txBody>
          <a:bodyPr vert="horz"/>
          <a:lstStyle>
            <a:lvl1pPr marL="0" indent="0">
              <a:buNone/>
              <a:defRPr sz="3600" b="1" baseline="0">
                <a:solidFill>
                  <a:srgbClr val="236192"/>
                </a:solidFill>
              </a:defRPr>
            </a:lvl1pPr>
          </a:lstStyle>
          <a:p>
            <a:pPr lvl="0"/>
            <a:r>
              <a:rPr lang="en-US" dirty="0"/>
              <a:t>Speaker Name</a:t>
            </a:r>
          </a:p>
        </p:txBody>
      </p:sp>
      <p:sp>
        <p:nvSpPr>
          <p:cNvPr id="16" name="Text Placeholder 14"/>
          <p:cNvSpPr>
            <a:spLocks noGrp="1"/>
          </p:cNvSpPr>
          <p:nvPr>
            <p:ph type="body" sz="quarter" idx="19" hasCustomPrompt="1"/>
          </p:nvPr>
        </p:nvSpPr>
        <p:spPr>
          <a:xfrm>
            <a:off x="882651" y="2696331"/>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Tree>
    <p:extLst>
      <p:ext uri="{BB962C8B-B14F-4D97-AF65-F5344CB8AC3E}">
        <p14:creationId xmlns:p14="http://schemas.microsoft.com/office/powerpoint/2010/main" val="555656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AFD7"/>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ext Placeholder 8"/>
          <p:cNvSpPr>
            <a:spLocks noGrp="1"/>
          </p:cNvSpPr>
          <p:nvPr>
            <p:ph type="body" sz="quarter" idx="10" hasCustomPrompt="1"/>
          </p:nvPr>
        </p:nvSpPr>
        <p:spPr>
          <a:xfrm>
            <a:off x="315259" y="831061"/>
            <a:ext cx="8174038" cy="646331"/>
          </a:xfrm>
          <a:prstGeom prst="rect">
            <a:avLst/>
          </a:prstGeom>
          <a:ln w="28575" cmpd="sng">
            <a:solidFill>
              <a:srgbClr val="FFFFFF"/>
            </a:solidFill>
          </a:ln>
        </p:spPr>
        <p:txBody>
          <a:bodyPr vert="horz" lIns="274320" tIns="45720" rIns="274320" bIns="45720">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600" b="1" i="0" cap="all" baseline="0">
                <a:solidFill>
                  <a:schemeClr val="bg1"/>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600" b="1" dirty="0">
                <a:solidFill>
                  <a:schemeClr val="bg1"/>
                </a:solidFill>
                <a:cs typeface="Arial" charset="0"/>
              </a:rPr>
              <a:t>NEW SECTION TITLE</a:t>
            </a:r>
          </a:p>
        </p:txBody>
      </p:sp>
      <p:sp>
        <p:nvSpPr>
          <p:cNvPr id="4" name="Text Placeholder 3"/>
          <p:cNvSpPr>
            <a:spLocks noGrp="1"/>
          </p:cNvSpPr>
          <p:nvPr>
            <p:ph type="body" sz="quarter" idx="11" hasCustomPrompt="1"/>
          </p:nvPr>
        </p:nvSpPr>
        <p:spPr>
          <a:xfrm>
            <a:off x="176213" y="638175"/>
            <a:ext cx="265112" cy="4505325"/>
          </a:xfrm>
          <a:prstGeom prst="rect">
            <a:avLst/>
          </a:prstGeom>
          <a:solidFill>
            <a:srgbClr val="00AFD7"/>
          </a:solidFill>
        </p:spPr>
        <p:txBody>
          <a:bodyPr vert="horz"/>
          <a:lstStyle>
            <a:lvl1pPr marL="0" indent="0">
              <a:buNone/>
              <a:defRPr baseline="0"/>
            </a:lvl1pPr>
          </a:lstStyle>
          <a:p>
            <a:pPr lvl="0"/>
            <a:r>
              <a:rPr lang="en-US" dirty="0"/>
              <a:t>     </a:t>
            </a:r>
          </a:p>
        </p:txBody>
      </p:sp>
      <p:sp>
        <p:nvSpPr>
          <p:cNvPr id="12" name="Text Placeholder 3"/>
          <p:cNvSpPr>
            <a:spLocks noGrp="1"/>
          </p:cNvSpPr>
          <p:nvPr>
            <p:ph type="body" sz="quarter" idx="12" hasCustomPrompt="1"/>
          </p:nvPr>
        </p:nvSpPr>
        <p:spPr>
          <a:xfrm>
            <a:off x="8411956" y="638176"/>
            <a:ext cx="265112" cy="4074629"/>
          </a:xfrm>
          <a:prstGeom prst="rect">
            <a:avLst/>
          </a:prstGeom>
          <a:solidFill>
            <a:srgbClr val="00AFD7"/>
          </a:solidFill>
        </p:spPr>
        <p:txBody>
          <a:bodyPr vert="horz"/>
          <a:lstStyle>
            <a:lvl1pPr marL="0" indent="0">
              <a:buNone/>
              <a:defRPr baseline="0"/>
            </a:lvl1pPr>
          </a:lstStyle>
          <a:p>
            <a:pPr lvl="0"/>
            <a:r>
              <a:rPr lang="en-US" dirty="0"/>
              <a:t>     </a:t>
            </a:r>
          </a:p>
        </p:txBody>
      </p:sp>
      <p:pic>
        <p:nvPicPr>
          <p:cNvPr id="7"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798884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Bullet">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3600" b="1" baseline="0">
                <a:solidFill>
                  <a:schemeClr val="tx2"/>
                </a:solidFill>
              </a:defRPr>
            </a:lvl1pPr>
          </a:lstStyle>
          <a:p>
            <a:pPr lvl="0"/>
            <a:r>
              <a:rPr lang="en-US" dirty="0"/>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ext Placeholder 3"/>
          <p:cNvSpPr>
            <a:spLocks noGrp="1"/>
          </p:cNvSpPr>
          <p:nvPr>
            <p:ph type="body" sz="quarter" idx="12"/>
          </p:nvPr>
        </p:nvSpPr>
        <p:spPr>
          <a:xfrm>
            <a:off x="340786" y="1029747"/>
            <a:ext cx="8439148" cy="3356378"/>
          </a:xfrm>
          <a:prstGeom prst="rect">
            <a:avLst/>
          </a:prstGeom>
        </p:spPr>
        <p:txBody>
          <a:bodyPr vert="horz"/>
          <a:lstStyle>
            <a:lvl1pPr marL="342900" indent="-342900">
              <a:buFont typeface="Arial"/>
              <a:buChar char="•"/>
              <a:defRPr sz="2400" baseline="0"/>
            </a:lvl1pPr>
            <a:lvl2pPr>
              <a:defRPr sz="2000"/>
            </a:lvl2pPr>
            <a:lvl3pPr>
              <a:defRPr sz="1800"/>
            </a:lvl3pPr>
            <a:lvl4pPr>
              <a:buFont typeface="Arial" charset="0"/>
              <a:buChar char="•"/>
              <a:defRPr sz="1600"/>
            </a:lvl4pPr>
            <a:lvl5pPr>
              <a:buFont typeface="Arial" charset="0"/>
              <a:buChar char="•"/>
              <a:defRPr sz="1400"/>
            </a:lvl5pPr>
            <a:lvl6pPr>
              <a:defRPr sz="1400"/>
            </a:lvl6pPr>
            <a:lvl7pPr>
              <a:defRPr sz="1200"/>
            </a:lvl7pPr>
            <a:lvl8pPr>
              <a:defRPr sz="1100"/>
            </a:lvl8pPr>
            <a:lvl9pPr>
              <a:defRPr sz="1100"/>
            </a:lvl9pPr>
          </a:lstStyle>
          <a:p>
            <a:pPr marL="342900" marR="0" lvl="0" indent="-342900" algn="l" defTabSz="457200" rtl="0" eaLnBrk="1" fontAlgn="auto" latinLnBrk="0" hangingPunct="1">
              <a:lnSpc>
                <a:spcPct val="100000"/>
              </a:lnSpc>
              <a:spcBef>
                <a:spcPct val="20000"/>
              </a:spcBef>
              <a:spcAft>
                <a:spcPts val="0"/>
              </a:spcAft>
              <a:buClrTx/>
              <a:buSzTx/>
              <a:tabLst/>
              <a:defRPr/>
            </a:pPr>
            <a:endParaRPr lang="en-US" dirty="0"/>
          </a:p>
        </p:txBody>
      </p:sp>
    </p:spTree>
    <p:extLst>
      <p:ext uri="{BB962C8B-B14F-4D97-AF65-F5344CB8AC3E}">
        <p14:creationId xmlns:p14="http://schemas.microsoft.com/office/powerpoint/2010/main" val="656622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Header">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3600" b="1" baseline="0">
                <a:solidFill>
                  <a:schemeClr val="tx2"/>
                </a:solidFill>
              </a:defRPr>
            </a:lvl1pPr>
          </a:lstStyle>
          <a:p>
            <a:pPr lvl="0"/>
            <a:r>
              <a:rPr lang="en-US" dirty="0"/>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725751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Bar">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052989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pic>
        <p:nvPicPr>
          <p:cNvPr id="3"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36924" y="4760706"/>
            <a:ext cx="723437" cy="2406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145517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9144000" cy="5143500"/>
          </a:xfrm>
          <a:prstGeom prst="rect">
            <a:avLst/>
          </a:prstGeom>
        </p:spPr>
        <p:txBody>
          <a:bodyPr vert="horz" anchor="ctr"/>
          <a:lstStyle>
            <a:lvl1pPr marL="0" indent="0" algn="l">
              <a:buNone/>
              <a:defRPr sz="1900" baseline="0">
                <a:sym typeface="Wingdings"/>
              </a:defRPr>
            </a:lvl1pPr>
            <a:lvl2pPr marL="457200" indent="0">
              <a:buNone/>
              <a:defRPr sz="2400"/>
            </a:lvl2pPr>
          </a:lstStyle>
          <a:p>
            <a:pPr lvl="1"/>
            <a:r>
              <a:rPr lang="en-US" dirty="0"/>
              <a:t>Drag and drop photo here</a:t>
            </a:r>
          </a:p>
        </p:txBody>
      </p:sp>
      <p:sp>
        <p:nvSpPr>
          <p:cNvPr id="15" name="Text Placeholder 14"/>
          <p:cNvSpPr>
            <a:spLocks noGrp="1"/>
          </p:cNvSpPr>
          <p:nvPr>
            <p:ph type="body" sz="quarter" idx="13" hasCustomPrompt="1"/>
          </p:nvPr>
        </p:nvSpPr>
        <p:spPr>
          <a:xfrm>
            <a:off x="7583491" y="-15479"/>
            <a:ext cx="433387" cy="5174457"/>
          </a:xfrm>
          <a:prstGeom prst="rect">
            <a:avLst/>
          </a:prstGeom>
          <a:solidFill>
            <a:schemeClr val="accent1">
              <a:alpha val="78000"/>
            </a:schemeClr>
          </a:solidFill>
        </p:spPr>
        <p:txBody>
          <a:bodyPr vert="horz"/>
          <a:lstStyle>
            <a:lvl1pPr marL="0" indent="0">
              <a:buNone/>
              <a:defRPr>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
        <p:nvSpPr>
          <p:cNvPr id="16" name="Text Placeholder 14"/>
          <p:cNvSpPr>
            <a:spLocks noGrp="1"/>
          </p:cNvSpPr>
          <p:nvPr>
            <p:ph type="body" sz="quarter" idx="14" hasCustomPrompt="1"/>
          </p:nvPr>
        </p:nvSpPr>
        <p:spPr>
          <a:xfrm>
            <a:off x="8016878" y="-15479"/>
            <a:ext cx="1127125" cy="5174457"/>
          </a:xfrm>
          <a:prstGeom prst="rect">
            <a:avLst/>
          </a:prstGeom>
          <a:solidFill>
            <a:schemeClr val="accent1"/>
          </a:solidFill>
        </p:spPr>
        <p:txBody>
          <a:bodyPr vert="horz"/>
          <a:lstStyle>
            <a:lvl1pPr marL="0" indent="0">
              <a:buNone/>
              <a:defRPr>
                <a:solidFill>
                  <a:schemeClr val="accent1"/>
                </a:solidFill>
              </a:defRPr>
            </a:lvl1pPr>
          </a:lstStyle>
          <a:p>
            <a:pPr lvl="0"/>
            <a:r>
              <a:rPr lang="en-US" dirty="0"/>
              <a:t> </a:t>
            </a:r>
          </a:p>
          <a:p>
            <a:pPr lvl="0"/>
            <a:r>
              <a:rPr lang="en-US" dirty="0"/>
              <a:t> </a:t>
            </a:r>
          </a:p>
          <a:p>
            <a:pPr lvl="0"/>
            <a:r>
              <a:rPr lang="en-US" dirty="0"/>
              <a:t> </a:t>
            </a:r>
          </a:p>
          <a:p>
            <a:pPr lvl="0"/>
            <a:r>
              <a:rPr lang="en-US" dirty="0"/>
              <a:t> </a:t>
            </a:r>
          </a:p>
          <a:p>
            <a:pPr lvl="0"/>
            <a:r>
              <a:rPr lang="en-US" dirty="0"/>
              <a:t> </a:t>
            </a:r>
          </a:p>
        </p:txBody>
      </p:sp>
      <p:sp>
        <p:nvSpPr>
          <p:cNvPr id="11" name="Text Placeholder 10"/>
          <p:cNvSpPr>
            <a:spLocks noGrp="1"/>
          </p:cNvSpPr>
          <p:nvPr>
            <p:ph type="body" sz="quarter" idx="11" hasCustomPrompt="1"/>
          </p:nvPr>
        </p:nvSpPr>
        <p:spPr>
          <a:xfrm>
            <a:off x="-14111" y="3748282"/>
            <a:ext cx="6153150" cy="715580"/>
          </a:xfrm>
          <a:prstGeom prst="rect">
            <a:avLst/>
          </a:prstGeom>
          <a:solidFill>
            <a:schemeClr val="bg1"/>
          </a:solidFill>
        </p:spPr>
        <p:txBody>
          <a:bodyPr vert="horz" lIns="640080"/>
          <a:lstStyle>
            <a:lvl1pPr marL="0" indent="0">
              <a:buNone/>
              <a:defRPr sz="2400" b="1" baseline="0">
                <a:solidFill>
                  <a:srgbClr val="236192"/>
                </a:solidFill>
              </a:defRPr>
            </a:lvl1pPr>
          </a:lstStyle>
          <a:p>
            <a:pPr lvl="0"/>
            <a:r>
              <a:rPr lang="en-US" dirty="0"/>
              <a:t>Persons Name</a:t>
            </a:r>
          </a:p>
        </p:txBody>
      </p:sp>
      <p:sp>
        <p:nvSpPr>
          <p:cNvPr id="12" name="Text Placeholder 10"/>
          <p:cNvSpPr>
            <a:spLocks noGrp="1"/>
          </p:cNvSpPr>
          <p:nvPr>
            <p:ph type="body" sz="quarter" idx="12" hasCustomPrompt="1"/>
          </p:nvPr>
        </p:nvSpPr>
        <p:spPr>
          <a:xfrm>
            <a:off x="534917" y="4085464"/>
            <a:ext cx="5610225" cy="264319"/>
          </a:xfrm>
          <a:prstGeom prst="rect">
            <a:avLst/>
          </a:prstGeom>
        </p:spPr>
        <p:txBody>
          <a:bodyPr vert="horz"/>
          <a:lstStyle>
            <a:lvl1pPr marL="0" indent="0">
              <a:buNone/>
              <a:defRPr sz="1800" b="0" baseline="0">
                <a:solidFill>
                  <a:schemeClr val="tx1"/>
                </a:solidFill>
              </a:defRPr>
            </a:lvl1pPr>
          </a:lstStyle>
          <a:p>
            <a:pPr lvl="0"/>
            <a:r>
              <a:rPr lang="en-US" dirty="0"/>
              <a:t>Persons Title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640550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552231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4" r:id="rId8"/>
    <p:sldLayoutId id="2147483671" r:id="rId9"/>
    <p:sldLayoutId id="2147483672" r:id="rId10"/>
    <p:sldLayoutId id="214748367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0395708"/>
      </p:ext>
    </p:extLst>
  </p:cSld>
  <p:clrMap bg1="lt1" tx1="dk1" bg2="lt2" tx2="dk2" accent1="accent1" accent2="accent2" accent3="accent3" accent4="accent4" accent5="accent5" accent6="accent6" hlink="hlink" folHlink="folHlink"/>
  <p:sldLayoutIdLst>
    <p:sldLayoutId id="2147483650" r:id="rId1"/>
    <p:sldLayoutId id="2147483675" r:id="rId2"/>
    <p:sldLayoutId id="2147483660" r:id="rId3"/>
    <p:sldLayoutId id="2147483655" r:id="rId4"/>
    <p:sldLayoutId id="2147483676" r:id="rId5"/>
    <p:sldLayoutId id="2147483661" r:id="rId6"/>
    <p:sldLayoutId id="2147483654" r:id="rId7"/>
    <p:sldLayoutId id="2147483658" r:id="rId8"/>
    <p:sldLayoutId id="2147483657" r:id="rId9"/>
    <p:sldLayoutId id="2147483656"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2" r:id="rId1"/>
    <p:sldLayoutId id="2147483653"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Placeholder 34"/>
          <p:cNvSpPr>
            <a:spLocks noGrp="1"/>
          </p:cNvSpPr>
          <p:nvPr>
            <p:ph type="body" sz="quarter" idx="12"/>
          </p:nvPr>
        </p:nvSpPr>
        <p:spPr>
          <a:xfrm>
            <a:off x="2" y="1329876"/>
            <a:ext cx="5623078" cy="569387"/>
          </a:xfrm>
        </p:spPr>
        <p:txBody>
          <a:bodyPr/>
          <a:lstStyle/>
          <a:p>
            <a:r>
              <a:rPr lang="en-US" dirty="0">
                <a:cs typeface="Arial" charset="0"/>
              </a:rPr>
              <a:t>OCLC RLP Works-in-Progress Webinar • July 9, 2019</a:t>
            </a:r>
          </a:p>
        </p:txBody>
      </p:sp>
      <p:sp>
        <p:nvSpPr>
          <p:cNvPr id="36" name="Text Placeholder 35"/>
          <p:cNvSpPr>
            <a:spLocks noGrp="1"/>
          </p:cNvSpPr>
          <p:nvPr>
            <p:ph type="body" sz="quarter" idx="16"/>
          </p:nvPr>
        </p:nvSpPr>
        <p:spPr/>
        <p:txBody>
          <a:bodyPr>
            <a:normAutofit fontScale="62500" lnSpcReduction="20000"/>
          </a:bodyPr>
          <a:lstStyle/>
          <a:p>
            <a:r>
              <a:rPr lang="en-US" dirty="0"/>
              <a:t>The SHARES Sharing Special Collections Working Group: an update</a:t>
            </a:r>
          </a:p>
        </p:txBody>
      </p:sp>
    </p:spTree>
    <p:extLst>
      <p:ext uri="{BB962C8B-B14F-4D97-AF65-F5344CB8AC3E}">
        <p14:creationId xmlns:p14="http://schemas.microsoft.com/office/powerpoint/2010/main" val="686087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340786" y="351617"/>
            <a:ext cx="8439148" cy="686442"/>
          </a:xfrm>
        </p:spPr>
        <p:txBody>
          <a:bodyPr/>
          <a:lstStyle/>
          <a:p>
            <a:r>
              <a:rPr lang="en-US" dirty="0"/>
              <a:t>2018-2019 SHARES Policy Rethink</a:t>
            </a:r>
          </a:p>
        </p:txBody>
      </p:sp>
      <p:sp>
        <p:nvSpPr>
          <p:cNvPr id="7" name="TextBox 6">
            <a:extLst>
              <a:ext uri="{FF2B5EF4-FFF2-40B4-BE49-F238E27FC236}">
                <a16:creationId xmlns:a16="http://schemas.microsoft.com/office/drawing/2014/main" id="{CBF78B03-ACC3-4D9F-8482-41ED0D88F12F}"/>
              </a:ext>
            </a:extLst>
          </p:cNvPr>
          <p:cNvSpPr txBox="1"/>
          <p:nvPr/>
        </p:nvSpPr>
        <p:spPr>
          <a:xfrm>
            <a:off x="480060" y="1099989"/>
            <a:ext cx="4244340"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dirty="0"/>
              <a:t>Encourage evidence-based </a:t>
            </a:r>
          </a:p>
          <a:p>
            <a:r>
              <a:rPr lang="en-US" sz="2400" b="1" dirty="0"/>
              <a:t>processes</a:t>
            </a:r>
          </a:p>
        </p:txBody>
      </p:sp>
      <p:sp>
        <p:nvSpPr>
          <p:cNvPr id="9" name="TextBox 8">
            <a:extLst>
              <a:ext uri="{FF2B5EF4-FFF2-40B4-BE49-F238E27FC236}">
                <a16:creationId xmlns:a16="http://schemas.microsoft.com/office/drawing/2014/main" id="{D5251291-61C5-48E6-BF6C-67159010F070}"/>
              </a:ext>
            </a:extLst>
          </p:cNvPr>
          <p:cNvSpPr txBox="1"/>
          <p:nvPr/>
        </p:nvSpPr>
        <p:spPr>
          <a:xfrm>
            <a:off x="480064" y="2042607"/>
            <a:ext cx="4244336" cy="46166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scene3d>
              <a:camera prst="orthographicFront"/>
              <a:lightRig rig="soft" dir="t">
                <a:rot lat="0" lon="0" rev="15600000"/>
              </a:lightRig>
            </a:scene3d>
            <a:sp3d prstMaterial="softEdge"/>
          </a:bodyPr>
          <a:lstStyle/>
          <a:p>
            <a:r>
              <a:rPr lang="en-US" sz="2400" b="1" dirty="0">
                <a:solidFill>
                  <a:srgbClr val="4C8C2B"/>
                </a:solidFill>
              </a:rPr>
              <a:t>Build in flexibility</a:t>
            </a:r>
            <a:endParaRPr lang="en-US" sz="2400" b="1" dirty="0">
              <a:ln/>
              <a:solidFill>
                <a:schemeClr val="accent4"/>
              </a:solidFill>
            </a:endParaRPr>
          </a:p>
        </p:txBody>
      </p:sp>
      <p:sp>
        <p:nvSpPr>
          <p:cNvPr id="11" name="TextBox 10">
            <a:extLst>
              <a:ext uri="{FF2B5EF4-FFF2-40B4-BE49-F238E27FC236}">
                <a16:creationId xmlns:a16="http://schemas.microsoft.com/office/drawing/2014/main" id="{BB80C56B-628E-40E0-A928-1999629DE2FA}"/>
              </a:ext>
            </a:extLst>
          </p:cNvPr>
          <p:cNvSpPr txBox="1"/>
          <p:nvPr/>
        </p:nvSpPr>
        <p:spPr>
          <a:xfrm>
            <a:off x="480064" y="2628279"/>
            <a:ext cx="4244336" cy="4616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400" b="1" dirty="0">
                <a:solidFill>
                  <a:schemeClr val="accent5">
                    <a:lumMod val="75000"/>
                  </a:schemeClr>
                </a:solidFill>
              </a:rPr>
              <a:t>Enhance access</a:t>
            </a:r>
          </a:p>
        </p:txBody>
      </p:sp>
      <p:sp>
        <p:nvSpPr>
          <p:cNvPr id="12" name="TextBox 11">
            <a:extLst>
              <a:ext uri="{FF2B5EF4-FFF2-40B4-BE49-F238E27FC236}">
                <a16:creationId xmlns:a16="http://schemas.microsoft.com/office/drawing/2014/main" id="{9536CDB7-F78E-4118-AF96-60218380D4BF}"/>
              </a:ext>
            </a:extLst>
          </p:cNvPr>
          <p:cNvSpPr txBox="1"/>
          <p:nvPr/>
        </p:nvSpPr>
        <p:spPr>
          <a:xfrm>
            <a:off x="480063" y="3206958"/>
            <a:ext cx="4244337" cy="73866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100" b="1" dirty="0">
                <a:ln w="0"/>
                <a:solidFill>
                  <a:schemeClr val="accent1"/>
                </a:solidFill>
              </a:rPr>
              <a:t>Embrace local procedures that add value</a:t>
            </a:r>
          </a:p>
        </p:txBody>
      </p:sp>
      <p:sp>
        <p:nvSpPr>
          <p:cNvPr id="13" name="TextBox 12">
            <a:extLst>
              <a:ext uri="{FF2B5EF4-FFF2-40B4-BE49-F238E27FC236}">
                <a16:creationId xmlns:a16="http://schemas.microsoft.com/office/drawing/2014/main" id="{AD26A1C5-C160-4B97-B973-DEF46C0E77AE}"/>
              </a:ext>
            </a:extLst>
          </p:cNvPr>
          <p:cNvSpPr txBox="1"/>
          <p:nvPr/>
        </p:nvSpPr>
        <p:spPr>
          <a:xfrm>
            <a:off x="480060" y="4062636"/>
            <a:ext cx="5387340"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400" b="1" dirty="0">
                <a:solidFill>
                  <a:schemeClr val="accent6">
                    <a:lumMod val="75000"/>
                  </a:schemeClr>
                </a:solidFill>
              </a:rPr>
              <a:t>Mitigate international sharing costs</a:t>
            </a:r>
          </a:p>
        </p:txBody>
      </p:sp>
      <p:sp>
        <p:nvSpPr>
          <p:cNvPr id="14" name="Text Placeholder 2">
            <a:extLst>
              <a:ext uri="{FF2B5EF4-FFF2-40B4-BE49-F238E27FC236}">
                <a16:creationId xmlns:a16="http://schemas.microsoft.com/office/drawing/2014/main" id="{3B746931-6E4A-466C-A5D5-1F003E3B4DD9}"/>
              </a:ext>
            </a:extLst>
          </p:cNvPr>
          <p:cNvSpPr>
            <a:spLocks noGrp="1"/>
          </p:cNvSpPr>
          <p:nvPr>
            <p:ph type="body" sz="quarter" idx="12"/>
          </p:nvPr>
        </p:nvSpPr>
        <p:spPr>
          <a:xfrm>
            <a:off x="4907280" y="1219200"/>
            <a:ext cx="4030980" cy="2726422"/>
          </a:xfrm>
        </p:spPr>
        <p:txBody>
          <a:bodyPr/>
          <a:lstStyle/>
          <a:p>
            <a:r>
              <a:rPr lang="en-US" sz="2000" b="1" dirty="0"/>
              <a:t>Many have adopted 16-week loan periods</a:t>
            </a:r>
          </a:p>
          <a:p>
            <a:r>
              <a:rPr lang="en-US" sz="2000" b="1" dirty="0">
                <a:solidFill>
                  <a:srgbClr val="4C8C2B"/>
                </a:solidFill>
              </a:rPr>
              <a:t>Opt-in reciprocal no-charge for copies</a:t>
            </a:r>
          </a:p>
          <a:p>
            <a:r>
              <a:rPr lang="en-US" sz="2000" b="1" dirty="0">
                <a:solidFill>
                  <a:schemeClr val="accent5">
                    <a:lumMod val="75000"/>
                  </a:schemeClr>
                </a:solidFill>
              </a:rPr>
              <a:t>Reciprocal onsite borrowing, sharing special collections</a:t>
            </a:r>
          </a:p>
          <a:p>
            <a:r>
              <a:rPr lang="en-US" sz="2000" b="1" dirty="0">
                <a:solidFill>
                  <a:srgbClr val="00B0F0"/>
                </a:solidFill>
              </a:rPr>
              <a:t>Pretty much anyone can order pretty much anything</a:t>
            </a:r>
          </a:p>
        </p:txBody>
      </p:sp>
      <p:sp>
        <p:nvSpPr>
          <p:cNvPr id="15" name="TextBox 14">
            <a:extLst>
              <a:ext uri="{FF2B5EF4-FFF2-40B4-BE49-F238E27FC236}">
                <a16:creationId xmlns:a16="http://schemas.microsoft.com/office/drawing/2014/main" id="{B0D1C33C-B986-453E-8C9C-836736D735A3}"/>
              </a:ext>
            </a:extLst>
          </p:cNvPr>
          <p:cNvSpPr txBox="1"/>
          <p:nvPr/>
        </p:nvSpPr>
        <p:spPr>
          <a:xfrm>
            <a:off x="5928360" y="3914844"/>
            <a:ext cx="3009901" cy="707886"/>
          </a:xfrm>
          <a:prstGeom prst="rect">
            <a:avLst/>
          </a:prstGeom>
          <a:noFill/>
        </p:spPr>
        <p:txBody>
          <a:bodyPr wrap="square" rtlCol="0">
            <a:spAutoFit/>
          </a:bodyPr>
          <a:lstStyle/>
          <a:p>
            <a:pPr marL="285750" indent="-285750">
              <a:buFont typeface="Arial" panose="020B0604020202020204" pitchFamily="34" charset="0"/>
              <a:buChar char="•"/>
            </a:pPr>
            <a:r>
              <a:rPr lang="en-US" sz="2000" b="1" dirty="0">
                <a:solidFill>
                  <a:schemeClr val="accent6">
                    <a:lumMod val="75000"/>
                  </a:schemeClr>
                </a:solidFill>
              </a:rPr>
              <a:t>Borrow once, buy if cheaper </a:t>
            </a:r>
          </a:p>
        </p:txBody>
      </p:sp>
      <p:sp>
        <p:nvSpPr>
          <p:cNvPr id="3" name="Rectangle 2">
            <a:extLst>
              <a:ext uri="{FF2B5EF4-FFF2-40B4-BE49-F238E27FC236}">
                <a16:creationId xmlns:a16="http://schemas.microsoft.com/office/drawing/2014/main" id="{EC2CB2A5-7895-47E8-A453-2CFF43241EF7}"/>
              </a:ext>
            </a:extLst>
          </p:cNvPr>
          <p:cNvSpPr/>
          <p:nvPr/>
        </p:nvSpPr>
        <p:spPr>
          <a:xfrm>
            <a:off x="4907280" y="2588111"/>
            <a:ext cx="4030980" cy="649626"/>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105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sz="quarter" idx="12"/>
          </p:nvPr>
        </p:nvSpPr>
        <p:spPr/>
        <p:txBody>
          <a:bodyPr>
            <a:normAutofit fontScale="92500" lnSpcReduction="20000"/>
          </a:bodyPr>
          <a:lstStyle/>
          <a:p>
            <a:r>
              <a:rPr lang="en-US" dirty="0"/>
              <a:t>Head, Interlibrary Services, The Ohio State University Libraries</a:t>
            </a:r>
          </a:p>
        </p:txBody>
      </p:sp>
      <p:sp>
        <p:nvSpPr>
          <p:cNvPr id="16" name="Text Placeholder 15"/>
          <p:cNvSpPr>
            <a:spLocks noGrp="1"/>
          </p:cNvSpPr>
          <p:nvPr>
            <p:ph type="body" sz="quarter" idx="13"/>
          </p:nvPr>
        </p:nvSpPr>
        <p:spPr/>
        <p:txBody>
          <a:bodyPr/>
          <a:lstStyle/>
          <a:p>
            <a:r>
              <a:rPr lang="en-US" dirty="0"/>
              <a:t>Brian Miller</a:t>
            </a:r>
          </a:p>
        </p:txBody>
      </p:sp>
      <p:sp>
        <p:nvSpPr>
          <p:cNvPr id="2" name="TextBox 1">
            <a:extLst>
              <a:ext uri="{FF2B5EF4-FFF2-40B4-BE49-F238E27FC236}">
                <a16:creationId xmlns:a16="http://schemas.microsoft.com/office/drawing/2014/main" id="{A9D664E7-7C47-4855-9BCB-4BCFDBDD29AD}"/>
              </a:ext>
            </a:extLst>
          </p:cNvPr>
          <p:cNvSpPr txBox="1"/>
          <p:nvPr/>
        </p:nvSpPr>
        <p:spPr>
          <a:xfrm>
            <a:off x="3714750" y="3289300"/>
            <a:ext cx="4524108" cy="523220"/>
          </a:xfrm>
          <a:prstGeom prst="rect">
            <a:avLst/>
          </a:prstGeom>
          <a:noFill/>
        </p:spPr>
        <p:txBody>
          <a:bodyPr wrap="square" rtlCol="0">
            <a:spAutoFit/>
          </a:bodyPr>
          <a:lstStyle/>
          <a:p>
            <a:r>
              <a:rPr lang="en-US" sz="2800" dirty="0"/>
              <a:t>Working group and survey</a:t>
            </a:r>
          </a:p>
        </p:txBody>
      </p:sp>
      <p:sp>
        <p:nvSpPr>
          <p:cNvPr id="4" name="Picture Placeholder 3">
            <a:extLst>
              <a:ext uri="{FF2B5EF4-FFF2-40B4-BE49-F238E27FC236}">
                <a16:creationId xmlns:a16="http://schemas.microsoft.com/office/drawing/2014/main" id="{7429A830-9DC8-4CA8-9750-8A6E18252E9D}"/>
              </a:ext>
            </a:extLst>
          </p:cNvPr>
          <p:cNvSpPr>
            <a:spLocks noGrp="1"/>
          </p:cNvSpPr>
          <p:nvPr>
            <p:ph type="pic" sz="quarter" idx="10"/>
          </p:nvPr>
        </p:nvSpPr>
        <p:spPr>
          <a:solidFill>
            <a:srgbClr val="00B050"/>
          </a:solidFill>
          <a:ln>
            <a:noFill/>
          </a:ln>
        </p:spPr>
      </p:sp>
    </p:spTree>
    <p:extLst>
      <p:ext uri="{BB962C8B-B14F-4D97-AF65-F5344CB8AC3E}">
        <p14:creationId xmlns:p14="http://schemas.microsoft.com/office/powerpoint/2010/main" val="832684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p:txBody>
          <a:bodyPr/>
          <a:lstStyle/>
          <a:p>
            <a:r>
              <a:rPr lang="en-US" sz="3200" dirty="0"/>
              <a:t>SHARES ILL-Special Collections Survey</a:t>
            </a:r>
          </a:p>
        </p:txBody>
      </p:sp>
      <p:sp>
        <p:nvSpPr>
          <p:cNvPr id="8" name="Text Placeholder 7"/>
          <p:cNvSpPr>
            <a:spLocks noGrp="1"/>
          </p:cNvSpPr>
          <p:nvPr>
            <p:ph type="body" sz="quarter" idx="12"/>
          </p:nvPr>
        </p:nvSpPr>
        <p:spPr/>
        <p:txBody>
          <a:bodyPr/>
          <a:lstStyle/>
          <a:p>
            <a:r>
              <a:rPr lang="en-US" dirty="0"/>
              <a:t>Goal:  Determine </a:t>
            </a:r>
            <a:r>
              <a:rPr lang="en-US" b="1" dirty="0"/>
              <a:t>current state </a:t>
            </a:r>
            <a:r>
              <a:rPr lang="en-US" dirty="0"/>
              <a:t>of sharing special 					collections through ILL within SHARES</a:t>
            </a:r>
          </a:p>
          <a:p>
            <a:r>
              <a:rPr lang="en-US" dirty="0"/>
              <a:t>Survey designed in </a:t>
            </a:r>
            <a:r>
              <a:rPr lang="en-US" dirty="0" err="1"/>
              <a:t>Qualtrics</a:t>
            </a:r>
            <a:endParaRPr lang="en-US" dirty="0"/>
          </a:p>
          <a:p>
            <a:r>
              <a:rPr lang="en-US" dirty="0"/>
              <a:t>16 questions: mostly multiple choice, but one open-ended</a:t>
            </a:r>
          </a:p>
          <a:p>
            <a:r>
              <a:rPr lang="en-US" dirty="0"/>
              <a:t>Anonymous </a:t>
            </a:r>
          </a:p>
          <a:p>
            <a:r>
              <a:rPr lang="en-US" dirty="0"/>
              <a:t>Open Dec 21, 2018, to Jan 31, 2019</a:t>
            </a:r>
          </a:p>
          <a:p>
            <a:r>
              <a:rPr lang="en-US" dirty="0"/>
              <a:t>Emailed survey link to SHARES-L</a:t>
            </a:r>
          </a:p>
          <a:p>
            <a:endParaRPr lang="en-US" dirty="0"/>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325385" y="2817317"/>
            <a:ext cx="2055044" cy="1835508"/>
          </a:xfrm>
          <a:prstGeom prst="rect">
            <a:avLst/>
          </a:prstGeom>
        </p:spPr>
      </p:pic>
    </p:spTree>
    <p:extLst>
      <p:ext uri="{BB962C8B-B14F-4D97-AF65-F5344CB8AC3E}">
        <p14:creationId xmlns:p14="http://schemas.microsoft.com/office/powerpoint/2010/main" val="1014761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sz="quarter" idx="12"/>
          </p:nvPr>
        </p:nvSpPr>
        <p:spPr/>
        <p:txBody>
          <a:bodyPr>
            <a:normAutofit fontScale="92500" lnSpcReduction="20000"/>
          </a:bodyPr>
          <a:lstStyle/>
          <a:p>
            <a:r>
              <a:rPr lang="en-US" dirty="0"/>
              <a:t>Art, Architecture &amp; Design Librarian, University of Nevada, Las Vegas</a:t>
            </a:r>
          </a:p>
        </p:txBody>
      </p:sp>
      <p:sp>
        <p:nvSpPr>
          <p:cNvPr id="16" name="Text Placeholder 15"/>
          <p:cNvSpPr>
            <a:spLocks noGrp="1"/>
          </p:cNvSpPr>
          <p:nvPr>
            <p:ph type="body" sz="quarter" idx="13"/>
          </p:nvPr>
        </p:nvSpPr>
        <p:spPr/>
        <p:txBody>
          <a:bodyPr/>
          <a:lstStyle/>
          <a:p>
            <a:r>
              <a:rPr lang="en-US" dirty="0"/>
              <a:t>Richard Zwiercan</a:t>
            </a:r>
          </a:p>
        </p:txBody>
      </p:sp>
      <p:sp>
        <p:nvSpPr>
          <p:cNvPr id="4" name="TextBox 3">
            <a:extLst>
              <a:ext uri="{FF2B5EF4-FFF2-40B4-BE49-F238E27FC236}">
                <a16:creationId xmlns:a16="http://schemas.microsoft.com/office/drawing/2014/main" id="{2C7BA88E-40EA-46A1-9515-AF11923CF652}"/>
              </a:ext>
            </a:extLst>
          </p:cNvPr>
          <p:cNvSpPr txBox="1"/>
          <p:nvPr/>
        </p:nvSpPr>
        <p:spPr>
          <a:xfrm>
            <a:off x="3346450" y="3371850"/>
            <a:ext cx="5246993" cy="523220"/>
          </a:xfrm>
          <a:prstGeom prst="rect">
            <a:avLst/>
          </a:prstGeom>
          <a:noFill/>
        </p:spPr>
        <p:txBody>
          <a:bodyPr wrap="square" rtlCol="0">
            <a:spAutoFit/>
          </a:bodyPr>
          <a:lstStyle/>
          <a:p>
            <a:r>
              <a:rPr lang="en-US" sz="2800" dirty="0"/>
              <a:t>Survey results: demographics</a:t>
            </a:r>
          </a:p>
        </p:txBody>
      </p:sp>
      <p:sp>
        <p:nvSpPr>
          <p:cNvPr id="3" name="Picture Placeholder 2">
            <a:extLst>
              <a:ext uri="{FF2B5EF4-FFF2-40B4-BE49-F238E27FC236}">
                <a16:creationId xmlns:a16="http://schemas.microsoft.com/office/drawing/2014/main" id="{AC5FE847-9323-40EB-8D4C-5CEE6F37DCF6}"/>
              </a:ext>
            </a:extLst>
          </p:cNvPr>
          <p:cNvSpPr>
            <a:spLocks noGrp="1"/>
          </p:cNvSpPr>
          <p:nvPr>
            <p:ph type="pic" sz="quarter" idx="10"/>
          </p:nvPr>
        </p:nvSpPr>
        <p:spPr>
          <a:solidFill>
            <a:schemeClr val="accent6">
              <a:lumMod val="75000"/>
            </a:schemeClr>
          </a:solidFill>
        </p:spPr>
      </p:sp>
    </p:spTree>
    <p:extLst>
      <p:ext uri="{BB962C8B-B14F-4D97-AF65-F5344CB8AC3E}">
        <p14:creationId xmlns:p14="http://schemas.microsoft.com/office/powerpoint/2010/main" val="2420687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5"/>
          <p:cNvSpPr txBox="1">
            <a:spLocks noGrp="1"/>
          </p:cNvSpPr>
          <p:nvPr>
            <p:ph type="body" idx="1"/>
          </p:nvPr>
        </p:nvSpPr>
        <p:spPr>
          <a:xfrm>
            <a:off x="340775" y="343302"/>
            <a:ext cx="8439300" cy="3963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3600"/>
              <a:buNone/>
            </a:pPr>
            <a:r>
              <a:rPr lang="en-US" sz="2400"/>
              <a:t>Number of Respondents</a:t>
            </a:r>
            <a:endParaRPr sz="2400"/>
          </a:p>
        </p:txBody>
      </p:sp>
      <p:sp>
        <p:nvSpPr>
          <p:cNvPr id="102" name="Google Shape;102;p5"/>
          <p:cNvSpPr txBox="1">
            <a:spLocks noGrp="1"/>
          </p:cNvSpPr>
          <p:nvPr>
            <p:ph type="body" idx="2"/>
          </p:nvPr>
        </p:nvSpPr>
        <p:spPr>
          <a:xfrm>
            <a:off x="340775" y="827425"/>
            <a:ext cx="8439300" cy="3558600"/>
          </a:xfrm>
          <a:prstGeom prst="rect">
            <a:avLst/>
          </a:prstGeom>
          <a:noFill/>
          <a:ln>
            <a:noFill/>
          </a:ln>
        </p:spPr>
        <p:txBody>
          <a:bodyPr spcFirstLastPara="1" wrap="square" lIns="91425" tIns="45700" rIns="91425" bIns="45700" anchor="t" anchorCtr="0">
            <a:noAutofit/>
          </a:bodyPr>
          <a:lstStyle/>
          <a:p>
            <a:pPr marL="342900" lvl="0" indent="-190500" algn="l" rtl="0">
              <a:spcBef>
                <a:spcPts val="0"/>
              </a:spcBef>
              <a:spcAft>
                <a:spcPts val="0"/>
              </a:spcAft>
              <a:buClr>
                <a:schemeClr val="dk1"/>
              </a:buClr>
              <a:buSzPts val="1100"/>
              <a:buFont typeface="Arial"/>
              <a:buNone/>
            </a:pPr>
            <a:endParaRPr/>
          </a:p>
          <a:p>
            <a:pPr marL="342900" lvl="0" indent="-190500" algn="l" rtl="0">
              <a:spcBef>
                <a:spcPts val="0"/>
              </a:spcBef>
              <a:spcAft>
                <a:spcPts val="0"/>
              </a:spcAft>
              <a:buClr>
                <a:schemeClr val="dk1"/>
              </a:buClr>
              <a:buSzPts val="1100"/>
              <a:buFont typeface="Arial"/>
              <a:buNone/>
            </a:pPr>
            <a:endParaRPr/>
          </a:p>
          <a:p>
            <a:pPr marL="342900" lvl="0" indent="-190500" algn="l" rtl="0">
              <a:spcBef>
                <a:spcPts val="0"/>
              </a:spcBef>
              <a:spcAft>
                <a:spcPts val="0"/>
              </a:spcAft>
              <a:buClr>
                <a:schemeClr val="dk1"/>
              </a:buClr>
              <a:buSzPts val="1100"/>
              <a:buFont typeface="Arial"/>
              <a:buNone/>
            </a:pPr>
            <a:endParaRPr/>
          </a:p>
        </p:txBody>
      </p:sp>
      <p:pic>
        <p:nvPicPr>
          <p:cNvPr id="103" name="Google Shape;103;p5"/>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309325" y="1149375"/>
            <a:ext cx="8525349" cy="3313500"/>
          </a:xfrm>
          <a:prstGeom prst="rect">
            <a:avLst/>
          </a:prstGeom>
          <a:noFill/>
          <a:ln>
            <a:noFill/>
          </a:ln>
        </p:spPr>
      </p:pic>
    </p:spTree>
    <p:extLst>
      <p:ext uri="{BB962C8B-B14F-4D97-AF65-F5344CB8AC3E}">
        <p14:creationId xmlns:p14="http://schemas.microsoft.com/office/powerpoint/2010/main" val="271722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g5bfeb5835e_0_39"/>
          <p:cNvSpPr txBox="1">
            <a:spLocks noGrp="1"/>
          </p:cNvSpPr>
          <p:nvPr>
            <p:ph type="body" idx="1"/>
          </p:nvPr>
        </p:nvSpPr>
        <p:spPr>
          <a:xfrm>
            <a:off x="340775" y="343302"/>
            <a:ext cx="8439300" cy="3963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3600"/>
              <a:buNone/>
            </a:pPr>
            <a:r>
              <a:rPr lang="en-US" sz="2400"/>
              <a:t>Respondents by Library Type</a:t>
            </a:r>
            <a:endParaRPr sz="2400"/>
          </a:p>
        </p:txBody>
      </p:sp>
      <p:pic>
        <p:nvPicPr>
          <p:cNvPr id="109" name="Google Shape;109;g5bfeb5835e_0_39"/>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632777" y="773375"/>
            <a:ext cx="5855301" cy="3908775"/>
          </a:xfrm>
          <a:prstGeom prst="rect">
            <a:avLst/>
          </a:prstGeom>
          <a:noFill/>
          <a:ln>
            <a:noFill/>
          </a:ln>
        </p:spPr>
      </p:pic>
    </p:spTree>
    <p:extLst>
      <p:ext uri="{BB962C8B-B14F-4D97-AF65-F5344CB8AC3E}">
        <p14:creationId xmlns:p14="http://schemas.microsoft.com/office/powerpoint/2010/main" val="1205576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5bfeb5835e_0_45"/>
          <p:cNvSpPr txBox="1">
            <a:spLocks noGrp="1"/>
          </p:cNvSpPr>
          <p:nvPr>
            <p:ph type="body" idx="1"/>
          </p:nvPr>
        </p:nvSpPr>
        <p:spPr>
          <a:xfrm>
            <a:off x="340775" y="343302"/>
            <a:ext cx="8439300" cy="3963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2"/>
              </a:buClr>
              <a:buSzPts val="3600"/>
              <a:buNone/>
            </a:pPr>
            <a:r>
              <a:rPr lang="en-US" sz="2400"/>
              <a:t>Respondents by Location</a:t>
            </a:r>
            <a:endParaRPr sz="2400"/>
          </a:p>
        </p:txBody>
      </p:sp>
      <p:pic>
        <p:nvPicPr>
          <p:cNvPr id="115" name="Google Shape;115;g5bfeb5835e_0_45"/>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436003" y="894975"/>
            <a:ext cx="6248849" cy="3622149"/>
          </a:xfrm>
          <a:prstGeom prst="rect">
            <a:avLst/>
          </a:prstGeom>
          <a:noFill/>
          <a:ln>
            <a:noFill/>
          </a:ln>
        </p:spPr>
      </p:pic>
    </p:spTree>
    <p:extLst>
      <p:ext uri="{BB962C8B-B14F-4D97-AF65-F5344CB8AC3E}">
        <p14:creationId xmlns:p14="http://schemas.microsoft.com/office/powerpoint/2010/main" val="1797461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sz="quarter" idx="12"/>
          </p:nvPr>
        </p:nvSpPr>
        <p:spPr/>
        <p:txBody>
          <a:bodyPr>
            <a:normAutofit fontScale="92500" lnSpcReduction="20000"/>
          </a:bodyPr>
          <a:lstStyle/>
          <a:p>
            <a:r>
              <a:rPr lang="en-US" dirty="0"/>
              <a:t>Head of Interlibrary Loan, Frick Art Reference Library</a:t>
            </a:r>
          </a:p>
        </p:txBody>
      </p:sp>
      <p:sp>
        <p:nvSpPr>
          <p:cNvPr id="16" name="Text Placeholder 15"/>
          <p:cNvSpPr>
            <a:spLocks noGrp="1"/>
          </p:cNvSpPr>
          <p:nvPr>
            <p:ph type="body" sz="quarter" idx="13"/>
          </p:nvPr>
        </p:nvSpPr>
        <p:spPr/>
        <p:txBody>
          <a:bodyPr/>
          <a:lstStyle/>
          <a:p>
            <a:r>
              <a:rPr lang="en-US" dirty="0"/>
              <a:t>Ralph Baylor</a:t>
            </a:r>
          </a:p>
        </p:txBody>
      </p:sp>
      <p:sp>
        <p:nvSpPr>
          <p:cNvPr id="3" name="Picture Placeholder 2">
            <a:extLst>
              <a:ext uri="{FF2B5EF4-FFF2-40B4-BE49-F238E27FC236}">
                <a16:creationId xmlns:a16="http://schemas.microsoft.com/office/drawing/2014/main" id="{AC3A687C-B847-4DCA-84C3-007FE876B5BC}"/>
              </a:ext>
            </a:extLst>
          </p:cNvPr>
          <p:cNvSpPr>
            <a:spLocks noGrp="1"/>
          </p:cNvSpPr>
          <p:nvPr>
            <p:ph type="pic" sz="quarter" idx="10"/>
          </p:nvPr>
        </p:nvSpPr>
        <p:spPr>
          <a:solidFill>
            <a:srgbClr val="DE6126"/>
          </a:solidFill>
        </p:spPr>
      </p:sp>
      <p:sp>
        <p:nvSpPr>
          <p:cNvPr id="4" name="TextBox 3">
            <a:extLst>
              <a:ext uri="{FF2B5EF4-FFF2-40B4-BE49-F238E27FC236}">
                <a16:creationId xmlns:a16="http://schemas.microsoft.com/office/drawing/2014/main" id="{E3FC850B-FC87-4EF8-926C-8EACF24615FF}"/>
              </a:ext>
            </a:extLst>
          </p:cNvPr>
          <p:cNvSpPr txBox="1"/>
          <p:nvPr/>
        </p:nvSpPr>
        <p:spPr>
          <a:xfrm>
            <a:off x="3416300" y="3421857"/>
            <a:ext cx="5664200" cy="830997"/>
          </a:xfrm>
          <a:prstGeom prst="rect">
            <a:avLst/>
          </a:prstGeom>
          <a:noFill/>
        </p:spPr>
        <p:txBody>
          <a:bodyPr wrap="square" rtlCol="0">
            <a:spAutoFit/>
          </a:bodyPr>
          <a:lstStyle/>
          <a:p>
            <a:r>
              <a:rPr lang="en-US" sz="2400" dirty="0"/>
              <a:t>Survey results: current practice and workflows</a:t>
            </a:r>
          </a:p>
        </p:txBody>
      </p:sp>
    </p:spTree>
    <p:extLst>
      <p:ext uri="{BB962C8B-B14F-4D97-AF65-F5344CB8AC3E}">
        <p14:creationId xmlns:p14="http://schemas.microsoft.com/office/powerpoint/2010/main" val="766702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Facilities</a:t>
            </a:r>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223628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p:txBody>
          <a:bodyPr/>
          <a:lstStyle/>
          <a:p>
            <a:r>
              <a:rPr lang="en-US" sz="2000" dirty="0"/>
              <a:t>Q1: How many distinct special collections administrative units are there in your symbol’s library system?</a:t>
            </a:r>
          </a:p>
        </p:txBody>
      </p:sp>
      <p:graphicFrame>
        <p:nvGraphicFramePr>
          <p:cNvPr id="7" name="Chart 6"/>
          <p:cNvGraphicFramePr>
            <a:graphicFrameLocks noChangeAspect="1"/>
          </p:cNvGraphicFramePr>
          <p:nvPr>
            <p:extLst>
              <p:ext uri="{D42A27DB-BD31-4B8C-83A1-F6EECF244321}">
                <p14:modId xmlns:p14="http://schemas.microsoft.com/office/powerpoint/2010/main" val="3510528664"/>
              </p:ext>
            </p:extLst>
          </p:nvPr>
        </p:nvGraphicFramePr>
        <p:xfrm>
          <a:off x="340786" y="970059"/>
          <a:ext cx="8439148" cy="37325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5755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476B4C1-F318-4201-A749-DE8CEF408F02}"/>
              </a:ext>
            </a:extLst>
          </p:cNvPr>
          <p:cNvPicPr/>
          <p:nvPr/>
        </p:nvPicPr>
        <p:blipFill rotWithShape="1">
          <a:blip r:embed="rId3" cstate="screen">
            <a:extLst>
              <a:ext uri="{28A0092B-C50C-407E-A947-70E740481C1C}">
                <a14:useLocalDpi xmlns:a14="http://schemas.microsoft.com/office/drawing/2010/main"/>
              </a:ext>
            </a:extLst>
          </a:blip>
          <a:srcRect/>
          <a:stretch/>
        </p:blipFill>
        <p:spPr bwMode="auto">
          <a:xfrm>
            <a:off x="3010617" y="3447392"/>
            <a:ext cx="3501511" cy="1388134"/>
          </a:xfrm>
          <a:prstGeom prst="rect">
            <a:avLst/>
          </a:prstGeom>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44737505-9D48-4488-AEEB-E0711A13249B}"/>
              </a:ext>
            </a:extLst>
          </p:cNvPr>
          <p:cNvPicPr/>
          <p:nvPr/>
        </p:nvPicPr>
        <p:blipFill rotWithShape="1">
          <a:blip r:embed="rId4" cstate="screen">
            <a:extLst>
              <a:ext uri="{28A0092B-C50C-407E-A947-70E740481C1C}">
                <a14:useLocalDpi xmlns:a14="http://schemas.microsoft.com/office/drawing/2010/main"/>
              </a:ext>
            </a:extLst>
          </a:blip>
          <a:srcRect/>
          <a:stretch/>
        </p:blipFill>
        <p:spPr bwMode="auto">
          <a:xfrm>
            <a:off x="4226943" y="445996"/>
            <a:ext cx="4438772" cy="1559561"/>
          </a:xfrm>
          <a:prstGeom prst="rect">
            <a:avLst/>
          </a:prstGeom>
          <a:ln>
            <a:noFill/>
          </a:ln>
          <a:extLst>
            <a:ext uri="{53640926-AAD7-44D8-BBD7-CCE9431645EC}">
              <a14:shadowObscured xmlns:a14="http://schemas.microsoft.com/office/drawing/2010/main"/>
            </a:ext>
          </a:extLst>
        </p:spPr>
      </p:pic>
      <p:pic>
        <p:nvPicPr>
          <p:cNvPr id="3" name="Picture 2">
            <a:extLst>
              <a:ext uri="{FF2B5EF4-FFF2-40B4-BE49-F238E27FC236}">
                <a16:creationId xmlns:a16="http://schemas.microsoft.com/office/drawing/2014/main" id="{2036B8B1-04D6-4C2C-913B-A6FE38096E60}"/>
              </a:ext>
            </a:extLst>
          </p:cNvPr>
          <p:cNvPicPr/>
          <p:nvPr/>
        </p:nvPicPr>
        <p:blipFill rotWithShape="1">
          <a:blip r:embed="rId5" cstate="screen">
            <a:extLst>
              <a:ext uri="{28A0092B-C50C-407E-A947-70E740481C1C}">
                <a14:useLocalDpi xmlns:a14="http://schemas.microsoft.com/office/drawing/2010/main"/>
              </a:ext>
            </a:extLst>
          </a:blip>
          <a:srcRect/>
          <a:stretch/>
        </p:blipFill>
        <p:spPr bwMode="auto">
          <a:xfrm>
            <a:off x="749587" y="445996"/>
            <a:ext cx="3675908" cy="1559561"/>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829A8E90-ECC5-4D62-9364-10BEBB337D6C}"/>
              </a:ext>
            </a:extLst>
          </p:cNvPr>
          <p:cNvPicPr/>
          <p:nvPr/>
        </p:nvPicPr>
        <p:blipFill rotWithShape="1">
          <a:blip r:embed="rId6" cstate="screen">
            <a:extLst>
              <a:ext uri="{28A0092B-C50C-407E-A947-70E740481C1C}">
                <a14:useLocalDpi xmlns:a14="http://schemas.microsoft.com/office/drawing/2010/main"/>
              </a:ext>
            </a:extLst>
          </a:blip>
          <a:srcRect/>
          <a:stretch/>
        </p:blipFill>
        <p:spPr bwMode="auto">
          <a:xfrm>
            <a:off x="672096" y="1821815"/>
            <a:ext cx="3753399" cy="1388134"/>
          </a:xfrm>
          <a:prstGeom prst="rect">
            <a:avLst/>
          </a:prstGeom>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902688AC-112A-4421-A4A4-DF6E6D18D7AF}"/>
              </a:ext>
            </a:extLst>
          </p:cNvPr>
          <p:cNvPicPr/>
          <p:nvPr/>
        </p:nvPicPr>
        <p:blipFill rotWithShape="1">
          <a:blip r:embed="rId7" cstate="screen">
            <a:extLst>
              <a:ext uri="{28A0092B-C50C-407E-A947-70E740481C1C}">
                <a14:useLocalDpi xmlns:a14="http://schemas.microsoft.com/office/drawing/2010/main"/>
              </a:ext>
            </a:extLst>
          </a:blip>
          <a:srcRect/>
          <a:stretch/>
        </p:blipFill>
        <p:spPr bwMode="auto">
          <a:xfrm>
            <a:off x="4571038" y="1696108"/>
            <a:ext cx="4094677" cy="151384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74999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p:txBody>
          <a:bodyPr/>
          <a:lstStyle/>
          <a:p>
            <a:r>
              <a:rPr lang="en-US" sz="2000" dirty="0"/>
              <a:t>Q2: Does you library have a supervised and secure special collections reading room?</a:t>
            </a:r>
          </a:p>
        </p:txBody>
      </p:sp>
      <p:graphicFrame>
        <p:nvGraphicFramePr>
          <p:cNvPr id="4" name="Chart 3"/>
          <p:cNvGraphicFramePr>
            <a:graphicFrameLocks/>
          </p:cNvGraphicFramePr>
          <p:nvPr/>
        </p:nvGraphicFramePr>
        <p:xfrm>
          <a:off x="2127250" y="1029746"/>
          <a:ext cx="4216400" cy="37200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95258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p:txBody>
          <a:bodyPr/>
          <a:lstStyle/>
          <a:p>
            <a:r>
              <a:rPr lang="en-US" sz="2000" dirty="0"/>
              <a:t>Q3: When your special collections unit(s) receive requests directly, do they route them to your ILL department for processing? </a:t>
            </a:r>
          </a:p>
        </p:txBody>
      </p:sp>
      <p:graphicFrame>
        <p:nvGraphicFramePr>
          <p:cNvPr id="5" name="Chart 4"/>
          <p:cNvGraphicFramePr>
            <a:graphicFrameLocks/>
          </p:cNvGraphicFramePr>
          <p:nvPr>
            <p:extLst>
              <p:ext uri="{D42A27DB-BD31-4B8C-83A1-F6EECF244321}">
                <p14:modId xmlns:p14="http://schemas.microsoft.com/office/powerpoint/2010/main" val="2627346114"/>
              </p:ext>
            </p:extLst>
          </p:nvPr>
        </p:nvGraphicFramePr>
        <p:xfrm>
          <a:off x="340786" y="1029746"/>
          <a:ext cx="8439148" cy="3509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50998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Copies</a:t>
            </a:r>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046594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340785" y="343304"/>
            <a:ext cx="8544797" cy="686442"/>
          </a:xfrm>
        </p:spPr>
        <p:txBody>
          <a:bodyPr/>
          <a:lstStyle/>
          <a:p>
            <a:r>
              <a:rPr lang="en-US" sz="2000" dirty="0"/>
              <a:t>Q4: How many of your distinct special collections units selectively fill ILL lending copy requests for chapters/articles (non-</a:t>
            </a:r>
            <a:r>
              <a:rPr lang="en-US" sz="2000" dirty="0" err="1"/>
              <a:t>returnables</a:t>
            </a:r>
            <a:r>
              <a:rPr lang="en-US" sz="2000" dirty="0"/>
              <a:t>)?</a:t>
            </a:r>
          </a:p>
        </p:txBody>
      </p:sp>
      <p:graphicFrame>
        <p:nvGraphicFramePr>
          <p:cNvPr id="5" name="Chart 4"/>
          <p:cNvGraphicFramePr>
            <a:graphicFrameLocks/>
          </p:cNvGraphicFramePr>
          <p:nvPr/>
        </p:nvGraphicFramePr>
        <p:xfrm>
          <a:off x="340785" y="747253"/>
          <a:ext cx="8544797" cy="39344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43126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p:txBody>
          <a:bodyPr/>
          <a:lstStyle/>
          <a:p>
            <a:r>
              <a:rPr lang="en-US" sz="2000" dirty="0"/>
              <a:t>Q5: Who receives, scans, and delivers the ILL copy requests for special collections chapters/articles at your institution?</a:t>
            </a:r>
          </a:p>
        </p:txBody>
      </p:sp>
      <p:graphicFrame>
        <p:nvGraphicFramePr>
          <p:cNvPr id="5" name="Chart 4"/>
          <p:cNvGraphicFramePr>
            <a:graphicFrameLocks/>
          </p:cNvGraphicFramePr>
          <p:nvPr/>
        </p:nvGraphicFramePr>
        <p:xfrm>
          <a:off x="340786" y="1027518"/>
          <a:ext cx="8439148" cy="36337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17903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p:txBody>
          <a:bodyPr/>
          <a:lstStyle/>
          <a:p>
            <a:r>
              <a:rPr lang="en-US" sz="2000" dirty="0"/>
              <a:t>Q6: Which groups of requesting libraries do you selectively fill copy requests for articles/chapters from special collections through ILL?</a:t>
            </a:r>
          </a:p>
        </p:txBody>
      </p:sp>
      <p:graphicFrame>
        <p:nvGraphicFramePr>
          <p:cNvPr id="6" name="Chart 5"/>
          <p:cNvGraphicFramePr>
            <a:graphicFrameLocks/>
          </p:cNvGraphicFramePr>
          <p:nvPr/>
        </p:nvGraphicFramePr>
        <p:xfrm>
          <a:off x="340786" y="1029746"/>
          <a:ext cx="8439148" cy="36897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14276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Digitization</a:t>
            </a:r>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526968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p:txBody>
          <a:bodyPr/>
          <a:lstStyle/>
          <a:p>
            <a:r>
              <a:rPr lang="en-US" sz="2000" dirty="0"/>
              <a:t>Q7: Do you digitize entire special collections works on-demand from selective ILL requests you receive for out-of-copyright works?</a:t>
            </a:r>
          </a:p>
        </p:txBody>
      </p:sp>
      <p:graphicFrame>
        <p:nvGraphicFramePr>
          <p:cNvPr id="4" name="Chart 3"/>
          <p:cNvGraphicFramePr>
            <a:graphicFrameLocks/>
          </p:cNvGraphicFramePr>
          <p:nvPr/>
        </p:nvGraphicFramePr>
        <p:xfrm>
          <a:off x="340786" y="1029746"/>
          <a:ext cx="8439148" cy="36242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64178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Loans</a:t>
            </a:r>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17620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p:txBody>
          <a:bodyPr/>
          <a:lstStyle/>
          <a:p>
            <a:r>
              <a:rPr lang="en-US" sz="2000" dirty="0"/>
              <a:t>Q8: How many of your distinct special collections units does your ILL office work to fill selective lending loan requests (</a:t>
            </a:r>
            <a:r>
              <a:rPr lang="en-US" sz="2000" dirty="0" err="1"/>
              <a:t>returnables</a:t>
            </a:r>
            <a:r>
              <a:rPr lang="en-US" sz="2000" dirty="0"/>
              <a:t>)?</a:t>
            </a:r>
          </a:p>
        </p:txBody>
      </p:sp>
      <p:graphicFrame>
        <p:nvGraphicFramePr>
          <p:cNvPr id="7" name="Chart 6"/>
          <p:cNvGraphicFramePr>
            <a:graphicFrameLocks/>
          </p:cNvGraphicFramePr>
          <p:nvPr/>
        </p:nvGraphicFramePr>
        <p:xfrm>
          <a:off x="340786" y="1029746"/>
          <a:ext cx="8439148" cy="36438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2120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E27CCB5-E147-4FE2-8525-28F73C47EDF6}"/>
              </a:ext>
            </a:extLst>
          </p:cNvPr>
          <p:cNvSpPr>
            <a:spLocks noGrp="1"/>
          </p:cNvSpPr>
          <p:nvPr>
            <p:ph type="body" sz="quarter" idx="13"/>
          </p:nvPr>
        </p:nvSpPr>
        <p:spPr/>
        <p:txBody>
          <a:bodyPr/>
          <a:lstStyle/>
          <a:p>
            <a:r>
              <a:rPr lang="en-US" dirty="0"/>
              <a:t>Today’s agenda</a:t>
            </a:r>
          </a:p>
        </p:txBody>
      </p:sp>
      <p:sp>
        <p:nvSpPr>
          <p:cNvPr id="3" name="Text Placeholder 2">
            <a:extLst>
              <a:ext uri="{FF2B5EF4-FFF2-40B4-BE49-F238E27FC236}">
                <a16:creationId xmlns:a16="http://schemas.microsoft.com/office/drawing/2014/main" id="{FFE3CFD5-4618-4D65-B1A3-3E0EA62F7E51}"/>
              </a:ext>
            </a:extLst>
          </p:cNvPr>
          <p:cNvSpPr>
            <a:spLocks noGrp="1"/>
          </p:cNvSpPr>
          <p:nvPr>
            <p:ph type="body" sz="quarter" idx="12"/>
          </p:nvPr>
        </p:nvSpPr>
        <p:spPr/>
        <p:txBody>
          <a:bodyPr/>
          <a:lstStyle/>
          <a:p>
            <a:r>
              <a:rPr lang="en-US" dirty="0"/>
              <a:t>Back story (Dennis)</a:t>
            </a:r>
          </a:p>
          <a:p>
            <a:r>
              <a:rPr lang="en-US" dirty="0"/>
              <a:t>Working group and survey (Brian)</a:t>
            </a:r>
          </a:p>
          <a:p>
            <a:r>
              <a:rPr lang="en-US" dirty="0"/>
              <a:t>Survey results: demographics (Richard)</a:t>
            </a:r>
          </a:p>
          <a:p>
            <a:r>
              <a:rPr lang="en-US" dirty="0"/>
              <a:t>Survey results: current practice and workflows (Ralph)</a:t>
            </a:r>
          </a:p>
          <a:p>
            <a:r>
              <a:rPr lang="en-US" dirty="0"/>
              <a:t>Survey results: open-ended responses (Lesliediana)</a:t>
            </a:r>
          </a:p>
          <a:p>
            <a:r>
              <a:rPr lang="en-US" dirty="0"/>
              <a:t>Next steps (Brian)</a:t>
            </a:r>
          </a:p>
          <a:p>
            <a:r>
              <a:rPr lang="en-US" dirty="0"/>
              <a:t>Q&amp;A and discussion</a:t>
            </a:r>
          </a:p>
        </p:txBody>
      </p:sp>
    </p:spTree>
    <p:extLst>
      <p:ext uri="{BB962C8B-B14F-4D97-AF65-F5344CB8AC3E}">
        <p14:creationId xmlns:p14="http://schemas.microsoft.com/office/powerpoint/2010/main" val="3353135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p:txBody>
          <a:bodyPr/>
          <a:lstStyle/>
          <a:p>
            <a:r>
              <a:rPr lang="en-US" sz="2000" dirty="0"/>
              <a:t>Q9: Who pulls, assesses, processes, and ships the ILL loan requests (</a:t>
            </a:r>
            <a:r>
              <a:rPr lang="en-US" sz="2000" dirty="0" err="1"/>
              <a:t>returnables</a:t>
            </a:r>
            <a:r>
              <a:rPr lang="en-US" sz="2000" dirty="0"/>
              <a:t>) for special collections at your institution?</a:t>
            </a:r>
          </a:p>
        </p:txBody>
      </p:sp>
      <p:graphicFrame>
        <p:nvGraphicFramePr>
          <p:cNvPr id="5" name="Chart 4"/>
          <p:cNvGraphicFramePr>
            <a:graphicFrameLocks/>
          </p:cNvGraphicFramePr>
          <p:nvPr/>
        </p:nvGraphicFramePr>
        <p:xfrm>
          <a:off x="340786" y="1029746"/>
          <a:ext cx="8439148" cy="37282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97554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p:txBody>
          <a:bodyPr/>
          <a:lstStyle/>
          <a:p>
            <a:r>
              <a:rPr lang="en-US" sz="2000" dirty="0"/>
              <a:t>Q10: Which group of libraries do you fill selective loan requests for physical special collections items through ILL?</a:t>
            </a:r>
          </a:p>
        </p:txBody>
      </p:sp>
      <p:graphicFrame>
        <p:nvGraphicFramePr>
          <p:cNvPr id="5" name="Chart 4"/>
          <p:cNvGraphicFramePr>
            <a:graphicFrameLocks/>
          </p:cNvGraphicFramePr>
          <p:nvPr/>
        </p:nvGraphicFramePr>
        <p:xfrm>
          <a:off x="340786" y="1029746"/>
          <a:ext cx="8439147" cy="36565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68218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Shipping</a:t>
            </a:r>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946801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340785" y="343304"/>
            <a:ext cx="8514979" cy="686442"/>
          </a:xfrm>
        </p:spPr>
        <p:txBody>
          <a:bodyPr/>
          <a:lstStyle/>
          <a:p>
            <a:r>
              <a:rPr lang="en-US" sz="2000" dirty="0"/>
              <a:t>Q11: If you lend physical special collections items, how often do you set the following shipping restrictions as a condition of the loan?</a:t>
            </a:r>
          </a:p>
        </p:txBody>
      </p:sp>
      <p:graphicFrame>
        <p:nvGraphicFramePr>
          <p:cNvPr id="5" name="Chart 4"/>
          <p:cNvGraphicFramePr>
            <a:graphicFrameLocks/>
          </p:cNvGraphicFramePr>
          <p:nvPr/>
        </p:nvGraphicFramePr>
        <p:xfrm>
          <a:off x="314511" y="1029182"/>
          <a:ext cx="8514979" cy="367873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05041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p:txBody>
          <a:bodyPr/>
          <a:lstStyle/>
          <a:p>
            <a:r>
              <a:rPr lang="en-US" sz="2000" dirty="0"/>
              <a:t>Q12: What shipping method do you usually use for sending physical special collections items (</a:t>
            </a:r>
            <a:r>
              <a:rPr lang="en-US" sz="2000" dirty="0" err="1"/>
              <a:t>returnables</a:t>
            </a:r>
            <a:r>
              <a:rPr lang="en-US" sz="2000" dirty="0"/>
              <a:t>)?</a:t>
            </a:r>
          </a:p>
        </p:txBody>
      </p:sp>
      <p:graphicFrame>
        <p:nvGraphicFramePr>
          <p:cNvPr id="5" name="Chart 4"/>
          <p:cNvGraphicFramePr>
            <a:graphicFrameLocks/>
          </p:cNvGraphicFramePr>
          <p:nvPr/>
        </p:nvGraphicFramePr>
        <p:xfrm>
          <a:off x="1641872" y="1029746"/>
          <a:ext cx="5860256" cy="36438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24127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sz="quarter" idx="12"/>
          </p:nvPr>
        </p:nvSpPr>
        <p:spPr>
          <a:xfrm>
            <a:off x="3416308" y="2073399"/>
            <a:ext cx="5727699" cy="911101"/>
          </a:xfrm>
        </p:spPr>
        <p:txBody>
          <a:bodyPr>
            <a:normAutofit/>
          </a:bodyPr>
          <a:lstStyle/>
          <a:p>
            <a:r>
              <a:rPr lang="en-US" sz="1800" dirty="0"/>
              <a:t>Head of Document Services/Research Librarian, George Washington University Law School Library</a:t>
            </a:r>
          </a:p>
        </p:txBody>
      </p:sp>
      <p:sp>
        <p:nvSpPr>
          <p:cNvPr id="16" name="Text Placeholder 15"/>
          <p:cNvSpPr>
            <a:spLocks noGrp="1"/>
          </p:cNvSpPr>
          <p:nvPr>
            <p:ph type="body" sz="quarter" idx="13"/>
          </p:nvPr>
        </p:nvSpPr>
        <p:spPr/>
        <p:txBody>
          <a:bodyPr/>
          <a:lstStyle/>
          <a:p>
            <a:r>
              <a:rPr lang="en-US" dirty="0"/>
              <a:t>Lesliediana Jones</a:t>
            </a:r>
          </a:p>
        </p:txBody>
      </p:sp>
      <p:sp>
        <p:nvSpPr>
          <p:cNvPr id="4" name="TextBox 3">
            <a:extLst>
              <a:ext uri="{FF2B5EF4-FFF2-40B4-BE49-F238E27FC236}">
                <a16:creationId xmlns:a16="http://schemas.microsoft.com/office/drawing/2014/main" id="{164388BB-E355-47FA-99BC-30F2F180363D}"/>
              </a:ext>
            </a:extLst>
          </p:cNvPr>
          <p:cNvSpPr txBox="1"/>
          <p:nvPr/>
        </p:nvSpPr>
        <p:spPr>
          <a:xfrm>
            <a:off x="3651251" y="3257550"/>
            <a:ext cx="4673600" cy="954107"/>
          </a:xfrm>
          <a:prstGeom prst="rect">
            <a:avLst/>
          </a:prstGeom>
          <a:noFill/>
        </p:spPr>
        <p:txBody>
          <a:bodyPr wrap="square" rtlCol="0">
            <a:spAutoFit/>
          </a:bodyPr>
          <a:lstStyle/>
          <a:p>
            <a:r>
              <a:rPr lang="en-US" sz="2800" dirty="0"/>
              <a:t>Survey results: open-ended responses</a:t>
            </a:r>
          </a:p>
        </p:txBody>
      </p:sp>
      <p:sp>
        <p:nvSpPr>
          <p:cNvPr id="10" name="Picture Placeholder 2">
            <a:extLst>
              <a:ext uri="{FF2B5EF4-FFF2-40B4-BE49-F238E27FC236}">
                <a16:creationId xmlns:a16="http://schemas.microsoft.com/office/drawing/2014/main" id="{48EEE400-EC02-4592-842C-077D9A507514}"/>
              </a:ext>
            </a:extLst>
          </p:cNvPr>
          <p:cNvSpPr>
            <a:spLocks noGrp="1"/>
          </p:cNvSpPr>
          <p:nvPr>
            <p:ph type="pic" sz="quarter" idx="10"/>
          </p:nvPr>
        </p:nvSpPr>
        <p:spPr>
          <a:xfrm>
            <a:off x="882651" y="1493044"/>
            <a:ext cx="2016125" cy="1928813"/>
          </a:xfrm>
          <a:solidFill>
            <a:srgbClr val="FFC000"/>
          </a:solidFill>
        </p:spPr>
      </p:sp>
    </p:spTree>
    <p:extLst>
      <p:ext uri="{BB962C8B-B14F-4D97-AF65-F5344CB8AC3E}">
        <p14:creationId xmlns:p14="http://schemas.microsoft.com/office/powerpoint/2010/main" val="3882933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7F48CA-63AF-4594-B450-C74A1987BE60}"/>
              </a:ext>
            </a:extLst>
          </p:cNvPr>
          <p:cNvSpPr>
            <a:spLocks noGrp="1"/>
          </p:cNvSpPr>
          <p:nvPr>
            <p:ph type="body" idx="1"/>
          </p:nvPr>
        </p:nvSpPr>
        <p:spPr/>
        <p:txBody>
          <a:bodyPr/>
          <a:lstStyle/>
          <a:p>
            <a:r>
              <a:rPr lang="en-US" dirty="0"/>
              <a:t>Q13 Share additional feedback</a:t>
            </a:r>
          </a:p>
        </p:txBody>
      </p:sp>
      <p:sp>
        <p:nvSpPr>
          <p:cNvPr id="3" name="Text Placeholder 2">
            <a:extLst>
              <a:ext uri="{FF2B5EF4-FFF2-40B4-BE49-F238E27FC236}">
                <a16:creationId xmlns:a16="http://schemas.microsoft.com/office/drawing/2014/main" id="{9AC5F004-17E9-48F1-B1D5-5AAA99EFCB80}"/>
              </a:ext>
            </a:extLst>
          </p:cNvPr>
          <p:cNvSpPr>
            <a:spLocks noGrp="1"/>
          </p:cNvSpPr>
          <p:nvPr>
            <p:ph type="body" idx="2"/>
          </p:nvPr>
        </p:nvSpPr>
        <p:spPr/>
        <p:txBody>
          <a:bodyPr/>
          <a:lstStyle/>
          <a:p>
            <a:r>
              <a:rPr lang="en-US" dirty="0"/>
              <a:t>Lending allowed</a:t>
            </a:r>
          </a:p>
          <a:p>
            <a:r>
              <a:rPr lang="en-US" dirty="0"/>
              <a:t>Lending possibilities</a:t>
            </a:r>
          </a:p>
          <a:p>
            <a:r>
              <a:rPr lang="en-US" dirty="0"/>
              <a:t>Scan </a:t>
            </a:r>
          </a:p>
          <a:p>
            <a:r>
              <a:rPr lang="en-US" dirty="0"/>
              <a:t>ILL and Special Collections separate</a:t>
            </a:r>
          </a:p>
          <a:p>
            <a:r>
              <a:rPr lang="en-US" dirty="0"/>
              <a:t>Lending not allowed</a:t>
            </a:r>
          </a:p>
          <a:p>
            <a:endParaRPr lang="en-US" dirty="0"/>
          </a:p>
          <a:p>
            <a:endParaRPr lang="en-US" dirty="0"/>
          </a:p>
        </p:txBody>
      </p:sp>
    </p:spTree>
    <p:extLst>
      <p:ext uri="{BB962C8B-B14F-4D97-AF65-F5344CB8AC3E}">
        <p14:creationId xmlns:p14="http://schemas.microsoft.com/office/powerpoint/2010/main" val="2978383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Lending Allowed</a:t>
            </a:r>
          </a:p>
        </p:txBody>
      </p:sp>
      <p:sp>
        <p:nvSpPr>
          <p:cNvPr id="2" name="Text Placeholder 1"/>
          <p:cNvSpPr>
            <a:spLocks noGrp="1"/>
          </p:cNvSpPr>
          <p:nvPr>
            <p:ph type="body" sz="quarter" idx="12"/>
          </p:nvPr>
        </p:nvSpPr>
        <p:spPr/>
        <p:txBody>
          <a:bodyPr/>
          <a:lstStyle/>
          <a:p>
            <a:r>
              <a:rPr lang="en-US" dirty="0"/>
              <a:t>Yes to SHARES</a:t>
            </a:r>
          </a:p>
          <a:p>
            <a:r>
              <a:rPr lang="en-US" dirty="0"/>
              <a:t>Is your library the right type?</a:t>
            </a:r>
          </a:p>
          <a:p>
            <a:endParaRPr lang="en-US" dirty="0"/>
          </a:p>
        </p:txBody>
      </p:sp>
    </p:spTree>
    <p:extLst>
      <p:ext uri="{BB962C8B-B14F-4D97-AF65-F5344CB8AC3E}">
        <p14:creationId xmlns:p14="http://schemas.microsoft.com/office/powerpoint/2010/main" val="3745656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Lending Possibilities</a:t>
            </a:r>
          </a:p>
        </p:txBody>
      </p:sp>
      <p:sp>
        <p:nvSpPr>
          <p:cNvPr id="3" name="Text Placeholder 2"/>
          <p:cNvSpPr>
            <a:spLocks noGrp="1"/>
          </p:cNvSpPr>
          <p:nvPr>
            <p:ph type="body" sz="quarter" idx="12"/>
          </p:nvPr>
        </p:nvSpPr>
        <p:spPr/>
        <p:txBody>
          <a:bodyPr/>
          <a:lstStyle/>
          <a:p>
            <a:r>
              <a:rPr lang="en-US" dirty="0"/>
              <a:t>Case-by-case</a:t>
            </a:r>
          </a:p>
          <a:p>
            <a:r>
              <a:rPr lang="en-US" dirty="0"/>
              <a:t>Conditions must be met</a:t>
            </a:r>
          </a:p>
          <a:p>
            <a:endParaRPr lang="en-US" dirty="0"/>
          </a:p>
        </p:txBody>
      </p:sp>
    </p:spTree>
    <p:extLst>
      <p:ext uri="{BB962C8B-B14F-4D97-AF65-F5344CB8AC3E}">
        <p14:creationId xmlns:p14="http://schemas.microsoft.com/office/powerpoint/2010/main" val="2722459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Scan/Digitize</a:t>
            </a:r>
          </a:p>
        </p:txBody>
      </p:sp>
      <p:sp>
        <p:nvSpPr>
          <p:cNvPr id="3" name="Text Placeholder 2"/>
          <p:cNvSpPr>
            <a:spLocks noGrp="1"/>
          </p:cNvSpPr>
          <p:nvPr>
            <p:ph type="body" sz="quarter" idx="12"/>
          </p:nvPr>
        </p:nvSpPr>
        <p:spPr/>
        <p:txBody>
          <a:bodyPr/>
          <a:lstStyle/>
          <a:p>
            <a:r>
              <a:rPr lang="en-US" dirty="0"/>
              <a:t>Item of a specific type </a:t>
            </a:r>
          </a:p>
          <a:p>
            <a:r>
              <a:rPr lang="en-US" dirty="0"/>
              <a:t>Imaging services </a:t>
            </a:r>
          </a:p>
          <a:p>
            <a:endParaRPr lang="en-US" dirty="0"/>
          </a:p>
        </p:txBody>
      </p:sp>
    </p:spTree>
    <p:extLst>
      <p:ext uri="{BB962C8B-B14F-4D97-AF65-F5344CB8AC3E}">
        <p14:creationId xmlns:p14="http://schemas.microsoft.com/office/powerpoint/2010/main" val="1784660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sz="quarter" idx="12"/>
          </p:nvPr>
        </p:nvSpPr>
        <p:spPr/>
        <p:txBody>
          <a:bodyPr>
            <a:normAutofit fontScale="92500" lnSpcReduction="20000"/>
          </a:bodyPr>
          <a:lstStyle/>
          <a:p>
            <a:r>
              <a:rPr lang="en-US" dirty="0"/>
              <a:t>Program Officer, OCLC Research Library Partnership</a:t>
            </a:r>
          </a:p>
        </p:txBody>
      </p:sp>
      <p:sp>
        <p:nvSpPr>
          <p:cNvPr id="16" name="Text Placeholder 15"/>
          <p:cNvSpPr>
            <a:spLocks noGrp="1"/>
          </p:cNvSpPr>
          <p:nvPr>
            <p:ph type="body" sz="quarter" idx="13"/>
          </p:nvPr>
        </p:nvSpPr>
        <p:spPr/>
        <p:txBody>
          <a:bodyPr/>
          <a:lstStyle/>
          <a:p>
            <a:r>
              <a:rPr lang="en-US" dirty="0"/>
              <a:t>Dennis Massie</a:t>
            </a:r>
          </a:p>
        </p:txBody>
      </p:sp>
      <p:sp>
        <p:nvSpPr>
          <p:cNvPr id="2" name="TextBox 1">
            <a:extLst>
              <a:ext uri="{FF2B5EF4-FFF2-40B4-BE49-F238E27FC236}">
                <a16:creationId xmlns:a16="http://schemas.microsoft.com/office/drawing/2014/main" id="{31ED4083-4284-454A-AFAB-05C299B844F9}"/>
              </a:ext>
            </a:extLst>
          </p:cNvPr>
          <p:cNvSpPr txBox="1"/>
          <p:nvPr/>
        </p:nvSpPr>
        <p:spPr>
          <a:xfrm>
            <a:off x="4368800" y="3327400"/>
            <a:ext cx="2444750" cy="584775"/>
          </a:xfrm>
          <a:prstGeom prst="rect">
            <a:avLst/>
          </a:prstGeom>
          <a:noFill/>
        </p:spPr>
        <p:txBody>
          <a:bodyPr wrap="square" rtlCol="0">
            <a:spAutoFit/>
          </a:bodyPr>
          <a:lstStyle/>
          <a:p>
            <a:r>
              <a:rPr lang="en-US" sz="3200" dirty="0"/>
              <a:t>Back story</a:t>
            </a:r>
          </a:p>
        </p:txBody>
      </p:sp>
      <p:sp>
        <p:nvSpPr>
          <p:cNvPr id="4" name="Picture Placeholder 3">
            <a:extLst>
              <a:ext uri="{FF2B5EF4-FFF2-40B4-BE49-F238E27FC236}">
                <a16:creationId xmlns:a16="http://schemas.microsoft.com/office/drawing/2014/main" id="{1B9F021D-9206-4844-B034-CDE1BC932247}"/>
              </a:ext>
            </a:extLst>
          </p:cNvPr>
          <p:cNvSpPr>
            <a:spLocks noGrp="1"/>
          </p:cNvSpPr>
          <p:nvPr>
            <p:ph type="pic" sz="quarter" idx="10"/>
          </p:nvPr>
        </p:nvSpPr>
        <p:spPr>
          <a:xfrm>
            <a:off x="828137" y="1493044"/>
            <a:ext cx="2070640" cy="1928813"/>
          </a:xfrm>
          <a:solidFill>
            <a:schemeClr val="accent1"/>
          </a:solidFill>
          <a:ln>
            <a:solidFill>
              <a:schemeClr val="accent1"/>
            </a:solidFill>
          </a:ln>
        </p:spPr>
      </p:sp>
    </p:spTree>
    <p:extLst>
      <p:ext uri="{BB962C8B-B14F-4D97-AF65-F5344CB8AC3E}">
        <p14:creationId xmlns:p14="http://schemas.microsoft.com/office/powerpoint/2010/main" val="4101571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ILL and Special Collections separate</a:t>
            </a:r>
          </a:p>
        </p:txBody>
      </p:sp>
      <p:sp>
        <p:nvSpPr>
          <p:cNvPr id="3" name="Text Placeholder 2"/>
          <p:cNvSpPr>
            <a:spLocks noGrp="1"/>
          </p:cNvSpPr>
          <p:nvPr>
            <p:ph type="body" sz="quarter" idx="12"/>
          </p:nvPr>
        </p:nvSpPr>
        <p:spPr/>
        <p:txBody>
          <a:bodyPr/>
          <a:lstStyle/>
          <a:p>
            <a:r>
              <a:rPr lang="en-US" dirty="0"/>
              <a:t>And never the twain shall meet</a:t>
            </a:r>
          </a:p>
          <a:p>
            <a:r>
              <a:rPr lang="en-US" dirty="0"/>
              <a:t>Everything is special</a:t>
            </a:r>
          </a:p>
        </p:txBody>
      </p:sp>
    </p:spTree>
    <p:extLst>
      <p:ext uri="{BB962C8B-B14F-4D97-AF65-F5344CB8AC3E}">
        <p14:creationId xmlns:p14="http://schemas.microsoft.com/office/powerpoint/2010/main" val="3116482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Lending not allowed</a:t>
            </a:r>
          </a:p>
        </p:txBody>
      </p:sp>
      <p:sp>
        <p:nvSpPr>
          <p:cNvPr id="3" name="Text Placeholder 2"/>
          <p:cNvSpPr>
            <a:spLocks noGrp="1"/>
          </p:cNvSpPr>
          <p:nvPr>
            <p:ph type="body" sz="quarter" idx="12"/>
          </p:nvPr>
        </p:nvSpPr>
        <p:spPr/>
        <p:txBody>
          <a:bodyPr/>
          <a:lstStyle/>
          <a:p>
            <a:r>
              <a:rPr lang="en-US" dirty="0"/>
              <a:t>Good luck!</a:t>
            </a:r>
          </a:p>
          <a:p>
            <a:r>
              <a:rPr lang="en-US" dirty="0"/>
              <a:t>Too much work</a:t>
            </a:r>
          </a:p>
        </p:txBody>
      </p:sp>
    </p:spTree>
    <p:extLst>
      <p:ext uri="{BB962C8B-B14F-4D97-AF65-F5344CB8AC3E}">
        <p14:creationId xmlns:p14="http://schemas.microsoft.com/office/powerpoint/2010/main" val="20010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sz="quarter" idx="12"/>
          </p:nvPr>
        </p:nvSpPr>
        <p:spPr/>
        <p:txBody>
          <a:bodyPr>
            <a:normAutofit fontScale="92500" lnSpcReduction="20000"/>
          </a:bodyPr>
          <a:lstStyle/>
          <a:p>
            <a:r>
              <a:rPr lang="en-US" dirty="0"/>
              <a:t>Head, Interlibrary Services, The Ohio State University Libraries</a:t>
            </a:r>
          </a:p>
        </p:txBody>
      </p:sp>
      <p:sp>
        <p:nvSpPr>
          <p:cNvPr id="16" name="Text Placeholder 15"/>
          <p:cNvSpPr>
            <a:spLocks noGrp="1"/>
          </p:cNvSpPr>
          <p:nvPr>
            <p:ph type="body" sz="quarter" idx="13"/>
          </p:nvPr>
        </p:nvSpPr>
        <p:spPr/>
        <p:txBody>
          <a:bodyPr/>
          <a:lstStyle/>
          <a:p>
            <a:r>
              <a:rPr lang="en-US" dirty="0"/>
              <a:t>Brian Miller</a:t>
            </a:r>
          </a:p>
        </p:txBody>
      </p:sp>
      <p:sp>
        <p:nvSpPr>
          <p:cNvPr id="2" name="TextBox 1">
            <a:extLst>
              <a:ext uri="{FF2B5EF4-FFF2-40B4-BE49-F238E27FC236}">
                <a16:creationId xmlns:a16="http://schemas.microsoft.com/office/drawing/2014/main" id="{BE31DB92-6F38-4E31-BB54-9A9C9B929619}"/>
              </a:ext>
            </a:extLst>
          </p:cNvPr>
          <p:cNvSpPr txBox="1"/>
          <p:nvPr/>
        </p:nvSpPr>
        <p:spPr>
          <a:xfrm>
            <a:off x="4572000" y="3421857"/>
            <a:ext cx="1882247" cy="523220"/>
          </a:xfrm>
          <a:prstGeom prst="rect">
            <a:avLst/>
          </a:prstGeom>
          <a:noFill/>
        </p:spPr>
        <p:txBody>
          <a:bodyPr wrap="none" rtlCol="0">
            <a:spAutoFit/>
          </a:bodyPr>
          <a:lstStyle/>
          <a:p>
            <a:r>
              <a:rPr lang="en-US" sz="2800" dirty="0"/>
              <a:t>Next steps</a:t>
            </a:r>
          </a:p>
        </p:txBody>
      </p:sp>
      <p:sp>
        <p:nvSpPr>
          <p:cNvPr id="4" name="Picture Placeholder 3">
            <a:extLst>
              <a:ext uri="{FF2B5EF4-FFF2-40B4-BE49-F238E27FC236}">
                <a16:creationId xmlns:a16="http://schemas.microsoft.com/office/drawing/2014/main" id="{40A2B975-C9EB-481B-921F-B133B3F9EEFC}"/>
              </a:ext>
            </a:extLst>
          </p:cNvPr>
          <p:cNvSpPr>
            <a:spLocks noGrp="1"/>
          </p:cNvSpPr>
          <p:nvPr>
            <p:ph type="pic" sz="quarter" idx="10"/>
          </p:nvPr>
        </p:nvSpPr>
        <p:spPr>
          <a:solidFill>
            <a:srgbClr val="00B050"/>
          </a:solidFill>
        </p:spPr>
      </p:sp>
    </p:spTree>
    <p:extLst>
      <p:ext uri="{BB962C8B-B14F-4D97-AF65-F5344CB8AC3E}">
        <p14:creationId xmlns:p14="http://schemas.microsoft.com/office/powerpoint/2010/main" val="1429009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p:txBody>
          <a:bodyPr/>
          <a:lstStyle/>
          <a:p>
            <a:r>
              <a:rPr lang="en-US" sz="3200" dirty="0"/>
              <a:t>Next steps</a:t>
            </a:r>
          </a:p>
        </p:txBody>
      </p:sp>
      <p:sp>
        <p:nvSpPr>
          <p:cNvPr id="8" name="Text Placeholder 7"/>
          <p:cNvSpPr>
            <a:spLocks noGrp="1"/>
          </p:cNvSpPr>
          <p:nvPr>
            <p:ph type="body" sz="quarter" idx="12"/>
          </p:nvPr>
        </p:nvSpPr>
        <p:spPr>
          <a:xfrm>
            <a:off x="340786" y="1029747"/>
            <a:ext cx="5000449" cy="1939696"/>
          </a:xfrm>
        </p:spPr>
        <p:txBody>
          <a:bodyPr/>
          <a:lstStyle/>
          <a:p>
            <a:pPr marL="0" indent="0">
              <a:buNone/>
            </a:pPr>
            <a:r>
              <a:rPr lang="en-US" sz="1800" b="1" dirty="0"/>
              <a:t>1.</a:t>
            </a:r>
            <a:r>
              <a:rPr lang="en-US" sz="1800" dirty="0"/>
              <a:t>  Develop </a:t>
            </a:r>
            <a:r>
              <a:rPr lang="en-US" sz="1800" b="1" dirty="0"/>
              <a:t>framework</a:t>
            </a:r>
            <a:r>
              <a:rPr lang="en-US" sz="1800" dirty="0"/>
              <a:t> for sharing special  	collections between SHARES members</a:t>
            </a:r>
          </a:p>
          <a:p>
            <a:pPr lvl="1">
              <a:buFont typeface="Arial" panose="020B0604020202020204" pitchFamily="34" charset="0"/>
              <a:buChar char="•"/>
            </a:pPr>
            <a:r>
              <a:rPr lang="en-US" sz="1600" dirty="0"/>
              <a:t>Create common protocols with shared expectations</a:t>
            </a:r>
          </a:p>
          <a:p>
            <a:pPr lvl="1">
              <a:buFont typeface="Arial" panose="020B0604020202020204" pitchFamily="34" charset="0"/>
              <a:buChar char="•"/>
            </a:pPr>
            <a:r>
              <a:rPr lang="en-US" sz="1600" dirty="0"/>
              <a:t>Have flexibility for different types of local workflows</a:t>
            </a:r>
          </a:p>
          <a:p>
            <a:pPr lvl="1">
              <a:buFont typeface="Arial" panose="020B0604020202020204" pitchFamily="34" charset="0"/>
              <a:buChar char="•"/>
            </a:pPr>
            <a:r>
              <a:rPr lang="en-US" sz="1600" dirty="0"/>
              <a:t>Involve special collections folks in the discussion</a:t>
            </a:r>
          </a:p>
          <a:p>
            <a:endParaRPr lang="en-US" dirty="0"/>
          </a:p>
        </p:txBody>
      </p:sp>
      <p:sp>
        <p:nvSpPr>
          <p:cNvPr id="5" name="Text Placeholder 7"/>
          <p:cNvSpPr txBox="1">
            <a:spLocks/>
          </p:cNvSpPr>
          <p:nvPr/>
        </p:nvSpPr>
        <p:spPr>
          <a:xfrm>
            <a:off x="340786" y="2856321"/>
            <a:ext cx="8439148" cy="1702454"/>
          </a:xfrm>
          <a:prstGeom prst="rect">
            <a:avLst/>
          </a:prstGeom>
        </p:spPr>
        <p:txBody>
          <a:bodyPr vert="horz"/>
          <a:lst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charset="0"/>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4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2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1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100" kern="1200">
                <a:solidFill>
                  <a:schemeClr val="tx1"/>
                </a:solidFill>
                <a:latin typeface="+mn-lt"/>
                <a:ea typeface="+mn-ea"/>
                <a:cs typeface="+mn-cs"/>
              </a:defRPr>
            </a:lvl9pPr>
          </a:lstStyle>
          <a:p>
            <a:pPr marL="0" indent="0">
              <a:buFont typeface="Arial"/>
              <a:buNone/>
            </a:pPr>
            <a:endParaRPr lang="en-US" dirty="0"/>
          </a:p>
          <a:p>
            <a:pPr marL="0" indent="0">
              <a:buNone/>
            </a:pPr>
            <a:r>
              <a:rPr lang="en-US" sz="1800" b="1" dirty="0"/>
              <a:t>2.  SHARES Best Practices Working Group</a:t>
            </a:r>
            <a:r>
              <a:rPr lang="en-US" sz="1800" dirty="0"/>
              <a:t>: develop potential steps SHARES 	members might take to implement the framework.</a:t>
            </a:r>
          </a:p>
          <a:p>
            <a:pPr marL="0" indent="0">
              <a:buNone/>
            </a:pPr>
            <a:r>
              <a:rPr lang="en-US" sz="1800" b="1" dirty="0"/>
              <a:t>3.  SHARES Executive Group</a:t>
            </a:r>
            <a:r>
              <a:rPr lang="en-US" sz="1800" dirty="0"/>
              <a:t>: amplify work, develop any needed training, and 	guide any process resulting in changes to SHARES policies.</a:t>
            </a:r>
            <a:endParaRPr lang="en-US" sz="1800" b="1" dirty="0"/>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92706" y="1029747"/>
            <a:ext cx="3358683" cy="2150569"/>
          </a:xfrm>
          <a:prstGeom prst="rect">
            <a:avLst/>
          </a:prstGeom>
        </p:spPr>
      </p:pic>
    </p:spTree>
    <p:extLst>
      <p:ext uri="{BB962C8B-B14F-4D97-AF65-F5344CB8AC3E}">
        <p14:creationId xmlns:p14="http://schemas.microsoft.com/office/powerpoint/2010/main" val="569474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2800" dirty="0"/>
              <a:t>Questions/Discussion</a:t>
            </a:r>
          </a:p>
        </p:txBody>
      </p:sp>
      <p:sp>
        <p:nvSpPr>
          <p:cNvPr id="3" name="Text Placeholder 2"/>
          <p:cNvSpPr>
            <a:spLocks noGrp="1"/>
          </p:cNvSpPr>
          <p:nvPr>
            <p:ph type="body" sz="quarter" idx="11"/>
          </p:nvPr>
        </p:nvSpPr>
        <p:spPr>
          <a:xfrm>
            <a:off x="146050" y="975781"/>
            <a:ext cx="3982353" cy="399033"/>
          </a:xfrm>
        </p:spPr>
        <p:txBody>
          <a:bodyPr>
            <a:normAutofit/>
          </a:bodyPr>
          <a:lstStyle/>
          <a:p>
            <a:r>
              <a:rPr lang="en-US" dirty="0"/>
              <a:t>Brian Miller</a:t>
            </a:r>
          </a:p>
        </p:txBody>
      </p:sp>
      <p:sp>
        <p:nvSpPr>
          <p:cNvPr id="5" name="Text Placeholder 4"/>
          <p:cNvSpPr>
            <a:spLocks noGrp="1"/>
          </p:cNvSpPr>
          <p:nvPr>
            <p:ph type="body" sz="quarter" idx="13"/>
          </p:nvPr>
        </p:nvSpPr>
        <p:spPr>
          <a:xfrm>
            <a:off x="1466850" y="1019208"/>
            <a:ext cx="2661365" cy="355606"/>
          </a:xfrm>
        </p:spPr>
        <p:txBody>
          <a:bodyPr>
            <a:normAutofit/>
          </a:bodyPr>
          <a:lstStyle/>
          <a:p>
            <a:r>
              <a:rPr lang="en-US" dirty="0"/>
              <a:t>Miller.2507@osu.edu</a:t>
            </a:r>
          </a:p>
        </p:txBody>
      </p:sp>
      <p:sp>
        <p:nvSpPr>
          <p:cNvPr id="6" name="Text Placeholder 2">
            <a:extLst>
              <a:ext uri="{FF2B5EF4-FFF2-40B4-BE49-F238E27FC236}">
                <a16:creationId xmlns:a16="http://schemas.microsoft.com/office/drawing/2014/main" id="{2DF68D3B-A0A7-43EA-8522-832ABE257AF6}"/>
              </a:ext>
            </a:extLst>
          </p:cNvPr>
          <p:cNvSpPr txBox="1">
            <a:spLocks/>
          </p:cNvSpPr>
          <p:nvPr/>
        </p:nvSpPr>
        <p:spPr>
          <a:xfrm>
            <a:off x="146050" y="1476923"/>
            <a:ext cx="4425950" cy="358228"/>
          </a:xfrm>
          <a:prstGeom prst="rect">
            <a:avLst/>
          </a:prstGeom>
        </p:spPr>
        <p:txBody>
          <a:bodyPr vert="horz">
            <a:normAutofit lnSpcReduction="10000"/>
          </a:bodyPr>
          <a:lstStyle>
            <a:lvl1pPr marL="0" indent="0" algn="l" defTabSz="457200" rtl="0" eaLnBrk="1" latinLnBrk="0" hangingPunct="1">
              <a:spcBef>
                <a:spcPct val="20000"/>
              </a:spcBef>
              <a:buFont typeface="Arial"/>
              <a:buNone/>
              <a:defRPr sz="1800" b="1"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Richard Zwiercan</a:t>
            </a:r>
          </a:p>
        </p:txBody>
      </p:sp>
      <p:sp>
        <p:nvSpPr>
          <p:cNvPr id="7" name="Text Placeholder 2">
            <a:extLst>
              <a:ext uri="{FF2B5EF4-FFF2-40B4-BE49-F238E27FC236}">
                <a16:creationId xmlns:a16="http://schemas.microsoft.com/office/drawing/2014/main" id="{9B5EAB2F-A11D-4E94-9592-4006E71510EC}"/>
              </a:ext>
            </a:extLst>
          </p:cNvPr>
          <p:cNvSpPr txBox="1">
            <a:spLocks/>
          </p:cNvSpPr>
          <p:nvPr/>
        </p:nvSpPr>
        <p:spPr>
          <a:xfrm>
            <a:off x="146050" y="1937260"/>
            <a:ext cx="4134753" cy="399540"/>
          </a:xfrm>
          <a:prstGeom prst="rect">
            <a:avLst/>
          </a:prstGeom>
        </p:spPr>
        <p:txBody>
          <a:bodyPr vert="horz">
            <a:normAutofit/>
          </a:bodyPr>
          <a:lstStyle>
            <a:lvl1pPr marL="0" indent="0" algn="l" defTabSz="457200" rtl="0" eaLnBrk="1" latinLnBrk="0" hangingPunct="1">
              <a:spcBef>
                <a:spcPct val="20000"/>
              </a:spcBef>
              <a:buFont typeface="Arial"/>
              <a:buNone/>
              <a:defRPr sz="1800" b="1"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Ralph Baylor</a:t>
            </a:r>
          </a:p>
        </p:txBody>
      </p:sp>
      <p:sp>
        <p:nvSpPr>
          <p:cNvPr id="8" name="Text Placeholder 2">
            <a:extLst>
              <a:ext uri="{FF2B5EF4-FFF2-40B4-BE49-F238E27FC236}">
                <a16:creationId xmlns:a16="http://schemas.microsoft.com/office/drawing/2014/main" id="{FDD06C10-BB6A-4501-B829-98977B5CF24C}"/>
              </a:ext>
            </a:extLst>
          </p:cNvPr>
          <p:cNvSpPr txBox="1">
            <a:spLocks/>
          </p:cNvSpPr>
          <p:nvPr/>
        </p:nvSpPr>
        <p:spPr>
          <a:xfrm>
            <a:off x="146050" y="2390228"/>
            <a:ext cx="4287153" cy="454061"/>
          </a:xfrm>
          <a:prstGeom prst="rect">
            <a:avLst/>
          </a:prstGeom>
        </p:spPr>
        <p:txBody>
          <a:bodyPr vert="horz">
            <a:normAutofit/>
          </a:bodyPr>
          <a:lstStyle>
            <a:lvl1pPr marL="0" indent="0" algn="l" defTabSz="457200" rtl="0" eaLnBrk="1" latinLnBrk="0" hangingPunct="1">
              <a:spcBef>
                <a:spcPct val="20000"/>
              </a:spcBef>
              <a:buFont typeface="Arial"/>
              <a:buNone/>
              <a:defRPr sz="1800" b="1"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Lesliediana Jones</a:t>
            </a:r>
          </a:p>
        </p:txBody>
      </p:sp>
      <p:sp>
        <p:nvSpPr>
          <p:cNvPr id="9" name="Text Placeholder 2">
            <a:extLst>
              <a:ext uri="{FF2B5EF4-FFF2-40B4-BE49-F238E27FC236}">
                <a16:creationId xmlns:a16="http://schemas.microsoft.com/office/drawing/2014/main" id="{2A2A8320-A30A-4DE1-82FB-8C673EB2611C}"/>
              </a:ext>
            </a:extLst>
          </p:cNvPr>
          <p:cNvSpPr txBox="1">
            <a:spLocks/>
          </p:cNvSpPr>
          <p:nvPr/>
        </p:nvSpPr>
        <p:spPr>
          <a:xfrm>
            <a:off x="146050" y="2844288"/>
            <a:ext cx="4287153" cy="406911"/>
          </a:xfrm>
          <a:prstGeom prst="rect">
            <a:avLst/>
          </a:prstGeom>
        </p:spPr>
        <p:txBody>
          <a:bodyPr vert="horz">
            <a:normAutofit/>
          </a:bodyPr>
          <a:lstStyle>
            <a:lvl1pPr marL="0" indent="0" algn="l" defTabSz="457200" rtl="0" eaLnBrk="1" latinLnBrk="0" hangingPunct="1">
              <a:spcBef>
                <a:spcPct val="20000"/>
              </a:spcBef>
              <a:buFont typeface="Arial"/>
              <a:buNone/>
              <a:defRPr sz="1800" b="1"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Dennis Massie</a:t>
            </a:r>
          </a:p>
        </p:txBody>
      </p:sp>
      <p:sp>
        <p:nvSpPr>
          <p:cNvPr id="10" name="Text Placeholder 4">
            <a:extLst>
              <a:ext uri="{FF2B5EF4-FFF2-40B4-BE49-F238E27FC236}">
                <a16:creationId xmlns:a16="http://schemas.microsoft.com/office/drawing/2014/main" id="{FC137881-140E-4CEA-B2D4-A350C60F30EB}"/>
              </a:ext>
            </a:extLst>
          </p:cNvPr>
          <p:cNvSpPr txBox="1">
            <a:spLocks/>
          </p:cNvSpPr>
          <p:nvPr/>
        </p:nvSpPr>
        <p:spPr>
          <a:xfrm>
            <a:off x="1625601" y="1983318"/>
            <a:ext cx="2595794" cy="330200"/>
          </a:xfrm>
          <a:prstGeom prst="rect">
            <a:avLst/>
          </a:prstGeom>
        </p:spPr>
        <p:txBody>
          <a:bodyPr vert="horz">
            <a:normAutofit/>
          </a:bodyPr>
          <a:lstStyle>
            <a:lvl1pPr marL="0" indent="0" algn="l" defTabSz="457200" rtl="0" eaLnBrk="1" latinLnBrk="0" hangingPunct="1">
              <a:spcBef>
                <a:spcPct val="20000"/>
              </a:spcBef>
              <a:buFont typeface="Arial"/>
              <a:buNone/>
              <a:defRPr sz="1400" b="1" kern="1200" baseline="0">
                <a:solidFill>
                  <a:srgbClr val="23619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Baylor@frick.org</a:t>
            </a:r>
          </a:p>
        </p:txBody>
      </p:sp>
      <p:sp>
        <p:nvSpPr>
          <p:cNvPr id="11" name="Text Placeholder 4">
            <a:extLst>
              <a:ext uri="{FF2B5EF4-FFF2-40B4-BE49-F238E27FC236}">
                <a16:creationId xmlns:a16="http://schemas.microsoft.com/office/drawing/2014/main" id="{33C4623C-7EC8-4FEA-8D0A-0378FE12FEBA}"/>
              </a:ext>
            </a:extLst>
          </p:cNvPr>
          <p:cNvSpPr txBox="1">
            <a:spLocks/>
          </p:cNvSpPr>
          <p:nvPr/>
        </p:nvSpPr>
        <p:spPr>
          <a:xfrm>
            <a:off x="1816100" y="2891878"/>
            <a:ext cx="2557694" cy="359321"/>
          </a:xfrm>
          <a:prstGeom prst="rect">
            <a:avLst/>
          </a:prstGeom>
        </p:spPr>
        <p:txBody>
          <a:bodyPr vert="horz">
            <a:normAutofit/>
          </a:bodyPr>
          <a:lstStyle>
            <a:lvl1pPr marL="0" indent="0" algn="l" defTabSz="457200" rtl="0" eaLnBrk="1" latinLnBrk="0" hangingPunct="1">
              <a:spcBef>
                <a:spcPct val="20000"/>
              </a:spcBef>
              <a:buFont typeface="Arial"/>
              <a:buNone/>
              <a:defRPr sz="1400" b="1" kern="1200" baseline="0">
                <a:solidFill>
                  <a:srgbClr val="23619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massied@oclc.org</a:t>
            </a:r>
          </a:p>
        </p:txBody>
      </p:sp>
      <p:sp>
        <p:nvSpPr>
          <p:cNvPr id="12" name="Text Placeholder 4">
            <a:extLst>
              <a:ext uri="{FF2B5EF4-FFF2-40B4-BE49-F238E27FC236}">
                <a16:creationId xmlns:a16="http://schemas.microsoft.com/office/drawing/2014/main" id="{8BA75408-AA77-4AE8-806D-9C0A67B5AFA8}"/>
              </a:ext>
            </a:extLst>
          </p:cNvPr>
          <p:cNvSpPr txBox="1">
            <a:spLocks/>
          </p:cNvSpPr>
          <p:nvPr/>
        </p:nvSpPr>
        <p:spPr>
          <a:xfrm>
            <a:off x="2114550" y="1525604"/>
            <a:ext cx="2457450" cy="358228"/>
          </a:xfrm>
          <a:prstGeom prst="rect">
            <a:avLst/>
          </a:prstGeom>
        </p:spPr>
        <p:txBody>
          <a:bodyPr vert="horz">
            <a:normAutofit fontScale="92500"/>
          </a:bodyPr>
          <a:lstStyle>
            <a:lvl1pPr marL="0" indent="0" algn="l" defTabSz="457200" rtl="0" eaLnBrk="1" latinLnBrk="0" hangingPunct="1">
              <a:spcBef>
                <a:spcPct val="20000"/>
              </a:spcBef>
              <a:buFont typeface="Arial"/>
              <a:buNone/>
              <a:defRPr sz="1400" b="1" kern="1200" baseline="0">
                <a:solidFill>
                  <a:srgbClr val="23619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Richard.zwiercan@unlv.edu</a:t>
            </a:r>
          </a:p>
        </p:txBody>
      </p:sp>
      <p:sp>
        <p:nvSpPr>
          <p:cNvPr id="13" name="Text Placeholder 4">
            <a:extLst>
              <a:ext uri="{FF2B5EF4-FFF2-40B4-BE49-F238E27FC236}">
                <a16:creationId xmlns:a16="http://schemas.microsoft.com/office/drawing/2014/main" id="{94716FED-1ADF-4010-A6EF-D7EDB5C9F524}"/>
              </a:ext>
            </a:extLst>
          </p:cNvPr>
          <p:cNvSpPr txBox="1">
            <a:spLocks/>
          </p:cNvSpPr>
          <p:nvPr/>
        </p:nvSpPr>
        <p:spPr>
          <a:xfrm>
            <a:off x="2209800" y="2437378"/>
            <a:ext cx="2273300" cy="359320"/>
          </a:xfrm>
          <a:prstGeom prst="rect">
            <a:avLst/>
          </a:prstGeom>
        </p:spPr>
        <p:txBody>
          <a:bodyPr vert="horz">
            <a:normAutofit/>
          </a:bodyPr>
          <a:lstStyle>
            <a:lvl1pPr marL="0" indent="0" algn="l" defTabSz="457200" rtl="0" eaLnBrk="1" latinLnBrk="0" hangingPunct="1">
              <a:spcBef>
                <a:spcPct val="20000"/>
              </a:spcBef>
              <a:buFont typeface="Arial"/>
              <a:buNone/>
              <a:defRPr sz="1400" b="1" kern="1200" baseline="0">
                <a:solidFill>
                  <a:srgbClr val="23619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ljones@law.gwu.edu</a:t>
            </a:r>
          </a:p>
        </p:txBody>
      </p:sp>
    </p:spTree>
    <p:extLst>
      <p:ext uri="{BB962C8B-B14F-4D97-AF65-F5344CB8AC3E}">
        <p14:creationId xmlns:p14="http://schemas.microsoft.com/office/powerpoint/2010/main" val="644125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p:txBody>
          <a:bodyPr/>
          <a:lstStyle/>
          <a:p>
            <a:r>
              <a:rPr lang="en-US" dirty="0"/>
              <a:t>Third time’s the charm for this WG?</a:t>
            </a:r>
          </a:p>
        </p:txBody>
      </p:sp>
      <p:sp>
        <p:nvSpPr>
          <p:cNvPr id="8" name="Text Placeholder 7"/>
          <p:cNvSpPr>
            <a:spLocks noGrp="1"/>
          </p:cNvSpPr>
          <p:nvPr>
            <p:ph type="body" sz="quarter" idx="12"/>
          </p:nvPr>
        </p:nvSpPr>
        <p:spPr/>
        <p:txBody>
          <a:bodyPr/>
          <a:lstStyle/>
          <a:p>
            <a:r>
              <a:rPr lang="en-US" dirty="0"/>
              <a:t>2002-2003, ILL practitioners gathered excellent examples of “here’s how to care for our special stuff you borrowed” collateral</a:t>
            </a:r>
          </a:p>
          <a:p>
            <a:r>
              <a:rPr lang="en-US" dirty="0"/>
              <a:t>2009-2012, teams of special collections and ILL staff, conducted a survey, created tools, worked closely with the RBMS task force revising the ACRL guidelines on sharing special collections</a:t>
            </a:r>
          </a:p>
          <a:p>
            <a:r>
              <a:rPr lang="en-US" dirty="0"/>
              <a:t>2018-2019 ?</a:t>
            </a:r>
          </a:p>
        </p:txBody>
      </p:sp>
    </p:spTree>
    <p:extLst>
      <p:ext uri="{BB962C8B-B14F-4D97-AF65-F5344CB8AC3E}">
        <p14:creationId xmlns:p14="http://schemas.microsoft.com/office/powerpoint/2010/main" val="1921694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B39B3CA-9F53-40C0-8F81-6EEDEE3C7B23}"/>
              </a:ext>
            </a:extLst>
          </p:cNvPr>
          <p:cNvPicPr/>
          <p:nvPr/>
        </p:nvPicPr>
        <p:blipFill rotWithShape="1">
          <a:blip r:embed="rId3" cstate="screen">
            <a:extLst>
              <a:ext uri="{28A0092B-C50C-407E-A947-70E740481C1C}">
                <a14:useLocalDpi xmlns:a14="http://schemas.microsoft.com/office/drawing/2010/main"/>
              </a:ext>
            </a:extLst>
          </a:blip>
          <a:srcRect/>
          <a:stretch/>
        </p:blipFill>
        <p:spPr bwMode="auto">
          <a:xfrm>
            <a:off x="0" y="0"/>
            <a:ext cx="9144000" cy="4648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4169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3BA6E89-E6DB-4492-980B-5071ABCE1A08}"/>
              </a:ext>
            </a:extLst>
          </p:cNvPr>
          <p:cNvPicPr/>
          <p:nvPr/>
        </p:nvPicPr>
        <p:blipFill rotWithShape="1">
          <a:blip r:embed="rId2" cstate="screen">
            <a:extLst>
              <a:ext uri="{28A0092B-C50C-407E-A947-70E740481C1C}">
                <a14:useLocalDpi xmlns:a14="http://schemas.microsoft.com/office/drawing/2010/main"/>
              </a:ext>
            </a:extLst>
          </a:blip>
          <a:srcRect/>
          <a:stretch/>
        </p:blipFill>
        <p:spPr bwMode="auto">
          <a:xfrm>
            <a:off x="0" y="-1"/>
            <a:ext cx="9144000" cy="466513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72171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p:txBody>
          <a:bodyPr/>
          <a:lstStyle/>
          <a:p>
            <a:r>
              <a:rPr lang="en-US" dirty="0"/>
              <a:t>2018-2019 SHARES Policy Rethink</a:t>
            </a:r>
          </a:p>
        </p:txBody>
      </p:sp>
      <p:sp>
        <p:nvSpPr>
          <p:cNvPr id="7" name="TextBox 6">
            <a:extLst>
              <a:ext uri="{FF2B5EF4-FFF2-40B4-BE49-F238E27FC236}">
                <a16:creationId xmlns:a16="http://schemas.microsoft.com/office/drawing/2014/main" id="{CBF78B03-ACC3-4D9F-8482-41ED0D88F12F}"/>
              </a:ext>
            </a:extLst>
          </p:cNvPr>
          <p:cNvSpPr txBox="1"/>
          <p:nvPr/>
        </p:nvSpPr>
        <p:spPr>
          <a:xfrm>
            <a:off x="480060" y="1099989"/>
            <a:ext cx="4244340"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dirty="0"/>
              <a:t>Encourage evidence-based </a:t>
            </a:r>
          </a:p>
          <a:p>
            <a:r>
              <a:rPr lang="en-US" sz="2400" b="1" dirty="0"/>
              <a:t>processes</a:t>
            </a:r>
          </a:p>
        </p:txBody>
      </p:sp>
      <p:sp>
        <p:nvSpPr>
          <p:cNvPr id="9" name="TextBox 8">
            <a:extLst>
              <a:ext uri="{FF2B5EF4-FFF2-40B4-BE49-F238E27FC236}">
                <a16:creationId xmlns:a16="http://schemas.microsoft.com/office/drawing/2014/main" id="{D5251291-61C5-48E6-BF6C-67159010F070}"/>
              </a:ext>
            </a:extLst>
          </p:cNvPr>
          <p:cNvSpPr txBox="1"/>
          <p:nvPr/>
        </p:nvSpPr>
        <p:spPr>
          <a:xfrm>
            <a:off x="480064" y="2042607"/>
            <a:ext cx="4244336" cy="46166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scene3d>
              <a:camera prst="orthographicFront"/>
              <a:lightRig rig="soft" dir="t">
                <a:rot lat="0" lon="0" rev="15600000"/>
              </a:lightRig>
            </a:scene3d>
            <a:sp3d prstMaterial="softEdge"/>
          </a:bodyPr>
          <a:lstStyle/>
          <a:p>
            <a:r>
              <a:rPr lang="en-US" sz="2400" b="1" dirty="0">
                <a:solidFill>
                  <a:srgbClr val="4C8C2B"/>
                </a:solidFill>
              </a:rPr>
              <a:t>Build in flexibility</a:t>
            </a:r>
            <a:endParaRPr lang="en-US" sz="2400" b="1" dirty="0">
              <a:ln/>
              <a:solidFill>
                <a:schemeClr val="accent4"/>
              </a:solidFill>
            </a:endParaRPr>
          </a:p>
        </p:txBody>
      </p:sp>
      <p:sp>
        <p:nvSpPr>
          <p:cNvPr id="11" name="TextBox 10">
            <a:extLst>
              <a:ext uri="{FF2B5EF4-FFF2-40B4-BE49-F238E27FC236}">
                <a16:creationId xmlns:a16="http://schemas.microsoft.com/office/drawing/2014/main" id="{BB80C56B-628E-40E0-A928-1999629DE2FA}"/>
              </a:ext>
            </a:extLst>
          </p:cNvPr>
          <p:cNvSpPr txBox="1"/>
          <p:nvPr/>
        </p:nvSpPr>
        <p:spPr>
          <a:xfrm>
            <a:off x="480064" y="2628279"/>
            <a:ext cx="4244336" cy="4616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400" b="1" dirty="0">
                <a:solidFill>
                  <a:schemeClr val="accent5">
                    <a:lumMod val="75000"/>
                  </a:schemeClr>
                </a:solidFill>
              </a:rPr>
              <a:t>Enhance access</a:t>
            </a:r>
          </a:p>
        </p:txBody>
      </p:sp>
      <p:sp>
        <p:nvSpPr>
          <p:cNvPr id="12" name="TextBox 11">
            <a:extLst>
              <a:ext uri="{FF2B5EF4-FFF2-40B4-BE49-F238E27FC236}">
                <a16:creationId xmlns:a16="http://schemas.microsoft.com/office/drawing/2014/main" id="{9536CDB7-F78E-4118-AF96-60218380D4BF}"/>
              </a:ext>
            </a:extLst>
          </p:cNvPr>
          <p:cNvSpPr txBox="1"/>
          <p:nvPr/>
        </p:nvSpPr>
        <p:spPr>
          <a:xfrm>
            <a:off x="480063" y="3206958"/>
            <a:ext cx="4244337" cy="73866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100" b="1" dirty="0">
                <a:ln w="0"/>
                <a:solidFill>
                  <a:schemeClr val="accent1"/>
                </a:solidFill>
              </a:rPr>
              <a:t>Embrace local procedures that add value</a:t>
            </a:r>
          </a:p>
        </p:txBody>
      </p:sp>
      <p:sp>
        <p:nvSpPr>
          <p:cNvPr id="13" name="TextBox 12">
            <a:extLst>
              <a:ext uri="{FF2B5EF4-FFF2-40B4-BE49-F238E27FC236}">
                <a16:creationId xmlns:a16="http://schemas.microsoft.com/office/drawing/2014/main" id="{AD26A1C5-C160-4B97-B973-DEF46C0E77AE}"/>
              </a:ext>
            </a:extLst>
          </p:cNvPr>
          <p:cNvSpPr txBox="1"/>
          <p:nvPr/>
        </p:nvSpPr>
        <p:spPr>
          <a:xfrm>
            <a:off x="480060" y="4062636"/>
            <a:ext cx="5387340"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400" b="1" dirty="0">
                <a:solidFill>
                  <a:schemeClr val="accent6">
                    <a:lumMod val="75000"/>
                  </a:schemeClr>
                </a:solidFill>
              </a:rPr>
              <a:t>Mitigate international sharing costs</a:t>
            </a:r>
          </a:p>
        </p:txBody>
      </p:sp>
    </p:spTree>
    <p:extLst>
      <p:ext uri="{BB962C8B-B14F-4D97-AF65-F5344CB8AC3E}">
        <p14:creationId xmlns:p14="http://schemas.microsoft.com/office/powerpoint/2010/main" val="4190472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340786" y="343304"/>
            <a:ext cx="8439148" cy="686442"/>
          </a:xfrm>
        </p:spPr>
        <p:txBody>
          <a:bodyPr/>
          <a:lstStyle/>
          <a:p>
            <a:r>
              <a:rPr lang="en-US" dirty="0"/>
              <a:t>2018-2019 SHARES Policy Rethink</a:t>
            </a:r>
          </a:p>
        </p:txBody>
      </p:sp>
      <p:sp>
        <p:nvSpPr>
          <p:cNvPr id="7" name="TextBox 6">
            <a:extLst>
              <a:ext uri="{FF2B5EF4-FFF2-40B4-BE49-F238E27FC236}">
                <a16:creationId xmlns:a16="http://schemas.microsoft.com/office/drawing/2014/main" id="{CBF78B03-ACC3-4D9F-8482-41ED0D88F12F}"/>
              </a:ext>
            </a:extLst>
          </p:cNvPr>
          <p:cNvSpPr txBox="1"/>
          <p:nvPr/>
        </p:nvSpPr>
        <p:spPr>
          <a:xfrm>
            <a:off x="480060" y="1099989"/>
            <a:ext cx="4244340"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dirty="0"/>
              <a:t>Encourage evidence-based </a:t>
            </a:r>
          </a:p>
          <a:p>
            <a:r>
              <a:rPr lang="en-US" sz="2400" b="1" dirty="0"/>
              <a:t>processes</a:t>
            </a:r>
          </a:p>
        </p:txBody>
      </p:sp>
      <p:sp>
        <p:nvSpPr>
          <p:cNvPr id="9" name="TextBox 8">
            <a:extLst>
              <a:ext uri="{FF2B5EF4-FFF2-40B4-BE49-F238E27FC236}">
                <a16:creationId xmlns:a16="http://schemas.microsoft.com/office/drawing/2014/main" id="{D5251291-61C5-48E6-BF6C-67159010F070}"/>
              </a:ext>
            </a:extLst>
          </p:cNvPr>
          <p:cNvSpPr txBox="1"/>
          <p:nvPr/>
        </p:nvSpPr>
        <p:spPr>
          <a:xfrm>
            <a:off x="480064" y="2042607"/>
            <a:ext cx="4244336" cy="46166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scene3d>
              <a:camera prst="orthographicFront"/>
              <a:lightRig rig="soft" dir="t">
                <a:rot lat="0" lon="0" rev="15600000"/>
              </a:lightRig>
            </a:scene3d>
            <a:sp3d prstMaterial="softEdge"/>
          </a:bodyPr>
          <a:lstStyle/>
          <a:p>
            <a:r>
              <a:rPr lang="en-US" sz="2400" b="1" dirty="0">
                <a:solidFill>
                  <a:srgbClr val="4C8C2B"/>
                </a:solidFill>
              </a:rPr>
              <a:t>Build in flexibility</a:t>
            </a:r>
            <a:endParaRPr lang="en-US" sz="2400" b="1" dirty="0">
              <a:ln/>
              <a:solidFill>
                <a:schemeClr val="accent4"/>
              </a:solidFill>
            </a:endParaRPr>
          </a:p>
        </p:txBody>
      </p:sp>
      <p:sp>
        <p:nvSpPr>
          <p:cNvPr id="11" name="TextBox 10">
            <a:extLst>
              <a:ext uri="{FF2B5EF4-FFF2-40B4-BE49-F238E27FC236}">
                <a16:creationId xmlns:a16="http://schemas.microsoft.com/office/drawing/2014/main" id="{BB80C56B-628E-40E0-A928-1999629DE2FA}"/>
              </a:ext>
            </a:extLst>
          </p:cNvPr>
          <p:cNvSpPr txBox="1"/>
          <p:nvPr/>
        </p:nvSpPr>
        <p:spPr>
          <a:xfrm>
            <a:off x="480064" y="2628279"/>
            <a:ext cx="4244336" cy="4616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400" b="1" dirty="0">
                <a:solidFill>
                  <a:schemeClr val="accent5">
                    <a:lumMod val="75000"/>
                  </a:schemeClr>
                </a:solidFill>
              </a:rPr>
              <a:t>Enhance access</a:t>
            </a:r>
          </a:p>
        </p:txBody>
      </p:sp>
      <p:sp>
        <p:nvSpPr>
          <p:cNvPr id="12" name="TextBox 11">
            <a:extLst>
              <a:ext uri="{FF2B5EF4-FFF2-40B4-BE49-F238E27FC236}">
                <a16:creationId xmlns:a16="http://schemas.microsoft.com/office/drawing/2014/main" id="{9536CDB7-F78E-4118-AF96-60218380D4BF}"/>
              </a:ext>
            </a:extLst>
          </p:cNvPr>
          <p:cNvSpPr txBox="1"/>
          <p:nvPr/>
        </p:nvSpPr>
        <p:spPr>
          <a:xfrm>
            <a:off x="480063" y="3206958"/>
            <a:ext cx="4244337" cy="73866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100" b="1" dirty="0">
                <a:ln w="0"/>
                <a:solidFill>
                  <a:schemeClr val="accent1"/>
                </a:solidFill>
              </a:rPr>
              <a:t>Embrace local procedures that add value</a:t>
            </a:r>
          </a:p>
        </p:txBody>
      </p:sp>
      <p:sp>
        <p:nvSpPr>
          <p:cNvPr id="13" name="TextBox 12">
            <a:extLst>
              <a:ext uri="{FF2B5EF4-FFF2-40B4-BE49-F238E27FC236}">
                <a16:creationId xmlns:a16="http://schemas.microsoft.com/office/drawing/2014/main" id="{AD26A1C5-C160-4B97-B973-DEF46C0E77AE}"/>
              </a:ext>
            </a:extLst>
          </p:cNvPr>
          <p:cNvSpPr txBox="1"/>
          <p:nvPr/>
        </p:nvSpPr>
        <p:spPr>
          <a:xfrm>
            <a:off x="480060" y="4062636"/>
            <a:ext cx="5387340"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400" b="1" dirty="0">
                <a:solidFill>
                  <a:schemeClr val="accent6">
                    <a:lumMod val="75000"/>
                  </a:schemeClr>
                </a:solidFill>
              </a:rPr>
              <a:t>Mitigate international sharing costs</a:t>
            </a:r>
          </a:p>
        </p:txBody>
      </p:sp>
      <p:sp>
        <p:nvSpPr>
          <p:cNvPr id="14" name="Text Placeholder 2">
            <a:extLst>
              <a:ext uri="{FF2B5EF4-FFF2-40B4-BE49-F238E27FC236}">
                <a16:creationId xmlns:a16="http://schemas.microsoft.com/office/drawing/2014/main" id="{3B746931-6E4A-466C-A5D5-1F003E3B4DD9}"/>
              </a:ext>
            </a:extLst>
          </p:cNvPr>
          <p:cNvSpPr>
            <a:spLocks noGrp="1"/>
          </p:cNvSpPr>
          <p:nvPr>
            <p:ph type="body" sz="quarter" idx="12"/>
          </p:nvPr>
        </p:nvSpPr>
        <p:spPr>
          <a:xfrm>
            <a:off x="4907280" y="1219200"/>
            <a:ext cx="4030980" cy="2726422"/>
          </a:xfrm>
        </p:spPr>
        <p:txBody>
          <a:bodyPr/>
          <a:lstStyle/>
          <a:p>
            <a:r>
              <a:rPr lang="en-US" sz="2000" b="1" dirty="0"/>
              <a:t>Many have adopted 16-week loan periods</a:t>
            </a:r>
          </a:p>
          <a:p>
            <a:r>
              <a:rPr lang="en-US" sz="2000" b="1" dirty="0">
                <a:solidFill>
                  <a:srgbClr val="4C8C2B"/>
                </a:solidFill>
              </a:rPr>
              <a:t>Opt-in reciprocal no-charge for copies</a:t>
            </a:r>
          </a:p>
          <a:p>
            <a:r>
              <a:rPr lang="en-US" sz="2000" b="1" dirty="0">
                <a:solidFill>
                  <a:schemeClr val="accent5">
                    <a:lumMod val="75000"/>
                  </a:schemeClr>
                </a:solidFill>
              </a:rPr>
              <a:t>Reciprocal onsite borrowing, sharing special collections</a:t>
            </a:r>
          </a:p>
          <a:p>
            <a:r>
              <a:rPr lang="en-US" sz="2000" b="1" dirty="0">
                <a:solidFill>
                  <a:srgbClr val="00B0F0"/>
                </a:solidFill>
              </a:rPr>
              <a:t>Pretty much anyone can order pretty much anything</a:t>
            </a:r>
          </a:p>
        </p:txBody>
      </p:sp>
      <p:sp>
        <p:nvSpPr>
          <p:cNvPr id="15" name="TextBox 14">
            <a:extLst>
              <a:ext uri="{FF2B5EF4-FFF2-40B4-BE49-F238E27FC236}">
                <a16:creationId xmlns:a16="http://schemas.microsoft.com/office/drawing/2014/main" id="{B0D1C33C-B986-453E-8C9C-836736D735A3}"/>
              </a:ext>
            </a:extLst>
          </p:cNvPr>
          <p:cNvSpPr txBox="1"/>
          <p:nvPr/>
        </p:nvSpPr>
        <p:spPr>
          <a:xfrm>
            <a:off x="5928360" y="3914844"/>
            <a:ext cx="3009901" cy="707886"/>
          </a:xfrm>
          <a:prstGeom prst="rect">
            <a:avLst/>
          </a:prstGeom>
          <a:noFill/>
        </p:spPr>
        <p:txBody>
          <a:bodyPr wrap="square" rtlCol="0">
            <a:spAutoFit/>
          </a:bodyPr>
          <a:lstStyle/>
          <a:p>
            <a:pPr marL="285750" indent="-285750">
              <a:buFont typeface="Arial" panose="020B0604020202020204" pitchFamily="34" charset="0"/>
              <a:buChar char="•"/>
            </a:pPr>
            <a:r>
              <a:rPr lang="en-US" sz="2000" b="1" dirty="0">
                <a:solidFill>
                  <a:schemeClr val="accent6">
                    <a:lumMod val="75000"/>
                  </a:schemeClr>
                </a:solidFill>
              </a:rPr>
              <a:t>Borrow once, buy if cheaper </a:t>
            </a:r>
          </a:p>
        </p:txBody>
      </p:sp>
    </p:spTree>
    <p:extLst>
      <p:ext uri="{BB962C8B-B14F-4D97-AF65-F5344CB8AC3E}">
        <p14:creationId xmlns:p14="http://schemas.microsoft.com/office/powerpoint/2010/main" val="1200506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onconfidential">
  <a:themeElements>
    <a:clrScheme name="Custom 4">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fidential">
  <a:themeElements>
    <a:clrScheme name="Custom 4">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onfidential">
  <a:themeElements>
    <a:clrScheme name="Custom 4">
      <a:dk1>
        <a:srgbClr val="000000"/>
      </a:dk1>
      <a:lt1>
        <a:srgbClr val="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0BF0AE2D1389649808D9472CB064CCE" ma:contentTypeVersion="5" ma:contentTypeDescription="Create a new document." ma:contentTypeScope="" ma:versionID="71b5f4facd498cbc3a3df13ecc85d613">
  <xsd:schema xmlns:xsd="http://www.w3.org/2001/XMLSchema" xmlns:xs="http://www.w3.org/2001/XMLSchema" xmlns:p="http://schemas.microsoft.com/office/2006/metadata/properties" xmlns:ns1="http://schemas.microsoft.com/sharepoint/v3" xmlns:ns2="6d6d3201-fbff-4ac4-a4b7-e0a0217f93fc" xmlns:ns3="cbe0efe5-0ef0-41ce-a9ab-fad89b5ef4cb" targetNamespace="http://schemas.microsoft.com/office/2006/metadata/properties" ma:root="true" ma:fieldsID="65c677518e38937a1a4f6f645bcd4b79" ns1:_="" ns2:_="" ns3:_="">
    <xsd:import namespace="http://schemas.microsoft.com/sharepoint/v3"/>
    <xsd:import namespace="6d6d3201-fbff-4ac4-a4b7-e0a0217f93fc"/>
    <xsd:import namespace="cbe0efe5-0ef0-41ce-a9ab-fad89b5ef4cb"/>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6d3201-fbff-4ac4-a4b7-e0a0217f93f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be0efe5-0ef0-41ce-a9ab-fad89b5ef4c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DACF713D-0081-4503-945B-D24318CCC5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6d3201-fbff-4ac4-a4b7-e0a0217f93fc"/>
    <ds:schemaRef ds:uri="cbe0efe5-0ef0-41ce-a9ab-fad89b5ef4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95F8081-E4B0-4ACB-86C3-2F58A415E77B}">
  <ds:schemaRefs>
    <ds:schemaRef ds:uri="http://schemas.microsoft.com/sharepoint/v3/contenttype/forms"/>
  </ds:schemaRefs>
</ds:datastoreItem>
</file>

<file path=customXml/itemProps3.xml><?xml version="1.0" encoding="utf-8"?>
<ds:datastoreItem xmlns:ds="http://schemas.openxmlformats.org/officeDocument/2006/customXml" ds:itemID="{E7E988F0-95B4-4FCA-A550-26E1636850FD}">
  <ds:schemaRefs>
    <ds:schemaRef ds:uri="http://schemas.microsoft.com/office/2006/documentManagement/types"/>
    <ds:schemaRef ds:uri="http://schemas.microsoft.com/office/2006/metadata/properties"/>
    <ds:schemaRef ds:uri="cbe0efe5-0ef0-41ce-a9ab-fad89b5ef4cb"/>
    <ds:schemaRef ds:uri="http://schemas.microsoft.com/sharepoint/v3"/>
    <ds:schemaRef ds:uri="http://purl.org/dc/terms/"/>
    <ds:schemaRef ds:uri="http://schemas.openxmlformats.org/package/2006/metadata/core-properties"/>
    <ds:schemaRef ds:uri="http://purl.org/dc/dcmitype/"/>
    <ds:schemaRef ds:uri="http://schemas.microsoft.com/office/infopath/2007/PartnerControls"/>
    <ds:schemaRef ds:uri="6d6d3201-fbff-4ac4-a4b7-e0a0217f93fc"/>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10583</TotalTime>
  <Words>1670</Words>
  <Application>Microsoft Office PowerPoint</Application>
  <PresentationFormat>On-screen Show (16:9)</PresentationFormat>
  <Paragraphs>174</Paragraphs>
  <Slides>44</Slides>
  <Notes>22</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44</vt:i4>
      </vt:variant>
    </vt:vector>
  </HeadingPairs>
  <TitlesOfParts>
    <vt:vector size="49" baseType="lpstr">
      <vt:lpstr>Arial</vt:lpstr>
      <vt:lpstr>Calibri</vt:lpstr>
      <vt:lpstr>Nonconfidential</vt:lpstr>
      <vt:lpstr>Confidential</vt:lpstr>
      <vt:lpstr>Confidential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oclc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Blake,Clint</dc:creator>
  <cp:lastModifiedBy>Procaccini,Mercy</cp:lastModifiedBy>
  <cp:revision>208</cp:revision>
  <dcterms:created xsi:type="dcterms:W3CDTF">2015-04-17T19:58:50Z</dcterms:created>
  <dcterms:modified xsi:type="dcterms:W3CDTF">2019-07-09T18:51:09Z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0x01010030BF0AE2D1389649808D9472CB064CCE</vt:lpwstr>
  </property>
</Properties>
</file>