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85" r:id="rId6"/>
  </p:sldMasterIdLst>
  <p:notesMasterIdLst>
    <p:notesMasterId r:id="rId50"/>
  </p:notesMasterIdLst>
  <p:sldIdLst>
    <p:sldId id="256" r:id="rId7"/>
    <p:sldId id="297" r:id="rId8"/>
    <p:sldId id="316" r:id="rId9"/>
    <p:sldId id="303" r:id="rId10"/>
    <p:sldId id="261" r:id="rId11"/>
    <p:sldId id="298" r:id="rId12"/>
    <p:sldId id="300" r:id="rId13"/>
    <p:sldId id="302" r:id="rId14"/>
    <p:sldId id="307" r:id="rId15"/>
    <p:sldId id="301" r:id="rId16"/>
    <p:sldId id="299" r:id="rId17"/>
    <p:sldId id="304" r:id="rId18"/>
    <p:sldId id="310" r:id="rId19"/>
    <p:sldId id="308" r:id="rId20"/>
    <p:sldId id="333" r:id="rId21"/>
    <p:sldId id="315" r:id="rId22"/>
    <p:sldId id="312" r:id="rId23"/>
    <p:sldId id="359" r:id="rId24"/>
    <p:sldId id="335" r:id="rId25"/>
    <p:sldId id="332" r:id="rId26"/>
    <p:sldId id="334" r:id="rId27"/>
    <p:sldId id="284" r:id="rId28"/>
    <p:sldId id="286" r:id="rId29"/>
    <p:sldId id="336" r:id="rId30"/>
    <p:sldId id="341" r:id="rId31"/>
    <p:sldId id="339" r:id="rId32"/>
    <p:sldId id="343" r:id="rId33"/>
    <p:sldId id="356" r:id="rId34"/>
    <p:sldId id="340" r:id="rId35"/>
    <p:sldId id="342" r:id="rId36"/>
    <p:sldId id="349" r:id="rId37"/>
    <p:sldId id="351" r:id="rId38"/>
    <p:sldId id="350" r:id="rId39"/>
    <p:sldId id="353" r:id="rId40"/>
    <p:sldId id="354" r:id="rId41"/>
    <p:sldId id="355" r:id="rId42"/>
    <p:sldId id="358" r:id="rId43"/>
    <p:sldId id="313" r:id="rId44"/>
    <p:sldId id="320" r:id="rId45"/>
    <p:sldId id="321" r:id="rId46"/>
    <p:sldId id="337" r:id="rId47"/>
    <p:sldId id="357" r:id="rId48"/>
    <p:sldId id="287"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128DB0-9174-4528-A462-11212BBC0C72}" v="1" dt="2019-08-01T18:31:13.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77" autoAdjust="0"/>
    <p:restoredTop sz="78912" autoAdjust="0"/>
  </p:normalViewPr>
  <p:slideViewPr>
    <p:cSldViewPr snapToGrid="0">
      <p:cViewPr varScale="1">
        <p:scale>
          <a:sx n="100" d="100"/>
          <a:sy n="100" d="100"/>
        </p:scale>
        <p:origin x="147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DDFC6D-2027-4311-B472-0BD090182C2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61AC33B-D61E-4B47-A38D-3535D535C389}">
      <dgm:prSet custT="1"/>
      <dgm:spPr/>
      <dgm:t>
        <a:bodyPr/>
        <a:lstStyle/>
        <a:p>
          <a:pPr>
            <a:lnSpc>
              <a:spcPct val="100000"/>
            </a:lnSpc>
          </a:pPr>
          <a:r>
            <a:rPr lang="en-US" sz="3600" dirty="0" err="1"/>
            <a:t>CONTENTdm</a:t>
          </a:r>
          <a:r>
            <a:rPr lang="en-US" sz="3600" dirty="0"/>
            <a:t> metadata can be harvested</a:t>
          </a:r>
        </a:p>
      </dgm:t>
    </dgm:pt>
    <dgm:pt modelId="{01356B98-41B2-44B5-A794-6A9679D58D11}" type="parTrans" cxnId="{D4701498-AC72-41C3-A8C3-BED6371BA659}">
      <dgm:prSet/>
      <dgm:spPr/>
      <dgm:t>
        <a:bodyPr/>
        <a:lstStyle/>
        <a:p>
          <a:endParaRPr lang="en-US" sz="3600"/>
        </a:p>
      </dgm:t>
    </dgm:pt>
    <dgm:pt modelId="{561FB032-583C-4413-86C7-0A0B0EA771A5}" type="sibTrans" cxnId="{D4701498-AC72-41C3-A8C3-BED6371BA659}">
      <dgm:prSet/>
      <dgm:spPr/>
      <dgm:t>
        <a:bodyPr/>
        <a:lstStyle/>
        <a:p>
          <a:endParaRPr lang="en-US" sz="3600"/>
        </a:p>
      </dgm:t>
    </dgm:pt>
    <dgm:pt modelId="{96105144-656A-4A61-8A16-7DDE83904E82}">
      <dgm:prSet custT="1"/>
      <dgm:spPr/>
      <dgm:t>
        <a:bodyPr/>
        <a:lstStyle/>
        <a:p>
          <a:pPr>
            <a:lnSpc>
              <a:spcPct val="100000"/>
            </a:lnSpc>
          </a:pPr>
          <a:r>
            <a:rPr lang="en-US" sz="3600" err="1"/>
            <a:t>CONTENTdm</a:t>
          </a:r>
          <a:r>
            <a:rPr lang="en-US" sz="3600"/>
            <a:t> discovery is enhanced by aggregation</a:t>
          </a:r>
        </a:p>
      </dgm:t>
    </dgm:pt>
    <dgm:pt modelId="{C39EEBF8-38D6-4649-836F-6FBD7D1D9B84}" type="parTrans" cxnId="{1D6F5762-0F8D-4007-BD49-73948442F682}">
      <dgm:prSet/>
      <dgm:spPr/>
      <dgm:t>
        <a:bodyPr/>
        <a:lstStyle/>
        <a:p>
          <a:endParaRPr lang="en-US" sz="3600"/>
        </a:p>
      </dgm:t>
    </dgm:pt>
    <dgm:pt modelId="{3445BD4E-EE07-40FD-9074-B39069D82D2F}" type="sibTrans" cxnId="{1D6F5762-0F8D-4007-BD49-73948442F682}">
      <dgm:prSet/>
      <dgm:spPr/>
      <dgm:t>
        <a:bodyPr/>
        <a:lstStyle/>
        <a:p>
          <a:endParaRPr lang="en-US" sz="3600"/>
        </a:p>
      </dgm:t>
    </dgm:pt>
    <dgm:pt modelId="{E5AEAE27-36E8-4175-A444-7DEF02EA5778}">
      <dgm:prSet custT="1"/>
      <dgm:spPr/>
      <dgm:t>
        <a:bodyPr/>
        <a:lstStyle/>
        <a:p>
          <a:pPr>
            <a:lnSpc>
              <a:spcPct val="100000"/>
            </a:lnSpc>
          </a:pPr>
          <a:r>
            <a:rPr lang="en-US" sz="3600"/>
            <a:t>Structured, linked data can be derived from </a:t>
          </a:r>
          <a:r>
            <a:rPr lang="en-US" sz="3600" err="1"/>
            <a:t>CONTENTdm</a:t>
          </a:r>
          <a:r>
            <a:rPr lang="en-US" sz="3600"/>
            <a:t> fields mapped to Dublin Core</a:t>
          </a:r>
        </a:p>
      </dgm:t>
    </dgm:pt>
    <dgm:pt modelId="{8E1E6FC6-933B-4DFC-BF9F-59883D4EAA84}" type="parTrans" cxnId="{36F00A8A-1A78-438D-9C9F-31B451BB83BD}">
      <dgm:prSet/>
      <dgm:spPr/>
      <dgm:t>
        <a:bodyPr/>
        <a:lstStyle/>
        <a:p>
          <a:endParaRPr lang="en-US" sz="3600"/>
        </a:p>
      </dgm:t>
    </dgm:pt>
    <dgm:pt modelId="{D0ACA1BE-BCE7-47E4-859E-29EDC23703E8}" type="sibTrans" cxnId="{36F00A8A-1A78-438D-9C9F-31B451BB83BD}">
      <dgm:prSet/>
      <dgm:spPr/>
      <dgm:t>
        <a:bodyPr/>
        <a:lstStyle/>
        <a:p>
          <a:endParaRPr lang="en-US" sz="3600"/>
        </a:p>
      </dgm:t>
    </dgm:pt>
    <dgm:pt modelId="{7EBC8876-F9C5-4AF8-B5A9-B4B732949DF0}" type="pres">
      <dgm:prSet presAssocID="{12DDFC6D-2027-4311-B472-0BD090182C22}" presName="root" presStyleCnt="0">
        <dgm:presLayoutVars>
          <dgm:dir/>
          <dgm:resizeHandles val="exact"/>
        </dgm:presLayoutVars>
      </dgm:prSet>
      <dgm:spPr/>
    </dgm:pt>
    <dgm:pt modelId="{E38440F5-E887-403F-9AAA-7F57C2115151}" type="pres">
      <dgm:prSet presAssocID="{661AC33B-D61E-4B47-A38D-3535D535C389}" presName="compNode" presStyleCnt="0"/>
      <dgm:spPr/>
    </dgm:pt>
    <dgm:pt modelId="{74D73BDF-DB3F-4B19-AFE4-E3902210C103}" type="pres">
      <dgm:prSet presAssocID="{661AC33B-D61E-4B47-A38D-3535D535C389}" presName="bgRect" presStyleLbl="bgShp" presStyleIdx="0" presStyleCnt="3" custLinFactNeighborY="-43"/>
      <dgm:spPr/>
    </dgm:pt>
    <dgm:pt modelId="{058CC91A-8DDE-4D1A-A286-1B1E594A69EF}" type="pres">
      <dgm:prSet presAssocID="{661AC33B-D61E-4B47-A38D-3535D535C38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tabase"/>
        </a:ext>
      </dgm:extLst>
    </dgm:pt>
    <dgm:pt modelId="{8770B25F-14CC-49E2-84B0-DC998BA6C045}" type="pres">
      <dgm:prSet presAssocID="{661AC33B-D61E-4B47-A38D-3535D535C389}" presName="spaceRect" presStyleCnt="0"/>
      <dgm:spPr/>
    </dgm:pt>
    <dgm:pt modelId="{2704D7C4-064B-4F74-965B-BFAB09CB01DE}" type="pres">
      <dgm:prSet presAssocID="{661AC33B-D61E-4B47-A38D-3535D535C389}" presName="parTx" presStyleLbl="revTx" presStyleIdx="0" presStyleCnt="3">
        <dgm:presLayoutVars>
          <dgm:chMax val="0"/>
          <dgm:chPref val="0"/>
        </dgm:presLayoutVars>
      </dgm:prSet>
      <dgm:spPr/>
    </dgm:pt>
    <dgm:pt modelId="{9F222324-8F2B-43BC-B40C-2E79C25F8CAB}" type="pres">
      <dgm:prSet presAssocID="{561FB032-583C-4413-86C7-0A0B0EA771A5}" presName="sibTrans" presStyleCnt="0"/>
      <dgm:spPr/>
    </dgm:pt>
    <dgm:pt modelId="{EBB2876E-E91D-4278-B742-178C1FB26030}" type="pres">
      <dgm:prSet presAssocID="{96105144-656A-4A61-8A16-7DDE83904E82}" presName="compNode" presStyleCnt="0"/>
      <dgm:spPr/>
    </dgm:pt>
    <dgm:pt modelId="{DEEA2F22-83E3-4FE1-A077-B61D431FEE64}" type="pres">
      <dgm:prSet presAssocID="{96105144-656A-4A61-8A16-7DDE83904E82}" presName="bgRect" presStyleLbl="bgShp" presStyleIdx="1" presStyleCnt="3" custLinFactNeighborY="-266"/>
      <dgm:spPr/>
    </dgm:pt>
    <dgm:pt modelId="{296C47A9-40DE-4321-89F9-E41351056871}" type="pres">
      <dgm:prSet presAssocID="{96105144-656A-4A61-8A16-7DDE83904E8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mart Phone"/>
        </a:ext>
      </dgm:extLst>
    </dgm:pt>
    <dgm:pt modelId="{459E6BAC-724E-4885-B4BE-50CAECBA5485}" type="pres">
      <dgm:prSet presAssocID="{96105144-656A-4A61-8A16-7DDE83904E82}" presName="spaceRect" presStyleCnt="0"/>
      <dgm:spPr/>
    </dgm:pt>
    <dgm:pt modelId="{1E5404D5-5172-469B-9D93-86E3F48D08AA}" type="pres">
      <dgm:prSet presAssocID="{96105144-656A-4A61-8A16-7DDE83904E82}" presName="parTx" presStyleLbl="revTx" presStyleIdx="1" presStyleCnt="3">
        <dgm:presLayoutVars>
          <dgm:chMax val="0"/>
          <dgm:chPref val="0"/>
        </dgm:presLayoutVars>
      </dgm:prSet>
      <dgm:spPr/>
    </dgm:pt>
    <dgm:pt modelId="{7B9396B0-11BE-4189-AC10-15C97027A59C}" type="pres">
      <dgm:prSet presAssocID="{3445BD4E-EE07-40FD-9074-B39069D82D2F}" presName="sibTrans" presStyleCnt="0"/>
      <dgm:spPr/>
    </dgm:pt>
    <dgm:pt modelId="{32278F6E-01E6-4714-8874-239688825315}" type="pres">
      <dgm:prSet presAssocID="{E5AEAE27-36E8-4175-A444-7DEF02EA5778}" presName="compNode" presStyleCnt="0"/>
      <dgm:spPr/>
    </dgm:pt>
    <dgm:pt modelId="{C602DDCA-5324-497C-AD06-35A50D2E42E7}" type="pres">
      <dgm:prSet presAssocID="{E5AEAE27-36E8-4175-A444-7DEF02EA5778}" presName="bgRect" presStyleLbl="bgShp" presStyleIdx="2" presStyleCnt="3"/>
      <dgm:spPr/>
    </dgm:pt>
    <dgm:pt modelId="{AC462213-4138-490E-A29A-F43B4C4BE005}" type="pres">
      <dgm:prSet presAssocID="{E5AEAE27-36E8-4175-A444-7DEF02EA577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CF016811-DE8A-4837-8E9B-F003797A0950}" type="pres">
      <dgm:prSet presAssocID="{E5AEAE27-36E8-4175-A444-7DEF02EA5778}" presName="spaceRect" presStyleCnt="0"/>
      <dgm:spPr/>
    </dgm:pt>
    <dgm:pt modelId="{D0CC287A-C432-4E65-A9AC-D43997E94B84}" type="pres">
      <dgm:prSet presAssocID="{E5AEAE27-36E8-4175-A444-7DEF02EA5778}" presName="parTx" presStyleLbl="revTx" presStyleIdx="2" presStyleCnt="3">
        <dgm:presLayoutVars>
          <dgm:chMax val="0"/>
          <dgm:chPref val="0"/>
        </dgm:presLayoutVars>
      </dgm:prSet>
      <dgm:spPr/>
    </dgm:pt>
  </dgm:ptLst>
  <dgm:cxnLst>
    <dgm:cxn modelId="{D0A64E48-63F9-4668-AE36-943E7132B665}" type="presOf" srcId="{12DDFC6D-2027-4311-B472-0BD090182C22}" destId="{7EBC8876-F9C5-4AF8-B5A9-B4B732949DF0}" srcOrd="0" destOrd="0" presId="urn:microsoft.com/office/officeart/2018/2/layout/IconVerticalSolidList"/>
    <dgm:cxn modelId="{1D6F5762-0F8D-4007-BD49-73948442F682}" srcId="{12DDFC6D-2027-4311-B472-0BD090182C22}" destId="{96105144-656A-4A61-8A16-7DDE83904E82}" srcOrd="1" destOrd="0" parTransId="{C39EEBF8-38D6-4649-836F-6FBD7D1D9B84}" sibTransId="{3445BD4E-EE07-40FD-9074-B39069D82D2F}"/>
    <dgm:cxn modelId="{36F00A8A-1A78-438D-9C9F-31B451BB83BD}" srcId="{12DDFC6D-2027-4311-B472-0BD090182C22}" destId="{E5AEAE27-36E8-4175-A444-7DEF02EA5778}" srcOrd="2" destOrd="0" parTransId="{8E1E6FC6-933B-4DFC-BF9F-59883D4EAA84}" sibTransId="{D0ACA1BE-BCE7-47E4-859E-29EDC23703E8}"/>
    <dgm:cxn modelId="{2EBCC297-FEF9-42E0-BDBB-299857C311EC}" type="presOf" srcId="{96105144-656A-4A61-8A16-7DDE83904E82}" destId="{1E5404D5-5172-469B-9D93-86E3F48D08AA}" srcOrd="0" destOrd="0" presId="urn:microsoft.com/office/officeart/2018/2/layout/IconVerticalSolidList"/>
    <dgm:cxn modelId="{D4701498-AC72-41C3-A8C3-BED6371BA659}" srcId="{12DDFC6D-2027-4311-B472-0BD090182C22}" destId="{661AC33B-D61E-4B47-A38D-3535D535C389}" srcOrd="0" destOrd="0" parTransId="{01356B98-41B2-44B5-A794-6A9679D58D11}" sibTransId="{561FB032-583C-4413-86C7-0A0B0EA771A5}"/>
    <dgm:cxn modelId="{BE14549E-9CB3-422C-A366-29A302817044}" type="presOf" srcId="{661AC33B-D61E-4B47-A38D-3535D535C389}" destId="{2704D7C4-064B-4F74-965B-BFAB09CB01DE}" srcOrd="0" destOrd="0" presId="urn:microsoft.com/office/officeart/2018/2/layout/IconVerticalSolidList"/>
    <dgm:cxn modelId="{D02DB9E4-E767-4A32-ACC9-809BB16709E0}" type="presOf" srcId="{E5AEAE27-36E8-4175-A444-7DEF02EA5778}" destId="{D0CC287A-C432-4E65-A9AC-D43997E94B84}" srcOrd="0" destOrd="0" presId="urn:microsoft.com/office/officeart/2018/2/layout/IconVerticalSolidList"/>
    <dgm:cxn modelId="{A9DB1BC2-C5A3-4FFB-9706-1285C87B975D}" type="presParOf" srcId="{7EBC8876-F9C5-4AF8-B5A9-B4B732949DF0}" destId="{E38440F5-E887-403F-9AAA-7F57C2115151}" srcOrd="0" destOrd="0" presId="urn:microsoft.com/office/officeart/2018/2/layout/IconVerticalSolidList"/>
    <dgm:cxn modelId="{AEC40DB9-E725-45AE-BA28-9C27F9B0C683}" type="presParOf" srcId="{E38440F5-E887-403F-9AAA-7F57C2115151}" destId="{74D73BDF-DB3F-4B19-AFE4-E3902210C103}" srcOrd="0" destOrd="0" presId="urn:microsoft.com/office/officeart/2018/2/layout/IconVerticalSolidList"/>
    <dgm:cxn modelId="{785A0DE6-8557-463B-868F-C3AFE572CB0F}" type="presParOf" srcId="{E38440F5-E887-403F-9AAA-7F57C2115151}" destId="{058CC91A-8DDE-4D1A-A286-1B1E594A69EF}" srcOrd="1" destOrd="0" presId="urn:microsoft.com/office/officeart/2018/2/layout/IconVerticalSolidList"/>
    <dgm:cxn modelId="{7661910C-6297-4A15-BA1C-E34803B88DEA}" type="presParOf" srcId="{E38440F5-E887-403F-9AAA-7F57C2115151}" destId="{8770B25F-14CC-49E2-84B0-DC998BA6C045}" srcOrd="2" destOrd="0" presId="urn:microsoft.com/office/officeart/2018/2/layout/IconVerticalSolidList"/>
    <dgm:cxn modelId="{554BAD2C-5FE9-4A18-ACF4-A1ECC1F95101}" type="presParOf" srcId="{E38440F5-E887-403F-9AAA-7F57C2115151}" destId="{2704D7C4-064B-4F74-965B-BFAB09CB01DE}" srcOrd="3" destOrd="0" presId="urn:microsoft.com/office/officeart/2018/2/layout/IconVerticalSolidList"/>
    <dgm:cxn modelId="{AE9F57DC-F80F-4C75-8B3F-3EF03951AD47}" type="presParOf" srcId="{7EBC8876-F9C5-4AF8-B5A9-B4B732949DF0}" destId="{9F222324-8F2B-43BC-B40C-2E79C25F8CAB}" srcOrd="1" destOrd="0" presId="urn:microsoft.com/office/officeart/2018/2/layout/IconVerticalSolidList"/>
    <dgm:cxn modelId="{6570F634-BF83-4A78-A275-4C7BD0E391C0}" type="presParOf" srcId="{7EBC8876-F9C5-4AF8-B5A9-B4B732949DF0}" destId="{EBB2876E-E91D-4278-B742-178C1FB26030}" srcOrd="2" destOrd="0" presId="urn:microsoft.com/office/officeart/2018/2/layout/IconVerticalSolidList"/>
    <dgm:cxn modelId="{DD41668F-0A79-4DBF-954B-78ACC472FEB1}" type="presParOf" srcId="{EBB2876E-E91D-4278-B742-178C1FB26030}" destId="{DEEA2F22-83E3-4FE1-A077-B61D431FEE64}" srcOrd="0" destOrd="0" presId="urn:microsoft.com/office/officeart/2018/2/layout/IconVerticalSolidList"/>
    <dgm:cxn modelId="{6F6ED3A3-C073-4715-9397-F0472BA90B95}" type="presParOf" srcId="{EBB2876E-E91D-4278-B742-178C1FB26030}" destId="{296C47A9-40DE-4321-89F9-E41351056871}" srcOrd="1" destOrd="0" presId="urn:microsoft.com/office/officeart/2018/2/layout/IconVerticalSolidList"/>
    <dgm:cxn modelId="{5871215F-C3E4-4FE3-8F98-14C2D7F27F09}" type="presParOf" srcId="{EBB2876E-E91D-4278-B742-178C1FB26030}" destId="{459E6BAC-724E-4885-B4BE-50CAECBA5485}" srcOrd="2" destOrd="0" presId="urn:microsoft.com/office/officeart/2018/2/layout/IconVerticalSolidList"/>
    <dgm:cxn modelId="{D9DA63C5-9A5C-47CE-AA37-11397497D626}" type="presParOf" srcId="{EBB2876E-E91D-4278-B742-178C1FB26030}" destId="{1E5404D5-5172-469B-9D93-86E3F48D08AA}" srcOrd="3" destOrd="0" presId="urn:microsoft.com/office/officeart/2018/2/layout/IconVerticalSolidList"/>
    <dgm:cxn modelId="{4B6E03EB-1609-4E98-B94D-0E16D1A6B561}" type="presParOf" srcId="{7EBC8876-F9C5-4AF8-B5A9-B4B732949DF0}" destId="{7B9396B0-11BE-4189-AC10-15C97027A59C}" srcOrd="3" destOrd="0" presId="urn:microsoft.com/office/officeart/2018/2/layout/IconVerticalSolidList"/>
    <dgm:cxn modelId="{5558DB82-D687-4D45-B9AC-8B1979E7719D}" type="presParOf" srcId="{7EBC8876-F9C5-4AF8-B5A9-B4B732949DF0}" destId="{32278F6E-01E6-4714-8874-239688825315}" srcOrd="4" destOrd="0" presId="urn:microsoft.com/office/officeart/2018/2/layout/IconVerticalSolidList"/>
    <dgm:cxn modelId="{B28731DB-4B85-4BAB-9B58-4AE534CF452E}" type="presParOf" srcId="{32278F6E-01E6-4714-8874-239688825315}" destId="{C602DDCA-5324-497C-AD06-35A50D2E42E7}" srcOrd="0" destOrd="0" presId="urn:microsoft.com/office/officeart/2018/2/layout/IconVerticalSolidList"/>
    <dgm:cxn modelId="{A5769A8E-813E-44C6-A5C1-17E84E74B245}" type="presParOf" srcId="{32278F6E-01E6-4714-8874-239688825315}" destId="{AC462213-4138-490E-A29A-F43B4C4BE005}" srcOrd="1" destOrd="0" presId="urn:microsoft.com/office/officeart/2018/2/layout/IconVerticalSolidList"/>
    <dgm:cxn modelId="{6F05CC63-D420-4A06-A9F5-FE78793AF093}" type="presParOf" srcId="{32278F6E-01E6-4714-8874-239688825315}" destId="{CF016811-DE8A-4837-8E9B-F003797A0950}" srcOrd="2" destOrd="0" presId="urn:microsoft.com/office/officeart/2018/2/layout/IconVerticalSolidList"/>
    <dgm:cxn modelId="{B018E98B-C337-4099-AF03-79190F37084A}" type="presParOf" srcId="{32278F6E-01E6-4714-8874-239688825315}" destId="{D0CC287A-C432-4E65-A9AC-D43997E94B8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A7C621-8BDC-4FF2-8025-F7DF3DEEBEC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2F93DAC-DAA2-4840-91BD-07581E0E3092}">
      <dgm:prSet custT="1"/>
      <dgm:spPr/>
      <dgm:t>
        <a:bodyPr/>
        <a:lstStyle/>
        <a:p>
          <a:pPr>
            <a:lnSpc>
              <a:spcPct val="100000"/>
            </a:lnSpc>
          </a:pPr>
          <a:r>
            <a:rPr lang="en-US" sz="2400"/>
            <a:t>Aggregation adds value</a:t>
          </a:r>
        </a:p>
      </dgm:t>
    </dgm:pt>
    <dgm:pt modelId="{571E2302-8546-4265-903D-E0A15F38878A}" type="parTrans" cxnId="{AF72AB65-76ED-4349-8B9F-1A02FED3216E}">
      <dgm:prSet/>
      <dgm:spPr/>
      <dgm:t>
        <a:bodyPr/>
        <a:lstStyle/>
        <a:p>
          <a:endParaRPr lang="en-US" sz="2400"/>
        </a:p>
      </dgm:t>
    </dgm:pt>
    <dgm:pt modelId="{B67E3F27-D4DA-47B2-94BD-C6647683A743}" type="sibTrans" cxnId="{AF72AB65-76ED-4349-8B9F-1A02FED3216E}">
      <dgm:prSet/>
      <dgm:spPr/>
      <dgm:t>
        <a:bodyPr/>
        <a:lstStyle/>
        <a:p>
          <a:endParaRPr lang="en-US" sz="2400"/>
        </a:p>
      </dgm:t>
    </dgm:pt>
    <dgm:pt modelId="{97E4C713-212D-4561-A340-9D5686EF82FA}">
      <dgm:prSet custT="1"/>
      <dgm:spPr/>
      <dgm:t>
        <a:bodyPr/>
        <a:lstStyle/>
        <a:p>
          <a:pPr>
            <a:lnSpc>
              <a:spcPct val="100000"/>
            </a:lnSpc>
          </a:pPr>
          <a:r>
            <a:rPr lang="en-US" sz="2400"/>
            <a:t>Structured data can be reconciled with existing vocabularies. Quick win: URI-based retrieval, aka authority control for searching</a:t>
          </a:r>
        </a:p>
      </dgm:t>
    </dgm:pt>
    <dgm:pt modelId="{6244B895-E304-4B66-ACE0-9380090B91FC}" type="parTrans" cxnId="{53D3A7B3-030A-4C28-923C-3BE0ED2F2E43}">
      <dgm:prSet/>
      <dgm:spPr/>
      <dgm:t>
        <a:bodyPr/>
        <a:lstStyle/>
        <a:p>
          <a:endParaRPr lang="en-US" sz="2400"/>
        </a:p>
      </dgm:t>
    </dgm:pt>
    <dgm:pt modelId="{7366C018-F154-4CB8-B541-3CADF08924E1}" type="sibTrans" cxnId="{53D3A7B3-030A-4C28-923C-3BE0ED2F2E43}">
      <dgm:prSet/>
      <dgm:spPr/>
      <dgm:t>
        <a:bodyPr/>
        <a:lstStyle/>
        <a:p>
          <a:endParaRPr lang="en-US" sz="2400"/>
        </a:p>
      </dgm:t>
    </dgm:pt>
    <dgm:pt modelId="{930DCDF2-3A9A-4010-AE7A-86E944A7CBB6}">
      <dgm:prSet custT="1"/>
      <dgm:spPr/>
      <dgm:t>
        <a:bodyPr/>
        <a:lstStyle/>
        <a:p>
          <a:pPr>
            <a:lnSpc>
              <a:spcPct val="100000"/>
            </a:lnSpc>
          </a:pPr>
          <a:r>
            <a:rPr lang="en-US" sz="2400"/>
            <a:t>Generally-speaking, CONTENTdm data is too varied and incomplete to support downstream reconciliation.</a:t>
          </a:r>
        </a:p>
      </dgm:t>
    </dgm:pt>
    <dgm:pt modelId="{C1DC4E12-BE8B-45D2-8665-5B79E0D85386}" type="parTrans" cxnId="{0EF8DFA3-2D8F-452B-A1B8-81DB023CCE2F}">
      <dgm:prSet/>
      <dgm:spPr/>
      <dgm:t>
        <a:bodyPr/>
        <a:lstStyle/>
        <a:p>
          <a:endParaRPr lang="en-US" sz="2400"/>
        </a:p>
      </dgm:t>
    </dgm:pt>
    <dgm:pt modelId="{67545444-A292-4EDD-994E-958A4C646BA4}" type="sibTrans" cxnId="{0EF8DFA3-2D8F-452B-A1B8-81DB023CCE2F}">
      <dgm:prSet/>
      <dgm:spPr/>
      <dgm:t>
        <a:bodyPr/>
        <a:lstStyle/>
        <a:p>
          <a:endParaRPr lang="en-US" sz="2400"/>
        </a:p>
      </dgm:t>
    </dgm:pt>
    <dgm:pt modelId="{D2129BB3-EFEB-4470-A8C5-7C03AFAFD495}">
      <dgm:prSet custT="1"/>
      <dgm:spPr/>
      <dgm:t>
        <a:bodyPr/>
        <a:lstStyle/>
        <a:p>
          <a:pPr>
            <a:lnSpc>
              <a:spcPct val="100000"/>
            </a:lnSpc>
          </a:pPr>
          <a:r>
            <a:rPr lang="en-US" sz="2400"/>
            <a:t>The potential for deep and meaningful discovery can be realized if data is provided as structured, linked data by its source.</a:t>
          </a:r>
        </a:p>
      </dgm:t>
    </dgm:pt>
    <dgm:pt modelId="{25DE49C8-ABDB-496C-A9FF-287429203C28}" type="parTrans" cxnId="{D6DDCC6B-7E1C-44A8-B1EC-D7C24CFA0434}">
      <dgm:prSet/>
      <dgm:spPr/>
      <dgm:t>
        <a:bodyPr/>
        <a:lstStyle/>
        <a:p>
          <a:endParaRPr lang="en-US" sz="2400"/>
        </a:p>
      </dgm:t>
    </dgm:pt>
    <dgm:pt modelId="{96DC3421-CDD2-424B-AA98-8839A8524363}" type="sibTrans" cxnId="{D6DDCC6B-7E1C-44A8-B1EC-D7C24CFA0434}">
      <dgm:prSet/>
      <dgm:spPr/>
      <dgm:t>
        <a:bodyPr/>
        <a:lstStyle/>
        <a:p>
          <a:endParaRPr lang="en-US" sz="2400"/>
        </a:p>
      </dgm:t>
    </dgm:pt>
    <dgm:pt modelId="{0F072299-7B43-41DD-BF46-B3CEDDEC00A6}" type="pres">
      <dgm:prSet presAssocID="{77A7C621-8BDC-4FF2-8025-F7DF3DEEBEC6}" presName="root" presStyleCnt="0">
        <dgm:presLayoutVars>
          <dgm:dir/>
          <dgm:resizeHandles val="exact"/>
        </dgm:presLayoutVars>
      </dgm:prSet>
      <dgm:spPr/>
    </dgm:pt>
    <dgm:pt modelId="{4EB9950E-9E2A-47F2-857C-02E6FCBC26FF}" type="pres">
      <dgm:prSet presAssocID="{E2F93DAC-DAA2-4840-91BD-07581E0E3092}" presName="compNode" presStyleCnt="0"/>
      <dgm:spPr/>
    </dgm:pt>
    <dgm:pt modelId="{0099C9BA-25B5-4E71-B346-F5CF2971309C}" type="pres">
      <dgm:prSet presAssocID="{E2F93DAC-DAA2-4840-91BD-07581E0E3092}" presName="bgRect" presStyleLbl="bgShp" presStyleIdx="0" presStyleCnt="4"/>
      <dgm:spPr/>
    </dgm:pt>
    <dgm:pt modelId="{4B91D3F3-1497-4BFF-885F-AA6781BEA884}" type="pres">
      <dgm:prSet presAssocID="{E2F93DAC-DAA2-4840-91BD-07581E0E309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amond"/>
        </a:ext>
      </dgm:extLst>
    </dgm:pt>
    <dgm:pt modelId="{AD756591-5F73-492B-80DB-D6494C2DF4A0}" type="pres">
      <dgm:prSet presAssocID="{E2F93DAC-DAA2-4840-91BD-07581E0E3092}" presName="spaceRect" presStyleCnt="0"/>
      <dgm:spPr/>
    </dgm:pt>
    <dgm:pt modelId="{F58D9AF1-9BEA-4EAA-A26D-F42D404ABB96}" type="pres">
      <dgm:prSet presAssocID="{E2F93DAC-DAA2-4840-91BD-07581E0E3092}" presName="parTx" presStyleLbl="revTx" presStyleIdx="0" presStyleCnt="4">
        <dgm:presLayoutVars>
          <dgm:chMax val="0"/>
          <dgm:chPref val="0"/>
        </dgm:presLayoutVars>
      </dgm:prSet>
      <dgm:spPr/>
    </dgm:pt>
    <dgm:pt modelId="{78579020-339D-4B5D-9FFE-81EFDC8D5C1B}" type="pres">
      <dgm:prSet presAssocID="{B67E3F27-D4DA-47B2-94BD-C6647683A743}" presName="sibTrans" presStyleCnt="0"/>
      <dgm:spPr/>
    </dgm:pt>
    <dgm:pt modelId="{02774A55-D535-4022-9460-3DBCCC002608}" type="pres">
      <dgm:prSet presAssocID="{97E4C713-212D-4561-A340-9D5686EF82FA}" presName="compNode" presStyleCnt="0"/>
      <dgm:spPr/>
    </dgm:pt>
    <dgm:pt modelId="{EF2E25D7-1227-4446-B695-BD314483E3B6}" type="pres">
      <dgm:prSet presAssocID="{97E4C713-212D-4561-A340-9D5686EF82FA}" presName="bgRect" presStyleLbl="bgShp" presStyleIdx="1" presStyleCnt="4"/>
      <dgm:spPr/>
    </dgm:pt>
    <dgm:pt modelId="{FE21B9D7-B017-4B54-BA68-9E04D01AD560}" type="pres">
      <dgm:prSet presAssocID="{97E4C713-212D-4561-A340-9D5686EF82F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tabase"/>
        </a:ext>
      </dgm:extLst>
    </dgm:pt>
    <dgm:pt modelId="{71BBF966-1A74-4328-A0B3-12629418E524}" type="pres">
      <dgm:prSet presAssocID="{97E4C713-212D-4561-A340-9D5686EF82FA}" presName="spaceRect" presStyleCnt="0"/>
      <dgm:spPr/>
    </dgm:pt>
    <dgm:pt modelId="{0A4366F4-616E-4626-B7CC-049211C5FF20}" type="pres">
      <dgm:prSet presAssocID="{97E4C713-212D-4561-A340-9D5686EF82FA}" presName="parTx" presStyleLbl="revTx" presStyleIdx="1" presStyleCnt="4">
        <dgm:presLayoutVars>
          <dgm:chMax val="0"/>
          <dgm:chPref val="0"/>
        </dgm:presLayoutVars>
      </dgm:prSet>
      <dgm:spPr/>
    </dgm:pt>
    <dgm:pt modelId="{9616EB41-2909-4653-B319-DFE99E505C23}" type="pres">
      <dgm:prSet presAssocID="{7366C018-F154-4CB8-B541-3CADF08924E1}" presName="sibTrans" presStyleCnt="0"/>
      <dgm:spPr/>
    </dgm:pt>
    <dgm:pt modelId="{C307133A-B787-4DE8-8CE3-D5AAC42B757B}" type="pres">
      <dgm:prSet presAssocID="{930DCDF2-3A9A-4010-AE7A-86E944A7CBB6}" presName="compNode" presStyleCnt="0"/>
      <dgm:spPr/>
    </dgm:pt>
    <dgm:pt modelId="{E2E3B686-F3BC-40CD-A2DC-C899FC73D289}" type="pres">
      <dgm:prSet presAssocID="{930DCDF2-3A9A-4010-AE7A-86E944A7CBB6}" presName="bgRect" presStyleLbl="bgShp" presStyleIdx="2" presStyleCnt="4"/>
      <dgm:spPr/>
    </dgm:pt>
    <dgm:pt modelId="{983372D2-0AAC-4A4A-B800-6C2171122499}" type="pres">
      <dgm:prSet presAssocID="{930DCDF2-3A9A-4010-AE7A-86E944A7CBB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25F178FA-B4A1-4542-A29C-3BA5077788A0}" type="pres">
      <dgm:prSet presAssocID="{930DCDF2-3A9A-4010-AE7A-86E944A7CBB6}" presName="spaceRect" presStyleCnt="0"/>
      <dgm:spPr/>
    </dgm:pt>
    <dgm:pt modelId="{C9FAD7AB-8F86-428E-A830-2B3D478C25EA}" type="pres">
      <dgm:prSet presAssocID="{930DCDF2-3A9A-4010-AE7A-86E944A7CBB6}" presName="parTx" presStyleLbl="revTx" presStyleIdx="2" presStyleCnt="4">
        <dgm:presLayoutVars>
          <dgm:chMax val="0"/>
          <dgm:chPref val="0"/>
        </dgm:presLayoutVars>
      </dgm:prSet>
      <dgm:spPr/>
    </dgm:pt>
    <dgm:pt modelId="{1F26EEE3-8D58-4FED-A07E-9B85A4CCAB2A}" type="pres">
      <dgm:prSet presAssocID="{67545444-A292-4EDD-994E-958A4C646BA4}" presName="sibTrans" presStyleCnt="0"/>
      <dgm:spPr/>
    </dgm:pt>
    <dgm:pt modelId="{21151CA9-D7BE-4C89-86A6-9FB4FE3AF51D}" type="pres">
      <dgm:prSet presAssocID="{D2129BB3-EFEB-4470-A8C5-7C03AFAFD495}" presName="compNode" presStyleCnt="0"/>
      <dgm:spPr/>
    </dgm:pt>
    <dgm:pt modelId="{E73FC8C0-C18E-4F4D-BB50-2B90A7B6EBBF}" type="pres">
      <dgm:prSet presAssocID="{D2129BB3-EFEB-4470-A8C5-7C03AFAFD495}" presName="bgRect" presStyleLbl="bgShp" presStyleIdx="3" presStyleCnt="4"/>
      <dgm:spPr/>
    </dgm:pt>
    <dgm:pt modelId="{0F94274F-E97C-4EF5-8F82-5C8159D3EEC9}" type="pres">
      <dgm:prSet presAssocID="{D2129BB3-EFEB-4470-A8C5-7C03AFAFD49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486A2AC9-FCBC-4A88-BE27-C4488085217F}" type="pres">
      <dgm:prSet presAssocID="{D2129BB3-EFEB-4470-A8C5-7C03AFAFD495}" presName="spaceRect" presStyleCnt="0"/>
      <dgm:spPr/>
    </dgm:pt>
    <dgm:pt modelId="{5E2F3D26-3513-449C-A42E-573C882195D7}" type="pres">
      <dgm:prSet presAssocID="{D2129BB3-EFEB-4470-A8C5-7C03AFAFD495}" presName="parTx" presStyleLbl="revTx" presStyleIdx="3" presStyleCnt="4">
        <dgm:presLayoutVars>
          <dgm:chMax val="0"/>
          <dgm:chPref val="0"/>
        </dgm:presLayoutVars>
      </dgm:prSet>
      <dgm:spPr/>
    </dgm:pt>
  </dgm:ptLst>
  <dgm:cxnLst>
    <dgm:cxn modelId="{22B0044B-4771-4489-92B4-FE6CACA67D22}" type="presOf" srcId="{930DCDF2-3A9A-4010-AE7A-86E944A7CBB6}" destId="{C9FAD7AB-8F86-428E-A830-2B3D478C25EA}" srcOrd="0" destOrd="0" presId="urn:microsoft.com/office/officeart/2018/2/layout/IconVerticalSolidList"/>
    <dgm:cxn modelId="{AF72AB65-76ED-4349-8B9F-1A02FED3216E}" srcId="{77A7C621-8BDC-4FF2-8025-F7DF3DEEBEC6}" destId="{E2F93DAC-DAA2-4840-91BD-07581E0E3092}" srcOrd="0" destOrd="0" parTransId="{571E2302-8546-4265-903D-E0A15F38878A}" sibTransId="{B67E3F27-D4DA-47B2-94BD-C6647683A743}"/>
    <dgm:cxn modelId="{D6DDCC6B-7E1C-44A8-B1EC-D7C24CFA0434}" srcId="{77A7C621-8BDC-4FF2-8025-F7DF3DEEBEC6}" destId="{D2129BB3-EFEB-4470-A8C5-7C03AFAFD495}" srcOrd="3" destOrd="0" parTransId="{25DE49C8-ABDB-496C-A9FF-287429203C28}" sibTransId="{96DC3421-CDD2-424B-AA98-8839A8524363}"/>
    <dgm:cxn modelId="{B807FC7E-5D6E-470F-9F47-FEDF69F8D9B9}" type="presOf" srcId="{77A7C621-8BDC-4FF2-8025-F7DF3DEEBEC6}" destId="{0F072299-7B43-41DD-BF46-B3CEDDEC00A6}" srcOrd="0" destOrd="0" presId="urn:microsoft.com/office/officeart/2018/2/layout/IconVerticalSolidList"/>
    <dgm:cxn modelId="{0EF8DFA3-2D8F-452B-A1B8-81DB023CCE2F}" srcId="{77A7C621-8BDC-4FF2-8025-F7DF3DEEBEC6}" destId="{930DCDF2-3A9A-4010-AE7A-86E944A7CBB6}" srcOrd="2" destOrd="0" parTransId="{C1DC4E12-BE8B-45D2-8665-5B79E0D85386}" sibTransId="{67545444-A292-4EDD-994E-958A4C646BA4}"/>
    <dgm:cxn modelId="{53D3A7B3-030A-4C28-923C-3BE0ED2F2E43}" srcId="{77A7C621-8BDC-4FF2-8025-F7DF3DEEBEC6}" destId="{97E4C713-212D-4561-A340-9D5686EF82FA}" srcOrd="1" destOrd="0" parTransId="{6244B895-E304-4B66-ACE0-9380090B91FC}" sibTransId="{7366C018-F154-4CB8-B541-3CADF08924E1}"/>
    <dgm:cxn modelId="{3F2E03BA-404C-4B7A-AA50-4655AB26911B}" type="presOf" srcId="{E2F93DAC-DAA2-4840-91BD-07581E0E3092}" destId="{F58D9AF1-9BEA-4EAA-A26D-F42D404ABB96}" srcOrd="0" destOrd="0" presId="urn:microsoft.com/office/officeart/2018/2/layout/IconVerticalSolidList"/>
    <dgm:cxn modelId="{595039DD-F2B9-421A-A497-2AF4A1D0F0A2}" type="presOf" srcId="{97E4C713-212D-4561-A340-9D5686EF82FA}" destId="{0A4366F4-616E-4626-B7CC-049211C5FF20}" srcOrd="0" destOrd="0" presId="urn:microsoft.com/office/officeart/2018/2/layout/IconVerticalSolidList"/>
    <dgm:cxn modelId="{C7C928FE-BE6E-4359-A90E-0BD74099439C}" type="presOf" srcId="{D2129BB3-EFEB-4470-A8C5-7C03AFAFD495}" destId="{5E2F3D26-3513-449C-A42E-573C882195D7}" srcOrd="0" destOrd="0" presId="urn:microsoft.com/office/officeart/2018/2/layout/IconVerticalSolidList"/>
    <dgm:cxn modelId="{DAC08B51-AB2A-4D68-85A8-7582BB014E81}" type="presParOf" srcId="{0F072299-7B43-41DD-BF46-B3CEDDEC00A6}" destId="{4EB9950E-9E2A-47F2-857C-02E6FCBC26FF}" srcOrd="0" destOrd="0" presId="urn:microsoft.com/office/officeart/2018/2/layout/IconVerticalSolidList"/>
    <dgm:cxn modelId="{02E92AA8-4B2F-4E2F-B9F8-81532C24AE64}" type="presParOf" srcId="{4EB9950E-9E2A-47F2-857C-02E6FCBC26FF}" destId="{0099C9BA-25B5-4E71-B346-F5CF2971309C}" srcOrd="0" destOrd="0" presId="urn:microsoft.com/office/officeart/2018/2/layout/IconVerticalSolidList"/>
    <dgm:cxn modelId="{584E3A2C-6BFB-4EAF-9120-003055A8A297}" type="presParOf" srcId="{4EB9950E-9E2A-47F2-857C-02E6FCBC26FF}" destId="{4B91D3F3-1497-4BFF-885F-AA6781BEA884}" srcOrd="1" destOrd="0" presId="urn:microsoft.com/office/officeart/2018/2/layout/IconVerticalSolidList"/>
    <dgm:cxn modelId="{03C0F034-F313-4E86-B929-FB6570414664}" type="presParOf" srcId="{4EB9950E-9E2A-47F2-857C-02E6FCBC26FF}" destId="{AD756591-5F73-492B-80DB-D6494C2DF4A0}" srcOrd="2" destOrd="0" presId="urn:microsoft.com/office/officeart/2018/2/layout/IconVerticalSolidList"/>
    <dgm:cxn modelId="{3137A5F4-4C69-4D7B-AA65-45A35DDED6FD}" type="presParOf" srcId="{4EB9950E-9E2A-47F2-857C-02E6FCBC26FF}" destId="{F58D9AF1-9BEA-4EAA-A26D-F42D404ABB96}" srcOrd="3" destOrd="0" presId="urn:microsoft.com/office/officeart/2018/2/layout/IconVerticalSolidList"/>
    <dgm:cxn modelId="{A7E57755-2B12-4914-9061-D7CD2B11E2B7}" type="presParOf" srcId="{0F072299-7B43-41DD-BF46-B3CEDDEC00A6}" destId="{78579020-339D-4B5D-9FFE-81EFDC8D5C1B}" srcOrd="1" destOrd="0" presId="urn:microsoft.com/office/officeart/2018/2/layout/IconVerticalSolidList"/>
    <dgm:cxn modelId="{4AB98A92-3E80-4F43-B4EA-044259FF8538}" type="presParOf" srcId="{0F072299-7B43-41DD-BF46-B3CEDDEC00A6}" destId="{02774A55-D535-4022-9460-3DBCCC002608}" srcOrd="2" destOrd="0" presId="urn:microsoft.com/office/officeart/2018/2/layout/IconVerticalSolidList"/>
    <dgm:cxn modelId="{0DEEB9B5-C85A-49F5-BC1A-0D15A2022D1C}" type="presParOf" srcId="{02774A55-D535-4022-9460-3DBCCC002608}" destId="{EF2E25D7-1227-4446-B695-BD314483E3B6}" srcOrd="0" destOrd="0" presId="urn:microsoft.com/office/officeart/2018/2/layout/IconVerticalSolidList"/>
    <dgm:cxn modelId="{BFE69225-C9BB-4D76-8218-9023E624F183}" type="presParOf" srcId="{02774A55-D535-4022-9460-3DBCCC002608}" destId="{FE21B9D7-B017-4B54-BA68-9E04D01AD560}" srcOrd="1" destOrd="0" presId="urn:microsoft.com/office/officeart/2018/2/layout/IconVerticalSolidList"/>
    <dgm:cxn modelId="{FD59C391-A315-410B-9B47-F996203A1E93}" type="presParOf" srcId="{02774A55-D535-4022-9460-3DBCCC002608}" destId="{71BBF966-1A74-4328-A0B3-12629418E524}" srcOrd="2" destOrd="0" presId="urn:microsoft.com/office/officeart/2018/2/layout/IconVerticalSolidList"/>
    <dgm:cxn modelId="{3D6C1844-6070-4A16-8681-86ECDFBFEF35}" type="presParOf" srcId="{02774A55-D535-4022-9460-3DBCCC002608}" destId="{0A4366F4-616E-4626-B7CC-049211C5FF20}" srcOrd="3" destOrd="0" presId="urn:microsoft.com/office/officeart/2018/2/layout/IconVerticalSolidList"/>
    <dgm:cxn modelId="{0FB26F93-6403-4D23-8953-4060173CB0B2}" type="presParOf" srcId="{0F072299-7B43-41DD-BF46-B3CEDDEC00A6}" destId="{9616EB41-2909-4653-B319-DFE99E505C23}" srcOrd="3" destOrd="0" presId="urn:microsoft.com/office/officeart/2018/2/layout/IconVerticalSolidList"/>
    <dgm:cxn modelId="{DA6C807D-499C-41E0-9829-AAE42B762F93}" type="presParOf" srcId="{0F072299-7B43-41DD-BF46-B3CEDDEC00A6}" destId="{C307133A-B787-4DE8-8CE3-D5AAC42B757B}" srcOrd="4" destOrd="0" presId="urn:microsoft.com/office/officeart/2018/2/layout/IconVerticalSolidList"/>
    <dgm:cxn modelId="{6BA2C2C7-C521-4067-8752-F2DF5D92B5D4}" type="presParOf" srcId="{C307133A-B787-4DE8-8CE3-D5AAC42B757B}" destId="{E2E3B686-F3BC-40CD-A2DC-C899FC73D289}" srcOrd="0" destOrd="0" presId="urn:microsoft.com/office/officeart/2018/2/layout/IconVerticalSolidList"/>
    <dgm:cxn modelId="{53FA0B1B-E8B3-4223-8EEE-84C3CD2785D6}" type="presParOf" srcId="{C307133A-B787-4DE8-8CE3-D5AAC42B757B}" destId="{983372D2-0AAC-4A4A-B800-6C2171122499}" srcOrd="1" destOrd="0" presId="urn:microsoft.com/office/officeart/2018/2/layout/IconVerticalSolidList"/>
    <dgm:cxn modelId="{E65FF3A4-3DB1-46A0-A73F-20FE62F1C567}" type="presParOf" srcId="{C307133A-B787-4DE8-8CE3-D5AAC42B757B}" destId="{25F178FA-B4A1-4542-A29C-3BA5077788A0}" srcOrd="2" destOrd="0" presId="urn:microsoft.com/office/officeart/2018/2/layout/IconVerticalSolidList"/>
    <dgm:cxn modelId="{D97027ED-A82C-45E2-8D5C-4B61168DCEAC}" type="presParOf" srcId="{C307133A-B787-4DE8-8CE3-D5AAC42B757B}" destId="{C9FAD7AB-8F86-428E-A830-2B3D478C25EA}" srcOrd="3" destOrd="0" presId="urn:microsoft.com/office/officeart/2018/2/layout/IconVerticalSolidList"/>
    <dgm:cxn modelId="{F763BE98-4D71-47EC-A5D7-03C399ECA594}" type="presParOf" srcId="{0F072299-7B43-41DD-BF46-B3CEDDEC00A6}" destId="{1F26EEE3-8D58-4FED-A07E-9B85A4CCAB2A}" srcOrd="5" destOrd="0" presId="urn:microsoft.com/office/officeart/2018/2/layout/IconVerticalSolidList"/>
    <dgm:cxn modelId="{367EDACD-5039-4150-82FF-AA8D0C0A9D8C}" type="presParOf" srcId="{0F072299-7B43-41DD-BF46-B3CEDDEC00A6}" destId="{21151CA9-D7BE-4C89-86A6-9FB4FE3AF51D}" srcOrd="6" destOrd="0" presId="urn:microsoft.com/office/officeart/2018/2/layout/IconVerticalSolidList"/>
    <dgm:cxn modelId="{DA9B8447-0F4C-4AE2-A8BA-EE409A2ABAA8}" type="presParOf" srcId="{21151CA9-D7BE-4C89-86A6-9FB4FE3AF51D}" destId="{E73FC8C0-C18E-4F4D-BB50-2B90A7B6EBBF}" srcOrd="0" destOrd="0" presId="urn:microsoft.com/office/officeart/2018/2/layout/IconVerticalSolidList"/>
    <dgm:cxn modelId="{C17F5199-A655-4F0D-9629-D445F91E283D}" type="presParOf" srcId="{21151CA9-D7BE-4C89-86A6-9FB4FE3AF51D}" destId="{0F94274F-E97C-4EF5-8F82-5C8159D3EEC9}" srcOrd="1" destOrd="0" presId="urn:microsoft.com/office/officeart/2018/2/layout/IconVerticalSolidList"/>
    <dgm:cxn modelId="{D3D79254-FED9-4118-8263-3D60C487EE6D}" type="presParOf" srcId="{21151CA9-D7BE-4C89-86A6-9FB4FE3AF51D}" destId="{486A2AC9-FCBC-4A88-BE27-C4488085217F}" srcOrd="2" destOrd="0" presId="urn:microsoft.com/office/officeart/2018/2/layout/IconVerticalSolidList"/>
    <dgm:cxn modelId="{30459B85-04AB-46A4-9F72-F411695BB261}" type="presParOf" srcId="{21151CA9-D7BE-4C89-86A6-9FB4FE3AF51D}" destId="{5E2F3D26-3513-449C-A42E-573C882195D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53A61C-6AB0-4AB9-83B9-AFBF0595636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0269CB43-DF6E-4BC7-A720-342BF461D900}">
      <dgm:prSet phldrT="[Text]" custT="1"/>
      <dgm:spPr>
        <a:solidFill>
          <a:srgbClr val="00B050"/>
        </a:solidFill>
        <a:ln>
          <a:noFill/>
        </a:ln>
      </dgm:spPr>
      <dgm:t>
        <a:bodyPr/>
        <a:lstStyle/>
        <a:p>
          <a:pPr algn="ctr"/>
          <a:r>
            <a:rPr lang="en-US" sz="1600" b="1" dirty="0">
              <a:solidFill>
                <a:schemeClr val="bg1"/>
              </a:solidFill>
            </a:rPr>
            <a:t>Propose collections</a:t>
          </a:r>
        </a:p>
        <a:p>
          <a:pPr algn="ctr"/>
          <a:r>
            <a:rPr lang="en-US" sz="1200" dirty="0">
              <a:solidFill>
                <a:schemeClr val="bg1"/>
              </a:solidFill>
            </a:rPr>
            <a:t>from </a:t>
          </a:r>
          <a:r>
            <a:rPr lang="en-US" sz="1200" dirty="0" err="1">
              <a:solidFill>
                <a:schemeClr val="bg1"/>
              </a:solidFill>
            </a:rPr>
            <a:t>CONTENTdm</a:t>
          </a:r>
          <a:r>
            <a:rPr lang="en-US" sz="1200" dirty="0">
              <a:solidFill>
                <a:schemeClr val="bg1"/>
              </a:solidFill>
            </a:rPr>
            <a:t> to test</a:t>
          </a:r>
        </a:p>
      </dgm:t>
    </dgm:pt>
    <dgm:pt modelId="{0C629612-4229-432D-A117-39342102C81E}" type="parTrans" cxnId="{04796913-F9AA-4AFF-9B9B-918D1A99575A}">
      <dgm:prSet/>
      <dgm:spPr/>
      <dgm:t>
        <a:bodyPr/>
        <a:lstStyle/>
        <a:p>
          <a:pPr algn="ctr"/>
          <a:endParaRPr lang="en-US"/>
        </a:p>
      </dgm:t>
    </dgm:pt>
    <dgm:pt modelId="{F9CEC62F-BE64-41E8-8387-400A9B77E716}" type="sibTrans" cxnId="{04796913-F9AA-4AFF-9B9B-918D1A99575A}">
      <dgm:prSet/>
      <dgm:spPr>
        <a:ln w="57150">
          <a:solidFill>
            <a:srgbClr val="00B050"/>
          </a:solidFill>
          <a:headEnd type="none" w="med" len="med"/>
          <a:tailEnd type="triangle" w="med" len="med"/>
        </a:ln>
      </dgm:spPr>
      <dgm:t>
        <a:bodyPr/>
        <a:lstStyle/>
        <a:p>
          <a:pPr algn="ctr"/>
          <a:endParaRPr lang="en-US"/>
        </a:p>
      </dgm:t>
    </dgm:pt>
    <dgm:pt modelId="{249C7129-AC59-4A5C-ADA7-F622DFE61EFC}">
      <dgm:prSet phldrT="[Text]" custT="1"/>
      <dgm:spPr>
        <a:ln>
          <a:noFill/>
        </a:ln>
      </dgm:spPr>
      <dgm:t>
        <a:bodyPr/>
        <a:lstStyle/>
        <a:p>
          <a:pPr algn="ctr"/>
          <a:r>
            <a:rPr lang="en-US" sz="1600" b="1" dirty="0"/>
            <a:t>Import Metadata</a:t>
          </a:r>
        </a:p>
        <a:p>
          <a:pPr algn="ctr"/>
          <a:r>
            <a:rPr lang="en-US" sz="1200" dirty="0"/>
            <a:t>into OpenRefine</a:t>
          </a:r>
        </a:p>
      </dgm:t>
    </dgm:pt>
    <dgm:pt modelId="{47EED879-7273-447D-9C0F-AEEE9A6872DB}" type="parTrans" cxnId="{756C85F1-8CD4-41E8-9425-361ECDC700A2}">
      <dgm:prSet/>
      <dgm:spPr/>
      <dgm:t>
        <a:bodyPr/>
        <a:lstStyle/>
        <a:p>
          <a:pPr algn="ctr"/>
          <a:endParaRPr lang="en-US"/>
        </a:p>
      </dgm:t>
    </dgm:pt>
    <dgm:pt modelId="{F46F0AA6-3C16-4E32-B453-C7DA2E1C6CD3}" type="sibTrans" cxnId="{756C85F1-8CD4-41E8-9425-361ECDC700A2}">
      <dgm:prSet/>
      <dgm:spPr>
        <a:ln w="57150">
          <a:solidFill>
            <a:schemeClr val="accent1"/>
          </a:solidFill>
          <a:headEnd type="none" w="med" len="med"/>
          <a:tailEnd type="triangle" w="med" len="med"/>
        </a:ln>
      </dgm:spPr>
      <dgm:t>
        <a:bodyPr/>
        <a:lstStyle/>
        <a:p>
          <a:pPr algn="ctr"/>
          <a:endParaRPr lang="en-US"/>
        </a:p>
      </dgm:t>
    </dgm:pt>
    <dgm:pt modelId="{7A677C33-6CC5-46E0-AE9F-E3501365F74A}">
      <dgm:prSet phldrT="[Text]" custT="1"/>
      <dgm:spPr>
        <a:solidFill>
          <a:schemeClr val="accent5"/>
        </a:solidFill>
        <a:ln>
          <a:noFill/>
        </a:ln>
      </dgm:spPr>
      <dgm:t>
        <a:bodyPr/>
        <a:lstStyle/>
        <a:p>
          <a:pPr algn="ctr"/>
          <a:r>
            <a:rPr lang="en-US" sz="1600" b="1" dirty="0"/>
            <a:t>Cleanup, analyze, and transform</a:t>
          </a:r>
          <a:r>
            <a:rPr lang="en-US" sz="1600" dirty="0"/>
            <a:t> </a:t>
          </a:r>
        </a:p>
        <a:p>
          <a:pPr algn="ctr"/>
          <a:r>
            <a:rPr lang="en-US" sz="1200" dirty="0"/>
            <a:t>metadata, column by column, in OpenRefine</a:t>
          </a:r>
        </a:p>
      </dgm:t>
    </dgm:pt>
    <dgm:pt modelId="{4D9C16ED-A612-4E88-8F75-F2446AE3E01E}" type="parTrans" cxnId="{BCC4CD50-5BF9-4D2D-AAF9-EE11A75CAAAB}">
      <dgm:prSet/>
      <dgm:spPr/>
      <dgm:t>
        <a:bodyPr/>
        <a:lstStyle/>
        <a:p>
          <a:pPr algn="ctr"/>
          <a:endParaRPr lang="en-US"/>
        </a:p>
      </dgm:t>
    </dgm:pt>
    <dgm:pt modelId="{9B313E0C-D172-4270-B587-F1173B7BAD5C}" type="sibTrans" cxnId="{BCC4CD50-5BF9-4D2D-AAF9-EE11A75CAAAB}">
      <dgm:prSet/>
      <dgm:spPr>
        <a:noFill/>
        <a:ln w="57150">
          <a:solidFill>
            <a:schemeClr val="accent5"/>
          </a:solidFill>
          <a:headEnd type="none" w="med" len="med"/>
          <a:tailEnd type="triangle" w="med" len="med"/>
        </a:ln>
      </dgm:spPr>
      <dgm:t>
        <a:bodyPr/>
        <a:lstStyle/>
        <a:p>
          <a:pPr algn="ctr"/>
          <a:endParaRPr lang="en-US"/>
        </a:p>
      </dgm:t>
    </dgm:pt>
    <dgm:pt modelId="{F861ECD7-FBA8-40AF-B151-D5FF529FFD9E}">
      <dgm:prSet phldrT="[Text]" custT="1"/>
      <dgm:spPr>
        <a:solidFill>
          <a:schemeClr val="accent5"/>
        </a:solidFill>
        <a:ln>
          <a:noFill/>
        </a:ln>
      </dgm:spPr>
      <dgm:t>
        <a:bodyPr/>
        <a:lstStyle/>
        <a:p>
          <a:pPr algn="ctr"/>
          <a:r>
            <a:rPr lang="en-US" sz="1600" b="1" dirty="0"/>
            <a:t>Propose data model extensions </a:t>
          </a:r>
        </a:p>
        <a:p>
          <a:pPr algn="ctr"/>
          <a:r>
            <a:rPr lang="en-US" sz="1200" dirty="0"/>
            <a:t>for review and addition to the data model</a:t>
          </a:r>
        </a:p>
      </dgm:t>
    </dgm:pt>
    <dgm:pt modelId="{772945B7-649A-4720-ACDD-48215E37C70E}" type="parTrans" cxnId="{FB7806E6-8F7F-499D-8C71-D2A2E4B686F2}">
      <dgm:prSet/>
      <dgm:spPr/>
      <dgm:t>
        <a:bodyPr/>
        <a:lstStyle/>
        <a:p>
          <a:pPr algn="ctr"/>
          <a:endParaRPr lang="en-US"/>
        </a:p>
      </dgm:t>
    </dgm:pt>
    <dgm:pt modelId="{CC007CB2-6916-4C2A-A0CE-340CCC7BD2FF}" type="sibTrans" cxnId="{FB7806E6-8F7F-499D-8C71-D2A2E4B686F2}">
      <dgm:prSet/>
      <dgm:spPr>
        <a:ln w="57150">
          <a:solidFill>
            <a:schemeClr val="accent5"/>
          </a:solidFill>
          <a:headEnd type="none" w="med" len="med"/>
          <a:tailEnd type="triangle" w="med" len="med"/>
        </a:ln>
      </dgm:spPr>
      <dgm:t>
        <a:bodyPr/>
        <a:lstStyle/>
        <a:p>
          <a:pPr algn="ctr"/>
          <a:endParaRPr lang="en-US"/>
        </a:p>
      </dgm:t>
    </dgm:pt>
    <dgm:pt modelId="{1DE73509-E9CA-4E1C-8503-41003774F8C2}">
      <dgm:prSet phldrT="[Text]" custT="1"/>
      <dgm:spPr>
        <a:ln>
          <a:noFill/>
        </a:ln>
      </dgm:spPr>
      <dgm:t>
        <a:bodyPr/>
        <a:lstStyle/>
        <a:p>
          <a:pPr algn="ctr"/>
          <a:r>
            <a:rPr lang="en-US" sz="1600" b="1" dirty="0"/>
            <a:t>Build creative work entities</a:t>
          </a:r>
        </a:p>
        <a:p>
          <a:pPr algn="ctr"/>
          <a:r>
            <a:rPr lang="en-US" sz="1200" dirty="0"/>
            <a:t>based on data from OpenRefine </a:t>
          </a:r>
        </a:p>
      </dgm:t>
    </dgm:pt>
    <dgm:pt modelId="{4EEB1A38-D122-4B75-A2B9-75F14921E8C4}" type="parTrans" cxnId="{C7AF2812-0A80-485B-9F91-D7A105BB5CDC}">
      <dgm:prSet/>
      <dgm:spPr/>
      <dgm:t>
        <a:bodyPr/>
        <a:lstStyle/>
        <a:p>
          <a:pPr algn="ctr"/>
          <a:endParaRPr lang="en-US"/>
        </a:p>
      </dgm:t>
    </dgm:pt>
    <dgm:pt modelId="{04B5E01C-F745-4737-8223-7EE1C15EC7C1}" type="sibTrans" cxnId="{C7AF2812-0A80-485B-9F91-D7A105BB5CDC}">
      <dgm:prSet/>
      <dgm:spPr>
        <a:ln w="57150">
          <a:solidFill>
            <a:schemeClr val="accent1"/>
          </a:solidFill>
          <a:headEnd type="none" w="med" len="med"/>
          <a:tailEnd type="triangle" w="med" len="med"/>
        </a:ln>
      </dgm:spPr>
      <dgm:t>
        <a:bodyPr/>
        <a:lstStyle/>
        <a:p>
          <a:pPr algn="ctr"/>
          <a:endParaRPr lang="en-US"/>
        </a:p>
      </dgm:t>
    </dgm:pt>
    <dgm:pt modelId="{995F5A99-1717-4A82-AA17-B211AA05F567}">
      <dgm:prSet phldrT="[Text]" custT="1"/>
      <dgm:spPr>
        <a:ln>
          <a:noFill/>
        </a:ln>
      </dgm:spPr>
      <dgm:t>
        <a:bodyPr/>
        <a:lstStyle/>
        <a:p>
          <a:pPr algn="ctr"/>
          <a:r>
            <a:rPr lang="en-US" sz="1600" b="1" dirty="0"/>
            <a:t>Reconcile the related items</a:t>
          </a:r>
        </a:p>
        <a:p>
          <a:pPr algn="ctr"/>
          <a:r>
            <a:rPr lang="en-US" sz="1200" dirty="0"/>
            <a:t>in OpenRefine using external authority control systems</a:t>
          </a:r>
        </a:p>
      </dgm:t>
    </dgm:pt>
    <dgm:pt modelId="{4A6A813A-CF22-4788-A816-D991829D7CF7}" type="parTrans" cxnId="{C08045CA-8D20-4AE2-9162-ABCBE7CB7369}">
      <dgm:prSet/>
      <dgm:spPr/>
      <dgm:t>
        <a:bodyPr/>
        <a:lstStyle/>
        <a:p>
          <a:pPr algn="ctr"/>
          <a:endParaRPr lang="en-US"/>
        </a:p>
      </dgm:t>
    </dgm:pt>
    <dgm:pt modelId="{D73A9403-4647-40A7-AF97-F088AF1C110A}" type="sibTrans" cxnId="{C08045CA-8D20-4AE2-9162-ABCBE7CB7369}">
      <dgm:prSet/>
      <dgm:spPr>
        <a:ln w="57150">
          <a:solidFill>
            <a:schemeClr val="accent1"/>
          </a:solidFill>
          <a:headEnd type="none" w="med" len="med"/>
          <a:tailEnd type="triangle" w="med" len="med"/>
        </a:ln>
      </dgm:spPr>
      <dgm:t>
        <a:bodyPr/>
        <a:lstStyle/>
        <a:p>
          <a:pPr algn="ctr"/>
          <a:endParaRPr lang="en-US"/>
        </a:p>
      </dgm:t>
    </dgm:pt>
    <dgm:pt modelId="{4EF7F64C-1DC4-49D2-9658-F636078C8AD0}">
      <dgm:prSet phldrT="[Text]" custT="1"/>
      <dgm:spPr>
        <a:ln>
          <a:noFill/>
        </a:ln>
      </dgm:spPr>
      <dgm:t>
        <a:bodyPr/>
        <a:lstStyle/>
        <a:p>
          <a:pPr algn="ctr"/>
          <a:r>
            <a:rPr lang="en-US" sz="1600" b="1" dirty="0"/>
            <a:t>Create </a:t>
          </a:r>
          <a:r>
            <a:rPr lang="en-US" sz="1600" b="1" dirty="0" err="1"/>
            <a:t>Wikibase</a:t>
          </a:r>
          <a:r>
            <a:rPr lang="en-US" sz="1600" b="1" dirty="0"/>
            <a:t> entities for reconciled items</a:t>
          </a:r>
        </a:p>
      </dgm:t>
    </dgm:pt>
    <dgm:pt modelId="{2FFEB0E7-9281-4A22-B99D-ADABB8D9A935}" type="parTrans" cxnId="{DD68F65B-9FD5-47CE-9672-2C41E6BFAB31}">
      <dgm:prSet/>
      <dgm:spPr/>
      <dgm:t>
        <a:bodyPr/>
        <a:lstStyle/>
        <a:p>
          <a:pPr algn="ctr"/>
          <a:endParaRPr lang="en-US"/>
        </a:p>
      </dgm:t>
    </dgm:pt>
    <dgm:pt modelId="{04953244-630D-40EE-B75D-B814EAEB6E4B}" type="sibTrans" cxnId="{DD68F65B-9FD5-47CE-9672-2C41E6BFAB31}">
      <dgm:prSet/>
      <dgm:spPr>
        <a:ln w="57150">
          <a:solidFill>
            <a:schemeClr val="accent1"/>
          </a:solidFill>
          <a:headEnd type="none" w="med" len="med"/>
          <a:tailEnd type="triangle" w="med" len="med"/>
        </a:ln>
      </dgm:spPr>
      <dgm:t>
        <a:bodyPr/>
        <a:lstStyle/>
        <a:p>
          <a:pPr algn="ctr"/>
          <a:endParaRPr lang="en-US"/>
        </a:p>
      </dgm:t>
    </dgm:pt>
    <dgm:pt modelId="{83F4C5ED-3ACD-4E22-9E7A-80F376BF7506}">
      <dgm:prSet phldrT="[Text]" custT="1"/>
      <dgm:spPr>
        <a:ln>
          <a:noFill/>
        </a:ln>
      </dgm:spPr>
      <dgm:t>
        <a:bodyPr/>
        <a:lstStyle/>
        <a:p>
          <a:pPr algn="ctr"/>
          <a:r>
            <a:rPr lang="en-US" sz="1600" b="1" dirty="0"/>
            <a:t>Connect creative work entities to related entities</a:t>
          </a:r>
        </a:p>
      </dgm:t>
    </dgm:pt>
    <dgm:pt modelId="{48F73FDF-A947-40A5-8689-79EFE89B4736}" type="parTrans" cxnId="{0CD77E1B-652C-4EFA-9478-DE9A26D84706}">
      <dgm:prSet/>
      <dgm:spPr/>
      <dgm:t>
        <a:bodyPr/>
        <a:lstStyle/>
        <a:p>
          <a:pPr algn="ctr"/>
          <a:endParaRPr lang="en-US"/>
        </a:p>
      </dgm:t>
    </dgm:pt>
    <dgm:pt modelId="{F1E09D20-7521-49B6-9006-C58D0C95174E}" type="sibTrans" cxnId="{0CD77E1B-652C-4EFA-9478-DE9A26D84706}">
      <dgm:prSet/>
      <dgm:spPr>
        <a:ln w="57150">
          <a:solidFill>
            <a:schemeClr val="accent1"/>
          </a:solidFill>
          <a:headEnd type="none" w="med" len="med"/>
          <a:tailEnd type="triangle" w="med" len="med"/>
        </a:ln>
      </dgm:spPr>
      <dgm:t>
        <a:bodyPr/>
        <a:lstStyle/>
        <a:p>
          <a:pPr algn="ctr"/>
          <a:endParaRPr lang="en-US"/>
        </a:p>
      </dgm:t>
    </dgm:pt>
    <dgm:pt modelId="{B6BA03A6-16C2-4039-B236-BAFC4464CD60}">
      <dgm:prSet phldrT="[Text]" custT="1"/>
      <dgm:spPr>
        <a:ln>
          <a:noFill/>
        </a:ln>
      </dgm:spPr>
      <dgm:t>
        <a:bodyPr/>
        <a:lstStyle/>
        <a:p>
          <a:pPr algn="ctr"/>
          <a:r>
            <a:rPr lang="en-US" sz="1600" b="1" dirty="0"/>
            <a:t>Download Metadata</a:t>
          </a:r>
        </a:p>
        <a:p>
          <a:pPr algn="ctr"/>
          <a:r>
            <a:rPr lang="en-US" sz="1200" dirty="0"/>
            <a:t>from </a:t>
          </a:r>
          <a:r>
            <a:rPr lang="en-US" sz="1200" dirty="0" err="1"/>
            <a:t>CONTENTdm</a:t>
          </a:r>
          <a:endParaRPr lang="en-US" sz="1200" dirty="0"/>
        </a:p>
      </dgm:t>
    </dgm:pt>
    <dgm:pt modelId="{FD8A7B9C-2C6E-41EC-9D9F-D5199916A527}" type="parTrans" cxnId="{9AB5CF6B-76E0-41B7-86D4-C5D3D1837963}">
      <dgm:prSet/>
      <dgm:spPr/>
      <dgm:t>
        <a:bodyPr/>
        <a:lstStyle/>
        <a:p>
          <a:pPr algn="ctr"/>
          <a:endParaRPr lang="en-US"/>
        </a:p>
      </dgm:t>
    </dgm:pt>
    <dgm:pt modelId="{AD838A1F-DDA9-4D0C-B0BB-FE1B6A08ACF3}" type="sibTrans" cxnId="{9AB5CF6B-76E0-41B7-86D4-C5D3D1837963}">
      <dgm:prSet/>
      <dgm:spPr>
        <a:ln w="57150">
          <a:solidFill>
            <a:schemeClr val="accent1"/>
          </a:solidFill>
          <a:headEnd type="none" w="med" len="med"/>
          <a:tailEnd type="triangle" w="med" len="med"/>
        </a:ln>
      </dgm:spPr>
      <dgm:t>
        <a:bodyPr/>
        <a:lstStyle/>
        <a:p>
          <a:pPr algn="ctr"/>
          <a:endParaRPr lang="en-US"/>
        </a:p>
      </dgm:t>
    </dgm:pt>
    <dgm:pt modelId="{7E6604AB-C61D-49C3-8BE7-09A715659678}">
      <dgm:prSet phldrT="[Text]" custT="1"/>
      <dgm:spPr>
        <a:solidFill>
          <a:schemeClr val="accent5"/>
        </a:solidFill>
        <a:ln>
          <a:noFill/>
        </a:ln>
      </dgm:spPr>
      <dgm:t>
        <a:bodyPr/>
        <a:lstStyle/>
        <a:p>
          <a:pPr algn="ctr"/>
          <a:r>
            <a:rPr lang="en-US" sz="1600" b="1" dirty="0"/>
            <a:t>Review the </a:t>
          </a:r>
          <a:r>
            <a:rPr lang="en-US" sz="1600" b="1" dirty="0" err="1"/>
            <a:t>Wikibase</a:t>
          </a:r>
          <a:r>
            <a:rPr lang="en-US" sz="1600" b="1" dirty="0"/>
            <a:t> entities </a:t>
          </a:r>
        </a:p>
        <a:p>
          <a:pPr algn="ctr"/>
          <a:r>
            <a:rPr lang="en-US" sz="1200" dirty="0"/>
            <a:t>for quality enhancement and visualization opportunities</a:t>
          </a:r>
        </a:p>
      </dgm:t>
    </dgm:pt>
    <dgm:pt modelId="{DF66F0AC-DE4A-4948-9267-0646EB201D2F}" type="parTrans" cxnId="{63CF8720-7B7D-4FE2-BC37-A0CB7D9D290F}">
      <dgm:prSet/>
      <dgm:spPr/>
      <dgm:t>
        <a:bodyPr/>
        <a:lstStyle/>
        <a:p>
          <a:pPr algn="ctr"/>
          <a:endParaRPr lang="en-US"/>
        </a:p>
      </dgm:t>
    </dgm:pt>
    <dgm:pt modelId="{20646620-CF58-49B2-B54A-04DAA27BB1BC}" type="sibTrans" cxnId="{63CF8720-7B7D-4FE2-BC37-A0CB7D9D290F}">
      <dgm:prSet/>
      <dgm:spPr>
        <a:ln w="57150">
          <a:solidFill>
            <a:schemeClr val="accent5"/>
          </a:solidFill>
          <a:headEnd type="none" w="med" len="med"/>
          <a:tailEnd type="triangle" w="med" len="med"/>
        </a:ln>
      </dgm:spPr>
      <dgm:t>
        <a:bodyPr/>
        <a:lstStyle/>
        <a:p>
          <a:pPr algn="ctr"/>
          <a:endParaRPr lang="en-US"/>
        </a:p>
      </dgm:t>
    </dgm:pt>
    <dgm:pt modelId="{5C2844EE-E83B-4F8F-BE18-BFE84081D247}">
      <dgm:prSet phldrT="[Text]" custT="1"/>
      <dgm:spPr>
        <a:solidFill>
          <a:schemeClr val="accent5"/>
        </a:solidFill>
        <a:ln>
          <a:noFill/>
        </a:ln>
      </dgm:spPr>
      <dgm:t>
        <a:bodyPr/>
        <a:lstStyle/>
        <a:p>
          <a:pPr algn="ctr"/>
          <a:r>
            <a:rPr lang="en-US" sz="1600" b="1" dirty="0"/>
            <a:t>Add context to the </a:t>
          </a:r>
          <a:r>
            <a:rPr lang="en-US" sz="1600" b="1" dirty="0" err="1"/>
            <a:t>CONTENTdm</a:t>
          </a:r>
          <a:r>
            <a:rPr lang="en-US" sz="1600" b="1" dirty="0"/>
            <a:t> UI</a:t>
          </a:r>
        </a:p>
        <a:p>
          <a:pPr algn="ctr"/>
          <a:r>
            <a:rPr lang="en-US" sz="1200" dirty="0"/>
            <a:t>using </a:t>
          </a:r>
          <a:r>
            <a:rPr lang="en-US" sz="1200" dirty="0" err="1"/>
            <a:t>Javascript</a:t>
          </a:r>
          <a:r>
            <a:rPr lang="en-US" sz="1200" dirty="0"/>
            <a:t> plug-ins and </a:t>
          </a:r>
          <a:r>
            <a:rPr lang="en-US" sz="1200" dirty="0" err="1"/>
            <a:t>Wikibase</a:t>
          </a:r>
          <a:r>
            <a:rPr lang="en-US" sz="1200" dirty="0"/>
            <a:t> data</a:t>
          </a:r>
        </a:p>
      </dgm:t>
    </dgm:pt>
    <dgm:pt modelId="{2550C00F-68D5-4ED1-9930-B220CB33D544}" type="parTrans" cxnId="{DFB9027A-A1BB-4460-9F88-7D3CE6CD9B22}">
      <dgm:prSet/>
      <dgm:spPr/>
      <dgm:t>
        <a:bodyPr/>
        <a:lstStyle/>
        <a:p>
          <a:pPr algn="ctr"/>
          <a:endParaRPr lang="en-US"/>
        </a:p>
      </dgm:t>
    </dgm:pt>
    <dgm:pt modelId="{F576EAAE-599F-4286-ABE7-DE0DA4352348}" type="sibTrans" cxnId="{DFB9027A-A1BB-4460-9F88-7D3CE6CD9B22}">
      <dgm:prSet/>
      <dgm:spPr/>
      <dgm:t>
        <a:bodyPr/>
        <a:lstStyle/>
        <a:p>
          <a:pPr algn="ctr"/>
          <a:endParaRPr lang="en-US"/>
        </a:p>
      </dgm:t>
    </dgm:pt>
    <dgm:pt modelId="{55BAD563-A9B9-4DBB-A75D-74D255C1A6F5}" type="pres">
      <dgm:prSet presAssocID="{3353A61C-6AB0-4AB9-83B9-AFBF05956366}" presName="Name0" presStyleCnt="0">
        <dgm:presLayoutVars>
          <dgm:dir/>
          <dgm:resizeHandles val="exact"/>
        </dgm:presLayoutVars>
      </dgm:prSet>
      <dgm:spPr/>
    </dgm:pt>
    <dgm:pt modelId="{CDE7D69C-396C-41C4-8B21-4D501D29920A}" type="pres">
      <dgm:prSet presAssocID="{0269CB43-DF6E-4BC7-A720-342BF461D900}" presName="node" presStyleLbl="node1" presStyleIdx="0" presStyleCnt="11">
        <dgm:presLayoutVars>
          <dgm:bulletEnabled val="1"/>
        </dgm:presLayoutVars>
      </dgm:prSet>
      <dgm:spPr/>
    </dgm:pt>
    <dgm:pt modelId="{51197EAE-A8F5-40F5-80C1-0A9FF7F6599B}" type="pres">
      <dgm:prSet presAssocID="{F9CEC62F-BE64-41E8-8387-400A9B77E716}" presName="sibTrans" presStyleLbl="sibTrans1D1" presStyleIdx="0" presStyleCnt="10"/>
      <dgm:spPr/>
    </dgm:pt>
    <dgm:pt modelId="{02B0C943-13B7-45CC-A634-A3BB4A0819CC}" type="pres">
      <dgm:prSet presAssocID="{F9CEC62F-BE64-41E8-8387-400A9B77E716}" presName="connectorText" presStyleLbl="sibTrans1D1" presStyleIdx="0" presStyleCnt="10"/>
      <dgm:spPr/>
    </dgm:pt>
    <dgm:pt modelId="{C7B2BE1D-3712-4C6F-948D-D97F568A23D6}" type="pres">
      <dgm:prSet presAssocID="{B6BA03A6-16C2-4039-B236-BAFC4464CD60}" presName="node" presStyleLbl="node1" presStyleIdx="1" presStyleCnt="11">
        <dgm:presLayoutVars>
          <dgm:bulletEnabled val="1"/>
        </dgm:presLayoutVars>
      </dgm:prSet>
      <dgm:spPr/>
    </dgm:pt>
    <dgm:pt modelId="{E15C5D84-DBEC-4927-BF7C-04E0665C8C3C}" type="pres">
      <dgm:prSet presAssocID="{AD838A1F-DDA9-4D0C-B0BB-FE1B6A08ACF3}" presName="sibTrans" presStyleLbl="sibTrans1D1" presStyleIdx="1" presStyleCnt="10"/>
      <dgm:spPr/>
    </dgm:pt>
    <dgm:pt modelId="{E51F8120-B1C3-4624-B2FA-D4B6D9653B13}" type="pres">
      <dgm:prSet presAssocID="{AD838A1F-DDA9-4D0C-B0BB-FE1B6A08ACF3}" presName="connectorText" presStyleLbl="sibTrans1D1" presStyleIdx="1" presStyleCnt="10"/>
      <dgm:spPr/>
    </dgm:pt>
    <dgm:pt modelId="{B44EF323-0556-47F8-B935-4B940EA2D650}" type="pres">
      <dgm:prSet presAssocID="{249C7129-AC59-4A5C-ADA7-F622DFE61EFC}" presName="node" presStyleLbl="node1" presStyleIdx="2" presStyleCnt="11">
        <dgm:presLayoutVars>
          <dgm:bulletEnabled val="1"/>
        </dgm:presLayoutVars>
      </dgm:prSet>
      <dgm:spPr/>
    </dgm:pt>
    <dgm:pt modelId="{AF489414-9E66-4CAA-941C-8D31E7ACCDD7}" type="pres">
      <dgm:prSet presAssocID="{F46F0AA6-3C16-4E32-B453-C7DA2E1C6CD3}" presName="sibTrans" presStyleLbl="sibTrans1D1" presStyleIdx="2" presStyleCnt="10"/>
      <dgm:spPr/>
    </dgm:pt>
    <dgm:pt modelId="{EF471142-DF2C-421C-A886-F44AF7247A6D}" type="pres">
      <dgm:prSet presAssocID="{F46F0AA6-3C16-4E32-B453-C7DA2E1C6CD3}" presName="connectorText" presStyleLbl="sibTrans1D1" presStyleIdx="2" presStyleCnt="10"/>
      <dgm:spPr/>
    </dgm:pt>
    <dgm:pt modelId="{1A105554-C920-4495-AF61-EBD6A67A8E7C}" type="pres">
      <dgm:prSet presAssocID="{7A677C33-6CC5-46E0-AE9F-E3501365F74A}" presName="node" presStyleLbl="node1" presStyleIdx="3" presStyleCnt="11">
        <dgm:presLayoutVars>
          <dgm:bulletEnabled val="1"/>
        </dgm:presLayoutVars>
      </dgm:prSet>
      <dgm:spPr/>
    </dgm:pt>
    <dgm:pt modelId="{9FA69524-A073-4EBB-BB3B-FF41E50A03DE}" type="pres">
      <dgm:prSet presAssocID="{9B313E0C-D172-4270-B587-F1173B7BAD5C}" presName="sibTrans" presStyleLbl="sibTrans1D1" presStyleIdx="3" presStyleCnt="10"/>
      <dgm:spPr/>
    </dgm:pt>
    <dgm:pt modelId="{A825A05A-5992-4357-83A1-E3028E429398}" type="pres">
      <dgm:prSet presAssocID="{9B313E0C-D172-4270-B587-F1173B7BAD5C}" presName="connectorText" presStyleLbl="sibTrans1D1" presStyleIdx="3" presStyleCnt="10"/>
      <dgm:spPr/>
    </dgm:pt>
    <dgm:pt modelId="{4E7623E1-EDC1-4EDB-AF48-86EED89C88FE}" type="pres">
      <dgm:prSet presAssocID="{F861ECD7-FBA8-40AF-B151-D5FF529FFD9E}" presName="node" presStyleLbl="node1" presStyleIdx="4" presStyleCnt="11">
        <dgm:presLayoutVars>
          <dgm:bulletEnabled val="1"/>
        </dgm:presLayoutVars>
      </dgm:prSet>
      <dgm:spPr/>
    </dgm:pt>
    <dgm:pt modelId="{8A636426-DE42-436B-B74C-2D27C038FA52}" type="pres">
      <dgm:prSet presAssocID="{CC007CB2-6916-4C2A-A0CE-340CCC7BD2FF}" presName="sibTrans" presStyleLbl="sibTrans1D1" presStyleIdx="4" presStyleCnt="10"/>
      <dgm:spPr/>
    </dgm:pt>
    <dgm:pt modelId="{5CDEC4D0-EB73-4A42-A020-8EC2E98B5863}" type="pres">
      <dgm:prSet presAssocID="{CC007CB2-6916-4C2A-A0CE-340CCC7BD2FF}" presName="connectorText" presStyleLbl="sibTrans1D1" presStyleIdx="4" presStyleCnt="10"/>
      <dgm:spPr/>
    </dgm:pt>
    <dgm:pt modelId="{3E67AEF6-AF9C-4216-8CDA-4DC943E8125C}" type="pres">
      <dgm:prSet presAssocID="{1DE73509-E9CA-4E1C-8503-41003774F8C2}" presName="node" presStyleLbl="node1" presStyleIdx="5" presStyleCnt="11">
        <dgm:presLayoutVars>
          <dgm:bulletEnabled val="1"/>
        </dgm:presLayoutVars>
      </dgm:prSet>
      <dgm:spPr/>
    </dgm:pt>
    <dgm:pt modelId="{2C90A2B3-7160-498F-B117-CA69531192FE}" type="pres">
      <dgm:prSet presAssocID="{04B5E01C-F745-4737-8223-7EE1C15EC7C1}" presName="sibTrans" presStyleLbl="sibTrans1D1" presStyleIdx="5" presStyleCnt="10"/>
      <dgm:spPr/>
    </dgm:pt>
    <dgm:pt modelId="{21CB098D-63D8-4DFF-A3CF-57606E81DCA0}" type="pres">
      <dgm:prSet presAssocID="{04B5E01C-F745-4737-8223-7EE1C15EC7C1}" presName="connectorText" presStyleLbl="sibTrans1D1" presStyleIdx="5" presStyleCnt="10"/>
      <dgm:spPr/>
    </dgm:pt>
    <dgm:pt modelId="{D9B007FA-13A8-465C-A531-F992C1E872F1}" type="pres">
      <dgm:prSet presAssocID="{995F5A99-1717-4A82-AA17-B211AA05F567}" presName="node" presStyleLbl="node1" presStyleIdx="6" presStyleCnt="11">
        <dgm:presLayoutVars>
          <dgm:bulletEnabled val="1"/>
        </dgm:presLayoutVars>
      </dgm:prSet>
      <dgm:spPr/>
    </dgm:pt>
    <dgm:pt modelId="{AE9E5756-A921-4739-A6BD-2D4F07E9C978}" type="pres">
      <dgm:prSet presAssocID="{D73A9403-4647-40A7-AF97-F088AF1C110A}" presName="sibTrans" presStyleLbl="sibTrans1D1" presStyleIdx="6" presStyleCnt="10"/>
      <dgm:spPr/>
    </dgm:pt>
    <dgm:pt modelId="{ED90C857-1268-4B58-B5C5-936861093F3B}" type="pres">
      <dgm:prSet presAssocID="{D73A9403-4647-40A7-AF97-F088AF1C110A}" presName="connectorText" presStyleLbl="sibTrans1D1" presStyleIdx="6" presStyleCnt="10"/>
      <dgm:spPr/>
    </dgm:pt>
    <dgm:pt modelId="{1E920C5E-D1D6-4F3C-8FDA-136EFDA156D4}" type="pres">
      <dgm:prSet presAssocID="{4EF7F64C-1DC4-49D2-9658-F636078C8AD0}" presName="node" presStyleLbl="node1" presStyleIdx="7" presStyleCnt="11">
        <dgm:presLayoutVars>
          <dgm:bulletEnabled val="1"/>
        </dgm:presLayoutVars>
      </dgm:prSet>
      <dgm:spPr/>
    </dgm:pt>
    <dgm:pt modelId="{268F3286-52ED-452B-9E1A-CA8A3F6C1FD8}" type="pres">
      <dgm:prSet presAssocID="{04953244-630D-40EE-B75D-B814EAEB6E4B}" presName="sibTrans" presStyleLbl="sibTrans1D1" presStyleIdx="7" presStyleCnt="10"/>
      <dgm:spPr/>
    </dgm:pt>
    <dgm:pt modelId="{A89B5572-5D8F-4D0F-9185-8B7AF3BFB31F}" type="pres">
      <dgm:prSet presAssocID="{04953244-630D-40EE-B75D-B814EAEB6E4B}" presName="connectorText" presStyleLbl="sibTrans1D1" presStyleIdx="7" presStyleCnt="10"/>
      <dgm:spPr/>
    </dgm:pt>
    <dgm:pt modelId="{AAD955C3-E439-4EEA-B9EE-459A0C89E2AB}" type="pres">
      <dgm:prSet presAssocID="{83F4C5ED-3ACD-4E22-9E7A-80F376BF7506}" presName="node" presStyleLbl="node1" presStyleIdx="8" presStyleCnt="11">
        <dgm:presLayoutVars>
          <dgm:bulletEnabled val="1"/>
        </dgm:presLayoutVars>
      </dgm:prSet>
      <dgm:spPr/>
    </dgm:pt>
    <dgm:pt modelId="{4657A641-4F87-4BD8-AF18-BC8EDE434E02}" type="pres">
      <dgm:prSet presAssocID="{F1E09D20-7521-49B6-9006-C58D0C95174E}" presName="sibTrans" presStyleLbl="sibTrans1D1" presStyleIdx="8" presStyleCnt="10"/>
      <dgm:spPr/>
    </dgm:pt>
    <dgm:pt modelId="{76EF5714-A401-4ADF-8FBD-31E3D9053E56}" type="pres">
      <dgm:prSet presAssocID="{F1E09D20-7521-49B6-9006-C58D0C95174E}" presName="connectorText" presStyleLbl="sibTrans1D1" presStyleIdx="8" presStyleCnt="10"/>
      <dgm:spPr/>
    </dgm:pt>
    <dgm:pt modelId="{E7AE2927-4537-476A-BED8-54E515A9EE0C}" type="pres">
      <dgm:prSet presAssocID="{7E6604AB-C61D-49C3-8BE7-09A715659678}" presName="node" presStyleLbl="node1" presStyleIdx="9" presStyleCnt="11">
        <dgm:presLayoutVars>
          <dgm:bulletEnabled val="1"/>
        </dgm:presLayoutVars>
      </dgm:prSet>
      <dgm:spPr/>
    </dgm:pt>
    <dgm:pt modelId="{28DDA661-471F-436E-A255-89920D0EDF34}" type="pres">
      <dgm:prSet presAssocID="{20646620-CF58-49B2-B54A-04DAA27BB1BC}" presName="sibTrans" presStyleLbl="sibTrans1D1" presStyleIdx="9" presStyleCnt="10"/>
      <dgm:spPr/>
    </dgm:pt>
    <dgm:pt modelId="{FFDA5BFA-C129-48C5-BA70-CD57283DA8D9}" type="pres">
      <dgm:prSet presAssocID="{20646620-CF58-49B2-B54A-04DAA27BB1BC}" presName="connectorText" presStyleLbl="sibTrans1D1" presStyleIdx="9" presStyleCnt="10"/>
      <dgm:spPr/>
    </dgm:pt>
    <dgm:pt modelId="{AFFD27CD-9B06-42E8-8037-919D3E14046B}" type="pres">
      <dgm:prSet presAssocID="{5C2844EE-E83B-4F8F-BE18-BFE84081D247}" presName="node" presStyleLbl="node1" presStyleIdx="10" presStyleCnt="11">
        <dgm:presLayoutVars>
          <dgm:bulletEnabled val="1"/>
        </dgm:presLayoutVars>
      </dgm:prSet>
      <dgm:spPr/>
    </dgm:pt>
  </dgm:ptLst>
  <dgm:cxnLst>
    <dgm:cxn modelId="{CC1DB503-29AA-482C-8914-D00B1415A118}" type="presOf" srcId="{0269CB43-DF6E-4BC7-A720-342BF461D900}" destId="{CDE7D69C-396C-41C4-8B21-4D501D29920A}" srcOrd="0" destOrd="0" presId="urn:microsoft.com/office/officeart/2005/8/layout/bProcess3"/>
    <dgm:cxn modelId="{6BA95605-010F-4368-AE75-282BE56EE8A9}" type="presOf" srcId="{1DE73509-E9CA-4E1C-8503-41003774F8C2}" destId="{3E67AEF6-AF9C-4216-8CDA-4DC943E8125C}" srcOrd="0" destOrd="0" presId="urn:microsoft.com/office/officeart/2005/8/layout/bProcess3"/>
    <dgm:cxn modelId="{58839709-ABC5-4A79-AA06-65D9A114B294}" type="presOf" srcId="{F46F0AA6-3C16-4E32-B453-C7DA2E1C6CD3}" destId="{EF471142-DF2C-421C-A886-F44AF7247A6D}" srcOrd="1" destOrd="0" presId="urn:microsoft.com/office/officeart/2005/8/layout/bProcess3"/>
    <dgm:cxn modelId="{D55C420A-0491-41AE-A1FB-F82BEFC95E75}" type="presOf" srcId="{D73A9403-4647-40A7-AF97-F088AF1C110A}" destId="{AE9E5756-A921-4739-A6BD-2D4F07E9C978}" srcOrd="0" destOrd="0" presId="urn:microsoft.com/office/officeart/2005/8/layout/bProcess3"/>
    <dgm:cxn modelId="{1AE9820B-B6A6-438E-B1A1-DFAD95F3B96B}" type="presOf" srcId="{20646620-CF58-49B2-B54A-04DAA27BB1BC}" destId="{FFDA5BFA-C129-48C5-BA70-CD57283DA8D9}" srcOrd="1" destOrd="0" presId="urn:microsoft.com/office/officeart/2005/8/layout/bProcess3"/>
    <dgm:cxn modelId="{C7AF2812-0A80-485B-9F91-D7A105BB5CDC}" srcId="{3353A61C-6AB0-4AB9-83B9-AFBF05956366}" destId="{1DE73509-E9CA-4E1C-8503-41003774F8C2}" srcOrd="5" destOrd="0" parTransId="{4EEB1A38-D122-4B75-A2B9-75F14921E8C4}" sibTransId="{04B5E01C-F745-4737-8223-7EE1C15EC7C1}"/>
    <dgm:cxn modelId="{04796913-F9AA-4AFF-9B9B-918D1A99575A}" srcId="{3353A61C-6AB0-4AB9-83B9-AFBF05956366}" destId="{0269CB43-DF6E-4BC7-A720-342BF461D900}" srcOrd="0" destOrd="0" parTransId="{0C629612-4229-432D-A117-39342102C81E}" sibTransId="{F9CEC62F-BE64-41E8-8387-400A9B77E716}"/>
    <dgm:cxn modelId="{0CD77E1B-652C-4EFA-9478-DE9A26D84706}" srcId="{3353A61C-6AB0-4AB9-83B9-AFBF05956366}" destId="{83F4C5ED-3ACD-4E22-9E7A-80F376BF7506}" srcOrd="8" destOrd="0" parTransId="{48F73FDF-A947-40A5-8689-79EFE89B4736}" sibTransId="{F1E09D20-7521-49B6-9006-C58D0C95174E}"/>
    <dgm:cxn modelId="{8A6DB71D-1558-4289-A8B8-6A8B5E6C57B0}" type="presOf" srcId="{7E6604AB-C61D-49C3-8BE7-09A715659678}" destId="{E7AE2927-4537-476A-BED8-54E515A9EE0C}" srcOrd="0" destOrd="0" presId="urn:microsoft.com/office/officeart/2005/8/layout/bProcess3"/>
    <dgm:cxn modelId="{63CF8720-7B7D-4FE2-BC37-A0CB7D9D290F}" srcId="{3353A61C-6AB0-4AB9-83B9-AFBF05956366}" destId="{7E6604AB-C61D-49C3-8BE7-09A715659678}" srcOrd="9" destOrd="0" parTransId="{DF66F0AC-DE4A-4948-9267-0646EB201D2F}" sibTransId="{20646620-CF58-49B2-B54A-04DAA27BB1BC}"/>
    <dgm:cxn modelId="{BADDCF21-3246-4AB7-93E4-679F4F84D502}" type="presOf" srcId="{F46F0AA6-3C16-4E32-B453-C7DA2E1C6CD3}" destId="{AF489414-9E66-4CAA-941C-8D31E7ACCDD7}" srcOrd="0" destOrd="0" presId="urn:microsoft.com/office/officeart/2005/8/layout/bProcess3"/>
    <dgm:cxn modelId="{34CDB626-BEFD-41A2-A108-93DE7C33A47A}" type="presOf" srcId="{7A677C33-6CC5-46E0-AE9F-E3501365F74A}" destId="{1A105554-C920-4495-AF61-EBD6A67A8E7C}" srcOrd="0" destOrd="0" presId="urn:microsoft.com/office/officeart/2005/8/layout/bProcess3"/>
    <dgm:cxn modelId="{F1B6262A-E80D-46D3-821F-320D92A6AAFB}" type="presOf" srcId="{3353A61C-6AB0-4AB9-83B9-AFBF05956366}" destId="{55BAD563-A9B9-4DBB-A75D-74D255C1A6F5}" srcOrd="0" destOrd="0" presId="urn:microsoft.com/office/officeart/2005/8/layout/bProcess3"/>
    <dgm:cxn modelId="{4975B52B-CBFF-4DE8-8013-439646872611}" type="presOf" srcId="{F9CEC62F-BE64-41E8-8387-400A9B77E716}" destId="{02B0C943-13B7-45CC-A634-A3BB4A0819CC}" srcOrd="1" destOrd="0" presId="urn:microsoft.com/office/officeart/2005/8/layout/bProcess3"/>
    <dgm:cxn modelId="{FF9BCF31-C9F2-4545-AA7A-AE9558027537}" type="presOf" srcId="{CC007CB2-6916-4C2A-A0CE-340CCC7BD2FF}" destId="{5CDEC4D0-EB73-4A42-A020-8EC2E98B5863}" srcOrd="1" destOrd="0" presId="urn:microsoft.com/office/officeart/2005/8/layout/bProcess3"/>
    <dgm:cxn modelId="{5596683B-DEBF-4022-AB4C-26191601DAB6}" type="presOf" srcId="{AD838A1F-DDA9-4D0C-B0BB-FE1B6A08ACF3}" destId="{E51F8120-B1C3-4624-B2FA-D4B6D9653B13}" srcOrd="1" destOrd="0" presId="urn:microsoft.com/office/officeart/2005/8/layout/bProcess3"/>
    <dgm:cxn modelId="{1F6E9F42-1630-4716-BF1D-01856782818F}" type="presOf" srcId="{04B5E01C-F745-4737-8223-7EE1C15EC7C1}" destId="{21CB098D-63D8-4DFF-A3CF-57606E81DCA0}" srcOrd="1" destOrd="0" presId="urn:microsoft.com/office/officeart/2005/8/layout/bProcess3"/>
    <dgm:cxn modelId="{4D0D1E4B-AA64-4149-84A4-4C301E15F8F3}" type="presOf" srcId="{D73A9403-4647-40A7-AF97-F088AF1C110A}" destId="{ED90C857-1268-4B58-B5C5-936861093F3B}" srcOrd="1" destOrd="0" presId="urn:microsoft.com/office/officeart/2005/8/layout/bProcess3"/>
    <dgm:cxn modelId="{BCC4CD50-5BF9-4D2D-AAF9-EE11A75CAAAB}" srcId="{3353A61C-6AB0-4AB9-83B9-AFBF05956366}" destId="{7A677C33-6CC5-46E0-AE9F-E3501365F74A}" srcOrd="3" destOrd="0" parTransId="{4D9C16ED-A612-4E88-8F75-F2446AE3E01E}" sibTransId="{9B313E0C-D172-4270-B587-F1173B7BAD5C}"/>
    <dgm:cxn modelId="{AB922E52-13F0-4ADA-B989-079C31A57478}" type="presOf" srcId="{83F4C5ED-3ACD-4E22-9E7A-80F376BF7506}" destId="{AAD955C3-E439-4EEA-B9EE-459A0C89E2AB}" srcOrd="0" destOrd="0" presId="urn:microsoft.com/office/officeart/2005/8/layout/bProcess3"/>
    <dgm:cxn modelId="{41261554-FE4E-4371-8118-4957CCA4AD52}" type="presOf" srcId="{20646620-CF58-49B2-B54A-04DAA27BB1BC}" destId="{28DDA661-471F-436E-A255-89920D0EDF34}" srcOrd="0" destOrd="0" presId="urn:microsoft.com/office/officeart/2005/8/layout/bProcess3"/>
    <dgm:cxn modelId="{7CCBBD58-DE75-4CBA-9B4F-FEF21DDFDCB2}" type="presOf" srcId="{9B313E0C-D172-4270-B587-F1173B7BAD5C}" destId="{9FA69524-A073-4EBB-BB3B-FF41E50A03DE}" srcOrd="0" destOrd="0" presId="urn:microsoft.com/office/officeart/2005/8/layout/bProcess3"/>
    <dgm:cxn modelId="{DD68F65B-9FD5-47CE-9672-2C41E6BFAB31}" srcId="{3353A61C-6AB0-4AB9-83B9-AFBF05956366}" destId="{4EF7F64C-1DC4-49D2-9658-F636078C8AD0}" srcOrd="7" destOrd="0" parTransId="{2FFEB0E7-9281-4A22-B99D-ADABB8D9A935}" sibTransId="{04953244-630D-40EE-B75D-B814EAEB6E4B}"/>
    <dgm:cxn modelId="{E94A875C-F907-4666-AF06-99E3D2B2E703}" type="presOf" srcId="{995F5A99-1717-4A82-AA17-B211AA05F567}" destId="{D9B007FA-13A8-465C-A531-F992C1E872F1}" srcOrd="0" destOrd="0" presId="urn:microsoft.com/office/officeart/2005/8/layout/bProcess3"/>
    <dgm:cxn modelId="{A256D567-4051-4F0C-8570-D4B9CB5C5475}" type="presOf" srcId="{F9CEC62F-BE64-41E8-8387-400A9B77E716}" destId="{51197EAE-A8F5-40F5-80C1-0A9FF7F6599B}" srcOrd="0" destOrd="0" presId="urn:microsoft.com/office/officeart/2005/8/layout/bProcess3"/>
    <dgm:cxn modelId="{5D90DD68-B29F-4EAE-B2E0-D8676B037497}" type="presOf" srcId="{F1E09D20-7521-49B6-9006-C58D0C95174E}" destId="{4657A641-4F87-4BD8-AF18-BC8EDE434E02}" srcOrd="0" destOrd="0" presId="urn:microsoft.com/office/officeart/2005/8/layout/bProcess3"/>
    <dgm:cxn modelId="{9AB5CF6B-76E0-41B7-86D4-C5D3D1837963}" srcId="{3353A61C-6AB0-4AB9-83B9-AFBF05956366}" destId="{B6BA03A6-16C2-4039-B236-BAFC4464CD60}" srcOrd="1" destOrd="0" parTransId="{FD8A7B9C-2C6E-41EC-9D9F-D5199916A527}" sibTransId="{AD838A1F-DDA9-4D0C-B0BB-FE1B6A08ACF3}"/>
    <dgm:cxn modelId="{C7F3436D-17DD-4FE6-93FA-7B6DEA06EAAF}" type="presOf" srcId="{F861ECD7-FBA8-40AF-B151-D5FF529FFD9E}" destId="{4E7623E1-EDC1-4EDB-AF48-86EED89C88FE}" srcOrd="0" destOrd="0" presId="urn:microsoft.com/office/officeart/2005/8/layout/bProcess3"/>
    <dgm:cxn modelId="{D3D8B976-FB3D-4306-A972-355807F56994}" type="presOf" srcId="{04B5E01C-F745-4737-8223-7EE1C15EC7C1}" destId="{2C90A2B3-7160-498F-B117-CA69531192FE}" srcOrd="0" destOrd="0" presId="urn:microsoft.com/office/officeart/2005/8/layout/bProcess3"/>
    <dgm:cxn modelId="{DFB9027A-A1BB-4460-9F88-7D3CE6CD9B22}" srcId="{3353A61C-6AB0-4AB9-83B9-AFBF05956366}" destId="{5C2844EE-E83B-4F8F-BE18-BFE84081D247}" srcOrd="10" destOrd="0" parTransId="{2550C00F-68D5-4ED1-9930-B220CB33D544}" sibTransId="{F576EAAE-599F-4286-ABE7-DE0DA4352348}"/>
    <dgm:cxn modelId="{1BCD477A-637F-4A06-9CC0-8135A2740466}" type="presOf" srcId="{249C7129-AC59-4A5C-ADA7-F622DFE61EFC}" destId="{B44EF323-0556-47F8-B935-4B940EA2D650}" srcOrd="0" destOrd="0" presId="urn:microsoft.com/office/officeart/2005/8/layout/bProcess3"/>
    <dgm:cxn modelId="{FDBC6980-94E2-456B-B109-62C012DE9366}" type="presOf" srcId="{04953244-630D-40EE-B75D-B814EAEB6E4B}" destId="{268F3286-52ED-452B-9E1A-CA8A3F6C1FD8}" srcOrd="0" destOrd="0" presId="urn:microsoft.com/office/officeart/2005/8/layout/bProcess3"/>
    <dgm:cxn modelId="{8B9A2486-4C35-4F26-8EFA-79A3682EDAFC}" type="presOf" srcId="{F1E09D20-7521-49B6-9006-C58D0C95174E}" destId="{76EF5714-A401-4ADF-8FBD-31E3D9053E56}" srcOrd="1" destOrd="0" presId="urn:microsoft.com/office/officeart/2005/8/layout/bProcess3"/>
    <dgm:cxn modelId="{40531EA1-547E-4100-BD91-2F8C0B497373}" type="presOf" srcId="{9B313E0C-D172-4270-B587-F1173B7BAD5C}" destId="{A825A05A-5992-4357-83A1-E3028E429398}" srcOrd="1" destOrd="0" presId="urn:microsoft.com/office/officeart/2005/8/layout/bProcess3"/>
    <dgm:cxn modelId="{2D1EAEA2-94DF-4A57-A0CE-9C928D69F708}" type="presOf" srcId="{B6BA03A6-16C2-4039-B236-BAFC4464CD60}" destId="{C7B2BE1D-3712-4C6F-948D-D97F568A23D6}" srcOrd="0" destOrd="0" presId="urn:microsoft.com/office/officeart/2005/8/layout/bProcess3"/>
    <dgm:cxn modelId="{7D32F6A5-ED86-4858-B4B1-06A4462B46CD}" type="presOf" srcId="{AD838A1F-DDA9-4D0C-B0BB-FE1B6A08ACF3}" destId="{E15C5D84-DBEC-4927-BF7C-04E0665C8C3C}" srcOrd="0" destOrd="0" presId="urn:microsoft.com/office/officeart/2005/8/layout/bProcess3"/>
    <dgm:cxn modelId="{C08045CA-8D20-4AE2-9162-ABCBE7CB7369}" srcId="{3353A61C-6AB0-4AB9-83B9-AFBF05956366}" destId="{995F5A99-1717-4A82-AA17-B211AA05F567}" srcOrd="6" destOrd="0" parTransId="{4A6A813A-CF22-4788-A816-D991829D7CF7}" sibTransId="{D73A9403-4647-40A7-AF97-F088AF1C110A}"/>
    <dgm:cxn modelId="{501BCED9-D152-46D4-A134-B0CA42152D77}" type="presOf" srcId="{04953244-630D-40EE-B75D-B814EAEB6E4B}" destId="{A89B5572-5D8F-4D0F-9185-8B7AF3BFB31F}" srcOrd="1" destOrd="0" presId="urn:microsoft.com/office/officeart/2005/8/layout/bProcess3"/>
    <dgm:cxn modelId="{FB7806E6-8F7F-499D-8C71-D2A2E4B686F2}" srcId="{3353A61C-6AB0-4AB9-83B9-AFBF05956366}" destId="{F861ECD7-FBA8-40AF-B151-D5FF529FFD9E}" srcOrd="4" destOrd="0" parTransId="{772945B7-649A-4720-ACDD-48215E37C70E}" sibTransId="{CC007CB2-6916-4C2A-A0CE-340CCC7BD2FF}"/>
    <dgm:cxn modelId="{B670AAE6-633E-44C5-ADDF-1A434D1DA5A3}" type="presOf" srcId="{CC007CB2-6916-4C2A-A0CE-340CCC7BD2FF}" destId="{8A636426-DE42-436B-B74C-2D27C038FA52}" srcOrd="0" destOrd="0" presId="urn:microsoft.com/office/officeart/2005/8/layout/bProcess3"/>
    <dgm:cxn modelId="{7AA598E9-B160-4AF6-972E-94E6373774B3}" type="presOf" srcId="{4EF7F64C-1DC4-49D2-9658-F636078C8AD0}" destId="{1E920C5E-D1D6-4F3C-8FDA-136EFDA156D4}" srcOrd="0" destOrd="0" presId="urn:microsoft.com/office/officeart/2005/8/layout/bProcess3"/>
    <dgm:cxn modelId="{756C85F1-8CD4-41E8-9425-361ECDC700A2}" srcId="{3353A61C-6AB0-4AB9-83B9-AFBF05956366}" destId="{249C7129-AC59-4A5C-ADA7-F622DFE61EFC}" srcOrd="2" destOrd="0" parTransId="{47EED879-7273-447D-9C0F-AEEE9A6872DB}" sibTransId="{F46F0AA6-3C16-4E32-B453-C7DA2E1C6CD3}"/>
    <dgm:cxn modelId="{35FEBFFA-C80C-4031-8C91-CDF1FAEF9CE9}" type="presOf" srcId="{5C2844EE-E83B-4F8F-BE18-BFE84081D247}" destId="{AFFD27CD-9B06-42E8-8037-919D3E14046B}" srcOrd="0" destOrd="0" presId="urn:microsoft.com/office/officeart/2005/8/layout/bProcess3"/>
    <dgm:cxn modelId="{2572668E-AF20-47C1-B4EF-1CD4D804D95E}" type="presParOf" srcId="{55BAD563-A9B9-4DBB-A75D-74D255C1A6F5}" destId="{CDE7D69C-396C-41C4-8B21-4D501D29920A}" srcOrd="0" destOrd="0" presId="urn:microsoft.com/office/officeart/2005/8/layout/bProcess3"/>
    <dgm:cxn modelId="{8F36DA51-5449-4D6E-922C-99213CB6CD3E}" type="presParOf" srcId="{55BAD563-A9B9-4DBB-A75D-74D255C1A6F5}" destId="{51197EAE-A8F5-40F5-80C1-0A9FF7F6599B}" srcOrd="1" destOrd="0" presId="urn:microsoft.com/office/officeart/2005/8/layout/bProcess3"/>
    <dgm:cxn modelId="{8EA7B5F0-1FE5-4CFF-A74E-1CF581EB605C}" type="presParOf" srcId="{51197EAE-A8F5-40F5-80C1-0A9FF7F6599B}" destId="{02B0C943-13B7-45CC-A634-A3BB4A0819CC}" srcOrd="0" destOrd="0" presId="urn:microsoft.com/office/officeart/2005/8/layout/bProcess3"/>
    <dgm:cxn modelId="{BA2E0D67-EF01-48DE-81DF-570F912BA53F}" type="presParOf" srcId="{55BAD563-A9B9-4DBB-A75D-74D255C1A6F5}" destId="{C7B2BE1D-3712-4C6F-948D-D97F568A23D6}" srcOrd="2" destOrd="0" presId="urn:microsoft.com/office/officeart/2005/8/layout/bProcess3"/>
    <dgm:cxn modelId="{E75D5F7B-DF97-4F2A-9F62-1DC06F0CD1CA}" type="presParOf" srcId="{55BAD563-A9B9-4DBB-A75D-74D255C1A6F5}" destId="{E15C5D84-DBEC-4927-BF7C-04E0665C8C3C}" srcOrd="3" destOrd="0" presId="urn:microsoft.com/office/officeart/2005/8/layout/bProcess3"/>
    <dgm:cxn modelId="{5D543840-E62C-4401-BF5B-DD6265CCAFB3}" type="presParOf" srcId="{E15C5D84-DBEC-4927-BF7C-04E0665C8C3C}" destId="{E51F8120-B1C3-4624-B2FA-D4B6D9653B13}" srcOrd="0" destOrd="0" presId="urn:microsoft.com/office/officeart/2005/8/layout/bProcess3"/>
    <dgm:cxn modelId="{5D04DC10-08C1-47AF-A6DC-740F861BC8E4}" type="presParOf" srcId="{55BAD563-A9B9-4DBB-A75D-74D255C1A6F5}" destId="{B44EF323-0556-47F8-B935-4B940EA2D650}" srcOrd="4" destOrd="0" presId="urn:microsoft.com/office/officeart/2005/8/layout/bProcess3"/>
    <dgm:cxn modelId="{D7340225-2451-4936-B811-270CC07DA17D}" type="presParOf" srcId="{55BAD563-A9B9-4DBB-A75D-74D255C1A6F5}" destId="{AF489414-9E66-4CAA-941C-8D31E7ACCDD7}" srcOrd="5" destOrd="0" presId="urn:microsoft.com/office/officeart/2005/8/layout/bProcess3"/>
    <dgm:cxn modelId="{E778966E-3CA8-40C8-A72A-1D5666848689}" type="presParOf" srcId="{AF489414-9E66-4CAA-941C-8D31E7ACCDD7}" destId="{EF471142-DF2C-421C-A886-F44AF7247A6D}" srcOrd="0" destOrd="0" presId="urn:microsoft.com/office/officeart/2005/8/layout/bProcess3"/>
    <dgm:cxn modelId="{68B900FD-90CB-4348-89FD-0FBFB8A64D39}" type="presParOf" srcId="{55BAD563-A9B9-4DBB-A75D-74D255C1A6F5}" destId="{1A105554-C920-4495-AF61-EBD6A67A8E7C}" srcOrd="6" destOrd="0" presId="urn:microsoft.com/office/officeart/2005/8/layout/bProcess3"/>
    <dgm:cxn modelId="{1DAAB8A6-FB85-4728-803E-58ABF06A9831}" type="presParOf" srcId="{55BAD563-A9B9-4DBB-A75D-74D255C1A6F5}" destId="{9FA69524-A073-4EBB-BB3B-FF41E50A03DE}" srcOrd="7" destOrd="0" presId="urn:microsoft.com/office/officeart/2005/8/layout/bProcess3"/>
    <dgm:cxn modelId="{C5B33DE6-6D01-4135-B94F-747AE3C3DCFA}" type="presParOf" srcId="{9FA69524-A073-4EBB-BB3B-FF41E50A03DE}" destId="{A825A05A-5992-4357-83A1-E3028E429398}" srcOrd="0" destOrd="0" presId="urn:microsoft.com/office/officeart/2005/8/layout/bProcess3"/>
    <dgm:cxn modelId="{4AF068A9-692F-4A5C-84D0-E62F06410393}" type="presParOf" srcId="{55BAD563-A9B9-4DBB-A75D-74D255C1A6F5}" destId="{4E7623E1-EDC1-4EDB-AF48-86EED89C88FE}" srcOrd="8" destOrd="0" presId="urn:microsoft.com/office/officeart/2005/8/layout/bProcess3"/>
    <dgm:cxn modelId="{D42A5ABB-B13C-444A-953E-22F85D56B67E}" type="presParOf" srcId="{55BAD563-A9B9-4DBB-A75D-74D255C1A6F5}" destId="{8A636426-DE42-436B-B74C-2D27C038FA52}" srcOrd="9" destOrd="0" presId="urn:microsoft.com/office/officeart/2005/8/layout/bProcess3"/>
    <dgm:cxn modelId="{BB96B20D-0FBD-417A-8B87-08D3D39EAB24}" type="presParOf" srcId="{8A636426-DE42-436B-B74C-2D27C038FA52}" destId="{5CDEC4D0-EB73-4A42-A020-8EC2E98B5863}" srcOrd="0" destOrd="0" presId="urn:microsoft.com/office/officeart/2005/8/layout/bProcess3"/>
    <dgm:cxn modelId="{710DB03E-27BA-4D36-AC96-44E6A1396CDE}" type="presParOf" srcId="{55BAD563-A9B9-4DBB-A75D-74D255C1A6F5}" destId="{3E67AEF6-AF9C-4216-8CDA-4DC943E8125C}" srcOrd="10" destOrd="0" presId="urn:microsoft.com/office/officeart/2005/8/layout/bProcess3"/>
    <dgm:cxn modelId="{D536137D-D611-4F31-88D0-7F08400CC251}" type="presParOf" srcId="{55BAD563-A9B9-4DBB-A75D-74D255C1A6F5}" destId="{2C90A2B3-7160-498F-B117-CA69531192FE}" srcOrd="11" destOrd="0" presId="urn:microsoft.com/office/officeart/2005/8/layout/bProcess3"/>
    <dgm:cxn modelId="{7D3CA081-903F-450D-807A-3D21D379E6D5}" type="presParOf" srcId="{2C90A2B3-7160-498F-B117-CA69531192FE}" destId="{21CB098D-63D8-4DFF-A3CF-57606E81DCA0}" srcOrd="0" destOrd="0" presId="urn:microsoft.com/office/officeart/2005/8/layout/bProcess3"/>
    <dgm:cxn modelId="{DCB43443-AD62-4494-A3C3-47785EB547F1}" type="presParOf" srcId="{55BAD563-A9B9-4DBB-A75D-74D255C1A6F5}" destId="{D9B007FA-13A8-465C-A531-F992C1E872F1}" srcOrd="12" destOrd="0" presId="urn:microsoft.com/office/officeart/2005/8/layout/bProcess3"/>
    <dgm:cxn modelId="{F40F491F-5E33-4774-8640-04D4681BC439}" type="presParOf" srcId="{55BAD563-A9B9-4DBB-A75D-74D255C1A6F5}" destId="{AE9E5756-A921-4739-A6BD-2D4F07E9C978}" srcOrd="13" destOrd="0" presId="urn:microsoft.com/office/officeart/2005/8/layout/bProcess3"/>
    <dgm:cxn modelId="{47D32822-0B22-4A2F-96B4-A31D64950DF2}" type="presParOf" srcId="{AE9E5756-A921-4739-A6BD-2D4F07E9C978}" destId="{ED90C857-1268-4B58-B5C5-936861093F3B}" srcOrd="0" destOrd="0" presId="urn:microsoft.com/office/officeart/2005/8/layout/bProcess3"/>
    <dgm:cxn modelId="{A698BD83-0913-4D61-865B-09968CDFC6B0}" type="presParOf" srcId="{55BAD563-A9B9-4DBB-A75D-74D255C1A6F5}" destId="{1E920C5E-D1D6-4F3C-8FDA-136EFDA156D4}" srcOrd="14" destOrd="0" presId="urn:microsoft.com/office/officeart/2005/8/layout/bProcess3"/>
    <dgm:cxn modelId="{7BDC2F01-E55D-44FA-94F0-ADB1ADF17C16}" type="presParOf" srcId="{55BAD563-A9B9-4DBB-A75D-74D255C1A6F5}" destId="{268F3286-52ED-452B-9E1A-CA8A3F6C1FD8}" srcOrd="15" destOrd="0" presId="urn:microsoft.com/office/officeart/2005/8/layout/bProcess3"/>
    <dgm:cxn modelId="{09A1F0F6-1905-48D5-90D3-3BDCE3CF0307}" type="presParOf" srcId="{268F3286-52ED-452B-9E1A-CA8A3F6C1FD8}" destId="{A89B5572-5D8F-4D0F-9185-8B7AF3BFB31F}" srcOrd="0" destOrd="0" presId="urn:microsoft.com/office/officeart/2005/8/layout/bProcess3"/>
    <dgm:cxn modelId="{2C64E43D-9654-4423-86D6-47A3D474B07C}" type="presParOf" srcId="{55BAD563-A9B9-4DBB-A75D-74D255C1A6F5}" destId="{AAD955C3-E439-4EEA-B9EE-459A0C89E2AB}" srcOrd="16" destOrd="0" presId="urn:microsoft.com/office/officeart/2005/8/layout/bProcess3"/>
    <dgm:cxn modelId="{E8DEE555-4994-458E-82AA-3101A54D39C9}" type="presParOf" srcId="{55BAD563-A9B9-4DBB-A75D-74D255C1A6F5}" destId="{4657A641-4F87-4BD8-AF18-BC8EDE434E02}" srcOrd="17" destOrd="0" presId="urn:microsoft.com/office/officeart/2005/8/layout/bProcess3"/>
    <dgm:cxn modelId="{E9EC71F2-BBAC-4213-B361-F36100FDA660}" type="presParOf" srcId="{4657A641-4F87-4BD8-AF18-BC8EDE434E02}" destId="{76EF5714-A401-4ADF-8FBD-31E3D9053E56}" srcOrd="0" destOrd="0" presId="urn:microsoft.com/office/officeart/2005/8/layout/bProcess3"/>
    <dgm:cxn modelId="{FB52A4A1-7D58-4745-98AD-5A0049AEEC99}" type="presParOf" srcId="{55BAD563-A9B9-4DBB-A75D-74D255C1A6F5}" destId="{E7AE2927-4537-476A-BED8-54E515A9EE0C}" srcOrd="18" destOrd="0" presId="urn:microsoft.com/office/officeart/2005/8/layout/bProcess3"/>
    <dgm:cxn modelId="{833BCF5F-FC6F-4650-B2B6-CBF7953770CA}" type="presParOf" srcId="{55BAD563-A9B9-4DBB-A75D-74D255C1A6F5}" destId="{28DDA661-471F-436E-A255-89920D0EDF34}" srcOrd="19" destOrd="0" presId="urn:microsoft.com/office/officeart/2005/8/layout/bProcess3"/>
    <dgm:cxn modelId="{F8CC0862-391C-4AAB-B3F8-F6C08FEA4B73}" type="presParOf" srcId="{28DDA661-471F-436E-A255-89920D0EDF34}" destId="{FFDA5BFA-C129-48C5-BA70-CD57283DA8D9}" srcOrd="0" destOrd="0" presId="urn:microsoft.com/office/officeart/2005/8/layout/bProcess3"/>
    <dgm:cxn modelId="{15A79408-2160-48FA-868A-64296114D64A}" type="presParOf" srcId="{55BAD563-A9B9-4DBB-A75D-74D255C1A6F5}" destId="{AFFD27CD-9B06-42E8-8037-919D3E14046B}" srcOrd="20" destOrd="0" presId="urn:microsoft.com/office/officeart/2005/8/layout/b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73BDF-DB3F-4B19-AFE4-E3902210C103}">
      <dsp:nvSpPr>
        <dsp:cNvPr id="0" name=""/>
        <dsp:cNvSpPr/>
      </dsp:nvSpPr>
      <dsp:spPr>
        <a:xfrm>
          <a:off x="0" y="2273"/>
          <a:ext cx="11252197" cy="12805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8CC91A-8DDE-4D1A-A286-1B1E594A69EF}">
      <dsp:nvSpPr>
        <dsp:cNvPr id="0" name=""/>
        <dsp:cNvSpPr/>
      </dsp:nvSpPr>
      <dsp:spPr>
        <a:xfrm>
          <a:off x="387376" y="290955"/>
          <a:ext cx="705009" cy="7043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04D7C4-064B-4F74-965B-BFAB09CB01DE}">
      <dsp:nvSpPr>
        <dsp:cNvPr id="0" name=""/>
        <dsp:cNvSpPr/>
      </dsp:nvSpPr>
      <dsp:spPr>
        <a:xfrm>
          <a:off x="1479763" y="2824"/>
          <a:ext cx="9749645" cy="1320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64" tIns="139764" rIns="139764" bIns="139764" numCol="1" spcCol="1270" anchor="ctr" anchorCtr="0">
          <a:noAutofit/>
        </a:bodyPr>
        <a:lstStyle/>
        <a:p>
          <a:pPr marL="0" lvl="0" indent="0" algn="l" defTabSz="1600200">
            <a:lnSpc>
              <a:spcPct val="100000"/>
            </a:lnSpc>
            <a:spcBef>
              <a:spcPct val="0"/>
            </a:spcBef>
            <a:spcAft>
              <a:spcPct val="35000"/>
            </a:spcAft>
            <a:buNone/>
          </a:pPr>
          <a:r>
            <a:rPr lang="en-US" sz="3600" kern="1200" dirty="0" err="1"/>
            <a:t>CONTENTdm</a:t>
          </a:r>
          <a:r>
            <a:rPr lang="en-US" sz="3600" kern="1200" dirty="0"/>
            <a:t> metadata can be harvested</a:t>
          </a:r>
        </a:p>
      </dsp:txBody>
      <dsp:txXfrm>
        <a:off x="1479763" y="2824"/>
        <a:ext cx="9749645" cy="1320602"/>
      </dsp:txXfrm>
    </dsp:sp>
    <dsp:sp modelId="{DEEA2F22-83E3-4FE1-A077-B61D431FEE64}">
      <dsp:nvSpPr>
        <dsp:cNvPr id="0" name=""/>
        <dsp:cNvSpPr/>
      </dsp:nvSpPr>
      <dsp:spPr>
        <a:xfrm>
          <a:off x="0" y="1650170"/>
          <a:ext cx="11252197" cy="12805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6C47A9-40DE-4321-89F9-E41351056871}">
      <dsp:nvSpPr>
        <dsp:cNvPr id="0" name=""/>
        <dsp:cNvSpPr/>
      </dsp:nvSpPr>
      <dsp:spPr>
        <a:xfrm>
          <a:off x="387376" y="1941708"/>
          <a:ext cx="705009" cy="7043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5404D5-5172-469B-9D93-86E3F48D08AA}">
      <dsp:nvSpPr>
        <dsp:cNvPr id="0" name=""/>
        <dsp:cNvSpPr/>
      </dsp:nvSpPr>
      <dsp:spPr>
        <a:xfrm>
          <a:off x="1479763" y="1653576"/>
          <a:ext cx="9749645" cy="1320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64" tIns="139764" rIns="139764" bIns="139764" numCol="1" spcCol="1270" anchor="ctr" anchorCtr="0">
          <a:noAutofit/>
        </a:bodyPr>
        <a:lstStyle/>
        <a:p>
          <a:pPr marL="0" lvl="0" indent="0" algn="l" defTabSz="1600200">
            <a:lnSpc>
              <a:spcPct val="100000"/>
            </a:lnSpc>
            <a:spcBef>
              <a:spcPct val="0"/>
            </a:spcBef>
            <a:spcAft>
              <a:spcPct val="35000"/>
            </a:spcAft>
            <a:buNone/>
          </a:pPr>
          <a:r>
            <a:rPr lang="en-US" sz="3600" kern="1200" err="1"/>
            <a:t>CONTENTdm</a:t>
          </a:r>
          <a:r>
            <a:rPr lang="en-US" sz="3600" kern="1200"/>
            <a:t> discovery is enhanced by aggregation</a:t>
          </a:r>
        </a:p>
      </dsp:txBody>
      <dsp:txXfrm>
        <a:off x="1479763" y="1653576"/>
        <a:ext cx="9749645" cy="1320602"/>
      </dsp:txXfrm>
    </dsp:sp>
    <dsp:sp modelId="{C602DDCA-5324-497C-AD06-35A50D2E42E7}">
      <dsp:nvSpPr>
        <dsp:cNvPr id="0" name=""/>
        <dsp:cNvSpPr/>
      </dsp:nvSpPr>
      <dsp:spPr>
        <a:xfrm>
          <a:off x="0" y="3304329"/>
          <a:ext cx="11252197" cy="12805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462213-4138-490E-A29A-F43B4C4BE005}">
      <dsp:nvSpPr>
        <dsp:cNvPr id="0" name=""/>
        <dsp:cNvSpPr/>
      </dsp:nvSpPr>
      <dsp:spPr>
        <a:xfrm>
          <a:off x="387376" y="3592461"/>
          <a:ext cx="705009" cy="7043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CC287A-C432-4E65-A9AC-D43997E94B84}">
      <dsp:nvSpPr>
        <dsp:cNvPr id="0" name=""/>
        <dsp:cNvSpPr/>
      </dsp:nvSpPr>
      <dsp:spPr>
        <a:xfrm>
          <a:off x="1479763" y="3304329"/>
          <a:ext cx="9749645" cy="1320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64" tIns="139764" rIns="139764" bIns="139764" numCol="1" spcCol="1270" anchor="ctr" anchorCtr="0">
          <a:noAutofit/>
        </a:bodyPr>
        <a:lstStyle/>
        <a:p>
          <a:pPr marL="0" lvl="0" indent="0" algn="l" defTabSz="1600200">
            <a:lnSpc>
              <a:spcPct val="100000"/>
            </a:lnSpc>
            <a:spcBef>
              <a:spcPct val="0"/>
            </a:spcBef>
            <a:spcAft>
              <a:spcPct val="35000"/>
            </a:spcAft>
            <a:buNone/>
          </a:pPr>
          <a:r>
            <a:rPr lang="en-US" sz="3600" kern="1200"/>
            <a:t>Structured, linked data can be derived from </a:t>
          </a:r>
          <a:r>
            <a:rPr lang="en-US" sz="3600" kern="1200" err="1"/>
            <a:t>CONTENTdm</a:t>
          </a:r>
          <a:r>
            <a:rPr lang="en-US" sz="3600" kern="1200"/>
            <a:t> fields mapped to Dublin Core</a:t>
          </a:r>
        </a:p>
      </dsp:txBody>
      <dsp:txXfrm>
        <a:off x="1479763" y="3304329"/>
        <a:ext cx="9749645" cy="1320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9C9BA-25B5-4E71-B346-F5CF2971309C}">
      <dsp:nvSpPr>
        <dsp:cNvPr id="0" name=""/>
        <dsp:cNvSpPr/>
      </dsp:nvSpPr>
      <dsp:spPr>
        <a:xfrm>
          <a:off x="0" y="1910"/>
          <a:ext cx="11252197" cy="9680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91D3F3-1497-4BFF-885F-AA6781BEA884}">
      <dsp:nvSpPr>
        <dsp:cNvPr id="0" name=""/>
        <dsp:cNvSpPr/>
      </dsp:nvSpPr>
      <dsp:spPr>
        <a:xfrm>
          <a:off x="292843" y="219727"/>
          <a:ext cx="532442" cy="5324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8D9AF1-9BEA-4EAA-A26D-F42D404ABB96}">
      <dsp:nvSpPr>
        <dsp:cNvPr id="0" name=""/>
        <dsp:cNvSpPr/>
      </dsp:nvSpPr>
      <dsp:spPr>
        <a:xfrm>
          <a:off x="1118128" y="1910"/>
          <a:ext cx="10134068" cy="96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55" tIns="102455" rIns="102455" bIns="102455" numCol="1" spcCol="1270" anchor="ctr" anchorCtr="0">
          <a:noAutofit/>
        </a:bodyPr>
        <a:lstStyle/>
        <a:p>
          <a:pPr marL="0" lvl="0" indent="0" algn="l" defTabSz="1066800">
            <a:lnSpc>
              <a:spcPct val="100000"/>
            </a:lnSpc>
            <a:spcBef>
              <a:spcPct val="0"/>
            </a:spcBef>
            <a:spcAft>
              <a:spcPct val="35000"/>
            </a:spcAft>
            <a:buNone/>
          </a:pPr>
          <a:r>
            <a:rPr lang="en-US" sz="2400" kern="1200"/>
            <a:t>Aggregation adds value</a:t>
          </a:r>
        </a:p>
      </dsp:txBody>
      <dsp:txXfrm>
        <a:off x="1118128" y="1910"/>
        <a:ext cx="10134068" cy="968076"/>
      </dsp:txXfrm>
    </dsp:sp>
    <dsp:sp modelId="{EF2E25D7-1227-4446-B695-BD314483E3B6}">
      <dsp:nvSpPr>
        <dsp:cNvPr id="0" name=""/>
        <dsp:cNvSpPr/>
      </dsp:nvSpPr>
      <dsp:spPr>
        <a:xfrm>
          <a:off x="0" y="1212005"/>
          <a:ext cx="11252197" cy="9680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21B9D7-B017-4B54-BA68-9E04D01AD560}">
      <dsp:nvSpPr>
        <dsp:cNvPr id="0" name=""/>
        <dsp:cNvSpPr/>
      </dsp:nvSpPr>
      <dsp:spPr>
        <a:xfrm>
          <a:off x="292843" y="1429823"/>
          <a:ext cx="532442" cy="5324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4366F4-616E-4626-B7CC-049211C5FF20}">
      <dsp:nvSpPr>
        <dsp:cNvPr id="0" name=""/>
        <dsp:cNvSpPr/>
      </dsp:nvSpPr>
      <dsp:spPr>
        <a:xfrm>
          <a:off x="1118128" y="1212005"/>
          <a:ext cx="10134068" cy="96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55" tIns="102455" rIns="102455" bIns="102455" numCol="1" spcCol="1270" anchor="ctr" anchorCtr="0">
          <a:noAutofit/>
        </a:bodyPr>
        <a:lstStyle/>
        <a:p>
          <a:pPr marL="0" lvl="0" indent="0" algn="l" defTabSz="1066800">
            <a:lnSpc>
              <a:spcPct val="100000"/>
            </a:lnSpc>
            <a:spcBef>
              <a:spcPct val="0"/>
            </a:spcBef>
            <a:spcAft>
              <a:spcPct val="35000"/>
            </a:spcAft>
            <a:buNone/>
          </a:pPr>
          <a:r>
            <a:rPr lang="en-US" sz="2400" kern="1200"/>
            <a:t>Structured data can be reconciled with existing vocabularies. Quick win: URI-based retrieval, aka authority control for searching</a:t>
          </a:r>
        </a:p>
      </dsp:txBody>
      <dsp:txXfrm>
        <a:off x="1118128" y="1212005"/>
        <a:ext cx="10134068" cy="968076"/>
      </dsp:txXfrm>
    </dsp:sp>
    <dsp:sp modelId="{E2E3B686-F3BC-40CD-A2DC-C899FC73D289}">
      <dsp:nvSpPr>
        <dsp:cNvPr id="0" name=""/>
        <dsp:cNvSpPr/>
      </dsp:nvSpPr>
      <dsp:spPr>
        <a:xfrm>
          <a:off x="0" y="2422101"/>
          <a:ext cx="11252197" cy="9680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3372D2-0AAC-4A4A-B800-6C2171122499}">
      <dsp:nvSpPr>
        <dsp:cNvPr id="0" name=""/>
        <dsp:cNvSpPr/>
      </dsp:nvSpPr>
      <dsp:spPr>
        <a:xfrm>
          <a:off x="292843" y="2639918"/>
          <a:ext cx="532442" cy="5324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FAD7AB-8F86-428E-A830-2B3D478C25EA}">
      <dsp:nvSpPr>
        <dsp:cNvPr id="0" name=""/>
        <dsp:cNvSpPr/>
      </dsp:nvSpPr>
      <dsp:spPr>
        <a:xfrm>
          <a:off x="1118128" y="2422101"/>
          <a:ext cx="10134068" cy="96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55" tIns="102455" rIns="102455" bIns="102455" numCol="1" spcCol="1270" anchor="ctr" anchorCtr="0">
          <a:noAutofit/>
        </a:bodyPr>
        <a:lstStyle/>
        <a:p>
          <a:pPr marL="0" lvl="0" indent="0" algn="l" defTabSz="1066800">
            <a:lnSpc>
              <a:spcPct val="100000"/>
            </a:lnSpc>
            <a:spcBef>
              <a:spcPct val="0"/>
            </a:spcBef>
            <a:spcAft>
              <a:spcPct val="35000"/>
            </a:spcAft>
            <a:buNone/>
          </a:pPr>
          <a:r>
            <a:rPr lang="en-US" sz="2400" kern="1200"/>
            <a:t>Generally-speaking, CONTENTdm data is too varied and incomplete to support downstream reconciliation.</a:t>
          </a:r>
        </a:p>
      </dsp:txBody>
      <dsp:txXfrm>
        <a:off x="1118128" y="2422101"/>
        <a:ext cx="10134068" cy="968076"/>
      </dsp:txXfrm>
    </dsp:sp>
    <dsp:sp modelId="{E73FC8C0-C18E-4F4D-BB50-2B90A7B6EBBF}">
      <dsp:nvSpPr>
        <dsp:cNvPr id="0" name=""/>
        <dsp:cNvSpPr/>
      </dsp:nvSpPr>
      <dsp:spPr>
        <a:xfrm>
          <a:off x="0" y="3632197"/>
          <a:ext cx="11252197" cy="9680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94274F-E97C-4EF5-8F82-5C8159D3EEC9}">
      <dsp:nvSpPr>
        <dsp:cNvPr id="0" name=""/>
        <dsp:cNvSpPr/>
      </dsp:nvSpPr>
      <dsp:spPr>
        <a:xfrm>
          <a:off x="292843" y="3850014"/>
          <a:ext cx="532442" cy="5324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2F3D26-3513-449C-A42E-573C882195D7}">
      <dsp:nvSpPr>
        <dsp:cNvPr id="0" name=""/>
        <dsp:cNvSpPr/>
      </dsp:nvSpPr>
      <dsp:spPr>
        <a:xfrm>
          <a:off x="1118128" y="3632197"/>
          <a:ext cx="10134068" cy="96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55" tIns="102455" rIns="102455" bIns="102455" numCol="1" spcCol="1270" anchor="ctr" anchorCtr="0">
          <a:noAutofit/>
        </a:bodyPr>
        <a:lstStyle/>
        <a:p>
          <a:pPr marL="0" lvl="0" indent="0" algn="l" defTabSz="1066800">
            <a:lnSpc>
              <a:spcPct val="100000"/>
            </a:lnSpc>
            <a:spcBef>
              <a:spcPct val="0"/>
            </a:spcBef>
            <a:spcAft>
              <a:spcPct val="35000"/>
            </a:spcAft>
            <a:buNone/>
          </a:pPr>
          <a:r>
            <a:rPr lang="en-US" sz="2400" kern="1200"/>
            <a:t>The potential for deep and meaningful discovery can be realized if data is provided as structured, linked data by its source.</a:t>
          </a:r>
        </a:p>
      </dsp:txBody>
      <dsp:txXfrm>
        <a:off x="1118128" y="3632197"/>
        <a:ext cx="10134068" cy="968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97EAE-A8F5-40F5-80C1-0A9FF7F6599B}">
      <dsp:nvSpPr>
        <dsp:cNvPr id="0" name=""/>
        <dsp:cNvSpPr/>
      </dsp:nvSpPr>
      <dsp:spPr>
        <a:xfrm>
          <a:off x="2289963" y="565208"/>
          <a:ext cx="437752" cy="91440"/>
        </a:xfrm>
        <a:custGeom>
          <a:avLst/>
          <a:gdLst/>
          <a:ahLst/>
          <a:cxnLst/>
          <a:rect l="0" t="0" r="0" b="0"/>
          <a:pathLst>
            <a:path>
              <a:moveTo>
                <a:pt x="0" y="45720"/>
              </a:moveTo>
              <a:lnTo>
                <a:pt x="437752" y="45720"/>
              </a:lnTo>
            </a:path>
          </a:pathLst>
        </a:custGeom>
        <a:noFill/>
        <a:ln w="57150" cap="flat" cmpd="sng" algn="ctr">
          <a:solidFill>
            <a:srgbClr val="00B050"/>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97131" y="608586"/>
        <a:ext cx="23417" cy="4683"/>
      </dsp:txXfrm>
    </dsp:sp>
    <dsp:sp modelId="{CDE7D69C-396C-41C4-8B21-4D501D29920A}">
      <dsp:nvSpPr>
        <dsp:cNvPr id="0" name=""/>
        <dsp:cNvSpPr/>
      </dsp:nvSpPr>
      <dsp:spPr>
        <a:xfrm>
          <a:off x="255448" y="33"/>
          <a:ext cx="2036315" cy="1221789"/>
        </a:xfrm>
        <a:prstGeom prst="rect">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Propose collections</a:t>
          </a:r>
        </a:p>
        <a:p>
          <a:pPr marL="0" lvl="0" indent="0" algn="ctr" defTabSz="711200">
            <a:lnSpc>
              <a:spcPct val="90000"/>
            </a:lnSpc>
            <a:spcBef>
              <a:spcPct val="0"/>
            </a:spcBef>
            <a:spcAft>
              <a:spcPct val="35000"/>
            </a:spcAft>
            <a:buNone/>
          </a:pPr>
          <a:r>
            <a:rPr lang="en-US" sz="1200" kern="1200" dirty="0">
              <a:solidFill>
                <a:schemeClr val="bg1"/>
              </a:solidFill>
            </a:rPr>
            <a:t>from </a:t>
          </a:r>
          <a:r>
            <a:rPr lang="en-US" sz="1200" kern="1200" dirty="0" err="1">
              <a:solidFill>
                <a:schemeClr val="bg1"/>
              </a:solidFill>
            </a:rPr>
            <a:t>CONTENTdm</a:t>
          </a:r>
          <a:r>
            <a:rPr lang="en-US" sz="1200" kern="1200" dirty="0">
              <a:solidFill>
                <a:schemeClr val="bg1"/>
              </a:solidFill>
            </a:rPr>
            <a:t> to test</a:t>
          </a:r>
        </a:p>
      </dsp:txBody>
      <dsp:txXfrm>
        <a:off x="255448" y="33"/>
        <a:ext cx="2036315" cy="1221789"/>
      </dsp:txXfrm>
    </dsp:sp>
    <dsp:sp modelId="{E15C5D84-DBEC-4927-BF7C-04E0665C8C3C}">
      <dsp:nvSpPr>
        <dsp:cNvPr id="0" name=""/>
        <dsp:cNvSpPr/>
      </dsp:nvSpPr>
      <dsp:spPr>
        <a:xfrm>
          <a:off x="4794632" y="565208"/>
          <a:ext cx="437752" cy="91440"/>
        </a:xfrm>
        <a:custGeom>
          <a:avLst/>
          <a:gdLst/>
          <a:ahLst/>
          <a:cxnLst/>
          <a:rect l="0" t="0" r="0" b="0"/>
          <a:pathLst>
            <a:path>
              <a:moveTo>
                <a:pt x="0" y="45720"/>
              </a:moveTo>
              <a:lnTo>
                <a:pt x="437752" y="45720"/>
              </a:lnTo>
            </a:path>
          </a:pathLst>
        </a:custGeom>
        <a:noFill/>
        <a:ln w="57150"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01799" y="608586"/>
        <a:ext cx="23417" cy="4683"/>
      </dsp:txXfrm>
    </dsp:sp>
    <dsp:sp modelId="{C7B2BE1D-3712-4C6F-948D-D97F568A23D6}">
      <dsp:nvSpPr>
        <dsp:cNvPr id="0" name=""/>
        <dsp:cNvSpPr/>
      </dsp:nvSpPr>
      <dsp:spPr>
        <a:xfrm>
          <a:off x="2760116" y="33"/>
          <a:ext cx="2036315" cy="1221789"/>
        </a:xfrm>
        <a:prstGeom prst="rect">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Download Metadata</a:t>
          </a:r>
        </a:p>
        <a:p>
          <a:pPr marL="0" lvl="0" indent="0" algn="ctr" defTabSz="711200">
            <a:lnSpc>
              <a:spcPct val="90000"/>
            </a:lnSpc>
            <a:spcBef>
              <a:spcPct val="0"/>
            </a:spcBef>
            <a:spcAft>
              <a:spcPct val="35000"/>
            </a:spcAft>
            <a:buNone/>
          </a:pPr>
          <a:r>
            <a:rPr lang="en-US" sz="1200" kern="1200" dirty="0"/>
            <a:t>from </a:t>
          </a:r>
          <a:r>
            <a:rPr lang="en-US" sz="1200" kern="1200" dirty="0" err="1"/>
            <a:t>CONTENTdm</a:t>
          </a:r>
          <a:endParaRPr lang="en-US" sz="1200" kern="1200" dirty="0"/>
        </a:p>
      </dsp:txBody>
      <dsp:txXfrm>
        <a:off x="2760116" y="33"/>
        <a:ext cx="2036315" cy="1221789"/>
      </dsp:txXfrm>
    </dsp:sp>
    <dsp:sp modelId="{AF489414-9E66-4CAA-941C-8D31E7ACCDD7}">
      <dsp:nvSpPr>
        <dsp:cNvPr id="0" name=""/>
        <dsp:cNvSpPr/>
      </dsp:nvSpPr>
      <dsp:spPr>
        <a:xfrm>
          <a:off x="7299300" y="565208"/>
          <a:ext cx="437752" cy="91440"/>
        </a:xfrm>
        <a:custGeom>
          <a:avLst/>
          <a:gdLst/>
          <a:ahLst/>
          <a:cxnLst/>
          <a:rect l="0" t="0" r="0" b="0"/>
          <a:pathLst>
            <a:path>
              <a:moveTo>
                <a:pt x="0" y="45720"/>
              </a:moveTo>
              <a:lnTo>
                <a:pt x="437752" y="45720"/>
              </a:lnTo>
            </a:path>
          </a:pathLst>
        </a:custGeom>
        <a:noFill/>
        <a:ln w="57150"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06467" y="608586"/>
        <a:ext cx="23417" cy="4683"/>
      </dsp:txXfrm>
    </dsp:sp>
    <dsp:sp modelId="{B44EF323-0556-47F8-B935-4B940EA2D650}">
      <dsp:nvSpPr>
        <dsp:cNvPr id="0" name=""/>
        <dsp:cNvSpPr/>
      </dsp:nvSpPr>
      <dsp:spPr>
        <a:xfrm>
          <a:off x="5264784" y="33"/>
          <a:ext cx="2036315" cy="1221789"/>
        </a:xfrm>
        <a:prstGeom prst="rect">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Import Metadata</a:t>
          </a:r>
        </a:p>
        <a:p>
          <a:pPr marL="0" lvl="0" indent="0" algn="ctr" defTabSz="711200">
            <a:lnSpc>
              <a:spcPct val="90000"/>
            </a:lnSpc>
            <a:spcBef>
              <a:spcPct val="0"/>
            </a:spcBef>
            <a:spcAft>
              <a:spcPct val="35000"/>
            </a:spcAft>
            <a:buNone/>
          </a:pPr>
          <a:r>
            <a:rPr lang="en-US" sz="1200" kern="1200" dirty="0"/>
            <a:t>into OpenRefine</a:t>
          </a:r>
        </a:p>
      </dsp:txBody>
      <dsp:txXfrm>
        <a:off x="5264784" y="33"/>
        <a:ext cx="2036315" cy="1221789"/>
      </dsp:txXfrm>
    </dsp:sp>
    <dsp:sp modelId="{9FA69524-A073-4EBB-BB3B-FF41E50A03DE}">
      <dsp:nvSpPr>
        <dsp:cNvPr id="0" name=""/>
        <dsp:cNvSpPr/>
      </dsp:nvSpPr>
      <dsp:spPr>
        <a:xfrm>
          <a:off x="1273606" y="1220023"/>
          <a:ext cx="7514004" cy="437752"/>
        </a:xfrm>
        <a:custGeom>
          <a:avLst/>
          <a:gdLst/>
          <a:ahLst/>
          <a:cxnLst/>
          <a:rect l="0" t="0" r="0" b="0"/>
          <a:pathLst>
            <a:path>
              <a:moveTo>
                <a:pt x="7514004" y="0"/>
              </a:moveTo>
              <a:lnTo>
                <a:pt x="7514004" y="235976"/>
              </a:lnTo>
              <a:lnTo>
                <a:pt x="0" y="235976"/>
              </a:lnTo>
              <a:lnTo>
                <a:pt x="0" y="437752"/>
              </a:lnTo>
            </a:path>
          </a:pathLst>
        </a:custGeom>
        <a:noFill/>
        <a:ln w="57150" cap="flat" cmpd="sng" algn="ctr">
          <a:solidFill>
            <a:schemeClr val="accent5"/>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2393" y="1436557"/>
        <a:ext cx="376429" cy="4683"/>
      </dsp:txXfrm>
    </dsp:sp>
    <dsp:sp modelId="{1A105554-C920-4495-AF61-EBD6A67A8E7C}">
      <dsp:nvSpPr>
        <dsp:cNvPr id="0" name=""/>
        <dsp:cNvSpPr/>
      </dsp:nvSpPr>
      <dsp:spPr>
        <a:xfrm>
          <a:off x="7769453" y="33"/>
          <a:ext cx="2036315" cy="1221789"/>
        </a:xfrm>
        <a:prstGeom prst="rect">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Cleanup, analyze, and transform</a:t>
          </a:r>
          <a:r>
            <a:rPr lang="en-US" sz="1600" kern="1200" dirty="0"/>
            <a:t> </a:t>
          </a:r>
        </a:p>
        <a:p>
          <a:pPr marL="0" lvl="0" indent="0" algn="ctr" defTabSz="711200">
            <a:lnSpc>
              <a:spcPct val="90000"/>
            </a:lnSpc>
            <a:spcBef>
              <a:spcPct val="0"/>
            </a:spcBef>
            <a:spcAft>
              <a:spcPct val="35000"/>
            </a:spcAft>
            <a:buNone/>
          </a:pPr>
          <a:r>
            <a:rPr lang="en-US" sz="1200" kern="1200" dirty="0"/>
            <a:t>metadata, column by column, in OpenRefine</a:t>
          </a:r>
        </a:p>
      </dsp:txBody>
      <dsp:txXfrm>
        <a:off x="7769453" y="33"/>
        <a:ext cx="2036315" cy="1221789"/>
      </dsp:txXfrm>
    </dsp:sp>
    <dsp:sp modelId="{8A636426-DE42-436B-B74C-2D27C038FA52}">
      <dsp:nvSpPr>
        <dsp:cNvPr id="0" name=""/>
        <dsp:cNvSpPr/>
      </dsp:nvSpPr>
      <dsp:spPr>
        <a:xfrm>
          <a:off x="2289963" y="2255350"/>
          <a:ext cx="437752" cy="91440"/>
        </a:xfrm>
        <a:custGeom>
          <a:avLst/>
          <a:gdLst/>
          <a:ahLst/>
          <a:cxnLst/>
          <a:rect l="0" t="0" r="0" b="0"/>
          <a:pathLst>
            <a:path>
              <a:moveTo>
                <a:pt x="0" y="45720"/>
              </a:moveTo>
              <a:lnTo>
                <a:pt x="437752" y="45720"/>
              </a:lnTo>
            </a:path>
          </a:pathLst>
        </a:custGeom>
        <a:noFill/>
        <a:ln w="57150" cap="flat" cmpd="sng" algn="ctr">
          <a:solidFill>
            <a:schemeClr val="accent5"/>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97131" y="2298728"/>
        <a:ext cx="23417" cy="4683"/>
      </dsp:txXfrm>
    </dsp:sp>
    <dsp:sp modelId="{4E7623E1-EDC1-4EDB-AF48-86EED89C88FE}">
      <dsp:nvSpPr>
        <dsp:cNvPr id="0" name=""/>
        <dsp:cNvSpPr/>
      </dsp:nvSpPr>
      <dsp:spPr>
        <a:xfrm>
          <a:off x="255448" y="1690175"/>
          <a:ext cx="2036315" cy="1221789"/>
        </a:xfrm>
        <a:prstGeom prst="rect">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Propose data model extensions </a:t>
          </a:r>
        </a:p>
        <a:p>
          <a:pPr marL="0" lvl="0" indent="0" algn="ctr" defTabSz="711200">
            <a:lnSpc>
              <a:spcPct val="90000"/>
            </a:lnSpc>
            <a:spcBef>
              <a:spcPct val="0"/>
            </a:spcBef>
            <a:spcAft>
              <a:spcPct val="35000"/>
            </a:spcAft>
            <a:buNone/>
          </a:pPr>
          <a:r>
            <a:rPr lang="en-US" sz="1200" kern="1200" dirty="0"/>
            <a:t>for review and addition to the data model</a:t>
          </a:r>
        </a:p>
      </dsp:txBody>
      <dsp:txXfrm>
        <a:off x="255448" y="1690175"/>
        <a:ext cx="2036315" cy="1221789"/>
      </dsp:txXfrm>
    </dsp:sp>
    <dsp:sp modelId="{2C90A2B3-7160-498F-B117-CA69531192FE}">
      <dsp:nvSpPr>
        <dsp:cNvPr id="0" name=""/>
        <dsp:cNvSpPr/>
      </dsp:nvSpPr>
      <dsp:spPr>
        <a:xfrm>
          <a:off x="4794632" y="2255350"/>
          <a:ext cx="437752" cy="91440"/>
        </a:xfrm>
        <a:custGeom>
          <a:avLst/>
          <a:gdLst/>
          <a:ahLst/>
          <a:cxnLst/>
          <a:rect l="0" t="0" r="0" b="0"/>
          <a:pathLst>
            <a:path>
              <a:moveTo>
                <a:pt x="0" y="45720"/>
              </a:moveTo>
              <a:lnTo>
                <a:pt x="437752" y="45720"/>
              </a:lnTo>
            </a:path>
          </a:pathLst>
        </a:custGeom>
        <a:noFill/>
        <a:ln w="57150"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01799" y="2298728"/>
        <a:ext cx="23417" cy="4683"/>
      </dsp:txXfrm>
    </dsp:sp>
    <dsp:sp modelId="{3E67AEF6-AF9C-4216-8CDA-4DC943E8125C}">
      <dsp:nvSpPr>
        <dsp:cNvPr id="0" name=""/>
        <dsp:cNvSpPr/>
      </dsp:nvSpPr>
      <dsp:spPr>
        <a:xfrm>
          <a:off x="2760116" y="1690175"/>
          <a:ext cx="2036315" cy="1221789"/>
        </a:xfrm>
        <a:prstGeom prst="rect">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Build creative work entities</a:t>
          </a:r>
        </a:p>
        <a:p>
          <a:pPr marL="0" lvl="0" indent="0" algn="ctr" defTabSz="711200">
            <a:lnSpc>
              <a:spcPct val="90000"/>
            </a:lnSpc>
            <a:spcBef>
              <a:spcPct val="0"/>
            </a:spcBef>
            <a:spcAft>
              <a:spcPct val="35000"/>
            </a:spcAft>
            <a:buNone/>
          </a:pPr>
          <a:r>
            <a:rPr lang="en-US" sz="1200" kern="1200" dirty="0"/>
            <a:t>based on data from OpenRefine </a:t>
          </a:r>
        </a:p>
      </dsp:txBody>
      <dsp:txXfrm>
        <a:off x="2760116" y="1690175"/>
        <a:ext cx="2036315" cy="1221789"/>
      </dsp:txXfrm>
    </dsp:sp>
    <dsp:sp modelId="{AE9E5756-A921-4739-A6BD-2D4F07E9C978}">
      <dsp:nvSpPr>
        <dsp:cNvPr id="0" name=""/>
        <dsp:cNvSpPr/>
      </dsp:nvSpPr>
      <dsp:spPr>
        <a:xfrm>
          <a:off x="7299300" y="2255350"/>
          <a:ext cx="437752" cy="91440"/>
        </a:xfrm>
        <a:custGeom>
          <a:avLst/>
          <a:gdLst/>
          <a:ahLst/>
          <a:cxnLst/>
          <a:rect l="0" t="0" r="0" b="0"/>
          <a:pathLst>
            <a:path>
              <a:moveTo>
                <a:pt x="0" y="45720"/>
              </a:moveTo>
              <a:lnTo>
                <a:pt x="437752" y="45720"/>
              </a:lnTo>
            </a:path>
          </a:pathLst>
        </a:custGeom>
        <a:noFill/>
        <a:ln w="57150"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06467" y="2298728"/>
        <a:ext cx="23417" cy="4683"/>
      </dsp:txXfrm>
    </dsp:sp>
    <dsp:sp modelId="{D9B007FA-13A8-465C-A531-F992C1E872F1}">
      <dsp:nvSpPr>
        <dsp:cNvPr id="0" name=""/>
        <dsp:cNvSpPr/>
      </dsp:nvSpPr>
      <dsp:spPr>
        <a:xfrm>
          <a:off x="5264784" y="1690175"/>
          <a:ext cx="2036315" cy="1221789"/>
        </a:xfrm>
        <a:prstGeom prst="rect">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Reconcile the related items</a:t>
          </a:r>
        </a:p>
        <a:p>
          <a:pPr marL="0" lvl="0" indent="0" algn="ctr" defTabSz="711200">
            <a:lnSpc>
              <a:spcPct val="90000"/>
            </a:lnSpc>
            <a:spcBef>
              <a:spcPct val="0"/>
            </a:spcBef>
            <a:spcAft>
              <a:spcPct val="35000"/>
            </a:spcAft>
            <a:buNone/>
          </a:pPr>
          <a:r>
            <a:rPr lang="en-US" sz="1200" kern="1200" dirty="0"/>
            <a:t>in OpenRefine using external authority control systems</a:t>
          </a:r>
        </a:p>
      </dsp:txBody>
      <dsp:txXfrm>
        <a:off x="5264784" y="1690175"/>
        <a:ext cx="2036315" cy="1221789"/>
      </dsp:txXfrm>
    </dsp:sp>
    <dsp:sp modelId="{268F3286-52ED-452B-9E1A-CA8A3F6C1FD8}">
      <dsp:nvSpPr>
        <dsp:cNvPr id="0" name=""/>
        <dsp:cNvSpPr/>
      </dsp:nvSpPr>
      <dsp:spPr>
        <a:xfrm>
          <a:off x="1273606" y="2910165"/>
          <a:ext cx="7514004" cy="437752"/>
        </a:xfrm>
        <a:custGeom>
          <a:avLst/>
          <a:gdLst/>
          <a:ahLst/>
          <a:cxnLst/>
          <a:rect l="0" t="0" r="0" b="0"/>
          <a:pathLst>
            <a:path>
              <a:moveTo>
                <a:pt x="7514004" y="0"/>
              </a:moveTo>
              <a:lnTo>
                <a:pt x="7514004" y="235976"/>
              </a:lnTo>
              <a:lnTo>
                <a:pt x="0" y="235976"/>
              </a:lnTo>
              <a:lnTo>
                <a:pt x="0" y="437752"/>
              </a:lnTo>
            </a:path>
          </a:pathLst>
        </a:custGeom>
        <a:noFill/>
        <a:ln w="57150"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2393" y="3126699"/>
        <a:ext cx="376429" cy="4683"/>
      </dsp:txXfrm>
    </dsp:sp>
    <dsp:sp modelId="{1E920C5E-D1D6-4F3C-8FDA-136EFDA156D4}">
      <dsp:nvSpPr>
        <dsp:cNvPr id="0" name=""/>
        <dsp:cNvSpPr/>
      </dsp:nvSpPr>
      <dsp:spPr>
        <a:xfrm>
          <a:off x="7769453" y="1690175"/>
          <a:ext cx="2036315" cy="1221789"/>
        </a:xfrm>
        <a:prstGeom prst="rect">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Create </a:t>
          </a:r>
          <a:r>
            <a:rPr lang="en-US" sz="1600" b="1" kern="1200" dirty="0" err="1"/>
            <a:t>Wikibase</a:t>
          </a:r>
          <a:r>
            <a:rPr lang="en-US" sz="1600" b="1" kern="1200" dirty="0"/>
            <a:t> entities for reconciled items</a:t>
          </a:r>
        </a:p>
      </dsp:txBody>
      <dsp:txXfrm>
        <a:off x="7769453" y="1690175"/>
        <a:ext cx="2036315" cy="1221789"/>
      </dsp:txXfrm>
    </dsp:sp>
    <dsp:sp modelId="{4657A641-4F87-4BD8-AF18-BC8EDE434E02}">
      <dsp:nvSpPr>
        <dsp:cNvPr id="0" name=""/>
        <dsp:cNvSpPr/>
      </dsp:nvSpPr>
      <dsp:spPr>
        <a:xfrm>
          <a:off x="2289963" y="3945492"/>
          <a:ext cx="437752" cy="91440"/>
        </a:xfrm>
        <a:custGeom>
          <a:avLst/>
          <a:gdLst/>
          <a:ahLst/>
          <a:cxnLst/>
          <a:rect l="0" t="0" r="0" b="0"/>
          <a:pathLst>
            <a:path>
              <a:moveTo>
                <a:pt x="0" y="45720"/>
              </a:moveTo>
              <a:lnTo>
                <a:pt x="437752" y="45720"/>
              </a:lnTo>
            </a:path>
          </a:pathLst>
        </a:custGeom>
        <a:noFill/>
        <a:ln w="57150" cap="flat" cmpd="sng" algn="ctr">
          <a:solidFill>
            <a:schemeClr val="accent1"/>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97131" y="3988870"/>
        <a:ext cx="23417" cy="4683"/>
      </dsp:txXfrm>
    </dsp:sp>
    <dsp:sp modelId="{AAD955C3-E439-4EEA-B9EE-459A0C89E2AB}">
      <dsp:nvSpPr>
        <dsp:cNvPr id="0" name=""/>
        <dsp:cNvSpPr/>
      </dsp:nvSpPr>
      <dsp:spPr>
        <a:xfrm>
          <a:off x="255448" y="3380317"/>
          <a:ext cx="2036315" cy="1221789"/>
        </a:xfrm>
        <a:prstGeom prst="rect">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Connect creative work entities to related entities</a:t>
          </a:r>
        </a:p>
      </dsp:txBody>
      <dsp:txXfrm>
        <a:off x="255448" y="3380317"/>
        <a:ext cx="2036315" cy="1221789"/>
      </dsp:txXfrm>
    </dsp:sp>
    <dsp:sp modelId="{28DDA661-471F-436E-A255-89920D0EDF34}">
      <dsp:nvSpPr>
        <dsp:cNvPr id="0" name=""/>
        <dsp:cNvSpPr/>
      </dsp:nvSpPr>
      <dsp:spPr>
        <a:xfrm>
          <a:off x="4794632" y="3945492"/>
          <a:ext cx="437752" cy="91440"/>
        </a:xfrm>
        <a:custGeom>
          <a:avLst/>
          <a:gdLst/>
          <a:ahLst/>
          <a:cxnLst/>
          <a:rect l="0" t="0" r="0" b="0"/>
          <a:pathLst>
            <a:path>
              <a:moveTo>
                <a:pt x="0" y="45720"/>
              </a:moveTo>
              <a:lnTo>
                <a:pt x="437752" y="45720"/>
              </a:lnTo>
            </a:path>
          </a:pathLst>
        </a:custGeom>
        <a:noFill/>
        <a:ln w="57150" cap="flat" cmpd="sng" algn="ctr">
          <a:solidFill>
            <a:schemeClr val="accent5"/>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01799" y="3988870"/>
        <a:ext cx="23417" cy="4683"/>
      </dsp:txXfrm>
    </dsp:sp>
    <dsp:sp modelId="{E7AE2927-4537-476A-BED8-54E515A9EE0C}">
      <dsp:nvSpPr>
        <dsp:cNvPr id="0" name=""/>
        <dsp:cNvSpPr/>
      </dsp:nvSpPr>
      <dsp:spPr>
        <a:xfrm>
          <a:off x="2760116" y="3380317"/>
          <a:ext cx="2036315" cy="1221789"/>
        </a:xfrm>
        <a:prstGeom prst="rect">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Review the </a:t>
          </a:r>
          <a:r>
            <a:rPr lang="en-US" sz="1600" b="1" kern="1200" dirty="0" err="1"/>
            <a:t>Wikibase</a:t>
          </a:r>
          <a:r>
            <a:rPr lang="en-US" sz="1600" b="1" kern="1200" dirty="0"/>
            <a:t> entities </a:t>
          </a:r>
        </a:p>
        <a:p>
          <a:pPr marL="0" lvl="0" indent="0" algn="ctr" defTabSz="711200">
            <a:lnSpc>
              <a:spcPct val="90000"/>
            </a:lnSpc>
            <a:spcBef>
              <a:spcPct val="0"/>
            </a:spcBef>
            <a:spcAft>
              <a:spcPct val="35000"/>
            </a:spcAft>
            <a:buNone/>
          </a:pPr>
          <a:r>
            <a:rPr lang="en-US" sz="1200" kern="1200" dirty="0"/>
            <a:t>for quality enhancement and visualization opportunities</a:t>
          </a:r>
        </a:p>
      </dsp:txBody>
      <dsp:txXfrm>
        <a:off x="2760116" y="3380317"/>
        <a:ext cx="2036315" cy="1221789"/>
      </dsp:txXfrm>
    </dsp:sp>
    <dsp:sp modelId="{AFFD27CD-9B06-42E8-8037-919D3E14046B}">
      <dsp:nvSpPr>
        <dsp:cNvPr id="0" name=""/>
        <dsp:cNvSpPr/>
      </dsp:nvSpPr>
      <dsp:spPr>
        <a:xfrm>
          <a:off x="5264784" y="3380317"/>
          <a:ext cx="2036315" cy="1221789"/>
        </a:xfrm>
        <a:prstGeom prst="rect">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Add context to the </a:t>
          </a:r>
          <a:r>
            <a:rPr lang="en-US" sz="1600" b="1" kern="1200" dirty="0" err="1"/>
            <a:t>CONTENTdm</a:t>
          </a:r>
          <a:r>
            <a:rPr lang="en-US" sz="1600" b="1" kern="1200" dirty="0"/>
            <a:t> UI</a:t>
          </a:r>
        </a:p>
        <a:p>
          <a:pPr marL="0" lvl="0" indent="0" algn="ctr" defTabSz="711200">
            <a:lnSpc>
              <a:spcPct val="90000"/>
            </a:lnSpc>
            <a:spcBef>
              <a:spcPct val="0"/>
            </a:spcBef>
            <a:spcAft>
              <a:spcPct val="35000"/>
            </a:spcAft>
            <a:buNone/>
          </a:pPr>
          <a:r>
            <a:rPr lang="en-US" sz="1200" kern="1200" dirty="0"/>
            <a:t>using </a:t>
          </a:r>
          <a:r>
            <a:rPr lang="en-US" sz="1200" kern="1200" dirty="0" err="1"/>
            <a:t>Javascript</a:t>
          </a:r>
          <a:r>
            <a:rPr lang="en-US" sz="1200" kern="1200" dirty="0"/>
            <a:t> plug-ins and </a:t>
          </a:r>
          <a:r>
            <a:rPr lang="en-US" sz="1200" kern="1200" dirty="0" err="1"/>
            <a:t>Wikibase</a:t>
          </a:r>
          <a:r>
            <a:rPr lang="en-US" sz="1200" kern="1200" dirty="0"/>
            <a:t> data</a:t>
          </a:r>
        </a:p>
      </dsp:txBody>
      <dsp:txXfrm>
        <a:off x="5264784" y="3380317"/>
        <a:ext cx="2036315" cy="12217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BE921-E245-478F-B8DE-8A9384D4C07A}" type="datetimeFigureOut">
              <a:rPr lang="en-US" smtClean="0"/>
              <a:t>9/19/19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A23FB-5CD4-42A4-B00D-F6B17B9D834A}" type="slidenum">
              <a:rPr lang="en-US" smtClean="0"/>
              <a:t>‹#›</a:t>
            </a:fld>
            <a:endParaRPr lang="en-US"/>
          </a:p>
        </p:txBody>
      </p:sp>
    </p:spTree>
    <p:extLst>
      <p:ext uri="{BB962C8B-B14F-4D97-AF65-F5344CB8AC3E}">
        <p14:creationId xmlns:p14="http://schemas.microsoft.com/office/powerpoint/2010/main" val="3766458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2</a:t>
            </a:fld>
            <a:endParaRPr lang="en-US"/>
          </a:p>
        </p:txBody>
      </p:sp>
    </p:spTree>
    <p:extLst>
      <p:ext uri="{BB962C8B-B14F-4D97-AF65-F5344CB8AC3E}">
        <p14:creationId xmlns:p14="http://schemas.microsoft.com/office/powerpoint/2010/main" val="721459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27DBD-6B6D-4362-AEBE-A778E54D8926}" type="slidenum">
              <a:rPr lang="en-US" smtClean="0"/>
              <a:t>21</a:t>
            </a:fld>
            <a:endParaRPr lang="en-US"/>
          </a:p>
        </p:txBody>
      </p:sp>
    </p:spTree>
    <p:extLst>
      <p:ext uri="{BB962C8B-B14F-4D97-AF65-F5344CB8AC3E}">
        <p14:creationId xmlns:p14="http://schemas.microsoft.com/office/powerpoint/2010/main" val="319258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E27DBD-6B6D-4362-AEBE-A778E54D8926}" type="slidenum">
              <a:rPr lang="en-US" smtClean="0"/>
              <a:t>22</a:t>
            </a:fld>
            <a:endParaRPr lang="en-US"/>
          </a:p>
        </p:txBody>
      </p:sp>
    </p:spTree>
    <p:extLst>
      <p:ext uri="{BB962C8B-B14F-4D97-AF65-F5344CB8AC3E}">
        <p14:creationId xmlns:p14="http://schemas.microsoft.com/office/powerpoint/2010/main" val="79064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E27DBD-6B6D-4362-AEBE-A778E54D8926}" type="slidenum">
              <a:rPr lang="en-US" smtClean="0"/>
              <a:t>23</a:t>
            </a:fld>
            <a:endParaRPr lang="en-US"/>
          </a:p>
        </p:txBody>
      </p:sp>
    </p:spTree>
    <p:extLst>
      <p:ext uri="{BB962C8B-B14F-4D97-AF65-F5344CB8AC3E}">
        <p14:creationId xmlns:p14="http://schemas.microsoft.com/office/powerpoint/2010/main" val="4127993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workflow for transitioning to Linked Data will be evolving throughout Phase 1.  </a:t>
            </a:r>
          </a:p>
          <a:p>
            <a:endParaRPr lang="en-US" dirty="0"/>
          </a:p>
          <a:p>
            <a:r>
              <a:rPr lang="en-US" dirty="0"/>
              <a:t>The workflow involves several sequential steps, and 3 primary systems: </a:t>
            </a:r>
            <a:r>
              <a:rPr lang="en-US" dirty="0" err="1"/>
              <a:t>CONTENTdm</a:t>
            </a:r>
            <a:r>
              <a:rPr lang="en-US" dirty="0"/>
              <a:t> for exporting data, OpenRefine for cleaning, analyzing, transforming, and reconciling data, and </a:t>
            </a:r>
            <a:r>
              <a:rPr lang="en-US" dirty="0" err="1"/>
              <a:t>Wikibase</a:t>
            </a:r>
            <a:r>
              <a:rPr lang="en-US" dirty="0"/>
              <a:t> for creating and managing linked data.</a:t>
            </a:r>
          </a:p>
          <a:p>
            <a:endParaRPr lang="en-US" dirty="0"/>
          </a:p>
          <a:p>
            <a:r>
              <a:rPr lang="en-US" dirty="0"/>
              <a:t>At the outset, it will be a manual, hands-on process.  Over time we expect to develop tools and routines that will help automate the process, and we will see efficiencies gained as the data model and data within the </a:t>
            </a:r>
            <a:r>
              <a:rPr lang="en-US" dirty="0" err="1"/>
              <a:t>Wikibase</a:t>
            </a:r>
            <a:r>
              <a:rPr lang="en-US" dirty="0"/>
              <a:t> becomes richer.</a:t>
            </a:r>
          </a:p>
          <a:p>
            <a:endParaRPr lang="en-US" dirty="0"/>
          </a:p>
          <a:p>
            <a:r>
              <a:rPr lang="en-US" dirty="0"/>
              <a:t>These 11 steps outline the current sequence, with primary responsibilities distributed across the pilot partner sites, the OCLC teams, and a mix of the two.</a:t>
            </a:r>
          </a:p>
          <a:p>
            <a:endParaRPr lang="en-US" dirty="0"/>
          </a:p>
          <a:p>
            <a:r>
              <a:rPr lang="en-US" dirty="0"/>
              <a:t>There are opportunities for early returns on the investment in Phase 1, with some potential for cleaned up or enriched data being generated that can be applied to the current </a:t>
            </a:r>
            <a:r>
              <a:rPr lang="en-US" dirty="0" err="1"/>
              <a:t>CONTENTdm</a:t>
            </a:r>
            <a:r>
              <a:rPr lang="en-US" dirty="0"/>
              <a:t> instance, and the opportunity to leverage data in the </a:t>
            </a:r>
            <a:r>
              <a:rPr lang="en-US" dirty="0" err="1"/>
              <a:t>Wikibase</a:t>
            </a:r>
            <a:r>
              <a:rPr lang="en-US" dirty="0"/>
              <a:t> to embed more contextual data about an item in the </a:t>
            </a:r>
            <a:r>
              <a:rPr lang="en-US" dirty="0" err="1"/>
              <a:t>CONTENTdm</a:t>
            </a:r>
            <a:r>
              <a:rPr lang="en-US" dirty="0"/>
              <a:t> Responsive User Interface, using its </a:t>
            </a:r>
            <a:r>
              <a:rPr lang="en-US" dirty="0" err="1"/>
              <a:t>Javascript</a:t>
            </a:r>
            <a:r>
              <a:rPr lang="en-US" dirty="0"/>
              <a:t> plug-in feature.</a:t>
            </a:r>
          </a:p>
        </p:txBody>
      </p:sp>
      <p:sp>
        <p:nvSpPr>
          <p:cNvPr id="4" name="Slide Number Placeholder 3"/>
          <p:cNvSpPr>
            <a:spLocks noGrp="1"/>
          </p:cNvSpPr>
          <p:nvPr>
            <p:ph type="sldNum" sz="quarter" idx="5"/>
          </p:nvPr>
        </p:nvSpPr>
        <p:spPr/>
        <p:txBody>
          <a:bodyPr/>
          <a:lstStyle/>
          <a:p>
            <a:fld id="{090A23FB-5CD4-42A4-B00D-F6B17B9D834A}" type="slidenum">
              <a:rPr lang="en-US" smtClean="0"/>
              <a:t>25</a:t>
            </a:fld>
            <a:endParaRPr lang="en-US"/>
          </a:p>
        </p:txBody>
      </p:sp>
    </p:spTree>
    <p:extLst>
      <p:ext uri="{BB962C8B-B14F-4D97-AF65-F5344CB8AC3E}">
        <p14:creationId xmlns:p14="http://schemas.microsoft.com/office/powerpoint/2010/main" val="4196950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OpenRefine application is a primary tool for cleaning up, analyzing, and transforming data.</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Here’s one example, where </a:t>
            </a:r>
            <a:r>
              <a:rPr lang="en-US" sz="1200" b="0" i="0" u="none" strike="noStrike" kern="1200" dirty="0" err="1">
                <a:solidFill>
                  <a:schemeClr val="tx1"/>
                </a:solidFill>
                <a:effectLst/>
                <a:latin typeface="+mn-lt"/>
                <a:ea typeface="+mn-ea"/>
                <a:cs typeface="+mn-cs"/>
              </a:rPr>
              <a:t>CONTENTdm</a:t>
            </a:r>
            <a:r>
              <a:rPr lang="en-US" sz="1200" b="0" i="0" u="none" strike="noStrike" kern="1200" dirty="0">
                <a:solidFill>
                  <a:schemeClr val="tx1"/>
                </a:solidFill>
                <a:effectLst/>
                <a:latin typeface="+mn-lt"/>
                <a:ea typeface="+mn-ea"/>
                <a:cs typeface="+mn-cs"/>
              </a:rPr>
              <a:t> fields that may hold “approximate” date strings, and a corresponding fields that hold a searchable string of dates within a range, can be transformed into more semantically rich earliest and latest dates, which can improve discovery and data interoperability when these properties for the creative work are added to the </a:t>
            </a:r>
            <a:r>
              <a:rPr lang="en-US" sz="1200" b="0" i="0" u="none" strike="noStrike" kern="1200" dirty="0" err="1">
                <a:solidFill>
                  <a:schemeClr val="tx1"/>
                </a:solidFill>
                <a:effectLst/>
                <a:latin typeface="+mn-lt"/>
                <a:ea typeface="+mn-ea"/>
                <a:cs typeface="+mn-cs"/>
              </a:rPr>
              <a:t>Wikibase</a:t>
            </a:r>
            <a:r>
              <a:rPr lang="en-US" sz="1200" b="0" i="0" u="none" strike="noStrike" kern="1200" dirty="0">
                <a:solidFill>
                  <a:schemeClr val="tx1"/>
                </a:solidFill>
                <a:effectLst/>
                <a:latin typeface="+mn-lt"/>
                <a:ea typeface="+mn-ea"/>
                <a:cs typeface="+mn-cs"/>
              </a:rPr>
              <a:t> system.</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26</a:t>
            </a:fld>
            <a:endParaRPr lang="en-US"/>
          </a:p>
        </p:txBody>
      </p:sp>
    </p:spTree>
    <p:extLst>
      <p:ext uri="{BB962C8B-B14F-4D97-AF65-F5344CB8AC3E}">
        <p14:creationId xmlns:p14="http://schemas.microsoft.com/office/powerpoint/2010/main" val="2766198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point of linked data is to activate the connections between things.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Looking at the Verner Photographs collection in </a:t>
            </a:r>
            <a:r>
              <a:rPr lang="en-US" sz="1200" b="0" i="0" u="none" strike="noStrike" kern="1200" dirty="0" err="1">
                <a:solidFill>
                  <a:schemeClr val="tx1"/>
                </a:solidFill>
                <a:effectLst/>
                <a:latin typeface="+mn-lt"/>
                <a:ea typeface="+mn-ea"/>
                <a:cs typeface="+mn-cs"/>
              </a:rPr>
              <a:t>Wikibase</a:t>
            </a:r>
            <a:r>
              <a:rPr lang="en-US" sz="1200" b="0" i="0" u="none" strike="noStrike" kern="1200" dirty="0">
                <a:solidFill>
                  <a:schemeClr val="tx1"/>
                </a:solidFill>
                <a:effectLst/>
                <a:latin typeface="+mn-lt"/>
                <a:ea typeface="+mn-ea"/>
                <a:cs typeface="+mn-cs"/>
              </a:rPr>
              <a:t>, the descriptions of the photograph entities can note a depicted place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27</a:t>
            </a:fld>
            <a:endParaRPr lang="en-US"/>
          </a:p>
        </p:txBody>
      </p:sp>
    </p:spTree>
    <p:extLst>
      <p:ext uri="{BB962C8B-B14F-4D97-AF65-F5344CB8AC3E}">
        <p14:creationId xmlns:p14="http://schemas.microsoft.com/office/powerpoint/2010/main" val="877298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which links to a description of that place.  The place entity has its own properties, for example geographic coordinates, wholly separate from the description of the photograph.</a:t>
            </a:r>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28</a:t>
            </a:fld>
            <a:endParaRPr lang="en-US"/>
          </a:p>
        </p:txBody>
      </p:sp>
    </p:spTree>
    <p:extLst>
      <p:ext uri="{BB962C8B-B14F-4D97-AF65-F5344CB8AC3E}">
        <p14:creationId xmlns:p14="http://schemas.microsoft.com/office/powerpoint/2010/main" val="13313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Once we’ve made this connection between the photographs and the places they depict, and once we’ve included geo-location data in the place entity descriptions, the opportunity to visualize that location data and the relationship between depicted places and the photographs can be realized using tools built into the </a:t>
            </a:r>
            <a:r>
              <a:rPr lang="en-US" sz="1200" b="0" i="0" u="none" strike="noStrike" kern="1200" dirty="0" err="1">
                <a:solidFill>
                  <a:schemeClr val="tx1"/>
                </a:solidFill>
                <a:effectLst/>
                <a:latin typeface="+mn-lt"/>
                <a:ea typeface="+mn-ea"/>
                <a:cs typeface="+mn-cs"/>
              </a:rPr>
              <a:t>Wikibase</a:t>
            </a:r>
            <a:r>
              <a:rPr lang="en-US" sz="1200" b="0" i="0" u="none" strike="noStrike" kern="1200" dirty="0">
                <a:solidFill>
                  <a:schemeClr val="tx1"/>
                </a:solidFill>
                <a:effectLst/>
                <a:latin typeface="+mn-lt"/>
                <a:ea typeface="+mn-ea"/>
                <a:cs typeface="+mn-cs"/>
              </a:rPr>
              <a:t> Query environment. This map is one such example. </a:t>
            </a:r>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29</a:t>
            </a:fld>
            <a:endParaRPr lang="en-US"/>
          </a:p>
        </p:txBody>
      </p:sp>
    </p:spTree>
    <p:extLst>
      <p:ext uri="{BB962C8B-B14F-4D97-AF65-F5344CB8AC3E}">
        <p14:creationId xmlns:p14="http://schemas.microsoft.com/office/powerpoint/2010/main" val="4079152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Wikibase</a:t>
            </a:r>
            <a:r>
              <a:rPr lang="en-US" dirty="0"/>
              <a:t> environment provides a powerful SPARQL Query tool for interrogation the data.  “SPARQL” is a language designed for sending logical queries to a database of linked data “triples”, also known as a “</a:t>
            </a:r>
            <a:r>
              <a:rPr lang="en-US" dirty="0" err="1"/>
              <a:t>triplestore</a:t>
            </a:r>
            <a:r>
              <a:rPr lang="en-US" dirty="0"/>
              <a:t>”.</a:t>
            </a:r>
          </a:p>
          <a:p>
            <a:endParaRPr lang="en-US" dirty="0"/>
          </a:p>
          <a:p>
            <a:pPr marL="228600" indent="-228600">
              <a:buFont typeface="+mj-lt"/>
              <a:buAutoNum type="arabicPeriod"/>
            </a:pPr>
            <a:r>
              <a:rPr lang="en-US" dirty="0"/>
              <a:t>In this example, a query is sent to list all the photographs in the Verner Photographic Negatives collection, to highlight any that lack a “depicts” statement.</a:t>
            </a:r>
          </a:p>
          <a:p>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30</a:t>
            </a:fld>
            <a:endParaRPr lang="en-US"/>
          </a:p>
        </p:txBody>
      </p:sp>
    </p:spTree>
    <p:extLst>
      <p:ext uri="{BB962C8B-B14F-4D97-AF65-F5344CB8AC3E}">
        <p14:creationId xmlns:p14="http://schemas.microsoft.com/office/powerpoint/2010/main" val="1328775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Wikibase</a:t>
            </a:r>
            <a:r>
              <a:rPr lang="en-US" dirty="0"/>
              <a:t> environment provides a powerful SPARQL Query tool for interrogation the data.</a:t>
            </a:r>
          </a:p>
          <a:p>
            <a:endParaRPr lang="en-US" dirty="0"/>
          </a:p>
          <a:p>
            <a:pPr marL="228600" indent="-228600">
              <a:buFont typeface="+mj-lt"/>
              <a:buAutoNum type="arabicPeriod"/>
            </a:pPr>
            <a:r>
              <a:rPr lang="en-US" dirty="0"/>
              <a:t>In this example, a query is sent to list all the photographs in the Verner Photographic Negatives collection, to highlight any that lack a “depicts” statement.</a:t>
            </a:r>
          </a:p>
          <a:p>
            <a:pPr marL="228600" indent="-228600">
              <a:buFont typeface="+mj-lt"/>
              <a:buAutoNum type="arabicPeriod"/>
            </a:pPr>
            <a:r>
              <a:rPr lang="en-US" dirty="0"/>
              <a:t>Linking from the photograph that lacked a “depicts” statement to the description of the photograph in the </a:t>
            </a:r>
            <a:r>
              <a:rPr lang="en-US" dirty="0" err="1"/>
              <a:t>CONTENTdm</a:t>
            </a:r>
            <a:r>
              <a:rPr lang="en-US" dirty="0"/>
              <a:t> </a:t>
            </a:r>
            <a:r>
              <a:rPr lang="en-US" dirty="0" err="1"/>
              <a:t>Wikibase</a:t>
            </a:r>
            <a:r>
              <a:rPr lang="en-US" dirty="0"/>
              <a:t>, a link to the image …</a:t>
            </a:r>
          </a:p>
          <a:p>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31</a:t>
            </a:fld>
            <a:endParaRPr lang="en-US"/>
          </a:p>
        </p:txBody>
      </p:sp>
    </p:spTree>
    <p:extLst>
      <p:ext uri="{BB962C8B-B14F-4D97-AF65-F5344CB8AC3E}">
        <p14:creationId xmlns:p14="http://schemas.microsoft.com/office/powerpoint/2010/main" val="121481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mapping provides authority control for searching based on URIs rather than strings.  E.g., a search for all records mapped to the AAT URI for “letters (correspondence)”.</a:t>
            </a:r>
            <a:endParaRPr lang="en-US">
              <a:solidFill>
                <a:srgbClr val="C00000"/>
              </a:solidFill>
            </a:endParaRPr>
          </a:p>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9</a:t>
            </a:fld>
            <a:endParaRPr lang="en-US"/>
          </a:p>
        </p:txBody>
      </p:sp>
    </p:spTree>
    <p:extLst>
      <p:ext uri="{BB962C8B-B14F-4D97-AF65-F5344CB8AC3E}">
        <p14:creationId xmlns:p14="http://schemas.microsoft.com/office/powerpoint/2010/main" val="3934550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Wikibase</a:t>
            </a:r>
            <a:r>
              <a:rPr lang="en-US" dirty="0"/>
              <a:t> environment provides a powerful SPARQL Query tool for interrogation the data.</a:t>
            </a:r>
          </a:p>
          <a:p>
            <a:endParaRPr lang="en-US" dirty="0"/>
          </a:p>
          <a:p>
            <a:pPr marL="228600" indent="-228600">
              <a:buFont typeface="+mj-lt"/>
              <a:buAutoNum type="arabicPeriod"/>
            </a:pPr>
            <a:r>
              <a:rPr lang="en-US" dirty="0"/>
              <a:t>In this example, a query is sent to list all the photographs in the Verner Photographic Negatives collection, to highlight any that lack a “depicts” statement.</a:t>
            </a:r>
          </a:p>
          <a:p>
            <a:pPr marL="228600" indent="-228600">
              <a:buFont typeface="+mj-lt"/>
              <a:buAutoNum type="arabicPeriod"/>
            </a:pPr>
            <a:r>
              <a:rPr lang="en-US" dirty="0"/>
              <a:t>Linking from the photograph that lacked a “depicts” statement to the description of the photograph in the </a:t>
            </a:r>
            <a:r>
              <a:rPr lang="en-US" dirty="0" err="1"/>
              <a:t>CONTENTdm</a:t>
            </a:r>
            <a:r>
              <a:rPr lang="en-US" dirty="0"/>
              <a:t> </a:t>
            </a:r>
            <a:r>
              <a:rPr lang="en-US" dirty="0" err="1"/>
              <a:t>Wikibase</a:t>
            </a:r>
            <a:r>
              <a:rPr lang="en-US" dirty="0"/>
              <a:t>, a link to the image …</a:t>
            </a:r>
          </a:p>
          <a:p>
            <a:pPr marL="228600" indent="-228600">
              <a:buFont typeface="+mj-lt"/>
              <a:buAutoNum type="arabicPeriod"/>
            </a:pPr>
            <a:r>
              <a:rPr lang="en-US" dirty="0"/>
              <a:t>provides a full view of the panoramic photograph …</a:t>
            </a:r>
          </a:p>
          <a:p>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32</a:t>
            </a:fld>
            <a:endParaRPr lang="en-US"/>
          </a:p>
        </p:txBody>
      </p:sp>
    </p:spTree>
    <p:extLst>
      <p:ext uri="{BB962C8B-B14F-4D97-AF65-F5344CB8AC3E}">
        <p14:creationId xmlns:p14="http://schemas.microsoft.com/office/powerpoint/2010/main" val="821750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Wikibase</a:t>
            </a:r>
            <a:r>
              <a:rPr lang="en-US" dirty="0"/>
              <a:t> environment provides a powerful SPARQL Query tool for interrogation the data.</a:t>
            </a:r>
          </a:p>
          <a:p>
            <a:endParaRPr lang="en-US" dirty="0"/>
          </a:p>
          <a:p>
            <a:pPr marL="228600" indent="-228600">
              <a:buFont typeface="+mj-lt"/>
              <a:buAutoNum type="arabicPeriod"/>
            </a:pPr>
            <a:r>
              <a:rPr lang="en-US" dirty="0"/>
              <a:t>In this example, a query is sent to list all the photographs in the Verner Photographic Negatives collection, to highlight any that lack a “depicts” statement.</a:t>
            </a:r>
          </a:p>
          <a:p>
            <a:pPr marL="228600" indent="-228600">
              <a:buFont typeface="+mj-lt"/>
              <a:buAutoNum type="arabicPeriod"/>
            </a:pPr>
            <a:r>
              <a:rPr lang="en-US" dirty="0"/>
              <a:t>Linking from the photograph that lacked a “depicts” statement to the description of the photograph in the </a:t>
            </a:r>
            <a:r>
              <a:rPr lang="en-US" dirty="0" err="1"/>
              <a:t>CONTENTdm</a:t>
            </a:r>
            <a:r>
              <a:rPr lang="en-US" dirty="0"/>
              <a:t> </a:t>
            </a:r>
            <a:r>
              <a:rPr lang="en-US" dirty="0" err="1"/>
              <a:t>Wikibase</a:t>
            </a:r>
            <a:r>
              <a:rPr lang="en-US" dirty="0"/>
              <a:t>, a link to the image …</a:t>
            </a:r>
          </a:p>
          <a:p>
            <a:pPr marL="228600" indent="-228600">
              <a:buFont typeface="+mj-lt"/>
              <a:buAutoNum type="arabicPeriod"/>
            </a:pPr>
            <a:r>
              <a:rPr lang="en-US" dirty="0"/>
              <a:t>provides a full view of the panoramic photograph …</a:t>
            </a:r>
          </a:p>
          <a:p>
            <a:pPr marL="228600" indent="-228600">
              <a:buFont typeface="+mj-lt"/>
              <a:buAutoNum type="arabicPeriod"/>
            </a:pPr>
            <a:r>
              <a:rPr lang="en-US" dirty="0"/>
              <a:t>and at higher-resolution shows a distinctive number “57” on the far hillside, a novelty that may help in determining the location.</a:t>
            </a:r>
          </a:p>
          <a:p>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33</a:t>
            </a:fld>
            <a:endParaRPr lang="en-US"/>
          </a:p>
        </p:txBody>
      </p:sp>
    </p:spTree>
    <p:extLst>
      <p:ext uri="{BB962C8B-B14F-4D97-AF65-F5344CB8AC3E}">
        <p14:creationId xmlns:p14="http://schemas.microsoft.com/office/powerpoint/2010/main" val="2957595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Wikibase</a:t>
            </a:r>
            <a:r>
              <a:rPr lang="en-US" dirty="0"/>
              <a:t> environment provides a powerful SPARQL Query tool for interrogation the data.</a:t>
            </a:r>
          </a:p>
          <a:p>
            <a:endParaRPr lang="en-US" dirty="0"/>
          </a:p>
          <a:p>
            <a:pPr marL="228600" indent="-228600">
              <a:buFont typeface="+mj-lt"/>
              <a:buAutoNum type="arabicPeriod"/>
            </a:pPr>
            <a:r>
              <a:rPr lang="en-US" dirty="0"/>
              <a:t>In this example, a query is sent to list all the photographs in the Verner Photographic Negatives collection, to highlight any that lack a “depicts” statement.</a:t>
            </a:r>
          </a:p>
          <a:p>
            <a:pPr marL="228600" indent="-228600">
              <a:buFont typeface="+mj-lt"/>
              <a:buAutoNum type="arabicPeriod"/>
            </a:pPr>
            <a:r>
              <a:rPr lang="en-US" dirty="0"/>
              <a:t>Linking from the photograph that lacked a “depicts” statement to the description of the photograph in the </a:t>
            </a:r>
            <a:r>
              <a:rPr lang="en-US" dirty="0" err="1"/>
              <a:t>CONTENTdm</a:t>
            </a:r>
            <a:r>
              <a:rPr lang="en-US" dirty="0"/>
              <a:t> </a:t>
            </a:r>
            <a:r>
              <a:rPr lang="en-US" dirty="0" err="1"/>
              <a:t>Wikibase</a:t>
            </a:r>
            <a:r>
              <a:rPr lang="en-US" dirty="0"/>
              <a:t>, a link to the image …</a:t>
            </a:r>
          </a:p>
          <a:p>
            <a:pPr marL="228600" indent="-228600">
              <a:buFont typeface="+mj-lt"/>
              <a:buAutoNum type="arabicPeriod"/>
            </a:pPr>
            <a:r>
              <a:rPr lang="en-US" dirty="0"/>
              <a:t>provides a full view of the panoramic photograph …</a:t>
            </a:r>
          </a:p>
          <a:p>
            <a:pPr marL="228600" indent="-228600">
              <a:buFont typeface="+mj-lt"/>
              <a:buAutoNum type="arabicPeriod"/>
            </a:pPr>
            <a:r>
              <a:rPr lang="en-US" dirty="0"/>
              <a:t>and at higher-resolution shows a distinctive number “57” on the far hillside, a novelty that may help in determining the location.</a:t>
            </a:r>
          </a:p>
          <a:p>
            <a:pPr marL="228600" indent="-228600">
              <a:buFont typeface="+mj-lt"/>
              <a:buAutoNum type="arabicPeriod"/>
            </a:pPr>
            <a:r>
              <a:rPr lang="en-US" sz="1200" b="0" i="0" u="none" strike="noStrike" kern="1200" dirty="0">
                <a:solidFill>
                  <a:schemeClr val="tx1"/>
                </a:solidFill>
                <a:effectLst/>
                <a:latin typeface="+mn-lt"/>
                <a:ea typeface="+mn-ea"/>
                <a:cs typeface="+mn-cs"/>
              </a:rPr>
              <a:t>Research on the web uncovers an article from Printers’ Ink Monthly in 1919 about these large advertisements placed throughout the US by the Heinz company, noting one in Baldwin Hills (near Culver City in California) that was illuminated by flood lights.</a:t>
            </a:r>
            <a:endParaRPr lang="en-US" dirty="0"/>
          </a:p>
          <a:p>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34</a:t>
            </a:fld>
            <a:endParaRPr lang="en-US"/>
          </a:p>
        </p:txBody>
      </p:sp>
    </p:spTree>
    <p:extLst>
      <p:ext uri="{BB962C8B-B14F-4D97-AF65-F5344CB8AC3E}">
        <p14:creationId xmlns:p14="http://schemas.microsoft.com/office/powerpoint/2010/main" val="35183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Wikibase</a:t>
            </a:r>
            <a:r>
              <a:rPr lang="en-US" dirty="0"/>
              <a:t> environment provides a powerful SPARQL Query tool for interrogation the data.</a:t>
            </a:r>
          </a:p>
          <a:p>
            <a:endParaRPr lang="en-US" dirty="0"/>
          </a:p>
          <a:p>
            <a:pPr marL="228600" indent="-228600">
              <a:buFont typeface="+mj-lt"/>
              <a:buAutoNum type="arabicPeriod"/>
            </a:pPr>
            <a:r>
              <a:rPr lang="en-US" dirty="0"/>
              <a:t>In this example, a query is sent to list all the photographs in the Verner Photographic Negatives collection, to highlight any that lack a “depicts” statement.</a:t>
            </a:r>
          </a:p>
          <a:p>
            <a:pPr marL="228600" indent="-228600">
              <a:buFont typeface="+mj-lt"/>
              <a:buAutoNum type="arabicPeriod"/>
            </a:pPr>
            <a:r>
              <a:rPr lang="en-US" dirty="0"/>
              <a:t>Linking from the photograph that lacked a “depicts” statement to the description of the photograph in the </a:t>
            </a:r>
            <a:r>
              <a:rPr lang="en-US" dirty="0" err="1"/>
              <a:t>CONTENTdm</a:t>
            </a:r>
            <a:r>
              <a:rPr lang="en-US" dirty="0"/>
              <a:t> </a:t>
            </a:r>
            <a:r>
              <a:rPr lang="en-US" dirty="0" err="1"/>
              <a:t>Wikibase</a:t>
            </a:r>
            <a:r>
              <a:rPr lang="en-US" dirty="0"/>
              <a:t>, a link to the image …</a:t>
            </a:r>
          </a:p>
          <a:p>
            <a:pPr marL="228600" indent="-228600">
              <a:buFont typeface="+mj-lt"/>
              <a:buAutoNum type="arabicPeriod"/>
            </a:pPr>
            <a:r>
              <a:rPr lang="en-US" dirty="0"/>
              <a:t>provides a full view of the panoramic photograph …</a:t>
            </a:r>
          </a:p>
          <a:p>
            <a:pPr marL="228600" indent="-228600">
              <a:buFont typeface="+mj-lt"/>
              <a:buAutoNum type="arabicPeriod"/>
            </a:pPr>
            <a:r>
              <a:rPr lang="en-US" dirty="0"/>
              <a:t>and at higher-resolution shows a distinctive number “57” on the far hillside, a novelty that may help in determining the location.</a:t>
            </a:r>
          </a:p>
          <a:p>
            <a:pPr marL="228600" indent="-228600">
              <a:buFont typeface="+mj-lt"/>
              <a:buAutoNum type="arabicPeriod"/>
            </a:pPr>
            <a:r>
              <a:rPr lang="en-US" dirty="0"/>
              <a:t>Research on the web uncovers an article from Printers’ Ink Monthly in 1919 about these large advertisements placed throughout the US by the Heinz company, noting one in Baldwin Hills (near Culver City in California) that was illuminated by flood lights.</a:t>
            </a:r>
          </a:p>
          <a:p>
            <a:pPr marL="228600" indent="-228600">
              <a:buFont typeface="+mj-lt"/>
              <a:buAutoNum type="arabicPeriod"/>
            </a:pPr>
            <a:r>
              <a:rPr lang="en-US" sz="1200" b="0" i="0" u="none" strike="noStrike" kern="1200" dirty="0">
                <a:solidFill>
                  <a:schemeClr val="tx1"/>
                </a:solidFill>
                <a:effectLst/>
                <a:latin typeface="+mn-lt"/>
                <a:ea typeface="+mn-ea"/>
                <a:cs typeface="+mn-cs"/>
              </a:rPr>
              <a:t>The mention of floodlights provides another possible clue. A separate Huntington Digital Library collection, the archive from Southern California Edison, documents all things electrical from hydroelectric dams to lighting. Sure enough, there are photographs documenting the installation of the floodlights for the hillside sign, including one illustrating it illuminated. The location depicted in the SCE images are identified as Culver City.</a:t>
            </a:r>
            <a:endParaRPr lang="en-US" dirty="0"/>
          </a:p>
          <a:p>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35</a:t>
            </a:fld>
            <a:endParaRPr lang="en-US"/>
          </a:p>
        </p:txBody>
      </p:sp>
    </p:spTree>
    <p:extLst>
      <p:ext uri="{BB962C8B-B14F-4D97-AF65-F5344CB8AC3E}">
        <p14:creationId xmlns:p14="http://schemas.microsoft.com/office/powerpoint/2010/main" val="1993245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Wikibase</a:t>
            </a:r>
            <a:r>
              <a:rPr lang="en-US" dirty="0"/>
              <a:t> environment provides a powerful SPARQL Query tool for interrogation the data.</a:t>
            </a:r>
          </a:p>
          <a:p>
            <a:endParaRPr lang="en-US" dirty="0"/>
          </a:p>
          <a:p>
            <a:pPr marL="228600" indent="-228600">
              <a:buFont typeface="+mj-lt"/>
              <a:buAutoNum type="arabicPeriod"/>
            </a:pPr>
            <a:r>
              <a:rPr lang="en-US" dirty="0"/>
              <a:t>In this example, a query is sent to list all the photographs in the Verner Photographic Negatives collection, to highlight any that lack a “depicts” statement.</a:t>
            </a:r>
          </a:p>
          <a:p>
            <a:pPr marL="228600" indent="-228600">
              <a:buFont typeface="+mj-lt"/>
              <a:buAutoNum type="arabicPeriod"/>
            </a:pPr>
            <a:r>
              <a:rPr lang="en-US" dirty="0"/>
              <a:t>Linking from the photograph that lacked a “depicts” statement to the description of the photograph in the </a:t>
            </a:r>
            <a:r>
              <a:rPr lang="en-US" dirty="0" err="1"/>
              <a:t>CONTENTdm</a:t>
            </a:r>
            <a:r>
              <a:rPr lang="en-US" dirty="0"/>
              <a:t> </a:t>
            </a:r>
            <a:r>
              <a:rPr lang="en-US" dirty="0" err="1"/>
              <a:t>Wikibase</a:t>
            </a:r>
            <a:r>
              <a:rPr lang="en-US" dirty="0"/>
              <a:t>, a link to the image …</a:t>
            </a:r>
          </a:p>
          <a:p>
            <a:pPr marL="228600" indent="-228600">
              <a:buFont typeface="+mj-lt"/>
              <a:buAutoNum type="arabicPeriod"/>
            </a:pPr>
            <a:r>
              <a:rPr lang="en-US" dirty="0"/>
              <a:t>provides a full view of the panoramic photograph …</a:t>
            </a:r>
          </a:p>
          <a:p>
            <a:pPr marL="228600" indent="-228600">
              <a:buFont typeface="+mj-lt"/>
              <a:buAutoNum type="arabicPeriod"/>
            </a:pPr>
            <a:r>
              <a:rPr lang="en-US" dirty="0"/>
              <a:t>and at higher-resolution shows a distinctive number “57” on the far hillside, a novelty that may help in determining the location.</a:t>
            </a:r>
          </a:p>
          <a:p>
            <a:pPr marL="228600" indent="-228600">
              <a:buFont typeface="+mj-lt"/>
              <a:buAutoNum type="arabicPeriod"/>
            </a:pPr>
            <a:r>
              <a:rPr lang="en-US" dirty="0"/>
              <a:t>Research on the web uncovers an article from Printers’ Ink Monthly in 1919 about these large advertisements placed throughout the US by the Heinz company, noting one in Baldwin Hills (near Culver City in California) that was illuminated by flood lights.</a:t>
            </a:r>
          </a:p>
          <a:p>
            <a:pPr marL="228600" indent="-228600">
              <a:buFont typeface="+mj-lt"/>
              <a:buAutoNum type="arabicPeriod"/>
            </a:pPr>
            <a:r>
              <a:rPr lang="en-US" dirty="0"/>
              <a:t>In a different Huntington Library collection focusing on photographs from Southern California Edison includes other photographs of this hillside sign, including one depicting it illuminated, with the location depicted identified as Culver City.</a:t>
            </a:r>
          </a:p>
          <a:p>
            <a:pPr marL="228600" indent="-228600">
              <a:buFont typeface="+mj-lt"/>
              <a:buAutoNum type="arabicPeriod"/>
            </a:pPr>
            <a:r>
              <a:rPr lang="en-US" sz="1200" b="0" i="0" u="none" strike="noStrike" kern="1200" dirty="0">
                <a:solidFill>
                  <a:schemeClr val="tx1"/>
                </a:solidFill>
                <a:effectLst/>
                <a:latin typeface="+mn-lt"/>
                <a:ea typeface="+mn-ea"/>
                <a:cs typeface="+mn-cs"/>
              </a:rPr>
              <a:t>And with that verifiable data, the description for this panorama in the Verner Photographic Negatives collection can be supplemented with the location depicted and a note about the sign. [It is hoped that similar data from cleanup and reconciliation can also be brought back into the live </a:t>
            </a:r>
            <a:r>
              <a:rPr lang="en-US" sz="1200" b="0" i="0" u="none" strike="noStrike" kern="1200" dirty="0" err="1">
                <a:solidFill>
                  <a:schemeClr val="tx1"/>
                </a:solidFill>
                <a:effectLst/>
                <a:latin typeface="+mn-lt"/>
                <a:ea typeface="+mn-ea"/>
                <a:cs typeface="+mn-cs"/>
              </a:rPr>
              <a:t>CONTENTdm</a:t>
            </a:r>
            <a:r>
              <a:rPr lang="en-US" sz="1200" b="0" i="0" u="none" strike="noStrike" kern="1200" dirty="0">
                <a:solidFill>
                  <a:schemeClr val="tx1"/>
                </a:solidFill>
                <a:effectLst/>
                <a:latin typeface="+mn-lt"/>
                <a:ea typeface="+mn-ea"/>
                <a:cs typeface="+mn-cs"/>
              </a:rPr>
              <a:t> collection, with the understanding that with the creation of data for </a:t>
            </a:r>
            <a:r>
              <a:rPr lang="en-US" sz="1200" b="0" i="0" u="none" strike="noStrike" kern="1200" dirty="0" err="1">
                <a:solidFill>
                  <a:schemeClr val="tx1"/>
                </a:solidFill>
                <a:effectLst/>
                <a:latin typeface="+mn-lt"/>
                <a:ea typeface="+mn-ea"/>
                <a:cs typeface="+mn-cs"/>
              </a:rPr>
              <a:t>Wikibase</a:t>
            </a:r>
            <a:r>
              <a:rPr lang="en-US" sz="1200" b="0" i="0" u="none" strike="noStrike" kern="1200" dirty="0">
                <a:solidFill>
                  <a:schemeClr val="tx1"/>
                </a:solidFill>
                <a:effectLst/>
                <a:latin typeface="+mn-lt"/>
                <a:ea typeface="+mn-ea"/>
                <a:cs typeface="+mn-cs"/>
              </a:rPr>
              <a:t> entities some items teased apart will not go back together....]</a:t>
            </a:r>
            <a:endParaRPr lang="en-US" dirty="0"/>
          </a:p>
          <a:p>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36</a:t>
            </a:fld>
            <a:endParaRPr lang="en-US"/>
          </a:p>
        </p:txBody>
      </p:sp>
    </p:spTree>
    <p:extLst>
      <p:ext uri="{BB962C8B-B14F-4D97-AF65-F5344CB8AC3E}">
        <p14:creationId xmlns:p14="http://schemas.microsoft.com/office/powerpoint/2010/main" val="2908780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Wikibase</a:t>
            </a:r>
            <a:r>
              <a:rPr lang="en-US" dirty="0"/>
              <a:t> environment provides a powerful SPARQL Query tool for interrogation the data.</a:t>
            </a:r>
          </a:p>
          <a:p>
            <a:endParaRPr lang="en-US" dirty="0"/>
          </a:p>
          <a:p>
            <a:pPr marL="228600" indent="-228600">
              <a:buFont typeface="+mj-lt"/>
              <a:buAutoNum type="arabicPeriod"/>
            </a:pPr>
            <a:r>
              <a:rPr lang="en-US" dirty="0"/>
              <a:t>In this example, a query is sent to list all the photographs in the Verner Photographic Negatives collection, to highlight any that lack a “depicts” statement.</a:t>
            </a:r>
          </a:p>
          <a:p>
            <a:pPr marL="228600" indent="-228600">
              <a:buFont typeface="+mj-lt"/>
              <a:buAutoNum type="arabicPeriod"/>
            </a:pPr>
            <a:r>
              <a:rPr lang="en-US" dirty="0"/>
              <a:t>Linking from the photograph that lacked a “depicts” statement to the description of the photograph in the </a:t>
            </a:r>
            <a:r>
              <a:rPr lang="en-US" dirty="0" err="1"/>
              <a:t>CONTENTdm</a:t>
            </a:r>
            <a:r>
              <a:rPr lang="en-US" dirty="0"/>
              <a:t> </a:t>
            </a:r>
            <a:r>
              <a:rPr lang="en-US" dirty="0" err="1"/>
              <a:t>Wikibase</a:t>
            </a:r>
            <a:r>
              <a:rPr lang="en-US" dirty="0"/>
              <a:t>, a link to the image …</a:t>
            </a:r>
          </a:p>
          <a:p>
            <a:pPr marL="228600" indent="-228600">
              <a:buFont typeface="+mj-lt"/>
              <a:buAutoNum type="arabicPeriod"/>
            </a:pPr>
            <a:r>
              <a:rPr lang="en-US" dirty="0"/>
              <a:t>provides a full view of the panoramic photograph …</a:t>
            </a:r>
          </a:p>
          <a:p>
            <a:pPr marL="228600" indent="-228600">
              <a:buFont typeface="+mj-lt"/>
              <a:buAutoNum type="arabicPeriod"/>
            </a:pPr>
            <a:r>
              <a:rPr lang="en-US" dirty="0"/>
              <a:t>and at higher-resolution shows a distinctive number “57” on the far hillside, a novelty that may help in determining the location.</a:t>
            </a:r>
          </a:p>
          <a:p>
            <a:pPr marL="228600" indent="-228600">
              <a:buFont typeface="+mj-lt"/>
              <a:buAutoNum type="arabicPeriod"/>
            </a:pPr>
            <a:r>
              <a:rPr lang="en-US" dirty="0"/>
              <a:t>Research on the web uncovers an article from Printers’ Ink Monthly in 1919 about these large advertisements placed throughout the US by the Heinz company, noting one in Baldwin Hills (near Culver City in California) that was illuminated by flood lights.</a:t>
            </a:r>
          </a:p>
          <a:p>
            <a:pPr marL="228600" indent="-228600">
              <a:buFont typeface="+mj-lt"/>
              <a:buAutoNum type="arabicPeriod"/>
            </a:pPr>
            <a:r>
              <a:rPr lang="en-US" dirty="0"/>
              <a:t>In a different Huntington Library collection focusing on photographs from Southern California Edison includes other photographs of this hillside sign, including one depicting it illuminated, with the location depicted identified as Culver City.</a:t>
            </a:r>
          </a:p>
          <a:p>
            <a:pPr marL="228600" indent="-228600">
              <a:buFont typeface="+mj-lt"/>
              <a:buAutoNum type="arabicPeriod"/>
            </a:pPr>
            <a:r>
              <a:rPr lang="en-US" sz="1200" b="0" i="0" u="none" strike="noStrike" kern="1200" dirty="0">
                <a:solidFill>
                  <a:schemeClr val="tx1"/>
                </a:solidFill>
                <a:effectLst/>
                <a:latin typeface="+mn-lt"/>
                <a:ea typeface="+mn-ea"/>
                <a:cs typeface="+mn-cs"/>
              </a:rPr>
              <a:t>And with that verifiable data, the description for this panorama in the Verner Photographic Negatives collection can be supplemented with the location depicted and a note about the sign. [It is hoped that similar data from cleanup and reconciliation can also be brought back into the live </a:t>
            </a:r>
            <a:r>
              <a:rPr lang="en-US" sz="1200" b="0" i="0" u="none" strike="noStrike" kern="1200" dirty="0" err="1">
                <a:solidFill>
                  <a:schemeClr val="tx1"/>
                </a:solidFill>
                <a:effectLst/>
                <a:latin typeface="+mn-lt"/>
                <a:ea typeface="+mn-ea"/>
                <a:cs typeface="+mn-cs"/>
              </a:rPr>
              <a:t>CONTENTdm</a:t>
            </a:r>
            <a:r>
              <a:rPr lang="en-US" sz="1200" b="0" i="0" u="none" strike="noStrike" kern="1200" dirty="0">
                <a:solidFill>
                  <a:schemeClr val="tx1"/>
                </a:solidFill>
                <a:effectLst/>
                <a:latin typeface="+mn-lt"/>
                <a:ea typeface="+mn-ea"/>
                <a:cs typeface="+mn-cs"/>
              </a:rPr>
              <a:t> collection, with the understanding that with the creation of data for </a:t>
            </a:r>
            <a:r>
              <a:rPr lang="en-US" sz="1200" b="0" i="0" u="none" strike="noStrike" kern="1200" dirty="0" err="1">
                <a:solidFill>
                  <a:schemeClr val="tx1"/>
                </a:solidFill>
                <a:effectLst/>
                <a:latin typeface="+mn-lt"/>
                <a:ea typeface="+mn-ea"/>
                <a:cs typeface="+mn-cs"/>
              </a:rPr>
              <a:t>Wikibase</a:t>
            </a:r>
            <a:r>
              <a:rPr lang="en-US" sz="1200" b="0" i="0" u="none" strike="noStrike" kern="1200" dirty="0">
                <a:solidFill>
                  <a:schemeClr val="tx1"/>
                </a:solidFill>
                <a:effectLst/>
                <a:latin typeface="+mn-lt"/>
                <a:ea typeface="+mn-ea"/>
                <a:cs typeface="+mn-cs"/>
              </a:rPr>
              <a:t> entities some items teased apart will not go back together....]</a:t>
            </a:r>
          </a:p>
          <a:p>
            <a:pPr marL="228600" indent="-228600">
              <a:buFont typeface="+mj-lt"/>
              <a:buAutoNum type="arabicPeriod"/>
            </a:pPr>
            <a:r>
              <a:rPr lang="en-US" sz="1200" b="0" i="0" u="none" strike="noStrike" kern="1200" dirty="0">
                <a:solidFill>
                  <a:schemeClr val="tx1"/>
                </a:solidFill>
                <a:effectLst/>
                <a:latin typeface="+mn-lt"/>
                <a:ea typeface="+mn-ea"/>
                <a:cs typeface="+mn-cs"/>
              </a:rPr>
              <a:t>Additions to the </a:t>
            </a:r>
            <a:r>
              <a:rPr lang="en-US" sz="1200" b="0" i="0" u="none" strike="noStrike" kern="1200" dirty="0" err="1">
                <a:solidFill>
                  <a:schemeClr val="tx1"/>
                </a:solidFill>
                <a:effectLst/>
                <a:latin typeface="+mn-lt"/>
                <a:ea typeface="+mn-ea"/>
                <a:cs typeface="+mn-cs"/>
              </a:rPr>
              <a:t>CONTENTdm</a:t>
            </a:r>
            <a:r>
              <a:rPr lang="en-US" sz="1200" b="0" i="0" u="none" strike="noStrike" kern="1200" dirty="0">
                <a:solidFill>
                  <a:schemeClr val="tx1"/>
                </a:solidFill>
                <a:effectLst/>
                <a:latin typeface="+mn-lt"/>
                <a:ea typeface="+mn-ea"/>
                <a:cs typeface="+mn-cs"/>
              </a:rPr>
              <a:t> description for this photograph can also be evaluated for inclusion in the corresponding </a:t>
            </a:r>
            <a:r>
              <a:rPr lang="en-US" sz="1200" b="0" i="0" u="none" strike="noStrike" kern="1200" dirty="0" err="1">
                <a:solidFill>
                  <a:schemeClr val="tx1"/>
                </a:solidFill>
                <a:effectLst/>
                <a:latin typeface="+mn-lt"/>
                <a:ea typeface="+mn-ea"/>
                <a:cs typeface="+mn-cs"/>
              </a:rPr>
              <a:t>Wikibase</a:t>
            </a:r>
            <a:r>
              <a:rPr lang="en-US" sz="1200" b="0" i="0" u="none" strike="noStrike" kern="1200" dirty="0">
                <a:solidFill>
                  <a:schemeClr val="tx1"/>
                </a:solidFill>
                <a:effectLst/>
                <a:latin typeface="+mn-lt"/>
                <a:ea typeface="+mn-ea"/>
                <a:cs typeface="+mn-cs"/>
              </a:rPr>
              <a:t> description of the work, which in turn will be reflected in the map visualization based on </a:t>
            </a:r>
            <a:r>
              <a:rPr lang="en-US" sz="1200" b="0" i="0" u="none" strike="noStrike" kern="1200" dirty="0" err="1">
                <a:solidFill>
                  <a:schemeClr val="tx1"/>
                </a:solidFill>
                <a:effectLst/>
                <a:latin typeface="+mn-lt"/>
                <a:ea typeface="+mn-ea"/>
                <a:cs typeface="+mn-cs"/>
              </a:rPr>
              <a:t>Wikibase</a:t>
            </a:r>
            <a:r>
              <a:rPr lang="en-US" sz="1200" b="0" i="0" u="none" strike="noStrike" kern="1200" dirty="0">
                <a:solidFill>
                  <a:schemeClr val="tx1"/>
                </a:solidFill>
                <a:effectLst/>
                <a:latin typeface="+mn-lt"/>
                <a:ea typeface="+mn-ea"/>
                <a:cs typeface="+mn-cs"/>
              </a:rPr>
              <a:t> data (though we haven’t yet established automated processes for that type of synchronization.)</a:t>
            </a:r>
            <a:endParaRPr lang="en-US" dirty="0"/>
          </a:p>
          <a:p>
            <a:endParaRPr lang="en-US" dirty="0"/>
          </a:p>
        </p:txBody>
      </p:sp>
      <p:sp>
        <p:nvSpPr>
          <p:cNvPr id="4" name="Slide Number Placeholder 3"/>
          <p:cNvSpPr>
            <a:spLocks noGrp="1"/>
          </p:cNvSpPr>
          <p:nvPr>
            <p:ph type="sldNum" sz="quarter" idx="5"/>
          </p:nvPr>
        </p:nvSpPr>
        <p:spPr/>
        <p:txBody>
          <a:bodyPr/>
          <a:lstStyle/>
          <a:p>
            <a:fld id="{090A23FB-5CD4-42A4-B00D-F6B17B9D834A}" type="slidenum">
              <a:rPr lang="en-US" smtClean="0"/>
              <a:t>37</a:t>
            </a:fld>
            <a:endParaRPr lang="en-US"/>
          </a:p>
        </p:txBody>
      </p:sp>
    </p:spTree>
    <p:extLst>
      <p:ext uri="{BB962C8B-B14F-4D97-AF65-F5344CB8AC3E}">
        <p14:creationId xmlns:p14="http://schemas.microsoft.com/office/powerpoint/2010/main" val="222689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40</a:t>
            </a:fld>
            <a:endParaRPr lang="en-US"/>
          </a:p>
        </p:txBody>
      </p:sp>
    </p:spTree>
    <p:extLst>
      <p:ext uri="{BB962C8B-B14F-4D97-AF65-F5344CB8AC3E}">
        <p14:creationId xmlns:p14="http://schemas.microsoft.com/office/powerpoint/2010/main" val="1908616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CONTENTdm</a:t>
            </a:r>
            <a:r>
              <a:rPr lang="en-US" dirty="0"/>
              <a:t> community in the OCLC Community Center offers current </a:t>
            </a:r>
            <a:r>
              <a:rPr lang="en-US" dirty="0" err="1"/>
              <a:t>CONTENTdm</a:t>
            </a:r>
            <a:r>
              <a:rPr lang="en-US" dirty="0"/>
              <a:t> subscribers the opportunity to:</a:t>
            </a:r>
          </a:p>
          <a:p>
            <a:pPr marL="171450" indent="-171450">
              <a:buFont typeface="Arial" panose="020B0604020202020204" pitchFamily="34" charset="0"/>
              <a:buChar char="•"/>
            </a:pPr>
            <a:r>
              <a:rPr lang="en-US" dirty="0"/>
              <a:t>Connect with each other through the discussion forum and webinars</a:t>
            </a:r>
          </a:p>
          <a:p>
            <a:pPr marL="171450" indent="-171450">
              <a:buFont typeface="Arial" panose="020B0604020202020204" pitchFamily="34" charset="0"/>
              <a:buChar char="•"/>
            </a:pPr>
            <a:r>
              <a:rPr lang="en-US" dirty="0"/>
              <a:t>Stay up to date on OCLC news and release information</a:t>
            </a:r>
          </a:p>
          <a:p>
            <a:pPr marL="171450" indent="-171450">
              <a:buFont typeface="Arial" panose="020B0604020202020204" pitchFamily="34" charset="0"/>
              <a:buChar char="•"/>
            </a:pPr>
            <a:r>
              <a:rPr lang="en-US" dirty="0"/>
              <a:t>Share ideas new features in </a:t>
            </a:r>
            <a:r>
              <a:rPr lang="en-US" dirty="0" err="1"/>
              <a:t>CONTENTdm</a:t>
            </a:r>
            <a:r>
              <a:rPr lang="en-US" dirty="0"/>
              <a:t> &amp; comment on others’ ideas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9FE3F6-541D-4A7A-9B41-D41E48EF3D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070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quick steps you can take to make the most of the CDM community</a:t>
            </a:r>
          </a:p>
          <a:p>
            <a:pPr marL="171450" indent="-171450">
              <a:buFont typeface="Arial" panose="020B0604020202020204" pitchFamily="34" charset="0"/>
              <a:buChar char="•"/>
            </a:pPr>
            <a:r>
              <a:rPr lang="en-US" dirty="0"/>
              <a:t>Request credentials for access if you don’t have them already, right now, on your mobile device at oc.lc/cdm19request</a:t>
            </a:r>
          </a:p>
          <a:p>
            <a:pPr marL="171450" indent="-171450">
              <a:buFont typeface="Arial" panose="020B0604020202020204" pitchFamily="34" charset="0"/>
              <a:buChar char="•"/>
            </a:pPr>
            <a:r>
              <a:rPr lang="en-US" dirty="0"/>
              <a:t>Then sign in and complete your profile so you can continue connecting beyond this meeting with other CDM users worldwide</a:t>
            </a:r>
          </a:p>
          <a:p>
            <a:pPr marL="171450" indent="-171450">
              <a:buFont typeface="Arial" panose="020B0604020202020204" pitchFamily="34" charset="0"/>
              <a:buChar char="•"/>
            </a:pPr>
            <a:r>
              <a:rPr lang="en-US" dirty="0"/>
              <a:t>Subscribe to news &amp; discussions to receive notifications of new discussion posts and news updates from OCLC</a:t>
            </a:r>
          </a:p>
          <a:p>
            <a:pPr marL="171450" indent="-171450">
              <a:buFont typeface="Arial" panose="020B0604020202020204" pitchFamily="34" charset="0"/>
              <a:buChar char="•"/>
            </a:pPr>
            <a:r>
              <a:rPr lang="en-US" dirty="0"/>
              <a:t>Start or respond to discussion threads </a:t>
            </a:r>
          </a:p>
          <a:p>
            <a:pPr marL="171450" indent="-171450">
              <a:buFont typeface="Arial" panose="020B0604020202020204" pitchFamily="34" charset="0"/>
              <a:buChar char="•"/>
            </a:pPr>
            <a:r>
              <a:rPr lang="en-US" dirty="0"/>
              <a:t>Connect with your peers by attending virtual events, in fact, we are planning on reprising the most popular sessions from this meeting as virtual sessions so folks who could not attend can benefit from the information shared – AND attendees can see that concurrent session they missed because there was too much good programming!</a:t>
            </a:r>
          </a:p>
          <a:p>
            <a:pPr marL="171450" indent="-171450">
              <a:buFont typeface="Arial" panose="020B0604020202020204" pitchFamily="34" charset="0"/>
              <a:buChar char="•"/>
            </a:pPr>
            <a:r>
              <a:rPr lang="en-US" dirty="0"/>
              <a:t>Submit and rate ideas for product features in our enhancement suggestion area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9FE3F6-541D-4A7A-9B41-D41E48EF3D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45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Cataloging in fields mapped to DC Format, Medium, and Type overlapped to a significant degree.  We combined these values and reconciled them with the Getty Art &amp; Architecture Thesaurus (for more granular terms and with the LC Thesaurus of Graphic Materials (for higher-level terms) and mapped preferred matches to top-level categories from DC Types.</a:t>
            </a:r>
            <a:endParaRPr lang="en-US">
              <a:solidFill>
                <a:srgbClr val="C00000"/>
              </a:solidFill>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C00000"/>
                </a:solidFill>
              </a:rPr>
              <a:t>35% of records are not mapped to a primary type.</a:t>
            </a:r>
            <a:endParaRPr lang="en-US" sz="1200"/>
          </a:p>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12</a:t>
            </a:fld>
            <a:endParaRPr lang="en-US"/>
          </a:p>
        </p:txBody>
      </p:sp>
    </p:spTree>
    <p:extLst>
      <p:ext uri="{BB962C8B-B14F-4D97-AF65-F5344CB8AC3E}">
        <p14:creationId xmlns:p14="http://schemas.microsoft.com/office/powerpoint/2010/main" val="58334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rgbClr val="C00000"/>
                </a:solidFill>
              </a:rPr>
              <a:t>Lack of constraints and control over how date information is provided and how fields are mapped to DC equivalents in </a:t>
            </a:r>
            <a:r>
              <a:rPr lang="en-US" err="1">
                <a:solidFill>
                  <a:srgbClr val="C00000"/>
                </a:solidFill>
              </a:rPr>
              <a:t>CONTENTdm</a:t>
            </a:r>
            <a:r>
              <a:rPr lang="en-US">
                <a:solidFill>
                  <a:srgbClr val="C00000"/>
                </a:solidFill>
              </a:rPr>
              <a:t> leads to potentially useful metadata that resists automated sense-making.</a:t>
            </a:r>
          </a:p>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13</a:t>
            </a:fld>
            <a:endParaRPr lang="en-US"/>
          </a:p>
        </p:txBody>
      </p:sp>
    </p:spTree>
    <p:extLst>
      <p:ext uri="{BB962C8B-B14F-4D97-AF65-F5344CB8AC3E}">
        <p14:creationId xmlns:p14="http://schemas.microsoft.com/office/powerpoint/2010/main" val="1157998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cdm17308.contentdm.oclc.org</a:t>
            </a:r>
            <a:r>
              <a:rPr lang="en-US" dirty="0"/>
              <a:t>/digital/</a:t>
            </a:r>
            <a:r>
              <a:rPr lang="en-US" dirty="0" err="1"/>
              <a:t>iiif</a:t>
            </a:r>
            <a:r>
              <a:rPr lang="en-US" dirty="0"/>
              <a:t>-info/postcard/128/</a:t>
            </a:r>
            <a:r>
              <a:rPr lang="en-US" dirty="0" err="1"/>
              <a:t>manifest.json</a:t>
            </a:r>
            <a:r>
              <a:rPr lang="en-US" dirty="0"/>
              <a:t> </a:t>
            </a:r>
          </a:p>
          <a:p>
            <a:endParaRPr lang="en-US" dirty="0"/>
          </a:p>
        </p:txBody>
      </p:sp>
      <p:sp>
        <p:nvSpPr>
          <p:cNvPr id="4" name="Slide Number Placeholder 3"/>
          <p:cNvSpPr>
            <a:spLocks noGrp="1"/>
          </p:cNvSpPr>
          <p:nvPr>
            <p:ph type="sldNum" sz="quarter" idx="5"/>
          </p:nvPr>
        </p:nvSpPr>
        <p:spPr/>
        <p:txBody>
          <a:bodyPr/>
          <a:lstStyle/>
          <a:p>
            <a:fld id="{A035E6FC-CCC7-F34C-83D9-78C7523946F2}" type="slidenum">
              <a:rPr lang="en-US" smtClean="0"/>
              <a:t>14</a:t>
            </a:fld>
            <a:endParaRPr lang="en-US"/>
          </a:p>
        </p:txBody>
      </p:sp>
    </p:spTree>
    <p:extLst>
      <p:ext uri="{BB962C8B-B14F-4D97-AF65-F5344CB8AC3E}">
        <p14:creationId xmlns:p14="http://schemas.microsoft.com/office/powerpoint/2010/main" val="1916352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17</a:t>
            </a:fld>
            <a:endParaRPr lang="en-US"/>
          </a:p>
        </p:txBody>
      </p:sp>
    </p:spTree>
    <p:extLst>
      <p:ext uri="{BB962C8B-B14F-4D97-AF65-F5344CB8AC3E}">
        <p14:creationId xmlns:p14="http://schemas.microsoft.com/office/powerpoint/2010/main" val="2760282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record-oriented data shifts to an entity-oriented framework, the relationships between creative works and related entities become clearer, and data management for separate entities becomes potentially much more efficient, interoperable, and extensible.  </a:t>
            </a:r>
          </a:p>
        </p:txBody>
      </p:sp>
      <p:sp>
        <p:nvSpPr>
          <p:cNvPr id="4" name="Slide Number Placeholder 3"/>
          <p:cNvSpPr>
            <a:spLocks noGrp="1"/>
          </p:cNvSpPr>
          <p:nvPr>
            <p:ph type="sldNum" sz="quarter" idx="5"/>
          </p:nvPr>
        </p:nvSpPr>
        <p:spPr/>
        <p:txBody>
          <a:bodyPr/>
          <a:lstStyle/>
          <a:p>
            <a:fld id="{A035E6FC-CCC7-F34C-83D9-78C7523946F2}" type="slidenum">
              <a:rPr lang="en-US" smtClean="0"/>
              <a:t>18</a:t>
            </a:fld>
            <a:endParaRPr lang="en-US"/>
          </a:p>
        </p:txBody>
      </p:sp>
    </p:spTree>
    <p:extLst>
      <p:ext uri="{BB962C8B-B14F-4D97-AF65-F5344CB8AC3E}">
        <p14:creationId xmlns:p14="http://schemas.microsoft.com/office/powerpoint/2010/main" val="294741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19</a:t>
            </a:fld>
            <a:endParaRPr lang="en-US"/>
          </a:p>
        </p:txBody>
      </p:sp>
    </p:spTree>
    <p:extLst>
      <p:ext uri="{BB962C8B-B14F-4D97-AF65-F5344CB8AC3E}">
        <p14:creationId xmlns:p14="http://schemas.microsoft.com/office/powerpoint/2010/main" val="68966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E27DBD-6B6D-4362-AEBE-A778E54D8926}" type="slidenum">
              <a:rPr lang="en-US" smtClean="0"/>
              <a:t>20</a:t>
            </a:fld>
            <a:endParaRPr lang="en-US"/>
          </a:p>
        </p:txBody>
      </p:sp>
    </p:spTree>
    <p:extLst>
      <p:ext uri="{BB962C8B-B14F-4D97-AF65-F5344CB8AC3E}">
        <p14:creationId xmlns:p14="http://schemas.microsoft.com/office/powerpoint/2010/main" val="1774612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24901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ysClr val="windowText" lastClr="000000">
                    <a:alpha val="50000"/>
                  </a:sysClr>
                </a:solidFill>
                <a:effectLst/>
                <a:latin typeface="Arial" charset="0"/>
                <a:ea typeface="Arial" charset="0"/>
                <a:cs typeface="Arial" charset="0"/>
              </a:rPr>
              <a:t>Confidential. Not for distribution.</a:t>
            </a:r>
          </a:p>
        </p:txBody>
      </p:sp>
      <p:pic>
        <p:nvPicPr>
          <p:cNvPr id="5" name="Picture 4"/>
          <p:cNvPicPr>
            <a:picLocks noChangeAspect="1"/>
          </p:cNvPicPr>
          <p:nvPr/>
        </p:nvPicPr>
        <p:blipFill>
          <a:blip r:embed="rId3"/>
          <a:stretch>
            <a:fillRect/>
          </a:stretch>
        </p:blipFill>
        <p:spPr>
          <a:xfrm>
            <a:off x="6111117" y="0"/>
            <a:ext cx="6105280" cy="5850667"/>
          </a:xfrm>
          <a:prstGeom prst="rect">
            <a:avLst/>
          </a:prstGeom>
        </p:spPr>
      </p:pic>
    </p:spTree>
    <p:extLst>
      <p:ext uri="{BB962C8B-B14F-4D97-AF65-F5344CB8AC3E}">
        <p14:creationId xmlns:p14="http://schemas.microsoft.com/office/powerpoint/2010/main" val="415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losing Slide - 2">
    <p:spTree>
      <p:nvGrpSpPr>
        <p:cNvPr id="1" name=""/>
        <p:cNvGrpSpPr/>
        <p:nvPr/>
      </p:nvGrpSpPr>
      <p:grpSpPr>
        <a:xfrm>
          <a:off x="0" y="0"/>
          <a:ext cx="0" cy="0"/>
          <a:chOff x="0" y="0"/>
          <a:chExt cx="0" cy="0"/>
        </a:xfrm>
      </p:grpSpPr>
      <p:sp>
        <p:nvSpPr>
          <p:cNvPr id="7" name="Rectangle 6"/>
          <p:cNvSpPr/>
          <p:nvPr/>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p:nvSpPr>
        <p:spPr bwMode="auto">
          <a:xfrm>
            <a:off x="7899907" y="4935539"/>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6" name="Picture 15" descr="ppt-because-tag.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17"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ysClr val="windowText" lastClr="000000">
                    <a:alpha val="50000"/>
                  </a:sysClr>
                </a:solidFill>
                <a:effectLst/>
                <a:latin typeface="Arial" charset="0"/>
                <a:ea typeface="Arial" charset="0"/>
                <a:cs typeface="Arial" charset="0"/>
              </a:rPr>
              <a:t>Confidential. Not for distribution.</a:t>
            </a:r>
          </a:p>
        </p:txBody>
      </p:sp>
      <p:pic>
        <p:nvPicPr>
          <p:cNvPr id="19" name="Picture 26" descr="OCLC_H_PMS.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p:cNvPicPr>
            <a:picLocks noChangeAspect="1"/>
          </p:cNvPicPr>
          <p:nvPr/>
        </p:nvPicPr>
        <p:blipFill rotWithShape="1">
          <a:blip r:embed="rId4"/>
          <a:srcRect l="67120"/>
          <a:stretch/>
        </p:blipFill>
        <p:spPr>
          <a:xfrm rot="16200000">
            <a:off x="7769479" y="5051334"/>
            <a:ext cx="116923" cy="423333"/>
          </a:xfrm>
          <a:prstGeom prst="rect">
            <a:avLst/>
          </a:prstGeom>
        </p:spPr>
      </p:pic>
      <p:pic>
        <p:nvPicPr>
          <p:cNvPr id="4" name="Picture 3"/>
          <p:cNvPicPr>
            <a:picLocks noChangeAspect="1"/>
          </p:cNvPicPr>
          <p:nvPr/>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108611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1158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75552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r>
              <a:rPr lang="en-US"/>
              <a:t>Click icon to add picture</a:t>
            </a:r>
            <a:endParaRPr lang="en-US" dirty="0"/>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4785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866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r>
              <a:rPr lang="en-US"/>
              <a:t>Click to edit Master text styles</a:t>
            </a:r>
          </a:p>
        </p:txBody>
      </p:sp>
    </p:spTree>
    <p:extLst>
      <p:ext uri="{BB962C8B-B14F-4D97-AF65-F5344CB8AC3E}">
        <p14:creationId xmlns:p14="http://schemas.microsoft.com/office/powerpoint/2010/main" val="141567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997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69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449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r>
              <a:rPr lang="en-US"/>
              <a:t>Click icon to add picture</a:t>
            </a:r>
            <a:endParaRPr lang="en-US" dirty="0"/>
          </a:p>
        </p:txBody>
      </p:sp>
      <p:sp>
        <p:nvSpPr>
          <p:cNvPr id="5" name="Rectangle 4"/>
          <p:cNvSpPr/>
          <p:nvPr/>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408685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008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spTree>
    <p:extLst>
      <p:ext uri="{BB962C8B-B14F-4D97-AF65-F5344CB8AC3E}">
        <p14:creationId xmlns:p14="http://schemas.microsoft.com/office/powerpoint/2010/main" val="250031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236150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54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3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106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18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87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1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199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r>
              <a:rPr lang="en-US"/>
              <a:t>Click icon to add picture</a:t>
            </a:r>
            <a:endParaRPr lang="en-US" dirty="0"/>
          </a:p>
        </p:txBody>
      </p:sp>
      <p:sp>
        <p:nvSpPr>
          <p:cNvPr id="5" name="Rectangle 4"/>
          <p:cNvSpPr/>
          <p:nvPr/>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r>
              <a:rPr lang="en-US"/>
              <a:t>Click icon to add picture</a:t>
            </a:r>
            <a:endParaRPr lang="en-US" dirty="0"/>
          </a:p>
        </p:txBody>
      </p:sp>
      <p:sp>
        <p:nvSpPr>
          <p:cNvPr id="11" name="Rectangle 10"/>
          <p:cNvSpPr/>
          <p:nvPr/>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8"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78334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211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41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F9966-0841-4D03-8051-CC940E44B06E}"/>
              </a:ext>
            </a:extLst>
          </p:cNvPr>
          <p:cNvSpPr>
            <a:spLocks noGrp="1"/>
          </p:cNvSpPr>
          <p:nvPr>
            <p:ph type="dt" sz="half" idx="10"/>
          </p:nvPr>
        </p:nvSpPr>
        <p:spPr/>
        <p:txBody>
          <a:bodyPr/>
          <a:lstStyle/>
          <a:p>
            <a:fld id="{2E4A7265-90F1-4B04-AD65-5E02C578FA79}" type="datetimeFigureOut">
              <a:rPr lang="en-US" smtClean="0"/>
              <a:t>9/19/19</a:t>
            </a:fld>
            <a:endParaRPr lang="en-US"/>
          </a:p>
        </p:txBody>
      </p:sp>
      <p:sp>
        <p:nvSpPr>
          <p:cNvPr id="3" name="Footer Placeholder 2">
            <a:extLst>
              <a:ext uri="{FF2B5EF4-FFF2-40B4-BE49-F238E27FC236}">
                <a16:creationId xmlns:a16="http://schemas.microsoft.com/office/drawing/2014/main" id="{8600CCA1-59A3-48B4-94E8-9AAB89111A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1A3A7C-94BE-46C7-8A0E-2BC3AAB3C8BE}"/>
              </a:ext>
            </a:extLst>
          </p:cNvPr>
          <p:cNvSpPr>
            <a:spLocks noGrp="1"/>
          </p:cNvSpPr>
          <p:nvPr>
            <p:ph type="sldNum" sz="quarter" idx="12"/>
          </p:nvPr>
        </p:nvSpPr>
        <p:spPr/>
        <p:txBody>
          <a:bodyPr/>
          <a:lstStyle/>
          <a:p>
            <a:fld id="{65EE8733-4434-41D2-8D3E-09B8EA5DC057}" type="slidenum">
              <a:rPr lang="en-US" smtClean="0"/>
              <a:t>‹#›</a:t>
            </a:fld>
            <a:endParaRPr lang="en-US"/>
          </a:p>
        </p:txBody>
      </p:sp>
    </p:spTree>
    <p:extLst>
      <p:ext uri="{BB962C8B-B14F-4D97-AF65-F5344CB8AC3E}">
        <p14:creationId xmlns:p14="http://schemas.microsoft.com/office/powerpoint/2010/main" val="3905336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43284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00182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Bullet">
    <p:spTree>
      <p:nvGrpSpPr>
        <p:cNvPr id="1" name=""/>
        <p:cNvGrpSpPr/>
        <p:nvPr/>
      </p:nvGrpSpPr>
      <p:grpSpPr>
        <a:xfrm>
          <a:off x="0" y="0"/>
          <a:ext cx="0" cy="0"/>
          <a:chOff x="0" y="0"/>
          <a:chExt cx="0" cy="0"/>
        </a:xfrm>
      </p:grpSpPr>
      <p:sp>
        <p:nvSpPr>
          <p:cNvPr id="18" name="Rectangle 17"/>
          <p:cNvSpPr/>
          <p:nvPr/>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alpha val="50000"/>
                  </a:schemeClr>
                </a:solidFill>
                <a:effectLst/>
                <a:latin typeface="Arial" charset="0"/>
                <a:ea typeface="Arial" charset="0"/>
                <a:cs typeface="Arial" charset="0"/>
              </a:rPr>
              <a:t>Confidential. Not for distribution.</a:t>
            </a:r>
          </a:p>
        </p:txBody>
      </p:sp>
      <p:sp>
        <p:nvSpPr>
          <p:cNvPr id="10"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r>
              <a:rPr lang="en-US"/>
              <a:t>Click to edit Master text styles</a:t>
            </a:r>
          </a:p>
        </p:txBody>
      </p:sp>
    </p:spTree>
    <p:extLst>
      <p:ext uri="{BB962C8B-B14F-4D97-AF65-F5344CB8AC3E}">
        <p14:creationId xmlns:p14="http://schemas.microsoft.com/office/powerpoint/2010/main" val="345989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ntent- Header">
    <p:spTree>
      <p:nvGrpSpPr>
        <p:cNvPr id="1" name=""/>
        <p:cNvGrpSpPr/>
        <p:nvPr/>
      </p:nvGrpSpPr>
      <p:grpSpPr>
        <a:xfrm>
          <a:off x="0" y="0"/>
          <a:ext cx="0" cy="0"/>
          <a:chOff x="0" y="0"/>
          <a:chExt cx="0" cy="0"/>
        </a:xfrm>
      </p:grpSpPr>
      <p:sp>
        <p:nvSpPr>
          <p:cNvPr id="18" name="Rectangle 17"/>
          <p:cNvSpPr/>
          <p:nvPr/>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9444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 Bar">
    <p:spTree>
      <p:nvGrpSpPr>
        <p:cNvPr id="1" name=""/>
        <p:cNvGrpSpPr/>
        <p:nvPr/>
      </p:nvGrpSpPr>
      <p:grpSpPr>
        <a:xfrm>
          <a:off x="0" y="0"/>
          <a:ext cx="0" cy="0"/>
          <a:chOff x="0" y="0"/>
          <a:chExt cx="0" cy="0"/>
        </a:xfrm>
      </p:grpSpPr>
      <p:sp>
        <p:nvSpPr>
          <p:cNvPr id="18" name="Rectangle 17"/>
          <p:cNvSpPr/>
          <p:nvPr/>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11485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425194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94589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5084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1456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hyperlink" Target="http://vocab.getty.edu/aat/300027240" TargetMode="External"/><Relationship Id="rId3" Type="http://schemas.openxmlformats.org/officeDocument/2006/relationships/hyperlink" Target="http://id.loc.gov/vocabulary/graphicMaterials/tgm007029" TargetMode="External"/><Relationship Id="rId7" Type="http://schemas.openxmlformats.org/officeDocument/2006/relationships/hyperlink" Target="http://id.loc.gov/vocabulary/graphicMaterials/tgm003185"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hyperlink" Target="http://vocab.getty.edu/aat/300404676" TargetMode="External"/><Relationship Id="rId5" Type="http://schemas.openxmlformats.org/officeDocument/2006/relationships/hyperlink" Target="http://id.loc.gov/vocabulary/graphicMaterials/tgm003279" TargetMode="External"/><Relationship Id="rId10" Type="http://schemas.openxmlformats.org/officeDocument/2006/relationships/hyperlink" Target="http://vocab.getty.edu/aat/300026879" TargetMode="External"/><Relationship Id="rId4" Type="http://schemas.openxmlformats.org/officeDocument/2006/relationships/hyperlink" Target="http://vocab.getty.edu/aat/300128343" TargetMode="External"/><Relationship Id="rId9" Type="http://schemas.openxmlformats.org/officeDocument/2006/relationships/hyperlink" Target="http://id.loc.gov/vocabulary/graphicMaterials/tgm002590"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hyperlink" Target="http://www.digitalindy.org/cdm/compoundobject/collection/postcard/id/128" TargetMode="External"/><Relationship Id="rId5" Type="http://schemas.openxmlformats.org/officeDocument/2006/relationships/hyperlink" Target="https://cdm17308.contentdm.oclc.org/digital/iiif-info/postcard/128/manifest.json" TargetMode="External"/><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hyperlink" Target="https://cdm16827.contentdm.oclc.org/digital/collection/p16827coll14/id/8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dbpedia.org/resource/Indianapolis"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2.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46.png"/><Relationship Id="rId11" Type="http://schemas.openxmlformats.org/officeDocument/2006/relationships/image" Target="../media/image52.png"/><Relationship Id="rId5" Type="http://schemas.openxmlformats.org/officeDocument/2006/relationships/image" Target="../media/image45.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hyperlink" Target="https://umedia.lib.umn.edu/item/p16022coll175:1581" TargetMode="External"/><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 Id="rId9" Type="http://schemas.openxmlformats.org/officeDocument/2006/relationships/image" Target="../media/image6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hyperlink" Target="https://researchworks.oclc.org/iiif-explor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0C3B4-E3B2-5248-AD39-915C4A6A19AA}"/>
              </a:ext>
            </a:extLst>
          </p:cNvPr>
          <p:cNvSpPr>
            <a:spLocks noGrp="1"/>
          </p:cNvSpPr>
          <p:nvPr>
            <p:ph type="body" sz="quarter" idx="12"/>
          </p:nvPr>
        </p:nvSpPr>
        <p:spPr>
          <a:xfrm>
            <a:off x="3" y="1773169"/>
            <a:ext cx="7116372" cy="651397"/>
          </a:xfrm>
        </p:spPr>
        <p:txBody>
          <a:bodyPr/>
          <a:lstStyle/>
          <a:p>
            <a:r>
              <a:rPr lang="en-US" dirty="0" err="1"/>
              <a:t>CONTENTdm</a:t>
            </a:r>
            <a:r>
              <a:rPr lang="en-US" dirty="0"/>
              <a:t> User Group Meeting ● August 7, 2019</a:t>
            </a:r>
          </a:p>
        </p:txBody>
      </p:sp>
      <p:sp>
        <p:nvSpPr>
          <p:cNvPr id="3" name="Text Placeholder 2">
            <a:extLst>
              <a:ext uri="{FF2B5EF4-FFF2-40B4-BE49-F238E27FC236}">
                <a16:creationId xmlns:a16="http://schemas.microsoft.com/office/drawing/2014/main" id="{8B63C0BB-4794-CD43-BEA6-FFCA76F9C811}"/>
              </a:ext>
            </a:extLst>
          </p:cNvPr>
          <p:cNvSpPr>
            <a:spLocks noGrp="1"/>
          </p:cNvSpPr>
          <p:nvPr>
            <p:ph type="body" sz="quarter" idx="16"/>
          </p:nvPr>
        </p:nvSpPr>
        <p:spPr/>
        <p:txBody>
          <a:bodyPr>
            <a:normAutofit fontScale="77500" lnSpcReduction="20000"/>
          </a:bodyPr>
          <a:lstStyle/>
          <a:p>
            <a:r>
              <a:rPr lang="en-US" dirty="0"/>
              <a:t>Introducing the </a:t>
            </a:r>
            <a:r>
              <a:rPr lang="en-US" dirty="0" err="1"/>
              <a:t>CONTENTdm</a:t>
            </a:r>
            <a:r>
              <a:rPr lang="en-US" dirty="0"/>
              <a:t> Linked Data Pilot Project</a:t>
            </a:r>
          </a:p>
        </p:txBody>
      </p:sp>
      <p:sp>
        <p:nvSpPr>
          <p:cNvPr id="4" name="Text Placeholder 3">
            <a:extLst>
              <a:ext uri="{FF2B5EF4-FFF2-40B4-BE49-F238E27FC236}">
                <a16:creationId xmlns:a16="http://schemas.microsoft.com/office/drawing/2014/main" id="{9BA78058-EC5E-C74A-80C8-272FBA95E36D}"/>
              </a:ext>
            </a:extLst>
          </p:cNvPr>
          <p:cNvSpPr>
            <a:spLocks noGrp="1"/>
          </p:cNvSpPr>
          <p:nvPr>
            <p:ph type="body" sz="quarter" idx="17"/>
          </p:nvPr>
        </p:nvSpPr>
        <p:spPr>
          <a:xfrm>
            <a:off x="971592" y="4275963"/>
            <a:ext cx="2814360" cy="502766"/>
          </a:xfrm>
        </p:spPr>
        <p:txBody>
          <a:bodyPr/>
          <a:lstStyle/>
          <a:p>
            <a:r>
              <a:rPr lang="en-US" dirty="0"/>
              <a:t>Bruce Washburn</a:t>
            </a:r>
          </a:p>
        </p:txBody>
      </p:sp>
      <p:sp>
        <p:nvSpPr>
          <p:cNvPr id="5" name="Text Placeholder 4">
            <a:extLst>
              <a:ext uri="{FF2B5EF4-FFF2-40B4-BE49-F238E27FC236}">
                <a16:creationId xmlns:a16="http://schemas.microsoft.com/office/drawing/2014/main" id="{CED3C3D2-207F-464B-B7CA-763DBF4585FE}"/>
              </a:ext>
            </a:extLst>
          </p:cNvPr>
          <p:cNvSpPr>
            <a:spLocks noGrp="1"/>
          </p:cNvSpPr>
          <p:nvPr>
            <p:ph type="body" sz="quarter" idx="18"/>
          </p:nvPr>
        </p:nvSpPr>
        <p:spPr>
          <a:xfrm>
            <a:off x="971592" y="4778729"/>
            <a:ext cx="2225930" cy="395045"/>
          </a:xfrm>
        </p:spPr>
        <p:txBody>
          <a:bodyPr/>
          <a:lstStyle/>
          <a:p>
            <a:r>
              <a:rPr lang="en-US" dirty="0"/>
              <a:t>OCLC Research</a:t>
            </a:r>
          </a:p>
        </p:txBody>
      </p:sp>
      <p:sp>
        <p:nvSpPr>
          <p:cNvPr id="6" name="Text Placeholder 3">
            <a:extLst>
              <a:ext uri="{FF2B5EF4-FFF2-40B4-BE49-F238E27FC236}">
                <a16:creationId xmlns:a16="http://schemas.microsoft.com/office/drawing/2014/main" id="{E560D161-F0CA-DD44-B3AA-39CCCD799B96}"/>
              </a:ext>
            </a:extLst>
          </p:cNvPr>
          <p:cNvSpPr txBox="1">
            <a:spLocks/>
          </p:cNvSpPr>
          <p:nvPr/>
        </p:nvSpPr>
        <p:spPr>
          <a:xfrm>
            <a:off x="4496337" y="4275963"/>
            <a:ext cx="1804340" cy="502766"/>
          </a:xfrm>
          <a:prstGeom prst="rect">
            <a:avLst/>
          </a:prstGeom>
        </p:spPr>
        <p:txBody>
          <a:bodyPr vert="horz" wrap="none" lIns="0">
            <a:spAutoFit/>
          </a:bodyPr>
          <a:lstStyle>
            <a:lvl1pPr marL="0" indent="0" algn="l" defTabSz="609585" rtl="0" eaLnBrk="1" latinLnBrk="0" hangingPunct="1">
              <a:spcBef>
                <a:spcPct val="20000"/>
              </a:spcBef>
              <a:buFont typeface="Arial"/>
              <a:buNone/>
              <a:defRPr sz="2667" b="1" kern="1200">
                <a:solidFill>
                  <a:schemeClr val="tx1"/>
                </a:solidFill>
                <a:latin typeface="+mn-lt"/>
                <a:ea typeface="+mn-ea"/>
                <a:cs typeface="+mn-cs"/>
              </a:defRPr>
            </a:lvl1pPr>
            <a:lvl2pPr marL="609585"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Jeff Mixter</a:t>
            </a:r>
          </a:p>
        </p:txBody>
      </p:sp>
      <p:sp>
        <p:nvSpPr>
          <p:cNvPr id="7" name="Text Placeholder 4">
            <a:extLst>
              <a:ext uri="{FF2B5EF4-FFF2-40B4-BE49-F238E27FC236}">
                <a16:creationId xmlns:a16="http://schemas.microsoft.com/office/drawing/2014/main" id="{8D5FFBA9-13AA-794A-8C1C-F48652C12BF0}"/>
              </a:ext>
            </a:extLst>
          </p:cNvPr>
          <p:cNvSpPr txBox="1">
            <a:spLocks/>
          </p:cNvSpPr>
          <p:nvPr/>
        </p:nvSpPr>
        <p:spPr>
          <a:xfrm>
            <a:off x="4496337" y="4778729"/>
            <a:ext cx="2225930" cy="395045"/>
          </a:xfrm>
          <a:prstGeom prst="rect">
            <a:avLst/>
          </a:prstGeom>
        </p:spPr>
        <p:txBody>
          <a:bodyPr vert="horz" wrap="none" lIns="0" tIns="0">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85"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t>OCLC Research</a:t>
            </a:r>
            <a:endParaRPr lang="en-US" dirty="0"/>
          </a:p>
        </p:txBody>
      </p:sp>
      <p:sp>
        <p:nvSpPr>
          <p:cNvPr id="8" name="Text Placeholder 3">
            <a:extLst>
              <a:ext uri="{FF2B5EF4-FFF2-40B4-BE49-F238E27FC236}">
                <a16:creationId xmlns:a16="http://schemas.microsoft.com/office/drawing/2014/main" id="{9E98B97E-F001-0B40-B1C5-59A71BAD59C6}"/>
              </a:ext>
            </a:extLst>
          </p:cNvPr>
          <p:cNvSpPr txBox="1">
            <a:spLocks/>
          </p:cNvSpPr>
          <p:nvPr/>
        </p:nvSpPr>
        <p:spPr>
          <a:xfrm>
            <a:off x="7695664" y="4262095"/>
            <a:ext cx="2331729" cy="502766"/>
          </a:xfrm>
          <a:prstGeom prst="rect">
            <a:avLst/>
          </a:prstGeom>
        </p:spPr>
        <p:txBody>
          <a:bodyPr vert="horz" wrap="none" lIns="0">
            <a:spAutoFit/>
          </a:bodyPr>
          <a:lstStyle>
            <a:lvl1pPr marL="0" indent="0" algn="l" defTabSz="609585" rtl="0" eaLnBrk="1" latinLnBrk="0" hangingPunct="1">
              <a:spcBef>
                <a:spcPct val="20000"/>
              </a:spcBef>
              <a:buFont typeface="Arial"/>
              <a:buNone/>
              <a:defRPr sz="2667" b="1" kern="1200">
                <a:solidFill>
                  <a:schemeClr val="tx1"/>
                </a:solidFill>
                <a:latin typeface="+mn-lt"/>
                <a:ea typeface="+mn-ea"/>
                <a:cs typeface="+mn-cs"/>
              </a:defRPr>
            </a:lvl1pPr>
            <a:lvl2pPr marL="609585"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Mario Einaudi</a:t>
            </a:r>
          </a:p>
        </p:txBody>
      </p:sp>
      <p:sp>
        <p:nvSpPr>
          <p:cNvPr id="9" name="Text Placeholder 4">
            <a:extLst>
              <a:ext uri="{FF2B5EF4-FFF2-40B4-BE49-F238E27FC236}">
                <a16:creationId xmlns:a16="http://schemas.microsoft.com/office/drawing/2014/main" id="{4772540C-4B5A-984A-B001-640D094DA2E4}"/>
              </a:ext>
            </a:extLst>
          </p:cNvPr>
          <p:cNvSpPr txBox="1">
            <a:spLocks/>
          </p:cNvSpPr>
          <p:nvPr/>
        </p:nvSpPr>
        <p:spPr>
          <a:xfrm>
            <a:off x="7695664" y="4764861"/>
            <a:ext cx="3683322" cy="1092800"/>
          </a:xfrm>
          <a:prstGeom prst="rect">
            <a:avLst/>
          </a:prstGeom>
        </p:spPr>
        <p:txBody>
          <a:bodyPr vert="horz" wrap="square" lIns="0" tIns="0">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85"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The Huntington Library, Art Collections, and Botanical Gardens</a:t>
            </a:r>
          </a:p>
        </p:txBody>
      </p:sp>
    </p:spTree>
    <p:extLst>
      <p:ext uri="{BB962C8B-B14F-4D97-AF65-F5344CB8AC3E}">
        <p14:creationId xmlns:p14="http://schemas.microsoft.com/office/powerpoint/2010/main" val="74997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8833C-90BF-4DA2-BB93-B06EE9A359E0}"/>
              </a:ext>
            </a:extLst>
          </p:cNvPr>
          <p:cNvSpPr>
            <a:spLocks noGrp="1"/>
          </p:cNvSpPr>
          <p:nvPr>
            <p:ph type="body" sz="quarter" idx="13"/>
          </p:nvPr>
        </p:nvSpPr>
        <p:spPr/>
        <p:txBody>
          <a:bodyPr anchor="t">
            <a:noAutofit/>
          </a:bodyPr>
          <a:lstStyle/>
          <a:p>
            <a:r>
              <a:rPr lang="en-US" sz="3600"/>
              <a:t>3: Structured, linked data can be derived from </a:t>
            </a:r>
            <a:r>
              <a:rPr lang="en-US" sz="3600" err="1"/>
              <a:t>CONTENTdm</a:t>
            </a:r>
            <a:r>
              <a:rPr lang="en-US" sz="3600"/>
              <a:t> fields mapped to Dublin Core</a:t>
            </a:r>
            <a:endParaRPr lang="en-US" sz="3600">
              <a:solidFill>
                <a:schemeClr val="accent2"/>
              </a:solidFill>
            </a:endParaRPr>
          </a:p>
          <a:p>
            <a:endParaRPr lang="en-US" sz="3600"/>
          </a:p>
        </p:txBody>
      </p:sp>
      <p:sp>
        <p:nvSpPr>
          <p:cNvPr id="11" name="Text Placeholder 10">
            <a:extLst>
              <a:ext uri="{FF2B5EF4-FFF2-40B4-BE49-F238E27FC236}">
                <a16:creationId xmlns:a16="http://schemas.microsoft.com/office/drawing/2014/main" id="{D516A26D-D212-4CB6-9C6E-A5082ABE1B4F}"/>
              </a:ext>
            </a:extLst>
          </p:cNvPr>
          <p:cNvSpPr>
            <a:spLocks noGrp="1"/>
          </p:cNvSpPr>
          <p:nvPr>
            <p:ph type="body" sz="quarter" idx="14"/>
          </p:nvPr>
        </p:nvSpPr>
        <p:spPr>
          <a:xfrm>
            <a:off x="455084" y="1870173"/>
            <a:ext cx="11252200" cy="4423833"/>
          </a:xfrm>
        </p:spPr>
        <p:txBody>
          <a:bodyPr/>
          <a:lstStyle/>
          <a:p>
            <a:pPr marL="0" indent="0">
              <a:buNone/>
            </a:pPr>
            <a:r>
              <a:rPr lang="en-US" b="1"/>
              <a:t>Not Quite</a:t>
            </a:r>
            <a:endParaRPr lang="en-US" b="1">
              <a:cs typeface="Calibri"/>
            </a:endParaRPr>
          </a:p>
          <a:p>
            <a:r>
              <a:rPr lang="en-US" sz="2667" err="1">
                <a:cs typeface="Calibri"/>
              </a:rPr>
              <a:t>CONTENTdm</a:t>
            </a:r>
            <a:r>
              <a:rPr lang="en-US" sz="2667">
                <a:cs typeface="Calibri"/>
              </a:rPr>
              <a:t> fields can be mapped to any Dublin Core element.</a:t>
            </a:r>
            <a:endParaRPr lang="en-US" sz="2667"/>
          </a:p>
          <a:p>
            <a:r>
              <a:rPr lang="en-US" sz="2667">
                <a:cs typeface="Calibri"/>
              </a:rPr>
              <a:t>We looked closely at DC Type, Format, Medium, Temporal, Spatial, and Audience.</a:t>
            </a:r>
          </a:p>
          <a:p>
            <a:pPr marL="0" indent="0">
              <a:buNone/>
            </a:pPr>
            <a:endParaRPr lang="en-US"/>
          </a:p>
        </p:txBody>
      </p:sp>
    </p:spTree>
    <p:extLst>
      <p:ext uri="{BB962C8B-B14F-4D97-AF65-F5344CB8AC3E}">
        <p14:creationId xmlns:p14="http://schemas.microsoft.com/office/powerpoint/2010/main" val="3640822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8833C-90BF-4DA2-BB93-B06EE9A359E0}"/>
              </a:ext>
            </a:extLst>
          </p:cNvPr>
          <p:cNvSpPr>
            <a:spLocks noGrp="1"/>
          </p:cNvSpPr>
          <p:nvPr>
            <p:ph type="body" sz="quarter" idx="13"/>
          </p:nvPr>
        </p:nvSpPr>
        <p:spPr/>
        <p:txBody>
          <a:bodyPr anchor="t">
            <a:noAutofit/>
          </a:bodyPr>
          <a:lstStyle/>
          <a:p>
            <a:r>
              <a:rPr lang="en-US" sz="3600"/>
              <a:t>3: Structured, linked data can be derived from </a:t>
            </a:r>
            <a:r>
              <a:rPr lang="en-US" sz="3600" err="1"/>
              <a:t>CONTENTdm</a:t>
            </a:r>
            <a:r>
              <a:rPr lang="en-US" sz="3600"/>
              <a:t> fields mapped to Dublin Core</a:t>
            </a:r>
            <a:endParaRPr lang="en-US" sz="3600">
              <a:solidFill>
                <a:schemeClr val="accent2"/>
              </a:solidFill>
            </a:endParaRPr>
          </a:p>
          <a:p>
            <a:endParaRPr lang="en-US" sz="3600"/>
          </a:p>
        </p:txBody>
      </p:sp>
      <p:sp>
        <p:nvSpPr>
          <p:cNvPr id="11" name="Text Placeholder 10">
            <a:extLst>
              <a:ext uri="{FF2B5EF4-FFF2-40B4-BE49-F238E27FC236}">
                <a16:creationId xmlns:a16="http://schemas.microsoft.com/office/drawing/2014/main" id="{D516A26D-D212-4CB6-9C6E-A5082ABE1B4F}"/>
              </a:ext>
            </a:extLst>
          </p:cNvPr>
          <p:cNvSpPr>
            <a:spLocks noGrp="1"/>
          </p:cNvSpPr>
          <p:nvPr>
            <p:ph type="body" sz="quarter" idx="14"/>
          </p:nvPr>
        </p:nvSpPr>
        <p:spPr>
          <a:xfrm>
            <a:off x="455084" y="1789354"/>
            <a:ext cx="11252200" cy="4423833"/>
          </a:xfrm>
        </p:spPr>
        <p:txBody>
          <a:bodyPr/>
          <a:lstStyle/>
          <a:p>
            <a:pPr marL="0" indent="0">
              <a:buNone/>
            </a:pPr>
            <a:r>
              <a:rPr lang="en-US" b="1">
                <a:solidFill>
                  <a:srgbClr val="C00000"/>
                </a:solidFill>
                <a:cs typeface="Calibri"/>
              </a:rPr>
              <a:t>Because ...</a:t>
            </a:r>
          </a:p>
          <a:p>
            <a:r>
              <a:rPr lang="en-US" sz="2667">
                <a:solidFill>
                  <a:srgbClr val="C00000"/>
                </a:solidFill>
              </a:rPr>
              <a:t>Mapping practices are inconsistent, and unevenly applied across the data.</a:t>
            </a:r>
            <a:endParaRPr lang="en-US" sz="2667"/>
          </a:p>
          <a:p>
            <a:r>
              <a:rPr lang="en-US" sz="2667">
                <a:solidFill>
                  <a:srgbClr val="C00000"/>
                </a:solidFill>
                <a:cs typeface="Calibri" panose="020F0502020204030204"/>
              </a:rPr>
              <a:t>Success of automated reconciliation processes is strongly dependent on the quality of source data. </a:t>
            </a:r>
          </a:p>
          <a:p>
            <a:r>
              <a:rPr lang="en-US" sz="2667">
                <a:solidFill>
                  <a:srgbClr val="C00000"/>
                </a:solidFill>
                <a:cs typeface="Calibri" panose="020F0502020204030204"/>
              </a:rPr>
              <a:t>Remedying data quality issues requires attention upstream and domain expertise.</a:t>
            </a:r>
          </a:p>
        </p:txBody>
      </p:sp>
    </p:spTree>
    <p:extLst>
      <p:ext uri="{BB962C8B-B14F-4D97-AF65-F5344CB8AC3E}">
        <p14:creationId xmlns:p14="http://schemas.microsoft.com/office/powerpoint/2010/main" val="4274017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8833C-90BF-4DA2-BB93-B06EE9A359E0}"/>
              </a:ext>
            </a:extLst>
          </p:cNvPr>
          <p:cNvSpPr>
            <a:spLocks noGrp="1"/>
          </p:cNvSpPr>
          <p:nvPr>
            <p:ph type="body" sz="quarter" idx="13"/>
          </p:nvPr>
        </p:nvSpPr>
        <p:spPr/>
        <p:txBody>
          <a:bodyPr anchor="t">
            <a:noAutofit/>
          </a:bodyPr>
          <a:lstStyle/>
          <a:p>
            <a:r>
              <a:rPr lang="en-US" dirty="0"/>
              <a:t>Successes</a:t>
            </a:r>
          </a:p>
        </p:txBody>
      </p:sp>
      <p:graphicFrame>
        <p:nvGraphicFramePr>
          <p:cNvPr id="5" name="Table 4">
            <a:extLst>
              <a:ext uri="{FF2B5EF4-FFF2-40B4-BE49-F238E27FC236}">
                <a16:creationId xmlns:a16="http://schemas.microsoft.com/office/drawing/2014/main" id="{57BE79F3-41E3-4150-B172-8938C75436E8}"/>
              </a:ext>
            </a:extLst>
          </p:cNvPr>
          <p:cNvGraphicFramePr>
            <a:graphicFrameLocks noGrp="1"/>
          </p:cNvGraphicFramePr>
          <p:nvPr/>
        </p:nvGraphicFramePr>
        <p:xfrm>
          <a:off x="461502" y="1372995"/>
          <a:ext cx="11252197" cy="4456625"/>
        </p:xfrm>
        <a:graphic>
          <a:graphicData uri="http://schemas.openxmlformats.org/drawingml/2006/table">
            <a:tbl>
              <a:tblPr firstRow="1" bandRow="1">
                <a:tableStyleId>{5C22544A-7EE6-4342-B048-85BDC9FD1C3A}</a:tableStyleId>
              </a:tblPr>
              <a:tblGrid>
                <a:gridCol w="3834016">
                  <a:extLst>
                    <a:ext uri="{9D8B030D-6E8A-4147-A177-3AD203B41FA5}">
                      <a16:colId xmlns:a16="http://schemas.microsoft.com/office/drawing/2014/main" val="876942382"/>
                    </a:ext>
                  </a:extLst>
                </a:gridCol>
                <a:gridCol w="1345275">
                  <a:extLst>
                    <a:ext uri="{9D8B030D-6E8A-4147-A177-3AD203B41FA5}">
                      <a16:colId xmlns:a16="http://schemas.microsoft.com/office/drawing/2014/main" val="357174263"/>
                    </a:ext>
                  </a:extLst>
                </a:gridCol>
                <a:gridCol w="2411657">
                  <a:extLst>
                    <a:ext uri="{9D8B030D-6E8A-4147-A177-3AD203B41FA5}">
                      <a16:colId xmlns:a16="http://schemas.microsoft.com/office/drawing/2014/main" val="3251583371"/>
                    </a:ext>
                  </a:extLst>
                </a:gridCol>
                <a:gridCol w="3661249">
                  <a:extLst>
                    <a:ext uri="{9D8B030D-6E8A-4147-A177-3AD203B41FA5}">
                      <a16:colId xmlns:a16="http://schemas.microsoft.com/office/drawing/2014/main" val="1491405576"/>
                    </a:ext>
                  </a:extLst>
                </a:gridCol>
              </a:tblGrid>
              <a:tr h="891325">
                <a:tc>
                  <a:txBody>
                    <a:bodyPr/>
                    <a:lstStyle/>
                    <a:p>
                      <a:r>
                        <a:rPr lang="en-US" sz="2400"/>
                        <a:t>Original field string</a:t>
                      </a:r>
                    </a:p>
                  </a:txBody>
                  <a:tcPr/>
                </a:tc>
                <a:tc>
                  <a:txBody>
                    <a:bodyPr/>
                    <a:lstStyle/>
                    <a:p>
                      <a:r>
                        <a:rPr lang="en-US" sz="2400"/>
                        <a:t>DC Type</a:t>
                      </a:r>
                    </a:p>
                  </a:txBody>
                  <a:tcPr/>
                </a:tc>
                <a:tc>
                  <a:txBody>
                    <a:bodyPr/>
                    <a:lstStyle/>
                    <a:p>
                      <a:r>
                        <a:rPr lang="en-US" sz="2400"/>
                        <a:t>LC TGM Term</a:t>
                      </a:r>
                    </a:p>
                  </a:txBody>
                  <a:tcPr/>
                </a:tc>
                <a:tc>
                  <a:txBody>
                    <a:bodyPr/>
                    <a:lstStyle/>
                    <a:p>
                      <a:r>
                        <a:rPr lang="en-US" sz="2400"/>
                        <a:t>Getty AAT Term</a:t>
                      </a:r>
                    </a:p>
                  </a:txBody>
                  <a:tcPr/>
                </a:tc>
                <a:extLst>
                  <a:ext uri="{0D108BD9-81ED-4DB2-BD59-A6C34878D82A}">
                    <a16:rowId xmlns:a16="http://schemas.microsoft.com/office/drawing/2014/main" val="254454740"/>
                  </a:ext>
                </a:extLst>
              </a:tr>
              <a:tr h="891325">
                <a:tc>
                  <a:txBody>
                    <a:bodyPr/>
                    <a:lstStyle/>
                    <a:p>
                      <a:r>
                        <a:rPr lang="en-US" sz="2400"/>
                        <a:t>black-and-white negatives</a:t>
                      </a:r>
                    </a:p>
                  </a:txBody>
                  <a:tcPr/>
                </a:tc>
                <a:tc>
                  <a:txBody>
                    <a:bodyPr/>
                    <a:lstStyle/>
                    <a:p>
                      <a:r>
                        <a:rPr lang="en-US" sz="2400"/>
                        <a:t>Image</a:t>
                      </a:r>
                    </a:p>
                  </a:txBody>
                  <a:tcPr/>
                </a:tc>
                <a:tc>
                  <a:txBody>
                    <a:bodyPr/>
                    <a:lstStyle/>
                    <a:p>
                      <a:r>
                        <a:rPr lang="en-US" sz="2100">
                          <a:hlinkClick r:id="rId3"/>
                        </a:rPr>
                        <a:t>Negatives</a:t>
                      </a:r>
                      <a:endParaRPr lang="en-US" sz="2100"/>
                    </a:p>
                  </a:txBody>
                  <a:tcPr/>
                </a:tc>
                <a:tc>
                  <a:txBody>
                    <a:bodyPr/>
                    <a:lstStyle/>
                    <a:p>
                      <a:r>
                        <a:rPr lang="en-US" sz="2400">
                          <a:hlinkClick r:id="rId4"/>
                        </a:rPr>
                        <a:t>black-and-white negatives</a:t>
                      </a:r>
                      <a:endParaRPr lang="en-US" sz="2400"/>
                    </a:p>
                  </a:txBody>
                  <a:tcPr/>
                </a:tc>
                <a:extLst>
                  <a:ext uri="{0D108BD9-81ED-4DB2-BD59-A6C34878D82A}">
                    <a16:rowId xmlns:a16="http://schemas.microsoft.com/office/drawing/2014/main" val="2584745050"/>
                  </a:ext>
                </a:extLst>
              </a:tr>
              <a:tr h="891325">
                <a:tc>
                  <a:txBody>
                    <a:bodyPr/>
                    <a:lstStyle/>
                    <a:p>
                      <a:r>
                        <a:rPr lang="nl-NL" sz="2400" b="0" i="0" kern="1200">
                          <a:solidFill>
                            <a:schemeClr val="dk1"/>
                          </a:solidFill>
                          <a:effectLst/>
                          <a:latin typeface="+mn-lt"/>
                          <a:ea typeface="+mn-ea"/>
                          <a:cs typeface="+mn-cs"/>
                        </a:rPr>
                        <a:t>9 1/2 x 7 pen &amp; ink drawing</a:t>
                      </a:r>
                      <a:endParaRPr lang="en-US" sz="2400"/>
                    </a:p>
                  </a:txBody>
                  <a:tcPr/>
                </a:tc>
                <a:tc>
                  <a:txBody>
                    <a:bodyPr/>
                    <a:lstStyle/>
                    <a:p>
                      <a:r>
                        <a:rPr lang="en-US" sz="2400"/>
                        <a:t>Image</a:t>
                      </a:r>
                    </a:p>
                  </a:txBody>
                  <a:tcPr/>
                </a:tc>
                <a:tc>
                  <a:txBody>
                    <a:bodyPr/>
                    <a:lstStyle/>
                    <a:p>
                      <a:r>
                        <a:rPr lang="en-US" sz="2100">
                          <a:hlinkClick r:id="rId5"/>
                        </a:rPr>
                        <a:t>Drawings</a:t>
                      </a:r>
                      <a:endParaRPr lang="en-US" sz="2100"/>
                    </a:p>
                  </a:txBody>
                  <a:tcPr/>
                </a:tc>
                <a:tc>
                  <a:txBody>
                    <a:bodyPr/>
                    <a:lstStyle/>
                    <a:p>
                      <a:r>
                        <a:rPr lang="en-US" sz="2400">
                          <a:hlinkClick r:id="rId6"/>
                        </a:rPr>
                        <a:t>pen and ink drawings</a:t>
                      </a:r>
                      <a:endParaRPr lang="en-US" sz="2400"/>
                    </a:p>
                  </a:txBody>
                  <a:tcPr/>
                </a:tc>
                <a:extLst>
                  <a:ext uri="{0D108BD9-81ED-4DB2-BD59-A6C34878D82A}">
                    <a16:rowId xmlns:a16="http://schemas.microsoft.com/office/drawing/2014/main" val="323374554"/>
                  </a:ext>
                </a:extLst>
              </a:tr>
              <a:tr h="891325">
                <a:tc>
                  <a:txBody>
                    <a:bodyPr/>
                    <a:lstStyle/>
                    <a:p>
                      <a:r>
                        <a:rPr lang="en-US" sz="2400"/>
                        <a:t>programs (documents)</a:t>
                      </a:r>
                    </a:p>
                  </a:txBody>
                  <a:tcPr/>
                </a:tc>
                <a:tc>
                  <a:txBody>
                    <a:bodyPr/>
                    <a:lstStyle/>
                    <a:p>
                      <a:r>
                        <a:rPr lang="en-US" sz="2400"/>
                        <a:t>Text</a:t>
                      </a:r>
                    </a:p>
                  </a:txBody>
                  <a:tcPr/>
                </a:tc>
                <a:tc>
                  <a:txBody>
                    <a:bodyPr/>
                    <a:lstStyle/>
                    <a:p>
                      <a:r>
                        <a:rPr lang="en-US" sz="2100">
                          <a:hlinkClick r:id="rId7"/>
                        </a:rPr>
                        <a:t>Documents</a:t>
                      </a:r>
                      <a:endParaRPr lang="en-US" sz="2100"/>
                    </a:p>
                  </a:txBody>
                  <a:tcPr/>
                </a:tc>
                <a:tc>
                  <a:txBody>
                    <a:bodyPr/>
                    <a:lstStyle/>
                    <a:p>
                      <a:r>
                        <a:rPr lang="en-US" sz="2400" err="1">
                          <a:hlinkClick r:id="rId8"/>
                        </a:rPr>
                        <a:t>programmes</a:t>
                      </a:r>
                      <a:r>
                        <a:rPr lang="en-US" sz="2400">
                          <a:hlinkClick r:id="rId8"/>
                        </a:rPr>
                        <a:t> (documents)</a:t>
                      </a:r>
                      <a:endParaRPr lang="en-US" sz="2400"/>
                    </a:p>
                  </a:txBody>
                  <a:tcPr/>
                </a:tc>
                <a:extLst>
                  <a:ext uri="{0D108BD9-81ED-4DB2-BD59-A6C34878D82A}">
                    <a16:rowId xmlns:a16="http://schemas.microsoft.com/office/drawing/2014/main" val="4067813658"/>
                  </a:ext>
                </a:extLst>
              </a:tr>
              <a:tr h="891325">
                <a:tc>
                  <a:txBody>
                    <a:bodyPr/>
                    <a:lstStyle/>
                    <a:p>
                      <a:r>
                        <a:rPr lang="en-US" sz="2400"/>
                        <a:t>1 letter (2 p.)</a:t>
                      </a:r>
                    </a:p>
                  </a:txBody>
                  <a:tcPr/>
                </a:tc>
                <a:tc>
                  <a:txBody>
                    <a:bodyPr/>
                    <a:lstStyle/>
                    <a:p>
                      <a:r>
                        <a:rPr lang="en-US" sz="2400"/>
                        <a:t>Text</a:t>
                      </a:r>
                    </a:p>
                  </a:txBody>
                  <a:tcPr/>
                </a:tc>
                <a:tc>
                  <a:txBody>
                    <a:bodyPr/>
                    <a:lstStyle/>
                    <a:p>
                      <a:r>
                        <a:rPr lang="en-US" sz="2100">
                          <a:hlinkClick r:id="rId9"/>
                        </a:rPr>
                        <a:t>Correspondence</a:t>
                      </a:r>
                      <a:endParaRPr lang="en-US" sz="2100"/>
                    </a:p>
                  </a:txBody>
                  <a:tcPr/>
                </a:tc>
                <a:tc>
                  <a:txBody>
                    <a:bodyPr/>
                    <a:lstStyle/>
                    <a:p>
                      <a:r>
                        <a:rPr lang="en-US" sz="2400">
                          <a:hlinkClick r:id="rId10"/>
                        </a:rPr>
                        <a:t>letters (correspondence)</a:t>
                      </a:r>
                      <a:endParaRPr lang="en-US" sz="2400"/>
                    </a:p>
                  </a:txBody>
                  <a:tcPr/>
                </a:tc>
                <a:extLst>
                  <a:ext uri="{0D108BD9-81ED-4DB2-BD59-A6C34878D82A}">
                    <a16:rowId xmlns:a16="http://schemas.microsoft.com/office/drawing/2014/main" val="740219885"/>
                  </a:ext>
                </a:extLst>
              </a:tr>
            </a:tbl>
          </a:graphicData>
        </a:graphic>
      </p:graphicFrame>
    </p:spTree>
    <p:extLst>
      <p:ext uri="{BB962C8B-B14F-4D97-AF65-F5344CB8AC3E}">
        <p14:creationId xmlns:p14="http://schemas.microsoft.com/office/powerpoint/2010/main" val="201531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8833C-90BF-4DA2-BB93-B06EE9A359E0}"/>
              </a:ext>
            </a:extLst>
          </p:cNvPr>
          <p:cNvSpPr>
            <a:spLocks noGrp="1"/>
          </p:cNvSpPr>
          <p:nvPr>
            <p:ph type="body" sz="quarter" idx="13"/>
          </p:nvPr>
        </p:nvSpPr>
        <p:spPr/>
        <p:txBody>
          <a:bodyPr anchor="t">
            <a:noAutofit/>
          </a:bodyPr>
          <a:lstStyle/>
          <a:p>
            <a:r>
              <a:rPr lang="en-US">
                <a:solidFill>
                  <a:schemeClr val="accent2"/>
                </a:solidFill>
              </a:rPr>
              <a:t>Not so successful</a:t>
            </a:r>
          </a:p>
          <a:p>
            <a:endParaRPr lang="en-US"/>
          </a:p>
        </p:txBody>
      </p:sp>
      <p:graphicFrame>
        <p:nvGraphicFramePr>
          <p:cNvPr id="4" name="Table 3">
            <a:extLst>
              <a:ext uri="{FF2B5EF4-FFF2-40B4-BE49-F238E27FC236}">
                <a16:creationId xmlns:a16="http://schemas.microsoft.com/office/drawing/2014/main" id="{BA372204-FF06-423F-82A3-CAB81F842164}"/>
              </a:ext>
            </a:extLst>
          </p:cNvPr>
          <p:cNvGraphicFramePr>
            <a:graphicFrameLocks noGrp="1"/>
          </p:cNvGraphicFramePr>
          <p:nvPr/>
        </p:nvGraphicFramePr>
        <p:xfrm>
          <a:off x="454382" y="1372995"/>
          <a:ext cx="11252197" cy="4437424"/>
        </p:xfrm>
        <a:graphic>
          <a:graphicData uri="http://schemas.openxmlformats.org/drawingml/2006/table">
            <a:tbl>
              <a:tblPr firstRow="1" bandRow="1">
                <a:tableStyleId>{5C22544A-7EE6-4342-B048-85BDC9FD1C3A}</a:tableStyleId>
              </a:tblPr>
              <a:tblGrid>
                <a:gridCol w="5615908">
                  <a:extLst>
                    <a:ext uri="{9D8B030D-6E8A-4147-A177-3AD203B41FA5}">
                      <a16:colId xmlns:a16="http://schemas.microsoft.com/office/drawing/2014/main" val="876942382"/>
                    </a:ext>
                  </a:extLst>
                </a:gridCol>
                <a:gridCol w="5636289">
                  <a:extLst>
                    <a:ext uri="{9D8B030D-6E8A-4147-A177-3AD203B41FA5}">
                      <a16:colId xmlns:a16="http://schemas.microsoft.com/office/drawing/2014/main" val="357174263"/>
                    </a:ext>
                  </a:extLst>
                </a:gridCol>
              </a:tblGrid>
              <a:tr h="432065">
                <a:tc>
                  <a:txBody>
                    <a:bodyPr/>
                    <a:lstStyle/>
                    <a:p>
                      <a:r>
                        <a:rPr lang="en-US" sz="1900"/>
                        <a:t>Original date string</a:t>
                      </a:r>
                    </a:p>
                  </a:txBody>
                  <a:tcPr/>
                </a:tc>
                <a:tc>
                  <a:txBody>
                    <a:bodyPr/>
                    <a:lstStyle/>
                    <a:p>
                      <a:r>
                        <a:rPr lang="en-US" sz="1900"/>
                        <a:t>Problem</a:t>
                      </a:r>
                    </a:p>
                  </a:txBody>
                  <a:tcPr/>
                </a:tc>
                <a:extLst>
                  <a:ext uri="{0D108BD9-81ED-4DB2-BD59-A6C34878D82A}">
                    <a16:rowId xmlns:a16="http://schemas.microsoft.com/office/drawing/2014/main" val="254454740"/>
                  </a:ext>
                </a:extLst>
              </a:tr>
              <a:tr h="432065">
                <a:tc>
                  <a:txBody>
                    <a:bodyPr/>
                    <a:lstStyle/>
                    <a:p>
                      <a:r>
                        <a:rPr lang="en-US" sz="1900" kern="1200">
                          <a:effectLst/>
                        </a:rPr>
                        <a:t>13492</a:t>
                      </a:r>
                      <a:endParaRPr lang="en-US" sz="1900"/>
                    </a:p>
                  </a:txBody>
                  <a:tcPr/>
                </a:tc>
                <a:tc>
                  <a:txBody>
                    <a:bodyPr/>
                    <a:lstStyle/>
                    <a:p>
                      <a:r>
                        <a:rPr lang="en-US" sz="1900"/>
                        <a:t>Numeric values that do not represent dates</a:t>
                      </a:r>
                    </a:p>
                  </a:txBody>
                  <a:tcPr/>
                </a:tc>
                <a:extLst>
                  <a:ext uri="{0D108BD9-81ED-4DB2-BD59-A6C34878D82A}">
                    <a16:rowId xmlns:a16="http://schemas.microsoft.com/office/drawing/2014/main" val="2584745050"/>
                  </a:ext>
                </a:extLst>
              </a:tr>
              <a:tr h="432065">
                <a:tc>
                  <a:txBody>
                    <a:bodyPr/>
                    <a:lstStyle/>
                    <a:p>
                      <a:r>
                        <a:rPr lang="en-US" sz="1900" kern="1200" err="1">
                          <a:effectLst/>
                        </a:rPr>
                        <a:t>november</a:t>
                      </a:r>
                      <a:r>
                        <a:rPr lang="en-US" sz="1900" kern="1200">
                          <a:effectLst/>
                        </a:rPr>
                        <a:t> 10 to 15, 1930; nineteen forties</a:t>
                      </a:r>
                      <a:endParaRPr lang="en-US" sz="1900"/>
                    </a:p>
                  </a:txBody>
                  <a:tcPr/>
                </a:tc>
                <a:tc>
                  <a:txBody>
                    <a:bodyPr/>
                    <a:lstStyle/>
                    <a:p>
                      <a:r>
                        <a:rPr lang="en-US" sz="1900"/>
                        <a:t>Many variations of date range syntax</a:t>
                      </a:r>
                    </a:p>
                  </a:txBody>
                  <a:tcPr/>
                </a:tc>
                <a:extLst>
                  <a:ext uri="{0D108BD9-81ED-4DB2-BD59-A6C34878D82A}">
                    <a16:rowId xmlns:a16="http://schemas.microsoft.com/office/drawing/2014/main" val="323374554"/>
                  </a:ext>
                </a:extLst>
              </a:tr>
              <a:tr h="432065">
                <a:tc>
                  <a:txBody>
                    <a:bodyPr/>
                    <a:lstStyle/>
                    <a:p>
                      <a:r>
                        <a:rPr lang="en-US" sz="1900" kern="1200">
                          <a:effectLst/>
                        </a:rPr>
                        <a:t>6th </a:t>
                      </a:r>
                      <a:r>
                        <a:rPr lang="en-US" sz="1900" kern="1200" err="1">
                          <a:effectLst/>
                        </a:rPr>
                        <a:t>mo</a:t>
                      </a:r>
                      <a:r>
                        <a:rPr lang="en-US" sz="1900" kern="1200">
                          <a:effectLst/>
                        </a:rPr>
                        <a:t> 30th 1815; nineteen fifty-six, </a:t>
                      </a:r>
                      <a:r>
                        <a:rPr lang="en-US" sz="1900" kern="1200" err="1">
                          <a:effectLst/>
                        </a:rPr>
                        <a:t>a.d.</a:t>
                      </a:r>
                      <a:endParaRPr lang="en-US" sz="1900"/>
                    </a:p>
                  </a:txBody>
                  <a:tcPr/>
                </a:tc>
                <a:tc>
                  <a:txBody>
                    <a:bodyPr/>
                    <a:lstStyle/>
                    <a:p>
                      <a:r>
                        <a:rPr lang="en-US" sz="1900"/>
                        <a:t>Many variations of date syntax</a:t>
                      </a:r>
                    </a:p>
                  </a:txBody>
                  <a:tcPr/>
                </a:tc>
                <a:extLst>
                  <a:ext uri="{0D108BD9-81ED-4DB2-BD59-A6C34878D82A}">
                    <a16:rowId xmlns:a16="http://schemas.microsoft.com/office/drawing/2014/main" val="740219885"/>
                  </a:ext>
                </a:extLst>
              </a:tr>
              <a:tr h="432065">
                <a:tc>
                  <a:txBody>
                    <a:bodyPr/>
                    <a:lstStyle/>
                    <a:p>
                      <a:r>
                        <a:rPr lang="en-US" sz="1900" kern="1200" err="1">
                          <a:effectLst/>
                        </a:rPr>
                        <a:t>maryland</a:t>
                      </a:r>
                      <a:r>
                        <a:rPr lang="en-US" sz="1900" kern="1200">
                          <a:effectLst/>
                        </a:rPr>
                        <a:t>. Governor; </a:t>
                      </a:r>
                      <a:r>
                        <a:rPr lang="en-US" sz="1900" kern="1200" err="1">
                          <a:effectLst/>
                        </a:rPr>
                        <a:t>indiana</a:t>
                      </a:r>
                      <a:r>
                        <a:rPr lang="en-US" sz="1900" kern="1200">
                          <a:effectLst/>
                        </a:rPr>
                        <a:t>--</a:t>
                      </a:r>
                      <a:r>
                        <a:rPr lang="en-US" sz="1900" kern="1200" err="1">
                          <a:effectLst/>
                        </a:rPr>
                        <a:t>indianapolis</a:t>
                      </a:r>
                      <a:endParaRPr lang="en-US" sz="1900"/>
                    </a:p>
                  </a:txBody>
                  <a:tcPr/>
                </a:tc>
                <a:tc>
                  <a:txBody>
                    <a:bodyPr/>
                    <a:lstStyle/>
                    <a:p>
                      <a:r>
                        <a:rPr lang="en-US" sz="1900"/>
                        <a:t>Strings that do not represent time periods</a:t>
                      </a:r>
                    </a:p>
                  </a:txBody>
                  <a:tcPr/>
                </a:tc>
                <a:extLst>
                  <a:ext uri="{0D108BD9-81ED-4DB2-BD59-A6C34878D82A}">
                    <a16:rowId xmlns:a16="http://schemas.microsoft.com/office/drawing/2014/main" val="777623433"/>
                  </a:ext>
                </a:extLst>
              </a:tr>
              <a:tr h="432065">
                <a:tc>
                  <a:txBody>
                    <a:bodyPr/>
                    <a:lstStyle/>
                    <a:p>
                      <a:r>
                        <a:rPr lang="en-US" sz="1900"/>
                        <a:t>march; </a:t>
                      </a:r>
                      <a:r>
                        <a:rPr lang="en-US" sz="1900" err="1"/>
                        <a:t>november</a:t>
                      </a:r>
                      <a:endParaRPr lang="en-US" sz="1900"/>
                    </a:p>
                  </a:txBody>
                  <a:tcPr/>
                </a:tc>
                <a:tc>
                  <a:txBody>
                    <a:bodyPr/>
                    <a:lstStyle/>
                    <a:p>
                      <a:r>
                        <a:rPr lang="en-US" sz="1900"/>
                        <a:t>Strings that represent one part of a date</a:t>
                      </a:r>
                    </a:p>
                  </a:txBody>
                  <a:tcPr/>
                </a:tc>
                <a:extLst>
                  <a:ext uri="{0D108BD9-81ED-4DB2-BD59-A6C34878D82A}">
                    <a16:rowId xmlns:a16="http://schemas.microsoft.com/office/drawing/2014/main" val="2264354167"/>
                  </a:ext>
                </a:extLst>
              </a:tr>
              <a:tr h="759033">
                <a:tc>
                  <a:txBody>
                    <a:bodyPr/>
                    <a:lstStyle/>
                    <a:p>
                      <a:r>
                        <a:rPr lang="en-US" sz="1900" err="1"/>
                        <a:t>wootton</a:t>
                      </a:r>
                      <a:r>
                        <a:rPr lang="en-US" sz="1900"/>
                        <a:t>, </a:t>
                      </a:r>
                      <a:r>
                        <a:rPr lang="en-US" sz="1900" err="1"/>
                        <a:t>richard</a:t>
                      </a:r>
                      <a:r>
                        <a:rPr lang="en-US" sz="1900"/>
                        <a:t> t. (1959-1964)</a:t>
                      </a:r>
                    </a:p>
                  </a:txBody>
                  <a:tcPr/>
                </a:tc>
                <a:tc>
                  <a:txBody>
                    <a:bodyPr/>
                    <a:lstStyle/>
                    <a:p>
                      <a:r>
                        <a:rPr lang="en-US" sz="1900"/>
                        <a:t>Fields mapped to DC Temporal that represent a person</a:t>
                      </a:r>
                    </a:p>
                  </a:txBody>
                  <a:tcPr/>
                </a:tc>
                <a:extLst>
                  <a:ext uri="{0D108BD9-81ED-4DB2-BD59-A6C34878D82A}">
                    <a16:rowId xmlns:a16="http://schemas.microsoft.com/office/drawing/2014/main" val="3345641526"/>
                  </a:ext>
                </a:extLst>
              </a:tr>
              <a:tr h="1086001">
                <a:tc>
                  <a:txBody>
                    <a:bodyPr/>
                    <a:lstStyle/>
                    <a:p>
                      <a:r>
                        <a:rPr lang="en-US" sz="1900"/>
                        <a:t>civil rights era; </a:t>
                      </a:r>
                      <a:r>
                        <a:rPr lang="en-US" sz="1900" err="1"/>
                        <a:t>devonian</a:t>
                      </a:r>
                      <a:r>
                        <a:rPr lang="en-US" sz="1900"/>
                        <a:t>; middle woodland; </a:t>
                      </a:r>
                      <a:r>
                        <a:rPr lang="en-US" sz="1900" kern="1200" err="1">
                          <a:effectLst/>
                        </a:rPr>
                        <a:t>wwii</a:t>
                      </a:r>
                      <a:r>
                        <a:rPr lang="en-US" sz="1900" kern="1200">
                          <a:effectLst/>
                        </a:rPr>
                        <a:t>; era of contemporary and hip hop gospel; impressionist</a:t>
                      </a:r>
                      <a:endParaRPr lang="en-US" sz="1900"/>
                    </a:p>
                  </a:txBody>
                  <a:tcPr/>
                </a:tc>
                <a:tc>
                  <a:txBody>
                    <a:bodyPr/>
                    <a:lstStyle/>
                    <a:p>
                      <a:r>
                        <a:rPr lang="en-US" sz="1900"/>
                        <a:t>Many variations of time periods, many lacking date ranges</a:t>
                      </a:r>
                    </a:p>
                  </a:txBody>
                  <a:tcPr/>
                </a:tc>
                <a:extLst>
                  <a:ext uri="{0D108BD9-81ED-4DB2-BD59-A6C34878D82A}">
                    <a16:rowId xmlns:a16="http://schemas.microsoft.com/office/drawing/2014/main" val="3320131034"/>
                  </a:ext>
                </a:extLst>
              </a:tr>
            </a:tbl>
          </a:graphicData>
        </a:graphic>
      </p:graphicFrame>
    </p:spTree>
    <p:extLst>
      <p:ext uri="{BB962C8B-B14F-4D97-AF65-F5344CB8AC3E}">
        <p14:creationId xmlns:p14="http://schemas.microsoft.com/office/powerpoint/2010/main" val="254228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61651C-A581-4567-9666-08707EEDCDCE}"/>
              </a:ext>
            </a:extLst>
          </p:cNvPr>
          <p:cNvPicPr>
            <a:picLocks noChangeAspect="1"/>
          </p:cNvPicPr>
          <p:nvPr/>
        </p:nvPicPr>
        <p:blipFill>
          <a:blip r:embed="rId3"/>
          <a:stretch>
            <a:fillRect/>
          </a:stretch>
        </p:blipFill>
        <p:spPr>
          <a:xfrm>
            <a:off x="4031501" y="2629484"/>
            <a:ext cx="4360491" cy="277327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E2E326A-DAA0-4943-944C-BF6DEE0BF77E}"/>
              </a:ext>
            </a:extLst>
          </p:cNvPr>
          <p:cNvPicPr>
            <a:picLocks noChangeAspect="1"/>
          </p:cNvPicPr>
          <p:nvPr/>
        </p:nvPicPr>
        <p:blipFill>
          <a:blip r:embed="rId4"/>
          <a:stretch>
            <a:fillRect/>
          </a:stretch>
        </p:blipFill>
        <p:spPr>
          <a:xfrm>
            <a:off x="838200" y="1935273"/>
            <a:ext cx="2387781" cy="3724939"/>
          </a:xfrm>
          <a:prstGeom prst="rect">
            <a:avLst/>
          </a:prstGeom>
          <a:ln>
            <a:noFill/>
          </a:ln>
          <a:effectLst>
            <a:outerShdw blurRad="292100" dist="139700" dir="2700000" algn="tl" rotWithShape="0">
              <a:srgbClr val="333333">
                <a:alpha val="65000"/>
              </a:srgbClr>
            </a:outerShdw>
          </a:effectLst>
        </p:spPr>
      </p:pic>
      <p:graphicFrame>
        <p:nvGraphicFramePr>
          <p:cNvPr id="7" name="Table 6">
            <a:extLst>
              <a:ext uri="{FF2B5EF4-FFF2-40B4-BE49-F238E27FC236}">
                <a16:creationId xmlns:a16="http://schemas.microsoft.com/office/drawing/2014/main" id="{06C6D341-C015-48AB-A23C-68FB2939C47C}"/>
              </a:ext>
            </a:extLst>
          </p:cNvPr>
          <p:cNvGraphicFramePr>
            <a:graphicFrameLocks noGrp="1"/>
          </p:cNvGraphicFramePr>
          <p:nvPr/>
        </p:nvGraphicFramePr>
        <p:xfrm>
          <a:off x="8966022" y="2923276"/>
          <a:ext cx="2903927" cy="1524000"/>
        </p:xfrm>
        <a:graphic>
          <a:graphicData uri="http://schemas.openxmlformats.org/drawingml/2006/table">
            <a:tbl>
              <a:tblPr firstRow="1" bandRow="1">
                <a:tableStyleId>{5C22544A-7EE6-4342-B048-85BDC9FD1C3A}</a:tableStyleId>
              </a:tblPr>
              <a:tblGrid>
                <a:gridCol w="2903927">
                  <a:extLst>
                    <a:ext uri="{9D8B030D-6E8A-4147-A177-3AD203B41FA5}">
                      <a16:colId xmlns:a16="http://schemas.microsoft.com/office/drawing/2014/main" val="2803533982"/>
                    </a:ext>
                  </a:extLst>
                </a:gridCol>
              </a:tblGrid>
              <a:tr h="375920">
                <a:tc>
                  <a:txBody>
                    <a:bodyPr/>
                    <a:lstStyle/>
                    <a:p>
                      <a:r>
                        <a:rPr lang="en-US" sz="1900"/>
                        <a:t>Geo-Coordinates</a:t>
                      </a:r>
                    </a:p>
                  </a:txBody>
                  <a:tcPr/>
                </a:tc>
                <a:extLst>
                  <a:ext uri="{0D108BD9-81ED-4DB2-BD59-A6C34878D82A}">
                    <a16:rowId xmlns:a16="http://schemas.microsoft.com/office/drawing/2014/main" val="2929500999"/>
                  </a:ext>
                </a:extLst>
              </a:tr>
              <a:tr h="375920">
                <a:tc>
                  <a:txBody>
                    <a:bodyPr/>
                    <a:lstStyle/>
                    <a:p>
                      <a:r>
                        <a:rPr lang="en-US" sz="1900" b="0" i="0" kern="1200">
                          <a:solidFill>
                            <a:schemeClr val="dk1"/>
                          </a:solidFill>
                          <a:effectLst/>
                          <a:latin typeface="+mn-lt"/>
                          <a:ea typeface="+mn-ea"/>
                          <a:cs typeface="+mn-cs"/>
                        </a:rPr>
                        <a:t>39.768074,-86.16198</a:t>
                      </a:r>
                      <a:endParaRPr lang="en-US" sz="1900"/>
                    </a:p>
                  </a:txBody>
                  <a:tcPr/>
                </a:tc>
                <a:extLst>
                  <a:ext uri="{0D108BD9-81ED-4DB2-BD59-A6C34878D82A}">
                    <a16:rowId xmlns:a16="http://schemas.microsoft.com/office/drawing/2014/main" val="3984636267"/>
                  </a:ext>
                </a:extLst>
              </a:tr>
              <a:tr h="375920">
                <a:tc>
                  <a:txBody>
                    <a:bodyPr/>
                    <a:lstStyle/>
                    <a:p>
                      <a:r>
                        <a:rPr lang="en-US" sz="1900" b="0" i="0" kern="1200">
                          <a:solidFill>
                            <a:schemeClr val="dk1"/>
                          </a:solidFill>
                          <a:effectLst/>
                          <a:latin typeface="+mn-lt"/>
                          <a:ea typeface="+mn-ea"/>
                          <a:cs typeface="+mn-cs"/>
                        </a:rPr>
                        <a:t>39.762053,-86.151266</a:t>
                      </a:r>
                      <a:endParaRPr lang="en-US" sz="1900"/>
                    </a:p>
                  </a:txBody>
                  <a:tcPr/>
                </a:tc>
                <a:extLst>
                  <a:ext uri="{0D108BD9-81ED-4DB2-BD59-A6C34878D82A}">
                    <a16:rowId xmlns:a16="http://schemas.microsoft.com/office/drawing/2014/main" val="2580036977"/>
                  </a:ext>
                </a:extLst>
              </a:tr>
              <a:tr h="375920">
                <a:tc>
                  <a:txBody>
                    <a:bodyPr/>
                    <a:lstStyle/>
                    <a:p>
                      <a:r>
                        <a:rPr lang="en-US" sz="1900" b="0" i="0" kern="1200">
                          <a:solidFill>
                            <a:schemeClr val="dk1"/>
                          </a:solidFill>
                          <a:effectLst/>
                          <a:latin typeface="+mn-lt"/>
                          <a:ea typeface="+mn-ea"/>
                          <a:cs typeface="+mn-cs"/>
                        </a:rPr>
                        <a:t>39.768628,-86.15603</a:t>
                      </a:r>
                      <a:endParaRPr lang="en-US" sz="1900"/>
                    </a:p>
                  </a:txBody>
                  <a:tcPr/>
                </a:tc>
                <a:extLst>
                  <a:ext uri="{0D108BD9-81ED-4DB2-BD59-A6C34878D82A}">
                    <a16:rowId xmlns:a16="http://schemas.microsoft.com/office/drawing/2014/main" val="3897899761"/>
                  </a:ext>
                </a:extLst>
              </a:tr>
            </a:tbl>
          </a:graphicData>
        </a:graphic>
      </p:graphicFrame>
      <p:sp>
        <p:nvSpPr>
          <p:cNvPr id="2" name="Rectangle 1">
            <a:extLst>
              <a:ext uri="{FF2B5EF4-FFF2-40B4-BE49-F238E27FC236}">
                <a16:creationId xmlns:a16="http://schemas.microsoft.com/office/drawing/2014/main" id="{C626A853-73CA-477B-8F39-15FDE9D0864A}"/>
              </a:ext>
            </a:extLst>
          </p:cNvPr>
          <p:cNvSpPr/>
          <p:nvPr/>
        </p:nvSpPr>
        <p:spPr>
          <a:xfrm>
            <a:off x="838200" y="6054205"/>
            <a:ext cx="7831016" cy="830997"/>
          </a:xfrm>
          <a:prstGeom prst="rect">
            <a:avLst/>
          </a:prstGeom>
        </p:spPr>
        <p:txBody>
          <a:bodyPr wrap="square">
            <a:spAutoFit/>
          </a:bodyPr>
          <a:lstStyle/>
          <a:p>
            <a:r>
              <a:rPr lang="en-US" sz="1600" dirty="0">
                <a:hlinkClick r:id="rId5"/>
              </a:rPr>
              <a:t>https://</a:t>
            </a:r>
            <a:r>
              <a:rPr lang="en-US" sz="1600" dirty="0" err="1">
                <a:hlinkClick r:id="rId5"/>
              </a:rPr>
              <a:t>cdm17308.contentdm.oclc.org</a:t>
            </a:r>
            <a:r>
              <a:rPr lang="en-US" sz="1600" dirty="0">
                <a:hlinkClick r:id="rId5"/>
              </a:rPr>
              <a:t>/digital/</a:t>
            </a:r>
            <a:r>
              <a:rPr lang="en-US" sz="1600" dirty="0" err="1">
                <a:hlinkClick r:id="rId5"/>
              </a:rPr>
              <a:t>iiif</a:t>
            </a:r>
            <a:r>
              <a:rPr lang="en-US" sz="1600" dirty="0">
                <a:hlinkClick r:id="rId5"/>
              </a:rPr>
              <a:t>-info/postcard/128/</a:t>
            </a:r>
            <a:r>
              <a:rPr lang="en-US" sz="1600" dirty="0" err="1">
                <a:hlinkClick r:id="rId5"/>
              </a:rPr>
              <a:t>manifest.json</a:t>
            </a:r>
            <a:endParaRPr lang="en-US" sz="1600" dirty="0"/>
          </a:p>
          <a:p>
            <a:r>
              <a:rPr lang="en-US" sz="1600" dirty="0">
                <a:hlinkClick r:id="rId6"/>
              </a:rPr>
              <a:t>http://</a:t>
            </a:r>
            <a:r>
              <a:rPr lang="en-US" sz="1600" dirty="0" err="1">
                <a:hlinkClick r:id="rId6"/>
              </a:rPr>
              <a:t>www.digitalindy.org</a:t>
            </a:r>
            <a:r>
              <a:rPr lang="en-US" sz="1600" dirty="0">
                <a:hlinkClick r:id="rId6"/>
              </a:rPr>
              <a:t>/</a:t>
            </a:r>
            <a:r>
              <a:rPr lang="en-US" sz="1600" dirty="0" err="1">
                <a:hlinkClick r:id="rId6"/>
              </a:rPr>
              <a:t>cdm</a:t>
            </a:r>
            <a:r>
              <a:rPr lang="en-US" sz="1600" dirty="0">
                <a:hlinkClick r:id="rId6"/>
              </a:rPr>
              <a:t>/</a:t>
            </a:r>
            <a:r>
              <a:rPr lang="en-US" sz="1600" dirty="0" err="1">
                <a:hlinkClick r:id="rId6"/>
              </a:rPr>
              <a:t>compoundobject</a:t>
            </a:r>
            <a:r>
              <a:rPr lang="en-US" sz="1600" dirty="0">
                <a:hlinkClick r:id="rId6"/>
              </a:rPr>
              <a:t>/collection/postcard/id/128</a:t>
            </a:r>
            <a:endParaRPr lang="en-US" sz="1600" dirty="0"/>
          </a:p>
          <a:p>
            <a:r>
              <a:rPr lang="en-US" sz="1600" dirty="0"/>
              <a:t> </a:t>
            </a:r>
          </a:p>
        </p:txBody>
      </p:sp>
      <p:sp>
        <p:nvSpPr>
          <p:cNvPr id="8" name="Content Placeholder 2">
            <a:extLst>
              <a:ext uri="{FF2B5EF4-FFF2-40B4-BE49-F238E27FC236}">
                <a16:creationId xmlns:a16="http://schemas.microsoft.com/office/drawing/2014/main" id="{BBAEA025-C371-45F3-943B-1F6C8DCA4549}"/>
              </a:ext>
            </a:extLst>
          </p:cNvPr>
          <p:cNvSpPr txBox="1">
            <a:spLocks/>
          </p:cNvSpPr>
          <p:nvPr/>
        </p:nvSpPr>
        <p:spPr>
          <a:xfrm>
            <a:off x="454382" y="457739"/>
            <a:ext cx="11252197" cy="915256"/>
          </a:xfrm>
          <a:prstGeom prst="rect">
            <a:avLst/>
          </a:prstGeom>
        </p:spPr>
        <p:txBody>
          <a:bodyPr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800" b="1" dirty="0">
                <a:solidFill>
                  <a:schemeClr val="accent2"/>
                </a:solidFill>
              </a:rPr>
              <a:t>Semantic challenges</a:t>
            </a:r>
          </a:p>
          <a:p>
            <a:pPr marL="0" indent="0">
              <a:buNone/>
            </a:pPr>
            <a:endParaRPr lang="en-US" sz="4800" b="1" dirty="0">
              <a:solidFill>
                <a:schemeClr val="accent2"/>
              </a:solidFill>
            </a:endParaRPr>
          </a:p>
        </p:txBody>
      </p:sp>
    </p:spTree>
    <p:extLst>
      <p:ext uri="{BB962C8B-B14F-4D97-AF65-F5344CB8AC3E}">
        <p14:creationId xmlns:p14="http://schemas.microsoft.com/office/powerpoint/2010/main" val="1868871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0BE50-B650-1946-ADA5-3DF5E3B0BA8E}"/>
              </a:ext>
            </a:extLst>
          </p:cNvPr>
          <p:cNvPicPr>
            <a:picLocks noChangeAspect="1"/>
          </p:cNvPicPr>
          <p:nvPr/>
        </p:nvPicPr>
        <p:blipFill>
          <a:blip r:embed="rId2"/>
          <a:stretch>
            <a:fillRect/>
          </a:stretch>
        </p:blipFill>
        <p:spPr>
          <a:xfrm>
            <a:off x="0" y="0"/>
            <a:ext cx="12444720" cy="6858000"/>
          </a:xfrm>
          <a:prstGeom prst="rect">
            <a:avLst/>
          </a:prstGeom>
        </p:spPr>
      </p:pic>
    </p:spTree>
    <p:extLst>
      <p:ext uri="{BB962C8B-B14F-4D97-AF65-F5344CB8AC3E}">
        <p14:creationId xmlns:p14="http://schemas.microsoft.com/office/powerpoint/2010/main" val="2312087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6ABE6A-8FBD-4E37-BEC6-95A5333976BC}"/>
              </a:ext>
            </a:extLst>
          </p:cNvPr>
          <p:cNvSpPr>
            <a:spLocks noGrp="1"/>
          </p:cNvSpPr>
          <p:nvPr>
            <p:ph type="body" sz="quarter" idx="10"/>
          </p:nvPr>
        </p:nvSpPr>
        <p:spPr>
          <a:xfrm>
            <a:off x="420346" y="1108082"/>
            <a:ext cx="10898717" cy="2308324"/>
          </a:xfrm>
        </p:spPr>
        <p:txBody>
          <a:bodyPr/>
          <a:lstStyle/>
          <a:p>
            <a:r>
              <a:rPr lang="en-US" dirty="0"/>
              <a:t>AN OVERVIEW OF the </a:t>
            </a:r>
            <a:r>
              <a:rPr lang="en-US" dirty="0" err="1"/>
              <a:t>CONTENTdm</a:t>
            </a:r>
            <a:r>
              <a:rPr lang="en-US" dirty="0"/>
              <a:t> Linked Data Pilot Project</a:t>
            </a:r>
          </a:p>
        </p:txBody>
      </p:sp>
      <p:sp>
        <p:nvSpPr>
          <p:cNvPr id="3" name="Text Placeholder 2">
            <a:extLst>
              <a:ext uri="{FF2B5EF4-FFF2-40B4-BE49-F238E27FC236}">
                <a16:creationId xmlns:a16="http://schemas.microsoft.com/office/drawing/2014/main" id="{6A509BD0-8B09-424F-84FC-43318C639067}"/>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26D5D83-9D28-438F-9CDB-8B2B104EE23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70602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E4EC666B-8D4F-497D-8D08-7D64B170A626}"/>
              </a:ext>
            </a:extLst>
          </p:cNvPr>
          <p:cNvGraphicFramePr>
            <a:graphicFrameLocks/>
          </p:cNvGraphicFramePr>
          <p:nvPr>
            <p:extLst>
              <p:ext uri="{D42A27DB-BD31-4B8C-83A1-F6EECF244321}">
                <p14:modId xmlns:p14="http://schemas.microsoft.com/office/powerpoint/2010/main" val="3071593987"/>
              </p:ext>
            </p:extLst>
          </p:nvPr>
        </p:nvGraphicFramePr>
        <p:xfrm>
          <a:off x="454382" y="1372995"/>
          <a:ext cx="11252197" cy="4602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1">
            <a:extLst>
              <a:ext uri="{FF2B5EF4-FFF2-40B4-BE49-F238E27FC236}">
                <a16:creationId xmlns:a16="http://schemas.microsoft.com/office/drawing/2014/main" id="{84CEC603-A6AD-4594-8EE6-A11A2D91C0A5}"/>
              </a:ext>
            </a:extLst>
          </p:cNvPr>
          <p:cNvSpPr txBox="1">
            <a:spLocks/>
          </p:cNvSpPr>
          <p:nvPr/>
        </p:nvSpPr>
        <p:spPr>
          <a:xfrm>
            <a:off x="454382" y="457739"/>
            <a:ext cx="11252197"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267" b="1" dirty="0">
                <a:solidFill>
                  <a:schemeClr val="tx2"/>
                </a:solidFill>
              </a:rPr>
              <a:t>Acting on recent research findings</a:t>
            </a:r>
          </a:p>
        </p:txBody>
      </p:sp>
    </p:spTree>
    <p:extLst>
      <p:ext uri="{BB962C8B-B14F-4D97-AF65-F5344CB8AC3E}">
        <p14:creationId xmlns:p14="http://schemas.microsoft.com/office/powerpoint/2010/main" val="225936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Connector: Curved 20">
            <a:extLst>
              <a:ext uri="{FF2B5EF4-FFF2-40B4-BE49-F238E27FC236}">
                <a16:creationId xmlns:a16="http://schemas.microsoft.com/office/drawing/2014/main" id="{3A0FBB64-2363-4739-A90D-19B2D2F70447}"/>
              </a:ext>
            </a:extLst>
          </p:cNvPr>
          <p:cNvCxnSpPr>
            <a:cxnSpLocks/>
            <a:stCxn id="5" idx="3"/>
            <a:endCxn id="22" idx="1"/>
          </p:cNvCxnSpPr>
          <p:nvPr/>
        </p:nvCxnSpPr>
        <p:spPr>
          <a:xfrm>
            <a:off x="7404451" y="1969385"/>
            <a:ext cx="2064093" cy="324467"/>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3B2ADFB2-18BC-41FF-8223-03CBE112D5A3}"/>
              </a:ext>
            </a:extLst>
          </p:cNvPr>
          <p:cNvCxnSpPr>
            <a:cxnSpLocks/>
            <a:stCxn id="5" idx="2"/>
            <a:endCxn id="6" idx="1"/>
          </p:cNvCxnSpPr>
          <p:nvPr/>
        </p:nvCxnSpPr>
        <p:spPr>
          <a:xfrm rot="16200000" flipH="1">
            <a:off x="7242704" y="2800828"/>
            <a:ext cx="893469" cy="2824553"/>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F5E67521-2D91-44B0-96B7-AD8E4E859AD0}"/>
              </a:ext>
            </a:extLst>
          </p:cNvPr>
          <p:cNvCxnSpPr>
            <a:cxnSpLocks/>
            <a:stCxn id="28" idx="2"/>
            <a:endCxn id="4" idx="1"/>
          </p:cNvCxnSpPr>
          <p:nvPr/>
        </p:nvCxnSpPr>
        <p:spPr>
          <a:xfrm rot="16200000" flipH="1">
            <a:off x="3101337" y="4364673"/>
            <a:ext cx="707809" cy="2189395"/>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5A2178DB-FBB3-4E29-880D-5D2203BAF009}"/>
              </a:ext>
            </a:extLst>
          </p:cNvPr>
          <p:cNvCxnSpPr>
            <a:cxnSpLocks/>
            <a:stCxn id="5" idx="1"/>
            <a:endCxn id="27" idx="3"/>
          </p:cNvCxnSpPr>
          <p:nvPr/>
        </p:nvCxnSpPr>
        <p:spPr>
          <a:xfrm rot="10800000" flipV="1">
            <a:off x="2794569" y="1969385"/>
            <a:ext cx="2355308" cy="849348"/>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C782CA53-F58D-441F-A8E8-72349A02AE13}"/>
              </a:ext>
            </a:extLst>
          </p:cNvPr>
          <p:cNvCxnSpPr>
            <a:cxnSpLocks/>
            <a:stCxn id="5" idx="1"/>
            <a:endCxn id="25" idx="3"/>
          </p:cNvCxnSpPr>
          <p:nvPr/>
        </p:nvCxnSpPr>
        <p:spPr>
          <a:xfrm rot="10800000">
            <a:off x="2510067" y="1577409"/>
            <a:ext cx="2639808" cy="391976"/>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E31C7C-49A3-49C4-8E0E-568BDDA99A41}"/>
              </a:ext>
            </a:extLst>
          </p:cNvPr>
          <p:cNvSpPr txBox="1"/>
          <p:nvPr/>
        </p:nvSpPr>
        <p:spPr>
          <a:xfrm>
            <a:off x="4002402" y="1459337"/>
            <a:ext cx="1021433" cy="379656"/>
          </a:xfrm>
          <a:prstGeom prst="rect">
            <a:avLst/>
          </a:prstGeom>
          <a:noFill/>
        </p:spPr>
        <p:txBody>
          <a:bodyPr wrap="none" rtlCol="0">
            <a:spAutoFit/>
          </a:bodyPr>
          <a:lstStyle/>
          <a:p>
            <a:r>
              <a:rPr lang="en-US" sz="1867" b="1">
                <a:solidFill>
                  <a:schemeClr val="tx2">
                    <a:lumMod val="60000"/>
                    <a:lumOff val="40000"/>
                  </a:schemeClr>
                </a:solidFill>
              </a:rPr>
              <a:t>depicts</a:t>
            </a:r>
          </a:p>
        </p:txBody>
      </p:sp>
      <p:sp>
        <p:nvSpPr>
          <p:cNvPr id="11" name="TextBox 10">
            <a:extLst>
              <a:ext uri="{FF2B5EF4-FFF2-40B4-BE49-F238E27FC236}">
                <a16:creationId xmlns:a16="http://schemas.microsoft.com/office/drawing/2014/main" id="{51FCBBF6-AB2F-4BC8-8266-C732D4A9EFBD}"/>
              </a:ext>
            </a:extLst>
          </p:cNvPr>
          <p:cNvSpPr txBox="1"/>
          <p:nvPr/>
        </p:nvSpPr>
        <p:spPr>
          <a:xfrm>
            <a:off x="2072179" y="5776413"/>
            <a:ext cx="2266967" cy="379656"/>
          </a:xfrm>
          <a:prstGeom prst="rect">
            <a:avLst/>
          </a:prstGeom>
          <a:noFill/>
        </p:spPr>
        <p:txBody>
          <a:bodyPr wrap="none" rtlCol="0">
            <a:spAutoFit/>
          </a:bodyPr>
          <a:lstStyle/>
          <a:p>
            <a:r>
              <a:rPr lang="en-US" sz="1867" b="1">
                <a:solidFill>
                  <a:schemeClr val="tx2">
                    <a:lumMod val="60000"/>
                    <a:lumOff val="40000"/>
                  </a:schemeClr>
                </a:solidFill>
              </a:rPr>
              <a:t>contained in place</a:t>
            </a:r>
          </a:p>
        </p:txBody>
      </p:sp>
      <p:cxnSp>
        <p:nvCxnSpPr>
          <p:cNvPr id="12" name="Connector: Curved 11">
            <a:extLst>
              <a:ext uri="{FF2B5EF4-FFF2-40B4-BE49-F238E27FC236}">
                <a16:creationId xmlns:a16="http://schemas.microsoft.com/office/drawing/2014/main" id="{CC49428B-E012-4B80-BC28-0ED24908BBE5}"/>
              </a:ext>
            </a:extLst>
          </p:cNvPr>
          <p:cNvCxnSpPr>
            <a:cxnSpLocks/>
            <a:stCxn id="6" idx="2"/>
            <a:endCxn id="4" idx="3"/>
          </p:cNvCxnSpPr>
          <p:nvPr/>
        </p:nvCxnSpPr>
        <p:spPr>
          <a:xfrm rot="5400000" flipH="1">
            <a:off x="8665705" y="4329315"/>
            <a:ext cx="193009" cy="3160935"/>
          </a:xfrm>
          <a:prstGeom prst="curvedConnector4">
            <a:avLst>
              <a:gd name="adj1" fmla="val -157920"/>
              <a:gd name="adj2" fmla="val 6963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3C5F4E-3240-480D-A021-E1BBB1D34E38}"/>
              </a:ext>
            </a:extLst>
          </p:cNvPr>
          <p:cNvSpPr txBox="1"/>
          <p:nvPr/>
        </p:nvSpPr>
        <p:spPr>
          <a:xfrm>
            <a:off x="7425038" y="6310213"/>
            <a:ext cx="2266967" cy="379656"/>
          </a:xfrm>
          <a:prstGeom prst="rect">
            <a:avLst/>
          </a:prstGeom>
          <a:noFill/>
        </p:spPr>
        <p:txBody>
          <a:bodyPr wrap="none" rtlCol="0">
            <a:spAutoFit/>
          </a:bodyPr>
          <a:lstStyle/>
          <a:p>
            <a:r>
              <a:rPr lang="en-US" sz="1867" b="1">
                <a:solidFill>
                  <a:schemeClr val="tx2">
                    <a:lumMod val="60000"/>
                    <a:lumOff val="40000"/>
                  </a:schemeClr>
                </a:solidFill>
              </a:rPr>
              <a:t>contained in place</a:t>
            </a:r>
          </a:p>
        </p:txBody>
      </p:sp>
      <p:cxnSp>
        <p:nvCxnSpPr>
          <p:cNvPr id="14" name="Connector: Curved 13">
            <a:extLst>
              <a:ext uri="{FF2B5EF4-FFF2-40B4-BE49-F238E27FC236}">
                <a16:creationId xmlns:a16="http://schemas.microsoft.com/office/drawing/2014/main" id="{45ABE255-E575-47E5-8A03-1789D63B5702}"/>
              </a:ext>
            </a:extLst>
          </p:cNvPr>
          <p:cNvCxnSpPr>
            <a:cxnSpLocks/>
            <a:stCxn id="5" idx="2"/>
            <a:endCxn id="4" idx="0"/>
          </p:cNvCxnSpPr>
          <p:nvPr/>
        </p:nvCxnSpPr>
        <p:spPr>
          <a:xfrm rot="5400000">
            <a:off x="5839853" y="3792357"/>
            <a:ext cx="463300" cy="411323"/>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6E1C8935-CDF7-4387-8F24-0E6773DC7369}"/>
              </a:ext>
            </a:extLst>
          </p:cNvPr>
          <p:cNvCxnSpPr>
            <a:cxnSpLocks/>
            <a:stCxn id="5" idx="1"/>
            <a:endCxn id="28" idx="3"/>
          </p:cNvCxnSpPr>
          <p:nvPr/>
        </p:nvCxnSpPr>
        <p:spPr>
          <a:xfrm rot="10800000" flipV="1">
            <a:off x="3307939" y="1969386"/>
            <a:ext cx="1841936" cy="2054765"/>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7C05D84-0281-4F3A-A66B-1494D21312E4}"/>
              </a:ext>
            </a:extLst>
          </p:cNvPr>
          <p:cNvSpPr txBox="1"/>
          <p:nvPr/>
        </p:nvSpPr>
        <p:spPr>
          <a:xfrm>
            <a:off x="4947478" y="3843968"/>
            <a:ext cx="835485" cy="379656"/>
          </a:xfrm>
          <a:prstGeom prst="rect">
            <a:avLst/>
          </a:prstGeom>
          <a:noFill/>
        </p:spPr>
        <p:txBody>
          <a:bodyPr wrap="none" rtlCol="0">
            <a:spAutoFit/>
          </a:bodyPr>
          <a:lstStyle/>
          <a:p>
            <a:r>
              <a:rPr lang="en-US" sz="1867" b="1">
                <a:solidFill>
                  <a:schemeClr val="tx2">
                    <a:lumMod val="60000"/>
                    <a:lumOff val="40000"/>
                  </a:schemeClr>
                </a:solidFill>
              </a:rPr>
              <a:t>about</a:t>
            </a:r>
          </a:p>
        </p:txBody>
      </p:sp>
      <p:sp>
        <p:nvSpPr>
          <p:cNvPr id="18" name="TextBox 17">
            <a:extLst>
              <a:ext uri="{FF2B5EF4-FFF2-40B4-BE49-F238E27FC236}">
                <a16:creationId xmlns:a16="http://schemas.microsoft.com/office/drawing/2014/main" id="{1FAE9026-4DD5-4C93-97F8-6B56A9FC85E8}"/>
              </a:ext>
            </a:extLst>
          </p:cNvPr>
          <p:cNvSpPr txBox="1"/>
          <p:nvPr/>
        </p:nvSpPr>
        <p:spPr>
          <a:xfrm>
            <a:off x="7689439" y="4567835"/>
            <a:ext cx="1810237" cy="379656"/>
          </a:xfrm>
          <a:prstGeom prst="rect">
            <a:avLst/>
          </a:prstGeom>
          <a:noFill/>
        </p:spPr>
        <p:txBody>
          <a:bodyPr wrap="square" rtlCol="0">
            <a:spAutoFit/>
          </a:bodyPr>
          <a:lstStyle/>
          <a:p>
            <a:r>
              <a:rPr lang="en-US" sz="1867" b="1">
                <a:solidFill>
                  <a:schemeClr val="tx2">
                    <a:lumMod val="60000"/>
                    <a:lumOff val="40000"/>
                  </a:schemeClr>
                </a:solidFill>
              </a:rPr>
              <a:t>held by</a:t>
            </a:r>
          </a:p>
        </p:txBody>
      </p:sp>
      <p:cxnSp>
        <p:nvCxnSpPr>
          <p:cNvPr id="19" name="Connector: Curved 18">
            <a:extLst>
              <a:ext uri="{FF2B5EF4-FFF2-40B4-BE49-F238E27FC236}">
                <a16:creationId xmlns:a16="http://schemas.microsoft.com/office/drawing/2014/main" id="{DCD131A8-60EF-4D56-A0FC-E151EBD1E0C1}"/>
              </a:ext>
            </a:extLst>
          </p:cNvPr>
          <p:cNvCxnSpPr>
            <a:cxnSpLocks/>
            <a:stCxn id="5" idx="3"/>
            <a:endCxn id="20" idx="1"/>
          </p:cNvCxnSpPr>
          <p:nvPr/>
        </p:nvCxnSpPr>
        <p:spPr>
          <a:xfrm flipV="1">
            <a:off x="7404451" y="1185433"/>
            <a:ext cx="982455" cy="783952"/>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B909EB5-71C5-4DBE-A5F3-9B5A4F320E7E}"/>
              </a:ext>
            </a:extLst>
          </p:cNvPr>
          <p:cNvPicPr>
            <a:picLocks noChangeAspect="1"/>
          </p:cNvPicPr>
          <p:nvPr/>
        </p:nvPicPr>
        <p:blipFill>
          <a:blip r:embed="rId3"/>
          <a:stretch>
            <a:fillRect/>
          </a:stretch>
        </p:blipFill>
        <p:spPr>
          <a:xfrm>
            <a:off x="8386905" y="214645"/>
            <a:ext cx="1241291" cy="1941576"/>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18D70992-B261-4E6A-8761-4044B31C66C9}"/>
              </a:ext>
            </a:extLst>
          </p:cNvPr>
          <p:cNvPicPr>
            <a:picLocks noChangeAspect="1"/>
          </p:cNvPicPr>
          <p:nvPr/>
        </p:nvPicPr>
        <p:blipFill>
          <a:blip r:embed="rId4"/>
          <a:stretch>
            <a:fillRect/>
          </a:stretch>
        </p:blipFill>
        <p:spPr>
          <a:xfrm>
            <a:off x="9468545" y="1507396"/>
            <a:ext cx="2481919" cy="1572913"/>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D360277F-7C01-4744-A104-0802BF112D12}"/>
              </a:ext>
            </a:extLst>
          </p:cNvPr>
          <p:cNvSpPr txBox="1"/>
          <p:nvPr/>
        </p:nvSpPr>
        <p:spPr>
          <a:xfrm>
            <a:off x="7587196" y="2272365"/>
            <a:ext cx="1810237" cy="666977"/>
          </a:xfrm>
          <a:prstGeom prst="rect">
            <a:avLst/>
          </a:prstGeom>
          <a:noFill/>
        </p:spPr>
        <p:txBody>
          <a:bodyPr wrap="square" rtlCol="0">
            <a:spAutoFit/>
          </a:bodyPr>
          <a:lstStyle/>
          <a:p>
            <a:r>
              <a:rPr lang="en-US" sz="1867" b="1" err="1">
                <a:solidFill>
                  <a:schemeClr val="tx2">
                    <a:lumMod val="60000"/>
                    <a:lumOff val="40000"/>
                  </a:schemeClr>
                </a:solidFill>
              </a:rPr>
              <a:t>CONTENTdm</a:t>
            </a:r>
            <a:r>
              <a:rPr lang="en-US" sz="1867" b="1">
                <a:solidFill>
                  <a:schemeClr val="tx2">
                    <a:lumMod val="60000"/>
                    <a:lumOff val="40000"/>
                  </a:schemeClr>
                </a:solidFill>
              </a:rPr>
              <a:t> image URL</a:t>
            </a:r>
          </a:p>
        </p:txBody>
      </p:sp>
      <p:cxnSp>
        <p:nvCxnSpPr>
          <p:cNvPr id="24" name="Connector: Curved 23">
            <a:extLst>
              <a:ext uri="{FF2B5EF4-FFF2-40B4-BE49-F238E27FC236}">
                <a16:creationId xmlns:a16="http://schemas.microsoft.com/office/drawing/2014/main" id="{E3756732-FE11-40A3-8741-977FBD6A5C22}"/>
              </a:ext>
            </a:extLst>
          </p:cNvPr>
          <p:cNvCxnSpPr>
            <a:cxnSpLocks/>
            <a:stCxn id="27" idx="2"/>
            <a:endCxn id="4" idx="1"/>
          </p:cNvCxnSpPr>
          <p:nvPr/>
        </p:nvCxnSpPr>
        <p:spPr>
          <a:xfrm rot="16200000" flipH="1">
            <a:off x="2189143" y="3452482"/>
            <a:ext cx="1943547" cy="2778041"/>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ABE1DD20-2631-4DE8-BBEA-DA5C6F62A346}"/>
              </a:ext>
            </a:extLst>
          </p:cNvPr>
          <p:cNvCxnSpPr>
            <a:cxnSpLocks/>
            <a:stCxn id="25" idx="2"/>
            <a:endCxn id="4" idx="1"/>
          </p:cNvCxnSpPr>
          <p:nvPr/>
        </p:nvCxnSpPr>
        <p:spPr>
          <a:xfrm rot="16200000" flipH="1">
            <a:off x="1436645" y="2699985"/>
            <a:ext cx="3136456" cy="3090127"/>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6E0493A-51AA-438D-86DA-CDE269E67871}"/>
              </a:ext>
            </a:extLst>
          </p:cNvPr>
          <p:cNvGrpSpPr/>
          <p:nvPr/>
        </p:nvGrpSpPr>
        <p:grpSpPr>
          <a:xfrm>
            <a:off x="5149875" y="172401"/>
            <a:ext cx="2254576" cy="3593969"/>
            <a:chOff x="5149875" y="172401"/>
            <a:chExt cx="2254576" cy="3593969"/>
          </a:xfrm>
        </p:grpSpPr>
        <p:pic>
          <p:nvPicPr>
            <p:cNvPr id="5" name="Picture 4" descr="A screenshot of a computer&#10;&#10;Description automatically generated">
              <a:extLst>
                <a:ext uri="{FF2B5EF4-FFF2-40B4-BE49-F238E27FC236}">
                  <a16:creationId xmlns:a16="http://schemas.microsoft.com/office/drawing/2014/main" id="{C66B923B-33AC-48F4-BAA6-443AD19036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9875" y="172401"/>
              <a:ext cx="2254576" cy="359396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E77F485-16CC-4905-9D4C-A3CA464D6275}"/>
                </a:ext>
              </a:extLst>
            </p:cNvPr>
            <p:cNvSpPr txBox="1"/>
            <p:nvPr/>
          </p:nvSpPr>
          <p:spPr>
            <a:xfrm>
              <a:off x="5680684" y="1838993"/>
              <a:ext cx="1192955" cy="307777"/>
            </a:xfrm>
            <a:prstGeom prst="rect">
              <a:avLst/>
            </a:prstGeom>
            <a:noFill/>
          </p:spPr>
          <p:txBody>
            <a:bodyPr wrap="none" rtlCol="0">
              <a:spAutoFit/>
            </a:bodyPr>
            <a:lstStyle/>
            <a:p>
              <a:r>
                <a:rPr lang="en-US" sz="1400" b="1" dirty="0"/>
                <a:t>POSTCARD</a:t>
              </a:r>
            </a:p>
          </p:txBody>
        </p:sp>
      </p:grpSp>
      <p:grpSp>
        <p:nvGrpSpPr>
          <p:cNvPr id="39" name="Group 38">
            <a:extLst>
              <a:ext uri="{FF2B5EF4-FFF2-40B4-BE49-F238E27FC236}">
                <a16:creationId xmlns:a16="http://schemas.microsoft.com/office/drawing/2014/main" id="{DFD6C9F7-C189-487A-B0F2-B18D007AE492}"/>
              </a:ext>
            </a:extLst>
          </p:cNvPr>
          <p:cNvGrpSpPr/>
          <p:nvPr/>
        </p:nvGrpSpPr>
        <p:grpSpPr>
          <a:xfrm>
            <a:off x="409554" y="477999"/>
            <a:ext cx="2100513" cy="2198821"/>
            <a:chOff x="409554" y="477999"/>
            <a:chExt cx="2100513" cy="2198821"/>
          </a:xfrm>
        </p:grpSpPr>
        <p:pic>
          <p:nvPicPr>
            <p:cNvPr id="25" name="Picture 24" descr="A screenshot of a cell phone&#10;&#10;Description automatically generated">
              <a:extLst>
                <a:ext uri="{FF2B5EF4-FFF2-40B4-BE49-F238E27FC236}">
                  <a16:creationId xmlns:a16="http://schemas.microsoft.com/office/drawing/2014/main" id="{35BA024D-EAC3-4053-8E8D-66223262B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54" y="477999"/>
              <a:ext cx="2100513" cy="2198821"/>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724FC93A-64E4-46E1-B07A-409B188CDF5A}"/>
                </a:ext>
              </a:extLst>
            </p:cNvPr>
            <p:cNvSpPr txBox="1"/>
            <p:nvPr/>
          </p:nvSpPr>
          <p:spPr>
            <a:xfrm>
              <a:off x="509197" y="1424945"/>
              <a:ext cx="2000869" cy="307777"/>
            </a:xfrm>
            <a:prstGeom prst="rect">
              <a:avLst/>
            </a:prstGeom>
            <a:noFill/>
          </p:spPr>
          <p:txBody>
            <a:bodyPr wrap="none" rtlCol="0">
              <a:spAutoFit/>
            </a:bodyPr>
            <a:lstStyle/>
            <a:p>
              <a:r>
                <a:rPr lang="en-US" sz="1400" b="1" dirty="0"/>
                <a:t>PLACE OF WORSHIP</a:t>
              </a:r>
            </a:p>
          </p:txBody>
        </p:sp>
      </p:grpSp>
      <p:grpSp>
        <p:nvGrpSpPr>
          <p:cNvPr id="38" name="Group 37">
            <a:extLst>
              <a:ext uri="{FF2B5EF4-FFF2-40B4-BE49-F238E27FC236}">
                <a16:creationId xmlns:a16="http://schemas.microsoft.com/office/drawing/2014/main" id="{3C63BE08-0752-460D-AA24-342157EF6FC5}"/>
              </a:ext>
            </a:extLst>
          </p:cNvPr>
          <p:cNvGrpSpPr/>
          <p:nvPr/>
        </p:nvGrpSpPr>
        <p:grpSpPr>
          <a:xfrm>
            <a:off x="749226" y="1767737"/>
            <a:ext cx="2045341" cy="2101993"/>
            <a:chOff x="749226" y="1767737"/>
            <a:chExt cx="2045341" cy="2101993"/>
          </a:xfrm>
        </p:grpSpPr>
        <p:pic>
          <p:nvPicPr>
            <p:cNvPr id="27" name="Picture 26" descr="A screenshot of a social media post&#10;&#10;Description automatically generated">
              <a:extLst>
                <a:ext uri="{FF2B5EF4-FFF2-40B4-BE49-F238E27FC236}">
                  <a16:creationId xmlns:a16="http://schemas.microsoft.com/office/drawing/2014/main" id="{A9A94161-048E-45CA-BE8A-78794CE255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226" y="1767737"/>
              <a:ext cx="2045341" cy="2101993"/>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BD263576-5149-4413-8AA6-3B5AF0DAA9F9}"/>
                </a:ext>
              </a:extLst>
            </p:cNvPr>
            <p:cNvSpPr txBox="1"/>
            <p:nvPr/>
          </p:nvSpPr>
          <p:spPr>
            <a:xfrm>
              <a:off x="765883" y="2641002"/>
              <a:ext cx="2000869" cy="307777"/>
            </a:xfrm>
            <a:prstGeom prst="rect">
              <a:avLst/>
            </a:prstGeom>
            <a:noFill/>
          </p:spPr>
          <p:txBody>
            <a:bodyPr wrap="none" rtlCol="0">
              <a:spAutoFit/>
            </a:bodyPr>
            <a:lstStyle/>
            <a:p>
              <a:r>
                <a:rPr lang="en-US" sz="1400" b="1" dirty="0"/>
                <a:t>PLACE OF WORSHIP</a:t>
              </a:r>
            </a:p>
          </p:txBody>
        </p:sp>
      </p:grpSp>
      <p:grpSp>
        <p:nvGrpSpPr>
          <p:cNvPr id="37" name="Group 36">
            <a:extLst>
              <a:ext uri="{FF2B5EF4-FFF2-40B4-BE49-F238E27FC236}">
                <a16:creationId xmlns:a16="http://schemas.microsoft.com/office/drawing/2014/main" id="{CB44AAAE-A23E-4CC4-894D-09D77EA438E6}"/>
              </a:ext>
            </a:extLst>
          </p:cNvPr>
          <p:cNvGrpSpPr/>
          <p:nvPr/>
        </p:nvGrpSpPr>
        <p:grpSpPr>
          <a:xfrm>
            <a:off x="1413146" y="2942834"/>
            <a:ext cx="1894793" cy="2162633"/>
            <a:chOff x="1413146" y="2942834"/>
            <a:chExt cx="1894793" cy="2162633"/>
          </a:xfrm>
        </p:grpSpPr>
        <p:pic>
          <p:nvPicPr>
            <p:cNvPr id="28" name="Picture 27" descr="A screenshot of a computer&#10;&#10;Description automatically generated">
              <a:extLst>
                <a:ext uri="{FF2B5EF4-FFF2-40B4-BE49-F238E27FC236}">
                  <a16:creationId xmlns:a16="http://schemas.microsoft.com/office/drawing/2014/main" id="{9A05E202-DAB2-401D-A218-882321CE22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3146" y="2942834"/>
              <a:ext cx="1894793" cy="2162633"/>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3A36667B-78E8-47E2-95FF-13FF4FACB974}"/>
                </a:ext>
              </a:extLst>
            </p:cNvPr>
            <p:cNvSpPr txBox="1"/>
            <p:nvPr/>
          </p:nvSpPr>
          <p:spPr>
            <a:xfrm>
              <a:off x="1445167" y="3885029"/>
              <a:ext cx="1821332" cy="307777"/>
            </a:xfrm>
            <a:prstGeom prst="rect">
              <a:avLst/>
            </a:prstGeom>
            <a:noFill/>
          </p:spPr>
          <p:txBody>
            <a:bodyPr wrap="none" rtlCol="0">
              <a:spAutoFit/>
            </a:bodyPr>
            <a:lstStyle/>
            <a:p>
              <a:r>
                <a:rPr lang="en-US" sz="1400" b="1" dirty="0"/>
                <a:t>CIVIC STRUCTURE</a:t>
              </a:r>
            </a:p>
          </p:txBody>
        </p:sp>
      </p:grpSp>
      <p:grpSp>
        <p:nvGrpSpPr>
          <p:cNvPr id="36" name="Group 35">
            <a:extLst>
              <a:ext uri="{FF2B5EF4-FFF2-40B4-BE49-F238E27FC236}">
                <a16:creationId xmlns:a16="http://schemas.microsoft.com/office/drawing/2014/main" id="{D2C9592D-9762-4092-B469-AB784B923AD9}"/>
              </a:ext>
            </a:extLst>
          </p:cNvPr>
          <p:cNvGrpSpPr/>
          <p:nvPr/>
        </p:nvGrpSpPr>
        <p:grpSpPr>
          <a:xfrm>
            <a:off x="4549938" y="4229670"/>
            <a:ext cx="2631804" cy="3167213"/>
            <a:chOff x="4549938" y="4229670"/>
            <a:chExt cx="2631804" cy="3167213"/>
          </a:xfrm>
        </p:grpSpPr>
        <p:pic>
          <p:nvPicPr>
            <p:cNvPr id="4" name="Picture 3" descr="A screenshot of a computer screen&#10;&#10;Description automatically generated">
              <a:extLst>
                <a:ext uri="{FF2B5EF4-FFF2-40B4-BE49-F238E27FC236}">
                  <a16:creationId xmlns:a16="http://schemas.microsoft.com/office/drawing/2014/main" id="{CB5D50DE-67C4-4BAD-93D6-D1E5F11D0A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9938" y="4229670"/>
              <a:ext cx="2631804" cy="3167213"/>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56473C97-91C1-4BF6-A89F-59671D417473}"/>
                </a:ext>
              </a:extLst>
            </p:cNvPr>
            <p:cNvSpPr txBox="1"/>
            <p:nvPr/>
          </p:nvSpPr>
          <p:spPr>
            <a:xfrm>
              <a:off x="5569122" y="5634610"/>
              <a:ext cx="593432" cy="307777"/>
            </a:xfrm>
            <a:prstGeom prst="rect">
              <a:avLst/>
            </a:prstGeom>
            <a:noFill/>
          </p:spPr>
          <p:txBody>
            <a:bodyPr wrap="none" rtlCol="0">
              <a:spAutoFit/>
            </a:bodyPr>
            <a:lstStyle/>
            <a:p>
              <a:r>
                <a:rPr lang="en-US" sz="1400" b="1" dirty="0"/>
                <a:t>CITY</a:t>
              </a:r>
            </a:p>
          </p:txBody>
        </p:sp>
      </p:grpSp>
      <p:grpSp>
        <p:nvGrpSpPr>
          <p:cNvPr id="35" name="Group 34">
            <a:extLst>
              <a:ext uri="{FF2B5EF4-FFF2-40B4-BE49-F238E27FC236}">
                <a16:creationId xmlns:a16="http://schemas.microsoft.com/office/drawing/2014/main" id="{1EE0B88B-CAB7-4A6C-AC63-1C171F89E84A}"/>
              </a:ext>
            </a:extLst>
          </p:cNvPr>
          <p:cNvGrpSpPr/>
          <p:nvPr/>
        </p:nvGrpSpPr>
        <p:grpSpPr>
          <a:xfrm>
            <a:off x="9101717" y="3313392"/>
            <a:ext cx="2481919" cy="2692893"/>
            <a:chOff x="9101717" y="3313392"/>
            <a:chExt cx="2481919" cy="2692893"/>
          </a:xfrm>
        </p:grpSpPr>
        <p:pic>
          <p:nvPicPr>
            <p:cNvPr id="6" name="Picture 5" descr="A screenshot of a computer&#10;&#10;Description automatically generated">
              <a:extLst>
                <a:ext uri="{FF2B5EF4-FFF2-40B4-BE49-F238E27FC236}">
                  <a16:creationId xmlns:a16="http://schemas.microsoft.com/office/drawing/2014/main" id="{E19810EC-A0B9-4186-B4CD-9B269149F5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01717" y="3313392"/>
              <a:ext cx="2481919" cy="2692893"/>
            </a:xfrm>
            <a:prstGeom prst="rect">
              <a:avLst/>
            </a:prstGeom>
            <a:ln>
              <a:noFill/>
            </a:ln>
            <a:effectLst>
              <a:outerShdw blurRad="292100" dist="139700" dir="2700000" algn="tl" rotWithShape="0">
                <a:srgbClr val="333333">
                  <a:alpha val="65000"/>
                </a:srgbClr>
              </a:outerShdw>
            </a:effectLst>
          </p:spPr>
        </p:pic>
        <p:sp>
          <p:nvSpPr>
            <p:cNvPr id="34" name="TextBox 33">
              <a:extLst>
                <a:ext uri="{FF2B5EF4-FFF2-40B4-BE49-F238E27FC236}">
                  <a16:creationId xmlns:a16="http://schemas.microsoft.com/office/drawing/2014/main" id="{6D04EFFA-A0DC-46AB-8A50-53F5864105BD}"/>
                </a:ext>
              </a:extLst>
            </p:cNvPr>
            <p:cNvSpPr txBox="1"/>
            <p:nvPr/>
          </p:nvSpPr>
          <p:spPr>
            <a:xfrm>
              <a:off x="9461825" y="4502218"/>
              <a:ext cx="1761701" cy="307777"/>
            </a:xfrm>
            <a:prstGeom prst="rect">
              <a:avLst/>
            </a:prstGeom>
            <a:noFill/>
          </p:spPr>
          <p:txBody>
            <a:bodyPr wrap="none" rtlCol="0">
              <a:spAutoFit/>
            </a:bodyPr>
            <a:lstStyle/>
            <a:p>
              <a:r>
                <a:rPr lang="en-US" sz="1400" b="1" dirty="0"/>
                <a:t>LIBRARY SYSTEM</a:t>
              </a:r>
            </a:p>
          </p:txBody>
        </p:sp>
      </p:grpSp>
    </p:spTree>
    <p:extLst>
      <p:ext uri="{BB962C8B-B14F-4D97-AF65-F5344CB8AC3E}">
        <p14:creationId xmlns:p14="http://schemas.microsoft.com/office/powerpoint/2010/main" val="387476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10"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10"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par>
                                <p:cTn id="76" presetID="10" presetClass="entr" presetSubtype="0"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10" presetClass="entr" presetSubtype="0"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500"/>
                                        <p:tgtEl>
                                          <p:spTgt spid="20"/>
                                        </p:tgtEl>
                                      </p:cBhvr>
                                    </p:animEffect>
                                  </p:childTnLst>
                                </p:cTn>
                              </p:par>
                              <p:par>
                                <p:cTn id="82" presetID="10" presetClass="entr" presetSubtype="0"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6" grpId="0"/>
      <p:bldP spid="18"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E851CDF-1B63-4991-8322-7D4808ED5731}"/>
              </a:ext>
            </a:extLst>
          </p:cNvPr>
          <p:cNvSpPr>
            <a:spLocks noGrp="1"/>
          </p:cNvSpPr>
          <p:nvPr>
            <p:ph type="body" sz="quarter" idx="13"/>
          </p:nvPr>
        </p:nvSpPr>
        <p:spPr/>
        <p:txBody>
          <a:bodyPr/>
          <a:lstStyle/>
          <a:p>
            <a:r>
              <a:rPr lang="en-US" sz="4000" dirty="0"/>
              <a:t>Deliverables for the 3 Pilot Project Phases</a:t>
            </a:r>
          </a:p>
        </p:txBody>
      </p:sp>
      <p:sp>
        <p:nvSpPr>
          <p:cNvPr id="7" name="Text Placeholder 6">
            <a:extLst>
              <a:ext uri="{FF2B5EF4-FFF2-40B4-BE49-F238E27FC236}">
                <a16:creationId xmlns:a16="http://schemas.microsoft.com/office/drawing/2014/main" id="{E1D61D06-F224-4E4C-BCFF-057C6CD1C5CC}"/>
              </a:ext>
            </a:extLst>
          </p:cNvPr>
          <p:cNvSpPr>
            <a:spLocks noGrp="1"/>
          </p:cNvSpPr>
          <p:nvPr>
            <p:ph type="body" sz="quarter" idx="14"/>
          </p:nvPr>
        </p:nvSpPr>
        <p:spPr/>
        <p:txBody>
          <a:bodyPr/>
          <a:lstStyle/>
          <a:p>
            <a:pPr marL="285744" indent="-285744">
              <a:buFont typeface="Arial" panose="020B0604020202020204" pitchFamily="34" charset="0"/>
              <a:buChar char="•"/>
            </a:pPr>
            <a:r>
              <a:rPr lang="en-US" sz="2800" b="1" dirty="0"/>
              <a:t>Phase 1</a:t>
            </a:r>
          </a:p>
          <a:p>
            <a:pPr marL="819130" lvl="1" indent="-285744">
              <a:buFont typeface="Arial" panose="020B0604020202020204" pitchFamily="34" charset="0"/>
              <a:buChar char="•"/>
            </a:pPr>
            <a:r>
              <a:rPr lang="en-US" sz="2400" dirty="0"/>
              <a:t>Map </a:t>
            </a:r>
            <a:r>
              <a:rPr lang="en-US" sz="2400" dirty="0" err="1"/>
              <a:t>CONTENTdm</a:t>
            </a:r>
            <a:r>
              <a:rPr lang="en-US" sz="2400" dirty="0"/>
              <a:t> data to </a:t>
            </a:r>
            <a:r>
              <a:rPr lang="en-US" sz="2400" dirty="0" err="1"/>
              <a:t>Wikibase</a:t>
            </a:r>
            <a:endParaRPr lang="en-US" sz="2400" dirty="0"/>
          </a:p>
          <a:p>
            <a:pPr marL="819130" lvl="1" indent="-285744">
              <a:buFont typeface="Arial" panose="020B0604020202020204" pitchFamily="34" charset="0"/>
              <a:buChar char="•"/>
            </a:pPr>
            <a:r>
              <a:rPr lang="en-US" sz="2400" dirty="0"/>
              <a:t>Work with </a:t>
            </a:r>
            <a:r>
              <a:rPr lang="en-US" sz="2400" dirty="0" err="1"/>
              <a:t>CONTENTdm</a:t>
            </a:r>
            <a:r>
              <a:rPr lang="en-US" sz="2400" dirty="0"/>
              <a:t> content owners</a:t>
            </a:r>
          </a:p>
          <a:p>
            <a:pPr marL="819130" lvl="1" indent="-285744">
              <a:buFont typeface="Arial" panose="020B0604020202020204" pitchFamily="34" charset="0"/>
              <a:buChar char="•"/>
            </a:pPr>
            <a:r>
              <a:rPr lang="en-US" sz="2400" dirty="0"/>
              <a:t>Add context to the </a:t>
            </a:r>
            <a:r>
              <a:rPr lang="en-US" sz="2400" dirty="0" err="1"/>
              <a:t>CONTENTdm</a:t>
            </a:r>
            <a:r>
              <a:rPr lang="en-US" sz="2400" dirty="0"/>
              <a:t> production user interface, based on information found through </a:t>
            </a:r>
            <a:r>
              <a:rPr lang="en-US" sz="2400" dirty="0" err="1"/>
              <a:t>Wikibase</a:t>
            </a:r>
            <a:r>
              <a:rPr lang="en-US" sz="2400" dirty="0"/>
              <a:t> connections to external sources</a:t>
            </a:r>
          </a:p>
          <a:p>
            <a:pPr marL="285744" indent="-285744">
              <a:buFont typeface="Arial" panose="020B0604020202020204" pitchFamily="34" charset="0"/>
              <a:buChar char="•"/>
            </a:pPr>
            <a:r>
              <a:rPr lang="en-US" sz="2800" b="1" dirty="0"/>
              <a:t>Phase 2</a:t>
            </a:r>
          </a:p>
          <a:p>
            <a:pPr marL="819130" lvl="1" indent="-285744">
              <a:buFont typeface="Arial" panose="020B0604020202020204" pitchFamily="34" charset="0"/>
              <a:buChar char="•"/>
            </a:pPr>
            <a:r>
              <a:rPr lang="en-US" sz="2400" dirty="0"/>
              <a:t>Evaluate </a:t>
            </a:r>
            <a:r>
              <a:rPr lang="en-US" sz="2400" dirty="0" err="1"/>
              <a:t>Wikibase</a:t>
            </a:r>
            <a:r>
              <a:rPr lang="en-US" sz="2400" dirty="0"/>
              <a:t> as a platform for creating and managing </a:t>
            </a:r>
            <a:r>
              <a:rPr lang="en-US" sz="2400" dirty="0" err="1"/>
              <a:t>CONTENTdm</a:t>
            </a:r>
            <a:r>
              <a:rPr lang="en-US" sz="2400" dirty="0"/>
              <a:t> metadata</a:t>
            </a:r>
          </a:p>
          <a:p>
            <a:pPr marL="285744" indent="-285744">
              <a:buFont typeface="Arial" panose="020B0604020202020204" pitchFamily="34" charset="0"/>
              <a:buChar char="•"/>
            </a:pPr>
            <a:r>
              <a:rPr lang="en-US" sz="2800" b="1" dirty="0"/>
              <a:t>Phase 3</a:t>
            </a:r>
          </a:p>
          <a:p>
            <a:pPr marL="819130" lvl="1" indent="-285744">
              <a:buFont typeface="Arial" panose="020B0604020202020204" pitchFamily="34" charset="0"/>
              <a:buChar char="•"/>
            </a:pPr>
            <a:r>
              <a:rPr lang="en-US" sz="2400" dirty="0"/>
              <a:t>Evaluate </a:t>
            </a:r>
            <a:r>
              <a:rPr lang="en-US" sz="2400" dirty="0" err="1"/>
              <a:t>Wikibase</a:t>
            </a:r>
            <a:r>
              <a:rPr lang="en-US" sz="2400" dirty="0"/>
              <a:t> as a platform on which to build </a:t>
            </a:r>
            <a:r>
              <a:rPr lang="en-US" sz="2400" dirty="0" err="1"/>
              <a:t>CONTENTdm</a:t>
            </a:r>
            <a:r>
              <a:rPr lang="en-US" sz="2400" dirty="0"/>
              <a:t> discovery interfaces</a:t>
            </a:r>
          </a:p>
          <a:p>
            <a:pPr marL="0" indent="0">
              <a:buNone/>
            </a:pPr>
            <a:endParaRPr lang="en-US" dirty="0"/>
          </a:p>
          <a:p>
            <a:pPr marL="285744" indent="-285744">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6633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A1D595-3069-4772-8095-7F439C0219A9}"/>
              </a:ext>
            </a:extLst>
          </p:cNvPr>
          <p:cNvSpPr>
            <a:spLocks noGrp="1"/>
          </p:cNvSpPr>
          <p:nvPr>
            <p:ph type="body" sz="quarter" idx="13"/>
          </p:nvPr>
        </p:nvSpPr>
        <p:spPr/>
        <p:txBody>
          <a:bodyPr/>
          <a:lstStyle/>
          <a:p>
            <a:r>
              <a:rPr lang="en-US" dirty="0"/>
              <a:t>Agenda</a:t>
            </a:r>
          </a:p>
        </p:txBody>
      </p:sp>
      <p:sp>
        <p:nvSpPr>
          <p:cNvPr id="7" name="Text Placeholder 6">
            <a:extLst>
              <a:ext uri="{FF2B5EF4-FFF2-40B4-BE49-F238E27FC236}">
                <a16:creationId xmlns:a16="http://schemas.microsoft.com/office/drawing/2014/main" id="{89D8FAA2-849D-4B99-B8F0-8DAD3485DDAD}"/>
              </a:ext>
            </a:extLst>
          </p:cNvPr>
          <p:cNvSpPr>
            <a:spLocks noGrp="1"/>
          </p:cNvSpPr>
          <p:nvPr>
            <p:ph type="body" sz="quarter" idx="14"/>
          </p:nvPr>
        </p:nvSpPr>
        <p:spPr>
          <a:xfrm>
            <a:off x="455084" y="1373718"/>
            <a:ext cx="8846433" cy="4423833"/>
          </a:xfrm>
        </p:spPr>
        <p:txBody>
          <a:bodyPr/>
          <a:lstStyle/>
          <a:p>
            <a:r>
              <a:rPr lang="en-US" sz="2800" b="1" dirty="0"/>
              <a:t>Recent </a:t>
            </a:r>
            <a:r>
              <a:rPr lang="en-US" sz="2800" b="1" dirty="0" err="1"/>
              <a:t>CONTENTdm</a:t>
            </a:r>
            <a:r>
              <a:rPr lang="en-US" sz="2800" b="1" dirty="0"/>
              <a:t> Linked Data Research</a:t>
            </a:r>
          </a:p>
          <a:p>
            <a:pPr lvl="1"/>
            <a:r>
              <a:rPr lang="en-US" sz="2000" dirty="0"/>
              <a:t>Harvesting and indexing </a:t>
            </a:r>
            <a:r>
              <a:rPr lang="en-US" sz="2000" dirty="0" err="1"/>
              <a:t>CONTENTdm</a:t>
            </a:r>
            <a:r>
              <a:rPr lang="en-US" sz="2000" dirty="0"/>
              <a:t> </a:t>
            </a:r>
            <a:r>
              <a:rPr lang="en-US" sz="2000" dirty="0" err="1"/>
              <a:t>IIIF</a:t>
            </a:r>
            <a:r>
              <a:rPr lang="en-US" sz="2000" dirty="0"/>
              <a:t> Manifests</a:t>
            </a:r>
          </a:p>
          <a:p>
            <a:pPr lvl="1"/>
            <a:r>
              <a:rPr lang="en-US" sz="2000" dirty="0"/>
              <a:t>Looking for structured data</a:t>
            </a:r>
          </a:p>
          <a:p>
            <a:pPr lvl="1"/>
            <a:r>
              <a:rPr lang="en-US" sz="2000" dirty="0"/>
              <a:t>Building a cross-institution discovery interface</a:t>
            </a:r>
          </a:p>
          <a:p>
            <a:r>
              <a:rPr lang="en-US" sz="2800" b="1" dirty="0"/>
              <a:t>An overview of the </a:t>
            </a:r>
            <a:r>
              <a:rPr lang="en-US" sz="2800" b="1" dirty="0" err="1"/>
              <a:t>CONTENTdm</a:t>
            </a:r>
            <a:r>
              <a:rPr lang="en-US" sz="2800" b="1" dirty="0"/>
              <a:t> Linked Data Pilot Project </a:t>
            </a:r>
          </a:p>
          <a:p>
            <a:pPr lvl="1"/>
            <a:r>
              <a:rPr lang="en-US" sz="2000" dirty="0"/>
              <a:t>Acting on recent research findings</a:t>
            </a:r>
          </a:p>
          <a:p>
            <a:pPr lvl="1"/>
            <a:r>
              <a:rPr lang="en-US" sz="2000" dirty="0"/>
              <a:t>Deliverables for the 3 project phases</a:t>
            </a:r>
          </a:p>
          <a:p>
            <a:r>
              <a:rPr lang="en-US" sz="2800" b="1" dirty="0"/>
              <a:t>An Early Adopter’s View</a:t>
            </a:r>
          </a:p>
          <a:p>
            <a:r>
              <a:rPr lang="en-US" sz="2800" b="1" dirty="0"/>
              <a:t>Introducing the Pilot Project Participants</a:t>
            </a:r>
          </a:p>
          <a:p>
            <a:r>
              <a:rPr lang="en-US" sz="2800" b="1" dirty="0"/>
              <a:t>Discussion</a:t>
            </a:r>
          </a:p>
        </p:txBody>
      </p:sp>
      <p:pic>
        <p:nvPicPr>
          <p:cNvPr id="2" name="Picture 1">
            <a:extLst>
              <a:ext uri="{FF2B5EF4-FFF2-40B4-BE49-F238E27FC236}">
                <a16:creationId xmlns:a16="http://schemas.microsoft.com/office/drawing/2014/main" id="{3BB9F271-29FF-40D9-B683-2DC0F1E9198E}"/>
              </a:ext>
            </a:extLst>
          </p:cNvPr>
          <p:cNvPicPr>
            <a:picLocks noChangeAspect="1"/>
          </p:cNvPicPr>
          <p:nvPr/>
        </p:nvPicPr>
        <p:blipFill>
          <a:blip r:embed="rId3"/>
          <a:stretch>
            <a:fillRect/>
          </a:stretch>
        </p:blipFill>
        <p:spPr>
          <a:xfrm>
            <a:off x="9331854" y="457739"/>
            <a:ext cx="2405062" cy="237172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AC374A0-2951-4C3E-8586-18A1EC8DBA40}"/>
              </a:ext>
            </a:extLst>
          </p:cNvPr>
          <p:cNvSpPr txBox="1"/>
          <p:nvPr/>
        </p:nvSpPr>
        <p:spPr>
          <a:xfrm>
            <a:off x="9251627" y="2921168"/>
            <a:ext cx="2747370" cy="1015663"/>
          </a:xfrm>
          <a:prstGeom prst="rect">
            <a:avLst/>
          </a:prstGeom>
          <a:noFill/>
        </p:spPr>
        <p:txBody>
          <a:bodyPr wrap="square" rtlCol="0">
            <a:spAutoFit/>
          </a:bodyPr>
          <a:lstStyle/>
          <a:p>
            <a:r>
              <a:rPr lang="en-US" sz="1000" b="1" dirty="0" err="1"/>
              <a:t>MPBA</a:t>
            </a:r>
            <a:r>
              <a:rPr lang="en-US" sz="1000" b="1" dirty="0"/>
              <a:t> meeting agenda, September 18, 1985</a:t>
            </a:r>
          </a:p>
          <a:p>
            <a:r>
              <a:rPr lang="en-US" sz="1000" dirty="0"/>
              <a:t>South Bend Baseball Collection</a:t>
            </a:r>
          </a:p>
          <a:p>
            <a:r>
              <a:rPr lang="en-US" sz="1000" dirty="0"/>
              <a:t>Saint Joseph County Public Library</a:t>
            </a:r>
          </a:p>
          <a:p>
            <a:r>
              <a:rPr lang="en-US" sz="1000" dirty="0">
                <a:hlinkClick r:id="rId4"/>
              </a:rPr>
              <a:t>https://</a:t>
            </a:r>
            <a:r>
              <a:rPr lang="en-US" sz="1000" dirty="0" err="1">
                <a:hlinkClick r:id="rId4"/>
              </a:rPr>
              <a:t>cdm16827.contentdm.oclc.org</a:t>
            </a:r>
            <a:r>
              <a:rPr lang="en-US" sz="1000" dirty="0">
                <a:hlinkClick r:id="rId4"/>
              </a:rPr>
              <a:t>/digital/collection/</a:t>
            </a:r>
            <a:r>
              <a:rPr lang="en-US" sz="1000" dirty="0" err="1">
                <a:hlinkClick r:id="rId4"/>
              </a:rPr>
              <a:t>p16827coll14</a:t>
            </a:r>
            <a:r>
              <a:rPr lang="en-US" sz="1000" dirty="0">
                <a:hlinkClick r:id="rId4"/>
              </a:rPr>
              <a:t>/id/85/</a:t>
            </a:r>
            <a:endParaRPr lang="en-US" sz="1000" dirty="0"/>
          </a:p>
        </p:txBody>
      </p:sp>
    </p:spTree>
    <p:extLst>
      <p:ext uri="{BB962C8B-B14F-4D97-AF65-F5344CB8AC3E}">
        <p14:creationId xmlns:p14="http://schemas.microsoft.com/office/powerpoint/2010/main" val="26685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9CDB7D-146B-4A6A-BA88-5220E92AE385}"/>
              </a:ext>
            </a:extLst>
          </p:cNvPr>
          <p:cNvSpPr txBox="1"/>
          <p:nvPr/>
        </p:nvSpPr>
        <p:spPr>
          <a:xfrm>
            <a:off x="9167239" y="115395"/>
            <a:ext cx="2627747" cy="1846659"/>
          </a:xfrm>
          <a:prstGeom prst="rect">
            <a:avLst/>
          </a:prstGeom>
          <a:noFill/>
        </p:spPr>
        <p:txBody>
          <a:bodyPr wrap="square" rtlCol="0">
            <a:spAutoFit/>
          </a:bodyPr>
          <a:lstStyle/>
          <a:p>
            <a:r>
              <a:rPr lang="en-US" sz="2400" b="1" dirty="0"/>
              <a:t>Phase 1:</a:t>
            </a:r>
          </a:p>
          <a:p>
            <a:pPr marL="285744" indent="-285744">
              <a:buFont typeface="Arial" panose="020B0604020202020204" pitchFamily="34" charset="0"/>
              <a:buChar char="•"/>
            </a:pPr>
            <a:r>
              <a:rPr lang="en-US" dirty="0"/>
              <a:t>Map </a:t>
            </a:r>
            <a:r>
              <a:rPr lang="en-US" dirty="0" err="1"/>
              <a:t>CONTENTdm</a:t>
            </a:r>
            <a:r>
              <a:rPr lang="en-US" dirty="0"/>
              <a:t> data to </a:t>
            </a:r>
            <a:r>
              <a:rPr lang="en-US" dirty="0" err="1"/>
              <a:t>Wikibase</a:t>
            </a:r>
            <a:endParaRPr lang="en-US" dirty="0"/>
          </a:p>
          <a:p>
            <a:pPr marL="285744" indent="-285744">
              <a:buFont typeface="Arial" panose="020B0604020202020204" pitchFamily="34" charset="0"/>
              <a:buChar char="•"/>
            </a:pPr>
            <a:r>
              <a:rPr lang="en-US" dirty="0"/>
              <a:t>Work with </a:t>
            </a:r>
            <a:r>
              <a:rPr lang="en-US" dirty="0" err="1"/>
              <a:t>CONTENTdm</a:t>
            </a:r>
            <a:r>
              <a:rPr lang="en-US" dirty="0"/>
              <a:t> content owners</a:t>
            </a:r>
          </a:p>
        </p:txBody>
      </p:sp>
      <p:sp>
        <p:nvSpPr>
          <p:cNvPr id="3" name="Flowchart: Magnetic Disk 2">
            <a:extLst>
              <a:ext uri="{FF2B5EF4-FFF2-40B4-BE49-F238E27FC236}">
                <a16:creationId xmlns:a16="http://schemas.microsoft.com/office/drawing/2014/main" id="{0A041833-1110-4CE1-80EB-E7921649EFD6}"/>
              </a:ext>
            </a:extLst>
          </p:cNvPr>
          <p:cNvSpPr/>
          <p:nvPr/>
        </p:nvSpPr>
        <p:spPr>
          <a:xfrm>
            <a:off x="1287697" y="266629"/>
            <a:ext cx="1477819" cy="785091"/>
          </a:xfrm>
          <a:prstGeom prst="flowChartMagneticDisk">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err="1"/>
              <a:t>CONTENTdm</a:t>
            </a:r>
            <a:endParaRPr lang="en-US" sz="1467"/>
          </a:p>
        </p:txBody>
      </p:sp>
      <p:sp>
        <p:nvSpPr>
          <p:cNvPr id="4" name="Flowchart: Data 3">
            <a:extLst>
              <a:ext uri="{FF2B5EF4-FFF2-40B4-BE49-F238E27FC236}">
                <a16:creationId xmlns:a16="http://schemas.microsoft.com/office/drawing/2014/main" id="{932D468E-63C0-42F5-8E26-3E17EBCB47BC}"/>
              </a:ext>
            </a:extLst>
          </p:cNvPr>
          <p:cNvSpPr/>
          <p:nvPr/>
        </p:nvSpPr>
        <p:spPr>
          <a:xfrm>
            <a:off x="3601407" y="266627"/>
            <a:ext cx="2627747" cy="785091"/>
          </a:xfrm>
          <a:prstGeom prst="flowChartInputOutp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t>Transformation &amp; Mapping</a:t>
            </a:r>
          </a:p>
        </p:txBody>
      </p:sp>
      <p:sp>
        <p:nvSpPr>
          <p:cNvPr id="5" name="Flowchart: Magnetic Disk 4">
            <a:extLst>
              <a:ext uri="{FF2B5EF4-FFF2-40B4-BE49-F238E27FC236}">
                <a16:creationId xmlns:a16="http://schemas.microsoft.com/office/drawing/2014/main" id="{450F4F4C-60A9-400F-B817-40A661FE87AA}"/>
              </a:ext>
            </a:extLst>
          </p:cNvPr>
          <p:cNvSpPr/>
          <p:nvPr/>
        </p:nvSpPr>
        <p:spPr>
          <a:xfrm>
            <a:off x="7065044" y="266627"/>
            <a:ext cx="1477819" cy="785091"/>
          </a:xfrm>
          <a:prstGeom prst="flowChartMagneticDisk">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Wikibase</a:t>
            </a:r>
            <a:endParaRPr lang="en-US"/>
          </a:p>
        </p:txBody>
      </p:sp>
      <p:cxnSp>
        <p:nvCxnSpPr>
          <p:cNvPr id="6" name="Straight Arrow Connector 5">
            <a:extLst>
              <a:ext uri="{FF2B5EF4-FFF2-40B4-BE49-F238E27FC236}">
                <a16:creationId xmlns:a16="http://schemas.microsoft.com/office/drawing/2014/main" id="{3B3D9FFD-4E61-487D-9B66-4FD2EE1F0F46}"/>
              </a:ext>
            </a:extLst>
          </p:cNvPr>
          <p:cNvCxnSpPr>
            <a:stCxn id="3" idx="4"/>
            <a:endCxn id="4" idx="2"/>
          </p:cNvCxnSpPr>
          <p:nvPr/>
        </p:nvCxnSpPr>
        <p:spPr>
          <a:xfrm flipV="1">
            <a:off x="2765516" y="659172"/>
            <a:ext cx="1098667" cy="3"/>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7A626FC-5E03-4E94-ABEC-A4B12976E30B}"/>
              </a:ext>
            </a:extLst>
          </p:cNvPr>
          <p:cNvCxnSpPr>
            <a:cxnSpLocks/>
            <a:stCxn id="4" idx="5"/>
            <a:endCxn id="5" idx="2"/>
          </p:cNvCxnSpPr>
          <p:nvPr/>
        </p:nvCxnSpPr>
        <p:spPr>
          <a:xfrm>
            <a:off x="5966377" y="659172"/>
            <a:ext cx="1098667" cy="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4FB1E39F-86CE-4791-B1F4-C6204D26BC32}"/>
              </a:ext>
            </a:extLst>
          </p:cNvPr>
          <p:cNvCxnSpPr>
            <a:cxnSpLocks/>
            <a:stCxn id="3" idx="2"/>
            <a:endCxn id="13" idx="1"/>
          </p:cNvCxnSpPr>
          <p:nvPr/>
        </p:nvCxnSpPr>
        <p:spPr>
          <a:xfrm rot="10800000" flipV="1">
            <a:off x="998297" y="659174"/>
            <a:ext cx="289400" cy="3884673"/>
          </a:xfrm>
          <a:prstGeom prst="curvedConnector3">
            <a:avLst>
              <a:gd name="adj1" fmla="val 370005"/>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6147AA1-DD13-4EDD-A61B-CEF8830D4D92}"/>
              </a:ext>
            </a:extLst>
          </p:cNvPr>
          <p:cNvPicPr>
            <a:picLocks noChangeAspect="1"/>
          </p:cNvPicPr>
          <p:nvPr/>
        </p:nvPicPr>
        <p:blipFill>
          <a:blip r:embed="rId3"/>
          <a:stretch>
            <a:fillRect/>
          </a:stretch>
        </p:blipFill>
        <p:spPr>
          <a:xfrm>
            <a:off x="992412" y="1869718"/>
            <a:ext cx="7550451" cy="626604"/>
          </a:xfrm>
          <a:prstGeom prst="rect">
            <a:avLst/>
          </a:prstGeom>
        </p:spPr>
      </p:pic>
      <p:pic>
        <p:nvPicPr>
          <p:cNvPr id="13" name="Picture 12">
            <a:extLst>
              <a:ext uri="{FF2B5EF4-FFF2-40B4-BE49-F238E27FC236}">
                <a16:creationId xmlns:a16="http://schemas.microsoft.com/office/drawing/2014/main" id="{096B3B79-A328-481E-ADAA-D35D0BACF7EB}"/>
              </a:ext>
            </a:extLst>
          </p:cNvPr>
          <p:cNvPicPr>
            <a:picLocks noChangeAspect="1"/>
          </p:cNvPicPr>
          <p:nvPr/>
        </p:nvPicPr>
        <p:blipFill>
          <a:blip r:embed="rId4"/>
          <a:stretch>
            <a:fillRect/>
          </a:stretch>
        </p:blipFill>
        <p:spPr>
          <a:xfrm>
            <a:off x="998297" y="2496325"/>
            <a:ext cx="4729008" cy="4095047"/>
          </a:xfrm>
          <a:prstGeom prst="rect">
            <a:avLst/>
          </a:prstGeom>
        </p:spPr>
      </p:pic>
      <p:pic>
        <p:nvPicPr>
          <p:cNvPr id="17" name="Picture 16">
            <a:extLst>
              <a:ext uri="{FF2B5EF4-FFF2-40B4-BE49-F238E27FC236}">
                <a16:creationId xmlns:a16="http://schemas.microsoft.com/office/drawing/2014/main" id="{236F59E7-2748-434C-BFD8-E35F9D9C4700}"/>
              </a:ext>
            </a:extLst>
          </p:cNvPr>
          <p:cNvPicPr>
            <a:picLocks noChangeAspect="1"/>
          </p:cNvPicPr>
          <p:nvPr/>
        </p:nvPicPr>
        <p:blipFill>
          <a:blip r:embed="rId5"/>
          <a:stretch>
            <a:fillRect/>
          </a:stretch>
        </p:blipFill>
        <p:spPr>
          <a:xfrm>
            <a:off x="5747768" y="1955863"/>
            <a:ext cx="3306400" cy="2995679"/>
          </a:xfrm>
          <a:prstGeom prst="rect">
            <a:avLst/>
          </a:prstGeom>
        </p:spPr>
      </p:pic>
    </p:spTree>
    <p:extLst>
      <p:ext uri="{BB962C8B-B14F-4D97-AF65-F5344CB8AC3E}">
        <p14:creationId xmlns:p14="http://schemas.microsoft.com/office/powerpoint/2010/main" val="323566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nector: Curved 14">
            <a:extLst>
              <a:ext uri="{FF2B5EF4-FFF2-40B4-BE49-F238E27FC236}">
                <a16:creationId xmlns:a16="http://schemas.microsoft.com/office/drawing/2014/main" id="{E4CCF96A-5D23-4DDB-A3A8-8CBA57DD184D}"/>
              </a:ext>
            </a:extLst>
          </p:cNvPr>
          <p:cNvCxnSpPr>
            <a:cxnSpLocks/>
            <a:stCxn id="5" idx="4"/>
            <a:endCxn id="14" idx="0"/>
          </p:cNvCxnSpPr>
          <p:nvPr/>
        </p:nvCxnSpPr>
        <p:spPr>
          <a:xfrm>
            <a:off x="8542863" y="659173"/>
            <a:ext cx="2084375" cy="3377969"/>
          </a:xfrm>
          <a:prstGeom prst="curvedConnector2">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09CDB7D-146B-4A6A-BA88-5220E92AE385}"/>
              </a:ext>
            </a:extLst>
          </p:cNvPr>
          <p:cNvSpPr txBox="1"/>
          <p:nvPr/>
        </p:nvSpPr>
        <p:spPr>
          <a:xfrm>
            <a:off x="9167239" y="115395"/>
            <a:ext cx="2627747" cy="3231654"/>
          </a:xfrm>
          <a:prstGeom prst="rect">
            <a:avLst/>
          </a:prstGeom>
          <a:solidFill>
            <a:schemeClr val="bg1">
              <a:alpha val="54000"/>
            </a:schemeClr>
          </a:solidFill>
        </p:spPr>
        <p:txBody>
          <a:bodyPr wrap="square" rtlCol="0">
            <a:spAutoFit/>
          </a:bodyPr>
          <a:lstStyle/>
          <a:p>
            <a:r>
              <a:rPr lang="en-US" sz="2400" b="1" dirty="0"/>
              <a:t>Phase 1:</a:t>
            </a:r>
          </a:p>
          <a:p>
            <a:pPr marL="285744" indent="-285744">
              <a:buFont typeface="Arial" panose="020B0604020202020204" pitchFamily="34" charset="0"/>
              <a:buChar char="•"/>
            </a:pPr>
            <a:r>
              <a:rPr lang="en-US" dirty="0"/>
              <a:t>Map </a:t>
            </a:r>
            <a:r>
              <a:rPr lang="en-US" dirty="0" err="1"/>
              <a:t>CONTENTdm</a:t>
            </a:r>
            <a:r>
              <a:rPr lang="en-US" dirty="0"/>
              <a:t> data to </a:t>
            </a:r>
            <a:r>
              <a:rPr lang="en-US" dirty="0" err="1"/>
              <a:t>Wikibase</a:t>
            </a:r>
            <a:endParaRPr lang="en-US" dirty="0"/>
          </a:p>
          <a:p>
            <a:pPr marL="285744" indent="-285744">
              <a:buFont typeface="Arial" panose="020B0604020202020204" pitchFamily="34" charset="0"/>
              <a:buChar char="•"/>
            </a:pPr>
            <a:r>
              <a:rPr lang="en-US" dirty="0"/>
              <a:t>Work with </a:t>
            </a:r>
            <a:r>
              <a:rPr lang="en-US" dirty="0" err="1"/>
              <a:t>CONTENTdm</a:t>
            </a:r>
            <a:r>
              <a:rPr lang="en-US" dirty="0"/>
              <a:t> content owners</a:t>
            </a:r>
          </a:p>
          <a:p>
            <a:pPr marL="285744" indent="-285744">
              <a:buFont typeface="Arial" panose="020B0604020202020204" pitchFamily="34" charset="0"/>
              <a:buChar char="•"/>
            </a:pPr>
            <a:r>
              <a:rPr lang="en-US" dirty="0"/>
              <a:t>Add UI context found through </a:t>
            </a:r>
            <a:r>
              <a:rPr lang="en-US" dirty="0" err="1"/>
              <a:t>Wikibase</a:t>
            </a:r>
            <a:r>
              <a:rPr lang="en-US" dirty="0"/>
              <a:t> connections to external sources</a:t>
            </a:r>
          </a:p>
          <a:p>
            <a:pPr marL="285744" indent="-285744">
              <a:buFont typeface="Arial" panose="020B0604020202020204" pitchFamily="34" charset="0"/>
              <a:buChar char="•"/>
            </a:pPr>
            <a:endParaRPr lang="en-US" dirty="0"/>
          </a:p>
        </p:txBody>
      </p:sp>
      <p:sp>
        <p:nvSpPr>
          <p:cNvPr id="3" name="Flowchart: Magnetic Disk 2">
            <a:extLst>
              <a:ext uri="{FF2B5EF4-FFF2-40B4-BE49-F238E27FC236}">
                <a16:creationId xmlns:a16="http://schemas.microsoft.com/office/drawing/2014/main" id="{0A041833-1110-4CE1-80EB-E7921649EFD6}"/>
              </a:ext>
            </a:extLst>
          </p:cNvPr>
          <p:cNvSpPr/>
          <p:nvPr/>
        </p:nvSpPr>
        <p:spPr>
          <a:xfrm>
            <a:off x="1287697" y="266629"/>
            <a:ext cx="1477819" cy="785091"/>
          </a:xfrm>
          <a:prstGeom prst="flowChartMagneticDisk">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err="1"/>
              <a:t>CONTENTdm</a:t>
            </a:r>
            <a:endParaRPr lang="en-US" sz="1467"/>
          </a:p>
        </p:txBody>
      </p:sp>
      <p:sp>
        <p:nvSpPr>
          <p:cNvPr id="4" name="Flowchart: Data 3">
            <a:extLst>
              <a:ext uri="{FF2B5EF4-FFF2-40B4-BE49-F238E27FC236}">
                <a16:creationId xmlns:a16="http://schemas.microsoft.com/office/drawing/2014/main" id="{932D468E-63C0-42F5-8E26-3E17EBCB47BC}"/>
              </a:ext>
            </a:extLst>
          </p:cNvPr>
          <p:cNvSpPr/>
          <p:nvPr/>
        </p:nvSpPr>
        <p:spPr>
          <a:xfrm>
            <a:off x="3601407" y="266627"/>
            <a:ext cx="2627747" cy="785091"/>
          </a:xfrm>
          <a:prstGeom prst="flowChartInputOutp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t>Transformation &amp; Mapping</a:t>
            </a:r>
          </a:p>
        </p:txBody>
      </p:sp>
      <p:sp>
        <p:nvSpPr>
          <p:cNvPr id="5" name="Flowchart: Magnetic Disk 4">
            <a:extLst>
              <a:ext uri="{FF2B5EF4-FFF2-40B4-BE49-F238E27FC236}">
                <a16:creationId xmlns:a16="http://schemas.microsoft.com/office/drawing/2014/main" id="{450F4F4C-60A9-400F-B817-40A661FE87AA}"/>
              </a:ext>
            </a:extLst>
          </p:cNvPr>
          <p:cNvSpPr/>
          <p:nvPr/>
        </p:nvSpPr>
        <p:spPr>
          <a:xfrm>
            <a:off x="7065044" y="266627"/>
            <a:ext cx="1477819" cy="785091"/>
          </a:xfrm>
          <a:prstGeom prst="flowChartMagneticDisk">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Wikibase</a:t>
            </a:r>
            <a:endParaRPr lang="en-US"/>
          </a:p>
        </p:txBody>
      </p:sp>
      <p:cxnSp>
        <p:nvCxnSpPr>
          <p:cNvPr id="6" name="Straight Arrow Connector 5">
            <a:extLst>
              <a:ext uri="{FF2B5EF4-FFF2-40B4-BE49-F238E27FC236}">
                <a16:creationId xmlns:a16="http://schemas.microsoft.com/office/drawing/2014/main" id="{3B3D9FFD-4E61-487D-9B66-4FD2EE1F0F46}"/>
              </a:ext>
            </a:extLst>
          </p:cNvPr>
          <p:cNvCxnSpPr>
            <a:stCxn id="3" idx="4"/>
            <a:endCxn id="4" idx="2"/>
          </p:cNvCxnSpPr>
          <p:nvPr/>
        </p:nvCxnSpPr>
        <p:spPr>
          <a:xfrm flipV="1">
            <a:off x="2765516" y="659172"/>
            <a:ext cx="1098667" cy="3"/>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7A626FC-5E03-4E94-ABEC-A4B12976E30B}"/>
              </a:ext>
            </a:extLst>
          </p:cNvPr>
          <p:cNvCxnSpPr>
            <a:cxnSpLocks/>
            <a:stCxn id="4" idx="5"/>
            <a:endCxn id="5" idx="2"/>
          </p:cNvCxnSpPr>
          <p:nvPr/>
        </p:nvCxnSpPr>
        <p:spPr>
          <a:xfrm>
            <a:off x="5966377" y="659172"/>
            <a:ext cx="1098667" cy="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4FB1E39F-86CE-4791-B1F4-C6204D26BC32}"/>
              </a:ext>
            </a:extLst>
          </p:cNvPr>
          <p:cNvCxnSpPr>
            <a:cxnSpLocks/>
            <a:stCxn id="3" idx="2"/>
            <a:endCxn id="13" idx="1"/>
          </p:cNvCxnSpPr>
          <p:nvPr/>
        </p:nvCxnSpPr>
        <p:spPr>
          <a:xfrm rot="10800000" flipV="1">
            <a:off x="998297" y="659174"/>
            <a:ext cx="289400" cy="3884673"/>
          </a:xfrm>
          <a:prstGeom prst="curvedConnector3">
            <a:avLst>
              <a:gd name="adj1" fmla="val 370005"/>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6147AA1-DD13-4EDD-A61B-CEF8830D4D92}"/>
              </a:ext>
            </a:extLst>
          </p:cNvPr>
          <p:cNvPicPr>
            <a:picLocks noChangeAspect="1"/>
          </p:cNvPicPr>
          <p:nvPr/>
        </p:nvPicPr>
        <p:blipFill>
          <a:blip r:embed="rId3"/>
          <a:stretch>
            <a:fillRect/>
          </a:stretch>
        </p:blipFill>
        <p:spPr>
          <a:xfrm>
            <a:off x="992412" y="1869718"/>
            <a:ext cx="7550451" cy="626604"/>
          </a:xfrm>
          <a:prstGeom prst="rect">
            <a:avLst/>
          </a:prstGeom>
        </p:spPr>
      </p:pic>
      <p:pic>
        <p:nvPicPr>
          <p:cNvPr id="13" name="Picture 12">
            <a:extLst>
              <a:ext uri="{FF2B5EF4-FFF2-40B4-BE49-F238E27FC236}">
                <a16:creationId xmlns:a16="http://schemas.microsoft.com/office/drawing/2014/main" id="{096B3B79-A328-481E-ADAA-D35D0BACF7EB}"/>
              </a:ext>
            </a:extLst>
          </p:cNvPr>
          <p:cNvPicPr>
            <a:picLocks noChangeAspect="1"/>
          </p:cNvPicPr>
          <p:nvPr/>
        </p:nvPicPr>
        <p:blipFill>
          <a:blip r:embed="rId4"/>
          <a:stretch>
            <a:fillRect/>
          </a:stretch>
        </p:blipFill>
        <p:spPr>
          <a:xfrm>
            <a:off x="998297" y="2496325"/>
            <a:ext cx="4729008" cy="4095047"/>
          </a:xfrm>
          <a:prstGeom prst="rect">
            <a:avLst/>
          </a:prstGeom>
        </p:spPr>
      </p:pic>
      <p:sp>
        <p:nvSpPr>
          <p:cNvPr id="14" name="Rectangle: Rounded Corners 13">
            <a:extLst>
              <a:ext uri="{FF2B5EF4-FFF2-40B4-BE49-F238E27FC236}">
                <a16:creationId xmlns:a16="http://schemas.microsoft.com/office/drawing/2014/main" id="{82EA5EBC-6C3B-4833-B288-207824E4CC6D}"/>
              </a:ext>
            </a:extLst>
          </p:cNvPr>
          <p:cNvSpPr/>
          <p:nvPr/>
        </p:nvSpPr>
        <p:spPr>
          <a:xfrm>
            <a:off x="9370820" y="4037141"/>
            <a:ext cx="2512835"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CONTENTdm</a:t>
            </a:r>
            <a:endParaRPr lang="en-US" dirty="0"/>
          </a:p>
          <a:p>
            <a:pPr algn="ctr"/>
            <a:r>
              <a:rPr lang="en-US" dirty="0" err="1"/>
              <a:t>Javascript</a:t>
            </a:r>
            <a:r>
              <a:rPr lang="en-US" dirty="0"/>
              <a:t> Plug-in</a:t>
            </a:r>
          </a:p>
        </p:txBody>
      </p:sp>
      <p:cxnSp>
        <p:nvCxnSpPr>
          <p:cNvPr id="16" name="Connector: Curved 15">
            <a:extLst>
              <a:ext uri="{FF2B5EF4-FFF2-40B4-BE49-F238E27FC236}">
                <a16:creationId xmlns:a16="http://schemas.microsoft.com/office/drawing/2014/main" id="{301CBB09-255C-42A0-BCB7-8CF597E7505E}"/>
              </a:ext>
            </a:extLst>
          </p:cNvPr>
          <p:cNvCxnSpPr>
            <a:cxnSpLocks/>
            <a:stCxn id="14" idx="2"/>
            <a:endCxn id="18" idx="3"/>
          </p:cNvCxnSpPr>
          <p:nvPr/>
        </p:nvCxnSpPr>
        <p:spPr>
          <a:xfrm rot="5400000">
            <a:off x="9339184" y="4633273"/>
            <a:ext cx="969787" cy="1606322"/>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15C9A9B-A255-487E-9395-76D884EFAD2B}"/>
              </a:ext>
            </a:extLst>
          </p:cNvPr>
          <p:cNvPicPr>
            <a:picLocks noChangeAspect="1"/>
          </p:cNvPicPr>
          <p:nvPr/>
        </p:nvPicPr>
        <p:blipFill>
          <a:blip r:embed="rId5"/>
          <a:stretch>
            <a:fillRect/>
          </a:stretch>
        </p:blipFill>
        <p:spPr>
          <a:xfrm>
            <a:off x="5747768" y="1955863"/>
            <a:ext cx="3306400" cy="2995679"/>
          </a:xfrm>
          <a:prstGeom prst="rect">
            <a:avLst/>
          </a:prstGeom>
        </p:spPr>
      </p:pic>
      <p:sp>
        <p:nvSpPr>
          <p:cNvPr id="18" name="TextBox 17">
            <a:extLst>
              <a:ext uri="{FF2B5EF4-FFF2-40B4-BE49-F238E27FC236}">
                <a16:creationId xmlns:a16="http://schemas.microsoft.com/office/drawing/2014/main" id="{8FB303A8-CC75-4E85-8985-3DCA576BBAEE}"/>
              </a:ext>
            </a:extLst>
          </p:cNvPr>
          <p:cNvSpPr txBox="1"/>
          <p:nvPr/>
        </p:nvSpPr>
        <p:spPr>
          <a:xfrm>
            <a:off x="5807825" y="4951543"/>
            <a:ext cx="3213091" cy="1939570"/>
          </a:xfrm>
          <a:prstGeom prst="rect">
            <a:avLst/>
          </a:prstGeom>
          <a:solidFill>
            <a:schemeClr val="bg2"/>
          </a:solidFill>
          <a:ln>
            <a:solidFill>
              <a:schemeClr val="accent1"/>
            </a:solidFill>
          </a:ln>
        </p:spPr>
        <p:txBody>
          <a:bodyPr wrap="square" rtlCol="0">
            <a:spAutoFit/>
          </a:bodyPr>
          <a:lstStyle/>
          <a:p>
            <a:r>
              <a:rPr lang="en-US" sz="1333" b="1" dirty="0"/>
              <a:t>Indianapolis</a:t>
            </a:r>
          </a:p>
          <a:p>
            <a:r>
              <a:rPr lang="en-US" sz="1067" dirty="0"/>
              <a:t>Indianapolis  is the capital of the US state of Indiana, and the county seat of Marion County, Indiana. As of the 2010 United States Census, the city's population is 829,718. It is Indiana's largest city and, as of the 2010 U.S. Census, is the 12th largest city in the U.S. , the second largest city in the Midwest, the second most populous state capital, and the most populous state capital east of the Mississippi River.</a:t>
            </a:r>
          </a:p>
          <a:p>
            <a:r>
              <a:rPr lang="en-US" sz="1067" dirty="0"/>
              <a:t>From: </a:t>
            </a:r>
            <a:r>
              <a:rPr lang="en-US" sz="1067" dirty="0">
                <a:hlinkClick r:id="rId6"/>
              </a:rPr>
              <a:t>DBPedia</a:t>
            </a:r>
            <a:endParaRPr lang="en-US" sz="1067" dirty="0"/>
          </a:p>
        </p:txBody>
      </p:sp>
    </p:spTree>
    <p:extLst>
      <p:ext uri="{BB962C8B-B14F-4D97-AF65-F5344CB8AC3E}">
        <p14:creationId xmlns:p14="http://schemas.microsoft.com/office/powerpoint/2010/main" val="223088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gnetic Disk 4">
            <a:extLst>
              <a:ext uri="{FF2B5EF4-FFF2-40B4-BE49-F238E27FC236}">
                <a16:creationId xmlns:a16="http://schemas.microsoft.com/office/drawing/2014/main" id="{450F4F4C-60A9-400F-B817-40A661FE87AA}"/>
              </a:ext>
            </a:extLst>
          </p:cNvPr>
          <p:cNvSpPr/>
          <p:nvPr/>
        </p:nvSpPr>
        <p:spPr>
          <a:xfrm>
            <a:off x="7065044" y="266627"/>
            <a:ext cx="1477819" cy="785091"/>
          </a:xfrm>
          <a:prstGeom prst="flowChartMagneticDisk">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Wikibase</a:t>
            </a:r>
            <a:endParaRPr lang="en-US"/>
          </a:p>
        </p:txBody>
      </p:sp>
      <p:cxnSp>
        <p:nvCxnSpPr>
          <p:cNvPr id="13" name="Connector: Curved 12">
            <a:extLst>
              <a:ext uri="{FF2B5EF4-FFF2-40B4-BE49-F238E27FC236}">
                <a16:creationId xmlns:a16="http://schemas.microsoft.com/office/drawing/2014/main" id="{68ECD93D-1FFC-4323-BB89-847EB3F3EB7A}"/>
              </a:ext>
            </a:extLst>
          </p:cNvPr>
          <p:cNvCxnSpPr>
            <a:cxnSpLocks/>
            <a:stCxn id="3" idx="0"/>
            <a:endCxn id="5" idx="2"/>
          </p:cNvCxnSpPr>
          <p:nvPr/>
        </p:nvCxnSpPr>
        <p:spPr>
          <a:xfrm rot="5400000" flipH="1" flipV="1">
            <a:off x="5352794" y="-367286"/>
            <a:ext cx="685791" cy="2738711"/>
          </a:xfrm>
          <a:prstGeom prst="curvedConnector2">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A239532-4F8D-4AD2-9A48-F6B9E6E4CD85}"/>
              </a:ext>
            </a:extLst>
          </p:cNvPr>
          <p:cNvSpPr txBox="1"/>
          <p:nvPr/>
        </p:nvSpPr>
        <p:spPr>
          <a:xfrm>
            <a:off x="9167239" y="115395"/>
            <a:ext cx="2627747" cy="2400657"/>
          </a:xfrm>
          <a:prstGeom prst="rect">
            <a:avLst/>
          </a:prstGeom>
          <a:solidFill>
            <a:schemeClr val="bg1">
              <a:alpha val="54000"/>
            </a:schemeClr>
          </a:solidFill>
        </p:spPr>
        <p:txBody>
          <a:bodyPr wrap="square" rtlCol="0">
            <a:spAutoFit/>
          </a:bodyPr>
          <a:lstStyle/>
          <a:p>
            <a:r>
              <a:rPr lang="en-US" sz="2400" b="1" dirty="0"/>
              <a:t>Phase 2:</a:t>
            </a:r>
          </a:p>
          <a:p>
            <a:pPr marL="285744" indent="-285744">
              <a:buFont typeface="Arial" panose="020B0604020202020204" pitchFamily="34" charset="0"/>
              <a:buChar char="•"/>
            </a:pPr>
            <a:r>
              <a:rPr lang="en-US" dirty="0"/>
              <a:t>Evaluate </a:t>
            </a:r>
            <a:r>
              <a:rPr lang="en-US" dirty="0" err="1"/>
              <a:t>Wikibase</a:t>
            </a:r>
            <a:r>
              <a:rPr lang="en-US" dirty="0"/>
              <a:t> as a platform for creating and managing </a:t>
            </a:r>
            <a:r>
              <a:rPr lang="en-US" dirty="0" err="1"/>
              <a:t>CONTENTdm</a:t>
            </a:r>
            <a:r>
              <a:rPr lang="en-US" dirty="0"/>
              <a:t> metadata </a:t>
            </a:r>
          </a:p>
          <a:p>
            <a:pPr marL="285744" indent="-285744">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B4C3A78D-62BF-4804-B4F1-FEB3639B7162}"/>
              </a:ext>
            </a:extLst>
          </p:cNvPr>
          <p:cNvPicPr>
            <a:picLocks noChangeAspect="1"/>
          </p:cNvPicPr>
          <p:nvPr/>
        </p:nvPicPr>
        <p:blipFill>
          <a:blip r:embed="rId3"/>
          <a:stretch>
            <a:fillRect/>
          </a:stretch>
        </p:blipFill>
        <p:spPr>
          <a:xfrm>
            <a:off x="848713" y="1344963"/>
            <a:ext cx="6955241" cy="5246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242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gnetic Disk 4">
            <a:extLst>
              <a:ext uri="{FF2B5EF4-FFF2-40B4-BE49-F238E27FC236}">
                <a16:creationId xmlns:a16="http://schemas.microsoft.com/office/drawing/2014/main" id="{450F4F4C-60A9-400F-B817-40A661FE87AA}"/>
              </a:ext>
            </a:extLst>
          </p:cNvPr>
          <p:cNvSpPr/>
          <p:nvPr/>
        </p:nvSpPr>
        <p:spPr>
          <a:xfrm>
            <a:off x="7065044" y="266627"/>
            <a:ext cx="1477819" cy="785091"/>
          </a:xfrm>
          <a:prstGeom prst="flowChartMagneticDisk">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Wikibase</a:t>
            </a:r>
            <a:endParaRPr lang="en-US"/>
          </a:p>
        </p:txBody>
      </p:sp>
      <p:cxnSp>
        <p:nvCxnSpPr>
          <p:cNvPr id="13" name="Connector: Curved 12">
            <a:extLst>
              <a:ext uri="{FF2B5EF4-FFF2-40B4-BE49-F238E27FC236}">
                <a16:creationId xmlns:a16="http://schemas.microsoft.com/office/drawing/2014/main" id="{68ECD93D-1FFC-4323-BB89-847EB3F3EB7A}"/>
              </a:ext>
            </a:extLst>
          </p:cNvPr>
          <p:cNvCxnSpPr>
            <a:cxnSpLocks/>
            <a:stCxn id="6" idx="0"/>
            <a:endCxn id="5" idx="2"/>
          </p:cNvCxnSpPr>
          <p:nvPr/>
        </p:nvCxnSpPr>
        <p:spPr>
          <a:xfrm rot="5400000" flipH="1" flipV="1">
            <a:off x="5544282" y="86968"/>
            <a:ext cx="948556" cy="2092969"/>
          </a:xfrm>
          <a:prstGeom prst="curvedConnector2">
            <a:avLst/>
          </a:prstGeom>
          <a:ln w="76200">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3E827E4-6FFA-4A9C-AA15-2AC01B55CAEE}"/>
              </a:ext>
            </a:extLst>
          </p:cNvPr>
          <p:cNvSpPr txBox="1"/>
          <p:nvPr/>
        </p:nvSpPr>
        <p:spPr>
          <a:xfrm>
            <a:off x="9167239" y="115395"/>
            <a:ext cx="2627747" cy="1846659"/>
          </a:xfrm>
          <a:prstGeom prst="rect">
            <a:avLst/>
          </a:prstGeom>
          <a:solidFill>
            <a:schemeClr val="bg1">
              <a:alpha val="54000"/>
            </a:schemeClr>
          </a:solidFill>
        </p:spPr>
        <p:txBody>
          <a:bodyPr wrap="square" rtlCol="0">
            <a:spAutoFit/>
          </a:bodyPr>
          <a:lstStyle/>
          <a:p>
            <a:r>
              <a:rPr lang="en-US" sz="2400" b="1" dirty="0"/>
              <a:t>Phase 3:</a:t>
            </a:r>
          </a:p>
          <a:p>
            <a:pPr marL="285744" indent="-285744">
              <a:buFont typeface="Arial" panose="020B0604020202020204" pitchFamily="34" charset="0"/>
              <a:buChar char="•"/>
            </a:pPr>
            <a:r>
              <a:rPr lang="en-US" dirty="0"/>
              <a:t>Evaluate </a:t>
            </a:r>
            <a:r>
              <a:rPr lang="en-US" dirty="0" err="1"/>
              <a:t>Wikibase</a:t>
            </a:r>
            <a:r>
              <a:rPr lang="en-US" dirty="0"/>
              <a:t> as a platform on which to build </a:t>
            </a:r>
            <a:r>
              <a:rPr lang="en-US" dirty="0" err="1"/>
              <a:t>CONTENTdm</a:t>
            </a:r>
            <a:r>
              <a:rPr lang="en-US" dirty="0"/>
              <a:t> discovery interfaces</a:t>
            </a:r>
          </a:p>
        </p:txBody>
      </p:sp>
      <p:pic>
        <p:nvPicPr>
          <p:cNvPr id="6" name="Picture 5">
            <a:extLst>
              <a:ext uri="{FF2B5EF4-FFF2-40B4-BE49-F238E27FC236}">
                <a16:creationId xmlns:a16="http://schemas.microsoft.com/office/drawing/2014/main" id="{5FCCA2D6-50EB-4842-A206-E0DFCAED3346}"/>
              </a:ext>
            </a:extLst>
          </p:cNvPr>
          <p:cNvPicPr>
            <a:picLocks noChangeAspect="1"/>
          </p:cNvPicPr>
          <p:nvPr/>
        </p:nvPicPr>
        <p:blipFill>
          <a:blip r:embed="rId3"/>
          <a:stretch>
            <a:fillRect/>
          </a:stretch>
        </p:blipFill>
        <p:spPr>
          <a:xfrm>
            <a:off x="1401287" y="1607728"/>
            <a:ext cx="7141576" cy="4983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330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D52E5C-EF42-42E8-A3E8-31A71ABE5B09}"/>
              </a:ext>
            </a:extLst>
          </p:cNvPr>
          <p:cNvSpPr>
            <a:spLocks noGrp="1"/>
          </p:cNvSpPr>
          <p:nvPr>
            <p:ph type="body" sz="quarter" idx="10"/>
          </p:nvPr>
        </p:nvSpPr>
        <p:spPr/>
        <p:txBody>
          <a:bodyPr/>
          <a:lstStyle/>
          <a:p>
            <a:r>
              <a:rPr lang="en-US" dirty="0"/>
              <a:t>An EARLY Adopter’s View</a:t>
            </a:r>
          </a:p>
        </p:txBody>
      </p:sp>
      <p:sp>
        <p:nvSpPr>
          <p:cNvPr id="3" name="Text Placeholder 2">
            <a:extLst>
              <a:ext uri="{FF2B5EF4-FFF2-40B4-BE49-F238E27FC236}">
                <a16:creationId xmlns:a16="http://schemas.microsoft.com/office/drawing/2014/main" id="{988545F3-8676-4DB9-8362-B907C87EFCB6}"/>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C14E8312-CB8F-42CA-A5A7-92EC0605A19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98262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D0A5CB1-2ABB-4D17-AA4F-8C3CB63D28A8}"/>
              </a:ext>
            </a:extLst>
          </p:cNvPr>
          <p:cNvGraphicFramePr/>
          <p:nvPr>
            <p:extLst>
              <p:ext uri="{D42A27DB-BD31-4B8C-83A1-F6EECF244321}">
                <p14:modId xmlns:p14="http://schemas.microsoft.com/office/powerpoint/2010/main" val="1467516625"/>
              </p:ext>
            </p:extLst>
          </p:nvPr>
        </p:nvGraphicFramePr>
        <p:xfrm>
          <a:off x="454383" y="1536192"/>
          <a:ext cx="10061217" cy="4602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A714AAEE-7EFB-465C-BEAD-81FEA61005AC}"/>
              </a:ext>
            </a:extLst>
          </p:cNvPr>
          <p:cNvGrpSpPr/>
          <p:nvPr/>
        </p:nvGrpSpPr>
        <p:grpSpPr>
          <a:xfrm>
            <a:off x="10515600" y="3467503"/>
            <a:ext cx="1344168" cy="2670830"/>
            <a:chOff x="10607040" y="1416538"/>
            <a:chExt cx="1344168" cy="2670830"/>
          </a:xfrm>
        </p:grpSpPr>
        <p:sp>
          <p:nvSpPr>
            <p:cNvPr id="6" name="Rectangle 5">
              <a:extLst>
                <a:ext uri="{FF2B5EF4-FFF2-40B4-BE49-F238E27FC236}">
                  <a16:creationId xmlns:a16="http://schemas.microsoft.com/office/drawing/2014/main" id="{D9823241-BD7B-4FE5-9384-2F6251D582B6}"/>
                </a:ext>
              </a:extLst>
            </p:cNvPr>
            <p:cNvSpPr/>
            <p:nvPr/>
          </p:nvSpPr>
          <p:spPr>
            <a:xfrm>
              <a:off x="10607040" y="1786298"/>
              <a:ext cx="1344168" cy="658368"/>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Pilot Project Partner</a:t>
              </a:r>
            </a:p>
          </p:txBody>
        </p:sp>
        <p:sp>
          <p:nvSpPr>
            <p:cNvPr id="7" name="Rectangle 6">
              <a:extLst>
                <a:ext uri="{FF2B5EF4-FFF2-40B4-BE49-F238E27FC236}">
                  <a16:creationId xmlns:a16="http://schemas.microsoft.com/office/drawing/2014/main" id="{072C3472-5741-451F-96E9-9C80C6AF8C28}"/>
                </a:ext>
              </a:extLst>
            </p:cNvPr>
            <p:cNvSpPr/>
            <p:nvPr/>
          </p:nvSpPr>
          <p:spPr>
            <a:xfrm>
              <a:off x="10607040" y="2607863"/>
              <a:ext cx="1344168" cy="65836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Pilot Partner + OCLC Team</a:t>
              </a:r>
            </a:p>
          </p:txBody>
        </p:sp>
        <p:sp>
          <p:nvSpPr>
            <p:cNvPr id="8" name="Rectangle 7">
              <a:extLst>
                <a:ext uri="{FF2B5EF4-FFF2-40B4-BE49-F238E27FC236}">
                  <a16:creationId xmlns:a16="http://schemas.microsoft.com/office/drawing/2014/main" id="{7E6A03D1-04AF-4AE1-A977-3504070CA936}"/>
                </a:ext>
              </a:extLst>
            </p:cNvPr>
            <p:cNvSpPr/>
            <p:nvPr/>
          </p:nvSpPr>
          <p:spPr>
            <a:xfrm>
              <a:off x="10607040" y="3429000"/>
              <a:ext cx="1344168" cy="65836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OCLC Team</a:t>
              </a:r>
            </a:p>
          </p:txBody>
        </p:sp>
        <p:sp>
          <p:nvSpPr>
            <p:cNvPr id="9" name="TextBox 8">
              <a:extLst>
                <a:ext uri="{FF2B5EF4-FFF2-40B4-BE49-F238E27FC236}">
                  <a16:creationId xmlns:a16="http://schemas.microsoft.com/office/drawing/2014/main" id="{B04E6957-D218-4919-B414-BEC900E89140}"/>
                </a:ext>
              </a:extLst>
            </p:cNvPr>
            <p:cNvSpPr txBox="1"/>
            <p:nvPr/>
          </p:nvSpPr>
          <p:spPr>
            <a:xfrm>
              <a:off x="10735274" y="1416538"/>
              <a:ext cx="1005403" cy="369332"/>
            </a:xfrm>
            <a:prstGeom prst="rect">
              <a:avLst/>
            </a:prstGeom>
            <a:noFill/>
          </p:spPr>
          <p:txBody>
            <a:bodyPr wrap="none" rtlCol="0">
              <a:spAutoFit/>
            </a:bodyPr>
            <a:lstStyle/>
            <a:p>
              <a:r>
                <a:rPr lang="en-US" b="1" dirty="0"/>
                <a:t>Legend</a:t>
              </a:r>
            </a:p>
          </p:txBody>
        </p:sp>
      </p:grpSp>
      <p:sp>
        <p:nvSpPr>
          <p:cNvPr id="10" name="Text Placeholder 3">
            <a:extLst>
              <a:ext uri="{FF2B5EF4-FFF2-40B4-BE49-F238E27FC236}">
                <a16:creationId xmlns:a16="http://schemas.microsoft.com/office/drawing/2014/main" id="{B88ED85C-F99B-47D6-A664-211466323356}"/>
              </a:ext>
            </a:extLst>
          </p:cNvPr>
          <p:cNvSpPr txBox="1">
            <a:spLocks/>
          </p:cNvSpPr>
          <p:nvPr/>
        </p:nvSpPr>
        <p:spPr>
          <a:xfrm>
            <a:off x="454382" y="457739"/>
            <a:ext cx="11252197" cy="915256"/>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800" b="1" dirty="0">
                <a:solidFill>
                  <a:schemeClr val="accent2"/>
                </a:solidFill>
              </a:rPr>
              <a:t>Phase 1 workflow</a:t>
            </a:r>
          </a:p>
        </p:txBody>
      </p:sp>
      <p:pic>
        <p:nvPicPr>
          <p:cNvPr id="3" name="Picture 2" descr="A close up of a sign&#10;&#10;Description automatically generated">
            <a:extLst>
              <a:ext uri="{FF2B5EF4-FFF2-40B4-BE49-F238E27FC236}">
                <a16:creationId xmlns:a16="http://schemas.microsoft.com/office/drawing/2014/main" id="{34E8B9FF-C6F4-4CF7-9015-C1EADF69AC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5576" y="3230508"/>
            <a:ext cx="415025" cy="278639"/>
          </a:xfrm>
          <a:prstGeom prst="rect">
            <a:avLst/>
          </a:prstGeom>
        </p:spPr>
      </p:pic>
      <p:pic>
        <p:nvPicPr>
          <p:cNvPr id="12" name="Picture 11" descr="A close up of a sign&#10;&#10;Description automatically generated">
            <a:extLst>
              <a:ext uri="{FF2B5EF4-FFF2-40B4-BE49-F238E27FC236}">
                <a16:creationId xmlns:a16="http://schemas.microsoft.com/office/drawing/2014/main" id="{B6A571B9-FC1B-4705-ADF7-2982F29328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3552" y="3230507"/>
            <a:ext cx="415025" cy="278639"/>
          </a:xfrm>
          <a:prstGeom prst="rect">
            <a:avLst/>
          </a:prstGeom>
        </p:spPr>
      </p:pic>
      <p:pic>
        <p:nvPicPr>
          <p:cNvPr id="13" name="Picture 12" descr="A close up of a sign&#10;&#10;Description automatically generated">
            <a:extLst>
              <a:ext uri="{FF2B5EF4-FFF2-40B4-BE49-F238E27FC236}">
                <a16:creationId xmlns:a16="http://schemas.microsoft.com/office/drawing/2014/main" id="{DFD299BD-3417-46BD-A3D6-99FCD2A7E5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3599" y="3230507"/>
            <a:ext cx="415025" cy="278639"/>
          </a:xfrm>
          <a:prstGeom prst="rect">
            <a:avLst/>
          </a:prstGeom>
        </p:spPr>
      </p:pic>
      <p:pic>
        <p:nvPicPr>
          <p:cNvPr id="14" name="Picture 13" descr="A close up of a sign&#10;&#10;Description automatically generated">
            <a:extLst>
              <a:ext uri="{FF2B5EF4-FFF2-40B4-BE49-F238E27FC236}">
                <a16:creationId xmlns:a16="http://schemas.microsoft.com/office/drawing/2014/main" id="{04E21C7D-127F-4E12-BAAB-F25E91EC6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5575" y="4924824"/>
            <a:ext cx="415025" cy="278639"/>
          </a:xfrm>
          <a:prstGeom prst="rect">
            <a:avLst/>
          </a:prstGeom>
        </p:spPr>
      </p:pic>
      <p:pic>
        <p:nvPicPr>
          <p:cNvPr id="15" name="Picture 14" descr="A close up of a sign&#10;&#10;Description automatically generated">
            <a:extLst>
              <a:ext uri="{FF2B5EF4-FFF2-40B4-BE49-F238E27FC236}">
                <a16:creationId xmlns:a16="http://schemas.microsoft.com/office/drawing/2014/main" id="{67CF0AE0-2672-4AB3-AF59-AEFEA5BCE6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3552" y="4924824"/>
            <a:ext cx="415025" cy="278639"/>
          </a:xfrm>
          <a:prstGeom prst="rect">
            <a:avLst/>
          </a:prstGeom>
        </p:spPr>
      </p:pic>
      <p:pic>
        <p:nvPicPr>
          <p:cNvPr id="16" name="Picture 15" descr="A close up of a logo&#10;&#10;Description automatically generated">
            <a:extLst>
              <a:ext uri="{FF2B5EF4-FFF2-40B4-BE49-F238E27FC236}">
                <a16:creationId xmlns:a16="http://schemas.microsoft.com/office/drawing/2014/main" id="{6A5CCCC0-4A00-4115-935F-729A189FC5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5368" y="1536192"/>
            <a:ext cx="313533" cy="335180"/>
          </a:xfrm>
          <a:prstGeom prst="rect">
            <a:avLst/>
          </a:prstGeom>
        </p:spPr>
      </p:pic>
      <p:pic>
        <p:nvPicPr>
          <p:cNvPr id="17" name="Picture 16" descr="A close up of a logo&#10;&#10;Description automatically generated">
            <a:extLst>
              <a:ext uri="{FF2B5EF4-FFF2-40B4-BE49-F238E27FC236}">
                <a16:creationId xmlns:a16="http://schemas.microsoft.com/office/drawing/2014/main" id="{0A9993E6-A2B3-4558-9D0F-49CEEDD80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45091" y="1512663"/>
            <a:ext cx="313533" cy="335180"/>
          </a:xfrm>
          <a:prstGeom prst="rect">
            <a:avLst/>
          </a:prstGeom>
        </p:spPr>
      </p:pic>
      <p:pic>
        <p:nvPicPr>
          <p:cNvPr id="18" name="Picture 17" descr="A close up of a logo&#10;&#10;Description automatically generated">
            <a:extLst>
              <a:ext uri="{FF2B5EF4-FFF2-40B4-BE49-F238E27FC236}">
                <a16:creationId xmlns:a16="http://schemas.microsoft.com/office/drawing/2014/main" id="{05DFD905-4EBC-4479-8AB0-BA4C3E5184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35201" y="3202236"/>
            <a:ext cx="313533" cy="335180"/>
          </a:xfrm>
          <a:prstGeom prst="rect">
            <a:avLst/>
          </a:prstGeom>
        </p:spPr>
      </p:pic>
      <p:pic>
        <p:nvPicPr>
          <p:cNvPr id="19" name="Picture 18" descr="A close up of a sign&#10;&#10;Description automatically generated">
            <a:extLst>
              <a:ext uri="{FF2B5EF4-FFF2-40B4-BE49-F238E27FC236}">
                <a16:creationId xmlns:a16="http://schemas.microsoft.com/office/drawing/2014/main" id="{F110F2FD-1D91-4447-A829-4E58BA72A6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2695" y="4924823"/>
            <a:ext cx="415025" cy="278639"/>
          </a:xfrm>
          <a:prstGeom prst="rect">
            <a:avLst/>
          </a:prstGeom>
        </p:spPr>
      </p:pic>
      <p:sp>
        <p:nvSpPr>
          <p:cNvPr id="20" name="TextBox 19">
            <a:extLst>
              <a:ext uri="{FF2B5EF4-FFF2-40B4-BE49-F238E27FC236}">
                <a16:creationId xmlns:a16="http://schemas.microsoft.com/office/drawing/2014/main" id="{F5DA3169-CAF0-4A0B-98C4-1A658532D9ED}"/>
              </a:ext>
            </a:extLst>
          </p:cNvPr>
          <p:cNvSpPr txBox="1"/>
          <p:nvPr/>
        </p:nvSpPr>
        <p:spPr>
          <a:xfrm>
            <a:off x="1913227" y="1535234"/>
            <a:ext cx="833883" cy="215444"/>
          </a:xfrm>
          <a:prstGeom prst="rect">
            <a:avLst/>
          </a:prstGeom>
          <a:solidFill>
            <a:schemeClr val="accent2"/>
          </a:solidFill>
        </p:spPr>
        <p:txBody>
          <a:bodyPr wrap="none" rtlCol="0">
            <a:spAutoFit/>
          </a:bodyPr>
          <a:lstStyle/>
          <a:p>
            <a:r>
              <a:rPr lang="en-US" sz="800" b="1" dirty="0" err="1">
                <a:solidFill>
                  <a:schemeClr val="bg1"/>
                </a:solidFill>
              </a:rPr>
              <a:t>CONTENTdm</a:t>
            </a:r>
            <a:endParaRPr lang="en-US" sz="800" b="1" dirty="0">
              <a:solidFill>
                <a:schemeClr val="bg1"/>
              </a:solidFill>
            </a:endParaRPr>
          </a:p>
        </p:txBody>
      </p:sp>
      <p:sp>
        <p:nvSpPr>
          <p:cNvPr id="22" name="TextBox 21">
            <a:extLst>
              <a:ext uri="{FF2B5EF4-FFF2-40B4-BE49-F238E27FC236}">
                <a16:creationId xmlns:a16="http://schemas.microsoft.com/office/drawing/2014/main" id="{8DC0FAEB-480B-4DC2-9C1B-E182CC3C98B4}"/>
              </a:ext>
            </a:extLst>
          </p:cNvPr>
          <p:cNvSpPr txBox="1"/>
          <p:nvPr/>
        </p:nvSpPr>
        <p:spPr>
          <a:xfrm>
            <a:off x="4406610" y="1546815"/>
            <a:ext cx="833883" cy="215444"/>
          </a:xfrm>
          <a:prstGeom prst="rect">
            <a:avLst/>
          </a:prstGeom>
          <a:solidFill>
            <a:schemeClr val="accent2"/>
          </a:solidFill>
        </p:spPr>
        <p:txBody>
          <a:bodyPr wrap="none" rtlCol="0">
            <a:spAutoFit/>
          </a:bodyPr>
          <a:lstStyle/>
          <a:p>
            <a:r>
              <a:rPr lang="en-US" sz="800" b="1" dirty="0" err="1">
                <a:solidFill>
                  <a:schemeClr val="bg1"/>
                </a:solidFill>
              </a:rPr>
              <a:t>CONTENTdm</a:t>
            </a:r>
            <a:endParaRPr lang="en-US" sz="800" b="1" dirty="0">
              <a:solidFill>
                <a:schemeClr val="bg1"/>
              </a:solidFill>
            </a:endParaRPr>
          </a:p>
        </p:txBody>
      </p:sp>
      <p:sp>
        <p:nvSpPr>
          <p:cNvPr id="23" name="TextBox 22">
            <a:extLst>
              <a:ext uri="{FF2B5EF4-FFF2-40B4-BE49-F238E27FC236}">
                <a16:creationId xmlns:a16="http://schemas.microsoft.com/office/drawing/2014/main" id="{FD03307B-6694-480F-AD74-2972CBC81EF8}"/>
              </a:ext>
            </a:extLst>
          </p:cNvPr>
          <p:cNvSpPr txBox="1"/>
          <p:nvPr/>
        </p:nvSpPr>
        <p:spPr>
          <a:xfrm>
            <a:off x="6925868" y="4913806"/>
            <a:ext cx="833883" cy="215444"/>
          </a:xfrm>
          <a:prstGeom prst="rect">
            <a:avLst/>
          </a:prstGeom>
          <a:solidFill>
            <a:schemeClr val="accent2"/>
          </a:solidFill>
        </p:spPr>
        <p:txBody>
          <a:bodyPr wrap="none" rtlCol="0">
            <a:spAutoFit/>
          </a:bodyPr>
          <a:lstStyle/>
          <a:p>
            <a:r>
              <a:rPr lang="en-US" sz="800" b="1" dirty="0" err="1">
                <a:solidFill>
                  <a:schemeClr val="bg1"/>
                </a:solidFill>
              </a:rPr>
              <a:t>CONTENTdm</a:t>
            </a:r>
            <a:endParaRPr lang="en-US" sz="800" b="1" dirty="0">
              <a:solidFill>
                <a:schemeClr val="bg1"/>
              </a:solidFill>
            </a:endParaRPr>
          </a:p>
        </p:txBody>
      </p:sp>
    </p:spTree>
    <p:extLst>
      <p:ext uri="{BB962C8B-B14F-4D97-AF65-F5344CB8AC3E}">
        <p14:creationId xmlns:p14="http://schemas.microsoft.com/office/powerpoint/2010/main" val="397726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1EAEB0-0077-46B0-8CE0-25653425DE58}"/>
              </a:ext>
            </a:extLst>
          </p:cNvPr>
          <p:cNvGrpSpPr/>
          <p:nvPr/>
        </p:nvGrpSpPr>
        <p:grpSpPr>
          <a:xfrm>
            <a:off x="2172448" y="1372995"/>
            <a:ext cx="7847104" cy="5454951"/>
            <a:chOff x="0" y="0"/>
            <a:chExt cx="9865430" cy="6858000"/>
          </a:xfrm>
        </p:grpSpPr>
        <p:pic>
          <p:nvPicPr>
            <p:cNvPr id="4" name="Picture 3">
              <a:extLst>
                <a:ext uri="{FF2B5EF4-FFF2-40B4-BE49-F238E27FC236}">
                  <a16:creationId xmlns:a16="http://schemas.microsoft.com/office/drawing/2014/main" id="{B31E72B0-E5F5-4FF5-AE9A-06B9743210E1}"/>
                </a:ext>
              </a:extLst>
            </p:cNvPr>
            <p:cNvPicPr>
              <a:picLocks noChangeAspect="1"/>
            </p:cNvPicPr>
            <p:nvPr/>
          </p:nvPicPr>
          <p:blipFill>
            <a:blip r:embed="rId3"/>
            <a:stretch>
              <a:fillRect/>
            </a:stretch>
          </p:blipFill>
          <p:spPr>
            <a:xfrm>
              <a:off x="0" y="523875"/>
              <a:ext cx="9865430" cy="6334125"/>
            </a:xfrm>
            <a:prstGeom prst="rect">
              <a:avLst/>
            </a:prstGeom>
          </p:spPr>
        </p:pic>
        <p:pic>
          <p:nvPicPr>
            <p:cNvPr id="5" name="Picture 4">
              <a:extLst>
                <a:ext uri="{FF2B5EF4-FFF2-40B4-BE49-F238E27FC236}">
                  <a16:creationId xmlns:a16="http://schemas.microsoft.com/office/drawing/2014/main" id="{2267C4D8-772F-4792-918E-5859CAD1D23F}"/>
                </a:ext>
              </a:extLst>
            </p:cNvPr>
            <p:cNvPicPr>
              <a:picLocks noChangeAspect="1"/>
            </p:cNvPicPr>
            <p:nvPr/>
          </p:nvPicPr>
          <p:blipFill>
            <a:blip r:embed="rId4"/>
            <a:stretch>
              <a:fillRect/>
            </a:stretch>
          </p:blipFill>
          <p:spPr>
            <a:xfrm>
              <a:off x="0" y="0"/>
              <a:ext cx="4019550" cy="523875"/>
            </a:xfrm>
            <a:prstGeom prst="rect">
              <a:avLst/>
            </a:prstGeom>
          </p:spPr>
        </p:pic>
      </p:grpSp>
      <p:sp>
        <p:nvSpPr>
          <p:cNvPr id="8" name="Text Placeholder 6">
            <a:extLst>
              <a:ext uri="{FF2B5EF4-FFF2-40B4-BE49-F238E27FC236}">
                <a16:creationId xmlns:a16="http://schemas.microsoft.com/office/drawing/2014/main" id="{35740F26-F96D-41DC-A6FD-630BC6D75997}"/>
              </a:ext>
            </a:extLst>
          </p:cNvPr>
          <p:cNvSpPr txBox="1">
            <a:spLocks/>
          </p:cNvSpPr>
          <p:nvPr/>
        </p:nvSpPr>
        <p:spPr>
          <a:xfrm>
            <a:off x="454382" y="457739"/>
            <a:ext cx="11252197" cy="915256"/>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accent2"/>
                </a:solidFill>
              </a:rPr>
              <a:t>Transforming strings to things in OpenRefine</a:t>
            </a:r>
          </a:p>
        </p:txBody>
      </p:sp>
    </p:spTree>
    <p:extLst>
      <p:ext uri="{BB962C8B-B14F-4D97-AF65-F5344CB8AC3E}">
        <p14:creationId xmlns:p14="http://schemas.microsoft.com/office/powerpoint/2010/main" val="380687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B712AF-7094-4B2D-8892-93C846D2B386}"/>
              </a:ext>
            </a:extLst>
          </p:cNvPr>
          <p:cNvPicPr>
            <a:picLocks noChangeAspect="1"/>
          </p:cNvPicPr>
          <p:nvPr/>
        </p:nvPicPr>
        <p:blipFill>
          <a:blip r:embed="rId3"/>
          <a:stretch>
            <a:fillRect/>
          </a:stretch>
        </p:blipFill>
        <p:spPr>
          <a:xfrm>
            <a:off x="2225819" y="1377205"/>
            <a:ext cx="7740362" cy="5480795"/>
          </a:xfrm>
          <a:prstGeom prst="rect">
            <a:avLst/>
          </a:prstGeom>
        </p:spPr>
      </p:pic>
      <p:sp>
        <p:nvSpPr>
          <p:cNvPr id="3" name="Oval 2">
            <a:extLst>
              <a:ext uri="{FF2B5EF4-FFF2-40B4-BE49-F238E27FC236}">
                <a16:creationId xmlns:a16="http://schemas.microsoft.com/office/drawing/2014/main" id="{D734CACF-6F94-4F4F-88F4-C0896A56AAD5}"/>
              </a:ext>
            </a:extLst>
          </p:cNvPr>
          <p:cNvSpPr/>
          <p:nvPr/>
        </p:nvSpPr>
        <p:spPr>
          <a:xfrm>
            <a:off x="2975169" y="5509011"/>
            <a:ext cx="4004841" cy="891250"/>
          </a:xfrm>
          <a:prstGeom prst="ellipse">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655F4DF-8EF2-47CE-A128-6F7DBBD2FEEF}"/>
              </a:ext>
            </a:extLst>
          </p:cNvPr>
          <p:cNvSpPr txBox="1">
            <a:spLocks/>
          </p:cNvSpPr>
          <p:nvPr/>
        </p:nvSpPr>
        <p:spPr>
          <a:xfrm>
            <a:off x="454382" y="457739"/>
            <a:ext cx="11252197" cy="915256"/>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accent2"/>
                </a:solidFill>
              </a:rPr>
              <a:t>Connecting and Visualizing Related Entities</a:t>
            </a:r>
          </a:p>
        </p:txBody>
      </p:sp>
    </p:spTree>
    <p:extLst>
      <p:ext uri="{BB962C8B-B14F-4D97-AF65-F5344CB8AC3E}">
        <p14:creationId xmlns:p14="http://schemas.microsoft.com/office/powerpoint/2010/main" val="335025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C4AE10-ED71-4A7E-A62A-7CE24BED1F42}"/>
              </a:ext>
            </a:extLst>
          </p:cNvPr>
          <p:cNvPicPr>
            <a:picLocks noChangeAspect="1"/>
          </p:cNvPicPr>
          <p:nvPr/>
        </p:nvPicPr>
        <p:blipFill>
          <a:blip r:embed="rId3"/>
          <a:stretch>
            <a:fillRect/>
          </a:stretch>
        </p:blipFill>
        <p:spPr>
          <a:xfrm>
            <a:off x="2243069" y="1372995"/>
            <a:ext cx="7705861" cy="5752733"/>
          </a:xfrm>
          <a:prstGeom prst="rect">
            <a:avLst/>
          </a:prstGeom>
        </p:spPr>
      </p:pic>
      <p:sp>
        <p:nvSpPr>
          <p:cNvPr id="6" name="Oval 5">
            <a:extLst>
              <a:ext uri="{FF2B5EF4-FFF2-40B4-BE49-F238E27FC236}">
                <a16:creationId xmlns:a16="http://schemas.microsoft.com/office/drawing/2014/main" id="{0C4A1AE0-09CD-42D4-AF8B-62406173DAE5}"/>
              </a:ext>
            </a:extLst>
          </p:cNvPr>
          <p:cNvSpPr/>
          <p:nvPr/>
        </p:nvSpPr>
        <p:spPr>
          <a:xfrm>
            <a:off x="3008017" y="5966750"/>
            <a:ext cx="4004841" cy="891250"/>
          </a:xfrm>
          <a:prstGeom prst="ellipse">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F404BDE6-3904-4F8E-A4D6-9070C8C8F78D}"/>
              </a:ext>
            </a:extLst>
          </p:cNvPr>
          <p:cNvSpPr txBox="1">
            <a:spLocks/>
          </p:cNvSpPr>
          <p:nvPr/>
        </p:nvSpPr>
        <p:spPr>
          <a:xfrm>
            <a:off x="454382" y="457739"/>
            <a:ext cx="11252197" cy="915256"/>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accent2"/>
                </a:solidFill>
              </a:rPr>
              <a:t>Connecting and Visualizing Related Entities</a:t>
            </a:r>
          </a:p>
        </p:txBody>
      </p:sp>
    </p:spTree>
    <p:extLst>
      <p:ext uri="{BB962C8B-B14F-4D97-AF65-F5344CB8AC3E}">
        <p14:creationId xmlns:p14="http://schemas.microsoft.com/office/powerpoint/2010/main" val="367214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379707-79AA-4E49-9428-F63AA6B06842}"/>
              </a:ext>
            </a:extLst>
          </p:cNvPr>
          <p:cNvPicPr>
            <a:picLocks noChangeAspect="1"/>
          </p:cNvPicPr>
          <p:nvPr/>
        </p:nvPicPr>
        <p:blipFill>
          <a:blip r:embed="rId3"/>
          <a:stretch>
            <a:fillRect/>
          </a:stretch>
        </p:blipFill>
        <p:spPr>
          <a:xfrm>
            <a:off x="-407582" y="0"/>
            <a:ext cx="12599582" cy="6858000"/>
          </a:xfrm>
          <a:prstGeom prst="rect">
            <a:avLst/>
          </a:prstGeom>
        </p:spPr>
      </p:pic>
    </p:spTree>
    <p:extLst>
      <p:ext uri="{BB962C8B-B14F-4D97-AF65-F5344CB8AC3E}">
        <p14:creationId xmlns:p14="http://schemas.microsoft.com/office/powerpoint/2010/main" val="147737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6ABE6A-8FBD-4E37-BEC6-95A5333976BC}"/>
              </a:ext>
            </a:extLst>
          </p:cNvPr>
          <p:cNvSpPr>
            <a:spLocks noGrp="1"/>
          </p:cNvSpPr>
          <p:nvPr>
            <p:ph type="body" sz="quarter" idx="10"/>
          </p:nvPr>
        </p:nvSpPr>
        <p:spPr>
          <a:xfrm>
            <a:off x="420346" y="1108082"/>
            <a:ext cx="10898717" cy="1569660"/>
          </a:xfrm>
        </p:spPr>
        <p:txBody>
          <a:bodyPr/>
          <a:lstStyle/>
          <a:p>
            <a:r>
              <a:rPr lang="en-US" dirty="0"/>
              <a:t>RECENT </a:t>
            </a:r>
            <a:r>
              <a:rPr lang="en-US" dirty="0" err="1"/>
              <a:t>CONTENTdm</a:t>
            </a:r>
            <a:r>
              <a:rPr lang="en-US" dirty="0"/>
              <a:t> Linked Data Research</a:t>
            </a:r>
          </a:p>
        </p:txBody>
      </p:sp>
      <p:sp>
        <p:nvSpPr>
          <p:cNvPr id="3" name="Text Placeholder 2">
            <a:extLst>
              <a:ext uri="{FF2B5EF4-FFF2-40B4-BE49-F238E27FC236}">
                <a16:creationId xmlns:a16="http://schemas.microsoft.com/office/drawing/2014/main" id="{6A509BD0-8B09-424F-84FC-43318C639067}"/>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26D5D83-9D28-438F-9CDB-8B2B104EE23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82369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26766-2300-4567-8367-1E1AAD2517C0}"/>
              </a:ext>
            </a:extLst>
          </p:cNvPr>
          <p:cNvPicPr>
            <a:picLocks noChangeAspect="1"/>
          </p:cNvPicPr>
          <p:nvPr/>
        </p:nvPicPr>
        <p:blipFill>
          <a:blip r:embed="rId3"/>
          <a:stretch>
            <a:fillRect/>
          </a:stretch>
        </p:blipFill>
        <p:spPr>
          <a:xfrm>
            <a:off x="485421" y="1372995"/>
            <a:ext cx="7400925" cy="4343400"/>
          </a:xfrm>
          <a:prstGeom prst="rect">
            <a:avLst/>
          </a:prstGeom>
          <a:ln>
            <a:noFill/>
          </a:ln>
          <a:effectLst>
            <a:outerShdw blurRad="292100" dist="139700" dir="2700000" algn="tl" rotWithShape="0">
              <a:srgbClr val="333333">
                <a:alpha val="65000"/>
              </a:srgbClr>
            </a:outerShdw>
          </a:effectLst>
        </p:spPr>
      </p:pic>
      <p:sp>
        <p:nvSpPr>
          <p:cNvPr id="13" name="Text Placeholder 6">
            <a:extLst>
              <a:ext uri="{FF2B5EF4-FFF2-40B4-BE49-F238E27FC236}">
                <a16:creationId xmlns:a16="http://schemas.microsoft.com/office/drawing/2014/main" id="{9C391E6B-3E3C-4F0E-96AD-C018EE3CE325}"/>
              </a:ext>
            </a:extLst>
          </p:cNvPr>
          <p:cNvSpPr txBox="1">
            <a:spLocks/>
          </p:cNvSpPr>
          <p:nvPr/>
        </p:nvSpPr>
        <p:spPr>
          <a:xfrm>
            <a:off x="454382" y="457739"/>
            <a:ext cx="11252197" cy="915256"/>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accent2"/>
                </a:solidFill>
              </a:rPr>
              <a:t>Data Queries and Quality Assessment</a:t>
            </a:r>
          </a:p>
        </p:txBody>
      </p:sp>
    </p:spTree>
    <p:extLst>
      <p:ext uri="{BB962C8B-B14F-4D97-AF65-F5344CB8AC3E}">
        <p14:creationId xmlns:p14="http://schemas.microsoft.com/office/powerpoint/2010/main" val="1114214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112E1C-11FF-4789-8675-D329F59C9C19}"/>
              </a:ext>
            </a:extLst>
          </p:cNvPr>
          <p:cNvPicPr>
            <a:picLocks noChangeAspect="1"/>
          </p:cNvPicPr>
          <p:nvPr/>
        </p:nvPicPr>
        <p:blipFill>
          <a:blip r:embed="rId3"/>
          <a:stretch>
            <a:fillRect/>
          </a:stretch>
        </p:blipFill>
        <p:spPr>
          <a:xfrm>
            <a:off x="485421" y="1372995"/>
            <a:ext cx="7400925" cy="4343400"/>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2964BB96-0664-4937-810B-0B5324153559}"/>
              </a:ext>
            </a:extLst>
          </p:cNvPr>
          <p:cNvPicPr>
            <a:picLocks noChangeAspect="1"/>
          </p:cNvPicPr>
          <p:nvPr/>
        </p:nvPicPr>
        <p:blipFill>
          <a:blip r:embed="rId4"/>
          <a:stretch>
            <a:fillRect/>
          </a:stretch>
        </p:blipFill>
        <p:spPr>
          <a:xfrm>
            <a:off x="1778696" y="1056017"/>
            <a:ext cx="7223469" cy="5344244"/>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id="{B75842F6-DF29-4D8A-882E-E38E726BE6B0}"/>
              </a:ext>
            </a:extLst>
          </p:cNvPr>
          <p:cNvSpPr/>
          <p:nvPr/>
        </p:nvSpPr>
        <p:spPr>
          <a:xfrm>
            <a:off x="2511706" y="5561950"/>
            <a:ext cx="4816020" cy="588329"/>
          </a:xfrm>
          <a:prstGeom prst="ellipse">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6">
            <a:extLst>
              <a:ext uri="{FF2B5EF4-FFF2-40B4-BE49-F238E27FC236}">
                <a16:creationId xmlns:a16="http://schemas.microsoft.com/office/drawing/2014/main" id="{FF72381A-0DDC-4EAC-8CAF-D25464D01F99}"/>
              </a:ext>
            </a:extLst>
          </p:cNvPr>
          <p:cNvSpPr txBox="1">
            <a:spLocks/>
          </p:cNvSpPr>
          <p:nvPr/>
        </p:nvSpPr>
        <p:spPr>
          <a:xfrm>
            <a:off x="454382" y="457739"/>
            <a:ext cx="11252197" cy="915256"/>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accent2"/>
                </a:solidFill>
              </a:rPr>
              <a:t>Data Queries and Quality Assessment</a:t>
            </a:r>
          </a:p>
        </p:txBody>
      </p:sp>
    </p:spTree>
    <p:extLst>
      <p:ext uri="{BB962C8B-B14F-4D97-AF65-F5344CB8AC3E}">
        <p14:creationId xmlns:p14="http://schemas.microsoft.com/office/powerpoint/2010/main" val="3838621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5CA677-315C-4F29-9C43-7E1FD491705B}"/>
              </a:ext>
            </a:extLst>
          </p:cNvPr>
          <p:cNvPicPr>
            <a:picLocks noChangeAspect="1"/>
          </p:cNvPicPr>
          <p:nvPr/>
        </p:nvPicPr>
        <p:blipFill>
          <a:blip r:embed="rId3"/>
          <a:stretch>
            <a:fillRect/>
          </a:stretch>
        </p:blipFill>
        <p:spPr>
          <a:xfrm>
            <a:off x="485421" y="1372995"/>
            <a:ext cx="7400925" cy="43434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0621963-E9C1-444F-878A-00FA71235D6F}"/>
              </a:ext>
            </a:extLst>
          </p:cNvPr>
          <p:cNvPicPr>
            <a:picLocks noChangeAspect="1"/>
          </p:cNvPicPr>
          <p:nvPr/>
        </p:nvPicPr>
        <p:blipFill>
          <a:blip r:embed="rId4"/>
          <a:stretch>
            <a:fillRect/>
          </a:stretch>
        </p:blipFill>
        <p:spPr>
          <a:xfrm>
            <a:off x="1778696" y="1056017"/>
            <a:ext cx="7223469" cy="534424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5C9E47E-BFCC-4D7F-9E72-255495918C0F}"/>
              </a:ext>
            </a:extLst>
          </p:cNvPr>
          <p:cNvPicPr>
            <a:picLocks noChangeAspect="1"/>
          </p:cNvPicPr>
          <p:nvPr/>
        </p:nvPicPr>
        <p:blipFill>
          <a:blip r:embed="rId5"/>
          <a:stretch>
            <a:fillRect/>
          </a:stretch>
        </p:blipFill>
        <p:spPr>
          <a:xfrm>
            <a:off x="729615" y="3895499"/>
            <a:ext cx="10915650" cy="2619375"/>
          </a:xfrm>
          <a:prstGeom prst="rect">
            <a:avLst/>
          </a:prstGeom>
          <a:ln>
            <a:noFill/>
          </a:ln>
          <a:effectLst>
            <a:outerShdw blurRad="292100" dist="139700" dir="2700000" algn="tl" rotWithShape="0">
              <a:srgbClr val="333333">
                <a:alpha val="65000"/>
              </a:srgbClr>
            </a:outerShdw>
          </a:effectLst>
        </p:spPr>
      </p:pic>
      <p:sp>
        <p:nvSpPr>
          <p:cNvPr id="8" name="Text Placeholder 6">
            <a:extLst>
              <a:ext uri="{FF2B5EF4-FFF2-40B4-BE49-F238E27FC236}">
                <a16:creationId xmlns:a16="http://schemas.microsoft.com/office/drawing/2014/main" id="{3323AB71-8954-4C7D-B89A-520543B835FF}"/>
              </a:ext>
            </a:extLst>
          </p:cNvPr>
          <p:cNvSpPr txBox="1">
            <a:spLocks/>
          </p:cNvSpPr>
          <p:nvPr/>
        </p:nvSpPr>
        <p:spPr>
          <a:xfrm>
            <a:off x="454382" y="457739"/>
            <a:ext cx="11252197" cy="915256"/>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accent2"/>
                </a:solidFill>
              </a:rPr>
              <a:t>Data Queries and Quality Assessment</a:t>
            </a:r>
          </a:p>
        </p:txBody>
      </p:sp>
    </p:spTree>
    <p:extLst>
      <p:ext uri="{BB962C8B-B14F-4D97-AF65-F5344CB8AC3E}">
        <p14:creationId xmlns:p14="http://schemas.microsoft.com/office/powerpoint/2010/main" val="3899064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93704C-1459-448D-A244-392F0340E18F}"/>
              </a:ext>
            </a:extLst>
          </p:cNvPr>
          <p:cNvPicPr>
            <a:picLocks noChangeAspect="1"/>
          </p:cNvPicPr>
          <p:nvPr/>
        </p:nvPicPr>
        <p:blipFill>
          <a:blip r:embed="rId3"/>
          <a:stretch>
            <a:fillRect/>
          </a:stretch>
        </p:blipFill>
        <p:spPr>
          <a:xfrm>
            <a:off x="485421" y="1372995"/>
            <a:ext cx="7400925" cy="43434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62A5363-89EE-49AB-BF70-4CE89ED96098}"/>
              </a:ext>
            </a:extLst>
          </p:cNvPr>
          <p:cNvPicPr>
            <a:picLocks noChangeAspect="1"/>
          </p:cNvPicPr>
          <p:nvPr/>
        </p:nvPicPr>
        <p:blipFill>
          <a:blip r:embed="rId4"/>
          <a:stretch>
            <a:fillRect/>
          </a:stretch>
        </p:blipFill>
        <p:spPr>
          <a:xfrm>
            <a:off x="1778696" y="1056017"/>
            <a:ext cx="7223469" cy="534424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5C9E47E-BFCC-4D7F-9E72-255495918C0F}"/>
              </a:ext>
            </a:extLst>
          </p:cNvPr>
          <p:cNvPicPr>
            <a:picLocks noChangeAspect="1"/>
          </p:cNvPicPr>
          <p:nvPr/>
        </p:nvPicPr>
        <p:blipFill>
          <a:blip r:embed="rId5"/>
          <a:stretch>
            <a:fillRect/>
          </a:stretch>
        </p:blipFill>
        <p:spPr>
          <a:xfrm>
            <a:off x="729615" y="3895499"/>
            <a:ext cx="10915650" cy="261937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29F2E9F-924F-4A00-B8CA-1822FD47AFF9}"/>
              </a:ext>
            </a:extLst>
          </p:cNvPr>
          <p:cNvPicPr>
            <a:picLocks noChangeAspect="1"/>
          </p:cNvPicPr>
          <p:nvPr/>
        </p:nvPicPr>
        <p:blipFill>
          <a:blip r:embed="rId6"/>
          <a:stretch>
            <a:fillRect/>
          </a:stretch>
        </p:blipFill>
        <p:spPr>
          <a:xfrm>
            <a:off x="5076880" y="1442099"/>
            <a:ext cx="5743575" cy="2943225"/>
          </a:xfrm>
          <a:prstGeom prst="rect">
            <a:avLst/>
          </a:prstGeom>
          <a:ln>
            <a:noFill/>
          </a:ln>
          <a:effectLst>
            <a:outerShdw blurRad="292100" dist="139700" dir="2700000" algn="tl" rotWithShape="0">
              <a:srgbClr val="333333">
                <a:alpha val="65000"/>
              </a:srgbClr>
            </a:outerShdw>
          </a:effectLst>
        </p:spPr>
      </p:pic>
      <p:sp>
        <p:nvSpPr>
          <p:cNvPr id="8" name="Text Placeholder 6">
            <a:extLst>
              <a:ext uri="{FF2B5EF4-FFF2-40B4-BE49-F238E27FC236}">
                <a16:creationId xmlns:a16="http://schemas.microsoft.com/office/drawing/2014/main" id="{A69B2C7A-5CB8-4C79-8AFC-268C35359716}"/>
              </a:ext>
            </a:extLst>
          </p:cNvPr>
          <p:cNvSpPr txBox="1">
            <a:spLocks/>
          </p:cNvSpPr>
          <p:nvPr/>
        </p:nvSpPr>
        <p:spPr>
          <a:xfrm>
            <a:off x="454382" y="457739"/>
            <a:ext cx="11252197" cy="915256"/>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accent2"/>
                </a:solidFill>
              </a:rPr>
              <a:t>Data Queries and Quality Assessment</a:t>
            </a:r>
          </a:p>
        </p:txBody>
      </p:sp>
    </p:spTree>
    <p:extLst>
      <p:ext uri="{BB962C8B-B14F-4D97-AF65-F5344CB8AC3E}">
        <p14:creationId xmlns:p14="http://schemas.microsoft.com/office/powerpoint/2010/main" val="4090681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26766-2300-4567-8367-1E1AAD2517C0}"/>
              </a:ext>
            </a:extLst>
          </p:cNvPr>
          <p:cNvPicPr>
            <a:picLocks noChangeAspect="1"/>
          </p:cNvPicPr>
          <p:nvPr/>
        </p:nvPicPr>
        <p:blipFill>
          <a:blip r:embed="rId3"/>
          <a:stretch>
            <a:fillRect/>
          </a:stretch>
        </p:blipFill>
        <p:spPr>
          <a:xfrm>
            <a:off x="393001" y="406908"/>
            <a:ext cx="7400925" cy="43434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E25B153-32D7-48AF-B6FF-30B50E579E04}"/>
              </a:ext>
            </a:extLst>
          </p:cNvPr>
          <p:cNvPicPr>
            <a:picLocks noChangeAspect="1"/>
          </p:cNvPicPr>
          <p:nvPr/>
        </p:nvPicPr>
        <p:blipFill>
          <a:blip r:embed="rId4"/>
          <a:stretch>
            <a:fillRect/>
          </a:stretch>
        </p:blipFill>
        <p:spPr>
          <a:xfrm>
            <a:off x="1792223" y="1218551"/>
            <a:ext cx="6986017" cy="510167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5C9E47E-BFCC-4D7F-9E72-255495918C0F}"/>
              </a:ext>
            </a:extLst>
          </p:cNvPr>
          <p:cNvPicPr>
            <a:picLocks noChangeAspect="1"/>
          </p:cNvPicPr>
          <p:nvPr/>
        </p:nvPicPr>
        <p:blipFill>
          <a:blip r:embed="rId5"/>
          <a:stretch>
            <a:fillRect/>
          </a:stretch>
        </p:blipFill>
        <p:spPr>
          <a:xfrm>
            <a:off x="729615" y="3895499"/>
            <a:ext cx="10915650" cy="261937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29F2E9F-924F-4A00-B8CA-1822FD47AFF9}"/>
              </a:ext>
            </a:extLst>
          </p:cNvPr>
          <p:cNvPicPr>
            <a:picLocks noChangeAspect="1"/>
          </p:cNvPicPr>
          <p:nvPr/>
        </p:nvPicPr>
        <p:blipFill>
          <a:blip r:embed="rId6"/>
          <a:stretch>
            <a:fillRect/>
          </a:stretch>
        </p:blipFill>
        <p:spPr>
          <a:xfrm>
            <a:off x="5076880" y="1442099"/>
            <a:ext cx="5743575" cy="29432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7CB9D61-ACC5-42F1-BD6E-FC85E53412EC}"/>
              </a:ext>
            </a:extLst>
          </p:cNvPr>
          <p:cNvPicPr>
            <a:picLocks noChangeAspect="1"/>
          </p:cNvPicPr>
          <p:nvPr/>
        </p:nvPicPr>
        <p:blipFill>
          <a:blip r:embed="rId7"/>
          <a:stretch>
            <a:fillRect/>
          </a:stretch>
        </p:blipFill>
        <p:spPr>
          <a:xfrm>
            <a:off x="967413" y="393723"/>
            <a:ext cx="5305425" cy="5962650"/>
          </a:xfrm>
          <a:prstGeom prst="rect">
            <a:avLst/>
          </a:prstGeom>
        </p:spPr>
      </p:pic>
      <p:sp>
        <p:nvSpPr>
          <p:cNvPr id="8" name="TextBox 7">
            <a:extLst>
              <a:ext uri="{FF2B5EF4-FFF2-40B4-BE49-F238E27FC236}">
                <a16:creationId xmlns:a16="http://schemas.microsoft.com/office/drawing/2014/main" id="{E4BA011B-00B5-4B6C-B76E-B0355418FF0F}"/>
              </a:ext>
            </a:extLst>
          </p:cNvPr>
          <p:cNvSpPr txBox="1"/>
          <p:nvPr/>
        </p:nvSpPr>
        <p:spPr>
          <a:xfrm>
            <a:off x="4531518" y="3167001"/>
            <a:ext cx="6035993" cy="3570208"/>
          </a:xfrm>
          <a:prstGeom prst="rect">
            <a:avLst/>
          </a:prstGeom>
          <a:solidFill>
            <a:schemeClr val="bg2"/>
          </a:solidFill>
          <a:ln w="28575">
            <a:solidFill>
              <a:schemeClr val="accent2"/>
            </a:solidFill>
          </a:ln>
        </p:spPr>
        <p:txBody>
          <a:bodyPr wrap="square" rtlCol="0">
            <a:spAutoFit/>
          </a:bodyPr>
          <a:lstStyle/>
          <a:p>
            <a:r>
              <a:rPr lang="en-US" dirty="0">
                <a:latin typeface="Times New Roman" panose="02020603050405020304" pitchFamily="18" charset="0"/>
                <a:cs typeface="Times New Roman" panose="02020603050405020304" pitchFamily="18" charset="0"/>
              </a:rPr>
              <a:t>“Aside from the painted signboards and cut out </a:t>
            </a:r>
            <a:r>
              <a:rPr lang="en-US" dirty="0" err="1">
                <a:latin typeface="Times New Roman" panose="02020603050405020304" pitchFamily="18" charset="0"/>
                <a:cs typeface="Times New Roman" panose="02020603050405020304" pitchFamily="18" charset="0"/>
              </a:rPr>
              <a:t>57's</a:t>
            </a:r>
            <a:r>
              <a:rPr lang="en-US" dirty="0">
                <a:latin typeface="Times New Roman" panose="02020603050405020304" pitchFamily="18" charset="0"/>
                <a:cs typeface="Times New Roman" panose="02020603050405020304" pitchFamily="18" charset="0"/>
              </a:rPr>
              <a:t> along the main railroad lines are to be found these giant numerals built of concrete into the faces of hills and mountains. Horseshoe Curve on the Pennsylvania wouldn't seem like Horseshoe Curve without the Heinz contribution to the scenery. There is the 57 mountain at Salt Lake City (Helper, Utah?) The King's Highway of California picks its way among mountainous </a:t>
            </a:r>
            <a:r>
              <a:rPr lang="en-US" dirty="0" err="1">
                <a:latin typeface="Times New Roman" panose="02020603050405020304" pitchFamily="18" charset="0"/>
                <a:cs typeface="Times New Roman" panose="02020603050405020304" pitchFamily="18" charset="0"/>
              </a:rPr>
              <a:t>57s</a:t>
            </a:r>
            <a:r>
              <a:rPr lang="en-US" dirty="0">
                <a:latin typeface="Times New Roman" panose="02020603050405020304" pitchFamily="18" charset="0"/>
                <a:cs typeface="Times New Roman" panose="02020603050405020304" pitchFamily="18" charset="0"/>
              </a:rPr>
              <a:t>. Most spectacular of these is a ground sign with 125 foot figures Illuminated with powerful flood lights. (Baldwin Hills 57) It glistens out through the night to be read by automobilists and patrons of the railroads and interurban car lines.”</a:t>
            </a:r>
          </a:p>
          <a:p>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 A Priceless Trademark Found on the "L" (Elevated Rail). </a:t>
            </a:r>
            <a:r>
              <a:rPr lang="en-US" sz="1400" dirty="0" err="1">
                <a:solidFill>
                  <a:schemeClr val="tx1">
                    <a:lumMod val="75000"/>
                    <a:lumOff val="25000"/>
                  </a:schemeClr>
                </a:solidFill>
                <a:latin typeface="Times New Roman" panose="02020603050405020304" pitchFamily="18" charset="0"/>
                <a:cs typeface="Times New Roman" panose="02020603050405020304" pitchFamily="18" charset="0"/>
              </a:rPr>
              <a:t>Ohliger</a:t>
            </a:r>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 C.F. 1919. Printers' Ink Monthly. N.W. Ayer &amp; Son. Pg. 57.</a:t>
            </a:r>
          </a:p>
        </p:txBody>
      </p:sp>
      <p:sp>
        <p:nvSpPr>
          <p:cNvPr id="9" name="Text Placeholder 6">
            <a:extLst>
              <a:ext uri="{FF2B5EF4-FFF2-40B4-BE49-F238E27FC236}">
                <a16:creationId xmlns:a16="http://schemas.microsoft.com/office/drawing/2014/main" id="{D1281E75-8BE6-4538-B98B-7378D3EBE586}"/>
              </a:ext>
            </a:extLst>
          </p:cNvPr>
          <p:cNvSpPr txBox="1">
            <a:spLocks/>
          </p:cNvSpPr>
          <p:nvPr/>
        </p:nvSpPr>
        <p:spPr>
          <a:xfrm>
            <a:off x="454382" y="457739"/>
            <a:ext cx="11252197" cy="915256"/>
          </a:xfrm>
          <a:prstGeom prst="rect">
            <a:avLst/>
          </a:prstGeom>
          <a:solidFill>
            <a:schemeClr val="bg1">
              <a:alpha val="76000"/>
            </a:schemeClr>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accent2"/>
                </a:solidFill>
              </a:rPr>
              <a:t>Data Queries and Quality Assessment</a:t>
            </a:r>
          </a:p>
        </p:txBody>
      </p:sp>
    </p:spTree>
    <p:extLst>
      <p:ext uri="{BB962C8B-B14F-4D97-AF65-F5344CB8AC3E}">
        <p14:creationId xmlns:p14="http://schemas.microsoft.com/office/powerpoint/2010/main" val="2972808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26766-2300-4567-8367-1E1AAD2517C0}"/>
              </a:ext>
            </a:extLst>
          </p:cNvPr>
          <p:cNvPicPr>
            <a:picLocks noChangeAspect="1"/>
          </p:cNvPicPr>
          <p:nvPr/>
        </p:nvPicPr>
        <p:blipFill>
          <a:blip r:embed="rId3"/>
          <a:stretch>
            <a:fillRect/>
          </a:stretch>
        </p:blipFill>
        <p:spPr>
          <a:xfrm>
            <a:off x="393001" y="406908"/>
            <a:ext cx="7400925" cy="43434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E25B153-32D7-48AF-B6FF-30B50E579E04}"/>
              </a:ext>
            </a:extLst>
          </p:cNvPr>
          <p:cNvPicPr>
            <a:picLocks noChangeAspect="1"/>
          </p:cNvPicPr>
          <p:nvPr/>
        </p:nvPicPr>
        <p:blipFill>
          <a:blip r:embed="rId4"/>
          <a:stretch>
            <a:fillRect/>
          </a:stretch>
        </p:blipFill>
        <p:spPr>
          <a:xfrm>
            <a:off x="1792223" y="1218551"/>
            <a:ext cx="6986017" cy="510167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5C9E47E-BFCC-4D7F-9E72-255495918C0F}"/>
              </a:ext>
            </a:extLst>
          </p:cNvPr>
          <p:cNvPicPr>
            <a:picLocks noChangeAspect="1"/>
          </p:cNvPicPr>
          <p:nvPr/>
        </p:nvPicPr>
        <p:blipFill>
          <a:blip r:embed="rId5"/>
          <a:stretch>
            <a:fillRect/>
          </a:stretch>
        </p:blipFill>
        <p:spPr>
          <a:xfrm>
            <a:off x="729615" y="3895499"/>
            <a:ext cx="10915650" cy="261937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29F2E9F-924F-4A00-B8CA-1822FD47AFF9}"/>
              </a:ext>
            </a:extLst>
          </p:cNvPr>
          <p:cNvPicPr>
            <a:picLocks noChangeAspect="1"/>
          </p:cNvPicPr>
          <p:nvPr/>
        </p:nvPicPr>
        <p:blipFill>
          <a:blip r:embed="rId6"/>
          <a:stretch>
            <a:fillRect/>
          </a:stretch>
        </p:blipFill>
        <p:spPr>
          <a:xfrm>
            <a:off x="5076880" y="1442099"/>
            <a:ext cx="5743575" cy="29432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7CB9D61-ACC5-42F1-BD6E-FC85E53412EC}"/>
              </a:ext>
            </a:extLst>
          </p:cNvPr>
          <p:cNvPicPr>
            <a:picLocks noChangeAspect="1"/>
          </p:cNvPicPr>
          <p:nvPr/>
        </p:nvPicPr>
        <p:blipFill>
          <a:blip r:embed="rId7"/>
          <a:stretch>
            <a:fillRect/>
          </a:stretch>
        </p:blipFill>
        <p:spPr>
          <a:xfrm>
            <a:off x="967413" y="393723"/>
            <a:ext cx="5305425" cy="5962650"/>
          </a:xfrm>
          <a:prstGeom prst="rect">
            <a:avLst/>
          </a:prstGeom>
        </p:spPr>
      </p:pic>
      <p:sp>
        <p:nvSpPr>
          <p:cNvPr id="8" name="TextBox 7">
            <a:extLst>
              <a:ext uri="{FF2B5EF4-FFF2-40B4-BE49-F238E27FC236}">
                <a16:creationId xmlns:a16="http://schemas.microsoft.com/office/drawing/2014/main" id="{E4BA011B-00B5-4B6C-B76E-B0355418FF0F}"/>
              </a:ext>
            </a:extLst>
          </p:cNvPr>
          <p:cNvSpPr txBox="1"/>
          <p:nvPr/>
        </p:nvSpPr>
        <p:spPr>
          <a:xfrm>
            <a:off x="4531518" y="3167001"/>
            <a:ext cx="6035993" cy="3570208"/>
          </a:xfrm>
          <a:prstGeom prst="rect">
            <a:avLst/>
          </a:prstGeom>
          <a:solidFill>
            <a:schemeClr val="bg2"/>
          </a:solidFill>
          <a:ln w="28575">
            <a:solidFill>
              <a:schemeClr val="accent2"/>
            </a:solidFill>
          </a:ln>
        </p:spPr>
        <p:txBody>
          <a:bodyPr wrap="square" rtlCol="0">
            <a:spAutoFit/>
          </a:bodyPr>
          <a:lstStyle/>
          <a:p>
            <a:r>
              <a:rPr lang="en-US" dirty="0">
                <a:latin typeface="Times New Roman" panose="02020603050405020304" pitchFamily="18" charset="0"/>
                <a:cs typeface="Times New Roman" panose="02020603050405020304" pitchFamily="18" charset="0"/>
              </a:rPr>
              <a:t>“Aside from the painted signboards and cut out </a:t>
            </a:r>
            <a:r>
              <a:rPr lang="en-US" dirty="0" err="1">
                <a:latin typeface="Times New Roman" panose="02020603050405020304" pitchFamily="18" charset="0"/>
                <a:cs typeface="Times New Roman" panose="02020603050405020304" pitchFamily="18" charset="0"/>
              </a:rPr>
              <a:t>57's</a:t>
            </a:r>
            <a:r>
              <a:rPr lang="en-US" dirty="0">
                <a:latin typeface="Times New Roman" panose="02020603050405020304" pitchFamily="18" charset="0"/>
                <a:cs typeface="Times New Roman" panose="02020603050405020304" pitchFamily="18" charset="0"/>
              </a:rPr>
              <a:t> along the main railroad lines are to be found these giant numerals built of concrete into the faces of hills and mountains. Horseshoe Curve on the Pennsylvania wouldn't seem like Horseshoe Curve without the Heinz contribution to the scenery. There is the 57 mountain at Salt Lake City (Helper, Utah?) The King's Highway of California picks its way among mountainous </a:t>
            </a:r>
            <a:r>
              <a:rPr lang="en-US" dirty="0" err="1">
                <a:latin typeface="Times New Roman" panose="02020603050405020304" pitchFamily="18" charset="0"/>
                <a:cs typeface="Times New Roman" panose="02020603050405020304" pitchFamily="18" charset="0"/>
              </a:rPr>
              <a:t>57s</a:t>
            </a:r>
            <a:r>
              <a:rPr lang="en-US" dirty="0">
                <a:latin typeface="Times New Roman" panose="02020603050405020304" pitchFamily="18" charset="0"/>
                <a:cs typeface="Times New Roman" panose="02020603050405020304" pitchFamily="18" charset="0"/>
              </a:rPr>
              <a:t>. Most spectacular of these is a ground sign with 125 foot figures Illuminated with powerful flood lights. (Baldwin Hills 57) It glistens out through the night to be read by automobilists and patrons of the railroads and interurban car lines.”</a:t>
            </a:r>
          </a:p>
          <a:p>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 A Priceless Trademark Found on the "L" (Elevated Rail). </a:t>
            </a:r>
            <a:r>
              <a:rPr lang="en-US" sz="1400" dirty="0" err="1">
                <a:solidFill>
                  <a:schemeClr val="tx1">
                    <a:lumMod val="75000"/>
                    <a:lumOff val="25000"/>
                  </a:schemeClr>
                </a:solidFill>
                <a:latin typeface="Times New Roman" panose="02020603050405020304" pitchFamily="18" charset="0"/>
                <a:cs typeface="Times New Roman" panose="02020603050405020304" pitchFamily="18" charset="0"/>
              </a:rPr>
              <a:t>Ohliger</a:t>
            </a:r>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 C.F. 1919. Printers' Ink Monthly. N.W. Ayer &amp; Son. Pg. 57.</a:t>
            </a:r>
          </a:p>
        </p:txBody>
      </p:sp>
      <p:grpSp>
        <p:nvGrpSpPr>
          <p:cNvPr id="9" name="Group 8">
            <a:extLst>
              <a:ext uri="{FF2B5EF4-FFF2-40B4-BE49-F238E27FC236}">
                <a16:creationId xmlns:a16="http://schemas.microsoft.com/office/drawing/2014/main" id="{8C6886E3-CD5A-4BA8-AABD-F71D50BC77AA}"/>
              </a:ext>
            </a:extLst>
          </p:cNvPr>
          <p:cNvGrpSpPr/>
          <p:nvPr/>
        </p:nvGrpSpPr>
        <p:grpSpPr>
          <a:xfrm>
            <a:off x="381761" y="-303466"/>
            <a:ext cx="6819900" cy="7059246"/>
            <a:chOff x="381761" y="-303466"/>
            <a:chExt cx="6819900" cy="7059246"/>
          </a:xfrm>
        </p:grpSpPr>
        <p:pic>
          <p:nvPicPr>
            <p:cNvPr id="10" name="Picture 9">
              <a:extLst>
                <a:ext uri="{FF2B5EF4-FFF2-40B4-BE49-F238E27FC236}">
                  <a16:creationId xmlns:a16="http://schemas.microsoft.com/office/drawing/2014/main" id="{D8B310CE-94FA-4523-89A8-1E8EDDDC8A13}"/>
                </a:ext>
              </a:extLst>
            </p:cNvPr>
            <p:cNvPicPr>
              <a:picLocks noChangeAspect="1"/>
            </p:cNvPicPr>
            <p:nvPr/>
          </p:nvPicPr>
          <p:blipFill>
            <a:blip r:embed="rId8"/>
            <a:stretch>
              <a:fillRect/>
            </a:stretch>
          </p:blipFill>
          <p:spPr>
            <a:xfrm>
              <a:off x="381761" y="-303466"/>
              <a:ext cx="6819900" cy="421005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F33F43B-425C-46E3-9CCD-FA67DDB82E23}"/>
                </a:ext>
              </a:extLst>
            </p:cNvPr>
            <p:cNvPicPr>
              <a:picLocks noChangeAspect="1"/>
            </p:cNvPicPr>
            <p:nvPr/>
          </p:nvPicPr>
          <p:blipFill>
            <a:blip r:embed="rId9"/>
            <a:stretch>
              <a:fillRect/>
            </a:stretch>
          </p:blipFill>
          <p:spPr>
            <a:xfrm>
              <a:off x="381761" y="3429000"/>
              <a:ext cx="6819900" cy="3326780"/>
            </a:xfrm>
            <a:prstGeom prst="rect">
              <a:avLst/>
            </a:prstGeom>
            <a:ln>
              <a:noFill/>
            </a:ln>
            <a:effectLst>
              <a:outerShdw blurRad="292100" dist="139700" dir="2700000" algn="tl" rotWithShape="0">
                <a:srgbClr val="333333">
                  <a:alpha val="65000"/>
                </a:srgbClr>
              </a:outerShdw>
            </a:effectLst>
          </p:spPr>
        </p:pic>
      </p:grpSp>
      <p:sp>
        <p:nvSpPr>
          <p:cNvPr id="13" name="Oval 12">
            <a:extLst>
              <a:ext uri="{FF2B5EF4-FFF2-40B4-BE49-F238E27FC236}">
                <a16:creationId xmlns:a16="http://schemas.microsoft.com/office/drawing/2014/main" id="{076C4652-5248-46AC-AB53-08E79DA6900B}"/>
              </a:ext>
            </a:extLst>
          </p:cNvPr>
          <p:cNvSpPr/>
          <p:nvPr/>
        </p:nvSpPr>
        <p:spPr>
          <a:xfrm>
            <a:off x="222557" y="5051120"/>
            <a:ext cx="3716696" cy="588329"/>
          </a:xfrm>
          <a:prstGeom prst="ellipse">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6">
            <a:extLst>
              <a:ext uri="{FF2B5EF4-FFF2-40B4-BE49-F238E27FC236}">
                <a16:creationId xmlns:a16="http://schemas.microsoft.com/office/drawing/2014/main" id="{CB6B1AB5-2674-41C5-9074-CE29DF12A784}"/>
              </a:ext>
            </a:extLst>
          </p:cNvPr>
          <p:cNvSpPr txBox="1">
            <a:spLocks/>
          </p:cNvSpPr>
          <p:nvPr/>
        </p:nvSpPr>
        <p:spPr>
          <a:xfrm>
            <a:off x="454382" y="457739"/>
            <a:ext cx="11252197" cy="915256"/>
          </a:xfrm>
          <a:prstGeom prst="rect">
            <a:avLst/>
          </a:prstGeom>
          <a:solidFill>
            <a:schemeClr val="bg1">
              <a:alpha val="76000"/>
            </a:schemeClr>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accent2"/>
                </a:solidFill>
              </a:rPr>
              <a:t>Data Queries and Quality Assessment</a:t>
            </a:r>
          </a:p>
        </p:txBody>
      </p:sp>
    </p:spTree>
    <p:extLst>
      <p:ext uri="{BB962C8B-B14F-4D97-AF65-F5344CB8AC3E}">
        <p14:creationId xmlns:p14="http://schemas.microsoft.com/office/powerpoint/2010/main" val="3024211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26766-2300-4567-8367-1E1AAD2517C0}"/>
              </a:ext>
            </a:extLst>
          </p:cNvPr>
          <p:cNvPicPr>
            <a:picLocks noChangeAspect="1"/>
          </p:cNvPicPr>
          <p:nvPr/>
        </p:nvPicPr>
        <p:blipFill>
          <a:blip r:embed="rId3"/>
          <a:stretch>
            <a:fillRect/>
          </a:stretch>
        </p:blipFill>
        <p:spPr>
          <a:xfrm>
            <a:off x="393001" y="406908"/>
            <a:ext cx="7400925" cy="43434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E25B153-32D7-48AF-B6FF-30B50E579E04}"/>
              </a:ext>
            </a:extLst>
          </p:cNvPr>
          <p:cNvPicPr>
            <a:picLocks noChangeAspect="1"/>
          </p:cNvPicPr>
          <p:nvPr/>
        </p:nvPicPr>
        <p:blipFill>
          <a:blip r:embed="rId4"/>
          <a:stretch>
            <a:fillRect/>
          </a:stretch>
        </p:blipFill>
        <p:spPr>
          <a:xfrm>
            <a:off x="1792223" y="1218551"/>
            <a:ext cx="6986017" cy="510167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5C9E47E-BFCC-4D7F-9E72-255495918C0F}"/>
              </a:ext>
            </a:extLst>
          </p:cNvPr>
          <p:cNvPicPr>
            <a:picLocks noChangeAspect="1"/>
          </p:cNvPicPr>
          <p:nvPr/>
        </p:nvPicPr>
        <p:blipFill>
          <a:blip r:embed="rId5"/>
          <a:stretch>
            <a:fillRect/>
          </a:stretch>
        </p:blipFill>
        <p:spPr>
          <a:xfrm>
            <a:off x="729615" y="3895499"/>
            <a:ext cx="10915650" cy="261937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29F2E9F-924F-4A00-B8CA-1822FD47AFF9}"/>
              </a:ext>
            </a:extLst>
          </p:cNvPr>
          <p:cNvPicPr>
            <a:picLocks noChangeAspect="1"/>
          </p:cNvPicPr>
          <p:nvPr/>
        </p:nvPicPr>
        <p:blipFill>
          <a:blip r:embed="rId6"/>
          <a:stretch>
            <a:fillRect/>
          </a:stretch>
        </p:blipFill>
        <p:spPr>
          <a:xfrm>
            <a:off x="5076880" y="1442099"/>
            <a:ext cx="5743575" cy="29432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7CB9D61-ACC5-42F1-BD6E-FC85E53412EC}"/>
              </a:ext>
            </a:extLst>
          </p:cNvPr>
          <p:cNvPicPr>
            <a:picLocks noChangeAspect="1"/>
          </p:cNvPicPr>
          <p:nvPr/>
        </p:nvPicPr>
        <p:blipFill>
          <a:blip r:embed="rId7"/>
          <a:stretch>
            <a:fillRect/>
          </a:stretch>
        </p:blipFill>
        <p:spPr>
          <a:xfrm>
            <a:off x="967413" y="393723"/>
            <a:ext cx="5305425" cy="5962650"/>
          </a:xfrm>
          <a:prstGeom prst="rect">
            <a:avLst/>
          </a:prstGeom>
        </p:spPr>
      </p:pic>
      <p:sp>
        <p:nvSpPr>
          <p:cNvPr id="8" name="TextBox 7">
            <a:extLst>
              <a:ext uri="{FF2B5EF4-FFF2-40B4-BE49-F238E27FC236}">
                <a16:creationId xmlns:a16="http://schemas.microsoft.com/office/drawing/2014/main" id="{E4BA011B-00B5-4B6C-B76E-B0355418FF0F}"/>
              </a:ext>
            </a:extLst>
          </p:cNvPr>
          <p:cNvSpPr txBox="1"/>
          <p:nvPr/>
        </p:nvSpPr>
        <p:spPr>
          <a:xfrm>
            <a:off x="4531518" y="3167001"/>
            <a:ext cx="6035993" cy="3570208"/>
          </a:xfrm>
          <a:prstGeom prst="rect">
            <a:avLst/>
          </a:prstGeom>
          <a:solidFill>
            <a:schemeClr val="bg2"/>
          </a:solidFill>
          <a:ln w="28575">
            <a:solidFill>
              <a:schemeClr val="accent2"/>
            </a:solidFill>
          </a:ln>
        </p:spPr>
        <p:txBody>
          <a:bodyPr wrap="square" rtlCol="0">
            <a:spAutoFit/>
          </a:bodyPr>
          <a:lstStyle/>
          <a:p>
            <a:r>
              <a:rPr lang="en-US" dirty="0">
                <a:latin typeface="Times New Roman" panose="02020603050405020304" pitchFamily="18" charset="0"/>
                <a:cs typeface="Times New Roman" panose="02020603050405020304" pitchFamily="18" charset="0"/>
              </a:rPr>
              <a:t>“Aside from the painted signboards and cut out </a:t>
            </a:r>
            <a:r>
              <a:rPr lang="en-US" dirty="0" err="1">
                <a:latin typeface="Times New Roman" panose="02020603050405020304" pitchFamily="18" charset="0"/>
                <a:cs typeface="Times New Roman" panose="02020603050405020304" pitchFamily="18" charset="0"/>
              </a:rPr>
              <a:t>57's</a:t>
            </a:r>
            <a:r>
              <a:rPr lang="en-US" dirty="0">
                <a:latin typeface="Times New Roman" panose="02020603050405020304" pitchFamily="18" charset="0"/>
                <a:cs typeface="Times New Roman" panose="02020603050405020304" pitchFamily="18" charset="0"/>
              </a:rPr>
              <a:t> along the main railroad lines are to be found these giant numerals built of concrete into the faces of hills and mountains. Horseshoe Curve on the Pennsylvania wouldn't seem like Horseshoe Curve without the Heinz contribution to the scenery. There is the 57 mountain at Salt Lake City (Helper, Utah?) The King's Highway of California picks its way among mountainous </a:t>
            </a:r>
            <a:r>
              <a:rPr lang="en-US" dirty="0" err="1">
                <a:latin typeface="Times New Roman" panose="02020603050405020304" pitchFamily="18" charset="0"/>
                <a:cs typeface="Times New Roman" panose="02020603050405020304" pitchFamily="18" charset="0"/>
              </a:rPr>
              <a:t>57s</a:t>
            </a:r>
            <a:r>
              <a:rPr lang="en-US" dirty="0">
                <a:latin typeface="Times New Roman" panose="02020603050405020304" pitchFamily="18" charset="0"/>
                <a:cs typeface="Times New Roman" panose="02020603050405020304" pitchFamily="18" charset="0"/>
              </a:rPr>
              <a:t>. Most spectacular of these is a ground sign with 125 foot figures Illuminated with powerful flood lights. (Baldwin Hills 57) It glistens out through the night to be read by automobilists and patrons of the railroads and interurban car lines.”</a:t>
            </a:r>
          </a:p>
          <a:p>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 A Priceless Trademark Found on the "L" (Elevated Rail). </a:t>
            </a:r>
            <a:r>
              <a:rPr lang="en-US" sz="1400" dirty="0" err="1">
                <a:solidFill>
                  <a:schemeClr val="tx1">
                    <a:lumMod val="75000"/>
                    <a:lumOff val="25000"/>
                  </a:schemeClr>
                </a:solidFill>
                <a:latin typeface="Times New Roman" panose="02020603050405020304" pitchFamily="18" charset="0"/>
                <a:cs typeface="Times New Roman" panose="02020603050405020304" pitchFamily="18" charset="0"/>
              </a:rPr>
              <a:t>Ohliger</a:t>
            </a:r>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 C.F. 1919. Printers' Ink Monthly. N.W. Ayer &amp; Son. Pg. 57.</a:t>
            </a:r>
          </a:p>
        </p:txBody>
      </p:sp>
      <p:grpSp>
        <p:nvGrpSpPr>
          <p:cNvPr id="9" name="Group 8">
            <a:extLst>
              <a:ext uri="{FF2B5EF4-FFF2-40B4-BE49-F238E27FC236}">
                <a16:creationId xmlns:a16="http://schemas.microsoft.com/office/drawing/2014/main" id="{8C6886E3-CD5A-4BA8-AABD-F71D50BC77AA}"/>
              </a:ext>
            </a:extLst>
          </p:cNvPr>
          <p:cNvGrpSpPr/>
          <p:nvPr/>
        </p:nvGrpSpPr>
        <p:grpSpPr>
          <a:xfrm>
            <a:off x="381761" y="-303466"/>
            <a:ext cx="6819900" cy="7059246"/>
            <a:chOff x="381761" y="-303466"/>
            <a:chExt cx="6819900" cy="7059246"/>
          </a:xfrm>
        </p:grpSpPr>
        <p:pic>
          <p:nvPicPr>
            <p:cNvPr id="10" name="Picture 9">
              <a:extLst>
                <a:ext uri="{FF2B5EF4-FFF2-40B4-BE49-F238E27FC236}">
                  <a16:creationId xmlns:a16="http://schemas.microsoft.com/office/drawing/2014/main" id="{D8B310CE-94FA-4523-89A8-1E8EDDDC8A13}"/>
                </a:ext>
              </a:extLst>
            </p:cNvPr>
            <p:cNvPicPr>
              <a:picLocks noChangeAspect="1"/>
            </p:cNvPicPr>
            <p:nvPr/>
          </p:nvPicPr>
          <p:blipFill>
            <a:blip r:embed="rId8"/>
            <a:stretch>
              <a:fillRect/>
            </a:stretch>
          </p:blipFill>
          <p:spPr>
            <a:xfrm>
              <a:off x="381761" y="-303466"/>
              <a:ext cx="6819900" cy="421005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F33F43B-425C-46E3-9CCD-FA67DDB82E23}"/>
                </a:ext>
              </a:extLst>
            </p:cNvPr>
            <p:cNvPicPr>
              <a:picLocks noChangeAspect="1"/>
            </p:cNvPicPr>
            <p:nvPr/>
          </p:nvPicPr>
          <p:blipFill>
            <a:blip r:embed="rId9"/>
            <a:stretch>
              <a:fillRect/>
            </a:stretch>
          </p:blipFill>
          <p:spPr>
            <a:xfrm>
              <a:off x="381761" y="3429000"/>
              <a:ext cx="6819900" cy="3326780"/>
            </a:xfrm>
            <a:prstGeom prst="rect">
              <a:avLst/>
            </a:prstGeom>
            <a:ln>
              <a:noFill/>
            </a:ln>
            <a:effectLst>
              <a:outerShdw blurRad="292100" dist="139700" dir="2700000" algn="tl" rotWithShape="0">
                <a:srgbClr val="333333">
                  <a:alpha val="65000"/>
                </a:srgbClr>
              </a:outerShdw>
            </a:effectLst>
          </p:spPr>
        </p:pic>
      </p:grpSp>
      <p:pic>
        <p:nvPicPr>
          <p:cNvPr id="14" name="Picture 13">
            <a:extLst>
              <a:ext uri="{FF2B5EF4-FFF2-40B4-BE49-F238E27FC236}">
                <a16:creationId xmlns:a16="http://schemas.microsoft.com/office/drawing/2014/main" id="{B625993A-1D33-4EA3-A3F5-0AB4D4E766B0}"/>
              </a:ext>
            </a:extLst>
          </p:cNvPr>
          <p:cNvPicPr>
            <a:picLocks noChangeAspect="1"/>
          </p:cNvPicPr>
          <p:nvPr/>
        </p:nvPicPr>
        <p:blipFill>
          <a:blip r:embed="rId10"/>
          <a:stretch>
            <a:fillRect/>
          </a:stretch>
        </p:blipFill>
        <p:spPr>
          <a:xfrm>
            <a:off x="4564285" y="537778"/>
            <a:ext cx="6953250" cy="5857875"/>
          </a:xfrm>
          <a:prstGeom prst="rect">
            <a:avLst/>
          </a:prstGeom>
          <a:ln>
            <a:no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076C4652-5248-46AC-AB53-08E79DA6900B}"/>
              </a:ext>
            </a:extLst>
          </p:cNvPr>
          <p:cNvSpPr/>
          <p:nvPr/>
        </p:nvSpPr>
        <p:spPr>
          <a:xfrm>
            <a:off x="4486815" y="4385325"/>
            <a:ext cx="3895672" cy="696864"/>
          </a:xfrm>
          <a:prstGeom prst="ellipse">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F957556-52D1-4511-912A-AE0EFAE289BD}"/>
              </a:ext>
            </a:extLst>
          </p:cNvPr>
          <p:cNvSpPr/>
          <p:nvPr/>
        </p:nvSpPr>
        <p:spPr>
          <a:xfrm>
            <a:off x="4486815" y="5669463"/>
            <a:ext cx="7158450" cy="780457"/>
          </a:xfrm>
          <a:prstGeom prst="ellipse">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54A39133-808B-4DD8-8248-892D2BBA5247}"/>
              </a:ext>
            </a:extLst>
          </p:cNvPr>
          <p:cNvSpPr txBox="1">
            <a:spLocks/>
          </p:cNvSpPr>
          <p:nvPr/>
        </p:nvSpPr>
        <p:spPr>
          <a:xfrm>
            <a:off x="454382" y="457739"/>
            <a:ext cx="11252197" cy="915256"/>
          </a:xfrm>
          <a:prstGeom prst="rect">
            <a:avLst/>
          </a:prstGeom>
          <a:solidFill>
            <a:schemeClr val="bg1">
              <a:alpha val="76000"/>
            </a:schemeClr>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accent2"/>
                </a:solidFill>
              </a:rPr>
              <a:t>Data Queries and Quality Assessment</a:t>
            </a:r>
          </a:p>
        </p:txBody>
      </p:sp>
    </p:spTree>
    <p:extLst>
      <p:ext uri="{BB962C8B-B14F-4D97-AF65-F5344CB8AC3E}">
        <p14:creationId xmlns:p14="http://schemas.microsoft.com/office/powerpoint/2010/main" val="699655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26766-2300-4567-8367-1E1AAD2517C0}"/>
              </a:ext>
            </a:extLst>
          </p:cNvPr>
          <p:cNvPicPr>
            <a:picLocks noChangeAspect="1"/>
          </p:cNvPicPr>
          <p:nvPr/>
        </p:nvPicPr>
        <p:blipFill>
          <a:blip r:embed="rId3"/>
          <a:stretch>
            <a:fillRect/>
          </a:stretch>
        </p:blipFill>
        <p:spPr>
          <a:xfrm>
            <a:off x="393001" y="406908"/>
            <a:ext cx="7400925" cy="43434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E25B153-32D7-48AF-B6FF-30B50E579E04}"/>
              </a:ext>
            </a:extLst>
          </p:cNvPr>
          <p:cNvPicPr>
            <a:picLocks noChangeAspect="1"/>
          </p:cNvPicPr>
          <p:nvPr/>
        </p:nvPicPr>
        <p:blipFill>
          <a:blip r:embed="rId4"/>
          <a:stretch>
            <a:fillRect/>
          </a:stretch>
        </p:blipFill>
        <p:spPr>
          <a:xfrm>
            <a:off x="1792223" y="1218551"/>
            <a:ext cx="6986017" cy="510167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5C9E47E-BFCC-4D7F-9E72-255495918C0F}"/>
              </a:ext>
            </a:extLst>
          </p:cNvPr>
          <p:cNvPicPr>
            <a:picLocks noChangeAspect="1"/>
          </p:cNvPicPr>
          <p:nvPr/>
        </p:nvPicPr>
        <p:blipFill>
          <a:blip r:embed="rId5"/>
          <a:stretch>
            <a:fillRect/>
          </a:stretch>
        </p:blipFill>
        <p:spPr>
          <a:xfrm>
            <a:off x="729615" y="3895499"/>
            <a:ext cx="10915650" cy="261937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29F2E9F-924F-4A00-B8CA-1822FD47AFF9}"/>
              </a:ext>
            </a:extLst>
          </p:cNvPr>
          <p:cNvPicPr>
            <a:picLocks noChangeAspect="1"/>
          </p:cNvPicPr>
          <p:nvPr/>
        </p:nvPicPr>
        <p:blipFill>
          <a:blip r:embed="rId6"/>
          <a:stretch>
            <a:fillRect/>
          </a:stretch>
        </p:blipFill>
        <p:spPr>
          <a:xfrm>
            <a:off x="5076880" y="1442099"/>
            <a:ext cx="5743575" cy="29432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7CB9D61-ACC5-42F1-BD6E-FC85E53412EC}"/>
              </a:ext>
            </a:extLst>
          </p:cNvPr>
          <p:cNvPicPr>
            <a:picLocks noChangeAspect="1"/>
          </p:cNvPicPr>
          <p:nvPr/>
        </p:nvPicPr>
        <p:blipFill>
          <a:blip r:embed="rId7"/>
          <a:stretch>
            <a:fillRect/>
          </a:stretch>
        </p:blipFill>
        <p:spPr>
          <a:xfrm>
            <a:off x="967413" y="393723"/>
            <a:ext cx="5305425" cy="5962650"/>
          </a:xfrm>
          <a:prstGeom prst="rect">
            <a:avLst/>
          </a:prstGeom>
        </p:spPr>
      </p:pic>
      <p:sp>
        <p:nvSpPr>
          <p:cNvPr id="8" name="TextBox 7">
            <a:extLst>
              <a:ext uri="{FF2B5EF4-FFF2-40B4-BE49-F238E27FC236}">
                <a16:creationId xmlns:a16="http://schemas.microsoft.com/office/drawing/2014/main" id="{E4BA011B-00B5-4B6C-B76E-B0355418FF0F}"/>
              </a:ext>
            </a:extLst>
          </p:cNvPr>
          <p:cNvSpPr txBox="1"/>
          <p:nvPr/>
        </p:nvSpPr>
        <p:spPr>
          <a:xfrm>
            <a:off x="4531518" y="3167001"/>
            <a:ext cx="6035993" cy="3570208"/>
          </a:xfrm>
          <a:prstGeom prst="rect">
            <a:avLst/>
          </a:prstGeom>
          <a:solidFill>
            <a:schemeClr val="bg2"/>
          </a:solidFill>
          <a:ln w="28575">
            <a:solidFill>
              <a:schemeClr val="accent2"/>
            </a:solidFill>
          </a:ln>
        </p:spPr>
        <p:txBody>
          <a:bodyPr wrap="square" rtlCol="0">
            <a:spAutoFit/>
          </a:bodyPr>
          <a:lstStyle/>
          <a:p>
            <a:r>
              <a:rPr lang="en-US" dirty="0">
                <a:latin typeface="Times New Roman" panose="02020603050405020304" pitchFamily="18" charset="0"/>
                <a:cs typeface="Times New Roman" panose="02020603050405020304" pitchFamily="18" charset="0"/>
              </a:rPr>
              <a:t>“Aside from the painted signboards and cut out </a:t>
            </a:r>
            <a:r>
              <a:rPr lang="en-US" dirty="0" err="1">
                <a:latin typeface="Times New Roman" panose="02020603050405020304" pitchFamily="18" charset="0"/>
                <a:cs typeface="Times New Roman" panose="02020603050405020304" pitchFamily="18" charset="0"/>
              </a:rPr>
              <a:t>57's</a:t>
            </a:r>
            <a:r>
              <a:rPr lang="en-US" dirty="0">
                <a:latin typeface="Times New Roman" panose="02020603050405020304" pitchFamily="18" charset="0"/>
                <a:cs typeface="Times New Roman" panose="02020603050405020304" pitchFamily="18" charset="0"/>
              </a:rPr>
              <a:t> along the main railroad lines are to be found these giant numerals built of concrete into the faces of hills and mountains. Horseshoe Curve on the Pennsylvania wouldn't seem like Horseshoe Curve without the Heinz contribution to the scenery. There is the 57 mountain at Salt Lake City (Helper, Utah?) The King's Highway of California picks its way among mountainous </a:t>
            </a:r>
            <a:r>
              <a:rPr lang="en-US" dirty="0" err="1">
                <a:latin typeface="Times New Roman" panose="02020603050405020304" pitchFamily="18" charset="0"/>
                <a:cs typeface="Times New Roman" panose="02020603050405020304" pitchFamily="18" charset="0"/>
              </a:rPr>
              <a:t>57s</a:t>
            </a:r>
            <a:r>
              <a:rPr lang="en-US" dirty="0">
                <a:latin typeface="Times New Roman" panose="02020603050405020304" pitchFamily="18" charset="0"/>
                <a:cs typeface="Times New Roman" panose="02020603050405020304" pitchFamily="18" charset="0"/>
              </a:rPr>
              <a:t>. Most spectacular of these is a ground sign with 125 foot figures Illuminated with powerful flood lights. (Baldwin Hills 57) It glistens out through the night to be read by automobilists and patrons of the railroads and interurban car lines.”</a:t>
            </a:r>
          </a:p>
          <a:p>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 A Priceless Trademark Found on the "L" (Elevated Rail). </a:t>
            </a:r>
            <a:r>
              <a:rPr lang="en-US" sz="1400" dirty="0" err="1">
                <a:solidFill>
                  <a:schemeClr val="tx1">
                    <a:lumMod val="75000"/>
                    <a:lumOff val="25000"/>
                  </a:schemeClr>
                </a:solidFill>
                <a:latin typeface="Times New Roman" panose="02020603050405020304" pitchFamily="18" charset="0"/>
                <a:cs typeface="Times New Roman" panose="02020603050405020304" pitchFamily="18" charset="0"/>
              </a:rPr>
              <a:t>Ohliger</a:t>
            </a:r>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 C.F. 1919. Printers' Ink Monthly. N.W. Ayer &amp; Son. Pg. 57.</a:t>
            </a:r>
          </a:p>
        </p:txBody>
      </p:sp>
      <p:grpSp>
        <p:nvGrpSpPr>
          <p:cNvPr id="9" name="Group 8">
            <a:extLst>
              <a:ext uri="{FF2B5EF4-FFF2-40B4-BE49-F238E27FC236}">
                <a16:creationId xmlns:a16="http://schemas.microsoft.com/office/drawing/2014/main" id="{8C6886E3-CD5A-4BA8-AABD-F71D50BC77AA}"/>
              </a:ext>
            </a:extLst>
          </p:cNvPr>
          <p:cNvGrpSpPr/>
          <p:nvPr/>
        </p:nvGrpSpPr>
        <p:grpSpPr>
          <a:xfrm>
            <a:off x="381761" y="-303466"/>
            <a:ext cx="6819900" cy="7059246"/>
            <a:chOff x="381761" y="-303466"/>
            <a:chExt cx="6819900" cy="7059246"/>
          </a:xfrm>
        </p:grpSpPr>
        <p:pic>
          <p:nvPicPr>
            <p:cNvPr id="10" name="Picture 9">
              <a:extLst>
                <a:ext uri="{FF2B5EF4-FFF2-40B4-BE49-F238E27FC236}">
                  <a16:creationId xmlns:a16="http://schemas.microsoft.com/office/drawing/2014/main" id="{D8B310CE-94FA-4523-89A8-1E8EDDDC8A13}"/>
                </a:ext>
              </a:extLst>
            </p:cNvPr>
            <p:cNvPicPr>
              <a:picLocks noChangeAspect="1"/>
            </p:cNvPicPr>
            <p:nvPr/>
          </p:nvPicPr>
          <p:blipFill>
            <a:blip r:embed="rId8"/>
            <a:stretch>
              <a:fillRect/>
            </a:stretch>
          </p:blipFill>
          <p:spPr>
            <a:xfrm>
              <a:off x="381761" y="-303466"/>
              <a:ext cx="6819900" cy="421005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F33F43B-425C-46E3-9CCD-FA67DDB82E23}"/>
                </a:ext>
              </a:extLst>
            </p:cNvPr>
            <p:cNvPicPr>
              <a:picLocks noChangeAspect="1"/>
            </p:cNvPicPr>
            <p:nvPr/>
          </p:nvPicPr>
          <p:blipFill>
            <a:blip r:embed="rId9"/>
            <a:stretch>
              <a:fillRect/>
            </a:stretch>
          </p:blipFill>
          <p:spPr>
            <a:xfrm>
              <a:off x="381761" y="3429000"/>
              <a:ext cx="6819900" cy="3326780"/>
            </a:xfrm>
            <a:prstGeom prst="rect">
              <a:avLst/>
            </a:prstGeom>
            <a:ln>
              <a:noFill/>
            </a:ln>
            <a:effectLst>
              <a:outerShdw blurRad="292100" dist="139700" dir="2700000" algn="tl" rotWithShape="0">
                <a:srgbClr val="333333">
                  <a:alpha val="65000"/>
                </a:srgbClr>
              </a:outerShdw>
            </a:effectLst>
          </p:spPr>
        </p:pic>
      </p:grpSp>
      <p:pic>
        <p:nvPicPr>
          <p:cNvPr id="14" name="Picture 13">
            <a:extLst>
              <a:ext uri="{FF2B5EF4-FFF2-40B4-BE49-F238E27FC236}">
                <a16:creationId xmlns:a16="http://schemas.microsoft.com/office/drawing/2014/main" id="{B625993A-1D33-4EA3-A3F5-0AB4D4E766B0}"/>
              </a:ext>
            </a:extLst>
          </p:cNvPr>
          <p:cNvPicPr>
            <a:picLocks noChangeAspect="1"/>
          </p:cNvPicPr>
          <p:nvPr/>
        </p:nvPicPr>
        <p:blipFill>
          <a:blip r:embed="rId10"/>
          <a:stretch>
            <a:fillRect/>
          </a:stretch>
        </p:blipFill>
        <p:spPr>
          <a:xfrm>
            <a:off x="4564285" y="537778"/>
            <a:ext cx="6953250" cy="58578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C1715CC-A8FC-4015-8861-6DC7B36E1D26}"/>
              </a:ext>
            </a:extLst>
          </p:cNvPr>
          <p:cNvPicPr>
            <a:picLocks noChangeAspect="1"/>
          </p:cNvPicPr>
          <p:nvPr/>
        </p:nvPicPr>
        <p:blipFill>
          <a:blip r:embed="rId11"/>
          <a:stretch>
            <a:fillRect/>
          </a:stretch>
        </p:blipFill>
        <p:spPr>
          <a:xfrm>
            <a:off x="655276" y="1219139"/>
            <a:ext cx="7404630" cy="5638861"/>
          </a:xfrm>
          <a:prstGeom prst="rect">
            <a:avLst/>
          </a:prstGeom>
        </p:spPr>
      </p:pic>
      <p:sp>
        <p:nvSpPr>
          <p:cNvPr id="17" name="Oval 16">
            <a:extLst>
              <a:ext uri="{FF2B5EF4-FFF2-40B4-BE49-F238E27FC236}">
                <a16:creationId xmlns:a16="http://schemas.microsoft.com/office/drawing/2014/main" id="{BF0398D5-AD2A-4B5E-B2A5-03737F633795}"/>
              </a:ext>
            </a:extLst>
          </p:cNvPr>
          <p:cNvSpPr/>
          <p:nvPr/>
        </p:nvSpPr>
        <p:spPr>
          <a:xfrm>
            <a:off x="1603179" y="4385324"/>
            <a:ext cx="3220758" cy="1125795"/>
          </a:xfrm>
          <a:prstGeom prst="ellipse">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CC0CCB-13F9-4154-9949-D9772858C1A6}"/>
              </a:ext>
            </a:extLst>
          </p:cNvPr>
          <p:cNvSpPr/>
          <p:nvPr/>
        </p:nvSpPr>
        <p:spPr>
          <a:xfrm>
            <a:off x="1603179" y="5874707"/>
            <a:ext cx="4743998" cy="784700"/>
          </a:xfrm>
          <a:prstGeom prst="ellipse">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54A39133-808B-4DD8-8248-892D2BBA5247}"/>
              </a:ext>
            </a:extLst>
          </p:cNvPr>
          <p:cNvSpPr txBox="1">
            <a:spLocks/>
          </p:cNvSpPr>
          <p:nvPr/>
        </p:nvSpPr>
        <p:spPr>
          <a:xfrm>
            <a:off x="454382" y="457739"/>
            <a:ext cx="11252197" cy="915256"/>
          </a:xfrm>
          <a:prstGeom prst="rect">
            <a:avLst/>
          </a:prstGeom>
          <a:solidFill>
            <a:schemeClr val="bg1">
              <a:alpha val="76000"/>
            </a:schemeClr>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accent2"/>
                </a:solidFill>
              </a:rPr>
              <a:t>Data Queries and Quality Assessment</a:t>
            </a:r>
          </a:p>
        </p:txBody>
      </p:sp>
      <p:pic>
        <p:nvPicPr>
          <p:cNvPr id="4" name="Picture 3">
            <a:extLst>
              <a:ext uri="{FF2B5EF4-FFF2-40B4-BE49-F238E27FC236}">
                <a16:creationId xmlns:a16="http://schemas.microsoft.com/office/drawing/2014/main" id="{E6F29822-27EF-4D73-B00F-9B43E354F9E9}"/>
              </a:ext>
            </a:extLst>
          </p:cNvPr>
          <p:cNvPicPr>
            <a:picLocks noChangeAspect="1"/>
          </p:cNvPicPr>
          <p:nvPr/>
        </p:nvPicPr>
        <p:blipFill>
          <a:blip r:embed="rId12"/>
          <a:stretch>
            <a:fillRect/>
          </a:stretch>
        </p:blipFill>
        <p:spPr>
          <a:xfrm>
            <a:off x="5473761" y="2405587"/>
            <a:ext cx="5187359" cy="33736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4684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319B3A-C172-4CA8-8405-32BCD51DBD66}"/>
              </a:ext>
            </a:extLst>
          </p:cNvPr>
          <p:cNvSpPr>
            <a:spLocks noGrp="1"/>
          </p:cNvSpPr>
          <p:nvPr>
            <p:ph type="body" sz="quarter" idx="10"/>
          </p:nvPr>
        </p:nvSpPr>
        <p:spPr>
          <a:xfrm>
            <a:off x="420346" y="1108082"/>
            <a:ext cx="10898717" cy="1569660"/>
          </a:xfrm>
        </p:spPr>
        <p:txBody>
          <a:bodyPr/>
          <a:lstStyle/>
          <a:p>
            <a:r>
              <a:rPr lang="en-US" dirty="0"/>
              <a:t>Introducing the PILOT PROJECT Participants</a:t>
            </a:r>
          </a:p>
        </p:txBody>
      </p:sp>
      <p:sp>
        <p:nvSpPr>
          <p:cNvPr id="5" name="Text Placeholder 4">
            <a:extLst>
              <a:ext uri="{FF2B5EF4-FFF2-40B4-BE49-F238E27FC236}">
                <a16:creationId xmlns:a16="http://schemas.microsoft.com/office/drawing/2014/main" id="{22E00533-3EB6-47FB-AA7F-AAFA25DE550A}"/>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06402452-40B5-4176-A696-453864A1110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56905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224A1ED-5B30-4B41-8C50-5D77D8D2D87D}"/>
              </a:ext>
            </a:extLst>
          </p:cNvPr>
          <p:cNvSpPr>
            <a:spLocks noGrp="1"/>
          </p:cNvSpPr>
          <p:nvPr>
            <p:ph type="body" sz="quarter" idx="13"/>
          </p:nvPr>
        </p:nvSpPr>
        <p:spPr/>
        <p:txBody>
          <a:bodyPr/>
          <a:lstStyle/>
          <a:p>
            <a:r>
              <a:rPr lang="en-US"/>
              <a:t>Project Participants</a:t>
            </a:r>
          </a:p>
        </p:txBody>
      </p:sp>
      <p:sp>
        <p:nvSpPr>
          <p:cNvPr id="6" name="Text Placeholder 5">
            <a:extLst>
              <a:ext uri="{FF2B5EF4-FFF2-40B4-BE49-F238E27FC236}">
                <a16:creationId xmlns:a16="http://schemas.microsoft.com/office/drawing/2014/main" id="{D0A6FAC0-6A42-4D21-BA03-B5C67B00B69A}"/>
              </a:ext>
            </a:extLst>
          </p:cNvPr>
          <p:cNvSpPr>
            <a:spLocks noGrp="1"/>
          </p:cNvSpPr>
          <p:nvPr>
            <p:ph type="body" sz="quarter" idx="14"/>
          </p:nvPr>
        </p:nvSpPr>
        <p:spPr/>
        <p:txBody>
          <a:bodyPr/>
          <a:lstStyle/>
          <a:p>
            <a:r>
              <a:rPr lang="en-US"/>
              <a:t>Cleveland Public Library</a:t>
            </a:r>
          </a:p>
          <a:p>
            <a:pPr lvl="1"/>
            <a:r>
              <a:rPr lang="en-US"/>
              <a:t>Chatham Ewing</a:t>
            </a:r>
          </a:p>
          <a:p>
            <a:r>
              <a:rPr lang="en-US"/>
              <a:t>Huntington Library, Art Collections, and Botanical Gardens</a:t>
            </a:r>
          </a:p>
          <a:p>
            <a:pPr lvl="1"/>
            <a:r>
              <a:rPr lang="en-US"/>
              <a:t>Mario Einaudi</a:t>
            </a:r>
          </a:p>
          <a:p>
            <a:r>
              <a:rPr lang="en-US"/>
              <a:t>University of Minnesota</a:t>
            </a:r>
          </a:p>
          <a:p>
            <a:pPr lvl="1"/>
            <a:r>
              <a:rPr lang="en-US"/>
              <a:t>Jason Roy, Jolie Graybill, Greta Bahnemann</a:t>
            </a:r>
          </a:p>
        </p:txBody>
      </p:sp>
    </p:spTree>
    <p:extLst>
      <p:ext uri="{BB962C8B-B14F-4D97-AF65-F5344CB8AC3E}">
        <p14:creationId xmlns:p14="http://schemas.microsoft.com/office/powerpoint/2010/main" val="264216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D8D161C-C366-4FAE-94FD-8799E2C54DBD}"/>
              </a:ext>
            </a:extLst>
          </p:cNvPr>
          <p:cNvGraphicFramePr>
            <a:graphicFrameLocks/>
          </p:cNvGraphicFramePr>
          <p:nvPr>
            <p:extLst>
              <p:ext uri="{D42A27DB-BD31-4B8C-83A1-F6EECF244321}">
                <p14:modId xmlns:p14="http://schemas.microsoft.com/office/powerpoint/2010/main" val="499497923"/>
              </p:ext>
            </p:extLst>
          </p:nvPr>
        </p:nvGraphicFramePr>
        <p:xfrm>
          <a:off x="485422" y="1372995"/>
          <a:ext cx="11252197" cy="4627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1">
            <a:extLst>
              <a:ext uri="{FF2B5EF4-FFF2-40B4-BE49-F238E27FC236}">
                <a16:creationId xmlns:a16="http://schemas.microsoft.com/office/drawing/2014/main" id="{F833BC14-6250-454C-B8DA-7FA1CD83D5F2}"/>
              </a:ext>
            </a:extLst>
          </p:cNvPr>
          <p:cNvSpPr txBox="1">
            <a:spLocks/>
          </p:cNvSpPr>
          <p:nvPr/>
        </p:nvSpPr>
        <p:spPr>
          <a:xfrm>
            <a:off x="454382" y="457739"/>
            <a:ext cx="11252197"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267" b="1">
                <a:solidFill>
                  <a:schemeClr val="tx2"/>
                </a:solidFill>
              </a:rPr>
              <a:t>3 Hypotheses</a:t>
            </a:r>
          </a:p>
        </p:txBody>
      </p:sp>
    </p:spTree>
    <p:extLst>
      <p:ext uri="{BB962C8B-B14F-4D97-AF65-F5344CB8AC3E}">
        <p14:creationId xmlns:p14="http://schemas.microsoft.com/office/powerpoint/2010/main" val="262013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620E60-80AB-43A1-8B65-B05E5725CB10}"/>
              </a:ext>
            </a:extLst>
          </p:cNvPr>
          <p:cNvSpPr>
            <a:spLocks noGrp="1"/>
          </p:cNvSpPr>
          <p:nvPr>
            <p:ph type="body" sz="quarter" idx="13"/>
          </p:nvPr>
        </p:nvSpPr>
        <p:spPr/>
        <p:txBody>
          <a:bodyPr/>
          <a:lstStyle/>
          <a:p>
            <a:r>
              <a:rPr lang="en-US" dirty="0"/>
              <a:t>OCLC Pilot Project Team</a:t>
            </a:r>
          </a:p>
        </p:txBody>
      </p:sp>
      <p:sp>
        <p:nvSpPr>
          <p:cNvPr id="3" name="Text Placeholder 2">
            <a:extLst>
              <a:ext uri="{FF2B5EF4-FFF2-40B4-BE49-F238E27FC236}">
                <a16:creationId xmlns:a16="http://schemas.microsoft.com/office/drawing/2014/main" id="{18BCD0E0-AB06-46B7-910F-CE30CD7BD43E}"/>
              </a:ext>
            </a:extLst>
          </p:cNvPr>
          <p:cNvSpPr>
            <a:spLocks noGrp="1"/>
          </p:cNvSpPr>
          <p:nvPr>
            <p:ph type="body" sz="quarter" idx="14"/>
          </p:nvPr>
        </p:nvSpPr>
        <p:spPr>
          <a:xfrm>
            <a:off x="455084" y="1373718"/>
            <a:ext cx="5358696" cy="4423833"/>
          </a:xfrm>
        </p:spPr>
        <p:txBody>
          <a:bodyPr vert="horz" anchor="t"/>
          <a:lstStyle/>
          <a:p>
            <a:pPr marL="0" indent="0">
              <a:buNone/>
            </a:pPr>
            <a:r>
              <a:rPr lang="en-US" sz="3200" b="1"/>
              <a:t>Digital Collection Services</a:t>
            </a:r>
          </a:p>
          <a:p>
            <a:r>
              <a:rPr lang="en-US" sz="3200"/>
              <a:t>Taylor Surface</a:t>
            </a:r>
          </a:p>
          <a:p>
            <a:pPr lvl="1"/>
            <a:r>
              <a:rPr lang="en-US" sz="2400"/>
              <a:t>Senior Product Manager</a:t>
            </a:r>
          </a:p>
          <a:p>
            <a:r>
              <a:rPr lang="en-US" sz="3200"/>
              <a:t>Shane Huddleston</a:t>
            </a:r>
          </a:p>
          <a:p>
            <a:pPr lvl="1"/>
            <a:r>
              <a:rPr lang="en-US" sz="2400"/>
              <a:t>Product Manager</a:t>
            </a:r>
          </a:p>
          <a:p>
            <a:r>
              <a:rPr lang="en-US" sz="3200"/>
              <a:t>Hanning Chen</a:t>
            </a:r>
          </a:p>
          <a:p>
            <a:pPr lvl="1"/>
            <a:r>
              <a:rPr lang="en-US" sz="2400"/>
              <a:t>Product Analyst</a:t>
            </a:r>
            <a:endParaRPr lang="en-US" sz="2400">
              <a:cs typeface="Arial"/>
            </a:endParaRPr>
          </a:p>
        </p:txBody>
      </p:sp>
      <p:sp>
        <p:nvSpPr>
          <p:cNvPr id="5" name="Text Placeholder 2">
            <a:extLst>
              <a:ext uri="{FF2B5EF4-FFF2-40B4-BE49-F238E27FC236}">
                <a16:creationId xmlns:a16="http://schemas.microsoft.com/office/drawing/2014/main" id="{5F927F03-7CA9-4760-BB01-1D2C61E26C21}"/>
              </a:ext>
            </a:extLst>
          </p:cNvPr>
          <p:cNvSpPr txBox="1">
            <a:spLocks/>
          </p:cNvSpPr>
          <p:nvPr/>
        </p:nvSpPr>
        <p:spPr>
          <a:xfrm>
            <a:off x="6481704" y="1372996"/>
            <a:ext cx="5640915" cy="4423833"/>
          </a:xfrm>
          <a:prstGeom prst="rect">
            <a:avLst/>
          </a:prstGeom>
        </p:spPr>
        <p:txBody>
          <a:bodyPr vert="horz" anchor="t"/>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a:t>Membership &amp; Research</a:t>
            </a:r>
          </a:p>
          <a:p>
            <a:r>
              <a:rPr lang="en-US" sz="3200"/>
              <a:t>Eric Childress</a:t>
            </a:r>
          </a:p>
          <a:p>
            <a:pPr lvl="1"/>
            <a:r>
              <a:rPr lang="en-US"/>
              <a:t>Community Manager</a:t>
            </a:r>
            <a:endParaRPr lang="en-US">
              <a:cs typeface="Arial"/>
            </a:endParaRPr>
          </a:p>
          <a:p>
            <a:r>
              <a:rPr lang="en-US" sz="2933"/>
              <a:t>Mercy</a:t>
            </a:r>
            <a:r>
              <a:rPr lang="en-US" sz="2933">
                <a:ea typeface="+mn-lt"/>
                <a:cs typeface="+mn-lt"/>
              </a:rPr>
              <a:t> Procaccini</a:t>
            </a:r>
            <a:endParaRPr lang="en-US" sz="2933">
              <a:cs typeface="Arial"/>
            </a:endParaRPr>
          </a:p>
          <a:p>
            <a:pPr lvl="1"/>
            <a:r>
              <a:rPr lang="en-US">
                <a:ea typeface="+mn-lt"/>
                <a:cs typeface="+mn-lt"/>
              </a:rPr>
              <a:t>Program Officer</a:t>
            </a:r>
          </a:p>
          <a:p>
            <a:r>
              <a:rPr lang="en-US" sz="3200"/>
              <a:t>Jeff Mixter</a:t>
            </a:r>
          </a:p>
          <a:p>
            <a:pPr lvl="1"/>
            <a:r>
              <a:rPr lang="en-US"/>
              <a:t>Lead Software Engineer</a:t>
            </a:r>
          </a:p>
          <a:p>
            <a:r>
              <a:rPr lang="en-US" sz="3200"/>
              <a:t>Bruce Washburn</a:t>
            </a:r>
          </a:p>
          <a:p>
            <a:pPr lvl="1"/>
            <a:r>
              <a:rPr lang="en-US"/>
              <a:t>Principal Engineer</a:t>
            </a:r>
          </a:p>
        </p:txBody>
      </p:sp>
    </p:spTree>
    <p:extLst>
      <p:ext uri="{BB962C8B-B14F-4D97-AF65-F5344CB8AC3E}">
        <p14:creationId xmlns:p14="http://schemas.microsoft.com/office/powerpoint/2010/main" val="19608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B25BCE-1A41-44BC-A625-D212E61C92E1}"/>
              </a:ext>
            </a:extLst>
          </p:cNvPr>
          <p:cNvPicPr>
            <a:picLocks noChangeAspect="1"/>
          </p:cNvPicPr>
          <p:nvPr/>
        </p:nvPicPr>
        <p:blipFill>
          <a:blip r:embed="rId2"/>
          <a:stretch>
            <a:fillRect/>
          </a:stretch>
        </p:blipFill>
        <p:spPr>
          <a:xfrm>
            <a:off x="0" y="-904773"/>
            <a:ext cx="12192000" cy="8667546"/>
          </a:xfrm>
          <a:prstGeom prst="rect">
            <a:avLst/>
          </a:prstGeom>
        </p:spPr>
      </p:pic>
      <p:sp>
        <p:nvSpPr>
          <p:cNvPr id="6" name="Text Placeholder 1">
            <a:extLst>
              <a:ext uri="{FF2B5EF4-FFF2-40B4-BE49-F238E27FC236}">
                <a16:creationId xmlns:a16="http://schemas.microsoft.com/office/drawing/2014/main" id="{80937883-0D7C-4D57-8862-73C7368294C8}"/>
              </a:ext>
            </a:extLst>
          </p:cNvPr>
          <p:cNvSpPr txBox="1">
            <a:spLocks/>
          </p:cNvSpPr>
          <p:nvPr/>
        </p:nvSpPr>
        <p:spPr>
          <a:xfrm>
            <a:off x="454382" y="457739"/>
            <a:ext cx="11252197" cy="915256"/>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800" b="1" dirty="0">
                <a:solidFill>
                  <a:schemeClr val="bg1"/>
                </a:solidFill>
              </a:rPr>
              <a:t>DISCUSSION</a:t>
            </a:r>
          </a:p>
        </p:txBody>
      </p:sp>
      <p:sp>
        <p:nvSpPr>
          <p:cNvPr id="7" name="TextBox 6">
            <a:extLst>
              <a:ext uri="{FF2B5EF4-FFF2-40B4-BE49-F238E27FC236}">
                <a16:creationId xmlns:a16="http://schemas.microsoft.com/office/drawing/2014/main" id="{57C934E5-66D4-4BF9-B725-65691DFE93E2}"/>
              </a:ext>
            </a:extLst>
          </p:cNvPr>
          <p:cNvSpPr txBox="1"/>
          <p:nvPr/>
        </p:nvSpPr>
        <p:spPr>
          <a:xfrm>
            <a:off x="6178083" y="684534"/>
            <a:ext cx="5559535" cy="400110"/>
          </a:xfrm>
          <a:prstGeom prst="rect">
            <a:avLst/>
          </a:prstGeom>
          <a:noFill/>
        </p:spPr>
        <p:txBody>
          <a:bodyPr wrap="none" rtlCol="0">
            <a:spAutoFit/>
          </a:bodyPr>
          <a:lstStyle/>
          <a:p>
            <a:pPr algn="r"/>
            <a:r>
              <a:rPr lang="en-US" sz="1000" dirty="0">
                <a:solidFill>
                  <a:schemeClr val="bg1"/>
                </a:solidFill>
              </a:rPr>
              <a:t>“Students. Outdoor Discussion Group.” University of Minnesota Archives Photograph Collection</a:t>
            </a:r>
          </a:p>
          <a:p>
            <a:pPr algn="r"/>
            <a:r>
              <a:rPr lang="en-US" sz="1000" dirty="0">
                <a:solidFill>
                  <a:schemeClr val="bg1"/>
                </a:solidFill>
                <a:hlinkClick r:id="rId3">
                  <a:extLst>
                    <a:ext uri="{A12FA001-AC4F-418D-AE19-62706E023703}">
                      <ahyp:hlinkClr xmlns:ahyp="http://schemas.microsoft.com/office/drawing/2018/hyperlinkcolor" val="tx"/>
                    </a:ext>
                  </a:extLst>
                </a:hlinkClick>
              </a:rPr>
              <a:t>https://</a:t>
            </a:r>
            <a:r>
              <a:rPr lang="en-US" sz="1000" dirty="0" err="1">
                <a:solidFill>
                  <a:schemeClr val="bg1"/>
                </a:solidFill>
                <a:hlinkClick r:id="rId3">
                  <a:extLst>
                    <a:ext uri="{A12FA001-AC4F-418D-AE19-62706E023703}">
                      <ahyp:hlinkClr xmlns:ahyp="http://schemas.microsoft.com/office/drawing/2018/hyperlinkcolor" val="tx"/>
                    </a:ext>
                  </a:extLst>
                </a:hlinkClick>
              </a:rPr>
              <a:t>umedia.lib.umn.edu</a:t>
            </a:r>
            <a:r>
              <a:rPr lang="en-US" sz="1000" dirty="0">
                <a:solidFill>
                  <a:schemeClr val="bg1"/>
                </a:solidFill>
                <a:hlinkClick r:id="rId3">
                  <a:extLst>
                    <a:ext uri="{A12FA001-AC4F-418D-AE19-62706E023703}">
                      <ahyp:hlinkClr xmlns:ahyp="http://schemas.microsoft.com/office/drawing/2018/hyperlinkcolor" val="tx"/>
                    </a:ext>
                  </a:extLst>
                </a:hlinkClick>
              </a:rPr>
              <a:t>/item/</a:t>
            </a:r>
            <a:r>
              <a:rPr lang="en-US" sz="1000" dirty="0" err="1">
                <a:solidFill>
                  <a:schemeClr val="bg1"/>
                </a:solidFill>
                <a:hlinkClick r:id="rId3">
                  <a:extLst>
                    <a:ext uri="{A12FA001-AC4F-418D-AE19-62706E023703}">
                      <ahyp:hlinkClr xmlns:ahyp="http://schemas.microsoft.com/office/drawing/2018/hyperlinkcolor" val="tx"/>
                    </a:ext>
                  </a:extLst>
                </a:hlinkClick>
              </a:rPr>
              <a:t>p16022coll175:1581</a:t>
            </a:r>
            <a:endParaRPr lang="en-US" sz="1000" dirty="0">
              <a:solidFill>
                <a:schemeClr val="bg1"/>
              </a:solidFill>
            </a:endParaRPr>
          </a:p>
        </p:txBody>
      </p:sp>
    </p:spTree>
    <p:extLst>
      <p:ext uri="{BB962C8B-B14F-4D97-AF65-F5344CB8AC3E}">
        <p14:creationId xmlns:p14="http://schemas.microsoft.com/office/powerpoint/2010/main" val="380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77829-7DD9-40FB-B303-50E931B96333}"/>
              </a:ext>
            </a:extLst>
          </p:cNvPr>
          <p:cNvPicPr>
            <a:picLocks noChangeAspect="1"/>
          </p:cNvPicPr>
          <p:nvPr/>
        </p:nvPicPr>
        <p:blipFill rotWithShape="1">
          <a:blip r:embed="rId3"/>
          <a:srcRect l="9464" r="11288"/>
          <a:stretch/>
        </p:blipFill>
        <p:spPr>
          <a:xfrm>
            <a:off x="2084950" y="1372995"/>
            <a:ext cx="7991060" cy="4613637"/>
          </a:xfrm>
          <a:prstGeom prst="rect">
            <a:avLst/>
          </a:prstGeom>
        </p:spPr>
      </p:pic>
      <p:sp>
        <p:nvSpPr>
          <p:cNvPr id="3" name="Text Placeholder 2">
            <a:extLst>
              <a:ext uri="{FF2B5EF4-FFF2-40B4-BE49-F238E27FC236}">
                <a16:creationId xmlns:a16="http://schemas.microsoft.com/office/drawing/2014/main" id="{F0DA5D5B-9743-4200-AE26-1FCF2D2707E0}"/>
              </a:ext>
            </a:extLst>
          </p:cNvPr>
          <p:cNvSpPr>
            <a:spLocks noGrp="1"/>
          </p:cNvSpPr>
          <p:nvPr>
            <p:ph type="body" sz="quarter" idx="13"/>
          </p:nvPr>
        </p:nvSpPr>
        <p:spPr/>
        <p:txBody>
          <a:bodyPr/>
          <a:lstStyle/>
          <a:p>
            <a:r>
              <a:rPr lang="en-US" dirty="0"/>
              <a:t>Continue connecting</a:t>
            </a:r>
          </a:p>
        </p:txBody>
      </p:sp>
    </p:spTree>
    <p:extLst>
      <p:ext uri="{BB962C8B-B14F-4D97-AF65-F5344CB8AC3E}">
        <p14:creationId xmlns:p14="http://schemas.microsoft.com/office/powerpoint/2010/main" val="199580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DA5D5B-9743-4200-AE26-1FCF2D2707E0}"/>
              </a:ext>
            </a:extLst>
          </p:cNvPr>
          <p:cNvSpPr>
            <a:spLocks noGrp="1"/>
          </p:cNvSpPr>
          <p:nvPr>
            <p:ph type="body" sz="quarter" idx="13"/>
          </p:nvPr>
        </p:nvSpPr>
        <p:spPr/>
        <p:txBody>
          <a:bodyPr/>
          <a:lstStyle/>
          <a:p>
            <a:r>
              <a:rPr lang="en-US" dirty="0"/>
              <a:t>Making the most of the community</a:t>
            </a:r>
          </a:p>
        </p:txBody>
      </p:sp>
      <p:grpSp>
        <p:nvGrpSpPr>
          <p:cNvPr id="28" name="Group 27">
            <a:extLst>
              <a:ext uri="{FF2B5EF4-FFF2-40B4-BE49-F238E27FC236}">
                <a16:creationId xmlns:a16="http://schemas.microsoft.com/office/drawing/2014/main" id="{13BD66D3-6DE5-4DA2-98F8-37DACE722A05}"/>
              </a:ext>
            </a:extLst>
          </p:cNvPr>
          <p:cNvGrpSpPr/>
          <p:nvPr/>
        </p:nvGrpSpPr>
        <p:grpSpPr>
          <a:xfrm>
            <a:off x="1410112" y="1601647"/>
            <a:ext cx="9371776" cy="4013575"/>
            <a:chOff x="1880378" y="1727152"/>
            <a:chExt cx="9371776" cy="4013575"/>
          </a:xfrm>
        </p:grpSpPr>
        <p:grpSp>
          <p:nvGrpSpPr>
            <p:cNvPr id="9" name="Group 8">
              <a:extLst>
                <a:ext uri="{FF2B5EF4-FFF2-40B4-BE49-F238E27FC236}">
                  <a16:creationId xmlns:a16="http://schemas.microsoft.com/office/drawing/2014/main" id="{993EFDA5-2122-4B57-A426-10460384EDAD}"/>
                </a:ext>
              </a:extLst>
            </p:cNvPr>
            <p:cNvGrpSpPr/>
            <p:nvPr/>
          </p:nvGrpSpPr>
          <p:grpSpPr>
            <a:xfrm>
              <a:off x="1880378" y="1727152"/>
              <a:ext cx="4215622" cy="1096810"/>
              <a:chOff x="2139187" y="3388660"/>
              <a:chExt cx="4215622" cy="1096810"/>
            </a:xfrm>
          </p:grpSpPr>
          <p:pic>
            <p:nvPicPr>
              <p:cNvPr id="7" name="Picture 6">
                <a:extLst>
                  <a:ext uri="{FF2B5EF4-FFF2-40B4-BE49-F238E27FC236}">
                    <a16:creationId xmlns:a16="http://schemas.microsoft.com/office/drawing/2014/main" id="{13FAE0A5-D942-442B-837D-2168DE968736}"/>
                  </a:ext>
                </a:extLst>
              </p:cNvPr>
              <p:cNvPicPr>
                <a:picLocks noChangeAspect="1"/>
              </p:cNvPicPr>
              <p:nvPr/>
            </p:nvPicPr>
            <p:blipFill rotWithShape="1">
              <a:blip r:embed="rId3">
                <a:duotone>
                  <a:schemeClr val="accent2">
                    <a:shade val="45000"/>
                    <a:satMod val="135000"/>
                  </a:schemeClr>
                  <a:prstClr val="white"/>
                </a:duotone>
              </a:blip>
              <a:srcRect l="-24822" t="-10593" r="-24822" b="-10593"/>
              <a:stretch/>
            </p:blipFill>
            <p:spPr>
              <a:xfrm>
                <a:off x="2139187" y="3388660"/>
                <a:ext cx="803450" cy="1096810"/>
              </a:xfrm>
              <a:prstGeom prst="rect">
                <a:avLst/>
              </a:prstGeom>
            </p:spPr>
          </p:pic>
          <p:sp>
            <p:nvSpPr>
              <p:cNvPr id="8" name="TextBox 7">
                <a:extLst>
                  <a:ext uri="{FF2B5EF4-FFF2-40B4-BE49-F238E27FC236}">
                    <a16:creationId xmlns:a16="http://schemas.microsoft.com/office/drawing/2014/main" id="{A6C85B43-4CEE-47FB-BA49-5700B5B066BD}"/>
                  </a:ext>
                </a:extLst>
              </p:cNvPr>
              <p:cNvSpPr txBox="1"/>
              <p:nvPr/>
            </p:nvSpPr>
            <p:spPr>
              <a:xfrm>
                <a:off x="2917373" y="3521566"/>
                <a:ext cx="3437436" cy="830997"/>
              </a:xfrm>
              <a:prstGeom prst="rect">
                <a:avLst/>
              </a:prstGeom>
              <a:noFill/>
            </p:spPr>
            <p:txBody>
              <a:bodyPr wrap="square" rtlCol="0">
                <a:spAutoFit/>
              </a:bodyPr>
              <a:lstStyle/>
              <a:p>
                <a:r>
                  <a:rPr lang="en-US" sz="2400" b="1" dirty="0">
                    <a:solidFill>
                      <a:srgbClr val="235983"/>
                    </a:solidFill>
                  </a:rPr>
                  <a:t>Request credentials</a:t>
                </a:r>
              </a:p>
              <a:p>
                <a:r>
                  <a:rPr lang="en-US" sz="2400" b="1" dirty="0">
                    <a:solidFill>
                      <a:srgbClr val="235983"/>
                    </a:solidFill>
                  </a:rPr>
                  <a:t>oc.lc/cdm19request</a:t>
                </a:r>
              </a:p>
            </p:txBody>
          </p:sp>
        </p:grpSp>
        <p:grpSp>
          <p:nvGrpSpPr>
            <p:cNvPr id="12" name="Group 11">
              <a:extLst>
                <a:ext uri="{FF2B5EF4-FFF2-40B4-BE49-F238E27FC236}">
                  <a16:creationId xmlns:a16="http://schemas.microsoft.com/office/drawing/2014/main" id="{14B789B2-D784-48C1-A164-70A7D5E10E6C}"/>
                </a:ext>
              </a:extLst>
            </p:cNvPr>
            <p:cNvGrpSpPr/>
            <p:nvPr/>
          </p:nvGrpSpPr>
          <p:grpSpPr>
            <a:xfrm>
              <a:off x="1880378" y="3311025"/>
              <a:ext cx="4097679" cy="985502"/>
              <a:chOff x="1880378" y="4913425"/>
              <a:chExt cx="4097679" cy="985502"/>
            </a:xfrm>
          </p:grpSpPr>
          <p:pic>
            <p:nvPicPr>
              <p:cNvPr id="10" name="Picture 9">
                <a:extLst>
                  <a:ext uri="{FF2B5EF4-FFF2-40B4-BE49-F238E27FC236}">
                    <a16:creationId xmlns:a16="http://schemas.microsoft.com/office/drawing/2014/main" id="{46D3AD4D-2914-4EF9-B938-9A5E2DAB41DF}"/>
                  </a:ext>
                </a:extLst>
              </p:cNvPr>
              <p:cNvPicPr>
                <a:picLocks noChangeAspect="1"/>
              </p:cNvPicPr>
              <p:nvPr/>
            </p:nvPicPr>
            <p:blipFill rotWithShape="1">
              <a:blip r:embed="rId4">
                <a:duotone>
                  <a:schemeClr val="accent3">
                    <a:shade val="45000"/>
                    <a:satMod val="135000"/>
                  </a:schemeClr>
                  <a:prstClr val="white"/>
                </a:duotone>
              </a:blip>
              <a:srcRect l="-14816" t="-16668" r="-14816" b="-16668"/>
              <a:stretch/>
            </p:blipFill>
            <p:spPr>
              <a:xfrm>
                <a:off x="1880378" y="4913425"/>
                <a:ext cx="1138904" cy="985502"/>
              </a:xfrm>
              <a:prstGeom prst="rect">
                <a:avLst/>
              </a:prstGeom>
            </p:spPr>
          </p:pic>
          <p:sp>
            <p:nvSpPr>
              <p:cNvPr id="11" name="TextBox 10">
                <a:extLst>
                  <a:ext uri="{FF2B5EF4-FFF2-40B4-BE49-F238E27FC236}">
                    <a16:creationId xmlns:a16="http://schemas.microsoft.com/office/drawing/2014/main" id="{F54AE772-14BE-4D07-B288-3EC30FD59ADB}"/>
                  </a:ext>
                </a:extLst>
              </p:cNvPr>
              <p:cNvSpPr txBox="1"/>
              <p:nvPr/>
            </p:nvSpPr>
            <p:spPr>
              <a:xfrm>
                <a:off x="2899678" y="4990677"/>
                <a:ext cx="3078379" cy="830997"/>
              </a:xfrm>
              <a:prstGeom prst="rect">
                <a:avLst/>
              </a:prstGeom>
              <a:noFill/>
            </p:spPr>
            <p:txBody>
              <a:bodyPr wrap="square" rtlCol="0">
                <a:spAutoFit/>
              </a:bodyPr>
              <a:lstStyle/>
              <a:p>
                <a:r>
                  <a:rPr lang="en-US" sz="2400" b="1" dirty="0">
                    <a:solidFill>
                      <a:srgbClr val="7C1355"/>
                    </a:solidFill>
                  </a:rPr>
                  <a:t>Subscribe to news &amp; discussions</a:t>
                </a:r>
              </a:p>
            </p:txBody>
          </p:sp>
        </p:grpSp>
        <p:grpSp>
          <p:nvGrpSpPr>
            <p:cNvPr id="15" name="Group 14">
              <a:extLst>
                <a:ext uri="{FF2B5EF4-FFF2-40B4-BE49-F238E27FC236}">
                  <a16:creationId xmlns:a16="http://schemas.microsoft.com/office/drawing/2014/main" id="{0D9F1824-140A-400D-A060-D5720B90F372}"/>
                </a:ext>
              </a:extLst>
            </p:cNvPr>
            <p:cNvGrpSpPr/>
            <p:nvPr/>
          </p:nvGrpSpPr>
          <p:grpSpPr>
            <a:xfrm>
              <a:off x="6874186" y="1826909"/>
              <a:ext cx="4377968" cy="897294"/>
              <a:chOff x="7119995" y="1826909"/>
              <a:chExt cx="4377968" cy="897294"/>
            </a:xfrm>
          </p:grpSpPr>
          <p:pic>
            <p:nvPicPr>
              <p:cNvPr id="13" name="Picture 12">
                <a:extLst>
                  <a:ext uri="{FF2B5EF4-FFF2-40B4-BE49-F238E27FC236}">
                    <a16:creationId xmlns:a16="http://schemas.microsoft.com/office/drawing/2014/main" id="{54B5D521-6A5F-42AF-904E-E881867C9744}"/>
                  </a:ext>
                </a:extLst>
              </p:cNvPr>
              <p:cNvPicPr>
                <a:picLocks noChangeAspect="1"/>
              </p:cNvPicPr>
              <p:nvPr/>
            </p:nvPicPr>
            <p:blipFill>
              <a:blip r:embed="rId5">
                <a:duotone>
                  <a:schemeClr val="accent4">
                    <a:shade val="45000"/>
                    <a:satMod val="135000"/>
                  </a:schemeClr>
                  <a:prstClr val="white"/>
                </a:duotone>
              </a:blip>
              <a:stretch>
                <a:fillRect/>
              </a:stretch>
            </p:blipFill>
            <p:spPr>
              <a:xfrm>
                <a:off x="7119995" y="1826909"/>
                <a:ext cx="865810" cy="897294"/>
              </a:xfrm>
              <a:prstGeom prst="rect">
                <a:avLst/>
              </a:prstGeom>
            </p:spPr>
          </p:pic>
          <p:sp>
            <p:nvSpPr>
              <p:cNvPr id="14" name="TextBox 13">
                <a:extLst>
                  <a:ext uri="{FF2B5EF4-FFF2-40B4-BE49-F238E27FC236}">
                    <a16:creationId xmlns:a16="http://schemas.microsoft.com/office/drawing/2014/main" id="{F8DB745E-54EA-4645-9DEF-FCF8B3251F25}"/>
                  </a:ext>
                </a:extLst>
              </p:cNvPr>
              <p:cNvSpPr txBox="1"/>
              <p:nvPr/>
            </p:nvSpPr>
            <p:spPr>
              <a:xfrm>
                <a:off x="8060527" y="1860057"/>
                <a:ext cx="3437436" cy="830997"/>
              </a:xfrm>
              <a:prstGeom prst="rect">
                <a:avLst/>
              </a:prstGeom>
              <a:noFill/>
            </p:spPr>
            <p:txBody>
              <a:bodyPr wrap="square" rtlCol="0">
                <a:spAutoFit/>
              </a:bodyPr>
              <a:lstStyle/>
              <a:p>
                <a:r>
                  <a:rPr lang="en-US" sz="2400" b="1" dirty="0">
                    <a:solidFill>
                      <a:srgbClr val="176E45"/>
                    </a:solidFill>
                  </a:rPr>
                  <a:t>Sign in and complete your profile</a:t>
                </a:r>
              </a:p>
            </p:txBody>
          </p:sp>
        </p:grpSp>
        <p:grpSp>
          <p:nvGrpSpPr>
            <p:cNvPr id="27" name="Group 26">
              <a:extLst>
                <a:ext uri="{FF2B5EF4-FFF2-40B4-BE49-F238E27FC236}">
                  <a16:creationId xmlns:a16="http://schemas.microsoft.com/office/drawing/2014/main" id="{B6D7A45A-C558-45C6-9854-88FC69AF0EDB}"/>
                </a:ext>
              </a:extLst>
            </p:cNvPr>
            <p:cNvGrpSpPr/>
            <p:nvPr/>
          </p:nvGrpSpPr>
          <p:grpSpPr>
            <a:xfrm>
              <a:off x="6842599" y="3382361"/>
              <a:ext cx="4409555" cy="830997"/>
              <a:chOff x="6842599" y="3382361"/>
              <a:chExt cx="4409555" cy="830997"/>
            </a:xfrm>
          </p:grpSpPr>
          <p:pic>
            <p:nvPicPr>
              <p:cNvPr id="16" name="Picture 15">
                <a:extLst>
                  <a:ext uri="{FF2B5EF4-FFF2-40B4-BE49-F238E27FC236}">
                    <a16:creationId xmlns:a16="http://schemas.microsoft.com/office/drawing/2014/main" id="{0C87C9A1-8DAD-40A0-A088-11DD0F9883EE}"/>
                  </a:ext>
                </a:extLst>
              </p:cNvPr>
              <p:cNvPicPr>
                <a:picLocks noChangeAspect="1"/>
              </p:cNvPicPr>
              <p:nvPr/>
            </p:nvPicPr>
            <p:blipFill rotWithShape="1">
              <a:blip r:embed="rId6">
                <a:duotone>
                  <a:schemeClr val="accent1">
                    <a:shade val="45000"/>
                    <a:satMod val="135000"/>
                  </a:schemeClr>
                  <a:prstClr val="white"/>
                </a:duotone>
              </a:blip>
              <a:srcRect l="-16615" t="-8437" r="-16615" b="-8437"/>
              <a:stretch/>
            </p:blipFill>
            <p:spPr>
              <a:xfrm>
                <a:off x="6842599" y="3412602"/>
                <a:ext cx="928984" cy="782346"/>
              </a:xfrm>
              <a:prstGeom prst="rect">
                <a:avLst/>
              </a:prstGeom>
            </p:spPr>
          </p:pic>
          <p:sp>
            <p:nvSpPr>
              <p:cNvPr id="17" name="TextBox 16">
                <a:extLst>
                  <a:ext uri="{FF2B5EF4-FFF2-40B4-BE49-F238E27FC236}">
                    <a16:creationId xmlns:a16="http://schemas.microsoft.com/office/drawing/2014/main" id="{736AC439-AB3F-4DC3-AA00-8E5F71A95449}"/>
                  </a:ext>
                </a:extLst>
              </p:cNvPr>
              <p:cNvSpPr txBox="1"/>
              <p:nvPr/>
            </p:nvSpPr>
            <p:spPr>
              <a:xfrm>
                <a:off x="7814718" y="3382361"/>
                <a:ext cx="3437436" cy="830997"/>
              </a:xfrm>
              <a:prstGeom prst="rect">
                <a:avLst/>
              </a:prstGeom>
              <a:noFill/>
            </p:spPr>
            <p:txBody>
              <a:bodyPr wrap="square" rtlCol="0">
                <a:spAutoFit/>
              </a:bodyPr>
              <a:lstStyle/>
              <a:p>
                <a:r>
                  <a:rPr lang="en-US" sz="2400" b="1" dirty="0">
                    <a:solidFill>
                      <a:srgbClr val="0097C0"/>
                    </a:solidFill>
                  </a:rPr>
                  <a:t>Start or respond to a discussion thread</a:t>
                </a:r>
              </a:p>
            </p:txBody>
          </p:sp>
        </p:grpSp>
        <p:grpSp>
          <p:nvGrpSpPr>
            <p:cNvPr id="20" name="Group 19">
              <a:extLst>
                <a:ext uri="{FF2B5EF4-FFF2-40B4-BE49-F238E27FC236}">
                  <a16:creationId xmlns:a16="http://schemas.microsoft.com/office/drawing/2014/main" id="{A83ADD5E-E3C0-4601-BC38-651153DF3995}"/>
                </a:ext>
              </a:extLst>
            </p:cNvPr>
            <p:cNvGrpSpPr/>
            <p:nvPr/>
          </p:nvGrpSpPr>
          <p:grpSpPr>
            <a:xfrm>
              <a:off x="1880378" y="4858623"/>
              <a:ext cx="4097679" cy="882104"/>
              <a:chOff x="1880378" y="4858623"/>
              <a:chExt cx="4097679" cy="882104"/>
            </a:xfrm>
          </p:grpSpPr>
          <p:pic>
            <p:nvPicPr>
              <p:cNvPr id="18" name="Picture 17">
                <a:extLst>
                  <a:ext uri="{FF2B5EF4-FFF2-40B4-BE49-F238E27FC236}">
                    <a16:creationId xmlns:a16="http://schemas.microsoft.com/office/drawing/2014/main" id="{2106D4DC-84C2-482C-9550-72D749CE5A7B}"/>
                  </a:ext>
                </a:extLst>
              </p:cNvPr>
              <p:cNvPicPr>
                <a:picLocks noChangeAspect="1"/>
              </p:cNvPicPr>
              <p:nvPr/>
            </p:nvPicPr>
            <p:blipFill>
              <a:blip r:embed="rId7">
                <a:duotone>
                  <a:schemeClr val="accent5">
                    <a:shade val="45000"/>
                    <a:satMod val="135000"/>
                  </a:schemeClr>
                  <a:prstClr val="white"/>
                </a:duotone>
              </a:blip>
              <a:stretch>
                <a:fillRect/>
              </a:stretch>
            </p:blipFill>
            <p:spPr>
              <a:xfrm>
                <a:off x="1880378" y="4916497"/>
                <a:ext cx="880110" cy="824230"/>
              </a:xfrm>
              <a:prstGeom prst="rect">
                <a:avLst/>
              </a:prstGeom>
            </p:spPr>
          </p:pic>
          <p:sp>
            <p:nvSpPr>
              <p:cNvPr id="19" name="TextBox 18">
                <a:extLst>
                  <a:ext uri="{FF2B5EF4-FFF2-40B4-BE49-F238E27FC236}">
                    <a16:creationId xmlns:a16="http://schemas.microsoft.com/office/drawing/2014/main" id="{96F443B8-A7A5-4E56-86AD-21CE7B47D716}"/>
                  </a:ext>
                </a:extLst>
              </p:cNvPr>
              <p:cNvSpPr txBox="1"/>
              <p:nvPr/>
            </p:nvSpPr>
            <p:spPr>
              <a:xfrm>
                <a:off x="2899678" y="4858623"/>
                <a:ext cx="3078379" cy="830997"/>
              </a:xfrm>
              <a:prstGeom prst="rect">
                <a:avLst/>
              </a:prstGeom>
              <a:noFill/>
            </p:spPr>
            <p:txBody>
              <a:bodyPr wrap="square" rtlCol="0">
                <a:spAutoFit/>
              </a:bodyPr>
              <a:lstStyle/>
              <a:p>
                <a:r>
                  <a:rPr lang="en-US" sz="2400" b="1" dirty="0">
                    <a:solidFill>
                      <a:srgbClr val="BF5910"/>
                    </a:solidFill>
                  </a:rPr>
                  <a:t>Connect with peers at virtual events</a:t>
                </a:r>
              </a:p>
            </p:txBody>
          </p:sp>
        </p:grpSp>
        <p:grpSp>
          <p:nvGrpSpPr>
            <p:cNvPr id="26" name="Group 25">
              <a:extLst>
                <a:ext uri="{FF2B5EF4-FFF2-40B4-BE49-F238E27FC236}">
                  <a16:creationId xmlns:a16="http://schemas.microsoft.com/office/drawing/2014/main" id="{E9A30B2A-AF4C-43F8-BC44-C734DA636E0B}"/>
                </a:ext>
              </a:extLst>
            </p:cNvPr>
            <p:cNvGrpSpPr/>
            <p:nvPr/>
          </p:nvGrpSpPr>
          <p:grpSpPr>
            <a:xfrm>
              <a:off x="6874186" y="4816921"/>
              <a:ext cx="4377968" cy="914400"/>
              <a:chOff x="6874186" y="4816921"/>
              <a:chExt cx="4377968" cy="914400"/>
            </a:xfrm>
          </p:grpSpPr>
          <p:pic>
            <p:nvPicPr>
              <p:cNvPr id="24" name="Graphic 23" descr="Lightbulb">
                <a:extLst>
                  <a:ext uri="{FF2B5EF4-FFF2-40B4-BE49-F238E27FC236}">
                    <a16:creationId xmlns:a16="http://schemas.microsoft.com/office/drawing/2014/main" id="{D8C01E94-C634-4723-B718-CA49AADB1C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74186" y="4816921"/>
                <a:ext cx="914400" cy="914400"/>
              </a:xfrm>
              <a:prstGeom prst="rect">
                <a:avLst/>
              </a:prstGeom>
            </p:spPr>
          </p:pic>
          <p:sp>
            <p:nvSpPr>
              <p:cNvPr id="25" name="TextBox 24">
                <a:extLst>
                  <a:ext uri="{FF2B5EF4-FFF2-40B4-BE49-F238E27FC236}">
                    <a16:creationId xmlns:a16="http://schemas.microsoft.com/office/drawing/2014/main" id="{38642867-A4DF-4E63-972F-DAAD94F96A58}"/>
                  </a:ext>
                </a:extLst>
              </p:cNvPr>
              <p:cNvSpPr txBox="1"/>
              <p:nvPr/>
            </p:nvSpPr>
            <p:spPr>
              <a:xfrm>
                <a:off x="7814718" y="4858623"/>
                <a:ext cx="3437436" cy="830997"/>
              </a:xfrm>
              <a:prstGeom prst="rect">
                <a:avLst/>
              </a:prstGeom>
              <a:noFill/>
            </p:spPr>
            <p:txBody>
              <a:bodyPr wrap="square" rtlCol="0">
                <a:spAutoFit/>
              </a:bodyPr>
              <a:lstStyle/>
              <a:p>
                <a:r>
                  <a:rPr lang="en-US" sz="2400" b="1" dirty="0">
                    <a:solidFill>
                      <a:schemeClr val="accent6"/>
                    </a:solidFill>
                  </a:rPr>
                  <a:t>Submit and rate ideas for product features</a:t>
                </a:r>
              </a:p>
            </p:txBody>
          </p:sp>
        </p:grpSp>
      </p:grpSp>
    </p:spTree>
    <p:extLst>
      <p:ext uri="{BB962C8B-B14F-4D97-AF65-F5344CB8AC3E}">
        <p14:creationId xmlns:p14="http://schemas.microsoft.com/office/powerpoint/2010/main" val="148114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8833C-90BF-4DA2-BB93-B06EE9A359E0}"/>
              </a:ext>
            </a:extLst>
          </p:cNvPr>
          <p:cNvSpPr>
            <a:spLocks noGrp="1"/>
          </p:cNvSpPr>
          <p:nvPr>
            <p:ph type="body" sz="quarter" idx="13"/>
          </p:nvPr>
        </p:nvSpPr>
        <p:spPr/>
        <p:txBody>
          <a:bodyPr anchor="t">
            <a:normAutofit/>
          </a:bodyPr>
          <a:lstStyle/>
          <a:p>
            <a:r>
              <a:rPr lang="en-US" sz="3600" dirty="0"/>
              <a:t>1: </a:t>
            </a:r>
            <a:r>
              <a:rPr lang="en-US" sz="3600" dirty="0" err="1"/>
              <a:t>CONTENTdm</a:t>
            </a:r>
            <a:r>
              <a:rPr lang="en-US" sz="3600" dirty="0"/>
              <a:t> metadata can be harvested</a:t>
            </a:r>
          </a:p>
        </p:txBody>
      </p:sp>
      <p:sp>
        <p:nvSpPr>
          <p:cNvPr id="11" name="Text Placeholder 10">
            <a:extLst>
              <a:ext uri="{FF2B5EF4-FFF2-40B4-BE49-F238E27FC236}">
                <a16:creationId xmlns:a16="http://schemas.microsoft.com/office/drawing/2014/main" id="{D516A26D-D212-4CB6-9C6E-A5082ABE1B4F}"/>
              </a:ext>
            </a:extLst>
          </p:cNvPr>
          <p:cNvSpPr>
            <a:spLocks noGrp="1"/>
          </p:cNvSpPr>
          <p:nvPr>
            <p:ph type="body" sz="quarter" idx="14"/>
          </p:nvPr>
        </p:nvSpPr>
        <p:spPr/>
        <p:txBody>
          <a:bodyPr/>
          <a:lstStyle/>
          <a:p>
            <a:pPr marL="0" indent="0">
              <a:buNone/>
            </a:pPr>
            <a:r>
              <a:rPr lang="en-US" b="1" dirty="0"/>
              <a:t>True</a:t>
            </a:r>
          </a:p>
          <a:p>
            <a:r>
              <a:rPr lang="en-US" sz="2667" dirty="0" err="1"/>
              <a:t>CONTENTdm</a:t>
            </a:r>
            <a:r>
              <a:rPr lang="en-US" sz="2667" dirty="0"/>
              <a:t> metadata was extracted from 13 </a:t>
            </a:r>
            <a:r>
              <a:rPr lang="en-US" sz="2667"/>
              <a:t>million </a:t>
            </a:r>
            <a:r>
              <a:rPr lang="en-US" sz="2667" dirty="0"/>
              <a:t>items</a:t>
            </a:r>
            <a:endParaRPr lang="en-US" sz="2667" dirty="0">
              <a:cs typeface="Calibri"/>
            </a:endParaRPr>
          </a:p>
          <a:p>
            <a:r>
              <a:rPr lang="en-US" sz="2667" dirty="0"/>
              <a:t>All string metadata was indexed as keywords</a:t>
            </a:r>
            <a:endParaRPr lang="en-US" sz="2667" dirty="0">
              <a:cs typeface="Calibri"/>
            </a:endParaRPr>
          </a:p>
          <a:p>
            <a:endParaRPr lang="en-US" dirty="0"/>
          </a:p>
        </p:txBody>
      </p:sp>
    </p:spTree>
    <p:extLst>
      <p:ext uri="{BB962C8B-B14F-4D97-AF65-F5344CB8AC3E}">
        <p14:creationId xmlns:p14="http://schemas.microsoft.com/office/powerpoint/2010/main" val="3810520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8833C-90BF-4DA2-BB93-B06EE9A359E0}"/>
              </a:ext>
            </a:extLst>
          </p:cNvPr>
          <p:cNvSpPr>
            <a:spLocks noGrp="1"/>
          </p:cNvSpPr>
          <p:nvPr>
            <p:ph type="body" sz="quarter" idx="13"/>
          </p:nvPr>
        </p:nvSpPr>
        <p:spPr/>
        <p:txBody>
          <a:bodyPr anchor="t">
            <a:normAutofit/>
          </a:bodyPr>
          <a:lstStyle/>
          <a:p>
            <a:r>
              <a:rPr lang="en-US" sz="3600" dirty="0"/>
              <a:t>1: </a:t>
            </a:r>
            <a:r>
              <a:rPr lang="en-US" sz="3600" dirty="0" err="1"/>
              <a:t>CONTENTdm</a:t>
            </a:r>
            <a:r>
              <a:rPr lang="en-US" sz="3600" dirty="0"/>
              <a:t> metadata can be harvested</a:t>
            </a:r>
            <a:endParaRPr lang="en-US" sz="3600" dirty="0">
              <a:solidFill>
                <a:schemeClr val="accent2"/>
              </a:solidFill>
            </a:endParaRPr>
          </a:p>
          <a:p>
            <a:endParaRPr lang="en-US" sz="3600" dirty="0"/>
          </a:p>
        </p:txBody>
      </p:sp>
      <p:sp>
        <p:nvSpPr>
          <p:cNvPr id="11" name="Text Placeholder 10">
            <a:extLst>
              <a:ext uri="{FF2B5EF4-FFF2-40B4-BE49-F238E27FC236}">
                <a16:creationId xmlns:a16="http://schemas.microsoft.com/office/drawing/2014/main" id="{D516A26D-D212-4CB6-9C6E-A5082ABE1B4F}"/>
              </a:ext>
            </a:extLst>
          </p:cNvPr>
          <p:cNvSpPr>
            <a:spLocks noGrp="1"/>
          </p:cNvSpPr>
          <p:nvPr>
            <p:ph type="body" sz="quarter" idx="14"/>
          </p:nvPr>
        </p:nvSpPr>
        <p:spPr/>
        <p:txBody>
          <a:bodyPr/>
          <a:lstStyle/>
          <a:p>
            <a:pPr marL="0" indent="0">
              <a:buNone/>
            </a:pPr>
            <a:r>
              <a:rPr lang="en-US" b="1">
                <a:solidFill>
                  <a:srgbClr val="C00000"/>
                </a:solidFill>
              </a:rPr>
              <a:t>However …</a:t>
            </a:r>
            <a:endParaRPr lang="en-US" b="1">
              <a:solidFill>
                <a:srgbClr val="C00000"/>
              </a:solidFill>
              <a:cs typeface="Calibri"/>
            </a:endParaRPr>
          </a:p>
          <a:p>
            <a:r>
              <a:rPr lang="en-US" sz="2667">
                <a:solidFill>
                  <a:srgbClr val="C00000"/>
                </a:solidFill>
              </a:rPr>
              <a:t>Metadata is based on locally defined fields</a:t>
            </a:r>
          </a:p>
          <a:p>
            <a:r>
              <a:rPr lang="en-US" sz="2667">
                <a:solidFill>
                  <a:srgbClr val="C00000"/>
                </a:solidFill>
              </a:rPr>
              <a:t>Metadata sometimes describes the physical object, sometimes the digital object, sometimes the technical details of the digital object … no way to easily differentiate those 3 modes.</a:t>
            </a:r>
            <a:endParaRPr lang="en-US" sz="2667">
              <a:solidFill>
                <a:srgbClr val="C00000"/>
              </a:solidFill>
              <a:cs typeface="Calibri"/>
            </a:endParaRPr>
          </a:p>
          <a:p>
            <a:endParaRPr lang="en-US"/>
          </a:p>
          <a:p>
            <a:endParaRPr lang="en-US"/>
          </a:p>
        </p:txBody>
      </p:sp>
    </p:spTree>
    <p:extLst>
      <p:ext uri="{BB962C8B-B14F-4D97-AF65-F5344CB8AC3E}">
        <p14:creationId xmlns:p14="http://schemas.microsoft.com/office/powerpoint/2010/main" val="1915029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8833C-90BF-4DA2-BB93-B06EE9A359E0}"/>
              </a:ext>
            </a:extLst>
          </p:cNvPr>
          <p:cNvSpPr>
            <a:spLocks noGrp="1"/>
          </p:cNvSpPr>
          <p:nvPr>
            <p:ph type="body" sz="quarter" idx="13"/>
          </p:nvPr>
        </p:nvSpPr>
        <p:spPr>
          <a:xfrm>
            <a:off x="454382" y="457739"/>
            <a:ext cx="11483106" cy="915256"/>
          </a:xfrm>
        </p:spPr>
        <p:txBody>
          <a:bodyPr vert="horz" anchor="t">
            <a:noAutofit/>
          </a:bodyPr>
          <a:lstStyle/>
          <a:p>
            <a:r>
              <a:rPr lang="en-US" sz="3600" dirty="0"/>
              <a:t>2: </a:t>
            </a:r>
            <a:r>
              <a:rPr lang="en-US" sz="3600" dirty="0" err="1"/>
              <a:t>CONTENTdm</a:t>
            </a:r>
            <a:r>
              <a:rPr lang="en-US" sz="3600" dirty="0"/>
              <a:t> discovery is enhanced by aggregation</a:t>
            </a:r>
            <a:endParaRPr lang="en-US" sz="3600" dirty="0">
              <a:solidFill>
                <a:schemeClr val="accent2"/>
              </a:solidFill>
              <a:cs typeface="Arial"/>
            </a:endParaRPr>
          </a:p>
          <a:p>
            <a:endParaRPr lang="en-US" sz="3600"/>
          </a:p>
        </p:txBody>
      </p:sp>
      <p:sp>
        <p:nvSpPr>
          <p:cNvPr id="11" name="Text Placeholder 10">
            <a:extLst>
              <a:ext uri="{FF2B5EF4-FFF2-40B4-BE49-F238E27FC236}">
                <a16:creationId xmlns:a16="http://schemas.microsoft.com/office/drawing/2014/main" id="{D516A26D-D212-4CB6-9C6E-A5082ABE1B4F}"/>
              </a:ext>
            </a:extLst>
          </p:cNvPr>
          <p:cNvSpPr>
            <a:spLocks noGrp="1"/>
          </p:cNvSpPr>
          <p:nvPr>
            <p:ph type="body" sz="quarter" idx="14"/>
          </p:nvPr>
        </p:nvSpPr>
        <p:spPr>
          <a:xfrm>
            <a:off x="455084" y="1812445"/>
            <a:ext cx="11252200" cy="4423833"/>
          </a:xfrm>
        </p:spPr>
        <p:txBody>
          <a:bodyPr/>
          <a:lstStyle/>
          <a:p>
            <a:pPr marL="0" indent="0">
              <a:buNone/>
            </a:pPr>
            <a:r>
              <a:rPr lang="en-US" b="1"/>
              <a:t>True</a:t>
            </a:r>
          </a:p>
          <a:p>
            <a:r>
              <a:rPr lang="en-US" sz="2667"/>
              <a:t>An aggregated index across hosted collections provides one-stop-searching by keywords, something we haven’t seen before for </a:t>
            </a:r>
            <a:r>
              <a:rPr lang="en-US" sz="2667" err="1"/>
              <a:t>CONTENTdm</a:t>
            </a:r>
            <a:r>
              <a:rPr lang="en-US" sz="2667"/>
              <a:t>.</a:t>
            </a:r>
          </a:p>
          <a:p>
            <a:r>
              <a:rPr lang="en-US" sz="2667"/>
              <a:t>We’re finding unexpected things in unexpected places.</a:t>
            </a:r>
          </a:p>
        </p:txBody>
      </p:sp>
    </p:spTree>
    <p:extLst>
      <p:ext uri="{BB962C8B-B14F-4D97-AF65-F5344CB8AC3E}">
        <p14:creationId xmlns:p14="http://schemas.microsoft.com/office/powerpoint/2010/main" val="2644865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8833C-90BF-4DA2-BB93-B06EE9A359E0}"/>
              </a:ext>
            </a:extLst>
          </p:cNvPr>
          <p:cNvSpPr>
            <a:spLocks noGrp="1"/>
          </p:cNvSpPr>
          <p:nvPr>
            <p:ph type="body" sz="quarter" idx="13"/>
          </p:nvPr>
        </p:nvSpPr>
        <p:spPr>
          <a:xfrm>
            <a:off x="454382" y="457739"/>
            <a:ext cx="10455561" cy="915256"/>
          </a:xfrm>
        </p:spPr>
        <p:txBody>
          <a:bodyPr anchor="t">
            <a:normAutofit fontScale="92500" lnSpcReduction="20000"/>
          </a:bodyPr>
          <a:lstStyle/>
          <a:p>
            <a:r>
              <a:rPr lang="en-US" sz="3600"/>
              <a:t>2: </a:t>
            </a:r>
            <a:r>
              <a:rPr lang="en-US" sz="3600" err="1"/>
              <a:t>CONTENTdm</a:t>
            </a:r>
            <a:r>
              <a:rPr lang="en-US" sz="3600"/>
              <a:t> discovery is enhanced by aggregation</a:t>
            </a:r>
            <a:endParaRPr lang="en-US" sz="3600">
              <a:solidFill>
                <a:schemeClr val="accent2"/>
              </a:solidFill>
            </a:endParaRPr>
          </a:p>
          <a:p>
            <a:endParaRPr lang="en-US" sz="3600"/>
          </a:p>
        </p:txBody>
      </p:sp>
      <p:sp>
        <p:nvSpPr>
          <p:cNvPr id="11" name="Text Placeholder 10">
            <a:extLst>
              <a:ext uri="{FF2B5EF4-FFF2-40B4-BE49-F238E27FC236}">
                <a16:creationId xmlns:a16="http://schemas.microsoft.com/office/drawing/2014/main" id="{D516A26D-D212-4CB6-9C6E-A5082ABE1B4F}"/>
              </a:ext>
            </a:extLst>
          </p:cNvPr>
          <p:cNvSpPr>
            <a:spLocks noGrp="1"/>
          </p:cNvSpPr>
          <p:nvPr>
            <p:ph type="body" sz="quarter" idx="14"/>
          </p:nvPr>
        </p:nvSpPr>
        <p:spPr>
          <a:xfrm>
            <a:off x="455084" y="1546900"/>
            <a:ext cx="11252200" cy="4423833"/>
          </a:xfrm>
        </p:spPr>
        <p:txBody>
          <a:bodyPr/>
          <a:lstStyle/>
          <a:p>
            <a:pPr marL="0" indent="0">
              <a:buNone/>
            </a:pPr>
            <a:r>
              <a:rPr lang="en-US" b="1">
                <a:solidFill>
                  <a:srgbClr val="C00000"/>
                </a:solidFill>
              </a:rPr>
              <a:t>However …</a:t>
            </a:r>
          </a:p>
          <a:p>
            <a:r>
              <a:rPr lang="en-US" sz="2667">
                <a:solidFill>
                  <a:srgbClr val="C00000"/>
                </a:solidFill>
              </a:rPr>
              <a:t>When viewed across all hosted institutions and collections, </a:t>
            </a:r>
            <a:r>
              <a:rPr lang="en-US" sz="2667" err="1">
                <a:solidFill>
                  <a:srgbClr val="C00000"/>
                </a:solidFill>
              </a:rPr>
              <a:t>CONTENTdm</a:t>
            </a:r>
            <a:r>
              <a:rPr lang="en-US" sz="2667">
                <a:solidFill>
                  <a:srgbClr val="C00000"/>
                </a:solidFill>
              </a:rPr>
              <a:t> metadata can appear inconsistent and unpredictable.</a:t>
            </a:r>
          </a:p>
          <a:p>
            <a:r>
              <a:rPr lang="en-US" sz="2667">
                <a:solidFill>
                  <a:srgbClr val="C00000"/>
                </a:solidFill>
              </a:rPr>
              <a:t>Discovery expectations shaped by </a:t>
            </a:r>
            <a:r>
              <a:rPr lang="en-US" sz="2667" err="1">
                <a:solidFill>
                  <a:srgbClr val="C00000"/>
                </a:solidFill>
              </a:rPr>
              <a:t>Europeana</a:t>
            </a:r>
            <a:r>
              <a:rPr lang="en-US" sz="2667">
                <a:solidFill>
                  <a:srgbClr val="C00000"/>
                </a:solidFill>
              </a:rPr>
              <a:t> and DPLA in our domain, and by Amazon et al in the wider world, cannot be met given how </a:t>
            </a:r>
            <a:r>
              <a:rPr lang="en-US" sz="2667" err="1">
                <a:solidFill>
                  <a:srgbClr val="C00000"/>
                </a:solidFill>
              </a:rPr>
              <a:t>CONTENTdm</a:t>
            </a:r>
            <a:r>
              <a:rPr lang="en-US" sz="2667">
                <a:solidFill>
                  <a:srgbClr val="C00000"/>
                </a:solidFill>
              </a:rPr>
              <a:t> descriptive metadata is currently created.</a:t>
            </a:r>
          </a:p>
          <a:p>
            <a:endParaRPr lang="en-US"/>
          </a:p>
        </p:txBody>
      </p:sp>
    </p:spTree>
    <p:extLst>
      <p:ext uri="{BB962C8B-B14F-4D97-AF65-F5344CB8AC3E}">
        <p14:creationId xmlns:p14="http://schemas.microsoft.com/office/powerpoint/2010/main" val="1278671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creenshot of IIIF Explorer search results">
            <a:extLst>
              <a:ext uri="{FF2B5EF4-FFF2-40B4-BE49-F238E27FC236}">
                <a16:creationId xmlns:a16="http://schemas.microsoft.com/office/drawing/2014/main" id="{D70A0EA0-1950-7C4A-8C9D-A788AB783140}"/>
              </a:ext>
            </a:extLst>
          </p:cNvPr>
          <p:cNvPicPr>
            <a:picLocks noChangeAspect="1"/>
          </p:cNvPicPr>
          <p:nvPr/>
        </p:nvPicPr>
        <p:blipFill>
          <a:blip r:embed="rId3"/>
          <a:stretch>
            <a:fillRect/>
          </a:stretch>
        </p:blipFill>
        <p:spPr>
          <a:xfrm>
            <a:off x="1020110" y="0"/>
            <a:ext cx="9581631" cy="600626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4AEABA6-205B-9B4F-B226-1F6093A7A552}"/>
              </a:ext>
            </a:extLst>
          </p:cNvPr>
          <p:cNvSpPr txBox="1"/>
          <p:nvPr/>
        </p:nvSpPr>
        <p:spPr>
          <a:xfrm>
            <a:off x="-1064565" y="6006269"/>
            <a:ext cx="13750977" cy="666786"/>
          </a:xfrm>
          <a:prstGeom prst="rect">
            <a:avLst/>
          </a:prstGeom>
          <a:noFill/>
        </p:spPr>
        <p:txBody>
          <a:bodyPr wrap="square" rtlCol="0">
            <a:spAutoFit/>
          </a:bodyPr>
          <a:lstStyle/>
          <a:p>
            <a:pPr algn="ctr"/>
            <a:r>
              <a:rPr lang="en-US" sz="3733">
                <a:hlinkClick r:id="rId4"/>
              </a:rPr>
              <a:t>https://researchworks.oclc.org/iiif-explorer/</a:t>
            </a:r>
            <a:endParaRPr lang="en-US" sz="3733"/>
          </a:p>
        </p:txBody>
      </p:sp>
    </p:spTree>
    <p:extLst>
      <p:ext uri="{BB962C8B-B14F-4D97-AF65-F5344CB8AC3E}">
        <p14:creationId xmlns:p14="http://schemas.microsoft.com/office/powerpoint/2010/main" val="3467925741"/>
      </p:ext>
    </p:extLst>
  </p:cSld>
  <p:clrMapOvr>
    <a:masterClrMapping/>
  </p:clrMapOvr>
</p:sld>
</file>

<file path=ppt/theme/theme1.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e1e867eb-0ccf-46b3-a8be-678a344b568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F6D00657E053494ABB105DCDC4AF5A74" ma:contentTypeVersion="62" ma:contentTypeDescription="Create a new document." ma:contentTypeScope="" ma:versionID="beaf9265c161196e14459ab027b0a066">
  <xsd:schema xmlns:xsd="http://www.w3.org/2001/XMLSchema" xmlns:xs="http://www.w3.org/2001/XMLSchema" xmlns:p="http://schemas.microsoft.com/office/2006/metadata/properties" xmlns:ns3="538b9574-198c-46af-af8f-f91a56efbc80" xmlns:ns4="67b9a64f-102e-4cd5-889a-5556d79fa531" targetNamespace="http://schemas.microsoft.com/office/2006/metadata/properties" ma:root="true" ma:fieldsID="548119b262c0fa2d5d4ce6717b328057" ns3:_="" ns4:_="">
    <xsd:import namespace="538b9574-198c-46af-af8f-f91a56efbc80"/>
    <xsd:import namespace="67b9a64f-102e-4cd5-889a-5556d79fa53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8b9574-198c-46af-af8f-f91a56efbc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b9a64f-102e-4cd5-889a-5556d79fa53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DB2B606-80A2-4C4F-9A6C-E8CB0AB1B3AA}">
  <ds:schemaRefs>
    <ds:schemaRef ds:uri="http://schemas.microsoft.com/sharepoint/v3/contenttype/forms"/>
  </ds:schemaRefs>
</ds:datastoreItem>
</file>

<file path=customXml/itemProps2.xml><?xml version="1.0" encoding="utf-8"?>
<ds:datastoreItem xmlns:ds="http://schemas.openxmlformats.org/officeDocument/2006/customXml" ds:itemID="{E0969A86-DF09-4AB8-956C-9A0D62FFEE09}">
  <ds:schemaRefs>
    <ds:schemaRef ds:uri="Microsoft.SharePoint.Taxonomy.ContentTypeSync"/>
  </ds:schemaRefs>
</ds:datastoreItem>
</file>

<file path=customXml/itemProps3.xml><?xml version="1.0" encoding="utf-8"?>
<ds:datastoreItem xmlns:ds="http://schemas.openxmlformats.org/officeDocument/2006/customXml" ds:itemID="{54D8522C-8DEE-4C15-AD20-21AFB4B5EF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8b9574-198c-46af-af8f-f91a56efbc80"/>
    <ds:schemaRef ds:uri="67b9a64f-102e-4cd5-889a-5556d79fa5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999685E-121C-4C5E-8306-AC1FDA709C3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OCLC_PowerPoint_Template_16x9_V3</Template>
  <TotalTime>1663</TotalTime>
  <Words>3787</Words>
  <Application>Microsoft Macintosh PowerPoint</Application>
  <PresentationFormat>Widescreen</PresentationFormat>
  <Paragraphs>352</Paragraphs>
  <Slides>43</Slides>
  <Notes>28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43</vt:i4>
      </vt:variant>
    </vt:vector>
  </HeadingPairs>
  <TitlesOfParts>
    <vt:vector size="48" baseType="lpstr">
      <vt:lpstr>Arial</vt:lpstr>
      <vt:lpstr>Calibri</vt:lpstr>
      <vt:lpstr>Times New Roman</vt:lpstr>
      <vt:lpstr>Confidential</vt:lpstr>
      <vt:lpstr>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OCLC Researh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CONTENTdm Linked Data Pilot Project</dc:title>
  <dc:subject/>
  <dc:creator>Jeff Mixter, Bruce Washburn</dc:creator>
  <cp:keywords>CONTENTdm, Linked Data </cp:keywords>
  <dc:description/>
  <cp:lastModifiedBy>Shipengrover,JD</cp:lastModifiedBy>
  <cp:revision>36</cp:revision>
  <dcterms:created xsi:type="dcterms:W3CDTF">2013-07-15T20:26:40Z</dcterms:created>
  <dcterms:modified xsi:type="dcterms:W3CDTF">2019-09-19T14:24:43Z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0x010100F6D00657E053494ABB105DCDC4AF5A74</vt:lpwstr>
  </property>
</Properties>
</file>