
<file path=[Content_Types].xml><?xml version="1.0" encoding="utf-8"?>
<Types xmlns="http://schemas.openxmlformats.org/package/2006/content-types">
  <Default Extension="(null)" ContentType="image/x-emf"/>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61" r:id="rId2"/>
  </p:sldMasterIdLst>
  <p:notesMasterIdLst>
    <p:notesMasterId r:id="rId41"/>
  </p:notesMasterIdLst>
  <p:sldIdLst>
    <p:sldId id="294" r:id="rId3"/>
    <p:sldId id="353" r:id="rId4"/>
    <p:sldId id="571" r:id="rId5"/>
    <p:sldId id="291"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Lora"/>
      <p:regular r:id="rId46"/>
      <p:bold r:id="rId47"/>
      <p:italic r:id="rId48"/>
      <p:boldItalic r:id="rId49"/>
    </p:embeddedFont>
    <p:embeddedFont>
      <p:font typeface="Quattrocento Sans"/>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2"/>
    <p:restoredTop sz="81471"/>
  </p:normalViewPr>
  <p:slideViewPr>
    <p:cSldViewPr snapToGrid="0" snapToObjects="1">
      <p:cViewPr varScale="1">
        <p:scale>
          <a:sx n="71" d="100"/>
          <a:sy n="71" d="100"/>
        </p:scale>
        <p:origin x="11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783FD2D-386B-B945-B879-20EDCDEED3C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65448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56d97737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56d97737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Heather</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Heather</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bd3aab9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bd3aab9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Heather</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Heather</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bd9ec484c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bd9ec484c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bd9ec484c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6bd9ec484c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56d97737c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56d97737c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Heather</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56d97737c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56d97737c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Heather</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56d9773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56d9773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bd9ec484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bd9ec484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OCLC Research has a long history of work in the area of archives, special, and distinctive collections in research libraries. We work in special collections because they are an important sight of knowledge creation, made possible by library’s commitment to the stewardship of their distinctive collections. The unique nature of material in special collections can make scaling a challenge, and we work to identify areas of common need and patterns of innovation to help libraries scale learning and expertise with these collections. </a:t>
            </a:r>
          </a:p>
          <a:p>
            <a:pPr marL="228600" indent="0">
              <a:buFont typeface="Arial" panose="020B0604020202020204" pitchFamily="34" charset="0"/>
              <a:buNone/>
            </a:pPr>
            <a:endParaRPr lang="en-US" dirty="0"/>
          </a:p>
          <a:p>
            <a:pPr marL="228600" indent="0">
              <a:buFont typeface="Arial" panose="020B0604020202020204" pitchFamily="34" charset="0"/>
              <a:buNone/>
            </a:pPr>
            <a:r>
              <a:rPr lang="en-US" dirty="0"/>
              <a:t>In October, we released the Research &amp; Learning Agenda for Archives, Special, and Distinctive Collections. </a:t>
            </a:r>
          </a:p>
          <a:p>
            <a:pPr marL="400050" indent="-171450">
              <a:buFont typeface="Arial" panose="020B0604020202020204" pitchFamily="34" charset="0"/>
              <a:buChar char="•"/>
            </a:pPr>
            <a:r>
              <a:rPr lang="en-US" dirty="0"/>
              <a:t>articulates the shared challenges and opportunities research libraries are are facing in this sphere and suggests approaches for working on them together. </a:t>
            </a:r>
          </a:p>
          <a:p>
            <a:pPr marL="400050" indent="-171450">
              <a:buFont typeface="Arial" panose="020B0604020202020204" pitchFamily="34" charset="0"/>
              <a:buChar char="•"/>
            </a:pPr>
            <a:r>
              <a:rPr lang="en-US" dirty="0"/>
              <a:t>The agenda will guide OCLC Research work in this area in the future, and we hope it will also serve </a:t>
            </a:r>
            <a:r>
              <a:rPr lang="en-US" sz="1200" b="0" i="0" u="none" strike="noStrike" cap="none" dirty="0">
                <a:solidFill>
                  <a:schemeClr val="dk1"/>
                </a:solidFill>
                <a:effectLst/>
                <a:latin typeface="+mn-lt"/>
                <a:ea typeface="Calibri"/>
                <a:cs typeface="Calibri"/>
                <a:sym typeface="Calibri"/>
              </a:rPr>
              <a:t>to frame larger conversations and spur action across the field</a:t>
            </a:r>
          </a:p>
          <a:p>
            <a:pPr marL="228600" indent="0">
              <a:buFont typeface="Arial" panose="020B0604020202020204" pitchFamily="34" charset="0"/>
              <a:buNone/>
            </a:pPr>
            <a:endParaRPr lang="en-US" sz="1200" b="0" i="0" u="none" strike="noStrike" cap="none" dirty="0">
              <a:solidFill>
                <a:schemeClr val="dk1"/>
              </a:solidFill>
              <a:effectLst/>
              <a:latin typeface="+mn-lt"/>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This year, OCLC RLP will be presenting a number of webinars that respond to issue surfaced during our work on the agenda. </a:t>
            </a:r>
          </a:p>
          <a:p>
            <a:pPr marL="228600" indent="0">
              <a:buFont typeface="Arial" panose="020B0604020202020204" pitchFamily="34" charset="0"/>
              <a:buNone/>
            </a:pPr>
            <a:endParaRPr lang="en-US" sz="1200" b="0" i="0" u="none" strike="noStrike" cap="none" dirty="0">
              <a:solidFill>
                <a:schemeClr val="dk1"/>
              </a:solidFill>
              <a:effectLst/>
              <a:latin typeface="+mn-lt"/>
              <a:ea typeface="Calibri"/>
              <a:cs typeface="Calibri"/>
              <a:sym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DC5AD2DB-6206-6849-8A28-45575CC17613}" type="slidenum">
              <a:rPr lang="en-US" smtClean="0"/>
              <a:t>2</a:t>
            </a:fld>
            <a:endParaRPr lang="en-US" dirty="0"/>
          </a:p>
        </p:txBody>
      </p:sp>
    </p:spTree>
    <p:extLst>
      <p:ext uri="{BB962C8B-B14F-4D97-AF65-F5344CB8AC3E}">
        <p14:creationId xmlns:p14="http://schemas.microsoft.com/office/powerpoint/2010/main" val="1229907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56d97737c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756d97737c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56d97737c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56d97737c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6bd9ec484c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6bd9ec484c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bd9ec484c_1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bd9ec484c_1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56d97737c_1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56d97737c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56d97737c_1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756d97737c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Heather</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56d97737c_1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756d97737c_1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Heather</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756d97737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756d97737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bd9ec484c_2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6bd9ec484c_2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56d97737c_1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756d97737c_1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Active, intentional practice to open up collections</a:t>
            </a:r>
          </a:p>
          <a:p>
            <a:r>
              <a:rPr lang="en-US" dirty="0"/>
              <a:t>More nuanced ways to honor and support the wishes and rights of collection donors</a:t>
            </a:r>
          </a:p>
          <a:p>
            <a:r>
              <a:rPr lang="en-US" dirty="0"/>
              <a:t>Can help to anticipate and support future uses we can’t yet identify, like computational access we are now trying to contend with</a:t>
            </a:r>
          </a:p>
        </p:txBody>
      </p:sp>
      <p:sp>
        <p:nvSpPr>
          <p:cNvPr id="4" name="Slide Number Placeholder 3"/>
          <p:cNvSpPr>
            <a:spLocks noGrp="1"/>
          </p:cNvSpPr>
          <p:nvPr>
            <p:ph type="sldNum" sz="quarter" idx="5"/>
          </p:nvPr>
        </p:nvSpPr>
        <p:spPr/>
        <p:txBody>
          <a:bodyPr/>
          <a:lstStyle/>
          <a:p>
            <a:fld id="{9B1090A4-B448-094A-92D2-AD4CB7DF3C5C}" type="slidenum">
              <a:rPr lang="en-US" smtClean="0"/>
              <a:t>3</a:t>
            </a:fld>
            <a:endParaRPr lang="en-US" dirty="0"/>
          </a:p>
        </p:txBody>
      </p:sp>
    </p:spTree>
    <p:extLst>
      <p:ext uri="{BB962C8B-B14F-4D97-AF65-F5344CB8AC3E}">
        <p14:creationId xmlns:p14="http://schemas.microsoft.com/office/powerpoint/2010/main" val="4157595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56d97737c_1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56d97737c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756d97737c_1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756d97737c_1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56d97737c_1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56d97737c_1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Heather</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6f812ac00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6f812ac00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Heather</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6f812ac00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6f812ac00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Heather</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f812ac0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812ac0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Heather</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56d97737c_1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56d97737c_1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Heather</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756d97737c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756d97737c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bd9ec484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bd9ec484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Very excited to bring these two expert speakers to you today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Heather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Heather Briston is the Head of Curators and Collections, with responsibility to lead collection development activities, and UCLA University Archivist in the UCLA Library Special Collections. Previously, she was the Head of Public Services for UCLA Library Special Collections, the Corrigan </a:t>
            </a:r>
            <a:r>
              <a:rPr lang="en-US" sz="1100" b="0" i="0" u="none" strike="noStrike" cap="none" dirty="0" err="1">
                <a:solidFill>
                  <a:srgbClr val="000000"/>
                </a:solidFill>
                <a:effectLst/>
                <a:latin typeface="Arial"/>
                <a:ea typeface="Arial"/>
                <a:cs typeface="Arial"/>
                <a:sym typeface="Arial"/>
              </a:rPr>
              <a:t>Solari</a:t>
            </a:r>
            <a:r>
              <a:rPr lang="en-US" sz="1100" b="0" i="0" u="none" strike="noStrike" cap="none" dirty="0">
                <a:solidFill>
                  <a:srgbClr val="000000"/>
                </a:solidFill>
                <a:effectLst/>
                <a:latin typeface="Arial"/>
                <a:ea typeface="Arial"/>
                <a:cs typeface="Arial"/>
                <a:sym typeface="Arial"/>
              </a:rPr>
              <a:t> University Historian and Archivist at the University of Oregon, and also an archivist at the University of California, Berkeley Environmental Design Archives. She received her MSI (Archives and Records Management) from the University of Michigan, a Juris Doctor from Syracuse University, focusing on intellectual property law, and a BA in International Relations from Michigan State University. She is a member and past chair of the Society of American Archivists’ Working Group on Intellectual Property, and the Secretary of the International Council on Archives Section on Archives in Universities and Research Institutes. She has taught over twenty workshops for the Society of American Archivists focusing on legal issues in archives. She is the author of “Understanding Copyright Law” in </a:t>
            </a:r>
            <a:r>
              <a:rPr lang="en-US" sz="1100" b="0" i="1" u="none" strike="noStrike" cap="none" dirty="0">
                <a:solidFill>
                  <a:srgbClr val="000000"/>
                </a:solidFill>
                <a:effectLst/>
                <a:latin typeface="Arial"/>
                <a:ea typeface="Arial"/>
                <a:cs typeface="Arial"/>
                <a:sym typeface="Arial"/>
              </a:rPr>
              <a:t>Trends in Archives Practice: Rights in the Digital Era, </a:t>
            </a:r>
            <a:r>
              <a:rPr lang="en-US" sz="1100" b="0" i="0" u="none" strike="noStrike" cap="none" dirty="0">
                <a:solidFill>
                  <a:srgbClr val="000000"/>
                </a:solidFill>
                <a:effectLst/>
                <a:latin typeface="Arial"/>
                <a:ea typeface="Arial"/>
                <a:cs typeface="Arial"/>
                <a:sym typeface="Arial"/>
              </a:rPr>
              <a:t>and several book chapters addressing legal issues in archival collections</a:t>
            </a:r>
            <a:r>
              <a:rPr lang="en-US" sz="1100" b="0" i="1" u="none" strike="noStrike" cap="none" dirty="0">
                <a:solidFill>
                  <a:srgbClr val="000000"/>
                </a:solidFill>
                <a:effectLst/>
                <a:latin typeface="Arial"/>
                <a:ea typeface="Arial"/>
                <a:cs typeface="Arial"/>
                <a:sym typeface="Arial"/>
              </a:rPr>
              <a: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Maureen</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Maureen Callahan is the steward of the Sophia Smith Collection of Women's History at Smith College, a repository that documents the ways that people have changed the world on behalf of women and other gender minorities. In her role, she manages long-term donor relationships and collects records of current work in women's movements. Maureen had previously worked in archival technologies and technical services at Yale University, New York University, and Princeton University. She is a graduate of the University of Michigan and Bryn </a:t>
            </a:r>
            <a:r>
              <a:rPr lang="en-US" sz="1100" b="0" i="0" u="none" strike="noStrike" cap="none" dirty="0" err="1">
                <a:solidFill>
                  <a:srgbClr val="000000"/>
                </a:solidFill>
                <a:effectLst/>
                <a:latin typeface="Arial"/>
                <a:ea typeface="Arial"/>
                <a:cs typeface="Arial"/>
                <a:sym typeface="Arial"/>
              </a:rPr>
              <a:t>Mawr</a:t>
            </a:r>
            <a:r>
              <a:rPr lang="en-US" sz="1100" b="0" i="0" u="none" strike="noStrike" cap="none" dirty="0">
                <a:solidFill>
                  <a:srgbClr val="000000"/>
                </a:solidFill>
                <a:effectLst/>
                <a:latin typeface="Arial"/>
                <a:ea typeface="Arial"/>
                <a:cs typeface="Arial"/>
                <a:sym typeface="Arial"/>
              </a:rPr>
              <a:t> College.</a:t>
            </a:r>
            <a:endParaRPr dirty="0"/>
          </a:p>
        </p:txBody>
      </p:sp>
    </p:spTree>
    <p:extLst>
      <p:ext uri="{BB962C8B-B14F-4D97-AF65-F5344CB8AC3E}">
        <p14:creationId xmlns:p14="http://schemas.microsoft.com/office/powerpoint/2010/main" val="496885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618172cf19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618172cf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 owns this slide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f812ac0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f812ac0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 owns this slide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bd9ec484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bd9ec484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56d97737c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56d97737c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bcb3ce6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bcb3ce6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Maureen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 Bar">
    <p:spTree>
      <p:nvGrpSpPr>
        <p:cNvPr id="1" name=""/>
        <p:cNvGrpSpPr/>
        <p:nvPr/>
      </p:nvGrpSpPr>
      <p:grpSpPr>
        <a:xfrm>
          <a:off x="0" y="0"/>
          <a:ext cx="0" cy="0"/>
          <a:chOff x="0" y="0"/>
          <a:chExt cx="0" cy="0"/>
        </a:xfrm>
      </p:grpSpPr>
      <p:sp>
        <p:nvSpPr>
          <p:cNvPr id="18" name="Rectangle 17"/>
          <p:cNvSpPr/>
          <p:nvPr userDrawn="1"/>
        </p:nvSpPr>
        <p:spPr>
          <a:xfrm>
            <a:off x="6927"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9" name="Rectangle 18"/>
          <p:cNvSpPr/>
          <p:nvPr userDrawn="1"/>
        </p:nvSpPr>
        <p:spPr>
          <a:xfrm>
            <a:off x="2216727"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20" name="Rectangle 19"/>
          <p:cNvSpPr/>
          <p:nvPr userDrawn="1"/>
        </p:nvSpPr>
        <p:spPr>
          <a:xfrm>
            <a:off x="3270247"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pic>
        <p:nvPicPr>
          <p:cNvPr id="5" name="Picture 4">
            <a:extLst>
              <a:ext uri="{FF2B5EF4-FFF2-40B4-BE49-F238E27FC236}">
                <a16:creationId xmlns:a16="http://schemas.microsoft.com/office/drawing/2014/main" id="{91A9483E-5FE2-4298-8430-AB0A107D157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8360724" y="4805541"/>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4832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22"/>
        <p:cNvGrpSpPr/>
        <p:nvPr/>
      </p:nvGrpSpPr>
      <p:grpSpPr>
        <a:xfrm>
          <a:off x="0" y="0"/>
          <a:ext cx="0" cy="0"/>
          <a:chOff x="0" y="0"/>
          <a:chExt cx="0" cy="0"/>
        </a:xfrm>
      </p:grpSpPr>
      <p:sp>
        <p:nvSpPr>
          <p:cNvPr id="23" name="Shape 23"/>
          <p:cNvSpPr/>
          <p:nvPr/>
        </p:nvSpPr>
        <p:spPr>
          <a:xfrm>
            <a:off x="0" y="4686300"/>
            <a:ext cx="2209800" cy="457200"/>
          </a:xfrm>
          <a:prstGeom prst="rect">
            <a:avLst/>
          </a:prstGeom>
          <a:solidFill>
            <a:srgbClr val="23619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rgbClr val="3D527F"/>
              </a:solidFill>
              <a:latin typeface="Arial"/>
              <a:ea typeface="Arial"/>
              <a:cs typeface="Arial"/>
              <a:sym typeface="Arial"/>
            </a:endParaRPr>
          </a:p>
        </p:txBody>
      </p:sp>
      <p:sp>
        <p:nvSpPr>
          <p:cNvPr id="24" name="Shape 24"/>
          <p:cNvSpPr/>
          <p:nvPr/>
        </p:nvSpPr>
        <p:spPr>
          <a:xfrm>
            <a:off x="2209800" y="4686300"/>
            <a:ext cx="1060450" cy="457200"/>
          </a:xfrm>
          <a:prstGeom prst="rect">
            <a:avLst/>
          </a:prstGeom>
          <a:solidFill>
            <a:srgbClr val="007DB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rgbClr val="3D527F"/>
              </a:solidFill>
              <a:latin typeface="Arial"/>
              <a:ea typeface="Arial"/>
              <a:cs typeface="Arial"/>
              <a:sym typeface="Arial"/>
            </a:endParaRPr>
          </a:p>
        </p:txBody>
      </p:sp>
      <p:sp>
        <p:nvSpPr>
          <p:cNvPr id="25" name="Shape 25"/>
          <p:cNvSpPr/>
          <p:nvPr/>
        </p:nvSpPr>
        <p:spPr>
          <a:xfrm>
            <a:off x="3270250" y="4686300"/>
            <a:ext cx="5873750" cy="457200"/>
          </a:xfrm>
          <a:prstGeom prst="rect">
            <a:avLst/>
          </a:prstGeom>
          <a:solidFill>
            <a:srgbClr val="00AFD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rgbClr val="3D527F"/>
              </a:solidFill>
              <a:latin typeface="Arial"/>
              <a:ea typeface="Arial"/>
              <a:cs typeface="Arial"/>
              <a:sym typeface="Arial"/>
            </a:endParaRPr>
          </a:p>
        </p:txBody>
      </p:sp>
      <p:sp>
        <p:nvSpPr>
          <p:cNvPr id="26" name="Shape 26"/>
          <p:cNvSpPr txBox="1">
            <a:spLocks noGrp="1"/>
          </p:cNvSpPr>
          <p:nvPr>
            <p:ph type="body" idx="1"/>
          </p:nvPr>
        </p:nvSpPr>
        <p:spPr>
          <a:xfrm>
            <a:off x="340787" y="343304"/>
            <a:ext cx="8439148" cy="686442"/>
          </a:xfrm>
          <a:prstGeom prst="rect">
            <a:avLst/>
          </a:prstGeom>
          <a:noFill/>
          <a:ln>
            <a:noFill/>
          </a:ln>
        </p:spPr>
        <p:txBody>
          <a:bodyPr spcFirstLastPara="1" wrap="square" lIns="91425" tIns="91425" rIns="91425" bIns="91425" anchor="t" anchorCtr="0"/>
          <a:lstStyle>
            <a:lvl1pPr marL="342900" marR="0" lvl="0" indent="-171450" algn="l" rtl="0">
              <a:spcBef>
                <a:spcPts val="540"/>
              </a:spcBef>
              <a:spcAft>
                <a:spcPts val="0"/>
              </a:spcAft>
              <a:buClr>
                <a:schemeClr val="dk2"/>
              </a:buClr>
              <a:buSzPts val="3600"/>
              <a:buFont typeface="Arial"/>
              <a:buNone/>
              <a:defRPr sz="2700" b="1" i="0" u="none" strike="noStrike" cap="none">
                <a:solidFill>
                  <a:schemeClr val="dk2"/>
                </a:solidFill>
                <a:latin typeface="Arial"/>
                <a:ea typeface="Arial"/>
                <a:cs typeface="Arial"/>
                <a:sym typeface="Arial"/>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27" name="Shape 27"/>
          <p:cNvPicPr preferRelativeResize="0"/>
          <p:nvPr/>
        </p:nvPicPr>
        <p:blipFill rotWithShape="1">
          <a:blip r:embed="rId2">
            <a:alphaModFix/>
          </a:blip>
          <a:srcRect/>
          <a:stretch/>
        </p:blipFill>
        <p:spPr>
          <a:xfrm>
            <a:off x="8310055" y="4817246"/>
            <a:ext cx="687170" cy="218719"/>
          </a:xfrm>
          <a:prstGeom prst="rect">
            <a:avLst/>
          </a:prstGeom>
          <a:noFill/>
          <a:ln>
            <a:noFill/>
          </a:ln>
        </p:spPr>
      </p:pic>
      <p:sp>
        <p:nvSpPr>
          <p:cNvPr id="28" name="Shape 28"/>
          <p:cNvSpPr txBox="1">
            <a:spLocks noGrp="1"/>
          </p:cNvSpPr>
          <p:nvPr>
            <p:ph type="body" idx="2"/>
          </p:nvPr>
        </p:nvSpPr>
        <p:spPr>
          <a:xfrm>
            <a:off x="340787" y="1029748"/>
            <a:ext cx="8439148" cy="3356378"/>
          </a:xfrm>
          <a:prstGeom prst="rect">
            <a:avLst/>
          </a:prstGeom>
          <a:noFill/>
          <a:ln>
            <a:noFill/>
          </a:ln>
        </p:spPr>
        <p:txBody>
          <a:bodyPr spcFirstLastPara="1" wrap="square" lIns="91425" tIns="91425" rIns="91425" bIns="91425" anchor="t" anchorCtr="0"/>
          <a:lstStyle>
            <a:lvl1pPr marL="342900" marR="0" lvl="0"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2pPr>
            <a:lvl3pPr marL="1028700" marR="0" lvl="2"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3pPr>
            <a:lvl4pPr marL="1371600" marR="0" lvl="3"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4pPr>
            <a:lvl5pPr marL="1714500" marR="0" lvl="4" indent="-238125" algn="l" rtl="0">
              <a:spcBef>
                <a:spcPts val="210"/>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5pPr>
            <a:lvl6pPr marL="2057400" marR="0" lvl="5" indent="-238125" algn="l" rtl="0">
              <a:spcBef>
                <a:spcPts val="210"/>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6pPr>
            <a:lvl7pPr marL="2400300" marR="0" lvl="6" indent="-228600" algn="l" rtl="0">
              <a:spcBef>
                <a:spcPts val="180"/>
              </a:spcBef>
              <a:spcAft>
                <a:spcPts val="0"/>
              </a:spcAft>
              <a:buClr>
                <a:schemeClr val="dk1"/>
              </a:buClr>
              <a:buSzPts val="1200"/>
              <a:buFont typeface="Arial"/>
              <a:buChar char="•"/>
              <a:defRPr sz="900" b="0" i="0" u="none" strike="noStrike" cap="none">
                <a:solidFill>
                  <a:schemeClr val="dk1"/>
                </a:solidFill>
                <a:latin typeface="Arial"/>
                <a:ea typeface="Arial"/>
                <a:cs typeface="Arial"/>
                <a:sym typeface="Arial"/>
              </a:defRPr>
            </a:lvl7pPr>
            <a:lvl8pPr marL="2743200" marR="0" lvl="7" indent="-223838" algn="l" rtl="0">
              <a:spcBef>
                <a:spcPts val="16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8pPr>
            <a:lvl9pPr marL="3086100" marR="0" lvl="8" indent="-223838" algn="l" rtl="0">
              <a:spcBef>
                <a:spcPts val="16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815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5895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rgbClr val="FFCD00"/>
                </a:highlight>
              </a:defRPr>
            </a:lvl1pPr>
            <a:lvl2pPr lvl="1" rtl="0">
              <a:spcBef>
                <a:spcPts val="0"/>
              </a:spcBef>
              <a:spcAft>
                <a:spcPts val="0"/>
              </a:spcAft>
              <a:buClr>
                <a:schemeClr val="dk2"/>
              </a:buClr>
              <a:buSzPts val="1400"/>
              <a:buNone/>
              <a:defRPr sz="1400">
                <a:solidFill>
                  <a:schemeClr val="dk2"/>
                </a:solidFill>
                <a:highlight>
                  <a:srgbClr val="FFCD00"/>
                </a:highlight>
              </a:defRPr>
            </a:lvl2pPr>
            <a:lvl3pPr lvl="2" rtl="0">
              <a:spcBef>
                <a:spcPts val="0"/>
              </a:spcBef>
              <a:spcAft>
                <a:spcPts val="0"/>
              </a:spcAft>
              <a:buClr>
                <a:schemeClr val="dk2"/>
              </a:buClr>
              <a:buSzPts val="1400"/>
              <a:buNone/>
              <a:defRPr sz="1400">
                <a:solidFill>
                  <a:schemeClr val="dk2"/>
                </a:solidFill>
                <a:highlight>
                  <a:srgbClr val="FFCD00"/>
                </a:highlight>
              </a:defRPr>
            </a:lvl3pPr>
            <a:lvl4pPr lvl="3" rtl="0">
              <a:spcBef>
                <a:spcPts val="0"/>
              </a:spcBef>
              <a:spcAft>
                <a:spcPts val="0"/>
              </a:spcAft>
              <a:buClr>
                <a:schemeClr val="dk2"/>
              </a:buClr>
              <a:buSzPts val="1400"/>
              <a:buNone/>
              <a:defRPr sz="1400">
                <a:solidFill>
                  <a:schemeClr val="dk2"/>
                </a:solidFill>
                <a:highlight>
                  <a:srgbClr val="FFCD00"/>
                </a:highlight>
              </a:defRPr>
            </a:lvl4pPr>
            <a:lvl5pPr lvl="4" rtl="0">
              <a:spcBef>
                <a:spcPts val="0"/>
              </a:spcBef>
              <a:spcAft>
                <a:spcPts val="0"/>
              </a:spcAft>
              <a:buClr>
                <a:schemeClr val="dk2"/>
              </a:buClr>
              <a:buSzPts val="1400"/>
              <a:buNone/>
              <a:defRPr sz="1400">
                <a:solidFill>
                  <a:schemeClr val="dk2"/>
                </a:solidFill>
                <a:highlight>
                  <a:srgbClr val="FFCD00"/>
                </a:highlight>
              </a:defRPr>
            </a:lvl5pPr>
            <a:lvl6pPr lvl="5" rtl="0">
              <a:spcBef>
                <a:spcPts val="0"/>
              </a:spcBef>
              <a:spcAft>
                <a:spcPts val="0"/>
              </a:spcAft>
              <a:buClr>
                <a:schemeClr val="dk2"/>
              </a:buClr>
              <a:buSzPts val="1400"/>
              <a:buNone/>
              <a:defRPr sz="1400">
                <a:solidFill>
                  <a:schemeClr val="dk2"/>
                </a:solidFill>
                <a:highlight>
                  <a:srgbClr val="FFCD00"/>
                </a:highlight>
              </a:defRPr>
            </a:lvl6pPr>
            <a:lvl7pPr lvl="6" rtl="0">
              <a:spcBef>
                <a:spcPts val="0"/>
              </a:spcBef>
              <a:spcAft>
                <a:spcPts val="0"/>
              </a:spcAft>
              <a:buClr>
                <a:schemeClr val="dk2"/>
              </a:buClr>
              <a:buSzPts val="1400"/>
              <a:buNone/>
              <a:defRPr sz="1400">
                <a:solidFill>
                  <a:schemeClr val="dk2"/>
                </a:solidFill>
                <a:highlight>
                  <a:srgbClr val="FFCD00"/>
                </a:highlight>
              </a:defRPr>
            </a:lvl7pPr>
            <a:lvl8pPr lvl="7" rtl="0">
              <a:spcBef>
                <a:spcPts val="0"/>
              </a:spcBef>
              <a:spcAft>
                <a:spcPts val="0"/>
              </a:spcAft>
              <a:buClr>
                <a:schemeClr val="dk2"/>
              </a:buClr>
              <a:buSzPts val="1400"/>
              <a:buNone/>
              <a:defRPr sz="1400">
                <a:solidFill>
                  <a:schemeClr val="dk2"/>
                </a:solidFill>
                <a:highlight>
                  <a:srgbClr val="FFCD00"/>
                </a:highlight>
              </a:defRPr>
            </a:lvl8pPr>
            <a:lvl9pPr lvl="8" rtl="0">
              <a:spcBef>
                <a:spcPts val="0"/>
              </a:spcBef>
              <a:spcAft>
                <a:spcPts val="0"/>
              </a:spcAft>
              <a:buClr>
                <a:schemeClr val="dk2"/>
              </a:buClr>
              <a:buSzPts val="1400"/>
              <a:buNone/>
              <a:defRPr sz="1400">
                <a:solidFill>
                  <a:schemeClr val="dk2"/>
                </a:solidFill>
                <a:highlight>
                  <a:srgbClr val="FFCD00"/>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104465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noAutofit/>
          </a:bodyPr>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22" name="Google Shape;22;p4"/>
          <p:cNvCxnSpPr/>
          <p:nvPr/>
        </p:nvCxnSpPr>
        <p:spPr>
          <a:xfrm>
            <a:off x="4584075" y="3676500"/>
            <a:ext cx="0" cy="1480500"/>
          </a:xfrm>
          <a:prstGeom prst="straightConnector1">
            <a:avLst/>
          </a:prstGeom>
          <a:noFill/>
          <a:ln w="9525" cap="flat" cmpd="sng">
            <a:solidFill>
              <a:srgbClr val="CCCCCC"/>
            </a:solidFill>
            <a:prstDash val="solid"/>
            <a:round/>
            <a:headEnd type="none" w="med" len="med"/>
            <a:tailEnd type="none" w="med" len="med"/>
          </a:ln>
        </p:spPr>
      </p:cxnSp>
      <p:sp>
        <p:nvSpPr>
          <p:cNvPr id="23" name="Google Shape;23;p4"/>
          <p:cNvSpPr/>
          <p:nvPr/>
        </p:nvSpPr>
        <p:spPr>
          <a:xfrm>
            <a:off x="428850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4"/>
          <p:cNvSpPr txBox="1"/>
          <p:nvPr/>
        </p:nvSpPr>
        <p:spPr>
          <a:xfrm>
            <a:off x="3593400" y="341265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Lora"/>
                <a:ea typeface="Lora"/>
                <a:cs typeface="Lora"/>
                <a:sym typeface="Lora"/>
              </a:rPr>
              <a:t>“</a:t>
            </a:r>
            <a:endParaRPr sz="3600" b="1" dirty="0">
              <a:latin typeface="Lora"/>
              <a:ea typeface="Lora"/>
              <a:cs typeface="Lora"/>
              <a:sym typeface="Lora"/>
            </a:endParaRPr>
          </a:p>
        </p:txBody>
      </p:sp>
      <p:sp>
        <p:nvSpPr>
          <p:cNvPr id="25" name="Google Shape;25;p4"/>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4146351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652696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9" name="Google Shape;39;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097065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3" name="Google Shape;43;p7"/>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6" name="Google Shape;46;p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Google Shape;47;p7"/>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8" name="Google Shape;48;p7"/>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9" name="Google Shape;49;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484442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87555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rgbClr val="FFCD00"/>
                </a:highlight>
              </a:defRPr>
            </a:lvl1pPr>
            <a:lvl2pPr lvl="1" rtl="0">
              <a:spcBef>
                <a:spcPts val="0"/>
              </a:spcBef>
              <a:spcAft>
                <a:spcPts val="0"/>
              </a:spcAft>
              <a:buClr>
                <a:schemeClr val="dk2"/>
              </a:buClr>
              <a:buSzPts val="1400"/>
              <a:buNone/>
              <a:defRPr sz="1400">
                <a:solidFill>
                  <a:schemeClr val="dk2"/>
                </a:solidFill>
                <a:highlight>
                  <a:srgbClr val="FFCD00"/>
                </a:highlight>
              </a:defRPr>
            </a:lvl2pPr>
            <a:lvl3pPr lvl="2" rtl="0">
              <a:spcBef>
                <a:spcPts val="0"/>
              </a:spcBef>
              <a:spcAft>
                <a:spcPts val="0"/>
              </a:spcAft>
              <a:buClr>
                <a:schemeClr val="dk2"/>
              </a:buClr>
              <a:buSzPts val="1400"/>
              <a:buNone/>
              <a:defRPr sz="1400">
                <a:solidFill>
                  <a:schemeClr val="dk2"/>
                </a:solidFill>
                <a:highlight>
                  <a:srgbClr val="FFCD00"/>
                </a:highlight>
              </a:defRPr>
            </a:lvl3pPr>
            <a:lvl4pPr lvl="3" rtl="0">
              <a:spcBef>
                <a:spcPts val="0"/>
              </a:spcBef>
              <a:spcAft>
                <a:spcPts val="0"/>
              </a:spcAft>
              <a:buClr>
                <a:schemeClr val="dk2"/>
              </a:buClr>
              <a:buSzPts val="1400"/>
              <a:buNone/>
              <a:defRPr sz="1400">
                <a:solidFill>
                  <a:schemeClr val="dk2"/>
                </a:solidFill>
                <a:highlight>
                  <a:srgbClr val="FFCD00"/>
                </a:highlight>
              </a:defRPr>
            </a:lvl4pPr>
            <a:lvl5pPr lvl="4" rtl="0">
              <a:spcBef>
                <a:spcPts val="0"/>
              </a:spcBef>
              <a:spcAft>
                <a:spcPts val="0"/>
              </a:spcAft>
              <a:buClr>
                <a:schemeClr val="dk2"/>
              </a:buClr>
              <a:buSzPts val="1400"/>
              <a:buNone/>
              <a:defRPr sz="1400">
                <a:solidFill>
                  <a:schemeClr val="dk2"/>
                </a:solidFill>
                <a:highlight>
                  <a:srgbClr val="FFCD00"/>
                </a:highlight>
              </a:defRPr>
            </a:lvl5pPr>
            <a:lvl6pPr lvl="5" rtl="0">
              <a:spcBef>
                <a:spcPts val="0"/>
              </a:spcBef>
              <a:spcAft>
                <a:spcPts val="0"/>
              </a:spcAft>
              <a:buClr>
                <a:schemeClr val="dk2"/>
              </a:buClr>
              <a:buSzPts val="1400"/>
              <a:buNone/>
              <a:defRPr sz="1400">
                <a:solidFill>
                  <a:schemeClr val="dk2"/>
                </a:solidFill>
                <a:highlight>
                  <a:srgbClr val="FFCD00"/>
                </a:highlight>
              </a:defRPr>
            </a:lvl6pPr>
            <a:lvl7pPr lvl="6" rtl="0">
              <a:spcBef>
                <a:spcPts val="0"/>
              </a:spcBef>
              <a:spcAft>
                <a:spcPts val="0"/>
              </a:spcAft>
              <a:buClr>
                <a:schemeClr val="dk2"/>
              </a:buClr>
              <a:buSzPts val="1400"/>
              <a:buNone/>
              <a:defRPr sz="1400">
                <a:solidFill>
                  <a:schemeClr val="dk2"/>
                </a:solidFill>
                <a:highlight>
                  <a:srgbClr val="FFCD00"/>
                </a:highlight>
              </a:defRPr>
            </a:lvl7pPr>
            <a:lvl8pPr lvl="7" rtl="0">
              <a:spcBef>
                <a:spcPts val="0"/>
              </a:spcBef>
              <a:spcAft>
                <a:spcPts val="0"/>
              </a:spcAft>
              <a:buClr>
                <a:schemeClr val="dk2"/>
              </a:buClr>
              <a:buSzPts val="1400"/>
              <a:buNone/>
              <a:defRPr sz="1400">
                <a:solidFill>
                  <a:schemeClr val="dk2"/>
                </a:solidFill>
                <a:highlight>
                  <a:srgbClr val="FFCD00"/>
                </a:highlight>
              </a:defRPr>
            </a:lvl8pPr>
            <a:lvl9pPr lvl="8" rtl="0">
              <a:spcBef>
                <a:spcPts val="0"/>
              </a:spcBef>
              <a:spcAft>
                <a:spcPts val="0"/>
              </a:spcAft>
              <a:buClr>
                <a:schemeClr val="dk2"/>
              </a:buClr>
              <a:buSzPts val="1400"/>
              <a:buNone/>
              <a:defRPr sz="1400">
                <a:solidFill>
                  <a:schemeClr val="dk2"/>
                </a:solidFill>
                <a:highlight>
                  <a:srgbClr val="FFCD00"/>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9"/>
          <p:cNvSpPr txBox="1">
            <a:spLocks noGrp="1"/>
          </p:cNvSpPr>
          <p:nvPr>
            <p:ph type="body" idx="1"/>
          </p:nvPr>
        </p:nvSpPr>
        <p:spPr>
          <a:xfrm>
            <a:off x="1990450" y="4037375"/>
            <a:ext cx="5163000" cy="519600"/>
          </a:xfrm>
          <a:prstGeom prst="rect">
            <a:avLst/>
          </a:prstGeom>
        </p:spPr>
        <p:txBody>
          <a:bodyPr spcFirstLastPara="1" wrap="square" lIns="91425" tIns="91425" rIns="91425" bIns="91425" anchor="b" anchorCtr="0">
            <a:noAutofit/>
          </a:bodyPr>
          <a:lstStyle>
            <a:lvl1pPr marL="457200" lvl="0" indent="-228600" algn="ctr">
              <a:spcBef>
                <a:spcPts val="360"/>
              </a:spcBef>
              <a:spcAft>
                <a:spcPts val="0"/>
              </a:spcAft>
              <a:buSzPts val="1400"/>
              <a:buFont typeface="Lora"/>
              <a:buNone/>
              <a:defRPr sz="1400" i="1">
                <a:latin typeface="Lora"/>
                <a:ea typeface="Lora"/>
                <a:cs typeface="Lora"/>
                <a:sym typeface="Lora"/>
              </a:defRPr>
            </a:lvl1pPr>
          </a:lstStyle>
          <a:p>
            <a:endParaRPr/>
          </a:p>
        </p:txBody>
      </p:sp>
      <p:cxnSp>
        <p:nvCxnSpPr>
          <p:cNvPr id="58" name="Google Shape;58;p9"/>
          <p:cNvCxnSpPr/>
          <p:nvPr/>
        </p:nvCxnSpPr>
        <p:spPr>
          <a:xfrm>
            <a:off x="-6025" y="4666129"/>
            <a:ext cx="9162000" cy="0"/>
          </a:xfrm>
          <a:prstGeom prst="straightConnector1">
            <a:avLst/>
          </a:prstGeom>
          <a:noFill/>
          <a:ln w="9525" cap="flat" cmpd="sng">
            <a:solidFill>
              <a:srgbClr val="CCCCCC"/>
            </a:solidFill>
            <a:prstDash val="solid"/>
            <a:round/>
            <a:headEnd type="none" w="med" len="med"/>
            <a:tailEnd type="none" w="med" len="med"/>
          </a:ln>
        </p:spPr>
      </p:cxnSp>
      <p:sp>
        <p:nvSpPr>
          <p:cNvPr id="59" name="Google Shape;59;p9"/>
          <p:cNvSpPr/>
          <p:nvPr/>
        </p:nvSpPr>
        <p:spPr>
          <a:xfrm>
            <a:off x="4457400" y="4551496"/>
            <a:ext cx="229200" cy="2292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9"/>
          <p:cNvSpPr txBox="1">
            <a:spLocks noGrp="1"/>
          </p:cNvSpPr>
          <p:nvPr>
            <p:ph type="sldNum" idx="12"/>
          </p:nvPr>
        </p:nvSpPr>
        <p:spPr>
          <a:xfrm>
            <a:off x="4297650" y="4780700"/>
            <a:ext cx="548700" cy="3627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83182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cxnSp>
        <p:nvCxnSpPr>
          <p:cNvPr id="62" name="Google Shape;62;p10"/>
          <p:cNvCxnSpPr/>
          <p:nvPr/>
        </p:nvCxnSpPr>
        <p:spPr>
          <a:xfrm>
            <a:off x="-6025" y="4513729"/>
            <a:ext cx="9162000" cy="0"/>
          </a:xfrm>
          <a:prstGeom prst="straightConnector1">
            <a:avLst/>
          </a:prstGeom>
          <a:noFill/>
          <a:ln w="9525" cap="flat" cmpd="sng">
            <a:solidFill>
              <a:srgbClr val="CCCCCC"/>
            </a:solidFill>
            <a:prstDash val="solid"/>
            <a:round/>
            <a:headEnd type="none" w="med" len="med"/>
            <a:tailEnd type="none" w="med" len="med"/>
          </a:ln>
        </p:spPr>
      </p:cxnSp>
      <p:sp>
        <p:nvSpPr>
          <p:cNvPr id="63" name="Google Shape;63;p10"/>
          <p:cNvSpPr/>
          <p:nvPr/>
        </p:nvSpPr>
        <p:spPr>
          <a:xfrm>
            <a:off x="4293700" y="4235405"/>
            <a:ext cx="556500" cy="5565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0"/>
          <p:cNvSpPr txBox="1">
            <a:spLocks noGrp="1"/>
          </p:cNvSpPr>
          <p:nvPr>
            <p:ph type="sldNum" idx="12"/>
          </p:nvPr>
        </p:nvSpPr>
        <p:spPr>
          <a:xfrm>
            <a:off x="4297650" y="4791900"/>
            <a:ext cx="548700" cy="3516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14091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509357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3"/>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36" name="Text Placeholder 35"/>
          <p:cNvSpPr>
            <a:spLocks noGrp="1"/>
          </p:cNvSpPr>
          <p:nvPr>
            <p:ph type="body" sz="quarter" idx="12" hasCustomPrompt="1"/>
          </p:nvPr>
        </p:nvSpPr>
        <p:spPr>
          <a:xfrm>
            <a:off x="2" y="1329877"/>
            <a:ext cx="3423694" cy="569387"/>
          </a:xfrm>
          <a:prstGeom prst="rect">
            <a:avLst/>
          </a:prstGeom>
          <a:solidFill>
            <a:schemeClr val="accent2"/>
          </a:solidFill>
          <a:ln>
            <a:noFill/>
          </a:ln>
        </p:spPr>
        <p:txBody>
          <a:bodyPr vert="horz" wrap="none" lIns="457200" tIns="137160" rIns="274320" bIns="182880">
            <a:spAutoFit/>
          </a:bodyPr>
          <a:lstStyle>
            <a:lvl1pPr marL="0" marR="0" indent="0" algn="l" defTabSz="457189"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3"/>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711351" cy="569356"/>
          </a:xfrm>
          <a:prstGeom prst="rect">
            <a:avLst/>
          </a:prstGeom>
        </p:spPr>
        <p:txBody>
          <a:bodyPr vert="horz" wrap="none" lIns="0">
            <a:spAutoFit/>
          </a:bodyPr>
          <a:lstStyle>
            <a:lvl1pPr marL="0" indent="0">
              <a:buNone/>
              <a:defRPr sz="2000" b="1"/>
            </a:lvl1pPr>
            <a:lvl2pPr marL="457189" indent="0">
              <a:buNone/>
              <a:defRPr/>
            </a:lvl2pPr>
            <a:lvl5pPr marL="1828754"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6" y="3613839"/>
            <a:ext cx="1302586" cy="430872"/>
          </a:xfrm>
          <a:prstGeom prst="rect">
            <a:avLst/>
          </a:prstGeom>
        </p:spPr>
        <p:txBody>
          <a:bodyPr vert="horz" wrap="none" lIns="0" tIns="0">
            <a:spAutoFit/>
          </a:bodyPr>
          <a:lstStyle>
            <a:lvl1pPr marL="0" indent="0">
              <a:buNone/>
              <a:defRPr sz="1700" b="0"/>
            </a:lvl1pPr>
            <a:lvl2pPr marL="457189" indent="0">
              <a:buNone/>
              <a:defRPr/>
            </a:lvl2pPr>
            <a:lvl5pPr marL="1828754" indent="0">
              <a:buNone/>
              <a:defRPr/>
            </a:lvl5pPr>
          </a:lstStyle>
          <a:p>
            <a:pPr lvl="0"/>
            <a:r>
              <a:rPr lang="en-US" dirty="0"/>
              <a:t>Speaker Title</a:t>
            </a:r>
          </a:p>
        </p:txBody>
      </p:sp>
      <p:sp>
        <p:nvSpPr>
          <p:cNvPr id="15" name="Rectangle 14"/>
          <p:cNvSpPr/>
          <p:nvPr userDrawn="1"/>
        </p:nvSpPr>
        <p:spPr>
          <a:xfrm>
            <a:off x="3136901" y="1"/>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Tree>
    <p:extLst>
      <p:ext uri="{BB962C8B-B14F-4D97-AF65-F5344CB8AC3E}">
        <p14:creationId xmlns:p14="http://schemas.microsoft.com/office/powerpoint/2010/main" val="23579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 Bar">
    <p:spTree>
      <p:nvGrpSpPr>
        <p:cNvPr id="1" name=""/>
        <p:cNvGrpSpPr/>
        <p:nvPr/>
      </p:nvGrpSpPr>
      <p:grpSpPr>
        <a:xfrm>
          <a:off x="0" y="0"/>
          <a:ext cx="0" cy="0"/>
          <a:chOff x="0" y="0"/>
          <a:chExt cx="0" cy="0"/>
        </a:xfrm>
      </p:grpSpPr>
      <p:sp>
        <p:nvSpPr>
          <p:cNvPr id="18" name="Rectangle 17"/>
          <p:cNvSpPr/>
          <p:nvPr userDrawn="1"/>
        </p:nvSpPr>
        <p:spPr>
          <a:xfrm>
            <a:off x="6927"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19" name="Rectangle 18"/>
          <p:cNvSpPr/>
          <p:nvPr userDrawn="1"/>
        </p:nvSpPr>
        <p:spPr>
          <a:xfrm>
            <a:off x="2216727"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sp>
        <p:nvSpPr>
          <p:cNvPr id="20" name="Rectangle 19"/>
          <p:cNvSpPr/>
          <p:nvPr userDrawn="1"/>
        </p:nvSpPr>
        <p:spPr>
          <a:xfrm>
            <a:off x="3270247"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3D527F"/>
              </a:solidFill>
            </a:endParaRPr>
          </a:p>
        </p:txBody>
      </p:sp>
      <p:pic>
        <p:nvPicPr>
          <p:cNvPr id="5" name="Picture 4">
            <a:extLst>
              <a:ext uri="{FF2B5EF4-FFF2-40B4-BE49-F238E27FC236}">
                <a16:creationId xmlns:a16="http://schemas.microsoft.com/office/drawing/2014/main" id="{91A9483E-5FE2-4298-8430-AB0A107D157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8360724" y="4805541"/>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0903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22"/>
        <p:cNvGrpSpPr/>
        <p:nvPr/>
      </p:nvGrpSpPr>
      <p:grpSpPr>
        <a:xfrm>
          <a:off x="0" y="0"/>
          <a:ext cx="0" cy="0"/>
          <a:chOff x="0" y="0"/>
          <a:chExt cx="0" cy="0"/>
        </a:xfrm>
      </p:grpSpPr>
      <p:sp>
        <p:nvSpPr>
          <p:cNvPr id="23" name="Shape 23"/>
          <p:cNvSpPr/>
          <p:nvPr/>
        </p:nvSpPr>
        <p:spPr>
          <a:xfrm>
            <a:off x="0" y="4686300"/>
            <a:ext cx="2209800" cy="457200"/>
          </a:xfrm>
          <a:prstGeom prst="rect">
            <a:avLst/>
          </a:prstGeom>
          <a:solidFill>
            <a:srgbClr val="23619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rgbClr val="3D527F"/>
              </a:solidFill>
              <a:latin typeface="Arial"/>
              <a:ea typeface="Arial"/>
              <a:cs typeface="Arial"/>
              <a:sym typeface="Arial"/>
            </a:endParaRPr>
          </a:p>
        </p:txBody>
      </p:sp>
      <p:sp>
        <p:nvSpPr>
          <p:cNvPr id="24" name="Shape 24"/>
          <p:cNvSpPr/>
          <p:nvPr/>
        </p:nvSpPr>
        <p:spPr>
          <a:xfrm>
            <a:off x="2209800" y="4686300"/>
            <a:ext cx="1060450" cy="457200"/>
          </a:xfrm>
          <a:prstGeom prst="rect">
            <a:avLst/>
          </a:prstGeom>
          <a:solidFill>
            <a:srgbClr val="007DB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rgbClr val="3D527F"/>
              </a:solidFill>
              <a:latin typeface="Arial"/>
              <a:ea typeface="Arial"/>
              <a:cs typeface="Arial"/>
              <a:sym typeface="Arial"/>
            </a:endParaRPr>
          </a:p>
        </p:txBody>
      </p:sp>
      <p:sp>
        <p:nvSpPr>
          <p:cNvPr id="25" name="Shape 25"/>
          <p:cNvSpPr/>
          <p:nvPr/>
        </p:nvSpPr>
        <p:spPr>
          <a:xfrm>
            <a:off x="3270250" y="4686300"/>
            <a:ext cx="5873750" cy="457200"/>
          </a:xfrm>
          <a:prstGeom prst="rect">
            <a:avLst/>
          </a:prstGeom>
          <a:solidFill>
            <a:srgbClr val="00AFD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rgbClr val="3D527F"/>
              </a:solidFill>
              <a:latin typeface="Arial"/>
              <a:ea typeface="Arial"/>
              <a:cs typeface="Arial"/>
              <a:sym typeface="Arial"/>
            </a:endParaRPr>
          </a:p>
        </p:txBody>
      </p:sp>
      <p:sp>
        <p:nvSpPr>
          <p:cNvPr id="26" name="Shape 26"/>
          <p:cNvSpPr txBox="1">
            <a:spLocks noGrp="1"/>
          </p:cNvSpPr>
          <p:nvPr>
            <p:ph type="body" idx="1"/>
          </p:nvPr>
        </p:nvSpPr>
        <p:spPr>
          <a:xfrm>
            <a:off x="340787" y="343304"/>
            <a:ext cx="8439148" cy="686442"/>
          </a:xfrm>
          <a:prstGeom prst="rect">
            <a:avLst/>
          </a:prstGeom>
          <a:noFill/>
          <a:ln>
            <a:noFill/>
          </a:ln>
        </p:spPr>
        <p:txBody>
          <a:bodyPr spcFirstLastPara="1" wrap="square" lIns="91425" tIns="91425" rIns="91425" bIns="91425" anchor="t" anchorCtr="0"/>
          <a:lstStyle>
            <a:lvl1pPr marL="342900" marR="0" lvl="0" indent="-171450" algn="l" rtl="0">
              <a:spcBef>
                <a:spcPts val="540"/>
              </a:spcBef>
              <a:spcAft>
                <a:spcPts val="0"/>
              </a:spcAft>
              <a:buClr>
                <a:schemeClr val="dk2"/>
              </a:buClr>
              <a:buSzPts val="3600"/>
              <a:buFont typeface="Arial"/>
              <a:buNone/>
              <a:defRPr sz="2700" b="1" i="0" u="none" strike="noStrike" cap="none">
                <a:solidFill>
                  <a:schemeClr val="dk2"/>
                </a:solidFill>
                <a:latin typeface="Arial"/>
                <a:ea typeface="Arial"/>
                <a:cs typeface="Arial"/>
                <a:sym typeface="Arial"/>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27" name="Shape 27"/>
          <p:cNvPicPr preferRelativeResize="0"/>
          <p:nvPr/>
        </p:nvPicPr>
        <p:blipFill rotWithShape="1">
          <a:blip r:embed="rId2">
            <a:alphaModFix/>
          </a:blip>
          <a:srcRect/>
          <a:stretch/>
        </p:blipFill>
        <p:spPr>
          <a:xfrm>
            <a:off x="8310055" y="4817246"/>
            <a:ext cx="687170" cy="218719"/>
          </a:xfrm>
          <a:prstGeom prst="rect">
            <a:avLst/>
          </a:prstGeom>
          <a:noFill/>
          <a:ln>
            <a:noFill/>
          </a:ln>
        </p:spPr>
      </p:pic>
      <p:sp>
        <p:nvSpPr>
          <p:cNvPr id="28" name="Shape 28"/>
          <p:cNvSpPr txBox="1">
            <a:spLocks noGrp="1"/>
          </p:cNvSpPr>
          <p:nvPr>
            <p:ph type="body" idx="2"/>
          </p:nvPr>
        </p:nvSpPr>
        <p:spPr>
          <a:xfrm>
            <a:off x="340787" y="1029748"/>
            <a:ext cx="8439148" cy="3356378"/>
          </a:xfrm>
          <a:prstGeom prst="rect">
            <a:avLst/>
          </a:prstGeom>
          <a:noFill/>
          <a:ln>
            <a:noFill/>
          </a:ln>
        </p:spPr>
        <p:txBody>
          <a:bodyPr spcFirstLastPara="1" wrap="square" lIns="91425" tIns="91425" rIns="91425" bIns="91425" anchor="t" anchorCtr="0"/>
          <a:lstStyle>
            <a:lvl1pPr marL="342900" marR="0" lvl="0"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2pPr>
            <a:lvl3pPr marL="1028700" marR="0" lvl="2"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3pPr>
            <a:lvl4pPr marL="1371600" marR="0" lvl="3"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4pPr>
            <a:lvl5pPr marL="1714500" marR="0" lvl="4" indent="-238125" algn="l" rtl="0">
              <a:spcBef>
                <a:spcPts val="210"/>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5pPr>
            <a:lvl6pPr marL="2057400" marR="0" lvl="5" indent="-238125" algn="l" rtl="0">
              <a:spcBef>
                <a:spcPts val="210"/>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6pPr>
            <a:lvl7pPr marL="2400300" marR="0" lvl="6" indent="-228600" algn="l" rtl="0">
              <a:spcBef>
                <a:spcPts val="180"/>
              </a:spcBef>
              <a:spcAft>
                <a:spcPts val="0"/>
              </a:spcAft>
              <a:buClr>
                <a:schemeClr val="dk1"/>
              </a:buClr>
              <a:buSzPts val="1200"/>
              <a:buFont typeface="Arial"/>
              <a:buChar char="•"/>
              <a:defRPr sz="900" b="0" i="0" u="none" strike="noStrike" cap="none">
                <a:solidFill>
                  <a:schemeClr val="dk1"/>
                </a:solidFill>
                <a:latin typeface="Arial"/>
                <a:ea typeface="Arial"/>
                <a:cs typeface="Arial"/>
                <a:sym typeface="Arial"/>
              </a:defRPr>
            </a:lvl7pPr>
            <a:lvl8pPr marL="2743200" marR="0" lvl="7" indent="-223838" algn="l" rtl="0">
              <a:spcBef>
                <a:spcPts val="16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8pPr>
            <a:lvl9pPr marL="3086100" marR="0" lvl="8" indent="-223838" algn="l" rtl="0">
              <a:spcBef>
                <a:spcPts val="16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3917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noAutofit/>
          </a:bodyPr>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22" name="Google Shape;22;p4"/>
          <p:cNvCxnSpPr/>
          <p:nvPr/>
        </p:nvCxnSpPr>
        <p:spPr>
          <a:xfrm>
            <a:off x="4584075" y="3676500"/>
            <a:ext cx="0" cy="1480500"/>
          </a:xfrm>
          <a:prstGeom prst="straightConnector1">
            <a:avLst/>
          </a:prstGeom>
          <a:noFill/>
          <a:ln w="9525" cap="flat" cmpd="sng">
            <a:solidFill>
              <a:srgbClr val="CCCCCC"/>
            </a:solidFill>
            <a:prstDash val="solid"/>
            <a:round/>
            <a:headEnd type="none" w="med" len="med"/>
            <a:tailEnd type="none" w="med" len="med"/>
          </a:ln>
        </p:spPr>
      </p:cxnSp>
      <p:sp>
        <p:nvSpPr>
          <p:cNvPr id="23" name="Google Shape;23;p4"/>
          <p:cNvSpPr/>
          <p:nvPr/>
        </p:nvSpPr>
        <p:spPr>
          <a:xfrm>
            <a:off x="428850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4"/>
          <p:cNvSpPr txBox="1"/>
          <p:nvPr/>
        </p:nvSpPr>
        <p:spPr>
          <a:xfrm>
            <a:off x="3593400" y="341265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Lora"/>
                <a:ea typeface="Lora"/>
                <a:cs typeface="Lora"/>
                <a:sym typeface="Lora"/>
              </a:rPr>
              <a:t>“</a:t>
            </a:r>
            <a:endParaRPr sz="3600" b="1" dirty="0">
              <a:latin typeface="Lora"/>
              <a:ea typeface="Lora"/>
              <a:cs typeface="Lora"/>
              <a:sym typeface="Lora"/>
            </a:endParaRPr>
          </a:p>
        </p:txBody>
      </p:sp>
      <p:sp>
        <p:nvSpPr>
          <p:cNvPr id="25" name="Google Shape;25;p4"/>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9" name="Google Shape;39;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3" name="Google Shape;43;p7"/>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6" name="Google Shape;46;p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Google Shape;47;p7"/>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8" name="Google Shape;48;p7"/>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9" name="Google Shape;49;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9"/>
          <p:cNvSpPr txBox="1">
            <a:spLocks noGrp="1"/>
          </p:cNvSpPr>
          <p:nvPr>
            <p:ph type="body" idx="1"/>
          </p:nvPr>
        </p:nvSpPr>
        <p:spPr>
          <a:xfrm>
            <a:off x="1990450" y="4037375"/>
            <a:ext cx="5163000" cy="519600"/>
          </a:xfrm>
          <a:prstGeom prst="rect">
            <a:avLst/>
          </a:prstGeom>
        </p:spPr>
        <p:txBody>
          <a:bodyPr spcFirstLastPara="1" wrap="square" lIns="91425" tIns="91425" rIns="91425" bIns="91425" anchor="b" anchorCtr="0">
            <a:noAutofit/>
          </a:bodyPr>
          <a:lstStyle>
            <a:lvl1pPr marL="457200" lvl="0" indent="-228600" algn="ctr">
              <a:spcBef>
                <a:spcPts val="360"/>
              </a:spcBef>
              <a:spcAft>
                <a:spcPts val="0"/>
              </a:spcAft>
              <a:buSzPts val="1400"/>
              <a:buFont typeface="Lora"/>
              <a:buNone/>
              <a:defRPr sz="1400" i="1">
                <a:latin typeface="Lora"/>
                <a:ea typeface="Lora"/>
                <a:cs typeface="Lora"/>
                <a:sym typeface="Lora"/>
              </a:defRPr>
            </a:lvl1pPr>
          </a:lstStyle>
          <a:p>
            <a:endParaRPr/>
          </a:p>
        </p:txBody>
      </p:sp>
      <p:cxnSp>
        <p:nvCxnSpPr>
          <p:cNvPr id="58" name="Google Shape;58;p9"/>
          <p:cNvCxnSpPr/>
          <p:nvPr/>
        </p:nvCxnSpPr>
        <p:spPr>
          <a:xfrm>
            <a:off x="-6025" y="4666129"/>
            <a:ext cx="9162000" cy="0"/>
          </a:xfrm>
          <a:prstGeom prst="straightConnector1">
            <a:avLst/>
          </a:prstGeom>
          <a:noFill/>
          <a:ln w="9525" cap="flat" cmpd="sng">
            <a:solidFill>
              <a:srgbClr val="CCCCCC"/>
            </a:solidFill>
            <a:prstDash val="solid"/>
            <a:round/>
            <a:headEnd type="none" w="med" len="med"/>
            <a:tailEnd type="none" w="med" len="med"/>
          </a:ln>
        </p:spPr>
      </p:cxnSp>
      <p:sp>
        <p:nvSpPr>
          <p:cNvPr id="59" name="Google Shape;59;p9"/>
          <p:cNvSpPr/>
          <p:nvPr/>
        </p:nvSpPr>
        <p:spPr>
          <a:xfrm>
            <a:off x="4457400" y="4551496"/>
            <a:ext cx="229200" cy="2292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9"/>
          <p:cNvSpPr txBox="1">
            <a:spLocks noGrp="1"/>
          </p:cNvSpPr>
          <p:nvPr>
            <p:ph type="sldNum" idx="12"/>
          </p:nvPr>
        </p:nvSpPr>
        <p:spPr>
          <a:xfrm>
            <a:off x="4297650" y="4780700"/>
            <a:ext cx="548700" cy="3627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cxnSp>
        <p:nvCxnSpPr>
          <p:cNvPr id="62" name="Google Shape;62;p10"/>
          <p:cNvCxnSpPr/>
          <p:nvPr/>
        </p:nvCxnSpPr>
        <p:spPr>
          <a:xfrm>
            <a:off x="-6025" y="4513729"/>
            <a:ext cx="9162000" cy="0"/>
          </a:xfrm>
          <a:prstGeom prst="straightConnector1">
            <a:avLst/>
          </a:prstGeom>
          <a:noFill/>
          <a:ln w="9525" cap="flat" cmpd="sng">
            <a:solidFill>
              <a:srgbClr val="CCCCCC"/>
            </a:solidFill>
            <a:prstDash val="solid"/>
            <a:round/>
            <a:headEnd type="none" w="med" len="med"/>
            <a:tailEnd type="none" w="med" len="med"/>
          </a:ln>
        </p:spPr>
      </p:cxnSp>
      <p:sp>
        <p:nvSpPr>
          <p:cNvPr id="63" name="Google Shape;63;p10"/>
          <p:cNvSpPr/>
          <p:nvPr/>
        </p:nvSpPr>
        <p:spPr>
          <a:xfrm>
            <a:off x="4293700" y="4235405"/>
            <a:ext cx="556500" cy="5565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0"/>
          <p:cNvSpPr txBox="1">
            <a:spLocks noGrp="1"/>
          </p:cNvSpPr>
          <p:nvPr>
            <p:ph type="sldNum" idx="12"/>
          </p:nvPr>
        </p:nvSpPr>
        <p:spPr>
          <a:xfrm>
            <a:off x="4297650" y="4791900"/>
            <a:ext cx="548700" cy="3516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Font typeface="Lora"/>
              <a:buNone/>
              <a:defRPr sz="2000" b="1">
                <a:latin typeface="Lora"/>
                <a:ea typeface="Lora"/>
                <a:cs typeface="Lora"/>
                <a:sym typeface="Lora"/>
              </a:defRPr>
            </a:lvl1pPr>
            <a:lvl2pPr lvl="1">
              <a:spcBef>
                <a:spcPts val="0"/>
              </a:spcBef>
              <a:spcAft>
                <a:spcPts val="0"/>
              </a:spcAft>
              <a:buSzPts val="2000"/>
              <a:buFont typeface="Lora"/>
              <a:buNone/>
              <a:defRPr sz="2000" b="1">
                <a:latin typeface="Lora"/>
                <a:ea typeface="Lora"/>
                <a:cs typeface="Lora"/>
                <a:sym typeface="Lora"/>
              </a:defRPr>
            </a:lvl2pPr>
            <a:lvl3pPr lvl="2">
              <a:spcBef>
                <a:spcPts val="0"/>
              </a:spcBef>
              <a:spcAft>
                <a:spcPts val="0"/>
              </a:spcAft>
              <a:buSzPts val="2000"/>
              <a:buFont typeface="Lora"/>
              <a:buNone/>
              <a:defRPr sz="2000" b="1">
                <a:latin typeface="Lora"/>
                <a:ea typeface="Lora"/>
                <a:cs typeface="Lora"/>
                <a:sym typeface="Lora"/>
              </a:defRPr>
            </a:lvl3pPr>
            <a:lvl4pPr lvl="3">
              <a:spcBef>
                <a:spcPts val="0"/>
              </a:spcBef>
              <a:spcAft>
                <a:spcPts val="0"/>
              </a:spcAft>
              <a:buSzPts val="2000"/>
              <a:buFont typeface="Lora"/>
              <a:buNone/>
              <a:defRPr sz="2000" b="1">
                <a:latin typeface="Lora"/>
                <a:ea typeface="Lora"/>
                <a:cs typeface="Lora"/>
                <a:sym typeface="Lora"/>
              </a:defRPr>
            </a:lvl4pPr>
            <a:lvl5pPr lvl="4">
              <a:spcBef>
                <a:spcPts val="0"/>
              </a:spcBef>
              <a:spcAft>
                <a:spcPts val="0"/>
              </a:spcAft>
              <a:buSzPts val="2000"/>
              <a:buFont typeface="Lora"/>
              <a:buNone/>
              <a:defRPr sz="2000" b="1">
                <a:latin typeface="Lora"/>
                <a:ea typeface="Lora"/>
                <a:cs typeface="Lora"/>
                <a:sym typeface="Lora"/>
              </a:defRPr>
            </a:lvl5pPr>
            <a:lvl6pPr lvl="5">
              <a:spcBef>
                <a:spcPts val="0"/>
              </a:spcBef>
              <a:spcAft>
                <a:spcPts val="0"/>
              </a:spcAft>
              <a:buSzPts val="2000"/>
              <a:buFont typeface="Lora"/>
              <a:buNone/>
              <a:defRPr sz="2000" b="1">
                <a:latin typeface="Lora"/>
                <a:ea typeface="Lora"/>
                <a:cs typeface="Lora"/>
                <a:sym typeface="Lora"/>
              </a:defRPr>
            </a:lvl6pPr>
            <a:lvl7pPr lvl="6">
              <a:spcBef>
                <a:spcPts val="0"/>
              </a:spcBef>
              <a:spcAft>
                <a:spcPts val="0"/>
              </a:spcAft>
              <a:buSzPts val="2000"/>
              <a:buFont typeface="Lora"/>
              <a:buNone/>
              <a:defRPr sz="2000" b="1">
                <a:latin typeface="Lora"/>
                <a:ea typeface="Lora"/>
                <a:cs typeface="Lora"/>
                <a:sym typeface="Lora"/>
              </a:defRPr>
            </a:lvl7pPr>
            <a:lvl8pPr lvl="7">
              <a:spcBef>
                <a:spcPts val="0"/>
              </a:spcBef>
              <a:spcAft>
                <a:spcPts val="0"/>
              </a:spcAft>
              <a:buSzPts val="2000"/>
              <a:buFont typeface="Lora"/>
              <a:buNone/>
              <a:defRPr sz="2000" b="1">
                <a:latin typeface="Lora"/>
                <a:ea typeface="Lora"/>
                <a:cs typeface="Lora"/>
                <a:sym typeface="Lora"/>
              </a:defRPr>
            </a:lvl8pPr>
            <a:lvl9pPr lvl="8">
              <a:spcBef>
                <a:spcPts val="0"/>
              </a:spcBef>
              <a:spcAft>
                <a:spcPts val="0"/>
              </a:spcAft>
              <a:buSzPts val="2000"/>
              <a:buFont typeface="Lora"/>
              <a:buNone/>
              <a:defRPr sz="2000" b="1">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Font typeface="Lora"/>
              <a:buNone/>
              <a:defRPr sz="2000" b="1">
                <a:latin typeface="Lora"/>
                <a:ea typeface="Lora"/>
                <a:cs typeface="Lora"/>
                <a:sym typeface="Lora"/>
              </a:defRPr>
            </a:lvl1pPr>
            <a:lvl2pPr lvl="1">
              <a:spcBef>
                <a:spcPts val="0"/>
              </a:spcBef>
              <a:spcAft>
                <a:spcPts val="0"/>
              </a:spcAft>
              <a:buSzPts val="2000"/>
              <a:buFont typeface="Lora"/>
              <a:buNone/>
              <a:defRPr sz="2000" b="1">
                <a:latin typeface="Lora"/>
                <a:ea typeface="Lora"/>
                <a:cs typeface="Lora"/>
                <a:sym typeface="Lora"/>
              </a:defRPr>
            </a:lvl2pPr>
            <a:lvl3pPr lvl="2">
              <a:spcBef>
                <a:spcPts val="0"/>
              </a:spcBef>
              <a:spcAft>
                <a:spcPts val="0"/>
              </a:spcAft>
              <a:buSzPts val="2000"/>
              <a:buFont typeface="Lora"/>
              <a:buNone/>
              <a:defRPr sz="2000" b="1">
                <a:latin typeface="Lora"/>
                <a:ea typeface="Lora"/>
                <a:cs typeface="Lora"/>
                <a:sym typeface="Lora"/>
              </a:defRPr>
            </a:lvl3pPr>
            <a:lvl4pPr lvl="3">
              <a:spcBef>
                <a:spcPts val="0"/>
              </a:spcBef>
              <a:spcAft>
                <a:spcPts val="0"/>
              </a:spcAft>
              <a:buSzPts val="2000"/>
              <a:buFont typeface="Lora"/>
              <a:buNone/>
              <a:defRPr sz="2000" b="1">
                <a:latin typeface="Lora"/>
                <a:ea typeface="Lora"/>
                <a:cs typeface="Lora"/>
                <a:sym typeface="Lora"/>
              </a:defRPr>
            </a:lvl4pPr>
            <a:lvl5pPr lvl="4">
              <a:spcBef>
                <a:spcPts val="0"/>
              </a:spcBef>
              <a:spcAft>
                <a:spcPts val="0"/>
              </a:spcAft>
              <a:buSzPts val="2000"/>
              <a:buFont typeface="Lora"/>
              <a:buNone/>
              <a:defRPr sz="2000" b="1">
                <a:latin typeface="Lora"/>
                <a:ea typeface="Lora"/>
                <a:cs typeface="Lora"/>
                <a:sym typeface="Lora"/>
              </a:defRPr>
            </a:lvl5pPr>
            <a:lvl6pPr lvl="5">
              <a:spcBef>
                <a:spcPts val="0"/>
              </a:spcBef>
              <a:spcAft>
                <a:spcPts val="0"/>
              </a:spcAft>
              <a:buSzPts val="2000"/>
              <a:buFont typeface="Lora"/>
              <a:buNone/>
              <a:defRPr sz="2000" b="1">
                <a:latin typeface="Lora"/>
                <a:ea typeface="Lora"/>
                <a:cs typeface="Lora"/>
                <a:sym typeface="Lora"/>
              </a:defRPr>
            </a:lvl6pPr>
            <a:lvl7pPr lvl="6">
              <a:spcBef>
                <a:spcPts val="0"/>
              </a:spcBef>
              <a:spcAft>
                <a:spcPts val="0"/>
              </a:spcAft>
              <a:buSzPts val="2000"/>
              <a:buFont typeface="Lora"/>
              <a:buNone/>
              <a:defRPr sz="2000" b="1">
                <a:latin typeface="Lora"/>
                <a:ea typeface="Lora"/>
                <a:cs typeface="Lora"/>
                <a:sym typeface="Lora"/>
              </a:defRPr>
            </a:lvl7pPr>
            <a:lvl8pPr lvl="7">
              <a:spcBef>
                <a:spcPts val="0"/>
              </a:spcBef>
              <a:spcAft>
                <a:spcPts val="0"/>
              </a:spcAft>
              <a:buSzPts val="2000"/>
              <a:buFont typeface="Lora"/>
              <a:buNone/>
              <a:defRPr sz="2000" b="1">
                <a:latin typeface="Lora"/>
                <a:ea typeface="Lora"/>
                <a:cs typeface="Lora"/>
                <a:sym typeface="Lora"/>
              </a:defRPr>
            </a:lvl8pPr>
            <a:lvl9pPr lvl="8">
              <a:spcBef>
                <a:spcPts val="0"/>
              </a:spcBef>
              <a:spcAft>
                <a:spcPts val="0"/>
              </a:spcAft>
              <a:buSzPts val="2000"/>
              <a:buFont typeface="Lora"/>
              <a:buNone/>
              <a:defRPr sz="2000" b="1">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06552268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nul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creativecommons.org/licenses/by/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publications/arl.org/279/"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hyperlink" Target="http://copyright.cornell.edu/resources/publicdomain.cfm" TargetMode="External"/><Relationship Id="rId4" Type="http://schemas.openxmlformats.org/officeDocument/2006/relationships/hyperlink" Target="https://publications.arl.org/rli27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044AAE-7D7B-2441-AB74-5DABFCF2D6F5}"/>
              </a:ext>
            </a:extLst>
          </p:cNvPr>
          <p:cNvSpPr>
            <a:spLocks noGrp="1"/>
          </p:cNvSpPr>
          <p:nvPr>
            <p:ph type="body" sz="quarter" idx="12"/>
          </p:nvPr>
        </p:nvSpPr>
        <p:spPr>
          <a:xfrm>
            <a:off x="2" y="1329877"/>
            <a:ext cx="5082802" cy="569387"/>
          </a:xfrm>
          <a:solidFill>
            <a:schemeClr val="accent1"/>
          </a:solidFill>
        </p:spPr>
        <p:txBody>
          <a:bodyPr/>
          <a:lstStyle/>
          <a:p>
            <a:r>
              <a:rPr lang="en-US" dirty="0"/>
              <a:t>Works in Progress Webinar  |  10 December 2019</a:t>
            </a:r>
          </a:p>
        </p:txBody>
      </p:sp>
      <p:sp>
        <p:nvSpPr>
          <p:cNvPr id="3" name="Text Placeholder 2">
            <a:extLst>
              <a:ext uri="{FF2B5EF4-FFF2-40B4-BE49-F238E27FC236}">
                <a16:creationId xmlns:a16="http://schemas.microsoft.com/office/drawing/2014/main" id="{F9EA3DFA-7504-974F-B7AE-A5D966CAB008}"/>
              </a:ext>
            </a:extLst>
          </p:cNvPr>
          <p:cNvSpPr>
            <a:spLocks noGrp="1"/>
          </p:cNvSpPr>
          <p:nvPr>
            <p:ph type="body" sz="quarter" idx="16"/>
          </p:nvPr>
        </p:nvSpPr>
        <p:spPr>
          <a:xfrm>
            <a:off x="495300" y="1852403"/>
            <a:ext cx="8280400" cy="1234773"/>
          </a:xfrm>
          <a:ln>
            <a:solidFill>
              <a:schemeClr val="accent1"/>
            </a:solidFill>
          </a:ln>
        </p:spPr>
        <p:txBody>
          <a:bodyPr anchor="ctr">
            <a:noAutofit/>
          </a:bodyPr>
          <a:lstStyle/>
          <a:p>
            <a:r>
              <a:rPr lang="en-US" sz="2550" dirty="0">
                <a:solidFill>
                  <a:schemeClr val="accent1"/>
                </a:solidFill>
              </a:rPr>
              <a:t>Radical Access: Leveraging Creative Commons Licenses to Open up Archives </a:t>
            </a:r>
          </a:p>
        </p:txBody>
      </p:sp>
      <p:sp>
        <p:nvSpPr>
          <p:cNvPr id="4" name="Text Placeholder 3">
            <a:extLst>
              <a:ext uri="{FF2B5EF4-FFF2-40B4-BE49-F238E27FC236}">
                <a16:creationId xmlns:a16="http://schemas.microsoft.com/office/drawing/2014/main" id="{D41CFA2E-011C-D241-AAE5-BF8D8E2834F6}"/>
              </a:ext>
            </a:extLst>
          </p:cNvPr>
          <p:cNvSpPr>
            <a:spLocks noGrp="1"/>
          </p:cNvSpPr>
          <p:nvPr>
            <p:ph type="body" sz="quarter" idx="17"/>
          </p:nvPr>
        </p:nvSpPr>
        <p:spPr>
          <a:xfrm>
            <a:off x="621102" y="3206972"/>
            <a:ext cx="2054393" cy="561662"/>
          </a:xfrm>
        </p:spPr>
        <p:txBody>
          <a:bodyPr/>
          <a:lstStyle/>
          <a:p>
            <a:r>
              <a:rPr lang="en-US" sz="1950" dirty="0"/>
              <a:t>Maureen Callahan</a:t>
            </a:r>
          </a:p>
        </p:txBody>
      </p:sp>
      <p:sp>
        <p:nvSpPr>
          <p:cNvPr id="5" name="Text Placeholder 4">
            <a:extLst>
              <a:ext uri="{FF2B5EF4-FFF2-40B4-BE49-F238E27FC236}">
                <a16:creationId xmlns:a16="http://schemas.microsoft.com/office/drawing/2014/main" id="{9107BEFA-81D4-3E43-8D7C-877A9F20A95B}"/>
              </a:ext>
            </a:extLst>
          </p:cNvPr>
          <p:cNvSpPr>
            <a:spLocks noGrp="1"/>
          </p:cNvSpPr>
          <p:nvPr>
            <p:ph type="body" sz="quarter" idx="18"/>
          </p:nvPr>
        </p:nvSpPr>
        <p:spPr>
          <a:xfrm>
            <a:off x="621103" y="3584047"/>
            <a:ext cx="8168247" cy="1084897"/>
          </a:xfrm>
        </p:spPr>
        <p:txBody>
          <a:bodyPr/>
          <a:lstStyle/>
          <a:p>
            <a:r>
              <a:rPr lang="en-US" sz="1500" dirty="0"/>
              <a:t>Sophia Smith Collections Archivist, Smith College Special Collections</a:t>
            </a:r>
          </a:p>
          <a:p>
            <a:r>
              <a:rPr lang="en-US" sz="1950" b="1" dirty="0"/>
              <a:t>Heather Briston </a:t>
            </a:r>
          </a:p>
          <a:p>
            <a:r>
              <a:rPr lang="en-US" sz="1500" dirty="0"/>
              <a:t>Head of Curators and Collections and UCLA University Archivist, UCLA Library Special Collections</a:t>
            </a:r>
          </a:p>
        </p:txBody>
      </p:sp>
    </p:spTree>
    <p:extLst>
      <p:ext uri="{BB962C8B-B14F-4D97-AF65-F5344CB8AC3E}">
        <p14:creationId xmlns:p14="http://schemas.microsoft.com/office/powerpoint/2010/main" val="28693864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p:nvPr/>
        </p:nvSpPr>
        <p:spPr>
          <a:xfrm>
            <a:off x="5650" y="4353150"/>
            <a:ext cx="9144000" cy="790200"/>
          </a:xfrm>
          <a:prstGeom prst="rect">
            <a:avLst/>
          </a:prstGeom>
          <a:solidFill>
            <a:srgbClr val="FFCD00"/>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en" sz="1000" dirty="0">
                <a:latin typeface="Quattrocento Sans"/>
                <a:ea typeface="Quattrocento Sans"/>
                <a:cs typeface="Quattrocento Sans"/>
                <a:sym typeface="Quattrocento Sans"/>
              </a:rPr>
              <a:t>Gloria Steinem and Bella Abzug, Photographer unknown. </a:t>
            </a:r>
            <a:endParaRPr sz="1000" dirty="0">
              <a:latin typeface="Quattrocento Sans"/>
              <a:ea typeface="Quattrocento Sans"/>
              <a:cs typeface="Quattrocento Sans"/>
              <a:sym typeface="Quattrocento Sans"/>
            </a:endParaRPr>
          </a:p>
          <a:p>
            <a:pPr marL="457200" lvl="0" indent="0" algn="l" rtl="0">
              <a:spcBef>
                <a:spcPts val="0"/>
              </a:spcBef>
              <a:spcAft>
                <a:spcPts val="0"/>
              </a:spcAft>
              <a:buNone/>
            </a:pPr>
            <a:r>
              <a:rPr lang="en" sz="1000" dirty="0">
                <a:latin typeface="Quattrocento Sans"/>
                <a:ea typeface="Quattrocento Sans"/>
                <a:cs typeface="Quattrocento Sans"/>
                <a:sym typeface="Quattrocento Sans"/>
              </a:rPr>
              <a:t>Gloria Steinem papers. Box: 215, Folder: 4. Smith College Special Collections.</a:t>
            </a:r>
            <a:endParaRPr sz="1000" dirty="0">
              <a:latin typeface="Quattrocento Sans"/>
              <a:ea typeface="Quattrocento Sans"/>
              <a:cs typeface="Quattrocento Sans"/>
              <a:sym typeface="Quattrocento Sans"/>
            </a:endParaRPr>
          </a:p>
        </p:txBody>
      </p:sp>
      <p:sp>
        <p:nvSpPr>
          <p:cNvPr id="130" name="Google Shape;130;p17"/>
          <p:cNvSpPr txBox="1">
            <a:spLocks noGrp="1"/>
          </p:cNvSpPr>
          <p:nvPr>
            <p:ph type="body" idx="4294967295"/>
          </p:nvPr>
        </p:nvSpPr>
        <p:spPr>
          <a:xfrm>
            <a:off x="4361975" y="878850"/>
            <a:ext cx="4173000" cy="365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000" b="1" dirty="0">
                <a:solidFill>
                  <a:schemeClr val="dk1"/>
                </a:solidFill>
                <a:latin typeface="Lora"/>
                <a:ea typeface="Lora"/>
                <a:cs typeface="Lora"/>
                <a:sym typeface="Lora"/>
              </a:rPr>
              <a:t>What is copyright for?</a:t>
            </a:r>
            <a:endParaRPr sz="2000" b="1" dirty="0">
              <a:solidFill>
                <a:schemeClr val="dk1"/>
              </a:solidFill>
              <a:highlight>
                <a:srgbClr val="FFCD00"/>
              </a:highlight>
              <a:latin typeface="Lora"/>
              <a:ea typeface="Lora"/>
              <a:cs typeface="Lora"/>
              <a:sym typeface="Lora"/>
            </a:endParaRPr>
          </a:p>
          <a:p>
            <a:pPr marL="0" lvl="0" indent="0" algn="l" rtl="0">
              <a:spcBef>
                <a:spcPts val="600"/>
              </a:spcBef>
              <a:spcAft>
                <a:spcPts val="0"/>
              </a:spcAft>
              <a:buNone/>
            </a:pPr>
            <a:r>
              <a:rPr lang="en" sz="2000" dirty="0"/>
              <a:t>[The Congress shall have power] “To </a:t>
            </a:r>
            <a:r>
              <a:rPr lang="en" sz="2000" dirty="0">
                <a:highlight>
                  <a:srgbClr val="FFCD00"/>
                </a:highlight>
              </a:rPr>
              <a:t>promote the progress</a:t>
            </a:r>
            <a:r>
              <a:rPr lang="en" sz="2000" dirty="0"/>
              <a:t> of science and useful arts, by securing </a:t>
            </a:r>
            <a:r>
              <a:rPr lang="en" sz="2000" dirty="0">
                <a:highlight>
                  <a:srgbClr val="FFCD00"/>
                </a:highlight>
              </a:rPr>
              <a:t>for limited times</a:t>
            </a:r>
            <a:r>
              <a:rPr lang="en" sz="2000" dirty="0"/>
              <a:t> to authors and inventors the exclusive right to their respective writings and discoveries.”</a:t>
            </a:r>
            <a:endParaRPr sz="2000" dirty="0"/>
          </a:p>
        </p:txBody>
      </p:sp>
      <p:cxnSp>
        <p:nvCxnSpPr>
          <p:cNvPr id="131" name="Google Shape;131;p17"/>
          <p:cNvCxnSpPr/>
          <p:nvPr/>
        </p:nvCxnSpPr>
        <p:spPr>
          <a:xfrm>
            <a:off x="-6450" y="1131725"/>
            <a:ext cx="9150600" cy="0"/>
          </a:xfrm>
          <a:prstGeom prst="straightConnector1">
            <a:avLst/>
          </a:prstGeom>
          <a:noFill/>
          <a:ln w="9525" cap="flat" cmpd="sng">
            <a:solidFill>
              <a:srgbClr val="CCCCCC"/>
            </a:solidFill>
            <a:prstDash val="solid"/>
            <a:round/>
            <a:headEnd type="none" w="med" len="med"/>
            <a:tailEnd type="none" w="med" len="med"/>
          </a:ln>
        </p:spPr>
      </p:cxnSp>
      <p:pic>
        <p:nvPicPr>
          <p:cNvPr id="132" name="Google Shape;132;p17"/>
          <p:cNvPicPr preferRelativeResize="0"/>
          <p:nvPr/>
        </p:nvPicPr>
        <p:blipFill rotWithShape="1">
          <a:blip r:embed="rId3">
            <a:alphaModFix/>
          </a:blip>
          <a:srcRect l="25807" r="13513" b="10530"/>
          <a:stretch/>
        </p:blipFill>
        <p:spPr>
          <a:xfrm>
            <a:off x="384700" y="878850"/>
            <a:ext cx="3654300" cy="3654300"/>
          </a:xfrm>
          <a:prstGeom prst="ellipse">
            <a:avLst/>
          </a:prstGeom>
          <a:noFill/>
          <a:ln>
            <a:noFill/>
          </a:ln>
        </p:spPr>
      </p:pic>
      <p:sp>
        <p:nvSpPr>
          <p:cNvPr id="133" name="Google Shape;133;p17"/>
          <p:cNvSpPr/>
          <p:nvPr/>
        </p:nvSpPr>
        <p:spPr>
          <a:xfrm>
            <a:off x="625400" y="736700"/>
            <a:ext cx="790200" cy="7902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4" name="Google Shape;134;p17"/>
          <p:cNvGrpSpPr/>
          <p:nvPr/>
        </p:nvGrpSpPr>
        <p:grpSpPr>
          <a:xfrm>
            <a:off x="842317" y="975119"/>
            <a:ext cx="356204" cy="313212"/>
            <a:chOff x="1929775" y="320925"/>
            <a:chExt cx="423800" cy="372650"/>
          </a:xfrm>
        </p:grpSpPr>
        <p:sp>
          <p:nvSpPr>
            <p:cNvPr id="135" name="Google Shape;135;p17"/>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17"/>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7"/>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17"/>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17"/>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0" name="Google Shape;140;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title"/>
          </p:nvPr>
        </p:nvSpPr>
        <p:spPr>
          <a:xfrm>
            <a:off x="1381250" y="922675"/>
            <a:ext cx="60549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When is something governed by copyright?</a:t>
            </a:r>
            <a:endParaRPr dirty="0">
              <a:highlight>
                <a:srgbClr val="FFCD00"/>
              </a:highlight>
            </a:endParaRPr>
          </a:p>
        </p:txBody>
      </p:sp>
      <p:sp>
        <p:nvSpPr>
          <p:cNvPr id="146" name="Google Shape;146;p18"/>
          <p:cNvSpPr txBox="1">
            <a:spLocks noGrp="1"/>
          </p:cNvSpPr>
          <p:nvPr>
            <p:ph type="body" idx="1"/>
          </p:nvPr>
        </p:nvSpPr>
        <p:spPr>
          <a:xfrm>
            <a:off x="1381250" y="1401870"/>
            <a:ext cx="6809700" cy="3112200"/>
          </a:xfrm>
          <a:prstGeom prst="rect">
            <a:avLst/>
          </a:prstGeom>
        </p:spPr>
        <p:txBody>
          <a:bodyPr spcFirstLastPara="1" wrap="square" lIns="91425" tIns="91425" rIns="91425" bIns="91425" anchor="t" anchorCtr="0">
            <a:noAutofit/>
          </a:bodyPr>
          <a:lstStyle/>
          <a:p>
            <a:pPr marL="457200" lvl="0" indent="-368300" algn="l" rtl="0">
              <a:spcBef>
                <a:spcPts val="600"/>
              </a:spcBef>
              <a:spcAft>
                <a:spcPts val="0"/>
              </a:spcAft>
              <a:buSzPts val="2200"/>
              <a:buChar char="◉"/>
            </a:pPr>
            <a:r>
              <a:rPr lang="en" sz="2200" dirty="0"/>
              <a:t>There is an expression of an idea.</a:t>
            </a:r>
            <a:endParaRPr sz="2200" dirty="0"/>
          </a:p>
          <a:p>
            <a:pPr marL="457200" lvl="0" indent="-368300" algn="l" rtl="0">
              <a:spcBef>
                <a:spcPts val="0"/>
              </a:spcBef>
              <a:spcAft>
                <a:spcPts val="0"/>
              </a:spcAft>
              <a:buSzPts val="2200"/>
              <a:buChar char="◉"/>
            </a:pPr>
            <a:r>
              <a:rPr lang="en" sz="2200" dirty="0"/>
              <a:t>The expression of the idea is in a fixed form.</a:t>
            </a:r>
            <a:endParaRPr sz="2200" dirty="0"/>
          </a:p>
          <a:p>
            <a:pPr marL="457200" lvl="0" indent="-368300" algn="l" rtl="0">
              <a:spcBef>
                <a:spcPts val="0"/>
              </a:spcBef>
              <a:spcAft>
                <a:spcPts val="0"/>
              </a:spcAft>
              <a:buSzPts val="2200"/>
              <a:buChar char="◉"/>
            </a:pPr>
            <a:r>
              <a:rPr lang="en" sz="2200" dirty="0"/>
              <a:t>The copyright term has not expired.</a:t>
            </a:r>
            <a:endParaRPr sz="2200" dirty="0"/>
          </a:p>
          <a:p>
            <a:pPr marL="457200" lvl="0" indent="-368300" algn="l" rtl="0">
              <a:spcBef>
                <a:spcPts val="0"/>
              </a:spcBef>
              <a:spcAft>
                <a:spcPts val="0"/>
              </a:spcAft>
              <a:buSzPts val="2200"/>
              <a:buChar char="◉"/>
            </a:pPr>
            <a:r>
              <a:rPr lang="en" sz="2200" dirty="0"/>
              <a:t>The copyright owner has not given away their copyright.</a:t>
            </a:r>
            <a:endParaRPr sz="2200" dirty="0"/>
          </a:p>
          <a:p>
            <a:pPr marL="457200" lvl="0" indent="-368300" algn="l" rtl="0">
              <a:spcBef>
                <a:spcPts val="0"/>
              </a:spcBef>
              <a:spcAft>
                <a:spcPts val="0"/>
              </a:spcAft>
              <a:buSzPts val="2200"/>
              <a:buChar char="◉"/>
            </a:pPr>
            <a:r>
              <a:rPr lang="en" sz="2200" dirty="0"/>
              <a:t>Ownership of copyright is independent of ownership of the physical work. </a:t>
            </a:r>
            <a:endParaRPr sz="2200" dirty="0"/>
          </a:p>
          <a:p>
            <a:pPr marL="457200" lvl="0" indent="-368300" algn="l" rtl="0">
              <a:spcBef>
                <a:spcPts val="0"/>
              </a:spcBef>
              <a:spcAft>
                <a:spcPts val="0"/>
              </a:spcAft>
              <a:buSzPts val="2200"/>
              <a:buChar char="◉"/>
            </a:pPr>
            <a:r>
              <a:rPr lang="en" sz="2200" dirty="0"/>
              <a:t>Copyright may be transferred as property</a:t>
            </a:r>
            <a:endParaRPr sz="2200" dirty="0"/>
          </a:p>
          <a:p>
            <a:pPr marL="914400" lvl="1" indent="-368300" algn="l" rtl="0">
              <a:spcBef>
                <a:spcPts val="0"/>
              </a:spcBef>
              <a:spcAft>
                <a:spcPts val="0"/>
              </a:spcAft>
              <a:buSzPts val="2200"/>
              <a:buChar char="○"/>
            </a:pPr>
            <a:r>
              <a:rPr lang="en" sz="2200" dirty="0"/>
              <a:t>Must be transferred in a writing or via a will.</a:t>
            </a:r>
            <a:endParaRPr sz="2200" dirty="0"/>
          </a:p>
          <a:p>
            <a:pPr marL="0" lvl="0" indent="0" algn="l" rtl="0">
              <a:spcBef>
                <a:spcPts val="600"/>
              </a:spcBef>
              <a:spcAft>
                <a:spcPts val="0"/>
              </a:spcAft>
              <a:buNone/>
            </a:pPr>
            <a:endParaRPr dirty="0"/>
          </a:p>
        </p:txBody>
      </p:sp>
      <p:grpSp>
        <p:nvGrpSpPr>
          <p:cNvPr id="147" name="Google Shape;147;p18"/>
          <p:cNvGrpSpPr/>
          <p:nvPr/>
        </p:nvGrpSpPr>
        <p:grpSpPr>
          <a:xfrm>
            <a:off x="916458" y="1019750"/>
            <a:ext cx="214625" cy="214625"/>
            <a:chOff x="2594050" y="1631825"/>
            <a:chExt cx="439625" cy="439625"/>
          </a:xfrm>
        </p:grpSpPr>
        <p:sp>
          <p:nvSpPr>
            <p:cNvPr id="148" name="Google Shape;148;p18"/>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18"/>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18"/>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18"/>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2" name="Google Shape;152;p1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dirty="0"/>
          </a:p>
        </p:txBody>
      </p:sp>
      <p:sp>
        <p:nvSpPr>
          <p:cNvPr id="158" name="Google Shape;158;p19"/>
          <p:cNvSpPr txBox="1">
            <a:spLocks noGrp="1"/>
          </p:cNvSpPr>
          <p:nvPr>
            <p:ph type="title" idx="4294967295"/>
          </p:nvPr>
        </p:nvSpPr>
        <p:spPr>
          <a:xfrm>
            <a:off x="1381250" y="922675"/>
            <a:ext cx="48429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Materials Not Covered by Copyright</a:t>
            </a:r>
            <a:endParaRPr dirty="0"/>
          </a:p>
        </p:txBody>
      </p:sp>
      <p:sp>
        <p:nvSpPr>
          <p:cNvPr id="159" name="Google Shape;159;p19"/>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600"/>
              </a:spcBef>
              <a:spcAft>
                <a:spcPts val="0"/>
              </a:spcAft>
              <a:buClr>
                <a:srgbClr val="FFCD00"/>
              </a:buClr>
              <a:buSzPts val="1600"/>
              <a:buChar char="◉"/>
            </a:pPr>
            <a:r>
              <a:rPr lang="en" sz="1600" dirty="0">
                <a:solidFill>
                  <a:schemeClr val="dk1"/>
                </a:solidFill>
              </a:rPr>
              <a:t>Ideas, processes or devices</a:t>
            </a:r>
            <a:endParaRPr sz="1600" dirty="0">
              <a:solidFill>
                <a:schemeClr val="dk1"/>
              </a:solidFill>
            </a:endParaRPr>
          </a:p>
          <a:p>
            <a:pPr marL="457200" lvl="0" indent="-330200" algn="l" rtl="0">
              <a:lnSpc>
                <a:spcPct val="115000"/>
              </a:lnSpc>
              <a:spcBef>
                <a:spcPts val="0"/>
              </a:spcBef>
              <a:spcAft>
                <a:spcPts val="0"/>
              </a:spcAft>
              <a:buClr>
                <a:srgbClr val="FFCD00"/>
              </a:buClr>
              <a:buSzPts val="1600"/>
              <a:buChar char="◉"/>
            </a:pPr>
            <a:r>
              <a:rPr lang="en" sz="1600" dirty="0">
                <a:solidFill>
                  <a:schemeClr val="dk1"/>
                </a:solidFill>
              </a:rPr>
              <a:t>Titles of works</a:t>
            </a:r>
            <a:endParaRPr sz="1600" dirty="0">
              <a:solidFill>
                <a:schemeClr val="dk1"/>
              </a:solidFill>
            </a:endParaRPr>
          </a:p>
          <a:p>
            <a:pPr marL="457200" lvl="0" indent="-330200" algn="l" rtl="0">
              <a:lnSpc>
                <a:spcPct val="115000"/>
              </a:lnSpc>
              <a:spcBef>
                <a:spcPts val="0"/>
              </a:spcBef>
              <a:spcAft>
                <a:spcPts val="0"/>
              </a:spcAft>
              <a:buClr>
                <a:srgbClr val="FFCD00"/>
              </a:buClr>
              <a:buSzPts val="1600"/>
              <a:buChar char="◉"/>
            </a:pPr>
            <a:r>
              <a:rPr lang="en" sz="1600" dirty="0">
                <a:solidFill>
                  <a:schemeClr val="dk1"/>
                </a:solidFill>
              </a:rPr>
              <a:t>Recipes and lists of ingredients</a:t>
            </a:r>
            <a:endParaRPr sz="1600" dirty="0">
              <a:solidFill>
                <a:schemeClr val="dk1"/>
              </a:solidFill>
            </a:endParaRPr>
          </a:p>
          <a:p>
            <a:pPr marL="457200" lvl="0" indent="-330200" algn="l" rtl="0">
              <a:lnSpc>
                <a:spcPct val="115000"/>
              </a:lnSpc>
              <a:spcBef>
                <a:spcPts val="0"/>
              </a:spcBef>
              <a:spcAft>
                <a:spcPts val="0"/>
              </a:spcAft>
              <a:buClr>
                <a:srgbClr val="FFCD00"/>
              </a:buClr>
              <a:buSzPts val="1600"/>
              <a:buChar char="◉"/>
            </a:pPr>
            <a:r>
              <a:rPr lang="en" sz="1600" dirty="0">
                <a:solidFill>
                  <a:schemeClr val="dk1"/>
                </a:solidFill>
              </a:rPr>
              <a:t>Blank books, forms, charts, etc.</a:t>
            </a:r>
            <a:endParaRPr sz="1600" dirty="0">
              <a:solidFill>
                <a:schemeClr val="dk1"/>
              </a:solidFill>
            </a:endParaRPr>
          </a:p>
          <a:p>
            <a:pPr marL="457200" lvl="0" indent="-330200" algn="l" rtl="0">
              <a:lnSpc>
                <a:spcPct val="115000"/>
              </a:lnSpc>
              <a:spcBef>
                <a:spcPts val="0"/>
              </a:spcBef>
              <a:spcAft>
                <a:spcPts val="0"/>
              </a:spcAft>
              <a:buClr>
                <a:srgbClr val="FFCD00"/>
              </a:buClr>
              <a:buSzPts val="1600"/>
              <a:buChar char="◉"/>
            </a:pPr>
            <a:r>
              <a:rPr lang="en" sz="1600" dirty="0">
                <a:solidFill>
                  <a:schemeClr val="dk1"/>
                </a:solidFill>
              </a:rPr>
              <a:t>Facts and data; historical facts</a:t>
            </a:r>
            <a:endParaRPr sz="1600" dirty="0">
              <a:solidFill>
                <a:schemeClr val="dk1"/>
              </a:solidFill>
            </a:endParaRPr>
          </a:p>
          <a:p>
            <a:pPr marL="457200" lvl="0" indent="-330200" algn="l" rtl="0">
              <a:lnSpc>
                <a:spcPct val="115000"/>
              </a:lnSpc>
              <a:spcBef>
                <a:spcPts val="0"/>
              </a:spcBef>
              <a:spcAft>
                <a:spcPts val="0"/>
              </a:spcAft>
              <a:buClr>
                <a:srgbClr val="FFCD00"/>
              </a:buClr>
              <a:buSzPts val="1600"/>
              <a:buChar char="◉"/>
            </a:pPr>
            <a:r>
              <a:rPr lang="en" sz="1600" u="sng" dirty="0">
                <a:solidFill>
                  <a:schemeClr val="dk1"/>
                </a:solidFill>
              </a:rPr>
              <a:t>Works of U.S. government employees as part of their official duties</a:t>
            </a:r>
            <a:endParaRPr sz="1600" u="sng" dirty="0">
              <a:solidFill>
                <a:schemeClr val="dk1"/>
              </a:solidFill>
            </a:endParaRPr>
          </a:p>
          <a:p>
            <a:pPr marL="457200" lvl="0" indent="-330200" algn="l" rtl="0">
              <a:lnSpc>
                <a:spcPct val="115000"/>
              </a:lnSpc>
              <a:spcBef>
                <a:spcPts val="0"/>
              </a:spcBef>
              <a:spcAft>
                <a:spcPts val="0"/>
              </a:spcAft>
              <a:buClr>
                <a:srgbClr val="FFCD00"/>
              </a:buClr>
              <a:buSzPts val="1600"/>
              <a:buChar char="◉"/>
            </a:pPr>
            <a:r>
              <a:rPr lang="en" sz="1600" dirty="0">
                <a:solidFill>
                  <a:schemeClr val="dk1"/>
                </a:solidFill>
              </a:rPr>
              <a:t>Laws and judicial opinions</a:t>
            </a:r>
            <a:endParaRPr sz="1600" u="sng" dirty="0">
              <a:solidFill>
                <a:schemeClr val="dk1"/>
              </a:solidFill>
            </a:endParaRPr>
          </a:p>
        </p:txBody>
      </p:sp>
      <p:sp>
        <p:nvSpPr>
          <p:cNvPr id="160" name="Google Shape;160;p19"/>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600"/>
              </a:spcBef>
              <a:spcAft>
                <a:spcPts val="0"/>
              </a:spcAft>
              <a:buClr>
                <a:srgbClr val="FFCD00"/>
              </a:buClr>
              <a:buSzPts val="1600"/>
              <a:buChar char="◉"/>
            </a:pPr>
            <a:r>
              <a:rPr lang="en" sz="1600" dirty="0">
                <a:solidFill>
                  <a:schemeClr val="dk1"/>
                </a:solidFill>
              </a:rPr>
              <a:t>Works that aren’t the result of human authorship</a:t>
            </a:r>
            <a:endParaRPr sz="1600" dirty="0">
              <a:solidFill>
                <a:schemeClr val="dk1"/>
              </a:solidFill>
            </a:endParaRPr>
          </a:p>
          <a:p>
            <a:pPr marL="457200" lvl="0" indent="-330200" algn="l" rtl="0">
              <a:spcBef>
                <a:spcPts val="0"/>
              </a:spcBef>
              <a:spcAft>
                <a:spcPts val="0"/>
              </a:spcAft>
              <a:buClr>
                <a:srgbClr val="FFCD00"/>
              </a:buClr>
              <a:buSzPts val="1600"/>
              <a:buChar char="◉"/>
            </a:pPr>
            <a:r>
              <a:rPr lang="en" sz="1600" dirty="0">
                <a:solidFill>
                  <a:schemeClr val="dk1"/>
                </a:solidFill>
              </a:rPr>
              <a:t>Materials in the public domain</a:t>
            </a:r>
            <a:endParaRPr sz="1600" dirty="0">
              <a:solidFill>
                <a:schemeClr val="dk1"/>
              </a:solidFill>
            </a:endParaRPr>
          </a:p>
          <a:p>
            <a:pPr marL="914400" lvl="1" indent="-330200" algn="l" rtl="0">
              <a:spcBef>
                <a:spcPts val="0"/>
              </a:spcBef>
              <a:spcAft>
                <a:spcPts val="0"/>
              </a:spcAft>
              <a:buSzPts val="1600"/>
              <a:buChar char="○"/>
            </a:pPr>
            <a:r>
              <a:rPr lang="en" sz="1600" dirty="0">
                <a:solidFill>
                  <a:schemeClr val="dk1"/>
                </a:solidFill>
              </a:rPr>
              <a:t>Copyright Expired</a:t>
            </a:r>
            <a:endParaRPr sz="1600" dirty="0">
              <a:solidFill>
                <a:schemeClr val="dk1"/>
              </a:solidFill>
            </a:endParaRPr>
          </a:p>
          <a:p>
            <a:pPr marL="914400" lvl="1" indent="-330200" algn="l" rtl="0">
              <a:spcBef>
                <a:spcPts val="0"/>
              </a:spcBef>
              <a:spcAft>
                <a:spcPts val="0"/>
              </a:spcAft>
              <a:buSzPts val="1600"/>
              <a:buChar char="○"/>
            </a:pPr>
            <a:r>
              <a:rPr lang="en" sz="1600" dirty="0">
                <a:solidFill>
                  <a:schemeClr val="dk1"/>
                </a:solidFill>
              </a:rPr>
              <a:t>Dedicated to the public domain </a:t>
            </a:r>
            <a:endParaRPr sz="1600" dirty="0">
              <a:solidFill>
                <a:schemeClr val="dk1"/>
              </a:solidFill>
            </a:endParaRPr>
          </a:p>
          <a:p>
            <a:pPr marL="457200" lvl="0" indent="-330200" algn="l" rtl="0">
              <a:spcBef>
                <a:spcPts val="0"/>
              </a:spcBef>
              <a:spcAft>
                <a:spcPts val="0"/>
              </a:spcAft>
              <a:buClr>
                <a:srgbClr val="FFCD00"/>
              </a:buClr>
              <a:buSzPts val="1600"/>
              <a:buChar char="◉"/>
            </a:pPr>
            <a:r>
              <a:rPr lang="en" sz="1600" dirty="0">
                <a:solidFill>
                  <a:schemeClr val="dk1"/>
                </a:solidFill>
              </a:rPr>
              <a:t>Slavish copies of 2D items: </a:t>
            </a:r>
            <a:r>
              <a:rPr lang="en" sz="1600" i="1" dirty="0">
                <a:solidFill>
                  <a:schemeClr val="dk1"/>
                </a:solidFill>
              </a:rPr>
              <a:t>Bridgeman Art Library v Corel Corp, 36 FSupp 2d 191 (SDNY 1999)</a:t>
            </a:r>
            <a:endParaRPr sz="1600" dirty="0">
              <a:solidFill>
                <a:schemeClr val="dk1"/>
              </a:solidFill>
            </a:endParaRPr>
          </a:p>
          <a:p>
            <a:pPr marL="0" lvl="0" indent="0" algn="l" rtl="0">
              <a:spcBef>
                <a:spcPts val="60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20"/>
          <p:cNvSpPr/>
          <p:nvPr/>
        </p:nvSpPr>
        <p:spPr>
          <a:xfrm>
            <a:off x="5650" y="4353150"/>
            <a:ext cx="9144000" cy="790200"/>
          </a:xfrm>
          <a:prstGeom prst="rect">
            <a:avLst/>
          </a:prstGeom>
          <a:solidFill>
            <a:srgbClr val="FFCD00"/>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en" sz="1000" dirty="0">
                <a:latin typeface="Quattrocento Sans"/>
                <a:ea typeface="Quattrocento Sans"/>
                <a:cs typeface="Quattrocento Sans"/>
                <a:sym typeface="Quattrocento Sans"/>
              </a:rPr>
              <a:t>International Women’s Day. Diana Davies, photographer</a:t>
            </a:r>
            <a:endParaRPr sz="1000" dirty="0">
              <a:latin typeface="Quattrocento Sans"/>
              <a:ea typeface="Quattrocento Sans"/>
              <a:cs typeface="Quattrocento Sans"/>
              <a:sym typeface="Quattrocento Sans"/>
            </a:endParaRPr>
          </a:p>
          <a:p>
            <a:pPr marL="457200" lvl="0" indent="0" algn="l" rtl="0">
              <a:spcBef>
                <a:spcPts val="0"/>
              </a:spcBef>
              <a:spcAft>
                <a:spcPts val="0"/>
              </a:spcAft>
              <a:buNone/>
            </a:pPr>
            <a:r>
              <a:rPr lang="en" sz="1000" dirty="0">
                <a:latin typeface="Quattrocento Sans"/>
                <a:ea typeface="Quattrocento Sans"/>
                <a:cs typeface="Quattrocento Sans"/>
                <a:sym typeface="Quattrocento Sans"/>
              </a:rPr>
              <a:t>Diana Davies papers. Smith College Special Collections.</a:t>
            </a:r>
            <a:endParaRPr sz="1000" dirty="0">
              <a:latin typeface="Quattrocento Sans"/>
              <a:ea typeface="Quattrocento Sans"/>
              <a:cs typeface="Quattrocento Sans"/>
              <a:sym typeface="Quattrocento Sans"/>
            </a:endParaRPr>
          </a:p>
        </p:txBody>
      </p:sp>
      <p:sp>
        <p:nvSpPr>
          <p:cNvPr id="166" name="Google Shape;166;p20"/>
          <p:cNvSpPr txBox="1">
            <a:spLocks noGrp="1"/>
          </p:cNvSpPr>
          <p:nvPr>
            <p:ph type="title" idx="4294967295"/>
          </p:nvPr>
        </p:nvSpPr>
        <p:spPr>
          <a:xfrm>
            <a:off x="1486000" y="3477975"/>
            <a:ext cx="6183300" cy="50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dirty="0">
                <a:highlight>
                  <a:srgbClr val="FFCD00"/>
                </a:highlight>
              </a:rPr>
              <a:t>Copyright terms are very long.</a:t>
            </a:r>
            <a:endParaRPr sz="3000" dirty="0">
              <a:highlight>
                <a:srgbClr val="FFCD00"/>
              </a:highlight>
            </a:endParaRPr>
          </a:p>
          <a:p>
            <a:pPr marL="0" lvl="0" indent="0" algn="ctr" rtl="0">
              <a:spcBef>
                <a:spcPts val="0"/>
              </a:spcBef>
              <a:spcAft>
                <a:spcPts val="0"/>
              </a:spcAft>
              <a:buNone/>
            </a:pPr>
            <a:endParaRPr sz="3000" dirty="0">
              <a:highlight>
                <a:srgbClr val="FFCD00"/>
              </a:highlight>
            </a:endParaRPr>
          </a:p>
          <a:p>
            <a:pPr marL="0" lvl="0" indent="0" algn="ctr" rtl="0">
              <a:spcBef>
                <a:spcPts val="0"/>
              </a:spcBef>
              <a:spcAft>
                <a:spcPts val="0"/>
              </a:spcAft>
              <a:buNone/>
            </a:pPr>
            <a:r>
              <a:rPr lang="en" sz="3000" dirty="0">
                <a:highlight>
                  <a:srgbClr val="FFCD00"/>
                </a:highlight>
              </a:rPr>
              <a:t>Where does that leave us and our researchers?</a:t>
            </a:r>
            <a:endParaRPr sz="3000" dirty="0">
              <a:highlight>
                <a:srgbClr val="FFCD00"/>
              </a:highlight>
            </a:endParaRPr>
          </a:p>
        </p:txBody>
      </p:sp>
      <p:sp>
        <p:nvSpPr>
          <p:cNvPr id="167" name="Google Shape;167;p20"/>
          <p:cNvSpPr txBox="1">
            <a:spLocks noGrp="1"/>
          </p:cNvSpPr>
          <p:nvPr>
            <p:ph type="sldNum" idx="12"/>
          </p:nvPr>
        </p:nvSpPr>
        <p:spPr>
          <a:xfrm>
            <a:off x="4297650" y="4791900"/>
            <a:ext cx="548700" cy="35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dirty="0"/>
          </a:p>
        </p:txBody>
      </p:sp>
      <p:grpSp>
        <p:nvGrpSpPr>
          <p:cNvPr id="168" name="Google Shape;168;p20"/>
          <p:cNvGrpSpPr/>
          <p:nvPr/>
        </p:nvGrpSpPr>
        <p:grpSpPr>
          <a:xfrm>
            <a:off x="4446066" y="4352325"/>
            <a:ext cx="251868" cy="306992"/>
            <a:chOff x="596350" y="929175"/>
            <a:chExt cx="407950" cy="497475"/>
          </a:xfrm>
        </p:grpSpPr>
        <p:sp>
          <p:nvSpPr>
            <p:cNvPr id="169" name="Google Shape;169;p20"/>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20"/>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20"/>
            <p:cNvSpPr/>
            <p:nvPr/>
          </p:nvSpPr>
          <p:spPr>
            <a:xfrm>
              <a:off x="688900" y="1256150"/>
              <a:ext cx="133975" cy="25"/>
            </a:xfrm>
            <a:custGeom>
              <a:avLst/>
              <a:gdLst/>
              <a:ahLst/>
              <a:cxnLst/>
              <a:rect l="l" t="t" r="r" b="b"/>
              <a:pathLst>
                <a:path w="5359" h="1" fill="none" extrusionOk="0">
                  <a:moveTo>
                    <a:pt x="5358"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0"/>
            <p:cNvSpPr/>
            <p:nvPr/>
          </p:nvSpPr>
          <p:spPr>
            <a:xfrm>
              <a:off x="688900" y="1201350"/>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20"/>
            <p:cNvSpPr/>
            <p:nvPr/>
          </p:nvSpPr>
          <p:spPr>
            <a:xfrm>
              <a:off x="688900" y="1145950"/>
              <a:ext cx="255750" cy="25"/>
            </a:xfrm>
            <a:custGeom>
              <a:avLst/>
              <a:gdLst/>
              <a:ahLst/>
              <a:cxnLst/>
              <a:rect l="l" t="t" r="r" b="b"/>
              <a:pathLst>
                <a:path w="10230" h="1" fill="none" extrusionOk="0">
                  <a:moveTo>
                    <a:pt x="10229"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20"/>
            <p:cNvSpPr/>
            <p:nvPr/>
          </p:nvSpPr>
          <p:spPr>
            <a:xfrm>
              <a:off x="688900" y="1090525"/>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20"/>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179"/>
        <p:cNvGrpSpPr/>
        <p:nvPr/>
      </p:nvGrpSpPr>
      <p:grpSpPr>
        <a:xfrm>
          <a:off x="0" y="0"/>
          <a:ext cx="0" cy="0"/>
          <a:chOff x="0" y="0"/>
          <a:chExt cx="0" cy="0"/>
        </a:xfrm>
      </p:grpSpPr>
      <p:sp>
        <p:nvSpPr>
          <p:cNvPr id="180" name="Google Shape;180;p2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dirty="0"/>
          </a:p>
        </p:txBody>
      </p:sp>
      <p:pic>
        <p:nvPicPr>
          <p:cNvPr id="181" name="Google Shape;181;p21"/>
          <p:cNvPicPr preferRelativeResize="0"/>
          <p:nvPr/>
        </p:nvPicPr>
        <p:blipFill>
          <a:blip r:embed="rId3">
            <a:alphaModFix/>
          </a:blip>
          <a:stretch>
            <a:fillRect/>
          </a:stretch>
        </p:blipFill>
        <p:spPr>
          <a:xfrm>
            <a:off x="2190750" y="493338"/>
            <a:ext cx="4762500" cy="3419475"/>
          </a:xfrm>
          <a:prstGeom prst="rect">
            <a:avLst/>
          </a:prstGeom>
          <a:noFill/>
          <a:ln>
            <a:noFill/>
          </a:ln>
        </p:spPr>
      </p:pic>
      <p:sp>
        <p:nvSpPr>
          <p:cNvPr id="182" name="Google Shape;182;p21"/>
          <p:cNvSpPr/>
          <p:nvPr/>
        </p:nvSpPr>
        <p:spPr>
          <a:xfrm>
            <a:off x="5650" y="4353150"/>
            <a:ext cx="9144000" cy="790200"/>
          </a:xfrm>
          <a:prstGeom prst="rect">
            <a:avLst/>
          </a:prstGeom>
          <a:solidFill>
            <a:srgbClr val="FFCD00"/>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en" sz="1000" dirty="0">
                <a:latin typeface="Quattrocento Sans"/>
                <a:ea typeface="Quattrocento Sans"/>
                <a:cs typeface="Quattrocento Sans"/>
                <a:sym typeface="Quattrocento Sans"/>
              </a:rPr>
              <a:t>Ellen Wright Garrison’s membership certificate for the National American Woman Suffrage Association</a:t>
            </a:r>
            <a:endParaRPr sz="1000" dirty="0">
              <a:latin typeface="Quattrocento Sans"/>
              <a:ea typeface="Quattrocento Sans"/>
              <a:cs typeface="Quattrocento Sans"/>
              <a:sym typeface="Quattrocento Sans"/>
            </a:endParaRPr>
          </a:p>
          <a:p>
            <a:pPr marL="457200" lvl="0" indent="0" algn="l" rtl="0">
              <a:spcBef>
                <a:spcPts val="0"/>
              </a:spcBef>
              <a:spcAft>
                <a:spcPts val="0"/>
              </a:spcAft>
              <a:buNone/>
            </a:pPr>
            <a:r>
              <a:rPr lang="en" sz="1000" dirty="0">
                <a:latin typeface="Quattrocento Sans"/>
                <a:ea typeface="Quattrocento Sans"/>
                <a:cs typeface="Quattrocento Sans"/>
                <a:sym typeface="Quattrocento Sans"/>
              </a:rPr>
              <a:t>Garrison Family papers. Smith College Special Collections.</a:t>
            </a:r>
            <a:endParaRPr sz="1000" dirty="0">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dirty="0"/>
          </a:p>
        </p:txBody>
      </p:sp>
      <p:sp>
        <p:nvSpPr>
          <p:cNvPr id="188" name="Google Shape;188;p22"/>
          <p:cNvSpPr/>
          <p:nvPr/>
        </p:nvSpPr>
        <p:spPr>
          <a:xfrm>
            <a:off x="1299600" y="953175"/>
            <a:ext cx="1484100" cy="2031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89" name="Google Shape;189;p22"/>
          <p:cNvPicPr preferRelativeResize="0"/>
          <p:nvPr/>
        </p:nvPicPr>
        <p:blipFill>
          <a:blip r:embed="rId4">
            <a:alphaModFix/>
          </a:blip>
          <a:stretch>
            <a:fillRect/>
          </a:stretch>
        </p:blipFill>
        <p:spPr>
          <a:xfrm>
            <a:off x="3290650" y="691800"/>
            <a:ext cx="4762500" cy="3419475"/>
          </a:xfrm>
          <a:prstGeom prst="rect">
            <a:avLst/>
          </a:prstGeom>
          <a:noFill/>
          <a:ln>
            <a:noFill/>
          </a:ln>
        </p:spPr>
      </p:pic>
      <p:cxnSp>
        <p:nvCxnSpPr>
          <p:cNvPr id="190" name="Google Shape;190;p22"/>
          <p:cNvCxnSpPr>
            <a:stCxn id="188" idx="5"/>
          </p:cNvCxnSpPr>
          <p:nvPr/>
        </p:nvCxnSpPr>
        <p:spPr>
          <a:xfrm>
            <a:off x="2566359" y="1126532"/>
            <a:ext cx="1363800" cy="914700"/>
          </a:xfrm>
          <a:prstGeom prst="straightConnector1">
            <a:avLst/>
          </a:prstGeom>
          <a:noFill/>
          <a:ln w="38100" cap="flat" cmpd="sng">
            <a:solidFill>
              <a:srgbClr val="CC0000"/>
            </a:solidFill>
            <a:prstDash val="solid"/>
            <a:round/>
            <a:headEnd type="none" w="med" len="med"/>
            <a:tailEnd type="triangle" w="med" len="med"/>
          </a:ln>
        </p:spPr>
      </p:cxnSp>
      <p:sp>
        <p:nvSpPr>
          <p:cNvPr id="191" name="Google Shape;191;p22"/>
          <p:cNvSpPr/>
          <p:nvPr/>
        </p:nvSpPr>
        <p:spPr>
          <a:xfrm>
            <a:off x="3996775" y="3614400"/>
            <a:ext cx="1484100" cy="2031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22"/>
          <p:cNvSpPr txBox="1">
            <a:spLocks noGrp="1"/>
          </p:cNvSpPr>
          <p:nvPr>
            <p:ph type="ctrTitle" idx="4294967295"/>
          </p:nvPr>
        </p:nvSpPr>
        <p:spPr>
          <a:xfrm>
            <a:off x="1555200" y="4199325"/>
            <a:ext cx="6033600" cy="71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highlight>
                  <a:srgbClr val="FFCD00"/>
                </a:highlight>
              </a:rPr>
              <a:t>Copyright expires… next year</a:t>
            </a:r>
            <a:endParaRPr sz="3000" dirty="0">
              <a:highlight>
                <a:srgbClr val="FFCD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dirty="0"/>
          </a:p>
        </p:txBody>
      </p:sp>
      <p:pic>
        <p:nvPicPr>
          <p:cNvPr id="198" name="Google Shape;198;p23"/>
          <p:cNvPicPr preferRelativeResize="0"/>
          <p:nvPr/>
        </p:nvPicPr>
        <p:blipFill>
          <a:blip r:embed="rId3">
            <a:alphaModFix/>
          </a:blip>
          <a:stretch>
            <a:fillRect/>
          </a:stretch>
        </p:blipFill>
        <p:spPr>
          <a:xfrm rot="300207">
            <a:off x="644237" y="410813"/>
            <a:ext cx="6010275" cy="1581150"/>
          </a:xfrm>
          <a:prstGeom prst="rect">
            <a:avLst/>
          </a:prstGeom>
          <a:noFill/>
          <a:ln>
            <a:noFill/>
          </a:ln>
        </p:spPr>
      </p:pic>
      <p:pic>
        <p:nvPicPr>
          <p:cNvPr id="199" name="Google Shape;199;p23"/>
          <p:cNvPicPr preferRelativeResize="0"/>
          <p:nvPr/>
        </p:nvPicPr>
        <p:blipFill>
          <a:blip r:embed="rId4">
            <a:alphaModFix/>
          </a:blip>
          <a:stretch>
            <a:fillRect/>
          </a:stretch>
        </p:blipFill>
        <p:spPr>
          <a:xfrm rot="-838895">
            <a:off x="3600900" y="2265912"/>
            <a:ext cx="5838825" cy="942975"/>
          </a:xfrm>
          <a:prstGeom prst="rect">
            <a:avLst/>
          </a:prstGeom>
          <a:noFill/>
          <a:ln>
            <a:noFill/>
          </a:ln>
        </p:spPr>
      </p:pic>
      <p:pic>
        <p:nvPicPr>
          <p:cNvPr id="200" name="Google Shape;200;p23"/>
          <p:cNvPicPr preferRelativeResize="0"/>
          <p:nvPr/>
        </p:nvPicPr>
        <p:blipFill>
          <a:blip r:embed="rId5">
            <a:alphaModFix/>
          </a:blip>
          <a:stretch>
            <a:fillRect/>
          </a:stretch>
        </p:blipFill>
        <p:spPr>
          <a:xfrm rot="499783">
            <a:off x="39049" y="3397964"/>
            <a:ext cx="5140403" cy="1504950"/>
          </a:xfrm>
          <a:prstGeom prst="rect">
            <a:avLst/>
          </a:prstGeom>
          <a:noFill/>
          <a:ln>
            <a:noFill/>
          </a:ln>
        </p:spPr>
      </p:pic>
      <p:sp>
        <p:nvSpPr>
          <p:cNvPr id="201" name="Google Shape;201;p23"/>
          <p:cNvSpPr txBox="1">
            <a:spLocks noGrp="1"/>
          </p:cNvSpPr>
          <p:nvPr>
            <p:ph type="ctrTitle" idx="4294967295"/>
          </p:nvPr>
        </p:nvSpPr>
        <p:spPr>
          <a:xfrm>
            <a:off x="1645025" y="2916300"/>
            <a:ext cx="58599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highlight>
                  <a:srgbClr val="FFCD00"/>
                </a:highlight>
              </a:rPr>
              <a:t>Fair use! Fair use?</a:t>
            </a:r>
            <a:endParaRPr sz="4800" dirty="0">
              <a:highlight>
                <a:srgbClr val="FFCD00"/>
              </a:highlight>
            </a:endParaRPr>
          </a:p>
        </p:txBody>
      </p:sp>
      <p:sp>
        <p:nvSpPr>
          <p:cNvPr id="202" name="Google Shape;202;p23"/>
          <p:cNvSpPr/>
          <p:nvPr/>
        </p:nvSpPr>
        <p:spPr>
          <a:xfrm>
            <a:off x="3470200" y="566931"/>
            <a:ext cx="2203500" cy="22035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3" name="Google Shape;203;p23"/>
          <p:cNvGrpSpPr/>
          <p:nvPr/>
        </p:nvGrpSpPr>
        <p:grpSpPr>
          <a:xfrm>
            <a:off x="4090550" y="1036767"/>
            <a:ext cx="968859" cy="1263809"/>
            <a:chOff x="590250" y="244200"/>
            <a:chExt cx="407975" cy="532175"/>
          </a:xfrm>
        </p:grpSpPr>
        <p:sp>
          <p:nvSpPr>
            <p:cNvPr id="204" name="Google Shape;204;p23"/>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23"/>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23"/>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23"/>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23"/>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23"/>
            <p:cNvSpPr/>
            <p:nvPr/>
          </p:nvSpPr>
          <p:spPr>
            <a:xfrm>
              <a:off x="649925" y="590050"/>
              <a:ext cx="133975" cy="25"/>
            </a:xfrm>
            <a:custGeom>
              <a:avLst/>
              <a:gdLst/>
              <a:ahLst/>
              <a:cxnLst/>
              <a:rect l="l" t="t" r="r" b="b"/>
              <a:pathLst>
                <a:path w="5359" h="1" fill="none" extrusionOk="0">
                  <a:moveTo>
                    <a:pt x="5358"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23"/>
            <p:cNvSpPr/>
            <p:nvPr/>
          </p:nvSpPr>
          <p:spPr>
            <a:xfrm>
              <a:off x="649925" y="534625"/>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23"/>
            <p:cNvSpPr/>
            <p:nvPr/>
          </p:nvSpPr>
          <p:spPr>
            <a:xfrm>
              <a:off x="649925" y="479825"/>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23"/>
            <p:cNvSpPr/>
            <p:nvPr/>
          </p:nvSpPr>
          <p:spPr>
            <a:xfrm>
              <a:off x="649925" y="424425"/>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23"/>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23"/>
            <p:cNvSpPr/>
            <p:nvPr/>
          </p:nvSpPr>
          <p:spPr>
            <a:xfrm>
              <a:off x="654800" y="244200"/>
              <a:ext cx="25" cy="51175"/>
            </a:xfrm>
            <a:custGeom>
              <a:avLst/>
              <a:gdLst/>
              <a:ahLst/>
              <a:cxnLst/>
              <a:rect l="l" t="t" r="r" b="b"/>
              <a:pathLst>
                <a:path w="1" h="2047" fill="none" extrusionOk="0">
                  <a:moveTo>
                    <a:pt x="0" y="1"/>
                  </a:moveTo>
                  <a:lnTo>
                    <a:pt x="0" y="204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23"/>
            <p:cNvSpPr/>
            <p:nvPr/>
          </p:nvSpPr>
          <p:spPr>
            <a:xfrm>
              <a:off x="737600" y="244200"/>
              <a:ext cx="25" cy="51175"/>
            </a:xfrm>
            <a:custGeom>
              <a:avLst/>
              <a:gdLst/>
              <a:ahLst/>
              <a:cxnLst/>
              <a:rect l="l" t="t" r="r" b="b"/>
              <a:pathLst>
                <a:path w="1" h="2047" fill="none" extrusionOk="0">
                  <a:moveTo>
                    <a:pt x="1" y="1"/>
                  </a:moveTo>
                  <a:lnTo>
                    <a:pt x="1" y="204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23"/>
            <p:cNvSpPr/>
            <p:nvPr/>
          </p:nvSpPr>
          <p:spPr>
            <a:xfrm>
              <a:off x="820400" y="244200"/>
              <a:ext cx="25" cy="51175"/>
            </a:xfrm>
            <a:custGeom>
              <a:avLst/>
              <a:gdLst/>
              <a:ahLst/>
              <a:cxnLst/>
              <a:rect l="l" t="t" r="r" b="b"/>
              <a:pathLst>
                <a:path w="1" h="2047" fill="none" extrusionOk="0">
                  <a:moveTo>
                    <a:pt x="1" y="1"/>
                  </a:moveTo>
                  <a:lnTo>
                    <a:pt x="1" y="204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23"/>
            <p:cNvSpPr/>
            <p:nvPr/>
          </p:nvSpPr>
          <p:spPr>
            <a:xfrm>
              <a:off x="903225" y="244200"/>
              <a:ext cx="25" cy="51175"/>
            </a:xfrm>
            <a:custGeom>
              <a:avLst/>
              <a:gdLst/>
              <a:ahLst/>
              <a:cxnLst/>
              <a:rect l="l" t="t" r="r" b="b"/>
              <a:pathLst>
                <a:path w="1" h="2047" fill="none" extrusionOk="0">
                  <a:moveTo>
                    <a:pt x="0" y="1"/>
                  </a:moveTo>
                  <a:lnTo>
                    <a:pt x="0" y="204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dirty="0"/>
          </a:p>
        </p:txBody>
      </p:sp>
      <p:sp>
        <p:nvSpPr>
          <p:cNvPr id="223" name="Google Shape;223;p24"/>
          <p:cNvSpPr txBox="1">
            <a:spLocks noGrp="1"/>
          </p:cNvSpPr>
          <p:nvPr>
            <p:ph type="title"/>
          </p:nvPr>
        </p:nvSpPr>
        <p:spPr>
          <a:xfrm>
            <a:off x="1381250" y="922675"/>
            <a:ext cx="62352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Our professional organizations can help us.</a:t>
            </a:r>
            <a:endParaRPr dirty="0"/>
          </a:p>
          <a:p>
            <a:pPr marL="0" lvl="0" indent="0" algn="l" rtl="0">
              <a:spcBef>
                <a:spcPts val="0"/>
              </a:spcBef>
              <a:spcAft>
                <a:spcPts val="0"/>
              </a:spcAft>
              <a:buNone/>
            </a:pPr>
            <a:r>
              <a:rPr lang="en" dirty="0"/>
              <a:t>Codes of best practices examples</a:t>
            </a:r>
            <a:endParaRPr dirty="0"/>
          </a:p>
        </p:txBody>
      </p:sp>
      <p:sp>
        <p:nvSpPr>
          <p:cNvPr id="224" name="Google Shape;224;p24"/>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600"/>
              </a:spcBef>
              <a:spcAft>
                <a:spcPts val="0"/>
              </a:spcAft>
              <a:buSzPts val="1400"/>
              <a:buChar char="◉"/>
            </a:pPr>
            <a:r>
              <a:rPr lang="en" sz="1400" dirty="0">
                <a:solidFill>
                  <a:schemeClr val="dk1"/>
                </a:solidFill>
              </a:rPr>
              <a:t>American U’s Washington School of Law</a:t>
            </a:r>
            <a:endParaRPr sz="1400" dirty="0">
              <a:solidFill>
                <a:schemeClr val="dk1"/>
              </a:solidFill>
            </a:endParaRPr>
          </a:p>
          <a:p>
            <a:pPr marL="914400" lvl="1" indent="-317500" algn="l" rtl="0">
              <a:lnSpc>
                <a:spcPct val="115000"/>
              </a:lnSpc>
              <a:spcBef>
                <a:spcPts val="0"/>
              </a:spcBef>
              <a:spcAft>
                <a:spcPts val="0"/>
              </a:spcAft>
              <a:buSzPts val="1400"/>
              <a:buChar char="○"/>
            </a:pPr>
            <a:r>
              <a:rPr lang="en" sz="1400" dirty="0">
                <a:solidFill>
                  <a:schemeClr val="dk1"/>
                </a:solidFill>
              </a:rPr>
              <a:t>Best Practices in Fair Use for Orphan Works</a:t>
            </a:r>
            <a:endParaRPr sz="1400" dirty="0">
              <a:solidFill>
                <a:schemeClr val="dk1"/>
              </a:solidFill>
            </a:endParaRPr>
          </a:p>
          <a:p>
            <a:pPr marL="914400" lvl="1" indent="-317500" algn="l" rtl="0">
              <a:lnSpc>
                <a:spcPct val="115000"/>
              </a:lnSpc>
              <a:spcBef>
                <a:spcPts val="0"/>
              </a:spcBef>
              <a:spcAft>
                <a:spcPts val="0"/>
              </a:spcAft>
              <a:buSzPts val="1400"/>
              <a:buChar char="○"/>
            </a:pPr>
            <a:r>
              <a:rPr lang="en" sz="1400" dirty="0">
                <a:solidFill>
                  <a:schemeClr val="dk1"/>
                </a:solidFill>
              </a:rPr>
              <a:t>Best Practices for Documentary Film Making</a:t>
            </a:r>
            <a:endParaRPr sz="1400" dirty="0">
              <a:solidFill>
                <a:schemeClr val="dk1"/>
              </a:solidFill>
            </a:endParaRPr>
          </a:p>
          <a:p>
            <a:pPr marL="914400" lvl="1" indent="-317500" algn="l" rtl="0">
              <a:lnSpc>
                <a:spcPct val="115000"/>
              </a:lnSpc>
              <a:spcBef>
                <a:spcPts val="0"/>
              </a:spcBef>
              <a:spcAft>
                <a:spcPts val="0"/>
              </a:spcAft>
              <a:buSzPts val="1400"/>
              <a:buChar char="○"/>
            </a:pPr>
            <a:r>
              <a:rPr lang="en" sz="1400" dirty="0">
                <a:solidFill>
                  <a:schemeClr val="dk1"/>
                </a:solidFill>
              </a:rPr>
              <a:t>Best Practices for Fair Use in Online Video</a:t>
            </a:r>
            <a:endParaRPr sz="1400" dirty="0">
              <a:solidFill>
                <a:schemeClr val="dk1"/>
              </a:solidFill>
            </a:endParaRPr>
          </a:p>
          <a:p>
            <a:pPr marL="914400" lvl="1" indent="-317500" algn="l" rtl="0">
              <a:lnSpc>
                <a:spcPct val="115000"/>
              </a:lnSpc>
              <a:spcBef>
                <a:spcPts val="0"/>
              </a:spcBef>
              <a:spcAft>
                <a:spcPts val="0"/>
              </a:spcAft>
              <a:buSzPts val="1400"/>
              <a:buChar char="○"/>
            </a:pPr>
            <a:r>
              <a:rPr lang="en" sz="1400" dirty="0">
                <a:solidFill>
                  <a:schemeClr val="dk1"/>
                </a:solidFill>
              </a:rPr>
              <a:t>Best Practices for Fair Use for Visual Arts</a:t>
            </a:r>
            <a:endParaRPr sz="1400" dirty="0">
              <a:solidFill>
                <a:schemeClr val="dk1"/>
              </a:solidFill>
            </a:endParaRPr>
          </a:p>
          <a:p>
            <a:pPr marL="457200" lvl="0" indent="-317500" algn="l" rtl="0">
              <a:lnSpc>
                <a:spcPct val="115000"/>
              </a:lnSpc>
              <a:spcBef>
                <a:spcPts val="0"/>
              </a:spcBef>
              <a:spcAft>
                <a:spcPts val="0"/>
              </a:spcAft>
              <a:buSzPts val="1400"/>
              <a:buChar char="◉"/>
            </a:pPr>
            <a:r>
              <a:rPr lang="en" sz="1400" dirty="0">
                <a:solidFill>
                  <a:schemeClr val="dk1"/>
                </a:solidFill>
              </a:rPr>
              <a:t>Harvard’s Berkman Center</a:t>
            </a:r>
            <a:endParaRPr sz="1400" dirty="0">
              <a:solidFill>
                <a:schemeClr val="dk1"/>
              </a:solidFill>
            </a:endParaRPr>
          </a:p>
          <a:p>
            <a:pPr marL="914400" lvl="1" indent="-317500" algn="l" rtl="0">
              <a:lnSpc>
                <a:spcPct val="115000"/>
              </a:lnSpc>
              <a:spcBef>
                <a:spcPts val="0"/>
              </a:spcBef>
              <a:spcAft>
                <a:spcPts val="0"/>
              </a:spcAft>
              <a:buSzPts val="1400"/>
              <a:buChar char="○"/>
            </a:pPr>
            <a:r>
              <a:rPr lang="en" sz="1400" dirty="0">
                <a:solidFill>
                  <a:schemeClr val="dk1"/>
                </a:solidFill>
              </a:rPr>
              <a:t>The Right to Teach:  An Educational Fair Use Project</a:t>
            </a:r>
            <a:endParaRPr sz="1400" dirty="0">
              <a:solidFill>
                <a:schemeClr val="dk1"/>
              </a:solidFill>
            </a:endParaRPr>
          </a:p>
          <a:p>
            <a:pPr marL="457200" lvl="0" indent="-317500" algn="l" rtl="0">
              <a:lnSpc>
                <a:spcPct val="115000"/>
              </a:lnSpc>
              <a:spcBef>
                <a:spcPts val="0"/>
              </a:spcBef>
              <a:spcAft>
                <a:spcPts val="0"/>
              </a:spcAft>
              <a:buSzPts val="1400"/>
              <a:buChar char="◉"/>
            </a:pPr>
            <a:r>
              <a:rPr lang="en" sz="1400" dirty="0">
                <a:solidFill>
                  <a:schemeClr val="dk1"/>
                </a:solidFill>
              </a:rPr>
              <a:t>Society of American Archivists</a:t>
            </a:r>
            <a:endParaRPr sz="1400" dirty="0">
              <a:solidFill>
                <a:schemeClr val="dk1"/>
              </a:solidFill>
            </a:endParaRPr>
          </a:p>
          <a:p>
            <a:pPr marL="914400" lvl="1" indent="-317500" algn="l" rtl="0">
              <a:lnSpc>
                <a:spcPct val="115000"/>
              </a:lnSpc>
              <a:spcBef>
                <a:spcPts val="0"/>
              </a:spcBef>
              <a:spcAft>
                <a:spcPts val="0"/>
              </a:spcAft>
              <a:buSzPts val="1400"/>
              <a:buChar char="○"/>
            </a:pPr>
            <a:r>
              <a:rPr lang="en" sz="1400" dirty="0">
                <a:solidFill>
                  <a:schemeClr val="dk1"/>
                </a:solidFill>
              </a:rPr>
              <a:t>Orphan Works: Best Practices</a:t>
            </a:r>
            <a:endParaRPr sz="1400" dirty="0">
              <a:solidFill>
                <a:schemeClr val="dk1"/>
              </a:solidFill>
            </a:endParaRPr>
          </a:p>
          <a:p>
            <a:pPr marL="457200" lvl="0" indent="-317500" algn="l" rtl="0">
              <a:lnSpc>
                <a:spcPct val="115000"/>
              </a:lnSpc>
              <a:spcBef>
                <a:spcPts val="0"/>
              </a:spcBef>
              <a:spcAft>
                <a:spcPts val="0"/>
              </a:spcAft>
              <a:buSzPts val="1400"/>
              <a:buChar char="◉"/>
            </a:pPr>
            <a:r>
              <a:rPr lang="en" sz="1400" dirty="0">
                <a:solidFill>
                  <a:schemeClr val="dk1"/>
                </a:solidFill>
              </a:rPr>
              <a:t>ARL</a:t>
            </a:r>
            <a:endParaRPr sz="1400" dirty="0">
              <a:solidFill>
                <a:schemeClr val="dk1"/>
              </a:solidFill>
            </a:endParaRPr>
          </a:p>
          <a:p>
            <a:pPr marL="914400" lvl="1" indent="-317500" algn="l" rtl="0">
              <a:lnSpc>
                <a:spcPct val="115000"/>
              </a:lnSpc>
              <a:spcBef>
                <a:spcPts val="0"/>
              </a:spcBef>
              <a:spcAft>
                <a:spcPts val="0"/>
              </a:spcAft>
              <a:buSzPts val="1400"/>
              <a:buChar char="○"/>
            </a:pPr>
            <a:r>
              <a:rPr lang="en" sz="1400" dirty="0">
                <a:solidFill>
                  <a:schemeClr val="dk1"/>
                </a:solidFill>
              </a:rPr>
              <a:t>Code of Best Practices in Fair Use for Academic and Research Libraries</a:t>
            </a:r>
            <a:endParaRPr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Negotiating for Use and Re-Use</a:t>
            </a:r>
            <a:endParaRPr dirty="0"/>
          </a:p>
        </p:txBody>
      </p:sp>
      <p:sp>
        <p:nvSpPr>
          <p:cNvPr id="230" name="Google Shape;230;p25"/>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Helping creators understand their options</a:t>
            </a:r>
            <a:endParaRPr dirty="0"/>
          </a:p>
        </p:txBody>
      </p:sp>
      <p:sp>
        <p:nvSpPr>
          <p:cNvPr id="231" name="Google Shape;231;p2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2</a:t>
            </a:r>
            <a:endParaRPr sz="2400" dirty="0">
              <a:latin typeface="Lora"/>
              <a:ea typeface="Lora"/>
              <a:cs typeface="Lora"/>
              <a:sym typeface="Lora"/>
            </a:endParaRPr>
          </a:p>
        </p:txBody>
      </p:sp>
      <p:sp>
        <p:nvSpPr>
          <p:cNvPr id="232" name="Google Shape;232;p2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6"/>
          <p:cNvPicPr preferRelativeResize="0"/>
          <p:nvPr/>
        </p:nvPicPr>
        <p:blipFill>
          <a:blip r:embed="rId3">
            <a:alphaModFix/>
          </a:blip>
          <a:stretch>
            <a:fillRect/>
          </a:stretch>
        </p:blipFill>
        <p:spPr>
          <a:xfrm flipH="1">
            <a:off x="-110351" y="-50"/>
            <a:ext cx="8864926" cy="5143500"/>
          </a:xfrm>
          <a:prstGeom prst="rect">
            <a:avLst/>
          </a:prstGeom>
          <a:noFill/>
          <a:ln>
            <a:noFill/>
          </a:ln>
        </p:spPr>
      </p:pic>
      <p:sp>
        <p:nvSpPr>
          <p:cNvPr id="238" name="Google Shape;238;p2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dirty="0"/>
          </a:p>
        </p:txBody>
      </p:sp>
      <p:sp>
        <p:nvSpPr>
          <p:cNvPr id="239" name="Google Shape;239;p26"/>
          <p:cNvSpPr txBox="1"/>
          <p:nvPr/>
        </p:nvSpPr>
        <p:spPr>
          <a:xfrm>
            <a:off x="1363950" y="1849225"/>
            <a:ext cx="2427600" cy="29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highlight>
                  <a:srgbClr val="FFCD00"/>
                </a:highlight>
                <a:latin typeface="Quattrocento Sans"/>
                <a:ea typeface="Quattrocento Sans"/>
                <a:cs typeface="Quattrocento Sans"/>
                <a:sym typeface="Quattrocento Sans"/>
              </a:rPr>
              <a:t>Negotiating open licenses</a:t>
            </a:r>
            <a:endParaRPr dirty="0">
              <a:solidFill>
                <a:schemeClr val="dk1"/>
              </a:solidFill>
              <a:highlight>
                <a:srgbClr val="FFCD00"/>
              </a:highlight>
              <a:latin typeface="Quattrocento Sans"/>
              <a:ea typeface="Quattrocento Sans"/>
              <a:cs typeface="Quattrocento Sans"/>
              <a:sym typeface="Quattrocento Sans"/>
            </a:endParaRPr>
          </a:p>
        </p:txBody>
      </p:sp>
      <p:sp>
        <p:nvSpPr>
          <p:cNvPr id="240" name="Google Shape;240;p26"/>
          <p:cNvSpPr txBox="1"/>
          <p:nvPr/>
        </p:nvSpPr>
        <p:spPr>
          <a:xfrm>
            <a:off x="6450325" y="2763588"/>
            <a:ext cx="2427600" cy="29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highlight>
                  <a:srgbClr val="FFCD00"/>
                </a:highlight>
                <a:latin typeface="Quattrocento Sans"/>
                <a:ea typeface="Quattrocento Sans"/>
                <a:cs typeface="Quattrocento Sans"/>
                <a:sym typeface="Quattrocento Sans"/>
              </a:rPr>
              <a:t>Freely sharing public domain and open-licensed materials</a:t>
            </a:r>
            <a:endParaRPr dirty="0">
              <a:solidFill>
                <a:schemeClr val="dk1"/>
              </a:solidFill>
              <a:highlight>
                <a:srgbClr val="FFCD00"/>
              </a:highlight>
              <a:latin typeface="Quattrocento Sans"/>
              <a:ea typeface="Quattrocento Sans"/>
              <a:cs typeface="Quattrocento Sans"/>
              <a:sym typeface="Quattrocento Sans"/>
            </a:endParaRPr>
          </a:p>
        </p:txBody>
      </p:sp>
      <p:sp>
        <p:nvSpPr>
          <p:cNvPr id="241" name="Google Shape;241;p26"/>
          <p:cNvSpPr txBox="1"/>
          <p:nvPr/>
        </p:nvSpPr>
        <p:spPr>
          <a:xfrm>
            <a:off x="392225" y="4181500"/>
            <a:ext cx="2427600" cy="29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highlight>
                  <a:srgbClr val="FFCD00"/>
                </a:highlight>
                <a:latin typeface="Quattrocento Sans"/>
                <a:ea typeface="Quattrocento Sans"/>
                <a:cs typeface="Quattrocento Sans"/>
                <a:sym typeface="Quattrocento Sans"/>
              </a:rPr>
              <a:t>Researchers can reuse special collections materials with clarity and confidence</a:t>
            </a:r>
            <a:endParaRPr dirty="0">
              <a:solidFill>
                <a:schemeClr val="dk1"/>
              </a:solidFill>
              <a:highlight>
                <a:srgbClr val="FFCD00"/>
              </a:highlight>
              <a:latin typeface="Quattrocento Sans"/>
              <a:ea typeface="Quattrocento Sans"/>
              <a:cs typeface="Quattrocento Sans"/>
              <a:sym typeface="Quattrocento Sans"/>
            </a:endParaRPr>
          </a:p>
        </p:txBody>
      </p:sp>
      <p:sp>
        <p:nvSpPr>
          <p:cNvPr id="242" name="Google Shape;242;p26"/>
          <p:cNvSpPr/>
          <p:nvPr/>
        </p:nvSpPr>
        <p:spPr>
          <a:xfrm>
            <a:off x="3532975" y="1741779"/>
            <a:ext cx="684300" cy="6843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26"/>
          <p:cNvSpPr/>
          <p:nvPr/>
        </p:nvSpPr>
        <p:spPr>
          <a:xfrm>
            <a:off x="5790300" y="2833267"/>
            <a:ext cx="684300" cy="6843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26"/>
          <p:cNvSpPr/>
          <p:nvPr/>
        </p:nvSpPr>
        <p:spPr>
          <a:xfrm>
            <a:off x="2711550" y="4269129"/>
            <a:ext cx="684300" cy="6843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5" name="Google Shape;245;p26"/>
          <p:cNvGrpSpPr/>
          <p:nvPr/>
        </p:nvGrpSpPr>
        <p:grpSpPr>
          <a:xfrm>
            <a:off x="5938487" y="2991677"/>
            <a:ext cx="387933" cy="367467"/>
            <a:chOff x="2583100" y="2973775"/>
            <a:chExt cx="461550" cy="437200"/>
          </a:xfrm>
        </p:grpSpPr>
        <p:sp>
          <p:nvSpPr>
            <p:cNvPr id="246" name="Google Shape;246;p26"/>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26"/>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8" name="Google Shape;248;p26"/>
          <p:cNvGrpSpPr/>
          <p:nvPr/>
        </p:nvGrpSpPr>
        <p:grpSpPr>
          <a:xfrm>
            <a:off x="3703686" y="1874853"/>
            <a:ext cx="342882" cy="418128"/>
            <a:chOff x="596350" y="929175"/>
            <a:chExt cx="407950" cy="497475"/>
          </a:xfrm>
        </p:grpSpPr>
        <p:sp>
          <p:nvSpPr>
            <p:cNvPr id="249" name="Google Shape;249;p26"/>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26"/>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26"/>
            <p:cNvSpPr/>
            <p:nvPr/>
          </p:nvSpPr>
          <p:spPr>
            <a:xfrm>
              <a:off x="688900" y="1256150"/>
              <a:ext cx="133975" cy="25"/>
            </a:xfrm>
            <a:custGeom>
              <a:avLst/>
              <a:gdLst/>
              <a:ahLst/>
              <a:cxnLst/>
              <a:rect l="l" t="t" r="r" b="b"/>
              <a:pathLst>
                <a:path w="5359" h="1" fill="none" extrusionOk="0">
                  <a:moveTo>
                    <a:pt x="5358"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26"/>
            <p:cNvSpPr/>
            <p:nvPr/>
          </p:nvSpPr>
          <p:spPr>
            <a:xfrm>
              <a:off x="688900" y="1201350"/>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26"/>
            <p:cNvSpPr/>
            <p:nvPr/>
          </p:nvSpPr>
          <p:spPr>
            <a:xfrm>
              <a:off x="688900" y="1145950"/>
              <a:ext cx="255750" cy="25"/>
            </a:xfrm>
            <a:custGeom>
              <a:avLst/>
              <a:gdLst/>
              <a:ahLst/>
              <a:cxnLst/>
              <a:rect l="l" t="t" r="r" b="b"/>
              <a:pathLst>
                <a:path w="10230" h="1" fill="none" extrusionOk="0">
                  <a:moveTo>
                    <a:pt x="10229" y="0"/>
                  </a:moveTo>
                  <a:lnTo>
                    <a:pt x="0"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26"/>
            <p:cNvSpPr/>
            <p:nvPr/>
          </p:nvSpPr>
          <p:spPr>
            <a:xfrm>
              <a:off x="688900" y="1090525"/>
              <a:ext cx="255750" cy="25"/>
            </a:xfrm>
            <a:custGeom>
              <a:avLst/>
              <a:gdLst/>
              <a:ahLst/>
              <a:cxnLst/>
              <a:rect l="l" t="t" r="r" b="b"/>
              <a:pathLst>
                <a:path w="10230" h="1" fill="none" extrusionOk="0">
                  <a:moveTo>
                    <a:pt x="10229" y="1"/>
                  </a:moveTo>
                  <a:lnTo>
                    <a:pt x="0"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26"/>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56" name="Google Shape;256;p26"/>
          <p:cNvGrpSpPr/>
          <p:nvPr/>
        </p:nvGrpSpPr>
        <p:grpSpPr>
          <a:xfrm>
            <a:off x="2880708" y="4448527"/>
            <a:ext cx="345971" cy="325505"/>
            <a:chOff x="5972700" y="2330200"/>
            <a:chExt cx="411625" cy="387275"/>
          </a:xfrm>
        </p:grpSpPr>
        <p:sp>
          <p:nvSpPr>
            <p:cNvPr id="257" name="Google Shape;257;p2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2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9" name="Google Shape;259;p26"/>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Multiple streams to access —</a:t>
            </a:r>
            <a:endParaRPr dirty="0"/>
          </a:p>
          <a:p>
            <a:pPr marL="0" lvl="0" indent="0" algn="l" rtl="0">
              <a:spcBef>
                <a:spcPts val="0"/>
              </a:spcBef>
              <a:spcAft>
                <a:spcPts val="0"/>
              </a:spcAft>
              <a:buNone/>
            </a:pPr>
            <a:r>
              <a:rPr lang="en" dirty="0"/>
              <a:t>The collecting stream</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CDE2F-AE3D-6A4E-9FFA-8C81B8BD9AD7}"/>
              </a:ext>
            </a:extLst>
          </p:cNvPr>
          <p:cNvSpPr txBox="1"/>
          <p:nvPr/>
        </p:nvSpPr>
        <p:spPr>
          <a:xfrm>
            <a:off x="285750" y="209575"/>
            <a:ext cx="8184482" cy="1269578"/>
          </a:xfrm>
          <a:prstGeom prst="rect">
            <a:avLst/>
          </a:prstGeom>
          <a:noFill/>
        </p:spPr>
        <p:txBody>
          <a:bodyPr wrap="square" rtlCol="0">
            <a:spAutoFit/>
          </a:bodyPr>
          <a:lstStyle/>
          <a:p>
            <a:r>
              <a:rPr lang="en-US" sz="3300" dirty="0"/>
              <a:t>Our Work in Archives, Special, and</a:t>
            </a:r>
          </a:p>
          <a:p>
            <a:r>
              <a:rPr lang="en-US" sz="3300" dirty="0"/>
              <a:t>Distinctive Collections: </a:t>
            </a:r>
          </a:p>
          <a:p>
            <a:endParaRPr lang="en-US" sz="1050" dirty="0"/>
          </a:p>
        </p:txBody>
      </p:sp>
      <p:pic>
        <p:nvPicPr>
          <p:cNvPr id="4" name="Picture 3">
            <a:extLst>
              <a:ext uri="{FF2B5EF4-FFF2-40B4-BE49-F238E27FC236}">
                <a16:creationId xmlns:a16="http://schemas.microsoft.com/office/drawing/2014/main" id="{7C6DA831-FDE9-E046-9DB6-10C95F2EBAA5}"/>
              </a:ext>
            </a:extLst>
          </p:cNvPr>
          <p:cNvPicPr>
            <a:picLocks noChangeAspect="1"/>
          </p:cNvPicPr>
          <p:nvPr/>
        </p:nvPicPr>
        <p:blipFill>
          <a:blip r:embed="rId3"/>
          <a:stretch>
            <a:fillRect/>
          </a:stretch>
        </p:blipFill>
        <p:spPr>
          <a:xfrm>
            <a:off x="771526" y="1256317"/>
            <a:ext cx="5203400" cy="3229772"/>
          </a:xfrm>
          <a:prstGeom prst="rect">
            <a:avLst/>
          </a:prstGeom>
        </p:spPr>
      </p:pic>
      <p:pic>
        <p:nvPicPr>
          <p:cNvPr id="5" name="Picture 4">
            <a:extLst>
              <a:ext uri="{FF2B5EF4-FFF2-40B4-BE49-F238E27FC236}">
                <a16:creationId xmlns:a16="http://schemas.microsoft.com/office/drawing/2014/main" id="{D34AE21D-53D0-FE41-9366-D400ACF04519}"/>
              </a:ext>
            </a:extLst>
          </p:cNvPr>
          <p:cNvPicPr>
            <a:picLocks noChangeAspect="1"/>
          </p:cNvPicPr>
          <p:nvPr/>
        </p:nvPicPr>
        <p:blipFill>
          <a:blip r:embed="rId4"/>
          <a:stretch>
            <a:fillRect/>
          </a:stretch>
        </p:blipFill>
        <p:spPr>
          <a:xfrm>
            <a:off x="6524664" y="855906"/>
            <a:ext cx="2174168" cy="28773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Shape 734">
            <a:extLst>
              <a:ext uri="{FF2B5EF4-FFF2-40B4-BE49-F238E27FC236}">
                <a16:creationId xmlns:a16="http://schemas.microsoft.com/office/drawing/2014/main" id="{C8EF3114-7FE6-5745-B62D-7CA691ADD797}"/>
              </a:ext>
            </a:extLst>
          </p:cNvPr>
          <p:cNvSpPr/>
          <p:nvPr/>
        </p:nvSpPr>
        <p:spPr>
          <a:xfrm>
            <a:off x="6354368" y="3860259"/>
            <a:ext cx="2619337" cy="427336"/>
          </a:xfrm>
          <a:prstGeom prst="rect">
            <a:avLst/>
          </a:prstGeom>
          <a:solidFill>
            <a:srgbClr val="A9306F"/>
          </a:solidFill>
          <a:ln>
            <a:noFill/>
          </a:ln>
        </p:spPr>
        <p:txBody>
          <a:bodyPr spcFirstLastPara="1" wrap="square" lIns="68569" tIns="34275" rIns="68569" bIns="34275" anchor="t" anchorCtr="0">
            <a:noAutofit/>
          </a:bodyPr>
          <a:lstStyle/>
          <a:p>
            <a:pPr algn="ctr" defTabSz="685800">
              <a:defRPr/>
            </a:pPr>
            <a:r>
              <a:rPr lang="en-US" sz="2100" dirty="0">
                <a:solidFill>
                  <a:srgbClr val="FFFFFF"/>
                </a:solidFill>
                <a:latin typeface="Calibri"/>
                <a:ea typeface="Calibri"/>
                <a:cs typeface="Calibri"/>
                <a:sym typeface="Calibri"/>
              </a:rPr>
              <a:t>oc.lc/rlp-agenda</a:t>
            </a:r>
            <a:endParaRPr lang="en-US" sz="2100" dirty="0"/>
          </a:p>
        </p:txBody>
      </p:sp>
      <p:pic>
        <p:nvPicPr>
          <p:cNvPr id="7" name="Picture 6" descr="research-and-learning-cover-500.png">
            <a:extLst>
              <a:ext uri="{FF2B5EF4-FFF2-40B4-BE49-F238E27FC236}">
                <a16:creationId xmlns:a16="http://schemas.microsoft.com/office/drawing/2014/main" id="{13D6A589-407C-E749-914F-A99489CEC7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4475" y="798756"/>
            <a:ext cx="2423623" cy="2990750"/>
          </a:xfrm>
          <a:prstGeom prst="rect">
            <a:avLst/>
          </a:prstGeom>
          <a:solidFill>
            <a:schemeClr val="bg1"/>
          </a:solidFill>
          <a:ln>
            <a:solidFill>
              <a:schemeClr val="accent3"/>
            </a:solidFill>
          </a:ln>
        </p:spPr>
      </p:pic>
    </p:spTree>
    <p:extLst>
      <p:ext uri="{BB962C8B-B14F-4D97-AF65-F5344CB8AC3E}">
        <p14:creationId xmlns:p14="http://schemas.microsoft.com/office/powerpoint/2010/main" val="34519026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7"/>
          <p:cNvSpPr txBox="1">
            <a:spLocks noGrp="1"/>
          </p:cNvSpPr>
          <p:nvPr>
            <p:ph type="title"/>
          </p:nvPr>
        </p:nvSpPr>
        <p:spPr>
          <a:xfrm>
            <a:off x="1381250" y="922675"/>
            <a:ext cx="62175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Negotiating deeds of gift/sale. Creators may:</a:t>
            </a:r>
            <a:endParaRPr dirty="0">
              <a:highlight>
                <a:srgbClr val="FFCD00"/>
              </a:highlight>
            </a:endParaRPr>
          </a:p>
        </p:txBody>
      </p:sp>
      <p:sp>
        <p:nvSpPr>
          <p:cNvPr id="265" name="Google Shape;265;p27"/>
          <p:cNvSpPr txBox="1">
            <a:spLocks noGrp="1"/>
          </p:cNvSpPr>
          <p:nvPr>
            <p:ph type="body" idx="1"/>
          </p:nvPr>
        </p:nvSpPr>
        <p:spPr>
          <a:xfrm>
            <a:off x="1381250" y="1464070"/>
            <a:ext cx="6809700" cy="3112200"/>
          </a:xfrm>
          <a:prstGeom prst="rect">
            <a:avLst/>
          </a:prstGeom>
        </p:spPr>
        <p:txBody>
          <a:bodyPr spcFirstLastPara="1" wrap="square" lIns="91425" tIns="91425" rIns="91425" bIns="91425" anchor="t" anchorCtr="0">
            <a:noAutofit/>
          </a:bodyPr>
          <a:lstStyle/>
          <a:p>
            <a:pPr marL="457200" lvl="0" indent="-368300" algn="l" rtl="0">
              <a:spcBef>
                <a:spcPts val="600"/>
              </a:spcBef>
              <a:spcAft>
                <a:spcPts val="0"/>
              </a:spcAft>
              <a:buSzPts val="2200"/>
              <a:buChar char="◉"/>
            </a:pPr>
            <a:r>
              <a:rPr lang="en" sz="2200" dirty="0">
                <a:solidFill>
                  <a:schemeClr val="dk1"/>
                </a:solidFill>
              </a:rPr>
              <a:t>Do nothing, and thereby keep copyright. We tend to affirm copyright in our agreements.</a:t>
            </a:r>
            <a:endParaRPr sz="2200" dirty="0">
              <a:solidFill>
                <a:schemeClr val="dk1"/>
              </a:solidFill>
            </a:endParaRPr>
          </a:p>
          <a:p>
            <a:pPr marL="457200" lvl="0" indent="-368300" algn="l" rtl="0">
              <a:spcBef>
                <a:spcPts val="0"/>
              </a:spcBef>
              <a:spcAft>
                <a:spcPts val="0"/>
              </a:spcAft>
              <a:buSzPts val="2200"/>
              <a:buChar char="◉"/>
            </a:pPr>
            <a:r>
              <a:rPr lang="en" sz="2200" dirty="0">
                <a:solidFill>
                  <a:schemeClr val="dk1"/>
                </a:solidFill>
              </a:rPr>
              <a:t>Give copyright to us or to a third party.</a:t>
            </a:r>
            <a:endParaRPr sz="2200" dirty="0"/>
          </a:p>
          <a:p>
            <a:pPr marL="457200" lvl="0" indent="-368300" algn="l" rtl="0">
              <a:spcBef>
                <a:spcPts val="0"/>
              </a:spcBef>
              <a:spcAft>
                <a:spcPts val="0"/>
              </a:spcAft>
              <a:buSzPts val="2200"/>
              <a:buChar char="◉"/>
            </a:pPr>
            <a:r>
              <a:rPr lang="en" sz="2200" dirty="0"/>
              <a:t>Give copyright to the public domain via a CC0 license.</a:t>
            </a:r>
            <a:endParaRPr sz="2200" dirty="0"/>
          </a:p>
          <a:p>
            <a:pPr marL="457200" lvl="0" indent="-368300" algn="l" rtl="0">
              <a:spcBef>
                <a:spcPts val="0"/>
              </a:spcBef>
              <a:spcAft>
                <a:spcPts val="0"/>
              </a:spcAft>
              <a:buSzPts val="2200"/>
              <a:buChar char="◉"/>
            </a:pPr>
            <a:r>
              <a:rPr lang="en" sz="2200" dirty="0"/>
              <a:t>Keep copyright, but license it for use with a Creative Commons attribution license. </a:t>
            </a:r>
            <a:endParaRPr sz="2200" dirty="0"/>
          </a:p>
          <a:p>
            <a:pPr marL="457200" lvl="0" indent="-368300" algn="l" rtl="0">
              <a:spcBef>
                <a:spcPts val="0"/>
              </a:spcBef>
              <a:spcAft>
                <a:spcPts val="0"/>
              </a:spcAft>
              <a:buSzPts val="2200"/>
              <a:buChar char="◉"/>
            </a:pPr>
            <a:r>
              <a:rPr lang="en" sz="2200" dirty="0"/>
              <a:t>Choose any of these options, with a different option at the time of the creator’s death / a future date.</a:t>
            </a:r>
            <a:endParaRPr sz="2200" dirty="0"/>
          </a:p>
        </p:txBody>
      </p:sp>
      <p:grpSp>
        <p:nvGrpSpPr>
          <p:cNvPr id="266" name="Google Shape;266;p27"/>
          <p:cNvGrpSpPr/>
          <p:nvPr/>
        </p:nvGrpSpPr>
        <p:grpSpPr>
          <a:xfrm>
            <a:off x="916458" y="1019750"/>
            <a:ext cx="214625" cy="214625"/>
            <a:chOff x="2594050" y="1631825"/>
            <a:chExt cx="439625" cy="439625"/>
          </a:xfrm>
        </p:grpSpPr>
        <p:sp>
          <p:nvSpPr>
            <p:cNvPr id="267" name="Google Shape;267;p2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2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2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2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1" name="Google Shape;271;p2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75"/>
        <p:cNvGrpSpPr/>
        <p:nvPr/>
      </p:nvGrpSpPr>
      <p:grpSpPr>
        <a:xfrm>
          <a:off x="0" y="0"/>
          <a:ext cx="0" cy="0"/>
          <a:chOff x="0" y="0"/>
          <a:chExt cx="0" cy="0"/>
        </a:xfrm>
      </p:grpSpPr>
      <p:sp>
        <p:nvSpPr>
          <p:cNvPr id="276" name="Google Shape;276;p2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dirty="0"/>
          </a:p>
        </p:txBody>
      </p:sp>
      <p:pic>
        <p:nvPicPr>
          <p:cNvPr id="277" name="Google Shape;277;p28" descr="600px-CC_License_Requirements.png"/>
          <p:cNvPicPr preferRelativeResize="0"/>
          <p:nvPr/>
        </p:nvPicPr>
        <p:blipFill>
          <a:blip r:embed="rId3">
            <a:alphaModFix/>
          </a:blip>
          <a:stretch>
            <a:fillRect/>
          </a:stretch>
        </p:blipFill>
        <p:spPr>
          <a:xfrm>
            <a:off x="731763" y="0"/>
            <a:ext cx="7680476" cy="532513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How to write this into your deed of gift or sale agreement</a:t>
            </a:r>
            <a:endParaRPr dirty="0"/>
          </a:p>
        </p:txBody>
      </p:sp>
      <p:sp>
        <p:nvSpPr>
          <p:cNvPr id="283" name="Google Shape;283;p2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dirty="0"/>
          </a:p>
        </p:txBody>
      </p:sp>
      <p:sp>
        <p:nvSpPr>
          <p:cNvPr id="284" name="Google Shape;284;p29"/>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b="1" dirty="0">
                <a:solidFill>
                  <a:schemeClr val="dk1"/>
                </a:solidFill>
                <a:highlight>
                  <a:srgbClr val="FFCD00"/>
                </a:highlight>
              </a:rPr>
              <a:t>CC-BY</a:t>
            </a:r>
            <a:endParaRPr sz="1800" b="1" dirty="0">
              <a:solidFill>
                <a:schemeClr val="dk1"/>
              </a:solidFill>
              <a:highlight>
                <a:srgbClr val="FFCD00"/>
              </a:highlight>
            </a:endParaRPr>
          </a:p>
          <a:p>
            <a:pPr marL="0" lvl="0" indent="0" algn="l" rtl="0">
              <a:spcBef>
                <a:spcPts val="600"/>
              </a:spcBef>
              <a:spcAft>
                <a:spcPts val="0"/>
              </a:spcAft>
              <a:buNone/>
            </a:pPr>
            <a:endParaRPr sz="1800" dirty="0">
              <a:solidFill>
                <a:schemeClr val="dk1"/>
              </a:solidFill>
            </a:endParaRPr>
          </a:p>
          <a:p>
            <a:pPr marL="0" lvl="0" indent="0" algn="l" rtl="0">
              <a:spcBef>
                <a:spcPts val="600"/>
              </a:spcBef>
              <a:spcAft>
                <a:spcPts val="0"/>
              </a:spcAft>
              <a:buClr>
                <a:schemeClr val="dk1"/>
              </a:buClr>
              <a:buSzPts val="1100"/>
              <a:buFont typeface="Arial"/>
              <a:buNone/>
            </a:pPr>
            <a:r>
              <a:rPr lang="en" sz="1800" dirty="0">
                <a:solidFill>
                  <a:schemeClr val="dk1"/>
                </a:solidFill>
              </a:rPr>
              <a:t>The Donor indicates an express wish to retain full ownership of any and all copyrights currently controlled by the Donor in the Materials, but the Donor grants the Donee a nonexclusive right to authorize all uses of these materials for research, scholarly, or other purposes pursuant to a Creative Commons Attribution 4.0 International license.</a:t>
            </a:r>
            <a:endParaRPr sz="1800" dirty="0">
              <a:solidFill>
                <a:schemeClr val="dk1"/>
              </a:solidFill>
            </a:endParaRPr>
          </a:p>
          <a:p>
            <a:pPr marL="0" lvl="0" indent="0" algn="l" rtl="0">
              <a:spcBef>
                <a:spcPts val="60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How to write this into your deed of gift or sale agreement</a:t>
            </a:r>
            <a:endParaRPr dirty="0"/>
          </a:p>
        </p:txBody>
      </p:sp>
      <p:sp>
        <p:nvSpPr>
          <p:cNvPr id="290" name="Google Shape;290;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dirty="0"/>
          </a:p>
        </p:txBody>
      </p:sp>
      <p:sp>
        <p:nvSpPr>
          <p:cNvPr id="291" name="Google Shape;291;p30"/>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b="1" dirty="0">
                <a:highlight>
                  <a:srgbClr val="FFCD00"/>
                </a:highlight>
              </a:rPr>
              <a:t>CC0</a:t>
            </a:r>
            <a:endParaRPr sz="1800" b="1" dirty="0">
              <a:highlight>
                <a:srgbClr val="FFCD00"/>
              </a:highlight>
            </a:endParaRPr>
          </a:p>
          <a:p>
            <a:pPr marL="0" lvl="0" indent="0" algn="l" rtl="0">
              <a:spcBef>
                <a:spcPts val="600"/>
              </a:spcBef>
              <a:spcAft>
                <a:spcPts val="0"/>
              </a:spcAft>
              <a:buNone/>
            </a:pPr>
            <a:endParaRPr sz="1800" dirty="0">
              <a:solidFill>
                <a:schemeClr val="dk1"/>
              </a:solidFill>
            </a:endParaRPr>
          </a:p>
          <a:p>
            <a:pPr marL="0" lvl="0" indent="0" algn="l" rtl="0">
              <a:spcBef>
                <a:spcPts val="600"/>
              </a:spcBef>
              <a:spcAft>
                <a:spcPts val="0"/>
              </a:spcAft>
              <a:buNone/>
            </a:pPr>
            <a:r>
              <a:rPr lang="en" sz="1800" dirty="0">
                <a:solidFill>
                  <a:schemeClr val="dk1"/>
                </a:solidFill>
              </a:rPr>
              <a:t>The Donor indicates an express wish to transfer, convey, and assign to the public domain all intellectual property rights the Donor controls and/or owns in the Materials. The transfer of rights will be marked by a Creative Commons CC0 license.</a:t>
            </a:r>
            <a:endParaRPr sz="1800" dirty="0">
              <a:solidFill>
                <a:schemeClr val="dk1"/>
              </a:solidFill>
            </a:endParaRPr>
          </a:p>
          <a:p>
            <a:pPr marL="0" lvl="0" indent="0" algn="l" rtl="0">
              <a:spcBef>
                <a:spcPts val="600"/>
              </a:spcBef>
              <a:spcAft>
                <a:spcPts val="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1381250" y="922675"/>
            <a:ext cx="62175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How to have this conversation</a:t>
            </a:r>
            <a:endParaRPr dirty="0">
              <a:highlight>
                <a:srgbClr val="FFCD00"/>
              </a:highlight>
            </a:endParaRPr>
          </a:p>
        </p:txBody>
      </p:sp>
      <p:sp>
        <p:nvSpPr>
          <p:cNvPr id="297" name="Google Shape;297;p31"/>
          <p:cNvSpPr txBox="1">
            <a:spLocks noGrp="1"/>
          </p:cNvSpPr>
          <p:nvPr>
            <p:ph type="body" idx="1"/>
          </p:nvPr>
        </p:nvSpPr>
        <p:spPr>
          <a:xfrm>
            <a:off x="1381250" y="1464070"/>
            <a:ext cx="6809700" cy="3112200"/>
          </a:xfrm>
          <a:prstGeom prst="rect">
            <a:avLst/>
          </a:prstGeom>
        </p:spPr>
        <p:txBody>
          <a:bodyPr spcFirstLastPara="1" wrap="square" lIns="91425" tIns="91425" rIns="91425" bIns="91425" anchor="t" anchorCtr="0">
            <a:noAutofit/>
          </a:bodyPr>
          <a:lstStyle/>
          <a:p>
            <a:pPr marL="457200" lvl="0" indent="-368300" algn="l" rtl="0">
              <a:spcBef>
                <a:spcPts val="600"/>
              </a:spcBef>
              <a:spcAft>
                <a:spcPts val="0"/>
              </a:spcAft>
              <a:buClr>
                <a:srgbClr val="FFCD00"/>
              </a:buClr>
              <a:buSzPts val="2200"/>
              <a:buChar char="◉"/>
            </a:pPr>
            <a:r>
              <a:rPr lang="en" sz="2200" dirty="0">
                <a:solidFill>
                  <a:schemeClr val="dk1"/>
                </a:solidFill>
              </a:rPr>
              <a:t>Mutual informed consent</a:t>
            </a:r>
            <a:endParaRPr sz="2200" dirty="0">
              <a:solidFill>
                <a:schemeClr val="dk1"/>
              </a:solidFill>
            </a:endParaRPr>
          </a:p>
          <a:p>
            <a:pPr marL="457200" lvl="0" indent="-368300" algn="l" rtl="0">
              <a:spcBef>
                <a:spcPts val="0"/>
              </a:spcBef>
              <a:spcAft>
                <a:spcPts val="0"/>
              </a:spcAft>
              <a:buClr>
                <a:srgbClr val="FFCD00"/>
              </a:buClr>
              <a:buSzPts val="2200"/>
              <a:buChar char="◉"/>
            </a:pPr>
            <a:r>
              <a:rPr lang="en" sz="2200" dirty="0">
                <a:solidFill>
                  <a:schemeClr val="dk1"/>
                </a:solidFill>
              </a:rPr>
              <a:t>What’s important to creators?</a:t>
            </a:r>
            <a:endParaRPr sz="2200" dirty="0">
              <a:solidFill>
                <a:schemeClr val="dk1"/>
              </a:solidFill>
            </a:endParaRPr>
          </a:p>
          <a:p>
            <a:pPr marL="914400" lvl="1" indent="-368300" algn="l" rtl="0">
              <a:spcBef>
                <a:spcPts val="0"/>
              </a:spcBef>
              <a:spcAft>
                <a:spcPts val="0"/>
              </a:spcAft>
              <a:buClr>
                <a:srgbClr val="FFCD00"/>
              </a:buClr>
              <a:buSzPts val="2200"/>
              <a:buChar char="○"/>
            </a:pPr>
            <a:r>
              <a:rPr lang="en" sz="2200" dirty="0">
                <a:solidFill>
                  <a:schemeClr val="dk1"/>
                </a:solidFill>
              </a:rPr>
              <a:t>What are their fears?</a:t>
            </a:r>
            <a:endParaRPr sz="2200" dirty="0">
              <a:solidFill>
                <a:schemeClr val="dk1"/>
              </a:solidFill>
            </a:endParaRPr>
          </a:p>
          <a:p>
            <a:pPr marL="914400" lvl="1" indent="-368300" algn="l" rtl="0">
              <a:spcBef>
                <a:spcPts val="0"/>
              </a:spcBef>
              <a:spcAft>
                <a:spcPts val="0"/>
              </a:spcAft>
              <a:buClr>
                <a:srgbClr val="FFCD00"/>
              </a:buClr>
              <a:buSzPts val="2200"/>
              <a:buChar char="○"/>
            </a:pPr>
            <a:r>
              <a:rPr lang="en" sz="2200" dirty="0">
                <a:solidFill>
                  <a:schemeClr val="dk1"/>
                </a:solidFill>
              </a:rPr>
              <a:t>What are their hopes for how their materials will be used?</a:t>
            </a:r>
            <a:endParaRPr sz="2200" dirty="0">
              <a:solidFill>
                <a:schemeClr val="dk1"/>
              </a:solidFill>
            </a:endParaRPr>
          </a:p>
          <a:p>
            <a:pPr marL="457200" lvl="0" indent="-368300" algn="l" rtl="0">
              <a:spcBef>
                <a:spcPts val="0"/>
              </a:spcBef>
              <a:spcAft>
                <a:spcPts val="0"/>
              </a:spcAft>
              <a:buClr>
                <a:srgbClr val="FFCD00"/>
              </a:buClr>
              <a:buSzPts val="2200"/>
              <a:buChar char="◉"/>
            </a:pPr>
            <a:r>
              <a:rPr lang="en" sz="2200" dirty="0">
                <a:solidFill>
                  <a:schemeClr val="dk1"/>
                </a:solidFill>
              </a:rPr>
              <a:t>Be very, very clear about your mission and your desires</a:t>
            </a:r>
            <a:endParaRPr sz="2200" dirty="0">
              <a:solidFill>
                <a:schemeClr val="dk1"/>
              </a:solidFill>
            </a:endParaRPr>
          </a:p>
          <a:p>
            <a:pPr marL="457200" lvl="0" indent="-368300" algn="l" rtl="0">
              <a:spcBef>
                <a:spcPts val="0"/>
              </a:spcBef>
              <a:spcAft>
                <a:spcPts val="0"/>
              </a:spcAft>
              <a:buClr>
                <a:srgbClr val="FFCD00"/>
              </a:buClr>
              <a:buSzPts val="2200"/>
              <a:buChar char="◉"/>
            </a:pPr>
            <a:r>
              <a:rPr lang="en" sz="2200" dirty="0">
                <a:solidFill>
                  <a:schemeClr val="dk1"/>
                </a:solidFill>
              </a:rPr>
              <a:t>🐔🐔 WILL COME HOME TO ROOST (if you keep your donors under-informed)</a:t>
            </a:r>
            <a:endParaRPr sz="2200" dirty="0">
              <a:solidFill>
                <a:schemeClr val="dk1"/>
              </a:solidFill>
            </a:endParaRPr>
          </a:p>
        </p:txBody>
      </p:sp>
      <p:grpSp>
        <p:nvGrpSpPr>
          <p:cNvPr id="298" name="Google Shape;298;p31"/>
          <p:cNvGrpSpPr/>
          <p:nvPr/>
        </p:nvGrpSpPr>
        <p:grpSpPr>
          <a:xfrm>
            <a:off x="916458" y="1019750"/>
            <a:ext cx="214625" cy="214625"/>
            <a:chOff x="2594050" y="1631825"/>
            <a:chExt cx="439625" cy="439625"/>
          </a:xfrm>
        </p:grpSpPr>
        <p:sp>
          <p:nvSpPr>
            <p:cNvPr id="299" name="Google Shape;299;p31"/>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31"/>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31"/>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31"/>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3" name="Google Shape;303;p3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Explaining licenses</a:t>
            </a:r>
            <a:endParaRPr dirty="0"/>
          </a:p>
        </p:txBody>
      </p:sp>
      <p:sp>
        <p:nvSpPr>
          <p:cNvPr id="309" name="Google Shape;309;p32"/>
          <p:cNvSpPr txBox="1">
            <a:spLocks noGrp="1"/>
          </p:cNvSpPr>
          <p:nvPr>
            <p:ph type="body" idx="1"/>
          </p:nvPr>
        </p:nvSpPr>
        <p:spPr>
          <a:xfrm>
            <a:off x="1381250" y="1358270"/>
            <a:ext cx="6809700" cy="311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If someone is intent on keeping copyright</a:t>
            </a:r>
            <a:endParaRPr dirty="0"/>
          </a:p>
          <a:p>
            <a:pPr marL="457200" lvl="0" indent="-381000" algn="l" rtl="0">
              <a:spcBef>
                <a:spcPts val="600"/>
              </a:spcBef>
              <a:spcAft>
                <a:spcPts val="0"/>
              </a:spcAft>
              <a:buSzPts val="2400"/>
              <a:buChar char="●"/>
            </a:pPr>
            <a:r>
              <a:rPr lang="en" dirty="0"/>
              <a:t>Talk about why. Unpublished records may be less monitizable than creators anticipate.</a:t>
            </a:r>
            <a:endParaRPr dirty="0"/>
          </a:p>
          <a:p>
            <a:pPr marL="457200" lvl="0" indent="-381000" algn="l" rtl="0">
              <a:spcBef>
                <a:spcPts val="0"/>
              </a:spcBef>
              <a:spcAft>
                <a:spcPts val="0"/>
              </a:spcAft>
              <a:buSzPts val="2400"/>
              <a:buChar char="●"/>
            </a:pPr>
            <a:r>
              <a:rPr lang="en" dirty="0"/>
              <a:t>Make sure that they understand what their responsibility is going to be if they retain copyright.</a:t>
            </a:r>
            <a:endParaRPr dirty="0"/>
          </a:p>
          <a:p>
            <a:pPr marL="457200" lvl="0" indent="-381000" algn="l" rtl="0">
              <a:spcBef>
                <a:spcPts val="0"/>
              </a:spcBef>
              <a:spcAft>
                <a:spcPts val="0"/>
              </a:spcAft>
              <a:buSzPts val="2400"/>
              <a:buChar char="●"/>
            </a:pPr>
            <a:r>
              <a:rPr lang="en" dirty="0"/>
              <a:t>No matter what, include a plan for intellectual property for after their death.</a:t>
            </a:r>
            <a:endParaRPr dirty="0"/>
          </a:p>
        </p:txBody>
      </p:sp>
      <p:sp>
        <p:nvSpPr>
          <p:cNvPr id="310" name="Google Shape;310;p3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3"/>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Talking with Counsel</a:t>
            </a:r>
            <a:endParaRPr dirty="0"/>
          </a:p>
        </p:txBody>
      </p:sp>
      <p:sp>
        <p:nvSpPr>
          <p:cNvPr id="316" name="Google Shape;316;p33"/>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dirty="0"/>
              <a:t>Articulate the risk assessment.</a:t>
            </a:r>
            <a:endParaRPr dirty="0"/>
          </a:p>
          <a:p>
            <a:pPr marL="457200" lvl="0" indent="-381000" algn="l" rtl="0">
              <a:spcBef>
                <a:spcPts val="0"/>
              </a:spcBef>
              <a:spcAft>
                <a:spcPts val="0"/>
              </a:spcAft>
              <a:buSzPts val="2400"/>
              <a:buChar char="◉"/>
            </a:pPr>
            <a:r>
              <a:rPr lang="en" dirty="0"/>
              <a:t>Articulate how your actions support your mission.</a:t>
            </a:r>
            <a:endParaRPr dirty="0"/>
          </a:p>
          <a:p>
            <a:pPr marL="457200" lvl="0" indent="-381000" algn="l" rtl="0">
              <a:spcBef>
                <a:spcPts val="0"/>
              </a:spcBef>
              <a:spcAft>
                <a:spcPts val="0"/>
              </a:spcAft>
              <a:buSzPts val="2400"/>
              <a:buChar char="◉"/>
            </a:pPr>
            <a:r>
              <a:rPr lang="en" dirty="0">
                <a:solidFill>
                  <a:schemeClr val="dk1"/>
                </a:solidFill>
              </a:rPr>
              <a:t>Lay out your argument for which Creative Commons license selected and why. </a:t>
            </a:r>
            <a:endParaRPr dirty="0"/>
          </a:p>
        </p:txBody>
      </p:sp>
      <p:sp>
        <p:nvSpPr>
          <p:cNvPr id="317" name="Google Shape;317;p3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4"/>
          <p:cNvSpPr txBox="1">
            <a:spLocks noGrp="1"/>
          </p:cNvSpPr>
          <p:nvPr>
            <p:ph type="ctrTitle"/>
          </p:nvPr>
        </p:nvSpPr>
        <p:spPr>
          <a:xfrm>
            <a:off x="2022225" y="1693525"/>
            <a:ext cx="46380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Creative Commons in Archival Description</a:t>
            </a:r>
            <a:endParaRPr dirty="0"/>
          </a:p>
        </p:txBody>
      </p:sp>
      <p:sp>
        <p:nvSpPr>
          <p:cNvPr id="323" name="Google Shape;323;p34"/>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Spreading the good news to researchers</a:t>
            </a:r>
            <a:endParaRPr dirty="0"/>
          </a:p>
        </p:txBody>
      </p:sp>
      <p:sp>
        <p:nvSpPr>
          <p:cNvPr id="324" name="Google Shape;324;p34"/>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3</a:t>
            </a:r>
            <a:endParaRPr sz="2400" dirty="0">
              <a:latin typeface="Lora"/>
              <a:ea typeface="Lora"/>
              <a:cs typeface="Lora"/>
              <a:sym typeface="Lora"/>
            </a:endParaRPr>
          </a:p>
        </p:txBody>
      </p:sp>
      <p:sp>
        <p:nvSpPr>
          <p:cNvPr id="325" name="Google Shape;325;p3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5"/>
          <p:cNvSpPr/>
          <p:nvPr/>
        </p:nvSpPr>
        <p:spPr>
          <a:xfrm>
            <a:off x="5650" y="4433125"/>
            <a:ext cx="9144000" cy="710100"/>
          </a:xfrm>
          <a:prstGeom prst="rect">
            <a:avLst/>
          </a:prstGeom>
          <a:solidFill>
            <a:srgbClr val="FFCD00"/>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en" sz="1000" dirty="0">
                <a:latin typeface="Quattrocento Sans"/>
                <a:ea typeface="Quattrocento Sans"/>
                <a:cs typeface="Quattrocento Sans"/>
                <a:sym typeface="Quattrocento Sans"/>
              </a:rPr>
              <a:t>Planned Parenthood family planning brochure</a:t>
            </a:r>
            <a:endParaRPr sz="1000" dirty="0">
              <a:latin typeface="Quattrocento Sans"/>
              <a:ea typeface="Quattrocento Sans"/>
              <a:cs typeface="Quattrocento Sans"/>
              <a:sym typeface="Quattrocento Sans"/>
            </a:endParaRPr>
          </a:p>
          <a:p>
            <a:pPr marL="457200" lvl="0" indent="0" algn="l" rtl="0">
              <a:spcBef>
                <a:spcPts val="0"/>
              </a:spcBef>
              <a:spcAft>
                <a:spcPts val="0"/>
              </a:spcAft>
              <a:buNone/>
            </a:pPr>
            <a:r>
              <a:rPr lang="en" sz="1000" dirty="0">
                <a:latin typeface="Quattrocento Sans"/>
                <a:ea typeface="Quattrocento Sans"/>
                <a:cs typeface="Quattrocento Sans"/>
                <a:sym typeface="Quattrocento Sans"/>
              </a:rPr>
              <a:t>Planned Parenthood Records. Smith College Special Collections</a:t>
            </a:r>
            <a:endParaRPr sz="1000" dirty="0">
              <a:latin typeface="Quattrocento Sans"/>
              <a:ea typeface="Quattrocento Sans"/>
              <a:cs typeface="Quattrocento Sans"/>
              <a:sym typeface="Quattrocento Sans"/>
            </a:endParaRPr>
          </a:p>
        </p:txBody>
      </p:sp>
      <p:sp>
        <p:nvSpPr>
          <p:cNvPr id="331" name="Google Shape;331;p35"/>
          <p:cNvSpPr txBox="1">
            <a:spLocks noGrp="1"/>
          </p:cNvSpPr>
          <p:nvPr>
            <p:ph type="body" idx="4294967295"/>
          </p:nvPr>
        </p:nvSpPr>
        <p:spPr>
          <a:xfrm>
            <a:off x="4361975" y="955050"/>
            <a:ext cx="4486200" cy="365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000" b="1" dirty="0">
                <a:solidFill>
                  <a:schemeClr val="dk1"/>
                </a:solidFill>
                <a:latin typeface="Lora"/>
                <a:ea typeface="Lora"/>
                <a:cs typeface="Lora"/>
                <a:sym typeface="Lora"/>
              </a:rPr>
              <a:t>How does this fit into our descriptive programs?</a:t>
            </a:r>
            <a:endParaRPr sz="2000" b="1" dirty="0">
              <a:solidFill>
                <a:schemeClr val="dk1"/>
              </a:solidFill>
              <a:highlight>
                <a:srgbClr val="FFCD00"/>
              </a:highlight>
              <a:latin typeface="Lora"/>
              <a:ea typeface="Lora"/>
              <a:cs typeface="Lora"/>
              <a:sym typeface="Lora"/>
            </a:endParaRPr>
          </a:p>
          <a:p>
            <a:pPr marL="0" lvl="0" indent="0" algn="l" rtl="0">
              <a:spcBef>
                <a:spcPts val="600"/>
              </a:spcBef>
              <a:spcAft>
                <a:spcPts val="0"/>
              </a:spcAft>
              <a:buClr>
                <a:schemeClr val="dk1"/>
              </a:buClr>
              <a:buSzPts val="1100"/>
              <a:buFont typeface="Arial"/>
              <a:buNone/>
            </a:pPr>
            <a:r>
              <a:rPr lang="en" sz="2000" dirty="0"/>
              <a:t>It’s really exactly the same as before. </a:t>
            </a:r>
            <a:endParaRPr sz="2000" dirty="0"/>
          </a:p>
          <a:p>
            <a:pPr marL="0" lvl="0" indent="0" algn="l" rtl="0">
              <a:spcBef>
                <a:spcPts val="600"/>
              </a:spcBef>
              <a:spcAft>
                <a:spcPts val="0"/>
              </a:spcAft>
              <a:buClr>
                <a:schemeClr val="dk1"/>
              </a:buClr>
              <a:buSzPts val="1100"/>
              <a:buFont typeface="Arial"/>
              <a:buNone/>
            </a:pPr>
            <a:r>
              <a:rPr lang="en" sz="2000" dirty="0"/>
              <a:t>This is explained in a Conditions Governing Reproduction and Use element </a:t>
            </a:r>
            <a:endParaRPr sz="2000" dirty="0"/>
          </a:p>
          <a:p>
            <a:pPr marL="457200" lvl="0" indent="-355600" algn="l" rtl="0">
              <a:spcBef>
                <a:spcPts val="600"/>
              </a:spcBef>
              <a:spcAft>
                <a:spcPts val="0"/>
              </a:spcAft>
              <a:buSzPts val="2000"/>
              <a:buChar char="◉"/>
            </a:pPr>
            <a:r>
              <a:rPr lang="en" sz="2000" dirty="0"/>
              <a:t>DACS 4.4</a:t>
            </a:r>
            <a:endParaRPr sz="2000" dirty="0"/>
          </a:p>
          <a:p>
            <a:pPr marL="457200" lvl="0" indent="-355600" algn="l" rtl="0">
              <a:spcBef>
                <a:spcPts val="0"/>
              </a:spcBef>
              <a:spcAft>
                <a:spcPts val="0"/>
              </a:spcAft>
              <a:buSzPts val="2000"/>
              <a:buChar char="◉"/>
            </a:pPr>
            <a:r>
              <a:rPr lang="en" sz="2000" dirty="0"/>
              <a:t>EAD &lt;userestrict/&gt;</a:t>
            </a:r>
            <a:endParaRPr sz="2000" dirty="0"/>
          </a:p>
          <a:p>
            <a:pPr marL="457200" lvl="0" indent="-355600" algn="l" rtl="0">
              <a:spcBef>
                <a:spcPts val="0"/>
              </a:spcBef>
              <a:spcAft>
                <a:spcPts val="0"/>
              </a:spcAft>
              <a:buSzPts val="2000"/>
              <a:buChar char="◉"/>
            </a:pPr>
            <a:r>
              <a:rPr lang="en" sz="2000" dirty="0"/>
              <a:t>MARC 540</a:t>
            </a:r>
            <a:endParaRPr sz="2000" dirty="0"/>
          </a:p>
        </p:txBody>
      </p:sp>
      <p:cxnSp>
        <p:nvCxnSpPr>
          <p:cNvPr id="332" name="Google Shape;332;p35"/>
          <p:cNvCxnSpPr/>
          <p:nvPr/>
        </p:nvCxnSpPr>
        <p:spPr>
          <a:xfrm>
            <a:off x="-6450" y="1131725"/>
            <a:ext cx="9150600" cy="0"/>
          </a:xfrm>
          <a:prstGeom prst="straightConnector1">
            <a:avLst/>
          </a:prstGeom>
          <a:noFill/>
          <a:ln w="9525" cap="flat" cmpd="sng">
            <a:solidFill>
              <a:srgbClr val="CCCCCC"/>
            </a:solidFill>
            <a:prstDash val="solid"/>
            <a:round/>
            <a:headEnd type="none" w="med" len="med"/>
            <a:tailEnd type="none" w="med" len="med"/>
          </a:ln>
        </p:spPr>
      </p:cxnSp>
      <p:pic>
        <p:nvPicPr>
          <p:cNvPr id="333" name="Google Shape;333;p35"/>
          <p:cNvPicPr preferRelativeResize="0"/>
          <p:nvPr/>
        </p:nvPicPr>
        <p:blipFill rotWithShape="1">
          <a:blip r:embed="rId3">
            <a:alphaModFix/>
          </a:blip>
          <a:srcRect t="24821" b="13231"/>
          <a:stretch/>
        </p:blipFill>
        <p:spPr>
          <a:xfrm>
            <a:off x="384700" y="878850"/>
            <a:ext cx="3654300" cy="3654300"/>
          </a:xfrm>
          <a:prstGeom prst="ellipse">
            <a:avLst/>
          </a:prstGeom>
          <a:noFill/>
          <a:ln>
            <a:noFill/>
          </a:ln>
        </p:spPr>
      </p:pic>
      <p:sp>
        <p:nvSpPr>
          <p:cNvPr id="334" name="Google Shape;334;p35"/>
          <p:cNvSpPr/>
          <p:nvPr/>
        </p:nvSpPr>
        <p:spPr>
          <a:xfrm>
            <a:off x="625400" y="736700"/>
            <a:ext cx="790200" cy="7902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5" name="Google Shape;335;p35"/>
          <p:cNvGrpSpPr/>
          <p:nvPr/>
        </p:nvGrpSpPr>
        <p:grpSpPr>
          <a:xfrm>
            <a:off x="842317" y="975119"/>
            <a:ext cx="356204" cy="313212"/>
            <a:chOff x="1929775" y="320925"/>
            <a:chExt cx="423800" cy="372650"/>
          </a:xfrm>
        </p:grpSpPr>
        <p:sp>
          <p:nvSpPr>
            <p:cNvPr id="336" name="Google Shape;336;p35"/>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5"/>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5"/>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5"/>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35"/>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1" name="Google Shape;341;p3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dirty="0"/>
          </a:p>
        </p:txBody>
      </p:sp>
      <p:sp>
        <p:nvSpPr>
          <p:cNvPr id="347" name="Google Shape;347;p36"/>
          <p:cNvSpPr txBox="1">
            <a:spLocks noGrp="1"/>
          </p:cNvSpPr>
          <p:nvPr>
            <p:ph type="title"/>
          </p:nvPr>
        </p:nvSpPr>
        <p:spPr>
          <a:xfrm>
            <a:off x="1381250" y="922675"/>
            <a:ext cx="45531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do we tell our researchers?</a:t>
            </a:r>
            <a:endParaRPr dirty="0"/>
          </a:p>
        </p:txBody>
      </p:sp>
      <p:sp>
        <p:nvSpPr>
          <p:cNvPr id="348" name="Google Shape;348;p36"/>
          <p:cNvSpPr txBox="1">
            <a:spLocks noGrp="1"/>
          </p:cNvSpPr>
          <p:nvPr>
            <p:ph type="body" idx="1"/>
          </p:nvPr>
        </p:nvSpPr>
        <p:spPr>
          <a:xfrm>
            <a:off x="1381250" y="1387870"/>
            <a:ext cx="6809700" cy="3112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dirty="0"/>
              <a:t>Our conditions governing reproduction and use notes should be strong and clear, with a link to the relevant license.</a:t>
            </a:r>
            <a:endParaRPr sz="1800" dirty="0"/>
          </a:p>
          <a:p>
            <a:pPr marL="457200" lvl="0" indent="-342900" algn="l" rtl="0">
              <a:spcBef>
                <a:spcPts val="0"/>
              </a:spcBef>
              <a:spcAft>
                <a:spcPts val="0"/>
              </a:spcAft>
              <a:buSzPts val="1800"/>
              <a:buChar char="◉"/>
            </a:pPr>
            <a:r>
              <a:rPr lang="en" sz="1800" dirty="0"/>
              <a:t>If the donor has assigned a CC0 license, explain that the donor has relinquished all copyright, and the researcher can do what she pleases with the materials under this license.</a:t>
            </a:r>
            <a:endParaRPr sz="1800" dirty="0"/>
          </a:p>
          <a:p>
            <a:pPr marL="457200" lvl="0" indent="-342900" algn="l" rtl="0">
              <a:spcBef>
                <a:spcPts val="0"/>
              </a:spcBef>
              <a:spcAft>
                <a:spcPts val="0"/>
              </a:spcAft>
              <a:buSzPts val="1800"/>
              <a:buChar char="◉"/>
            </a:pPr>
            <a:r>
              <a:rPr lang="en" sz="1800" dirty="0"/>
              <a:t>Other Creative Commons licenses allow for extensive re-use without the need for permission; explain (when relevant) extra requirements.</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0" y="330200"/>
            <a:ext cx="6329361" cy="705804"/>
          </a:xfrm>
          <a:solidFill>
            <a:srgbClr val="236192"/>
          </a:solidFill>
        </p:spPr>
        <p:txBody>
          <a:bodyPr anchor="ctr"/>
          <a:lstStyle/>
          <a:p>
            <a:pPr algn="ctr"/>
            <a:r>
              <a:rPr lang="en-US" dirty="0">
                <a:solidFill>
                  <a:schemeClr val="bg1"/>
                </a:solidFill>
              </a:rPr>
              <a:t>Access to Collections</a:t>
            </a:r>
          </a:p>
        </p:txBody>
      </p:sp>
      <p:sp>
        <p:nvSpPr>
          <p:cNvPr id="7" name="Shape 734">
            <a:extLst>
              <a:ext uri="{FF2B5EF4-FFF2-40B4-BE49-F238E27FC236}">
                <a16:creationId xmlns:a16="http://schemas.microsoft.com/office/drawing/2014/main" id="{63074A96-D416-9C43-87E5-EA54005D24F2}"/>
              </a:ext>
            </a:extLst>
          </p:cNvPr>
          <p:cNvSpPr/>
          <p:nvPr/>
        </p:nvSpPr>
        <p:spPr>
          <a:xfrm>
            <a:off x="659423" y="1332782"/>
            <a:ext cx="7825154" cy="3029036"/>
          </a:xfrm>
          <a:prstGeom prst="rect">
            <a:avLst/>
          </a:prstGeom>
          <a:noFill/>
          <a:ln>
            <a:noFill/>
          </a:ln>
        </p:spPr>
        <p:txBody>
          <a:bodyPr spcFirstLastPara="1" wrap="square" lIns="68569" tIns="34275" rIns="68569" bIns="34275" anchor="t" anchorCtr="0">
            <a:noAutofit/>
          </a:bodyPr>
          <a:lstStyle/>
          <a:p>
            <a:pPr algn="ctr"/>
            <a:r>
              <a:rPr lang="en-US" sz="2550" dirty="0"/>
              <a:t>“</a:t>
            </a:r>
            <a:r>
              <a:rPr lang="en-US" sz="2550" b="1" dirty="0"/>
              <a:t>Decisions throughout the stewardship process can serve to support or impede open access to our collections</a:t>
            </a:r>
            <a:r>
              <a:rPr lang="en-US" sz="2550" dirty="0"/>
              <a:t>. In order to make the broadest portion of our archives and special collections accessible online in both traditional ways and for emerging computational methodologies, </a:t>
            </a:r>
            <a:r>
              <a:rPr lang="en-US" sz="2550" b="1" dirty="0"/>
              <a:t>intentional practice in our legal agreements is key to privileging access</a:t>
            </a:r>
            <a:r>
              <a:rPr lang="en-US" sz="2550" dirty="0"/>
              <a:t> whenever feasible.”</a:t>
            </a:r>
          </a:p>
          <a:p>
            <a:pPr algn="ctr">
              <a:buClr>
                <a:srgbClr val="000000"/>
              </a:buClr>
              <a:defRPr/>
            </a:pPr>
            <a:endParaRPr lang="en-US" sz="2550" dirty="0"/>
          </a:p>
        </p:txBody>
      </p:sp>
    </p:spTree>
    <p:extLst>
      <p:ext uri="{BB962C8B-B14F-4D97-AF65-F5344CB8AC3E}">
        <p14:creationId xmlns:p14="http://schemas.microsoft.com/office/powerpoint/2010/main" val="28551966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dirty="0"/>
          </a:p>
        </p:txBody>
      </p:sp>
      <p:sp>
        <p:nvSpPr>
          <p:cNvPr id="354" name="Google Shape;354;p37"/>
          <p:cNvSpPr txBox="1">
            <a:spLocks noGrp="1"/>
          </p:cNvSpPr>
          <p:nvPr>
            <p:ph type="title"/>
          </p:nvPr>
        </p:nvSpPr>
        <p:spPr>
          <a:xfrm>
            <a:off x="1381250" y="937125"/>
            <a:ext cx="3752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Creative Commons in finding aids</a:t>
            </a:r>
            <a:endParaRPr dirty="0"/>
          </a:p>
        </p:txBody>
      </p:sp>
      <p:pic>
        <p:nvPicPr>
          <p:cNvPr id="355" name="Google Shape;355;p37"/>
          <p:cNvPicPr preferRelativeResize="0"/>
          <p:nvPr/>
        </p:nvPicPr>
        <p:blipFill>
          <a:blip r:embed="rId3">
            <a:alphaModFix/>
          </a:blip>
          <a:stretch>
            <a:fillRect/>
          </a:stretch>
        </p:blipFill>
        <p:spPr>
          <a:xfrm>
            <a:off x="152400" y="1829925"/>
            <a:ext cx="8839200" cy="12539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dirty="0"/>
          </a:p>
        </p:txBody>
      </p:sp>
      <p:pic>
        <p:nvPicPr>
          <p:cNvPr id="361" name="Google Shape;361;p38"/>
          <p:cNvPicPr preferRelativeResize="0"/>
          <p:nvPr/>
        </p:nvPicPr>
        <p:blipFill>
          <a:blip r:embed="rId3">
            <a:alphaModFix/>
          </a:blip>
          <a:stretch>
            <a:fillRect/>
          </a:stretch>
        </p:blipFill>
        <p:spPr>
          <a:xfrm>
            <a:off x="152400" y="1828800"/>
            <a:ext cx="8839201" cy="2334388"/>
          </a:xfrm>
          <a:prstGeom prst="rect">
            <a:avLst/>
          </a:prstGeom>
          <a:noFill/>
          <a:ln>
            <a:noFill/>
          </a:ln>
        </p:spPr>
      </p:pic>
      <p:sp>
        <p:nvSpPr>
          <p:cNvPr id="362" name="Google Shape;362;p38"/>
          <p:cNvSpPr txBox="1">
            <a:spLocks noGrp="1"/>
          </p:cNvSpPr>
          <p:nvPr>
            <p:ph type="title"/>
          </p:nvPr>
        </p:nvSpPr>
        <p:spPr>
          <a:xfrm>
            <a:off x="1381250" y="937125"/>
            <a:ext cx="3752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Creative Commons in finding aids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9"/>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Creative Commons Benefits</a:t>
            </a:r>
            <a:endParaRPr dirty="0"/>
          </a:p>
        </p:txBody>
      </p:sp>
      <p:sp>
        <p:nvSpPr>
          <p:cNvPr id="368" name="Google Shape;368;p39"/>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External use and internal efficiency</a:t>
            </a:r>
            <a:endParaRPr dirty="0"/>
          </a:p>
        </p:txBody>
      </p:sp>
      <p:sp>
        <p:nvSpPr>
          <p:cNvPr id="369" name="Google Shape;369;p39"/>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4</a:t>
            </a:r>
            <a:endParaRPr sz="2400" dirty="0">
              <a:latin typeface="Lora"/>
              <a:ea typeface="Lora"/>
              <a:cs typeface="Lora"/>
              <a:sym typeface="Lora"/>
            </a:endParaRPr>
          </a:p>
        </p:txBody>
      </p:sp>
      <p:sp>
        <p:nvSpPr>
          <p:cNvPr id="370" name="Google Shape;370;p3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0"/>
          <p:cNvSpPr txBox="1">
            <a:spLocks noGrp="1"/>
          </p:cNvSpPr>
          <p:nvPr>
            <p:ph type="title"/>
          </p:nvPr>
        </p:nvSpPr>
        <p:spPr>
          <a:xfrm>
            <a:off x="1381250" y="922677"/>
            <a:ext cx="3878400" cy="56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Benefits for research and instruction </a:t>
            </a:r>
            <a:endParaRPr dirty="0">
              <a:highlight>
                <a:srgbClr val="FFCD00"/>
              </a:highlight>
            </a:endParaRPr>
          </a:p>
        </p:txBody>
      </p:sp>
      <p:sp>
        <p:nvSpPr>
          <p:cNvPr id="376" name="Google Shape;376;p40"/>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dirty="0"/>
              <a:t>Encourage use of collections widely in both research and teaching.</a:t>
            </a:r>
            <a:endParaRPr dirty="0"/>
          </a:p>
          <a:p>
            <a:pPr marL="457200" lvl="0" indent="-381000" algn="l" rtl="0">
              <a:spcBef>
                <a:spcPts val="0"/>
              </a:spcBef>
              <a:spcAft>
                <a:spcPts val="0"/>
              </a:spcAft>
              <a:buSzPts val="2400"/>
              <a:buChar char="◉"/>
            </a:pPr>
            <a:r>
              <a:rPr lang="en" dirty="0"/>
              <a:t>How to talk to users about Creative Commons</a:t>
            </a:r>
            <a:endParaRPr dirty="0"/>
          </a:p>
          <a:p>
            <a:pPr marL="914400" lvl="1" indent="-355600" algn="l" rtl="0">
              <a:spcBef>
                <a:spcPts val="0"/>
              </a:spcBef>
              <a:spcAft>
                <a:spcPts val="0"/>
              </a:spcAft>
              <a:buSzPts val="2000"/>
              <a:buChar char="○"/>
            </a:pPr>
            <a:r>
              <a:rPr lang="en" dirty="0"/>
              <a:t>Insure all front line staff are empowered and have a shared understanding.</a:t>
            </a:r>
            <a:endParaRPr dirty="0"/>
          </a:p>
          <a:p>
            <a:pPr marL="914400" lvl="1" indent="-355600" algn="l" rtl="0">
              <a:spcBef>
                <a:spcPts val="0"/>
              </a:spcBef>
              <a:spcAft>
                <a:spcPts val="0"/>
              </a:spcAft>
              <a:buSzPts val="2000"/>
              <a:buChar char="○"/>
            </a:pPr>
            <a:r>
              <a:rPr lang="en" dirty="0"/>
              <a:t>Some may still need reassurance that they have permission to use. </a:t>
            </a:r>
            <a:endParaRPr dirty="0"/>
          </a:p>
          <a:p>
            <a:pPr marL="914400" lvl="1" indent="-355600" algn="l" rtl="0">
              <a:spcBef>
                <a:spcPts val="0"/>
              </a:spcBef>
              <a:spcAft>
                <a:spcPts val="0"/>
              </a:spcAft>
              <a:buSzPts val="2000"/>
              <a:buChar char="○"/>
            </a:pPr>
            <a:r>
              <a:rPr lang="en" dirty="0"/>
              <a:t>Everyone comes away happy!</a:t>
            </a:r>
            <a:endParaRPr dirty="0"/>
          </a:p>
          <a:p>
            <a:pPr marL="0" lvl="0" indent="0" algn="l" rtl="0">
              <a:spcBef>
                <a:spcPts val="600"/>
              </a:spcBef>
              <a:spcAft>
                <a:spcPts val="0"/>
              </a:spcAft>
              <a:buNone/>
            </a:pPr>
            <a:endParaRPr dirty="0"/>
          </a:p>
        </p:txBody>
      </p:sp>
      <p:grpSp>
        <p:nvGrpSpPr>
          <p:cNvPr id="377" name="Google Shape;377;p40"/>
          <p:cNvGrpSpPr/>
          <p:nvPr/>
        </p:nvGrpSpPr>
        <p:grpSpPr>
          <a:xfrm>
            <a:off x="916458" y="1019750"/>
            <a:ext cx="214625" cy="214625"/>
            <a:chOff x="2594050" y="1631825"/>
            <a:chExt cx="439625" cy="439625"/>
          </a:xfrm>
        </p:grpSpPr>
        <p:sp>
          <p:nvSpPr>
            <p:cNvPr id="378" name="Google Shape;378;p4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4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4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4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82" name="Google Shape;382;p4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1"/>
          <p:cNvSpPr txBox="1">
            <a:spLocks noGrp="1"/>
          </p:cNvSpPr>
          <p:nvPr>
            <p:ph type="title"/>
          </p:nvPr>
        </p:nvSpPr>
        <p:spPr>
          <a:xfrm>
            <a:off x="1381250" y="922675"/>
            <a:ext cx="37917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Los Angeles Times Photographic Archives</a:t>
            </a:r>
            <a:endParaRPr dirty="0"/>
          </a:p>
        </p:txBody>
      </p:sp>
      <p:sp>
        <p:nvSpPr>
          <p:cNvPr id="388" name="Google Shape;388;p41"/>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Online portion licensed under a CC-by license.</a:t>
            </a:r>
            <a:endParaRPr dirty="0"/>
          </a:p>
        </p:txBody>
      </p:sp>
      <p:sp>
        <p:nvSpPr>
          <p:cNvPr id="389" name="Google Shape;389;p4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dirty="0"/>
          </a:p>
        </p:txBody>
      </p:sp>
      <p:pic>
        <p:nvPicPr>
          <p:cNvPr id="390" name="Google Shape;390;p41" descr="Creative Commons License"/>
          <p:cNvPicPr preferRelativeResize="0"/>
          <p:nvPr/>
        </p:nvPicPr>
        <p:blipFill>
          <a:blip r:embed="rId3">
            <a:alphaModFix/>
          </a:blip>
          <a:stretch>
            <a:fillRect/>
          </a:stretch>
        </p:blipFill>
        <p:spPr>
          <a:xfrm>
            <a:off x="1797191" y="2273630"/>
            <a:ext cx="838200" cy="295275"/>
          </a:xfrm>
          <a:prstGeom prst="rect">
            <a:avLst/>
          </a:prstGeom>
          <a:noFill/>
          <a:ln>
            <a:noFill/>
          </a:ln>
        </p:spPr>
      </p:pic>
      <p:sp>
        <p:nvSpPr>
          <p:cNvPr id="391" name="Google Shape;391;p41"/>
          <p:cNvSpPr txBox="1"/>
          <p:nvPr/>
        </p:nvSpPr>
        <p:spPr>
          <a:xfrm>
            <a:off x="1706575" y="2827100"/>
            <a:ext cx="1427100" cy="118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50" dirty="0">
                <a:solidFill>
                  <a:srgbClr val="383838"/>
                </a:solidFill>
                <a:highlight>
                  <a:srgbClr val="FFFFFF"/>
                </a:highlight>
              </a:rPr>
              <a:t>This work is licensed under a </a:t>
            </a:r>
            <a:r>
              <a:rPr lang="en" sz="1150" b="1" dirty="0">
                <a:solidFill>
                  <a:srgbClr val="536895"/>
                </a:solidFill>
                <a:highlight>
                  <a:srgbClr val="FFFFFF"/>
                </a:highlight>
                <a:uFill>
                  <a:noFill/>
                </a:uFill>
                <a:hlinkClick r:id="rId4"/>
              </a:rPr>
              <a:t>Creative Commons Attribution 4.0 International License</a:t>
            </a:r>
            <a:r>
              <a:rPr lang="en" sz="1150" dirty="0">
                <a:solidFill>
                  <a:srgbClr val="383838"/>
                </a:solidFill>
                <a:highlight>
                  <a:srgbClr val="FFFFFF"/>
                </a:highlight>
              </a:rPr>
              <a:t>.</a:t>
            </a:r>
            <a:endParaRPr dirty="0"/>
          </a:p>
        </p:txBody>
      </p:sp>
      <p:pic>
        <p:nvPicPr>
          <p:cNvPr id="392" name="Google Shape;392;p41"/>
          <p:cNvPicPr preferRelativeResize="0"/>
          <p:nvPr/>
        </p:nvPicPr>
        <p:blipFill>
          <a:blip r:embed="rId5">
            <a:alphaModFix/>
          </a:blip>
          <a:stretch>
            <a:fillRect/>
          </a:stretch>
        </p:blipFill>
        <p:spPr>
          <a:xfrm>
            <a:off x="4519737" y="2323550"/>
            <a:ext cx="2198025" cy="1529625"/>
          </a:xfrm>
          <a:prstGeom prst="rect">
            <a:avLst/>
          </a:prstGeom>
          <a:noFill/>
          <a:ln>
            <a:noFill/>
          </a:ln>
        </p:spPr>
      </p:pic>
      <p:sp>
        <p:nvSpPr>
          <p:cNvPr id="393" name="Google Shape;393;p41"/>
          <p:cNvSpPr txBox="1"/>
          <p:nvPr/>
        </p:nvSpPr>
        <p:spPr>
          <a:xfrm>
            <a:off x="4455225" y="3853175"/>
            <a:ext cx="3922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Quattrocento Sans"/>
                <a:ea typeface="Quattrocento Sans"/>
                <a:cs typeface="Quattrocento Sans"/>
                <a:sym typeface="Quattrocento Sans"/>
              </a:rPr>
              <a:t>Boundary gate, Campo [1927] (US/Mexico Border) </a:t>
            </a:r>
            <a:r>
              <a:rPr lang="en" sz="1000" i="1" dirty="0">
                <a:latin typeface="Quattrocento Sans"/>
                <a:ea typeface="Quattrocento Sans"/>
                <a:cs typeface="Quattrocento Sans"/>
                <a:sym typeface="Quattrocento Sans"/>
              </a:rPr>
              <a:t>Los Angeles Times Photographic Archives, Collection 1492</a:t>
            </a:r>
            <a:endParaRPr sz="1000" i="1" dirty="0">
              <a:latin typeface="Quattrocento Sans"/>
              <a:ea typeface="Quattrocento Sans"/>
              <a:cs typeface="Quattrocento Sans"/>
              <a:sym typeface="Quattrocento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2"/>
          <p:cNvSpPr txBox="1">
            <a:spLocks noGrp="1"/>
          </p:cNvSpPr>
          <p:nvPr>
            <p:ph type="title"/>
          </p:nvPr>
        </p:nvSpPr>
        <p:spPr>
          <a:xfrm>
            <a:off x="1381250" y="922675"/>
            <a:ext cx="37917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UCLA Historic Photographs</a:t>
            </a:r>
            <a:endParaRPr dirty="0"/>
          </a:p>
        </p:txBody>
      </p:sp>
      <p:sp>
        <p:nvSpPr>
          <p:cNvPr id="399" name="Google Shape;399;p42"/>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Online portion licensed under a CC-by-nc license.</a:t>
            </a:r>
            <a:endParaRPr dirty="0"/>
          </a:p>
        </p:txBody>
      </p:sp>
      <p:sp>
        <p:nvSpPr>
          <p:cNvPr id="400" name="Google Shape;400;p4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dirty="0"/>
          </a:p>
        </p:txBody>
      </p:sp>
      <p:sp>
        <p:nvSpPr>
          <p:cNvPr id="401" name="Google Shape;401;p42"/>
          <p:cNvSpPr txBox="1"/>
          <p:nvPr/>
        </p:nvSpPr>
        <p:spPr>
          <a:xfrm>
            <a:off x="1706575" y="2827100"/>
            <a:ext cx="1427100" cy="118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rgbClr val="464646"/>
                </a:solidFill>
                <a:highlight>
                  <a:srgbClr val="FFFFFF"/>
                </a:highlight>
              </a:rPr>
              <a:t>This work is licensed under a </a:t>
            </a:r>
            <a:r>
              <a:rPr lang="en" sz="1100" dirty="0">
                <a:solidFill>
                  <a:srgbClr val="049CCF"/>
                </a:solidFill>
                <a:highlight>
                  <a:srgbClr val="FFFFFF"/>
                </a:highlight>
                <a:uFill>
                  <a:noFill/>
                </a:uFill>
                <a:hlinkClick r:id="rId3"/>
              </a:rPr>
              <a:t>Creative Commons Attribution-NonCommercial 4.0 International License</a:t>
            </a:r>
            <a:r>
              <a:rPr lang="en" sz="1100" dirty="0">
                <a:solidFill>
                  <a:srgbClr val="464646"/>
                </a:solidFill>
                <a:highlight>
                  <a:srgbClr val="FFFFFF"/>
                </a:highlight>
              </a:rPr>
              <a:t>.</a:t>
            </a:r>
            <a:endParaRPr sz="1100" dirty="0"/>
          </a:p>
        </p:txBody>
      </p:sp>
      <p:pic>
        <p:nvPicPr>
          <p:cNvPr id="402" name="Google Shape;402;p42"/>
          <p:cNvPicPr preferRelativeResize="0"/>
          <p:nvPr/>
        </p:nvPicPr>
        <p:blipFill>
          <a:blip r:embed="rId4">
            <a:alphaModFix/>
          </a:blip>
          <a:stretch>
            <a:fillRect/>
          </a:stretch>
        </p:blipFill>
        <p:spPr>
          <a:xfrm>
            <a:off x="1776700" y="2381800"/>
            <a:ext cx="838200" cy="295275"/>
          </a:xfrm>
          <a:prstGeom prst="rect">
            <a:avLst/>
          </a:prstGeom>
          <a:noFill/>
          <a:ln>
            <a:noFill/>
          </a:ln>
        </p:spPr>
      </p:pic>
      <p:pic>
        <p:nvPicPr>
          <p:cNvPr id="403" name="Google Shape;403;p42"/>
          <p:cNvPicPr preferRelativeResize="0"/>
          <p:nvPr/>
        </p:nvPicPr>
        <p:blipFill>
          <a:blip r:embed="rId5">
            <a:alphaModFix/>
          </a:blip>
          <a:stretch>
            <a:fillRect/>
          </a:stretch>
        </p:blipFill>
        <p:spPr>
          <a:xfrm>
            <a:off x="3817352" y="2243950"/>
            <a:ext cx="2192975" cy="1767550"/>
          </a:xfrm>
          <a:prstGeom prst="rect">
            <a:avLst/>
          </a:prstGeom>
          <a:noFill/>
          <a:ln>
            <a:noFill/>
          </a:ln>
        </p:spPr>
      </p:pic>
      <p:sp>
        <p:nvSpPr>
          <p:cNvPr id="404" name="Google Shape;404;p42"/>
          <p:cNvSpPr txBox="1"/>
          <p:nvPr/>
        </p:nvSpPr>
        <p:spPr>
          <a:xfrm>
            <a:off x="3785077" y="4094975"/>
            <a:ext cx="5032500" cy="2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Quattrocento Sans"/>
                <a:ea typeface="Quattrocento Sans"/>
                <a:cs typeface="Quattrocento Sans"/>
                <a:sym typeface="Quattrocento Sans"/>
              </a:rPr>
              <a:t>View of Royce Hall, Janss Steps, and Powell Library, UCLA Campus, ND. </a:t>
            </a:r>
            <a:r>
              <a:rPr lang="en" sz="1000" i="1" dirty="0">
                <a:latin typeface="Quattrocento Sans"/>
                <a:ea typeface="Quattrocento Sans"/>
                <a:cs typeface="Quattrocento Sans"/>
                <a:sym typeface="Quattrocento Sans"/>
              </a:rPr>
              <a:t>University Archives Photographic Collection. UARS 100</a:t>
            </a:r>
            <a:endParaRPr sz="1000" i="1" dirty="0">
              <a:latin typeface="Quattrocento Sans"/>
              <a:ea typeface="Quattrocento Sans"/>
              <a:cs typeface="Quattrocento Sans"/>
              <a:sym typeface="Quattrocento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3"/>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happens next?</a:t>
            </a:r>
            <a:endParaRPr dirty="0"/>
          </a:p>
        </p:txBody>
      </p:sp>
      <p:sp>
        <p:nvSpPr>
          <p:cNvPr id="410" name="Google Shape;410;p43"/>
          <p:cNvSpPr txBox="1">
            <a:spLocks noGrp="1"/>
          </p:cNvSpPr>
          <p:nvPr>
            <p:ph type="body" idx="1"/>
          </p:nvPr>
        </p:nvSpPr>
        <p:spPr>
          <a:xfrm>
            <a:off x="1381250" y="1358270"/>
            <a:ext cx="6809700" cy="3112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AutoNum type="arabicPeriod"/>
            </a:pPr>
            <a:r>
              <a:rPr lang="en" sz="1800" dirty="0"/>
              <a:t>Talk with folks at your repositories about recent acquisitions. Review how you framed your conversations about copyright/use.</a:t>
            </a:r>
            <a:endParaRPr sz="1800" dirty="0"/>
          </a:p>
          <a:p>
            <a:pPr marL="457200" lvl="0" indent="-342900" algn="l" rtl="0">
              <a:spcBef>
                <a:spcPts val="0"/>
              </a:spcBef>
              <a:spcAft>
                <a:spcPts val="0"/>
              </a:spcAft>
              <a:buSzPts val="1800"/>
              <a:buAutoNum type="arabicPeriod"/>
            </a:pPr>
            <a:r>
              <a:rPr lang="en" sz="1800" dirty="0"/>
              <a:t>Review your boilerplate donor/seller agreements. What would it take to update them to add the option for Creative Commons licenses?</a:t>
            </a:r>
            <a:endParaRPr sz="1800" dirty="0"/>
          </a:p>
          <a:p>
            <a:pPr marL="457200" lvl="0" indent="-342900" algn="l" rtl="0">
              <a:spcBef>
                <a:spcPts val="0"/>
              </a:spcBef>
              <a:spcAft>
                <a:spcPts val="0"/>
              </a:spcAft>
              <a:buSzPts val="1800"/>
              <a:buAutoNum type="arabicPeriod"/>
            </a:pPr>
            <a:r>
              <a:rPr lang="en" sz="1800" dirty="0"/>
              <a:t>At the next staff meeting make sure everyone is comfortable and knowledgeable explaining copyright and Creative Commons to researchers.</a:t>
            </a:r>
            <a:endParaRPr sz="1800" dirty="0"/>
          </a:p>
          <a:p>
            <a:pPr marL="457200" lvl="0" indent="-342900" algn="l" rtl="0">
              <a:spcBef>
                <a:spcPts val="0"/>
              </a:spcBef>
              <a:spcAft>
                <a:spcPts val="0"/>
              </a:spcAft>
              <a:buSzPts val="1800"/>
              <a:buAutoNum type="arabicPeriod"/>
            </a:pPr>
            <a:r>
              <a:rPr lang="en" sz="1800" dirty="0"/>
              <a:t>Review duplication and permission forms; is the language up to date?</a:t>
            </a:r>
            <a:endParaRPr sz="1800" dirty="0"/>
          </a:p>
        </p:txBody>
      </p:sp>
      <p:sp>
        <p:nvSpPr>
          <p:cNvPr id="411" name="Google Shape;411;p4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4"/>
          <p:cNvSpPr txBox="1">
            <a:spLocks noGrp="1"/>
          </p:cNvSpPr>
          <p:nvPr>
            <p:ph type="subTitle" idx="4294967295"/>
          </p:nvPr>
        </p:nvSpPr>
        <p:spPr>
          <a:xfrm>
            <a:off x="2371500" y="2093775"/>
            <a:ext cx="52524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i="1" dirty="0">
                <a:latin typeface="Lora"/>
                <a:ea typeface="Lora"/>
                <a:cs typeface="Lora"/>
                <a:sym typeface="Lora"/>
              </a:rPr>
              <a:t>We love your </a:t>
            </a:r>
            <a:r>
              <a:rPr lang="en" sz="3600" b="1" i="1" dirty="0">
                <a:highlight>
                  <a:srgbClr val="FFCD00"/>
                </a:highlight>
                <a:latin typeface="Lora"/>
                <a:ea typeface="Lora"/>
                <a:cs typeface="Lora"/>
                <a:sym typeface="Lora"/>
              </a:rPr>
              <a:t>questions</a:t>
            </a:r>
            <a:r>
              <a:rPr lang="en" sz="3600" b="1" i="1" dirty="0">
                <a:latin typeface="Lora"/>
                <a:ea typeface="Lora"/>
                <a:cs typeface="Lora"/>
                <a:sym typeface="Lora"/>
              </a:rPr>
              <a:t>!</a:t>
            </a:r>
            <a:endParaRPr sz="3600" b="1" i="1" dirty="0">
              <a:latin typeface="Lora"/>
              <a:ea typeface="Lora"/>
              <a:cs typeface="Lora"/>
              <a:sym typeface="Lora"/>
            </a:endParaRPr>
          </a:p>
          <a:p>
            <a:pPr marL="0" lvl="0" indent="0" algn="l" rtl="0">
              <a:spcBef>
                <a:spcPts val="600"/>
              </a:spcBef>
              <a:spcAft>
                <a:spcPts val="0"/>
              </a:spcAft>
              <a:buNone/>
            </a:pPr>
            <a:endParaRPr sz="1800" dirty="0">
              <a:solidFill>
                <a:schemeClr val="dk1"/>
              </a:solidFill>
            </a:endParaRPr>
          </a:p>
          <a:p>
            <a:pPr marL="0" lvl="0" indent="0" algn="l" rtl="0">
              <a:spcBef>
                <a:spcPts val="600"/>
              </a:spcBef>
              <a:spcAft>
                <a:spcPts val="0"/>
              </a:spcAft>
              <a:buNone/>
            </a:pPr>
            <a:r>
              <a:rPr lang="en" sz="1800" dirty="0">
                <a:solidFill>
                  <a:schemeClr val="dk1"/>
                </a:solidFill>
              </a:rPr>
              <a:t>You can find us at:</a:t>
            </a:r>
            <a:endParaRPr sz="1800" dirty="0">
              <a:solidFill>
                <a:schemeClr val="dk1"/>
              </a:solidFill>
            </a:endParaRPr>
          </a:p>
          <a:p>
            <a:pPr marL="457200" lvl="0" indent="-342900" algn="l" rtl="0">
              <a:spcBef>
                <a:spcPts val="600"/>
              </a:spcBef>
              <a:spcAft>
                <a:spcPts val="0"/>
              </a:spcAft>
              <a:buSzPts val="1800"/>
              <a:buChar char="◉"/>
            </a:pPr>
            <a:r>
              <a:rPr lang="en" sz="1800" dirty="0">
                <a:solidFill>
                  <a:schemeClr val="dk1"/>
                </a:solidFill>
              </a:rPr>
              <a:t>hbriston@library.ucla.edu</a:t>
            </a:r>
            <a:endParaRPr sz="1800" dirty="0">
              <a:solidFill>
                <a:schemeClr val="dk1"/>
              </a:solidFill>
            </a:endParaRPr>
          </a:p>
          <a:p>
            <a:pPr marL="457200" lvl="0" indent="-342900" algn="l" rtl="0">
              <a:spcBef>
                <a:spcPts val="0"/>
              </a:spcBef>
              <a:spcAft>
                <a:spcPts val="0"/>
              </a:spcAft>
              <a:buSzPts val="1800"/>
              <a:buChar char="◉"/>
            </a:pPr>
            <a:r>
              <a:rPr lang="en" sz="1800" dirty="0">
                <a:solidFill>
                  <a:schemeClr val="dk1"/>
                </a:solidFill>
              </a:rPr>
              <a:t>     @meau • mcallahan@smith.edu</a:t>
            </a:r>
            <a:endParaRPr b="1" dirty="0"/>
          </a:p>
        </p:txBody>
      </p:sp>
      <p:cxnSp>
        <p:nvCxnSpPr>
          <p:cNvPr id="417" name="Google Shape;417;p44"/>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418" name="Google Shape;418;p44"/>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Thanks!</a:t>
            </a:r>
            <a:endParaRPr sz="6000" dirty="0"/>
          </a:p>
        </p:txBody>
      </p:sp>
      <p:cxnSp>
        <p:nvCxnSpPr>
          <p:cNvPr id="419" name="Google Shape;419;p44"/>
          <p:cNvCxnSpPr/>
          <p:nvPr/>
        </p:nvCxnSpPr>
        <p:spPr>
          <a:xfrm>
            <a:off x="5589800" y="1428750"/>
            <a:ext cx="3554100" cy="0"/>
          </a:xfrm>
          <a:prstGeom prst="straightConnector1">
            <a:avLst/>
          </a:prstGeom>
          <a:noFill/>
          <a:ln w="9525" cap="flat" cmpd="sng">
            <a:solidFill>
              <a:srgbClr val="CCCCCC"/>
            </a:solidFill>
            <a:prstDash val="solid"/>
            <a:round/>
            <a:headEnd type="none" w="med" len="med"/>
            <a:tailEnd type="none" w="med" len="med"/>
          </a:ln>
        </p:spPr>
      </p:cxnSp>
      <p:sp>
        <p:nvSpPr>
          <p:cNvPr id="420" name="Google Shape;420;p44"/>
          <p:cNvSpPr/>
          <p:nvPr/>
        </p:nvSpPr>
        <p:spPr>
          <a:xfrm>
            <a:off x="831925" y="859175"/>
            <a:ext cx="1139100" cy="11391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21" name="Google Shape;421;p44"/>
          <p:cNvGrpSpPr/>
          <p:nvPr/>
        </p:nvGrpSpPr>
        <p:grpSpPr>
          <a:xfrm>
            <a:off x="1148888" y="1190759"/>
            <a:ext cx="505722" cy="475767"/>
            <a:chOff x="5972700" y="2330200"/>
            <a:chExt cx="411625" cy="387275"/>
          </a:xfrm>
        </p:grpSpPr>
        <p:sp>
          <p:nvSpPr>
            <p:cNvPr id="422" name="Google Shape;422;p4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423;p4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24" name="Google Shape;424;p4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dirty="0"/>
          </a:p>
        </p:txBody>
      </p:sp>
      <p:pic>
        <p:nvPicPr>
          <p:cNvPr id="425" name="Google Shape;425;p44"/>
          <p:cNvPicPr preferRelativeResize="0"/>
          <p:nvPr/>
        </p:nvPicPr>
        <p:blipFill>
          <a:blip r:embed="rId3">
            <a:alphaModFix/>
          </a:blip>
          <a:stretch>
            <a:fillRect/>
          </a:stretch>
        </p:blipFill>
        <p:spPr>
          <a:xfrm>
            <a:off x="2817375" y="3839625"/>
            <a:ext cx="393600" cy="3936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For further information:</a:t>
            </a:r>
            <a:endParaRPr dirty="0"/>
          </a:p>
        </p:txBody>
      </p:sp>
      <p:sp>
        <p:nvSpPr>
          <p:cNvPr id="431" name="Google Shape;431;p4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dirty="0">
                <a:solidFill>
                  <a:schemeClr val="dk1"/>
                </a:solidFill>
              </a:rPr>
              <a:t>Association of Research Libraries, Special Issue on Special Collections and Archives in the Digital Age.</a:t>
            </a:r>
            <a:endParaRPr sz="1100" dirty="0">
              <a:solidFill>
                <a:schemeClr val="dk1"/>
              </a:solidFill>
            </a:endParaRPr>
          </a:p>
          <a:p>
            <a:pPr marL="0" lvl="0" indent="0" algn="l" rtl="0">
              <a:lnSpc>
                <a:spcPct val="100000"/>
              </a:lnSpc>
              <a:spcBef>
                <a:spcPts val="0"/>
              </a:spcBef>
              <a:spcAft>
                <a:spcPts val="0"/>
              </a:spcAft>
              <a:buNone/>
            </a:pPr>
            <a:r>
              <a:rPr lang="en" sz="1100" dirty="0">
                <a:solidFill>
                  <a:schemeClr val="dk1"/>
                </a:solidFill>
              </a:rPr>
              <a:t>Research Library Issues 279 (June 2012) at</a:t>
            </a:r>
            <a:r>
              <a:rPr lang="en" sz="1100" dirty="0">
                <a:solidFill>
                  <a:schemeClr val="dk1"/>
                </a:solidFill>
                <a:uFill>
                  <a:noFill/>
                </a:uFill>
                <a:hlinkClick r:id="rId3"/>
              </a:rPr>
              <a:t> </a:t>
            </a:r>
            <a:r>
              <a:rPr lang="en" sz="1100" u="sng" dirty="0">
                <a:solidFill>
                  <a:schemeClr val="hlink"/>
                </a:solidFill>
                <a:hlinkClick r:id="rId4"/>
              </a:rPr>
              <a:t>https://publications.arl.org/rli279/</a:t>
            </a:r>
            <a:endParaRPr sz="1100" u="sng" dirty="0">
              <a:solidFill>
                <a:schemeClr val="hlink"/>
              </a:solidFill>
            </a:endParaRPr>
          </a:p>
          <a:p>
            <a:pPr marL="0" lvl="0" indent="0" algn="l" rtl="0">
              <a:lnSpc>
                <a:spcPct val="100000"/>
              </a:lnSpc>
              <a:spcBef>
                <a:spcPts val="0"/>
              </a:spcBef>
              <a:spcAft>
                <a:spcPts val="0"/>
              </a:spcAft>
              <a:buNone/>
            </a:pPr>
            <a:endParaRPr sz="1100" u="sng" dirty="0">
              <a:solidFill>
                <a:schemeClr val="hlink"/>
              </a:solidFill>
            </a:endParaRPr>
          </a:p>
          <a:p>
            <a:pPr marL="0" lvl="0" indent="0" algn="l" rtl="0">
              <a:lnSpc>
                <a:spcPct val="100000"/>
              </a:lnSpc>
              <a:spcBef>
                <a:spcPts val="0"/>
              </a:spcBef>
              <a:spcAft>
                <a:spcPts val="0"/>
              </a:spcAft>
              <a:buNone/>
            </a:pPr>
            <a:r>
              <a:rPr lang="en" sz="1100" dirty="0">
                <a:solidFill>
                  <a:schemeClr val="dk1"/>
                </a:solidFill>
              </a:rPr>
              <a:t>Behrnd-Klodt, Menzi L. and Christopher J. Prom, eds. </a:t>
            </a:r>
            <a:r>
              <a:rPr lang="en" sz="1100" i="1" dirty="0">
                <a:solidFill>
                  <a:schemeClr val="dk1"/>
                </a:solidFill>
              </a:rPr>
              <a:t>Rights in the Digital Era</a:t>
            </a:r>
            <a:r>
              <a:rPr lang="en" sz="1100" dirty="0">
                <a:solidFill>
                  <a:schemeClr val="dk1"/>
                </a:solidFill>
              </a:rPr>
              <a:t>. Chicago: Society of American Archivists, 2015.</a:t>
            </a:r>
            <a:endParaRPr sz="1100" dirty="0">
              <a:solidFill>
                <a:schemeClr val="dk1"/>
              </a:solidFill>
            </a:endParaRPr>
          </a:p>
          <a:p>
            <a:pPr marL="0" lvl="0" indent="0" algn="l" rtl="0">
              <a:lnSpc>
                <a:spcPct val="100000"/>
              </a:lnSpc>
              <a:spcBef>
                <a:spcPts val="0"/>
              </a:spcBef>
              <a:spcAft>
                <a:spcPts val="0"/>
              </a:spcAft>
              <a:buNone/>
            </a:pPr>
            <a:endParaRPr sz="11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100" dirty="0">
                <a:solidFill>
                  <a:schemeClr val="dk1"/>
                </a:solidFill>
              </a:rPr>
              <a:t>Hirtle, Peter, “Copyright Term and the Public Domain,” </a:t>
            </a:r>
            <a:r>
              <a:rPr lang="en" sz="1100" u="sng" dirty="0">
                <a:solidFill>
                  <a:schemeClr val="hlink"/>
                </a:solidFill>
                <a:hlinkClick r:id="rId5"/>
              </a:rPr>
              <a:t>http://copyright.cornell.edu/resources/publicdomain.cfm</a:t>
            </a:r>
            <a:r>
              <a:rPr lang="en" sz="1100" dirty="0">
                <a:solidFill>
                  <a:schemeClr val="dk1"/>
                </a:solidFill>
              </a:rPr>
              <a:t>.</a:t>
            </a:r>
            <a:endParaRPr sz="11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100" dirty="0">
                <a:solidFill>
                  <a:schemeClr val="dk1"/>
                </a:solidFill>
              </a:rPr>
              <a:t>Hirtle, Peter B., Emily Hudson, and Andrew T. Kenyon, </a:t>
            </a:r>
            <a:r>
              <a:rPr lang="en" sz="1100" i="1" dirty="0">
                <a:solidFill>
                  <a:schemeClr val="dk1"/>
                </a:solidFill>
              </a:rPr>
              <a:t>Copyright and Cultural Institutions: Guidelines for</a:t>
            </a:r>
            <a:endParaRPr sz="1100" i="1" dirty="0">
              <a:solidFill>
                <a:schemeClr val="dk1"/>
              </a:solidFill>
            </a:endParaRPr>
          </a:p>
          <a:p>
            <a:pPr marL="0" lvl="0" indent="0" algn="l" rtl="0">
              <a:lnSpc>
                <a:spcPct val="100000"/>
              </a:lnSpc>
              <a:spcBef>
                <a:spcPts val="0"/>
              </a:spcBef>
              <a:spcAft>
                <a:spcPts val="0"/>
              </a:spcAft>
              <a:buNone/>
            </a:pPr>
            <a:r>
              <a:rPr lang="en" sz="1100" i="1" dirty="0">
                <a:solidFill>
                  <a:schemeClr val="dk1"/>
                </a:solidFill>
              </a:rPr>
              <a:t>Digitization for U.S. Libraries, Archives, and Museums.</a:t>
            </a:r>
            <a:r>
              <a:rPr lang="en" sz="1100" dirty="0">
                <a:solidFill>
                  <a:schemeClr val="dk1"/>
                </a:solidFill>
              </a:rPr>
              <a:t> NY: Cornell University, 2009.</a:t>
            </a:r>
            <a:endParaRPr sz="11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dirty="0">
              <a:solidFill>
                <a:schemeClr val="dk1"/>
              </a:solidFill>
            </a:endParaRPr>
          </a:p>
          <a:p>
            <a:pPr marL="0" lvl="0" indent="0" algn="l" rtl="0">
              <a:lnSpc>
                <a:spcPct val="100000"/>
              </a:lnSpc>
              <a:spcBef>
                <a:spcPts val="1200"/>
              </a:spcBef>
              <a:spcAft>
                <a:spcPts val="0"/>
              </a:spcAft>
              <a:buNone/>
            </a:pPr>
            <a:endParaRPr sz="1100" dirty="0">
              <a:solidFill>
                <a:schemeClr val="dk1"/>
              </a:solidFill>
            </a:endParaRPr>
          </a:p>
          <a:p>
            <a:pPr marL="0" lvl="0" indent="0" algn="l" rtl="0">
              <a:spcBef>
                <a:spcPts val="600"/>
              </a:spcBef>
              <a:spcAft>
                <a:spcPts val="0"/>
              </a:spcAft>
              <a:buNone/>
            </a:pPr>
            <a:endParaRPr sz="1100" dirty="0">
              <a:solidFill>
                <a:schemeClr val="dk1"/>
              </a:solidFill>
              <a:latin typeface="Calibri"/>
              <a:ea typeface="Calibri"/>
              <a:cs typeface="Calibri"/>
              <a:sym typeface="Calibri"/>
            </a:endParaRPr>
          </a:p>
        </p:txBody>
      </p:sp>
      <p:sp>
        <p:nvSpPr>
          <p:cNvPr id="432" name="Google Shape;432;p4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subTitle" idx="4294967295"/>
          </p:nvPr>
        </p:nvSpPr>
        <p:spPr>
          <a:xfrm>
            <a:off x="2621175" y="218381"/>
            <a:ext cx="5021262" cy="7842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latin typeface="+mj-lt"/>
                <a:ea typeface="Lora"/>
                <a:cs typeface="Lora"/>
                <a:sym typeface="Lora"/>
              </a:rPr>
              <a:t>Heather Briston</a:t>
            </a:r>
            <a:endParaRPr sz="3600" b="1" dirty="0">
              <a:highlight>
                <a:srgbClr val="FFCD00"/>
              </a:highlight>
              <a:latin typeface="+mj-lt"/>
              <a:ea typeface="Lora"/>
              <a:cs typeface="Lora"/>
              <a:sym typeface="Lora"/>
            </a:endParaRPr>
          </a:p>
          <a:p>
            <a:pPr marL="0" lvl="0" indent="0" algn="l" rtl="0">
              <a:spcBef>
                <a:spcPts val="0"/>
              </a:spcBef>
              <a:spcAft>
                <a:spcPts val="0"/>
              </a:spcAft>
              <a:buClr>
                <a:schemeClr val="dk1"/>
              </a:buClr>
              <a:buSzPts val="1100"/>
              <a:buFont typeface="Arial"/>
              <a:buNone/>
            </a:pPr>
            <a:r>
              <a:rPr lang="en" sz="1800" dirty="0">
                <a:solidFill>
                  <a:schemeClr val="dk1"/>
                </a:solidFill>
                <a:latin typeface="+mj-lt"/>
              </a:rPr>
              <a:t>Head of Curators and Collections</a:t>
            </a:r>
            <a:endParaRPr sz="1800" dirty="0">
              <a:solidFill>
                <a:schemeClr val="dk1"/>
              </a:solidFill>
              <a:latin typeface="+mj-lt"/>
            </a:endParaRPr>
          </a:p>
          <a:p>
            <a:pPr marL="0" lvl="0" indent="0" algn="l" rtl="0">
              <a:spcBef>
                <a:spcPts val="0"/>
              </a:spcBef>
              <a:spcAft>
                <a:spcPts val="0"/>
              </a:spcAft>
              <a:buClr>
                <a:schemeClr val="dk1"/>
              </a:buClr>
              <a:buSzPts val="1100"/>
              <a:buFont typeface="Arial"/>
              <a:buNone/>
            </a:pPr>
            <a:r>
              <a:rPr lang="en" sz="1800" dirty="0">
                <a:solidFill>
                  <a:schemeClr val="dk1"/>
                </a:solidFill>
                <a:latin typeface="+mj-lt"/>
              </a:rPr>
              <a:t>and UCLA University Archivist</a:t>
            </a:r>
            <a:endParaRPr sz="1800" dirty="0">
              <a:solidFill>
                <a:schemeClr val="dk1"/>
              </a:solidFill>
              <a:latin typeface="+mj-lt"/>
            </a:endParaRPr>
          </a:p>
          <a:p>
            <a:pPr marL="0" lvl="0" indent="0" algn="l" rtl="0">
              <a:spcBef>
                <a:spcPts val="0"/>
              </a:spcBef>
              <a:spcAft>
                <a:spcPts val="0"/>
              </a:spcAft>
              <a:buClr>
                <a:schemeClr val="dk1"/>
              </a:buClr>
              <a:buSzPts val="1100"/>
              <a:buFont typeface="Arial"/>
              <a:buNone/>
            </a:pPr>
            <a:r>
              <a:rPr lang="en" sz="1800" dirty="0">
                <a:solidFill>
                  <a:schemeClr val="dk1"/>
                </a:solidFill>
                <a:latin typeface="+mj-lt"/>
              </a:rPr>
              <a:t>UCLA Library Special Collections</a:t>
            </a:r>
            <a:endParaRPr sz="1800" dirty="0">
              <a:solidFill>
                <a:schemeClr val="dk1"/>
              </a:solidFill>
              <a:latin typeface="+mj-lt"/>
            </a:endParaRPr>
          </a:p>
          <a:p>
            <a:pPr marL="0" lvl="0" indent="0" algn="l" rtl="0">
              <a:spcBef>
                <a:spcPts val="0"/>
              </a:spcBef>
              <a:spcAft>
                <a:spcPts val="0"/>
              </a:spcAft>
              <a:buNone/>
            </a:pPr>
            <a:r>
              <a:rPr lang="en" sz="1800" dirty="0">
                <a:solidFill>
                  <a:schemeClr val="dk1"/>
                </a:solidFill>
                <a:latin typeface="+mj-lt"/>
              </a:rPr>
              <a:t>hbriston@library.ucla.edu</a:t>
            </a:r>
            <a:endParaRPr sz="1800" dirty="0">
              <a:solidFill>
                <a:schemeClr val="dk1"/>
              </a:solidFill>
              <a:latin typeface="+mj-lt"/>
            </a:endParaRPr>
          </a:p>
          <a:p>
            <a:pPr marL="0" lvl="0" indent="0">
              <a:spcBef>
                <a:spcPts val="1800"/>
              </a:spcBef>
              <a:buNone/>
            </a:pPr>
            <a:endParaRPr lang="en-US" sz="1000" b="1" dirty="0">
              <a:latin typeface="+mj-lt"/>
              <a:ea typeface="Lora"/>
              <a:cs typeface="Lora"/>
              <a:sym typeface="Lora"/>
            </a:endParaRPr>
          </a:p>
          <a:p>
            <a:pPr marL="0" lvl="0" indent="0">
              <a:spcBef>
                <a:spcPts val="1800"/>
              </a:spcBef>
              <a:buNone/>
            </a:pPr>
            <a:r>
              <a:rPr lang="en-US" sz="3600" b="1" dirty="0">
                <a:latin typeface="+mj-lt"/>
                <a:ea typeface="Lora"/>
                <a:cs typeface="Lora"/>
                <a:sym typeface="Lora"/>
              </a:rPr>
              <a:t>Maureen Callahan</a:t>
            </a:r>
            <a:endParaRPr lang="en-US" sz="3600" b="1" dirty="0">
              <a:highlight>
                <a:srgbClr val="FFCD00"/>
              </a:highlight>
              <a:latin typeface="+mj-lt"/>
              <a:ea typeface="Lora"/>
              <a:cs typeface="Lora"/>
              <a:sym typeface="Lora"/>
            </a:endParaRPr>
          </a:p>
          <a:p>
            <a:pPr marL="0" lvl="0" indent="0">
              <a:spcBef>
                <a:spcPts val="0"/>
              </a:spcBef>
              <a:buClr>
                <a:srgbClr val="000000"/>
              </a:buClr>
              <a:buSzPts val="1100"/>
              <a:buNone/>
            </a:pPr>
            <a:r>
              <a:rPr lang="en-US" sz="1800" dirty="0">
                <a:latin typeface="+mj-lt"/>
              </a:rPr>
              <a:t>Sophia Smith Collection Archivist</a:t>
            </a:r>
          </a:p>
          <a:p>
            <a:pPr marL="0" lvl="0" indent="0">
              <a:spcBef>
                <a:spcPts val="0"/>
              </a:spcBef>
              <a:buClr>
                <a:srgbClr val="000000"/>
              </a:buClr>
              <a:buSzPts val="1100"/>
              <a:buNone/>
            </a:pPr>
            <a:r>
              <a:rPr lang="en-US" sz="1800" dirty="0">
                <a:latin typeface="+mj-lt"/>
              </a:rPr>
              <a:t>Smith College Special Collections</a:t>
            </a:r>
          </a:p>
          <a:p>
            <a:pPr marL="0" lvl="0" indent="0">
              <a:spcBef>
                <a:spcPts val="0"/>
              </a:spcBef>
              <a:buClr>
                <a:srgbClr val="000000"/>
              </a:buClr>
              <a:buSzPts val="1100"/>
              <a:buNone/>
            </a:pPr>
            <a:r>
              <a:rPr lang="en-US" sz="1800" dirty="0">
                <a:latin typeface="+mj-lt"/>
              </a:rPr>
              <a:t>mcallahan@smith.edu</a:t>
            </a:r>
          </a:p>
          <a:p>
            <a:pPr marL="0" lvl="0" indent="457200">
              <a:spcBef>
                <a:spcPts val="0"/>
              </a:spcBef>
              <a:buClr>
                <a:srgbClr val="000000"/>
              </a:buClr>
              <a:buSzPts val="1100"/>
              <a:buNone/>
            </a:pPr>
            <a:r>
              <a:rPr lang="en-US" sz="1800" dirty="0">
                <a:latin typeface="+mj-lt"/>
              </a:rPr>
              <a:t>@meau</a:t>
            </a:r>
          </a:p>
          <a:p>
            <a:pPr marL="0" lvl="0" indent="0" algn="l" rtl="0">
              <a:spcBef>
                <a:spcPts val="600"/>
              </a:spcBef>
              <a:spcAft>
                <a:spcPts val="0"/>
              </a:spcAft>
              <a:buNone/>
            </a:pPr>
            <a:endParaRPr b="1" dirty="0"/>
          </a:p>
        </p:txBody>
      </p:sp>
      <p:cxnSp>
        <p:nvCxnSpPr>
          <p:cNvPr id="93" name="Google Shape;93;p14"/>
          <p:cNvCxnSpPr/>
          <p:nvPr/>
        </p:nvCxnSpPr>
        <p:spPr>
          <a:xfrm>
            <a:off x="20475" y="1223621"/>
            <a:ext cx="2397300" cy="0"/>
          </a:xfrm>
          <a:prstGeom prst="straightConnector1">
            <a:avLst/>
          </a:prstGeom>
          <a:noFill/>
          <a:ln w="9525" cap="flat" cmpd="sng">
            <a:solidFill>
              <a:srgbClr val="CCCCCC"/>
            </a:solidFill>
            <a:prstDash val="solid"/>
            <a:round/>
            <a:headEnd type="none" w="med" len="med"/>
            <a:tailEnd type="none" w="med" len="med"/>
          </a:ln>
        </p:spPr>
      </p:cxnSp>
      <p:pic>
        <p:nvPicPr>
          <p:cNvPr id="94" name="Google Shape;94;p14"/>
          <p:cNvPicPr preferRelativeResize="0"/>
          <p:nvPr/>
        </p:nvPicPr>
        <p:blipFill rotWithShape="1">
          <a:blip r:embed="rId3">
            <a:alphaModFix/>
          </a:blip>
          <a:srcRect t="2153" b="2153"/>
          <a:stretch/>
        </p:blipFill>
        <p:spPr>
          <a:xfrm>
            <a:off x="223875" y="126671"/>
            <a:ext cx="2193900" cy="2193900"/>
          </a:xfrm>
          <a:prstGeom prst="ellipse">
            <a:avLst/>
          </a:prstGeom>
          <a:noFill/>
          <a:ln>
            <a:noFill/>
          </a:ln>
        </p:spPr>
      </p:pic>
      <p:cxnSp>
        <p:nvCxnSpPr>
          <p:cNvPr id="95" name="Google Shape;95;p14"/>
          <p:cNvCxnSpPr>
            <a:cxnSpLocks/>
          </p:cNvCxnSpPr>
          <p:nvPr/>
        </p:nvCxnSpPr>
        <p:spPr>
          <a:xfrm>
            <a:off x="6082748" y="1237260"/>
            <a:ext cx="3061250" cy="0"/>
          </a:xfrm>
          <a:prstGeom prst="straightConnector1">
            <a:avLst/>
          </a:prstGeom>
          <a:noFill/>
          <a:ln w="9525" cap="flat" cmpd="sng">
            <a:solidFill>
              <a:srgbClr val="CCCCCC"/>
            </a:solidFill>
            <a:prstDash val="solid"/>
            <a:round/>
            <a:headEnd type="none" w="med" len="med"/>
            <a:tailEnd type="none" w="med" len="med"/>
          </a:ln>
        </p:spPr>
      </p:cxnSp>
      <p:cxnSp>
        <p:nvCxnSpPr>
          <p:cNvPr id="10" name="Google Shape;93;p14">
            <a:extLst>
              <a:ext uri="{FF2B5EF4-FFF2-40B4-BE49-F238E27FC236}">
                <a16:creationId xmlns:a16="http://schemas.microsoft.com/office/drawing/2014/main" id="{FEB398B3-BAD5-D144-A141-FC02E3B62D42}"/>
              </a:ext>
            </a:extLst>
          </p:cNvPr>
          <p:cNvCxnSpPr/>
          <p:nvPr/>
        </p:nvCxnSpPr>
        <p:spPr>
          <a:xfrm>
            <a:off x="20475" y="3521989"/>
            <a:ext cx="2397300" cy="0"/>
          </a:xfrm>
          <a:prstGeom prst="straightConnector1">
            <a:avLst/>
          </a:prstGeom>
          <a:noFill/>
          <a:ln w="9525" cap="flat" cmpd="sng">
            <a:solidFill>
              <a:srgbClr val="CCCCCC"/>
            </a:solidFill>
            <a:prstDash val="solid"/>
            <a:round/>
            <a:headEnd type="none" w="med" len="med"/>
            <a:tailEnd type="none" w="med" len="med"/>
          </a:ln>
        </p:spPr>
      </p:cxnSp>
      <p:pic>
        <p:nvPicPr>
          <p:cNvPr id="9" name="Google Shape;103;p15">
            <a:extLst>
              <a:ext uri="{FF2B5EF4-FFF2-40B4-BE49-F238E27FC236}">
                <a16:creationId xmlns:a16="http://schemas.microsoft.com/office/drawing/2014/main" id="{1AA1D77A-51EB-A947-959B-6BB26D51F921}"/>
              </a:ext>
            </a:extLst>
          </p:cNvPr>
          <p:cNvPicPr preferRelativeResize="0"/>
          <p:nvPr/>
        </p:nvPicPr>
        <p:blipFill rotWithShape="1">
          <a:blip r:embed="rId4">
            <a:alphaModFix/>
          </a:blip>
          <a:srcRect l="20671" t="18861" r="26824" b="2485"/>
          <a:stretch/>
        </p:blipFill>
        <p:spPr>
          <a:xfrm>
            <a:off x="223875" y="2425039"/>
            <a:ext cx="2193900" cy="2193900"/>
          </a:xfrm>
          <a:prstGeom prst="ellipse">
            <a:avLst/>
          </a:prstGeom>
          <a:noFill/>
          <a:ln>
            <a:noFill/>
          </a:ln>
        </p:spPr>
      </p:pic>
      <p:pic>
        <p:nvPicPr>
          <p:cNvPr id="12" name="Google Shape;106;p15">
            <a:extLst>
              <a:ext uri="{FF2B5EF4-FFF2-40B4-BE49-F238E27FC236}">
                <a16:creationId xmlns:a16="http://schemas.microsoft.com/office/drawing/2014/main" id="{3E91FDEF-9AE7-1C43-BDE8-B2D13CD63AA1}"/>
              </a:ext>
            </a:extLst>
          </p:cNvPr>
          <p:cNvPicPr preferRelativeResize="0"/>
          <p:nvPr/>
        </p:nvPicPr>
        <p:blipFill>
          <a:blip r:embed="rId5">
            <a:alphaModFix/>
          </a:blip>
          <a:stretch>
            <a:fillRect/>
          </a:stretch>
        </p:blipFill>
        <p:spPr>
          <a:xfrm>
            <a:off x="2752383" y="3990490"/>
            <a:ext cx="393600" cy="393600"/>
          </a:xfrm>
          <a:prstGeom prst="rect">
            <a:avLst/>
          </a:prstGeom>
          <a:noFill/>
          <a:ln>
            <a:noFill/>
          </a:ln>
        </p:spPr>
      </p:pic>
      <p:cxnSp>
        <p:nvCxnSpPr>
          <p:cNvPr id="13" name="Google Shape;95;p14">
            <a:extLst>
              <a:ext uri="{FF2B5EF4-FFF2-40B4-BE49-F238E27FC236}">
                <a16:creationId xmlns:a16="http://schemas.microsoft.com/office/drawing/2014/main" id="{9E187F8A-D249-2B46-ADB1-4D873E24D971}"/>
              </a:ext>
            </a:extLst>
          </p:cNvPr>
          <p:cNvCxnSpPr>
            <a:cxnSpLocks/>
          </p:cNvCxnSpPr>
          <p:nvPr/>
        </p:nvCxnSpPr>
        <p:spPr>
          <a:xfrm>
            <a:off x="6170212" y="3521989"/>
            <a:ext cx="2973788"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692440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996625" y="2003900"/>
            <a:ext cx="7515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Radical Access: </a:t>
            </a:r>
            <a:br>
              <a:rPr lang="en" dirty="0"/>
            </a:br>
            <a:r>
              <a:rPr lang="en" dirty="0"/>
              <a:t>Leveraging Creative Commons Licenses to </a:t>
            </a:r>
            <a:r>
              <a:rPr lang="en" dirty="0">
                <a:highlight>
                  <a:srgbClr val="FFCD00"/>
                </a:highlight>
              </a:rPr>
              <a:t>Open up</a:t>
            </a:r>
            <a:r>
              <a:rPr lang="en" dirty="0"/>
              <a:t> Archives</a:t>
            </a:r>
            <a:endParaRPr dirty="0"/>
          </a:p>
        </p:txBody>
      </p:sp>
      <p:grpSp>
        <p:nvGrpSpPr>
          <p:cNvPr id="72" name="Google Shape;72;p12"/>
          <p:cNvGrpSpPr/>
          <p:nvPr/>
        </p:nvGrpSpPr>
        <p:grpSpPr>
          <a:xfrm>
            <a:off x="1299165" y="3511424"/>
            <a:ext cx="215966" cy="342399"/>
            <a:chOff x="6718575" y="2318625"/>
            <a:chExt cx="256950" cy="407375"/>
          </a:xfrm>
        </p:grpSpPr>
        <p:sp>
          <p:nvSpPr>
            <p:cNvPr id="73" name="Google Shape;73;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2022225" y="1693525"/>
            <a:ext cx="4208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Shared Assumptions &amp; Values</a:t>
            </a:r>
            <a:endParaRPr dirty="0"/>
          </a:p>
        </p:txBody>
      </p:sp>
      <p:sp>
        <p:nvSpPr>
          <p:cNvPr id="86" name="Google Shape;86;p13"/>
          <p:cNvSpPr txBox="1">
            <a:spLocks noGrp="1"/>
          </p:cNvSpPr>
          <p:nvPr>
            <p:ph type="subTitle" idx="1"/>
          </p:nvPr>
        </p:nvSpPr>
        <p:spPr>
          <a:xfrm>
            <a:off x="2022300" y="2815926"/>
            <a:ext cx="5591400" cy="148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Copyright, use, and our missions</a:t>
            </a:r>
            <a:endParaRPr dirty="0"/>
          </a:p>
        </p:txBody>
      </p:sp>
      <p:sp>
        <p:nvSpPr>
          <p:cNvPr id="87" name="Google Shape;87;p13"/>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1</a:t>
            </a:r>
            <a:endParaRPr sz="2400" dirty="0">
              <a:latin typeface="Lora"/>
              <a:ea typeface="Lora"/>
              <a:cs typeface="Lora"/>
              <a:sym typeface="Lora"/>
            </a:endParaRPr>
          </a:p>
        </p:txBody>
      </p:sp>
      <p:sp>
        <p:nvSpPr>
          <p:cNvPr id="88" name="Google Shape;88;p1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94" name="Google Shape;94;p14"/>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Common ground</a:t>
            </a:r>
            <a:endParaRPr dirty="0"/>
          </a:p>
        </p:txBody>
      </p:sp>
      <p:sp>
        <p:nvSpPr>
          <p:cNvPr id="95" name="Google Shape;95;p14"/>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dirty="0"/>
              <a:t>We respect the law.</a:t>
            </a:r>
            <a:endParaRPr dirty="0"/>
          </a:p>
          <a:p>
            <a:pPr marL="457200" lvl="0" indent="-381000" algn="l" rtl="0">
              <a:spcBef>
                <a:spcPts val="0"/>
              </a:spcBef>
              <a:spcAft>
                <a:spcPts val="0"/>
              </a:spcAft>
              <a:buSzPts val="2400"/>
              <a:buChar char="◉"/>
            </a:pPr>
            <a:r>
              <a:rPr lang="en" dirty="0"/>
              <a:t>We support our users.</a:t>
            </a:r>
            <a:endParaRPr dirty="0"/>
          </a:p>
          <a:p>
            <a:pPr marL="457200" lvl="0" indent="-381000" algn="l" rtl="0">
              <a:spcBef>
                <a:spcPts val="0"/>
              </a:spcBef>
              <a:spcAft>
                <a:spcPts val="0"/>
              </a:spcAft>
              <a:buSzPts val="2400"/>
              <a:buChar char="◉"/>
            </a:pPr>
            <a:r>
              <a:rPr lang="en" dirty="0"/>
              <a:t>Archives and special collections library hold an extremely important place in society. </a:t>
            </a:r>
            <a:endParaRPr dirty="0"/>
          </a:p>
          <a:p>
            <a:pPr marL="457200" lvl="0" indent="-381000" algn="l" rtl="0">
              <a:spcBef>
                <a:spcPts val="0"/>
              </a:spcBef>
              <a:spcAft>
                <a:spcPts val="0"/>
              </a:spcAft>
              <a:buSzPts val="2400"/>
              <a:buChar char="◉"/>
            </a:pPr>
            <a:r>
              <a:rPr lang="en" dirty="0"/>
              <a:t>We need the best tools available to us to support our missions.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p:nvPr/>
        </p:nvSpPr>
        <p:spPr>
          <a:xfrm>
            <a:off x="5650" y="4353150"/>
            <a:ext cx="9144000" cy="790200"/>
          </a:xfrm>
          <a:prstGeom prst="rect">
            <a:avLst/>
          </a:prstGeom>
          <a:solidFill>
            <a:srgbClr val="FFCD00"/>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en" sz="1000" dirty="0">
                <a:latin typeface="Quattrocento Sans"/>
                <a:ea typeface="Quattrocento Sans"/>
                <a:cs typeface="Quattrocento Sans"/>
                <a:sym typeface="Quattrocento Sans"/>
              </a:rPr>
              <a:t>Screenshot of UCLA’s Chicano Studies Research Center Flickr page</a:t>
            </a:r>
            <a:endParaRPr sz="1000" dirty="0">
              <a:latin typeface="Quattrocento Sans"/>
              <a:ea typeface="Quattrocento Sans"/>
              <a:cs typeface="Quattrocento Sans"/>
              <a:sym typeface="Quattrocento Sans"/>
            </a:endParaRPr>
          </a:p>
          <a:p>
            <a:pPr marL="457200" lvl="0" indent="0" algn="l" rtl="0">
              <a:spcBef>
                <a:spcPts val="0"/>
              </a:spcBef>
              <a:spcAft>
                <a:spcPts val="0"/>
              </a:spcAft>
              <a:buNone/>
            </a:pPr>
            <a:r>
              <a:rPr lang="en" sz="1000" dirty="0">
                <a:latin typeface="Quattrocento Sans"/>
                <a:ea typeface="Quattrocento Sans"/>
                <a:cs typeface="Quattrocento Sans"/>
                <a:sym typeface="Quattrocento Sans"/>
              </a:rPr>
              <a:t>Record/image by Alvarez, Jack - Dos Mundos 2001.</a:t>
            </a:r>
            <a:endParaRPr sz="1000" dirty="0">
              <a:latin typeface="Quattrocento Sans"/>
              <a:ea typeface="Quattrocento Sans"/>
              <a:cs typeface="Quattrocento Sans"/>
              <a:sym typeface="Quattrocento Sans"/>
            </a:endParaRPr>
          </a:p>
        </p:txBody>
      </p:sp>
      <p:pic>
        <p:nvPicPr>
          <p:cNvPr id="101" name="Google Shape;101;p15"/>
          <p:cNvPicPr preferRelativeResize="0"/>
          <p:nvPr/>
        </p:nvPicPr>
        <p:blipFill rotWithShape="1">
          <a:blip r:embed="rId3">
            <a:alphaModFix/>
          </a:blip>
          <a:srcRect t="3016" b="3025"/>
          <a:stretch/>
        </p:blipFill>
        <p:spPr>
          <a:xfrm>
            <a:off x="4854225" y="1098100"/>
            <a:ext cx="3704273" cy="2255699"/>
          </a:xfrm>
          <a:prstGeom prst="rect">
            <a:avLst/>
          </a:prstGeom>
          <a:noFill/>
          <a:ln w="9525" cap="flat" cmpd="sng">
            <a:solidFill>
              <a:srgbClr val="000000"/>
            </a:solidFill>
            <a:prstDash val="solid"/>
            <a:round/>
            <a:headEnd type="none" w="sm" len="sm"/>
            <a:tailEnd type="none" w="sm" len="sm"/>
          </a:ln>
        </p:spPr>
      </p:pic>
      <p:sp>
        <p:nvSpPr>
          <p:cNvPr id="102" name="Google Shape;102;p15"/>
          <p:cNvSpPr/>
          <p:nvPr/>
        </p:nvSpPr>
        <p:spPr>
          <a:xfrm>
            <a:off x="4778025" y="938708"/>
            <a:ext cx="3855147" cy="300127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Quattrocento Sans"/>
              <a:ea typeface="Quattrocento Sans"/>
              <a:cs typeface="Quattrocento Sans"/>
              <a:sym typeface="Quattrocento Sans"/>
            </a:endParaRPr>
          </a:p>
        </p:txBody>
      </p:sp>
      <p:sp>
        <p:nvSpPr>
          <p:cNvPr id="103" name="Google Shape;103;p1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are our shared missions?</a:t>
            </a:r>
            <a:endParaRPr dirty="0"/>
          </a:p>
        </p:txBody>
      </p:sp>
      <p:sp>
        <p:nvSpPr>
          <p:cNvPr id="104" name="Google Shape;104;p15"/>
          <p:cNvSpPr txBox="1">
            <a:spLocks noGrp="1"/>
          </p:cNvSpPr>
          <p:nvPr>
            <p:ph type="body" idx="1"/>
          </p:nvPr>
        </p:nvSpPr>
        <p:spPr>
          <a:xfrm>
            <a:off x="1381250" y="1616475"/>
            <a:ext cx="3400800" cy="267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dirty="0"/>
              <a:t>We want for researchers to be able to encounter histories that are important to them.</a:t>
            </a:r>
            <a:endParaRPr sz="1800" dirty="0"/>
          </a:p>
          <a:p>
            <a:pPr marL="0" lvl="0" indent="0" algn="l" rtl="0">
              <a:spcBef>
                <a:spcPts val="600"/>
              </a:spcBef>
              <a:spcAft>
                <a:spcPts val="0"/>
              </a:spcAft>
              <a:buNone/>
            </a:pPr>
            <a:r>
              <a:rPr lang="en" sz="1800" dirty="0"/>
              <a:t>We want for records to be used and re-used to make sense of the past and create new knowledge.</a:t>
            </a:r>
            <a:endParaRPr sz="1800" dirty="0"/>
          </a:p>
          <a:p>
            <a:pPr marL="0" lvl="0" indent="0" algn="l" rtl="0">
              <a:spcBef>
                <a:spcPts val="600"/>
              </a:spcBef>
              <a:spcAft>
                <a:spcPts val="0"/>
              </a:spcAft>
              <a:buNone/>
            </a:pPr>
            <a:r>
              <a:rPr lang="en" sz="1800" dirty="0"/>
              <a:t>We want for this to be easy.</a:t>
            </a:r>
            <a:endParaRPr sz="1800" dirty="0"/>
          </a:p>
        </p:txBody>
      </p:sp>
      <p:grpSp>
        <p:nvGrpSpPr>
          <p:cNvPr id="105" name="Google Shape;105;p15"/>
          <p:cNvGrpSpPr/>
          <p:nvPr/>
        </p:nvGrpSpPr>
        <p:grpSpPr>
          <a:xfrm>
            <a:off x="889984" y="1007708"/>
            <a:ext cx="270226" cy="238344"/>
            <a:chOff x="5247525" y="3007275"/>
            <a:chExt cx="517575" cy="456510"/>
          </a:xfrm>
        </p:grpSpPr>
        <p:sp>
          <p:nvSpPr>
            <p:cNvPr id="106" name="Google Shape;106;p15"/>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15"/>
            <p:cNvSpPr/>
            <p:nvPr/>
          </p:nvSpPr>
          <p:spPr>
            <a:xfrm>
              <a:off x="5566575" y="3265260"/>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8" name="Google Shape;108;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p:nvPr/>
        </p:nvSpPr>
        <p:spPr>
          <a:xfrm>
            <a:off x="5650" y="4353150"/>
            <a:ext cx="9144000" cy="790200"/>
          </a:xfrm>
          <a:prstGeom prst="rect">
            <a:avLst/>
          </a:prstGeom>
          <a:solidFill>
            <a:srgbClr val="FFCD00"/>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en" sz="1000" i="1" dirty="0">
                <a:latin typeface="Quattrocento Sans"/>
                <a:ea typeface="Quattrocento Sans"/>
                <a:cs typeface="Quattrocento Sans"/>
                <a:sym typeface="Quattrocento Sans"/>
              </a:rPr>
              <a:t>I’m Not Shy… I Just Hate People</a:t>
            </a:r>
            <a:r>
              <a:rPr lang="en" sz="1000" dirty="0">
                <a:latin typeface="Quattrocento Sans"/>
                <a:ea typeface="Quattrocento Sans"/>
                <a:cs typeface="Quattrocento Sans"/>
                <a:sym typeface="Quattrocento Sans"/>
              </a:rPr>
              <a:t> number 3 by Toad</a:t>
            </a:r>
            <a:endParaRPr sz="1000" dirty="0">
              <a:latin typeface="Quattrocento Sans"/>
              <a:ea typeface="Quattrocento Sans"/>
              <a:cs typeface="Quattrocento Sans"/>
              <a:sym typeface="Quattrocento Sans"/>
            </a:endParaRPr>
          </a:p>
          <a:p>
            <a:pPr marL="457200" lvl="0" indent="0" algn="l" rtl="0">
              <a:spcBef>
                <a:spcPts val="0"/>
              </a:spcBef>
              <a:spcAft>
                <a:spcPts val="0"/>
              </a:spcAft>
              <a:buNone/>
            </a:pPr>
            <a:r>
              <a:rPr lang="en" sz="1000" dirty="0">
                <a:latin typeface="Quattrocento Sans"/>
                <a:ea typeface="Quattrocento Sans"/>
                <a:cs typeface="Quattrocento Sans"/>
                <a:sym typeface="Quattrocento Sans"/>
              </a:rPr>
              <a:t>Sophia Smith Collection Zines Collection. Smith College Special Collections.</a:t>
            </a:r>
            <a:endParaRPr sz="1000" dirty="0">
              <a:latin typeface="Quattrocento Sans"/>
              <a:ea typeface="Quattrocento Sans"/>
              <a:cs typeface="Quattrocento Sans"/>
              <a:sym typeface="Quattrocento Sans"/>
            </a:endParaRPr>
          </a:p>
        </p:txBody>
      </p:sp>
      <p:sp>
        <p:nvSpPr>
          <p:cNvPr id="114" name="Google Shape;114;p16"/>
          <p:cNvSpPr txBox="1">
            <a:spLocks noGrp="1"/>
          </p:cNvSpPr>
          <p:nvPr>
            <p:ph type="body" idx="4294967295"/>
          </p:nvPr>
        </p:nvSpPr>
        <p:spPr>
          <a:xfrm>
            <a:off x="569125" y="878850"/>
            <a:ext cx="4173000" cy="36543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3600" b="1" dirty="0">
                <a:solidFill>
                  <a:schemeClr val="dk1"/>
                </a:solidFill>
                <a:latin typeface="Lora"/>
                <a:ea typeface="Lora"/>
                <a:cs typeface="Lora"/>
                <a:sym typeface="Lora"/>
              </a:rPr>
              <a:t>We need liberation from the current copyright regime.</a:t>
            </a:r>
            <a:endParaRPr sz="3600" dirty="0"/>
          </a:p>
        </p:txBody>
      </p:sp>
      <p:cxnSp>
        <p:nvCxnSpPr>
          <p:cNvPr id="115" name="Google Shape;115;p16"/>
          <p:cNvCxnSpPr/>
          <p:nvPr/>
        </p:nvCxnSpPr>
        <p:spPr>
          <a:xfrm>
            <a:off x="-6450" y="1131725"/>
            <a:ext cx="9150600" cy="0"/>
          </a:xfrm>
          <a:prstGeom prst="straightConnector1">
            <a:avLst/>
          </a:prstGeom>
          <a:noFill/>
          <a:ln w="9525" cap="flat" cmpd="sng">
            <a:solidFill>
              <a:srgbClr val="CCCCCC"/>
            </a:solidFill>
            <a:prstDash val="solid"/>
            <a:round/>
            <a:headEnd type="none" w="med" len="med"/>
            <a:tailEnd type="none" w="med" len="med"/>
          </a:ln>
        </p:spPr>
      </p:cxnSp>
      <p:pic>
        <p:nvPicPr>
          <p:cNvPr id="116" name="Google Shape;116;p16"/>
          <p:cNvPicPr preferRelativeResize="0"/>
          <p:nvPr/>
        </p:nvPicPr>
        <p:blipFill rotWithShape="1">
          <a:blip r:embed="rId3">
            <a:alphaModFix/>
          </a:blip>
          <a:srcRect t="7969" b="7969"/>
          <a:stretch/>
        </p:blipFill>
        <p:spPr>
          <a:xfrm>
            <a:off x="4888925" y="878850"/>
            <a:ext cx="3654300" cy="3654300"/>
          </a:xfrm>
          <a:prstGeom prst="ellipse">
            <a:avLst/>
          </a:prstGeom>
          <a:noFill/>
          <a:ln>
            <a:noFill/>
          </a:ln>
        </p:spPr>
      </p:pic>
      <p:sp>
        <p:nvSpPr>
          <p:cNvPr id="117" name="Google Shape;117;p16"/>
          <p:cNvSpPr/>
          <p:nvPr/>
        </p:nvSpPr>
        <p:spPr>
          <a:xfrm>
            <a:off x="7520425" y="736700"/>
            <a:ext cx="790200" cy="7902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8" name="Google Shape;118;p16"/>
          <p:cNvGrpSpPr/>
          <p:nvPr/>
        </p:nvGrpSpPr>
        <p:grpSpPr>
          <a:xfrm>
            <a:off x="7737342" y="975119"/>
            <a:ext cx="356204" cy="313212"/>
            <a:chOff x="1929775" y="320925"/>
            <a:chExt cx="423800" cy="372650"/>
          </a:xfrm>
        </p:grpSpPr>
        <p:sp>
          <p:nvSpPr>
            <p:cNvPr id="119" name="Google Shape;119;p16"/>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16"/>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16"/>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16"/>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16"/>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4" name="Google Shape;124;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dirty="0"/>
          </a:p>
        </p:txBody>
      </p:sp>
    </p:spTree>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2260</Words>
  <Application>Microsoft Office PowerPoint</Application>
  <PresentationFormat>On-screen Show (16:9)</PresentationFormat>
  <Paragraphs>267</Paragraphs>
  <Slides>38</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Lora</vt:lpstr>
      <vt:lpstr>Arial</vt:lpstr>
      <vt:lpstr>Quattrocento Sans</vt:lpstr>
      <vt:lpstr>Calibri</vt:lpstr>
      <vt:lpstr>Viola template</vt:lpstr>
      <vt:lpstr>1_Viola template</vt:lpstr>
      <vt:lpstr>PowerPoint Presentation</vt:lpstr>
      <vt:lpstr>PowerPoint Presentation</vt:lpstr>
      <vt:lpstr>PowerPoint Presentation</vt:lpstr>
      <vt:lpstr>PowerPoint Presentation</vt:lpstr>
      <vt:lpstr>Radical Access:  Leveraging Creative Commons Licenses to Open up Archives</vt:lpstr>
      <vt:lpstr>Shared Assumptions &amp; Values</vt:lpstr>
      <vt:lpstr>Common ground</vt:lpstr>
      <vt:lpstr>What are our shared missions?</vt:lpstr>
      <vt:lpstr>PowerPoint Presentation</vt:lpstr>
      <vt:lpstr>PowerPoint Presentation</vt:lpstr>
      <vt:lpstr>When is something governed by copyright?</vt:lpstr>
      <vt:lpstr>Materials Not Covered by Copyright</vt:lpstr>
      <vt:lpstr>Copyright terms are very long.  Where does that leave us and our researchers?</vt:lpstr>
      <vt:lpstr>PowerPoint Presentation</vt:lpstr>
      <vt:lpstr>Copyright expires… next year</vt:lpstr>
      <vt:lpstr>Fair use! Fair use?</vt:lpstr>
      <vt:lpstr>Our professional organizations can help us. Codes of best practices examples</vt:lpstr>
      <vt:lpstr>Negotiating for Use and Re-Use</vt:lpstr>
      <vt:lpstr>Multiple streams to access — The collecting stream</vt:lpstr>
      <vt:lpstr>Negotiating deeds of gift/sale. Creators may:</vt:lpstr>
      <vt:lpstr>PowerPoint Presentation</vt:lpstr>
      <vt:lpstr>How to write this into your deed of gift or sale agreement</vt:lpstr>
      <vt:lpstr>How to write this into your deed of gift or sale agreement</vt:lpstr>
      <vt:lpstr>How to have this conversation</vt:lpstr>
      <vt:lpstr>Explaining licenses</vt:lpstr>
      <vt:lpstr>Talking with Counsel</vt:lpstr>
      <vt:lpstr>Creative Commons in Archival Description</vt:lpstr>
      <vt:lpstr>PowerPoint Presentation</vt:lpstr>
      <vt:lpstr>What do we tell our researchers?</vt:lpstr>
      <vt:lpstr>Creative Commons in finding aids</vt:lpstr>
      <vt:lpstr>Creative Commons in finding aids</vt:lpstr>
      <vt:lpstr>Creative Commons Benefits</vt:lpstr>
      <vt:lpstr>Benefits for research and instruction </vt:lpstr>
      <vt:lpstr>Los Angeles Times Photographic Archives</vt:lpstr>
      <vt:lpstr>UCLA Historic Photographs</vt:lpstr>
      <vt:lpstr>What happens next?</vt:lpstr>
      <vt:lpstr>Thanks!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Radical Access:  Leveraging Creative Commons Licenses to Open up Archives</dc:title>
  <cp:lastModifiedBy>Procaccini,Mercy</cp:lastModifiedBy>
  <cp:revision>7</cp:revision>
  <dcterms:modified xsi:type="dcterms:W3CDTF">2019-12-10T01:20:30Z</dcterms:modified>
</cp:coreProperties>
</file>