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38" r:id="rId6"/>
    <p:sldMasterId id="2147483746" r:id="rId7"/>
  </p:sldMasterIdLst>
  <p:notesMasterIdLst>
    <p:notesMasterId r:id="rId32"/>
  </p:notesMasterIdLst>
  <p:handoutMasterIdLst>
    <p:handoutMasterId r:id="rId33"/>
  </p:handoutMasterIdLst>
  <p:sldIdLst>
    <p:sldId id="265" r:id="rId8"/>
    <p:sldId id="486" r:id="rId9"/>
    <p:sldId id="487" r:id="rId10"/>
    <p:sldId id="498" r:id="rId11"/>
    <p:sldId id="493" r:id="rId12"/>
    <p:sldId id="489" r:id="rId13"/>
    <p:sldId id="490" r:id="rId14"/>
    <p:sldId id="500" r:id="rId15"/>
    <p:sldId id="511" r:id="rId16"/>
    <p:sldId id="491" r:id="rId17"/>
    <p:sldId id="510" r:id="rId18"/>
    <p:sldId id="503" r:id="rId19"/>
    <p:sldId id="505" r:id="rId20"/>
    <p:sldId id="501" r:id="rId21"/>
    <p:sldId id="502" r:id="rId22"/>
    <p:sldId id="504" r:id="rId23"/>
    <p:sldId id="508" r:id="rId24"/>
    <p:sldId id="496" r:id="rId25"/>
    <p:sldId id="506" r:id="rId26"/>
    <p:sldId id="488" r:id="rId27"/>
    <p:sldId id="513" r:id="rId28"/>
    <p:sldId id="507" r:id="rId29"/>
    <p:sldId id="512" r:id="rId30"/>
    <p:sldId id="264" r:id="rId3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CCE4892-1EB9-4B4F-9257-CBE84AD16A10}">
          <p14:sldIdLst>
            <p14:sldId id="265"/>
            <p14:sldId id="486"/>
            <p14:sldId id="487"/>
            <p14:sldId id="498"/>
            <p14:sldId id="493"/>
            <p14:sldId id="489"/>
            <p14:sldId id="490"/>
            <p14:sldId id="500"/>
            <p14:sldId id="511"/>
            <p14:sldId id="491"/>
            <p14:sldId id="510"/>
            <p14:sldId id="503"/>
            <p14:sldId id="505"/>
            <p14:sldId id="501"/>
            <p14:sldId id="502"/>
            <p14:sldId id="504"/>
            <p14:sldId id="508"/>
            <p14:sldId id="496"/>
            <p14:sldId id="506"/>
            <p14:sldId id="488"/>
            <p14:sldId id="513"/>
            <p14:sldId id="507"/>
            <p14:sldId id="512"/>
            <p14:sldId id="264"/>
          </p14:sldIdLst>
        </p14:section>
        <p14:section name="Untitled Section" id="{935DED2F-CB5C-4119-92C3-B398ADE4BB97}">
          <p14:sldIdLst/>
        </p14:section>
      </p14:sectionLst>
    </p:ext>
    <p:ext uri="{EFAFB233-063F-42B5-8137-9DF3F51BA10A}">
      <p15:sldGuideLst xmlns:p15="http://schemas.microsoft.com/office/powerpoint/2012/main">
        <p15:guide id="1" orient="horz" pos="2400" userDrawn="1">
          <p15:clr>
            <a:srgbClr val="A4A3A4"/>
          </p15:clr>
        </p15:guide>
        <p15:guide id="2" pos="552"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1F497D"/>
    <a:srgbClr val="DE6126"/>
    <a:srgbClr val="000000"/>
    <a:srgbClr val="EEECE1"/>
    <a:srgbClr val="C6D9F1"/>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34" autoAdjust="0"/>
    <p:restoredTop sz="86432" autoAdjust="0"/>
  </p:normalViewPr>
  <p:slideViewPr>
    <p:cSldViewPr snapToGrid="0" snapToObjects="1">
      <p:cViewPr varScale="1">
        <p:scale>
          <a:sx n="74" d="100"/>
          <a:sy n="74" d="100"/>
        </p:scale>
        <p:origin x="1958" y="91"/>
      </p:cViewPr>
      <p:guideLst>
        <p:guide orient="horz" pos="2400"/>
        <p:guide pos="552"/>
      </p:guideLst>
    </p:cSldViewPr>
  </p:slideViewPr>
  <p:outlineViewPr>
    <p:cViewPr>
      <p:scale>
        <a:sx n="33" d="100"/>
        <a:sy n="33" d="100"/>
      </p:scale>
      <p:origin x="0" y="0"/>
    </p:cViewPr>
  </p:outlineViewPr>
  <p:notesTextViewPr>
    <p:cViewPr>
      <p:scale>
        <a:sx n="3" d="2"/>
        <a:sy n="3" d="2"/>
      </p:scale>
      <p:origin x="0" y="-494"/>
    </p:cViewPr>
  </p:notesTextViewPr>
  <p:sorterViewPr>
    <p:cViewPr varScale="1">
      <p:scale>
        <a:sx n="100" d="100"/>
        <a:sy n="100" d="100"/>
      </p:scale>
      <p:origin x="0" y="-562"/>
    </p:cViewPr>
  </p:sorterViewPr>
  <p:notesViewPr>
    <p:cSldViewPr snapToGrid="0" snapToObjects="1" showGuides="1">
      <p:cViewPr>
        <p:scale>
          <a:sx n="160" d="100"/>
          <a:sy n="160" d="100"/>
        </p:scale>
        <p:origin x="-624" y="-141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12/10/2019</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1306602-79AD-460A-9E4B-7429FD54D0A3}" type="datetimeFigureOut">
              <a:rPr lang="en-US" smtClean="0"/>
              <a:t>12/10/2019</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99D7421-AD5D-46DA-91F4-10FFFF42BEC0}" type="slidenum">
              <a:rPr lang="en-US" smtClean="0"/>
              <a:t>‹#›</a:t>
            </a:fld>
            <a:endParaRPr lang="en-US" dirty="0"/>
          </a:p>
        </p:txBody>
      </p:sp>
    </p:spTree>
    <p:extLst>
      <p:ext uri="{BB962C8B-B14F-4D97-AF65-F5344CB8AC3E}">
        <p14:creationId xmlns:p14="http://schemas.microsoft.com/office/powerpoint/2010/main" val="245985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oclc.org/research/events/2014/11-13.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clc.org/research/events/2014/11-13.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clc.org/research/events/2014/11-13.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presentation I will share my understanding of the evolving ecosystem of name disambiguation and its strategy with regards to identifier support and transitioning to next generation metadata.</a:t>
            </a:r>
          </a:p>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1</a:t>
            </a:fld>
            <a:endParaRPr lang="en-US" dirty="0"/>
          </a:p>
        </p:txBody>
      </p:sp>
    </p:spTree>
    <p:extLst>
      <p:ext uri="{BB962C8B-B14F-4D97-AF65-F5344CB8AC3E}">
        <p14:creationId xmlns:p14="http://schemas.microsoft.com/office/powerpoint/2010/main" val="294458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researchers already have multiple identifiers. This is an example from a signature block in an email. The researcher includes </a:t>
            </a:r>
            <a:r>
              <a:rPr lang="en-US" i="1" dirty="0"/>
              <a:t>twelve</a:t>
            </a:r>
            <a:r>
              <a:rPr lang="en-US" i="0" dirty="0"/>
              <a:t> different identifiers or profiles he’s represented in. This also fragments his Web presence.</a:t>
            </a:r>
          </a:p>
          <a:p>
            <a:r>
              <a:rPr lang="en-US" i="0" dirty="0"/>
              <a:t> </a:t>
            </a:r>
          </a:p>
          <a:p>
            <a:r>
              <a:rPr lang="en-US" i="0" dirty="0"/>
              <a:t>To</a:t>
            </a:r>
            <a:r>
              <a:rPr lang="en-US" i="0" baseline="0" dirty="0"/>
              <a:t> recap the problem statement:</a:t>
            </a:r>
          </a:p>
          <a:p>
            <a:pPr>
              <a:buFontTx/>
              <a:buChar char="-"/>
            </a:pPr>
            <a:r>
              <a:rPr lang="en-US" i="0" baseline="0" dirty="0"/>
              <a:t>A given scholar can be represented by different forms of the name, all of which may not be included in authority files.</a:t>
            </a:r>
          </a:p>
          <a:p>
            <a:pPr>
              <a:buFontTx/>
              <a:buChar char="-"/>
            </a:pPr>
            <a:r>
              <a:rPr lang="en-US" i="0" baseline="0" dirty="0"/>
              <a:t>Two or more researchers may have the same name, and we need other attributes to disambiguate them.</a:t>
            </a:r>
          </a:p>
          <a:p>
            <a:pPr>
              <a:buFontTx/>
              <a:buChar char="-"/>
            </a:pPr>
            <a:r>
              <a:rPr lang="en-US" i="0" baseline="0" dirty="0"/>
              <a:t>Some people may have multiple identities, and some of them are meant to be kept private.</a:t>
            </a:r>
          </a:p>
          <a:p>
            <a:pPr>
              <a:buFontTx/>
              <a:buChar char="-"/>
            </a:pPr>
            <a:r>
              <a:rPr lang="en-US" i="0" baseline="0" dirty="0"/>
              <a:t>Some researchers already have multiple identifiers.</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Researchers are not the only stakeholders who need identifiers. Research Information Management involves numerous institutional stakeholders as well, as identified by my colleague Rebecca Bryant and her co-authors.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OCLC Research Registering Researchers in Authority Files Task Group wrote up  the needs identified </a:t>
            </a:r>
            <a:r>
              <a:rPr lang="en-US" baseline="0" dirty="0"/>
              <a:t>from the perspective of different actors or stakeholders, one common task was to </a:t>
            </a:r>
            <a:r>
              <a:rPr lang="en-US" i="1" baseline="0" dirty="0"/>
              <a:t>disambiguate names.</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Bryant, R., Clements, A., </a:t>
            </a:r>
            <a:r>
              <a:rPr kumimoji="0" lang="en-US" sz="1200" b="0" i="0" u="none" strike="noStrike" kern="1200" cap="none" spc="0" normalizeH="0" baseline="0" noProof="0" dirty="0" err="1">
                <a:ln>
                  <a:noFill/>
                </a:ln>
                <a:solidFill>
                  <a:srgbClr val="000000"/>
                </a:solidFill>
                <a:effectLst/>
                <a:uLnTx/>
                <a:uFillTx/>
                <a:latin typeface="Arial"/>
                <a:ea typeface="+mn-ea"/>
                <a:cs typeface="+mn-cs"/>
              </a:rPr>
              <a:t>Feltes</a:t>
            </a:r>
            <a:r>
              <a:rPr kumimoji="0" lang="en-US" sz="1200" b="0" i="0" u="none" strike="noStrike" kern="1200" cap="none" spc="0" normalizeH="0" baseline="0" noProof="0" dirty="0">
                <a:ln>
                  <a:noFill/>
                </a:ln>
                <a:solidFill>
                  <a:srgbClr val="000000"/>
                </a:solidFill>
                <a:effectLst/>
                <a:uLnTx/>
                <a:uFillTx/>
                <a:latin typeface="Arial"/>
                <a:ea typeface="+mn-ea"/>
                <a:cs typeface="+mn-cs"/>
              </a:rPr>
              <a:t>, C., Groenewegen, D., Huggard, S., Mercer, H., … Wright, J. (2017). </a:t>
            </a:r>
            <a:r>
              <a:rPr kumimoji="0" lang="en-US" sz="1200" b="0" i="1" u="none" strike="noStrike" kern="1200" cap="none" spc="0" normalizeH="0" baseline="0" noProof="0" dirty="0">
                <a:ln>
                  <a:noFill/>
                </a:ln>
                <a:solidFill>
                  <a:srgbClr val="000000"/>
                </a:solidFill>
                <a:effectLst/>
                <a:uLnTx/>
                <a:uFillTx/>
                <a:latin typeface="Arial"/>
                <a:ea typeface="+mn-ea"/>
                <a:cs typeface="+mn-cs"/>
              </a:rPr>
              <a:t>Research information management: Defining RIM and the library’s role</a:t>
            </a:r>
            <a:r>
              <a:rPr kumimoji="0" lang="en-US" sz="1200" b="0" i="0" u="none" strike="noStrike" kern="1200" cap="none" spc="0" normalizeH="0" baseline="0" noProof="0" dirty="0">
                <a:ln>
                  <a:noFill/>
                </a:ln>
                <a:solidFill>
                  <a:srgbClr val="000000"/>
                </a:solidFill>
                <a:effectLst/>
                <a:uLnTx/>
                <a:uFillTx/>
                <a:latin typeface="Arial"/>
                <a:ea typeface="+mn-ea"/>
                <a:cs typeface="+mn-cs"/>
              </a:rPr>
              <a:t>. Dublin, OH: OCLC Research. doi:</a:t>
            </a:r>
            <a:r>
              <a:rPr kumimoji="0" lang="en-US" sz="1200" b="0" i="0" u="sng" strike="noStrike" kern="1200" cap="none" spc="0" normalizeH="0" baseline="0" noProof="0" dirty="0">
                <a:ln>
                  <a:noFill/>
                </a:ln>
                <a:solidFill>
                  <a:srgbClr val="000000"/>
                </a:solidFill>
                <a:effectLst/>
                <a:uLnTx/>
                <a:uFillTx/>
                <a:latin typeface="Arial"/>
                <a:ea typeface="+mn-ea"/>
                <a:cs typeface="+mn-cs"/>
                <a:hlinkClick r:id="rId3"/>
              </a:rPr>
              <a:t>10.25333/C3NK88</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11</a:t>
            </a:fld>
            <a:endParaRPr lang="en-US" dirty="0"/>
          </a:p>
        </p:txBody>
      </p:sp>
    </p:spTree>
    <p:extLst>
      <p:ext uri="{BB962C8B-B14F-4D97-AF65-F5344CB8AC3E}">
        <p14:creationId xmlns:p14="http://schemas.microsoft.com/office/powerpoint/2010/main" val="1136464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exploding role in identity management also surfaces in library digital collections, which also must deal with “person entities”. Some like Yale’s are also </a:t>
            </a:r>
            <a:r>
              <a:rPr lang="en-US" sz="1200" kern="1200" dirty="0" err="1">
                <a:solidFill>
                  <a:schemeClr val="tx1"/>
                </a:solidFill>
                <a:latin typeface="+mn-lt"/>
                <a:ea typeface="+mn-ea"/>
                <a:cs typeface="+mn-cs"/>
              </a:rPr>
              <a:t>silo’ed</a:t>
            </a:r>
            <a:r>
              <a:rPr lang="en-US" sz="1200" kern="1200" dirty="0">
                <a:solidFill>
                  <a:schemeClr val="tx1"/>
                </a:solidFill>
                <a:latin typeface="+mn-lt"/>
                <a:ea typeface="+mn-ea"/>
                <a:cs typeface="+mn-cs"/>
              </a:rPr>
              <a:t> in discrete digital collections. The metadata and names associated with the objects depicted in these images are often managed by staff separate from the library catalog.</a:t>
            </a:r>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12</a:t>
            </a:fld>
            <a:endParaRPr lang="en-US" dirty="0"/>
          </a:p>
        </p:txBody>
      </p:sp>
    </p:spTree>
    <p:extLst>
      <p:ext uri="{BB962C8B-B14F-4D97-AF65-F5344CB8AC3E}">
        <p14:creationId xmlns:p14="http://schemas.microsoft.com/office/powerpoint/2010/main" val="76954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Names are also prevalent in archival descriptions. Archives Hub </a:t>
            </a:r>
            <a:r>
              <a:rPr lang="en-US" sz="1200" b="0" i="0" kern="1200" dirty="0">
                <a:solidFill>
                  <a:schemeClr val="tx1"/>
                </a:solidFill>
                <a:effectLst/>
                <a:latin typeface="+mn-lt"/>
                <a:ea typeface="+mn-ea"/>
                <a:cs typeface="+mn-cs"/>
              </a:rPr>
              <a:t>brings together descriptions of thousands of the UK’s archive collections representing over 330 institutions across the country. These archival collections may also include digitized materials, as shown here. &lt;click&gt;</a:t>
            </a:r>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13</a:t>
            </a:fld>
            <a:endParaRPr lang="en-US" dirty="0"/>
          </a:p>
        </p:txBody>
      </p:sp>
    </p:spTree>
    <p:extLst>
      <p:ext uri="{BB962C8B-B14F-4D97-AF65-F5344CB8AC3E}">
        <p14:creationId xmlns:p14="http://schemas.microsoft.com/office/powerpoint/2010/main" val="1784884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 different organizations – including the National Library of Spain – have an authority record for Nobel Prize for Literature laureate Jos</a:t>
            </a:r>
            <a:r>
              <a:rPr lang="en-US" dirty="0">
                <a:latin typeface="Calibri" panose="020F0502020204030204" pitchFamily="34" charset="0"/>
              </a:rPr>
              <a:t>é</a:t>
            </a:r>
            <a:r>
              <a:rPr lang="en-US" dirty="0"/>
              <a:t> Camilo </a:t>
            </a:r>
            <a:r>
              <a:rPr lang="en-US" dirty="0" err="1"/>
              <a:t>Cela</a:t>
            </a:r>
            <a:r>
              <a:rPr lang="en-US" dirty="0"/>
              <a:t> represented in the Virtual International Authority File (VIAF).  Each one has its own identifier along with the preferred form of name (here we see one form in Arabic from the National Library of Israel and the Library of Alexandria in Egypt, and one in Cyrillic contributed by the National Library of Estonia. All of them are brought together by a single VIAF cluster identifier, highlighted here.</a:t>
            </a:r>
          </a:p>
          <a:p>
            <a:endParaRPr lang="en-US" dirty="0"/>
          </a:p>
          <a:p>
            <a:r>
              <a:rPr lang="en-US" dirty="0"/>
              <a:t>&lt;click&gt; Note also that there are </a:t>
            </a:r>
            <a:r>
              <a:rPr lang="en-US" i="1" dirty="0"/>
              <a:t>two</a:t>
            </a:r>
            <a:r>
              <a:rPr lang="en-US" i="0" dirty="0"/>
              <a:t> sources from Spain: the authority records from the National Library of Catalonia and the National Library of Spain.  The implication:  Individual libraries in Spain can take advantage of these sources and contributing to either of them would eventually result in their also being represented by a VIAF cluster identifier.</a:t>
            </a:r>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14</a:t>
            </a:fld>
            <a:endParaRPr lang="en-US" dirty="0"/>
          </a:p>
        </p:txBody>
      </p:sp>
    </p:spTree>
    <p:extLst>
      <p:ext uri="{BB962C8B-B14F-4D97-AF65-F5344CB8AC3E}">
        <p14:creationId xmlns:p14="http://schemas.microsoft.com/office/powerpoint/2010/main" val="41441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Wikidata has </a:t>
            </a:r>
            <a:r>
              <a:rPr lang="en-US" b="1" dirty="0"/>
              <a:t>55 identifiers </a:t>
            </a:r>
            <a:r>
              <a:rPr lang="en-US" dirty="0"/>
              <a:t>associated with the entity Jos</a:t>
            </a:r>
            <a:r>
              <a:rPr lang="en-US" dirty="0">
                <a:latin typeface="Calibri" panose="020F0502020204030204" pitchFamily="34" charset="0"/>
              </a:rPr>
              <a:t>é</a:t>
            </a:r>
            <a:r>
              <a:rPr lang="en-US" dirty="0"/>
              <a:t> Camilo </a:t>
            </a:r>
            <a:r>
              <a:rPr lang="en-US" dirty="0" err="1"/>
              <a:t>Cela</a:t>
            </a:r>
            <a:r>
              <a:rPr lang="en-US" dirty="0"/>
              <a:t>. Wikidata is the underlying platform for all language </a:t>
            </a:r>
            <a:r>
              <a:rPr lang="en-US" dirty="0" err="1"/>
              <a:t>Wikipedias</a:t>
            </a:r>
            <a:r>
              <a:rPr lang="en-US" dirty="0"/>
              <a:t>, and we can see the metadata associated with the same entity.  Each entity has a Wikidata Identifier and thus serves as a bridge to the other identifiers. These are Wikipedia information boxes with the data represented in Wikidata – Spanish, Chinese, Russian, Arabic, and Hebrew. All are tied to the same Wikidata identifier--representing the same entity—but the information is presented in the preferred language and script of the user.</a:t>
            </a:r>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15</a:t>
            </a:fld>
            <a:endParaRPr lang="en-US" dirty="0"/>
          </a:p>
        </p:txBody>
      </p:sp>
    </p:spTree>
    <p:extLst>
      <p:ext uri="{BB962C8B-B14F-4D97-AF65-F5344CB8AC3E}">
        <p14:creationId xmlns:p14="http://schemas.microsoft.com/office/powerpoint/2010/main" val="1365855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55 identifiers that the Wikidata entry for Jos</a:t>
            </a:r>
            <a:r>
              <a:rPr lang="en-US" dirty="0">
                <a:latin typeface="Calibri" panose="020F0502020204030204" pitchFamily="34" charset="0"/>
              </a:rPr>
              <a:t>é</a:t>
            </a:r>
            <a:r>
              <a:rPr lang="en-US" dirty="0"/>
              <a:t> Camilo </a:t>
            </a:r>
            <a:r>
              <a:rPr lang="en-US" dirty="0" err="1"/>
              <a:t>Celo</a:t>
            </a:r>
            <a:r>
              <a:rPr lang="en-US" dirty="0"/>
              <a:t> links to . Not all are authority files. Wikidata thus serves as an “identifier hub.”</a:t>
            </a:r>
          </a:p>
        </p:txBody>
      </p:sp>
      <p:sp>
        <p:nvSpPr>
          <p:cNvPr id="4" name="Slide Number Placeholder 3"/>
          <p:cNvSpPr>
            <a:spLocks noGrp="1"/>
          </p:cNvSpPr>
          <p:nvPr>
            <p:ph type="sldNum" sz="quarter" idx="5"/>
          </p:nvPr>
        </p:nvSpPr>
        <p:spPr/>
        <p:txBody>
          <a:bodyPr/>
          <a:lstStyle/>
          <a:p>
            <a:fld id="{299D7421-AD5D-46DA-91F4-10FFFF42BEC0}" type="slidenum">
              <a:rPr lang="en-US" smtClean="0"/>
              <a:t>16</a:t>
            </a:fld>
            <a:endParaRPr lang="en-US" dirty="0"/>
          </a:p>
        </p:txBody>
      </p:sp>
    </p:spTree>
    <p:extLst>
      <p:ext uri="{BB962C8B-B14F-4D97-AF65-F5344CB8AC3E}">
        <p14:creationId xmlns:p14="http://schemas.microsoft.com/office/powerpoint/2010/main" val="204620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time you look up a person in Wikipedia, scroll to the bottom – you may see a link to </a:t>
            </a:r>
            <a:r>
              <a:rPr lang="en-US" i="1" dirty="0"/>
              <a:t>your</a:t>
            </a:r>
            <a:r>
              <a:rPr lang="en-US" i="0" dirty="0"/>
              <a:t> authority record!</a:t>
            </a:r>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17</a:t>
            </a:fld>
            <a:endParaRPr lang="en-US" dirty="0"/>
          </a:p>
        </p:txBody>
      </p:sp>
    </p:spTree>
    <p:extLst>
      <p:ext uri="{BB962C8B-B14F-4D97-AF65-F5344CB8AC3E}">
        <p14:creationId xmlns:p14="http://schemas.microsoft.com/office/powerpoint/2010/main" val="801799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a:buNone/>
            </a:pPr>
            <a:r>
              <a:rPr lang="fr-FR" dirty="0"/>
              <a:t>The International Standard Name Identifier (ISNI) </a:t>
            </a:r>
            <a:r>
              <a:rPr lang="fr-FR" dirty="0" err="1"/>
              <a:t>also</a:t>
            </a:r>
            <a:r>
              <a:rPr lang="fr-FR" dirty="0"/>
              <a:t> aspires to </a:t>
            </a:r>
            <a:r>
              <a:rPr lang="fr-FR" dirty="0" err="1"/>
              <a:t>be</a:t>
            </a:r>
            <a:r>
              <a:rPr lang="fr-FR" dirty="0"/>
              <a:t> an « </a:t>
            </a:r>
            <a:r>
              <a:rPr lang="fr-FR" dirty="0" err="1"/>
              <a:t>identity</a:t>
            </a:r>
            <a:r>
              <a:rPr lang="fr-FR" dirty="0"/>
              <a:t> hub » </a:t>
            </a:r>
            <a:r>
              <a:rPr lang="fr-FR" dirty="0" err="1"/>
              <a:t>across</a:t>
            </a:r>
            <a:r>
              <a:rPr lang="fr-FR" dirty="0"/>
              <a:t> </a:t>
            </a:r>
            <a:r>
              <a:rPr lang="fr-FR" dirty="0" err="1"/>
              <a:t>domains</a:t>
            </a:r>
            <a:r>
              <a:rPr lang="fr-FR" dirty="0"/>
              <a:t>, </a:t>
            </a:r>
            <a:r>
              <a:rPr lang="fr-FR" dirty="0" err="1"/>
              <a:t>aggregating</a:t>
            </a:r>
            <a:r>
              <a:rPr lang="fr-FR" dirty="0"/>
              <a:t> </a:t>
            </a:r>
            <a:r>
              <a:rPr lang="fr-FR" dirty="0" err="1"/>
              <a:t>names</a:t>
            </a:r>
            <a:r>
              <a:rPr lang="fr-FR" dirty="0"/>
              <a:t> </a:t>
            </a:r>
            <a:r>
              <a:rPr lang="fr-FR" dirty="0" err="1"/>
              <a:t>from</a:t>
            </a:r>
            <a:r>
              <a:rPr lang="fr-FR" dirty="0"/>
              <a:t> </a:t>
            </a:r>
            <a:r>
              <a:rPr lang="fr-FR" dirty="0" err="1"/>
              <a:t>different</a:t>
            </a:r>
            <a:r>
              <a:rPr lang="fr-FR" dirty="0"/>
              <a:t> types of </a:t>
            </a:r>
            <a:r>
              <a:rPr lang="fr-FR" dirty="0" err="1"/>
              <a:t>resources</a:t>
            </a:r>
            <a:r>
              <a:rPr lang="fr-FR" dirty="0"/>
              <a:t>, not </a:t>
            </a:r>
            <a:r>
              <a:rPr lang="fr-FR" dirty="0" err="1"/>
              <a:t>just</a:t>
            </a:r>
            <a:r>
              <a:rPr lang="fr-FR" dirty="0"/>
              <a:t> </a:t>
            </a:r>
            <a:r>
              <a:rPr lang="fr-FR" dirty="0" err="1"/>
              <a:t>researchers</a:t>
            </a:r>
            <a:r>
              <a:rPr lang="fr-FR" dirty="0"/>
              <a:t>, not </a:t>
            </a:r>
            <a:r>
              <a:rPr lang="fr-FR" dirty="0" err="1"/>
              <a:t>just</a:t>
            </a:r>
            <a:r>
              <a:rPr lang="fr-FR" dirty="0"/>
              <a:t> </a:t>
            </a:r>
            <a:r>
              <a:rPr lang="fr-FR" dirty="0" err="1"/>
              <a:t>libraries</a:t>
            </a:r>
            <a:r>
              <a:rPr lang="fr-FR" dirty="0"/>
              <a:t>.  This</a:t>
            </a:r>
            <a:r>
              <a:rPr lang="fr-FR" baseline="0" dirty="0"/>
              <a:t> </a:t>
            </a:r>
            <a:r>
              <a:rPr lang="fr-FR" baseline="0" dirty="0" err="1"/>
              <a:t>universality</a:t>
            </a:r>
            <a:r>
              <a:rPr lang="fr-FR" baseline="0" dirty="0"/>
              <a:t> </a:t>
            </a:r>
            <a:r>
              <a:rPr lang="fr-FR" baseline="0" dirty="0" err="1"/>
              <a:t>fits</a:t>
            </a:r>
            <a:r>
              <a:rPr lang="fr-FR" baseline="0" dirty="0"/>
              <a:t> </a:t>
            </a:r>
            <a:r>
              <a:rPr lang="fr-FR" baseline="0" dirty="0" err="1"/>
              <a:t>libraries</a:t>
            </a:r>
            <a:r>
              <a:rPr lang="fr-FR" baseline="0" dirty="0"/>
              <a:t>’ </a:t>
            </a:r>
            <a:r>
              <a:rPr lang="fr-FR" baseline="0" dirty="0" err="1"/>
              <a:t>needs</a:t>
            </a:r>
            <a:r>
              <a:rPr lang="fr-FR" baseline="0" dirty="0"/>
              <a:t> for </a:t>
            </a:r>
            <a:r>
              <a:rPr lang="fr-FR" baseline="0" dirty="0" err="1"/>
              <a:t>identity</a:t>
            </a:r>
            <a:r>
              <a:rPr lang="fr-FR" baseline="0" dirty="0"/>
              <a:t> management.</a:t>
            </a:r>
          </a:p>
          <a:p>
            <a:pPr marL="0" indent="0">
              <a:buFont typeface="Arial"/>
              <a:buNone/>
            </a:pPr>
            <a:endParaRPr lang="fr-FR" baseline="0" dirty="0"/>
          </a:p>
          <a:p>
            <a:pPr marL="0" indent="0">
              <a:buFont typeface="Arial"/>
              <a:buNone/>
            </a:pPr>
            <a:r>
              <a:rPr lang="fr-FR" dirty="0" err="1"/>
              <a:t>From</a:t>
            </a:r>
            <a:r>
              <a:rPr lang="fr-FR" dirty="0"/>
              <a:t> Andrew MacEwan, British Library &amp; ISNI International Agency, in the OCLC Research webinar, </a:t>
            </a:r>
            <a:r>
              <a:rPr lang="fr-FR" dirty="0" err="1"/>
              <a:t>Registering</a:t>
            </a:r>
            <a:r>
              <a:rPr lang="fr-FR" dirty="0"/>
              <a:t> </a:t>
            </a:r>
            <a:r>
              <a:rPr lang="fr-FR" dirty="0" err="1"/>
              <a:t>Researchers</a:t>
            </a:r>
            <a:r>
              <a:rPr lang="fr-FR" dirty="0"/>
              <a:t> in </a:t>
            </a:r>
            <a:r>
              <a:rPr lang="fr-FR" dirty="0" err="1"/>
              <a:t>Authority</a:t>
            </a:r>
            <a:r>
              <a:rPr lang="fr-FR" dirty="0"/>
              <a:t> Files (</a:t>
            </a:r>
            <a:r>
              <a:rPr lang="en-US" dirty="0">
                <a:hlinkClick r:id="rId3"/>
              </a:rPr>
              <a:t>https://www.oclc.org/research/events/2014/11-13.html</a:t>
            </a:r>
            <a:r>
              <a:rPr lang="en-US" dirty="0"/>
              <a:t>)</a:t>
            </a:r>
            <a:endParaRPr lang="fr-FR" dirty="0"/>
          </a:p>
          <a:p>
            <a:pPr marL="0" indent="0">
              <a:buFont typeface="Arial"/>
              <a:buNone/>
            </a:pPr>
            <a:endParaRPr lang="fr-FR" dirty="0"/>
          </a:p>
          <a:p>
            <a:pPr marL="0" indent="0">
              <a:buFont typeface="Arial"/>
              <a:buNone/>
            </a:pPr>
            <a:endParaRPr lang="fr-FR" dirty="0"/>
          </a:p>
        </p:txBody>
      </p:sp>
      <p:sp>
        <p:nvSpPr>
          <p:cNvPr id="4" name="Espace réservé du numéro de diapositive 3"/>
          <p:cNvSpPr>
            <a:spLocks noGrp="1"/>
          </p:cNvSpPr>
          <p:nvPr>
            <p:ph type="sldNum" sz="quarter" idx="10"/>
          </p:nvPr>
        </p:nvSpPr>
        <p:spPr/>
        <p:txBody>
          <a:bodyPr/>
          <a:lstStyle/>
          <a:p>
            <a:pPr>
              <a:defRPr/>
            </a:pPr>
            <a:fld id="{C17A2DC3-F03F-46CD-AF45-C9773EAE9721}" type="slidenum">
              <a:rPr lang="en-GB" smtClean="0"/>
              <a:pPr>
                <a:defRPr/>
              </a:pPr>
              <a:t>18</a:t>
            </a:fld>
            <a:endParaRPr lang="en-GB"/>
          </a:p>
        </p:txBody>
      </p:sp>
    </p:spTree>
    <p:extLst>
      <p:ext uri="{BB962C8B-B14F-4D97-AF65-F5344CB8AC3E}">
        <p14:creationId xmlns:p14="http://schemas.microsoft.com/office/powerpoint/2010/main" val="3843959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From</a:t>
            </a:r>
            <a:r>
              <a:rPr lang="fr-FR" dirty="0"/>
              <a:t> the OCLC Research webinar, </a:t>
            </a:r>
            <a:r>
              <a:rPr lang="fr-FR" dirty="0" err="1"/>
              <a:t>Registering</a:t>
            </a:r>
            <a:r>
              <a:rPr lang="fr-FR" dirty="0"/>
              <a:t> </a:t>
            </a:r>
            <a:r>
              <a:rPr lang="fr-FR" dirty="0" err="1"/>
              <a:t>Researchers</a:t>
            </a:r>
            <a:r>
              <a:rPr lang="fr-FR" dirty="0"/>
              <a:t> in </a:t>
            </a:r>
            <a:r>
              <a:rPr lang="fr-FR" dirty="0" err="1"/>
              <a:t>Authority</a:t>
            </a:r>
            <a:r>
              <a:rPr lang="fr-FR" dirty="0"/>
              <a:t> Files (</a:t>
            </a:r>
            <a:r>
              <a:rPr lang="en-US" dirty="0">
                <a:hlinkClick r:id="rId3"/>
              </a:rPr>
              <a:t>https://www.oclc.org/research/events/2014/11-13.html</a:t>
            </a:r>
            <a:r>
              <a:rPr lang="en-US" dirty="0"/>
              <a:t>)</a:t>
            </a:r>
            <a:endParaRPr lang="fr-FR"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19</a:t>
            </a:fld>
            <a:endParaRPr lang="en-US" dirty="0"/>
          </a:p>
        </p:txBody>
      </p:sp>
    </p:spTree>
    <p:extLst>
      <p:ext uri="{BB962C8B-B14F-4D97-AF65-F5344CB8AC3E}">
        <p14:creationId xmlns:p14="http://schemas.microsoft.com/office/powerpoint/2010/main" val="101782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 across authorities and Identities: </a:t>
            </a:r>
            <a:r>
              <a:rPr lang="en-US" dirty="0"/>
              <a:t>An entity, real thing (e.g., person or organization) has an identity that is described in a database record or document containing attributes (or properties). The document has an identifier. </a:t>
            </a:r>
          </a:p>
          <a:p>
            <a:r>
              <a:rPr lang="en-US" dirty="0"/>
              <a:t>But:</a:t>
            </a:r>
          </a:p>
          <a:p>
            <a:pPr lvl="1"/>
            <a:endParaRPr lang="en-US" dirty="0"/>
          </a:p>
          <a:p>
            <a:pPr marL="171450" indent="-171450">
              <a:buFont typeface="Arial" panose="020B0604020202020204" pitchFamily="34" charset="0"/>
              <a:buChar char="•"/>
            </a:pPr>
            <a:r>
              <a:rPr lang="en-US" b="1" dirty="0"/>
              <a:t>Library authority files focus on the curation of name strings that can differentiate one entity from another</a:t>
            </a:r>
            <a:r>
              <a:rPr lang="en-US" dirty="0"/>
              <a:t>. </a:t>
            </a:r>
          </a:p>
          <a:p>
            <a:pPr marL="171450" indent="-171450">
              <a:buFont typeface="Arial" panose="020B0604020202020204" pitchFamily="34" charset="0"/>
              <a:buChar char="•"/>
            </a:pPr>
            <a:r>
              <a:rPr lang="en-US" b="1" dirty="0"/>
              <a:t>Identity descriptions have a richer set of properties </a:t>
            </a:r>
            <a:r>
              <a:rPr lang="en-US" b="0" dirty="0"/>
              <a:t>a</a:t>
            </a:r>
            <a:r>
              <a:rPr lang="en-US" dirty="0"/>
              <a:t>ppropriate for the type of resource (e.g., geographic location for a place, name and birth date for a person). They can be used for disambiguation by human readers or a machine process.</a:t>
            </a:r>
          </a:p>
          <a:p>
            <a:pPr marL="171450" indent="-171450">
              <a:buFont typeface="Arial" panose="020B0604020202020204" pitchFamily="34" charset="0"/>
              <a:buChar char="•"/>
            </a:pPr>
            <a:r>
              <a:rPr lang="en-US" b="1" dirty="0"/>
              <a:t>These benefits underlie many arguments for adopting linked data. </a:t>
            </a:r>
          </a:p>
          <a:p>
            <a:pPr marL="628650" lvl="1" indent="-171450">
              <a:buFont typeface="Arial" panose="020B0604020202020204" pitchFamily="34" charset="0"/>
              <a:buChar char="•"/>
            </a:pPr>
            <a:r>
              <a:rPr lang="en-US" dirty="0"/>
              <a:t>Since entities are real world objects, data can be accumulated from multiple sources inside and outside the library community. </a:t>
            </a:r>
          </a:p>
          <a:p>
            <a:pPr marL="628650" lvl="1" indent="-171450">
              <a:buFont typeface="Arial" panose="020B0604020202020204" pitchFamily="34" charset="0"/>
              <a:buChar char="•"/>
            </a:pPr>
            <a:r>
              <a:rPr lang="en-US" dirty="0"/>
              <a:t>The entity description is persistent and is embedded in a network of links to other entities. </a:t>
            </a:r>
          </a:p>
          <a:p>
            <a:pPr marL="628650" lvl="1" indent="-171450">
              <a:buFont typeface="Arial" panose="020B0604020202020204" pitchFamily="34" charset="0"/>
              <a:buChar char="•"/>
            </a:pPr>
            <a:r>
              <a:rPr lang="en-US" dirty="0"/>
              <a:t>The data can be consumed and interpreted by machine processes,</a:t>
            </a:r>
          </a:p>
          <a:p>
            <a:pPr marL="171450" indent="-171450">
              <a:buFont typeface="Arial" panose="020B0604020202020204" pitchFamily="34" charset="0"/>
              <a:buChar char="•"/>
            </a:pPr>
            <a:r>
              <a:rPr lang="en-US" b="1" dirty="0"/>
              <a:t>The promise of identity management also underlies the library community’s interest in Wikibase and Wikidata. </a:t>
            </a:r>
            <a:r>
              <a:rPr lang="en-US" dirty="0"/>
              <a:t> Program for Cooperative Cataloging has launched an Identity Task Group that will explore the implications of the Wikibase software in upcoming pilots.</a:t>
            </a:r>
          </a:p>
          <a:p>
            <a:pPr marL="171450" indent="-171450">
              <a:buFont typeface="Arial" panose="020B0604020202020204" pitchFamily="34" charset="0"/>
              <a:buChar char="•"/>
            </a:pPr>
            <a:endParaRPr lang="en-US" dirty="0"/>
          </a:p>
          <a:p>
            <a:r>
              <a:rPr lang="en-US" dirty="0"/>
              <a:t>Implications:</a:t>
            </a:r>
          </a:p>
          <a:p>
            <a:endParaRPr lang="en-US" dirty="0"/>
          </a:p>
          <a:p>
            <a:r>
              <a:rPr lang="en-US" b="1" dirty="0"/>
              <a:t>For the library resource description workflow:</a:t>
            </a:r>
            <a:r>
              <a:rPr lang="en-US" dirty="0"/>
              <a:t> More authoritative descriptions can be created for the benefit of the global library community</a:t>
            </a:r>
          </a:p>
          <a:p>
            <a:endParaRPr lang="en-US" dirty="0"/>
          </a:p>
          <a:p>
            <a:r>
              <a:rPr lang="en-US" b="1" dirty="0"/>
              <a:t>For the library patrons: </a:t>
            </a:r>
            <a:r>
              <a:rPr lang="en-US" dirty="0"/>
              <a:t>“Identity management creates an incentive to create an identifier at the start of one’s career, to facilitate accurate, efficient gathering of researcher output. In the authority-management workflow, the incentive is to wait, because the author may change the preferred form of his/her name.” (John Riemer, UCLA. Other arguments are listed in the ALCTS presentation linked here.)</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2</a:t>
            </a:fld>
            <a:endParaRPr lang="en-US" dirty="0"/>
          </a:p>
        </p:txBody>
      </p:sp>
    </p:spTree>
    <p:extLst>
      <p:ext uri="{BB962C8B-B14F-4D97-AF65-F5344CB8AC3E}">
        <p14:creationId xmlns:p14="http://schemas.microsoft.com/office/powerpoint/2010/main" val="173463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Identifiers are also the “glue” for the Semantic Web.</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Linked Open Data cloud dataset currently contains </a:t>
            </a:r>
            <a:r>
              <a:rPr lang="en-US" sz="1200" b="1" i="0" kern="1200" dirty="0">
                <a:solidFill>
                  <a:schemeClr val="tx1"/>
                </a:solidFill>
                <a:effectLst/>
                <a:latin typeface="+mn-lt"/>
                <a:ea typeface="+mn-ea"/>
                <a:cs typeface="+mn-cs"/>
              </a:rPr>
              <a:t>1,239</a:t>
            </a:r>
            <a:r>
              <a:rPr lang="en-US" sz="1200" b="0" i="0" kern="1200" dirty="0">
                <a:solidFill>
                  <a:schemeClr val="tx1"/>
                </a:solidFill>
                <a:effectLst/>
                <a:latin typeface="+mn-lt"/>
                <a:ea typeface="+mn-ea"/>
                <a:cs typeface="+mn-cs"/>
              </a:rPr>
              <a:t> datasets with </a:t>
            </a:r>
            <a:r>
              <a:rPr lang="en-US" sz="1200" b="1" i="0" kern="1200" dirty="0">
                <a:solidFill>
                  <a:schemeClr val="tx1"/>
                </a:solidFill>
                <a:effectLst/>
                <a:latin typeface="+mn-lt"/>
                <a:ea typeface="+mn-ea"/>
                <a:cs typeface="+mn-cs"/>
              </a:rPr>
              <a:t>16,147</a:t>
            </a:r>
            <a:r>
              <a:rPr lang="en-US" sz="1200" b="0" i="0" kern="1200" dirty="0">
                <a:solidFill>
                  <a:schemeClr val="tx1"/>
                </a:solidFill>
                <a:effectLst/>
                <a:latin typeface="+mn-lt"/>
                <a:ea typeface="+mn-ea"/>
                <a:cs typeface="+mn-cs"/>
              </a:rPr>
              <a:t> links (as of March 2019). Three that I’ve pointed out here by the yellow arrows, from left to right, are Wikidata, the Virtual International Authority File (VIAF), and datos.bne.es, the linked data from the National Library of Spain which includes 4 million authority records and 2.4 million bibliographic records.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contributing to or re-using identifiers in existing “identity hubs”, your data could be included in these bridges among different domains. </a:t>
            </a:r>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20</a:t>
            </a:fld>
            <a:endParaRPr lang="en-US" dirty="0"/>
          </a:p>
        </p:txBody>
      </p:sp>
    </p:spTree>
    <p:extLst>
      <p:ext uri="{BB962C8B-B14F-4D97-AF65-F5344CB8AC3E}">
        <p14:creationId xmlns:p14="http://schemas.microsoft.com/office/powerpoint/2010/main" val="1060352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Wikidata has become a major source of linked data as shown in the previous slide, and as noted in the HangingTogether blog post summarizing the results of OCLC Research’s 2018 International Linked Data Survey for Implementers.  In the three years since the previous survey was conducted, Wikidata rose from being the 15</a:t>
            </a:r>
            <a:r>
              <a:rPr lang="en-US" baseline="30000" dirty="0"/>
              <a:t>th</a:t>
            </a:r>
            <a:r>
              <a:rPr lang="en-US" dirty="0"/>
              <a:t> ranked data source consumed by linked data implementations to #5. Since then a number of national libraries have installed separate Wikibase instances – the platform underlying Wikidata – and held its first inaugural meeting, “Wikidata &amp; Wikibase for national libraries” in Stockholm last September, where some participants demonstrated their implementations.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Program for Cooperative Cataloging has launched a “Task Group on Identity Management in Name Authority Cooperative program, NACO to “provide leadership for the shift in authority control from an approach primarily based on creating text strings to one focused on managing identities and entities.” It plans to launch a “Wikidata or Wikibase pilot” to explore their capabilities compared to current authority file work.</a:t>
            </a:r>
          </a:p>
          <a:p>
            <a:endParaRPr lang="en-US" dirty="0"/>
          </a:p>
          <a:p>
            <a:r>
              <a:rPr lang="en-US" dirty="0"/>
              <a:t>Contributing factors to this rise in Wikidata/Wikibase interest: The ease of creating and enhancing the metadata associated with an entity, the granularity you can include,  and the relationships you can establish compared to traditional authority files.  Identifiers can provide far more flexibility in displaying labels or text strings in the preferred language and writing system of the user than relying on the authority files’ “preferred form of name”.</a:t>
            </a:r>
          </a:p>
        </p:txBody>
      </p:sp>
      <p:sp>
        <p:nvSpPr>
          <p:cNvPr id="4" name="Slide Number Placeholder 3"/>
          <p:cNvSpPr>
            <a:spLocks noGrp="1"/>
          </p:cNvSpPr>
          <p:nvPr>
            <p:ph type="sldNum" sz="quarter" idx="5"/>
          </p:nvPr>
        </p:nvSpPr>
        <p:spPr/>
        <p:txBody>
          <a:bodyPr/>
          <a:lstStyle/>
          <a:p>
            <a:fld id="{299D7421-AD5D-46DA-91F4-10FFFF42BEC0}" type="slidenum">
              <a:rPr lang="en-US" smtClean="0"/>
              <a:t>21</a:t>
            </a:fld>
            <a:endParaRPr lang="en-US" dirty="0"/>
          </a:p>
        </p:txBody>
      </p:sp>
    </p:spTree>
    <p:extLst>
      <p:ext uri="{BB962C8B-B14F-4D97-AF65-F5344CB8AC3E}">
        <p14:creationId xmlns:p14="http://schemas.microsoft.com/office/powerpoint/2010/main" val="3091096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continue to work in an environment with lots of different identifiers. But the more you use identifiers that link to one or more “identifier hubs” the more your data can be exposed and re-used.</a:t>
            </a:r>
          </a:p>
        </p:txBody>
      </p:sp>
      <p:sp>
        <p:nvSpPr>
          <p:cNvPr id="4" name="Slide Number Placeholder 3"/>
          <p:cNvSpPr>
            <a:spLocks noGrp="1"/>
          </p:cNvSpPr>
          <p:nvPr>
            <p:ph type="sldNum" sz="quarter" idx="5"/>
          </p:nvPr>
        </p:nvSpPr>
        <p:spPr/>
        <p:txBody>
          <a:bodyPr/>
          <a:lstStyle/>
          <a:p>
            <a:fld id="{299D7421-AD5D-46DA-91F4-10FFFF42BEC0}" type="slidenum">
              <a:rPr lang="en-US" smtClean="0"/>
              <a:t>22</a:t>
            </a:fld>
            <a:endParaRPr lang="en-US" dirty="0"/>
          </a:p>
        </p:txBody>
      </p:sp>
    </p:spTree>
    <p:extLst>
      <p:ext uri="{BB962C8B-B14F-4D97-AF65-F5344CB8AC3E}">
        <p14:creationId xmlns:p14="http://schemas.microsoft.com/office/powerpoint/2010/main" val="403033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OCLC Research has done a lot of work in the area of authorities and identifiers, and I refer you to our annotated bibliography handout for more information. </a:t>
            </a:r>
          </a:p>
        </p:txBody>
      </p:sp>
      <p:sp>
        <p:nvSpPr>
          <p:cNvPr id="4" name="Slide Number Placeholder 3"/>
          <p:cNvSpPr>
            <a:spLocks noGrp="1"/>
          </p:cNvSpPr>
          <p:nvPr>
            <p:ph type="sldNum" sz="quarter" idx="5"/>
          </p:nvPr>
        </p:nvSpPr>
        <p:spPr/>
        <p:txBody>
          <a:bodyPr/>
          <a:lstStyle/>
          <a:p>
            <a:fld id="{299D7421-AD5D-46DA-91F4-10FFFF42BEC0}" type="slidenum">
              <a:rPr lang="en-US" smtClean="0"/>
              <a:t>23</a:t>
            </a:fld>
            <a:endParaRPr lang="en-US" dirty="0"/>
          </a:p>
        </p:txBody>
      </p:sp>
    </p:spTree>
    <p:extLst>
      <p:ext uri="{BB962C8B-B14F-4D97-AF65-F5344CB8AC3E}">
        <p14:creationId xmlns:p14="http://schemas.microsoft.com/office/powerpoint/2010/main" val="3191409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smtClean="0"/>
              <a:t>24</a:t>
            </a:fld>
            <a:endParaRPr lang="en-US" dirty="0"/>
          </a:p>
        </p:txBody>
      </p:sp>
    </p:spTree>
    <p:extLst>
      <p:ext uri="{BB962C8B-B14F-4D97-AF65-F5344CB8AC3E}">
        <p14:creationId xmlns:p14="http://schemas.microsoft.com/office/powerpoint/2010/main" val="423493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libraries commonly have “silos of data” each with its own content descriptions and practices and managed by different staff on various systems that do not share data among them. The New York Public Library referred to this as their “archipelago of systems” – a string of “islands” of systems that do not interoperate with each other.</a:t>
            </a:r>
          </a:p>
          <a:p>
            <a:endParaRPr lang="en-US" dirty="0"/>
          </a:p>
          <a:p>
            <a:r>
              <a:rPr lang="en-US" dirty="0"/>
              <a:t>Identifiers can help link content between and among these silos.</a:t>
            </a:r>
          </a:p>
        </p:txBody>
      </p:sp>
      <p:sp>
        <p:nvSpPr>
          <p:cNvPr id="4" name="Slide Number Placeholder 3"/>
          <p:cNvSpPr>
            <a:spLocks noGrp="1"/>
          </p:cNvSpPr>
          <p:nvPr>
            <p:ph type="sldNum" sz="quarter" idx="5"/>
          </p:nvPr>
        </p:nvSpPr>
        <p:spPr/>
        <p:txBody>
          <a:bodyPr/>
          <a:lstStyle/>
          <a:p>
            <a:fld id="{299D7421-AD5D-46DA-91F4-10FFFF42BEC0}" type="slidenum">
              <a:rPr lang="en-US" smtClean="0"/>
              <a:t>3</a:t>
            </a:fld>
            <a:endParaRPr lang="en-US" dirty="0"/>
          </a:p>
        </p:txBody>
      </p:sp>
    </p:spTree>
    <p:extLst>
      <p:ext uri="{BB962C8B-B14F-4D97-AF65-F5344CB8AC3E}">
        <p14:creationId xmlns:p14="http://schemas.microsoft.com/office/powerpoint/2010/main" val="73268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US" sz="1200" kern="1200" dirty="0">
                <a:solidFill>
                  <a:schemeClr val="tx1"/>
                </a:solidFill>
                <a:latin typeface="+mn-lt"/>
                <a:ea typeface="+mn-ea"/>
                <a:cs typeface="+mn-cs"/>
              </a:rPr>
              <a:t>One key change in the evolution of our ecosystem is shifting our thinking from authorities to identifiers</a:t>
            </a:r>
            <a:endParaRPr lang="en-US" sz="1100" kern="1200" dirty="0">
              <a:solidFill>
                <a:schemeClr val="tx1"/>
              </a:solidFill>
              <a:latin typeface="+mn-lt"/>
              <a:ea typeface="+mn-ea"/>
              <a:cs typeface="+mn-cs"/>
            </a:endParaRPr>
          </a:p>
          <a:p>
            <a:pPr lvl="0">
              <a:buFont typeface="Arial" pitchFamily="34" charset="0"/>
              <a:buChar char="•"/>
            </a:pPr>
            <a:r>
              <a:rPr lang="en-US" sz="1200" kern="1200" dirty="0">
                <a:solidFill>
                  <a:schemeClr val="tx1"/>
                </a:solidFill>
                <a:latin typeface="+mn-lt"/>
                <a:ea typeface="+mn-ea"/>
                <a:cs typeface="+mn-cs"/>
              </a:rPr>
              <a:t>In our traditional work, we have focused on the creation of unique text strings to differentiate the names that surface in our cataloging</a:t>
            </a:r>
            <a:endParaRPr lang="en-US" sz="1100" kern="1200" dirty="0">
              <a:solidFill>
                <a:schemeClr val="tx1"/>
              </a:solidFill>
              <a:latin typeface="+mn-lt"/>
              <a:ea typeface="+mn-ea"/>
              <a:cs typeface="+mn-cs"/>
            </a:endParaRPr>
          </a:p>
          <a:p>
            <a:pPr lvl="0">
              <a:buFont typeface="Arial" pitchFamily="34" charset="0"/>
              <a:buChar char="•"/>
            </a:pPr>
            <a:r>
              <a:rPr lang="en-US" sz="1200" kern="1200" dirty="0">
                <a:solidFill>
                  <a:schemeClr val="tx1"/>
                </a:solidFill>
                <a:latin typeface="+mn-lt"/>
                <a:ea typeface="+mn-ea"/>
                <a:cs typeface="+mn-cs"/>
              </a:rPr>
              <a:t>As we shift towards creating web friendly, linked data to represent these entities two changes must occur</a:t>
            </a:r>
            <a:endParaRPr lang="en-US" sz="1100" kern="1200" dirty="0">
              <a:solidFill>
                <a:schemeClr val="tx1"/>
              </a:solidFill>
              <a:latin typeface="+mn-lt"/>
              <a:ea typeface="+mn-ea"/>
              <a:cs typeface="+mn-cs"/>
            </a:endParaRPr>
          </a:p>
          <a:p>
            <a:pPr lvl="1">
              <a:buFont typeface="Courier New" pitchFamily="49" charset="0"/>
              <a:buChar char="o"/>
            </a:pPr>
            <a:r>
              <a:rPr lang="en-US" sz="1200" kern="1200" dirty="0">
                <a:solidFill>
                  <a:schemeClr val="tx1"/>
                </a:solidFill>
                <a:latin typeface="+mn-lt"/>
                <a:ea typeface="+mn-ea"/>
                <a:cs typeface="+mn-cs"/>
              </a:rPr>
              <a:t> Shift from the creation of authorities as text strings to a representation of the people themselves </a:t>
            </a:r>
          </a:p>
          <a:p>
            <a:pPr lvl="1">
              <a:buFont typeface="Courier New" pitchFamily="49" charset="0"/>
              <a:buChar char="o"/>
            </a:pPr>
            <a:r>
              <a:rPr lang="en-US" sz="1200" kern="1200" dirty="0">
                <a:solidFill>
                  <a:schemeClr val="tx1"/>
                </a:solidFill>
                <a:latin typeface="+mn-lt"/>
                <a:ea typeface="+mn-ea"/>
                <a:cs typeface="+mn-cs"/>
              </a:rPr>
              <a:t> Shift from the requiring the creation of a complex authority record to the rapid assignment of identifier</a:t>
            </a:r>
            <a:endParaRPr lang="en-US" sz="1100" kern="1200" dirty="0">
              <a:solidFill>
                <a:schemeClr val="tx1"/>
              </a:solidFill>
              <a:latin typeface="+mn-lt"/>
              <a:ea typeface="+mn-ea"/>
              <a:cs typeface="+mn-cs"/>
            </a:endParaRPr>
          </a:p>
          <a:p>
            <a:pPr lvl="0">
              <a:buFont typeface="Arial" pitchFamily="34" charset="0"/>
              <a:buChar char="•"/>
            </a:pPr>
            <a:r>
              <a:rPr lang="en-US" sz="1200" kern="1200" dirty="0">
                <a:solidFill>
                  <a:schemeClr val="tx1"/>
                </a:solidFill>
                <a:latin typeface="+mn-lt"/>
                <a:ea typeface="+mn-ea"/>
                <a:cs typeface="+mn-cs"/>
              </a:rPr>
              <a:t> In the past, our metadata departments have focused on the cataloging of bibliographic resources and we have been more or less successful in creating authorities for a high percentage of their authors</a:t>
            </a:r>
            <a:endParaRPr lang="en-US" sz="1100" kern="1200" dirty="0">
              <a:solidFill>
                <a:schemeClr val="tx1"/>
              </a:solidFill>
              <a:latin typeface="+mn-lt"/>
              <a:ea typeface="+mn-ea"/>
              <a:cs typeface="+mn-cs"/>
            </a:endParaRPr>
          </a:p>
          <a:p>
            <a:pPr lvl="0">
              <a:buFont typeface="Arial" pitchFamily="34" charset="0"/>
              <a:buChar char="•"/>
            </a:pPr>
            <a:r>
              <a:rPr lang="en-US" sz="1200" kern="1200" dirty="0">
                <a:solidFill>
                  <a:schemeClr val="tx1"/>
                </a:solidFill>
                <a:latin typeface="+mn-lt"/>
                <a:ea typeface="+mn-ea"/>
                <a:cs typeface="+mn-cs"/>
              </a:rPr>
              <a:t>But cataloging portfolios explode with the need to manage authors of articles (</a:t>
            </a:r>
            <a:r>
              <a:rPr lang="en-US" sz="1200" kern="1200" dirty="0" err="1">
                <a:solidFill>
                  <a:schemeClr val="tx1"/>
                </a:solidFill>
                <a:latin typeface="+mn-lt"/>
                <a:ea typeface="+mn-ea"/>
                <a:cs typeface="+mn-cs"/>
              </a:rPr>
              <a:t>ie</a:t>
            </a:r>
            <a:r>
              <a:rPr lang="en-US" sz="1200" kern="1200" dirty="0">
                <a:solidFill>
                  <a:schemeClr val="tx1"/>
                </a:solidFill>
                <a:latin typeface="+mn-lt"/>
                <a:ea typeface="+mn-ea"/>
                <a:cs typeface="+mn-cs"/>
              </a:rPr>
              <a:t>, researchers) and anything else the university throws at us, this labor intensive process of authority record creation must be modified</a:t>
            </a:r>
            <a:endParaRPr lang="en-US" sz="1100" kern="1200" dirty="0">
              <a:solidFill>
                <a:schemeClr val="tx1"/>
              </a:solidFill>
              <a:latin typeface="+mn-lt"/>
              <a:ea typeface="+mn-ea"/>
              <a:cs typeface="+mn-cs"/>
            </a:endParaRPr>
          </a:p>
          <a:p>
            <a:pPr lvl="0">
              <a:buFont typeface="Arial" pitchFamily="34" charset="0"/>
              <a:buChar char="•"/>
            </a:pPr>
            <a:r>
              <a:rPr lang="en-US" sz="1200" kern="1200" dirty="0">
                <a:solidFill>
                  <a:schemeClr val="tx1"/>
                </a:solidFill>
                <a:latin typeface="+mn-lt"/>
                <a:ea typeface="+mn-ea"/>
                <a:cs typeface="+mn-cs"/>
              </a:rPr>
              <a:t>By shifting to the use of identifiers we solve the double dilemma of needing to make our data more web friendly and being able to create these control structures expeditiously</a:t>
            </a:r>
          </a:p>
          <a:p>
            <a:pPr lvl="0">
              <a:buFont typeface="Arial" pitchFamily="34" charset="0"/>
              <a:buChar cha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100" dirty="0"/>
              <a:t>Adapted from Philip E. Schreur, Assistant University Librarian for Technical and Access Services, Stanford University in the 2014 </a:t>
            </a:r>
            <a:r>
              <a:rPr lang="fr-FR" sz="1100" dirty="0"/>
              <a:t>OCLC Research webinar, </a:t>
            </a:r>
            <a:r>
              <a:rPr lang="fr-FR" sz="1100" dirty="0" err="1"/>
              <a:t>Registering</a:t>
            </a:r>
            <a:r>
              <a:rPr lang="fr-FR" sz="1100" dirty="0"/>
              <a:t> </a:t>
            </a:r>
            <a:r>
              <a:rPr lang="fr-FR" sz="1100" dirty="0" err="1"/>
              <a:t>Researchers</a:t>
            </a:r>
            <a:r>
              <a:rPr lang="fr-FR" sz="1100" dirty="0"/>
              <a:t> in </a:t>
            </a:r>
            <a:r>
              <a:rPr lang="fr-FR" sz="1100" dirty="0" err="1"/>
              <a:t>Authority</a:t>
            </a:r>
            <a:r>
              <a:rPr lang="fr-FR" sz="1100" dirty="0"/>
              <a:t> Files (</a:t>
            </a:r>
            <a:r>
              <a:rPr lang="en-US" sz="1100" dirty="0">
                <a:hlinkClick r:id="rId3"/>
              </a:rPr>
              <a:t>https://www.oclc.org/research/events/2014/11-13.html</a:t>
            </a:r>
            <a:r>
              <a:rPr lang="en-US" sz="1100" dirty="0"/>
              <a:t>)</a:t>
            </a:r>
          </a:p>
          <a:p>
            <a:pPr lvl="0">
              <a:buFont typeface="Arial" pitchFamily="34" charset="0"/>
              <a:buChar char="•"/>
            </a:pPr>
            <a:endParaRPr lang="en-US" sz="11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4</a:t>
            </a:fld>
            <a:endParaRPr lang="en-US" dirty="0"/>
          </a:p>
        </p:txBody>
      </p:sp>
    </p:spTree>
    <p:extLst>
      <p:ext uri="{BB962C8B-B14F-4D97-AF65-F5344CB8AC3E}">
        <p14:creationId xmlns:p14="http://schemas.microsoft.com/office/powerpoint/2010/main" val="42910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 earlier OCLC Research Registering Researchers in Authority Files Task Group analyzed the differences between traditional name authorities work and researcher identifier systems. The key commonality was the need to </a:t>
            </a:r>
            <a:r>
              <a:rPr lang="en-US" i="1" dirty="0"/>
              <a:t>disambiguate names.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From slide</a:t>
            </a:r>
            <a:r>
              <a:rPr lang="en-US" baseline="0" dirty="0"/>
              <a:t> prepared by Dr. Micah Altman, MIT, for CNI presentation March 2014.</a:t>
            </a:r>
            <a:endParaRPr lang="en-US" dirty="0"/>
          </a:p>
          <a:p>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Noam</a:t>
            </a:r>
            <a:r>
              <a:rPr lang="en-US" baseline="0" dirty="0"/>
              <a:t> Chomsky is a scholar widely translated.  WorldCat has records for his works in fifty languages. But only some of the forms of his name are represented as “preferred forms” in national authority files (shown on the left). </a:t>
            </a:r>
            <a:r>
              <a:rPr lang="en-US" dirty="0"/>
              <a:t>T</a:t>
            </a:r>
            <a:r>
              <a:rPr lang="en-US" baseline="0" dirty="0"/>
              <a:t>he forms on the right are from </a:t>
            </a:r>
            <a:r>
              <a:rPr lang="en-US" baseline="0" dirty="0" err="1"/>
              <a:t>wikidata</a:t>
            </a:r>
            <a:r>
              <a:rPr lang="en-US" baseline="0" dirty="0"/>
              <a:t>. The Library of Congress/NACO authority file can support only a few of the scripts shown, representing these scripts with romanizations.</a:t>
            </a:r>
          </a:p>
          <a:p>
            <a:endParaRPr lang="en-US" baseline="0" dirty="0"/>
          </a:p>
          <a:p>
            <a:r>
              <a:rPr lang="en-US" baseline="0" dirty="0"/>
              <a:t>Note that the “N. Chomsky” form used in journal articles &lt;click&gt; is generally </a:t>
            </a:r>
            <a:r>
              <a:rPr lang="en-US" i="1" baseline="0" dirty="0"/>
              <a:t>not</a:t>
            </a:r>
            <a:r>
              <a:rPr lang="en-US" i="0" baseline="0" dirty="0"/>
              <a:t> included in national authority files. Chomsky happens to have a rather unique name, but for many others it would be a challenge to match up the abbreviated journal citation form with the fuller forms of name. This illustrates the futility of relying on text string matching to determine if two authors represent the same person or not.</a:t>
            </a:r>
            <a:endParaRPr lang="en-US" dirty="0"/>
          </a:p>
          <a:p>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6</a:t>
            </a:fld>
            <a:endParaRPr lang="en-US" dirty="0"/>
          </a:p>
        </p:txBody>
      </p:sp>
    </p:spTree>
    <p:extLst>
      <p:ext uri="{BB962C8B-B14F-4D97-AF65-F5344CB8AC3E}">
        <p14:creationId xmlns:p14="http://schemas.microsoft.com/office/powerpoint/2010/main" val="167613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Michael Conlon was a</a:t>
            </a:r>
            <a:r>
              <a:rPr lang="en-US" baseline="0" dirty="0"/>
              <a:t> member of an OCLC Research Library Partners task group, an expert in </a:t>
            </a:r>
            <a:r>
              <a:rPr lang="en-US" baseline="0" dirty="0" err="1"/>
              <a:t>biomedial</a:t>
            </a:r>
            <a:r>
              <a:rPr lang="en-US" baseline="0" dirty="0"/>
              <a:t> informatics at the University of Florida. There is another Michael Conlon in the UK who writes articles on European taxes. Obviously two different people. Then there’s an article on </a:t>
            </a:r>
            <a:r>
              <a:rPr lang="en-US" baseline="0" dirty="0" err="1"/>
              <a:t>microbiota</a:t>
            </a:r>
            <a:r>
              <a:rPr lang="en-US" baseline="0" dirty="0"/>
              <a:t> in the Australian journal Microbiology written by a Michael Conlon. The same Michael Conlon as the U. Florida one or a different one based in Australia? Without other metadata, it is difficult to tell. (Turns out, it’s yet another Michael Conlon.  There are </a:t>
            </a:r>
            <a:r>
              <a:rPr lang="en-US" i="1" baseline="0" dirty="0"/>
              <a:t>four</a:t>
            </a:r>
            <a:r>
              <a:rPr lang="en-US" i="0" baseline="0" dirty="0"/>
              <a:t> Michael </a:t>
            </a:r>
            <a:r>
              <a:rPr lang="en-US" i="0" baseline="0" dirty="0" err="1"/>
              <a:t>Conlons</a:t>
            </a:r>
            <a:r>
              <a:rPr lang="en-US" i="0" baseline="0" dirty="0"/>
              <a:t> who write in the same field!</a:t>
            </a:r>
            <a:r>
              <a:rPr lang="en-US" baseline="0" dirty="0"/>
              <a:t>)</a:t>
            </a:r>
          </a:p>
          <a:p>
            <a:endParaRPr lang="en-US" baseline="0" dirty="0"/>
          </a:p>
          <a:p>
            <a:r>
              <a:rPr lang="en-US" dirty="0"/>
              <a:t>Michael</a:t>
            </a:r>
            <a:r>
              <a:rPr lang="en-US" baseline="0" dirty="0"/>
              <a:t> Conlon is a rather uncommon name. But consider that in China 275 million people have the surname of Li, Wang or Zhang. And that’s not including the millions of overseas Chinese. The chances ethnic Chinese having the same name—especially in the abbreviated form used in journal articles– is high. We need other identifying attributes such as institutional affiliation and discipline (if not photos) to disambiguate names.</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548E1CA-D777-4AFC-8925-EA301F6DEEB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intellectual work to disambiguate names is common to both authority and identity management work. This is an example of how Wikipedia disambiguates names.</a:t>
            </a:r>
          </a:p>
        </p:txBody>
      </p:sp>
      <p:sp>
        <p:nvSpPr>
          <p:cNvPr id="4" name="Slide Number Placeholder 3"/>
          <p:cNvSpPr>
            <a:spLocks noGrp="1"/>
          </p:cNvSpPr>
          <p:nvPr>
            <p:ph type="sldNum" sz="quarter" idx="5"/>
          </p:nvPr>
        </p:nvSpPr>
        <p:spPr/>
        <p:txBody>
          <a:bodyPr/>
          <a:lstStyle/>
          <a:p>
            <a:fld id="{299D7421-AD5D-46DA-91F4-10FFFF42BEC0}" type="slidenum">
              <a:rPr lang="en-US" smtClean="0"/>
              <a:t>8</a:t>
            </a:fld>
            <a:endParaRPr lang="en-US" dirty="0"/>
          </a:p>
        </p:txBody>
      </p:sp>
    </p:spTree>
    <p:extLst>
      <p:ext uri="{BB962C8B-B14F-4D97-AF65-F5344CB8AC3E}">
        <p14:creationId xmlns:p14="http://schemas.microsoft.com/office/powerpoint/2010/main" val="3646829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 person may also have two separate identities. Two examples: Charles Dodgson wrote mathematical works, but used a different name, Lewis Carroll for his Alice in Wonderland series.  Some authority files conflate the two, and say that Lewis Carroll wrote “Euclid and his Modern Rivals” even though the author’s name on the piece is Charles Dodgson.</a:t>
            </a:r>
          </a:p>
          <a:p>
            <a:endParaRPr lang="en-US" dirty="0"/>
          </a:p>
          <a:p>
            <a:r>
              <a:rPr lang="en-US" dirty="0"/>
              <a:t>A more controversial contemporary example is J.K. Rowling, </a:t>
            </a:r>
            <a:r>
              <a:rPr lang="en-US"/>
              <a:t>who became </a:t>
            </a:r>
            <a:r>
              <a:rPr lang="en-US" dirty="0"/>
              <a:t>famous with her Harry Potter series. But she also wrote a </a:t>
            </a:r>
            <a:r>
              <a:rPr lang="en-US" dirty="0" err="1"/>
              <a:t>Cormoran</a:t>
            </a:r>
            <a:r>
              <a:rPr lang="en-US" dirty="0"/>
              <a:t> Strike series under the name “Robert Galbraith” which she had wished to remain unlinked to J.K. Rowling,  and brought legal action against The Sunday Times which revealed the connection, noting that she would have liked to  remain anonymous for a while longer.</a:t>
            </a:r>
          </a:p>
          <a:p>
            <a:endParaRPr lang="en-US" dirty="0"/>
          </a:p>
          <a:p>
            <a:r>
              <a:rPr lang="en-US" dirty="0"/>
              <a:t>There are examples of researchers who write in more than one discipline, under different names which they don’t wish to be linked, under the belief that their credibility would be undercut if their audiences knew, for example, that a physicist wrote an economics paper, or vice-versa. </a:t>
            </a:r>
          </a:p>
          <a:p>
            <a:endParaRPr lang="en-US" dirty="0"/>
          </a:p>
          <a:p>
            <a:r>
              <a:rPr lang="en-US" dirty="0"/>
              <a:t>There is a more fundamental need for some identities to </a:t>
            </a:r>
            <a:r>
              <a:rPr lang="en-US" i="1" dirty="0"/>
              <a:t>be kept private.</a:t>
            </a:r>
            <a:r>
              <a:rPr lang="en-US" i="0" dirty="0"/>
              <a:t> People who write in areas of conflict under an assumed name could face dire consequences if their true identities were revealed – and in some cases, their friends and families as well.</a:t>
            </a:r>
            <a:endParaRPr lang="en-US" dirty="0"/>
          </a:p>
        </p:txBody>
      </p:sp>
      <p:sp>
        <p:nvSpPr>
          <p:cNvPr id="4" name="Slide Number Placeholder 3"/>
          <p:cNvSpPr>
            <a:spLocks noGrp="1"/>
          </p:cNvSpPr>
          <p:nvPr>
            <p:ph type="sldNum" sz="quarter" idx="5"/>
          </p:nvPr>
        </p:nvSpPr>
        <p:spPr/>
        <p:txBody>
          <a:bodyPr/>
          <a:lstStyle/>
          <a:p>
            <a:fld id="{299D7421-AD5D-46DA-91F4-10FFFF42BEC0}" type="slidenum">
              <a:rPr lang="en-US" smtClean="0"/>
              <a:t>9</a:t>
            </a:fld>
            <a:endParaRPr lang="en-US" dirty="0"/>
          </a:p>
        </p:txBody>
      </p:sp>
    </p:spTree>
    <p:extLst>
      <p:ext uri="{BB962C8B-B14F-4D97-AF65-F5344CB8AC3E}">
        <p14:creationId xmlns:p14="http://schemas.microsoft.com/office/powerpoint/2010/main" val="4214196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24B9CD7-19B8-B84F-A9E8-182DDEF56CC5}" type="datetime1">
              <a:rPr lang="en-US" smtClean="0"/>
              <a:pPr>
                <a:defRPr/>
              </a:pPr>
              <a:t>12/10/2019</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Integrating Researcher Identifiers into University and Library Systems </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D8E85A1-EB6C-44C5-A34F-7B0C654CFF3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nl-NL"/>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22E47D5-3BA5-41A9-8747-4B62F03CD844}" type="datetimeFigureOut">
              <a:rPr lang="nl-NL"/>
              <a:pPr>
                <a:defRPr/>
              </a:pPr>
              <a:t>10-12-2019</a:t>
            </a:fld>
            <a:endParaRPr lang="nl-N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nl-N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9D25F72-40AD-48F1-8DB0-BC552819FE03}" type="slidenum">
              <a:rPr lang="nl-NL"/>
              <a:pPr>
                <a:defRPr/>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2" hasCustomPrompt="1"/>
          </p:nvPr>
        </p:nvSpPr>
        <p:spPr>
          <a:xfrm>
            <a:off x="477838" y="1135919"/>
            <a:ext cx="8181975" cy="4475171"/>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9" name="Picture 9"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sp>
        <p:nvSpPr>
          <p:cNvPr id="19" name="Rectangle 18"/>
          <p:cNvSpPr/>
          <p:nvPr userDrawn="1"/>
        </p:nvSpPr>
        <p:spPr>
          <a:xfrm>
            <a:off x="927100" y="4827588"/>
            <a:ext cx="8216900" cy="6032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000" b="1" dirty="0">
                <a:solidFill>
                  <a:schemeClr val="bg1"/>
                </a:solidFill>
                <a:latin typeface="+mj-lt"/>
              </a:rPr>
              <a:t>Together we make breakthroughs</a:t>
            </a:r>
            <a:r>
              <a:rPr lang="en-US" sz="2000" b="1" baseline="0" dirty="0">
                <a:solidFill>
                  <a:schemeClr val="bg1"/>
                </a:solidFill>
                <a:latin typeface="+mj-lt"/>
              </a:rPr>
              <a:t> possible.</a:t>
            </a:r>
            <a:endParaRPr lang="en-US" sz="2000" b="1" dirty="0">
              <a:solidFill>
                <a:schemeClr val="bg1"/>
              </a:solidFill>
              <a:latin typeface="+mj-lt"/>
            </a:endParaRPr>
          </a:p>
        </p:txBody>
      </p:sp>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87" r:id="rId1"/>
    <p:sldLayoutId id="2147483652" r:id="rId2"/>
    <p:sldLayoutId id="2147483655" r:id="rId3"/>
    <p:sldLayoutId id="2147483653" r:id="rId4"/>
    <p:sldLayoutId id="2147483686" r:id="rId5"/>
    <p:sldLayoutId id="2147483658" r:id="rId6"/>
    <p:sldLayoutId id="2147483657" r:id="rId7"/>
    <p:sldLayoutId id="2147483656" r:id="rId8"/>
    <p:sldLayoutId id="2147483659"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OCLC-RESEARCH_H_MB.png"/>
          <p:cNvPicPr>
            <a:picLocks noChangeAspect="1"/>
          </p:cNvPicPr>
          <p:nvPr/>
        </p:nvPicPr>
        <p:blipFill>
          <a:blip r:embed="rId4"/>
          <a:stretch>
            <a:fillRect/>
          </a:stretch>
        </p:blipFill>
        <p:spPr>
          <a:xfrm>
            <a:off x="127005" y="6266066"/>
            <a:ext cx="1450118" cy="478016"/>
          </a:xfrm>
          <a:prstGeom prst="rect">
            <a:avLst/>
          </a:prstGeom>
        </p:spPr>
      </p:pic>
    </p:spTree>
    <p:extLst>
      <p:ext uri="{BB962C8B-B14F-4D97-AF65-F5344CB8AC3E}">
        <p14:creationId xmlns:p14="http://schemas.microsoft.com/office/powerpoint/2010/main" val="4118392680"/>
      </p:ext>
    </p:extLst>
  </p:cSld>
  <p:clrMap bg1="lt1" tx1="dk1" bg2="lt2" tx2="dk2" accent1="accent1" accent2="accent2" accent3="accent3" accent4="accent4" accent5="accent5" accent6="accent6" hlink="hlink" folHlink="folHlink"/>
  <p:sldLayoutIdLst>
    <p:sldLayoutId id="214748379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36303"/>
      </p:ext>
    </p:extLst>
  </p:cSld>
  <p:clrMap bg1="lt1" tx1="dk1" bg2="lt2" tx2="dk2" accent1="accent1" accent2="accent2" accent3="accent3" accent4="accent4" accent5="accent5" accent6="accent6" hlink="hlink" folHlink="folHlink"/>
  <p:sldLayoutIdLst>
    <p:sldLayoutId id="2147483799" r:id="rId1"/>
    <p:sldLayoutId id="214748379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orcid.org/0000-0001-5796-2727" TargetMode="External"/><Relationship Id="rId13" Type="http://schemas.openxmlformats.org/officeDocument/2006/relationships/hyperlink" Target="http://viaf.org/viaf/36099266/" TargetMode="External"/><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hyperlink" Target="http://uu.academia.edu/JeroenBosman" TargetMode="External"/><Relationship Id="rId21" Type="http://schemas.openxmlformats.org/officeDocument/2006/relationships/image" Target="../media/image32.png"/><Relationship Id="rId7" Type="http://schemas.openxmlformats.org/officeDocument/2006/relationships/hyperlink" Target="http://academic.research.microsoft.com/Author/51538592/jeroen-bosman" TargetMode="External"/><Relationship Id="rId12" Type="http://schemas.openxmlformats.org/officeDocument/2006/relationships/hyperlink" Target="http://www.slideshare.net/hierohiero" TargetMode="External"/><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hyperlink" Target="http://www.mendeley.com/profiles/jeroen-bosman/" TargetMode="External"/><Relationship Id="rId11" Type="http://schemas.openxmlformats.org/officeDocument/2006/relationships/hyperlink" Target="http://www.scopus.com/authid/detail.url?authorId=7003519484" TargetMode="External"/><Relationship Id="rId24" Type="http://schemas.openxmlformats.org/officeDocument/2006/relationships/image" Target="../media/image35.png"/><Relationship Id="rId5" Type="http://schemas.openxmlformats.org/officeDocument/2006/relationships/hyperlink" Target="http://www.isni.org/0000000028810209" TargetMode="External"/><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hyperlink" Target="http://www.researchgate.net/profile/Jeroen_Bosman/" TargetMode="External"/><Relationship Id="rId19" Type="http://schemas.openxmlformats.org/officeDocument/2006/relationships/image" Target="../media/image30.png"/><Relationship Id="rId4" Type="http://schemas.openxmlformats.org/officeDocument/2006/relationships/hyperlink" Target="http://scholar.google.com/citations?user=-IfPy3IAAAAJ&amp;hl=en" TargetMode="External"/><Relationship Id="rId9" Type="http://schemas.openxmlformats.org/officeDocument/2006/relationships/hyperlink" Target="http://www.researcherid.com/ProfileView.action?queryString=KG0UuZjN5WmCiHc/MC4oLVEKrQQu+pzQ8/9yrRrmi8Y=&amp;Init=Yes&amp;SrcApp=CR&amp;returnCode=ROUTER.Success&amp;SID=N27lOD6EgipnADLnAbK" TargetMode="External"/><Relationship Id="rId14" Type="http://schemas.openxmlformats.org/officeDocument/2006/relationships/hyperlink" Target="http://www.worldcat.org/wcidentities/lccn-n91-100619" TargetMode="External"/><Relationship Id="rId22" Type="http://schemas.openxmlformats.org/officeDocument/2006/relationships/image" Target="../media/image33.png"/><Relationship Id="rId27"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45.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7.png"/><Relationship Id="rId26" Type="http://schemas.microsoft.com/office/2007/relationships/hdphoto" Target="../media/hdphoto2.wdp"/><Relationship Id="rId39" Type="http://schemas.openxmlformats.org/officeDocument/2006/relationships/image" Target="../media/image93.png"/><Relationship Id="rId21" Type="http://schemas.openxmlformats.org/officeDocument/2006/relationships/image" Target="../media/image80.png"/><Relationship Id="rId34" Type="http://schemas.microsoft.com/office/2007/relationships/hdphoto" Target="../media/hdphoto3.wdp"/><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jpeg"/><Relationship Id="rId33" Type="http://schemas.openxmlformats.org/officeDocument/2006/relationships/image" Target="../media/image89.jpeg"/><Relationship Id="rId38" Type="http://schemas.openxmlformats.org/officeDocument/2006/relationships/image" Target="../media/image92.png"/><Relationship Id="rId2" Type="http://schemas.openxmlformats.org/officeDocument/2006/relationships/notesSlide" Target="../notesSlides/notesSlide18.xml"/><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7.png"/><Relationship Id="rId1" Type="http://schemas.openxmlformats.org/officeDocument/2006/relationships/slideLayout" Target="../slideLayouts/slideLayout11.xml"/><Relationship Id="rId6" Type="http://schemas.openxmlformats.org/officeDocument/2006/relationships/image" Target="../media/image65.jpeg"/><Relationship Id="rId11" Type="http://schemas.openxmlformats.org/officeDocument/2006/relationships/image" Target="../media/image70.png"/><Relationship Id="rId24" Type="http://schemas.openxmlformats.org/officeDocument/2006/relationships/image" Target="../media/image83.png"/><Relationship Id="rId32" Type="http://schemas.microsoft.com/office/2007/relationships/hdphoto" Target="../media/hdphoto1.wdp"/><Relationship Id="rId37" Type="http://schemas.openxmlformats.org/officeDocument/2006/relationships/image" Target="../media/image91.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6.jpeg"/><Relationship Id="rId36" Type="http://schemas.openxmlformats.org/officeDocument/2006/relationships/image" Target="../media/image90.pn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54.png"/><Relationship Id="rId4" Type="http://schemas.openxmlformats.org/officeDocument/2006/relationships/hyperlink" Target="http://www.bowker.com/" TargetMode="External"/><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hyperlink" Target="http://outgoing.typepad.com/.a/6a00d83459bf2269e201538f8013bf970b-pi" TargetMode="External"/><Relationship Id="rId8" Type="http://schemas.openxmlformats.org/officeDocument/2006/relationships/image" Target="../media/image67.wmf"/><Relationship Id="rId3"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downloads.alcts.ala.org/ce/20171206_NACO_Authority_Control_Identity_Management_Slides.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lod-cloud.net/" TargetMode="External"/><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8" Type="http://schemas.openxmlformats.org/officeDocument/2006/relationships/hyperlink" Target="https://space.wmflabs.org/2019/10/04/wikidata-wikibase-for-national-libraries-the-inaugural-meeting/" TargetMode="External"/><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hyperlink" Target="http://hangingtogether.org/?p=6775" TargetMode="External"/><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smithyok@oclc.org" TargetMode="External"/><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hyperlink" Target="oc.lc/linkeddataresearch" TargetMode="Externa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imsgbif.gbif.org/CMS/W_TR_EventDetail.php?image=Thumbnail&amp;recid=185"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hi.wikipedia.org/wiki/%E0%A4%A8%E0%A5%8B%E0%A4%86%E0%A4%AE_%E0%A4%9A%E0%A4%BE%E0%A4%AE%E0%A5%8D%E0%A4%B8%E0%A4%95%E0%A5%80" TargetMode="External"/><Relationship Id="rId13" Type="http://schemas.openxmlformats.org/officeDocument/2006/relationships/hyperlink" Target="http://kn.wikipedia.org/wiki/%E0%B2%A8%E0%B3%8B%E0%B2%85%E0%B2%AE%E0%B3%8D_%E0%B2%9A%E0%B2%BE%E0%B2%AE%E0%B3%8D%E0%B2%B8%E0%B3%8D%E0%B2%95%E0%B3%80" TargetMode="External"/><Relationship Id="rId18" Type="http://schemas.openxmlformats.org/officeDocument/2006/relationships/hyperlink" Target="http://zh.wikipedia.org/wiki/%E8%AF%BA%E5%A7%86%C2%B7%E4%B9%94%E5%A7%86%E6%96%AF%E5%9F%BA" TargetMode="External"/><Relationship Id="rId3" Type="http://schemas.openxmlformats.org/officeDocument/2006/relationships/image" Target="../media/image12.png"/><Relationship Id="rId7" Type="http://schemas.openxmlformats.org/officeDocument/2006/relationships/hyperlink" Target="http://gu.wikipedia.org/wiki/%E0%AA%A8%E0%AB%8B%E0%AA%86%E0%AA%AE_%E0%AA%9A%E0%AB%8B%E0%AA%AE%E0%AB%8D%E0%AA%B8%E0%AB%8D%E0%AA%95%E0%AB%80" TargetMode="External"/><Relationship Id="rId12" Type="http://schemas.openxmlformats.org/officeDocument/2006/relationships/hyperlink" Target="http://kk.wikipedia.org/wiki/%D0%9D%D0%BE%D0%B0%D0%BC_%D0%A7%D0%BE%D0%BC%D1%81%D0%BA%D0%B8" TargetMode="External"/><Relationship Id="rId17" Type="http://schemas.openxmlformats.org/officeDocument/2006/relationships/hyperlink" Target="http://ru.wikipedia.org/wiki/%D0%A5%D0%BE%D0%BC%D1%81%D0%BA%D0%B8%D0%B9,_%D0%9D%D0%BE%D0%B0%D0%BC" TargetMode="External"/><Relationship Id="rId2" Type="http://schemas.openxmlformats.org/officeDocument/2006/relationships/notesSlide" Target="../notesSlides/notesSlide6.xml"/><Relationship Id="rId16" Type="http://schemas.openxmlformats.org/officeDocument/2006/relationships/hyperlink" Target="http://pa.wikipedia.org/wiki/%E0%A8%A8%E0%A9%8C%E0%A8%AE_%E0%A8%9A%E0%A9%8C%E0%A8%AE%E0%A8%B8%E0%A8%95%E0%A9%80" TargetMode="External"/><Relationship Id="rId1" Type="http://schemas.openxmlformats.org/officeDocument/2006/relationships/slideLayout" Target="../slideLayouts/slideLayout5.xml"/><Relationship Id="rId6" Type="http://schemas.openxmlformats.org/officeDocument/2006/relationships/hyperlink" Target="http://bo.wikipedia.org/wiki/%E0%BD%93%E0%BD%98%E0%BC%8B%E0%BD%86%E0%BD%BC%E0%BD%98%E0%BC%8B%E0%BD%A6%E0%BD%B2%E0%BC%8B%E0%BD%80%E0%BD%BA%E0%BC%8D" TargetMode="External"/><Relationship Id="rId11" Type="http://schemas.openxmlformats.org/officeDocument/2006/relationships/hyperlink" Target="http://ka.wikipedia.org/wiki/%E1%83%9C%E1%83%9D%E1%83%90%E1%83%9B_%E1%83%A9%E1%83%9D%E1%83%9B%E1%83%A1%E1%83%99%E1%83%98" TargetMode="External"/><Relationship Id="rId5" Type="http://schemas.openxmlformats.org/officeDocument/2006/relationships/hyperlink" Target="http://bn.wikipedia.org/wiki/%E0%A6%A8%E0%A7%8B%E0%A6%AE_%E0%A6%9A%E0%A6%AE%E0%A7%8D%E2%80%8C%E0%A6%B8%E0%A7%8D%E0%A6%95%E0%A6%BF" TargetMode="External"/><Relationship Id="rId15" Type="http://schemas.openxmlformats.org/officeDocument/2006/relationships/hyperlink" Target="http://ml.wikipedia.org/wiki/%E0%B4%A8%E0%B5%8B%E0%B4%82_%E0%B4%9A%E0%B5%8B%E0%B4%82%E0%B4%B8%E0%B5%8D%E0%B4%95%E0%B4%BF" TargetMode="External"/><Relationship Id="rId10" Type="http://schemas.openxmlformats.org/officeDocument/2006/relationships/hyperlink" Target="http://ja.wikipedia.org/wiki/%E3%83%8E%E3%83%BC%E3%83%A0%E3%83%BB%E3%83%81%E3%83%A7%E3%83%A0%E3%82%B9%E3%82%AD%E3%83%BC" TargetMode="External"/><Relationship Id="rId4" Type="http://schemas.openxmlformats.org/officeDocument/2006/relationships/hyperlink" Target="http://el.wikipedia.org/wiki/%CE%9D%CF%8C%CE%B1%CE%BC_%CE%A4%CF%83%CF%8C%CE%BC%CF%83%CE%BA%CE%B9" TargetMode="External"/><Relationship Id="rId9" Type="http://schemas.openxmlformats.org/officeDocument/2006/relationships/hyperlink" Target="http://hy.wikipedia.org/wiki/%D5%86%D5%B8%D5%A1%D5%B4_%D5%89%D5%B8%D5%B4%D5%BD%D5%AF%D5%AB" TargetMode="External"/><Relationship Id="rId14" Type="http://schemas.openxmlformats.org/officeDocument/2006/relationships/hyperlink" Target="http://ko.wikipedia.org/wiki/%EB%85%B8%EC%97%84_%EC%B4%98%EC%8A%A4%ED%82%A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l="-9000" r="-9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56754" y="1686790"/>
            <a:ext cx="6267421" cy="815608"/>
          </a:xfrm>
        </p:spPr>
        <p:txBody>
          <a:bodyPr/>
          <a:lstStyle/>
          <a:p>
            <a:r>
              <a:rPr lang="en-US" dirty="0"/>
              <a:t>Authorities and Identifiers Mini-symposium, Barcelona, Spain</a:t>
            </a:r>
          </a:p>
          <a:p>
            <a:r>
              <a:rPr lang="en-US" dirty="0"/>
              <a:t>3 December 2019</a:t>
            </a:r>
          </a:p>
        </p:txBody>
      </p:sp>
      <p:sp>
        <p:nvSpPr>
          <p:cNvPr id="3" name="Text Placeholder 2"/>
          <p:cNvSpPr>
            <a:spLocks noGrp="1"/>
          </p:cNvSpPr>
          <p:nvPr>
            <p:ph type="body" sz="quarter" idx="16"/>
          </p:nvPr>
        </p:nvSpPr>
        <p:spPr>
          <a:xfrm>
            <a:off x="156754" y="2564157"/>
            <a:ext cx="8821783" cy="1815362"/>
          </a:xfrm>
          <a:solidFill>
            <a:schemeClr val="bg1"/>
          </a:solidFill>
        </p:spPr>
        <p:txBody>
          <a:bodyPr>
            <a:noAutofit/>
          </a:bodyPr>
          <a:lstStyle/>
          <a:p>
            <a:pPr algn="ctr"/>
            <a:r>
              <a:rPr lang="en-US" sz="3200" dirty="0">
                <a:solidFill>
                  <a:srgbClr val="1F497D"/>
                </a:solidFill>
                <a:latin typeface="+mj-lt"/>
                <a:sym typeface="Symbol"/>
              </a:rPr>
              <a:t>From Authorities to Identifiers—</a:t>
            </a:r>
          </a:p>
          <a:p>
            <a:pPr algn="ctr"/>
            <a:r>
              <a:rPr lang="en-US" sz="3200" dirty="0">
                <a:solidFill>
                  <a:srgbClr val="1F497D"/>
                </a:solidFill>
                <a:latin typeface="+mj-lt"/>
                <a:sym typeface="Symbol"/>
              </a:rPr>
              <a:t> Bridging the Silos</a:t>
            </a:r>
          </a:p>
          <a:p>
            <a:pPr algn="ctr"/>
            <a:endParaRPr lang="en-US" sz="3200" dirty="0">
              <a:solidFill>
                <a:srgbClr val="1F497D"/>
              </a:solidFill>
              <a:latin typeface="+mj-lt"/>
              <a:sym typeface="Symbol"/>
            </a:endParaRPr>
          </a:p>
          <a:p>
            <a:endParaRPr lang="en-US" sz="3200" dirty="0">
              <a:latin typeface="+mj-lt"/>
            </a:endParaRPr>
          </a:p>
        </p:txBody>
      </p:sp>
      <p:sp>
        <p:nvSpPr>
          <p:cNvPr id="4" name="Text Placeholder 3"/>
          <p:cNvSpPr>
            <a:spLocks noGrp="1"/>
          </p:cNvSpPr>
          <p:nvPr>
            <p:ph type="body" sz="quarter" idx="17"/>
          </p:nvPr>
        </p:nvSpPr>
        <p:spPr>
          <a:xfrm>
            <a:off x="557047" y="4712149"/>
            <a:ext cx="2993961" cy="769441"/>
          </a:xfrm>
        </p:spPr>
        <p:txBody>
          <a:bodyPr/>
          <a:lstStyle/>
          <a:p>
            <a:r>
              <a:rPr lang="en-US" dirty="0"/>
              <a:t>Karen Smith-Yoshimura</a:t>
            </a:r>
          </a:p>
          <a:p>
            <a:endParaRPr lang="en-US" dirty="0"/>
          </a:p>
        </p:txBody>
      </p:sp>
      <p:sp>
        <p:nvSpPr>
          <p:cNvPr id="5" name="Text Placeholder 4"/>
          <p:cNvSpPr>
            <a:spLocks noGrp="1"/>
          </p:cNvSpPr>
          <p:nvPr>
            <p:ph type="body" sz="quarter" idx="18"/>
          </p:nvPr>
        </p:nvSpPr>
        <p:spPr>
          <a:xfrm>
            <a:off x="557047" y="5096869"/>
            <a:ext cx="1693733" cy="307777"/>
          </a:xfrm>
        </p:spPr>
        <p:txBody>
          <a:bodyPr/>
          <a:lstStyle/>
          <a:p>
            <a:r>
              <a:rPr lang="en-US" dirty="0"/>
              <a:t>OCLC Research</a:t>
            </a:r>
          </a:p>
        </p:txBody>
      </p:sp>
    </p:spTree>
    <p:extLst>
      <p:ext uri="{BB962C8B-B14F-4D97-AF65-F5344CB8AC3E}">
        <p14:creationId xmlns:p14="http://schemas.microsoft.com/office/powerpoint/2010/main" val="19936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fontScale="90000"/>
          </a:bodyPr>
          <a:lstStyle/>
          <a:p>
            <a:r>
              <a:rPr lang="en-US" dirty="0">
                <a:solidFill>
                  <a:srgbClr val="236192"/>
                </a:solidFill>
                <a:latin typeface="Arial" panose="020B0604020202020204" pitchFamily="34" charset="0"/>
                <a:cs typeface="Arial" panose="020B0604020202020204" pitchFamily="34" charset="0"/>
              </a:rPr>
              <a:t>One researcher may have many profiles or identifiers…</a:t>
            </a:r>
          </a:p>
        </p:txBody>
      </p:sp>
      <p:sp>
        <p:nvSpPr>
          <p:cNvPr id="4" name="TextBox 3"/>
          <p:cNvSpPr txBox="1"/>
          <p:nvPr/>
        </p:nvSpPr>
        <p:spPr>
          <a:xfrm>
            <a:off x="914400" y="1447800"/>
            <a:ext cx="4482317" cy="461665"/>
          </a:xfrm>
          <a:prstGeom prst="rect">
            <a:avLst/>
          </a:prstGeom>
          <a:noFill/>
        </p:spPr>
        <p:txBody>
          <a:bodyPr wrap="none" rtlCol="0">
            <a:spAutoFit/>
          </a:bodyPr>
          <a:lstStyle/>
          <a:p>
            <a:r>
              <a:rPr lang="en-US" sz="2400" dirty="0">
                <a:latin typeface="Open Sans"/>
              </a:rPr>
              <a:t>(from an email signature block)</a:t>
            </a:r>
          </a:p>
        </p:txBody>
      </p:sp>
      <p:sp>
        <p:nvSpPr>
          <p:cNvPr id="1026" name="Rectangle 2"/>
          <p:cNvSpPr>
            <a:spLocks noChangeArrowheads="1"/>
          </p:cNvSpPr>
          <p:nvPr/>
        </p:nvSpPr>
        <p:spPr bwMode="auto">
          <a:xfrm>
            <a:off x="533400" y="2070929"/>
            <a:ext cx="828944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Profile</a:t>
            </a:r>
            <a:r>
              <a:rPr kumimoji="0" lang="en-US" sz="1600" b="0" i="0" u="none" strike="noStrike" cap="none" normalizeH="0" dirty="0">
                <a:ln>
                  <a:noFill/>
                </a:ln>
                <a:solidFill>
                  <a:srgbClr val="000080"/>
                </a:solidFill>
                <a:effectLst/>
                <a:latin typeface="Open Sans"/>
                <a:ea typeface="Calibri" pitchFamily="34" charset="0"/>
                <a:cs typeface="Times New Roman" pitchFamily="18" charset="0"/>
              </a:rPr>
              <a:t>s: </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hlinkClick r:id="rId3"/>
              </a:rPr>
              <a:t>Academia</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hlinkClick r:id="rId4"/>
              </a:rPr>
              <a:t>Google Scholar</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hlinkClick r:id="rId5"/>
              </a:rPr>
              <a:t>ISNI</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a:ln>
                  <a:noFill/>
                </a:ln>
                <a:solidFill>
                  <a:srgbClr val="000080"/>
                </a:solidFill>
                <a:effectLst/>
                <a:latin typeface="Open Sans"/>
                <a:ea typeface="Calibri" pitchFamily="34" charset="0"/>
                <a:cs typeface="Times New Roman" pitchFamily="18" charset="0"/>
                <a:hlinkClick r:id="rId6"/>
              </a:rPr>
              <a:t>Mendeley</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a:ln>
                  <a:noFill/>
                </a:ln>
                <a:solidFill>
                  <a:srgbClr val="000080"/>
                </a:solidFill>
                <a:effectLst/>
                <a:latin typeface="Open Sans"/>
                <a:ea typeface="Calibri" pitchFamily="34" charset="0"/>
                <a:cs typeface="Times New Roman" pitchFamily="18" charset="0"/>
                <a:hlinkClick r:id="rId7"/>
              </a:rPr>
              <a:t>MicrosoftAcademic</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hlinkClick r:id="rId8"/>
              </a:rPr>
              <a:t>ORCID</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a:ln>
                  <a:noFill/>
                </a:ln>
                <a:solidFill>
                  <a:srgbClr val="000080"/>
                </a:solidFill>
                <a:effectLst/>
                <a:latin typeface="Open Sans"/>
                <a:ea typeface="Calibri" pitchFamily="34" charset="0"/>
                <a:cs typeface="Times New Roman" pitchFamily="18" charset="0"/>
                <a:hlinkClick r:id="rId9"/>
              </a:rPr>
              <a:t>ResearcherID</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a:ln>
                  <a:noFill/>
                </a:ln>
                <a:solidFill>
                  <a:srgbClr val="000080"/>
                </a:solidFill>
                <a:effectLst/>
                <a:latin typeface="Open Sans"/>
                <a:ea typeface="Calibri" pitchFamily="34" charset="0"/>
                <a:cs typeface="Times New Roman" pitchFamily="18" charset="0"/>
                <a:hlinkClick r:id="rId10"/>
              </a:rPr>
              <a:t>ResearchGate</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hlinkClick r:id="rId11"/>
              </a:rPr>
              <a:t>Scopus</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a:ln>
                  <a:noFill/>
                </a:ln>
                <a:solidFill>
                  <a:srgbClr val="000080"/>
                </a:solidFill>
                <a:effectLst/>
                <a:latin typeface="Open Sans"/>
                <a:ea typeface="Calibri" pitchFamily="34" charset="0"/>
                <a:cs typeface="Times New Roman" pitchFamily="18" charset="0"/>
                <a:hlinkClick r:id="rId12"/>
              </a:rPr>
              <a:t>Slideshare</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hlinkClick r:id="rId13"/>
              </a:rPr>
              <a:t>VIAF</a:t>
            </a:r>
            <a:r>
              <a:rPr kumimoji="0" lang="en-US" sz="1600" b="0" i="0" u="none" strike="noStrike" cap="none" normalizeH="0" baseline="0" dirty="0">
                <a:ln>
                  <a:noFill/>
                </a:ln>
                <a:solidFill>
                  <a:srgbClr val="000080"/>
                </a:solidFill>
                <a:effectLst/>
                <a:latin typeface="Open Sans"/>
                <a:ea typeface="Calibri" pitchFamily="34" charset="0"/>
                <a:cs typeface="Times New Roman" pitchFamily="18" charset="0"/>
              </a:rPr>
              <a:t> /  </a:t>
            </a:r>
            <a:r>
              <a:rPr kumimoji="0" lang="en-US" sz="1600" b="0" i="0" u="none" strike="noStrike" cap="none" normalizeH="0" baseline="0" dirty="0" err="1">
                <a:ln>
                  <a:noFill/>
                </a:ln>
                <a:solidFill>
                  <a:srgbClr val="000080"/>
                </a:solidFill>
                <a:effectLst/>
                <a:latin typeface="Open Sans"/>
                <a:ea typeface="Calibri" pitchFamily="34" charset="0"/>
                <a:cs typeface="Times New Roman" pitchFamily="18" charset="0"/>
                <a:hlinkClick r:id="rId14"/>
              </a:rPr>
              <a:t>Worldcat</a:t>
            </a:r>
            <a:endParaRPr kumimoji="0" lang="en-US" sz="1600" b="0" i="0" u="none" strike="noStrike" cap="none" normalizeH="0" baseline="0" dirty="0">
              <a:ln>
                <a:noFill/>
              </a:ln>
              <a:solidFill>
                <a:schemeClr val="tx1"/>
              </a:solidFill>
              <a:effectLst/>
              <a:latin typeface="Open Sans"/>
              <a:cs typeface="Arial" pitchFamily="34" charset="0"/>
            </a:endParaRPr>
          </a:p>
        </p:txBody>
      </p:sp>
      <p:pic>
        <p:nvPicPr>
          <p:cNvPr id="1027" name="Picture 3"/>
          <p:cNvPicPr>
            <a:picLocks noChangeAspect="1" noChangeArrowheads="1"/>
          </p:cNvPicPr>
          <p:nvPr/>
        </p:nvPicPr>
        <p:blipFill>
          <a:blip r:embed="rId15" cstate="print"/>
          <a:srcRect/>
          <a:stretch>
            <a:fillRect/>
          </a:stretch>
        </p:blipFill>
        <p:spPr bwMode="auto">
          <a:xfrm>
            <a:off x="533400" y="2743200"/>
            <a:ext cx="2103437" cy="427037"/>
          </a:xfrm>
          <a:prstGeom prst="rect">
            <a:avLst/>
          </a:prstGeom>
          <a:noFill/>
          <a:ln w="9525">
            <a:noFill/>
            <a:miter lim="800000"/>
            <a:headEnd/>
            <a:tailEnd/>
          </a:ln>
        </p:spPr>
      </p:pic>
      <p:pic>
        <p:nvPicPr>
          <p:cNvPr id="1028" name="Picture 4"/>
          <p:cNvPicPr>
            <a:picLocks noChangeAspect="1" noChangeArrowheads="1"/>
          </p:cNvPicPr>
          <p:nvPr/>
        </p:nvPicPr>
        <p:blipFill>
          <a:blip r:embed="rId16" cstate="print"/>
          <a:srcRect/>
          <a:stretch>
            <a:fillRect/>
          </a:stretch>
        </p:blipFill>
        <p:spPr bwMode="auto">
          <a:xfrm>
            <a:off x="3124200" y="2667000"/>
            <a:ext cx="2378075" cy="1165225"/>
          </a:xfrm>
          <a:prstGeom prst="rect">
            <a:avLst/>
          </a:prstGeom>
          <a:noFill/>
          <a:ln w="9525">
            <a:noFill/>
            <a:miter lim="800000"/>
            <a:headEnd/>
            <a:tailEnd/>
          </a:ln>
        </p:spPr>
      </p:pic>
      <p:pic>
        <p:nvPicPr>
          <p:cNvPr id="1029" name="Picture 5"/>
          <p:cNvPicPr>
            <a:picLocks noChangeAspect="1" noChangeArrowheads="1"/>
          </p:cNvPicPr>
          <p:nvPr/>
        </p:nvPicPr>
        <p:blipFill>
          <a:blip r:embed="rId17" cstate="print"/>
          <a:srcRect/>
          <a:stretch>
            <a:fillRect/>
          </a:stretch>
        </p:blipFill>
        <p:spPr bwMode="auto">
          <a:xfrm>
            <a:off x="5989638" y="2800510"/>
            <a:ext cx="1806575" cy="647700"/>
          </a:xfrm>
          <a:prstGeom prst="rect">
            <a:avLst/>
          </a:prstGeom>
          <a:noFill/>
          <a:ln w="9525">
            <a:noFill/>
            <a:miter lim="800000"/>
            <a:headEnd/>
            <a:tailEnd/>
          </a:ln>
        </p:spPr>
      </p:pic>
      <p:pic>
        <p:nvPicPr>
          <p:cNvPr id="1030" name="Picture 6"/>
          <p:cNvPicPr>
            <a:picLocks noChangeAspect="1" noChangeArrowheads="1"/>
          </p:cNvPicPr>
          <p:nvPr/>
        </p:nvPicPr>
        <p:blipFill>
          <a:blip r:embed="rId18" cstate="print"/>
          <a:srcRect/>
          <a:stretch>
            <a:fillRect/>
          </a:stretch>
        </p:blipFill>
        <p:spPr bwMode="auto">
          <a:xfrm>
            <a:off x="381000" y="3962400"/>
            <a:ext cx="3338513" cy="631825"/>
          </a:xfrm>
          <a:prstGeom prst="rect">
            <a:avLst/>
          </a:prstGeom>
          <a:noFill/>
          <a:ln w="9525">
            <a:noFill/>
            <a:miter lim="800000"/>
            <a:headEnd/>
            <a:tailEnd/>
          </a:ln>
        </p:spPr>
      </p:pic>
      <p:pic>
        <p:nvPicPr>
          <p:cNvPr id="1031" name="Picture 7"/>
          <p:cNvPicPr>
            <a:picLocks noChangeAspect="1" noChangeArrowheads="1"/>
          </p:cNvPicPr>
          <p:nvPr/>
        </p:nvPicPr>
        <p:blipFill>
          <a:blip r:embed="rId19" cstate="print"/>
          <a:srcRect/>
          <a:stretch>
            <a:fillRect/>
          </a:stretch>
        </p:blipFill>
        <p:spPr bwMode="auto">
          <a:xfrm>
            <a:off x="4114800" y="3962400"/>
            <a:ext cx="1463675" cy="723900"/>
          </a:xfrm>
          <a:prstGeom prst="rect">
            <a:avLst/>
          </a:prstGeom>
          <a:noFill/>
          <a:ln w="9525">
            <a:noFill/>
            <a:miter lim="800000"/>
            <a:headEnd/>
            <a:tailEnd/>
          </a:ln>
        </p:spPr>
      </p:pic>
      <p:pic>
        <p:nvPicPr>
          <p:cNvPr id="1033" name="Picture 9"/>
          <p:cNvPicPr>
            <a:picLocks noChangeAspect="1" noChangeArrowheads="1"/>
          </p:cNvPicPr>
          <p:nvPr/>
        </p:nvPicPr>
        <p:blipFill>
          <a:blip r:embed="rId20" cstate="print"/>
          <a:srcRect/>
          <a:stretch>
            <a:fillRect/>
          </a:stretch>
        </p:blipFill>
        <p:spPr bwMode="auto">
          <a:xfrm>
            <a:off x="381000" y="4876800"/>
            <a:ext cx="1852613" cy="655637"/>
          </a:xfrm>
          <a:prstGeom prst="rect">
            <a:avLst/>
          </a:prstGeom>
          <a:noFill/>
          <a:ln w="9525">
            <a:noFill/>
            <a:miter lim="800000"/>
            <a:headEnd/>
            <a:tailEnd/>
          </a:ln>
        </p:spPr>
      </p:pic>
      <p:pic>
        <p:nvPicPr>
          <p:cNvPr id="1034" name="Picture 10"/>
          <p:cNvPicPr>
            <a:picLocks noChangeAspect="1" noChangeArrowheads="1"/>
          </p:cNvPicPr>
          <p:nvPr/>
        </p:nvPicPr>
        <p:blipFill>
          <a:blip r:embed="rId21" cstate="print"/>
          <a:srcRect/>
          <a:stretch>
            <a:fillRect/>
          </a:stretch>
        </p:blipFill>
        <p:spPr bwMode="auto">
          <a:xfrm>
            <a:off x="2590800" y="4953000"/>
            <a:ext cx="1897063" cy="441325"/>
          </a:xfrm>
          <a:prstGeom prst="rect">
            <a:avLst/>
          </a:prstGeom>
          <a:noFill/>
          <a:ln w="9525">
            <a:noFill/>
            <a:miter lim="800000"/>
            <a:headEnd/>
            <a:tailEnd/>
          </a:ln>
        </p:spPr>
      </p:pic>
      <p:pic>
        <p:nvPicPr>
          <p:cNvPr id="1035" name="Picture 11"/>
          <p:cNvPicPr>
            <a:picLocks noChangeAspect="1" noChangeArrowheads="1"/>
          </p:cNvPicPr>
          <p:nvPr/>
        </p:nvPicPr>
        <p:blipFill>
          <a:blip r:embed="rId22" cstate="print"/>
          <a:srcRect/>
          <a:stretch>
            <a:fillRect/>
          </a:stretch>
        </p:blipFill>
        <p:spPr bwMode="auto">
          <a:xfrm>
            <a:off x="4876800" y="4876800"/>
            <a:ext cx="1485900" cy="312737"/>
          </a:xfrm>
          <a:prstGeom prst="rect">
            <a:avLst/>
          </a:prstGeom>
          <a:noFill/>
          <a:ln w="9525">
            <a:noFill/>
            <a:miter lim="800000"/>
            <a:headEnd/>
            <a:tailEnd/>
          </a:ln>
        </p:spPr>
      </p:pic>
      <p:pic>
        <p:nvPicPr>
          <p:cNvPr id="1036" name="Picture 12"/>
          <p:cNvPicPr>
            <a:picLocks noChangeAspect="1" noChangeArrowheads="1"/>
          </p:cNvPicPr>
          <p:nvPr/>
        </p:nvPicPr>
        <p:blipFill>
          <a:blip r:embed="rId23" cstate="print"/>
          <a:srcRect/>
          <a:stretch>
            <a:fillRect/>
          </a:stretch>
        </p:blipFill>
        <p:spPr bwMode="auto">
          <a:xfrm>
            <a:off x="4800600" y="5181600"/>
            <a:ext cx="1393825" cy="296863"/>
          </a:xfrm>
          <a:prstGeom prst="rect">
            <a:avLst/>
          </a:prstGeom>
          <a:noFill/>
          <a:ln w="9525">
            <a:noFill/>
            <a:miter lim="800000"/>
            <a:headEnd/>
            <a:tailEnd/>
          </a:ln>
        </p:spPr>
      </p:pic>
      <p:pic>
        <p:nvPicPr>
          <p:cNvPr id="1037" name="Picture 13"/>
          <p:cNvPicPr>
            <a:picLocks noChangeAspect="1" noChangeArrowheads="1"/>
          </p:cNvPicPr>
          <p:nvPr/>
        </p:nvPicPr>
        <p:blipFill>
          <a:blip r:embed="rId24" cstate="print"/>
          <a:srcRect/>
          <a:stretch>
            <a:fillRect/>
          </a:stretch>
        </p:blipFill>
        <p:spPr bwMode="auto">
          <a:xfrm>
            <a:off x="6629400" y="4953000"/>
            <a:ext cx="1196975" cy="282575"/>
          </a:xfrm>
          <a:prstGeom prst="rect">
            <a:avLst/>
          </a:prstGeom>
          <a:noFill/>
          <a:ln w="9525">
            <a:noFill/>
            <a:miter lim="800000"/>
            <a:headEnd/>
            <a:tailEnd/>
          </a:ln>
        </p:spPr>
      </p:pic>
      <p:pic>
        <p:nvPicPr>
          <p:cNvPr id="1038" name="Picture 14"/>
          <p:cNvPicPr>
            <a:picLocks noChangeAspect="1" noChangeArrowheads="1"/>
          </p:cNvPicPr>
          <p:nvPr/>
        </p:nvPicPr>
        <p:blipFill>
          <a:blip r:embed="rId25" cstate="print"/>
          <a:srcRect/>
          <a:stretch>
            <a:fillRect/>
          </a:stretch>
        </p:blipFill>
        <p:spPr bwMode="auto">
          <a:xfrm>
            <a:off x="914400" y="5715000"/>
            <a:ext cx="2293937" cy="533400"/>
          </a:xfrm>
          <a:prstGeom prst="rect">
            <a:avLst/>
          </a:prstGeom>
          <a:noFill/>
          <a:ln w="9525">
            <a:noFill/>
            <a:miter lim="800000"/>
            <a:headEnd/>
            <a:tailEnd/>
          </a:ln>
        </p:spPr>
      </p:pic>
      <p:pic>
        <p:nvPicPr>
          <p:cNvPr id="1039" name="Picture 15"/>
          <p:cNvPicPr>
            <a:picLocks noChangeAspect="1" noChangeArrowheads="1"/>
          </p:cNvPicPr>
          <p:nvPr/>
        </p:nvPicPr>
        <p:blipFill>
          <a:blip r:embed="rId26" cstate="print"/>
          <a:srcRect/>
          <a:stretch>
            <a:fillRect/>
          </a:stretch>
        </p:blipFill>
        <p:spPr bwMode="auto">
          <a:xfrm>
            <a:off x="4343400" y="5715000"/>
            <a:ext cx="1973263" cy="677863"/>
          </a:xfrm>
          <a:prstGeom prst="rect">
            <a:avLst/>
          </a:prstGeom>
          <a:noFill/>
          <a:ln w="9525">
            <a:noFill/>
            <a:miter lim="800000"/>
            <a:headEnd/>
            <a:tailEnd/>
          </a:ln>
        </p:spPr>
      </p:pic>
      <p:pic>
        <p:nvPicPr>
          <p:cNvPr id="5" name="Picture 4">
            <a:extLst>
              <a:ext uri="{FF2B5EF4-FFF2-40B4-BE49-F238E27FC236}">
                <a16:creationId xmlns:a16="http://schemas.microsoft.com/office/drawing/2014/main" id="{0CFDC72F-5144-4B19-A321-F3D3FA99CF0D}"/>
              </a:ext>
            </a:extLst>
          </p:cNvPr>
          <p:cNvPicPr>
            <a:picLocks noChangeAspect="1"/>
          </p:cNvPicPr>
          <p:nvPr/>
        </p:nvPicPr>
        <p:blipFill>
          <a:blip r:embed="rId27"/>
          <a:stretch>
            <a:fillRect/>
          </a:stretch>
        </p:blipFill>
        <p:spPr>
          <a:xfrm>
            <a:off x="6054081" y="3899118"/>
            <a:ext cx="2235673" cy="715885"/>
          </a:xfrm>
          <a:prstGeom prst="rect">
            <a:avLst/>
          </a:prstGeom>
        </p:spPr>
      </p:pic>
    </p:spTree>
    <p:extLst>
      <p:ext uri="{BB962C8B-B14F-4D97-AF65-F5344CB8AC3E}">
        <p14:creationId xmlns:p14="http://schemas.microsoft.com/office/powerpoint/2010/main" val="6219548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text, map&#10;&#10;Description automatically generated">
            <a:extLst>
              <a:ext uri="{FF2B5EF4-FFF2-40B4-BE49-F238E27FC236}">
                <a16:creationId xmlns:a16="http://schemas.microsoft.com/office/drawing/2014/main" id="{A5CF6554-FFC6-43D8-955B-ECB14B0AA1C2}"/>
              </a:ext>
            </a:extLst>
          </p:cNvPr>
          <p:cNvPicPr>
            <a:picLocks noChangeAspect="1"/>
          </p:cNvPicPr>
          <p:nvPr/>
        </p:nvPicPr>
        <p:blipFill rotWithShape="1">
          <a:blip r:embed="rId3"/>
          <a:srcRect t="9519"/>
          <a:stretch/>
        </p:blipFill>
        <p:spPr>
          <a:xfrm>
            <a:off x="541503" y="1140311"/>
            <a:ext cx="8060993" cy="5022358"/>
          </a:xfrm>
          <a:prstGeom prst="rect">
            <a:avLst/>
          </a:prstGeom>
        </p:spPr>
      </p:pic>
      <p:sp>
        <p:nvSpPr>
          <p:cNvPr id="4" name="Rectangle 3">
            <a:extLst>
              <a:ext uri="{FF2B5EF4-FFF2-40B4-BE49-F238E27FC236}">
                <a16:creationId xmlns:a16="http://schemas.microsoft.com/office/drawing/2014/main" id="{04C950B4-81E3-4C65-B736-E95C2F1A9CED}"/>
              </a:ext>
            </a:extLst>
          </p:cNvPr>
          <p:cNvSpPr/>
          <p:nvPr/>
        </p:nvSpPr>
        <p:spPr>
          <a:xfrm>
            <a:off x="7145064" y="1745467"/>
            <a:ext cx="1457432" cy="620390"/>
          </a:xfrm>
          <a:prstGeom prst="rect">
            <a:avLst/>
          </a:prstGeom>
          <a:noFill/>
          <a:ln w="793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A7606DD9-0799-4BBA-978D-CD0C73CDAECD}"/>
              </a:ext>
            </a:extLst>
          </p:cNvPr>
          <p:cNvSpPr txBox="1"/>
          <p:nvPr/>
        </p:nvSpPr>
        <p:spPr>
          <a:xfrm>
            <a:off x="204396" y="261610"/>
            <a:ext cx="58844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8553"/>
                </a:solidFill>
                <a:effectLst/>
                <a:uLnTx/>
                <a:uFillTx/>
                <a:latin typeface="Arial"/>
                <a:ea typeface="+mn-ea"/>
                <a:cs typeface="+mn-cs"/>
              </a:rPr>
              <a:t>Institutional Collaborators</a:t>
            </a:r>
          </a:p>
        </p:txBody>
      </p:sp>
      <p:sp>
        <p:nvSpPr>
          <p:cNvPr id="6" name="TextBox 5">
            <a:extLst>
              <a:ext uri="{FF2B5EF4-FFF2-40B4-BE49-F238E27FC236}">
                <a16:creationId xmlns:a16="http://schemas.microsoft.com/office/drawing/2014/main" id="{01FD4AA3-5038-49C5-A557-246D0626CE01}"/>
              </a:ext>
            </a:extLst>
          </p:cNvPr>
          <p:cNvSpPr txBox="1"/>
          <p:nvPr/>
        </p:nvSpPr>
        <p:spPr>
          <a:xfrm>
            <a:off x="204396" y="6256539"/>
            <a:ext cx="26141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a:ea typeface="+mn-ea"/>
                <a:cs typeface="+mn-cs"/>
              </a:rPr>
              <a:t>(Bryant et al., 2017)</a:t>
            </a:r>
          </a:p>
        </p:txBody>
      </p:sp>
    </p:spTree>
    <p:extLst>
      <p:ext uri="{BB962C8B-B14F-4D97-AF65-F5344CB8AC3E}">
        <p14:creationId xmlns:p14="http://schemas.microsoft.com/office/powerpoint/2010/main" val="331157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40259A-2676-4581-B4B9-3DD2E397E4C4}"/>
              </a:ext>
            </a:extLst>
          </p:cNvPr>
          <p:cNvPicPr>
            <a:picLocks noChangeAspect="1"/>
          </p:cNvPicPr>
          <p:nvPr/>
        </p:nvPicPr>
        <p:blipFill>
          <a:blip r:embed="rId3"/>
          <a:stretch>
            <a:fillRect/>
          </a:stretch>
        </p:blipFill>
        <p:spPr>
          <a:xfrm>
            <a:off x="133942" y="210948"/>
            <a:ext cx="3843556" cy="3218052"/>
          </a:xfrm>
          <a:prstGeom prst="rect">
            <a:avLst/>
          </a:prstGeom>
        </p:spPr>
      </p:pic>
      <p:pic>
        <p:nvPicPr>
          <p:cNvPr id="3" name="Picture 2">
            <a:extLst>
              <a:ext uri="{FF2B5EF4-FFF2-40B4-BE49-F238E27FC236}">
                <a16:creationId xmlns:a16="http://schemas.microsoft.com/office/drawing/2014/main" id="{11B7C4A6-F764-4772-BB8C-70F0F43E0C96}"/>
              </a:ext>
            </a:extLst>
          </p:cNvPr>
          <p:cNvPicPr>
            <a:picLocks noChangeAspect="1"/>
          </p:cNvPicPr>
          <p:nvPr/>
        </p:nvPicPr>
        <p:blipFill>
          <a:blip r:embed="rId4"/>
          <a:stretch>
            <a:fillRect/>
          </a:stretch>
        </p:blipFill>
        <p:spPr>
          <a:xfrm>
            <a:off x="0" y="3332335"/>
            <a:ext cx="9144000" cy="2936530"/>
          </a:xfrm>
          <a:prstGeom prst="rect">
            <a:avLst/>
          </a:prstGeom>
        </p:spPr>
      </p:pic>
      <p:pic>
        <p:nvPicPr>
          <p:cNvPr id="4" name="Picture 3">
            <a:extLst>
              <a:ext uri="{FF2B5EF4-FFF2-40B4-BE49-F238E27FC236}">
                <a16:creationId xmlns:a16="http://schemas.microsoft.com/office/drawing/2014/main" id="{9BB8AC8D-8065-4DC6-B424-407C383A2A3E}"/>
              </a:ext>
            </a:extLst>
          </p:cNvPr>
          <p:cNvPicPr>
            <a:picLocks noChangeAspect="1"/>
          </p:cNvPicPr>
          <p:nvPr/>
        </p:nvPicPr>
        <p:blipFill>
          <a:blip r:embed="rId5"/>
          <a:stretch>
            <a:fillRect/>
          </a:stretch>
        </p:blipFill>
        <p:spPr>
          <a:xfrm>
            <a:off x="4298204" y="234504"/>
            <a:ext cx="4711854" cy="3197477"/>
          </a:xfrm>
          <a:prstGeom prst="rect">
            <a:avLst/>
          </a:prstGeom>
        </p:spPr>
      </p:pic>
    </p:spTree>
    <p:extLst>
      <p:ext uri="{BB962C8B-B14F-4D97-AF65-F5344CB8AC3E}">
        <p14:creationId xmlns:p14="http://schemas.microsoft.com/office/powerpoint/2010/main" val="336275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ADB232-5787-45BF-85E5-4E075E753912}"/>
              </a:ext>
            </a:extLst>
          </p:cNvPr>
          <p:cNvPicPr>
            <a:picLocks noChangeAspect="1"/>
          </p:cNvPicPr>
          <p:nvPr/>
        </p:nvPicPr>
        <p:blipFill>
          <a:blip r:embed="rId3"/>
          <a:stretch>
            <a:fillRect/>
          </a:stretch>
        </p:blipFill>
        <p:spPr>
          <a:xfrm>
            <a:off x="75811" y="0"/>
            <a:ext cx="7511228" cy="5380339"/>
          </a:xfrm>
          <a:prstGeom prst="rect">
            <a:avLst/>
          </a:prstGeom>
        </p:spPr>
      </p:pic>
      <p:pic>
        <p:nvPicPr>
          <p:cNvPr id="3" name="Picture 2">
            <a:extLst>
              <a:ext uri="{FF2B5EF4-FFF2-40B4-BE49-F238E27FC236}">
                <a16:creationId xmlns:a16="http://schemas.microsoft.com/office/drawing/2014/main" id="{76FBD2BA-8928-4183-A18F-4B9B728574B1}"/>
              </a:ext>
            </a:extLst>
          </p:cNvPr>
          <p:cNvPicPr>
            <a:picLocks noChangeAspect="1"/>
          </p:cNvPicPr>
          <p:nvPr/>
        </p:nvPicPr>
        <p:blipFill>
          <a:blip r:embed="rId4"/>
          <a:stretch>
            <a:fillRect/>
          </a:stretch>
        </p:blipFill>
        <p:spPr>
          <a:xfrm>
            <a:off x="4572000" y="4328583"/>
            <a:ext cx="4496189" cy="1874911"/>
          </a:xfrm>
          <a:prstGeom prst="rect">
            <a:avLst/>
          </a:prstGeom>
        </p:spPr>
      </p:pic>
    </p:spTree>
    <p:extLst>
      <p:ext uri="{BB962C8B-B14F-4D97-AF65-F5344CB8AC3E}">
        <p14:creationId xmlns:p14="http://schemas.microsoft.com/office/powerpoint/2010/main" val="22610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0B3FD-5C56-4E83-A784-10C85AFF20C1}"/>
              </a:ext>
            </a:extLst>
          </p:cNvPr>
          <p:cNvSpPr txBox="1"/>
          <p:nvPr/>
        </p:nvSpPr>
        <p:spPr>
          <a:xfrm>
            <a:off x="251208" y="331596"/>
            <a:ext cx="7520200" cy="707886"/>
          </a:xfrm>
          <a:prstGeom prst="rect">
            <a:avLst/>
          </a:prstGeom>
          <a:noFill/>
        </p:spPr>
        <p:txBody>
          <a:bodyPr wrap="none" rtlCol="0">
            <a:spAutoFit/>
          </a:bodyPr>
          <a:lstStyle/>
          <a:p>
            <a:r>
              <a:rPr lang="en-US" sz="4000" b="1" dirty="0">
                <a:solidFill>
                  <a:srgbClr val="236192"/>
                </a:solidFill>
                <a:latin typeface="+mj-lt"/>
              </a:rPr>
              <a:t>From Authorities to Identifiers</a:t>
            </a:r>
          </a:p>
        </p:txBody>
      </p:sp>
      <p:pic>
        <p:nvPicPr>
          <p:cNvPr id="4" name="Picture 3">
            <a:extLst>
              <a:ext uri="{FF2B5EF4-FFF2-40B4-BE49-F238E27FC236}">
                <a16:creationId xmlns:a16="http://schemas.microsoft.com/office/drawing/2014/main" id="{BC9A66DA-FFE6-49C0-854F-4B65F2876144}"/>
              </a:ext>
            </a:extLst>
          </p:cNvPr>
          <p:cNvPicPr>
            <a:picLocks noChangeAspect="1"/>
          </p:cNvPicPr>
          <p:nvPr/>
        </p:nvPicPr>
        <p:blipFill>
          <a:blip r:embed="rId3"/>
          <a:stretch>
            <a:fillRect/>
          </a:stretch>
        </p:blipFill>
        <p:spPr>
          <a:xfrm>
            <a:off x="251208" y="1181401"/>
            <a:ext cx="2781541" cy="777307"/>
          </a:xfrm>
          <a:prstGeom prst="rect">
            <a:avLst/>
          </a:prstGeom>
        </p:spPr>
      </p:pic>
      <p:pic>
        <p:nvPicPr>
          <p:cNvPr id="6" name="Picture 5">
            <a:extLst>
              <a:ext uri="{FF2B5EF4-FFF2-40B4-BE49-F238E27FC236}">
                <a16:creationId xmlns:a16="http://schemas.microsoft.com/office/drawing/2014/main" id="{FE93BA20-F609-4E48-A7AD-453064784D72}"/>
              </a:ext>
            </a:extLst>
          </p:cNvPr>
          <p:cNvPicPr>
            <a:picLocks noChangeAspect="1"/>
          </p:cNvPicPr>
          <p:nvPr/>
        </p:nvPicPr>
        <p:blipFill>
          <a:blip r:embed="rId4"/>
          <a:stretch>
            <a:fillRect/>
          </a:stretch>
        </p:blipFill>
        <p:spPr>
          <a:xfrm>
            <a:off x="0" y="2233193"/>
            <a:ext cx="9144000" cy="2391613"/>
          </a:xfrm>
          <a:prstGeom prst="rect">
            <a:avLst/>
          </a:prstGeom>
        </p:spPr>
      </p:pic>
      <p:pic>
        <p:nvPicPr>
          <p:cNvPr id="7" name="Picture 6">
            <a:extLst>
              <a:ext uri="{FF2B5EF4-FFF2-40B4-BE49-F238E27FC236}">
                <a16:creationId xmlns:a16="http://schemas.microsoft.com/office/drawing/2014/main" id="{C172F4C6-0953-458A-8942-70904337BE67}"/>
              </a:ext>
            </a:extLst>
          </p:cNvPr>
          <p:cNvPicPr>
            <a:picLocks noChangeAspect="1"/>
          </p:cNvPicPr>
          <p:nvPr/>
        </p:nvPicPr>
        <p:blipFill>
          <a:blip r:embed="rId5"/>
          <a:stretch>
            <a:fillRect/>
          </a:stretch>
        </p:blipFill>
        <p:spPr>
          <a:xfrm>
            <a:off x="5233123" y="3116231"/>
            <a:ext cx="2821168" cy="2702286"/>
          </a:xfrm>
          <a:prstGeom prst="rect">
            <a:avLst/>
          </a:prstGeom>
        </p:spPr>
      </p:pic>
      <p:sp>
        <p:nvSpPr>
          <p:cNvPr id="3" name="Oval 2">
            <a:extLst>
              <a:ext uri="{FF2B5EF4-FFF2-40B4-BE49-F238E27FC236}">
                <a16:creationId xmlns:a16="http://schemas.microsoft.com/office/drawing/2014/main" id="{9C60A23E-CEF6-4786-8010-2BC36113EBC2}"/>
              </a:ext>
            </a:extLst>
          </p:cNvPr>
          <p:cNvSpPr/>
          <p:nvPr/>
        </p:nvSpPr>
        <p:spPr>
          <a:xfrm>
            <a:off x="3676650" y="2371725"/>
            <a:ext cx="266700" cy="32385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C2E8F3-28A5-4DDA-8614-2736E3777F47}"/>
              </a:ext>
            </a:extLst>
          </p:cNvPr>
          <p:cNvSpPr/>
          <p:nvPr/>
        </p:nvSpPr>
        <p:spPr>
          <a:xfrm>
            <a:off x="8553450" y="2362200"/>
            <a:ext cx="266700" cy="32385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25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E6F9B-7F73-479D-9E40-7CC1C9497514}"/>
              </a:ext>
            </a:extLst>
          </p:cNvPr>
          <p:cNvPicPr>
            <a:picLocks noChangeAspect="1"/>
          </p:cNvPicPr>
          <p:nvPr/>
        </p:nvPicPr>
        <p:blipFill>
          <a:blip r:embed="rId3"/>
          <a:stretch>
            <a:fillRect/>
          </a:stretch>
        </p:blipFill>
        <p:spPr>
          <a:xfrm>
            <a:off x="0" y="1043354"/>
            <a:ext cx="1828800" cy="4940662"/>
          </a:xfrm>
          <a:prstGeom prst="rect">
            <a:avLst/>
          </a:prstGeom>
        </p:spPr>
      </p:pic>
      <p:pic>
        <p:nvPicPr>
          <p:cNvPr id="5" name="Picture 4">
            <a:extLst>
              <a:ext uri="{FF2B5EF4-FFF2-40B4-BE49-F238E27FC236}">
                <a16:creationId xmlns:a16="http://schemas.microsoft.com/office/drawing/2014/main" id="{EDB3B309-82F9-4D72-80CE-CEC8AA27DD3A}"/>
              </a:ext>
            </a:extLst>
          </p:cNvPr>
          <p:cNvPicPr>
            <a:picLocks noChangeAspect="1"/>
          </p:cNvPicPr>
          <p:nvPr/>
        </p:nvPicPr>
        <p:blipFill>
          <a:blip r:embed="rId4"/>
          <a:stretch>
            <a:fillRect/>
          </a:stretch>
        </p:blipFill>
        <p:spPr>
          <a:xfrm>
            <a:off x="1828800" y="1106658"/>
            <a:ext cx="1828800" cy="4761913"/>
          </a:xfrm>
          <a:prstGeom prst="rect">
            <a:avLst/>
          </a:prstGeom>
        </p:spPr>
      </p:pic>
      <p:sp>
        <p:nvSpPr>
          <p:cNvPr id="6" name="TextBox 5">
            <a:extLst>
              <a:ext uri="{FF2B5EF4-FFF2-40B4-BE49-F238E27FC236}">
                <a16:creationId xmlns:a16="http://schemas.microsoft.com/office/drawing/2014/main" id="{8FE5887F-24A4-4705-BB25-1DB08D81BB32}"/>
              </a:ext>
            </a:extLst>
          </p:cNvPr>
          <p:cNvSpPr txBox="1"/>
          <p:nvPr/>
        </p:nvSpPr>
        <p:spPr>
          <a:xfrm>
            <a:off x="110531" y="57654"/>
            <a:ext cx="6111288" cy="707886"/>
          </a:xfrm>
          <a:prstGeom prst="rect">
            <a:avLst/>
          </a:prstGeom>
          <a:noFill/>
        </p:spPr>
        <p:txBody>
          <a:bodyPr wrap="none" rtlCol="0">
            <a:spAutoFit/>
          </a:bodyPr>
          <a:lstStyle/>
          <a:p>
            <a:r>
              <a:rPr lang="en-US" sz="4000" b="1" dirty="0">
                <a:solidFill>
                  <a:srgbClr val="236192"/>
                </a:solidFill>
                <a:latin typeface="+mj-lt"/>
              </a:rPr>
              <a:t>Same Wikidata Identifier</a:t>
            </a:r>
          </a:p>
        </p:txBody>
      </p:sp>
      <p:pic>
        <p:nvPicPr>
          <p:cNvPr id="7" name="Picture 6">
            <a:extLst>
              <a:ext uri="{FF2B5EF4-FFF2-40B4-BE49-F238E27FC236}">
                <a16:creationId xmlns:a16="http://schemas.microsoft.com/office/drawing/2014/main" id="{A7CF50C8-2735-41C4-A51D-A671ACE0984B}"/>
              </a:ext>
            </a:extLst>
          </p:cNvPr>
          <p:cNvPicPr>
            <a:picLocks noChangeAspect="1"/>
          </p:cNvPicPr>
          <p:nvPr/>
        </p:nvPicPr>
        <p:blipFill>
          <a:blip r:embed="rId5"/>
          <a:stretch>
            <a:fillRect/>
          </a:stretch>
        </p:blipFill>
        <p:spPr>
          <a:xfrm>
            <a:off x="3657600" y="1169894"/>
            <a:ext cx="1828800" cy="4518211"/>
          </a:xfrm>
          <a:prstGeom prst="rect">
            <a:avLst/>
          </a:prstGeom>
        </p:spPr>
      </p:pic>
      <p:pic>
        <p:nvPicPr>
          <p:cNvPr id="8" name="Picture 7">
            <a:extLst>
              <a:ext uri="{FF2B5EF4-FFF2-40B4-BE49-F238E27FC236}">
                <a16:creationId xmlns:a16="http://schemas.microsoft.com/office/drawing/2014/main" id="{51352FAC-27F5-47B6-B9A7-281ABAC2533F}"/>
              </a:ext>
            </a:extLst>
          </p:cNvPr>
          <p:cNvPicPr>
            <a:picLocks noChangeAspect="1"/>
          </p:cNvPicPr>
          <p:nvPr/>
        </p:nvPicPr>
        <p:blipFill>
          <a:blip r:embed="rId6"/>
          <a:stretch>
            <a:fillRect/>
          </a:stretch>
        </p:blipFill>
        <p:spPr>
          <a:xfrm>
            <a:off x="5486400" y="1106658"/>
            <a:ext cx="1828800" cy="4888522"/>
          </a:xfrm>
          <a:prstGeom prst="rect">
            <a:avLst/>
          </a:prstGeom>
        </p:spPr>
      </p:pic>
      <p:pic>
        <p:nvPicPr>
          <p:cNvPr id="9" name="Picture 8">
            <a:extLst>
              <a:ext uri="{FF2B5EF4-FFF2-40B4-BE49-F238E27FC236}">
                <a16:creationId xmlns:a16="http://schemas.microsoft.com/office/drawing/2014/main" id="{C47BCC1B-EB2E-4141-963E-4D3ABF928D85}"/>
              </a:ext>
            </a:extLst>
          </p:cNvPr>
          <p:cNvPicPr>
            <a:picLocks noChangeAspect="1"/>
          </p:cNvPicPr>
          <p:nvPr/>
        </p:nvPicPr>
        <p:blipFill>
          <a:blip r:embed="rId7"/>
          <a:stretch>
            <a:fillRect/>
          </a:stretch>
        </p:blipFill>
        <p:spPr>
          <a:xfrm>
            <a:off x="7315200" y="1169894"/>
            <a:ext cx="1828800" cy="4974336"/>
          </a:xfrm>
          <a:prstGeom prst="rect">
            <a:avLst/>
          </a:prstGeom>
        </p:spPr>
      </p:pic>
    </p:spTree>
    <p:extLst>
      <p:ext uri="{BB962C8B-B14F-4D97-AF65-F5344CB8AC3E}">
        <p14:creationId xmlns:p14="http://schemas.microsoft.com/office/powerpoint/2010/main" val="1799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5877EF-926B-4886-B4AF-52110218CD88}"/>
              </a:ext>
            </a:extLst>
          </p:cNvPr>
          <p:cNvSpPr/>
          <p:nvPr/>
        </p:nvSpPr>
        <p:spPr>
          <a:xfrm>
            <a:off x="262879" y="272534"/>
            <a:ext cx="8128572" cy="1569660"/>
          </a:xfrm>
          <a:prstGeom prst="rect">
            <a:avLst/>
          </a:prstGeom>
        </p:spPr>
        <p:txBody>
          <a:bodyPr wrap="none">
            <a:spAutoFit/>
          </a:bodyPr>
          <a:lstStyle/>
          <a:p>
            <a:r>
              <a:rPr lang="en-US" sz="4800" b="1" dirty="0">
                <a:solidFill>
                  <a:srgbClr val="236192"/>
                </a:solidFill>
              </a:rPr>
              <a:t>Wikidata entry also links to</a:t>
            </a:r>
          </a:p>
          <a:p>
            <a:r>
              <a:rPr lang="en-US" sz="4800" b="1" dirty="0">
                <a:solidFill>
                  <a:srgbClr val="236192"/>
                </a:solidFill>
              </a:rPr>
              <a:t>other identifiers like…</a:t>
            </a:r>
            <a:endParaRPr lang="en-US" sz="4800" dirty="0"/>
          </a:p>
        </p:txBody>
      </p:sp>
      <p:sp>
        <p:nvSpPr>
          <p:cNvPr id="3" name="TextBox 2">
            <a:extLst>
              <a:ext uri="{FF2B5EF4-FFF2-40B4-BE49-F238E27FC236}">
                <a16:creationId xmlns:a16="http://schemas.microsoft.com/office/drawing/2014/main" id="{C21C7EA9-AE52-416B-9CF6-FEA28ABD9FF7}"/>
              </a:ext>
            </a:extLst>
          </p:cNvPr>
          <p:cNvSpPr txBox="1"/>
          <p:nvPr/>
        </p:nvSpPr>
        <p:spPr>
          <a:xfrm>
            <a:off x="262879" y="3031093"/>
            <a:ext cx="4993675" cy="369332"/>
          </a:xfrm>
          <a:prstGeom prst="rect">
            <a:avLst/>
          </a:prstGeom>
          <a:noFill/>
        </p:spPr>
        <p:txBody>
          <a:bodyPr wrap="none" rtlCol="0">
            <a:spAutoFit/>
          </a:bodyPr>
          <a:lstStyle/>
          <a:p>
            <a:r>
              <a:rPr lang="es-ES" dirty="0"/>
              <a:t>identificador del Diccionario Biográfico Español</a:t>
            </a:r>
            <a:endParaRPr lang="en-US" dirty="0"/>
          </a:p>
        </p:txBody>
      </p:sp>
      <p:pic>
        <p:nvPicPr>
          <p:cNvPr id="4" name="Picture 3">
            <a:extLst>
              <a:ext uri="{FF2B5EF4-FFF2-40B4-BE49-F238E27FC236}">
                <a16:creationId xmlns:a16="http://schemas.microsoft.com/office/drawing/2014/main" id="{41ABF4B6-2FB6-4DAF-8451-7469F73E725C}"/>
              </a:ext>
            </a:extLst>
          </p:cNvPr>
          <p:cNvPicPr>
            <a:picLocks noChangeAspect="1"/>
          </p:cNvPicPr>
          <p:nvPr/>
        </p:nvPicPr>
        <p:blipFill>
          <a:blip r:embed="rId3"/>
          <a:stretch>
            <a:fillRect/>
          </a:stretch>
        </p:blipFill>
        <p:spPr>
          <a:xfrm>
            <a:off x="373016" y="2097371"/>
            <a:ext cx="4198984" cy="777307"/>
          </a:xfrm>
          <a:prstGeom prst="rect">
            <a:avLst/>
          </a:prstGeom>
        </p:spPr>
      </p:pic>
      <p:pic>
        <p:nvPicPr>
          <p:cNvPr id="5" name="Picture 4">
            <a:extLst>
              <a:ext uri="{FF2B5EF4-FFF2-40B4-BE49-F238E27FC236}">
                <a16:creationId xmlns:a16="http://schemas.microsoft.com/office/drawing/2014/main" id="{8C157BD4-B79E-4FC2-A44F-E28C1446B2EE}"/>
              </a:ext>
            </a:extLst>
          </p:cNvPr>
          <p:cNvPicPr>
            <a:picLocks noChangeAspect="1"/>
          </p:cNvPicPr>
          <p:nvPr/>
        </p:nvPicPr>
        <p:blipFill>
          <a:blip r:embed="rId4"/>
          <a:stretch>
            <a:fillRect/>
          </a:stretch>
        </p:blipFill>
        <p:spPr>
          <a:xfrm>
            <a:off x="5470908" y="2097371"/>
            <a:ext cx="2781541" cy="777307"/>
          </a:xfrm>
          <a:prstGeom prst="rect">
            <a:avLst/>
          </a:prstGeom>
        </p:spPr>
      </p:pic>
      <p:pic>
        <p:nvPicPr>
          <p:cNvPr id="6" name="Picture 29" descr="logo">
            <a:extLst>
              <a:ext uri="{FF2B5EF4-FFF2-40B4-BE49-F238E27FC236}">
                <a16:creationId xmlns:a16="http://schemas.microsoft.com/office/drawing/2014/main" id="{CAA705C6-C270-42B0-AC19-1282D208F5B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Lst>
          </a:blip>
          <a:srcRect/>
          <a:stretch>
            <a:fillRect/>
          </a:stretch>
        </p:blipFill>
        <p:spPr>
          <a:xfrm>
            <a:off x="416059" y="3672409"/>
            <a:ext cx="2343657" cy="864096"/>
          </a:xfrm>
          <a:prstGeom prst="rect">
            <a:avLst/>
          </a:prstGeom>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A3F4EEA-E01C-438D-AF99-B72A2E3CD93A}"/>
              </a:ext>
            </a:extLst>
          </p:cNvPr>
          <p:cNvPicPr>
            <a:picLocks noChangeAspect="1"/>
          </p:cNvPicPr>
          <p:nvPr/>
        </p:nvPicPr>
        <p:blipFill>
          <a:blip r:embed="rId7"/>
          <a:stretch>
            <a:fillRect/>
          </a:stretch>
        </p:blipFill>
        <p:spPr>
          <a:xfrm>
            <a:off x="6073487" y="3625152"/>
            <a:ext cx="2133785" cy="716342"/>
          </a:xfrm>
          <a:prstGeom prst="rect">
            <a:avLst/>
          </a:prstGeom>
        </p:spPr>
      </p:pic>
      <p:pic>
        <p:nvPicPr>
          <p:cNvPr id="8" name="Picture 7">
            <a:extLst>
              <a:ext uri="{FF2B5EF4-FFF2-40B4-BE49-F238E27FC236}">
                <a16:creationId xmlns:a16="http://schemas.microsoft.com/office/drawing/2014/main" id="{6BAE6BA6-DC93-4CB7-9A3C-8688D6D3C09C}"/>
              </a:ext>
            </a:extLst>
          </p:cNvPr>
          <p:cNvPicPr>
            <a:picLocks noChangeAspect="1"/>
          </p:cNvPicPr>
          <p:nvPr/>
        </p:nvPicPr>
        <p:blipFill>
          <a:blip r:embed="rId8"/>
          <a:stretch>
            <a:fillRect/>
          </a:stretch>
        </p:blipFill>
        <p:spPr>
          <a:xfrm>
            <a:off x="3749882" y="3703101"/>
            <a:ext cx="1554615" cy="899238"/>
          </a:xfrm>
          <a:prstGeom prst="rect">
            <a:avLst/>
          </a:prstGeom>
        </p:spPr>
      </p:pic>
      <p:sp>
        <p:nvSpPr>
          <p:cNvPr id="9" name="TextBox 8">
            <a:extLst>
              <a:ext uri="{FF2B5EF4-FFF2-40B4-BE49-F238E27FC236}">
                <a16:creationId xmlns:a16="http://schemas.microsoft.com/office/drawing/2014/main" id="{3D705E80-AD95-49AB-8653-065213BF2DBD}"/>
              </a:ext>
            </a:extLst>
          </p:cNvPr>
          <p:cNvSpPr txBox="1"/>
          <p:nvPr/>
        </p:nvSpPr>
        <p:spPr>
          <a:xfrm>
            <a:off x="3222912" y="4646475"/>
            <a:ext cx="2698175" cy="369332"/>
          </a:xfrm>
          <a:prstGeom prst="rect">
            <a:avLst/>
          </a:prstGeom>
          <a:noFill/>
        </p:spPr>
        <p:txBody>
          <a:bodyPr wrap="none" rtlCol="0">
            <a:spAutoFit/>
          </a:bodyPr>
          <a:lstStyle/>
          <a:p>
            <a:r>
              <a:rPr lang="en-US" dirty="0"/>
              <a:t>Internet Movie Database</a:t>
            </a:r>
          </a:p>
        </p:txBody>
      </p:sp>
      <p:pic>
        <p:nvPicPr>
          <p:cNvPr id="10" name="Picture 9">
            <a:extLst>
              <a:ext uri="{FF2B5EF4-FFF2-40B4-BE49-F238E27FC236}">
                <a16:creationId xmlns:a16="http://schemas.microsoft.com/office/drawing/2014/main" id="{30A0D3FF-16EF-420D-8AB6-1B489463B599}"/>
              </a:ext>
            </a:extLst>
          </p:cNvPr>
          <p:cNvPicPr>
            <a:picLocks noChangeAspect="1"/>
          </p:cNvPicPr>
          <p:nvPr/>
        </p:nvPicPr>
        <p:blipFill>
          <a:blip r:embed="rId9"/>
          <a:stretch>
            <a:fillRect/>
          </a:stretch>
        </p:blipFill>
        <p:spPr>
          <a:xfrm>
            <a:off x="1251233" y="5122924"/>
            <a:ext cx="4519052" cy="944962"/>
          </a:xfrm>
          <a:prstGeom prst="rect">
            <a:avLst/>
          </a:prstGeom>
        </p:spPr>
      </p:pic>
      <p:pic>
        <p:nvPicPr>
          <p:cNvPr id="11" name="Picture 10">
            <a:extLst>
              <a:ext uri="{FF2B5EF4-FFF2-40B4-BE49-F238E27FC236}">
                <a16:creationId xmlns:a16="http://schemas.microsoft.com/office/drawing/2014/main" id="{0A07BF91-BA81-4B38-B009-C6A7416BADCC}"/>
              </a:ext>
            </a:extLst>
          </p:cNvPr>
          <p:cNvPicPr>
            <a:picLocks noChangeAspect="1"/>
          </p:cNvPicPr>
          <p:nvPr/>
        </p:nvPicPr>
        <p:blipFill>
          <a:blip r:embed="rId10"/>
          <a:stretch>
            <a:fillRect/>
          </a:stretch>
        </p:blipFill>
        <p:spPr>
          <a:xfrm>
            <a:off x="6073487" y="4505651"/>
            <a:ext cx="2057578" cy="617273"/>
          </a:xfrm>
          <a:prstGeom prst="rect">
            <a:avLst/>
          </a:prstGeom>
        </p:spPr>
      </p:pic>
      <p:sp>
        <p:nvSpPr>
          <p:cNvPr id="12" name="TextBox 11">
            <a:extLst>
              <a:ext uri="{FF2B5EF4-FFF2-40B4-BE49-F238E27FC236}">
                <a16:creationId xmlns:a16="http://schemas.microsoft.com/office/drawing/2014/main" id="{BB25A113-D5EF-411B-B5C4-095DD11D845C}"/>
              </a:ext>
            </a:extLst>
          </p:cNvPr>
          <p:cNvSpPr txBox="1"/>
          <p:nvPr/>
        </p:nvSpPr>
        <p:spPr>
          <a:xfrm>
            <a:off x="5987762" y="5067743"/>
            <a:ext cx="2697277" cy="369332"/>
          </a:xfrm>
          <a:prstGeom prst="rect">
            <a:avLst/>
          </a:prstGeom>
          <a:noFill/>
        </p:spPr>
        <p:txBody>
          <a:bodyPr wrap="none" rtlCol="0">
            <a:spAutoFit/>
          </a:bodyPr>
          <a:lstStyle/>
          <a:p>
            <a:r>
              <a:rPr lang="en-US" dirty="0" err="1"/>
              <a:t>cat</a:t>
            </a:r>
            <a:r>
              <a:rPr lang="en-US" dirty="0" err="1">
                <a:latin typeface="Calibri" panose="020F0502020204030204" pitchFamily="34" charset="0"/>
              </a:rPr>
              <a:t>àleg</a:t>
            </a:r>
            <a:r>
              <a:rPr lang="en-US" dirty="0">
                <a:latin typeface="Calibri" panose="020F0502020204030204" pitchFamily="34" charset="0"/>
              </a:rPr>
              <a:t> de les </a:t>
            </a:r>
            <a:r>
              <a:rPr lang="en-US" dirty="0" err="1">
                <a:latin typeface="Calibri" panose="020F0502020204030204" pitchFamily="34" charset="0"/>
              </a:rPr>
              <a:t>biblioteques</a:t>
            </a:r>
            <a:endParaRPr lang="en-US" dirty="0"/>
          </a:p>
        </p:txBody>
      </p:sp>
    </p:spTree>
    <p:extLst>
      <p:ext uri="{BB962C8B-B14F-4D97-AF65-F5344CB8AC3E}">
        <p14:creationId xmlns:p14="http://schemas.microsoft.com/office/powerpoint/2010/main" val="42745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073F12-53EA-4361-A38B-D1E940395167}"/>
              </a:ext>
            </a:extLst>
          </p:cNvPr>
          <p:cNvPicPr>
            <a:picLocks noChangeAspect="1"/>
          </p:cNvPicPr>
          <p:nvPr/>
        </p:nvPicPr>
        <p:blipFill>
          <a:blip r:embed="rId3"/>
          <a:stretch>
            <a:fillRect/>
          </a:stretch>
        </p:blipFill>
        <p:spPr>
          <a:xfrm>
            <a:off x="1161842" y="108115"/>
            <a:ext cx="2400508" cy="5563082"/>
          </a:xfrm>
          <a:prstGeom prst="rect">
            <a:avLst/>
          </a:prstGeom>
        </p:spPr>
      </p:pic>
      <p:pic>
        <p:nvPicPr>
          <p:cNvPr id="4" name="Picture 3">
            <a:extLst>
              <a:ext uri="{FF2B5EF4-FFF2-40B4-BE49-F238E27FC236}">
                <a16:creationId xmlns:a16="http://schemas.microsoft.com/office/drawing/2014/main" id="{BD3D86F3-FF43-4CC3-A1E8-C080A4AAE310}"/>
              </a:ext>
            </a:extLst>
          </p:cNvPr>
          <p:cNvPicPr>
            <a:picLocks noChangeAspect="1"/>
          </p:cNvPicPr>
          <p:nvPr/>
        </p:nvPicPr>
        <p:blipFill>
          <a:blip r:embed="rId4"/>
          <a:stretch>
            <a:fillRect/>
          </a:stretch>
        </p:blipFill>
        <p:spPr>
          <a:xfrm>
            <a:off x="76096" y="5819775"/>
            <a:ext cx="4572000" cy="623147"/>
          </a:xfrm>
          <a:prstGeom prst="rect">
            <a:avLst/>
          </a:prstGeom>
        </p:spPr>
      </p:pic>
      <p:pic>
        <p:nvPicPr>
          <p:cNvPr id="5" name="Picture 4">
            <a:extLst>
              <a:ext uri="{FF2B5EF4-FFF2-40B4-BE49-F238E27FC236}">
                <a16:creationId xmlns:a16="http://schemas.microsoft.com/office/drawing/2014/main" id="{A1A037BA-DC59-409D-B382-69021527796D}"/>
              </a:ext>
            </a:extLst>
          </p:cNvPr>
          <p:cNvPicPr>
            <a:picLocks noChangeAspect="1"/>
          </p:cNvPicPr>
          <p:nvPr/>
        </p:nvPicPr>
        <p:blipFill>
          <a:blip r:embed="rId5"/>
          <a:stretch>
            <a:fillRect/>
          </a:stretch>
        </p:blipFill>
        <p:spPr>
          <a:xfrm>
            <a:off x="5716264" y="123343"/>
            <a:ext cx="1867062" cy="5082980"/>
          </a:xfrm>
          <a:prstGeom prst="rect">
            <a:avLst/>
          </a:prstGeom>
        </p:spPr>
      </p:pic>
      <p:pic>
        <p:nvPicPr>
          <p:cNvPr id="6" name="Picture 5">
            <a:extLst>
              <a:ext uri="{FF2B5EF4-FFF2-40B4-BE49-F238E27FC236}">
                <a16:creationId xmlns:a16="http://schemas.microsoft.com/office/drawing/2014/main" id="{36843F57-211C-4377-B494-CCA1092AAC5C}"/>
              </a:ext>
            </a:extLst>
          </p:cNvPr>
          <p:cNvPicPr>
            <a:picLocks noChangeAspect="1"/>
          </p:cNvPicPr>
          <p:nvPr/>
        </p:nvPicPr>
        <p:blipFill>
          <a:blip r:embed="rId6"/>
          <a:stretch>
            <a:fillRect/>
          </a:stretch>
        </p:blipFill>
        <p:spPr>
          <a:xfrm>
            <a:off x="3686175" y="5257800"/>
            <a:ext cx="5381729" cy="571500"/>
          </a:xfrm>
          <a:prstGeom prst="rect">
            <a:avLst/>
          </a:prstGeom>
        </p:spPr>
      </p:pic>
    </p:spTree>
    <p:extLst>
      <p:ext uri="{BB962C8B-B14F-4D97-AF65-F5344CB8AC3E}">
        <p14:creationId xmlns:p14="http://schemas.microsoft.com/office/powerpoint/2010/main" val="6909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loud 52"/>
          <p:cNvSpPr/>
          <p:nvPr/>
        </p:nvSpPr>
        <p:spPr>
          <a:xfrm>
            <a:off x="-972616" y="2420888"/>
            <a:ext cx="3744416" cy="1800200"/>
          </a:xfrm>
          <a:prstGeom prst="cloud">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Étoile à 32 branches 1"/>
          <p:cNvSpPr/>
          <p:nvPr/>
        </p:nvSpPr>
        <p:spPr>
          <a:xfrm>
            <a:off x="1475656" y="1512168"/>
            <a:ext cx="6696744" cy="4608512"/>
          </a:xfrm>
          <a:prstGeom prst="star32">
            <a:avLst>
              <a:gd name="adj" fmla="val 0"/>
            </a:avLst>
          </a:prstGeom>
          <a:solidFill>
            <a:schemeClr val="accent1">
              <a:lumMod val="20000"/>
              <a:lumOff val="80000"/>
              <a:alpha val="62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Cloud 52"/>
          <p:cNvSpPr/>
          <p:nvPr/>
        </p:nvSpPr>
        <p:spPr>
          <a:xfrm>
            <a:off x="2555776" y="4293096"/>
            <a:ext cx="6769347" cy="2808312"/>
          </a:xfrm>
          <a:prstGeom prst="cloud">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52" name="Cloud 51"/>
          <p:cNvSpPr/>
          <p:nvPr/>
        </p:nvSpPr>
        <p:spPr>
          <a:xfrm>
            <a:off x="6300788" y="2420888"/>
            <a:ext cx="2843212" cy="2492896"/>
          </a:xfrm>
          <a:prstGeom prst="cloud">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 name="Cloud 50"/>
          <p:cNvSpPr/>
          <p:nvPr/>
        </p:nvSpPr>
        <p:spPr>
          <a:xfrm>
            <a:off x="-396552" y="3284984"/>
            <a:ext cx="3888432" cy="3384375"/>
          </a:xfrm>
          <a:prstGeom prst="cloud">
            <a:avLst/>
          </a:prstGeom>
          <a:solidFill>
            <a:schemeClr val="accent5">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9" name="Cloud 48"/>
          <p:cNvSpPr/>
          <p:nvPr/>
        </p:nvSpPr>
        <p:spPr>
          <a:xfrm>
            <a:off x="2195736" y="432048"/>
            <a:ext cx="4968551" cy="2376487"/>
          </a:xfrm>
          <a:prstGeom prst="cloud">
            <a:avLst/>
          </a:prstGeom>
          <a:solidFill>
            <a:schemeClr val="accent5">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0" name="Cloud 49"/>
          <p:cNvSpPr/>
          <p:nvPr/>
        </p:nvSpPr>
        <p:spPr>
          <a:xfrm rot="801286">
            <a:off x="6012160" y="836712"/>
            <a:ext cx="3384375" cy="2132856"/>
          </a:xfrm>
          <a:prstGeom prst="cloud">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8" name="Cloud 47"/>
          <p:cNvSpPr/>
          <p:nvPr/>
        </p:nvSpPr>
        <p:spPr>
          <a:xfrm>
            <a:off x="-108520" y="864096"/>
            <a:ext cx="3024336" cy="2132856"/>
          </a:xfrm>
          <a:prstGeom prst="cloud">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9" name="TextBox 6"/>
          <p:cNvSpPr txBox="1">
            <a:spLocks noChangeArrowheads="1"/>
          </p:cNvSpPr>
          <p:nvPr/>
        </p:nvSpPr>
        <p:spPr bwMode="auto">
          <a:xfrm>
            <a:off x="755650" y="4177233"/>
            <a:ext cx="1439863" cy="400110"/>
          </a:xfrm>
          <a:prstGeom prst="rect">
            <a:avLst/>
          </a:prstGeom>
          <a:noFill/>
          <a:ln w="9525">
            <a:noFill/>
            <a:miter lim="800000"/>
            <a:headEnd/>
            <a:tailEnd/>
          </a:ln>
        </p:spPr>
        <p:txBody>
          <a:bodyPr>
            <a:spAutoFit/>
          </a:bodyPr>
          <a:lstStyle/>
          <a:p>
            <a:r>
              <a:rPr lang="en-GB" altLang="zh-TW" sz="2000" b="1" dirty="0">
                <a:latin typeface="Calibri" pitchFamily="34" charset="0"/>
              </a:rPr>
              <a:t>Libraries</a:t>
            </a:r>
            <a:endParaRPr lang="en-GB" sz="2000" b="1" dirty="0">
              <a:latin typeface="Calibri" pitchFamily="34" charset="0"/>
            </a:endParaRPr>
          </a:p>
        </p:txBody>
      </p:sp>
      <p:sp>
        <p:nvSpPr>
          <p:cNvPr id="5131" name="TextBox 9"/>
          <p:cNvSpPr txBox="1">
            <a:spLocks noChangeArrowheads="1"/>
          </p:cNvSpPr>
          <p:nvPr/>
        </p:nvSpPr>
        <p:spPr bwMode="auto">
          <a:xfrm>
            <a:off x="3564284" y="719385"/>
            <a:ext cx="2016125" cy="369888"/>
          </a:xfrm>
          <a:prstGeom prst="rect">
            <a:avLst/>
          </a:prstGeom>
          <a:noFill/>
          <a:ln w="9525">
            <a:noFill/>
            <a:miter lim="800000"/>
            <a:headEnd/>
            <a:tailEnd/>
          </a:ln>
        </p:spPr>
        <p:txBody>
          <a:bodyPr>
            <a:spAutoFit/>
          </a:bodyPr>
          <a:lstStyle/>
          <a:p>
            <a:pPr algn="ctr"/>
            <a:r>
              <a:rPr lang="en-GB" altLang="zh-TW" b="1" dirty="0">
                <a:latin typeface="Calibri" pitchFamily="34" charset="0"/>
              </a:rPr>
              <a:t>Text Rights</a:t>
            </a:r>
            <a:endParaRPr lang="en-GB" b="1" dirty="0">
              <a:latin typeface="Calibri" pitchFamily="34" charset="0"/>
            </a:endParaRPr>
          </a:p>
        </p:txBody>
      </p:sp>
      <p:sp>
        <p:nvSpPr>
          <p:cNvPr id="5133" name="TextBox 13"/>
          <p:cNvSpPr txBox="1">
            <a:spLocks noChangeArrowheads="1"/>
          </p:cNvSpPr>
          <p:nvPr/>
        </p:nvSpPr>
        <p:spPr bwMode="auto">
          <a:xfrm>
            <a:off x="6660232" y="1196752"/>
            <a:ext cx="1441450" cy="368300"/>
          </a:xfrm>
          <a:prstGeom prst="rect">
            <a:avLst/>
          </a:prstGeom>
          <a:noFill/>
          <a:ln w="9525">
            <a:noFill/>
            <a:miter lim="800000"/>
            <a:headEnd/>
            <a:tailEnd/>
          </a:ln>
        </p:spPr>
        <p:txBody>
          <a:bodyPr>
            <a:spAutoFit/>
          </a:bodyPr>
          <a:lstStyle/>
          <a:p>
            <a:r>
              <a:rPr lang="en-GB" altLang="zh-TW" b="1" dirty="0">
                <a:latin typeface="Calibri" pitchFamily="34" charset="0"/>
              </a:rPr>
              <a:t>Music Rights</a:t>
            </a:r>
            <a:endParaRPr lang="en-GB" b="1" dirty="0">
              <a:latin typeface="Calibri" pitchFamily="34" charset="0"/>
            </a:endParaRPr>
          </a:p>
        </p:txBody>
      </p:sp>
      <p:pic>
        <p:nvPicPr>
          <p:cNvPr id="15" name="Picture 7"/>
          <p:cNvPicPr>
            <a:picLocks noChangeAspect="1" noChangeArrowheads="1"/>
          </p:cNvPicPr>
          <p:nvPr/>
        </p:nvPicPr>
        <p:blipFill>
          <a:blip r:embed="rId3" cstate="print"/>
          <a:srcRect/>
          <a:stretch>
            <a:fillRect/>
          </a:stretch>
        </p:blipFill>
        <p:spPr bwMode="auto">
          <a:xfrm>
            <a:off x="7884368" y="1556792"/>
            <a:ext cx="762000" cy="731838"/>
          </a:xfrm>
          <a:prstGeom prst="rect">
            <a:avLst/>
          </a:prstGeom>
          <a:ln>
            <a:noFill/>
          </a:ln>
          <a:effectLst>
            <a:outerShdw blurRad="292100" dist="139700" dir="2700000" algn="tl" rotWithShape="0">
              <a:srgbClr val="333333">
                <a:alpha val="65000"/>
              </a:srgbClr>
            </a:outerShdw>
          </a:effectLst>
        </p:spPr>
      </p:pic>
      <p:sp>
        <p:nvSpPr>
          <p:cNvPr id="5135" name="TextBox 15"/>
          <p:cNvSpPr txBox="1">
            <a:spLocks noChangeArrowheads="1"/>
          </p:cNvSpPr>
          <p:nvPr/>
        </p:nvSpPr>
        <p:spPr bwMode="auto">
          <a:xfrm>
            <a:off x="970682" y="1151905"/>
            <a:ext cx="1800225" cy="369887"/>
          </a:xfrm>
          <a:prstGeom prst="rect">
            <a:avLst/>
          </a:prstGeom>
          <a:noFill/>
          <a:ln w="9525">
            <a:noFill/>
            <a:miter lim="800000"/>
            <a:headEnd/>
            <a:tailEnd/>
          </a:ln>
        </p:spPr>
        <p:txBody>
          <a:bodyPr>
            <a:spAutoFit/>
          </a:bodyPr>
          <a:lstStyle/>
          <a:p>
            <a:r>
              <a:rPr lang="en-GB" altLang="zh-TW" b="1" dirty="0">
                <a:latin typeface="Calibri" pitchFamily="34" charset="0"/>
              </a:rPr>
              <a:t>Trade Sources</a:t>
            </a:r>
            <a:endParaRPr lang="en-GB" b="1" dirty="0">
              <a:latin typeface="Calibri" pitchFamily="34" charset="0"/>
            </a:endParaRPr>
          </a:p>
        </p:txBody>
      </p:sp>
      <p:pic>
        <p:nvPicPr>
          <p:cNvPr id="5136" name="Picture 50" descr="logo">
            <a:hlinkClick r:id="rId4"/>
          </p:cNvPr>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a:off x="755576" y="1628800"/>
            <a:ext cx="1224484" cy="356213"/>
          </a:xfrm>
          <a:prstGeom prst="rect">
            <a:avLst/>
          </a:prstGeom>
          <a:noFill/>
          <a:ln w="9525">
            <a:noFill/>
            <a:miter lim="800000"/>
            <a:headEnd/>
            <a:tailEnd/>
          </a:ln>
        </p:spPr>
      </p:pic>
      <p:pic>
        <p:nvPicPr>
          <p:cNvPr id="18" name="Image 30"/>
          <p:cNvPicPr>
            <a:picLocks noChangeAspect="1"/>
          </p:cNvPicPr>
          <p:nvPr/>
        </p:nvPicPr>
        <p:blipFill rotWithShape="1">
          <a:blip r:embed="rId6" cstate="print"/>
          <a:srcRect r="76716"/>
          <a:stretch/>
        </p:blipFill>
        <p:spPr>
          <a:xfrm>
            <a:off x="6876256" y="3789040"/>
            <a:ext cx="890587" cy="560387"/>
          </a:xfrm>
          <a:prstGeom prst="rect">
            <a:avLst/>
          </a:prstGeom>
          <a:ln>
            <a:noFill/>
          </a:ln>
          <a:effectLst>
            <a:outerShdw blurRad="292100" dist="139700" dir="2700000" algn="tl" rotWithShape="0">
              <a:srgbClr val="333333">
                <a:alpha val="65000"/>
              </a:srgbClr>
            </a:outerShdw>
          </a:effectLst>
        </p:spPr>
      </p:pic>
      <p:pic>
        <p:nvPicPr>
          <p:cNvPr id="19" name="Image 35"/>
          <p:cNvPicPr>
            <a:picLocks noChangeAspect="1"/>
          </p:cNvPicPr>
          <p:nvPr/>
        </p:nvPicPr>
        <p:blipFill rotWithShape="1">
          <a:blip r:embed="rId7" cstate="print"/>
          <a:srcRect l="33194" t="12094" r="34444" b="26682"/>
          <a:stretch/>
        </p:blipFill>
        <p:spPr>
          <a:xfrm>
            <a:off x="1259632" y="1988840"/>
            <a:ext cx="1152128" cy="401258"/>
          </a:xfrm>
          <a:prstGeom prst="rect">
            <a:avLst/>
          </a:prstGeom>
          <a:ln>
            <a:noFill/>
          </a:ln>
          <a:effectLst>
            <a:outerShdw blurRad="292100" dist="139700" dir="2700000" algn="tl" rotWithShape="0">
              <a:srgbClr val="333333">
                <a:alpha val="65000"/>
              </a:srgbClr>
            </a:outerShdw>
          </a:effectLst>
        </p:spPr>
      </p:pic>
      <p:sp>
        <p:nvSpPr>
          <p:cNvPr id="5139" name="TextBox 19"/>
          <p:cNvSpPr txBox="1">
            <a:spLocks noChangeArrowheads="1"/>
          </p:cNvSpPr>
          <p:nvPr/>
        </p:nvSpPr>
        <p:spPr bwMode="auto">
          <a:xfrm>
            <a:off x="6732588" y="3167583"/>
            <a:ext cx="1800225" cy="369888"/>
          </a:xfrm>
          <a:prstGeom prst="rect">
            <a:avLst/>
          </a:prstGeom>
          <a:noFill/>
          <a:ln w="9525">
            <a:noFill/>
            <a:miter lim="800000"/>
            <a:headEnd/>
            <a:tailEnd/>
          </a:ln>
        </p:spPr>
        <p:txBody>
          <a:bodyPr>
            <a:spAutoFit/>
          </a:bodyPr>
          <a:lstStyle/>
          <a:p>
            <a:r>
              <a:rPr lang="en-GB" altLang="zh-TW" b="1" dirty="0">
                <a:latin typeface="Calibri" pitchFamily="34" charset="0"/>
              </a:rPr>
              <a:t>Encyclopaedias</a:t>
            </a:r>
            <a:endParaRPr lang="en-GB" b="1" dirty="0">
              <a:latin typeface="Calibri" pitchFamily="34" charset="0"/>
            </a:endParaRPr>
          </a:p>
        </p:txBody>
      </p:sp>
      <p:sp>
        <p:nvSpPr>
          <p:cNvPr id="5140" name="TextBox 20"/>
          <p:cNvSpPr txBox="1">
            <a:spLocks noChangeArrowheads="1"/>
          </p:cNvSpPr>
          <p:nvPr/>
        </p:nvSpPr>
        <p:spPr bwMode="auto">
          <a:xfrm>
            <a:off x="4067944" y="4581128"/>
            <a:ext cx="3168650" cy="369887"/>
          </a:xfrm>
          <a:prstGeom prst="rect">
            <a:avLst/>
          </a:prstGeom>
          <a:noFill/>
          <a:ln w="9525">
            <a:noFill/>
            <a:miter lim="800000"/>
            <a:headEnd/>
            <a:tailEnd/>
          </a:ln>
        </p:spPr>
        <p:txBody>
          <a:bodyPr>
            <a:spAutoFit/>
          </a:bodyPr>
          <a:lstStyle/>
          <a:p>
            <a:r>
              <a:rPr lang="en-GB" altLang="zh-TW" b="1" dirty="0">
                <a:latin typeface="Calibri" pitchFamily="34" charset="0"/>
              </a:rPr>
              <a:t>Researchers &amp; Professional</a:t>
            </a:r>
            <a:endParaRPr lang="en-GB" b="1" dirty="0">
              <a:latin typeface="Calibri" pitchFamily="34" charset="0"/>
            </a:endParaRPr>
          </a:p>
        </p:txBody>
      </p:sp>
      <p:pic>
        <p:nvPicPr>
          <p:cNvPr id="22" name="Picture 18"/>
          <p:cNvPicPr>
            <a:picLocks noChangeAspect="1" noChangeArrowheads="1"/>
          </p:cNvPicPr>
          <p:nvPr/>
        </p:nvPicPr>
        <p:blipFill>
          <a:blip r:embed="rId8" cstate="print"/>
          <a:srcRect/>
          <a:stretch>
            <a:fillRect/>
          </a:stretch>
        </p:blipFill>
        <p:spPr bwMode="auto">
          <a:xfrm>
            <a:off x="3851920" y="5517232"/>
            <a:ext cx="871923" cy="504056"/>
          </a:xfrm>
          <a:prstGeom prst="rect">
            <a:avLst/>
          </a:prstGeom>
          <a:ln>
            <a:noFill/>
          </a:ln>
          <a:effectLst>
            <a:outerShdw blurRad="292100" dist="139700" dir="2700000" algn="tl" rotWithShape="0">
              <a:srgbClr val="333333">
                <a:alpha val="65000"/>
              </a:srgbClr>
            </a:outerShdw>
          </a:effectLst>
        </p:spPr>
      </p:pic>
      <p:pic>
        <p:nvPicPr>
          <p:cNvPr id="23" name="Image 1"/>
          <p:cNvPicPr>
            <a:picLocks noChangeAspect="1"/>
          </p:cNvPicPr>
          <p:nvPr/>
        </p:nvPicPr>
        <p:blipFill>
          <a:blip r:embed="rId9" cstate="print"/>
          <a:stretch>
            <a:fillRect/>
          </a:stretch>
        </p:blipFill>
        <p:spPr>
          <a:xfrm>
            <a:off x="3707904" y="6165304"/>
            <a:ext cx="1583978" cy="314111"/>
          </a:xfrm>
          <a:prstGeom prst="rect">
            <a:avLst/>
          </a:prstGeom>
          <a:ln>
            <a:noFill/>
          </a:ln>
          <a:effectLst>
            <a:outerShdw blurRad="292100" dist="139700" dir="2700000" algn="tl" rotWithShape="0">
              <a:srgbClr val="333333">
                <a:alpha val="65000"/>
              </a:srgbClr>
            </a:outerShdw>
          </a:effectLst>
        </p:spPr>
      </p:pic>
      <p:pic>
        <p:nvPicPr>
          <p:cNvPr id="5143" name="Image 9251"/>
          <p:cNvPicPr>
            <a:picLocks noChangeAspect="1"/>
          </p:cNvPicPr>
          <p:nvPr/>
        </p:nvPicPr>
        <p:blipFill>
          <a:blip r:embed="rId10" cstate="print"/>
          <a:srcRect/>
          <a:stretch>
            <a:fillRect/>
          </a:stretch>
        </p:blipFill>
        <p:spPr bwMode="auto">
          <a:xfrm>
            <a:off x="4932040" y="1124744"/>
            <a:ext cx="574675" cy="263525"/>
          </a:xfrm>
          <a:prstGeom prst="rect">
            <a:avLst/>
          </a:prstGeom>
          <a:noFill/>
          <a:ln w="9525">
            <a:noFill/>
            <a:miter lim="800000"/>
            <a:headEnd/>
            <a:tailEnd/>
          </a:ln>
        </p:spPr>
      </p:pic>
      <p:pic>
        <p:nvPicPr>
          <p:cNvPr id="5144" name="Image 78"/>
          <p:cNvPicPr>
            <a:picLocks noChangeAspect="1"/>
          </p:cNvPicPr>
          <p:nvPr/>
        </p:nvPicPr>
        <p:blipFill>
          <a:blip r:embed="rId11" cstate="print"/>
          <a:srcRect t="15050" r="36273" b="-6020"/>
          <a:stretch>
            <a:fillRect/>
          </a:stretch>
        </p:blipFill>
        <p:spPr bwMode="auto">
          <a:xfrm>
            <a:off x="4932040" y="1412776"/>
            <a:ext cx="504825" cy="431800"/>
          </a:xfrm>
          <a:prstGeom prst="rect">
            <a:avLst/>
          </a:prstGeom>
          <a:noFill/>
          <a:ln w="9525">
            <a:noFill/>
            <a:miter lim="800000"/>
            <a:headEnd/>
            <a:tailEnd/>
          </a:ln>
        </p:spPr>
      </p:pic>
      <p:pic>
        <p:nvPicPr>
          <p:cNvPr id="5145" name="Picture 2"/>
          <p:cNvPicPr>
            <a:picLocks noChangeAspect="1" noChangeArrowheads="1"/>
          </p:cNvPicPr>
          <p:nvPr/>
        </p:nvPicPr>
        <p:blipFill>
          <a:blip r:embed="rId12" cstate="print"/>
          <a:srcRect/>
          <a:stretch>
            <a:fillRect/>
          </a:stretch>
        </p:blipFill>
        <p:spPr bwMode="auto">
          <a:xfrm>
            <a:off x="7812088" y="3600971"/>
            <a:ext cx="944562" cy="785812"/>
          </a:xfrm>
          <a:prstGeom prst="rect">
            <a:avLst/>
          </a:prstGeom>
          <a:noFill/>
          <a:ln w="9525">
            <a:noFill/>
            <a:miter lim="800000"/>
            <a:headEnd/>
            <a:tailEnd/>
          </a:ln>
        </p:spPr>
      </p:pic>
      <p:pic>
        <p:nvPicPr>
          <p:cNvPr id="5146" name="Picture 3"/>
          <p:cNvPicPr>
            <a:picLocks noChangeAspect="1" noChangeArrowheads="1"/>
          </p:cNvPicPr>
          <p:nvPr/>
        </p:nvPicPr>
        <p:blipFill>
          <a:blip r:embed="rId13" cstate="print"/>
          <a:srcRect/>
          <a:stretch>
            <a:fillRect/>
          </a:stretch>
        </p:blipFill>
        <p:spPr bwMode="auto">
          <a:xfrm>
            <a:off x="5003899" y="1870323"/>
            <a:ext cx="792162" cy="304800"/>
          </a:xfrm>
          <a:prstGeom prst="rect">
            <a:avLst/>
          </a:prstGeom>
          <a:noFill/>
          <a:ln w="9525">
            <a:noFill/>
            <a:miter lim="800000"/>
            <a:headEnd/>
            <a:tailEnd/>
          </a:ln>
        </p:spPr>
      </p:pic>
      <p:pic>
        <p:nvPicPr>
          <p:cNvPr id="5147" name="Picture 4"/>
          <p:cNvPicPr>
            <a:picLocks noChangeAspect="1" noChangeArrowheads="1"/>
          </p:cNvPicPr>
          <p:nvPr/>
        </p:nvPicPr>
        <p:blipFill>
          <a:blip r:embed="rId14" cstate="print"/>
          <a:srcRect/>
          <a:stretch>
            <a:fillRect/>
          </a:stretch>
        </p:blipFill>
        <p:spPr bwMode="auto">
          <a:xfrm>
            <a:off x="4788024" y="5301208"/>
            <a:ext cx="1181924" cy="504056"/>
          </a:xfrm>
          <a:prstGeom prst="rect">
            <a:avLst/>
          </a:prstGeom>
          <a:noFill/>
          <a:ln w="9525">
            <a:noFill/>
            <a:miter lim="800000"/>
            <a:headEnd/>
            <a:tailEnd/>
          </a:ln>
        </p:spPr>
      </p:pic>
      <p:pic>
        <p:nvPicPr>
          <p:cNvPr id="5148" name="Image 9264"/>
          <p:cNvPicPr>
            <a:picLocks noChangeAspect="1"/>
          </p:cNvPicPr>
          <p:nvPr/>
        </p:nvPicPr>
        <p:blipFill>
          <a:blip r:embed="rId15" cstate="print"/>
          <a:srcRect/>
          <a:stretch>
            <a:fillRect/>
          </a:stretch>
        </p:blipFill>
        <p:spPr bwMode="auto">
          <a:xfrm>
            <a:off x="5292080" y="5877272"/>
            <a:ext cx="503238" cy="461963"/>
          </a:xfrm>
          <a:prstGeom prst="rect">
            <a:avLst/>
          </a:prstGeom>
          <a:noFill/>
          <a:ln w="9525">
            <a:noFill/>
            <a:miter lim="800000"/>
            <a:headEnd/>
            <a:tailEnd/>
          </a:ln>
        </p:spPr>
      </p:pic>
      <p:pic>
        <p:nvPicPr>
          <p:cNvPr id="5150" name="Image 90"/>
          <p:cNvPicPr>
            <a:picLocks noChangeAspect="1"/>
          </p:cNvPicPr>
          <p:nvPr/>
        </p:nvPicPr>
        <p:blipFill>
          <a:blip r:embed="rId16" cstate="print"/>
          <a:srcRect/>
          <a:stretch>
            <a:fillRect/>
          </a:stretch>
        </p:blipFill>
        <p:spPr bwMode="auto">
          <a:xfrm>
            <a:off x="5868442" y="6336704"/>
            <a:ext cx="1439862" cy="371475"/>
          </a:xfrm>
          <a:prstGeom prst="rect">
            <a:avLst/>
          </a:prstGeom>
          <a:noFill/>
          <a:ln w="9525">
            <a:noFill/>
            <a:miter lim="800000"/>
            <a:headEnd/>
            <a:tailEnd/>
          </a:ln>
        </p:spPr>
      </p:pic>
      <p:pic>
        <p:nvPicPr>
          <p:cNvPr id="5151" name="Picture 5"/>
          <p:cNvPicPr>
            <a:picLocks noChangeAspect="1" noChangeArrowheads="1"/>
          </p:cNvPicPr>
          <p:nvPr/>
        </p:nvPicPr>
        <p:blipFill>
          <a:blip r:embed="rId17" cstate="print"/>
          <a:srcRect/>
          <a:stretch>
            <a:fillRect/>
          </a:stretch>
        </p:blipFill>
        <p:spPr bwMode="auto">
          <a:xfrm>
            <a:off x="3131840" y="1268760"/>
            <a:ext cx="1012825" cy="327025"/>
          </a:xfrm>
          <a:prstGeom prst="rect">
            <a:avLst/>
          </a:prstGeom>
          <a:noFill/>
          <a:ln w="9525">
            <a:noFill/>
            <a:miter lim="800000"/>
            <a:headEnd/>
            <a:tailEnd/>
          </a:ln>
        </p:spPr>
      </p:pic>
      <p:pic>
        <p:nvPicPr>
          <p:cNvPr id="5152" name="Picture 6"/>
          <p:cNvPicPr>
            <a:picLocks noChangeAspect="1" noChangeArrowheads="1"/>
          </p:cNvPicPr>
          <p:nvPr/>
        </p:nvPicPr>
        <p:blipFill>
          <a:blip r:embed="rId18" cstate="print"/>
          <a:srcRect/>
          <a:stretch>
            <a:fillRect/>
          </a:stretch>
        </p:blipFill>
        <p:spPr bwMode="auto">
          <a:xfrm>
            <a:off x="179512" y="2060848"/>
            <a:ext cx="1080120" cy="415730"/>
          </a:xfrm>
          <a:prstGeom prst="rect">
            <a:avLst/>
          </a:prstGeom>
          <a:noFill/>
          <a:ln w="9525">
            <a:noFill/>
            <a:miter lim="800000"/>
            <a:headEnd/>
            <a:tailEnd/>
          </a:ln>
        </p:spPr>
      </p:pic>
      <p:pic>
        <p:nvPicPr>
          <p:cNvPr id="5153" name="Picture 7"/>
          <p:cNvPicPr>
            <a:picLocks noChangeAspect="1" noChangeArrowheads="1"/>
          </p:cNvPicPr>
          <p:nvPr/>
        </p:nvPicPr>
        <p:blipFill>
          <a:blip r:embed="rId19" cstate="print"/>
          <a:srcRect/>
          <a:stretch>
            <a:fillRect/>
          </a:stretch>
        </p:blipFill>
        <p:spPr bwMode="auto">
          <a:xfrm>
            <a:off x="5580112" y="1196752"/>
            <a:ext cx="438150" cy="598487"/>
          </a:xfrm>
          <a:prstGeom prst="rect">
            <a:avLst/>
          </a:prstGeom>
          <a:noFill/>
          <a:ln w="9525">
            <a:noFill/>
            <a:miter lim="800000"/>
            <a:headEnd/>
            <a:tailEnd/>
          </a:ln>
        </p:spPr>
      </p:pic>
      <p:pic>
        <p:nvPicPr>
          <p:cNvPr id="5154" name="Picture 8"/>
          <p:cNvPicPr>
            <a:picLocks noChangeAspect="1" noChangeArrowheads="1"/>
          </p:cNvPicPr>
          <p:nvPr/>
        </p:nvPicPr>
        <p:blipFill>
          <a:blip r:embed="rId20" cstate="print"/>
          <a:srcRect/>
          <a:stretch>
            <a:fillRect/>
          </a:stretch>
        </p:blipFill>
        <p:spPr bwMode="auto">
          <a:xfrm>
            <a:off x="5797005" y="5831880"/>
            <a:ext cx="1223268" cy="365606"/>
          </a:xfrm>
          <a:prstGeom prst="rect">
            <a:avLst/>
          </a:prstGeom>
          <a:noFill/>
          <a:ln w="9525">
            <a:noFill/>
            <a:miter lim="800000"/>
            <a:headEnd/>
            <a:tailEnd/>
          </a:ln>
        </p:spPr>
      </p:pic>
      <p:pic>
        <p:nvPicPr>
          <p:cNvPr id="5155" name="Picture 9"/>
          <p:cNvPicPr>
            <a:picLocks noChangeAspect="1" noChangeArrowheads="1"/>
          </p:cNvPicPr>
          <p:nvPr/>
        </p:nvPicPr>
        <p:blipFill>
          <a:blip r:embed="rId21" cstate="print"/>
          <a:srcRect/>
          <a:stretch>
            <a:fillRect/>
          </a:stretch>
        </p:blipFill>
        <p:spPr bwMode="auto">
          <a:xfrm>
            <a:off x="3563888" y="2060848"/>
            <a:ext cx="1560512" cy="427038"/>
          </a:xfrm>
          <a:prstGeom prst="rect">
            <a:avLst/>
          </a:prstGeom>
          <a:noFill/>
          <a:ln w="9525">
            <a:noFill/>
            <a:miter lim="800000"/>
            <a:headEnd/>
            <a:tailEnd/>
          </a:ln>
        </p:spPr>
      </p:pic>
      <p:pic>
        <p:nvPicPr>
          <p:cNvPr id="5156" name="Picture 10"/>
          <p:cNvPicPr>
            <a:picLocks noChangeAspect="1" noChangeArrowheads="1"/>
          </p:cNvPicPr>
          <p:nvPr/>
        </p:nvPicPr>
        <p:blipFill>
          <a:blip r:embed="rId22" cstate="print"/>
          <a:srcRect/>
          <a:stretch>
            <a:fillRect/>
          </a:stretch>
        </p:blipFill>
        <p:spPr bwMode="auto">
          <a:xfrm>
            <a:off x="7380312" y="5949280"/>
            <a:ext cx="1079500" cy="454025"/>
          </a:xfrm>
          <a:prstGeom prst="rect">
            <a:avLst/>
          </a:prstGeom>
          <a:noFill/>
          <a:ln w="9525">
            <a:noFill/>
            <a:miter lim="800000"/>
            <a:headEnd/>
            <a:tailEnd/>
          </a:ln>
        </p:spPr>
      </p:pic>
      <p:pic>
        <p:nvPicPr>
          <p:cNvPr id="5157" name="Picture 11"/>
          <p:cNvPicPr>
            <a:picLocks noChangeAspect="1" noChangeArrowheads="1"/>
          </p:cNvPicPr>
          <p:nvPr/>
        </p:nvPicPr>
        <p:blipFill>
          <a:blip r:embed="rId23" cstate="print"/>
          <a:srcRect/>
          <a:stretch>
            <a:fillRect/>
          </a:stretch>
        </p:blipFill>
        <p:spPr bwMode="auto">
          <a:xfrm>
            <a:off x="3203848" y="1772816"/>
            <a:ext cx="968375" cy="303213"/>
          </a:xfrm>
          <a:prstGeom prst="rect">
            <a:avLst/>
          </a:prstGeom>
          <a:noFill/>
          <a:ln w="9525">
            <a:noFill/>
            <a:miter lim="800000"/>
            <a:headEnd/>
            <a:tailEnd/>
          </a:ln>
        </p:spPr>
      </p:pic>
      <p:pic>
        <p:nvPicPr>
          <p:cNvPr id="5158" name="Picture 12"/>
          <p:cNvPicPr>
            <a:picLocks noChangeAspect="1" noChangeArrowheads="1"/>
          </p:cNvPicPr>
          <p:nvPr/>
        </p:nvPicPr>
        <p:blipFill>
          <a:blip r:embed="rId24" cstate="print"/>
          <a:srcRect/>
          <a:stretch>
            <a:fillRect/>
          </a:stretch>
        </p:blipFill>
        <p:spPr bwMode="auto">
          <a:xfrm>
            <a:off x="6012160" y="5229200"/>
            <a:ext cx="1065627" cy="432048"/>
          </a:xfrm>
          <a:prstGeom prst="rect">
            <a:avLst/>
          </a:prstGeom>
          <a:noFill/>
          <a:ln w="9525">
            <a:noFill/>
            <a:miter lim="800000"/>
            <a:headEnd/>
            <a:tailEnd/>
          </a:ln>
        </p:spPr>
      </p:pic>
      <p:pic>
        <p:nvPicPr>
          <p:cNvPr id="9" name="Picture 16"/>
          <p:cNvPicPr>
            <a:picLocks noChangeAspect="1" noChangeArrowheads="1"/>
          </p:cNvPicPr>
          <p:nvPr/>
        </p:nvPicPr>
        <p:blipFill>
          <a:blip r:embed="rId25" cstate="print">
            <a:lum bright="-6000" contrast="18000"/>
            <a:extLst>
              <a:ext uri="{BEBA8EAE-BF5A-486C-A8C5-ECC9F3942E4B}">
                <a14:imgProps xmlns:a14="http://schemas.microsoft.com/office/drawing/2010/main">
                  <a14:imgLayer r:embed="rId26">
                    <a14:imgEffect>
                      <a14:saturation sat="400000"/>
                    </a14:imgEffect>
                  </a14:imgLayer>
                </a14:imgProps>
              </a:ext>
            </a:extLst>
          </a:blip>
          <a:srcRect l="46548" b="-7071"/>
          <a:stretch>
            <a:fillRect/>
          </a:stretch>
        </p:blipFill>
        <p:spPr bwMode="auto">
          <a:xfrm>
            <a:off x="4139952" y="1340768"/>
            <a:ext cx="720080" cy="627236"/>
          </a:xfrm>
          <a:prstGeom prst="rect">
            <a:avLst/>
          </a:prstGeom>
          <a:ln>
            <a:noFill/>
          </a:ln>
          <a:effectLst>
            <a:outerShdw blurRad="292100" dist="139700" dir="2700000" algn="tl" rotWithShape="0">
              <a:srgbClr val="333333">
                <a:alpha val="65000"/>
              </a:srgbClr>
            </a:outerShdw>
          </a:effectLst>
        </p:spPr>
      </p:pic>
      <p:pic>
        <p:nvPicPr>
          <p:cNvPr id="42" name="Picture 2" descr="C:\Personal\My Pictures\For Presentations\worldcat logo.gif"/>
          <p:cNvPicPr>
            <a:picLocks noChangeAspect="1" noChangeArrowheads="1"/>
          </p:cNvPicPr>
          <p:nvPr/>
        </p:nvPicPr>
        <p:blipFill>
          <a:blip r:embed="rId27" cstate="print"/>
          <a:srcRect/>
          <a:stretch>
            <a:fillRect/>
          </a:stretch>
        </p:blipFill>
        <p:spPr bwMode="auto">
          <a:xfrm>
            <a:off x="7164288" y="5517232"/>
            <a:ext cx="449611" cy="512057"/>
          </a:xfrm>
          <a:prstGeom prst="rect">
            <a:avLst/>
          </a:prstGeom>
          <a:noFill/>
          <a:ln w="9525">
            <a:noFill/>
            <a:miter lim="800000"/>
            <a:headEnd/>
            <a:tailEnd/>
          </a:ln>
        </p:spPr>
      </p:pic>
      <p:pic>
        <p:nvPicPr>
          <p:cNvPr id="43" name="Picture 42" descr="oclc logo.jpg"/>
          <p:cNvPicPr>
            <a:picLocks noChangeAspect="1"/>
          </p:cNvPicPr>
          <p:nvPr/>
        </p:nvPicPr>
        <p:blipFill>
          <a:blip r:embed="rId28" cstate="print"/>
          <a:stretch>
            <a:fillRect/>
          </a:stretch>
        </p:blipFill>
        <p:spPr>
          <a:xfrm>
            <a:off x="179512" y="5040560"/>
            <a:ext cx="1314303" cy="522734"/>
          </a:xfrm>
          <a:prstGeom prst="rect">
            <a:avLst/>
          </a:prstGeom>
          <a:ln>
            <a:noFill/>
          </a:ln>
        </p:spPr>
      </p:pic>
      <p:pic>
        <p:nvPicPr>
          <p:cNvPr id="20481" name="Picture 1"/>
          <p:cNvPicPr>
            <a:picLocks noChangeAspect="1" noChangeArrowheads="1"/>
          </p:cNvPicPr>
          <p:nvPr/>
        </p:nvPicPr>
        <p:blipFill>
          <a:blip r:embed="rId29" cstate="print"/>
          <a:srcRect/>
          <a:stretch>
            <a:fillRect/>
          </a:stretch>
        </p:blipFill>
        <p:spPr bwMode="auto">
          <a:xfrm>
            <a:off x="6516216" y="2060848"/>
            <a:ext cx="1224136" cy="401010"/>
          </a:xfrm>
          <a:prstGeom prst="rect">
            <a:avLst/>
          </a:prstGeom>
          <a:noFill/>
          <a:ln w="9525">
            <a:noFill/>
            <a:miter lim="800000"/>
            <a:headEnd/>
            <a:tailEnd/>
          </a:ln>
        </p:spPr>
      </p:pic>
      <p:sp>
        <p:nvSpPr>
          <p:cNvPr id="54" name="Title 1"/>
          <p:cNvSpPr txBox="1">
            <a:spLocks/>
          </p:cNvSpPr>
          <p:nvPr/>
        </p:nvSpPr>
        <p:spPr>
          <a:xfrm>
            <a:off x="-1" y="-27384"/>
            <a:ext cx="8421430" cy="8823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srgbClr val="006699"/>
                </a:solidFill>
                <a:effectLst>
                  <a:outerShdw blurRad="38100" dist="38100" dir="2700000" algn="tl">
                    <a:srgbClr val="DDDDDD"/>
                  </a:outerShdw>
                </a:effectLst>
                <a:ea typeface="MS PGothic" charset="0"/>
                <a:cs typeface="MS PGothic" charset="0"/>
              </a:rPr>
              <a:t>The problem ISNI wants to solve</a:t>
            </a:r>
          </a:p>
        </p:txBody>
      </p:sp>
      <p:sp>
        <p:nvSpPr>
          <p:cNvPr id="56" name="TextBox 15"/>
          <p:cNvSpPr txBox="1">
            <a:spLocks noChangeArrowheads="1"/>
          </p:cNvSpPr>
          <p:nvPr/>
        </p:nvSpPr>
        <p:spPr bwMode="auto">
          <a:xfrm>
            <a:off x="107504" y="2924944"/>
            <a:ext cx="1800225" cy="923330"/>
          </a:xfrm>
          <a:prstGeom prst="rect">
            <a:avLst/>
          </a:prstGeom>
          <a:noFill/>
          <a:ln w="9525">
            <a:noFill/>
            <a:miter lim="800000"/>
            <a:headEnd/>
            <a:tailEnd/>
          </a:ln>
        </p:spPr>
        <p:txBody>
          <a:bodyPr>
            <a:spAutoFit/>
          </a:bodyPr>
          <a:lstStyle/>
          <a:p>
            <a:pPr algn="ctr"/>
            <a:r>
              <a:rPr lang="en-GB" altLang="zh-TW" b="1" dirty="0">
                <a:latin typeface="Calibri" pitchFamily="34" charset="0"/>
              </a:rPr>
              <a:t>Other future cultural heritage sources</a:t>
            </a:r>
            <a:endParaRPr lang="en-GB" b="1" dirty="0">
              <a:latin typeface="Calibri" pitchFamily="34" charset="0"/>
            </a:endParaRPr>
          </a:p>
        </p:txBody>
      </p:sp>
      <p:pic>
        <p:nvPicPr>
          <p:cNvPr id="3" name="Image 2"/>
          <p:cNvPicPr>
            <a:picLocks noChangeAspect="1"/>
          </p:cNvPicPr>
          <p:nvPr/>
        </p:nvPicPr>
        <p:blipFill>
          <a:blip r:embed="rId30" cstate="print"/>
          <a:stretch>
            <a:fillRect/>
          </a:stretch>
        </p:blipFill>
        <p:spPr>
          <a:xfrm>
            <a:off x="7236296" y="5013176"/>
            <a:ext cx="1185133" cy="465460"/>
          </a:xfrm>
          <a:prstGeom prst="rect">
            <a:avLst/>
          </a:prstGeom>
        </p:spPr>
      </p:pic>
      <p:pic>
        <p:nvPicPr>
          <p:cNvPr id="57" name="Picture 29" descr="logo"/>
          <p:cNvPicPr>
            <a:picLocks noChangeAspect="1" noChangeArrowheads="1"/>
          </p:cNvPicPr>
          <p:nvPr/>
        </p:nvPicPr>
        <p:blipFill>
          <a:blip r:embed="rId31" cstate="print">
            <a:extLst>
              <a:ext uri="{BEBA8EAE-BF5A-486C-A8C5-ECC9F3942E4B}">
                <a14:imgProps xmlns:a14="http://schemas.microsoft.com/office/drawing/2010/main">
                  <a14:imgLayer r:embed="rId32">
                    <a14:imgEffect>
                      <a14:brightnessContrast bright="20000"/>
                    </a14:imgEffect>
                  </a14:imgLayer>
                </a14:imgProps>
              </a:ext>
            </a:extLst>
          </a:blip>
          <a:srcRect/>
          <a:stretch>
            <a:fillRect/>
          </a:stretch>
        </p:blipFill>
        <p:spPr>
          <a:xfrm>
            <a:off x="3419872" y="3240361"/>
            <a:ext cx="2343657" cy="864096"/>
          </a:xfrm>
          <a:prstGeom prst="rect">
            <a:avLst/>
          </a:prstGeom>
          <a:effectLst>
            <a:outerShdw blurRad="292100" dist="139700" dir="2700000" algn="tl" rotWithShape="0">
              <a:srgbClr val="333333">
                <a:alpha val="65000"/>
              </a:srgbClr>
            </a:outerShdw>
          </a:effectLst>
        </p:spPr>
      </p:pic>
      <p:grpSp>
        <p:nvGrpSpPr>
          <p:cNvPr id="4" name="Grouper 37"/>
          <p:cNvGrpSpPr>
            <a:grpSpLocks/>
          </p:cNvGrpSpPr>
          <p:nvPr/>
        </p:nvGrpSpPr>
        <p:grpSpPr bwMode="auto">
          <a:xfrm>
            <a:off x="165840" y="4539354"/>
            <a:ext cx="1944687" cy="1439863"/>
            <a:chOff x="3419475" y="2541588"/>
            <a:chExt cx="1512888" cy="1463675"/>
          </a:xfrm>
        </p:grpSpPr>
        <p:pic>
          <p:nvPicPr>
            <p:cNvPr id="59" name="Picture 11"/>
            <p:cNvPicPr>
              <a:picLocks noChangeAspect="1" noChangeArrowheads="1"/>
            </p:cNvPicPr>
            <p:nvPr/>
          </p:nvPicPr>
          <p:blipFill>
            <a:blip r:embed="rId33" cstate="print">
              <a:extLst>
                <a:ext uri="{BEBA8EAE-BF5A-486C-A8C5-ECC9F3942E4B}">
                  <a14:imgProps xmlns:a14="http://schemas.microsoft.com/office/drawing/2010/main">
                    <a14:imgLayer r:embed="rId34">
                      <a14:imgEffect>
                        <a14:brightnessContrast contrast="-40000"/>
                      </a14:imgEffect>
                    </a14:imgLayer>
                  </a14:imgProps>
                </a:ext>
              </a:extLst>
            </a:blip>
            <a:srcRect l="51967" t="33220" r="10222" b="21013"/>
            <a:stretch>
              <a:fillRect/>
            </a:stretch>
          </p:blipFill>
          <p:spPr bwMode="auto">
            <a:xfrm>
              <a:off x="3419475" y="2541588"/>
              <a:ext cx="1512888" cy="1463675"/>
            </a:xfrm>
            <a:prstGeom prst="rect">
              <a:avLst/>
            </a:prstGeom>
            <a:ln>
              <a:noFill/>
            </a:ln>
            <a:effectLst>
              <a:outerShdw blurRad="292100" dist="139700" dir="2700000" algn="tl" rotWithShape="0">
                <a:srgbClr val="333333">
                  <a:alpha val="65000"/>
                </a:srgbClr>
              </a:outerShdw>
            </a:effectLst>
          </p:spPr>
        </p:pic>
        <p:pic>
          <p:nvPicPr>
            <p:cNvPr id="60" name="Picture 14" descr="Viaf">
              <a:hlinkClick r:id="rId35"/>
            </p:cNvPr>
            <p:cNvPicPr>
              <a:picLocks noChangeAspect="1" noChangeArrowheads="1"/>
            </p:cNvPicPr>
            <p:nvPr/>
          </p:nvPicPr>
          <p:blipFill>
            <a:blip r:embed="rId36" cstate="print">
              <a:lum bright="12000"/>
            </a:blip>
            <a:srcRect/>
            <a:stretch>
              <a:fillRect/>
            </a:stretch>
          </p:blipFill>
          <p:spPr bwMode="auto">
            <a:xfrm>
              <a:off x="3911009" y="2828836"/>
              <a:ext cx="589100" cy="797194"/>
            </a:xfrm>
            <a:prstGeom prst="rect">
              <a:avLst/>
            </a:prstGeom>
            <a:ln>
              <a:noFill/>
            </a:ln>
            <a:effectLst>
              <a:outerShdw blurRad="292100" dist="139700" dir="2700000" algn="tl" rotWithShape="0">
                <a:srgbClr val="333333">
                  <a:alpha val="65000"/>
                </a:srgbClr>
              </a:outerShdw>
            </a:effectLst>
          </p:spPr>
        </p:pic>
      </p:grpSp>
      <p:pic>
        <p:nvPicPr>
          <p:cNvPr id="2050" name="Picture 2"/>
          <p:cNvPicPr>
            <a:picLocks noChangeAspect="1" noChangeArrowheads="1"/>
          </p:cNvPicPr>
          <p:nvPr/>
        </p:nvPicPr>
        <p:blipFill>
          <a:blip r:embed="rId37" cstate="print"/>
          <a:srcRect/>
          <a:stretch>
            <a:fillRect/>
          </a:stretch>
        </p:blipFill>
        <p:spPr bwMode="auto">
          <a:xfrm>
            <a:off x="1979712" y="4365104"/>
            <a:ext cx="801267" cy="332656"/>
          </a:xfrm>
          <a:prstGeom prst="rect">
            <a:avLst/>
          </a:prstGeom>
          <a:noFill/>
          <a:ln w="9525">
            <a:noFill/>
            <a:miter lim="800000"/>
            <a:headEnd/>
            <a:tailEnd/>
          </a:ln>
        </p:spPr>
      </p:pic>
      <p:pic>
        <p:nvPicPr>
          <p:cNvPr id="5149" name="Picture 2"/>
          <p:cNvPicPr>
            <a:picLocks noChangeAspect="1" noChangeArrowheads="1"/>
          </p:cNvPicPr>
          <p:nvPr/>
        </p:nvPicPr>
        <p:blipFill>
          <a:blip r:embed="rId38" cstate="print"/>
          <a:srcRect/>
          <a:stretch>
            <a:fillRect/>
          </a:stretch>
        </p:blipFill>
        <p:spPr bwMode="auto">
          <a:xfrm>
            <a:off x="1222375" y="5898083"/>
            <a:ext cx="1225550" cy="549275"/>
          </a:xfrm>
          <a:prstGeom prst="rect">
            <a:avLst/>
          </a:prstGeom>
          <a:noFill/>
          <a:ln w="9525">
            <a:noFill/>
            <a:miter lim="800000"/>
            <a:headEnd/>
            <a:tailEnd/>
          </a:ln>
        </p:spPr>
      </p:pic>
      <p:pic>
        <p:nvPicPr>
          <p:cNvPr id="61" name="Picture 20" descr="pcc_logo"/>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592297" y="5023545"/>
            <a:ext cx="2259623" cy="591583"/>
          </a:xfrm>
          <a:prstGeom prst="rect">
            <a:avLst/>
          </a:prstGeom>
          <a:noFill/>
          <a:ln>
            <a:noFill/>
          </a:ln>
        </p:spPr>
      </p:pic>
    </p:spTree>
    <p:extLst>
      <p:ext uri="{BB962C8B-B14F-4D97-AF65-F5344CB8AC3E}">
        <p14:creationId xmlns:p14="http://schemas.microsoft.com/office/powerpoint/2010/main" val="19038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5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5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5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14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48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 grpId="0" animBg="1"/>
      <p:bldP spid="53" grpId="0" animBg="1"/>
      <p:bldP spid="52" grpId="0" animBg="1"/>
      <p:bldP spid="51" grpId="0" animBg="1"/>
      <p:bldP spid="49" grpId="0" animBg="1"/>
      <p:bldP spid="50" grpId="0" animBg="1"/>
      <p:bldP spid="48" grpId="0" animBg="1"/>
      <p:bldP spid="5129" grpId="0"/>
      <p:bldP spid="5131" grpId="0"/>
      <p:bldP spid="5133" grpId="0"/>
      <p:bldP spid="5135" grpId="0"/>
      <p:bldP spid="5139" grpId="0"/>
      <p:bldP spid="5140"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6B48B1-0F8F-4C2E-AD64-4915DACE7366}"/>
              </a:ext>
            </a:extLst>
          </p:cNvPr>
          <p:cNvSpPr txBox="1"/>
          <p:nvPr/>
        </p:nvSpPr>
        <p:spPr>
          <a:xfrm>
            <a:off x="790575" y="1085850"/>
            <a:ext cx="7128875" cy="1077218"/>
          </a:xfrm>
          <a:prstGeom prst="rect">
            <a:avLst/>
          </a:prstGeom>
          <a:noFill/>
        </p:spPr>
        <p:txBody>
          <a:bodyPr wrap="none" rtlCol="0">
            <a:spAutoFit/>
          </a:bodyPr>
          <a:lstStyle/>
          <a:p>
            <a:pPr algn="ctr"/>
            <a:r>
              <a:rPr lang="en-US" sz="3200" i="1" dirty="0">
                <a:solidFill>
                  <a:srgbClr val="236192"/>
                </a:solidFill>
              </a:rPr>
              <a:t>“Identifiers are glue for institutions and</a:t>
            </a:r>
          </a:p>
          <a:p>
            <a:pPr algn="ctr"/>
            <a:r>
              <a:rPr lang="en-US" sz="3200" i="1" dirty="0">
                <a:solidFill>
                  <a:srgbClr val="236192"/>
                </a:solidFill>
              </a:rPr>
              <a:t>funders.”</a:t>
            </a:r>
          </a:p>
        </p:txBody>
      </p:sp>
      <p:sp>
        <p:nvSpPr>
          <p:cNvPr id="3" name="TextBox 2">
            <a:extLst>
              <a:ext uri="{FF2B5EF4-FFF2-40B4-BE49-F238E27FC236}">
                <a16:creationId xmlns:a16="http://schemas.microsoft.com/office/drawing/2014/main" id="{49EFB4A4-63F1-4CB1-9E81-6935A57F8CA9}"/>
              </a:ext>
            </a:extLst>
          </p:cNvPr>
          <p:cNvSpPr txBox="1"/>
          <p:nvPr/>
        </p:nvSpPr>
        <p:spPr>
          <a:xfrm>
            <a:off x="911724" y="2752635"/>
            <a:ext cx="7670301" cy="2339102"/>
          </a:xfrm>
          <a:prstGeom prst="rect">
            <a:avLst/>
          </a:prstGeom>
          <a:noFill/>
        </p:spPr>
        <p:txBody>
          <a:bodyPr wrap="square" rtlCol="0">
            <a:spAutoFit/>
          </a:bodyPr>
          <a:lstStyle/>
          <a:p>
            <a:pPr algn="ctr"/>
            <a:r>
              <a:rPr lang="en-US" sz="3200" dirty="0">
                <a:solidFill>
                  <a:srgbClr val="236192"/>
                </a:solidFill>
                <a:latin typeface="Arial" panose="020B0604020202020204" pitchFamily="34" charset="0"/>
                <a:cs typeface="Arial" panose="020B0604020202020204" pitchFamily="34" charset="0"/>
              </a:rPr>
              <a:t>“</a:t>
            </a:r>
            <a:r>
              <a:rPr lang="en-US" sz="3200" i="1" dirty="0">
                <a:solidFill>
                  <a:srgbClr val="236192"/>
                </a:solidFill>
                <a:cs typeface="Arial" panose="020B0604020202020204" pitchFamily="34" charset="0"/>
              </a:rPr>
              <a:t>Identifiers provide: the capacity for data to be authenticated, trusted and re-used at a scale needed for contemporary use cases.</a:t>
            </a:r>
            <a:r>
              <a:rPr lang="en-US" sz="3200" dirty="0">
                <a:solidFill>
                  <a:srgbClr val="236192"/>
                </a:solidFill>
                <a:cs typeface="Arial" panose="020B0604020202020204" pitchFamily="34" charset="0"/>
              </a:rPr>
              <a:t>”</a:t>
            </a:r>
          </a:p>
          <a:p>
            <a:endParaRPr lang="en-US" dirty="0"/>
          </a:p>
        </p:txBody>
      </p:sp>
      <p:sp>
        <p:nvSpPr>
          <p:cNvPr id="4" name="TextBox 3">
            <a:extLst>
              <a:ext uri="{FF2B5EF4-FFF2-40B4-BE49-F238E27FC236}">
                <a16:creationId xmlns:a16="http://schemas.microsoft.com/office/drawing/2014/main" id="{91CCBAED-4140-4B43-B498-66711C27477E}"/>
              </a:ext>
            </a:extLst>
          </p:cNvPr>
          <p:cNvSpPr txBox="1"/>
          <p:nvPr/>
        </p:nvSpPr>
        <p:spPr>
          <a:xfrm>
            <a:off x="5543550" y="4971931"/>
            <a:ext cx="3018775" cy="1231106"/>
          </a:xfrm>
          <a:prstGeom prst="rect">
            <a:avLst/>
          </a:prstGeom>
          <a:noFill/>
        </p:spPr>
        <p:txBody>
          <a:bodyPr wrap="none" rtlCol="0">
            <a:spAutoFit/>
          </a:bodyPr>
          <a:lstStyle/>
          <a:p>
            <a:r>
              <a:rPr lang="en-US" dirty="0"/>
              <a:t> </a:t>
            </a:r>
            <a:r>
              <a:rPr lang="en-US" sz="2800" dirty="0"/>
              <a:t>Daniel Hook</a:t>
            </a:r>
          </a:p>
          <a:p>
            <a:r>
              <a:rPr lang="en-US" sz="2800" dirty="0"/>
              <a:t>Digital Science	</a:t>
            </a:r>
            <a:r>
              <a:rPr lang="en-US" dirty="0"/>
              <a:t> </a:t>
            </a:r>
          </a:p>
          <a:p>
            <a:endParaRPr lang="en-US" dirty="0"/>
          </a:p>
        </p:txBody>
      </p:sp>
    </p:spTree>
    <p:extLst>
      <p:ext uri="{BB962C8B-B14F-4D97-AF65-F5344CB8AC3E}">
        <p14:creationId xmlns:p14="http://schemas.microsoft.com/office/powerpoint/2010/main" val="77834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276251-E142-4379-B727-814FFD01DCE2}"/>
              </a:ext>
            </a:extLst>
          </p:cNvPr>
          <p:cNvSpPr txBox="1"/>
          <p:nvPr/>
        </p:nvSpPr>
        <p:spPr>
          <a:xfrm>
            <a:off x="379877" y="366343"/>
            <a:ext cx="5930021" cy="646331"/>
          </a:xfrm>
          <a:prstGeom prst="rect">
            <a:avLst/>
          </a:prstGeom>
          <a:noFill/>
        </p:spPr>
        <p:txBody>
          <a:bodyPr wrap="none" rtlCol="0">
            <a:spAutoFit/>
          </a:bodyPr>
          <a:lstStyle/>
          <a:p>
            <a:r>
              <a:rPr lang="en-US" sz="3600" b="1" dirty="0">
                <a:solidFill>
                  <a:srgbClr val="236192"/>
                </a:solidFill>
              </a:rPr>
              <a:t>Modeling ‘Person’ Entities</a:t>
            </a:r>
          </a:p>
        </p:txBody>
      </p:sp>
      <p:pic>
        <p:nvPicPr>
          <p:cNvPr id="4" name="Picture 3">
            <a:extLst>
              <a:ext uri="{FF2B5EF4-FFF2-40B4-BE49-F238E27FC236}">
                <a16:creationId xmlns:a16="http://schemas.microsoft.com/office/drawing/2014/main" id="{1CD8A305-1360-4DF3-BEED-FF70E18D1B3C}"/>
              </a:ext>
            </a:extLst>
          </p:cNvPr>
          <p:cNvPicPr>
            <a:picLocks noChangeAspect="1"/>
          </p:cNvPicPr>
          <p:nvPr/>
        </p:nvPicPr>
        <p:blipFill>
          <a:blip r:embed="rId3"/>
          <a:stretch>
            <a:fillRect/>
          </a:stretch>
        </p:blipFill>
        <p:spPr>
          <a:xfrm>
            <a:off x="1633847" y="1012674"/>
            <a:ext cx="5330095" cy="447570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BE2C078-817D-45FE-A9C0-A387378D6023}"/>
              </a:ext>
            </a:extLst>
          </p:cNvPr>
          <p:cNvSpPr txBox="1"/>
          <p:nvPr/>
        </p:nvSpPr>
        <p:spPr>
          <a:xfrm>
            <a:off x="674476" y="5873097"/>
            <a:ext cx="8031580" cy="261610"/>
          </a:xfrm>
          <a:prstGeom prst="rect">
            <a:avLst/>
          </a:prstGeom>
          <a:noFill/>
        </p:spPr>
        <p:txBody>
          <a:bodyPr wrap="square" rtlCol="0">
            <a:spAutoFit/>
          </a:bodyPr>
          <a:lstStyle/>
          <a:p>
            <a:r>
              <a:rPr lang="en-US" sz="1100" dirty="0">
                <a:hlinkClick r:id="rId4"/>
              </a:rPr>
              <a:t>Image source: http://downloads.alcts.ala.org/ce/20171206_NACO_Authority_Control_Identity_Management_Slides.pdf</a:t>
            </a:r>
            <a:endParaRPr lang="en-US" sz="1100" dirty="0"/>
          </a:p>
        </p:txBody>
      </p:sp>
    </p:spTree>
    <p:extLst>
      <p:ext uri="{BB962C8B-B14F-4D97-AF65-F5344CB8AC3E}">
        <p14:creationId xmlns:p14="http://schemas.microsoft.com/office/powerpoint/2010/main" val="25240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F7894-9245-4F40-903C-BCF5A766B299}"/>
              </a:ext>
            </a:extLst>
          </p:cNvPr>
          <p:cNvSpPr txBox="1"/>
          <p:nvPr/>
        </p:nvSpPr>
        <p:spPr>
          <a:xfrm>
            <a:off x="276726" y="317303"/>
            <a:ext cx="6048451" cy="769441"/>
          </a:xfrm>
          <a:prstGeom prst="rect">
            <a:avLst/>
          </a:prstGeom>
          <a:noFill/>
        </p:spPr>
        <p:txBody>
          <a:bodyPr wrap="none" rtlCol="0">
            <a:spAutoFit/>
          </a:bodyPr>
          <a:lstStyle/>
          <a:p>
            <a:r>
              <a:rPr lang="en-US" sz="4400" b="1" dirty="0">
                <a:solidFill>
                  <a:srgbClr val="236192"/>
                </a:solidFill>
              </a:rPr>
              <a:t>Bridging the Domains</a:t>
            </a:r>
          </a:p>
        </p:txBody>
      </p:sp>
      <p:pic>
        <p:nvPicPr>
          <p:cNvPr id="3" name="Picture 2">
            <a:extLst>
              <a:ext uri="{FF2B5EF4-FFF2-40B4-BE49-F238E27FC236}">
                <a16:creationId xmlns:a16="http://schemas.microsoft.com/office/drawing/2014/main" id="{66815AE9-810C-4E2D-9E8C-A4CE3D9DBC55}"/>
              </a:ext>
            </a:extLst>
          </p:cNvPr>
          <p:cNvPicPr>
            <a:picLocks noChangeAspect="1"/>
          </p:cNvPicPr>
          <p:nvPr/>
        </p:nvPicPr>
        <p:blipFill>
          <a:blip r:embed="rId3"/>
          <a:stretch>
            <a:fillRect/>
          </a:stretch>
        </p:blipFill>
        <p:spPr>
          <a:xfrm>
            <a:off x="0" y="1922488"/>
            <a:ext cx="9144000" cy="4232223"/>
          </a:xfrm>
          <a:prstGeom prst="rect">
            <a:avLst/>
          </a:prstGeom>
        </p:spPr>
      </p:pic>
      <p:sp>
        <p:nvSpPr>
          <p:cNvPr id="4" name="Arrow: Down 3">
            <a:extLst>
              <a:ext uri="{FF2B5EF4-FFF2-40B4-BE49-F238E27FC236}">
                <a16:creationId xmlns:a16="http://schemas.microsoft.com/office/drawing/2014/main" id="{5EECC58F-3F2B-4BF7-B040-03E6379EA3CA}"/>
              </a:ext>
            </a:extLst>
          </p:cNvPr>
          <p:cNvSpPr/>
          <p:nvPr/>
        </p:nvSpPr>
        <p:spPr>
          <a:xfrm>
            <a:off x="968375" y="4356100"/>
            <a:ext cx="234950" cy="108585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3398C03B-B3B6-4A71-BC15-14D68D425627}"/>
              </a:ext>
            </a:extLst>
          </p:cNvPr>
          <p:cNvSpPr/>
          <p:nvPr/>
        </p:nvSpPr>
        <p:spPr>
          <a:xfrm>
            <a:off x="6280727" y="3594100"/>
            <a:ext cx="1142423" cy="228600"/>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A1065524-27F9-40E1-BC55-3884AF260A87}"/>
              </a:ext>
            </a:extLst>
          </p:cNvPr>
          <p:cNvSpPr/>
          <p:nvPr/>
        </p:nvSpPr>
        <p:spPr>
          <a:xfrm>
            <a:off x="3997325" y="3543300"/>
            <a:ext cx="234950" cy="86995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A4BC66C-5096-4009-A550-C43A86361E78}"/>
              </a:ext>
            </a:extLst>
          </p:cNvPr>
          <p:cNvPicPr>
            <a:picLocks noChangeAspect="1"/>
          </p:cNvPicPr>
          <p:nvPr/>
        </p:nvPicPr>
        <p:blipFill>
          <a:blip r:embed="rId4"/>
          <a:stretch>
            <a:fillRect/>
          </a:stretch>
        </p:blipFill>
        <p:spPr>
          <a:xfrm>
            <a:off x="6946693" y="317303"/>
            <a:ext cx="2030906" cy="2084022"/>
          </a:xfrm>
          <a:prstGeom prst="rect">
            <a:avLst/>
          </a:prstGeom>
        </p:spPr>
      </p:pic>
      <p:sp>
        <p:nvSpPr>
          <p:cNvPr id="8" name="TextBox 7">
            <a:extLst>
              <a:ext uri="{FF2B5EF4-FFF2-40B4-BE49-F238E27FC236}">
                <a16:creationId xmlns:a16="http://schemas.microsoft.com/office/drawing/2014/main" id="{B1296707-6979-48ED-A9AF-F82DED527EE7}"/>
              </a:ext>
            </a:extLst>
          </p:cNvPr>
          <p:cNvSpPr txBox="1"/>
          <p:nvPr/>
        </p:nvSpPr>
        <p:spPr>
          <a:xfrm>
            <a:off x="741218" y="1489364"/>
            <a:ext cx="2172390" cy="369332"/>
          </a:xfrm>
          <a:prstGeom prst="rect">
            <a:avLst/>
          </a:prstGeom>
          <a:noFill/>
        </p:spPr>
        <p:txBody>
          <a:bodyPr wrap="none" rtlCol="0">
            <a:spAutoFit/>
          </a:bodyPr>
          <a:lstStyle/>
          <a:p>
            <a:r>
              <a:rPr lang="en-US" dirty="0"/>
              <a:t> From </a:t>
            </a:r>
            <a:r>
              <a:rPr lang="en-US" dirty="0">
                <a:hlinkClick r:id="rId5"/>
              </a:rPr>
              <a:t>lod-cloud.net</a:t>
            </a:r>
            <a:endParaRPr lang="en-US" dirty="0"/>
          </a:p>
        </p:txBody>
      </p:sp>
    </p:spTree>
    <p:extLst>
      <p:ext uri="{BB962C8B-B14F-4D97-AF65-F5344CB8AC3E}">
        <p14:creationId xmlns:p14="http://schemas.microsoft.com/office/powerpoint/2010/main" val="318900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7E1DE-3E3E-4D19-9C55-22B2BA25AAE0}"/>
              </a:ext>
            </a:extLst>
          </p:cNvPr>
          <p:cNvPicPr>
            <a:picLocks noChangeAspect="1"/>
          </p:cNvPicPr>
          <p:nvPr/>
        </p:nvPicPr>
        <p:blipFill>
          <a:blip r:embed="rId3"/>
          <a:stretch>
            <a:fillRect/>
          </a:stretch>
        </p:blipFill>
        <p:spPr>
          <a:xfrm>
            <a:off x="112615" y="370927"/>
            <a:ext cx="8618967" cy="1828958"/>
          </a:xfrm>
          <a:prstGeom prst="rect">
            <a:avLst/>
          </a:prstGeom>
        </p:spPr>
      </p:pic>
      <p:pic>
        <p:nvPicPr>
          <p:cNvPr id="4" name="Picture 20" descr="pcc_logo">
            <a:extLst>
              <a:ext uri="{FF2B5EF4-FFF2-40B4-BE49-F238E27FC236}">
                <a16:creationId xmlns:a16="http://schemas.microsoft.com/office/drawing/2014/main" id="{92DD7BA6-42A0-4D38-9B2A-232D5CBA64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6872" y="2606381"/>
            <a:ext cx="2259623" cy="591583"/>
          </a:xfrm>
          <a:prstGeom prst="rect">
            <a:avLst/>
          </a:prstGeom>
          <a:noFill/>
          <a:ln w="28575">
            <a:solidFill>
              <a:srgbClr val="236192"/>
            </a:solidFill>
          </a:ln>
        </p:spPr>
      </p:pic>
      <p:sp>
        <p:nvSpPr>
          <p:cNvPr id="5" name="TextBox 4">
            <a:extLst>
              <a:ext uri="{FF2B5EF4-FFF2-40B4-BE49-F238E27FC236}">
                <a16:creationId xmlns:a16="http://schemas.microsoft.com/office/drawing/2014/main" id="{8C397478-76E8-4590-B130-367D2CD95C68}"/>
              </a:ext>
            </a:extLst>
          </p:cNvPr>
          <p:cNvSpPr txBox="1"/>
          <p:nvPr/>
        </p:nvSpPr>
        <p:spPr>
          <a:xfrm>
            <a:off x="4949713" y="2059075"/>
            <a:ext cx="3781869" cy="369332"/>
          </a:xfrm>
          <a:prstGeom prst="rect">
            <a:avLst/>
          </a:prstGeom>
          <a:noFill/>
        </p:spPr>
        <p:txBody>
          <a:bodyPr wrap="none" rtlCol="0">
            <a:spAutoFit/>
          </a:bodyPr>
          <a:lstStyle/>
          <a:p>
            <a:r>
              <a:rPr lang="en-US" dirty="0">
                <a:hlinkClick r:id="rId5"/>
              </a:rPr>
              <a:t>http://hangingtogether.org/?p=6775</a:t>
            </a:r>
            <a:endParaRPr lang="en-US" dirty="0"/>
          </a:p>
        </p:txBody>
      </p:sp>
      <p:pic>
        <p:nvPicPr>
          <p:cNvPr id="6" name="Picture 5">
            <a:extLst>
              <a:ext uri="{FF2B5EF4-FFF2-40B4-BE49-F238E27FC236}">
                <a16:creationId xmlns:a16="http://schemas.microsoft.com/office/drawing/2014/main" id="{6DA6DF93-CDF3-4277-AF3E-683915559D3B}"/>
              </a:ext>
            </a:extLst>
          </p:cNvPr>
          <p:cNvPicPr>
            <a:picLocks noChangeAspect="1"/>
          </p:cNvPicPr>
          <p:nvPr/>
        </p:nvPicPr>
        <p:blipFill>
          <a:blip r:embed="rId6"/>
          <a:stretch>
            <a:fillRect/>
          </a:stretch>
        </p:blipFill>
        <p:spPr>
          <a:xfrm>
            <a:off x="99377" y="2243741"/>
            <a:ext cx="3600305" cy="3756224"/>
          </a:xfrm>
          <a:prstGeom prst="rect">
            <a:avLst/>
          </a:prstGeom>
        </p:spPr>
      </p:pic>
      <p:pic>
        <p:nvPicPr>
          <p:cNvPr id="7" name="Picture 6">
            <a:extLst>
              <a:ext uri="{FF2B5EF4-FFF2-40B4-BE49-F238E27FC236}">
                <a16:creationId xmlns:a16="http://schemas.microsoft.com/office/drawing/2014/main" id="{97828510-9DD7-4D2F-B19B-3103AC24AE9C}"/>
              </a:ext>
            </a:extLst>
          </p:cNvPr>
          <p:cNvPicPr>
            <a:picLocks noChangeAspect="1"/>
          </p:cNvPicPr>
          <p:nvPr/>
        </p:nvPicPr>
        <p:blipFill>
          <a:blip r:embed="rId7"/>
          <a:stretch>
            <a:fillRect/>
          </a:stretch>
        </p:blipFill>
        <p:spPr>
          <a:xfrm>
            <a:off x="3841012" y="3436396"/>
            <a:ext cx="5029636" cy="2286198"/>
          </a:xfrm>
          <a:prstGeom prst="rect">
            <a:avLst/>
          </a:prstGeom>
        </p:spPr>
      </p:pic>
      <p:sp>
        <p:nvSpPr>
          <p:cNvPr id="8" name="TextBox 7">
            <a:extLst>
              <a:ext uri="{FF2B5EF4-FFF2-40B4-BE49-F238E27FC236}">
                <a16:creationId xmlns:a16="http://schemas.microsoft.com/office/drawing/2014/main" id="{9C6847BB-71F5-4468-9C04-7F34B8FD397B}"/>
              </a:ext>
            </a:extLst>
          </p:cNvPr>
          <p:cNvSpPr txBox="1"/>
          <p:nvPr/>
        </p:nvSpPr>
        <p:spPr>
          <a:xfrm>
            <a:off x="99377" y="5938414"/>
            <a:ext cx="8090676" cy="307777"/>
          </a:xfrm>
          <a:prstGeom prst="rect">
            <a:avLst/>
          </a:prstGeom>
          <a:noFill/>
        </p:spPr>
        <p:txBody>
          <a:bodyPr wrap="none" rtlCol="0">
            <a:spAutoFit/>
          </a:bodyPr>
          <a:lstStyle/>
          <a:p>
            <a:r>
              <a:rPr lang="en-US" sz="1400" dirty="0">
                <a:hlinkClick r:id="rId8"/>
              </a:rPr>
              <a:t>https://space.wmflabs.org/2019/10/04/wikidata-wikibase-for-national-libraries-the-inaugural-meeting/</a:t>
            </a:r>
            <a:endParaRPr lang="en-US" sz="1400" dirty="0"/>
          </a:p>
        </p:txBody>
      </p:sp>
    </p:spTree>
    <p:extLst>
      <p:ext uri="{BB962C8B-B14F-4D97-AF65-F5344CB8AC3E}">
        <p14:creationId xmlns:p14="http://schemas.microsoft.com/office/powerpoint/2010/main" val="15839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64E94-D311-4B3A-A9E5-95224C42B18B}"/>
              </a:ext>
            </a:extLst>
          </p:cNvPr>
          <p:cNvSpPr txBox="1"/>
          <p:nvPr/>
        </p:nvSpPr>
        <p:spPr>
          <a:xfrm>
            <a:off x="476250" y="877984"/>
            <a:ext cx="8000908" cy="1323439"/>
          </a:xfrm>
          <a:prstGeom prst="rect">
            <a:avLst/>
          </a:prstGeom>
          <a:noFill/>
        </p:spPr>
        <p:txBody>
          <a:bodyPr wrap="none" rtlCol="0">
            <a:spAutoFit/>
          </a:bodyPr>
          <a:lstStyle/>
          <a:p>
            <a:pPr algn="ctr"/>
            <a:r>
              <a:rPr lang="en-US" sz="4000" dirty="0"/>
              <a:t>Include identifiers in the metadata </a:t>
            </a:r>
          </a:p>
          <a:p>
            <a:pPr algn="ctr"/>
            <a:r>
              <a:rPr lang="en-US" sz="4000" dirty="0"/>
              <a:t>you create </a:t>
            </a:r>
            <a:r>
              <a:rPr lang="en-US" sz="4000" i="1" dirty="0"/>
              <a:t>now</a:t>
            </a:r>
          </a:p>
        </p:txBody>
      </p:sp>
      <p:sp>
        <p:nvSpPr>
          <p:cNvPr id="3" name="TextBox 2">
            <a:extLst>
              <a:ext uri="{FF2B5EF4-FFF2-40B4-BE49-F238E27FC236}">
                <a16:creationId xmlns:a16="http://schemas.microsoft.com/office/drawing/2014/main" id="{F3E116F5-8BA0-4472-A719-D4FC3EB4114B}"/>
              </a:ext>
            </a:extLst>
          </p:cNvPr>
          <p:cNvSpPr txBox="1"/>
          <p:nvPr/>
        </p:nvSpPr>
        <p:spPr>
          <a:xfrm>
            <a:off x="757496" y="2988276"/>
            <a:ext cx="7629012" cy="1323439"/>
          </a:xfrm>
          <a:prstGeom prst="rect">
            <a:avLst/>
          </a:prstGeom>
          <a:noFill/>
        </p:spPr>
        <p:txBody>
          <a:bodyPr wrap="none" rtlCol="0">
            <a:spAutoFit/>
          </a:bodyPr>
          <a:lstStyle/>
          <a:p>
            <a:pPr algn="ctr"/>
            <a:r>
              <a:rPr lang="en-US" sz="4000" dirty="0"/>
              <a:t>The more your identifiers link to  </a:t>
            </a:r>
          </a:p>
          <a:p>
            <a:pPr algn="ctr"/>
            <a:r>
              <a:rPr lang="en-US" sz="4000" i="1" dirty="0"/>
              <a:t>other</a:t>
            </a:r>
            <a:r>
              <a:rPr lang="en-US" sz="4000" dirty="0"/>
              <a:t> identifiers, the better!</a:t>
            </a:r>
            <a:endParaRPr lang="en-US" sz="4000" i="1" dirty="0"/>
          </a:p>
        </p:txBody>
      </p:sp>
    </p:spTree>
    <p:extLst>
      <p:ext uri="{BB962C8B-B14F-4D97-AF65-F5344CB8AC3E}">
        <p14:creationId xmlns:p14="http://schemas.microsoft.com/office/powerpoint/2010/main" val="134766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865BD6-06EC-4772-B225-5CCCC602263F}"/>
              </a:ext>
            </a:extLst>
          </p:cNvPr>
          <p:cNvPicPr>
            <a:picLocks noChangeAspect="1"/>
          </p:cNvPicPr>
          <p:nvPr/>
        </p:nvPicPr>
        <p:blipFill>
          <a:blip r:embed="rId3"/>
          <a:stretch>
            <a:fillRect/>
          </a:stretch>
        </p:blipFill>
        <p:spPr>
          <a:xfrm>
            <a:off x="2183228" y="367274"/>
            <a:ext cx="4496190" cy="5654530"/>
          </a:xfrm>
          <a:prstGeom prst="rect">
            <a:avLst/>
          </a:prstGeom>
        </p:spPr>
      </p:pic>
    </p:spTree>
    <p:extLst>
      <p:ext uri="{BB962C8B-B14F-4D97-AF65-F5344CB8AC3E}">
        <p14:creationId xmlns:p14="http://schemas.microsoft.com/office/powerpoint/2010/main" val="398190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8569" y="1128641"/>
            <a:ext cx="4781117" cy="1492716"/>
          </a:xfrm>
        </p:spPr>
        <p:txBody>
          <a:bodyPr/>
          <a:lstStyle/>
          <a:p>
            <a:r>
              <a:rPr lang="en-US" dirty="0"/>
              <a:t>Thank you!</a:t>
            </a:r>
          </a:p>
        </p:txBody>
      </p:sp>
      <p:sp>
        <p:nvSpPr>
          <p:cNvPr id="3" name="Text Placeholder 2"/>
          <p:cNvSpPr>
            <a:spLocks noGrp="1"/>
          </p:cNvSpPr>
          <p:nvPr>
            <p:ph type="body" sz="quarter" idx="11"/>
          </p:nvPr>
        </p:nvSpPr>
        <p:spPr/>
        <p:txBody>
          <a:bodyPr/>
          <a:lstStyle/>
          <a:p>
            <a:r>
              <a:rPr lang="en-US" dirty="0"/>
              <a:t>Contact: Karen Smith-Yoshimura</a:t>
            </a:r>
          </a:p>
        </p:txBody>
      </p:sp>
      <p:sp>
        <p:nvSpPr>
          <p:cNvPr id="6" name="Text Placeholder 5"/>
          <p:cNvSpPr>
            <a:spLocks noGrp="1"/>
          </p:cNvSpPr>
          <p:nvPr>
            <p:ph type="body" sz="quarter" idx="14"/>
          </p:nvPr>
        </p:nvSpPr>
        <p:spPr>
          <a:xfrm>
            <a:off x="104806" y="454367"/>
            <a:ext cx="7199508" cy="597087"/>
          </a:xfrm>
        </p:spPr>
        <p:txBody>
          <a:bodyPr/>
          <a:lstStyle/>
          <a:p>
            <a:r>
              <a:rPr lang="en-US" sz="1000" dirty="0"/>
              <a:t>Authorities and Identifiers Mini-symposium, Barcelona, Spain</a:t>
            </a:r>
          </a:p>
          <a:p>
            <a:r>
              <a:rPr lang="en-US" sz="1000" dirty="0"/>
              <a:t>3 December 2019</a:t>
            </a:r>
          </a:p>
        </p:txBody>
      </p:sp>
      <p:sp>
        <p:nvSpPr>
          <p:cNvPr id="9" name="Text Placeholder 4"/>
          <p:cNvSpPr txBox="1">
            <a:spLocks noGrp="1"/>
          </p:cNvSpPr>
          <p:nvPr>
            <p:ph type="body" sz="quarter" idx="13"/>
          </p:nvPr>
        </p:nvSpPr>
        <p:spPr>
          <a:xfrm>
            <a:off x="510385" y="3234237"/>
            <a:ext cx="3887788" cy="305495"/>
          </a:xfrm>
          <a:prstGeom prst="rect">
            <a:avLst/>
          </a:prstGeom>
        </p:spPr>
        <p:txBody>
          <a:bodyPr vert="horz">
            <a:normAutofit/>
          </a:bodyPr>
          <a:lstStyle>
            <a:lvl1pPr marL="0" indent="0" algn="l" defTabSz="457200" rtl="0" eaLnBrk="1" latinLnBrk="0" hangingPunct="1">
              <a:spcBef>
                <a:spcPct val="20000"/>
              </a:spcBef>
              <a:buFont typeface="Arial"/>
              <a:buNone/>
              <a:defRPr sz="1400" b="1" kern="1200" baseline="0">
                <a:solidFill>
                  <a:schemeClr val="accent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r>
              <a:rPr lang="en-US" dirty="0">
                <a:hlinkClick r:id="rId3"/>
              </a:rPr>
              <a:t>smithyok@oclc.org</a:t>
            </a:r>
            <a:endParaRPr lang="en-US" dirty="0"/>
          </a:p>
          <a:p>
            <a:endParaRPr lang="en-US" dirty="0"/>
          </a:p>
        </p:txBody>
      </p:sp>
      <p:sp>
        <p:nvSpPr>
          <p:cNvPr id="12" name="TextBox 11"/>
          <p:cNvSpPr txBox="1"/>
          <p:nvPr/>
        </p:nvSpPr>
        <p:spPr>
          <a:xfrm>
            <a:off x="608544" y="3522715"/>
            <a:ext cx="1326004" cy="338554"/>
          </a:xfrm>
          <a:prstGeom prst="rect">
            <a:avLst/>
          </a:prstGeom>
          <a:noFill/>
        </p:spPr>
        <p:txBody>
          <a:bodyPr wrap="none" rtlCol="0">
            <a:spAutoFit/>
          </a:bodyPr>
          <a:lstStyle/>
          <a:p>
            <a:r>
              <a:rPr lang="en-US" sz="1600" dirty="0">
                <a:solidFill>
                  <a:srgbClr val="1F497D"/>
                </a:solidFill>
              </a:rPr>
              <a:t>@</a:t>
            </a:r>
            <a:r>
              <a:rPr lang="en-US" sz="1600" dirty="0" err="1">
                <a:solidFill>
                  <a:srgbClr val="1F497D"/>
                </a:solidFill>
              </a:rPr>
              <a:t>KarenS_Y</a:t>
            </a:r>
            <a:endParaRPr lang="en-US" sz="1600" dirty="0">
              <a:solidFill>
                <a:srgbClr val="1F497D"/>
              </a:solidFill>
            </a:endParaRPr>
          </a:p>
        </p:txBody>
      </p:sp>
      <p:sp>
        <p:nvSpPr>
          <p:cNvPr id="11" name="Rectangle 10"/>
          <p:cNvSpPr/>
          <p:nvPr/>
        </p:nvSpPr>
        <p:spPr>
          <a:xfrm>
            <a:off x="874279" y="5922538"/>
            <a:ext cx="5377764" cy="438582"/>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a:solidFill>
                  <a:srgbClr val="787D83"/>
                </a:solidFill>
                <a:effectLst/>
                <a:latin typeface="+mn-lt"/>
                <a:ea typeface="+mn-ea"/>
                <a:cs typeface="+mn-cs"/>
              </a:rPr>
              <a:t>©2018 OCLC. This work is licensed under a Creative Commons Attribution 4.0 International License. Suggested attribution: “This work uses content from </a:t>
            </a:r>
            <a:r>
              <a:rPr lang="en-US" sz="750" i="1" kern="1200" dirty="0" err="1">
                <a:solidFill>
                  <a:srgbClr val="787D83"/>
                </a:solidFill>
                <a:effectLst/>
                <a:latin typeface="+mn-lt"/>
                <a:ea typeface="+mn-ea"/>
                <a:cs typeface="+mn-cs"/>
              </a:rPr>
              <a:t>Fr</a:t>
            </a:r>
            <a:r>
              <a:rPr lang="en-US" sz="750" i="1" dirty="0" err="1">
                <a:solidFill>
                  <a:srgbClr val="787D83"/>
                </a:solidFill>
              </a:rPr>
              <a:t>om</a:t>
            </a:r>
            <a:r>
              <a:rPr lang="en-US" sz="750" i="1" dirty="0">
                <a:solidFill>
                  <a:srgbClr val="787D83"/>
                </a:solidFill>
              </a:rPr>
              <a:t> Authorities to Identifiers—Bridging the Silos</a:t>
            </a:r>
            <a:r>
              <a:rPr lang="en-US" sz="750" kern="1200" dirty="0">
                <a:solidFill>
                  <a:srgbClr val="787D83"/>
                </a:solidFill>
                <a:effectLst/>
                <a:latin typeface="+mn-lt"/>
                <a:ea typeface="+mn-ea"/>
                <a:cs typeface="+mn-cs"/>
              </a:rPr>
              <a:t> © OCLC, used under a Creative Commons Attribution 4.0 International License: http://creativecommons.org/licenses/by/4.0/.” </a:t>
            </a:r>
            <a:endParaRPr lang="en-US" sz="1050" kern="1200" baseline="0" dirty="0">
              <a:solidFill>
                <a:schemeClr val="bg1">
                  <a:lumMod val="65000"/>
                </a:schemeClr>
              </a:solidFill>
              <a:latin typeface="+mn-lt"/>
              <a:ea typeface="Open Sans" pitchFamily="34" charset="0"/>
              <a:cs typeface="Open Sans" pitchFamily="34" charset="0"/>
            </a:endParaRPr>
          </a:p>
        </p:txBody>
      </p:sp>
      <p:pic>
        <p:nvPicPr>
          <p:cNvPr id="4" name="Picture 3"/>
          <p:cNvPicPr>
            <a:picLocks noChangeAspect="1"/>
          </p:cNvPicPr>
          <p:nvPr/>
        </p:nvPicPr>
        <p:blipFill>
          <a:blip r:embed="rId4"/>
          <a:stretch>
            <a:fillRect/>
          </a:stretch>
        </p:blipFill>
        <p:spPr>
          <a:xfrm>
            <a:off x="104806" y="5896240"/>
            <a:ext cx="762066" cy="457240"/>
          </a:xfrm>
          <a:prstGeom prst="rect">
            <a:avLst/>
          </a:prstGeom>
        </p:spPr>
      </p:pic>
      <p:sp>
        <p:nvSpPr>
          <p:cNvPr id="5" name="TextBox 4">
            <a:extLst>
              <a:ext uri="{FF2B5EF4-FFF2-40B4-BE49-F238E27FC236}">
                <a16:creationId xmlns:a16="http://schemas.microsoft.com/office/drawing/2014/main" id="{D6312F61-CBEE-41A1-A433-59117E773CF0}"/>
              </a:ext>
            </a:extLst>
          </p:cNvPr>
          <p:cNvSpPr txBox="1"/>
          <p:nvPr/>
        </p:nvSpPr>
        <p:spPr>
          <a:xfrm>
            <a:off x="566224" y="4082352"/>
            <a:ext cx="2736647" cy="369332"/>
          </a:xfrm>
          <a:prstGeom prst="rect">
            <a:avLst/>
          </a:prstGeom>
          <a:noFill/>
          <a:ln w="28575">
            <a:solidFill>
              <a:srgbClr val="236192"/>
            </a:solidFill>
          </a:ln>
        </p:spPr>
        <p:txBody>
          <a:bodyPr wrap="none" rtlCol="0">
            <a:spAutoFit/>
          </a:bodyPr>
          <a:lstStyle/>
          <a:p>
            <a:r>
              <a:rPr lang="en-US" dirty="0">
                <a:hlinkClick r:id="rId5" action="ppaction://hlinkfile"/>
              </a:rPr>
              <a:t>oc.lc/</a:t>
            </a:r>
            <a:r>
              <a:rPr lang="en-US" dirty="0" err="1">
                <a:hlinkClick r:id="rId5" action="ppaction://hlinkfile"/>
              </a:rPr>
              <a:t>linkeddataresearch</a:t>
            </a:r>
            <a:r>
              <a:rPr lang="en-US" dirty="0">
                <a:hlinkClick r:id="rId5" action="ppaction://hlinkfile"/>
              </a:rPr>
              <a:t> </a:t>
            </a:r>
            <a:endParaRPr lang="en-US" dirty="0"/>
          </a:p>
        </p:txBody>
      </p:sp>
      <p:sp>
        <p:nvSpPr>
          <p:cNvPr id="7" name="TextBox 6">
            <a:extLst>
              <a:ext uri="{FF2B5EF4-FFF2-40B4-BE49-F238E27FC236}">
                <a16:creationId xmlns:a16="http://schemas.microsoft.com/office/drawing/2014/main" id="{A6112C52-B573-44A7-93D2-CFE845F6127B}"/>
              </a:ext>
            </a:extLst>
          </p:cNvPr>
          <p:cNvSpPr txBox="1"/>
          <p:nvPr/>
        </p:nvSpPr>
        <p:spPr>
          <a:xfrm>
            <a:off x="5039686" y="2860151"/>
            <a:ext cx="3352200" cy="646331"/>
          </a:xfrm>
          <a:prstGeom prst="rect">
            <a:avLst/>
          </a:prstGeom>
          <a:noFill/>
        </p:spPr>
        <p:txBody>
          <a:bodyPr wrap="none" rtlCol="0">
            <a:spAutoFit/>
          </a:bodyPr>
          <a:lstStyle/>
          <a:p>
            <a:r>
              <a:rPr lang="en-US" dirty="0"/>
              <a:t>San Francisco – the Sister City</a:t>
            </a:r>
          </a:p>
          <a:p>
            <a:r>
              <a:rPr lang="en-US" dirty="0"/>
              <a:t>of Barcelona!</a:t>
            </a:r>
          </a:p>
        </p:txBody>
      </p:sp>
      <p:pic>
        <p:nvPicPr>
          <p:cNvPr id="8" name="Picture 7">
            <a:extLst>
              <a:ext uri="{FF2B5EF4-FFF2-40B4-BE49-F238E27FC236}">
                <a16:creationId xmlns:a16="http://schemas.microsoft.com/office/drawing/2014/main" id="{23412C6B-82C4-4A86-9346-ADBD39AD6340}"/>
              </a:ext>
            </a:extLst>
          </p:cNvPr>
          <p:cNvPicPr>
            <a:picLocks noChangeAspect="1"/>
          </p:cNvPicPr>
          <p:nvPr/>
        </p:nvPicPr>
        <p:blipFill>
          <a:blip r:embed="rId6"/>
          <a:stretch>
            <a:fillRect/>
          </a:stretch>
        </p:blipFill>
        <p:spPr>
          <a:xfrm>
            <a:off x="5514900" y="3522715"/>
            <a:ext cx="1047841" cy="1056223"/>
          </a:xfrm>
          <a:prstGeom prst="rect">
            <a:avLst/>
          </a:prstGeom>
        </p:spPr>
      </p:pic>
      <p:pic>
        <p:nvPicPr>
          <p:cNvPr id="10" name="Picture 9">
            <a:extLst>
              <a:ext uri="{FF2B5EF4-FFF2-40B4-BE49-F238E27FC236}">
                <a16:creationId xmlns:a16="http://schemas.microsoft.com/office/drawing/2014/main" id="{C6AF9EED-AE27-4840-9FD6-D890E2645073}"/>
              </a:ext>
            </a:extLst>
          </p:cNvPr>
          <p:cNvPicPr>
            <a:picLocks noChangeAspect="1"/>
          </p:cNvPicPr>
          <p:nvPr/>
        </p:nvPicPr>
        <p:blipFill>
          <a:blip r:embed="rId7"/>
          <a:stretch>
            <a:fillRect/>
          </a:stretch>
        </p:blipFill>
        <p:spPr>
          <a:xfrm>
            <a:off x="6781307" y="3451651"/>
            <a:ext cx="845893" cy="1198349"/>
          </a:xfrm>
          <a:prstGeom prst="rect">
            <a:avLst/>
          </a:prstGeom>
        </p:spPr>
      </p:pic>
    </p:spTree>
    <p:extLst>
      <p:ext uri="{BB962C8B-B14F-4D97-AF65-F5344CB8AC3E}">
        <p14:creationId xmlns:p14="http://schemas.microsoft.com/office/powerpoint/2010/main" val="219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6EB9E9-9DB7-4C8A-B915-FD4371B038F5}"/>
              </a:ext>
            </a:extLst>
          </p:cNvPr>
          <p:cNvPicPr>
            <a:picLocks noChangeAspect="1"/>
          </p:cNvPicPr>
          <p:nvPr/>
        </p:nvPicPr>
        <p:blipFill>
          <a:blip r:embed="rId3"/>
          <a:stretch>
            <a:fillRect/>
          </a:stretch>
        </p:blipFill>
        <p:spPr>
          <a:xfrm>
            <a:off x="0" y="2224426"/>
            <a:ext cx="9144000" cy="3227294"/>
          </a:xfrm>
          <a:prstGeom prst="rect">
            <a:avLst/>
          </a:prstGeom>
        </p:spPr>
      </p:pic>
      <p:sp>
        <p:nvSpPr>
          <p:cNvPr id="3" name="TextBox 2">
            <a:extLst>
              <a:ext uri="{FF2B5EF4-FFF2-40B4-BE49-F238E27FC236}">
                <a16:creationId xmlns:a16="http://schemas.microsoft.com/office/drawing/2014/main" id="{A08A1758-0CCF-4131-8BA1-B1A2EE417A14}"/>
              </a:ext>
            </a:extLst>
          </p:cNvPr>
          <p:cNvSpPr txBox="1"/>
          <p:nvPr/>
        </p:nvSpPr>
        <p:spPr>
          <a:xfrm>
            <a:off x="276726" y="317303"/>
            <a:ext cx="7085594" cy="769441"/>
          </a:xfrm>
          <a:prstGeom prst="rect">
            <a:avLst/>
          </a:prstGeom>
          <a:noFill/>
        </p:spPr>
        <p:txBody>
          <a:bodyPr wrap="none" rtlCol="0">
            <a:spAutoFit/>
          </a:bodyPr>
          <a:lstStyle/>
          <a:p>
            <a:r>
              <a:rPr lang="en-US" sz="4400" b="1" dirty="0">
                <a:solidFill>
                  <a:srgbClr val="236192"/>
                </a:solidFill>
              </a:rPr>
              <a:t>Moving between the Silos</a:t>
            </a:r>
          </a:p>
        </p:txBody>
      </p:sp>
      <p:sp>
        <p:nvSpPr>
          <p:cNvPr id="4" name="TextBox 3">
            <a:extLst>
              <a:ext uri="{FF2B5EF4-FFF2-40B4-BE49-F238E27FC236}">
                <a16:creationId xmlns:a16="http://schemas.microsoft.com/office/drawing/2014/main" id="{EF23CDCD-9B02-41E4-A274-FA179959B5F4}"/>
              </a:ext>
            </a:extLst>
          </p:cNvPr>
          <p:cNvSpPr txBox="1"/>
          <p:nvPr/>
        </p:nvSpPr>
        <p:spPr>
          <a:xfrm>
            <a:off x="276726" y="1699403"/>
            <a:ext cx="2274982" cy="461665"/>
          </a:xfrm>
          <a:prstGeom prst="rect">
            <a:avLst/>
          </a:prstGeom>
          <a:noFill/>
        </p:spPr>
        <p:txBody>
          <a:bodyPr wrap="none" rtlCol="0">
            <a:spAutoFit/>
          </a:bodyPr>
          <a:lstStyle/>
          <a:p>
            <a:r>
              <a:rPr lang="en-US" sz="2400" dirty="0"/>
              <a:t>Library Catalog</a:t>
            </a:r>
          </a:p>
        </p:txBody>
      </p:sp>
      <p:sp>
        <p:nvSpPr>
          <p:cNvPr id="5" name="TextBox 4">
            <a:extLst>
              <a:ext uri="{FF2B5EF4-FFF2-40B4-BE49-F238E27FC236}">
                <a16:creationId xmlns:a16="http://schemas.microsoft.com/office/drawing/2014/main" id="{9D377550-C03F-4D6C-88EC-A953CD28E1C3}"/>
              </a:ext>
            </a:extLst>
          </p:cNvPr>
          <p:cNvSpPr txBox="1"/>
          <p:nvPr/>
        </p:nvSpPr>
        <p:spPr>
          <a:xfrm>
            <a:off x="2573744" y="1691098"/>
            <a:ext cx="1434047" cy="461665"/>
          </a:xfrm>
          <a:prstGeom prst="rect">
            <a:avLst/>
          </a:prstGeom>
          <a:noFill/>
        </p:spPr>
        <p:txBody>
          <a:bodyPr wrap="none" rtlCol="0">
            <a:spAutoFit/>
          </a:bodyPr>
          <a:lstStyle/>
          <a:p>
            <a:r>
              <a:rPr lang="en-US" sz="2400" dirty="0"/>
              <a:t> Archives</a:t>
            </a:r>
          </a:p>
        </p:txBody>
      </p:sp>
      <p:sp>
        <p:nvSpPr>
          <p:cNvPr id="6" name="TextBox 5">
            <a:extLst>
              <a:ext uri="{FF2B5EF4-FFF2-40B4-BE49-F238E27FC236}">
                <a16:creationId xmlns:a16="http://schemas.microsoft.com/office/drawing/2014/main" id="{13A7AE5A-D63E-4770-A19C-6C47A0DA5041}"/>
              </a:ext>
            </a:extLst>
          </p:cNvPr>
          <p:cNvSpPr txBox="1"/>
          <p:nvPr/>
        </p:nvSpPr>
        <p:spPr>
          <a:xfrm>
            <a:off x="4114048" y="1699404"/>
            <a:ext cx="2635658" cy="461665"/>
          </a:xfrm>
          <a:prstGeom prst="rect">
            <a:avLst/>
          </a:prstGeom>
          <a:noFill/>
        </p:spPr>
        <p:txBody>
          <a:bodyPr wrap="none" rtlCol="0">
            <a:spAutoFit/>
          </a:bodyPr>
          <a:lstStyle/>
          <a:p>
            <a:r>
              <a:rPr lang="en-US" sz="2400" dirty="0"/>
              <a:t>Digital Collections</a:t>
            </a:r>
          </a:p>
        </p:txBody>
      </p:sp>
      <p:sp>
        <p:nvSpPr>
          <p:cNvPr id="7" name="TextBox 6">
            <a:extLst>
              <a:ext uri="{FF2B5EF4-FFF2-40B4-BE49-F238E27FC236}">
                <a16:creationId xmlns:a16="http://schemas.microsoft.com/office/drawing/2014/main" id="{B2C37554-19AD-4E8A-8B72-AC3877466010}"/>
              </a:ext>
            </a:extLst>
          </p:cNvPr>
          <p:cNvSpPr txBox="1"/>
          <p:nvPr/>
        </p:nvSpPr>
        <p:spPr>
          <a:xfrm>
            <a:off x="6707718" y="1514739"/>
            <a:ext cx="1725152" cy="830997"/>
          </a:xfrm>
          <a:prstGeom prst="rect">
            <a:avLst/>
          </a:prstGeom>
          <a:noFill/>
        </p:spPr>
        <p:txBody>
          <a:bodyPr wrap="none" rtlCol="0">
            <a:spAutoFit/>
          </a:bodyPr>
          <a:lstStyle/>
          <a:p>
            <a:r>
              <a:rPr lang="en-US" sz="2400" dirty="0"/>
              <a:t> Research </a:t>
            </a:r>
          </a:p>
          <a:p>
            <a:r>
              <a:rPr lang="en-US" sz="2400" dirty="0"/>
              <a:t>Information</a:t>
            </a:r>
          </a:p>
        </p:txBody>
      </p:sp>
    </p:spTree>
    <p:extLst>
      <p:ext uri="{BB962C8B-B14F-4D97-AF65-F5344CB8AC3E}">
        <p14:creationId xmlns:p14="http://schemas.microsoft.com/office/powerpoint/2010/main" val="153385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4F63-D8ED-4F78-AB8D-E894133EA29B}"/>
              </a:ext>
            </a:extLst>
          </p:cNvPr>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236192"/>
                </a:solidFill>
                <a:latin typeface="Arial" panose="020B0604020202020204" pitchFamily="34" charset="0"/>
                <a:cs typeface="Arial" panose="020B0604020202020204" pitchFamily="34" charset="0"/>
              </a:rPr>
              <a:t>Identifier vs. Authority</a:t>
            </a:r>
          </a:p>
        </p:txBody>
      </p:sp>
      <p:pic>
        <p:nvPicPr>
          <p:cNvPr id="3" name="Content Placeholder 3">
            <a:extLst>
              <a:ext uri="{FF2B5EF4-FFF2-40B4-BE49-F238E27FC236}">
                <a16:creationId xmlns:a16="http://schemas.microsoft.com/office/drawing/2014/main" id="{60C51D69-2E7B-47BE-B7E2-0EE5D2B7A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5293" y="1439601"/>
            <a:ext cx="6536531" cy="3571875"/>
          </a:xfrm>
          <a:prstGeom prst="rect">
            <a:avLst/>
          </a:prstGeom>
        </p:spPr>
      </p:pic>
      <p:sp>
        <p:nvSpPr>
          <p:cNvPr id="4" name="Footer Placeholder 4">
            <a:extLst>
              <a:ext uri="{FF2B5EF4-FFF2-40B4-BE49-F238E27FC236}">
                <a16:creationId xmlns:a16="http://schemas.microsoft.com/office/drawing/2014/main" id="{BD0B7D46-614D-484D-AE96-2A940F3CFEC0}"/>
              </a:ext>
            </a:extLst>
          </p:cNvPr>
          <p:cNvSpPr txBox="1">
            <a:spLocks/>
          </p:cNvSpPr>
          <p:nvPr/>
        </p:nvSpPr>
        <p:spPr>
          <a:xfrm>
            <a:off x="457200" y="5353829"/>
            <a:ext cx="796029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hlinkClick r:id="rId4"/>
              </a:rPr>
              <a:t>http://imsgbif.gbif.org/CMS/W_TR_EventDetail.php?image=Thumbnail&amp;recid=185</a:t>
            </a:r>
            <a:endParaRPr lang="en-US" sz="1600" dirty="0"/>
          </a:p>
          <a:p>
            <a:endParaRPr lang="en-US" dirty="0"/>
          </a:p>
        </p:txBody>
      </p:sp>
    </p:spTree>
    <p:extLst>
      <p:ext uri="{BB962C8B-B14F-4D97-AF65-F5344CB8AC3E}">
        <p14:creationId xmlns:p14="http://schemas.microsoft.com/office/powerpoint/2010/main" val="23969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2" y="84138"/>
            <a:ext cx="9144000" cy="550862"/>
          </a:xfrm>
        </p:spPr>
        <p:txBody>
          <a:bodyPr>
            <a:noAutofit/>
          </a:bodyPr>
          <a:lstStyle/>
          <a:p>
            <a:r>
              <a:rPr lang="en-US" sz="3600" dirty="0">
                <a:solidFill>
                  <a:srgbClr val="236192"/>
                </a:solidFill>
                <a:latin typeface="Arial" panose="020B0604020202020204" pitchFamily="34" charset="0"/>
                <a:cs typeface="Arial" panose="020B0604020202020204" pitchFamily="34" charset="0"/>
              </a:rPr>
              <a:t>Researcher Identifier ≠ Name </a:t>
            </a:r>
            <a:r>
              <a:rPr lang="en-US" sz="4000" dirty="0">
                <a:solidFill>
                  <a:srgbClr val="236192"/>
                </a:solidFill>
                <a:latin typeface="Arial" panose="020B0604020202020204" pitchFamily="34" charset="0"/>
                <a:cs typeface="Arial" panose="020B0604020202020204" pitchFamily="34" charset="0"/>
              </a:rPr>
              <a:t>Authorities</a:t>
            </a:r>
          </a:p>
        </p:txBody>
      </p:sp>
      <p:sp>
        <p:nvSpPr>
          <p:cNvPr id="3" name="Slide Number Placeholder 2"/>
          <p:cNvSpPr>
            <a:spLocks noGrp="1"/>
          </p:cNvSpPr>
          <p:nvPr>
            <p:ph type="sldNum" sz="quarter" idx="12"/>
          </p:nvPr>
        </p:nvSpPr>
        <p:spPr/>
        <p:txBody>
          <a:bodyPr/>
          <a:lstStyle/>
          <a:p>
            <a:fld id="{6B3AA010-7757-41E0-A212-D41514C97AA5}" type="slidenum">
              <a:rPr lang="en-US" smtClean="0"/>
              <a:pPr/>
              <a:t>5</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441273101"/>
              </p:ext>
            </p:extLst>
          </p:nvPr>
        </p:nvGraphicFramePr>
        <p:xfrm>
          <a:off x="94458" y="753182"/>
          <a:ext cx="8947656" cy="6133931"/>
        </p:xfrm>
        <a:graphic>
          <a:graphicData uri="http://schemas.openxmlformats.org/drawingml/2006/table">
            <a:tbl>
              <a:tblPr firstRow="1" bandRow="1">
                <a:tableStyleId>{5C22544A-7EE6-4342-B048-85BDC9FD1C3A}</a:tableStyleId>
              </a:tblPr>
              <a:tblGrid>
                <a:gridCol w="2982552">
                  <a:extLst>
                    <a:ext uri="{9D8B030D-6E8A-4147-A177-3AD203B41FA5}">
                      <a16:colId xmlns:a16="http://schemas.microsoft.com/office/drawing/2014/main" val="20000"/>
                    </a:ext>
                  </a:extLst>
                </a:gridCol>
                <a:gridCol w="2866590">
                  <a:extLst>
                    <a:ext uri="{9D8B030D-6E8A-4147-A177-3AD203B41FA5}">
                      <a16:colId xmlns:a16="http://schemas.microsoft.com/office/drawing/2014/main" val="20001"/>
                    </a:ext>
                  </a:extLst>
                </a:gridCol>
                <a:gridCol w="3098514">
                  <a:extLst>
                    <a:ext uri="{9D8B030D-6E8A-4147-A177-3AD203B41FA5}">
                      <a16:colId xmlns:a16="http://schemas.microsoft.com/office/drawing/2014/main" val="20002"/>
                    </a:ext>
                  </a:extLst>
                </a:gridCol>
              </a:tblGrid>
              <a:tr h="1045991">
                <a:tc>
                  <a:txBody>
                    <a:bodyPr/>
                    <a:lstStyle/>
                    <a:p>
                      <a:endParaRPr lang="en-US" sz="1600" dirty="0"/>
                    </a:p>
                  </a:txBody>
                  <a:tcPr anchor="ctr"/>
                </a:tc>
                <a:tc>
                  <a:txBody>
                    <a:bodyPr/>
                    <a:lstStyle/>
                    <a:p>
                      <a:pPr algn="ctr"/>
                      <a:endParaRPr lang="en-US" sz="1600" dirty="0"/>
                    </a:p>
                    <a:p>
                      <a:pPr algn="ctr"/>
                      <a:r>
                        <a:rPr lang="en-US" sz="1600" dirty="0"/>
                        <a:t>Traditional</a:t>
                      </a:r>
                      <a:r>
                        <a:rPr lang="en-US" sz="1600" baseline="0" dirty="0"/>
                        <a:t> Name Authorities</a:t>
                      </a:r>
                      <a:endParaRPr lang="en-US" sz="1600" dirty="0"/>
                    </a:p>
                  </a:txBody>
                  <a:tcPr anchor="ctr"/>
                </a:tc>
                <a:tc>
                  <a:txBody>
                    <a:bodyPr/>
                    <a:lstStyle/>
                    <a:p>
                      <a:pPr algn="ctr"/>
                      <a:endParaRPr lang="en-US" sz="1600" dirty="0"/>
                    </a:p>
                    <a:p>
                      <a:pPr algn="ctr"/>
                      <a:endParaRPr lang="en-US" sz="1600" dirty="0"/>
                    </a:p>
                    <a:p>
                      <a:pPr algn="ctr"/>
                      <a:r>
                        <a:rPr lang="en-US" sz="1600" dirty="0"/>
                        <a:t>Researcher Identifier Systems</a:t>
                      </a:r>
                    </a:p>
                  </a:txBody>
                  <a:tcPr/>
                </a:tc>
                <a:extLst>
                  <a:ext uri="{0D108BD9-81ED-4DB2-BD59-A6C34878D82A}">
                    <a16:rowId xmlns:a16="http://schemas.microsoft.com/office/drawing/2014/main" val="10000"/>
                  </a:ext>
                </a:extLst>
              </a:tr>
              <a:tr h="491865">
                <a:tc>
                  <a:txBody>
                    <a:bodyPr/>
                    <a:lstStyle/>
                    <a:p>
                      <a:r>
                        <a:rPr lang="en-US" sz="1400" dirty="0"/>
                        <a:t>Primary Stakeholders</a:t>
                      </a:r>
                    </a:p>
                  </a:txBody>
                  <a:tcPr/>
                </a:tc>
                <a:tc>
                  <a:txBody>
                    <a:bodyPr/>
                    <a:lstStyle/>
                    <a:p>
                      <a:pPr algn="ctr"/>
                      <a:r>
                        <a:rPr lang="en-US" sz="1400" dirty="0"/>
                        <a:t>Libraries</a:t>
                      </a:r>
                    </a:p>
                  </a:txBody>
                  <a:tcPr/>
                </a:tc>
                <a:tc>
                  <a:txBody>
                    <a:bodyPr/>
                    <a:lstStyle/>
                    <a:p>
                      <a:pPr algn="ctr"/>
                      <a:r>
                        <a:rPr lang="en-US" sz="1400" dirty="0"/>
                        <a:t>Publishers,</a:t>
                      </a:r>
                      <a:r>
                        <a:rPr lang="en-US" sz="1400" baseline="0" dirty="0"/>
                        <a:t> Researchers, Funders, Libraries</a:t>
                      </a:r>
                      <a:endParaRPr lang="en-US" sz="1400" dirty="0"/>
                    </a:p>
                  </a:txBody>
                  <a:tcPr/>
                </a:tc>
                <a:extLst>
                  <a:ext uri="{0D108BD9-81ED-4DB2-BD59-A6C34878D82A}">
                    <a16:rowId xmlns:a16="http://schemas.microsoft.com/office/drawing/2014/main" val="10001"/>
                  </a:ext>
                </a:extLst>
              </a:tr>
              <a:tr h="717251">
                <a:tc>
                  <a:txBody>
                    <a:bodyPr/>
                    <a:lstStyle/>
                    <a:p>
                      <a:r>
                        <a:rPr lang="en-US" sz="1400" dirty="0"/>
                        <a:t>Internal standardization/integration</a:t>
                      </a:r>
                    </a:p>
                  </a:txBody>
                  <a:tcPr/>
                </a:tc>
                <a:tc>
                  <a:txBody>
                    <a:bodyPr/>
                    <a:lstStyle/>
                    <a:p>
                      <a:pPr algn="ctr"/>
                      <a:r>
                        <a:rPr lang="en-US" sz="1400" dirty="0"/>
                        <a:t>Standardized</a:t>
                      </a:r>
                      <a:r>
                        <a:rPr lang="en-US" sz="1400" baseline="0" dirty="0"/>
                        <a:t> and well integrated within libraries but new models are emerging</a:t>
                      </a:r>
                      <a:endParaRPr lang="en-US" sz="1400" dirty="0"/>
                    </a:p>
                  </a:txBody>
                  <a:tcPr/>
                </a:tc>
                <a:tc>
                  <a:txBody>
                    <a:bodyPr/>
                    <a:lstStyle/>
                    <a:p>
                      <a:pPr algn="ctr"/>
                      <a:r>
                        <a:rPr lang="en-US" sz="1400" dirty="0"/>
                        <a:t>Fragmented. Some</a:t>
                      </a:r>
                      <a:r>
                        <a:rPr lang="en-US" sz="1400" baseline="0" dirty="0"/>
                        <a:t> </a:t>
                      </a:r>
                      <a:r>
                        <a:rPr lang="en-US" sz="1400" dirty="0"/>
                        <a:t>well-integrated</a:t>
                      </a:r>
                      <a:r>
                        <a:rPr lang="en-US" sz="1400" baseline="0" dirty="0"/>
                        <a:t>  communities of practice.</a:t>
                      </a:r>
                      <a:endParaRPr lang="en-US" sz="1400" dirty="0"/>
                    </a:p>
                  </a:txBody>
                  <a:tcPr/>
                </a:tc>
                <a:extLst>
                  <a:ext uri="{0D108BD9-81ED-4DB2-BD59-A6C34878D82A}">
                    <a16:rowId xmlns:a16="http://schemas.microsoft.com/office/drawing/2014/main" val="10002"/>
                  </a:ext>
                </a:extLst>
              </a:tr>
              <a:tr h="717251">
                <a:tc>
                  <a:txBody>
                    <a:bodyPr/>
                    <a:lstStyle/>
                    <a:p>
                      <a:r>
                        <a:rPr lang="en-US" sz="1400" dirty="0"/>
                        <a:t>Organization</a:t>
                      </a:r>
                    </a:p>
                  </a:txBody>
                  <a:tcPr/>
                </a:tc>
                <a:tc>
                  <a:txBody>
                    <a:bodyPr/>
                    <a:lstStyle/>
                    <a:p>
                      <a:pPr algn="ctr"/>
                      <a:r>
                        <a:rPr lang="en-US" sz="1400" dirty="0"/>
                        <a:t>Primarily</a:t>
                      </a:r>
                      <a:r>
                        <a:rPr lang="en-US" sz="1400" baseline="0" dirty="0"/>
                        <a:t> top-down, careful controlled entry from participating organizations</a:t>
                      </a:r>
                      <a:endParaRPr lang="en-US" sz="1400" dirty="0"/>
                    </a:p>
                  </a:txBody>
                  <a:tcPr/>
                </a:tc>
                <a:tc>
                  <a:txBody>
                    <a:bodyPr/>
                    <a:lstStyle/>
                    <a:p>
                      <a:pPr algn="ctr"/>
                      <a:r>
                        <a:rPr lang="en-US" sz="1400" dirty="0"/>
                        <a:t>Varies:</a:t>
                      </a:r>
                      <a:r>
                        <a:rPr lang="en-US" sz="1400" baseline="0" dirty="0"/>
                        <a:t> top down, bottom-up, middle out; often individual contributors</a:t>
                      </a:r>
                      <a:endParaRPr lang="en-US" sz="1400" dirty="0"/>
                    </a:p>
                  </a:txBody>
                  <a:tcPr/>
                </a:tc>
                <a:extLst>
                  <a:ext uri="{0D108BD9-81ED-4DB2-BD59-A6C34878D82A}">
                    <a16:rowId xmlns:a16="http://schemas.microsoft.com/office/drawing/2014/main" val="10003"/>
                  </a:ext>
                </a:extLst>
              </a:tr>
              <a:tr h="926449">
                <a:tc>
                  <a:txBody>
                    <a:bodyPr/>
                    <a:lstStyle/>
                    <a:p>
                      <a:r>
                        <a:rPr lang="en-US" sz="1400" dirty="0"/>
                        <a:t>External integration</a:t>
                      </a:r>
                    </a:p>
                  </a:txBody>
                  <a:tcPr/>
                </a:tc>
                <a:tc>
                  <a:txBody>
                    <a:bodyPr/>
                    <a:lstStyle/>
                    <a:p>
                      <a:pPr algn="ctr"/>
                      <a:r>
                        <a:rPr lang="en-US" sz="1400" dirty="0"/>
                        <a:t>Very</a:t>
                      </a:r>
                      <a:r>
                        <a:rPr lang="en-US" sz="1400" baseline="0" dirty="0"/>
                        <a:t> limited: </a:t>
                      </a:r>
                      <a:r>
                        <a:rPr lang="en-US" sz="1400" dirty="0"/>
                        <a:t>High</a:t>
                      </a:r>
                      <a:r>
                        <a:rPr lang="en-US" sz="1400" baseline="0" dirty="0"/>
                        <a:t> barriers to entry, few simple API’s</a:t>
                      </a:r>
                      <a:endParaRPr lang="en-US" sz="1400" dirty="0"/>
                    </a:p>
                  </a:txBody>
                  <a:tcPr/>
                </a:tc>
                <a:tc>
                  <a:txBody>
                    <a:bodyPr/>
                    <a:lstStyle/>
                    <a:p>
                      <a:pPr algn="ctr"/>
                      <a:r>
                        <a:rPr lang="en-US" sz="1400" dirty="0"/>
                        <a:t>Varies</a:t>
                      </a:r>
                      <a:r>
                        <a:rPr lang="en-US" sz="1400" baseline="0" dirty="0"/>
                        <a:t>, but more open. Some services offer simple open API’s; integration with web 2.0 protocols (e.g. </a:t>
                      </a:r>
                      <a:r>
                        <a:rPr lang="en-US" sz="1400" baseline="0" dirty="0" err="1"/>
                        <a:t>OpenId</a:t>
                      </a:r>
                      <a:r>
                        <a:rPr lang="en-US" sz="1400" baseline="0" dirty="0"/>
                        <a:t>)</a:t>
                      </a:r>
                      <a:endParaRPr lang="en-US" sz="1400" dirty="0"/>
                    </a:p>
                  </a:txBody>
                  <a:tcPr/>
                </a:tc>
                <a:extLst>
                  <a:ext uri="{0D108BD9-81ED-4DB2-BD59-A6C34878D82A}">
                    <a16:rowId xmlns:a16="http://schemas.microsoft.com/office/drawing/2014/main" val="10004"/>
                  </a:ext>
                </a:extLst>
              </a:tr>
              <a:tr h="717251">
                <a:tc>
                  <a:txBody>
                    <a:bodyPr/>
                    <a:lstStyle/>
                    <a:p>
                      <a:r>
                        <a:rPr lang="en-US" sz="1400" dirty="0"/>
                        <a:t>Works</a:t>
                      </a:r>
                      <a:r>
                        <a:rPr lang="en-US" sz="1400" baseline="0" dirty="0"/>
                        <a:t> Covered</a:t>
                      </a:r>
                      <a:endParaRPr lang="en-US" sz="1400" dirty="0"/>
                    </a:p>
                  </a:txBody>
                  <a:tcPr/>
                </a:tc>
                <a:tc>
                  <a:txBody>
                    <a:bodyPr/>
                    <a:lstStyle/>
                    <a:p>
                      <a:pPr algn="ctr"/>
                      <a:r>
                        <a:rPr lang="en-US" sz="1400" dirty="0"/>
                        <a:t>Primarily</a:t>
                      </a:r>
                      <a:r>
                        <a:rPr lang="en-US" sz="1400" baseline="0" dirty="0"/>
                        <a:t> books &amp; other works traditionally catalogued by libraries</a:t>
                      </a:r>
                      <a:endParaRPr lang="en-US" sz="1400" dirty="0"/>
                    </a:p>
                  </a:txBody>
                  <a:tcPr/>
                </a:tc>
                <a:tc>
                  <a:txBody>
                    <a:bodyPr/>
                    <a:lstStyle/>
                    <a:p>
                      <a:pPr algn="ctr"/>
                      <a:r>
                        <a:rPr lang="en-US" sz="1400" dirty="0"/>
                        <a:t>Journal</a:t>
                      </a:r>
                      <a:r>
                        <a:rPr lang="en-US" sz="1400" baseline="0" dirty="0"/>
                        <a:t> articles; Grants; Datasets</a:t>
                      </a:r>
                      <a:endParaRPr lang="en-US" sz="1400" dirty="0"/>
                    </a:p>
                  </a:txBody>
                  <a:tcPr/>
                </a:tc>
                <a:extLst>
                  <a:ext uri="{0D108BD9-81ED-4DB2-BD59-A6C34878D82A}">
                    <a16:rowId xmlns:a16="http://schemas.microsoft.com/office/drawing/2014/main" val="10005"/>
                  </a:ext>
                </a:extLst>
              </a:tr>
              <a:tr h="717251">
                <a:tc>
                  <a:txBody>
                    <a:bodyPr/>
                    <a:lstStyle/>
                    <a:p>
                      <a:r>
                        <a:rPr lang="en-US" sz="1400" dirty="0"/>
                        <a:t>People</a:t>
                      </a:r>
                      <a:r>
                        <a:rPr lang="en-US" sz="1400" baseline="0" dirty="0"/>
                        <a:t> covered</a:t>
                      </a:r>
                      <a:endParaRPr lang="en-US" sz="1400" dirty="0"/>
                    </a:p>
                  </a:txBody>
                  <a:tcPr/>
                </a:tc>
                <a:tc>
                  <a:txBody>
                    <a:bodyPr/>
                    <a:lstStyle/>
                    <a:p>
                      <a:pPr algn="ctr"/>
                      <a:r>
                        <a:rPr lang="en-US" sz="1400" dirty="0"/>
                        <a:t>Authors</a:t>
                      </a:r>
                      <a:r>
                        <a:rPr lang="en-US" sz="1400" baseline="0" dirty="0"/>
                        <a:t> and people written about represented in the library catalogs</a:t>
                      </a:r>
                      <a:endParaRPr lang="en-US" sz="1400" dirty="0"/>
                    </a:p>
                  </a:txBody>
                  <a:tcPr/>
                </a:tc>
                <a:tc>
                  <a:txBody>
                    <a:bodyPr/>
                    <a:lstStyle/>
                    <a:p>
                      <a:pPr algn="ctr"/>
                      <a:r>
                        <a:rPr lang="en-US" sz="1400" dirty="0"/>
                        <a:t>Authors</a:t>
                      </a:r>
                      <a:r>
                        <a:rPr lang="en-US" sz="1400" baseline="0" dirty="0"/>
                        <a:t> of research articles, </a:t>
                      </a:r>
                      <a:r>
                        <a:rPr lang="en-US" sz="1400" baseline="0" dirty="0" err="1"/>
                        <a:t>fundees</a:t>
                      </a:r>
                      <a:r>
                        <a:rPr lang="en-US" sz="1400" baseline="0" dirty="0"/>
                        <a:t>, members of research institutions – international</a:t>
                      </a:r>
                      <a:endParaRPr lang="en-US" sz="1400" dirty="0"/>
                    </a:p>
                  </a:txBody>
                  <a:tcPr/>
                </a:tc>
                <a:extLst>
                  <a:ext uri="{0D108BD9-81ED-4DB2-BD59-A6C34878D82A}">
                    <a16:rowId xmlns:a16="http://schemas.microsoft.com/office/drawing/2014/main" val="10006"/>
                  </a:ext>
                </a:extLst>
              </a:tr>
              <a:tr h="491865">
                <a:tc>
                  <a:txBody>
                    <a:bodyPr/>
                    <a:lstStyle/>
                    <a:p>
                      <a:r>
                        <a:rPr lang="en-US" sz="1400" dirty="0"/>
                        <a:t>Key record criterion</a:t>
                      </a:r>
                    </a:p>
                  </a:txBody>
                  <a:tcPr/>
                </a:tc>
                <a:tc>
                  <a:txBody>
                    <a:bodyPr/>
                    <a:lstStyle/>
                    <a:p>
                      <a:pPr algn="ctr"/>
                      <a:r>
                        <a:rPr lang="en-US" sz="1400" dirty="0">
                          <a:highlight>
                            <a:srgbClr val="FFFF00"/>
                          </a:highlight>
                        </a:rPr>
                        <a:t>Persistent</a:t>
                      </a:r>
                      <a:r>
                        <a:rPr lang="en-US" sz="1400" baseline="0" dirty="0">
                          <a:highlight>
                            <a:srgbClr val="FFFF00"/>
                          </a:highlight>
                        </a:rPr>
                        <a:t> and unambiguous identifier</a:t>
                      </a:r>
                      <a:r>
                        <a:rPr lang="en-US" sz="1400" baseline="0" dirty="0"/>
                        <a:t> with a preferred label for the community served</a:t>
                      </a:r>
                      <a:endParaRPr lang="en-US" sz="1400" dirty="0"/>
                    </a:p>
                  </a:txBody>
                  <a:tcPr/>
                </a:tc>
                <a:tc>
                  <a:txBody>
                    <a:bodyPr/>
                    <a:lstStyle/>
                    <a:p>
                      <a:pPr algn="ctr"/>
                      <a:r>
                        <a:rPr lang="en-US" sz="1400" dirty="0">
                          <a:highlight>
                            <a:srgbClr val="FFFF00"/>
                          </a:highlight>
                        </a:rPr>
                        <a:t>Persistent</a:t>
                      </a:r>
                      <a:r>
                        <a:rPr lang="en-US" sz="1400" baseline="0" dirty="0">
                          <a:highlight>
                            <a:srgbClr val="FFFF00"/>
                          </a:highlight>
                        </a:rPr>
                        <a:t> and unambiguous identifier </a:t>
                      </a:r>
                      <a:r>
                        <a:rPr lang="en-US" sz="1400" baseline="0" dirty="0"/>
                        <a:t>for an individual contributor</a:t>
                      </a:r>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76287727"/>
      </p:ext>
    </p:extLst>
  </p:cSld>
  <p:clrMapOvr>
    <a:masterClrMapping/>
  </p:clrMapOvr>
  <p:transition>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557B1-45C5-4A69-B4E5-B897B7958BD9}"/>
              </a:ext>
            </a:extLst>
          </p:cNvPr>
          <p:cNvSpPr txBox="1"/>
          <p:nvPr/>
        </p:nvSpPr>
        <p:spPr>
          <a:xfrm>
            <a:off x="351061" y="164214"/>
            <a:ext cx="8057590" cy="1323439"/>
          </a:xfrm>
          <a:prstGeom prst="rect">
            <a:avLst/>
          </a:prstGeom>
          <a:noFill/>
        </p:spPr>
        <p:txBody>
          <a:bodyPr wrap="none" rtlCol="0">
            <a:spAutoFit/>
          </a:bodyPr>
          <a:lstStyle/>
          <a:p>
            <a:r>
              <a:rPr lang="en-US" sz="4000" dirty="0">
                <a:solidFill>
                  <a:srgbClr val="236192"/>
                </a:solidFill>
              </a:rPr>
              <a:t>A scholar may be published under </a:t>
            </a:r>
          </a:p>
          <a:p>
            <a:r>
              <a:rPr lang="en-US" sz="4000" dirty="0">
                <a:solidFill>
                  <a:srgbClr val="236192"/>
                </a:solidFill>
              </a:rPr>
              <a:t>many forms of names</a:t>
            </a:r>
          </a:p>
        </p:txBody>
      </p:sp>
      <p:pic>
        <p:nvPicPr>
          <p:cNvPr id="3" name="Picture 2">
            <a:extLst>
              <a:ext uri="{FF2B5EF4-FFF2-40B4-BE49-F238E27FC236}">
                <a16:creationId xmlns:a16="http://schemas.microsoft.com/office/drawing/2014/main" id="{249C6934-B022-4782-8926-3284D43CFC42}"/>
              </a:ext>
            </a:extLst>
          </p:cNvPr>
          <p:cNvPicPr>
            <a:picLocks noChangeAspect="1" noChangeArrowheads="1"/>
          </p:cNvPicPr>
          <p:nvPr/>
        </p:nvPicPr>
        <p:blipFill>
          <a:blip r:embed="rId3" cstate="print"/>
          <a:srcRect/>
          <a:stretch>
            <a:fillRect/>
          </a:stretch>
        </p:blipFill>
        <p:spPr bwMode="auto">
          <a:xfrm>
            <a:off x="481264" y="1487653"/>
            <a:ext cx="3490913" cy="2043113"/>
          </a:xfrm>
          <a:prstGeom prst="rect">
            <a:avLst/>
          </a:prstGeom>
          <a:noFill/>
          <a:ln w="9525">
            <a:noFill/>
            <a:miter lim="800000"/>
            <a:headEnd/>
            <a:tailEnd/>
          </a:ln>
        </p:spPr>
      </p:pic>
      <p:sp>
        <p:nvSpPr>
          <p:cNvPr id="4" name="TextBox 3">
            <a:extLst>
              <a:ext uri="{FF2B5EF4-FFF2-40B4-BE49-F238E27FC236}">
                <a16:creationId xmlns:a16="http://schemas.microsoft.com/office/drawing/2014/main" id="{6C0B4345-1C8B-490B-9852-193107960ED2}"/>
              </a:ext>
            </a:extLst>
          </p:cNvPr>
          <p:cNvSpPr txBox="1"/>
          <p:nvPr/>
        </p:nvSpPr>
        <p:spPr>
          <a:xfrm>
            <a:off x="481264" y="3810000"/>
            <a:ext cx="2616286" cy="1477328"/>
          </a:xfrm>
          <a:prstGeom prst="rect">
            <a:avLst/>
          </a:prstGeom>
          <a:noFill/>
        </p:spPr>
        <p:txBody>
          <a:bodyPr wrap="square" rtlCol="0">
            <a:spAutoFit/>
          </a:bodyPr>
          <a:lstStyle/>
          <a:p>
            <a:r>
              <a:rPr lang="en-US" dirty="0"/>
              <a:t>Also published as:</a:t>
            </a:r>
          </a:p>
          <a:p>
            <a:r>
              <a:rPr lang="en-US" dirty="0" err="1"/>
              <a:t>Avram</a:t>
            </a:r>
            <a:r>
              <a:rPr lang="en-US" dirty="0"/>
              <a:t> Noam Chomsky</a:t>
            </a:r>
          </a:p>
          <a:p>
            <a:r>
              <a:rPr lang="en-US" dirty="0"/>
              <a:t>N. Chomsky </a:t>
            </a:r>
          </a:p>
          <a:p>
            <a:r>
              <a:rPr lang="ar-AE" dirty="0"/>
              <a:t>نعوم تشومسكي</a:t>
            </a:r>
          </a:p>
          <a:p>
            <a:r>
              <a:rPr lang="he-IL" dirty="0"/>
              <a:t>נועם חומסקי</a:t>
            </a:r>
            <a:endParaRPr lang="en-US" dirty="0"/>
          </a:p>
        </p:txBody>
      </p:sp>
      <p:sp>
        <p:nvSpPr>
          <p:cNvPr id="5" name="Left Arrow 7">
            <a:extLst>
              <a:ext uri="{FF2B5EF4-FFF2-40B4-BE49-F238E27FC236}">
                <a16:creationId xmlns:a16="http://schemas.microsoft.com/office/drawing/2014/main" id="{9A22CF9F-D479-4FFF-A6A6-03408A38E30F}"/>
              </a:ext>
            </a:extLst>
          </p:cNvPr>
          <p:cNvSpPr/>
          <p:nvPr/>
        </p:nvSpPr>
        <p:spPr>
          <a:xfrm>
            <a:off x="1993232" y="4397005"/>
            <a:ext cx="13716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9FC3832-5CF6-4FE2-931F-3BC3B7AAB337}"/>
              </a:ext>
            </a:extLst>
          </p:cNvPr>
          <p:cNvSpPr txBox="1"/>
          <p:nvPr/>
        </p:nvSpPr>
        <p:spPr>
          <a:xfrm>
            <a:off x="3514351" y="4363998"/>
            <a:ext cx="1596912" cy="369332"/>
          </a:xfrm>
          <a:prstGeom prst="rect">
            <a:avLst/>
          </a:prstGeom>
          <a:noFill/>
        </p:spPr>
        <p:txBody>
          <a:bodyPr wrap="none" rtlCol="0">
            <a:spAutoFit/>
          </a:bodyPr>
          <a:lstStyle/>
          <a:p>
            <a:r>
              <a:rPr lang="en-US" dirty="0"/>
              <a:t>Journal articles</a:t>
            </a:r>
          </a:p>
        </p:txBody>
      </p:sp>
      <p:sp>
        <p:nvSpPr>
          <p:cNvPr id="7" name="TextBox 6">
            <a:extLst>
              <a:ext uri="{FF2B5EF4-FFF2-40B4-BE49-F238E27FC236}">
                <a16:creationId xmlns:a16="http://schemas.microsoft.com/office/drawing/2014/main" id="{3D91DC6D-322A-4448-9CF5-70289D01DE4B}"/>
              </a:ext>
            </a:extLst>
          </p:cNvPr>
          <p:cNvSpPr txBox="1"/>
          <p:nvPr/>
        </p:nvSpPr>
        <p:spPr>
          <a:xfrm>
            <a:off x="4565996" y="1940940"/>
            <a:ext cx="3842655" cy="707886"/>
          </a:xfrm>
          <a:prstGeom prst="rect">
            <a:avLst/>
          </a:prstGeom>
          <a:noFill/>
        </p:spPr>
        <p:txBody>
          <a:bodyPr wrap="none" rtlCol="0">
            <a:spAutoFit/>
          </a:bodyPr>
          <a:lstStyle/>
          <a:p>
            <a:r>
              <a:rPr lang="en-US" sz="2000" dirty="0"/>
              <a:t>Works translated into 50 languages</a:t>
            </a:r>
          </a:p>
          <a:p>
            <a:r>
              <a:rPr lang="en-US" sz="2000" dirty="0"/>
              <a:t>(</a:t>
            </a:r>
            <a:r>
              <a:rPr lang="en-US" sz="2000" dirty="0" err="1"/>
              <a:t>WorldCat</a:t>
            </a:r>
            <a:r>
              <a:rPr lang="en-US" sz="2000" dirty="0"/>
              <a:t>)</a:t>
            </a:r>
          </a:p>
        </p:txBody>
      </p:sp>
      <p:sp>
        <p:nvSpPr>
          <p:cNvPr id="8" name="TextBox 7">
            <a:extLst>
              <a:ext uri="{FF2B5EF4-FFF2-40B4-BE49-F238E27FC236}">
                <a16:creationId xmlns:a16="http://schemas.microsoft.com/office/drawing/2014/main" id="{7E724EB4-99C7-40D7-8855-22A10AD8FF99}"/>
              </a:ext>
            </a:extLst>
          </p:cNvPr>
          <p:cNvSpPr txBox="1"/>
          <p:nvPr/>
        </p:nvSpPr>
        <p:spPr>
          <a:xfrm>
            <a:off x="6046451" y="2302904"/>
            <a:ext cx="2362200" cy="4093428"/>
          </a:xfrm>
          <a:prstGeom prst="rect">
            <a:avLst/>
          </a:prstGeom>
          <a:noFill/>
        </p:spPr>
        <p:txBody>
          <a:bodyPr wrap="square" rtlCol="0">
            <a:spAutoFit/>
          </a:bodyPr>
          <a:lstStyle/>
          <a:p>
            <a:r>
              <a:rPr lang="el-GR" sz="1600" dirty="0">
                <a:hlinkClick r:id="rId4"/>
              </a:rPr>
              <a:t>Νόαμ Τσόμσκι</a:t>
            </a:r>
            <a:endParaRPr lang="en-US" sz="1600" dirty="0">
              <a:latin typeface="Open Sans"/>
              <a:hlinkClick r:id="rId5"/>
            </a:endParaRPr>
          </a:p>
          <a:p>
            <a:r>
              <a:rPr lang="as-IN" dirty="0">
                <a:latin typeface="Open Sans"/>
                <a:hlinkClick r:id="rId5"/>
              </a:rPr>
              <a:t>নোম চম্‌স্কি</a:t>
            </a:r>
            <a:endParaRPr lang="en-US" dirty="0">
              <a:latin typeface="Open Sans"/>
            </a:endParaRPr>
          </a:p>
          <a:p>
            <a:r>
              <a:rPr lang="bo-CN" sz="2400" dirty="0">
                <a:hlinkClick r:id="rId6"/>
              </a:rPr>
              <a:t>ནམ་ཆོམ་སི་ཀེ།</a:t>
            </a:r>
            <a:endParaRPr lang="en-US" sz="2400" dirty="0"/>
          </a:p>
          <a:p>
            <a:r>
              <a:rPr lang="gu-IN" sz="1600" dirty="0">
                <a:hlinkClick r:id="rId7"/>
              </a:rPr>
              <a:t>નોઆમ ચોમ્સ્કી</a:t>
            </a:r>
            <a:endParaRPr lang="en-US" sz="1600" dirty="0"/>
          </a:p>
          <a:p>
            <a:r>
              <a:rPr lang="x-none" sz="1600" dirty="0">
                <a:hlinkClick r:id="rId8"/>
              </a:rPr>
              <a:t>नोआम चाम्सकी</a:t>
            </a:r>
            <a:endParaRPr lang="en-US" sz="1600" dirty="0"/>
          </a:p>
          <a:p>
            <a:r>
              <a:rPr lang="hy-AM" sz="1600" dirty="0">
                <a:hlinkClick r:id="rId9"/>
              </a:rPr>
              <a:t>Նոամ Չոմսկի</a:t>
            </a:r>
            <a:endParaRPr lang="en-US" sz="1600" dirty="0"/>
          </a:p>
          <a:p>
            <a:r>
              <a:rPr lang="ja-JP" altLang="en-US" sz="1400">
                <a:latin typeface="Arial Unicode MS" pitchFamily="34" charset="-128"/>
                <a:ea typeface="Arial Unicode MS" pitchFamily="34" charset="-128"/>
                <a:cs typeface="Arial Unicode MS" pitchFamily="34" charset="-128"/>
                <a:hlinkClick r:id="rId10"/>
              </a:rPr>
              <a:t>ノーム・チョムスキー</a:t>
            </a:r>
            <a:endParaRPr lang="en-US" altLang="ja-JP" sz="1400" dirty="0">
              <a:latin typeface="Arial Unicode MS" pitchFamily="34" charset="-128"/>
              <a:ea typeface="Arial Unicode MS" pitchFamily="34" charset="-128"/>
              <a:cs typeface="Arial Unicode MS" pitchFamily="34" charset="-128"/>
            </a:endParaRPr>
          </a:p>
          <a:p>
            <a:r>
              <a:rPr lang="ka-GE" sz="1600" dirty="0">
                <a:hlinkClick r:id="rId11"/>
              </a:rPr>
              <a:t>ნოამ ჩომსკი</a:t>
            </a:r>
            <a:endParaRPr lang="en-US" sz="1600" dirty="0"/>
          </a:p>
          <a:p>
            <a:r>
              <a:rPr lang="az-Cyrl-AZ" sz="1600" dirty="0">
                <a:hlinkClick r:id="rId12"/>
              </a:rPr>
              <a:t>Ноам Чомски</a:t>
            </a:r>
            <a:endParaRPr lang="en-US" sz="1600" dirty="0"/>
          </a:p>
          <a:p>
            <a:r>
              <a:rPr lang="kn-IN" sz="1600" dirty="0">
                <a:hlinkClick r:id="rId13"/>
              </a:rPr>
              <a:t>ನೋಅಮ್ ಚಾಮ್ಸ್ಕೀ</a:t>
            </a:r>
            <a:endParaRPr lang="en-US" sz="1600" dirty="0"/>
          </a:p>
          <a:p>
            <a:r>
              <a:rPr lang="ko-KR" altLang="en-US" sz="1600" dirty="0">
                <a:latin typeface="Arial Unicode MS" pitchFamily="34" charset="-128"/>
                <a:ea typeface="Arial Unicode MS" pitchFamily="34" charset="-128"/>
                <a:cs typeface="Arial Unicode MS" pitchFamily="34" charset="-128"/>
                <a:hlinkClick r:id="rId14"/>
              </a:rPr>
              <a:t>노엄 촘스키</a:t>
            </a:r>
            <a:endParaRPr lang="en-US" altLang="ko-KR" sz="1600" dirty="0">
              <a:latin typeface="Arial Unicode MS" pitchFamily="34" charset="-128"/>
              <a:ea typeface="Arial Unicode MS" pitchFamily="34" charset="-128"/>
              <a:cs typeface="Arial Unicode MS" pitchFamily="34" charset="-128"/>
            </a:endParaRPr>
          </a:p>
          <a:p>
            <a:r>
              <a:rPr lang="ml-IN" sz="1400" dirty="0">
                <a:latin typeface="Open Sans"/>
                <a:hlinkClick r:id="rId15"/>
              </a:rPr>
              <a:t>നോം ചോംസ്കി</a:t>
            </a:r>
            <a:endParaRPr lang="en-US" sz="1400" dirty="0">
              <a:latin typeface="Open Sans"/>
            </a:endParaRPr>
          </a:p>
          <a:p>
            <a:r>
              <a:rPr lang="pa-IN" sz="1400" dirty="0">
                <a:hlinkClick r:id="rId16"/>
              </a:rPr>
              <a:t>ਨੌਮ ਚੌਮਸਕੀ</a:t>
            </a:r>
            <a:endParaRPr lang="en-US" sz="1400" dirty="0"/>
          </a:p>
          <a:p>
            <a:r>
              <a:rPr lang="az-Cyrl-AZ" sz="1600" dirty="0">
                <a:hlinkClick r:id="rId17"/>
              </a:rPr>
              <a:t>Ноам</a:t>
            </a:r>
            <a:r>
              <a:rPr lang="en-US" sz="1600" dirty="0">
                <a:latin typeface="Open Sans"/>
              </a:rPr>
              <a:t> </a:t>
            </a:r>
            <a:r>
              <a:rPr lang="az-Cyrl-AZ" sz="1600" dirty="0">
                <a:hlinkClick r:id="rId17"/>
              </a:rPr>
              <a:t>Хомский</a:t>
            </a:r>
            <a:endParaRPr lang="en-US" sz="1600" dirty="0"/>
          </a:p>
          <a:p>
            <a:r>
              <a:rPr lang="zh-CN" altLang="en-US" sz="1600" dirty="0">
                <a:latin typeface="Arial Unicode MS" pitchFamily="34" charset="-128"/>
                <a:ea typeface="Arial Unicode MS" pitchFamily="34" charset="-128"/>
                <a:cs typeface="Arial Unicode MS" pitchFamily="34" charset="-128"/>
                <a:hlinkClick r:id="rId18"/>
              </a:rPr>
              <a:t>诺姆</a:t>
            </a:r>
            <a:r>
              <a:rPr lang="en-US" altLang="zh-CN" sz="1600" dirty="0">
                <a:latin typeface="Arial Unicode MS" pitchFamily="34" charset="-128"/>
                <a:ea typeface="Arial Unicode MS" pitchFamily="34" charset="-128"/>
                <a:cs typeface="Arial Unicode MS" pitchFamily="34" charset="-128"/>
                <a:hlinkClick r:id="rId18"/>
              </a:rPr>
              <a:t>·</a:t>
            </a:r>
            <a:r>
              <a:rPr lang="zh-CN" altLang="en-US" sz="1600" dirty="0">
                <a:latin typeface="Arial Unicode MS" pitchFamily="34" charset="-128"/>
                <a:ea typeface="Arial Unicode MS" pitchFamily="34" charset="-128"/>
                <a:cs typeface="Arial Unicode MS" pitchFamily="34" charset="-128"/>
                <a:hlinkClick r:id="rId18"/>
              </a:rPr>
              <a:t>乔姆斯基</a:t>
            </a:r>
            <a:endParaRPr lang="en-US" altLang="ko-KR" sz="1600" dirty="0">
              <a:latin typeface="Arial Unicode MS" pitchFamily="34" charset="-128"/>
              <a:ea typeface="Arial Unicode MS" pitchFamily="34" charset="-128"/>
              <a:cs typeface="Arial Unicode MS" pitchFamily="34" charset="-128"/>
            </a:endParaRPr>
          </a:p>
          <a:p>
            <a:endParaRPr lang="en-US" sz="1600"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8953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a:solidFill>
                  <a:srgbClr val="236192"/>
                </a:solidFill>
                <a:latin typeface="Arial" panose="020B0604020202020204" pitchFamily="34" charset="0"/>
                <a:cs typeface="Arial" panose="020B0604020202020204" pitchFamily="34" charset="0"/>
              </a:rPr>
              <a:t>Same name, different people</a:t>
            </a:r>
          </a:p>
        </p:txBody>
      </p:sp>
      <p:sp>
        <p:nvSpPr>
          <p:cNvPr id="3" name="Slide Number Placeholder 2"/>
          <p:cNvSpPr>
            <a:spLocks noGrp="1"/>
          </p:cNvSpPr>
          <p:nvPr>
            <p:ph type="sldNum" sz="quarter" idx="12"/>
          </p:nvPr>
        </p:nvSpPr>
        <p:spPr/>
        <p:txBody>
          <a:bodyPr/>
          <a:lstStyle/>
          <a:p>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304800" y="1295400"/>
            <a:ext cx="4983163" cy="2354263"/>
          </a:xfrm>
          <a:prstGeom prst="rect">
            <a:avLst/>
          </a:prstGeom>
          <a:noFill/>
          <a:ln w="9525">
            <a:noFill/>
            <a:miter lim="800000"/>
            <a:headEnd/>
            <a:tailEnd/>
          </a:ln>
        </p:spPr>
      </p:pic>
      <p:sp>
        <p:nvSpPr>
          <p:cNvPr id="5" name="Rectangle 4"/>
          <p:cNvSpPr/>
          <p:nvPr/>
        </p:nvSpPr>
        <p:spPr>
          <a:xfrm>
            <a:off x="304800" y="3962400"/>
            <a:ext cx="4572000" cy="923330"/>
          </a:xfrm>
          <a:prstGeom prst="rect">
            <a:avLst/>
          </a:prstGeom>
        </p:spPr>
        <p:txBody>
          <a:bodyPr>
            <a:spAutoFit/>
          </a:bodyPr>
          <a:lstStyle/>
          <a:p>
            <a:r>
              <a:rPr lang="en-US" dirty="0"/>
              <a:t>Conlon, Michael. 1982. </a:t>
            </a:r>
            <a:r>
              <a:rPr lang="en-US" i="1" dirty="0"/>
              <a:t>Continuously adaptive M-estimation in the linear model</a:t>
            </a:r>
            <a:r>
              <a:rPr lang="en-US" dirty="0"/>
              <a:t>. Thesis (Ph. D.)--University of Florida, 1982.</a:t>
            </a:r>
          </a:p>
        </p:txBody>
      </p:sp>
      <p:pic>
        <p:nvPicPr>
          <p:cNvPr id="2051" name="Picture 3"/>
          <p:cNvPicPr>
            <a:picLocks noChangeAspect="1" noChangeArrowheads="1"/>
          </p:cNvPicPr>
          <p:nvPr/>
        </p:nvPicPr>
        <p:blipFill>
          <a:blip r:embed="rId4" cstate="print"/>
          <a:srcRect/>
          <a:stretch>
            <a:fillRect/>
          </a:stretch>
        </p:blipFill>
        <p:spPr bwMode="auto">
          <a:xfrm>
            <a:off x="5257800" y="1295400"/>
            <a:ext cx="3589337" cy="2035175"/>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5486400" y="3429000"/>
            <a:ext cx="2338476" cy="1225403"/>
          </a:xfrm>
          <a:prstGeom prst="rect">
            <a:avLst/>
          </a:prstGeom>
          <a:no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5638800" y="4648200"/>
            <a:ext cx="1836737" cy="655637"/>
          </a:xfrm>
          <a:prstGeom prst="rect">
            <a:avLst/>
          </a:prstGeom>
          <a:no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3611563" y="5334000"/>
            <a:ext cx="5532437" cy="1012825"/>
          </a:xfrm>
          <a:prstGeom prst="rect">
            <a:avLst/>
          </a:prstGeom>
          <a:noFill/>
          <a:ln w="9525">
            <a:noFill/>
            <a:miter lim="800000"/>
            <a:headEnd/>
            <a:tailEnd/>
          </a:ln>
        </p:spPr>
      </p:pic>
    </p:spTree>
    <p:extLst>
      <p:ext uri="{BB962C8B-B14F-4D97-AF65-F5344CB8AC3E}">
        <p14:creationId xmlns:p14="http://schemas.microsoft.com/office/powerpoint/2010/main" val="3609961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81575-9F35-4817-8CDE-3D0D16527D7E}"/>
              </a:ext>
            </a:extLst>
          </p:cNvPr>
          <p:cNvSpPr txBox="1"/>
          <p:nvPr/>
        </p:nvSpPr>
        <p:spPr>
          <a:xfrm>
            <a:off x="613611" y="457200"/>
            <a:ext cx="7712368" cy="707886"/>
          </a:xfrm>
          <a:prstGeom prst="rect">
            <a:avLst/>
          </a:prstGeom>
          <a:noFill/>
        </p:spPr>
        <p:txBody>
          <a:bodyPr wrap="none" rtlCol="0">
            <a:spAutoFit/>
          </a:bodyPr>
          <a:lstStyle/>
          <a:p>
            <a:r>
              <a:rPr lang="en-US" sz="4000" dirty="0">
                <a:solidFill>
                  <a:srgbClr val="236192"/>
                </a:solidFill>
                <a:latin typeface="+mj-lt"/>
              </a:rPr>
              <a:t>Wikipedia Disambiguates Names</a:t>
            </a:r>
          </a:p>
        </p:txBody>
      </p:sp>
      <p:pic>
        <p:nvPicPr>
          <p:cNvPr id="3" name="Picture 2">
            <a:extLst>
              <a:ext uri="{FF2B5EF4-FFF2-40B4-BE49-F238E27FC236}">
                <a16:creationId xmlns:a16="http://schemas.microsoft.com/office/drawing/2014/main" id="{D3444AFA-47EB-4C4F-8039-5C1FC71FF502}"/>
              </a:ext>
            </a:extLst>
          </p:cNvPr>
          <p:cNvPicPr>
            <a:picLocks noChangeAspect="1"/>
          </p:cNvPicPr>
          <p:nvPr/>
        </p:nvPicPr>
        <p:blipFill>
          <a:blip r:embed="rId3"/>
          <a:stretch>
            <a:fillRect/>
          </a:stretch>
        </p:blipFill>
        <p:spPr>
          <a:xfrm>
            <a:off x="345832" y="1195282"/>
            <a:ext cx="1714649" cy="1912786"/>
          </a:xfrm>
          <a:prstGeom prst="rect">
            <a:avLst/>
          </a:prstGeom>
        </p:spPr>
      </p:pic>
      <p:pic>
        <p:nvPicPr>
          <p:cNvPr id="4" name="Picture 3">
            <a:extLst>
              <a:ext uri="{FF2B5EF4-FFF2-40B4-BE49-F238E27FC236}">
                <a16:creationId xmlns:a16="http://schemas.microsoft.com/office/drawing/2014/main" id="{36F8BECF-0027-45CE-AB4C-5BA4FC17D7A5}"/>
              </a:ext>
            </a:extLst>
          </p:cNvPr>
          <p:cNvPicPr>
            <a:picLocks noChangeAspect="1"/>
          </p:cNvPicPr>
          <p:nvPr/>
        </p:nvPicPr>
        <p:blipFill>
          <a:blip r:embed="rId4"/>
          <a:stretch>
            <a:fillRect/>
          </a:stretch>
        </p:blipFill>
        <p:spPr>
          <a:xfrm>
            <a:off x="2145331" y="1678610"/>
            <a:ext cx="6652837" cy="4511431"/>
          </a:xfrm>
          <a:prstGeom prst="rect">
            <a:avLst/>
          </a:prstGeom>
        </p:spPr>
      </p:pic>
    </p:spTree>
    <p:extLst>
      <p:ext uri="{BB962C8B-B14F-4D97-AF65-F5344CB8AC3E}">
        <p14:creationId xmlns:p14="http://schemas.microsoft.com/office/powerpoint/2010/main" val="168050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BE7D-4224-41E6-8C50-456D87352158}"/>
              </a:ext>
            </a:extLst>
          </p:cNvPr>
          <p:cNvSpPr txBox="1">
            <a:spLocks/>
          </p:cNvSpPr>
          <p:nvPr/>
        </p:nvSpPr>
        <p:spPr>
          <a:xfrm>
            <a:off x="-115448" y="-94465"/>
            <a:ext cx="9382767" cy="797850"/>
          </a:xfrm>
          <a:prstGeom prst="rect">
            <a:avLst/>
          </a:prstGeom>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236192"/>
                </a:solidFill>
                <a:latin typeface="Arial" panose="020B0604020202020204" pitchFamily="34" charset="0"/>
                <a:cs typeface="Arial" panose="020B0604020202020204" pitchFamily="34" charset="0"/>
              </a:rPr>
              <a:t>One person, two identities</a:t>
            </a:r>
          </a:p>
        </p:txBody>
      </p:sp>
      <p:pic>
        <p:nvPicPr>
          <p:cNvPr id="3" name="Picture 2">
            <a:extLst>
              <a:ext uri="{FF2B5EF4-FFF2-40B4-BE49-F238E27FC236}">
                <a16:creationId xmlns:a16="http://schemas.microsoft.com/office/drawing/2014/main" id="{7A83CBF8-1B01-4E36-A9F7-803C8DD5E560}"/>
              </a:ext>
            </a:extLst>
          </p:cNvPr>
          <p:cNvPicPr>
            <a:picLocks noChangeAspect="1"/>
          </p:cNvPicPr>
          <p:nvPr/>
        </p:nvPicPr>
        <p:blipFill>
          <a:blip r:embed="rId3"/>
          <a:stretch>
            <a:fillRect/>
          </a:stretch>
        </p:blipFill>
        <p:spPr>
          <a:xfrm>
            <a:off x="1456800" y="787387"/>
            <a:ext cx="1917359" cy="2035783"/>
          </a:xfrm>
          <a:prstGeom prst="rect">
            <a:avLst/>
          </a:prstGeom>
        </p:spPr>
      </p:pic>
      <p:pic>
        <p:nvPicPr>
          <p:cNvPr id="4" name="Picture 3">
            <a:extLst>
              <a:ext uri="{FF2B5EF4-FFF2-40B4-BE49-F238E27FC236}">
                <a16:creationId xmlns:a16="http://schemas.microsoft.com/office/drawing/2014/main" id="{D56D49C0-8A5B-4831-927E-2EE01BDF71A3}"/>
              </a:ext>
            </a:extLst>
          </p:cNvPr>
          <p:cNvPicPr>
            <a:picLocks noChangeAspect="1"/>
          </p:cNvPicPr>
          <p:nvPr/>
        </p:nvPicPr>
        <p:blipFill>
          <a:blip r:embed="rId4"/>
          <a:stretch>
            <a:fillRect/>
          </a:stretch>
        </p:blipFill>
        <p:spPr>
          <a:xfrm>
            <a:off x="211107" y="3429000"/>
            <a:ext cx="1568332" cy="2158324"/>
          </a:xfrm>
          <a:prstGeom prst="rect">
            <a:avLst/>
          </a:prstGeom>
          <a:ln w="28575">
            <a:solidFill>
              <a:srgbClr val="236192"/>
            </a:solidFill>
          </a:ln>
        </p:spPr>
      </p:pic>
      <p:cxnSp>
        <p:nvCxnSpPr>
          <p:cNvPr id="6" name="Straight Arrow Connector 5">
            <a:extLst>
              <a:ext uri="{FF2B5EF4-FFF2-40B4-BE49-F238E27FC236}">
                <a16:creationId xmlns:a16="http://schemas.microsoft.com/office/drawing/2014/main" id="{5C878E60-18B5-4FBA-8C9F-8288EC39C809}"/>
              </a:ext>
            </a:extLst>
          </p:cNvPr>
          <p:cNvCxnSpPr/>
          <p:nvPr/>
        </p:nvCxnSpPr>
        <p:spPr>
          <a:xfrm flipV="1">
            <a:off x="1348154" y="2907172"/>
            <a:ext cx="601057" cy="521828"/>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67BBF4D-C352-422D-8146-8FA2940AF5E7}"/>
              </a:ext>
            </a:extLst>
          </p:cNvPr>
          <p:cNvSpPr txBox="1"/>
          <p:nvPr/>
        </p:nvSpPr>
        <p:spPr>
          <a:xfrm>
            <a:off x="117322" y="5701281"/>
            <a:ext cx="2223686" cy="369332"/>
          </a:xfrm>
          <a:prstGeom prst="rect">
            <a:avLst/>
          </a:prstGeom>
          <a:noFill/>
          <a:ln w="28575">
            <a:solidFill>
              <a:srgbClr val="236192"/>
            </a:solidFill>
          </a:ln>
        </p:spPr>
        <p:txBody>
          <a:bodyPr wrap="none" rtlCol="0">
            <a:spAutoFit/>
          </a:bodyPr>
          <a:lstStyle/>
          <a:p>
            <a:r>
              <a:rPr lang="en-US" dirty="0"/>
              <a:t>Charles L. Dodgson</a:t>
            </a:r>
          </a:p>
        </p:txBody>
      </p:sp>
      <p:pic>
        <p:nvPicPr>
          <p:cNvPr id="8" name="Picture 7">
            <a:extLst>
              <a:ext uri="{FF2B5EF4-FFF2-40B4-BE49-F238E27FC236}">
                <a16:creationId xmlns:a16="http://schemas.microsoft.com/office/drawing/2014/main" id="{3BA5CC63-7D02-418F-8D48-4E8867F2F5B8}"/>
              </a:ext>
            </a:extLst>
          </p:cNvPr>
          <p:cNvPicPr>
            <a:picLocks noChangeAspect="1"/>
          </p:cNvPicPr>
          <p:nvPr/>
        </p:nvPicPr>
        <p:blipFill>
          <a:blip r:embed="rId5"/>
          <a:stretch>
            <a:fillRect/>
          </a:stretch>
        </p:blipFill>
        <p:spPr>
          <a:xfrm>
            <a:off x="2341008" y="3429000"/>
            <a:ext cx="1613141" cy="2118849"/>
          </a:xfrm>
          <a:prstGeom prst="rect">
            <a:avLst/>
          </a:prstGeom>
          <a:ln w="19050">
            <a:solidFill>
              <a:srgbClr val="236192"/>
            </a:solidFill>
          </a:ln>
        </p:spPr>
      </p:pic>
      <p:sp>
        <p:nvSpPr>
          <p:cNvPr id="9" name="TextBox 8">
            <a:extLst>
              <a:ext uri="{FF2B5EF4-FFF2-40B4-BE49-F238E27FC236}">
                <a16:creationId xmlns:a16="http://schemas.microsoft.com/office/drawing/2014/main" id="{9F2831EF-747D-4866-BE13-C18E60A7EA24}"/>
              </a:ext>
            </a:extLst>
          </p:cNvPr>
          <p:cNvSpPr txBox="1"/>
          <p:nvPr/>
        </p:nvSpPr>
        <p:spPr>
          <a:xfrm>
            <a:off x="2435785" y="5701281"/>
            <a:ext cx="1518364" cy="369332"/>
          </a:xfrm>
          <a:prstGeom prst="rect">
            <a:avLst/>
          </a:prstGeom>
          <a:noFill/>
          <a:ln w="28575">
            <a:solidFill>
              <a:srgbClr val="236192"/>
            </a:solidFill>
          </a:ln>
        </p:spPr>
        <p:txBody>
          <a:bodyPr wrap="none" rtlCol="0">
            <a:spAutoFit/>
          </a:bodyPr>
          <a:lstStyle/>
          <a:p>
            <a:r>
              <a:rPr lang="en-US" dirty="0"/>
              <a:t>Lewis Carroll</a:t>
            </a:r>
          </a:p>
        </p:txBody>
      </p:sp>
      <p:cxnSp>
        <p:nvCxnSpPr>
          <p:cNvPr id="11" name="Straight Arrow Connector 10">
            <a:extLst>
              <a:ext uri="{FF2B5EF4-FFF2-40B4-BE49-F238E27FC236}">
                <a16:creationId xmlns:a16="http://schemas.microsoft.com/office/drawing/2014/main" id="{0A0CFAA1-13B1-4C74-8941-AF91A9648AF6}"/>
              </a:ext>
            </a:extLst>
          </p:cNvPr>
          <p:cNvCxnSpPr>
            <a:cxnSpLocks/>
          </p:cNvCxnSpPr>
          <p:nvPr/>
        </p:nvCxnSpPr>
        <p:spPr>
          <a:xfrm>
            <a:off x="2649415" y="2865171"/>
            <a:ext cx="498164" cy="521828"/>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211D6DCF-498C-4FA1-B333-B116998BC634}"/>
              </a:ext>
            </a:extLst>
          </p:cNvPr>
          <p:cNvPicPr>
            <a:picLocks noChangeAspect="1"/>
          </p:cNvPicPr>
          <p:nvPr/>
        </p:nvPicPr>
        <p:blipFill>
          <a:blip r:embed="rId6"/>
          <a:stretch>
            <a:fillRect/>
          </a:stretch>
        </p:blipFill>
        <p:spPr>
          <a:xfrm>
            <a:off x="6275016" y="753726"/>
            <a:ext cx="1412184" cy="2153446"/>
          </a:xfrm>
          <a:prstGeom prst="rect">
            <a:avLst/>
          </a:prstGeom>
        </p:spPr>
      </p:pic>
      <p:pic>
        <p:nvPicPr>
          <p:cNvPr id="13" name="Picture 12">
            <a:extLst>
              <a:ext uri="{FF2B5EF4-FFF2-40B4-BE49-F238E27FC236}">
                <a16:creationId xmlns:a16="http://schemas.microsoft.com/office/drawing/2014/main" id="{60EA9CD5-70FB-455E-9F92-2CB2181A49EA}"/>
              </a:ext>
            </a:extLst>
          </p:cNvPr>
          <p:cNvPicPr>
            <a:picLocks noChangeAspect="1"/>
          </p:cNvPicPr>
          <p:nvPr/>
        </p:nvPicPr>
        <p:blipFill>
          <a:blip r:embed="rId7"/>
          <a:stretch>
            <a:fillRect/>
          </a:stretch>
        </p:blipFill>
        <p:spPr>
          <a:xfrm>
            <a:off x="5028437" y="3372303"/>
            <a:ext cx="1427121" cy="2175546"/>
          </a:xfrm>
          <a:prstGeom prst="rect">
            <a:avLst/>
          </a:prstGeom>
        </p:spPr>
      </p:pic>
      <p:sp>
        <p:nvSpPr>
          <p:cNvPr id="14" name="TextBox 13">
            <a:extLst>
              <a:ext uri="{FF2B5EF4-FFF2-40B4-BE49-F238E27FC236}">
                <a16:creationId xmlns:a16="http://schemas.microsoft.com/office/drawing/2014/main" id="{497CBEF8-ADC5-401B-B6EF-F2FCB9EFA11F}"/>
              </a:ext>
            </a:extLst>
          </p:cNvPr>
          <p:cNvSpPr txBox="1"/>
          <p:nvPr/>
        </p:nvSpPr>
        <p:spPr>
          <a:xfrm>
            <a:off x="5028437" y="5669977"/>
            <a:ext cx="1531188" cy="369332"/>
          </a:xfrm>
          <a:prstGeom prst="rect">
            <a:avLst/>
          </a:prstGeom>
          <a:noFill/>
          <a:ln w="28575">
            <a:solidFill>
              <a:srgbClr val="236192"/>
            </a:solidFill>
          </a:ln>
        </p:spPr>
        <p:txBody>
          <a:bodyPr wrap="none" rtlCol="0">
            <a:spAutoFit/>
          </a:bodyPr>
          <a:lstStyle/>
          <a:p>
            <a:r>
              <a:rPr lang="en-US" dirty="0"/>
              <a:t>J. K. Rowling</a:t>
            </a:r>
          </a:p>
        </p:txBody>
      </p:sp>
      <p:cxnSp>
        <p:nvCxnSpPr>
          <p:cNvPr id="15" name="Straight Arrow Connector 14">
            <a:extLst>
              <a:ext uri="{FF2B5EF4-FFF2-40B4-BE49-F238E27FC236}">
                <a16:creationId xmlns:a16="http://schemas.microsoft.com/office/drawing/2014/main" id="{01B52977-DA30-4057-AE01-D5A31C5C7023}"/>
              </a:ext>
            </a:extLst>
          </p:cNvPr>
          <p:cNvCxnSpPr/>
          <p:nvPr/>
        </p:nvCxnSpPr>
        <p:spPr>
          <a:xfrm flipV="1">
            <a:off x="6155029" y="2907172"/>
            <a:ext cx="601057" cy="521828"/>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452779E-71CA-42E2-9CDD-0822E9BC4063}"/>
              </a:ext>
            </a:extLst>
          </p:cNvPr>
          <p:cNvPicPr>
            <a:picLocks noChangeAspect="1"/>
          </p:cNvPicPr>
          <p:nvPr/>
        </p:nvPicPr>
        <p:blipFill>
          <a:blip r:embed="rId8"/>
          <a:stretch>
            <a:fillRect/>
          </a:stretch>
        </p:blipFill>
        <p:spPr>
          <a:xfrm>
            <a:off x="7033375" y="3374360"/>
            <a:ext cx="1482523" cy="2212964"/>
          </a:xfrm>
          <a:prstGeom prst="rect">
            <a:avLst/>
          </a:prstGeom>
        </p:spPr>
      </p:pic>
      <p:sp>
        <p:nvSpPr>
          <p:cNvPr id="17" name="TextBox 16">
            <a:extLst>
              <a:ext uri="{FF2B5EF4-FFF2-40B4-BE49-F238E27FC236}">
                <a16:creationId xmlns:a16="http://schemas.microsoft.com/office/drawing/2014/main" id="{6A3D1E38-0675-4533-A5DF-9EFC8D666628}"/>
              </a:ext>
            </a:extLst>
          </p:cNvPr>
          <p:cNvSpPr txBox="1"/>
          <p:nvPr/>
        </p:nvSpPr>
        <p:spPr>
          <a:xfrm>
            <a:off x="7033375" y="5679759"/>
            <a:ext cx="1877437" cy="369332"/>
          </a:xfrm>
          <a:prstGeom prst="rect">
            <a:avLst/>
          </a:prstGeom>
          <a:noFill/>
          <a:ln w="28575">
            <a:solidFill>
              <a:srgbClr val="236192"/>
            </a:solidFill>
          </a:ln>
        </p:spPr>
        <p:txBody>
          <a:bodyPr wrap="none" rtlCol="0">
            <a:spAutoFit/>
          </a:bodyPr>
          <a:lstStyle/>
          <a:p>
            <a:r>
              <a:rPr lang="en-US" dirty="0"/>
              <a:t>Robert Galbraith</a:t>
            </a:r>
          </a:p>
        </p:txBody>
      </p:sp>
      <p:cxnSp>
        <p:nvCxnSpPr>
          <p:cNvPr id="18" name="Straight Arrow Connector 17">
            <a:extLst>
              <a:ext uri="{FF2B5EF4-FFF2-40B4-BE49-F238E27FC236}">
                <a16:creationId xmlns:a16="http://schemas.microsoft.com/office/drawing/2014/main" id="{D518EFE4-88EA-461F-AA5F-FFA0C05BC772}"/>
              </a:ext>
            </a:extLst>
          </p:cNvPr>
          <p:cNvCxnSpPr>
            <a:cxnSpLocks/>
          </p:cNvCxnSpPr>
          <p:nvPr/>
        </p:nvCxnSpPr>
        <p:spPr>
          <a:xfrm>
            <a:off x="7633596" y="2908651"/>
            <a:ext cx="498164" cy="521828"/>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825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Master_Slides_V2">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8" ma:contentTypeDescription="Create a new document." ma:contentTypeScope="" ma:versionID="05f670960bb346fcdaddf96e2685615a">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579f744c0775bce8df470aa1b20ca9ce"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96997622-ED44-4B95-B3A9-539257C03E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B72AA-E202-4FA1-9434-02A84F1B782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30711C6-9293-434E-8880-99B4F0177294}">
  <ds:schemaRefs>
    <ds:schemaRef ds:uri="http://schemas.microsoft.com/sharepoint/v3/contenttype/forms"/>
  </ds:schemaRefs>
</ds:datastoreItem>
</file>

<file path=customXml/itemProps4.xml><?xml version="1.0" encoding="utf-8"?>
<ds:datastoreItem xmlns:ds="http://schemas.openxmlformats.org/officeDocument/2006/customXml" ds:itemID="{0FC67E5E-E584-4BEC-AAF9-F71D8BE65077}">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17624</TotalTime>
  <Words>3246</Words>
  <Application>Microsoft Office PowerPoint</Application>
  <PresentationFormat>On-screen Show (4:3)</PresentationFormat>
  <Paragraphs>232</Paragraphs>
  <Slides>24</Slides>
  <Notes>24</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Master_Slides_V2</vt:lpstr>
      <vt:lpstr>Full Pattern</vt:lpstr>
      <vt:lpstr>Title and Sections</vt:lpstr>
      <vt:lpstr>PowerPoint Presentation</vt:lpstr>
      <vt:lpstr>PowerPoint Presentation</vt:lpstr>
      <vt:lpstr>PowerPoint Presentation</vt:lpstr>
      <vt:lpstr>PowerPoint Presentation</vt:lpstr>
      <vt:lpstr>Researcher Identifier ≠ Name Authorities</vt:lpstr>
      <vt:lpstr>PowerPoint Presentation</vt:lpstr>
      <vt:lpstr>Same name, different people</vt:lpstr>
      <vt:lpstr>PowerPoint Presentation</vt:lpstr>
      <vt:lpstr>PowerPoint Presentation</vt:lpstr>
      <vt:lpstr>One researcher may have many profiles or identifiers…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Authorities to Identifiers -- Briding the Silos</dc:title>
  <dc:creator>smithyok@oclc.org</dc:creator>
  <cp:keywords>#oclcresearch, #lodlam</cp:keywords>
  <cp:lastModifiedBy>Smith-Yoshimura,Karen</cp:lastModifiedBy>
  <cp:revision>601</cp:revision>
  <dcterms:created xsi:type="dcterms:W3CDTF">2015-04-17T19:58:50Z</dcterms:created>
  <dcterms:modified xsi:type="dcterms:W3CDTF">2019-12-10T19:16:16Z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