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45"/>
  </p:notesMasterIdLst>
  <p:sldIdLst>
    <p:sldId id="256" r:id="rId3"/>
    <p:sldId id="257" r:id="rId4"/>
    <p:sldId id="258" r:id="rId5"/>
    <p:sldId id="259" r:id="rId6"/>
    <p:sldId id="260" r:id="rId7"/>
    <p:sldId id="262" r:id="rId8"/>
    <p:sldId id="322" r:id="rId9"/>
    <p:sldId id="263" r:id="rId10"/>
    <p:sldId id="264" r:id="rId11"/>
    <p:sldId id="265" r:id="rId12"/>
    <p:sldId id="266" r:id="rId13"/>
    <p:sldId id="267" r:id="rId14"/>
    <p:sldId id="268" r:id="rId15"/>
    <p:sldId id="269" r:id="rId16"/>
    <p:sldId id="270" r:id="rId17"/>
    <p:sldId id="323"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
      <p:font typeface="Helvetica Neue"/>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iJkgTxsNOXdby46a3ay3VIanmn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D42E48-6317-4E08-949A-2519927C01A6}">
  <a:tblStyle styleId="{C1D42E48-6317-4E08-949A-2519927C01A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p:restoredTop sz="94645"/>
  </p:normalViewPr>
  <p:slideViewPr>
    <p:cSldViewPr snapToGrid="0">
      <p:cViewPr varScale="1">
        <p:scale>
          <a:sx n="107" d="100"/>
          <a:sy n="107" d="100"/>
        </p:scale>
        <p:origin x="725" y="82"/>
      </p:cViewPr>
      <p:guideLst>
        <p:guide orient="horz" pos="1620"/>
        <p:guide pos="2880"/>
      </p:guideLst>
    </p:cSldViewPr>
  </p:slideViewPr>
  <p:notesTextViewPr>
    <p:cViewPr>
      <p:scale>
        <a:sx n="1" d="1"/>
        <a:sy n="1" d="1"/>
      </p:scale>
      <p:origin x="0" y="0"/>
    </p:cViewPr>
  </p:notesTextViewPr>
  <p:sorterViewPr>
    <p:cViewPr>
      <p:scale>
        <a:sx n="136" d="100"/>
        <a:sy n="13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8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9.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font" Target="fonts/font6.fntdata"/><Relationship Id="rId80" Type="http://customschemas.google.com/relationships/presentationmetadata" Target="meta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0cb1a24dc_7_8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70cb1a24dc_7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0cb1a24dc_7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70cb1a24dc_7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solidFill>
                  <a:schemeClr val="dk1"/>
                </a:solidFill>
              </a:rPr>
              <a:t>Term embedding</a:t>
            </a:r>
            <a:endParaRPr sz="1000">
              <a:solidFill>
                <a:schemeClr val="dk1"/>
              </a:solidFill>
            </a:endParaRPr>
          </a:p>
          <a:p>
            <a:pPr marL="0" lvl="0" indent="0" algn="l" rtl="0">
              <a:lnSpc>
                <a:spcPct val="100000"/>
              </a:lnSpc>
              <a:spcBef>
                <a:spcPts val="0"/>
              </a:spcBef>
              <a:spcAft>
                <a:spcPts val="0"/>
              </a:spcAft>
              <a:buSzPts val="1100"/>
              <a:buNone/>
            </a:pPr>
            <a:r>
              <a:rPr lang="en-US" sz="1000">
                <a:solidFill>
                  <a:schemeClr val="dk1"/>
                </a:solidFill>
              </a:rPr>
              <a:t>Much research has adopted the notion of Statistical Semantics (Furnas et al., 1983; Weaver, 1955) or in Linguistics the Distributional Hypothesis (Harris, 1954; Sahlgren, 2008).  Various distributional  semantic  models  have  been  proposed  to  represent  (embed)  words  in  a  continuous  vector space where semantically similar words are mapped to nearby points (‘are embedded nearby each other’).  The approaches fall into two main categories (Baroni et al., 2014).  First,  methods based on global  co-occurrence  counts  (e.g.,  Latent  Semantic  Analysis  (Dumais,  2005))  which  compute  statistics of how often some word co-occurs with its neighbour words in a large text corpus, and then use dimensionality-reduction methods (e.g., Singular-Value Decomposition (Trefethen and Bau III, 1997), Random Projection (Achlioptas, 2003; Johnson and Lindenstrauss, 1984; QasemiZadeh et al., 2017)) to map the co-occurrence statistics of each word to a small, dense vector.  Second, local context predictive methods (e.g.  neural probabilistic language models) which directly try to predict a word from its neighbours or vice versa in terms of learned small, dense embedding vectors. The recent successes in the latter models, e.g.  Word2Vec (Mikolov et al., 2013; Baroni et al., 2014) have initiated the development of more complex models with deep learning, such as FastText (Bojanowski et al., 2016), ElMO (Peters et al., 2018). However, that also brings high computational cost and complex parameters to optimise.</a:t>
            </a:r>
            <a:endParaRPr sz="1000">
              <a:solidFill>
                <a:schemeClr val="dk1"/>
              </a:solidFill>
            </a:endParaRPr>
          </a:p>
          <a:p>
            <a:pPr marL="0" lvl="0" indent="0" algn="l" rtl="0">
              <a:lnSpc>
                <a:spcPct val="100000"/>
              </a:lnSpc>
              <a:spcBef>
                <a:spcPts val="0"/>
              </a:spcBef>
              <a:spcAft>
                <a:spcPts val="0"/>
              </a:spcAft>
              <a:buSzPts val="1100"/>
              <a:buNone/>
            </a:pPr>
            <a:endParaRPr sz="1000">
              <a:solidFill>
                <a:schemeClr val="dk1"/>
              </a:solidFill>
            </a:endParaRPr>
          </a:p>
          <a:p>
            <a:pPr marL="0" lvl="0" indent="0" algn="l" rtl="0">
              <a:lnSpc>
                <a:spcPct val="100000"/>
              </a:lnSpc>
              <a:spcBef>
                <a:spcPts val="0"/>
              </a:spcBef>
              <a:spcAft>
                <a:spcPts val="0"/>
              </a:spcAft>
              <a:buSzPts val="1100"/>
              <a:buNone/>
            </a:pPr>
            <a:r>
              <a:rPr lang="en-US" sz="1000">
                <a:solidFill>
                  <a:schemeClr val="dk1"/>
                </a:solidFill>
              </a:rPr>
              <a:t>Document  embedding</a:t>
            </a:r>
            <a:endParaRPr sz="1000">
              <a:solidFill>
                <a:schemeClr val="dk1"/>
              </a:solidFill>
            </a:endParaRPr>
          </a:p>
          <a:p>
            <a:pPr marL="0" lvl="0" indent="0" algn="l" rtl="0">
              <a:lnSpc>
                <a:spcPct val="100000"/>
              </a:lnSpc>
              <a:spcBef>
                <a:spcPts val="0"/>
              </a:spcBef>
              <a:spcAft>
                <a:spcPts val="0"/>
              </a:spcAft>
              <a:buSzPts val="1100"/>
              <a:buNone/>
            </a:pPr>
            <a:r>
              <a:rPr lang="en-US" sz="1000">
                <a:solidFill>
                  <a:schemeClr val="dk1"/>
                </a:solidFill>
              </a:rPr>
              <a:t>There  are  currently  many  competing  deep  learning  schemes  for  learning sentence/document  embeddings,  such  as  Doc2Vec  (Le  and  Mikolov,  2014),  lda2vec  (Moody,  2016), FastText (Bojanowski et al., 2016), Sent2Vec (Pagliardini et al., 2018), InferSent (Conneau et al., 2017), etc. These are generally powerful,  but are comparatively computationally very expensive.   A simple baseline such as averaged word embeddings is fast and still gives strong results in the annual Semantic Textual Similarity task,  as reported by   Cer et al. (2017).   However,  assigning the proper weights to words when calculating the sentence/document embedding is non-trivial.</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0cb1a24dc_7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70cb1a24dc_7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200">
                <a:solidFill>
                  <a:schemeClr val="dk1"/>
                </a:solidFill>
              </a:rPr>
              <a:t>The recent success of local context predictive models such as Word2Vec has initiated the development of more complex and powerful deep learning models for embedding words, sentences and documents. The resulting embeddings combine compactness and discriminating ability, but the associated computational requirements are substantial (often requiring powerful machines with GPUs) and the optimal hyperparameter settings are not easy to find. It is, therefore, more common that embeddings are pre-trained on large corpora and plugged into a variety of downstream tasks, as in sentiment analysis, classification, translation, and so on.  However, such transfer learning might fail to capture domain-specific semantics, which can be crucial for certain applications, such as medical information retrieval, special collection exploration, etc. Standard benchmarks and evaluation methods often do not answer practical needs either.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US" sz="1200">
                <a:solidFill>
                  <a:schemeClr val="dk1"/>
                </a:solidFill>
              </a:rPr>
              <a:t>Unfortunately, most libraries and even large-scale aggregators do not have the processing capacity nor the skills to embrace powerful deep learning and therefore stick with the traditional keyword-based approach. In our quest for practical solutions to support libraries in this field, </a:t>
            </a:r>
            <a:r>
              <a:rPr lang="en-US" sz="1200">
                <a:solidFill>
                  <a:schemeClr val="dk1"/>
                </a:solidFill>
                <a:highlight>
                  <a:srgbClr val="FFFFFF"/>
                </a:highlight>
              </a:rPr>
              <a:t>we revisit the global co-occurrence based embedding and propose a conceptually simple and computationally lightweight approach.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0cb1a24dc_7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70cb1a24dc_7_15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cb1a24dc_7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g70cb1a24dc_7_16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0cb1a24dc_7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g70cb1a24dc_7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0cb1a24dc_7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g70cb1a24dc_7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0cb1a24dc_7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g70cb1a24dc_7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153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0cb1a24dc_7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70cb1a24dc_7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70cb1a24dc_7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g70cb1a24dc_7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b566a48c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6b566a48c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0cb1a24dc_7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70cb1a24dc_7_10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g70cb1a24dc_7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0cb1a24dc_7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g70cb1a24dc_7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0cb1a24dc_7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70cb1a24dc_7_20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The Semantic Textual Similarity (STS) Benchmark</a:t>
            </a:r>
            <a:r>
              <a:rPr lang="en-US" sz="800">
                <a:latin typeface="Arial"/>
                <a:ea typeface="Arial"/>
                <a:cs typeface="Arial"/>
                <a:sym typeface="Arial"/>
              </a:rPr>
              <a:t> </a:t>
            </a:r>
            <a:r>
              <a:rPr lang="en-US" sz="1100">
                <a:latin typeface="Arial"/>
                <a:ea typeface="Arial"/>
                <a:cs typeface="Arial"/>
                <a:sym typeface="Arial"/>
              </a:rPr>
              <a:t>is a SemEval task organized between 2012 and 2017. It consists of 8628 pairs of English sentences, selected from image captions, news headlines and user forums. The similarity between these sentence pairs was annotated using a five point scale via crowdsourcing (Agirre et al., 2016). Participating systems calculate the similarity between these sentence pairs and are evaluated based on their Pearson correlation with the gold standard STS annotations. </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
        <p:nvSpPr>
          <p:cNvPr id="320" name="Google Shape;320;g70cb1a24dc_7_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0cb1a24dc_7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g70cb1a24dc_7_2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g70cb1a24dc_7_2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0cb1a24dc_7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70cb1a24dc_7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“antibodies” is equally frequent with “achieved” and “subsequent”, but it has a much higher weight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0cb1a24dc_7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70cb1a24dc_7_2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41" name="Google Shape;341;g70cb1a24dc_7_2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0cb1a24dc_7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70cb1a24dc_7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48" name="Google Shape;348;g70cb1a24dc_7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0cb1a24dc_7_2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54" name="Google Shape;354;g70cb1a24dc_7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0cb1a24dc_7_2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61" name="Google Shape;361;g70cb1a24dc_7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0cb1a24dc_7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70cb1a24dc_7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68" name="Google Shape;368;g70cb1a24dc_7_2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0cb1a24dc_7_25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g70cb1a24dc_7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0cb1a24dc_7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70cb1a24dc_7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A simple example: search “Pride and Prejudice” in Chinese, for the most related authors, semantic embedding helps to retrieve variations of transliterated author name that are found in WorldCat. </a:t>
            </a:r>
            <a:endParaRPr/>
          </a:p>
        </p:txBody>
      </p:sp>
      <p:sp>
        <p:nvSpPr>
          <p:cNvPr id="204" name="Google Shape;204;g70cb1a24dc_7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0cb1a24dc_7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70cb1a24dc_7_2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fastText only predicts highly frequent subjects correctly but not useful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Ariadne predicts very specific subjects, many are highly related but not chosen by domain experts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Ariadne+NPSP balances between common subjects and specific ones.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Precision and recall are not good measures</a:t>
            </a:r>
            <a:endParaRPr/>
          </a:p>
        </p:txBody>
      </p:sp>
      <p:sp>
        <p:nvSpPr>
          <p:cNvPr id="382" name="Google Shape;382;g70cb1a24dc_7_2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0cb1a24dc_7_2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This is to show that our method could be used for predicting other types of entities.</a:t>
            </a:r>
            <a:endParaRPr/>
          </a:p>
        </p:txBody>
      </p:sp>
      <p:sp>
        <p:nvSpPr>
          <p:cNvPr id="389" name="Google Shape;389;g70cb1a24dc_7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0cb1a24dc_7_2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95" name="Google Shape;395;g70cb1a24dc_7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0cb1a24dc_7_2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01" name="Google Shape;401;g70cb1a24dc_7_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0cb1a24dc_7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07" name="Google Shape;407;g70cb1a24dc_7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0cb1a24dc_7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70cb1a24dc_7_2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14" name="Google Shape;414;g70cb1a24dc_7_2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0cb1a24dc_7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70cb1a24dc_7_29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0cb1a24dc_7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70cb1a24dc_7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29" name="Google Shape;429;g70cb1a24dc_7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0cb1a24dc_7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70cb1a24dc_7_30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70cb1a24dc_7_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1" name="Google Shape;441;g70cb1a24dc_7_30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0cb1a24dc_7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70cb1a24dc_7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12" name="Google Shape;212;g70cb1a24dc_7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70cb1a24dc_7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70cb1a24dc_7_3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6b566a48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6b566a48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70cb1a24dc_7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g70cb1a24dc_7_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0cb1a24dc_7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19" name="Google Shape;219;g70cb1a24dc_7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0cb1a24dc_7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31" name="Google Shape;231;g70cb1a24dc_7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0cb1a24dc_7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31" name="Google Shape;231;g70cb1a24dc_7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10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0cb1a24dc_7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37" name="Google Shape;237;g70cb1a24dc_7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0cb1a24dc_7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70cb1a24dc_7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46" name="Google Shape;246;g70cb1a24dc_7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37"/>
          <p:cNvPicPr preferRelativeResize="0"/>
          <p:nvPr/>
        </p:nvPicPr>
        <p:blipFill rotWithShape="1">
          <a:blip r:embed="rId2">
            <a:alphaModFix/>
          </a:blip>
          <a:srcRect l="23295" b="48278"/>
          <a:stretch/>
        </p:blipFill>
        <p:spPr>
          <a:xfrm>
            <a:off x="3163889" y="4"/>
            <a:ext cx="5980110" cy="1060063"/>
          </a:xfrm>
          <a:prstGeom prst="rect">
            <a:avLst/>
          </a:prstGeom>
          <a:noFill/>
          <a:ln>
            <a:noFill/>
          </a:ln>
        </p:spPr>
      </p:pic>
      <p:sp>
        <p:nvSpPr>
          <p:cNvPr id="13" name="Google Shape;13;p37"/>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4" name="Google Shape;14;p37"/>
          <p:cNvSpPr/>
          <p:nvPr/>
        </p:nvSpPr>
        <p:spPr>
          <a:xfrm>
            <a:off x="2209800" y="4686300"/>
            <a:ext cx="106045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5" name="Google Shape;15;p37"/>
          <p:cNvSpPr/>
          <p:nvPr/>
        </p:nvSpPr>
        <p:spPr>
          <a:xfrm>
            <a:off x="3270250" y="4686300"/>
            <a:ext cx="587375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6" name="Google Shape;16;p37"/>
          <p:cNvSpPr/>
          <p:nvPr/>
        </p:nvSpPr>
        <p:spPr>
          <a:xfrm>
            <a:off x="-1" y="2"/>
            <a:ext cx="3190875" cy="1060065"/>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7" name="Google Shape;17;p37"/>
          <p:cNvSpPr txBox="1">
            <a:spLocks noGrp="1"/>
          </p:cNvSpPr>
          <p:nvPr>
            <p:ph type="body" idx="1"/>
          </p:nvPr>
        </p:nvSpPr>
        <p:spPr>
          <a:xfrm>
            <a:off x="2" y="1329877"/>
            <a:ext cx="3163751" cy="488548"/>
          </a:xfrm>
          <a:prstGeom prst="rect">
            <a:avLst/>
          </a:prstGeom>
          <a:solidFill>
            <a:schemeClr val="accent2"/>
          </a:solidFill>
          <a:ln>
            <a:noFill/>
          </a:ln>
        </p:spPr>
        <p:txBody>
          <a:bodyPr spcFirstLastPara="1" wrap="square" lIns="342900" tIns="102875" rIns="205725" bIns="137150" anchor="t" anchorCtr="0">
            <a:noAutofit/>
          </a:bodyPr>
          <a:lstStyle>
            <a:lvl1pPr marL="457200" marR="0" lvl="0" indent="-228600" algn="l">
              <a:lnSpc>
                <a:spcPct val="100000"/>
              </a:lnSpc>
              <a:spcBef>
                <a:spcPts val="0"/>
              </a:spcBef>
              <a:spcAft>
                <a:spcPts val="0"/>
              </a:spcAft>
              <a:buClr>
                <a:schemeClr val="lt1"/>
              </a:buClr>
              <a:buSzPts val="1600"/>
              <a:buFont typeface="Calibri"/>
              <a:buNone/>
              <a:defRPr sz="160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 name="Google Shape;18;p37"/>
          <p:cNvSpPr txBox="1">
            <a:spLocks noGrp="1"/>
          </p:cNvSpPr>
          <p:nvPr>
            <p:ph type="body" idx="2"/>
          </p:nvPr>
        </p:nvSpPr>
        <p:spPr>
          <a:xfrm>
            <a:off x="779470" y="1852402"/>
            <a:ext cx="7754770" cy="1234773"/>
          </a:xfrm>
          <a:prstGeom prst="rect">
            <a:avLst/>
          </a:prstGeom>
          <a:noFill/>
          <a:ln w="101600" cap="flat" cmpd="sng">
            <a:solidFill>
              <a:schemeClr val="accent2"/>
            </a:solidFill>
            <a:prstDash val="solid"/>
            <a:miter lim="800000"/>
            <a:headEnd type="none" w="sm" len="sm"/>
            <a:tailEnd type="none" w="sm" len="sm"/>
          </a:ln>
        </p:spPr>
        <p:txBody>
          <a:bodyPr spcFirstLastPara="1" wrap="square" lIns="342900" tIns="205725" rIns="342900" bIns="205725" anchor="t" anchorCtr="0">
            <a:noAutofit/>
          </a:bodyPr>
          <a:lstStyle>
            <a:lvl1pPr marL="457200" lvl="0" indent="-228600" algn="l">
              <a:lnSpc>
                <a:spcPct val="90000"/>
              </a:lnSpc>
              <a:spcBef>
                <a:spcPts val="0"/>
              </a:spcBef>
              <a:spcAft>
                <a:spcPts val="0"/>
              </a:spcAft>
              <a:buClr>
                <a:schemeClr val="accent2"/>
              </a:buClr>
              <a:buSzPts val="4400"/>
              <a:buNone/>
              <a:defRPr sz="4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 name="Google Shape;19;p37"/>
          <p:cNvPicPr preferRelativeResize="0"/>
          <p:nvPr/>
        </p:nvPicPr>
        <p:blipFill rotWithShape="1">
          <a:blip r:embed="rId3">
            <a:alphaModFix/>
          </a:blip>
          <a:srcRect/>
          <a:stretch/>
        </p:blipFill>
        <p:spPr>
          <a:xfrm>
            <a:off x="8310054" y="4817246"/>
            <a:ext cx="687170" cy="218719"/>
          </a:xfrm>
          <a:prstGeom prst="rect">
            <a:avLst/>
          </a:prstGeom>
          <a:noFill/>
          <a:ln>
            <a:noFill/>
          </a:ln>
        </p:spPr>
      </p:pic>
      <p:sp>
        <p:nvSpPr>
          <p:cNvPr id="20" name="Google Shape;20;p37"/>
          <p:cNvSpPr txBox="1">
            <a:spLocks noGrp="1"/>
          </p:cNvSpPr>
          <p:nvPr>
            <p:ph type="body" idx="3"/>
          </p:nvPr>
        </p:nvSpPr>
        <p:spPr>
          <a:xfrm>
            <a:off x="728695" y="3206972"/>
            <a:ext cx="1609528" cy="346297"/>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chemeClr val="dk1"/>
              </a:buClr>
              <a:buSzPts val="2000"/>
              <a:buNone/>
              <a:defRPr sz="2000" b="1"/>
            </a:lvl1pPr>
            <a:lvl2pPr marL="914400" lvl="1" indent="-228600" algn="l">
              <a:lnSpc>
                <a:spcPct val="90000"/>
              </a:lnSpc>
              <a:spcBef>
                <a:spcPts val="400"/>
              </a:spcBef>
              <a:spcAft>
                <a:spcPts val="0"/>
              </a:spcAft>
              <a:buClr>
                <a:schemeClr val="dk1"/>
              </a:buClr>
              <a:buSzPts val="18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37"/>
          <p:cNvSpPr txBox="1">
            <a:spLocks noGrp="1"/>
          </p:cNvSpPr>
          <p:nvPr>
            <p:ph type="body" idx="4"/>
          </p:nvPr>
        </p:nvSpPr>
        <p:spPr>
          <a:xfrm>
            <a:off x="728696" y="3613840"/>
            <a:ext cx="1209177" cy="270122"/>
          </a:xfrm>
          <a:prstGeom prst="rect">
            <a:avLst/>
          </a:prstGeom>
          <a:noFill/>
          <a:ln>
            <a:noFill/>
          </a:ln>
        </p:spPr>
        <p:txBody>
          <a:bodyPr spcFirstLastPara="1" wrap="square" lIns="0" tIns="0" rIns="68575" bIns="34275" anchor="t" anchorCtr="0">
            <a:noAutofit/>
          </a:bodyPr>
          <a:lstStyle>
            <a:lvl1pPr marL="457200" lvl="0" indent="-228600" algn="l">
              <a:lnSpc>
                <a:spcPct val="90000"/>
              </a:lnSpc>
              <a:spcBef>
                <a:spcPts val="800"/>
              </a:spcBef>
              <a:spcAft>
                <a:spcPts val="0"/>
              </a:spcAft>
              <a:buClr>
                <a:schemeClr val="dk1"/>
              </a:buClr>
              <a:buSzPts val="1700"/>
              <a:buNone/>
              <a:defRPr sz="1700" b="0"/>
            </a:lvl1pPr>
            <a:lvl2pPr marL="914400" lvl="1" indent="-228600" algn="l">
              <a:lnSpc>
                <a:spcPct val="90000"/>
              </a:lnSpc>
              <a:spcBef>
                <a:spcPts val="400"/>
              </a:spcBef>
              <a:spcAft>
                <a:spcPts val="0"/>
              </a:spcAft>
              <a:buClr>
                <a:schemeClr val="dk1"/>
              </a:buClr>
              <a:buSzPts val="18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7"/>
          <p:cNvSpPr/>
          <p:nvPr/>
        </p:nvSpPr>
        <p:spPr>
          <a:xfrm>
            <a:off x="3136902" y="1"/>
            <a:ext cx="445693" cy="1060065"/>
          </a:xfrm>
          <a:prstGeom prst="rect">
            <a:avLst/>
          </a:prstGeom>
          <a:solidFill>
            <a:srgbClr val="00AFD7">
              <a:alpha val="62352"/>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pic>
        <p:nvPicPr>
          <p:cNvPr id="23" name="Google Shape;23;p37" descr="A picture containing object, sitting, red, drawing&#10;&#10;Description automatically generated"/>
          <p:cNvPicPr preferRelativeResize="0"/>
          <p:nvPr/>
        </p:nvPicPr>
        <p:blipFill rotWithShape="1">
          <a:blip r:embed="rId4">
            <a:alphaModFix/>
          </a:blip>
          <a:srcRect/>
          <a:stretch/>
        </p:blipFill>
        <p:spPr>
          <a:xfrm>
            <a:off x="0" y="4691912"/>
            <a:ext cx="2338223" cy="4515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46"/>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46"/>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46"/>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46"/>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46"/>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47"/>
          <p:cNvSpPr txBox="1">
            <a:spLocks noGrp="1"/>
          </p:cNvSpPr>
          <p:nvPr>
            <p:ph type="title"/>
          </p:nvPr>
        </p:nvSpPr>
        <p:spPr>
          <a:xfrm rot="5400000">
            <a:off x="5350074"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47"/>
          <p:cNvSpPr txBox="1">
            <a:spLocks noGrp="1"/>
          </p:cNvSpPr>
          <p:nvPr>
            <p:ph type="body" idx="1"/>
          </p:nvPr>
        </p:nvSpPr>
        <p:spPr>
          <a:xfrm rot="5400000">
            <a:off x="1349574"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47"/>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47"/>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47"/>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48"/>
          <p:cNvSpPr txBox="1">
            <a:spLocks noGrp="1"/>
          </p:cNvSpPr>
          <p:nvPr>
            <p:ph type="title"/>
          </p:nvPr>
        </p:nvSpPr>
        <p:spPr>
          <a:xfrm>
            <a:off x="311700" y="445025"/>
            <a:ext cx="8520600" cy="572625"/>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dk1"/>
              </a:buClr>
              <a:buSzPts val="2100"/>
              <a:buFont typeface="Calibri"/>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1" name="Google Shape;91;p48"/>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1200"/>
              </a:spcBef>
              <a:spcAft>
                <a:spcPts val="0"/>
              </a:spcAft>
              <a:buClr>
                <a:schemeClr val="dk1"/>
              </a:buClr>
              <a:buSzPts val="1100"/>
              <a:buChar char="○"/>
              <a:defRPr/>
            </a:lvl2pPr>
            <a:lvl3pPr marL="1371600" lvl="2" indent="-298450" algn="l">
              <a:lnSpc>
                <a:spcPct val="90000"/>
              </a:lnSpc>
              <a:spcBef>
                <a:spcPts val="1200"/>
              </a:spcBef>
              <a:spcAft>
                <a:spcPts val="0"/>
              </a:spcAft>
              <a:buClr>
                <a:schemeClr val="dk1"/>
              </a:buClr>
              <a:buSzPts val="1100"/>
              <a:buChar char="■"/>
              <a:defRPr/>
            </a:lvl3pPr>
            <a:lvl4pPr marL="1828800" lvl="3" indent="-298450" algn="l">
              <a:lnSpc>
                <a:spcPct val="90000"/>
              </a:lnSpc>
              <a:spcBef>
                <a:spcPts val="1200"/>
              </a:spcBef>
              <a:spcAft>
                <a:spcPts val="0"/>
              </a:spcAft>
              <a:buClr>
                <a:schemeClr val="dk1"/>
              </a:buClr>
              <a:buSzPts val="1100"/>
              <a:buChar char="●"/>
              <a:defRPr/>
            </a:lvl4pPr>
            <a:lvl5pPr marL="2286000" lvl="4" indent="-298450" algn="l">
              <a:lnSpc>
                <a:spcPct val="90000"/>
              </a:lnSpc>
              <a:spcBef>
                <a:spcPts val="1200"/>
              </a:spcBef>
              <a:spcAft>
                <a:spcPts val="0"/>
              </a:spcAft>
              <a:buClr>
                <a:schemeClr val="dk1"/>
              </a:buClr>
              <a:buSzPts val="1100"/>
              <a:buChar char="○"/>
              <a:defRPr/>
            </a:lvl5pPr>
            <a:lvl6pPr marL="2743200" lvl="5" indent="-298450" algn="l">
              <a:lnSpc>
                <a:spcPct val="90000"/>
              </a:lnSpc>
              <a:spcBef>
                <a:spcPts val="1200"/>
              </a:spcBef>
              <a:spcAft>
                <a:spcPts val="0"/>
              </a:spcAft>
              <a:buClr>
                <a:schemeClr val="dk1"/>
              </a:buClr>
              <a:buSzPts val="1100"/>
              <a:buChar char="■"/>
              <a:defRPr/>
            </a:lvl6pPr>
            <a:lvl7pPr marL="3200400" lvl="6" indent="-298450" algn="l">
              <a:lnSpc>
                <a:spcPct val="90000"/>
              </a:lnSpc>
              <a:spcBef>
                <a:spcPts val="1200"/>
              </a:spcBef>
              <a:spcAft>
                <a:spcPts val="0"/>
              </a:spcAft>
              <a:buClr>
                <a:schemeClr val="dk1"/>
              </a:buClr>
              <a:buSzPts val="1100"/>
              <a:buChar char="●"/>
              <a:defRPr/>
            </a:lvl7pPr>
            <a:lvl8pPr marL="3657600" lvl="7" indent="-298450" algn="l">
              <a:lnSpc>
                <a:spcPct val="90000"/>
              </a:lnSpc>
              <a:spcBef>
                <a:spcPts val="1200"/>
              </a:spcBef>
              <a:spcAft>
                <a:spcPts val="0"/>
              </a:spcAft>
              <a:buClr>
                <a:schemeClr val="dk1"/>
              </a:buClr>
              <a:buSzPts val="1100"/>
              <a:buChar char="○"/>
              <a:defRPr/>
            </a:lvl8pPr>
            <a:lvl9pPr marL="4114800" lvl="8" indent="-298450" algn="l">
              <a:lnSpc>
                <a:spcPct val="90000"/>
              </a:lnSpc>
              <a:spcBef>
                <a:spcPts val="1200"/>
              </a:spcBef>
              <a:spcAft>
                <a:spcPts val="1200"/>
              </a:spcAft>
              <a:buClr>
                <a:schemeClr val="dk1"/>
              </a:buClr>
              <a:buSzPts val="1100"/>
              <a:buChar char="■"/>
              <a:defRPr/>
            </a:lvl9pPr>
          </a:lstStyle>
          <a:p>
            <a:endParaRPr/>
          </a:p>
        </p:txBody>
      </p:sp>
      <p:sp>
        <p:nvSpPr>
          <p:cNvPr id="92" name="Google Shape;92;p48"/>
          <p:cNvSpPr txBox="1">
            <a:spLocks noGrp="1"/>
          </p:cNvSpPr>
          <p:nvPr>
            <p:ph type="sldNum" idx="12"/>
          </p:nvPr>
        </p:nvSpPr>
        <p:spPr>
          <a:xfrm>
            <a:off x="8472458" y="4663216"/>
            <a:ext cx="548700" cy="393525"/>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9"/>
        <p:cNvGrpSpPr/>
        <p:nvPr/>
      </p:nvGrpSpPr>
      <p:grpSpPr>
        <a:xfrm>
          <a:off x="0" y="0"/>
          <a:ext cx="0" cy="0"/>
          <a:chOff x="0" y="0"/>
          <a:chExt cx="0" cy="0"/>
        </a:xfrm>
      </p:grpSpPr>
      <p:pic>
        <p:nvPicPr>
          <p:cNvPr id="100" name="Google Shape;100;g70cb1a24dc_7_6"/>
          <p:cNvPicPr preferRelativeResize="0"/>
          <p:nvPr/>
        </p:nvPicPr>
        <p:blipFill rotWithShape="1">
          <a:blip r:embed="rId2">
            <a:alphaModFix/>
          </a:blip>
          <a:srcRect l="23295" b="48278"/>
          <a:stretch/>
        </p:blipFill>
        <p:spPr>
          <a:xfrm>
            <a:off x="3163889" y="4"/>
            <a:ext cx="5980110" cy="1060063"/>
          </a:xfrm>
          <a:prstGeom prst="rect">
            <a:avLst/>
          </a:prstGeom>
          <a:noFill/>
          <a:ln>
            <a:noFill/>
          </a:ln>
        </p:spPr>
      </p:pic>
      <p:sp>
        <p:nvSpPr>
          <p:cNvPr id="101" name="Google Shape;101;g70cb1a24dc_7_6"/>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02" name="Google Shape;102;g70cb1a24dc_7_6"/>
          <p:cNvSpPr/>
          <p:nvPr/>
        </p:nvSpPr>
        <p:spPr>
          <a:xfrm>
            <a:off x="2209800" y="4686300"/>
            <a:ext cx="106045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03" name="Google Shape;103;g70cb1a24dc_7_6"/>
          <p:cNvSpPr/>
          <p:nvPr/>
        </p:nvSpPr>
        <p:spPr>
          <a:xfrm>
            <a:off x="3270250" y="4686300"/>
            <a:ext cx="587375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04" name="Google Shape;104;g70cb1a24dc_7_6"/>
          <p:cNvSpPr/>
          <p:nvPr/>
        </p:nvSpPr>
        <p:spPr>
          <a:xfrm>
            <a:off x="-1" y="2"/>
            <a:ext cx="3190875" cy="1060065"/>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05" name="Google Shape;105;g70cb1a24dc_7_6"/>
          <p:cNvSpPr txBox="1">
            <a:spLocks noGrp="1"/>
          </p:cNvSpPr>
          <p:nvPr>
            <p:ph type="body" idx="1"/>
          </p:nvPr>
        </p:nvSpPr>
        <p:spPr>
          <a:xfrm>
            <a:off x="2" y="1329877"/>
            <a:ext cx="3163751" cy="488548"/>
          </a:xfrm>
          <a:prstGeom prst="rect">
            <a:avLst/>
          </a:prstGeom>
          <a:solidFill>
            <a:schemeClr val="accent2"/>
          </a:solidFill>
          <a:ln>
            <a:noFill/>
          </a:ln>
        </p:spPr>
        <p:txBody>
          <a:bodyPr spcFirstLastPara="1" wrap="square" lIns="342900" tIns="102875" rIns="205725" bIns="137150" anchor="t" anchorCtr="0">
            <a:noAutofit/>
          </a:bodyPr>
          <a:lstStyle>
            <a:lvl1pPr marL="457200" marR="0" lvl="0" indent="-228600" algn="l">
              <a:lnSpc>
                <a:spcPct val="100000"/>
              </a:lnSpc>
              <a:spcBef>
                <a:spcPts val="0"/>
              </a:spcBef>
              <a:spcAft>
                <a:spcPts val="0"/>
              </a:spcAft>
              <a:buClr>
                <a:schemeClr val="lt1"/>
              </a:buClr>
              <a:buSzPts val="1600"/>
              <a:buFont typeface="Calibri"/>
              <a:buNone/>
              <a:defRPr sz="160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 name="Google Shape;106;g70cb1a24dc_7_6"/>
          <p:cNvSpPr txBox="1">
            <a:spLocks noGrp="1"/>
          </p:cNvSpPr>
          <p:nvPr>
            <p:ph type="body" idx="2"/>
          </p:nvPr>
        </p:nvSpPr>
        <p:spPr>
          <a:xfrm>
            <a:off x="779470" y="1852402"/>
            <a:ext cx="7754770" cy="1234773"/>
          </a:xfrm>
          <a:prstGeom prst="rect">
            <a:avLst/>
          </a:prstGeom>
          <a:noFill/>
          <a:ln w="101600" cap="flat" cmpd="sng">
            <a:solidFill>
              <a:schemeClr val="accent2"/>
            </a:solidFill>
            <a:prstDash val="solid"/>
            <a:miter lim="800000"/>
            <a:headEnd type="none" w="sm" len="sm"/>
            <a:tailEnd type="none" w="sm" len="sm"/>
          </a:ln>
        </p:spPr>
        <p:txBody>
          <a:bodyPr spcFirstLastPara="1" wrap="square" lIns="342900" tIns="205725" rIns="342900" bIns="205725" anchor="t" anchorCtr="0">
            <a:noAutofit/>
          </a:bodyPr>
          <a:lstStyle>
            <a:lvl1pPr marL="457200" lvl="0" indent="-228600" algn="l">
              <a:lnSpc>
                <a:spcPct val="90000"/>
              </a:lnSpc>
              <a:spcBef>
                <a:spcPts val="0"/>
              </a:spcBef>
              <a:spcAft>
                <a:spcPts val="0"/>
              </a:spcAft>
              <a:buClr>
                <a:schemeClr val="accent2"/>
              </a:buClr>
              <a:buSzPts val="4400"/>
              <a:buNone/>
              <a:defRPr sz="4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7" name="Google Shape;107;g70cb1a24dc_7_6"/>
          <p:cNvPicPr preferRelativeResize="0"/>
          <p:nvPr/>
        </p:nvPicPr>
        <p:blipFill rotWithShape="1">
          <a:blip r:embed="rId3">
            <a:alphaModFix/>
          </a:blip>
          <a:srcRect/>
          <a:stretch/>
        </p:blipFill>
        <p:spPr>
          <a:xfrm>
            <a:off x="8310054" y="4817246"/>
            <a:ext cx="687170" cy="218719"/>
          </a:xfrm>
          <a:prstGeom prst="rect">
            <a:avLst/>
          </a:prstGeom>
          <a:noFill/>
          <a:ln>
            <a:noFill/>
          </a:ln>
        </p:spPr>
      </p:pic>
      <p:sp>
        <p:nvSpPr>
          <p:cNvPr id="108" name="Google Shape;108;g70cb1a24dc_7_6"/>
          <p:cNvSpPr txBox="1">
            <a:spLocks noGrp="1"/>
          </p:cNvSpPr>
          <p:nvPr>
            <p:ph type="body" idx="3"/>
          </p:nvPr>
        </p:nvSpPr>
        <p:spPr>
          <a:xfrm>
            <a:off x="728695" y="3206972"/>
            <a:ext cx="1609528" cy="346297"/>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chemeClr val="dk1"/>
              </a:buClr>
              <a:buSzPts val="2000"/>
              <a:buNone/>
              <a:defRPr sz="2000" b="1"/>
            </a:lvl1pPr>
            <a:lvl2pPr marL="914400" lvl="1" indent="-228600" algn="l">
              <a:lnSpc>
                <a:spcPct val="90000"/>
              </a:lnSpc>
              <a:spcBef>
                <a:spcPts val="400"/>
              </a:spcBef>
              <a:spcAft>
                <a:spcPts val="0"/>
              </a:spcAft>
              <a:buClr>
                <a:schemeClr val="dk1"/>
              </a:buClr>
              <a:buSzPts val="18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g70cb1a24dc_7_6"/>
          <p:cNvSpPr txBox="1">
            <a:spLocks noGrp="1"/>
          </p:cNvSpPr>
          <p:nvPr>
            <p:ph type="body" idx="4"/>
          </p:nvPr>
        </p:nvSpPr>
        <p:spPr>
          <a:xfrm>
            <a:off x="728696" y="3613840"/>
            <a:ext cx="1209177" cy="270122"/>
          </a:xfrm>
          <a:prstGeom prst="rect">
            <a:avLst/>
          </a:prstGeom>
          <a:noFill/>
          <a:ln>
            <a:noFill/>
          </a:ln>
        </p:spPr>
        <p:txBody>
          <a:bodyPr spcFirstLastPara="1" wrap="square" lIns="0" tIns="0" rIns="68575" bIns="34275" anchor="t" anchorCtr="0">
            <a:noAutofit/>
          </a:bodyPr>
          <a:lstStyle>
            <a:lvl1pPr marL="457200" lvl="0" indent="-228600" algn="l">
              <a:lnSpc>
                <a:spcPct val="90000"/>
              </a:lnSpc>
              <a:spcBef>
                <a:spcPts val="800"/>
              </a:spcBef>
              <a:spcAft>
                <a:spcPts val="0"/>
              </a:spcAft>
              <a:buClr>
                <a:schemeClr val="dk1"/>
              </a:buClr>
              <a:buSzPts val="1700"/>
              <a:buNone/>
              <a:defRPr sz="1700" b="0"/>
            </a:lvl1pPr>
            <a:lvl2pPr marL="914400" lvl="1" indent="-228600" algn="l">
              <a:lnSpc>
                <a:spcPct val="90000"/>
              </a:lnSpc>
              <a:spcBef>
                <a:spcPts val="400"/>
              </a:spcBef>
              <a:spcAft>
                <a:spcPts val="0"/>
              </a:spcAft>
              <a:buClr>
                <a:schemeClr val="dk1"/>
              </a:buClr>
              <a:buSzPts val="18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g70cb1a24dc_7_6"/>
          <p:cNvSpPr/>
          <p:nvPr/>
        </p:nvSpPr>
        <p:spPr>
          <a:xfrm>
            <a:off x="3136902" y="1"/>
            <a:ext cx="445693" cy="1060065"/>
          </a:xfrm>
          <a:prstGeom prst="rect">
            <a:avLst/>
          </a:prstGeom>
          <a:solidFill>
            <a:srgbClr val="00AFD7">
              <a:alpha val="6196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pic>
        <p:nvPicPr>
          <p:cNvPr id="111" name="Google Shape;111;g70cb1a24dc_7_6" descr="A picture containing object, sitting, red, drawing&#10;&#10;Description automatically generated"/>
          <p:cNvPicPr preferRelativeResize="0"/>
          <p:nvPr/>
        </p:nvPicPr>
        <p:blipFill rotWithShape="1">
          <a:blip r:embed="rId4">
            <a:alphaModFix/>
          </a:blip>
          <a:srcRect/>
          <a:stretch/>
        </p:blipFill>
        <p:spPr>
          <a:xfrm>
            <a:off x="0" y="4691912"/>
            <a:ext cx="2338223" cy="4515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2"/>
        <p:cNvGrpSpPr/>
        <p:nvPr/>
      </p:nvGrpSpPr>
      <p:grpSpPr>
        <a:xfrm>
          <a:off x="0" y="0"/>
          <a:ext cx="0" cy="0"/>
          <a:chOff x="0" y="0"/>
          <a:chExt cx="0" cy="0"/>
        </a:xfrm>
      </p:grpSpPr>
      <p:sp>
        <p:nvSpPr>
          <p:cNvPr id="113" name="Google Shape;113;g70cb1a24dc_7_19"/>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14" name="Google Shape;114;g70cb1a24dc_7_19"/>
          <p:cNvSpPr/>
          <p:nvPr/>
        </p:nvSpPr>
        <p:spPr>
          <a:xfrm>
            <a:off x="2209800" y="4686300"/>
            <a:ext cx="106045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15" name="Google Shape;115;g70cb1a24dc_7_19"/>
          <p:cNvSpPr/>
          <p:nvPr/>
        </p:nvSpPr>
        <p:spPr>
          <a:xfrm>
            <a:off x="3270250" y="4686300"/>
            <a:ext cx="587375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16" name="Google Shape;116;g70cb1a24dc_7_19"/>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2"/>
              </a:buClr>
              <a:buSzPts val="3600"/>
              <a:buNone/>
              <a:defRPr sz="3600" b="1">
                <a:solidFill>
                  <a:schemeClr val="dk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7" name="Google Shape;117;g70cb1a24dc_7_19"/>
          <p:cNvPicPr preferRelativeResize="0"/>
          <p:nvPr/>
        </p:nvPicPr>
        <p:blipFill rotWithShape="1">
          <a:blip r:embed="rId2">
            <a:alphaModFix/>
          </a:blip>
          <a:srcRect/>
          <a:stretch/>
        </p:blipFill>
        <p:spPr>
          <a:xfrm>
            <a:off x="8310054" y="4817246"/>
            <a:ext cx="687170" cy="218719"/>
          </a:xfrm>
          <a:prstGeom prst="rect">
            <a:avLst/>
          </a:prstGeom>
          <a:noFill/>
          <a:ln>
            <a:noFill/>
          </a:ln>
        </p:spPr>
      </p:pic>
      <p:sp>
        <p:nvSpPr>
          <p:cNvPr id="118" name="Google Shape;118;g70cb1a24dc_7_19"/>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Font typeface="Arial"/>
              <a:buChar char="•"/>
              <a:defRPr sz="2400"/>
            </a:lvl1pPr>
            <a:lvl2pPr marL="914400" lvl="1" indent="-355600" algn="l">
              <a:lnSpc>
                <a:spcPct val="90000"/>
              </a:lnSpc>
              <a:spcBef>
                <a:spcPts val="400"/>
              </a:spcBef>
              <a:spcAft>
                <a:spcPts val="0"/>
              </a:spcAft>
              <a:buClr>
                <a:schemeClr val="dk1"/>
              </a:buClr>
              <a:buSzPts val="2000"/>
              <a:buChar char="•"/>
              <a:defRPr sz="2000"/>
            </a:lvl2pPr>
            <a:lvl3pPr marL="1371600" lvl="2" indent="-342900" algn="l">
              <a:lnSpc>
                <a:spcPct val="90000"/>
              </a:lnSpc>
              <a:spcBef>
                <a:spcPts val="400"/>
              </a:spcBef>
              <a:spcAft>
                <a:spcPts val="0"/>
              </a:spcAft>
              <a:buClr>
                <a:schemeClr val="dk1"/>
              </a:buClr>
              <a:buSzPts val="1800"/>
              <a:buChar char="•"/>
              <a:defRPr sz="1800"/>
            </a:lvl3pPr>
            <a:lvl4pPr marL="1828800" lvl="3" indent="-330200" algn="l">
              <a:lnSpc>
                <a:spcPct val="90000"/>
              </a:lnSpc>
              <a:spcBef>
                <a:spcPts val="400"/>
              </a:spcBef>
              <a:spcAft>
                <a:spcPts val="0"/>
              </a:spcAft>
              <a:buClr>
                <a:schemeClr val="dk1"/>
              </a:buClr>
              <a:buSzPts val="1600"/>
              <a:buFont typeface="Arial"/>
              <a:buChar char="•"/>
              <a:defRPr sz="1600"/>
            </a:lvl4pPr>
            <a:lvl5pPr marL="2286000" lvl="4" indent="-317500" algn="l">
              <a:lnSpc>
                <a:spcPct val="90000"/>
              </a:lnSpc>
              <a:spcBef>
                <a:spcPts val="400"/>
              </a:spcBef>
              <a:spcAft>
                <a:spcPts val="0"/>
              </a:spcAft>
              <a:buClr>
                <a:schemeClr val="dk1"/>
              </a:buClr>
              <a:buSzPts val="1400"/>
              <a:buFont typeface="Arial"/>
              <a:buChar char="•"/>
              <a:defRPr sz="1400"/>
            </a:lvl5pPr>
            <a:lvl6pPr marL="2743200" lvl="5" indent="-317500" algn="l">
              <a:lnSpc>
                <a:spcPct val="90000"/>
              </a:lnSpc>
              <a:spcBef>
                <a:spcPts val="400"/>
              </a:spcBef>
              <a:spcAft>
                <a:spcPts val="0"/>
              </a:spcAft>
              <a:buClr>
                <a:schemeClr val="dk1"/>
              </a:buClr>
              <a:buSzPts val="1400"/>
              <a:buChar char="•"/>
              <a:defRPr sz="1400"/>
            </a:lvl6pPr>
            <a:lvl7pPr marL="3200400" lvl="6" indent="-304800" algn="l">
              <a:lnSpc>
                <a:spcPct val="90000"/>
              </a:lnSpc>
              <a:spcBef>
                <a:spcPts val="400"/>
              </a:spcBef>
              <a:spcAft>
                <a:spcPts val="0"/>
              </a:spcAft>
              <a:buClr>
                <a:schemeClr val="dk1"/>
              </a:buClr>
              <a:buSzPts val="1200"/>
              <a:buChar char="•"/>
              <a:defRPr sz="1200"/>
            </a:lvl7pPr>
            <a:lvl8pPr marL="3657600" lvl="7" indent="-298450" algn="l">
              <a:lnSpc>
                <a:spcPct val="90000"/>
              </a:lnSpc>
              <a:spcBef>
                <a:spcPts val="400"/>
              </a:spcBef>
              <a:spcAft>
                <a:spcPts val="0"/>
              </a:spcAft>
              <a:buClr>
                <a:schemeClr val="dk1"/>
              </a:buClr>
              <a:buSzPts val="1100"/>
              <a:buChar char="•"/>
              <a:defRPr sz="1100"/>
            </a:lvl8pPr>
            <a:lvl9pPr marL="4114800" lvl="8" indent="-298450" algn="l">
              <a:lnSpc>
                <a:spcPct val="90000"/>
              </a:lnSpc>
              <a:spcBef>
                <a:spcPts val="400"/>
              </a:spcBef>
              <a:spcAft>
                <a:spcPts val="0"/>
              </a:spcAft>
              <a:buClr>
                <a:schemeClr val="dk1"/>
              </a:buClr>
              <a:buSzPts val="1100"/>
              <a:buChar char="•"/>
              <a:defRPr sz="1100"/>
            </a:lvl9pPr>
          </a:lstStyle>
          <a:p>
            <a:endParaRPr/>
          </a:p>
        </p:txBody>
      </p:sp>
      <p:pic>
        <p:nvPicPr>
          <p:cNvPr id="119" name="Google Shape;119;g70cb1a24dc_7_19" descr="A picture containing object, sitting, red, drawing&#10;&#10;Description automatically generated"/>
          <p:cNvPicPr preferRelativeResize="0"/>
          <p:nvPr/>
        </p:nvPicPr>
        <p:blipFill rotWithShape="1">
          <a:blip r:embed="rId3">
            <a:alphaModFix/>
          </a:blip>
          <a:srcRect/>
          <a:stretch/>
        </p:blipFill>
        <p:spPr>
          <a:xfrm>
            <a:off x="0" y="4691912"/>
            <a:ext cx="2338223" cy="45158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g70cb1a24dc_7_27"/>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g70cb1a24dc_7_27"/>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g70cb1a24dc_7_27"/>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4"/>
        <p:cNvGrpSpPr/>
        <p:nvPr/>
      </p:nvGrpSpPr>
      <p:grpSpPr>
        <a:xfrm>
          <a:off x="0" y="0"/>
          <a:ext cx="0" cy="0"/>
          <a:chOff x="0" y="0"/>
          <a:chExt cx="0" cy="0"/>
        </a:xfrm>
      </p:grpSpPr>
      <p:sp>
        <p:nvSpPr>
          <p:cNvPr id="125" name="Google Shape;125;g70cb1a24dc_7_31"/>
          <p:cNvSpPr txBox="1">
            <a:spLocks noGrp="1"/>
          </p:cNvSpPr>
          <p:nvPr>
            <p:ph type="title"/>
          </p:nvPr>
        </p:nvSpPr>
        <p:spPr>
          <a:xfrm>
            <a:off x="623888" y="1282305"/>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g70cb1a24dc_7_31"/>
          <p:cNvSpPr txBox="1">
            <a:spLocks noGrp="1"/>
          </p:cNvSpPr>
          <p:nvPr>
            <p:ph type="body" idx="1"/>
          </p:nvPr>
        </p:nvSpPr>
        <p:spPr>
          <a:xfrm>
            <a:off x="623888" y="3442099"/>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7" name="Google Shape;127;g70cb1a24dc_7_31"/>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g70cb1a24dc_7_31"/>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g70cb1a24dc_7_31"/>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g70cb1a24dc_7_37"/>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g70cb1a24dc_7_3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g70cb1a24dc_7_3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g70cb1a24dc_7_37"/>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g70cb1a24dc_7_37"/>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g70cb1a24dc_7_37"/>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Google Shape;138;g70cb1a24dc_7_44"/>
          <p:cNvSpPr txBox="1">
            <a:spLocks noGrp="1"/>
          </p:cNvSpPr>
          <p:nvPr>
            <p:ph type="title"/>
          </p:nvPr>
        </p:nvSpPr>
        <p:spPr>
          <a:xfrm>
            <a:off x="629841" y="273845"/>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g70cb1a24dc_7_44"/>
          <p:cNvSpPr txBox="1">
            <a:spLocks noGrp="1"/>
          </p:cNvSpPr>
          <p:nvPr>
            <p:ph type="body" idx="1"/>
          </p:nvPr>
        </p:nvSpPr>
        <p:spPr>
          <a:xfrm>
            <a:off x="629842"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0" name="Google Shape;140;g70cb1a24dc_7_44"/>
          <p:cNvSpPr txBox="1">
            <a:spLocks noGrp="1"/>
          </p:cNvSpPr>
          <p:nvPr>
            <p:ph type="body" idx="2"/>
          </p:nvPr>
        </p:nvSpPr>
        <p:spPr>
          <a:xfrm>
            <a:off x="629842"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g70cb1a24dc_7_44"/>
          <p:cNvSpPr txBox="1">
            <a:spLocks noGrp="1"/>
          </p:cNvSpPr>
          <p:nvPr>
            <p:ph type="body" idx="3"/>
          </p:nvPr>
        </p:nvSpPr>
        <p:spPr>
          <a:xfrm>
            <a:off x="4629151"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2" name="Google Shape;142;g70cb1a24dc_7_44"/>
          <p:cNvSpPr txBox="1">
            <a:spLocks noGrp="1"/>
          </p:cNvSpPr>
          <p:nvPr>
            <p:ph type="body" idx="4"/>
          </p:nvPr>
        </p:nvSpPr>
        <p:spPr>
          <a:xfrm>
            <a:off x="4629151"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g70cb1a24dc_7_44"/>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g70cb1a24dc_7_44"/>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g70cb1a24dc_7_44"/>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g70cb1a24dc_7_53"/>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g70cb1a24dc_7_53"/>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g70cb1a24dc_7_53"/>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g70cb1a24dc_7_53"/>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38"/>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26" name="Google Shape;26;p38"/>
          <p:cNvSpPr/>
          <p:nvPr/>
        </p:nvSpPr>
        <p:spPr>
          <a:xfrm>
            <a:off x="2209800" y="4686300"/>
            <a:ext cx="106045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27" name="Google Shape;27;p38"/>
          <p:cNvSpPr/>
          <p:nvPr/>
        </p:nvSpPr>
        <p:spPr>
          <a:xfrm>
            <a:off x="3270250" y="4686300"/>
            <a:ext cx="587375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28" name="Google Shape;28;p38"/>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2"/>
              </a:buClr>
              <a:buSzPts val="3600"/>
              <a:buNone/>
              <a:defRPr sz="3600" b="1">
                <a:solidFill>
                  <a:schemeClr val="dk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9" name="Google Shape;29;p38"/>
          <p:cNvPicPr preferRelativeResize="0"/>
          <p:nvPr/>
        </p:nvPicPr>
        <p:blipFill rotWithShape="1">
          <a:blip r:embed="rId2">
            <a:alphaModFix/>
          </a:blip>
          <a:srcRect/>
          <a:stretch/>
        </p:blipFill>
        <p:spPr>
          <a:xfrm>
            <a:off x="8310054" y="4817246"/>
            <a:ext cx="687170" cy="218719"/>
          </a:xfrm>
          <a:prstGeom prst="rect">
            <a:avLst/>
          </a:prstGeom>
          <a:noFill/>
          <a:ln>
            <a:noFill/>
          </a:ln>
        </p:spPr>
      </p:pic>
      <p:sp>
        <p:nvSpPr>
          <p:cNvPr id="30" name="Google Shape;30;p38"/>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Font typeface="Arial"/>
              <a:buChar char="•"/>
              <a:defRPr sz="2400"/>
            </a:lvl1pPr>
            <a:lvl2pPr marL="914400" lvl="1" indent="-355600" algn="l">
              <a:lnSpc>
                <a:spcPct val="90000"/>
              </a:lnSpc>
              <a:spcBef>
                <a:spcPts val="400"/>
              </a:spcBef>
              <a:spcAft>
                <a:spcPts val="0"/>
              </a:spcAft>
              <a:buClr>
                <a:schemeClr val="dk1"/>
              </a:buClr>
              <a:buSzPts val="2000"/>
              <a:buChar char="•"/>
              <a:defRPr sz="2000"/>
            </a:lvl2pPr>
            <a:lvl3pPr marL="1371600" lvl="2" indent="-342900" algn="l">
              <a:lnSpc>
                <a:spcPct val="90000"/>
              </a:lnSpc>
              <a:spcBef>
                <a:spcPts val="400"/>
              </a:spcBef>
              <a:spcAft>
                <a:spcPts val="0"/>
              </a:spcAft>
              <a:buClr>
                <a:schemeClr val="dk1"/>
              </a:buClr>
              <a:buSzPts val="1800"/>
              <a:buChar char="•"/>
              <a:defRPr sz="1800"/>
            </a:lvl3pPr>
            <a:lvl4pPr marL="1828800" lvl="3" indent="-330200" algn="l">
              <a:lnSpc>
                <a:spcPct val="90000"/>
              </a:lnSpc>
              <a:spcBef>
                <a:spcPts val="400"/>
              </a:spcBef>
              <a:spcAft>
                <a:spcPts val="0"/>
              </a:spcAft>
              <a:buClr>
                <a:schemeClr val="dk1"/>
              </a:buClr>
              <a:buSzPts val="1600"/>
              <a:buFont typeface="Arial"/>
              <a:buChar char="•"/>
              <a:defRPr sz="1600"/>
            </a:lvl4pPr>
            <a:lvl5pPr marL="2286000" lvl="4" indent="-317500" algn="l">
              <a:lnSpc>
                <a:spcPct val="90000"/>
              </a:lnSpc>
              <a:spcBef>
                <a:spcPts val="400"/>
              </a:spcBef>
              <a:spcAft>
                <a:spcPts val="0"/>
              </a:spcAft>
              <a:buClr>
                <a:schemeClr val="dk1"/>
              </a:buClr>
              <a:buSzPts val="1400"/>
              <a:buFont typeface="Arial"/>
              <a:buChar char="•"/>
              <a:defRPr sz="1400"/>
            </a:lvl5pPr>
            <a:lvl6pPr marL="2743200" lvl="5" indent="-317500" algn="l">
              <a:lnSpc>
                <a:spcPct val="90000"/>
              </a:lnSpc>
              <a:spcBef>
                <a:spcPts val="400"/>
              </a:spcBef>
              <a:spcAft>
                <a:spcPts val="0"/>
              </a:spcAft>
              <a:buClr>
                <a:schemeClr val="dk1"/>
              </a:buClr>
              <a:buSzPts val="1400"/>
              <a:buChar char="•"/>
              <a:defRPr sz="1400"/>
            </a:lvl6pPr>
            <a:lvl7pPr marL="3200400" lvl="6" indent="-304800" algn="l">
              <a:lnSpc>
                <a:spcPct val="90000"/>
              </a:lnSpc>
              <a:spcBef>
                <a:spcPts val="400"/>
              </a:spcBef>
              <a:spcAft>
                <a:spcPts val="0"/>
              </a:spcAft>
              <a:buClr>
                <a:schemeClr val="dk1"/>
              </a:buClr>
              <a:buSzPts val="1200"/>
              <a:buChar char="•"/>
              <a:defRPr sz="1200"/>
            </a:lvl7pPr>
            <a:lvl8pPr marL="3657600" lvl="7" indent="-298450" algn="l">
              <a:lnSpc>
                <a:spcPct val="90000"/>
              </a:lnSpc>
              <a:spcBef>
                <a:spcPts val="400"/>
              </a:spcBef>
              <a:spcAft>
                <a:spcPts val="0"/>
              </a:spcAft>
              <a:buClr>
                <a:schemeClr val="dk1"/>
              </a:buClr>
              <a:buSzPts val="1100"/>
              <a:buChar char="•"/>
              <a:defRPr sz="1100"/>
            </a:lvl8pPr>
            <a:lvl9pPr marL="4114800" lvl="8" indent="-298450" algn="l">
              <a:lnSpc>
                <a:spcPct val="90000"/>
              </a:lnSpc>
              <a:spcBef>
                <a:spcPts val="400"/>
              </a:spcBef>
              <a:spcAft>
                <a:spcPts val="0"/>
              </a:spcAft>
              <a:buClr>
                <a:schemeClr val="dk1"/>
              </a:buClr>
              <a:buSzPts val="1100"/>
              <a:buChar char="•"/>
              <a:defRPr sz="1100"/>
            </a:lvl9pPr>
          </a:lstStyle>
          <a:p>
            <a:endParaRPr/>
          </a:p>
        </p:txBody>
      </p:sp>
      <p:pic>
        <p:nvPicPr>
          <p:cNvPr id="31" name="Google Shape;31;p38" descr="A picture containing object, sitting, red, drawing&#10;&#10;Description automatically generated"/>
          <p:cNvPicPr preferRelativeResize="0"/>
          <p:nvPr/>
        </p:nvPicPr>
        <p:blipFill rotWithShape="1">
          <a:blip r:embed="rId3">
            <a:alphaModFix/>
          </a:blip>
          <a:srcRect/>
          <a:stretch/>
        </p:blipFill>
        <p:spPr>
          <a:xfrm>
            <a:off x="0" y="4691912"/>
            <a:ext cx="2338223" cy="45158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1"/>
        <p:cNvGrpSpPr/>
        <p:nvPr/>
      </p:nvGrpSpPr>
      <p:grpSpPr>
        <a:xfrm>
          <a:off x="0" y="0"/>
          <a:ext cx="0" cy="0"/>
          <a:chOff x="0" y="0"/>
          <a:chExt cx="0" cy="0"/>
        </a:xfrm>
      </p:grpSpPr>
      <p:sp>
        <p:nvSpPr>
          <p:cNvPr id="152" name="Google Shape;152;g70cb1a24dc_7_5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g70cb1a24dc_7_58"/>
          <p:cNvSpPr txBox="1">
            <a:spLocks noGrp="1"/>
          </p:cNvSpPr>
          <p:nvPr>
            <p:ph type="body" idx="1"/>
          </p:nvPr>
        </p:nvSpPr>
        <p:spPr>
          <a:xfrm>
            <a:off x="3887391" y="740570"/>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4" name="Google Shape;154;g70cb1a24dc_7_58"/>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55" name="Google Shape;155;g70cb1a24dc_7_58"/>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g70cb1a24dc_7_58"/>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g70cb1a24dc_7_58"/>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8"/>
        <p:cNvGrpSpPr/>
        <p:nvPr/>
      </p:nvGrpSpPr>
      <p:grpSpPr>
        <a:xfrm>
          <a:off x="0" y="0"/>
          <a:ext cx="0" cy="0"/>
          <a:chOff x="0" y="0"/>
          <a:chExt cx="0" cy="0"/>
        </a:xfrm>
      </p:grpSpPr>
      <p:sp>
        <p:nvSpPr>
          <p:cNvPr id="159" name="Google Shape;159;g70cb1a24dc_7_6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g70cb1a24dc_7_65"/>
          <p:cNvSpPr>
            <a:spLocks noGrp="1"/>
          </p:cNvSpPr>
          <p:nvPr>
            <p:ph type="pic" idx="2"/>
          </p:nvPr>
        </p:nvSpPr>
        <p:spPr>
          <a:xfrm>
            <a:off x="3887391" y="740570"/>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61" name="Google Shape;161;g70cb1a24dc_7_6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2" name="Google Shape;162;g70cb1a24dc_7_65"/>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g70cb1a24dc_7_65"/>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g70cb1a24dc_7_65"/>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5"/>
        <p:cNvGrpSpPr/>
        <p:nvPr/>
      </p:nvGrpSpPr>
      <p:grpSpPr>
        <a:xfrm>
          <a:off x="0" y="0"/>
          <a:ext cx="0" cy="0"/>
          <a:chOff x="0" y="0"/>
          <a:chExt cx="0" cy="0"/>
        </a:xfrm>
      </p:grpSpPr>
      <p:sp>
        <p:nvSpPr>
          <p:cNvPr id="166" name="Google Shape;166;g70cb1a24dc_7_72"/>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g70cb1a24dc_7_72"/>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8" name="Google Shape;168;g70cb1a24dc_7_72"/>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9" name="Google Shape;169;g70cb1a24dc_7_72"/>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g70cb1a24dc_7_72"/>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1"/>
        <p:cNvGrpSpPr/>
        <p:nvPr/>
      </p:nvGrpSpPr>
      <p:grpSpPr>
        <a:xfrm>
          <a:off x="0" y="0"/>
          <a:ext cx="0" cy="0"/>
          <a:chOff x="0" y="0"/>
          <a:chExt cx="0" cy="0"/>
        </a:xfrm>
      </p:grpSpPr>
      <p:sp>
        <p:nvSpPr>
          <p:cNvPr id="172" name="Google Shape;172;g70cb1a24dc_7_78"/>
          <p:cNvSpPr txBox="1">
            <a:spLocks noGrp="1"/>
          </p:cNvSpPr>
          <p:nvPr>
            <p:ph type="title"/>
          </p:nvPr>
        </p:nvSpPr>
        <p:spPr>
          <a:xfrm rot="5400000">
            <a:off x="5350074"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g70cb1a24dc_7_78"/>
          <p:cNvSpPr txBox="1">
            <a:spLocks noGrp="1"/>
          </p:cNvSpPr>
          <p:nvPr>
            <p:ph type="body" idx="1"/>
          </p:nvPr>
        </p:nvSpPr>
        <p:spPr>
          <a:xfrm rot="5400000">
            <a:off x="1349574"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4" name="Google Shape;174;g70cb1a24dc_7_78"/>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g70cb1a24dc_7_78"/>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g70cb1a24dc_7_78"/>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7"/>
        <p:cNvGrpSpPr/>
        <p:nvPr/>
      </p:nvGrpSpPr>
      <p:grpSpPr>
        <a:xfrm>
          <a:off x="0" y="0"/>
          <a:ext cx="0" cy="0"/>
          <a:chOff x="0" y="0"/>
          <a:chExt cx="0" cy="0"/>
        </a:xfrm>
      </p:grpSpPr>
      <p:sp>
        <p:nvSpPr>
          <p:cNvPr id="178" name="Google Shape;178;g70cb1a24dc_7_84"/>
          <p:cNvSpPr txBox="1">
            <a:spLocks noGrp="1"/>
          </p:cNvSpPr>
          <p:nvPr>
            <p:ph type="title"/>
          </p:nvPr>
        </p:nvSpPr>
        <p:spPr>
          <a:xfrm>
            <a:off x="311700" y="445025"/>
            <a:ext cx="8520600" cy="572625"/>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dk1"/>
              </a:buClr>
              <a:buSzPts val="2100"/>
              <a:buFont typeface="Calibri"/>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79" name="Google Shape;179;g70cb1a24dc_7_84"/>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1200"/>
              </a:spcBef>
              <a:spcAft>
                <a:spcPts val="0"/>
              </a:spcAft>
              <a:buClr>
                <a:schemeClr val="dk1"/>
              </a:buClr>
              <a:buSzPts val="1100"/>
              <a:buChar char="○"/>
              <a:defRPr/>
            </a:lvl2pPr>
            <a:lvl3pPr marL="1371600" lvl="2" indent="-298450" algn="l">
              <a:lnSpc>
                <a:spcPct val="90000"/>
              </a:lnSpc>
              <a:spcBef>
                <a:spcPts val="1200"/>
              </a:spcBef>
              <a:spcAft>
                <a:spcPts val="0"/>
              </a:spcAft>
              <a:buClr>
                <a:schemeClr val="dk1"/>
              </a:buClr>
              <a:buSzPts val="1100"/>
              <a:buChar char="■"/>
              <a:defRPr/>
            </a:lvl3pPr>
            <a:lvl4pPr marL="1828800" lvl="3" indent="-298450" algn="l">
              <a:lnSpc>
                <a:spcPct val="90000"/>
              </a:lnSpc>
              <a:spcBef>
                <a:spcPts val="1200"/>
              </a:spcBef>
              <a:spcAft>
                <a:spcPts val="0"/>
              </a:spcAft>
              <a:buClr>
                <a:schemeClr val="dk1"/>
              </a:buClr>
              <a:buSzPts val="1100"/>
              <a:buChar char="●"/>
              <a:defRPr/>
            </a:lvl4pPr>
            <a:lvl5pPr marL="2286000" lvl="4" indent="-298450" algn="l">
              <a:lnSpc>
                <a:spcPct val="90000"/>
              </a:lnSpc>
              <a:spcBef>
                <a:spcPts val="1200"/>
              </a:spcBef>
              <a:spcAft>
                <a:spcPts val="0"/>
              </a:spcAft>
              <a:buClr>
                <a:schemeClr val="dk1"/>
              </a:buClr>
              <a:buSzPts val="1100"/>
              <a:buChar char="○"/>
              <a:defRPr/>
            </a:lvl5pPr>
            <a:lvl6pPr marL="2743200" lvl="5" indent="-298450" algn="l">
              <a:lnSpc>
                <a:spcPct val="90000"/>
              </a:lnSpc>
              <a:spcBef>
                <a:spcPts val="1200"/>
              </a:spcBef>
              <a:spcAft>
                <a:spcPts val="0"/>
              </a:spcAft>
              <a:buClr>
                <a:schemeClr val="dk1"/>
              </a:buClr>
              <a:buSzPts val="1100"/>
              <a:buChar char="■"/>
              <a:defRPr/>
            </a:lvl6pPr>
            <a:lvl7pPr marL="3200400" lvl="6" indent="-298450" algn="l">
              <a:lnSpc>
                <a:spcPct val="90000"/>
              </a:lnSpc>
              <a:spcBef>
                <a:spcPts val="1200"/>
              </a:spcBef>
              <a:spcAft>
                <a:spcPts val="0"/>
              </a:spcAft>
              <a:buClr>
                <a:schemeClr val="dk1"/>
              </a:buClr>
              <a:buSzPts val="1100"/>
              <a:buChar char="●"/>
              <a:defRPr/>
            </a:lvl7pPr>
            <a:lvl8pPr marL="3657600" lvl="7" indent="-298450" algn="l">
              <a:lnSpc>
                <a:spcPct val="90000"/>
              </a:lnSpc>
              <a:spcBef>
                <a:spcPts val="1200"/>
              </a:spcBef>
              <a:spcAft>
                <a:spcPts val="0"/>
              </a:spcAft>
              <a:buClr>
                <a:schemeClr val="dk1"/>
              </a:buClr>
              <a:buSzPts val="1100"/>
              <a:buChar char="○"/>
              <a:defRPr/>
            </a:lvl8pPr>
            <a:lvl9pPr marL="4114800" lvl="8" indent="-298450" algn="l">
              <a:lnSpc>
                <a:spcPct val="90000"/>
              </a:lnSpc>
              <a:spcBef>
                <a:spcPts val="1200"/>
              </a:spcBef>
              <a:spcAft>
                <a:spcPts val="1200"/>
              </a:spcAft>
              <a:buClr>
                <a:schemeClr val="dk1"/>
              </a:buClr>
              <a:buSzPts val="1100"/>
              <a:buChar char="■"/>
              <a:defRPr/>
            </a:lvl9pPr>
          </a:lstStyle>
          <a:p>
            <a:endParaRPr/>
          </a:p>
        </p:txBody>
      </p:sp>
      <p:sp>
        <p:nvSpPr>
          <p:cNvPr id="180" name="Google Shape;180;g70cb1a24dc_7_84"/>
          <p:cNvSpPr txBox="1">
            <a:spLocks noGrp="1"/>
          </p:cNvSpPr>
          <p:nvPr>
            <p:ph type="sldNum" idx="12"/>
          </p:nvPr>
        </p:nvSpPr>
        <p:spPr>
          <a:xfrm>
            <a:off x="8472458" y="4663216"/>
            <a:ext cx="548700" cy="393525"/>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39"/>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39"/>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39"/>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623888" y="1282305"/>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40"/>
          <p:cNvSpPr txBox="1">
            <a:spLocks noGrp="1"/>
          </p:cNvSpPr>
          <p:nvPr>
            <p:ph type="body" idx="1"/>
          </p:nvPr>
        </p:nvSpPr>
        <p:spPr>
          <a:xfrm>
            <a:off x="623888" y="3442099"/>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9" name="Google Shape;39;p40"/>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40"/>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40"/>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41"/>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4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4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41"/>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41"/>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41"/>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629841" y="273845"/>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42"/>
          <p:cNvSpPr txBox="1">
            <a:spLocks noGrp="1"/>
          </p:cNvSpPr>
          <p:nvPr>
            <p:ph type="body" idx="1"/>
          </p:nvPr>
        </p:nvSpPr>
        <p:spPr>
          <a:xfrm>
            <a:off x="629842"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2" name="Google Shape;52;p42"/>
          <p:cNvSpPr txBox="1">
            <a:spLocks noGrp="1"/>
          </p:cNvSpPr>
          <p:nvPr>
            <p:ph type="body" idx="2"/>
          </p:nvPr>
        </p:nvSpPr>
        <p:spPr>
          <a:xfrm>
            <a:off x="629842"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42"/>
          <p:cNvSpPr txBox="1">
            <a:spLocks noGrp="1"/>
          </p:cNvSpPr>
          <p:nvPr>
            <p:ph type="body" idx="3"/>
          </p:nvPr>
        </p:nvSpPr>
        <p:spPr>
          <a:xfrm>
            <a:off x="4629151"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4" name="Google Shape;54;p42"/>
          <p:cNvSpPr txBox="1">
            <a:spLocks noGrp="1"/>
          </p:cNvSpPr>
          <p:nvPr>
            <p:ph type="body" idx="4"/>
          </p:nvPr>
        </p:nvSpPr>
        <p:spPr>
          <a:xfrm>
            <a:off x="4629151"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 name="Google Shape;55;p42"/>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2"/>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2"/>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43"/>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43"/>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43"/>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4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44"/>
          <p:cNvSpPr txBox="1">
            <a:spLocks noGrp="1"/>
          </p:cNvSpPr>
          <p:nvPr>
            <p:ph type="body" idx="1"/>
          </p:nvPr>
        </p:nvSpPr>
        <p:spPr>
          <a:xfrm>
            <a:off x="3887391" y="740570"/>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6" name="Google Shape;66;p44"/>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7" name="Google Shape;67;p44"/>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44"/>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44"/>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4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5"/>
          <p:cNvSpPr>
            <a:spLocks noGrp="1"/>
          </p:cNvSpPr>
          <p:nvPr>
            <p:ph type="pic" idx="2"/>
          </p:nvPr>
        </p:nvSpPr>
        <p:spPr>
          <a:xfrm>
            <a:off x="3887391" y="740570"/>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3" name="Google Shape;73;p4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4" name="Google Shape;74;p45"/>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45"/>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45"/>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36"/>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36"/>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36"/>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g70cb1a24dc_7_0"/>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g70cb1a24dc_7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 name="Google Shape;96;g70cb1a24dc_7_0"/>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g70cb1a24dc_7_0"/>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8" name="Google Shape;98;g70cb1a24dc_7_0"/>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dx.doi.org/10.1007/s11192-017-2303-4"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http://dx.doi.org/10.1007/s11192-017-2306-1" TargetMode="External"/><Relationship Id="rId5" Type="http://schemas.openxmlformats.org/officeDocument/2006/relationships/hyperlink" Target="http://dx.doi.org/10.1007/s11192-017-2298-x" TargetMode="External"/><Relationship Id="rId4" Type="http://schemas.openxmlformats.org/officeDocument/2006/relationships/hyperlink" Target="http://dx.doi.org/10.1007/s11192-017-2305-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ubmed/14670424"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www.topic-challenge.info/"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www.lorentzcenter.nl/lc/web/2019/1061/info.php3?wsid=1061&amp;venue=Oort"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hyperlink" Target="https://www.kb.nl/en/news/2019/kb-explores-artificial-intelligence-to-generate-metadata"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mailto:rob.koopman@oclc.org"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70cb1a24dc_7_88"/>
          <p:cNvPicPr preferRelativeResize="0"/>
          <p:nvPr/>
        </p:nvPicPr>
        <p:blipFill rotWithShape="1">
          <a:blip r:embed="rId3">
            <a:alphaModFix/>
          </a:blip>
          <a:srcRect l="23295" b="48278"/>
          <a:stretch/>
        </p:blipFill>
        <p:spPr>
          <a:xfrm>
            <a:off x="3163889" y="4"/>
            <a:ext cx="5980110" cy="1060063"/>
          </a:xfrm>
          <a:prstGeom prst="rect">
            <a:avLst/>
          </a:prstGeom>
          <a:noFill/>
          <a:ln>
            <a:noFill/>
          </a:ln>
        </p:spPr>
      </p:pic>
      <p:sp>
        <p:nvSpPr>
          <p:cNvPr id="186" name="Google Shape;186;g70cb1a24dc_7_88"/>
          <p:cNvSpPr/>
          <p:nvPr/>
        </p:nvSpPr>
        <p:spPr>
          <a:xfrm>
            <a:off x="3270250" y="4686300"/>
            <a:ext cx="587375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87" name="Google Shape;187;g70cb1a24dc_7_88"/>
          <p:cNvSpPr/>
          <p:nvPr/>
        </p:nvSpPr>
        <p:spPr>
          <a:xfrm>
            <a:off x="-1" y="2"/>
            <a:ext cx="3190875" cy="1060065"/>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88" name="Google Shape;188;g70cb1a24dc_7_88"/>
          <p:cNvSpPr txBox="1"/>
          <p:nvPr/>
        </p:nvSpPr>
        <p:spPr>
          <a:xfrm>
            <a:off x="2" y="1329878"/>
            <a:ext cx="5649684" cy="488548"/>
          </a:xfrm>
          <a:prstGeom prst="rect">
            <a:avLst/>
          </a:prstGeom>
          <a:solidFill>
            <a:schemeClr val="accent2"/>
          </a:solidFill>
          <a:ln>
            <a:noFill/>
          </a:ln>
        </p:spPr>
        <p:txBody>
          <a:bodyPr spcFirstLastPara="1" wrap="square" lIns="342900" tIns="102875" rIns="205725" bIns="137150" anchor="ctr" anchorCtr="0">
            <a:noAutofit/>
          </a:bodyPr>
          <a:lstStyle/>
          <a:p>
            <a:pPr marL="0" marR="0" lvl="0" indent="0" algn="l" rtl="0">
              <a:lnSpc>
                <a:spcPct val="10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Works in Progress Webinar • 21 November 2019 </a:t>
            </a:r>
            <a:endParaRPr sz="1100" b="0" i="0" u="none" strike="noStrike" cap="none">
              <a:solidFill>
                <a:srgbClr val="000000"/>
              </a:solidFill>
              <a:latin typeface="Arial"/>
              <a:ea typeface="Arial"/>
              <a:cs typeface="Arial"/>
              <a:sym typeface="Arial"/>
            </a:endParaRPr>
          </a:p>
        </p:txBody>
      </p:sp>
      <p:sp>
        <p:nvSpPr>
          <p:cNvPr id="189" name="Google Shape;189;g70cb1a24dc_7_88"/>
          <p:cNvSpPr txBox="1"/>
          <p:nvPr/>
        </p:nvSpPr>
        <p:spPr>
          <a:xfrm>
            <a:off x="152399" y="1852406"/>
            <a:ext cx="8844825" cy="954675"/>
          </a:xfrm>
          <a:prstGeom prst="rect">
            <a:avLst/>
          </a:prstGeom>
          <a:noFill/>
          <a:ln w="101600" cap="flat" cmpd="sng">
            <a:solidFill>
              <a:srgbClr val="FF9900"/>
            </a:solidFill>
            <a:prstDash val="solid"/>
            <a:miter lim="800000"/>
            <a:headEnd type="none" w="sm" len="sm"/>
            <a:tailEnd type="none" w="sm" len="sm"/>
          </a:ln>
        </p:spPr>
        <p:txBody>
          <a:bodyPr spcFirstLastPara="1" wrap="square" lIns="342900" tIns="205725" rIns="342900" bIns="205725" anchor="t" anchorCtr="0">
            <a:noAutofit/>
          </a:bodyPr>
          <a:lstStyle/>
          <a:p>
            <a:pPr marL="0" marR="0" lvl="0" indent="0" algn="l" rtl="0">
              <a:lnSpc>
                <a:spcPct val="115000"/>
              </a:lnSpc>
              <a:spcBef>
                <a:spcPts val="0"/>
              </a:spcBef>
              <a:spcAft>
                <a:spcPts val="0"/>
              </a:spcAft>
              <a:buClr>
                <a:srgbClr val="000000"/>
              </a:buClr>
              <a:buSzPts val="2350"/>
              <a:buFont typeface="Arial"/>
              <a:buNone/>
            </a:pPr>
            <a:r>
              <a:rPr lang="en-US" sz="2350" b="1" i="0" u="none" strike="noStrike" cap="none">
                <a:solidFill>
                  <a:srgbClr val="FF9900"/>
                </a:solidFill>
                <a:latin typeface="Arial"/>
                <a:ea typeface="Arial"/>
                <a:cs typeface="Arial"/>
                <a:sym typeface="Arial"/>
              </a:rPr>
              <a:t>An innovative approach to scalable semantic embedding </a:t>
            </a:r>
            <a:endParaRPr sz="2350" b="1" i="0" u="none" strike="noStrike" cap="none">
              <a:solidFill>
                <a:srgbClr val="FF9900"/>
              </a:solidFill>
              <a:latin typeface="Arial"/>
              <a:ea typeface="Arial"/>
              <a:cs typeface="Arial"/>
              <a:sym typeface="Arial"/>
            </a:endParaRPr>
          </a:p>
        </p:txBody>
      </p:sp>
      <p:pic>
        <p:nvPicPr>
          <p:cNvPr id="190" name="Google Shape;190;g70cb1a24dc_7_88"/>
          <p:cNvPicPr preferRelativeResize="0"/>
          <p:nvPr/>
        </p:nvPicPr>
        <p:blipFill rotWithShape="1">
          <a:blip r:embed="rId4">
            <a:alphaModFix/>
          </a:blip>
          <a:srcRect/>
          <a:stretch/>
        </p:blipFill>
        <p:spPr>
          <a:xfrm>
            <a:off x="8310054" y="4817246"/>
            <a:ext cx="687170" cy="218719"/>
          </a:xfrm>
          <a:prstGeom prst="rect">
            <a:avLst/>
          </a:prstGeom>
          <a:noFill/>
          <a:ln>
            <a:noFill/>
          </a:ln>
        </p:spPr>
      </p:pic>
      <p:sp>
        <p:nvSpPr>
          <p:cNvPr id="191" name="Google Shape;191;g70cb1a24dc_7_88"/>
          <p:cNvSpPr txBox="1"/>
          <p:nvPr/>
        </p:nvSpPr>
        <p:spPr>
          <a:xfrm>
            <a:off x="728707" y="3206983"/>
            <a:ext cx="8007079" cy="1136417"/>
          </a:xfrm>
          <a:prstGeom prst="rect">
            <a:avLst/>
          </a:prstGeom>
          <a:noFill/>
          <a:ln>
            <a:noFill/>
          </a:ln>
        </p:spPr>
        <p:txBody>
          <a:bodyPr spcFirstLastPara="1" wrap="square" lIns="0" tIns="34275" rIns="68575" bIns="342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Rob Koopman</a:t>
            </a:r>
            <a:r>
              <a:rPr lang="en-US" sz="1800" b="0" i="0" u="none" strike="noStrike" cap="none" baseline="30000">
                <a:solidFill>
                  <a:schemeClr val="dk1"/>
                </a:solidFill>
                <a:latin typeface="Arial"/>
                <a:ea typeface="Arial"/>
                <a:cs typeface="Arial"/>
                <a:sym typeface="Arial"/>
              </a:rPr>
              <a:t>1 </a:t>
            </a:r>
            <a:r>
              <a:rPr lang="en-US" sz="1800" b="0" i="0" u="none" strike="noStrike" cap="none">
                <a:solidFill>
                  <a:schemeClr val="dk1"/>
                </a:solidFill>
                <a:latin typeface="Arial"/>
                <a:ea typeface="Arial"/>
                <a:cs typeface="Arial"/>
                <a:sym typeface="Arial"/>
              </a:rPr>
              <a:t>and</a:t>
            </a:r>
            <a:r>
              <a:rPr lang="en-US" sz="1800" b="0" i="0" u="none" strike="noStrike" cap="none" baseline="30000">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Shenghui Wang</a:t>
            </a:r>
            <a:r>
              <a:rPr lang="en-US" sz="1800" b="0" i="0" u="none" strike="noStrike" cap="none" baseline="30000">
                <a:solidFill>
                  <a:schemeClr val="dk1"/>
                </a:solidFill>
                <a:latin typeface="Arial"/>
                <a:ea typeface="Arial"/>
                <a:cs typeface="Arial"/>
                <a:sym typeface="Arial"/>
              </a:rPr>
              <a:t>1,2</a:t>
            </a:r>
            <a:endParaRPr sz="18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0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sp>
        <p:nvSpPr>
          <p:cNvPr id="192" name="Google Shape;192;g70cb1a24dc_7_88"/>
          <p:cNvSpPr txBox="1"/>
          <p:nvPr/>
        </p:nvSpPr>
        <p:spPr>
          <a:xfrm>
            <a:off x="728703" y="3711805"/>
            <a:ext cx="5116926" cy="468306"/>
          </a:xfrm>
          <a:prstGeom prst="rect">
            <a:avLst/>
          </a:prstGeom>
          <a:noFill/>
          <a:ln>
            <a:noFill/>
          </a:ln>
        </p:spPr>
        <p:txBody>
          <a:bodyPr spcFirstLastPara="1" wrap="square" lIns="0" tIns="0" rIns="68575" bIns="34275" anchor="t" anchorCtr="0">
            <a:noAutofit/>
          </a:bodyPr>
          <a:lstStyle/>
          <a:p>
            <a:pPr marL="0" marR="0" lvl="0" indent="0" algn="l" rtl="0">
              <a:lnSpc>
                <a:spcPct val="90000"/>
              </a:lnSpc>
              <a:spcBef>
                <a:spcPts val="0"/>
              </a:spcBef>
              <a:spcAft>
                <a:spcPts val="0"/>
              </a:spcAft>
              <a:buClr>
                <a:schemeClr val="dk1"/>
              </a:buClr>
              <a:buSzPts val="1700"/>
              <a:buFont typeface="Arial"/>
              <a:buNone/>
            </a:pPr>
            <a:r>
              <a:rPr lang="en-US" sz="1600" b="0" i="0" u="none" strike="noStrike" cap="none" baseline="30000">
                <a:solidFill>
                  <a:schemeClr val="dk1"/>
                </a:solidFill>
                <a:latin typeface="Arial"/>
                <a:ea typeface="Arial"/>
                <a:cs typeface="Arial"/>
                <a:sym typeface="Arial"/>
              </a:rPr>
              <a:t>1 </a:t>
            </a:r>
            <a:r>
              <a:rPr lang="en-US" sz="1600" b="0" i="0" u="none" strike="noStrike" cap="none">
                <a:solidFill>
                  <a:schemeClr val="dk1"/>
                </a:solidFill>
                <a:latin typeface="Arial"/>
                <a:ea typeface="Arial"/>
                <a:cs typeface="Arial"/>
                <a:sym typeface="Arial"/>
              </a:rPr>
              <a:t>OCLC EMEA, Leiden, The Netherlands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700"/>
              <a:buFont typeface="Arial"/>
              <a:buNone/>
            </a:pPr>
            <a:r>
              <a:rPr lang="en-US" sz="1600" b="0" i="0" u="none" strike="noStrike" cap="none" baseline="30000">
                <a:solidFill>
                  <a:schemeClr val="dk1"/>
                </a:solidFill>
                <a:latin typeface="Arial"/>
                <a:ea typeface="Arial"/>
                <a:cs typeface="Arial"/>
                <a:sym typeface="Arial"/>
              </a:rPr>
              <a:t>2 </a:t>
            </a:r>
            <a:r>
              <a:rPr lang="en-US" sz="1600" b="0" i="0" u="none" strike="noStrike" cap="none">
                <a:solidFill>
                  <a:schemeClr val="dk1"/>
                </a:solidFill>
                <a:latin typeface="Arial"/>
                <a:ea typeface="Arial"/>
                <a:cs typeface="Arial"/>
                <a:sym typeface="Arial"/>
              </a:rPr>
              <a:t>University of Twente, Enschede, The Netherlands</a:t>
            </a:r>
            <a:endParaRPr sz="1600" b="0" i="0" u="none" strike="noStrike" cap="none" baseline="30000">
              <a:solidFill>
                <a:schemeClr val="dk1"/>
              </a:solidFill>
              <a:latin typeface="Arial"/>
              <a:ea typeface="Arial"/>
              <a:cs typeface="Arial"/>
              <a:sym typeface="Arial"/>
            </a:endParaRPr>
          </a:p>
        </p:txBody>
      </p:sp>
      <p:sp>
        <p:nvSpPr>
          <p:cNvPr id="193" name="Google Shape;193;g70cb1a24dc_7_88"/>
          <p:cNvSpPr/>
          <p:nvPr/>
        </p:nvSpPr>
        <p:spPr>
          <a:xfrm>
            <a:off x="3136902" y="1"/>
            <a:ext cx="445693" cy="1060065"/>
          </a:xfrm>
          <a:prstGeom prst="rect">
            <a:avLst/>
          </a:prstGeom>
          <a:solidFill>
            <a:srgbClr val="00AFD7">
              <a:alpha val="6196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70cb1a24dc_7_149"/>
          <p:cNvSpPr txBox="1">
            <a:spLocks noGrp="1"/>
          </p:cNvSpPr>
          <p:nvPr>
            <p:ph type="body" idx="1"/>
          </p:nvPr>
        </p:nvSpPr>
        <p:spPr>
          <a:xfrm>
            <a:off x="340787" y="343304"/>
            <a:ext cx="8439000" cy="686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3600"/>
              <a:buNone/>
            </a:pPr>
            <a:r>
              <a:rPr lang="en-US"/>
              <a:t>Embedding approaches</a:t>
            </a:r>
            <a:endParaRPr/>
          </a:p>
        </p:txBody>
      </p:sp>
      <p:sp>
        <p:nvSpPr>
          <p:cNvPr id="255" name="Google Shape;255;g70cb1a24dc_7_149"/>
          <p:cNvSpPr txBox="1">
            <a:spLocks noGrp="1"/>
          </p:cNvSpPr>
          <p:nvPr>
            <p:ph type="body" idx="2"/>
          </p:nvPr>
        </p:nvSpPr>
        <p:spPr>
          <a:xfrm>
            <a:off x="340787" y="1250394"/>
            <a:ext cx="8248042" cy="3356400"/>
          </a:xfrm>
          <a:prstGeom prst="rect">
            <a:avLst/>
          </a:prstGeom>
          <a:noFill/>
          <a:ln>
            <a:noFill/>
          </a:ln>
        </p:spPr>
        <p:txBody>
          <a:bodyPr spcFirstLastPara="1" wrap="square" lIns="68575" tIns="34275" rIns="68575" bIns="34275" anchor="t" anchorCtr="0">
            <a:noAutofit/>
          </a:bodyPr>
          <a:lstStyle/>
          <a:p>
            <a:pPr marL="457200" marR="0" lvl="0" indent="-381000" rtl="0">
              <a:lnSpc>
                <a:spcPct val="90000"/>
              </a:lnSpc>
              <a:spcBef>
                <a:spcPts val="0"/>
              </a:spcBef>
              <a:spcAft>
                <a:spcPts val="0"/>
              </a:spcAft>
              <a:buSzPts val="2400"/>
              <a:buChar char="•"/>
            </a:pPr>
            <a:r>
              <a:rPr lang="en-US" dirty="0"/>
              <a:t>Global co-occurrence count-based methods (e.g. LSA) </a:t>
            </a:r>
            <a:endParaRPr lang="en-US" sz="2000" dirty="0"/>
          </a:p>
          <a:p>
            <a:pPr lvl="1" indent="-381000">
              <a:spcBef>
                <a:spcPts val="0"/>
              </a:spcBef>
              <a:buSzPts val="2400"/>
            </a:pPr>
            <a:r>
              <a:rPr lang="en-US" dirty="0"/>
              <a:t>Based on statistics of how often some word co-occurs with its </a:t>
            </a:r>
            <a:r>
              <a:rPr lang="en-US" dirty="0" err="1"/>
              <a:t>neighbour</a:t>
            </a:r>
            <a:r>
              <a:rPr lang="en-US" dirty="0"/>
              <a:t> words in a large text corpus</a:t>
            </a:r>
          </a:p>
          <a:p>
            <a:pPr lvl="1" indent="-381000">
              <a:spcBef>
                <a:spcPts val="0"/>
              </a:spcBef>
              <a:buSzPts val="2400"/>
            </a:pPr>
            <a:r>
              <a:rPr lang="en-US" dirty="0"/>
              <a:t>Dimensionality reduction methods</a:t>
            </a:r>
          </a:p>
          <a:p>
            <a:pPr lvl="1" indent="-381000">
              <a:spcBef>
                <a:spcPts val="0"/>
              </a:spcBef>
              <a:buSzPts val="2400"/>
            </a:pPr>
            <a:endParaRPr dirty="0"/>
          </a:p>
          <a:p>
            <a:pPr marL="457200" lvl="0" indent="-381000" rtl="0">
              <a:lnSpc>
                <a:spcPct val="90000"/>
              </a:lnSpc>
              <a:spcBef>
                <a:spcPts val="0"/>
              </a:spcBef>
              <a:spcAft>
                <a:spcPts val="0"/>
              </a:spcAft>
              <a:buSzPts val="2400"/>
              <a:buChar char="•"/>
            </a:pPr>
            <a:r>
              <a:rPr lang="en-US" dirty="0"/>
              <a:t>Local context predictive methods (e.g. word2vec)</a:t>
            </a:r>
            <a:endParaRPr lang="en-US" sz="2000" dirty="0"/>
          </a:p>
          <a:p>
            <a:pPr lvl="1" indent="-381000">
              <a:spcBef>
                <a:spcPts val="0"/>
              </a:spcBef>
              <a:buSzPts val="2400"/>
            </a:pPr>
            <a:r>
              <a:rPr lang="en-US" dirty="0"/>
              <a:t>Learning to predict a word from its </a:t>
            </a:r>
            <a:r>
              <a:rPr lang="en-US" dirty="0" err="1"/>
              <a:t>neighbours</a:t>
            </a:r>
            <a:r>
              <a:rPr lang="en-US" dirty="0"/>
              <a:t> or vice versa </a:t>
            </a:r>
          </a:p>
          <a:p>
            <a:pPr lvl="1" indent="-381000">
              <a:spcBef>
                <a:spcPts val="0"/>
              </a:spcBef>
              <a:buSzPts val="2400"/>
            </a:pPr>
            <a:r>
              <a:rPr lang="en-US" dirty="0"/>
              <a:t>More complex and powerful deep learning models for embedding words, sentences and documents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70cb1a24dc_7_154"/>
          <p:cNvSpPr txBox="1">
            <a:spLocks noGrp="1"/>
          </p:cNvSpPr>
          <p:nvPr>
            <p:ph type="body" idx="1"/>
          </p:nvPr>
        </p:nvSpPr>
        <p:spPr>
          <a:xfrm>
            <a:off x="340787" y="190904"/>
            <a:ext cx="8439000" cy="686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3600"/>
              <a:buNone/>
            </a:pPr>
            <a:r>
              <a:rPr lang="en-US"/>
              <a:t>Weaknesses of deep learning</a:t>
            </a:r>
            <a:endParaRPr/>
          </a:p>
        </p:txBody>
      </p:sp>
      <p:sp>
        <p:nvSpPr>
          <p:cNvPr id="261" name="Google Shape;261;g70cb1a24dc_7_154"/>
          <p:cNvSpPr txBox="1">
            <a:spLocks noGrp="1"/>
          </p:cNvSpPr>
          <p:nvPr>
            <p:ph type="body" idx="2"/>
          </p:nvPr>
        </p:nvSpPr>
        <p:spPr>
          <a:xfrm>
            <a:off x="340787" y="1029749"/>
            <a:ext cx="8305192" cy="33564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Font typeface="Arial"/>
              <a:buChar char="•"/>
            </a:pPr>
            <a:r>
              <a:rPr lang="en-US" dirty="0"/>
              <a:t>Pre-trained word embeddings may not capture domain-specific semantics</a:t>
            </a:r>
            <a:endParaRPr dirty="0"/>
          </a:p>
          <a:p>
            <a:pPr marL="914400" lvl="1" indent="-355600" algn="l" rtl="0">
              <a:lnSpc>
                <a:spcPct val="90000"/>
              </a:lnSpc>
              <a:spcBef>
                <a:spcPts val="0"/>
              </a:spcBef>
              <a:spcAft>
                <a:spcPts val="0"/>
              </a:spcAft>
              <a:buSzPts val="2000"/>
              <a:buFont typeface="Arial"/>
              <a:buChar char="•"/>
            </a:pPr>
            <a:r>
              <a:rPr lang="en-US" dirty="0"/>
              <a:t>Medical information retrieval, special collection exploration, etc.</a:t>
            </a:r>
            <a:endParaRPr dirty="0"/>
          </a:p>
          <a:p>
            <a:pPr marL="457200" lvl="0" indent="-381000" algn="l" rtl="0">
              <a:lnSpc>
                <a:spcPct val="90000"/>
              </a:lnSpc>
              <a:spcBef>
                <a:spcPts val="800"/>
              </a:spcBef>
              <a:spcAft>
                <a:spcPts val="0"/>
              </a:spcAft>
              <a:buSzPts val="2400"/>
              <a:buChar char="•"/>
            </a:pPr>
            <a:r>
              <a:rPr lang="en-US" dirty="0"/>
              <a:t>Computationally expensive to train from scratch</a:t>
            </a:r>
            <a:endParaRPr dirty="0"/>
          </a:p>
          <a:p>
            <a:pPr marL="914400" lvl="1" indent="-355600" algn="l" rtl="0">
              <a:lnSpc>
                <a:spcPct val="90000"/>
              </a:lnSpc>
              <a:spcBef>
                <a:spcPts val="0"/>
              </a:spcBef>
              <a:spcAft>
                <a:spcPts val="0"/>
              </a:spcAft>
              <a:buSzPts val="2000"/>
              <a:buChar char="•"/>
            </a:pPr>
            <a:r>
              <a:rPr lang="en-US" dirty="0"/>
              <a:t>Often requiring GPUs</a:t>
            </a:r>
            <a:endParaRPr dirty="0"/>
          </a:p>
          <a:p>
            <a:pPr marL="457200" lvl="0" indent="-381000" algn="l" rtl="0">
              <a:lnSpc>
                <a:spcPct val="90000"/>
              </a:lnSpc>
              <a:spcBef>
                <a:spcPts val="0"/>
              </a:spcBef>
              <a:spcAft>
                <a:spcPts val="0"/>
              </a:spcAft>
              <a:buSzPts val="2400"/>
              <a:buChar char="•"/>
            </a:pPr>
            <a:r>
              <a:rPr lang="en-US" dirty="0"/>
              <a:t>Complex </a:t>
            </a:r>
            <a:r>
              <a:rPr lang="en-US" dirty="0" err="1"/>
              <a:t>optimisation</a:t>
            </a:r>
            <a:r>
              <a:rPr lang="en-US" dirty="0"/>
              <a:t>, difficult to find the optimal hyperparameter settings</a:t>
            </a:r>
            <a:endParaRPr dirty="0"/>
          </a:p>
          <a:p>
            <a:pPr marL="457200" lvl="0" indent="-381000" algn="l" rtl="0">
              <a:lnSpc>
                <a:spcPct val="90000"/>
              </a:lnSpc>
              <a:spcBef>
                <a:spcPts val="0"/>
              </a:spcBef>
              <a:spcAft>
                <a:spcPts val="0"/>
              </a:spcAft>
              <a:buSzPts val="2400"/>
              <a:buChar char="•"/>
            </a:pPr>
            <a:r>
              <a:rPr lang="en-US" dirty="0"/>
              <a:t>Standard benchmarks and evaluation methods often do not answer practical needs</a:t>
            </a:r>
            <a:endParaRPr dirty="0"/>
          </a:p>
          <a:p>
            <a:pPr marL="914400" lvl="1" indent="-355600" algn="l" rtl="0">
              <a:lnSpc>
                <a:spcPct val="90000"/>
              </a:lnSpc>
              <a:spcBef>
                <a:spcPts val="0"/>
              </a:spcBef>
              <a:spcAft>
                <a:spcPts val="0"/>
              </a:spcAft>
              <a:buSzPts val="2000"/>
              <a:buChar char="•"/>
            </a:pPr>
            <a:r>
              <a:rPr lang="en-US" dirty="0"/>
              <a:t>So what is a good cost function?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70cb1a24dc_7_159"/>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endParaRPr/>
          </a:p>
        </p:txBody>
      </p:sp>
      <p:sp>
        <p:nvSpPr>
          <p:cNvPr id="267" name="Google Shape;267;g70cb1a24dc_7_159"/>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p>
            <a:pPr marL="76200" lvl="0" indent="0" algn="l" rtl="0">
              <a:lnSpc>
                <a:spcPct val="90000"/>
              </a:lnSpc>
              <a:spcBef>
                <a:spcPts val="800"/>
              </a:spcBef>
              <a:spcAft>
                <a:spcPts val="0"/>
              </a:spcAft>
              <a:buSzPts val="2400"/>
              <a:buNone/>
            </a:pPr>
            <a:r>
              <a:rPr lang="en-US" dirty="0"/>
              <a:t>Can we have a method that is: </a:t>
            </a:r>
            <a:endParaRPr dirty="0"/>
          </a:p>
          <a:p>
            <a:pPr marL="76200" lvl="0" indent="0" algn="l" rtl="0">
              <a:lnSpc>
                <a:spcPct val="90000"/>
              </a:lnSpc>
              <a:spcBef>
                <a:spcPts val="800"/>
              </a:spcBef>
              <a:spcAft>
                <a:spcPts val="0"/>
              </a:spcAft>
              <a:buSzPts val="2400"/>
              <a:buNone/>
            </a:pPr>
            <a:endParaRPr dirty="0"/>
          </a:p>
          <a:p>
            <a:pPr marL="76200" lvl="0" indent="0" algn="l" rtl="0">
              <a:lnSpc>
                <a:spcPct val="90000"/>
              </a:lnSpc>
              <a:spcBef>
                <a:spcPts val="800"/>
              </a:spcBef>
              <a:spcAft>
                <a:spcPts val="0"/>
              </a:spcAft>
              <a:buSzPts val="2400"/>
              <a:buNone/>
            </a:pPr>
            <a:r>
              <a:rPr lang="en-US" dirty="0"/>
              <a:t>	Fast and Discriminative?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70cb1a24dc_7_164"/>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r>
              <a:rPr lang="en-US"/>
              <a:t>Ariadne semantic embedding</a:t>
            </a:r>
            <a:endParaRPr/>
          </a:p>
        </p:txBody>
      </p:sp>
      <p:sp>
        <p:nvSpPr>
          <p:cNvPr id="273" name="Google Shape;273;g70cb1a24dc_7_164"/>
          <p:cNvSpPr txBox="1">
            <a:spLocks noGrp="1"/>
          </p:cNvSpPr>
          <p:nvPr>
            <p:ph type="body" idx="2"/>
          </p:nvPr>
        </p:nvSpPr>
        <p:spPr>
          <a:xfrm>
            <a:off x="487744" y="1469357"/>
            <a:ext cx="8439148" cy="3356378"/>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Clr>
                <a:schemeClr val="dk1"/>
              </a:buClr>
              <a:buSzPts val="2400"/>
              <a:buFont typeface="Arial"/>
              <a:buChar char="•"/>
            </a:pPr>
            <a:r>
              <a:rPr lang="en-US" dirty="0"/>
              <a:t>Fast random projection to compute term embeddings</a:t>
            </a:r>
            <a:endParaRPr dirty="0"/>
          </a:p>
          <a:p>
            <a:pPr marL="457200" lvl="0" indent="-381000" algn="l" rtl="0">
              <a:lnSpc>
                <a:spcPct val="90000"/>
              </a:lnSpc>
              <a:spcBef>
                <a:spcPts val="800"/>
              </a:spcBef>
              <a:spcAft>
                <a:spcPts val="0"/>
              </a:spcAft>
              <a:buClr>
                <a:schemeClr val="dk1"/>
              </a:buClr>
              <a:buSzPts val="2400"/>
              <a:buFont typeface="Arial"/>
              <a:buChar char="•"/>
            </a:pPr>
            <a:r>
              <a:rPr lang="en-US" dirty="0"/>
              <a:t>Orthogonal projection to increase discrimination</a:t>
            </a:r>
            <a:endParaRPr dirty="0"/>
          </a:p>
          <a:p>
            <a:pPr marL="457200" lvl="0" indent="-381000" algn="l" rtl="0">
              <a:lnSpc>
                <a:spcPct val="90000"/>
              </a:lnSpc>
              <a:spcBef>
                <a:spcPts val="800"/>
              </a:spcBef>
              <a:spcAft>
                <a:spcPts val="0"/>
              </a:spcAft>
              <a:buClr>
                <a:schemeClr val="dk1"/>
              </a:buClr>
              <a:buSzPts val="2400"/>
              <a:buFont typeface="Arial"/>
              <a:buChar char="•"/>
            </a:pPr>
            <a:r>
              <a:rPr lang="en-US" dirty="0"/>
              <a:t>Term weight assignment for better text embeddings</a:t>
            </a:r>
            <a:endParaRPr dirty="0"/>
          </a:p>
          <a:p>
            <a:pPr marL="76200" lvl="0" indent="0" algn="l" rtl="0">
              <a:lnSpc>
                <a:spcPct val="90000"/>
              </a:lnSpc>
              <a:spcBef>
                <a:spcPts val="800"/>
              </a:spcBef>
              <a:spcAft>
                <a:spcPts val="0"/>
              </a:spcAft>
              <a:buSzPts val="2400"/>
              <a:buNone/>
            </a:pPr>
            <a:endParaRPr dirty="0"/>
          </a:p>
        </p:txBody>
      </p:sp>
      <p:sp>
        <p:nvSpPr>
          <p:cNvPr id="274" name="Google Shape;274;g70cb1a24dc_7_164"/>
          <p:cNvSpPr/>
          <p:nvPr/>
        </p:nvSpPr>
        <p:spPr>
          <a:xfrm>
            <a:off x="487751" y="4219825"/>
            <a:ext cx="8644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Koopman, R., Wang, S., Englebienne, G.: Fast and Discriminative Semantic Embedding. In </a:t>
            </a:r>
            <a:r>
              <a:rPr lang="en-US" sz="1200" b="0" i="1" u="none" strike="noStrike" cap="none">
                <a:solidFill>
                  <a:srgbClr val="000000"/>
                </a:solidFill>
                <a:latin typeface="Arial"/>
                <a:ea typeface="Arial"/>
                <a:cs typeface="Arial"/>
                <a:sym typeface="Arial"/>
              </a:rPr>
              <a:t>Proceedings of the 13th International Conference on Computational Semantics</a:t>
            </a:r>
            <a:r>
              <a:rPr lang="en-US" sz="1200" b="0" i="0" u="none" strike="noStrike" cap="none">
                <a:solidFill>
                  <a:srgbClr val="000000"/>
                </a:solidFill>
                <a:latin typeface="Arial"/>
                <a:ea typeface="Arial"/>
                <a:cs typeface="Arial"/>
                <a:sym typeface="Arial"/>
              </a:rPr>
              <a:t> - Long Papers. pp. 235-246. ACL, Gothenburg, Sweden (May 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70cb1a24dc_7_170"/>
          <p:cNvSpPr txBox="1">
            <a:spLocks noGrp="1"/>
          </p:cNvSpPr>
          <p:nvPr>
            <p:ph type="body" idx="1"/>
          </p:nvPr>
        </p:nvSpPr>
        <p:spPr>
          <a:xfrm>
            <a:off x="340787" y="166412"/>
            <a:ext cx="8439000" cy="686400"/>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r>
              <a:rPr lang="en-US"/>
              <a:t>Fast random projection</a:t>
            </a:r>
            <a:endParaRPr/>
          </a:p>
          <a:p>
            <a:pPr marL="457200" lvl="0" indent="-228600" algn="l" rtl="0">
              <a:lnSpc>
                <a:spcPct val="90000"/>
              </a:lnSpc>
              <a:spcBef>
                <a:spcPts val="800"/>
              </a:spcBef>
              <a:spcAft>
                <a:spcPts val="0"/>
              </a:spcAft>
              <a:buClr>
                <a:schemeClr val="dk2"/>
              </a:buClr>
              <a:buSzPts val="3600"/>
              <a:buNone/>
            </a:pPr>
            <a:endParaRPr/>
          </a:p>
        </p:txBody>
      </p:sp>
      <p:sp>
        <p:nvSpPr>
          <p:cNvPr id="280" name="Google Shape;280;g70cb1a24dc_7_170"/>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1"/>
              </a:buClr>
              <a:buSzPts val="2400"/>
              <a:buFont typeface="Arial"/>
              <a:buNone/>
            </a:pPr>
            <a:endParaRPr/>
          </a:p>
        </p:txBody>
      </p:sp>
      <p:pic>
        <p:nvPicPr>
          <p:cNvPr id="281" name="Google Shape;281;g70cb1a24dc_7_170"/>
          <p:cNvPicPr preferRelativeResize="0"/>
          <p:nvPr/>
        </p:nvPicPr>
        <p:blipFill rotWithShape="1">
          <a:blip r:embed="rId3">
            <a:alphaModFix/>
          </a:blip>
          <a:srcRect/>
          <a:stretch/>
        </p:blipFill>
        <p:spPr>
          <a:xfrm>
            <a:off x="666093" y="1005254"/>
            <a:ext cx="7622379" cy="41137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70cb1a24dc_7_176"/>
          <p:cNvSpPr txBox="1">
            <a:spLocks noGrp="1"/>
          </p:cNvSpPr>
          <p:nvPr>
            <p:ph type="body" idx="1"/>
          </p:nvPr>
        </p:nvSpPr>
        <p:spPr>
          <a:xfrm>
            <a:off x="340787" y="343304"/>
            <a:ext cx="8439000" cy="686400"/>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r>
              <a:rPr lang="en-US"/>
              <a:t>Discriminative embeddings</a:t>
            </a:r>
            <a:endParaRP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7BF07C63-A1DE-1D40-AA0A-0CACA813ED44}"/>
                  </a:ext>
                </a:extLst>
              </p:cNvPr>
              <p:cNvSpPr>
                <a:spLocks noGrp="1"/>
              </p:cNvSpPr>
              <p:nvPr>
                <p:ph type="body" idx="2"/>
              </p:nvPr>
            </p:nvSpPr>
            <p:spPr>
              <a:xfrm>
                <a:off x="512231" y="1029749"/>
                <a:ext cx="8439000" cy="3356378"/>
              </a:xfrm>
            </p:spPr>
            <p:txBody>
              <a:bodyPr/>
              <a:lstStyle/>
              <a:p>
                <a:r>
                  <a:rPr lang="en-US" dirty="0"/>
                  <a:t>We do not use heuristics to filter out stop words</a:t>
                </a:r>
              </a:p>
              <a:p>
                <a:pPr lvl="1"/>
                <a:r>
                  <a:rPr lang="en-US" dirty="0"/>
                  <a:t>Task-specific, dataset-specific, …</a:t>
                </a:r>
              </a:p>
              <a:p>
                <a:r>
                  <a:rPr lang="en-US" dirty="0"/>
                  <a:t>Most terms end up being similar to average language vector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m:t>
                            </m:r>
                          </m:sub>
                        </m:sSub>
                      </m:e>
                    </m:acc>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m:t>
                            </m:r>
                          </m:sub>
                        </m:sSub>
                      </m:e>
                    </m:acc>
                    <m:r>
                      <a:rPr lang="en-US" i="1">
                        <a:latin typeface="Cambria Math" panose="02040503050406030204" pitchFamily="18" charset="0"/>
                      </a:rPr>
                      <m:t> </m:t>
                    </m:r>
                  </m:oMath>
                </a14:m>
                <a:r>
                  <a:rPr lang="en-US" dirty="0"/>
                  <a:t>corresponds closely to stop words</a:t>
                </a:r>
              </a:p>
            </p:txBody>
          </p:sp>
        </mc:Choice>
        <mc:Fallback xmlns="">
          <p:sp>
            <p:nvSpPr>
              <p:cNvPr id="4" name="Text Placeholder 2">
                <a:extLst>
                  <a:ext uri="{FF2B5EF4-FFF2-40B4-BE49-F238E27FC236}">
                    <a16:creationId xmlns:a16="http://schemas.microsoft.com/office/drawing/2014/main" id="{7BF07C63-A1DE-1D40-AA0A-0CACA813ED44}"/>
                  </a:ext>
                </a:extLst>
              </p:cNvPr>
              <p:cNvSpPr>
                <a:spLocks noGrp="1" noRot="1" noChangeAspect="1" noMove="1" noResize="1" noEditPoints="1" noAdjustHandles="1" noChangeArrowheads="1" noChangeShapeType="1" noTextEdit="1"/>
              </p:cNvSpPr>
              <p:nvPr>
                <p:ph type="body" idx="2"/>
              </p:nvPr>
            </p:nvSpPr>
            <p:spPr>
              <a:xfrm>
                <a:off x="512231" y="1029749"/>
                <a:ext cx="8439000" cy="3356378"/>
              </a:xfrm>
              <a:blipFill>
                <a:blip r:embed="rId3"/>
                <a:stretch>
                  <a:fillRect l="-30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70cb1a24dc_7_176"/>
          <p:cNvSpPr txBox="1">
            <a:spLocks noGrp="1"/>
          </p:cNvSpPr>
          <p:nvPr>
            <p:ph type="body" idx="1"/>
          </p:nvPr>
        </p:nvSpPr>
        <p:spPr>
          <a:xfrm>
            <a:off x="340787" y="343304"/>
            <a:ext cx="8439000" cy="686400"/>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r>
              <a:rPr lang="en-US"/>
              <a:t>Discriminative embeddings</a:t>
            </a:r>
            <a:endParaRP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7BF07C63-A1DE-1D40-AA0A-0CACA813ED44}"/>
                  </a:ext>
                </a:extLst>
              </p:cNvPr>
              <p:cNvSpPr>
                <a:spLocks noGrp="1"/>
              </p:cNvSpPr>
              <p:nvPr>
                <p:ph type="body" idx="2"/>
              </p:nvPr>
            </p:nvSpPr>
            <p:spPr>
              <a:xfrm>
                <a:off x="512231" y="1029749"/>
                <a:ext cx="8439000" cy="3356378"/>
              </a:xfrm>
            </p:spPr>
            <p:txBody>
              <a:bodyPr/>
              <a:lstStyle/>
              <a:p>
                <a:r>
                  <a:rPr lang="en-US" dirty="0"/>
                  <a:t>We do not use heuristics to filter out stop words</a:t>
                </a:r>
              </a:p>
              <a:p>
                <a:pPr lvl="1"/>
                <a:r>
                  <a:rPr lang="en-US" dirty="0"/>
                  <a:t>Task-specific, dataset-specific, …</a:t>
                </a:r>
              </a:p>
              <a:p>
                <a:r>
                  <a:rPr lang="en-US" dirty="0"/>
                  <a:t>Most terms end up being similar to average language vector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m:t>
                            </m:r>
                          </m:sub>
                        </m:sSub>
                      </m:e>
                    </m:acc>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m:t>
                            </m:r>
                          </m:sub>
                        </m:sSub>
                      </m:e>
                    </m:acc>
                    <m:r>
                      <a:rPr lang="en-US" i="1">
                        <a:latin typeface="Cambria Math" panose="02040503050406030204" pitchFamily="18" charset="0"/>
                      </a:rPr>
                      <m:t> </m:t>
                    </m:r>
                  </m:oMath>
                </a14:m>
                <a:r>
                  <a:rPr lang="en-US" dirty="0"/>
                  <a:t>corresponds closely to stop words</a:t>
                </a:r>
              </a:p>
              <a:p>
                <a:r>
                  <a:rPr lang="en-US" dirty="0"/>
                  <a:t>Our solution:</a:t>
                </a:r>
              </a:p>
              <a:p>
                <a:pPr lvl="1"/>
                <a:r>
                  <a:rPr lang="en-US" dirty="0"/>
                  <a:t>Cancel out the average language vector from the embeddings (</a:t>
                </a:r>
                <a:r>
                  <a:rPr lang="en-US" i="1" dirty="0"/>
                  <a:t>Orthogonal Projection</a:t>
                </a:r>
                <a:r>
                  <a:rPr lang="en-US" dirty="0"/>
                  <a:t>)</a:t>
                </a:r>
              </a:p>
              <a:p>
                <a:pPr lvl="1"/>
                <a:r>
                  <a:rPr lang="en-US" dirty="0"/>
                  <a:t>Use the original similarity to</a:t>
                </a:r>
                <a14:m>
                  <m:oMath xmlns:m="http://schemas.openxmlformats.org/officeDocument/2006/math">
                    <m:r>
                      <a:rPr lang="en-US" b="0" i="0" smtClean="0">
                        <a:latin typeface="Cambria Math" panose="02040503050406030204" pitchFamily="18" charset="0"/>
                      </a:rPr>
                      <m:t> </m:t>
                    </m:r>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𝑎</m:t>
                            </m:r>
                          </m:sub>
                        </m:sSub>
                      </m:e>
                    </m:acc>
                  </m:oMath>
                </a14:m>
                <a:r>
                  <a:rPr lang="en-US" dirty="0"/>
                  <a:t> to inform the importance of terms</a:t>
                </a:r>
              </a:p>
              <a:p>
                <a:pPr marL="558800" lvl="1" indent="0">
                  <a:buNone/>
                </a:pPr>
                <a:r>
                  <a:rPr lang="en-US" dirty="0"/>
                  <a:t>	(</a:t>
                </a:r>
                <a:r>
                  <a:rPr lang="en-US" i="1" dirty="0"/>
                  <a:t>Term weight assignment</a:t>
                </a:r>
                <a:r>
                  <a:rPr lang="en-US" dirty="0"/>
                  <a:t>)</a:t>
                </a:r>
              </a:p>
            </p:txBody>
          </p:sp>
        </mc:Choice>
        <mc:Fallback xmlns="">
          <p:sp>
            <p:nvSpPr>
              <p:cNvPr id="4" name="Text Placeholder 2">
                <a:extLst>
                  <a:ext uri="{FF2B5EF4-FFF2-40B4-BE49-F238E27FC236}">
                    <a16:creationId xmlns:a16="http://schemas.microsoft.com/office/drawing/2014/main" id="{7BF07C63-A1DE-1D40-AA0A-0CACA813ED44}"/>
                  </a:ext>
                </a:extLst>
              </p:cNvPr>
              <p:cNvSpPr>
                <a:spLocks noGrp="1" noRot="1" noChangeAspect="1" noMove="1" noResize="1" noEditPoints="1" noAdjustHandles="1" noChangeArrowheads="1" noChangeShapeType="1" noTextEdit="1"/>
              </p:cNvSpPr>
              <p:nvPr>
                <p:ph type="body" idx="2"/>
              </p:nvPr>
            </p:nvSpPr>
            <p:spPr>
              <a:xfrm>
                <a:off x="512231" y="1029749"/>
                <a:ext cx="8439000" cy="3356378"/>
              </a:xfrm>
              <a:blipFill>
                <a:blip r:embed="rId3"/>
                <a:stretch>
                  <a:fillRect l="-300" b="-755"/>
                </a:stretch>
              </a:blipFill>
            </p:spPr>
            <p:txBody>
              <a:bodyPr/>
              <a:lstStyle/>
              <a:p>
                <a:r>
                  <a:rPr lang="en-US">
                    <a:noFill/>
                  </a:rPr>
                  <a:t> </a:t>
                </a:r>
              </a:p>
            </p:txBody>
          </p:sp>
        </mc:Fallback>
      </mc:AlternateContent>
    </p:spTree>
    <p:extLst>
      <p:ext uri="{BB962C8B-B14F-4D97-AF65-F5344CB8AC3E}">
        <p14:creationId xmlns:p14="http://schemas.microsoft.com/office/powerpoint/2010/main" val="340766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70cb1a24dc_7_181"/>
          <p:cNvPicPr preferRelativeResize="0"/>
          <p:nvPr/>
        </p:nvPicPr>
        <p:blipFill rotWithShape="1">
          <a:blip r:embed="rId3">
            <a:alphaModFix/>
          </a:blip>
          <a:srcRect/>
          <a:stretch/>
        </p:blipFill>
        <p:spPr>
          <a:xfrm>
            <a:off x="4966013" y="1429967"/>
            <a:ext cx="3831120" cy="2645027"/>
          </a:xfrm>
          <a:prstGeom prst="rect">
            <a:avLst/>
          </a:prstGeom>
          <a:noFill/>
          <a:ln>
            <a:noFill/>
          </a:ln>
        </p:spPr>
      </p:pic>
      <p:sp>
        <p:nvSpPr>
          <p:cNvPr id="293" name="Google Shape;293;g70cb1a24dc_7_181"/>
          <p:cNvSpPr txBox="1">
            <a:spLocks noGrp="1"/>
          </p:cNvSpPr>
          <p:nvPr>
            <p:ph type="body" idx="1"/>
          </p:nvPr>
        </p:nvSpPr>
        <p:spPr>
          <a:xfrm>
            <a:off x="528355" y="343304"/>
            <a:ext cx="8439000" cy="686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3600"/>
              <a:buNone/>
            </a:pPr>
            <a:r>
              <a:rPr lang="en-US"/>
              <a:t>Orthogonal projection</a:t>
            </a:r>
            <a:endParaRPr/>
          </a:p>
        </p:txBody>
      </p:sp>
      <p:sp>
        <p:nvSpPr>
          <p:cNvPr id="294" name="Google Shape;294;g70cb1a24dc_7_181"/>
          <p:cNvSpPr txBox="1"/>
          <p:nvPr/>
        </p:nvSpPr>
        <p:spPr>
          <a:xfrm>
            <a:off x="528350" y="587824"/>
            <a:ext cx="4740000" cy="3796539"/>
          </a:xfrm>
          <a:prstGeom prst="rect">
            <a:avLst/>
          </a:prstGeom>
          <a:noFill/>
          <a:ln>
            <a:noFill/>
          </a:ln>
        </p:spPr>
        <p:txBody>
          <a:bodyPr spcFirstLastPara="1" wrap="square" lIns="91425" tIns="91425" rIns="91425" bIns="91425" anchor="t" anchorCtr="0">
            <a:noAutofit/>
          </a:bodyPr>
          <a:lstStyle/>
          <a:p>
            <a:pPr marL="342900" marR="0" lvl="0" indent="-190500" algn="l" rtl="0">
              <a:lnSpc>
                <a:spcPct val="90000"/>
              </a:lnSpc>
              <a:spcBef>
                <a:spcPts val="800"/>
              </a:spcBef>
              <a:spcAft>
                <a:spcPts val="0"/>
              </a:spcAft>
              <a:buClr>
                <a:schemeClr val="dk1"/>
              </a:buClr>
              <a:buSzPts val="1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80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Vectors are projected on the orthogonal hyperplane to an </a:t>
            </a:r>
            <a:r>
              <a:rPr lang="en-US" sz="2400" b="0" i="1" u="none" strike="noStrike" cap="none" dirty="0">
                <a:solidFill>
                  <a:schemeClr val="dk1"/>
                </a:solidFill>
                <a:latin typeface="Calibri"/>
                <a:ea typeface="Calibri"/>
                <a:cs typeface="Calibri"/>
                <a:sym typeface="Calibri"/>
              </a:rPr>
              <a:t>average language vector</a:t>
            </a:r>
            <a:endParaRPr sz="2400" b="0" i="0" u="none" strike="noStrike" cap="none" dirty="0">
              <a:solidFill>
                <a:srgbClr val="000000"/>
              </a:solidFill>
              <a:latin typeface="Calibri"/>
              <a:ea typeface="Calibri"/>
              <a:cs typeface="Calibri"/>
              <a:sym typeface="Calibri"/>
            </a:endParaRPr>
          </a:p>
          <a:p>
            <a:pPr marL="38100" marR="0" lvl="4" indent="0" algn="l" rtl="0">
              <a:lnSpc>
                <a:spcPct val="90000"/>
              </a:lnSpc>
              <a:spcBef>
                <a:spcPts val="80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342900" marR="0" lvl="4" indent="-342900" algn="l" rtl="0">
              <a:lnSpc>
                <a:spcPct val="90000"/>
              </a:lnSpc>
              <a:spcBef>
                <a:spcPts val="80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Removing the </a:t>
            </a:r>
            <a:r>
              <a:rPr lang="en-US" sz="2400" b="0" i="1" u="none" strike="noStrike" cap="none" dirty="0">
                <a:solidFill>
                  <a:schemeClr val="dk1"/>
                </a:solidFill>
                <a:latin typeface="Calibri"/>
                <a:ea typeface="Calibri"/>
                <a:cs typeface="Calibri"/>
                <a:sym typeface="Calibri"/>
              </a:rPr>
              <a:t>stop-wordiness</a:t>
            </a:r>
            <a:r>
              <a:rPr lang="en-US" sz="2400" b="0" i="0" u="none" strike="noStrike" cap="none" dirty="0">
                <a:solidFill>
                  <a:schemeClr val="dk1"/>
                </a:solidFill>
                <a:latin typeface="Calibri"/>
                <a:ea typeface="Calibri"/>
                <a:cs typeface="Calibri"/>
                <a:sym typeface="Calibri"/>
              </a:rPr>
              <a:t> improves the discriminating </a:t>
            </a:r>
            <a:r>
              <a:rPr lang="en-US" sz="2400" b="0" i="0" u="none" strike="noStrike" cap="none" dirty="0">
                <a:solidFill>
                  <a:schemeClr val="tx1"/>
                </a:solidFill>
                <a:latin typeface="Calibri"/>
                <a:ea typeface="Calibri"/>
                <a:cs typeface="Calibri"/>
                <a:sym typeface="Calibri"/>
              </a:rPr>
              <a:t>power</a:t>
            </a:r>
            <a:endParaRPr sz="2400" b="0" i="0" u="none" strike="noStrike" cap="none" dirty="0">
              <a:solidFill>
                <a:schemeClr val="tx1"/>
              </a:solidFill>
              <a:latin typeface="Calibri"/>
              <a:ea typeface="Calibri"/>
              <a:cs typeface="Calibri"/>
              <a:sym typeface="Calibri"/>
            </a:endParaRPr>
          </a:p>
          <a:p>
            <a:pPr marL="342900" marR="0" lvl="0" indent="-342900" algn="l" rtl="0">
              <a:lnSpc>
                <a:spcPct val="90000"/>
              </a:lnSpc>
              <a:spcBef>
                <a:spcPts val="80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Projected vectors are normalized</a:t>
            </a:r>
            <a:endParaRPr sz="2400" b="0" i="0" u="none" strike="noStrike" cap="none" dirty="0">
              <a:solidFill>
                <a:srgbClr val="000000"/>
              </a:solidFill>
              <a:latin typeface="Calibri"/>
              <a:ea typeface="Calibri"/>
              <a:cs typeface="Calibri"/>
              <a:sym typeface="Calibri"/>
            </a:endParaRPr>
          </a:p>
          <a:p>
            <a:pPr marL="38100" marR="0" lvl="0" indent="0" algn="l" rtl="0">
              <a:lnSpc>
                <a:spcPct val="90000"/>
              </a:lnSpc>
              <a:spcBef>
                <a:spcPts val="800"/>
              </a:spcBef>
              <a:spcAft>
                <a:spcPts val="0"/>
              </a:spcAft>
              <a:buClr>
                <a:srgbClr val="000000"/>
              </a:buClr>
              <a:buSzPts val="2400"/>
              <a:buFont typeface="Arial"/>
              <a:buNone/>
            </a:pPr>
            <a:endParaRPr sz="2400" b="0" i="1" u="none" strike="noStrike" cap="none" dirty="0">
              <a:solidFill>
                <a:schemeClr val="dk1"/>
              </a:solidFill>
              <a:latin typeface="Calibri"/>
              <a:ea typeface="Calibri"/>
              <a:cs typeface="Calibri"/>
              <a:sym typeface="Calibri"/>
            </a:endParaRPr>
          </a:p>
          <a:p>
            <a:pPr marL="38100" marR="0" lvl="0" indent="0" algn="l" rtl="0">
              <a:lnSpc>
                <a:spcPct val="90000"/>
              </a:lnSpc>
              <a:spcBef>
                <a:spcPts val="800"/>
              </a:spcBef>
              <a:spcAft>
                <a:spcPts val="0"/>
              </a:spcAft>
              <a:buClr>
                <a:srgbClr val="000000"/>
              </a:buClr>
              <a:buSzPts val="2400"/>
              <a:buFont typeface="Arial"/>
              <a:buNone/>
            </a:pPr>
            <a:endParaRPr sz="2400" b="0" i="1" u="none" strike="noStrike" cap="none" dirty="0">
              <a:solidFill>
                <a:schemeClr val="dk1"/>
              </a:solidFill>
              <a:latin typeface="Calibri"/>
              <a:ea typeface="Calibri"/>
              <a:cs typeface="Calibri"/>
              <a:sym typeface="Calibri"/>
            </a:endParaRPr>
          </a:p>
          <a:p>
            <a:pPr marL="342900" marR="0" lvl="0" indent="-190500" algn="l" rtl="0">
              <a:lnSpc>
                <a:spcPct val="90000"/>
              </a:lnSpc>
              <a:spcBef>
                <a:spcPts val="800"/>
              </a:spcBef>
              <a:spcAft>
                <a:spcPts val="0"/>
              </a:spcAft>
              <a:buClr>
                <a:schemeClr val="dk1"/>
              </a:buClr>
              <a:buSzPts val="1800"/>
              <a:buFont typeface="Arial"/>
              <a:buNone/>
            </a:pPr>
            <a:endParaRPr sz="2400" b="0" i="1" u="none" strike="noStrike" cap="none" dirty="0">
              <a:solidFill>
                <a:schemeClr val="dk1"/>
              </a:solidFill>
              <a:latin typeface="Calibri"/>
              <a:ea typeface="Calibri"/>
              <a:cs typeface="Calibri"/>
              <a:sym typeface="Calibri"/>
            </a:endParaRPr>
          </a:p>
          <a:p>
            <a:pPr marL="508000" marR="0" lvl="1" indent="-38100" algn="l" rtl="0">
              <a:lnSpc>
                <a:spcPct val="90000"/>
              </a:lnSpc>
              <a:spcBef>
                <a:spcPts val="400"/>
              </a:spcBef>
              <a:spcAft>
                <a:spcPts val="0"/>
              </a:spcAft>
              <a:buClr>
                <a:srgbClr val="434343"/>
              </a:buClr>
              <a:buSzPts val="1800"/>
              <a:buFont typeface="Arial"/>
              <a:buNone/>
            </a:pPr>
            <a:endParaRPr sz="2400" b="0" i="0" u="none" strike="noStrike" cap="none" dirty="0">
              <a:solidFill>
                <a:srgbClr val="434343"/>
              </a:solidFill>
              <a:latin typeface="Calibri"/>
              <a:ea typeface="Calibri"/>
              <a:cs typeface="Calibri"/>
              <a:sym typeface="Calibri"/>
            </a:endParaRPr>
          </a:p>
          <a:p>
            <a:pPr marL="508000" marR="0" lvl="1" indent="-38100" algn="l" rtl="0">
              <a:lnSpc>
                <a:spcPct val="90000"/>
              </a:lnSpc>
              <a:spcBef>
                <a:spcPts val="400"/>
              </a:spcBef>
              <a:spcAft>
                <a:spcPts val="0"/>
              </a:spcAft>
              <a:buClr>
                <a:srgbClr val="434343"/>
              </a:buClr>
              <a:buSzPts val="1800"/>
              <a:buFont typeface="Arial"/>
              <a:buNone/>
            </a:pPr>
            <a:endParaRPr sz="2400" b="0" i="0" u="none" strike="noStrike" cap="none" dirty="0">
              <a:solidFill>
                <a:srgbClr val="434343"/>
              </a:solidFill>
              <a:latin typeface="Calibri"/>
              <a:ea typeface="Calibri"/>
              <a:cs typeface="Calibri"/>
              <a:sym typeface="Calibri"/>
            </a:endParaRPr>
          </a:p>
          <a:p>
            <a:pPr marL="508000" marR="0" lvl="0" indent="-38100" algn="l" rtl="0">
              <a:lnSpc>
                <a:spcPct val="90000"/>
              </a:lnSpc>
              <a:spcBef>
                <a:spcPts val="400"/>
              </a:spcBef>
              <a:spcAft>
                <a:spcPts val="0"/>
              </a:spcAft>
              <a:buClr>
                <a:srgbClr val="434343"/>
              </a:buClr>
              <a:buSzPts val="1800"/>
              <a:buFont typeface="Arial"/>
              <a:buNone/>
            </a:pPr>
            <a:endParaRPr sz="2400" b="0" i="0" u="none" strike="noStrike" cap="none" dirty="0">
              <a:solidFill>
                <a:srgbClr val="434343"/>
              </a:solidFill>
              <a:latin typeface="Calibri"/>
              <a:ea typeface="Calibri"/>
              <a:cs typeface="Calibri"/>
              <a:sym typeface="Calibri"/>
            </a:endParaRPr>
          </a:p>
          <a:p>
            <a:pPr marL="355600" marR="0" lvl="1" indent="0" algn="l" rtl="0">
              <a:lnSpc>
                <a:spcPct val="90000"/>
              </a:lnSpc>
              <a:spcBef>
                <a:spcPts val="400"/>
              </a:spcBef>
              <a:spcAft>
                <a:spcPts val="0"/>
              </a:spcAft>
              <a:buClr>
                <a:srgbClr val="000000"/>
              </a:buClr>
              <a:buSzPts val="2400"/>
              <a:buFont typeface="Arial"/>
              <a:buNone/>
            </a:pPr>
            <a:endParaRPr sz="2400" b="0" i="0" u="none" strike="noStrike" cap="none" dirty="0">
              <a:solidFill>
                <a:srgbClr val="434343"/>
              </a:solidFill>
              <a:latin typeface="Calibri"/>
              <a:ea typeface="Calibri"/>
              <a:cs typeface="Calibri"/>
              <a:sym typeface="Calibri"/>
            </a:endParaRPr>
          </a:p>
          <a:p>
            <a:pPr marL="508000" marR="0" lvl="1" indent="-38100" algn="l" rtl="0">
              <a:lnSpc>
                <a:spcPct val="90000"/>
              </a:lnSpc>
              <a:spcBef>
                <a:spcPts val="400"/>
              </a:spcBef>
              <a:spcAft>
                <a:spcPts val="0"/>
              </a:spcAft>
              <a:buClr>
                <a:srgbClr val="434343"/>
              </a:buClr>
              <a:buSzPts val="1800"/>
              <a:buFont typeface="Arial"/>
              <a:buNone/>
            </a:pPr>
            <a:endParaRPr sz="2400" b="0" i="0" u="none" strike="noStrike" cap="none" dirty="0">
              <a:solidFill>
                <a:srgbClr val="434343"/>
              </a:solidFill>
              <a:latin typeface="Calibri"/>
              <a:ea typeface="Calibri"/>
              <a:cs typeface="Calibri"/>
              <a:sym typeface="Calibri"/>
            </a:endParaRPr>
          </a:p>
        </p:txBody>
      </p:sp>
      <p:pic>
        <p:nvPicPr>
          <p:cNvPr id="295" name="Google Shape;295;g70cb1a24dc_7_181" descr="A picture containing object&#10;&#10;Description automatically generated"/>
          <p:cNvPicPr preferRelativeResize="0"/>
          <p:nvPr/>
        </p:nvPicPr>
        <p:blipFill rotWithShape="1">
          <a:blip r:embed="rId4">
            <a:alphaModFix/>
          </a:blip>
          <a:srcRect/>
          <a:stretch/>
        </p:blipFill>
        <p:spPr>
          <a:xfrm>
            <a:off x="1532176" y="2238619"/>
            <a:ext cx="2616782" cy="3614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70cb1a24dc_7_188"/>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r>
              <a:rPr lang="en-US"/>
              <a:t>Document Embedding: Term weights</a:t>
            </a:r>
            <a:endParaRPr/>
          </a:p>
        </p:txBody>
      </p:sp>
      <p:sp>
        <p:nvSpPr>
          <p:cNvPr id="301" name="Google Shape;301;g70cb1a24dc_7_188"/>
          <p:cNvSpPr txBox="1">
            <a:spLocks noGrp="1"/>
          </p:cNvSpPr>
          <p:nvPr>
            <p:ph type="body" idx="2"/>
          </p:nvPr>
        </p:nvSpPr>
        <p:spPr>
          <a:xfrm>
            <a:off x="228100" y="1074300"/>
            <a:ext cx="4596993" cy="3370800"/>
          </a:xfrm>
          <a:prstGeom prst="rect">
            <a:avLst/>
          </a:prstGeom>
          <a:noFill/>
          <a:ln>
            <a:noFill/>
          </a:ln>
        </p:spPr>
        <p:txBody>
          <a:bodyPr spcFirstLastPara="1" wrap="square" lIns="68575" tIns="34275" rIns="68575" bIns="34275" anchor="t" anchorCtr="0">
            <a:noAutofit/>
          </a:bodyPr>
          <a:lstStyle/>
          <a:p>
            <a:pPr marL="660400" lvl="1" indent="-342900">
              <a:spcBef>
                <a:spcPts val="800"/>
              </a:spcBef>
              <a:buClr>
                <a:srgbClr val="434343"/>
              </a:buClr>
              <a:buSzPts val="2400"/>
            </a:pPr>
            <a:r>
              <a:rPr lang="en-US" sz="2400" dirty="0">
                <a:solidFill>
                  <a:schemeClr val="dk1"/>
                </a:solidFill>
              </a:rPr>
              <a:t>The more similar to the average vector, the less weight it gets</a:t>
            </a:r>
            <a:endParaRPr sz="2400" dirty="0"/>
          </a:p>
          <a:p>
            <a:pPr marL="342900" lvl="1" indent="-342900">
              <a:spcBef>
                <a:spcPts val="800"/>
              </a:spcBef>
              <a:buClr>
                <a:srgbClr val="434343"/>
              </a:buClr>
              <a:buSzPts val="1800"/>
            </a:pPr>
            <a:endParaRPr sz="2400" dirty="0">
              <a:solidFill>
                <a:schemeClr val="dk1"/>
              </a:solidFill>
            </a:endParaRPr>
          </a:p>
          <a:p>
            <a:pPr marL="660400" lvl="1" indent="-342900">
              <a:spcBef>
                <a:spcPts val="800"/>
              </a:spcBef>
              <a:buClr>
                <a:srgbClr val="434343"/>
              </a:buClr>
              <a:buSzPts val="2400"/>
            </a:pPr>
            <a:r>
              <a:rPr lang="en-US" sz="2400" dirty="0">
                <a:solidFill>
                  <a:schemeClr val="dk1"/>
                </a:solidFill>
              </a:rPr>
              <a:t>No need to remove stop words </a:t>
            </a:r>
            <a:endParaRPr sz="2400" dirty="0"/>
          </a:p>
          <a:p>
            <a:pPr marL="660400" lvl="1" indent="-342900">
              <a:spcBef>
                <a:spcPts val="800"/>
              </a:spcBef>
              <a:buClr>
                <a:srgbClr val="434343"/>
              </a:buClr>
              <a:buSzPts val="2400"/>
            </a:pPr>
            <a:r>
              <a:rPr lang="en-US" sz="2400" dirty="0">
                <a:solidFill>
                  <a:schemeClr val="dk1"/>
                </a:solidFill>
              </a:rPr>
              <a:t>Crucial to get distinctive document embeddings (weighted average)</a:t>
            </a:r>
            <a:endParaRPr sz="2400" dirty="0"/>
          </a:p>
          <a:p>
            <a:pPr marL="508000" lvl="1" indent="-38100" algn="l" rtl="0">
              <a:lnSpc>
                <a:spcPct val="90000"/>
              </a:lnSpc>
              <a:spcBef>
                <a:spcPts val="800"/>
              </a:spcBef>
              <a:spcAft>
                <a:spcPts val="0"/>
              </a:spcAft>
              <a:buClr>
                <a:srgbClr val="434343"/>
              </a:buClr>
              <a:buSzPts val="1800"/>
              <a:buNone/>
            </a:pPr>
            <a:endParaRPr sz="2400" dirty="0">
              <a:solidFill>
                <a:schemeClr val="dk1"/>
              </a:solidFill>
            </a:endParaRPr>
          </a:p>
          <a:p>
            <a:pPr marL="457200" lvl="0" indent="-228600" algn="l" rtl="0">
              <a:lnSpc>
                <a:spcPct val="90000"/>
              </a:lnSpc>
              <a:spcBef>
                <a:spcPts val="800"/>
              </a:spcBef>
              <a:spcAft>
                <a:spcPts val="0"/>
              </a:spcAft>
              <a:buClr>
                <a:schemeClr val="dk1"/>
              </a:buClr>
              <a:buSzPts val="2400"/>
              <a:buFont typeface="Arial"/>
              <a:buNone/>
            </a:pPr>
            <a:endParaRPr dirty="0"/>
          </a:p>
        </p:txBody>
      </p:sp>
      <p:pic>
        <p:nvPicPr>
          <p:cNvPr id="302" name="Google Shape;302;g70cb1a24dc_7_188"/>
          <p:cNvPicPr preferRelativeResize="0"/>
          <p:nvPr/>
        </p:nvPicPr>
        <p:blipFill rotWithShape="1">
          <a:blip r:embed="rId3">
            <a:alphaModFix/>
          </a:blip>
          <a:srcRect/>
          <a:stretch/>
        </p:blipFill>
        <p:spPr>
          <a:xfrm>
            <a:off x="1418047" y="2265709"/>
            <a:ext cx="2455008" cy="339116"/>
          </a:xfrm>
          <a:prstGeom prst="rect">
            <a:avLst/>
          </a:prstGeom>
          <a:noFill/>
          <a:ln>
            <a:noFill/>
          </a:ln>
        </p:spPr>
      </p:pic>
      <p:pic>
        <p:nvPicPr>
          <p:cNvPr id="303" name="Google Shape;303;g70cb1a24dc_7_188"/>
          <p:cNvPicPr preferRelativeResize="0"/>
          <p:nvPr/>
        </p:nvPicPr>
        <p:blipFill rotWithShape="1">
          <a:blip r:embed="rId4">
            <a:alphaModFix/>
          </a:blip>
          <a:srcRect/>
          <a:stretch/>
        </p:blipFill>
        <p:spPr>
          <a:xfrm>
            <a:off x="4966013" y="1429967"/>
            <a:ext cx="3831120" cy="26450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6b566a48cc_0_18"/>
          <p:cNvSpPr txBox="1">
            <a:spLocks noGrp="1"/>
          </p:cNvSpPr>
          <p:nvPr>
            <p:ph type="body" idx="1"/>
          </p:nvPr>
        </p:nvSpPr>
        <p:spPr>
          <a:xfrm>
            <a:off x="340787" y="343304"/>
            <a:ext cx="8439000" cy="686400"/>
          </a:xfrm>
          <a:prstGeom prst="rect">
            <a:avLst/>
          </a:prstGeom>
        </p:spPr>
        <p:txBody>
          <a:bodyPr spcFirstLastPara="1" wrap="square" lIns="68575" tIns="34275" rIns="68575" bIns="34275" anchor="t" anchorCtr="0">
            <a:noAutofit/>
          </a:bodyPr>
          <a:lstStyle/>
          <a:p>
            <a:pPr marL="457200" lvl="0" indent="-228600" algn="l" rtl="0">
              <a:spcBef>
                <a:spcPts val="800"/>
              </a:spcBef>
              <a:spcAft>
                <a:spcPts val="0"/>
              </a:spcAft>
              <a:buClr>
                <a:schemeClr val="dk2"/>
              </a:buClr>
              <a:buSzPts val="3600"/>
              <a:buFont typeface="Arial"/>
              <a:buNone/>
            </a:pPr>
            <a:r>
              <a:rPr lang="en-US"/>
              <a:t>Compare with the state-of-the-art</a:t>
            </a:r>
            <a:endParaRPr/>
          </a:p>
          <a:p>
            <a:pPr marL="0" lvl="0" indent="0" algn="l" rtl="0">
              <a:spcBef>
                <a:spcPts val="800"/>
              </a:spcBef>
              <a:spcAft>
                <a:spcPts val="0"/>
              </a:spcAft>
              <a:buNone/>
            </a:pPr>
            <a:endParaRPr/>
          </a:p>
        </p:txBody>
      </p:sp>
      <p:sp>
        <p:nvSpPr>
          <p:cNvPr id="309" name="Google Shape;309;g6b566a48cc_0_18"/>
          <p:cNvSpPr txBox="1">
            <a:spLocks noGrp="1"/>
          </p:cNvSpPr>
          <p:nvPr>
            <p:ph type="body" idx="2"/>
          </p:nvPr>
        </p:nvSpPr>
        <p:spPr>
          <a:xfrm>
            <a:off x="536718" y="1029750"/>
            <a:ext cx="8220900" cy="33564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US" dirty="0"/>
              <a:t>We compared our method with a few document embedding methods including Doc2Vec (Google), </a:t>
            </a:r>
            <a:r>
              <a:rPr lang="en-US" dirty="0" err="1"/>
              <a:t>fastText</a:t>
            </a:r>
            <a:r>
              <a:rPr lang="en-US" dirty="0"/>
              <a:t> (Facebook), Sent2Vec (</a:t>
            </a:r>
            <a:r>
              <a:rPr lang="en-US" dirty="0" err="1">
                <a:highlight>
                  <a:srgbClr val="FFFFFF"/>
                </a:highlight>
              </a:rPr>
              <a:t>Pagliardini</a:t>
            </a:r>
            <a:r>
              <a:rPr lang="en-US" dirty="0" err="1"/>
              <a:t>,et.al</a:t>
            </a:r>
            <a:r>
              <a:rPr lang="en-US" dirty="0"/>
              <a:t> 2017)</a:t>
            </a:r>
            <a:endParaRPr dirty="0"/>
          </a:p>
          <a:p>
            <a:pPr marL="457200" lvl="0" indent="-381000" algn="l" rtl="0">
              <a:spcBef>
                <a:spcPts val="0"/>
              </a:spcBef>
              <a:spcAft>
                <a:spcPts val="0"/>
              </a:spcAft>
              <a:buSzPts val="2400"/>
              <a:buChar char="•"/>
            </a:pPr>
            <a:r>
              <a:rPr lang="en-US" dirty="0"/>
              <a:t>Two datasets: simple English Wikipedia and a subset of MEDLINE</a:t>
            </a:r>
            <a:endParaRPr dirty="0"/>
          </a:p>
          <a:p>
            <a:pPr marL="457200" lvl="0" indent="-381000" algn="l" rtl="0">
              <a:spcBef>
                <a:spcPts val="0"/>
              </a:spcBef>
              <a:spcAft>
                <a:spcPts val="0"/>
              </a:spcAft>
              <a:buSzPts val="2400"/>
              <a:buChar char="•"/>
            </a:pPr>
            <a:r>
              <a:rPr lang="en-US" dirty="0"/>
              <a:t>The same server with 2 Intel Xeon Silver 4109T 8-core processors and 384GB memory</a:t>
            </a:r>
            <a:endParaRPr dirty="0"/>
          </a:p>
          <a:p>
            <a:pPr marL="457200" lvl="0" indent="-381000" algn="l" rtl="0">
              <a:spcBef>
                <a:spcPts val="0"/>
              </a:spcBef>
              <a:spcAft>
                <a:spcPts val="0"/>
              </a:spcAft>
              <a:buSzPts val="2400"/>
              <a:buChar char="•"/>
            </a:pPr>
            <a:r>
              <a:rPr lang="en-US" dirty="0"/>
              <a:t>The minimum document frequency is 10</a:t>
            </a:r>
            <a:endParaRPr dirty="0"/>
          </a:p>
          <a:p>
            <a:pPr marL="457200" lvl="0" indent="-381000" algn="l" rtl="0">
              <a:spcBef>
                <a:spcPts val="0"/>
              </a:spcBef>
              <a:spcAft>
                <a:spcPts val="0"/>
              </a:spcAft>
              <a:buSzPts val="2400"/>
              <a:buChar char="•"/>
            </a:pPr>
            <a:r>
              <a:rPr lang="en-US" dirty="0"/>
              <a:t>The dimensionality of embeddings is 256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70cb1a24dc_7_101"/>
          <p:cNvSpPr txBox="1">
            <a:spLocks noGrp="1"/>
          </p:cNvSpPr>
          <p:nvPr>
            <p:ph type="body" idx="1"/>
          </p:nvPr>
        </p:nvSpPr>
        <p:spPr>
          <a:xfrm>
            <a:off x="352475" y="343279"/>
            <a:ext cx="8439000" cy="6864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800"/>
              </a:spcBef>
              <a:spcAft>
                <a:spcPts val="0"/>
              </a:spcAft>
              <a:buSzPts val="3600"/>
              <a:buNone/>
            </a:pPr>
            <a:r>
              <a:rPr lang="en-US"/>
              <a:t>Why do we need semantic embedding?</a:t>
            </a:r>
            <a:endParaRPr/>
          </a:p>
        </p:txBody>
      </p:sp>
      <p:sp>
        <p:nvSpPr>
          <p:cNvPr id="200" name="Google Shape;200;g70cb1a24dc_7_101"/>
          <p:cNvSpPr txBox="1">
            <a:spLocks noGrp="1"/>
          </p:cNvSpPr>
          <p:nvPr>
            <p:ph type="body" idx="2"/>
          </p:nvPr>
        </p:nvSpPr>
        <p:spPr>
          <a:xfrm>
            <a:off x="416981" y="1029750"/>
            <a:ext cx="8640600" cy="33564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800"/>
              </a:spcBef>
              <a:spcAft>
                <a:spcPts val="0"/>
              </a:spcAft>
              <a:buSzPts val="2400"/>
              <a:buNone/>
            </a:pPr>
            <a:r>
              <a:rPr lang="en-US" dirty="0"/>
              <a:t>Many tasks could be improved by semantic embedding</a:t>
            </a:r>
            <a:endParaRPr dirty="0"/>
          </a:p>
          <a:p>
            <a:pPr marL="342900" lvl="0" indent="-317500" algn="l" rtl="0">
              <a:lnSpc>
                <a:spcPct val="90000"/>
              </a:lnSpc>
              <a:spcBef>
                <a:spcPts val="800"/>
              </a:spcBef>
              <a:spcAft>
                <a:spcPts val="0"/>
              </a:spcAft>
              <a:buSzPts val="2400"/>
              <a:buChar char="•"/>
            </a:pPr>
            <a:r>
              <a:rPr lang="en-US" dirty="0"/>
              <a:t>Information retrieval</a:t>
            </a:r>
            <a:endParaRPr dirty="0"/>
          </a:p>
          <a:p>
            <a:pPr marL="342900" lvl="0" indent="-317500" algn="l" rtl="0">
              <a:lnSpc>
                <a:spcPct val="90000"/>
              </a:lnSpc>
              <a:spcBef>
                <a:spcPts val="0"/>
              </a:spcBef>
              <a:spcAft>
                <a:spcPts val="0"/>
              </a:spcAft>
              <a:buSzPts val="2400"/>
              <a:buChar char="•"/>
            </a:pPr>
            <a:r>
              <a:rPr lang="en-US" dirty="0"/>
              <a:t>Entity disambiguation</a:t>
            </a:r>
            <a:endParaRPr dirty="0"/>
          </a:p>
          <a:p>
            <a:pPr marL="342900" lvl="0" indent="-317500" algn="l" rtl="0">
              <a:lnSpc>
                <a:spcPct val="90000"/>
              </a:lnSpc>
              <a:spcBef>
                <a:spcPts val="0"/>
              </a:spcBef>
              <a:spcAft>
                <a:spcPts val="0"/>
              </a:spcAft>
              <a:buSzPts val="2400"/>
              <a:buChar char="•"/>
            </a:pPr>
            <a:r>
              <a:rPr lang="en-US" dirty="0"/>
              <a:t>De-duplication</a:t>
            </a:r>
            <a:endParaRPr dirty="0"/>
          </a:p>
          <a:p>
            <a:pPr marL="342900" lvl="0" indent="-317500" algn="l" rtl="0">
              <a:lnSpc>
                <a:spcPct val="90000"/>
              </a:lnSpc>
              <a:spcBef>
                <a:spcPts val="0"/>
              </a:spcBef>
              <a:spcAft>
                <a:spcPts val="0"/>
              </a:spcAft>
              <a:buSzPts val="2400"/>
              <a:buChar char="•"/>
            </a:pPr>
            <a:r>
              <a:rPr lang="en-US" dirty="0"/>
              <a:t>Recommendation</a:t>
            </a:r>
            <a:endParaRPr dirty="0"/>
          </a:p>
          <a:p>
            <a:pPr marL="342900" lvl="0" indent="-317500" algn="l" rtl="0">
              <a:lnSpc>
                <a:spcPct val="90000"/>
              </a:lnSpc>
              <a:spcBef>
                <a:spcPts val="0"/>
              </a:spcBef>
              <a:spcAft>
                <a:spcPts val="0"/>
              </a:spcAft>
              <a:buSzPts val="2400"/>
              <a:buChar char="•"/>
            </a:pPr>
            <a:r>
              <a:rPr lang="en-US" dirty="0"/>
              <a:t>Clustering</a:t>
            </a:r>
            <a:endParaRPr dirty="0"/>
          </a:p>
          <a:p>
            <a:pPr marL="342900" lvl="0" indent="-317500" algn="l" rtl="0">
              <a:lnSpc>
                <a:spcPct val="90000"/>
              </a:lnSpc>
              <a:spcBef>
                <a:spcPts val="0"/>
              </a:spcBef>
              <a:spcAft>
                <a:spcPts val="0"/>
              </a:spcAft>
              <a:buSzPts val="2400"/>
              <a:buChar char="•"/>
            </a:pPr>
            <a:r>
              <a:rPr lang="en-US" dirty="0"/>
              <a:t>Subject prediction </a:t>
            </a:r>
            <a:endParaRPr dirty="0"/>
          </a:p>
          <a:p>
            <a:pPr marL="342900" lvl="0" indent="-317500" algn="l" rtl="0">
              <a:lnSpc>
                <a:spcPct val="90000"/>
              </a:lnSpc>
              <a:spcBef>
                <a:spcPts val="0"/>
              </a:spcBef>
              <a:spcAft>
                <a:spcPts val="0"/>
              </a:spcAft>
              <a:buSzPts val="2400"/>
              <a:buChar char="•"/>
            </a:pPr>
            <a:r>
              <a:rPr lang="en-US" dirty="0"/>
              <a: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70cb1a24dc_7_200"/>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r>
              <a:rPr lang="en-US"/>
              <a:t>Evaluation using STS benchmark</a:t>
            </a:r>
            <a:endParaRPr/>
          </a:p>
        </p:txBody>
      </p:sp>
      <p:sp>
        <p:nvSpPr>
          <p:cNvPr id="315" name="Google Shape;315;g70cb1a24dc_7_200"/>
          <p:cNvSpPr txBox="1">
            <a:spLocks noGrp="1"/>
          </p:cNvSpPr>
          <p:nvPr>
            <p:ph type="body" idx="2"/>
          </p:nvPr>
        </p:nvSpPr>
        <p:spPr>
          <a:xfrm>
            <a:off x="520399" y="1029749"/>
            <a:ext cx="8439148" cy="3356378"/>
          </a:xfrm>
          <a:prstGeom prst="rect">
            <a:avLst/>
          </a:prstGeom>
          <a:noFill/>
          <a:ln>
            <a:noFill/>
          </a:ln>
        </p:spPr>
        <p:txBody>
          <a:bodyPr spcFirstLastPara="1" wrap="square" lIns="68575" tIns="34275" rIns="68575" bIns="34275" anchor="t" anchorCtr="0">
            <a:noAutofit/>
          </a:bodyPr>
          <a:lstStyle/>
          <a:p>
            <a:pPr marL="76200" lvl="0" indent="0" algn="l" rtl="0">
              <a:lnSpc>
                <a:spcPct val="90000"/>
              </a:lnSpc>
              <a:spcBef>
                <a:spcPts val="800"/>
              </a:spcBef>
              <a:spcAft>
                <a:spcPts val="0"/>
              </a:spcAft>
              <a:buClr>
                <a:schemeClr val="dk1"/>
              </a:buClr>
              <a:buSzPts val="2400"/>
              <a:buNone/>
            </a:pPr>
            <a:r>
              <a:rPr lang="en-US" dirty="0"/>
              <a:t>Semantic Textual Similarity (STS)</a:t>
            </a:r>
          </a:p>
          <a:p>
            <a:pPr marL="457200" lvl="0" indent="-228600" algn="l" rtl="0">
              <a:lnSpc>
                <a:spcPct val="90000"/>
              </a:lnSpc>
              <a:spcBef>
                <a:spcPts val="800"/>
              </a:spcBef>
              <a:spcAft>
                <a:spcPts val="0"/>
              </a:spcAft>
              <a:buClr>
                <a:schemeClr val="dk1"/>
              </a:buClr>
              <a:buSzPts val="2400"/>
              <a:buFont typeface="Arial"/>
              <a:buNone/>
            </a:pPr>
            <a:endParaRPr lang="en-US" dirty="0"/>
          </a:p>
        </p:txBody>
      </p:sp>
      <p:graphicFrame>
        <p:nvGraphicFramePr>
          <p:cNvPr id="316" name="Google Shape;316;g70cb1a24dc_7_200"/>
          <p:cNvGraphicFramePr/>
          <p:nvPr>
            <p:extLst>
              <p:ext uri="{D42A27DB-BD31-4B8C-83A1-F6EECF244321}">
                <p14:modId xmlns:p14="http://schemas.microsoft.com/office/powerpoint/2010/main" val="3405516121"/>
              </p:ext>
            </p:extLst>
          </p:nvPr>
        </p:nvGraphicFramePr>
        <p:xfrm>
          <a:off x="672544" y="1697489"/>
          <a:ext cx="7918399" cy="2688640"/>
        </p:xfrm>
        <a:graphic>
          <a:graphicData uri="http://schemas.openxmlformats.org/drawingml/2006/table">
            <a:tbl>
              <a:tblPr>
                <a:noFill/>
                <a:tableStyleId>{C1D42E48-6317-4E08-949A-2519927C01A6}</a:tableStyleId>
              </a:tblPr>
              <a:tblGrid>
                <a:gridCol w="685044">
                  <a:extLst>
                    <a:ext uri="{9D8B030D-6E8A-4147-A177-3AD203B41FA5}">
                      <a16:colId xmlns:a16="http://schemas.microsoft.com/office/drawing/2014/main" val="20000"/>
                    </a:ext>
                  </a:extLst>
                </a:gridCol>
                <a:gridCol w="3565883">
                  <a:extLst>
                    <a:ext uri="{9D8B030D-6E8A-4147-A177-3AD203B41FA5}">
                      <a16:colId xmlns:a16="http://schemas.microsoft.com/office/drawing/2014/main" val="20001"/>
                    </a:ext>
                  </a:extLst>
                </a:gridCol>
                <a:gridCol w="3667472">
                  <a:extLst>
                    <a:ext uri="{9D8B030D-6E8A-4147-A177-3AD203B41FA5}">
                      <a16:colId xmlns:a16="http://schemas.microsoft.com/office/drawing/2014/main" val="20002"/>
                    </a:ext>
                  </a:extLst>
                </a:gridCol>
              </a:tblGrid>
              <a:tr h="537728">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3.600</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A group of men play soccer on the beach.</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A group of boys are playing soccer on the beach.</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37728">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5.000</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One woman is measuring another woman's ankle.</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A woman measures another woman's ankle.</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7728">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4.200</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A man is cutting up a cucumber.</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A man is slicing a cucumber.</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37728">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1.500</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A man is playing a harp.</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latin typeface="Helvetica Neue"/>
                          <a:ea typeface="Helvetica Neue"/>
                          <a:cs typeface="Helvetica Neue"/>
                          <a:sym typeface="Helvetica Neue"/>
                        </a:rPr>
                        <a:t>A man is playing a keyboard.</a:t>
                      </a:r>
                      <a:endParaRPr sz="1200" u="none" strike="noStrike" cap="none" dirty="0"/>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7728">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1.800</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Helvetica Neue"/>
                          <a:ea typeface="Helvetica Neue"/>
                          <a:cs typeface="Helvetica Neue"/>
                          <a:sym typeface="Helvetica Neue"/>
                        </a:rPr>
                        <a:t>A woman is cutting onions.</a:t>
                      </a:r>
                      <a:endParaRPr sz="1200" u="none" strike="noStrike" cap="none"/>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latin typeface="Helvetica Neue"/>
                          <a:ea typeface="Helvetica Neue"/>
                          <a:cs typeface="Helvetica Neue"/>
                          <a:sym typeface="Helvetica Neue"/>
                        </a:rPr>
                        <a:t>A woman is cutting tofu.</a:t>
                      </a:r>
                      <a:endParaRPr sz="1200" u="none" strike="noStrike" cap="none" dirty="0"/>
                    </a:p>
                  </a:txBody>
                  <a:tcPr marL="26750" marR="26750" marT="26750" marB="26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70cb1a24dc_7_206"/>
          <p:cNvSpPr txBox="1"/>
          <p:nvPr/>
        </p:nvSpPr>
        <p:spPr>
          <a:xfrm>
            <a:off x="313388" y="125317"/>
            <a:ext cx="9001800" cy="91845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800" b="1" i="0" u="none" strike="noStrike" cap="none">
                <a:solidFill>
                  <a:schemeClr val="dk2"/>
                </a:solidFill>
                <a:latin typeface="Calibri"/>
                <a:ea typeface="Calibri"/>
                <a:cs typeface="Calibri"/>
                <a:sym typeface="Calibri"/>
              </a:rPr>
              <a:t>Semantic Textual Similarity (STS) benchmark</a:t>
            </a:r>
            <a:endParaRPr sz="2800" b="1" i="0" u="none" strike="noStrike" cap="none">
              <a:solidFill>
                <a:schemeClr val="dk2"/>
              </a:solidFill>
              <a:latin typeface="Calibri"/>
              <a:ea typeface="Calibri"/>
              <a:cs typeface="Calibri"/>
              <a:sym typeface="Calibri"/>
            </a:endParaRPr>
          </a:p>
        </p:txBody>
      </p:sp>
      <p:pic>
        <p:nvPicPr>
          <p:cNvPr id="323" name="Google Shape;323;g70cb1a24dc_7_206"/>
          <p:cNvPicPr preferRelativeResize="0"/>
          <p:nvPr/>
        </p:nvPicPr>
        <p:blipFill rotWithShape="1">
          <a:blip r:embed="rId3">
            <a:alphaModFix/>
          </a:blip>
          <a:srcRect/>
          <a:stretch/>
        </p:blipFill>
        <p:spPr>
          <a:xfrm>
            <a:off x="342900" y="747000"/>
            <a:ext cx="7634481" cy="38821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70cb1a24dc_7_212"/>
          <p:cNvSpPr txBox="1">
            <a:spLocks noGrp="1"/>
          </p:cNvSpPr>
          <p:nvPr>
            <p:ph type="body" idx="1"/>
          </p:nvPr>
        </p:nvSpPr>
        <p:spPr>
          <a:xfrm>
            <a:off x="352469" y="649136"/>
            <a:ext cx="8439075" cy="686475"/>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800"/>
              <a:buFont typeface="Arial"/>
              <a:buNone/>
            </a:pPr>
            <a:r>
              <a:rPr lang="en-US" sz="3200"/>
              <a:t>Effect of orthogonal projection and weighting </a:t>
            </a:r>
            <a:endParaRPr sz="3200"/>
          </a:p>
          <a:p>
            <a:pPr marL="0" lvl="0" indent="0" algn="l" rtl="0">
              <a:lnSpc>
                <a:spcPct val="90000"/>
              </a:lnSpc>
              <a:spcBef>
                <a:spcPts val="800"/>
              </a:spcBef>
              <a:spcAft>
                <a:spcPts val="0"/>
              </a:spcAft>
              <a:buSzPts val="3600"/>
              <a:buNone/>
            </a:pPr>
            <a:endParaRPr sz="3200"/>
          </a:p>
        </p:txBody>
      </p:sp>
      <p:pic>
        <p:nvPicPr>
          <p:cNvPr id="330" name="Google Shape;330;g70cb1a24dc_7_212"/>
          <p:cNvPicPr preferRelativeResize="0">
            <a:picLocks noChangeAspect="1"/>
          </p:cNvPicPr>
          <p:nvPr/>
        </p:nvPicPr>
        <p:blipFill rotWithShape="1">
          <a:blip r:embed="rId3">
            <a:alphaModFix/>
          </a:blip>
          <a:srcRect/>
          <a:stretch/>
        </p:blipFill>
        <p:spPr>
          <a:xfrm>
            <a:off x="399361" y="1438233"/>
            <a:ext cx="6704823" cy="24166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70cb1a24dc_7_218"/>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r>
              <a:rPr lang="en-US" sz="3200"/>
              <a:t>Document frequencies vs assigned weights</a:t>
            </a:r>
            <a:endParaRPr/>
          </a:p>
        </p:txBody>
      </p:sp>
      <p:sp>
        <p:nvSpPr>
          <p:cNvPr id="336" name="Google Shape;336;g70cb1a24dc_7_218"/>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1"/>
              </a:buClr>
              <a:buSzPts val="2400"/>
              <a:buFont typeface="Arial"/>
              <a:buNone/>
            </a:pPr>
            <a:endParaRPr/>
          </a:p>
        </p:txBody>
      </p:sp>
      <p:pic>
        <p:nvPicPr>
          <p:cNvPr id="337" name="Google Shape;337;g70cb1a24dc_7_218" descr="A screenshot of a cell phone&#10;&#10;Description automatically generated"/>
          <p:cNvPicPr preferRelativeResize="0"/>
          <p:nvPr/>
        </p:nvPicPr>
        <p:blipFill rotWithShape="1">
          <a:blip r:embed="rId3">
            <a:alphaModFix/>
          </a:blip>
          <a:srcRect/>
          <a:stretch/>
        </p:blipFill>
        <p:spPr>
          <a:xfrm>
            <a:off x="614199" y="1066801"/>
            <a:ext cx="7908478" cy="33734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70cb1a24dc_7_224"/>
          <p:cNvSpPr txBox="1">
            <a:spLocks noGrp="1"/>
          </p:cNvSpPr>
          <p:nvPr>
            <p:ph type="body" idx="1"/>
          </p:nvPr>
        </p:nvSpPr>
        <p:spPr>
          <a:xfrm>
            <a:off x="340781" y="343313"/>
            <a:ext cx="8625150" cy="6864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3600"/>
              <a:buNone/>
            </a:pPr>
            <a:r>
              <a:rPr lang="en-US"/>
              <a:t>What can we do with semantic embedding?</a:t>
            </a:r>
            <a:endParaRPr/>
          </a:p>
        </p:txBody>
      </p:sp>
      <p:sp>
        <p:nvSpPr>
          <p:cNvPr id="344" name="Google Shape;344;g70cb1a24dc_7_224"/>
          <p:cNvSpPr txBox="1">
            <a:spLocks noGrp="1"/>
          </p:cNvSpPr>
          <p:nvPr>
            <p:ph type="body" idx="2"/>
          </p:nvPr>
        </p:nvSpPr>
        <p:spPr>
          <a:xfrm>
            <a:off x="264587" y="1029749"/>
            <a:ext cx="8439000" cy="3356400"/>
          </a:xfrm>
          <a:prstGeom prst="rect">
            <a:avLst/>
          </a:prstGeom>
          <a:noFill/>
          <a:ln>
            <a:noFill/>
          </a:ln>
        </p:spPr>
        <p:txBody>
          <a:bodyPr spcFirstLastPara="1" wrap="square" lIns="68550" tIns="34275" rIns="68550" bIns="34275" anchor="t" anchorCtr="0">
            <a:noAutofit/>
          </a:bodyPr>
          <a:lstStyle/>
          <a:p>
            <a:pPr marL="361950" indent="-342900">
              <a:spcBef>
                <a:spcPts val="750"/>
              </a:spcBef>
              <a:buSzPct val="100000"/>
            </a:pPr>
            <a:r>
              <a:rPr lang="en-US" dirty="0"/>
              <a:t>Information retrieval</a:t>
            </a:r>
            <a:endParaRPr dirty="0"/>
          </a:p>
          <a:p>
            <a:pPr marL="361950" indent="-342900">
              <a:spcBef>
                <a:spcPts val="0"/>
              </a:spcBef>
              <a:buSzPct val="100000"/>
            </a:pPr>
            <a:r>
              <a:rPr lang="en-US" dirty="0"/>
              <a:t>Entity disambiguation</a:t>
            </a:r>
            <a:endParaRPr dirty="0"/>
          </a:p>
          <a:p>
            <a:pPr marL="361950" indent="-342900">
              <a:spcBef>
                <a:spcPts val="0"/>
              </a:spcBef>
              <a:buSzPct val="100000"/>
            </a:pPr>
            <a:r>
              <a:rPr lang="en-US" dirty="0"/>
              <a:t>De-duplication</a:t>
            </a:r>
            <a:endParaRPr dirty="0"/>
          </a:p>
          <a:p>
            <a:pPr marL="361950" indent="-342900">
              <a:spcBef>
                <a:spcPts val="0"/>
              </a:spcBef>
              <a:buSzPct val="100000"/>
            </a:pPr>
            <a:r>
              <a:rPr lang="en-US" dirty="0"/>
              <a:t>Recommendation</a:t>
            </a:r>
            <a:endParaRPr dirty="0"/>
          </a:p>
          <a:p>
            <a:pPr marL="361950" indent="-342900">
              <a:spcBef>
                <a:spcPts val="0"/>
              </a:spcBef>
              <a:buSzPct val="100000"/>
            </a:pPr>
            <a:r>
              <a:rPr lang="en-US" dirty="0"/>
              <a:t>Clustering</a:t>
            </a:r>
            <a:endParaRPr dirty="0"/>
          </a:p>
          <a:p>
            <a:pPr marL="361950" indent="-342900">
              <a:spcBef>
                <a:spcPts val="0"/>
              </a:spcBef>
              <a:buSzPct val="100000"/>
            </a:pPr>
            <a:r>
              <a:rPr lang="en-US" dirty="0"/>
              <a:t>Subject prediction </a:t>
            </a:r>
            <a:endParaRPr dirty="0"/>
          </a:p>
          <a:p>
            <a:pPr marL="361950" indent="-342900">
              <a:spcBef>
                <a:spcPts val="0"/>
              </a:spcBef>
              <a:buSzPct val="100000"/>
            </a:pPr>
            <a:r>
              <a:rPr lang="en-US" dirty="0"/>
              <a:t>...</a:t>
            </a:r>
            <a:endParaRPr dirty="0"/>
          </a:p>
          <a:p>
            <a:pPr marL="342900" lvl="0" indent="0" algn="l" rtl="0">
              <a:lnSpc>
                <a:spcPct val="90000"/>
              </a:lnSpc>
              <a:spcBef>
                <a:spcPts val="750"/>
              </a:spcBef>
              <a:spcAft>
                <a:spcPts val="0"/>
              </a:spcAft>
              <a:buSzPts val="24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70cb1a24dc_7_230"/>
          <p:cNvSpPr txBox="1">
            <a:spLocks noGrp="1"/>
          </p:cNvSpPr>
          <p:nvPr>
            <p:ph type="body" idx="1"/>
          </p:nvPr>
        </p:nvSpPr>
        <p:spPr>
          <a:xfrm>
            <a:off x="340787" y="286154"/>
            <a:ext cx="8439075" cy="6864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3600"/>
              <a:buNone/>
            </a:pPr>
            <a:r>
              <a:rPr lang="en-US"/>
              <a:t>Topic extraction in Scientometrics</a:t>
            </a:r>
            <a:endParaRPr/>
          </a:p>
        </p:txBody>
      </p:sp>
      <p:sp>
        <p:nvSpPr>
          <p:cNvPr id="351" name="Google Shape;351;g70cb1a24dc_7_230"/>
          <p:cNvSpPr txBox="1">
            <a:spLocks noGrp="1"/>
          </p:cNvSpPr>
          <p:nvPr>
            <p:ph type="body" idx="2"/>
          </p:nvPr>
        </p:nvSpPr>
        <p:spPr>
          <a:xfrm>
            <a:off x="340775" y="980766"/>
            <a:ext cx="8598000" cy="3599400"/>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1100"/>
              <a:buNone/>
            </a:pPr>
            <a:r>
              <a:rPr lang="en-US" sz="2000" dirty="0" err="1">
                <a:solidFill>
                  <a:srgbClr val="333333"/>
                </a:solidFill>
                <a:highlight>
                  <a:srgbClr val="FFFFFF"/>
                </a:highlight>
              </a:rPr>
              <a:t>Gläser</a:t>
            </a:r>
            <a:r>
              <a:rPr lang="en-US" sz="2000" dirty="0">
                <a:solidFill>
                  <a:srgbClr val="333333"/>
                </a:solidFill>
                <a:highlight>
                  <a:srgbClr val="FFFFFF"/>
                </a:highlight>
              </a:rPr>
              <a:t>, A. Scharnhorst, W. </a:t>
            </a:r>
            <a:r>
              <a:rPr lang="en-US" sz="2000" dirty="0" err="1">
                <a:solidFill>
                  <a:srgbClr val="333333"/>
                </a:solidFill>
                <a:highlight>
                  <a:srgbClr val="FFFFFF"/>
                </a:highlight>
              </a:rPr>
              <a:t>Glänzel</a:t>
            </a:r>
            <a:r>
              <a:rPr lang="en-US" sz="2000" dirty="0">
                <a:solidFill>
                  <a:srgbClr val="333333"/>
                </a:solidFill>
                <a:highlight>
                  <a:srgbClr val="FFFFFF"/>
                </a:highlight>
              </a:rPr>
              <a:t> (eds.) Same data – different results? Towards a comparative approach to the identification of thematic structures in science, Special Issue of </a:t>
            </a:r>
            <a:r>
              <a:rPr lang="en-US" sz="2000" i="1" dirty="0" err="1">
                <a:solidFill>
                  <a:srgbClr val="333333"/>
                </a:solidFill>
                <a:highlight>
                  <a:srgbClr val="FFFFFF"/>
                </a:highlight>
              </a:rPr>
              <a:t>Scientometrics</a:t>
            </a:r>
            <a:r>
              <a:rPr lang="en-US" sz="2000" i="1" dirty="0">
                <a:solidFill>
                  <a:srgbClr val="333333"/>
                </a:solidFill>
                <a:highlight>
                  <a:srgbClr val="FFFFFF"/>
                </a:highlight>
              </a:rPr>
              <a:t> </a:t>
            </a:r>
            <a:r>
              <a:rPr lang="en-US" sz="2000" dirty="0">
                <a:solidFill>
                  <a:srgbClr val="333333"/>
                </a:solidFill>
                <a:highlight>
                  <a:srgbClr val="FFFFFF"/>
                </a:highlight>
              </a:rPr>
              <a:t>(2017):</a:t>
            </a:r>
            <a:endParaRPr sz="1600" dirty="0">
              <a:solidFill>
                <a:srgbClr val="333333"/>
              </a:solidFill>
              <a:highlight>
                <a:srgbClr val="FFFFFF"/>
              </a:highlight>
            </a:endParaRPr>
          </a:p>
          <a:p>
            <a:pPr marL="457200" lvl="0" indent="-317500" algn="l" rtl="0">
              <a:lnSpc>
                <a:spcPct val="115000"/>
              </a:lnSpc>
              <a:spcBef>
                <a:spcPts val="0"/>
              </a:spcBef>
              <a:spcAft>
                <a:spcPts val="0"/>
              </a:spcAft>
              <a:buSzPts val="1400"/>
              <a:buChar char="●"/>
            </a:pPr>
            <a:r>
              <a:rPr lang="en-US" sz="1600" dirty="0">
                <a:solidFill>
                  <a:srgbClr val="333333"/>
                </a:solidFill>
                <a:highlight>
                  <a:srgbClr val="FFFFFF"/>
                </a:highlight>
              </a:rPr>
              <a:t>Koopman, Rob, </a:t>
            </a:r>
            <a:r>
              <a:rPr lang="en-US" sz="1600" dirty="0" err="1">
                <a:solidFill>
                  <a:srgbClr val="333333"/>
                </a:solidFill>
                <a:highlight>
                  <a:srgbClr val="FFFFFF"/>
                </a:highlight>
              </a:rPr>
              <a:t>Shenghui</a:t>
            </a:r>
            <a:r>
              <a:rPr lang="en-US" sz="1600" dirty="0">
                <a:solidFill>
                  <a:srgbClr val="333333"/>
                </a:solidFill>
                <a:highlight>
                  <a:srgbClr val="FFFFFF"/>
                </a:highlight>
              </a:rPr>
              <a:t> Wang, and Andrea Scharnhorst. "Contextualization of topics—browsing through the universe of bibliographic information." DOI </a:t>
            </a:r>
            <a:r>
              <a:rPr lang="en-US" sz="1600" u="sng" dirty="0">
                <a:solidFill>
                  <a:schemeClr val="hlink"/>
                </a:solidFill>
                <a:highlight>
                  <a:srgbClr val="FFFFFF"/>
                </a:highlight>
                <a:hlinkClick r:id="rId3"/>
              </a:rPr>
              <a:t>10.1007/s11192-017-2303-4</a:t>
            </a:r>
            <a:endParaRPr sz="1600" u="sng" dirty="0">
              <a:solidFill>
                <a:schemeClr val="hlink"/>
              </a:solidFill>
              <a:highlight>
                <a:srgbClr val="FFFFFF"/>
              </a:highlight>
              <a:hlinkClick r:id="rId3"/>
            </a:endParaRPr>
          </a:p>
          <a:p>
            <a:pPr marL="457200" lvl="0" indent="-317500" algn="l" rtl="0">
              <a:lnSpc>
                <a:spcPct val="115000"/>
              </a:lnSpc>
              <a:spcBef>
                <a:spcPts val="0"/>
              </a:spcBef>
              <a:spcAft>
                <a:spcPts val="0"/>
              </a:spcAft>
              <a:buSzPts val="1400"/>
              <a:buChar char="●"/>
            </a:pPr>
            <a:r>
              <a:rPr lang="en-US" sz="1600" dirty="0">
                <a:solidFill>
                  <a:srgbClr val="333333"/>
                </a:solidFill>
                <a:highlight>
                  <a:srgbClr val="FFFFFF"/>
                </a:highlight>
              </a:rPr>
              <a:t>Koopman, Rob, and </a:t>
            </a:r>
            <a:r>
              <a:rPr lang="en-US" sz="1600" dirty="0" err="1">
                <a:solidFill>
                  <a:srgbClr val="333333"/>
                </a:solidFill>
                <a:highlight>
                  <a:srgbClr val="FFFFFF"/>
                </a:highlight>
              </a:rPr>
              <a:t>Shenghui</a:t>
            </a:r>
            <a:r>
              <a:rPr lang="en-US" sz="1600" dirty="0">
                <a:solidFill>
                  <a:srgbClr val="333333"/>
                </a:solidFill>
                <a:highlight>
                  <a:srgbClr val="FFFFFF"/>
                </a:highlight>
              </a:rPr>
              <a:t> Wang. "Mutual information based labelling and comparing clusters." DOI </a:t>
            </a:r>
            <a:r>
              <a:rPr lang="en-US" sz="1600" u="sng" dirty="0">
                <a:solidFill>
                  <a:schemeClr val="hlink"/>
                </a:solidFill>
                <a:highlight>
                  <a:srgbClr val="FFFFFF"/>
                </a:highlight>
                <a:hlinkClick r:id="rId4"/>
              </a:rPr>
              <a:t>10.1007/s11192-017-2305-2</a:t>
            </a:r>
            <a:endParaRPr sz="1600" u="sng" dirty="0">
              <a:solidFill>
                <a:schemeClr val="hlink"/>
              </a:solidFill>
              <a:highlight>
                <a:srgbClr val="FFFFFF"/>
              </a:highlight>
              <a:hlinkClick r:id="rId4"/>
            </a:endParaRPr>
          </a:p>
          <a:p>
            <a:pPr marL="457200" lvl="0" indent="-317500" algn="l" rtl="0">
              <a:lnSpc>
                <a:spcPct val="115000"/>
              </a:lnSpc>
              <a:spcBef>
                <a:spcPts val="0"/>
              </a:spcBef>
              <a:spcAft>
                <a:spcPts val="0"/>
              </a:spcAft>
              <a:buSzPts val="1400"/>
              <a:buChar char="●"/>
            </a:pPr>
            <a:r>
              <a:rPr lang="en-US" sz="1600" dirty="0">
                <a:solidFill>
                  <a:srgbClr val="333333"/>
                </a:solidFill>
                <a:highlight>
                  <a:srgbClr val="FFFFFF"/>
                </a:highlight>
              </a:rPr>
              <a:t>Wang, </a:t>
            </a:r>
            <a:r>
              <a:rPr lang="en-US" sz="1600" dirty="0" err="1">
                <a:solidFill>
                  <a:srgbClr val="333333"/>
                </a:solidFill>
                <a:highlight>
                  <a:srgbClr val="FFFFFF"/>
                </a:highlight>
              </a:rPr>
              <a:t>Shenghui</a:t>
            </a:r>
            <a:r>
              <a:rPr lang="en-US" sz="1600" dirty="0">
                <a:solidFill>
                  <a:srgbClr val="333333"/>
                </a:solidFill>
                <a:highlight>
                  <a:srgbClr val="FFFFFF"/>
                </a:highlight>
              </a:rPr>
              <a:t>, and Rob Koopman. "Clustering articles based on semantic similarity." DOI </a:t>
            </a:r>
            <a:r>
              <a:rPr lang="en-US" sz="1600" u="sng" dirty="0">
                <a:solidFill>
                  <a:schemeClr val="hlink"/>
                </a:solidFill>
                <a:highlight>
                  <a:srgbClr val="FFFFFF"/>
                </a:highlight>
                <a:hlinkClick r:id="rId5"/>
              </a:rPr>
              <a:t>10.1007/s11192-017-2298-x</a:t>
            </a:r>
            <a:r>
              <a:rPr lang="en-US" sz="1600" dirty="0">
                <a:solidFill>
                  <a:srgbClr val="333333"/>
                </a:solidFill>
                <a:highlight>
                  <a:srgbClr val="FFFFFF"/>
                </a:highlight>
              </a:rPr>
              <a:t> </a:t>
            </a:r>
            <a:endParaRPr sz="1600" dirty="0">
              <a:solidFill>
                <a:srgbClr val="333333"/>
              </a:solidFill>
              <a:highlight>
                <a:srgbClr val="FFFFFF"/>
              </a:highlight>
            </a:endParaRPr>
          </a:p>
          <a:p>
            <a:pPr marL="457200" lvl="0" indent="-317500" algn="l" rtl="0">
              <a:lnSpc>
                <a:spcPct val="115000"/>
              </a:lnSpc>
              <a:spcBef>
                <a:spcPts val="0"/>
              </a:spcBef>
              <a:spcAft>
                <a:spcPts val="0"/>
              </a:spcAft>
              <a:buSzPts val="1400"/>
              <a:buChar char="●"/>
            </a:pPr>
            <a:r>
              <a:rPr lang="en-US" sz="1600" dirty="0">
                <a:solidFill>
                  <a:srgbClr val="333333"/>
                </a:solidFill>
                <a:highlight>
                  <a:srgbClr val="FFFFFF"/>
                </a:highlight>
              </a:rPr>
              <a:t>Velden, Theresa, Kevin W. </a:t>
            </a:r>
            <a:r>
              <a:rPr lang="en-US" sz="1600" dirty="0" err="1">
                <a:solidFill>
                  <a:srgbClr val="333333"/>
                </a:solidFill>
                <a:highlight>
                  <a:srgbClr val="FFFFFF"/>
                </a:highlight>
              </a:rPr>
              <a:t>Boyack</a:t>
            </a:r>
            <a:r>
              <a:rPr lang="en-US" sz="1600" dirty="0">
                <a:solidFill>
                  <a:srgbClr val="333333"/>
                </a:solidFill>
                <a:highlight>
                  <a:srgbClr val="FFFFFF"/>
                </a:highlight>
              </a:rPr>
              <a:t>, Jochen </a:t>
            </a:r>
            <a:r>
              <a:rPr lang="en-US" sz="1600" dirty="0" err="1">
                <a:solidFill>
                  <a:srgbClr val="333333"/>
                </a:solidFill>
                <a:highlight>
                  <a:srgbClr val="FFFFFF"/>
                </a:highlight>
              </a:rPr>
              <a:t>Gläser</a:t>
            </a:r>
            <a:r>
              <a:rPr lang="en-US" sz="1600" dirty="0">
                <a:solidFill>
                  <a:srgbClr val="333333"/>
                </a:solidFill>
                <a:highlight>
                  <a:srgbClr val="FFFFFF"/>
                </a:highlight>
              </a:rPr>
              <a:t>, Rob Koopman, Andrea Scharnhorst, and </a:t>
            </a:r>
            <a:r>
              <a:rPr lang="en-US" sz="1600" dirty="0" err="1">
                <a:solidFill>
                  <a:srgbClr val="333333"/>
                </a:solidFill>
                <a:highlight>
                  <a:srgbClr val="FFFFFF"/>
                </a:highlight>
              </a:rPr>
              <a:t>Shenghui</a:t>
            </a:r>
            <a:r>
              <a:rPr lang="en-US" sz="1600" dirty="0">
                <a:solidFill>
                  <a:srgbClr val="333333"/>
                </a:solidFill>
                <a:highlight>
                  <a:srgbClr val="FFFFFF"/>
                </a:highlight>
              </a:rPr>
              <a:t> Wang. "Comparison of topic extraction approaches and their results." DOI </a:t>
            </a:r>
            <a:r>
              <a:rPr lang="en-US" sz="1600" u="sng" dirty="0">
                <a:solidFill>
                  <a:schemeClr val="hlink"/>
                </a:solidFill>
                <a:highlight>
                  <a:srgbClr val="FFFFFF"/>
                </a:highlight>
                <a:hlinkClick r:id="rId6"/>
              </a:rPr>
              <a:t>10.1007/s11192-017-2306-1</a:t>
            </a:r>
            <a:r>
              <a:rPr lang="en-US" sz="1600" dirty="0">
                <a:solidFill>
                  <a:srgbClr val="333333"/>
                </a:solidFill>
                <a:highlight>
                  <a:srgbClr val="FFFFFF"/>
                </a:highlight>
              </a:rPr>
              <a:t>.</a:t>
            </a:r>
            <a:endParaRPr sz="1600" dirty="0">
              <a:solidFill>
                <a:srgbClr val="333333"/>
              </a:solidFill>
              <a:highlight>
                <a:srgbClr val="FFFFFF"/>
              </a:highlight>
            </a:endParaRPr>
          </a:p>
          <a:p>
            <a:pPr marL="0" lvl="0" indent="0" algn="l" rtl="0">
              <a:lnSpc>
                <a:spcPct val="90000"/>
              </a:lnSpc>
              <a:spcBef>
                <a:spcPts val="750"/>
              </a:spcBef>
              <a:spcAft>
                <a:spcPts val="0"/>
              </a:spcAft>
              <a:buSzPts val="2400"/>
              <a:buNone/>
            </a:pPr>
            <a:endParaRP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70cb1a24dc_7_236"/>
          <p:cNvSpPr txBox="1">
            <a:spLocks noGrp="1"/>
          </p:cNvSpPr>
          <p:nvPr>
            <p:ph type="body" idx="1"/>
          </p:nvPr>
        </p:nvSpPr>
        <p:spPr>
          <a:xfrm>
            <a:off x="340788" y="343304"/>
            <a:ext cx="8439148" cy="686442"/>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4800"/>
              <a:buNone/>
            </a:pPr>
            <a:r>
              <a:rPr lang="en-US"/>
              <a:t>Automatic subject prediction</a:t>
            </a:r>
            <a:endParaRPr/>
          </a:p>
        </p:txBody>
      </p:sp>
      <p:sp>
        <p:nvSpPr>
          <p:cNvPr id="357" name="Google Shape;357;g70cb1a24dc_7_236"/>
          <p:cNvSpPr txBox="1">
            <a:spLocks noGrp="1"/>
          </p:cNvSpPr>
          <p:nvPr>
            <p:ph type="body" idx="2"/>
          </p:nvPr>
        </p:nvSpPr>
        <p:spPr>
          <a:xfrm>
            <a:off x="264600" y="1077725"/>
            <a:ext cx="8366700" cy="2782800"/>
          </a:xfrm>
          <a:prstGeom prst="rect">
            <a:avLst/>
          </a:prstGeom>
          <a:noFill/>
          <a:ln>
            <a:noFill/>
          </a:ln>
        </p:spPr>
        <p:txBody>
          <a:bodyPr spcFirstLastPara="1" wrap="square" lIns="68550" tIns="34275" rIns="68550" bIns="34275" anchor="t" anchorCtr="0">
            <a:noAutofit/>
          </a:bodyPr>
          <a:lstStyle/>
          <a:p>
            <a:pPr marL="361950" indent="-342900">
              <a:spcBef>
                <a:spcPts val="0"/>
              </a:spcBef>
              <a:buSzPct val="100000"/>
            </a:pPr>
            <a:r>
              <a:rPr lang="en-US" dirty="0"/>
              <a:t>Naive similarity based method </a:t>
            </a:r>
            <a:endParaRPr dirty="0"/>
          </a:p>
          <a:p>
            <a:pPr marL="819150" lvl="1" indent="-342900">
              <a:spcBef>
                <a:spcPts val="0"/>
              </a:spcBef>
              <a:buSzPct val="100000"/>
            </a:pPr>
            <a:r>
              <a:rPr lang="en-US" dirty="0"/>
              <a:t>A document is likely to be indexed with subjects that are most related to it (i.e. with highest cosine similarities)</a:t>
            </a:r>
            <a:endParaRPr dirty="0"/>
          </a:p>
          <a:p>
            <a:pPr marL="565150" indent="-342900">
              <a:spcBef>
                <a:spcPts val="0"/>
              </a:spcBef>
              <a:buSzPct val="100000"/>
            </a:pPr>
            <a:endParaRPr dirty="0"/>
          </a:p>
          <a:p>
            <a:pPr marL="361950" indent="-342900">
              <a:spcBef>
                <a:spcPts val="0"/>
              </a:spcBef>
              <a:buSzPct val="100000"/>
            </a:pPr>
            <a:r>
              <a:rPr lang="en-US" dirty="0"/>
              <a:t>Nonparametric (</a:t>
            </a:r>
            <a:r>
              <a:rPr lang="en-US" dirty="0" err="1"/>
              <a:t>neighbourhood</a:t>
            </a:r>
            <a:r>
              <a:rPr lang="en-US" dirty="0"/>
              <a:t> based) method</a:t>
            </a:r>
            <a:endParaRPr dirty="0"/>
          </a:p>
          <a:p>
            <a:pPr marL="819150" lvl="1" indent="-342900">
              <a:spcBef>
                <a:spcPts val="0"/>
              </a:spcBef>
              <a:buSzPct val="100000"/>
            </a:pPr>
            <a:r>
              <a:rPr lang="en-US" dirty="0"/>
              <a:t>A document is likely to be indexed similarly to the documents that are similar to it</a:t>
            </a:r>
            <a:endParaRPr dirty="0"/>
          </a:p>
          <a:p>
            <a:pPr marL="0" lvl="0" indent="0" algn="l" rtl="0">
              <a:lnSpc>
                <a:spcPct val="90000"/>
              </a:lnSpc>
              <a:spcBef>
                <a:spcPts val="0"/>
              </a:spcBef>
              <a:spcAft>
                <a:spcPts val="0"/>
              </a:spcAft>
              <a:buSzPts val="2400"/>
              <a:buNone/>
            </a:pPr>
            <a:endParaRPr dirty="0"/>
          </a:p>
          <a:p>
            <a:pPr marL="0" lvl="0" indent="0" algn="l" rtl="0">
              <a:lnSpc>
                <a:spcPct val="90000"/>
              </a:lnSpc>
              <a:spcBef>
                <a:spcPts val="0"/>
              </a:spcBef>
              <a:spcAft>
                <a:spcPts val="0"/>
              </a:spcAft>
              <a:buSzPts val="2400"/>
              <a:buNone/>
            </a:pPr>
            <a:endParaRPr sz="1200" dirty="0">
              <a:solidFill>
                <a:srgbClr val="333333"/>
              </a:solidFill>
              <a:highlight>
                <a:srgbClr val="FCFCFC"/>
              </a:highlight>
            </a:endParaRPr>
          </a:p>
          <a:p>
            <a:pPr marL="0" lvl="0" indent="0" algn="l" rtl="0">
              <a:lnSpc>
                <a:spcPct val="90000"/>
              </a:lnSpc>
              <a:spcBef>
                <a:spcPts val="0"/>
              </a:spcBef>
              <a:spcAft>
                <a:spcPts val="0"/>
              </a:spcAft>
              <a:buSzPts val="2400"/>
              <a:buNone/>
            </a:pPr>
            <a:endParaRPr sz="1200" dirty="0">
              <a:solidFill>
                <a:srgbClr val="333333"/>
              </a:solidFill>
              <a:highlight>
                <a:srgbClr val="FCFCFC"/>
              </a:highlight>
            </a:endParaRPr>
          </a:p>
          <a:p>
            <a:pPr marL="342884" lvl="0" indent="-190482" algn="l" rtl="0">
              <a:lnSpc>
                <a:spcPct val="90000"/>
              </a:lnSpc>
              <a:spcBef>
                <a:spcPts val="750"/>
              </a:spcBef>
              <a:spcAft>
                <a:spcPts val="0"/>
              </a:spcAft>
              <a:buSzPts val="3200"/>
              <a:buNone/>
            </a:pPr>
            <a:endParaRPr dirty="0"/>
          </a:p>
        </p:txBody>
      </p:sp>
      <p:sp>
        <p:nvSpPr>
          <p:cNvPr id="358" name="Google Shape;358;g70cb1a24dc_7_236"/>
          <p:cNvSpPr txBox="1"/>
          <p:nvPr/>
        </p:nvSpPr>
        <p:spPr>
          <a:xfrm>
            <a:off x="340787" y="4145500"/>
            <a:ext cx="8791575" cy="538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dirty="0">
                <a:solidFill>
                  <a:srgbClr val="333333"/>
                </a:solidFill>
                <a:highlight>
                  <a:srgbClr val="FCFCFC"/>
                </a:highlight>
                <a:latin typeface="Calibri"/>
                <a:ea typeface="Calibri"/>
                <a:cs typeface="Calibri"/>
                <a:sym typeface="Calibri"/>
              </a:rPr>
              <a:t>Wang S., Koopman R., </a:t>
            </a:r>
            <a:r>
              <a:rPr lang="en-US" sz="1200" dirty="0" err="1">
                <a:solidFill>
                  <a:srgbClr val="333333"/>
                </a:solidFill>
                <a:highlight>
                  <a:srgbClr val="FCFCFC"/>
                </a:highlight>
                <a:latin typeface="Calibri"/>
                <a:ea typeface="Calibri"/>
                <a:cs typeface="Calibri"/>
                <a:sym typeface="Calibri"/>
              </a:rPr>
              <a:t>Englebienne</a:t>
            </a:r>
            <a:r>
              <a:rPr lang="en-US" sz="1200" dirty="0">
                <a:solidFill>
                  <a:srgbClr val="333333"/>
                </a:solidFill>
                <a:highlight>
                  <a:srgbClr val="FCFCFC"/>
                </a:highlight>
                <a:latin typeface="Calibri"/>
                <a:ea typeface="Calibri"/>
                <a:cs typeface="Calibri"/>
                <a:sym typeface="Calibri"/>
              </a:rPr>
              <a:t> G. (2019) Non-Parametric Subject Prediction. In: Doucet A., Isaac A., Golub K., </a:t>
            </a:r>
            <a:r>
              <a:rPr lang="en-US" sz="1200" dirty="0" err="1">
                <a:solidFill>
                  <a:srgbClr val="333333"/>
                </a:solidFill>
                <a:highlight>
                  <a:srgbClr val="FCFCFC"/>
                </a:highlight>
                <a:latin typeface="Calibri"/>
                <a:ea typeface="Calibri"/>
                <a:cs typeface="Calibri"/>
                <a:sym typeface="Calibri"/>
              </a:rPr>
              <a:t>Aalberg</a:t>
            </a:r>
            <a:r>
              <a:rPr lang="en-US" sz="1200" dirty="0">
                <a:solidFill>
                  <a:srgbClr val="333333"/>
                </a:solidFill>
                <a:highlight>
                  <a:srgbClr val="FCFCFC"/>
                </a:highlight>
                <a:latin typeface="Calibri"/>
                <a:ea typeface="Calibri"/>
                <a:cs typeface="Calibri"/>
                <a:sym typeface="Calibri"/>
              </a:rPr>
              <a:t> T., </a:t>
            </a:r>
            <a:r>
              <a:rPr lang="en-US" sz="1200" dirty="0" err="1">
                <a:solidFill>
                  <a:srgbClr val="333333"/>
                </a:solidFill>
                <a:highlight>
                  <a:srgbClr val="FCFCFC"/>
                </a:highlight>
                <a:latin typeface="Calibri"/>
                <a:ea typeface="Calibri"/>
                <a:cs typeface="Calibri"/>
                <a:sym typeface="Calibri"/>
              </a:rPr>
              <a:t>Jatowt</a:t>
            </a:r>
            <a:r>
              <a:rPr lang="en-US" sz="1200" dirty="0">
                <a:solidFill>
                  <a:srgbClr val="333333"/>
                </a:solidFill>
                <a:highlight>
                  <a:srgbClr val="FCFCFC"/>
                </a:highlight>
                <a:latin typeface="Calibri"/>
                <a:ea typeface="Calibri"/>
                <a:cs typeface="Calibri"/>
                <a:sym typeface="Calibri"/>
              </a:rPr>
              <a:t> A. (eds) Digital Libraries for Open Knowledge. TPDL 2019. Lecture Notes in Computer Science, vol 11799. Springer, Cham</a:t>
            </a:r>
            <a:endParaRPr sz="1200"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70cb1a24dc_7_241"/>
          <p:cNvSpPr txBox="1">
            <a:spLocks noGrp="1"/>
          </p:cNvSpPr>
          <p:nvPr>
            <p:ph type="body" idx="1"/>
          </p:nvPr>
        </p:nvSpPr>
        <p:spPr>
          <a:xfrm>
            <a:off x="340788" y="343304"/>
            <a:ext cx="8622459" cy="686442"/>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4800"/>
              <a:buNone/>
            </a:pPr>
            <a:r>
              <a:rPr lang="en-US" sz="3200"/>
              <a:t>Experiment: Medline</a:t>
            </a:r>
            <a:endParaRPr/>
          </a:p>
        </p:txBody>
      </p:sp>
      <p:sp>
        <p:nvSpPr>
          <p:cNvPr id="364" name="Google Shape;364;g70cb1a24dc_7_241"/>
          <p:cNvSpPr txBox="1">
            <a:spLocks noGrp="1"/>
          </p:cNvSpPr>
          <p:nvPr>
            <p:ph type="body" idx="2"/>
          </p:nvPr>
        </p:nvSpPr>
        <p:spPr>
          <a:xfrm>
            <a:off x="264588" y="1029749"/>
            <a:ext cx="8439000" cy="3356400"/>
          </a:xfrm>
          <a:prstGeom prst="rect">
            <a:avLst/>
          </a:prstGeom>
          <a:noFill/>
          <a:ln>
            <a:noFill/>
          </a:ln>
        </p:spPr>
        <p:txBody>
          <a:bodyPr spcFirstLastPara="1" wrap="square" lIns="68550" tIns="34275" rIns="68550" bIns="34275" anchor="t" anchorCtr="0">
            <a:noAutofit/>
          </a:bodyPr>
          <a:lstStyle/>
          <a:p>
            <a:pPr marL="342900" lvl="0" indent="-342900" algn="l" rtl="0">
              <a:lnSpc>
                <a:spcPct val="100000"/>
              </a:lnSpc>
              <a:spcBef>
                <a:spcPts val="0"/>
              </a:spcBef>
              <a:spcAft>
                <a:spcPts val="0"/>
              </a:spcAft>
              <a:buSzPct val="100000"/>
              <a:buChar char="•"/>
            </a:pPr>
            <a:r>
              <a:rPr lang="en-US" dirty="0"/>
              <a:t>Metadata of one million Medline articles with abstract </a:t>
            </a:r>
            <a:endParaRPr dirty="0"/>
          </a:p>
          <a:p>
            <a:pPr marL="342900" lvl="0" indent="-342900" algn="l" rtl="0">
              <a:lnSpc>
                <a:spcPct val="100000"/>
              </a:lnSpc>
              <a:spcBef>
                <a:spcPts val="0"/>
              </a:spcBef>
              <a:spcAft>
                <a:spcPts val="0"/>
              </a:spcAft>
              <a:buSzPct val="100000"/>
              <a:buChar char="•"/>
            </a:pPr>
            <a:r>
              <a:rPr lang="en-US" dirty="0"/>
              <a:t>The training set contains 147,837 unique frequent </a:t>
            </a:r>
            <a:r>
              <a:rPr lang="en-US" dirty="0" err="1"/>
              <a:t>MeSH</a:t>
            </a:r>
            <a:r>
              <a:rPr lang="en-US" dirty="0"/>
              <a:t> subjects</a:t>
            </a:r>
            <a:endParaRPr dirty="0"/>
          </a:p>
          <a:p>
            <a:pPr marL="342900" lvl="0" indent="-342900" algn="l" rtl="0">
              <a:lnSpc>
                <a:spcPct val="100000"/>
              </a:lnSpc>
              <a:spcBef>
                <a:spcPts val="0"/>
              </a:spcBef>
              <a:spcAft>
                <a:spcPts val="0"/>
              </a:spcAft>
              <a:buSzPct val="100000"/>
              <a:buChar char="•"/>
            </a:pPr>
            <a:r>
              <a:rPr lang="en-US" dirty="0"/>
              <a:t>Each article is indexed with, on average, 16 </a:t>
            </a:r>
            <a:r>
              <a:rPr lang="en-US" dirty="0" err="1"/>
              <a:t>MeSH</a:t>
            </a:r>
            <a:r>
              <a:rPr lang="en-US" dirty="0"/>
              <a:t> subjects</a:t>
            </a:r>
            <a:endParaRPr dirty="0"/>
          </a:p>
          <a:p>
            <a:pPr marL="342900" lvl="0" indent="-342900" algn="l" rtl="0">
              <a:lnSpc>
                <a:spcPct val="100000"/>
              </a:lnSpc>
              <a:spcBef>
                <a:spcPts val="750"/>
              </a:spcBef>
              <a:spcAft>
                <a:spcPts val="0"/>
              </a:spcAft>
              <a:buSzPct val="100000"/>
              <a:buChar char="•"/>
            </a:pPr>
            <a:r>
              <a:rPr lang="en-US" dirty="0"/>
              <a:t>10,000 articles for testing</a:t>
            </a:r>
            <a:endParaRPr dirty="0"/>
          </a:p>
          <a:p>
            <a:pPr marL="342900" lvl="0" indent="-342900" algn="l" rtl="0">
              <a:lnSpc>
                <a:spcPct val="100000"/>
              </a:lnSpc>
              <a:spcBef>
                <a:spcPts val="750"/>
              </a:spcBef>
              <a:spcAft>
                <a:spcPts val="0"/>
              </a:spcAft>
              <a:buSzPct val="100000"/>
              <a:buChar char="•"/>
            </a:pPr>
            <a:r>
              <a:rPr lang="en-US" dirty="0"/>
              <a:t>Measure precision/recall of top N predictions</a:t>
            </a:r>
            <a:endParaRPr dirty="0"/>
          </a:p>
          <a:p>
            <a:pPr marL="342884" lvl="0" indent="-190482" algn="l" rtl="0">
              <a:lnSpc>
                <a:spcPct val="90000"/>
              </a:lnSpc>
              <a:spcBef>
                <a:spcPts val="750"/>
              </a:spcBef>
              <a:spcAft>
                <a:spcPts val="0"/>
              </a:spcAft>
              <a:buSzPts val="3200"/>
              <a:buNone/>
            </a:pPr>
            <a:endParaRPr dirty="0"/>
          </a:p>
          <a:p>
            <a:pPr marL="342884" lvl="0" indent="-190482" algn="l" rtl="0">
              <a:lnSpc>
                <a:spcPct val="90000"/>
              </a:lnSpc>
              <a:spcBef>
                <a:spcPts val="750"/>
              </a:spcBef>
              <a:spcAft>
                <a:spcPts val="0"/>
              </a:spcAft>
              <a:buSzPts val="32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70cb1a24dc_7_246"/>
          <p:cNvSpPr txBox="1">
            <a:spLocks noGrp="1"/>
          </p:cNvSpPr>
          <p:nvPr>
            <p:ph type="body" idx="1"/>
          </p:nvPr>
        </p:nvSpPr>
        <p:spPr>
          <a:xfrm>
            <a:off x="340787" y="343304"/>
            <a:ext cx="8439075" cy="6864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3600"/>
              <a:buNone/>
            </a:pPr>
            <a:r>
              <a:rPr lang="en-US"/>
              <a:t>Recall and precision @ n: Medline</a:t>
            </a:r>
            <a:endParaRPr/>
          </a:p>
        </p:txBody>
      </p:sp>
      <p:pic>
        <p:nvPicPr>
          <p:cNvPr id="371" name="Google Shape;371;g70cb1a24dc_7_246"/>
          <p:cNvPicPr preferRelativeResize="0"/>
          <p:nvPr/>
        </p:nvPicPr>
        <p:blipFill rotWithShape="1">
          <a:blip r:embed="rId3">
            <a:alphaModFix/>
          </a:blip>
          <a:srcRect/>
          <a:stretch/>
        </p:blipFill>
        <p:spPr>
          <a:xfrm>
            <a:off x="76200" y="1391307"/>
            <a:ext cx="9144001" cy="308204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70cb1a24dc_7_252"/>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600"/>
              <a:buNone/>
            </a:pPr>
            <a:r>
              <a:rPr lang="en-US"/>
              <a:t>Example</a:t>
            </a:r>
            <a:endParaRPr/>
          </a:p>
        </p:txBody>
      </p:sp>
      <p:sp>
        <p:nvSpPr>
          <p:cNvPr id="377" name="Google Shape;377;g70cb1a24dc_7_252"/>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900"/>
              <a:buNone/>
            </a:pPr>
            <a:r>
              <a:rPr lang="en-US" sz="900" u="sng">
                <a:solidFill>
                  <a:schemeClr val="hlink"/>
                </a:solidFill>
                <a:hlinkClick r:id="rId3"/>
              </a:rPr>
              <a:t>https://www.ncbi.nlm.nih.gov/pubmed/14670424 </a:t>
            </a:r>
            <a:endParaRPr sz="900"/>
          </a:p>
          <a:p>
            <a:pPr marL="342900" lvl="0" indent="-190500" algn="l" rtl="0">
              <a:lnSpc>
                <a:spcPct val="90000"/>
              </a:lnSpc>
              <a:spcBef>
                <a:spcPts val="800"/>
              </a:spcBef>
              <a:spcAft>
                <a:spcPts val="0"/>
              </a:spcAft>
              <a:buClr>
                <a:schemeClr val="dk1"/>
              </a:buClr>
              <a:buSzPts val="2400"/>
              <a:buFont typeface="Arial"/>
              <a:buNone/>
            </a:pPr>
            <a:endParaRPr sz="1100"/>
          </a:p>
        </p:txBody>
      </p:sp>
      <p:pic>
        <p:nvPicPr>
          <p:cNvPr id="378" name="Google Shape;378;g70cb1a24dc_7_252"/>
          <p:cNvPicPr preferRelativeResize="0"/>
          <p:nvPr/>
        </p:nvPicPr>
        <p:blipFill rotWithShape="1">
          <a:blip r:embed="rId4">
            <a:alphaModFix/>
          </a:blip>
          <a:srcRect/>
          <a:stretch/>
        </p:blipFill>
        <p:spPr>
          <a:xfrm>
            <a:off x="340787" y="1029746"/>
            <a:ext cx="8705850" cy="510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70cb1a24dc_7_107"/>
          <p:cNvSpPr txBox="1">
            <a:spLocks noGrp="1"/>
          </p:cNvSpPr>
          <p:nvPr>
            <p:ph type="body" idx="1"/>
          </p:nvPr>
        </p:nvSpPr>
        <p:spPr>
          <a:xfrm>
            <a:off x="340787" y="343304"/>
            <a:ext cx="8439075" cy="6864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3600"/>
              <a:buNone/>
            </a:pPr>
            <a:endParaRPr/>
          </a:p>
        </p:txBody>
      </p:sp>
      <p:sp>
        <p:nvSpPr>
          <p:cNvPr id="207" name="Google Shape;207;g70cb1a24dc_7_107"/>
          <p:cNvSpPr txBox="1">
            <a:spLocks noGrp="1"/>
          </p:cNvSpPr>
          <p:nvPr>
            <p:ph type="body" idx="2"/>
          </p:nvPr>
        </p:nvSpPr>
        <p:spPr>
          <a:xfrm>
            <a:off x="340787" y="1029749"/>
            <a:ext cx="8439075" cy="335632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2400"/>
              <a:buNone/>
            </a:pPr>
            <a:endParaRPr/>
          </a:p>
        </p:txBody>
      </p:sp>
      <p:pic>
        <p:nvPicPr>
          <p:cNvPr id="208" name="Google Shape;208;g70cb1a24dc_7_107"/>
          <p:cNvPicPr preferRelativeResize="0"/>
          <p:nvPr/>
        </p:nvPicPr>
        <p:blipFill rotWithShape="1">
          <a:blip r:embed="rId3">
            <a:alphaModFix/>
          </a:blip>
          <a:srcRect/>
          <a:stretch/>
        </p:blipFill>
        <p:spPr>
          <a:xfrm>
            <a:off x="570091" y="-24492"/>
            <a:ext cx="8003817" cy="51434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70cb1a24dc_7_258"/>
          <p:cNvSpPr txBox="1">
            <a:spLocks noGrp="1"/>
          </p:cNvSpPr>
          <p:nvPr>
            <p:ph type="body" idx="1"/>
          </p:nvPr>
        </p:nvSpPr>
        <p:spPr>
          <a:xfrm>
            <a:off x="55037" y="57554"/>
            <a:ext cx="8439075" cy="686475"/>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800"/>
              </a:spcBef>
              <a:spcAft>
                <a:spcPts val="0"/>
              </a:spcAft>
              <a:buSzPts val="3600"/>
              <a:buNone/>
            </a:pPr>
            <a:r>
              <a:rPr lang="en-US" sz="2700"/>
              <a:t>Comparing Ariadne, Ariadne+NPSP and fastText</a:t>
            </a:r>
            <a:endParaRPr sz="2700"/>
          </a:p>
        </p:txBody>
      </p:sp>
      <p:sp>
        <p:nvSpPr>
          <p:cNvPr id="385" name="Google Shape;385;g70cb1a24dc_7_258"/>
          <p:cNvSpPr txBox="1">
            <a:spLocks noGrp="1"/>
          </p:cNvSpPr>
          <p:nvPr>
            <p:ph type="body" idx="2"/>
          </p:nvPr>
        </p:nvSpPr>
        <p:spPr>
          <a:xfrm>
            <a:off x="340787" y="1029749"/>
            <a:ext cx="8439075" cy="3356325"/>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800"/>
              </a:spcBef>
              <a:spcAft>
                <a:spcPts val="0"/>
              </a:spcAft>
              <a:buSzPts val="2400"/>
              <a:buNone/>
            </a:pPr>
            <a:endParaRPr sz="1100"/>
          </a:p>
        </p:txBody>
      </p:sp>
      <p:pic>
        <p:nvPicPr>
          <p:cNvPr id="386" name="Google Shape;386;g70cb1a24dc_7_258" descr="A screenshot of text&#10;&#10;Description automatically generated"/>
          <p:cNvPicPr preferRelativeResize="0"/>
          <p:nvPr/>
        </p:nvPicPr>
        <p:blipFill rotWithShape="1">
          <a:blip r:embed="rId3">
            <a:alphaModFix/>
          </a:blip>
          <a:srcRect/>
          <a:stretch/>
        </p:blipFill>
        <p:spPr>
          <a:xfrm>
            <a:off x="0" y="828704"/>
            <a:ext cx="9144000" cy="34860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70cb1a24dc_7_265"/>
          <p:cNvSpPr txBox="1">
            <a:spLocks noGrp="1"/>
          </p:cNvSpPr>
          <p:nvPr>
            <p:ph type="body" idx="1"/>
          </p:nvPr>
        </p:nvSpPr>
        <p:spPr>
          <a:xfrm>
            <a:off x="340788" y="343304"/>
            <a:ext cx="8439148" cy="686442"/>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4800"/>
              <a:buNone/>
            </a:pPr>
            <a:r>
              <a:rPr lang="en-US"/>
              <a:t>Experiment: Astro</a:t>
            </a:r>
            <a:endParaRPr/>
          </a:p>
        </p:txBody>
      </p:sp>
      <p:sp>
        <p:nvSpPr>
          <p:cNvPr id="392" name="Google Shape;392;g70cb1a24dc_7_265"/>
          <p:cNvSpPr txBox="1">
            <a:spLocks noGrp="1"/>
          </p:cNvSpPr>
          <p:nvPr>
            <p:ph type="body" idx="2"/>
          </p:nvPr>
        </p:nvSpPr>
        <p:spPr>
          <a:xfrm>
            <a:off x="264588" y="1029749"/>
            <a:ext cx="8439000" cy="3356400"/>
          </a:xfrm>
          <a:prstGeom prst="rect">
            <a:avLst/>
          </a:prstGeom>
          <a:noFill/>
          <a:ln>
            <a:noFill/>
          </a:ln>
        </p:spPr>
        <p:txBody>
          <a:bodyPr spcFirstLastPara="1" wrap="square" lIns="68550" tIns="34275" rIns="68550" bIns="34275" anchor="t" anchorCtr="0">
            <a:noAutofit/>
          </a:bodyPr>
          <a:lstStyle/>
          <a:p>
            <a:pPr marL="428624" indent="-342900">
              <a:lnSpc>
                <a:spcPct val="150000"/>
              </a:lnSpc>
              <a:spcBef>
                <a:spcPts val="0"/>
              </a:spcBef>
              <a:buSzPct val="100000"/>
            </a:pPr>
            <a:r>
              <a:rPr lang="en-US" dirty="0"/>
              <a:t>111k articles published in 59 Astronomy and Astrophysics journals (Downloaded from </a:t>
            </a:r>
            <a:r>
              <a:rPr lang="en-US" u="sng" dirty="0">
                <a:solidFill>
                  <a:schemeClr val="hlink"/>
                </a:solidFill>
                <a:hlinkClick r:id="rId3"/>
              </a:rPr>
              <a:t>http://www.topic-challenge.info/</a:t>
            </a:r>
            <a:r>
              <a:rPr lang="en-US" dirty="0"/>
              <a:t>) </a:t>
            </a:r>
            <a:endParaRPr dirty="0"/>
          </a:p>
          <a:p>
            <a:pPr marL="428624" indent="-342900">
              <a:lnSpc>
                <a:spcPct val="150000"/>
              </a:lnSpc>
              <a:spcBef>
                <a:spcPts val="0"/>
              </a:spcBef>
              <a:buSzPct val="100000"/>
            </a:pPr>
            <a:r>
              <a:rPr lang="en-US" dirty="0"/>
              <a:t>95% for training, 5% for testing</a:t>
            </a:r>
            <a:endParaRPr dirty="0"/>
          </a:p>
          <a:p>
            <a:pPr marL="428624" indent="-342900">
              <a:lnSpc>
                <a:spcPct val="150000"/>
              </a:lnSpc>
              <a:spcBef>
                <a:spcPts val="0"/>
              </a:spcBef>
              <a:buSzPct val="100000"/>
            </a:pPr>
            <a:r>
              <a:rPr lang="en-US" dirty="0"/>
              <a:t>Measure precision/recall of top N predictions</a:t>
            </a:r>
            <a:endParaRPr dirty="0"/>
          </a:p>
          <a:p>
            <a:pPr marL="342884" lvl="0" indent="-190482" algn="l" rtl="0">
              <a:lnSpc>
                <a:spcPct val="90000"/>
              </a:lnSpc>
              <a:spcBef>
                <a:spcPts val="750"/>
              </a:spcBef>
              <a:spcAft>
                <a:spcPts val="0"/>
              </a:spcAft>
              <a:buSzPts val="32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70cb1a24dc_7_270"/>
          <p:cNvSpPr txBox="1">
            <a:spLocks noGrp="1"/>
          </p:cNvSpPr>
          <p:nvPr>
            <p:ph type="body" idx="1"/>
          </p:nvPr>
        </p:nvSpPr>
        <p:spPr>
          <a:xfrm>
            <a:off x="340788" y="343304"/>
            <a:ext cx="8439148" cy="686442"/>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4800"/>
              <a:buNone/>
            </a:pPr>
            <a:r>
              <a:rPr lang="en-US"/>
              <a:t>Recall and precision @ n: Astro -- Subject</a:t>
            </a:r>
            <a:endParaRPr/>
          </a:p>
        </p:txBody>
      </p:sp>
      <p:pic>
        <p:nvPicPr>
          <p:cNvPr id="398" name="Google Shape;398;g70cb1a24dc_7_270"/>
          <p:cNvPicPr preferRelativeResize="0"/>
          <p:nvPr/>
        </p:nvPicPr>
        <p:blipFill rotWithShape="1">
          <a:blip r:embed="rId3">
            <a:alphaModFix/>
          </a:blip>
          <a:srcRect/>
          <a:stretch/>
        </p:blipFill>
        <p:spPr>
          <a:xfrm>
            <a:off x="114300" y="1144046"/>
            <a:ext cx="8915399" cy="28437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70cb1a24dc_7_275"/>
          <p:cNvSpPr txBox="1">
            <a:spLocks noGrp="1"/>
          </p:cNvSpPr>
          <p:nvPr>
            <p:ph type="body" idx="1"/>
          </p:nvPr>
        </p:nvSpPr>
        <p:spPr>
          <a:xfrm>
            <a:off x="340787" y="343304"/>
            <a:ext cx="8439075" cy="6864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4800"/>
              <a:buNone/>
            </a:pPr>
            <a:r>
              <a:rPr lang="en-US"/>
              <a:t>Recall and precision @ n: Astro -- Citation</a:t>
            </a:r>
            <a:endParaRPr/>
          </a:p>
        </p:txBody>
      </p:sp>
      <p:pic>
        <p:nvPicPr>
          <p:cNvPr id="404" name="Google Shape;404;g70cb1a24dc_7_275"/>
          <p:cNvPicPr preferRelativeResize="0"/>
          <p:nvPr/>
        </p:nvPicPr>
        <p:blipFill rotWithShape="1">
          <a:blip r:embed="rId3">
            <a:alphaModFix/>
          </a:blip>
          <a:srcRect/>
          <a:stretch/>
        </p:blipFill>
        <p:spPr>
          <a:xfrm>
            <a:off x="0" y="1142454"/>
            <a:ext cx="9143999" cy="285859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70cb1a24dc_7_280"/>
          <p:cNvSpPr txBox="1">
            <a:spLocks noGrp="1"/>
          </p:cNvSpPr>
          <p:nvPr>
            <p:ph type="body" idx="1"/>
          </p:nvPr>
        </p:nvSpPr>
        <p:spPr>
          <a:xfrm>
            <a:off x="340787" y="343304"/>
            <a:ext cx="8439075" cy="6864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4800"/>
              <a:buNone/>
            </a:pPr>
            <a:r>
              <a:rPr lang="en-US"/>
              <a:t>Recall and precision @ n: Astro -- Author</a:t>
            </a:r>
            <a:endParaRPr/>
          </a:p>
        </p:txBody>
      </p:sp>
      <p:pic>
        <p:nvPicPr>
          <p:cNvPr id="410" name="Google Shape;410;g70cb1a24dc_7_280"/>
          <p:cNvPicPr preferRelativeResize="0"/>
          <p:nvPr/>
        </p:nvPicPr>
        <p:blipFill rotWithShape="1">
          <a:blip r:embed="rId3">
            <a:alphaModFix/>
          </a:blip>
          <a:srcRect/>
          <a:stretch/>
        </p:blipFill>
        <p:spPr>
          <a:xfrm>
            <a:off x="114300" y="1144079"/>
            <a:ext cx="8915398" cy="293577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70cb1a24dc_7_285"/>
          <p:cNvSpPr txBox="1">
            <a:spLocks noGrp="1"/>
          </p:cNvSpPr>
          <p:nvPr>
            <p:ph type="body" idx="1"/>
          </p:nvPr>
        </p:nvSpPr>
        <p:spPr>
          <a:xfrm>
            <a:off x="340787" y="343304"/>
            <a:ext cx="8439075" cy="6864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3600"/>
              <a:buNone/>
            </a:pPr>
            <a:r>
              <a:rPr lang="en-US" sz="2700"/>
              <a:t>Lorentz workshop: </a:t>
            </a:r>
            <a:r>
              <a:rPr lang="en-US" sz="2700" u="sng">
                <a:solidFill>
                  <a:schemeClr val="hlink"/>
                </a:solidFill>
                <a:hlinkClick r:id="rId3"/>
              </a:rPr>
              <a:t>ICT with Industry 2019</a:t>
            </a:r>
            <a:endParaRPr sz="2700"/>
          </a:p>
        </p:txBody>
      </p:sp>
      <p:sp>
        <p:nvSpPr>
          <p:cNvPr id="417" name="Google Shape;417;g70cb1a24dc_7_285"/>
          <p:cNvSpPr txBox="1">
            <a:spLocks noGrp="1"/>
          </p:cNvSpPr>
          <p:nvPr>
            <p:ph type="body" idx="2"/>
          </p:nvPr>
        </p:nvSpPr>
        <p:spPr>
          <a:xfrm>
            <a:off x="264581" y="953549"/>
            <a:ext cx="8106600" cy="2519100"/>
          </a:xfrm>
          <a:prstGeom prst="rect">
            <a:avLst/>
          </a:prstGeom>
          <a:noFill/>
          <a:ln>
            <a:noFill/>
          </a:ln>
        </p:spPr>
        <p:txBody>
          <a:bodyPr spcFirstLastPara="1" wrap="square" lIns="68550" tIns="34275" rIns="68550" bIns="34275" anchor="t" anchorCtr="0">
            <a:noAutofit/>
          </a:bodyPr>
          <a:lstStyle/>
          <a:p>
            <a:pPr marL="381000" lvl="0" indent="-342900" algn="l" rtl="0">
              <a:lnSpc>
                <a:spcPct val="90000"/>
              </a:lnSpc>
              <a:spcBef>
                <a:spcPts val="750"/>
              </a:spcBef>
              <a:spcAft>
                <a:spcPts val="0"/>
              </a:spcAft>
              <a:buSzPts val="2800"/>
              <a:buChar char="•"/>
            </a:pPr>
            <a:r>
              <a:rPr lang="en-US" dirty="0"/>
              <a:t>KB (National Library of the Netherlands) explores NLP and ML methods for (semi-) automatic cataloguing</a:t>
            </a:r>
            <a:endParaRPr dirty="0"/>
          </a:p>
          <a:p>
            <a:pPr marL="381000" lvl="0" indent="-165100" algn="l" rtl="0">
              <a:lnSpc>
                <a:spcPct val="90000"/>
              </a:lnSpc>
              <a:spcBef>
                <a:spcPts val="750"/>
              </a:spcBef>
              <a:spcAft>
                <a:spcPts val="0"/>
              </a:spcAft>
              <a:buSzPts val="2800"/>
              <a:buNone/>
            </a:pPr>
            <a:endParaRPr dirty="0"/>
          </a:p>
          <a:p>
            <a:pPr marL="381000" lvl="0" indent="-342900" algn="l" rtl="0">
              <a:lnSpc>
                <a:spcPct val="90000"/>
              </a:lnSpc>
              <a:spcBef>
                <a:spcPts val="750"/>
              </a:spcBef>
              <a:spcAft>
                <a:spcPts val="0"/>
              </a:spcAft>
              <a:buSzPts val="2800"/>
              <a:buChar char="•"/>
            </a:pPr>
            <a:r>
              <a:rPr lang="en-US" dirty="0"/>
              <a:t>Task: automatically assign Brinkman subjects to PhD dissertations</a:t>
            </a:r>
            <a:endParaRPr dirty="0"/>
          </a:p>
          <a:p>
            <a:pPr marL="381000" lvl="0" indent="-165100" algn="l" rtl="0">
              <a:lnSpc>
                <a:spcPct val="90000"/>
              </a:lnSpc>
              <a:spcBef>
                <a:spcPts val="750"/>
              </a:spcBef>
              <a:spcAft>
                <a:spcPts val="0"/>
              </a:spcAft>
              <a:buSzPts val="2800"/>
              <a:buNone/>
            </a:pPr>
            <a:endParaRPr dirty="0"/>
          </a:p>
          <a:p>
            <a:pPr marL="381000" lvl="0" indent="-342900" algn="l" rtl="0">
              <a:lnSpc>
                <a:spcPct val="90000"/>
              </a:lnSpc>
              <a:spcBef>
                <a:spcPts val="0"/>
              </a:spcBef>
              <a:spcAft>
                <a:spcPts val="0"/>
              </a:spcAft>
              <a:buSzPts val="2800"/>
              <a:buChar char="•"/>
            </a:pPr>
            <a:r>
              <a:rPr lang="en-US" dirty="0"/>
              <a:t>Dataset:</a:t>
            </a:r>
          </a:p>
          <a:p>
            <a:pPr marL="723900" lvl="1" indent="-342900" algn="l" rtl="0">
              <a:lnSpc>
                <a:spcPct val="90000"/>
              </a:lnSpc>
              <a:spcBef>
                <a:spcPts val="0"/>
              </a:spcBef>
              <a:spcAft>
                <a:spcPts val="0"/>
              </a:spcAft>
              <a:buSzPts val="2800"/>
              <a:buChar char="•"/>
            </a:pPr>
            <a:r>
              <a:rPr lang="en-US" dirty="0"/>
              <a:t>The Brinkman thesaurus containing 14.7K keywords </a:t>
            </a:r>
          </a:p>
          <a:p>
            <a:pPr marL="723900" lvl="1" indent="-342900" algn="l" rtl="0">
              <a:lnSpc>
                <a:spcPct val="90000"/>
              </a:lnSpc>
              <a:spcBef>
                <a:spcPts val="0"/>
              </a:spcBef>
              <a:spcAft>
                <a:spcPts val="0"/>
              </a:spcAft>
              <a:buSzPts val="2800"/>
              <a:buChar char="•"/>
            </a:pPr>
            <a:r>
              <a:rPr lang="en-US" dirty="0"/>
              <a:t>40K PhD dissertations from six Dutch universities</a:t>
            </a:r>
            <a:endParaRPr dirty="0"/>
          </a:p>
          <a:p>
            <a:pPr marL="723900" lvl="1" indent="-342900" algn="l" rtl="0">
              <a:lnSpc>
                <a:spcPct val="90000"/>
              </a:lnSpc>
              <a:spcBef>
                <a:spcPts val="0"/>
              </a:spcBef>
              <a:spcAft>
                <a:spcPts val="0"/>
              </a:spcAft>
              <a:buSzPts val="2800"/>
              <a:buChar char="•"/>
            </a:pPr>
            <a:r>
              <a:rPr lang="en-US" dirty="0"/>
              <a:t>23.9K with manually assigned Brinkman keywords</a:t>
            </a:r>
            <a:endParaRPr dirty="0"/>
          </a:p>
          <a:p>
            <a:pPr marL="0" lvl="0" indent="0" algn="l" rtl="0">
              <a:lnSpc>
                <a:spcPct val="90000"/>
              </a:lnSpc>
              <a:spcBef>
                <a:spcPts val="750"/>
              </a:spcBef>
              <a:spcAft>
                <a:spcPts val="0"/>
              </a:spcAft>
              <a:buSzPts val="2400"/>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70cb1a24dc_7_291"/>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endParaRPr/>
          </a:p>
        </p:txBody>
      </p:sp>
      <p:sp>
        <p:nvSpPr>
          <p:cNvPr id="423" name="Google Shape;423;g70cb1a24dc_7_291"/>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1"/>
              </a:buClr>
              <a:buSzPts val="2400"/>
              <a:buFont typeface="Arial"/>
              <a:buNone/>
            </a:pPr>
            <a:endParaRPr/>
          </a:p>
        </p:txBody>
      </p:sp>
      <p:pic>
        <p:nvPicPr>
          <p:cNvPr id="424" name="Google Shape;424;g70cb1a24dc_7_291" descr="A screenshot of a cell phone&#10;&#10;Description automatically generated"/>
          <p:cNvPicPr preferRelativeResize="0"/>
          <p:nvPr/>
        </p:nvPicPr>
        <p:blipFill rotWithShape="1">
          <a:blip r:embed="rId3">
            <a:alphaModFix/>
          </a:blip>
          <a:srcRect/>
          <a:stretch/>
        </p:blipFill>
        <p:spPr>
          <a:xfrm>
            <a:off x="504075" y="306114"/>
            <a:ext cx="8116570" cy="3974465"/>
          </a:xfrm>
          <a:prstGeom prst="rect">
            <a:avLst/>
          </a:prstGeom>
          <a:noFill/>
          <a:ln>
            <a:noFill/>
          </a:ln>
        </p:spPr>
      </p:pic>
      <p:sp>
        <p:nvSpPr>
          <p:cNvPr id="425" name="Google Shape;425;g70cb1a24dc_7_291"/>
          <p:cNvSpPr/>
          <p:nvPr/>
        </p:nvSpPr>
        <p:spPr>
          <a:xfrm>
            <a:off x="2133600" y="4386127"/>
            <a:ext cx="74676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https://www.kb.nl/en/news/2019/kb-explores-artificial-intelligence-to-generate-metadata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70cb1a24dc_7_298"/>
          <p:cNvSpPr txBox="1">
            <a:spLocks noGrp="1"/>
          </p:cNvSpPr>
          <p:nvPr>
            <p:ph type="body" idx="1"/>
          </p:nvPr>
        </p:nvSpPr>
        <p:spPr>
          <a:xfrm>
            <a:off x="340787" y="343304"/>
            <a:ext cx="8439075" cy="6864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3600"/>
              <a:buNone/>
            </a:pPr>
            <a:r>
              <a:rPr lang="en-US" dirty="0"/>
              <a:t>Ongoing collaboration </a:t>
            </a:r>
            <a:endParaRPr dirty="0"/>
          </a:p>
        </p:txBody>
      </p:sp>
      <p:sp>
        <p:nvSpPr>
          <p:cNvPr id="432" name="Google Shape;432;g70cb1a24dc_7_298"/>
          <p:cNvSpPr txBox="1">
            <a:spLocks noGrp="1"/>
          </p:cNvSpPr>
          <p:nvPr>
            <p:ph type="body" idx="2"/>
          </p:nvPr>
        </p:nvSpPr>
        <p:spPr>
          <a:xfrm>
            <a:off x="340775" y="1029750"/>
            <a:ext cx="8333400" cy="3356400"/>
          </a:xfrm>
          <a:prstGeom prst="rect">
            <a:avLst/>
          </a:prstGeom>
          <a:noFill/>
          <a:ln>
            <a:noFill/>
          </a:ln>
        </p:spPr>
        <p:txBody>
          <a:bodyPr spcFirstLastPara="1" wrap="square" lIns="68550" tIns="34275" rIns="68550" bIns="34275" anchor="t" anchorCtr="0">
            <a:noAutofit/>
          </a:bodyPr>
          <a:lstStyle/>
          <a:p>
            <a:pPr marL="19050" lvl="0" indent="0" algn="l" rtl="0">
              <a:lnSpc>
                <a:spcPct val="100000"/>
              </a:lnSpc>
              <a:spcBef>
                <a:spcPts val="750"/>
              </a:spcBef>
              <a:spcAft>
                <a:spcPts val="0"/>
              </a:spcAft>
              <a:buSzPts val="3200"/>
              <a:buNone/>
            </a:pPr>
            <a:r>
              <a:rPr lang="en-US" dirty="0"/>
              <a:t>A Pilot project with German National Library (DNB)</a:t>
            </a:r>
          </a:p>
          <a:p>
            <a:pPr marL="228600" indent="-298466">
              <a:lnSpc>
                <a:spcPct val="100000"/>
              </a:lnSpc>
              <a:spcBef>
                <a:spcPts val="0"/>
              </a:spcBef>
              <a:buSzPts val="2667"/>
            </a:pPr>
            <a:r>
              <a:rPr lang="en-US" sz="2000" dirty="0"/>
              <a:t>DNB provides the Integrated Authority File (GND), all the Table of Content files, and the complete metadata including manually assigned DDC subject categories, DDC basic numbers and GND subjects</a:t>
            </a:r>
            <a:endParaRPr sz="2000" dirty="0"/>
          </a:p>
          <a:p>
            <a:pPr marL="228600" indent="-298466">
              <a:lnSpc>
                <a:spcPct val="100000"/>
              </a:lnSpc>
              <a:spcBef>
                <a:spcPts val="0"/>
              </a:spcBef>
              <a:buSzPts val="2667"/>
            </a:pPr>
            <a:r>
              <a:rPr lang="en-US" sz="2000" dirty="0"/>
              <a:t>We apply our prediction method and conduct automatic evaluation</a:t>
            </a:r>
            <a:endParaRPr sz="2000" dirty="0"/>
          </a:p>
          <a:p>
            <a:pPr marL="228600" indent="-298466">
              <a:lnSpc>
                <a:spcPct val="100000"/>
              </a:lnSpc>
              <a:spcBef>
                <a:spcPts val="0"/>
              </a:spcBef>
              <a:buSzPts val="2667"/>
            </a:pPr>
            <a:r>
              <a:rPr lang="en-US" sz="2000" dirty="0"/>
              <a:t>DNB conducts manual evaluation</a:t>
            </a:r>
            <a:endParaRPr sz="2000" dirty="0"/>
          </a:p>
          <a:p>
            <a:pPr marL="228600" indent="-298466">
              <a:lnSpc>
                <a:spcPct val="100000"/>
              </a:lnSpc>
              <a:spcBef>
                <a:spcPts val="0"/>
              </a:spcBef>
              <a:buSzPts val="2667"/>
            </a:pPr>
            <a:r>
              <a:rPr lang="en-US" sz="2000" dirty="0"/>
              <a:t>We jointly makes plans based on the results</a:t>
            </a:r>
            <a:endParaRPr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436"/>
        <p:cNvGrpSpPr/>
        <p:nvPr/>
      </p:nvGrpSpPr>
      <p:grpSpPr>
        <a:xfrm>
          <a:off x="0" y="0"/>
          <a:ext cx="0" cy="0"/>
          <a:chOff x="0" y="0"/>
          <a:chExt cx="0" cy="0"/>
        </a:xfrm>
      </p:grpSpPr>
      <p:sp>
        <p:nvSpPr>
          <p:cNvPr id="437" name="Google Shape;437;g70cb1a24dc_7_304"/>
          <p:cNvSpPr txBox="1">
            <a:spLocks noGrp="1"/>
          </p:cNvSpPr>
          <p:nvPr>
            <p:ph type="body" idx="1"/>
          </p:nvPr>
        </p:nvSpPr>
        <p:spPr>
          <a:xfrm>
            <a:off x="188387" y="109264"/>
            <a:ext cx="8439000" cy="686400"/>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r>
              <a:rPr lang="en-US"/>
              <a:t>Preliminary results</a:t>
            </a:r>
            <a:endParaRPr/>
          </a:p>
        </p:txBody>
      </p:sp>
      <p:graphicFrame>
        <p:nvGraphicFramePr>
          <p:cNvPr id="438" name="Google Shape;438;g70cb1a24dc_7_304"/>
          <p:cNvGraphicFramePr/>
          <p:nvPr/>
        </p:nvGraphicFramePr>
        <p:xfrm>
          <a:off x="496711" y="936978"/>
          <a:ext cx="8161850" cy="3691550"/>
        </p:xfrm>
        <a:graphic>
          <a:graphicData uri="http://schemas.openxmlformats.org/drawingml/2006/table">
            <a:tbl>
              <a:tblPr>
                <a:noFill/>
                <a:tableStyleId>{C1D42E48-6317-4E08-949A-2519927C01A6}</a:tableStyleId>
              </a:tblPr>
              <a:tblGrid>
                <a:gridCol w="4143100">
                  <a:extLst>
                    <a:ext uri="{9D8B030D-6E8A-4147-A177-3AD203B41FA5}">
                      <a16:colId xmlns:a16="http://schemas.microsoft.com/office/drawing/2014/main" val="20000"/>
                    </a:ext>
                  </a:extLst>
                </a:gridCol>
                <a:gridCol w="1290300">
                  <a:extLst>
                    <a:ext uri="{9D8B030D-6E8A-4147-A177-3AD203B41FA5}">
                      <a16:colId xmlns:a16="http://schemas.microsoft.com/office/drawing/2014/main" val="20001"/>
                    </a:ext>
                  </a:extLst>
                </a:gridCol>
                <a:gridCol w="1465025">
                  <a:extLst>
                    <a:ext uri="{9D8B030D-6E8A-4147-A177-3AD203B41FA5}">
                      <a16:colId xmlns:a16="http://schemas.microsoft.com/office/drawing/2014/main" val="20002"/>
                    </a:ext>
                  </a:extLst>
                </a:gridCol>
                <a:gridCol w="1263425">
                  <a:extLst>
                    <a:ext uri="{9D8B030D-6E8A-4147-A177-3AD203B41FA5}">
                      <a16:colId xmlns:a16="http://schemas.microsoft.com/office/drawing/2014/main" val="20003"/>
                    </a:ext>
                  </a:extLst>
                </a:gridCol>
              </a:tblGrid>
              <a:tr h="217150">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Average length </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Average precision</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 Average recall </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00"/>
                  </a:ext>
                </a:extLst>
              </a:tr>
              <a:tr h="217150">
                <a:tc>
                  <a:txBody>
                    <a:bodyPr/>
                    <a:lstStyle/>
                    <a:p>
                      <a:pPr marL="0" marR="0" lvl="0" indent="0" algn="l" rtl="0">
                        <a:lnSpc>
                          <a:spcPct val="100000"/>
                        </a:lnSpc>
                        <a:spcBef>
                          <a:spcPts val="0"/>
                        </a:spcBef>
                        <a:spcAft>
                          <a:spcPts val="0"/>
                        </a:spcAft>
                        <a:buNone/>
                      </a:pPr>
                      <a:r>
                        <a:rPr lang="en-US" sz="1200" u="none" strike="noStrike" cap="none"/>
                        <a:t>DNB intellectually assigned subjects </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3.6</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01"/>
                  </a:ext>
                </a:extLst>
              </a:tr>
              <a:tr h="217150">
                <a:tc>
                  <a:txBody>
                    <a:bodyPr/>
                    <a:lstStyle/>
                    <a:p>
                      <a:pPr marL="0" marR="0" lvl="0" indent="0" algn="l" rtl="0">
                        <a:lnSpc>
                          <a:spcPct val="100000"/>
                        </a:lnSpc>
                        <a:spcBef>
                          <a:spcPts val="0"/>
                        </a:spcBef>
                        <a:spcAft>
                          <a:spcPts val="0"/>
                        </a:spcAft>
                        <a:buNone/>
                      </a:pPr>
                      <a:r>
                        <a:rPr lang="en-US" sz="1200" u="none" strike="noStrike" cap="none"/>
                        <a:t>DNB automatically assigned subjects</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4.5</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30.6</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37.6</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02"/>
                  </a:ext>
                </a:extLst>
              </a:tr>
              <a:tr h="217150">
                <a:tc>
                  <a:txBody>
                    <a:bodyPr/>
                    <a:lstStyle/>
                    <a:p>
                      <a:pPr marL="0" marR="0" lvl="0" indent="0" algn="l" rtl="0">
                        <a:lnSpc>
                          <a:spcPct val="100000"/>
                        </a:lnSpc>
                        <a:spcBef>
                          <a:spcPts val="0"/>
                        </a:spcBef>
                        <a:spcAft>
                          <a:spcPts val="0"/>
                        </a:spcAft>
                        <a:buNone/>
                      </a:pPr>
                      <a:r>
                        <a:rPr lang="en-US" sz="1200" u="none" strike="noStrike" cap="none"/>
                        <a:t>Ariadne predictions</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Top 1</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60.6</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24.1</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03"/>
                  </a:ext>
                </a:extLst>
              </a:tr>
              <a:tr h="217150">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Top 2</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49.3</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35.7</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04"/>
                  </a:ext>
                </a:extLst>
              </a:tr>
              <a:tr h="217150">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Top 3 </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41.8</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42.8</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05"/>
                  </a:ext>
                </a:extLst>
              </a:tr>
              <a:tr h="217150">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Top 4</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36.7</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47.9</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06"/>
                  </a:ext>
                </a:extLst>
              </a:tr>
              <a:tr h="217150">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Top 5</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33.1</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51.9</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07"/>
                  </a:ext>
                </a:extLst>
              </a:tr>
              <a:tr h="217150">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08"/>
                  </a:ext>
                </a:extLst>
              </a:tr>
              <a:tr h="217150">
                <a:tc>
                  <a:txBody>
                    <a:bodyPr/>
                    <a:lstStyle/>
                    <a:p>
                      <a:pPr marL="0" marR="0" lvl="0" indent="0" algn="l" rtl="0">
                        <a:lnSpc>
                          <a:spcPct val="100000"/>
                        </a:lnSpc>
                        <a:spcBef>
                          <a:spcPts val="0"/>
                        </a:spcBef>
                        <a:spcAft>
                          <a:spcPts val="0"/>
                        </a:spcAft>
                        <a:buNone/>
                      </a:pPr>
                      <a:r>
                        <a:rPr lang="en-US" sz="1200" u="none" strike="noStrike" cap="none"/>
                        <a:t>DNB intellectually assigned DDC subject categories  </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1.3</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09"/>
                  </a:ext>
                </a:extLst>
              </a:tr>
              <a:tr h="217150">
                <a:tc>
                  <a:txBody>
                    <a:bodyPr/>
                    <a:lstStyle/>
                    <a:p>
                      <a:pPr marL="0" marR="0" lvl="0" indent="0" algn="l" rtl="0">
                        <a:lnSpc>
                          <a:spcPct val="100000"/>
                        </a:lnSpc>
                        <a:spcBef>
                          <a:spcPts val="0"/>
                        </a:spcBef>
                        <a:spcAft>
                          <a:spcPts val="0"/>
                        </a:spcAft>
                        <a:buNone/>
                      </a:pPr>
                      <a:r>
                        <a:rPr lang="en-US" sz="1200" u="none" strike="noStrike" cap="none"/>
                        <a:t>DNB automatically assigned DDC subject categories</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1.3</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68.8</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69.9</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10"/>
                  </a:ext>
                </a:extLst>
              </a:tr>
              <a:tr h="217150">
                <a:tc>
                  <a:txBody>
                    <a:bodyPr/>
                    <a:lstStyle/>
                    <a:p>
                      <a:pPr marL="0" marR="0" lvl="0" indent="0" algn="l" rtl="0">
                        <a:lnSpc>
                          <a:spcPct val="100000"/>
                        </a:lnSpc>
                        <a:spcBef>
                          <a:spcPts val="0"/>
                        </a:spcBef>
                        <a:spcAft>
                          <a:spcPts val="0"/>
                        </a:spcAft>
                        <a:buNone/>
                      </a:pPr>
                      <a:r>
                        <a:rPr lang="en-US" sz="1200" u="none" strike="noStrike" cap="none"/>
                        <a:t>Ariadne predictions</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Top 1</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70.5</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58.6</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11"/>
                  </a:ext>
                </a:extLst>
              </a:tr>
              <a:tr h="217150">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Top 2</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56.4</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76.2</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12"/>
                  </a:ext>
                </a:extLst>
              </a:tr>
              <a:tr h="217150">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13"/>
                  </a:ext>
                </a:extLst>
              </a:tr>
              <a:tr h="217150">
                <a:tc>
                  <a:txBody>
                    <a:bodyPr/>
                    <a:lstStyle/>
                    <a:p>
                      <a:pPr marL="0" marR="0" lvl="0" indent="0" algn="l" rtl="0">
                        <a:lnSpc>
                          <a:spcPct val="100000"/>
                        </a:lnSpc>
                        <a:spcBef>
                          <a:spcPts val="0"/>
                        </a:spcBef>
                        <a:spcAft>
                          <a:spcPts val="0"/>
                        </a:spcAft>
                        <a:buNone/>
                      </a:pPr>
                      <a:r>
                        <a:rPr lang="en-US" sz="1200" u="none" strike="noStrike" cap="none"/>
                        <a:t>DNB intellectually assigned DDC basic numbers</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1.1</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14"/>
                  </a:ext>
                </a:extLst>
              </a:tr>
              <a:tr h="217150">
                <a:tc>
                  <a:txBody>
                    <a:bodyPr/>
                    <a:lstStyle/>
                    <a:p>
                      <a:pPr marL="0" marR="0" lvl="0" indent="0" algn="l" rtl="0">
                        <a:lnSpc>
                          <a:spcPct val="100000"/>
                        </a:lnSpc>
                        <a:spcBef>
                          <a:spcPts val="0"/>
                        </a:spcBef>
                        <a:spcAft>
                          <a:spcPts val="0"/>
                        </a:spcAft>
                        <a:buNone/>
                      </a:pPr>
                      <a:r>
                        <a:rPr lang="en-US" sz="1200" u="none" strike="noStrike" cap="none"/>
                        <a:t>Ariadne predictions</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Top 1</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41.3</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39.3</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15"/>
                  </a:ext>
                </a:extLst>
              </a:tr>
              <a:tr h="217150">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Top 2</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31.0</a:t>
                      </a:r>
                      <a:endParaRPr sz="1200" b="0" i="0" u="none" strike="noStrike" cap="none">
                        <a:solidFill>
                          <a:srgbClr val="000000"/>
                        </a:solidFill>
                        <a:latin typeface="Calibri"/>
                        <a:ea typeface="Calibri"/>
                        <a:cs typeface="Calibri"/>
                        <a:sym typeface="Calibri"/>
                      </a:endParaRPr>
                    </a:p>
                  </a:txBody>
                  <a:tcPr marL="7575" marR="7575" marT="7575" marB="0" anchor="b"/>
                </a:tc>
                <a:tc>
                  <a:txBody>
                    <a:bodyPr/>
                    <a:lstStyle/>
                    <a:p>
                      <a:pPr marL="0" marR="0" lvl="0" indent="0" algn="ctr" rtl="0">
                        <a:lnSpc>
                          <a:spcPct val="100000"/>
                        </a:lnSpc>
                        <a:spcBef>
                          <a:spcPts val="0"/>
                        </a:spcBef>
                        <a:spcAft>
                          <a:spcPts val="0"/>
                        </a:spcAft>
                        <a:buNone/>
                      </a:pPr>
                      <a:r>
                        <a:rPr lang="en-US" sz="1200" u="none" strike="noStrike" cap="none"/>
                        <a:t>52.5</a:t>
                      </a:r>
                      <a:endParaRPr sz="1200" b="0" i="0" u="none" strike="noStrike" cap="none">
                        <a:solidFill>
                          <a:srgbClr val="000000"/>
                        </a:solidFill>
                        <a:latin typeface="Calibri"/>
                        <a:ea typeface="Calibri"/>
                        <a:cs typeface="Calibri"/>
                        <a:sym typeface="Calibri"/>
                      </a:endParaRPr>
                    </a:p>
                  </a:txBody>
                  <a:tcPr marL="7575" marR="7575" marT="7575" marB="0" anchor="b"/>
                </a:tc>
                <a:extLst>
                  <a:ext uri="{0D108BD9-81ED-4DB2-BD59-A6C34878D82A}">
                    <a16:rowId xmlns:a16="http://schemas.microsoft.com/office/drawing/2014/main" val="1001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70cb1a24dc_7_309"/>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r>
              <a:rPr lang="en-US"/>
              <a:t>Demo</a:t>
            </a:r>
            <a:endParaRPr/>
          </a:p>
        </p:txBody>
      </p:sp>
      <p:sp>
        <p:nvSpPr>
          <p:cNvPr id="444" name="Google Shape;444;g70cb1a24dc_7_309"/>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1"/>
              </a:buClr>
              <a:buSzPts val="24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70cb1a24dc_7_114"/>
          <p:cNvSpPr txBox="1">
            <a:spLocks noGrp="1"/>
          </p:cNvSpPr>
          <p:nvPr>
            <p:ph type="body" idx="1"/>
          </p:nvPr>
        </p:nvSpPr>
        <p:spPr>
          <a:xfrm>
            <a:off x="340787" y="343304"/>
            <a:ext cx="8439075" cy="6864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3600"/>
              <a:buNone/>
            </a:pPr>
            <a:endParaRPr/>
          </a:p>
        </p:txBody>
      </p:sp>
      <p:sp>
        <p:nvSpPr>
          <p:cNvPr id="215" name="Google Shape;215;g70cb1a24dc_7_114"/>
          <p:cNvSpPr txBox="1">
            <a:spLocks noGrp="1"/>
          </p:cNvSpPr>
          <p:nvPr>
            <p:ph type="body" idx="2"/>
          </p:nvPr>
        </p:nvSpPr>
        <p:spPr>
          <a:xfrm>
            <a:off x="340787" y="1029749"/>
            <a:ext cx="8439075" cy="335632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2400"/>
              <a:buNone/>
            </a:pPr>
            <a:endParaRPr/>
          </a:p>
        </p:txBody>
      </p:sp>
      <p:pic>
        <p:nvPicPr>
          <p:cNvPr id="216" name="Google Shape;216;g70cb1a24dc_7_114"/>
          <p:cNvPicPr preferRelativeResize="0"/>
          <p:nvPr/>
        </p:nvPicPr>
        <p:blipFill rotWithShape="1">
          <a:blip r:embed="rId3">
            <a:alphaModFix/>
          </a:blip>
          <a:srcRect/>
          <a:stretch/>
        </p:blipFill>
        <p:spPr>
          <a:xfrm>
            <a:off x="1" y="543306"/>
            <a:ext cx="9143999" cy="405689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70cb1a24dc_7_314"/>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457200" lvl="0" indent="-228600" algn="l" rtl="0">
              <a:lnSpc>
                <a:spcPct val="90000"/>
              </a:lnSpc>
              <a:spcBef>
                <a:spcPts val="800"/>
              </a:spcBef>
              <a:spcAft>
                <a:spcPts val="0"/>
              </a:spcAft>
              <a:buClr>
                <a:schemeClr val="dk2"/>
              </a:buClr>
              <a:buSzPts val="3600"/>
              <a:buNone/>
            </a:pPr>
            <a:r>
              <a:rPr lang="en-US"/>
              <a:t>Summary	</a:t>
            </a:r>
            <a:endParaRPr/>
          </a:p>
        </p:txBody>
      </p:sp>
      <p:sp>
        <p:nvSpPr>
          <p:cNvPr id="450" name="Google Shape;450;g70cb1a24dc_7_314"/>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Clr>
                <a:schemeClr val="dk1"/>
              </a:buClr>
              <a:buSzPts val="2400"/>
              <a:buFont typeface="Arial"/>
              <a:buChar char="•"/>
            </a:pPr>
            <a:r>
              <a:rPr lang="en-US" dirty="0"/>
              <a:t>An efficient method that computes Random Projection based embedding </a:t>
            </a:r>
            <a:endParaRPr dirty="0"/>
          </a:p>
          <a:p>
            <a:pPr marL="457200" lvl="0" indent="-381000" algn="l" rtl="0">
              <a:lnSpc>
                <a:spcPct val="90000"/>
              </a:lnSpc>
              <a:spcBef>
                <a:spcPts val="800"/>
              </a:spcBef>
              <a:spcAft>
                <a:spcPts val="0"/>
              </a:spcAft>
              <a:buClr>
                <a:schemeClr val="dk1"/>
              </a:buClr>
              <a:buSzPts val="2400"/>
              <a:buFont typeface="Arial"/>
              <a:buChar char="•"/>
            </a:pPr>
            <a:r>
              <a:rPr lang="en-US" dirty="0"/>
              <a:t>An effective approach to optimize the discriminative power of term embeddings and consequent document embeddings </a:t>
            </a:r>
            <a:endParaRPr dirty="0"/>
          </a:p>
          <a:p>
            <a:pPr marL="457200" lvl="0" indent="-381000" algn="l" rtl="0">
              <a:lnSpc>
                <a:spcPct val="90000"/>
              </a:lnSpc>
              <a:spcBef>
                <a:spcPts val="800"/>
              </a:spcBef>
              <a:spcAft>
                <a:spcPts val="0"/>
              </a:spcAft>
              <a:buClr>
                <a:schemeClr val="dk1"/>
              </a:buClr>
              <a:buSzPts val="2400"/>
              <a:buFont typeface="Arial"/>
              <a:buChar char="•"/>
            </a:pPr>
            <a:r>
              <a:rPr lang="en-US" dirty="0"/>
              <a:t>We can leverage semantic embeddings to help with many tasks in libraries and other cultural heritage institutes. </a:t>
            </a:r>
            <a:endParaRPr dirty="0"/>
          </a:p>
          <a:p>
            <a:pPr marL="457200" lvl="0" indent="-228600" algn="l" rtl="0">
              <a:lnSpc>
                <a:spcPct val="90000"/>
              </a:lnSpc>
              <a:spcBef>
                <a:spcPts val="800"/>
              </a:spcBef>
              <a:spcAft>
                <a:spcPts val="0"/>
              </a:spcAft>
              <a:buClr>
                <a:schemeClr val="dk1"/>
              </a:buClr>
              <a:buSzPts val="2400"/>
              <a:buFont typeface="Arial"/>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6b566a48cc_0_0"/>
          <p:cNvSpPr txBox="1">
            <a:spLocks noGrp="1"/>
          </p:cNvSpPr>
          <p:nvPr>
            <p:ph type="body" idx="1"/>
          </p:nvPr>
        </p:nvSpPr>
        <p:spPr>
          <a:xfrm>
            <a:off x="340787" y="-37696"/>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a:t>Publications about Ariadne:</a:t>
            </a:r>
            <a:endParaRPr/>
          </a:p>
        </p:txBody>
      </p:sp>
      <p:sp>
        <p:nvSpPr>
          <p:cNvPr id="456" name="Google Shape;456;g6b566a48cc_0_0"/>
          <p:cNvSpPr txBox="1">
            <a:spLocks noGrp="1"/>
          </p:cNvSpPr>
          <p:nvPr>
            <p:ph type="body" idx="2"/>
          </p:nvPr>
        </p:nvSpPr>
        <p:spPr>
          <a:xfrm>
            <a:off x="166950" y="616044"/>
            <a:ext cx="8879400" cy="4055700"/>
          </a:xfrm>
          <a:prstGeom prst="rect">
            <a:avLst/>
          </a:prstGeom>
        </p:spPr>
        <p:txBody>
          <a:bodyPr spcFirstLastPara="1" wrap="square" lIns="68575" tIns="34275" rIns="68575" bIns="34275" anchor="t" anchorCtr="0">
            <a:noAutofit/>
          </a:bodyPr>
          <a:lstStyle/>
          <a:p>
            <a:pPr marL="457200" lvl="0" indent="-298450" algn="l" rtl="0">
              <a:lnSpc>
                <a:spcPct val="115000"/>
              </a:lnSpc>
              <a:spcBef>
                <a:spcPts val="0"/>
              </a:spcBef>
              <a:spcAft>
                <a:spcPts val="0"/>
              </a:spcAft>
              <a:buSzPts val="1100"/>
              <a:buFont typeface="Calibri"/>
              <a:buChar char="•"/>
            </a:pPr>
            <a:r>
              <a:rPr lang="en-US" sz="1100" dirty="0">
                <a:highlight>
                  <a:srgbClr val="FCFCFC"/>
                </a:highlight>
              </a:rPr>
              <a:t>Wang, S., Koopman, R., </a:t>
            </a:r>
            <a:r>
              <a:rPr lang="en-US" sz="1100" dirty="0" err="1">
                <a:highlight>
                  <a:srgbClr val="FCFCFC"/>
                </a:highlight>
              </a:rPr>
              <a:t>Englebienne</a:t>
            </a:r>
            <a:r>
              <a:rPr lang="en-US" sz="1100" dirty="0">
                <a:highlight>
                  <a:srgbClr val="FCFCFC"/>
                </a:highlight>
              </a:rPr>
              <a:t>, G. Non-Parametric Subject Prediction. In: Doucet A., Isaac A., Golub K., </a:t>
            </a:r>
            <a:r>
              <a:rPr lang="en-US" sz="1100" dirty="0" err="1">
                <a:highlight>
                  <a:srgbClr val="FCFCFC"/>
                </a:highlight>
              </a:rPr>
              <a:t>Aalberg</a:t>
            </a:r>
            <a:r>
              <a:rPr lang="en-US" sz="1100" dirty="0">
                <a:highlight>
                  <a:srgbClr val="FCFCFC"/>
                </a:highlight>
              </a:rPr>
              <a:t> T., </a:t>
            </a:r>
            <a:r>
              <a:rPr lang="en-US" sz="1100" dirty="0" err="1">
                <a:highlight>
                  <a:srgbClr val="FCFCFC"/>
                </a:highlight>
              </a:rPr>
              <a:t>Jatowt</a:t>
            </a:r>
            <a:r>
              <a:rPr lang="en-US" sz="1100" dirty="0">
                <a:highlight>
                  <a:srgbClr val="FCFCFC"/>
                </a:highlight>
              </a:rPr>
              <a:t> A. (eds) Digital Libraries for Open Knowledge. TPDL 2019. Lecture Notes in Computer Science, vol 11799. Springer, Cham (2019) </a:t>
            </a:r>
            <a:endParaRPr sz="1100" dirty="0">
              <a:highlight>
                <a:srgbClr val="FCFCFC"/>
              </a:highlight>
            </a:endParaRPr>
          </a:p>
          <a:p>
            <a:pPr marL="457200" lvl="0" indent="-298450" algn="l" rtl="0">
              <a:lnSpc>
                <a:spcPct val="115000"/>
              </a:lnSpc>
              <a:spcBef>
                <a:spcPts val="0"/>
              </a:spcBef>
              <a:spcAft>
                <a:spcPts val="0"/>
              </a:spcAft>
              <a:buSzPts val="1100"/>
              <a:buFont typeface="Calibri"/>
              <a:buChar char="•"/>
            </a:pPr>
            <a:r>
              <a:rPr lang="en-US" sz="1100" dirty="0"/>
              <a:t>Wang, </a:t>
            </a:r>
            <a:r>
              <a:rPr lang="en-US" sz="1100" dirty="0" err="1"/>
              <a:t>S.,Koopman</a:t>
            </a:r>
            <a:r>
              <a:rPr lang="en-US" sz="1100" dirty="0"/>
              <a:t>, R. A Two-step approach towards subject prediction. In Proceedings of the 17</a:t>
            </a:r>
            <a:r>
              <a:rPr lang="en-US" sz="1100" baseline="30000" dirty="0"/>
              <a:t>th</a:t>
            </a:r>
            <a:r>
              <a:rPr lang="en-US" sz="1100" dirty="0"/>
              <a:t> International Conference on </a:t>
            </a:r>
            <a:r>
              <a:rPr lang="en-US" sz="1100" dirty="0" err="1"/>
              <a:t>Scientometrics</a:t>
            </a:r>
            <a:r>
              <a:rPr lang="en-US" sz="1100" dirty="0"/>
              <a:t> &amp; </a:t>
            </a:r>
            <a:r>
              <a:rPr lang="en-US" sz="1100" dirty="0" err="1"/>
              <a:t>Informetrics</a:t>
            </a:r>
            <a:r>
              <a:rPr lang="en-US" sz="1100" dirty="0"/>
              <a:t>. Research-in-progress papers. Rome Italy (2019)</a:t>
            </a:r>
            <a:endParaRPr sz="1100" dirty="0"/>
          </a:p>
          <a:p>
            <a:pPr marL="457200" lvl="0" indent="-298450" algn="l" rtl="0">
              <a:lnSpc>
                <a:spcPct val="115000"/>
              </a:lnSpc>
              <a:spcBef>
                <a:spcPts val="0"/>
              </a:spcBef>
              <a:spcAft>
                <a:spcPts val="0"/>
              </a:spcAft>
              <a:buSzPts val="1100"/>
              <a:buFont typeface="Calibri"/>
              <a:buChar char="•"/>
            </a:pPr>
            <a:r>
              <a:rPr lang="en-US" sz="1100" dirty="0"/>
              <a:t>Koopman, R., Wang, S., </a:t>
            </a:r>
            <a:r>
              <a:rPr lang="en-US" sz="1100" dirty="0" err="1"/>
              <a:t>Englebienne</a:t>
            </a:r>
            <a:r>
              <a:rPr lang="en-US" sz="1100" dirty="0"/>
              <a:t>, G. Fast and discriminative semantic embedding. In: Proceedings of the 13th International Conference on Computational Semantics - Long Papers. pp. 235–246. ACL, Gothenburg, Sweden (2019)</a:t>
            </a:r>
            <a:endParaRPr sz="1100" dirty="0"/>
          </a:p>
          <a:p>
            <a:pPr marL="457200" lvl="0" indent="-298450" algn="l" rtl="0">
              <a:lnSpc>
                <a:spcPct val="115000"/>
              </a:lnSpc>
              <a:spcBef>
                <a:spcPts val="0"/>
              </a:spcBef>
              <a:spcAft>
                <a:spcPts val="0"/>
              </a:spcAft>
              <a:buSzPts val="1100"/>
              <a:buFont typeface="Calibri"/>
              <a:buChar char="•"/>
            </a:pPr>
            <a:r>
              <a:rPr lang="en-US" sz="1100" dirty="0"/>
              <a:t>Wang, </a:t>
            </a:r>
            <a:r>
              <a:rPr lang="en-US" sz="1100" dirty="0" err="1"/>
              <a:t>S.,Koopman</a:t>
            </a:r>
            <a:r>
              <a:rPr lang="en-US" sz="1100" dirty="0"/>
              <a:t>, R.. Embed first, then predict. Knowledge Organization, 46(5), pp 364-370 (2019)</a:t>
            </a:r>
            <a:endParaRPr sz="1100" dirty="0"/>
          </a:p>
          <a:p>
            <a:pPr marL="457200" lvl="0" indent="-298450" algn="l" rtl="0">
              <a:lnSpc>
                <a:spcPct val="115000"/>
              </a:lnSpc>
              <a:spcBef>
                <a:spcPts val="0"/>
              </a:spcBef>
              <a:spcAft>
                <a:spcPts val="0"/>
              </a:spcAft>
              <a:buSzPts val="1100"/>
              <a:buFont typeface="Calibri"/>
              <a:buChar char="•"/>
            </a:pPr>
            <a:r>
              <a:rPr lang="en-US" sz="1100" dirty="0"/>
              <a:t>Koopman, R., Wang, S.. An innovative approach to scalable semantic embedding. Presented at the IFLA WLIC 2019 pre-conference satellite meeting: “Data intelligence in libraries: The actual and artificial perspectives”. (2019)</a:t>
            </a:r>
            <a:endParaRPr sz="1100" dirty="0"/>
          </a:p>
          <a:p>
            <a:pPr marL="457200" lvl="0" indent="-298450" algn="l" rtl="0">
              <a:lnSpc>
                <a:spcPct val="115000"/>
              </a:lnSpc>
              <a:spcBef>
                <a:spcPts val="0"/>
              </a:spcBef>
              <a:spcAft>
                <a:spcPts val="0"/>
              </a:spcAft>
              <a:buSzPts val="1100"/>
              <a:buFont typeface="Calibri"/>
              <a:buChar char="•"/>
            </a:pPr>
            <a:r>
              <a:rPr lang="en-US" sz="1100" dirty="0"/>
              <a:t>Wang, S., Koopman, R., van der </a:t>
            </a:r>
            <a:r>
              <a:rPr lang="en-US" sz="1100" dirty="0" err="1"/>
              <a:t>Werf</a:t>
            </a:r>
            <a:r>
              <a:rPr lang="en-US" sz="1100" dirty="0"/>
              <a:t>, T., </a:t>
            </a:r>
            <a:r>
              <a:rPr lang="en-US" sz="1100" dirty="0" err="1"/>
              <a:t>Godby</a:t>
            </a:r>
            <a:r>
              <a:rPr lang="en-US" sz="1100" dirty="0"/>
              <a:t>, J. An innovative approach to scalable semantic search. Presented at the NSF-supported conference Artificial Intelligence for Data Discovery and Reuse. May 2019, Carnegie Mellon University. (2019)</a:t>
            </a:r>
            <a:endParaRPr sz="1100" dirty="0"/>
          </a:p>
          <a:p>
            <a:pPr marL="457200" lvl="0" indent="-298450" algn="l" rtl="0">
              <a:lnSpc>
                <a:spcPct val="115000"/>
              </a:lnSpc>
              <a:spcBef>
                <a:spcPts val="0"/>
              </a:spcBef>
              <a:spcAft>
                <a:spcPts val="0"/>
              </a:spcAft>
              <a:buSzPts val="1100"/>
              <a:buFont typeface="Calibri"/>
              <a:buChar char="•"/>
            </a:pPr>
            <a:r>
              <a:rPr lang="en-US" sz="1100" dirty="0">
                <a:highlight>
                  <a:srgbClr val="FFFFFF"/>
                </a:highlight>
              </a:rPr>
              <a:t>Koopman, R., Wang, S., Scharnhorst, A.: Contextualization of topics – browsing through the universe of bibliographic information. </a:t>
            </a:r>
            <a:r>
              <a:rPr lang="en-US" sz="1100" dirty="0" err="1">
                <a:highlight>
                  <a:srgbClr val="FFFFFF"/>
                </a:highlight>
              </a:rPr>
              <a:t>Gläser</a:t>
            </a:r>
            <a:r>
              <a:rPr lang="en-US" sz="1100" dirty="0">
                <a:highlight>
                  <a:srgbClr val="FFFFFF"/>
                </a:highlight>
              </a:rPr>
              <a:t>, A. Scharnhorst, W. </a:t>
            </a:r>
            <a:r>
              <a:rPr lang="en-US" sz="1100" dirty="0" err="1">
                <a:highlight>
                  <a:srgbClr val="FFFFFF"/>
                </a:highlight>
              </a:rPr>
              <a:t>Glänzel</a:t>
            </a:r>
            <a:r>
              <a:rPr lang="en-US" sz="1100" dirty="0">
                <a:highlight>
                  <a:srgbClr val="FFFFFF"/>
                </a:highlight>
              </a:rPr>
              <a:t> (eds.) Same data – different results? Towards a comparative approach to the identification of thematic structures in science, Special Issue of </a:t>
            </a:r>
            <a:r>
              <a:rPr lang="en-US" sz="1100" dirty="0" err="1">
                <a:highlight>
                  <a:srgbClr val="FFFFFF"/>
                </a:highlight>
              </a:rPr>
              <a:t>Scientometrics</a:t>
            </a:r>
            <a:r>
              <a:rPr lang="en-US" sz="1100" dirty="0">
                <a:highlight>
                  <a:srgbClr val="FFFFFF"/>
                </a:highlight>
              </a:rPr>
              <a:t> (2017) </a:t>
            </a:r>
            <a:endParaRPr sz="1100" u="sng" dirty="0">
              <a:highlight>
                <a:srgbClr val="FFFFFF"/>
              </a:highlight>
            </a:endParaRPr>
          </a:p>
          <a:p>
            <a:pPr marL="457200" lvl="0" indent="-298450" algn="l" rtl="0">
              <a:lnSpc>
                <a:spcPct val="115000"/>
              </a:lnSpc>
              <a:spcBef>
                <a:spcPts val="0"/>
              </a:spcBef>
              <a:spcAft>
                <a:spcPts val="0"/>
              </a:spcAft>
              <a:buSzPts val="1100"/>
              <a:buFont typeface="Calibri"/>
              <a:buChar char="•"/>
            </a:pPr>
            <a:r>
              <a:rPr lang="en-US" sz="1100" dirty="0"/>
              <a:t>Koopman, R., Wang, S.: Mutual information based labelling and comparing clusters. </a:t>
            </a:r>
            <a:r>
              <a:rPr lang="en-US" sz="1100" dirty="0" err="1">
                <a:highlight>
                  <a:srgbClr val="FFFFFF"/>
                </a:highlight>
              </a:rPr>
              <a:t>Gläser</a:t>
            </a:r>
            <a:r>
              <a:rPr lang="en-US" sz="1100" dirty="0">
                <a:highlight>
                  <a:srgbClr val="FFFFFF"/>
                </a:highlight>
              </a:rPr>
              <a:t>, A. Scharnhorst, W. </a:t>
            </a:r>
            <a:r>
              <a:rPr lang="en-US" sz="1100" dirty="0" err="1">
                <a:highlight>
                  <a:srgbClr val="FFFFFF"/>
                </a:highlight>
              </a:rPr>
              <a:t>Glänzel</a:t>
            </a:r>
            <a:r>
              <a:rPr lang="en-US" sz="1100" dirty="0">
                <a:highlight>
                  <a:srgbClr val="FFFFFF"/>
                </a:highlight>
              </a:rPr>
              <a:t> (eds.) Same data – different results? Towards a comparative approach to the identification of thematic structures in science, Special Issue of </a:t>
            </a:r>
            <a:r>
              <a:rPr lang="en-US" sz="1100" dirty="0" err="1">
                <a:highlight>
                  <a:srgbClr val="FFFFFF"/>
                </a:highlight>
              </a:rPr>
              <a:t>Scientometrics</a:t>
            </a:r>
            <a:r>
              <a:rPr lang="en-US" sz="1100" dirty="0">
                <a:highlight>
                  <a:srgbClr val="FFFFFF"/>
                </a:highlight>
              </a:rPr>
              <a:t> (2017)</a:t>
            </a:r>
            <a:endParaRPr sz="1100" u="sng" dirty="0"/>
          </a:p>
          <a:p>
            <a:pPr marL="457200" lvl="0" indent="-298450" algn="l" rtl="0">
              <a:lnSpc>
                <a:spcPct val="115000"/>
              </a:lnSpc>
              <a:spcBef>
                <a:spcPts val="0"/>
              </a:spcBef>
              <a:spcAft>
                <a:spcPts val="0"/>
              </a:spcAft>
              <a:buSzPts val="1100"/>
              <a:buFont typeface="Calibri"/>
              <a:buChar char="•"/>
            </a:pPr>
            <a:r>
              <a:rPr lang="en-US" sz="1100" dirty="0">
                <a:highlight>
                  <a:srgbClr val="FFFFFF"/>
                </a:highlight>
              </a:rPr>
              <a:t>Wang, S., Koopman, R.: Clustering articles based on semantic similarity. </a:t>
            </a:r>
            <a:r>
              <a:rPr lang="en-US" sz="1100" dirty="0" err="1">
                <a:highlight>
                  <a:srgbClr val="FFFFFF"/>
                </a:highlight>
              </a:rPr>
              <a:t>Gläser</a:t>
            </a:r>
            <a:r>
              <a:rPr lang="en-US" sz="1100" dirty="0">
                <a:highlight>
                  <a:srgbClr val="FFFFFF"/>
                </a:highlight>
              </a:rPr>
              <a:t>, A. Scharnhorst, W. </a:t>
            </a:r>
            <a:r>
              <a:rPr lang="en-US" sz="1100" dirty="0" err="1">
                <a:highlight>
                  <a:srgbClr val="FFFFFF"/>
                </a:highlight>
              </a:rPr>
              <a:t>Glänzel</a:t>
            </a:r>
            <a:r>
              <a:rPr lang="en-US" sz="1100" dirty="0">
                <a:highlight>
                  <a:srgbClr val="FFFFFF"/>
                </a:highlight>
              </a:rPr>
              <a:t> (eds.) Same data – different results? Towards a comparative approach to the identification of thematic structures in science, Special Issue of </a:t>
            </a:r>
            <a:r>
              <a:rPr lang="en-US" sz="1100" dirty="0" err="1">
                <a:highlight>
                  <a:srgbClr val="FFFFFF"/>
                </a:highlight>
              </a:rPr>
              <a:t>Scientometrics</a:t>
            </a:r>
            <a:r>
              <a:rPr lang="en-US" sz="1100" dirty="0">
                <a:highlight>
                  <a:srgbClr val="FFFFFF"/>
                </a:highlight>
              </a:rPr>
              <a:t> (2017)</a:t>
            </a:r>
            <a:endParaRPr sz="1100" u="sng" dirty="0">
              <a:highlight>
                <a:srgbClr val="FFFFFF"/>
              </a:highlight>
            </a:endParaRPr>
          </a:p>
          <a:p>
            <a:pPr marL="457200" lvl="0" indent="-298450" algn="l" rtl="0">
              <a:lnSpc>
                <a:spcPct val="115000"/>
              </a:lnSpc>
              <a:spcBef>
                <a:spcPts val="0"/>
              </a:spcBef>
              <a:spcAft>
                <a:spcPts val="0"/>
              </a:spcAft>
              <a:buSzPts val="1100"/>
              <a:buFont typeface="Calibri"/>
              <a:buChar char="•"/>
            </a:pPr>
            <a:r>
              <a:rPr lang="en-US" sz="1100" dirty="0">
                <a:highlight>
                  <a:srgbClr val="FFFFFF"/>
                </a:highlight>
              </a:rPr>
              <a:t>Velden, T., </a:t>
            </a:r>
            <a:r>
              <a:rPr lang="en-US" sz="1100" dirty="0" err="1">
                <a:highlight>
                  <a:srgbClr val="FFFFFF"/>
                </a:highlight>
              </a:rPr>
              <a:t>Boyack</a:t>
            </a:r>
            <a:r>
              <a:rPr lang="en-US" sz="1100" dirty="0">
                <a:highlight>
                  <a:srgbClr val="FFFFFF"/>
                </a:highlight>
              </a:rPr>
              <a:t>, K., van Eck, N., </a:t>
            </a:r>
            <a:r>
              <a:rPr lang="en-US" sz="1100" dirty="0" err="1">
                <a:highlight>
                  <a:srgbClr val="FFFFFF"/>
                </a:highlight>
              </a:rPr>
              <a:t>Glänzel</a:t>
            </a:r>
            <a:r>
              <a:rPr lang="en-US" sz="1100" dirty="0">
                <a:highlight>
                  <a:srgbClr val="FFFFFF"/>
                </a:highlight>
              </a:rPr>
              <a:t>, W., </a:t>
            </a:r>
            <a:r>
              <a:rPr lang="en-US" sz="1100" dirty="0" err="1">
                <a:highlight>
                  <a:srgbClr val="FFFFFF"/>
                </a:highlight>
              </a:rPr>
              <a:t>Gläser</a:t>
            </a:r>
            <a:r>
              <a:rPr lang="en-US" sz="1100" dirty="0">
                <a:highlight>
                  <a:srgbClr val="FFFFFF"/>
                </a:highlight>
              </a:rPr>
              <a:t>, J., </a:t>
            </a:r>
            <a:r>
              <a:rPr lang="en-US" sz="1100" dirty="0" err="1">
                <a:highlight>
                  <a:srgbClr val="FFFFFF"/>
                </a:highlight>
              </a:rPr>
              <a:t>Havemann</a:t>
            </a:r>
            <a:r>
              <a:rPr lang="en-US" sz="1100" dirty="0">
                <a:highlight>
                  <a:srgbClr val="FFFFFF"/>
                </a:highlight>
              </a:rPr>
              <a:t>, F., Heinz, M., Koopman, R., Scharnhorst, A., Thijs, B., Wang, S.: Comparison of topic extraction approaches and their results. </a:t>
            </a:r>
            <a:r>
              <a:rPr lang="en-US" sz="1100" dirty="0" err="1">
                <a:highlight>
                  <a:srgbClr val="FFFFFF"/>
                </a:highlight>
              </a:rPr>
              <a:t>Gläser</a:t>
            </a:r>
            <a:r>
              <a:rPr lang="en-US" sz="1100" dirty="0">
                <a:highlight>
                  <a:srgbClr val="FFFFFF"/>
                </a:highlight>
              </a:rPr>
              <a:t>, A. Scharnhorst, W. </a:t>
            </a:r>
            <a:r>
              <a:rPr lang="en-US" sz="1100" dirty="0" err="1">
                <a:highlight>
                  <a:srgbClr val="FFFFFF"/>
                </a:highlight>
              </a:rPr>
              <a:t>Glänzel</a:t>
            </a:r>
            <a:r>
              <a:rPr lang="en-US" sz="1100" dirty="0">
                <a:highlight>
                  <a:srgbClr val="FFFFFF"/>
                </a:highlight>
              </a:rPr>
              <a:t> (eds.) Same data – different results? Towards a comparative approach to the identification of thematic structures in science, Special Issue of </a:t>
            </a:r>
            <a:r>
              <a:rPr lang="en-US" sz="1100" dirty="0" err="1">
                <a:highlight>
                  <a:srgbClr val="FFFFFF"/>
                </a:highlight>
              </a:rPr>
              <a:t>Scientometrics</a:t>
            </a:r>
            <a:r>
              <a:rPr lang="en-US" sz="1100" dirty="0">
                <a:highlight>
                  <a:srgbClr val="FFFFFF"/>
                </a:highlight>
              </a:rPr>
              <a:t> (2017)</a:t>
            </a:r>
            <a:endParaRPr sz="1100" dirty="0">
              <a:highlight>
                <a:srgbClr val="FFFFFF"/>
              </a:highlight>
            </a:endParaRPr>
          </a:p>
          <a:p>
            <a:pPr marL="457200" lvl="0" indent="-298450" algn="l" rtl="0">
              <a:lnSpc>
                <a:spcPct val="115000"/>
              </a:lnSpc>
              <a:spcBef>
                <a:spcPts val="0"/>
              </a:spcBef>
              <a:spcAft>
                <a:spcPts val="0"/>
              </a:spcAft>
              <a:buSzPts val="1100"/>
              <a:buFont typeface="Calibri"/>
              <a:buChar char="•"/>
            </a:pPr>
            <a:endParaRPr sz="1100" dirty="0"/>
          </a:p>
          <a:p>
            <a:pPr marL="457200" lvl="0" indent="0" algn="l" rtl="0">
              <a:spcBef>
                <a:spcPts val="800"/>
              </a:spcBef>
              <a:spcAft>
                <a:spcPts val="0"/>
              </a:spcAft>
              <a:buNone/>
            </a:pPr>
            <a:endParaRPr sz="11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70cb1a24dc_7_319"/>
          <p:cNvSpPr txBox="1">
            <a:spLocks noGrp="1"/>
          </p:cNvSpPr>
          <p:nvPr>
            <p:ph type="body" idx="1"/>
          </p:nvPr>
        </p:nvSpPr>
        <p:spPr>
          <a:xfrm>
            <a:off x="340787" y="1306689"/>
            <a:ext cx="8439000" cy="686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3600"/>
              <a:buNone/>
            </a:pPr>
            <a:r>
              <a:rPr lang="en-US"/>
              <a:t>Thank you!</a:t>
            </a:r>
            <a:endParaRPr/>
          </a:p>
        </p:txBody>
      </p:sp>
      <p:sp>
        <p:nvSpPr>
          <p:cNvPr id="462" name="Google Shape;462;g70cb1a24dc_7_319"/>
          <p:cNvSpPr txBox="1">
            <a:spLocks noGrp="1"/>
          </p:cNvSpPr>
          <p:nvPr>
            <p:ph type="body" idx="2"/>
          </p:nvPr>
        </p:nvSpPr>
        <p:spPr>
          <a:xfrm>
            <a:off x="2081893" y="3514362"/>
            <a:ext cx="6719721" cy="747394"/>
          </a:xfrm>
          <a:prstGeom prst="rect">
            <a:avLst/>
          </a:prstGeom>
          <a:noFill/>
          <a:ln>
            <a:noFill/>
          </a:ln>
        </p:spPr>
        <p:txBody>
          <a:bodyPr spcFirstLastPara="1" wrap="square" lIns="68575" tIns="34275" rIns="68575" bIns="34275" anchor="t" anchorCtr="0">
            <a:noAutofit/>
          </a:bodyPr>
          <a:lstStyle/>
          <a:p>
            <a:pPr marL="0" lvl="0" indent="0" algn="r" rtl="0">
              <a:lnSpc>
                <a:spcPct val="115000"/>
              </a:lnSpc>
              <a:spcBef>
                <a:spcPts val="0"/>
              </a:spcBef>
              <a:spcAft>
                <a:spcPts val="0"/>
              </a:spcAft>
              <a:buSzPts val="2400"/>
              <a:buNone/>
            </a:pPr>
            <a:r>
              <a:rPr lang="en-US" sz="2000">
                <a:latin typeface="Arial"/>
                <a:ea typeface="Arial"/>
                <a:cs typeface="Arial"/>
                <a:sym typeface="Arial"/>
              </a:rPr>
              <a:t>Rob Koopman (</a:t>
            </a:r>
            <a:r>
              <a:rPr lang="en-US" sz="2000" u="sng">
                <a:solidFill>
                  <a:schemeClr val="hlink"/>
                </a:solidFill>
                <a:latin typeface="Arial"/>
                <a:ea typeface="Arial"/>
                <a:cs typeface="Arial"/>
                <a:sym typeface="Arial"/>
                <a:hlinkClick r:id="rId3"/>
              </a:rPr>
              <a:t>rob.koopman@oclc.org</a:t>
            </a:r>
            <a:r>
              <a:rPr lang="en-US" sz="2000">
                <a:latin typeface="Arial"/>
                <a:ea typeface="Arial"/>
                <a:cs typeface="Arial"/>
                <a:sym typeface="Arial"/>
              </a:rPr>
              <a:t>) </a:t>
            </a:r>
            <a:endParaRPr/>
          </a:p>
          <a:p>
            <a:pPr marL="0" lvl="0" indent="0" algn="r" rtl="0">
              <a:lnSpc>
                <a:spcPct val="115000"/>
              </a:lnSpc>
              <a:spcBef>
                <a:spcPts val="0"/>
              </a:spcBef>
              <a:spcAft>
                <a:spcPts val="0"/>
              </a:spcAft>
              <a:buSzPts val="2400"/>
              <a:buNone/>
            </a:pPr>
            <a:r>
              <a:rPr lang="en-US" sz="2000">
                <a:latin typeface="Arial"/>
                <a:ea typeface="Arial"/>
                <a:cs typeface="Arial"/>
                <a:sym typeface="Arial"/>
              </a:rPr>
              <a:t>Shenghui Wang (</a:t>
            </a:r>
            <a:r>
              <a:rPr lang="en-US" sz="2000" u="sng">
                <a:solidFill>
                  <a:schemeClr val="hlink"/>
                </a:solidFill>
                <a:latin typeface="Arial"/>
                <a:ea typeface="Arial"/>
                <a:cs typeface="Arial"/>
                <a:sym typeface="Arial"/>
                <a:hlinkClick r:id="rId4"/>
              </a:rPr>
              <a:t>shenghui.wang@{oclc.org</a:t>
            </a:r>
            <a:r>
              <a:rPr lang="en-US" sz="2000" u="sng">
                <a:solidFill>
                  <a:schemeClr val="hlink"/>
                </a:solidFill>
                <a:latin typeface="Arial"/>
                <a:ea typeface="Arial"/>
                <a:cs typeface="Arial"/>
                <a:sym typeface="Arial"/>
              </a:rPr>
              <a:t>, utwente.nl}</a:t>
            </a:r>
            <a:r>
              <a:rPr lang="en-US" sz="2000">
                <a:latin typeface="Arial"/>
                <a:ea typeface="Arial"/>
                <a:cs typeface="Arial"/>
                <a:sym typeface="Arial"/>
              </a:rPr>
              <a:t>)</a:t>
            </a:r>
            <a:endParaRPr/>
          </a:p>
          <a:p>
            <a:pPr marL="0" lvl="0" indent="0" algn="r" rtl="0">
              <a:lnSpc>
                <a:spcPct val="90000"/>
              </a:lnSpc>
              <a:spcBef>
                <a:spcPts val="800"/>
              </a:spcBef>
              <a:spcAft>
                <a:spcPts val="0"/>
              </a:spcAft>
              <a:buSzPts val="2400"/>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70cb1a24dc_7_121"/>
          <p:cNvSpPr txBox="1">
            <a:spLocks noGrp="1"/>
          </p:cNvSpPr>
          <p:nvPr>
            <p:ph type="body" idx="1"/>
          </p:nvPr>
        </p:nvSpPr>
        <p:spPr>
          <a:xfrm>
            <a:off x="340788" y="343304"/>
            <a:ext cx="8439148" cy="686442"/>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4800"/>
              <a:buNone/>
            </a:pPr>
            <a:r>
              <a:rPr lang="en-US"/>
              <a:t>Foundation for semantic embedding</a:t>
            </a:r>
            <a:endParaRPr/>
          </a:p>
        </p:txBody>
      </p:sp>
      <p:sp>
        <p:nvSpPr>
          <p:cNvPr id="222" name="Google Shape;222;g70cb1a24dc_7_121"/>
          <p:cNvSpPr txBox="1"/>
          <p:nvPr/>
        </p:nvSpPr>
        <p:spPr>
          <a:xfrm>
            <a:off x="340788" y="1150106"/>
            <a:ext cx="8661012" cy="3295125"/>
          </a:xfrm>
          <a:prstGeom prst="rect">
            <a:avLst/>
          </a:prstGeom>
          <a:noFill/>
          <a:ln>
            <a:noFill/>
          </a:ln>
        </p:spPr>
        <p:txBody>
          <a:bodyPr spcFirstLastPara="1" wrap="square" lIns="68550" tIns="68550" rIns="68550" bIns="68550" anchor="t" anchorCtr="0">
            <a:noAutofit/>
          </a:bodyPr>
          <a:lstStyle/>
          <a:p>
            <a:pPr marL="371475" marR="0" lvl="0" indent="-342900" algn="l" rtl="0">
              <a:lnSpc>
                <a:spcPct val="115000"/>
              </a:lnSpc>
              <a:spcBef>
                <a:spcPts val="0"/>
              </a:spcBef>
              <a:spcAft>
                <a:spcPts val="0"/>
              </a:spcAft>
              <a:buClr>
                <a:srgbClr val="000000"/>
              </a:buClr>
              <a:buSzPts val="3000"/>
              <a:buFont typeface="Arial"/>
              <a:buChar char="•"/>
            </a:pPr>
            <a:r>
              <a:rPr lang="en-US" sz="2400" b="0" i="0" u="none" strike="noStrike" cap="none" dirty="0">
                <a:solidFill>
                  <a:srgbClr val="000000"/>
                </a:solidFill>
                <a:latin typeface="Calibri"/>
                <a:ea typeface="Calibri"/>
                <a:cs typeface="Calibri"/>
                <a:sym typeface="Calibri"/>
              </a:rPr>
              <a:t>Distributional Hypothesis (Harris, 1954)</a:t>
            </a:r>
            <a:endParaRPr sz="2400" b="0" i="0" u="none" strike="noStrike" cap="none" dirty="0">
              <a:solidFill>
                <a:srgbClr val="000000"/>
              </a:solidFill>
              <a:latin typeface="Calibri"/>
              <a:ea typeface="Calibri"/>
              <a:cs typeface="Calibri"/>
              <a:sym typeface="Calibri"/>
            </a:endParaRPr>
          </a:p>
          <a:p>
            <a:pPr marL="685800" marR="0" lvl="0" indent="0" algn="l" rtl="0">
              <a:lnSpc>
                <a:spcPct val="115000"/>
              </a:lnSpc>
              <a:spcBef>
                <a:spcPts val="1200"/>
              </a:spcBef>
              <a:spcAft>
                <a:spcPts val="0"/>
              </a:spcAft>
              <a:buClr>
                <a:srgbClr val="000000"/>
              </a:buClr>
              <a:buSzPts val="2250"/>
              <a:buFont typeface="Arial"/>
              <a:buNone/>
            </a:pPr>
            <a:r>
              <a:rPr lang="en-US" sz="2400" b="0" i="0" u="none" strike="noStrike" cap="none" dirty="0">
                <a:solidFill>
                  <a:srgbClr val="000000"/>
                </a:solidFill>
                <a:latin typeface="Calibri"/>
                <a:ea typeface="Calibri"/>
                <a:cs typeface="Calibri"/>
                <a:sym typeface="Calibri"/>
              </a:rPr>
              <a:t>“words that occur in similar contexts tend to have similar meanings” </a:t>
            </a:r>
            <a:endParaRPr sz="2400" b="0" i="0" u="none" strike="noStrike" cap="none" dirty="0">
              <a:solidFill>
                <a:srgbClr val="000000"/>
              </a:solidFill>
              <a:latin typeface="Calibri"/>
              <a:ea typeface="Calibri"/>
              <a:cs typeface="Calibri"/>
              <a:sym typeface="Calibri"/>
            </a:endParaRPr>
          </a:p>
          <a:p>
            <a:pPr marL="371475" marR="0" lvl="0" indent="-342900" algn="l" rtl="0">
              <a:lnSpc>
                <a:spcPct val="115000"/>
              </a:lnSpc>
              <a:spcBef>
                <a:spcPts val="1200"/>
              </a:spcBef>
              <a:spcAft>
                <a:spcPts val="0"/>
              </a:spcAft>
              <a:buClr>
                <a:srgbClr val="000000"/>
              </a:buClr>
              <a:buSzPts val="3000"/>
              <a:buFont typeface="Arial"/>
              <a:buChar char="•"/>
            </a:pPr>
            <a:r>
              <a:rPr lang="en-US" sz="2400" b="0" i="0" u="none" strike="noStrike" cap="none" dirty="0">
                <a:solidFill>
                  <a:srgbClr val="000000"/>
                </a:solidFill>
                <a:latin typeface="Calibri"/>
                <a:ea typeface="Calibri"/>
                <a:cs typeface="Calibri"/>
                <a:sym typeface="Calibri"/>
              </a:rPr>
              <a:t>Statistical Semantics (Weaver, 1955, Firth 1957)</a:t>
            </a:r>
            <a:endParaRPr sz="2400" b="0" i="0" u="none" strike="noStrike" cap="none" dirty="0">
              <a:solidFill>
                <a:srgbClr val="000000"/>
              </a:solidFill>
              <a:latin typeface="Calibri"/>
              <a:ea typeface="Calibri"/>
              <a:cs typeface="Calibri"/>
              <a:sym typeface="Calibri"/>
            </a:endParaRPr>
          </a:p>
          <a:p>
            <a:pPr marL="342900" marR="0" lvl="0" indent="342900" algn="l" rtl="0">
              <a:lnSpc>
                <a:spcPct val="115000"/>
              </a:lnSpc>
              <a:spcBef>
                <a:spcPts val="1200"/>
              </a:spcBef>
              <a:spcAft>
                <a:spcPts val="0"/>
              </a:spcAft>
              <a:buClr>
                <a:srgbClr val="000000"/>
              </a:buClr>
              <a:buSzPts val="2250"/>
              <a:buFont typeface="Arial"/>
              <a:buNone/>
            </a:pPr>
            <a:r>
              <a:rPr lang="en-US" sz="2400" b="0" i="0" u="none" strike="noStrike" cap="none" dirty="0">
                <a:solidFill>
                  <a:srgbClr val="000000"/>
                </a:solidFill>
                <a:latin typeface="Calibri"/>
                <a:ea typeface="Calibri"/>
                <a:cs typeface="Calibri"/>
                <a:sym typeface="Calibri"/>
              </a:rPr>
              <a:t>“a word is characterized by the company it keeps”</a:t>
            </a:r>
            <a:endParaRPr sz="2400" b="0" i="0" u="none" strike="noStrike" cap="none" dirty="0">
              <a:solidFill>
                <a:srgbClr val="000000"/>
              </a:solidFill>
              <a:latin typeface="Calibri"/>
              <a:ea typeface="Calibri"/>
              <a:cs typeface="Calibri"/>
              <a:sym typeface="Calibri"/>
            </a:endParaRPr>
          </a:p>
          <a:p>
            <a:pPr marL="685800" marR="0" lvl="0" indent="0" algn="l" rtl="0">
              <a:lnSpc>
                <a:spcPct val="115000"/>
              </a:lnSpc>
              <a:spcBef>
                <a:spcPts val="1200"/>
              </a:spcBef>
              <a:spcAft>
                <a:spcPts val="1200"/>
              </a:spcAft>
              <a:buClr>
                <a:srgbClr val="000000"/>
              </a:buClr>
              <a:buSzPts val="2250"/>
              <a:buFont typeface="Arial"/>
              <a:buNone/>
            </a:pP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70cb1a24dc_7_131"/>
          <p:cNvSpPr txBox="1">
            <a:spLocks noGrp="1"/>
          </p:cNvSpPr>
          <p:nvPr>
            <p:ph type="body" idx="1"/>
          </p:nvPr>
        </p:nvSpPr>
        <p:spPr>
          <a:xfrm>
            <a:off x="340788" y="343304"/>
            <a:ext cx="8439000" cy="686400"/>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4440"/>
              <a:buNone/>
            </a:pPr>
            <a:r>
              <a:rPr lang="en-US" sz="3330" dirty="0"/>
              <a:t>An example by Stefan Evert: what is </a:t>
            </a:r>
            <a:r>
              <a:rPr lang="en-US" sz="3330" i="1" dirty="0" err="1"/>
              <a:t>bardiwac</a:t>
            </a:r>
            <a:r>
              <a:rPr lang="en-US" sz="3330" dirty="0"/>
              <a:t>?</a:t>
            </a:r>
            <a:endParaRPr dirty="0"/>
          </a:p>
        </p:txBody>
      </p:sp>
      <p:sp>
        <p:nvSpPr>
          <p:cNvPr id="234" name="Google Shape;234;g70cb1a24dc_7_131"/>
          <p:cNvSpPr txBox="1">
            <a:spLocks noGrp="1"/>
          </p:cNvSpPr>
          <p:nvPr>
            <p:ph type="body" idx="2"/>
          </p:nvPr>
        </p:nvSpPr>
        <p:spPr>
          <a:xfrm>
            <a:off x="340781" y="1013419"/>
            <a:ext cx="8439000" cy="4723800"/>
          </a:xfrm>
          <a:prstGeom prst="rect">
            <a:avLst/>
          </a:prstGeom>
          <a:noFill/>
          <a:ln>
            <a:noFill/>
          </a:ln>
        </p:spPr>
        <p:txBody>
          <a:bodyPr spcFirstLastPara="1" wrap="square" lIns="68550" tIns="34275" rIns="68550" bIns="34275" anchor="t" anchorCtr="0">
            <a:noAutofit/>
          </a:bodyPr>
          <a:lstStyle/>
          <a:p>
            <a:pPr marL="342883" lvl="0" indent="-342883" algn="l" rtl="0">
              <a:lnSpc>
                <a:spcPct val="70000"/>
              </a:lnSpc>
              <a:spcBef>
                <a:spcPts val="0"/>
              </a:spcBef>
              <a:spcAft>
                <a:spcPts val="0"/>
              </a:spcAft>
              <a:buClr>
                <a:srgbClr val="000000"/>
              </a:buClr>
              <a:buSzPct val="100000"/>
              <a:buChar char="•"/>
            </a:pPr>
            <a:r>
              <a:rPr lang="en-US" dirty="0">
                <a:solidFill>
                  <a:srgbClr val="000000"/>
                </a:solidFill>
              </a:rPr>
              <a:t>He handed her her glass of </a:t>
            </a:r>
            <a:r>
              <a:rPr lang="en-US" u="sng" dirty="0" err="1">
                <a:solidFill>
                  <a:srgbClr val="000000"/>
                </a:solidFill>
              </a:rPr>
              <a:t>bardiwac</a:t>
            </a:r>
            <a:r>
              <a:rPr lang="en-US" dirty="0">
                <a:solidFill>
                  <a:srgbClr val="000000"/>
                </a:solidFill>
              </a:rPr>
              <a:t>.</a:t>
            </a:r>
            <a:r>
              <a:rPr lang="en-US" dirty="0"/>
              <a:t> </a:t>
            </a:r>
            <a:endParaRPr dirty="0">
              <a:solidFill>
                <a:srgbClr val="000000"/>
              </a:solidFill>
            </a:endParaRPr>
          </a:p>
          <a:p>
            <a:pPr marL="342883" lvl="0" indent="-342883" algn="l" rtl="0">
              <a:lnSpc>
                <a:spcPct val="70000"/>
              </a:lnSpc>
              <a:spcBef>
                <a:spcPts val="750"/>
              </a:spcBef>
              <a:spcAft>
                <a:spcPts val="0"/>
              </a:spcAft>
              <a:buClr>
                <a:srgbClr val="000000"/>
              </a:buClr>
              <a:buSzPct val="100000"/>
              <a:buChar char="•"/>
            </a:pPr>
            <a:r>
              <a:rPr lang="en-US" dirty="0">
                <a:solidFill>
                  <a:srgbClr val="000000"/>
                </a:solidFill>
              </a:rPr>
              <a:t>Beef dishes are made to complement the </a:t>
            </a:r>
            <a:r>
              <a:rPr lang="en-US" u="sng" dirty="0" err="1">
                <a:solidFill>
                  <a:srgbClr val="000000"/>
                </a:solidFill>
              </a:rPr>
              <a:t>bardiwacs</a:t>
            </a:r>
            <a:r>
              <a:rPr lang="en-US" dirty="0">
                <a:solidFill>
                  <a:srgbClr val="000000"/>
                </a:solidFill>
              </a:rPr>
              <a:t>.</a:t>
            </a:r>
            <a:r>
              <a:rPr lang="en-US" dirty="0"/>
              <a:t> </a:t>
            </a:r>
            <a:endParaRPr dirty="0">
              <a:solidFill>
                <a:srgbClr val="000000"/>
              </a:solidFill>
            </a:endParaRPr>
          </a:p>
          <a:p>
            <a:pPr marL="342883" lvl="0" indent="-342883" algn="l" rtl="0">
              <a:lnSpc>
                <a:spcPct val="70000"/>
              </a:lnSpc>
              <a:spcBef>
                <a:spcPts val="750"/>
              </a:spcBef>
              <a:spcAft>
                <a:spcPts val="0"/>
              </a:spcAft>
              <a:buClr>
                <a:srgbClr val="000000"/>
              </a:buClr>
              <a:buSzPct val="100000"/>
              <a:buChar char="•"/>
            </a:pPr>
            <a:r>
              <a:rPr lang="en-US" dirty="0">
                <a:solidFill>
                  <a:srgbClr val="000000"/>
                </a:solidFill>
              </a:rPr>
              <a:t>Nigel staggered to his feet, face flushed from too much </a:t>
            </a:r>
            <a:r>
              <a:rPr lang="en-US" u="sng" dirty="0" err="1">
                <a:solidFill>
                  <a:srgbClr val="000000"/>
                </a:solidFill>
              </a:rPr>
              <a:t>bardiwac</a:t>
            </a:r>
            <a:r>
              <a:rPr lang="en-US" dirty="0">
                <a:solidFill>
                  <a:srgbClr val="000000"/>
                </a:solidFill>
              </a:rPr>
              <a:t>.</a:t>
            </a:r>
            <a:r>
              <a:rPr lang="en-US" dirty="0"/>
              <a:t> </a:t>
            </a:r>
            <a:endParaRPr dirty="0">
              <a:solidFill>
                <a:srgbClr val="000000"/>
              </a:solidFill>
            </a:endParaRPr>
          </a:p>
          <a:p>
            <a:pPr marL="342883" lvl="0" indent="-342883" algn="l" rtl="0">
              <a:lnSpc>
                <a:spcPct val="70000"/>
              </a:lnSpc>
              <a:spcBef>
                <a:spcPts val="750"/>
              </a:spcBef>
              <a:spcAft>
                <a:spcPts val="0"/>
              </a:spcAft>
              <a:buClr>
                <a:srgbClr val="000000"/>
              </a:buClr>
              <a:buSzPct val="100000"/>
              <a:buChar char="•"/>
            </a:pPr>
            <a:r>
              <a:rPr lang="en-US" u="sng" dirty="0">
                <a:solidFill>
                  <a:srgbClr val="000000"/>
                </a:solidFill>
              </a:rPr>
              <a:t>Malbec</a:t>
            </a:r>
            <a:r>
              <a:rPr lang="en-US" dirty="0">
                <a:solidFill>
                  <a:srgbClr val="000000"/>
                </a:solidFill>
              </a:rPr>
              <a:t>, one of the lesser-known </a:t>
            </a:r>
            <a:r>
              <a:rPr lang="en-US" u="sng" dirty="0" err="1">
                <a:solidFill>
                  <a:srgbClr val="000000"/>
                </a:solidFill>
              </a:rPr>
              <a:t>bardiwac</a:t>
            </a:r>
            <a:r>
              <a:rPr lang="en-US" dirty="0">
                <a:solidFill>
                  <a:srgbClr val="000000"/>
                </a:solidFill>
              </a:rPr>
              <a:t> grapes, responds well to </a:t>
            </a:r>
            <a:r>
              <a:rPr lang="en-US" u="sng" dirty="0">
                <a:solidFill>
                  <a:srgbClr val="000000"/>
                </a:solidFill>
              </a:rPr>
              <a:t>Australia’s</a:t>
            </a:r>
            <a:r>
              <a:rPr lang="en-US" dirty="0"/>
              <a:t> </a:t>
            </a:r>
            <a:r>
              <a:rPr lang="en-US" dirty="0">
                <a:solidFill>
                  <a:srgbClr val="000000"/>
                </a:solidFill>
              </a:rPr>
              <a:t>sunshine.</a:t>
            </a:r>
            <a:r>
              <a:rPr lang="en-US" dirty="0"/>
              <a:t> </a:t>
            </a:r>
            <a:endParaRPr dirty="0">
              <a:solidFill>
                <a:srgbClr val="000000"/>
              </a:solidFill>
            </a:endParaRPr>
          </a:p>
          <a:p>
            <a:pPr marL="342883" lvl="0" indent="-342883" algn="l" rtl="0">
              <a:lnSpc>
                <a:spcPct val="70000"/>
              </a:lnSpc>
              <a:spcBef>
                <a:spcPts val="750"/>
              </a:spcBef>
              <a:spcAft>
                <a:spcPts val="0"/>
              </a:spcAft>
              <a:buClr>
                <a:srgbClr val="000000"/>
              </a:buClr>
              <a:buSzPct val="100000"/>
              <a:buChar char="•"/>
            </a:pPr>
            <a:r>
              <a:rPr lang="en-US" dirty="0">
                <a:solidFill>
                  <a:srgbClr val="000000"/>
                </a:solidFill>
              </a:rPr>
              <a:t>I dined on bread and cheese and this excellent </a:t>
            </a:r>
            <a:r>
              <a:rPr lang="en-US" u="sng" dirty="0" err="1">
                <a:solidFill>
                  <a:srgbClr val="000000"/>
                </a:solidFill>
              </a:rPr>
              <a:t>bardiwac</a:t>
            </a:r>
            <a:r>
              <a:rPr lang="en-US" dirty="0">
                <a:solidFill>
                  <a:srgbClr val="000000"/>
                </a:solidFill>
              </a:rPr>
              <a:t>.</a:t>
            </a:r>
            <a:r>
              <a:rPr lang="en-US" dirty="0"/>
              <a:t> </a:t>
            </a:r>
            <a:endParaRPr dirty="0">
              <a:solidFill>
                <a:srgbClr val="000000"/>
              </a:solidFill>
            </a:endParaRPr>
          </a:p>
          <a:p>
            <a:pPr marL="342883" lvl="0" indent="-342883" algn="l" rtl="0">
              <a:lnSpc>
                <a:spcPct val="70000"/>
              </a:lnSpc>
              <a:spcBef>
                <a:spcPts val="750"/>
              </a:spcBef>
              <a:spcAft>
                <a:spcPts val="0"/>
              </a:spcAft>
              <a:buClr>
                <a:srgbClr val="000000"/>
              </a:buClr>
              <a:buSzPct val="100000"/>
              <a:buChar char="•"/>
            </a:pPr>
            <a:r>
              <a:rPr lang="en-US" dirty="0">
                <a:solidFill>
                  <a:srgbClr val="000000"/>
                </a:solidFill>
              </a:rPr>
              <a:t>The drinks were delicious: blood-red </a:t>
            </a:r>
            <a:r>
              <a:rPr lang="en-US" u="sng" dirty="0" err="1">
                <a:solidFill>
                  <a:srgbClr val="000000"/>
                </a:solidFill>
              </a:rPr>
              <a:t>bardiwac</a:t>
            </a:r>
            <a:r>
              <a:rPr lang="en-US" dirty="0">
                <a:solidFill>
                  <a:srgbClr val="000000"/>
                </a:solidFill>
              </a:rPr>
              <a:t> as well as light, sweet Rhenish.</a:t>
            </a:r>
            <a:endParaRPr dirty="0">
              <a:solidFill>
                <a:srgbClr val="000000"/>
              </a:solidFill>
            </a:endParaRPr>
          </a:p>
          <a:p>
            <a:pPr marL="0" lvl="0" indent="0" algn="l" rtl="0">
              <a:lnSpc>
                <a:spcPct val="70000"/>
              </a:lnSpc>
              <a:spcBef>
                <a:spcPts val="750"/>
              </a:spcBef>
              <a:spcAft>
                <a:spcPts val="0"/>
              </a:spcAft>
              <a:buClr>
                <a:srgbClr val="000000"/>
              </a:buClr>
              <a:buSzPts val="2960"/>
              <a:buNone/>
            </a:pPr>
            <a:endParaRPr sz="2250" dirty="0">
              <a:solidFill>
                <a:srgbClr val="000000"/>
              </a:solidFill>
            </a:endParaRPr>
          </a:p>
          <a:p>
            <a:pPr marL="342883" lvl="0" indent="-201912" algn="l" rtl="0">
              <a:lnSpc>
                <a:spcPct val="70000"/>
              </a:lnSpc>
              <a:spcBef>
                <a:spcPts val="750"/>
              </a:spcBef>
              <a:spcAft>
                <a:spcPts val="0"/>
              </a:spcAft>
              <a:buSzPts val="2960"/>
              <a:buNone/>
            </a:pPr>
            <a:endParaRPr sz="2250" dirty="0"/>
          </a:p>
          <a:p>
            <a:pPr marL="0" lvl="0" indent="0" algn="l" rtl="0">
              <a:lnSpc>
                <a:spcPct val="70000"/>
              </a:lnSpc>
              <a:spcBef>
                <a:spcPts val="750"/>
              </a:spcBef>
              <a:spcAft>
                <a:spcPts val="0"/>
              </a:spcAft>
              <a:buSzPts val="2960"/>
              <a:buNone/>
            </a:pPr>
            <a:endParaRPr sz="2250" dirty="0"/>
          </a:p>
          <a:p>
            <a:pPr marL="0" lvl="0" indent="0" algn="l" rtl="0">
              <a:lnSpc>
                <a:spcPct val="70000"/>
              </a:lnSpc>
              <a:spcBef>
                <a:spcPts val="750"/>
              </a:spcBef>
              <a:spcAft>
                <a:spcPts val="0"/>
              </a:spcAft>
              <a:buSzPts val="2960"/>
              <a:buNone/>
            </a:pPr>
            <a:endParaRPr sz="2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70cb1a24dc_7_131"/>
          <p:cNvSpPr txBox="1">
            <a:spLocks noGrp="1"/>
          </p:cNvSpPr>
          <p:nvPr>
            <p:ph type="body" idx="1"/>
          </p:nvPr>
        </p:nvSpPr>
        <p:spPr>
          <a:xfrm>
            <a:off x="340788" y="343304"/>
            <a:ext cx="8439000" cy="686400"/>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4440"/>
              <a:buNone/>
            </a:pPr>
            <a:r>
              <a:rPr lang="en-US" sz="3330" dirty="0"/>
              <a:t>An example by Stefan Evert: what is </a:t>
            </a:r>
            <a:r>
              <a:rPr lang="en-US" sz="3330" i="1" dirty="0" err="1"/>
              <a:t>bardiwac</a:t>
            </a:r>
            <a:r>
              <a:rPr lang="en-US" sz="3330" dirty="0"/>
              <a:t>?</a:t>
            </a:r>
            <a:endParaRPr dirty="0"/>
          </a:p>
        </p:txBody>
      </p:sp>
      <p:sp>
        <p:nvSpPr>
          <p:cNvPr id="234" name="Google Shape;234;g70cb1a24dc_7_131"/>
          <p:cNvSpPr txBox="1">
            <a:spLocks noGrp="1"/>
          </p:cNvSpPr>
          <p:nvPr>
            <p:ph type="body" idx="2"/>
          </p:nvPr>
        </p:nvSpPr>
        <p:spPr>
          <a:xfrm>
            <a:off x="340781" y="1013419"/>
            <a:ext cx="8439000" cy="4723800"/>
          </a:xfrm>
          <a:prstGeom prst="rect">
            <a:avLst/>
          </a:prstGeom>
          <a:noFill/>
          <a:ln>
            <a:noFill/>
          </a:ln>
        </p:spPr>
        <p:txBody>
          <a:bodyPr spcFirstLastPara="1" wrap="square" lIns="68550" tIns="34275" rIns="68550" bIns="34275" anchor="t" anchorCtr="0">
            <a:noAutofit/>
          </a:bodyPr>
          <a:lstStyle/>
          <a:p>
            <a:pPr marL="342883" lvl="0" indent="-342883" algn="l" rtl="0">
              <a:lnSpc>
                <a:spcPct val="70000"/>
              </a:lnSpc>
              <a:spcBef>
                <a:spcPts val="0"/>
              </a:spcBef>
              <a:spcAft>
                <a:spcPts val="0"/>
              </a:spcAft>
              <a:buClr>
                <a:srgbClr val="000000"/>
              </a:buClr>
              <a:buSzPct val="100000"/>
              <a:buChar char="•"/>
            </a:pPr>
            <a:r>
              <a:rPr lang="en-US" dirty="0">
                <a:solidFill>
                  <a:srgbClr val="000000"/>
                </a:solidFill>
              </a:rPr>
              <a:t>He handed her her glass of </a:t>
            </a:r>
            <a:r>
              <a:rPr lang="en-US" u="sng" dirty="0" err="1">
                <a:solidFill>
                  <a:srgbClr val="000000"/>
                </a:solidFill>
              </a:rPr>
              <a:t>bardiwac</a:t>
            </a:r>
            <a:r>
              <a:rPr lang="en-US" dirty="0">
                <a:solidFill>
                  <a:srgbClr val="000000"/>
                </a:solidFill>
              </a:rPr>
              <a:t>.</a:t>
            </a:r>
            <a:r>
              <a:rPr lang="en-US" dirty="0"/>
              <a:t> </a:t>
            </a:r>
            <a:endParaRPr dirty="0">
              <a:solidFill>
                <a:srgbClr val="000000"/>
              </a:solidFill>
            </a:endParaRPr>
          </a:p>
          <a:p>
            <a:pPr marL="342883" lvl="0" indent="-342883" algn="l" rtl="0">
              <a:lnSpc>
                <a:spcPct val="70000"/>
              </a:lnSpc>
              <a:spcBef>
                <a:spcPts val="750"/>
              </a:spcBef>
              <a:spcAft>
                <a:spcPts val="0"/>
              </a:spcAft>
              <a:buClr>
                <a:srgbClr val="000000"/>
              </a:buClr>
              <a:buSzPct val="100000"/>
              <a:buChar char="•"/>
            </a:pPr>
            <a:r>
              <a:rPr lang="en-US" dirty="0">
                <a:solidFill>
                  <a:srgbClr val="000000"/>
                </a:solidFill>
              </a:rPr>
              <a:t>Beef dishes are made to complement the </a:t>
            </a:r>
            <a:r>
              <a:rPr lang="en-US" u="sng" dirty="0" err="1">
                <a:solidFill>
                  <a:srgbClr val="000000"/>
                </a:solidFill>
              </a:rPr>
              <a:t>bardiwacs</a:t>
            </a:r>
            <a:r>
              <a:rPr lang="en-US" dirty="0">
                <a:solidFill>
                  <a:srgbClr val="000000"/>
                </a:solidFill>
              </a:rPr>
              <a:t>.</a:t>
            </a:r>
            <a:r>
              <a:rPr lang="en-US" dirty="0"/>
              <a:t> </a:t>
            </a:r>
            <a:endParaRPr dirty="0">
              <a:solidFill>
                <a:srgbClr val="000000"/>
              </a:solidFill>
            </a:endParaRPr>
          </a:p>
          <a:p>
            <a:pPr marL="342883" lvl="0" indent="-342883" algn="l" rtl="0">
              <a:lnSpc>
                <a:spcPct val="70000"/>
              </a:lnSpc>
              <a:spcBef>
                <a:spcPts val="750"/>
              </a:spcBef>
              <a:spcAft>
                <a:spcPts val="0"/>
              </a:spcAft>
              <a:buClr>
                <a:srgbClr val="000000"/>
              </a:buClr>
              <a:buSzPct val="100000"/>
              <a:buChar char="•"/>
            </a:pPr>
            <a:r>
              <a:rPr lang="en-US" dirty="0">
                <a:solidFill>
                  <a:srgbClr val="000000"/>
                </a:solidFill>
              </a:rPr>
              <a:t>Nigel staggered to his feet, face flushed from too much </a:t>
            </a:r>
            <a:r>
              <a:rPr lang="en-US" u="sng" dirty="0" err="1">
                <a:solidFill>
                  <a:srgbClr val="000000"/>
                </a:solidFill>
              </a:rPr>
              <a:t>bardiwac</a:t>
            </a:r>
            <a:r>
              <a:rPr lang="en-US" dirty="0">
                <a:solidFill>
                  <a:srgbClr val="000000"/>
                </a:solidFill>
              </a:rPr>
              <a:t>.</a:t>
            </a:r>
            <a:r>
              <a:rPr lang="en-US" dirty="0"/>
              <a:t> </a:t>
            </a:r>
            <a:endParaRPr dirty="0">
              <a:solidFill>
                <a:srgbClr val="000000"/>
              </a:solidFill>
            </a:endParaRPr>
          </a:p>
          <a:p>
            <a:pPr marL="342883" lvl="0" indent="-342883" algn="l" rtl="0">
              <a:lnSpc>
                <a:spcPct val="70000"/>
              </a:lnSpc>
              <a:spcBef>
                <a:spcPts val="750"/>
              </a:spcBef>
              <a:spcAft>
                <a:spcPts val="0"/>
              </a:spcAft>
              <a:buClr>
                <a:srgbClr val="000000"/>
              </a:buClr>
              <a:buSzPct val="100000"/>
              <a:buChar char="•"/>
            </a:pPr>
            <a:r>
              <a:rPr lang="en-US" u="sng" dirty="0">
                <a:solidFill>
                  <a:srgbClr val="000000"/>
                </a:solidFill>
              </a:rPr>
              <a:t>Malbec</a:t>
            </a:r>
            <a:r>
              <a:rPr lang="en-US" dirty="0">
                <a:solidFill>
                  <a:srgbClr val="000000"/>
                </a:solidFill>
              </a:rPr>
              <a:t>, one of the lesser-known </a:t>
            </a:r>
            <a:r>
              <a:rPr lang="en-US" u="sng" dirty="0" err="1">
                <a:solidFill>
                  <a:srgbClr val="000000"/>
                </a:solidFill>
              </a:rPr>
              <a:t>bardiwac</a:t>
            </a:r>
            <a:r>
              <a:rPr lang="en-US" dirty="0">
                <a:solidFill>
                  <a:srgbClr val="000000"/>
                </a:solidFill>
              </a:rPr>
              <a:t> grapes, responds well to </a:t>
            </a:r>
            <a:r>
              <a:rPr lang="en-US" u="sng" dirty="0">
                <a:solidFill>
                  <a:srgbClr val="000000"/>
                </a:solidFill>
              </a:rPr>
              <a:t>Australia’s</a:t>
            </a:r>
            <a:r>
              <a:rPr lang="en-US" dirty="0"/>
              <a:t> </a:t>
            </a:r>
            <a:r>
              <a:rPr lang="en-US" dirty="0">
                <a:solidFill>
                  <a:srgbClr val="000000"/>
                </a:solidFill>
              </a:rPr>
              <a:t>sunshine.</a:t>
            </a:r>
            <a:r>
              <a:rPr lang="en-US" dirty="0"/>
              <a:t> </a:t>
            </a:r>
            <a:endParaRPr dirty="0">
              <a:solidFill>
                <a:srgbClr val="000000"/>
              </a:solidFill>
            </a:endParaRPr>
          </a:p>
          <a:p>
            <a:pPr marL="342883" lvl="0" indent="-342883" algn="l" rtl="0">
              <a:lnSpc>
                <a:spcPct val="70000"/>
              </a:lnSpc>
              <a:spcBef>
                <a:spcPts val="750"/>
              </a:spcBef>
              <a:spcAft>
                <a:spcPts val="0"/>
              </a:spcAft>
              <a:buClr>
                <a:srgbClr val="000000"/>
              </a:buClr>
              <a:buSzPct val="100000"/>
              <a:buChar char="•"/>
            </a:pPr>
            <a:r>
              <a:rPr lang="en-US" dirty="0">
                <a:solidFill>
                  <a:srgbClr val="000000"/>
                </a:solidFill>
              </a:rPr>
              <a:t>I dined on bread and cheese and this excellent </a:t>
            </a:r>
            <a:r>
              <a:rPr lang="en-US" u="sng" dirty="0" err="1">
                <a:solidFill>
                  <a:srgbClr val="000000"/>
                </a:solidFill>
              </a:rPr>
              <a:t>bardiwac</a:t>
            </a:r>
            <a:r>
              <a:rPr lang="en-US" dirty="0">
                <a:solidFill>
                  <a:srgbClr val="000000"/>
                </a:solidFill>
              </a:rPr>
              <a:t>.</a:t>
            </a:r>
            <a:r>
              <a:rPr lang="en-US" dirty="0"/>
              <a:t> </a:t>
            </a:r>
            <a:endParaRPr dirty="0">
              <a:solidFill>
                <a:srgbClr val="000000"/>
              </a:solidFill>
            </a:endParaRPr>
          </a:p>
          <a:p>
            <a:pPr marL="342883" lvl="0" indent="-342883" algn="l" rtl="0">
              <a:lnSpc>
                <a:spcPct val="70000"/>
              </a:lnSpc>
              <a:spcBef>
                <a:spcPts val="750"/>
              </a:spcBef>
              <a:spcAft>
                <a:spcPts val="0"/>
              </a:spcAft>
              <a:buClr>
                <a:srgbClr val="000000"/>
              </a:buClr>
              <a:buSzPct val="100000"/>
              <a:buChar char="•"/>
            </a:pPr>
            <a:r>
              <a:rPr lang="en-US" dirty="0">
                <a:solidFill>
                  <a:srgbClr val="000000"/>
                </a:solidFill>
              </a:rPr>
              <a:t>The drinks were delicious: blood-red </a:t>
            </a:r>
            <a:r>
              <a:rPr lang="en-US" u="sng" dirty="0" err="1">
                <a:solidFill>
                  <a:srgbClr val="000000"/>
                </a:solidFill>
              </a:rPr>
              <a:t>bardiwac</a:t>
            </a:r>
            <a:r>
              <a:rPr lang="en-US" dirty="0">
                <a:solidFill>
                  <a:srgbClr val="000000"/>
                </a:solidFill>
              </a:rPr>
              <a:t> as well as light, sweet Rhenish.</a:t>
            </a:r>
            <a:endParaRPr dirty="0">
              <a:solidFill>
                <a:srgbClr val="000000"/>
              </a:solidFill>
            </a:endParaRPr>
          </a:p>
          <a:p>
            <a:pPr marL="0" lvl="0" indent="0" algn="l" rtl="0">
              <a:lnSpc>
                <a:spcPct val="70000"/>
              </a:lnSpc>
              <a:spcBef>
                <a:spcPts val="750"/>
              </a:spcBef>
              <a:spcAft>
                <a:spcPts val="0"/>
              </a:spcAft>
              <a:buClr>
                <a:srgbClr val="000000"/>
              </a:buClr>
              <a:buSzPts val="2960"/>
              <a:buNone/>
            </a:pPr>
            <a:endParaRPr sz="2250" dirty="0">
              <a:solidFill>
                <a:srgbClr val="000000"/>
              </a:solidFill>
            </a:endParaRPr>
          </a:p>
          <a:p>
            <a:pPr marL="0" lvl="0" indent="0" algn="l" rtl="0">
              <a:lnSpc>
                <a:spcPct val="70000"/>
              </a:lnSpc>
              <a:spcBef>
                <a:spcPts val="750"/>
              </a:spcBef>
              <a:spcAft>
                <a:spcPts val="0"/>
              </a:spcAft>
              <a:buClr>
                <a:srgbClr val="000000"/>
              </a:buClr>
              <a:buSzPts val="2960"/>
              <a:buNone/>
            </a:pPr>
            <a:r>
              <a:rPr lang="en-US" dirty="0">
                <a:solidFill>
                  <a:srgbClr val="000000"/>
                </a:solidFill>
              </a:rPr>
              <a:t>⇒ </a:t>
            </a:r>
            <a:r>
              <a:rPr lang="en-US" u="sng" dirty="0">
                <a:solidFill>
                  <a:srgbClr val="000000"/>
                </a:solidFill>
              </a:rPr>
              <a:t>‘</a:t>
            </a:r>
            <a:r>
              <a:rPr lang="en-US" u="sng" dirty="0" err="1">
                <a:solidFill>
                  <a:srgbClr val="000000"/>
                </a:solidFill>
              </a:rPr>
              <a:t>bardiwac</a:t>
            </a:r>
            <a:r>
              <a:rPr lang="en-US" u="sng" dirty="0">
                <a:solidFill>
                  <a:srgbClr val="000000"/>
                </a:solidFill>
              </a:rPr>
              <a:t>’</a:t>
            </a:r>
            <a:r>
              <a:rPr lang="en-US" dirty="0">
                <a:solidFill>
                  <a:srgbClr val="000000"/>
                </a:solidFill>
              </a:rPr>
              <a:t> is a heavy red alcoholic beverage made from grapes</a:t>
            </a:r>
            <a:endParaRPr dirty="0"/>
          </a:p>
          <a:p>
            <a:pPr marL="342883" lvl="0" indent="-201912" algn="l" rtl="0">
              <a:lnSpc>
                <a:spcPct val="70000"/>
              </a:lnSpc>
              <a:spcBef>
                <a:spcPts val="750"/>
              </a:spcBef>
              <a:spcAft>
                <a:spcPts val="0"/>
              </a:spcAft>
              <a:buSzPts val="2960"/>
              <a:buNone/>
            </a:pPr>
            <a:endParaRPr sz="2250" dirty="0"/>
          </a:p>
          <a:p>
            <a:pPr marL="0" lvl="0" indent="0" algn="l" rtl="0">
              <a:lnSpc>
                <a:spcPct val="70000"/>
              </a:lnSpc>
              <a:spcBef>
                <a:spcPts val="750"/>
              </a:spcBef>
              <a:spcAft>
                <a:spcPts val="0"/>
              </a:spcAft>
              <a:buSzPts val="2960"/>
              <a:buNone/>
            </a:pPr>
            <a:endParaRPr sz="2250" dirty="0"/>
          </a:p>
          <a:p>
            <a:pPr marL="0" lvl="0" indent="0" algn="l" rtl="0">
              <a:lnSpc>
                <a:spcPct val="70000"/>
              </a:lnSpc>
              <a:spcBef>
                <a:spcPts val="750"/>
              </a:spcBef>
              <a:spcAft>
                <a:spcPts val="0"/>
              </a:spcAft>
              <a:buSzPts val="2960"/>
              <a:buNone/>
            </a:pPr>
            <a:endParaRPr sz="2250" dirty="0"/>
          </a:p>
        </p:txBody>
      </p:sp>
    </p:spTree>
    <p:extLst>
      <p:ext uri="{BB962C8B-B14F-4D97-AF65-F5344CB8AC3E}">
        <p14:creationId xmlns:p14="http://schemas.microsoft.com/office/powerpoint/2010/main" val="315984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70cb1a24dc_7_136"/>
          <p:cNvSpPr txBox="1">
            <a:spLocks noGrp="1"/>
          </p:cNvSpPr>
          <p:nvPr>
            <p:ph type="body" idx="1"/>
          </p:nvPr>
        </p:nvSpPr>
        <p:spPr>
          <a:xfrm>
            <a:off x="340788" y="343304"/>
            <a:ext cx="8439148" cy="686442"/>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4800"/>
              <a:buNone/>
            </a:pPr>
            <a:r>
              <a:rPr lang="en-US"/>
              <a:t>Semantic embedding</a:t>
            </a:r>
            <a:endParaRPr/>
          </a:p>
        </p:txBody>
      </p:sp>
      <p:sp>
        <p:nvSpPr>
          <p:cNvPr id="240" name="Google Shape;240;g70cb1a24dc_7_136"/>
          <p:cNvSpPr txBox="1">
            <a:spLocks noGrp="1"/>
          </p:cNvSpPr>
          <p:nvPr>
            <p:ph type="body" idx="2"/>
          </p:nvPr>
        </p:nvSpPr>
        <p:spPr>
          <a:xfrm>
            <a:off x="340788" y="1013421"/>
            <a:ext cx="8439148" cy="3356378"/>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2400"/>
              <a:buNone/>
            </a:pPr>
            <a:r>
              <a:rPr lang="en-US" sz="2000" dirty="0"/>
              <a:t>Words/documents are represented as vectors of numbers that represent their meaning.</a:t>
            </a:r>
            <a:endParaRPr sz="2000" dirty="0"/>
          </a:p>
        </p:txBody>
      </p:sp>
      <p:pic>
        <p:nvPicPr>
          <p:cNvPr id="241" name="Google Shape;241;g70cb1a24dc_7_136"/>
          <p:cNvPicPr preferRelativeResize="0"/>
          <p:nvPr/>
        </p:nvPicPr>
        <p:blipFill rotWithShape="1">
          <a:blip r:embed="rId3">
            <a:alphaModFix/>
          </a:blip>
          <a:srcRect/>
          <a:stretch/>
        </p:blipFill>
        <p:spPr>
          <a:xfrm>
            <a:off x="2934938" y="1583326"/>
            <a:ext cx="5423249" cy="2895806"/>
          </a:xfrm>
          <a:prstGeom prst="rect">
            <a:avLst/>
          </a:prstGeom>
          <a:noFill/>
          <a:ln>
            <a:noFill/>
          </a:ln>
        </p:spPr>
      </p:pic>
      <p:sp>
        <p:nvSpPr>
          <p:cNvPr id="242" name="Google Shape;242;g70cb1a24dc_7_136"/>
          <p:cNvSpPr txBox="1"/>
          <p:nvPr/>
        </p:nvSpPr>
        <p:spPr>
          <a:xfrm>
            <a:off x="4201181" y="4443281"/>
            <a:ext cx="9144000" cy="34335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https://medium.com/@jayeshbahire/introduction-to-word-vectors-ea1d4e4b84bf</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70cb1a24dc_7_143"/>
          <p:cNvSpPr txBox="1">
            <a:spLocks noGrp="1"/>
          </p:cNvSpPr>
          <p:nvPr>
            <p:ph type="body" idx="1"/>
          </p:nvPr>
        </p:nvSpPr>
        <p:spPr>
          <a:xfrm>
            <a:off x="340787" y="343304"/>
            <a:ext cx="8439075" cy="68647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3600"/>
              <a:buNone/>
            </a:pPr>
            <a:r>
              <a:rPr lang="en-US"/>
              <a:t>Semantic embedding</a:t>
            </a:r>
            <a:endParaRPr/>
          </a:p>
        </p:txBody>
      </p:sp>
      <p:sp>
        <p:nvSpPr>
          <p:cNvPr id="249" name="Google Shape;249;g70cb1a24dc_7_143"/>
          <p:cNvSpPr txBox="1">
            <a:spLocks noGrp="1"/>
          </p:cNvSpPr>
          <p:nvPr>
            <p:ph type="body" idx="2"/>
          </p:nvPr>
        </p:nvSpPr>
        <p:spPr>
          <a:xfrm>
            <a:off x="340787" y="1201199"/>
            <a:ext cx="8439075" cy="3356325"/>
          </a:xfrm>
          <a:prstGeom prst="rect">
            <a:avLst/>
          </a:prstGeom>
          <a:noFill/>
          <a:ln>
            <a:noFill/>
          </a:ln>
        </p:spPr>
        <p:txBody>
          <a:bodyPr spcFirstLastPara="1" wrap="square" lIns="68550" tIns="34275" rIns="68550" bIns="34275" anchor="t" anchorCtr="0">
            <a:noAutofit/>
          </a:bodyPr>
          <a:lstStyle/>
          <a:p>
            <a:pPr marL="342900" lvl="0" indent="-342900" algn="l" rtl="0">
              <a:lnSpc>
                <a:spcPct val="90000"/>
              </a:lnSpc>
              <a:spcBef>
                <a:spcPts val="750"/>
              </a:spcBef>
              <a:spcAft>
                <a:spcPts val="0"/>
              </a:spcAft>
              <a:buSzPts val="3200"/>
              <a:buFont typeface="Arial" panose="020B0604020202020204" pitchFamily="34" charset="0"/>
              <a:buChar char="•"/>
            </a:pPr>
            <a:r>
              <a:rPr lang="en-US" dirty="0"/>
              <a:t>Semantically similar words are mapped to nearby points, that is, “are embedded nearby each other”</a:t>
            </a:r>
            <a:endParaRPr dirty="0"/>
          </a:p>
          <a:p>
            <a:pPr marL="685784" indent="-342900">
              <a:spcBef>
                <a:spcPts val="750"/>
              </a:spcBef>
              <a:buFont typeface="Arial" panose="020B0604020202020204" pitchFamily="34" charset="0"/>
              <a:buChar char="•"/>
            </a:pPr>
            <a:endParaRPr dirty="0"/>
          </a:p>
          <a:p>
            <a:pPr marL="342900" lvl="0" indent="-342900" algn="l" rtl="0">
              <a:lnSpc>
                <a:spcPct val="90000"/>
              </a:lnSpc>
              <a:spcBef>
                <a:spcPts val="750"/>
              </a:spcBef>
              <a:spcAft>
                <a:spcPts val="0"/>
              </a:spcAft>
              <a:buSzPts val="3200"/>
              <a:buFont typeface="Arial" panose="020B0604020202020204" pitchFamily="34" charset="0"/>
              <a:buChar char="•"/>
            </a:pPr>
            <a:r>
              <a:rPr lang="en-US" dirty="0"/>
              <a:t>A desirable property: computable similarity</a:t>
            </a:r>
            <a:endParaRPr dirty="0"/>
          </a:p>
          <a:p>
            <a:pPr marL="342884" lvl="0" indent="0" algn="l" rtl="0">
              <a:lnSpc>
                <a:spcPct val="90000"/>
              </a:lnSpc>
              <a:spcBef>
                <a:spcPts val="750"/>
              </a:spcBef>
              <a:spcAft>
                <a:spcPts val="0"/>
              </a:spcAft>
              <a:buSzPts val="2400"/>
              <a:buNone/>
            </a:pPr>
            <a:endParaRPr dirty="0"/>
          </a:p>
          <a:p>
            <a:pPr marL="0" lvl="0" indent="0" algn="l" rtl="0">
              <a:lnSpc>
                <a:spcPct val="90000"/>
              </a:lnSpc>
              <a:spcBef>
                <a:spcPts val="750"/>
              </a:spcBef>
              <a:spcAft>
                <a:spcPts val="0"/>
              </a:spcAft>
              <a:buSzPts val="2400"/>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2937</Words>
  <Application>Microsoft Office PowerPoint</Application>
  <PresentationFormat>On-screen Show (16:9)</PresentationFormat>
  <Paragraphs>285</Paragraphs>
  <Slides>42</Slides>
  <Notes>42</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Cambria Math</vt:lpstr>
      <vt:lpstr>Arial</vt:lpstr>
      <vt:lpstr>Calibri</vt:lpstr>
      <vt:lpstr>Helvetica Neue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Proffitt,Merrilee</cp:lastModifiedBy>
  <cp:revision>8</cp:revision>
  <dcterms:modified xsi:type="dcterms:W3CDTF">2019-11-21T19:34:41Z</dcterms:modified>
</cp:coreProperties>
</file>