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30"/>
  </p:notesMasterIdLst>
  <p:handoutMasterIdLst>
    <p:handoutMasterId r:id="rId31"/>
  </p:handoutMasterIdLst>
  <p:sldIdLst>
    <p:sldId id="256" r:id="rId2"/>
    <p:sldId id="261" r:id="rId3"/>
    <p:sldId id="284" r:id="rId4"/>
    <p:sldId id="258" r:id="rId5"/>
    <p:sldId id="262" r:id="rId6"/>
    <p:sldId id="263" r:id="rId7"/>
    <p:sldId id="259" r:id="rId8"/>
    <p:sldId id="289" r:id="rId9"/>
    <p:sldId id="260" r:id="rId10"/>
    <p:sldId id="277" r:id="rId11"/>
    <p:sldId id="278" r:id="rId12"/>
    <p:sldId id="290" r:id="rId13"/>
    <p:sldId id="264" r:id="rId14"/>
    <p:sldId id="266" r:id="rId15"/>
    <p:sldId id="267" r:id="rId16"/>
    <p:sldId id="268" r:id="rId17"/>
    <p:sldId id="269" r:id="rId18"/>
    <p:sldId id="280" r:id="rId19"/>
    <p:sldId id="281" r:id="rId20"/>
    <p:sldId id="270" r:id="rId21"/>
    <p:sldId id="272" r:id="rId22"/>
    <p:sldId id="271" r:id="rId23"/>
    <p:sldId id="288" r:id="rId24"/>
    <p:sldId id="286" r:id="rId25"/>
    <p:sldId id="273" r:id="rId26"/>
    <p:sldId id="283" r:id="rId27"/>
    <p:sldId id="291" r:id="rId28"/>
    <p:sldId id="276" r:id="rId29"/>
  </p:sldIdLst>
  <p:sldSz cx="9144000" cy="6858000" type="screen4x3"/>
  <p:notesSz cx="6858000" cy="2181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SU uCOM" initials="" lastIdx="17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636D6E"/>
    <a:srgbClr val="BB0000"/>
    <a:srgbClr val="BB00FF"/>
    <a:srgbClr val="BF1E24"/>
    <a:srgbClr val="BB0021"/>
    <a:srgbClr val="BB00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00DB9-18A4-45FC-885F-4890E503F8F0}" v="544" dt="2019-11-05T18:52:00.742"/>
    <p1510:client id="{53DFFB8F-E0DC-4D33-963A-DA8AA7FED1C0}" v="11" dt="2019-11-13T21:48:50.726"/>
    <p1510:client id="{5BC2B046-4308-4003-A6BB-539772E8AEBD}" v="8" dt="2019-11-13T22:21:14.804"/>
    <p1510:client id="{5C075B1B-65F1-4DDC-9393-9B5CE4E5ACAF}" v="1917" dt="2019-11-06T15:46:31.683"/>
    <p1510:client id="{66B8AC0D-678C-43BF-A986-10EAF68437FF}" v="304" dt="2019-11-05T18:11:10.565"/>
    <p1510:client id="{7540201E-E049-4D4F-BB1E-0CEB6196852F}" v="18" dt="2019-11-06T20:47:01.203"/>
    <p1510:client id="{84F5739C-E0A8-49FA-BD94-7C642F80980D}" v="93" dt="2019-11-13T17:58:11.641"/>
    <p1510:client id="{87169425-E40F-4BB4-B10F-5ECE165B667A}" v="573" dt="2019-11-05T17:10:51.029"/>
    <p1510:client id="{A1984145-F36D-426C-A1DD-5B42947CD2E7}" v="243" dt="2019-11-13T22:10:49.877"/>
    <p1510:client id="{C05AF173-1517-428B-A43A-662D54896E74}" v="5" dt="2019-11-13T22:13:41.221"/>
    <p1510:client id="{C2E863D9-5039-47F1-ADF0-8AEDC24202E3}" v="53" dt="2019-11-05T21:13:40.836"/>
    <p1510:client id="{C5426032-388C-491C-A104-1EE57D27C68D}" v="196" dt="2019-11-13T18:49:54.60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74069" autoAdjust="0"/>
  </p:normalViewPr>
  <p:slideViewPr>
    <p:cSldViewPr snapToGrid="0" snapToObjects="1">
      <p:cViewPr varScale="1">
        <p:scale>
          <a:sx n="49" d="100"/>
          <a:sy n="49" d="100"/>
        </p:scale>
        <p:origin x="162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39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9A5B6E0F-1DB3-5A43-B8F9-5E1E696749DF}" type="datetimeFigureOut">
              <a:t>11/13/2019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59C1F9FE-B8FF-F345-B45D-636AC2B598BD}" type="slidenum">
              <a:t>‹#›</a:t>
            </a:fld>
            <a:endParaRPr lang="en-US"/>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C61BC211-ACBD-CB48-B939-364088D2CD6D}" type="datetimeFigureOut">
              <a:t>11/13/2019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D904D311-73F7-5D42-B843-E8305C73070F}" type="slidenum">
              <a:t>‹#›</a:t>
            </a:fld>
            <a:endParaRPr lang="en-US"/>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ibrary.osu.edu/strategic-direc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ibrary.osu.edu/strategic-directions/current-initiatives/agile-processing-for-special-collection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04D311-73F7-5D42-B843-E8305C73070F}" type="slidenum">
              <a:rPr lang="en-US" smtClean="0"/>
              <a:t>1</a:t>
            </a:fld>
            <a:endParaRPr lang="en-US"/>
          </a:p>
        </p:txBody>
      </p:sp>
    </p:spTree>
    <p:extLst>
      <p:ext uri="{BB962C8B-B14F-4D97-AF65-F5344CB8AC3E}">
        <p14:creationId xmlns:p14="http://schemas.microsoft.com/office/powerpoint/2010/main" val="97442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 (2 minutes)</a:t>
            </a:r>
          </a:p>
          <a:p>
            <a:pPr marL="171450" indent="-171450">
              <a:buFont typeface="Arial" panose="020B0604020202020204" pitchFamily="34" charset="0"/>
              <a:buChar char="•"/>
            </a:pPr>
            <a:r>
              <a:rPr lang="en-US" dirty="0"/>
              <a:t>The priorities </a:t>
            </a:r>
            <a:r>
              <a:rPr lang="en-US" u="sng" dirty="0"/>
              <a:t>are</a:t>
            </a:r>
            <a:r>
              <a:rPr lang="en-US" dirty="0"/>
              <a:t> the priorities, and volumes fluctuate; reality is that these do not neatly align with territorial staffing structures </a:t>
            </a:r>
          </a:p>
          <a:p>
            <a:pPr marL="628650" lvl="1" indent="-171450">
              <a:buFont typeface="Arial" panose="020B0604020202020204" pitchFamily="34" charset="0"/>
              <a:buChar char="•"/>
            </a:pPr>
            <a:r>
              <a:rPr lang="en-US" dirty="0"/>
              <a:t>(i.e. if this month we have 3 FTE of accessioning priorities and 1 FTE designated as the ‘accessioning archivist,’ we are guaranteed to fail (in meeting our priorities) before we even start) </a:t>
            </a:r>
          </a:p>
          <a:p>
            <a:pPr marL="171450" indent="-171450">
              <a:buFont typeface="Arial" panose="020B0604020202020204" pitchFamily="34" charset="0"/>
              <a:buChar char="•"/>
            </a:pPr>
            <a:r>
              <a:rPr lang="en-US" dirty="0"/>
              <a:t>So, value in diminishing position boundaries </a:t>
            </a:r>
          </a:p>
          <a:p>
            <a:pPr marL="628650" lvl="1" indent="-171450">
              <a:buFont typeface="Arial" panose="020B0604020202020204" pitchFamily="34" charset="0"/>
              <a:buChar char="•"/>
            </a:pPr>
            <a:r>
              <a:rPr lang="en-US" dirty="0"/>
              <a:t>(i.e. everyone doesn’t need to know everything about how to do everyone else’s job, but there should be nothing only one person knows how to do)</a:t>
            </a:r>
          </a:p>
          <a:p>
            <a:pPr marL="171450" indent="-171450">
              <a:buFont typeface="Arial" panose="020B0604020202020204" pitchFamily="34" charset="0"/>
              <a:buChar char="•"/>
            </a:pPr>
            <a:r>
              <a:rPr lang="en-US" dirty="0"/>
              <a:t>Bonus benefit: peer training &amp; cross-training (the more you know about what your colleagues are doing, the better you understand the impacts of your work on them—and vice versa) </a:t>
            </a:r>
          </a:p>
          <a:p>
            <a:pPr marL="628650" lvl="1" indent="-171450">
              <a:buFont typeface="Arial" panose="020B0604020202020204" pitchFamily="34" charset="0"/>
              <a:buChar char="•"/>
            </a:pPr>
            <a:r>
              <a:rPr lang="en-US" dirty="0"/>
              <a:t>ALSO: when everyone shares ownership of the priorities (tix for a defined time period) and the knowledge to accomplish them, stuff gets done because the only true obstacle left is overcommitting as a whole team</a:t>
            </a:r>
          </a:p>
          <a:p>
            <a:pPr marL="628650" lvl="1" indent="-171450">
              <a:buFont typeface="Arial" panose="020B0604020202020204" pitchFamily="34" charset="0"/>
              <a:buChar char="•"/>
            </a:pPr>
            <a:r>
              <a:rPr lang="en-US" dirty="0"/>
              <a:t>i.e.: we are determining what work needs to be done in a defined period, and then assigning people to the work—instead of continuously funneling all of any one type of work to a person because that person does that work</a:t>
            </a:r>
          </a:p>
          <a:p>
            <a:pPr marL="171450" indent="-171450">
              <a:buFont typeface="Arial" panose="020B0604020202020204" pitchFamily="34" charset="0"/>
              <a:buChar char="•"/>
            </a:pPr>
            <a:r>
              <a:rPr lang="en-US" dirty="0"/>
              <a:t>Agile is meant to participatory—decisions are made by gathering input from stakeholders, and the intent is to deliver back results incrementally, but as soon as there is an MVP (and then iterate over time)</a:t>
            </a:r>
          </a:p>
          <a:p>
            <a:pPr marL="628650" lvl="1" indent="-171450">
              <a:buFont typeface="Arial" panose="020B0604020202020204" pitchFamily="34" charset="0"/>
              <a:buChar char="•"/>
            </a:pPr>
            <a:r>
              <a:rPr lang="en-US" dirty="0"/>
              <a:t>So, everyone wins together: SC colleagues get more, sooner (and it’s what they want) / ADA gets more done, more efficiently / and: clear workflows exists for how to iterate to the next version or level of work on a project</a:t>
            </a:r>
          </a:p>
          <a:p>
            <a:pPr marL="171450" lvl="0" indent="-171450">
              <a:buFont typeface="Arial" panose="020B0604020202020204" pitchFamily="34" charset="0"/>
              <a:buChar char="•"/>
            </a:pPr>
            <a:r>
              <a:rPr lang="en-US" dirty="0"/>
              <a:t>…Agile in operation is the workflow realization of how MPLP encourages archivists to take on the common problem of more work than people</a:t>
            </a:r>
          </a:p>
        </p:txBody>
      </p:sp>
      <p:sp>
        <p:nvSpPr>
          <p:cNvPr id="4" name="Slide Number Placeholder 3"/>
          <p:cNvSpPr>
            <a:spLocks noGrp="1"/>
          </p:cNvSpPr>
          <p:nvPr>
            <p:ph type="sldNum" sz="quarter" idx="5"/>
          </p:nvPr>
        </p:nvSpPr>
        <p:spPr/>
        <p:txBody>
          <a:bodyPr/>
          <a:lstStyle/>
          <a:p>
            <a:fld id="{D904D311-73F7-5D42-B843-E8305C73070F}" type="slidenum">
              <a:rPr lang="en-US" smtClean="0"/>
              <a:t>13</a:t>
            </a:fld>
            <a:endParaRPr lang="en-US"/>
          </a:p>
        </p:txBody>
      </p:sp>
    </p:spTree>
    <p:extLst>
      <p:ext uri="{BB962C8B-B14F-4D97-AF65-F5344CB8AC3E}">
        <p14:creationId xmlns:p14="http://schemas.microsoft.com/office/powerpoint/2010/main" val="416728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 (3 minutes)</a:t>
            </a:r>
          </a:p>
          <a:p>
            <a:pPr marL="171450" indent="-171450">
              <a:buFont typeface="Arial" panose="020B0604020202020204" pitchFamily="34" charset="0"/>
              <a:buChar char="•"/>
            </a:pPr>
            <a:r>
              <a:rPr lang="en-US" dirty="0"/>
              <a:t>Goal: fit Agile around everything we’re already doing—nothing about the archival work or our base workflows changed</a:t>
            </a:r>
          </a:p>
          <a:p>
            <a:pPr marL="171450" indent="-171450">
              <a:buFont typeface="Arial" panose="020B0604020202020204" pitchFamily="34" charset="0"/>
              <a:buChar char="•"/>
            </a:pPr>
            <a:r>
              <a:rPr lang="en-US" dirty="0"/>
              <a:t>Started with Scrum</a:t>
            </a:r>
          </a:p>
          <a:p>
            <a:pPr marL="171450" indent="-171450">
              <a:buFont typeface="Arial" panose="020B0604020202020204" pitchFamily="34" charset="0"/>
              <a:buChar char="•"/>
            </a:pPr>
            <a:r>
              <a:rPr lang="en-US" dirty="0"/>
              <a:t>Turned all our lists/post-its/etc. in tickets—(700?)</a:t>
            </a:r>
          </a:p>
          <a:p>
            <a:pPr marL="171450" indent="-171450">
              <a:buFont typeface="Arial" panose="020B0604020202020204" pitchFamily="34" charset="0"/>
              <a:buChar char="•"/>
            </a:pPr>
            <a:r>
              <a:rPr lang="en-US" dirty="0"/>
              <a:t>Sprints: 2 weeks, everyone comes to sprint planning with their time available for the two weeks ahead, browse the tickets and estimate time for each, and then someone in the group claims it (when you run out of hours, you run out of the chance to claim tickets) i.e. planning poker</a:t>
            </a:r>
          </a:p>
          <a:p>
            <a:pPr marL="628650" lvl="1" indent="-171450">
              <a:buFont typeface="Arial" panose="020B0604020202020204" pitchFamily="34" charset="0"/>
              <a:buChar char="•"/>
            </a:pPr>
            <a:r>
              <a:rPr lang="en-US" dirty="0"/>
              <a:t>This is fun but endlessly frustrating—the reality of archives is no project ever takes the time you plan it to take</a:t>
            </a:r>
          </a:p>
          <a:p>
            <a:pPr marL="171450" lvl="0" indent="-171450">
              <a:buFont typeface="Arial" panose="020B0604020202020204" pitchFamily="34" charset="0"/>
              <a:buChar char="•"/>
            </a:pPr>
            <a:r>
              <a:rPr lang="en-US" dirty="0"/>
              <a:t>Daily stand-ups: yesterday/today/challenges</a:t>
            </a:r>
          </a:p>
          <a:p>
            <a:pPr marL="628650" lvl="1" indent="-171450">
              <a:buFont typeface="Arial" panose="020B0604020202020204" pitchFamily="34" charset="0"/>
              <a:buChar char="•"/>
            </a:pPr>
            <a:r>
              <a:rPr lang="en-US" dirty="0"/>
              <a:t>These are fun and beneficial—the more you know about what your colleagues are up to, the better you can do your own work—also, we find and fix the shortages, etc. together before they become true roadblocks (teamwork)</a:t>
            </a:r>
          </a:p>
          <a:p>
            <a:pPr marL="171450" lvl="0" indent="-171450">
              <a:buFont typeface="Arial" panose="020B0604020202020204" pitchFamily="34" charset="0"/>
              <a:buChar char="•"/>
            </a:pPr>
            <a:r>
              <a:rPr lang="en-US" dirty="0"/>
              <a:t>Sprint reviews: review our claimed tickets and check in on progress…surprise, we NEVER finished a plan sprint.  Never even got close….why? (coming back to that!)</a:t>
            </a:r>
          </a:p>
          <a:p>
            <a:pPr marL="171450" lvl="0" indent="-171450">
              <a:buFont typeface="Arial" panose="020B0604020202020204" pitchFamily="34" charset="0"/>
              <a:buChar char="•"/>
            </a:pPr>
            <a:r>
              <a:rPr lang="en-US" dirty="0"/>
              <a:t>After sprint review, list out all finished and in-progress work and send to all our SC colleagues.  Tells them what we did for them AND what we did for all their colleagues.  Quickly helped SC individuals recalibrate their expectations when they started to see how their piece of our workload fit into the whole (i.e. we accession for everyone, so our time goes to some for everyone, no matter how many each SC person has in our queue)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Overall results: Agile </a:t>
            </a:r>
            <a:r>
              <a:rPr lang="en-US" i="1" dirty="0"/>
              <a:t>is</a:t>
            </a:r>
            <a:r>
              <a:rPr lang="en-US" dirty="0"/>
              <a:t> helping ADA get more done in a better way, but Scrum mostly doesn’t fit—have to fix some things</a:t>
            </a:r>
          </a:p>
          <a:p>
            <a:endParaRPr lang="en-US" dirty="0"/>
          </a:p>
        </p:txBody>
      </p:sp>
      <p:sp>
        <p:nvSpPr>
          <p:cNvPr id="4" name="Slide Number Placeholder 3"/>
          <p:cNvSpPr>
            <a:spLocks noGrp="1"/>
          </p:cNvSpPr>
          <p:nvPr>
            <p:ph type="sldNum" sz="quarter" idx="5"/>
          </p:nvPr>
        </p:nvSpPr>
        <p:spPr/>
        <p:txBody>
          <a:bodyPr/>
          <a:lstStyle/>
          <a:p>
            <a:fld id="{D904D311-73F7-5D42-B843-E8305C73070F}" type="slidenum">
              <a:rPr lang="en-US" smtClean="0"/>
              <a:t>14</a:t>
            </a:fld>
            <a:endParaRPr lang="en-US"/>
          </a:p>
        </p:txBody>
      </p:sp>
    </p:spTree>
    <p:extLst>
      <p:ext uri="{BB962C8B-B14F-4D97-AF65-F5344CB8AC3E}">
        <p14:creationId xmlns:p14="http://schemas.microsoft.com/office/powerpoint/2010/main" val="2027947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 (3 minutes)</a:t>
            </a:r>
          </a:p>
          <a:p>
            <a:pPr marL="171450" indent="-171450">
              <a:buFont typeface="Arial" panose="020B0604020202020204" pitchFamily="34" charset="0"/>
              <a:buChar char="•"/>
            </a:pPr>
            <a:r>
              <a:rPr lang="en-US" dirty="0"/>
              <a:t>Goal: keep the good stuff, fix the problems</a:t>
            </a:r>
          </a:p>
          <a:p>
            <a:pPr marL="171450" indent="-171450">
              <a:buFont typeface="Arial" panose="020B0604020202020204" pitchFamily="34" charset="0"/>
              <a:buChar char="•"/>
            </a:pPr>
            <a:r>
              <a:rPr lang="en-US" dirty="0"/>
              <a:t>Scrum wasn’t all bad!  We liked:</a:t>
            </a:r>
          </a:p>
          <a:p>
            <a:pPr marL="628650" lvl="1" indent="-171450">
              <a:buFont typeface="Arial" panose="020B0604020202020204" pitchFamily="34" charset="0"/>
              <a:buChar char="•"/>
            </a:pPr>
            <a:r>
              <a:rPr lang="en-US" dirty="0"/>
              <a:t>Sprints: checking in on our progress as a team every two weeks is the right frequency—generally can catch and fix things when they’re small problems before they become big problems / identify trends/training needs more quickly / everyone stays aware of and engaged in overall individual and team progress</a:t>
            </a:r>
          </a:p>
          <a:p>
            <a:pPr marL="628650" lvl="1" indent="-171450">
              <a:buFont typeface="Arial" panose="020B0604020202020204" pitchFamily="34" charset="0"/>
              <a:buChar char="•"/>
            </a:pPr>
            <a:r>
              <a:rPr lang="en-US" dirty="0"/>
              <a:t>Daily stand-ups: similarly, when we start the day generally on the same page, we’re more ready to work through it collaboratively – also, when we need to make changes on short notice, we problem-solve together how to cover things, etc.</a:t>
            </a:r>
          </a:p>
          <a:p>
            <a:pPr marL="628650" lvl="1" indent="-171450">
              <a:buFont typeface="Arial" panose="020B0604020202020204" pitchFamily="34" charset="0"/>
              <a:buChar char="•"/>
            </a:pPr>
            <a:r>
              <a:rPr lang="en-US" dirty="0"/>
              <a:t>Bi-weekly reporting out: good for us, good for our partners</a:t>
            </a:r>
          </a:p>
          <a:p>
            <a:pPr marL="171450" indent="-171450">
              <a:buFont typeface="Arial" panose="020B0604020202020204" pitchFamily="34" charset="0"/>
              <a:buChar char="•"/>
            </a:pPr>
            <a:r>
              <a:rPr lang="en-US" dirty="0"/>
              <a:t>Kanban instead of Scrum (turns out, it is impossible to plan two weeks of archival work)</a:t>
            </a:r>
          </a:p>
          <a:p>
            <a:pPr marL="171450" indent="-171450">
              <a:buFont typeface="Arial" panose="020B0604020202020204" pitchFamily="34" charset="0"/>
              <a:buChar char="•"/>
            </a:pPr>
            <a:r>
              <a:rPr lang="en-US" dirty="0"/>
              <a:t>Instead of one big pool of tickets, one Kanban for each type (and, organize each into queue order, so that the priorities are always at the top and always next up—surprise! lesson from Scrum: when tickets are mostly a free-for-all, no one takes the hard/boring/otherwise undesirable one)</a:t>
            </a:r>
          </a:p>
          <a:p>
            <a:pPr marL="171450" indent="-171450">
              <a:buFont typeface="Arial" panose="020B0604020202020204" pitchFamily="34" charset="0"/>
              <a:buChar char="•"/>
            </a:pPr>
            <a:r>
              <a:rPr lang="en-US" dirty="0"/>
              <a:t>Every queue has a staff member who owns it “Board Leader”—organizes priorities, owns assigning the work, owns finished product.  Anyone can still work on tix in that queue, but each queue now has leadership</a:t>
            </a:r>
          </a:p>
          <a:p>
            <a:pPr marL="171450" indent="-171450">
              <a:buFont typeface="Arial" panose="020B0604020202020204" pitchFamily="34" charset="0"/>
              <a:buChar char="•"/>
            </a:pPr>
            <a:r>
              <a:rPr lang="en-US" dirty="0"/>
              <a:t>WIP limits: surprise! lesson from Scrum: because things keep getting blocked, we keep starting more new things…and with no incentive to finish, things sit on the boards forever.  Especially the things no one </a:t>
            </a:r>
            <a:r>
              <a:rPr lang="en-US" i="1" dirty="0"/>
              <a:t>really</a:t>
            </a:r>
            <a:r>
              <a:rPr lang="en-US" dirty="0"/>
              <a:t> wants to do.  WIP limits mean once you start something, you have to work on it until it is either done or truly blocked externally (info, supplies, etc.)</a:t>
            </a:r>
          </a:p>
          <a:p>
            <a:pPr marL="171450" indent="-171450">
              <a:buFont typeface="Arial" panose="020B0604020202020204" pitchFamily="34" charset="0"/>
              <a:buChar char="•"/>
            </a:pPr>
            <a:r>
              <a:rPr lang="en-US" dirty="0"/>
              <a:t>Blocked: keeping track of what you can’t do (and why) is revolutionary.  Especially when it allows you to easily communicate this back to others.</a:t>
            </a:r>
          </a:p>
        </p:txBody>
      </p:sp>
      <p:sp>
        <p:nvSpPr>
          <p:cNvPr id="4" name="Slide Number Placeholder 3"/>
          <p:cNvSpPr>
            <a:spLocks noGrp="1"/>
          </p:cNvSpPr>
          <p:nvPr>
            <p:ph type="sldNum" sz="quarter" idx="5"/>
          </p:nvPr>
        </p:nvSpPr>
        <p:spPr/>
        <p:txBody>
          <a:bodyPr/>
          <a:lstStyle/>
          <a:p>
            <a:fld id="{D904D311-73F7-5D42-B843-E8305C73070F}" type="slidenum">
              <a:rPr lang="en-US" smtClean="0"/>
              <a:t>15</a:t>
            </a:fld>
            <a:endParaRPr lang="en-US"/>
          </a:p>
        </p:txBody>
      </p:sp>
    </p:spTree>
    <p:extLst>
      <p:ext uri="{BB962C8B-B14F-4D97-AF65-F5344CB8AC3E}">
        <p14:creationId xmlns:p14="http://schemas.microsoft.com/office/powerpoint/2010/main" val="219945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 (3 minutes)</a:t>
            </a:r>
          </a:p>
          <a:p>
            <a:pPr marL="171450" indent="-171450">
              <a:buFont typeface="Arial" panose="020B0604020202020204" pitchFamily="34" charset="0"/>
              <a:buChar char="•"/>
            </a:pPr>
            <a:r>
              <a:rPr lang="en-US" dirty="0"/>
              <a:t>QC: brought to Agile from our existing workflow, made infinitely stronger by Agile (especially in Kanban)</a:t>
            </a:r>
          </a:p>
          <a:p>
            <a:pPr marL="171450" indent="-171450">
              <a:buFont typeface="Arial" panose="020B0604020202020204" pitchFamily="34" charset="0"/>
              <a:buChar char="•"/>
            </a:pPr>
            <a:r>
              <a:rPr lang="en-US" dirty="0"/>
              <a:t>We need to review work anyways</a:t>
            </a:r>
          </a:p>
          <a:p>
            <a:pPr marL="171450" indent="-171450">
              <a:buFont typeface="Arial" panose="020B0604020202020204" pitchFamily="34" charset="0"/>
              <a:buChar char="•"/>
            </a:pPr>
            <a:r>
              <a:rPr lang="en-US" dirty="0"/>
              <a:t>When the supervisor is the only one doing it, it’s both a bottleneck (oops, Scrum…), and not as beneficial as it could be</a:t>
            </a:r>
          </a:p>
          <a:p>
            <a:pPr marL="171450" indent="-171450">
              <a:buFont typeface="Arial" panose="020B0604020202020204" pitchFamily="34" charset="0"/>
              <a:buChar char="•"/>
            </a:pPr>
            <a:r>
              <a:rPr lang="en-US" dirty="0"/>
              <a:t>Humans do work, so humans make mistakes—other humans doing the same work are adept at spotting mistakes</a:t>
            </a:r>
          </a:p>
          <a:p>
            <a:pPr marL="171450" indent="-171450">
              <a:buFont typeface="Arial" panose="020B0604020202020204" pitchFamily="34" charset="0"/>
              <a:buChar char="•"/>
            </a:pPr>
            <a:r>
              <a:rPr lang="en-US" dirty="0"/>
              <a:t>Again: the more you know about what your colleagues do, the better QC contributor you can be</a:t>
            </a:r>
          </a:p>
          <a:p>
            <a:pPr marL="171450" indent="-171450">
              <a:buFont typeface="Arial" panose="020B0604020202020204" pitchFamily="34" charset="0"/>
              <a:buChar char="•"/>
            </a:pPr>
            <a:r>
              <a:rPr lang="en-US" dirty="0"/>
              <a:t>Peer QC builds/strengthens an Agile team—giving feedback helps you work together better AND forces you to solidify your own knowledge</a:t>
            </a:r>
          </a:p>
          <a:p>
            <a:pPr marL="171450" indent="-171450">
              <a:buFont typeface="Arial" panose="020B0604020202020204" pitchFamily="34" charset="0"/>
              <a:buChar char="•"/>
            </a:pPr>
            <a:r>
              <a:rPr lang="en-US" dirty="0"/>
              <a:t>Supervisor QC after peer QC:</a:t>
            </a:r>
          </a:p>
          <a:p>
            <a:pPr marL="628650" lvl="1" indent="-171450">
              <a:buFont typeface="Arial" panose="020B0604020202020204" pitchFamily="34" charset="0"/>
              <a:buChar char="•"/>
            </a:pPr>
            <a:r>
              <a:rPr lang="en-US" dirty="0"/>
              <a:t>Lesser load for supervisor</a:t>
            </a:r>
          </a:p>
          <a:p>
            <a:pPr marL="628650" lvl="1" indent="-171450">
              <a:buFont typeface="Arial" panose="020B0604020202020204" pitchFamily="34" charset="0"/>
              <a:buChar char="•"/>
            </a:pPr>
            <a:r>
              <a:rPr lang="en-US" dirty="0"/>
              <a:t>Find shared misunderstandings quickly and fix them quickly—for everyone (keeps the team’s knowledge universal and cohesive)</a:t>
            </a:r>
          </a:p>
          <a:p>
            <a:pPr marL="171450" lvl="0" indent="-171450">
              <a:buFont typeface="Arial" panose="020B0604020202020204" pitchFamily="34" charset="0"/>
              <a:buChar char="•"/>
            </a:pPr>
            <a:r>
              <a:rPr lang="en-US" dirty="0"/>
              <a:t>Requests for corrections from SC way down—we don’t catch everything, but we catch most things, and it’s way more efficient to invest a little time in QC now than it is to release an inferior product and have to clean it up later when we’re no longer familiar with the collection</a:t>
            </a:r>
          </a:p>
          <a:p>
            <a:pPr marL="171450" lvl="0" indent="-171450">
              <a:buFont typeface="Arial" panose="020B0604020202020204" pitchFamily="34" charset="0"/>
              <a:buChar char="•"/>
            </a:pPr>
            <a:r>
              <a:rPr lang="en-US" dirty="0"/>
              <a:t>If you take nothing else away—if Agile really isn’t for you—consider strengthening your QC procedures (lots of benefits just from this)</a:t>
            </a:r>
          </a:p>
        </p:txBody>
      </p:sp>
      <p:sp>
        <p:nvSpPr>
          <p:cNvPr id="4" name="Slide Number Placeholder 3"/>
          <p:cNvSpPr>
            <a:spLocks noGrp="1"/>
          </p:cNvSpPr>
          <p:nvPr>
            <p:ph type="sldNum" sz="quarter" idx="5"/>
          </p:nvPr>
        </p:nvSpPr>
        <p:spPr/>
        <p:txBody>
          <a:bodyPr/>
          <a:lstStyle/>
          <a:p>
            <a:fld id="{D904D311-73F7-5D42-B843-E8305C73070F}" type="slidenum">
              <a:rPr lang="en-US" smtClean="0"/>
              <a:t>16</a:t>
            </a:fld>
            <a:endParaRPr lang="en-US"/>
          </a:p>
        </p:txBody>
      </p:sp>
    </p:spTree>
    <p:extLst>
      <p:ext uri="{BB962C8B-B14F-4D97-AF65-F5344CB8AC3E}">
        <p14:creationId xmlns:p14="http://schemas.microsoft.com/office/powerpoint/2010/main" val="193076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(Russell 1 min) </a:t>
            </a:r>
            <a:br>
              <a:rPr lang="en-US" dirty="0">
                <a:cs typeface="+mn-lt"/>
              </a:rPr>
            </a:br>
            <a:r>
              <a:rPr lang="en-US" dirty="0"/>
              <a:t>When we've talked about different 'Boards', we're basically talking about different ways to segment and follow the progress of your work. In IT we have a Project board and a Maintenance board; in AD&amp;A they have Accessioning, Processing, Backlog boards that come and go as they are needed.</a:t>
            </a:r>
            <a:br>
              <a:rPr lang="en-US" dirty="0">
                <a:cs typeface="+mn-lt"/>
              </a:rPr>
            </a:br>
            <a:r>
              <a:rPr lang="en-US" dirty="0"/>
              <a:t>You could also use a whiteboard, post-its, a bulletin board -- In fact, that would be the best way to start to prototype and document your workflows. </a:t>
            </a:r>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17</a:t>
            </a:fld>
            <a:endParaRPr lang="en-US"/>
          </a:p>
        </p:txBody>
      </p:sp>
    </p:spTree>
    <p:extLst>
      <p:ext uri="{BB962C8B-B14F-4D97-AF65-F5344CB8AC3E}">
        <p14:creationId xmlns:p14="http://schemas.microsoft.com/office/powerpoint/2010/main" val="2432647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(Russell 30 sec.)</a:t>
            </a:r>
          </a:p>
          <a:p>
            <a:r>
              <a:rPr lang="en-US" dirty="0"/>
              <a:t>We use Atlassian Jira Software to track our issues both in IT and in AD&amp;A.  There are several options, </a:t>
            </a:r>
            <a:r>
              <a:rPr lang="en-US" dirty="0" err="1"/>
              <a:t>PivotalTracker</a:t>
            </a:r>
            <a:r>
              <a:rPr lang="en-US" dirty="0"/>
              <a:t>, </a:t>
            </a:r>
            <a:r>
              <a:rPr lang="en-US" dirty="0" err="1"/>
              <a:t>ActiveCollab</a:t>
            </a:r>
            <a:r>
              <a:rPr lang="en-US" dirty="0"/>
              <a:t>, </a:t>
            </a:r>
            <a:r>
              <a:rPr lang="en-US" dirty="0" err="1"/>
              <a:t>OpenProject</a:t>
            </a:r>
            <a:r>
              <a:rPr lang="en-US" dirty="0"/>
              <a:t>.  </a:t>
            </a:r>
          </a:p>
          <a:p>
            <a:r>
              <a:rPr lang="en-US" dirty="0">
                <a:cs typeface="Calibri"/>
              </a:rPr>
              <a:t>%</a:t>
            </a:r>
            <a:r>
              <a:rPr lang="en-US" dirty="0"/>
              <a:t>Jira Software        https://www.atlassian.com/software/jira</a:t>
            </a:r>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18</a:t>
            </a:fld>
            <a:endParaRPr lang="en-US"/>
          </a:p>
        </p:txBody>
      </p:sp>
    </p:spTree>
    <p:extLst>
      <p:ext uri="{BB962C8B-B14F-4D97-AF65-F5344CB8AC3E}">
        <p14:creationId xmlns:p14="http://schemas.microsoft.com/office/powerpoint/2010/main" val="2964221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(Russell 30 seconds)</a:t>
            </a:r>
          </a:p>
          <a:p>
            <a:r>
              <a:rPr lang="en-US" dirty="0"/>
              <a:t>One of the important reasons that we use software to track our progress is the scale of our backlogs.  </a:t>
            </a:r>
          </a:p>
          <a:p>
            <a:r>
              <a:rPr lang="en-US" dirty="0"/>
              <a:t>Each of our groups have thousands of tasks that we're keeping track of, and this really doesn't scale with post-its</a:t>
            </a:r>
            <a:endParaRPr lang="en-US" dirty="0">
              <a:cs typeface="Calibri"/>
            </a:endParaRPr>
          </a:p>
          <a:p>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19</a:t>
            </a:fld>
            <a:endParaRPr lang="en-US"/>
          </a:p>
        </p:txBody>
      </p:sp>
    </p:spTree>
    <p:extLst>
      <p:ext uri="{BB962C8B-B14F-4D97-AF65-F5344CB8AC3E}">
        <p14:creationId xmlns:p14="http://schemas.microsoft.com/office/powerpoint/2010/main" val="47117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Morag (1 min)</a:t>
            </a:r>
          </a:p>
          <a:p>
            <a:r>
              <a:rPr lang="en-US" sz="1200" kern="1200" dirty="0">
                <a:solidFill>
                  <a:schemeClr val="tx1"/>
                </a:solidFill>
                <a:effectLst/>
                <a:latin typeface="+mn-lt"/>
                <a:ea typeface="+mn-ea"/>
                <a:cs typeface="+mn-cs"/>
              </a:rPr>
              <a:t>Productivity, Transparency, Communication, Planning (Morag)</a:t>
            </a:r>
          </a:p>
          <a:p>
            <a:r>
              <a:rPr lang="en-US" sz="1200" kern="1200" dirty="0">
                <a:solidFill>
                  <a:schemeClr val="tx1"/>
                </a:solidFill>
                <a:effectLst/>
                <a:latin typeface="+mn-lt"/>
                <a:ea typeface="+mn-ea"/>
                <a:cs typeface="+mn-cs"/>
              </a:rPr>
              <a:t>- Email to Spec Coll and other stakeholders: History librarian, Preservations &amp; Digitization, AD&amp;S, Administrators, etc. </a:t>
            </a:r>
            <a:endParaRPr lang="en-US" dirty="0"/>
          </a:p>
        </p:txBody>
      </p:sp>
      <p:sp>
        <p:nvSpPr>
          <p:cNvPr id="4" name="Slide Number Placeholder 3"/>
          <p:cNvSpPr>
            <a:spLocks noGrp="1"/>
          </p:cNvSpPr>
          <p:nvPr>
            <p:ph type="sldNum" sz="quarter" idx="5"/>
          </p:nvPr>
        </p:nvSpPr>
        <p:spPr/>
        <p:txBody>
          <a:bodyPr/>
          <a:lstStyle/>
          <a:p>
            <a:fld id="{D904D311-73F7-5D42-B843-E8305C73070F}" type="slidenum">
              <a:rPr lang="en-US" smtClean="0"/>
              <a:t>20</a:t>
            </a:fld>
            <a:endParaRPr lang="en-US"/>
          </a:p>
        </p:txBody>
      </p:sp>
    </p:spTree>
    <p:extLst>
      <p:ext uri="{BB962C8B-B14F-4D97-AF65-F5344CB8AC3E}">
        <p14:creationId xmlns:p14="http://schemas.microsoft.com/office/powerpoint/2010/main" val="3507118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Morag (1 min)</a:t>
            </a:r>
          </a:p>
          <a:p>
            <a:r>
              <a:rPr lang="en-US" sz="1200" kern="1200" dirty="0">
                <a:solidFill>
                  <a:schemeClr val="tx1"/>
                </a:solidFill>
                <a:effectLst/>
                <a:latin typeface="+mn-lt"/>
                <a:ea typeface="+mn-ea"/>
                <a:cs typeface="+mn-cs"/>
              </a:rPr>
              <a:t>what did Special Collections get out of this? How did we get buy-in? (Morag)</a:t>
            </a:r>
            <a:endParaRPr lang="en-US" dirty="0"/>
          </a:p>
          <a:p>
            <a:endParaRPr lang="en-US" dirty="0"/>
          </a:p>
        </p:txBody>
      </p:sp>
      <p:sp>
        <p:nvSpPr>
          <p:cNvPr id="4" name="Slide Number Placeholder 3"/>
          <p:cNvSpPr>
            <a:spLocks noGrp="1"/>
          </p:cNvSpPr>
          <p:nvPr>
            <p:ph type="sldNum" sz="quarter" idx="5"/>
          </p:nvPr>
        </p:nvSpPr>
        <p:spPr/>
        <p:txBody>
          <a:bodyPr/>
          <a:lstStyle/>
          <a:p>
            <a:fld id="{D904D311-73F7-5D42-B843-E8305C73070F}" type="slidenum">
              <a:rPr lang="en-US" smtClean="0"/>
              <a:t>21</a:t>
            </a:fld>
            <a:endParaRPr lang="en-US"/>
          </a:p>
        </p:txBody>
      </p:sp>
    </p:spTree>
    <p:extLst>
      <p:ext uri="{BB962C8B-B14F-4D97-AF65-F5344CB8AC3E}">
        <p14:creationId xmlns:p14="http://schemas.microsoft.com/office/powerpoint/2010/main" val="1298761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Morag (1 min)</a:t>
            </a:r>
          </a:p>
          <a:p>
            <a:r>
              <a:rPr lang="en-US" sz="1200" kern="1200" dirty="0">
                <a:solidFill>
                  <a:schemeClr val="tx1"/>
                </a:solidFill>
                <a:effectLst/>
                <a:latin typeface="+mn-lt"/>
                <a:ea typeface="+mn-ea"/>
                <a:cs typeface="+mn-cs"/>
              </a:rPr>
              <a:t>what this looks like from the Admin seats&amp; why are we sticking with this?(Morag)</a:t>
            </a:r>
            <a:endParaRPr lang="en-US" dirty="0"/>
          </a:p>
        </p:txBody>
      </p:sp>
      <p:sp>
        <p:nvSpPr>
          <p:cNvPr id="4" name="Slide Number Placeholder 3"/>
          <p:cNvSpPr>
            <a:spLocks noGrp="1"/>
          </p:cNvSpPr>
          <p:nvPr>
            <p:ph type="sldNum" sz="quarter" idx="5"/>
          </p:nvPr>
        </p:nvSpPr>
        <p:spPr/>
        <p:txBody>
          <a:bodyPr/>
          <a:lstStyle/>
          <a:p>
            <a:fld id="{D904D311-73F7-5D42-B843-E8305C73070F}" type="slidenum">
              <a:rPr lang="en-US" smtClean="0"/>
              <a:t>22</a:t>
            </a:fld>
            <a:endParaRPr lang="en-US"/>
          </a:p>
        </p:txBody>
      </p:sp>
    </p:spTree>
    <p:extLst>
      <p:ext uri="{BB962C8B-B14F-4D97-AF65-F5344CB8AC3E}">
        <p14:creationId xmlns:p14="http://schemas.microsoft.com/office/powerpoint/2010/main" val="84640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Morag (1 min.)</a:t>
            </a:r>
          </a:p>
          <a:p>
            <a:r>
              <a:rPr lang="en-US" sz="1200" kern="1200" dirty="0">
                <a:solidFill>
                  <a:schemeClr val="tx1"/>
                </a:solidFill>
                <a:effectLst/>
                <a:latin typeface="+mn-lt"/>
                <a:ea typeface="+mn-ea"/>
                <a:cs typeface="+mn-cs"/>
              </a:rPr>
              <a:t>Brief History(tie in to strategic directions, ability to request resources)</a:t>
            </a:r>
            <a:endParaRPr lang="en-US" dirty="0"/>
          </a:p>
        </p:txBody>
      </p:sp>
      <p:sp>
        <p:nvSpPr>
          <p:cNvPr id="4" name="Slide Number Placeholder 3"/>
          <p:cNvSpPr>
            <a:spLocks noGrp="1"/>
          </p:cNvSpPr>
          <p:nvPr>
            <p:ph type="sldNum" sz="quarter" idx="5"/>
          </p:nvPr>
        </p:nvSpPr>
        <p:spPr/>
        <p:txBody>
          <a:bodyPr/>
          <a:lstStyle/>
          <a:p>
            <a:fld id="{D904D311-73F7-5D42-B843-E8305C73070F}" type="slidenum">
              <a:rPr lang="en-US" smtClean="0"/>
              <a:t>2</a:t>
            </a:fld>
            <a:endParaRPr lang="en-US"/>
          </a:p>
        </p:txBody>
      </p:sp>
    </p:spTree>
    <p:extLst>
      <p:ext uri="{BB962C8B-B14F-4D97-AF65-F5344CB8AC3E}">
        <p14:creationId xmlns:p14="http://schemas.microsoft.com/office/powerpoint/2010/main" val="294850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 knowledge creators; leverage distinctive collections for use</a:t>
            </a:r>
          </a:p>
          <a:p>
            <a:r>
              <a:rPr lang="en-US" dirty="0"/>
              <a:t>Model excellence: increase effectiveness and agile planning and operations</a:t>
            </a:r>
          </a:p>
          <a:p>
            <a:r>
              <a:rPr lang="en-US" dirty="0"/>
              <a:t>% Strategic Plan            </a:t>
            </a:r>
            <a:r>
              <a:rPr lang="en-US" dirty="0">
                <a:hlinkClick r:id="rId3"/>
              </a:rPr>
              <a:t>https://library.osu.edu/strategic-directions</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smtClean="0"/>
              <a:t>23</a:t>
            </a:fld>
            <a:endParaRPr lang="en-US"/>
          </a:p>
        </p:txBody>
      </p:sp>
    </p:spTree>
    <p:extLst>
      <p:ext uri="{BB962C8B-B14F-4D97-AF65-F5344CB8AC3E}">
        <p14:creationId xmlns:p14="http://schemas.microsoft.com/office/powerpoint/2010/main" val="1695669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r>
              <a:rPr lang="en-US" dirty="0"/>
              <a:t>   Current Initiative        </a:t>
            </a:r>
            <a:r>
              <a:rPr lang="en-US" dirty="0">
                <a:hlinkClick r:id="rId3"/>
              </a:rPr>
              <a:t>https://library.osu.edu/strategic-directions/current-initiatives/agile-processing-for-special-collections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24</a:t>
            </a:fld>
            <a:endParaRPr lang="en-US"/>
          </a:p>
        </p:txBody>
      </p:sp>
    </p:spTree>
    <p:extLst>
      <p:ext uri="{BB962C8B-B14F-4D97-AF65-F5344CB8AC3E}">
        <p14:creationId xmlns:p14="http://schemas.microsoft.com/office/powerpoint/2010/main" val="40423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 (2 minutes) [Service Provider &amp; Service Consumer can be friends?] </a:t>
            </a:r>
          </a:p>
          <a:p>
            <a:pPr marL="171450" indent="-171450">
              <a:buFont typeface="Arial" panose="020B0604020202020204" pitchFamily="34" charset="0"/>
              <a:buChar char="•"/>
            </a:pPr>
            <a:r>
              <a:rPr lang="en-US" dirty="0"/>
              <a:t>Agile is flexible: what works for us may not work for you</a:t>
            </a:r>
          </a:p>
          <a:p>
            <a:pPr marL="628650" lvl="1" indent="-171450">
              <a:buFont typeface="Arial" panose="020B0604020202020204" pitchFamily="34" charset="0"/>
              <a:buChar char="•"/>
            </a:pPr>
            <a:r>
              <a:rPr lang="en-US" dirty="0"/>
              <a:t>Scrum is probably better if you have fewer variables or otherwise more predictability in your work</a:t>
            </a:r>
          </a:p>
          <a:p>
            <a:pPr marL="628650" lvl="1" indent="-171450">
              <a:buFont typeface="Arial" panose="020B0604020202020204" pitchFamily="34" charset="0"/>
              <a:buChar char="•"/>
            </a:pPr>
            <a:r>
              <a:rPr lang="en-US" dirty="0"/>
              <a:t>Kanban is probably better if you have a complex environment</a:t>
            </a:r>
          </a:p>
          <a:p>
            <a:pPr marL="171450" lvl="0" indent="-171450">
              <a:buFont typeface="Arial" panose="020B0604020202020204" pitchFamily="34" charset="0"/>
              <a:buChar char="•"/>
            </a:pPr>
            <a:r>
              <a:rPr lang="en-US" dirty="0"/>
              <a:t>Agile doesn’t have to be for a team—still effective to track and manage projects and work in a solo setting</a:t>
            </a:r>
          </a:p>
          <a:p>
            <a:pPr marL="628650" lvl="1" indent="-171450">
              <a:buFont typeface="Arial" panose="020B0604020202020204" pitchFamily="34" charset="0"/>
              <a:buChar char="•"/>
            </a:pPr>
            <a:r>
              <a:rPr lang="en-US" dirty="0"/>
              <a:t>But, for a team: forces team to work </a:t>
            </a:r>
            <a:r>
              <a:rPr lang="en-US" i="1" dirty="0"/>
              <a:t>as</a:t>
            </a:r>
            <a:r>
              <a:rPr lang="en-US" dirty="0"/>
              <a:t> a team, which is mostly a good thing</a:t>
            </a:r>
          </a:p>
          <a:p>
            <a:pPr marL="171450" lvl="0" indent="-171450">
              <a:buFont typeface="Arial" panose="020B0604020202020204" pitchFamily="34" charset="0"/>
              <a:buChar char="•"/>
            </a:pPr>
            <a:r>
              <a:rPr lang="en-US" dirty="0"/>
              <a:t>Something for everyone: planners, organizers, communicators, decision-makers, folks who have trouble keeping track of things, folks who just like to know what’s going on (pretty good tool for improving transparency and communication, which are wins for most people)</a:t>
            </a:r>
          </a:p>
          <a:p>
            <a:pPr marL="628650" lvl="1" indent="-171450">
              <a:buFont typeface="Arial" panose="020B0604020202020204" pitchFamily="34" charset="0"/>
              <a:buChar char="•"/>
            </a:pPr>
            <a:r>
              <a:rPr lang="en-US" dirty="0"/>
              <a:t>Shared decision-making—also a good thing for most people</a:t>
            </a:r>
          </a:p>
          <a:p>
            <a:pPr marL="171450" lvl="0" indent="-171450">
              <a:buFont typeface="Arial" panose="020B0604020202020204" pitchFamily="34" charset="0"/>
              <a:buChar char="•"/>
            </a:pPr>
            <a:r>
              <a:rPr lang="en-US" dirty="0"/>
              <a:t>Does require a mind shift, but when it’s built around what you’re already doing, the fit is natural</a:t>
            </a:r>
          </a:p>
          <a:p>
            <a:pPr marL="628650" lvl="1" indent="-171450">
              <a:buFont typeface="Arial" panose="020B0604020202020204" pitchFamily="34" charset="0"/>
              <a:buChar char="•"/>
            </a:pPr>
            <a:r>
              <a:rPr lang="en-US" dirty="0"/>
              <a:t>Took staff in our unit about 30 days to get used to and comfortable with Agile</a:t>
            </a:r>
          </a:p>
          <a:p>
            <a:pPr marL="171450" lvl="0" indent="-171450">
              <a:buFont typeface="Arial" panose="020B0604020202020204" pitchFamily="34" charset="0"/>
              <a:buChar char="•"/>
            </a:pPr>
            <a:r>
              <a:rPr lang="en-US" dirty="0"/>
              <a:t>Drastic increase in efficiency and output; within 6 months of adopting Agile, our output had doubled, despite our base workload also increasing</a:t>
            </a:r>
          </a:p>
          <a:p>
            <a:pPr marL="628650" lvl="1" indent="-171450">
              <a:buFont typeface="Arial" panose="020B0604020202020204" pitchFamily="34" charset="0"/>
              <a:buChar char="•"/>
            </a:pPr>
            <a:r>
              <a:rPr lang="en-US" dirty="0"/>
              <a:t>No gaps in service during staff transitions—even when someone is new, they’re never the only one doing something, so their area(s) of work aren’t lagging or not being done because of position vacancies</a:t>
            </a:r>
          </a:p>
          <a:p>
            <a:pPr marL="171450" lvl="0" indent="-171450">
              <a:buFont typeface="Arial" panose="020B0604020202020204" pitchFamily="34" charset="0"/>
              <a:buChar char="•"/>
            </a:pPr>
            <a:r>
              <a:rPr lang="en-US" dirty="0"/>
              <a:t>Bottom line: Agile has improved our unit operations so dramatically that we could not go back to a traditional archival staffing model and maintain the same productivity, transparency, etc.</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904D311-73F7-5D42-B843-E8305C73070F}" type="slidenum">
              <a:rPr lang="en-US" smtClean="0"/>
              <a:t>25</a:t>
            </a:fld>
            <a:endParaRPr lang="en-US"/>
          </a:p>
        </p:txBody>
      </p:sp>
    </p:spTree>
    <p:extLst>
      <p:ext uri="{BB962C8B-B14F-4D97-AF65-F5344CB8AC3E}">
        <p14:creationId xmlns:p14="http://schemas.microsoft.com/office/powerpoint/2010/main" val="1764120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 (1 min) </a:t>
            </a:r>
          </a:p>
          <a:p>
            <a:r>
              <a:rPr lang="en-US" dirty="0"/>
              <a:t>*As a unit, ADA can do our best archival work when we know how it’s going to interact with the archival web environment IT builds and maintains, etc.</a:t>
            </a:r>
          </a:p>
          <a:p>
            <a:r>
              <a:rPr lang="en-US" dirty="0"/>
              <a:t>•Creates a shared space where archivists and developers can have a productive conversation—we don’t know how to do </a:t>
            </a:r>
            <a:r>
              <a:rPr lang="en-US" dirty="0" err="1"/>
              <a:t>each others’</a:t>
            </a:r>
            <a:r>
              <a:rPr lang="en-US" dirty="0"/>
              <a:t> jobs, but we do understand the product of </a:t>
            </a:r>
            <a:r>
              <a:rPr lang="en-US" dirty="0" err="1"/>
              <a:t>each others’</a:t>
            </a:r>
            <a:r>
              <a:rPr lang="en-US" dirty="0"/>
              <a:t> work</a:t>
            </a:r>
          </a:p>
          <a:p>
            <a:r>
              <a:rPr lang="en-US" dirty="0"/>
              <a:t>•Having Agile partners is also really valuable: we are always learning from </a:t>
            </a:r>
            <a:r>
              <a:rPr lang="en-US" dirty="0" err="1"/>
              <a:t>each others’</a:t>
            </a:r>
            <a:r>
              <a:rPr lang="en-US" dirty="0"/>
              <a:t> very different Agile set-ups how to improve each of our own</a:t>
            </a:r>
          </a:p>
          <a:p>
            <a:r>
              <a:rPr lang="en-US" dirty="0"/>
              <a:t>%% </a:t>
            </a:r>
            <a:endParaRPr lang="en-US" dirty="0">
              <a:cs typeface="Calibri"/>
            </a:endParaRPr>
          </a:p>
          <a:p>
            <a:r>
              <a:rPr lang="en-US" dirty="0">
                <a:cs typeface="Calibri"/>
              </a:rPr>
              <a:t>(Russell 1min) ) </a:t>
            </a:r>
          </a:p>
          <a:p>
            <a:pPr marL="171450" indent="-171450">
              <a:buFont typeface="Arial" panose="020B0604020202020204" pitchFamily="34" charset="0"/>
              <a:buChar char="•"/>
            </a:pPr>
            <a:r>
              <a:rPr lang="en-US" dirty="0">
                <a:cs typeface="Calibri"/>
              </a:rPr>
              <a:t>To do this, we had to take the time to talk about our projects together, and the not-projects – the pain points that each of our teams were having.  It is a big investment, but it is really an investment. </a:t>
            </a:r>
          </a:p>
          <a:p>
            <a:r>
              <a:rPr lang="en-US" dirty="0"/>
              <a:t>* Complex Collaboration -- Together we can do complex projects; our teams had to work closely to develop our Amalgamated Collection Experience; </a:t>
            </a:r>
            <a:br>
              <a:rPr lang="en-US" dirty="0">
                <a:cs typeface="+mn-lt"/>
              </a:rPr>
            </a:br>
            <a:r>
              <a:rPr lang="en-US" dirty="0"/>
              <a:t>The implementation of this ACE Project wouldn't even have been apparent without the long-standing relationship that we developed. </a:t>
            </a:r>
          </a:p>
          <a:p>
            <a:r>
              <a:rPr lang="en-US" dirty="0"/>
              <a:t>* ACE is an improved presentation of archival description that integrates content from digital collections, the catalog, and more!</a:t>
            </a:r>
          </a:p>
          <a:p>
            <a:r>
              <a:rPr lang="en-US" dirty="0">
                <a:cs typeface="Calibri"/>
              </a:rPr>
              <a:t>% https://library.osu.edu/collections/</a:t>
            </a:r>
          </a:p>
          <a:p>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26</a:t>
            </a:fld>
            <a:endParaRPr lang="en-US"/>
          </a:p>
        </p:txBody>
      </p:sp>
    </p:spTree>
    <p:extLst>
      <p:ext uri="{BB962C8B-B14F-4D97-AF65-F5344CB8AC3E}">
        <p14:creationId xmlns:p14="http://schemas.microsoft.com/office/powerpoint/2010/main" val="3609801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 I think this isn’t for me / I’m a single archivist? Still a good way to manage priorities</a:t>
            </a:r>
            <a:endParaRPr lang="en-US" dirty="0">
              <a:cs typeface="Calibri"/>
            </a:endParaRPr>
          </a:p>
          <a:p>
            <a:pPr>
              <a:lnSpc>
                <a:spcPct val="90000"/>
              </a:lnSpc>
              <a:spcBef>
                <a:spcPts val="1000"/>
              </a:spcBef>
            </a:pPr>
            <a:r>
              <a:rPr lang="en-US" dirty="0"/>
              <a:t>? What did IT bring back from relationship? Domain Expertise, recruiting &amp; hiring practices</a:t>
            </a:r>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28</a:t>
            </a:fld>
            <a:endParaRPr lang="en-US"/>
          </a:p>
        </p:txBody>
      </p:sp>
    </p:spTree>
    <p:extLst>
      <p:ext uri="{BB962C8B-B14F-4D97-AF65-F5344CB8AC3E}">
        <p14:creationId xmlns:p14="http://schemas.microsoft.com/office/powerpoint/2010/main" val="268407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 (1 minute)</a:t>
            </a:r>
          </a:p>
          <a:p>
            <a:pPr marL="171450" indent="-171450">
              <a:buFont typeface="Arial" panose="020B0604020202020204" pitchFamily="34" charset="0"/>
              <a:buChar char="•"/>
            </a:pPr>
            <a:r>
              <a:rPr lang="en-US" dirty="0"/>
              <a:t>Centralized department performing comprehensive technical services for all of our SC unit partners—but, we’re not organizationally a part of their departments, and they’re not part of ours</a:t>
            </a:r>
          </a:p>
          <a:p>
            <a:pPr marL="171450" indent="-171450">
              <a:buFont typeface="Arial" panose="020B0604020202020204" pitchFamily="34" charset="0"/>
              <a:buChar char="•"/>
            </a:pPr>
            <a:r>
              <a:rPr lang="en-US" dirty="0"/>
              <a:t>We do a little (or a lot) of all of the traditional archival tech services “things” (x7) = ~35 discreet queues of work to manage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P.S. every SC did whatever TS stuff they did before us differently, so we have the ongoing challenge of not just aligning the past with archival standards, but also just defining our local standards and transitioning the way 1-7 units are used to doing/seeing any one thing</a:t>
            </a:r>
          </a:p>
        </p:txBody>
      </p:sp>
      <p:sp>
        <p:nvSpPr>
          <p:cNvPr id="4" name="Slide Number Placeholder 3"/>
          <p:cNvSpPr>
            <a:spLocks noGrp="1"/>
          </p:cNvSpPr>
          <p:nvPr>
            <p:ph type="sldNum" sz="quarter" idx="5"/>
          </p:nvPr>
        </p:nvSpPr>
        <p:spPr/>
        <p:txBody>
          <a:bodyPr/>
          <a:lstStyle/>
          <a:p>
            <a:fld id="{D904D311-73F7-5D42-B843-E8305C73070F}" type="slidenum">
              <a:rPr lang="en-US" smtClean="0"/>
              <a:t>5</a:t>
            </a:fld>
            <a:endParaRPr lang="en-US"/>
          </a:p>
        </p:txBody>
      </p:sp>
    </p:spTree>
    <p:extLst>
      <p:ext uri="{BB962C8B-B14F-4D97-AF65-F5344CB8AC3E}">
        <p14:creationId xmlns:p14="http://schemas.microsoft.com/office/powerpoint/2010/main" val="67329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 (1 minute)</a:t>
            </a:r>
          </a:p>
          <a:p>
            <a:pPr marL="171450" indent="-171450">
              <a:buFont typeface="Arial" panose="020B0604020202020204" pitchFamily="34" charset="0"/>
              <a:buChar char="•"/>
            </a:pPr>
            <a:r>
              <a:rPr lang="en-US" dirty="0"/>
              <a:t>Department staff population always in flux; fewest = 1 / most = 11 (mostly term/temp)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archival job for most folks, so always learning/growing together</a:t>
            </a:r>
          </a:p>
          <a:p>
            <a:pPr marL="171450" indent="-171450">
              <a:buFont typeface="Arial" panose="020B0604020202020204" pitchFamily="34" charset="0"/>
              <a:buChar char="•"/>
            </a:pPr>
            <a:r>
              <a:rPr lang="en-US" dirty="0"/>
              <a:t>Also supported by undergrad students (could always use more, but how many can we realistically supervise? Most was 19); grad students, interns</a:t>
            </a:r>
          </a:p>
          <a:p>
            <a:pPr marL="171450" indent="-171450">
              <a:buFont typeface="Arial" panose="020B0604020202020204" pitchFamily="34" charset="0"/>
              <a:buChar char="•"/>
            </a:pPr>
            <a:r>
              <a:rPr lang="en-US" dirty="0"/>
              <a:t>Common experience: might sound like a lot of staff/students, but never a week where we haven’t had more work to do than folks to do it</a:t>
            </a:r>
          </a:p>
          <a:p>
            <a:pPr marL="628650" lvl="1" indent="-171450">
              <a:buFont typeface="Arial" panose="020B0604020202020204" pitchFamily="34" charset="0"/>
              <a:buChar char="•"/>
            </a:pPr>
            <a:r>
              <a:rPr lang="en-US" dirty="0"/>
              <a:t>i.e. Agile isn’t just for large departments—if you have this same challenge, regardless of the size of your department, Agile is for you</a:t>
            </a:r>
          </a:p>
          <a:p>
            <a:pPr marL="171450" indent="-171450">
              <a:buFont typeface="Arial" panose="020B0604020202020204" pitchFamily="34" charset="0"/>
              <a:buChar char="•"/>
            </a:pPr>
            <a:r>
              <a:rPr lang="en-US" dirty="0"/>
              <a:t>So: how do we prioritize across what our SC colleagues want/need X our staffing at any given time X our internal priorities? (P.S. don’t lose track of anything!)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904D311-73F7-5D42-B843-E8305C73070F}" type="slidenum">
              <a:rPr lang="en-US" smtClean="0"/>
              <a:t>6</a:t>
            </a:fld>
            <a:endParaRPr lang="en-US"/>
          </a:p>
        </p:txBody>
      </p:sp>
    </p:spTree>
    <p:extLst>
      <p:ext uri="{BB962C8B-B14F-4D97-AF65-F5344CB8AC3E}">
        <p14:creationId xmlns:p14="http://schemas.microsoft.com/office/powerpoint/2010/main" val="289437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(Russell 2min) Application Development and Archival Description already had an ongoing dialog.  So once we started to look at it, we started to find lots of similarities in the two teams' situations. </a:t>
            </a:r>
          </a:p>
          <a:p>
            <a:r>
              <a:rPr lang="en-US" dirty="0"/>
              <a:t>* Project VS Maintenance - </a:t>
            </a:r>
            <a:br>
              <a:rPr lang="en-US" dirty="0">
                <a:cs typeface="+mn-lt"/>
              </a:rPr>
            </a:br>
            <a:r>
              <a:rPr lang="en-US" dirty="0"/>
              <a:t>  </a:t>
            </a:r>
            <a:r>
              <a:rPr lang="en-US" i="1" dirty="0"/>
              <a:t>Build a Room Reservation System, but also add this login, update that software, change that header graphic... </a:t>
            </a:r>
            <a:endParaRPr lang="en-US" i="1" dirty="0">
              <a:cs typeface="Calibri"/>
            </a:endParaRPr>
          </a:p>
          <a:p>
            <a:r>
              <a:rPr lang="en-US" dirty="0"/>
              <a:t>  Sounds like...</a:t>
            </a:r>
            <a:endParaRPr lang="en-US" dirty="0">
              <a:cs typeface="Calibri"/>
            </a:endParaRPr>
          </a:p>
          <a:p>
            <a:r>
              <a:rPr lang="en-US" dirty="0"/>
              <a:t>  </a:t>
            </a:r>
            <a:r>
              <a:rPr lang="en-US" i="1" dirty="0"/>
              <a:t>Process this 300 foot collection, but also accession this donation, fix this finding aid, order new archival supplies.</a:t>
            </a:r>
            <a:endParaRPr lang="en-US" i="1">
              <a:cs typeface="Calibri"/>
            </a:endParaRPr>
          </a:p>
          <a:p>
            <a:r>
              <a:rPr lang="en-US" dirty="0"/>
              <a:t>* Disparate Clients, who aren't concerned with what other folks have asked for</a:t>
            </a:r>
            <a:endParaRPr lang="en-US" dirty="0">
              <a:cs typeface="Calibri"/>
            </a:endParaRPr>
          </a:p>
          <a:p>
            <a:r>
              <a:rPr lang="en-US" dirty="0"/>
              <a:t>* Changing Priorities; both teams are in similar service positions in the Libraries, we have to respond to organizational priorities</a:t>
            </a:r>
            <a:endParaRPr lang="en-US" dirty="0">
              <a:cs typeface="Calibri"/>
            </a:endParaRPr>
          </a:p>
          <a:p>
            <a:r>
              <a:rPr lang="en-US" dirty="0"/>
              <a:t>* Large Backlogs: Job Security, yes. A Customer Challenge, also yes. </a:t>
            </a:r>
            <a:endParaRPr lang="en-US" dirty="0">
              <a:cs typeface="Calibri"/>
            </a:endParaRPr>
          </a:p>
          <a:p>
            <a:r>
              <a:rPr lang="en-US" dirty="0"/>
              <a:t>* Uncertain Effort: this is a big one.  In IT, troubleshooting and development 20% of the problems take up 80% of the time, and you usually don't know which.  </a:t>
            </a:r>
            <a:endParaRPr lang="en-US" dirty="0">
              <a:cs typeface="Calibri"/>
            </a:endParaRPr>
          </a:p>
          <a:p>
            <a:r>
              <a:rPr lang="en-US" dirty="0"/>
              <a:t>  In Archival Description, I am lead to understand that you never _really_ know what you're going to find when you open a box.</a:t>
            </a:r>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7</a:t>
            </a:fld>
            <a:endParaRPr lang="en-US"/>
          </a:p>
        </p:txBody>
      </p:sp>
    </p:spTree>
    <p:extLst>
      <p:ext uri="{BB962C8B-B14F-4D97-AF65-F5344CB8AC3E}">
        <p14:creationId xmlns:p14="http://schemas.microsoft.com/office/powerpoint/2010/main" val="150565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(Russell 1min)</a:t>
            </a:r>
          </a:p>
          <a:p>
            <a:r>
              <a:rPr lang="en-US" dirty="0"/>
              <a:t> We absolutely don't have time to teach you agile methodology, but we can give you the flavor:</a:t>
            </a:r>
            <a:endParaRPr lang="en-US" dirty="0">
              <a:cs typeface="Calibri"/>
            </a:endParaRPr>
          </a:p>
          <a:p>
            <a:r>
              <a:rPr lang="en-US" dirty="0"/>
              <a:t>* Agile was developed by software teams to plan just enough work to meet the next set of requirements. </a:t>
            </a:r>
            <a:endParaRPr lang="en-US" dirty="0">
              <a:cs typeface="Calibri"/>
            </a:endParaRPr>
          </a:p>
          <a:p>
            <a:r>
              <a:rPr lang="en-US" dirty="0"/>
              <a:t>* Compare this to Waterfall, where you plan every single feature of a project, how much time each action will take, who will do it... Great for buildings, not necessarily for software. </a:t>
            </a:r>
            <a:endParaRPr lang="en-US" dirty="0">
              <a:cs typeface="Calibri"/>
            </a:endParaRPr>
          </a:p>
          <a:p>
            <a:endParaRPr lang="en-US" dirty="0">
              <a:cs typeface="Calibri"/>
            </a:endParaRPr>
          </a:p>
          <a:p>
            <a:r>
              <a:rPr lang="en-US" dirty="0">
                <a:cs typeface="Calibri"/>
              </a:rPr>
              <a:t>% </a:t>
            </a:r>
            <a:r>
              <a:rPr lang="en-US" dirty="0"/>
              <a:t>Agile Manifesto        https://www.agilealliance.org/agile101/the-agile-manifesto/</a:t>
            </a:r>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9</a:t>
            </a:fld>
            <a:endParaRPr lang="en-US"/>
          </a:p>
        </p:txBody>
      </p:sp>
    </p:spTree>
    <p:extLst>
      <p:ext uri="{BB962C8B-B14F-4D97-AF65-F5344CB8AC3E}">
        <p14:creationId xmlns:p14="http://schemas.microsoft.com/office/powerpoint/2010/main" val="372586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(Russell 1min)</a:t>
            </a:r>
          </a:p>
          <a:p>
            <a:r>
              <a:rPr lang="en-US" dirty="0">
                <a:cs typeface="Calibri"/>
              </a:rPr>
              <a:t>Some terminology - </a:t>
            </a:r>
            <a:endParaRPr lang="en-US" dirty="0"/>
          </a:p>
          <a:p>
            <a:r>
              <a:rPr lang="en-US" dirty="0"/>
              <a:t>* Sprints are limited period of work</a:t>
            </a:r>
            <a:endParaRPr lang="en-US" dirty="0">
              <a:cs typeface="Calibri"/>
            </a:endParaRPr>
          </a:p>
          <a:p>
            <a:r>
              <a:rPr lang="en-US" dirty="0"/>
              <a:t>  I favor two week sprints. </a:t>
            </a:r>
          </a:p>
          <a:p>
            <a:r>
              <a:rPr lang="en-US" dirty="0"/>
              <a:t>  Shorter periods and your meeting to work ratio becomes unfavorable.</a:t>
            </a:r>
            <a:endParaRPr lang="en-US" dirty="0">
              <a:cs typeface="Calibri"/>
            </a:endParaRPr>
          </a:p>
          <a:p>
            <a:r>
              <a:rPr lang="en-US" dirty="0"/>
              <a:t>  Longer periods and you are planning work that might not be important then: less Agile, more Waterfall. </a:t>
            </a:r>
            <a:endParaRPr lang="en-US" dirty="0">
              <a:cs typeface="Calibri"/>
            </a:endParaRPr>
          </a:p>
          <a:p>
            <a:r>
              <a:rPr lang="en-US" dirty="0"/>
              <a:t>* For projects with multiple actors, I favor planning sprint work with the Scrum method.  </a:t>
            </a:r>
            <a:endParaRPr lang="en-US" dirty="0">
              <a:cs typeface="Calibri"/>
            </a:endParaRPr>
          </a:p>
          <a:p>
            <a:r>
              <a:rPr lang="en-US" dirty="0"/>
              <a:t>   This involves the group deciding what work they can do in the next Sprint</a:t>
            </a:r>
            <a:endParaRPr lang="en-US" dirty="0">
              <a:cs typeface="Calibri"/>
            </a:endParaRPr>
          </a:p>
          <a:p>
            <a:r>
              <a:rPr lang="en-US" dirty="0"/>
              <a:t>* For large queues of tasks, related or unrelated, I favor Kanban.</a:t>
            </a:r>
            <a:endParaRPr lang="en-US" dirty="0">
              <a:cs typeface="Calibri"/>
            </a:endParaRPr>
          </a:p>
          <a:p>
            <a:r>
              <a:rPr lang="en-US" dirty="0"/>
              <a:t>  This involves the group organizing the tasks into queues by priority - the more valuable, the higher on the list. </a:t>
            </a:r>
            <a:endParaRPr lang="en-US" dirty="0">
              <a:cs typeface="Calibri"/>
            </a:endParaRPr>
          </a:p>
          <a:p>
            <a:r>
              <a:rPr lang="en-US" dirty="0"/>
              <a:t>  The work proceeds by selecting the most important ticket and working on it until it is done or you are unable to do more. </a:t>
            </a:r>
            <a:endParaRPr lang="en-US" dirty="0">
              <a:cs typeface="Calibri"/>
            </a:endParaRPr>
          </a:p>
          <a:p>
            <a:endParaRPr lang="en-US" dirty="0">
              <a:cs typeface="Calibri"/>
            </a:endParaRPr>
          </a:p>
          <a:p>
            <a:r>
              <a:rPr lang="en-US" dirty="0">
                <a:cs typeface="Calibri"/>
              </a:rPr>
              <a:t>% </a:t>
            </a:r>
            <a:r>
              <a:rPr lang="en-US" dirty="0"/>
              <a:t>Mike Cohn - Scrum Intro     https://www.mountaingoatsoftware.com/agile/new-to-agile-or-scrum</a:t>
            </a:r>
            <a:endParaRPr lang="en-US" dirty="0">
              <a:cs typeface="Calibri"/>
            </a:endParaRPr>
          </a:p>
          <a:p>
            <a:r>
              <a:rPr lang="en-US" dirty="0">
                <a:cs typeface="Calibri"/>
              </a:rPr>
              <a:t>% </a:t>
            </a:r>
            <a:r>
              <a:rPr lang="en-US" dirty="0" err="1"/>
              <a:t>Kanbanzie</a:t>
            </a:r>
            <a:r>
              <a:rPr lang="en-US" dirty="0"/>
              <a:t> - Beginner Kanban    https://kanbanize.com/kanban-resources/getting-started/what-is-kanban/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10</a:t>
            </a:fld>
            <a:endParaRPr lang="en-US"/>
          </a:p>
        </p:txBody>
      </p:sp>
    </p:spTree>
    <p:extLst>
      <p:ext uri="{BB962C8B-B14F-4D97-AF65-F5344CB8AC3E}">
        <p14:creationId xmlns:p14="http://schemas.microsoft.com/office/powerpoint/2010/main" val="369164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(Russell 1min)</a:t>
            </a:r>
          </a:p>
          <a:p>
            <a:r>
              <a:rPr lang="en-US" dirty="0">
                <a:cs typeface="Calibri"/>
              </a:rPr>
              <a:t>Some roles: </a:t>
            </a:r>
          </a:p>
          <a:p>
            <a:r>
              <a:rPr lang="en-US" dirty="0"/>
              <a:t>* Scrum Master OR  Leader of Board Leaders - Leads the entire process</a:t>
            </a:r>
            <a:endParaRPr lang="en-US" dirty="0">
              <a:cs typeface="Calibri"/>
            </a:endParaRPr>
          </a:p>
          <a:p>
            <a:r>
              <a:rPr lang="en-US" dirty="0"/>
              <a:t>* Service Owner OR Board Leader - Leads the organization of the tickets for a set of work</a:t>
            </a:r>
            <a:endParaRPr lang="en-US" dirty="0">
              <a:cs typeface="Calibri"/>
            </a:endParaRPr>
          </a:p>
          <a:p>
            <a:r>
              <a:rPr lang="en-US" dirty="0"/>
              <a:t>* Product </a:t>
            </a:r>
            <a:r>
              <a:rPr lang="en-US" dirty="0" err="1"/>
              <a:t>OwnerPR</a:t>
            </a:r>
            <a:r>
              <a:rPr lang="en-US" dirty="0"/>
              <a:t>/ Stakeholders -  People who help decide importance of the tasks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904D311-73F7-5D42-B843-E8305C73070F}" type="slidenum">
              <a:rPr lang="en-US"/>
              <a:t>11</a:t>
            </a:fld>
            <a:endParaRPr lang="en-US"/>
          </a:p>
        </p:txBody>
      </p:sp>
    </p:spTree>
    <p:extLst>
      <p:ext uri="{BB962C8B-B14F-4D97-AF65-F5344CB8AC3E}">
        <p14:creationId xmlns:p14="http://schemas.microsoft.com/office/powerpoint/2010/main" val="193632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(Russell 1min)</a:t>
            </a:r>
          </a:p>
          <a:p>
            <a:endParaRPr lang="en-US" dirty="0"/>
          </a:p>
          <a:p>
            <a:r>
              <a:rPr lang="en-US" dirty="0"/>
              <a:t>When we decided to start preparing the AD&amp;A team in June of 2017 we committed to a day-long training session in Scrum planning.</a:t>
            </a:r>
          </a:p>
          <a:p>
            <a:r>
              <a:rPr lang="en-US" dirty="0"/>
              <a:t>To give us a generic and common metaphor, we decided to have our project be </a:t>
            </a:r>
            <a:r>
              <a:rPr lang="en-US" b="1" dirty="0"/>
              <a:t>baking 15 cakes</a:t>
            </a:r>
            <a:r>
              <a:rPr lang="en-US" dirty="0"/>
              <a:t>. </a:t>
            </a:r>
          </a:p>
          <a:p>
            <a:r>
              <a:rPr lang="en-US" dirty="0"/>
              <a:t>This included planning types, flavors, sizes, and transportation.  </a:t>
            </a:r>
          </a:p>
          <a:p>
            <a:r>
              <a:rPr lang="en-US"/>
              <a:t>Did I know that several of the staff had professional experience baking cakes? </a:t>
            </a:r>
            <a:br>
              <a:rPr lang="en-US" dirty="0">
                <a:cs typeface="+mn-lt"/>
              </a:rPr>
            </a:br>
            <a:r>
              <a:rPr lang="en-US" dirty="0"/>
              <a:t>No. It unexpectedly complicated my clever metaphor, but we were still able to work through an entire sprint planning session, simulated cake baking project, and were able to demonstrate how the team could use these techniques in planning a processing or rehousing project. </a:t>
            </a:r>
          </a:p>
          <a:p>
            <a:r>
              <a:rPr lang="en-US"/>
              <a:t>This training session was enough to get the AD&amp;A team started on their journey; I helped set up their project management software, offered the occasional advice, but primarily they worked through the process as a team.  </a:t>
            </a:r>
          </a:p>
          <a:p>
            <a:r>
              <a:rPr lang="en-US" dirty="0"/>
              <a:t>%%</a:t>
            </a:r>
          </a:p>
        </p:txBody>
      </p:sp>
      <p:sp>
        <p:nvSpPr>
          <p:cNvPr id="4" name="Slide Number Placeholder 3"/>
          <p:cNvSpPr>
            <a:spLocks noGrp="1"/>
          </p:cNvSpPr>
          <p:nvPr>
            <p:ph type="sldNum" sz="quarter" idx="5"/>
          </p:nvPr>
        </p:nvSpPr>
        <p:spPr/>
        <p:txBody>
          <a:bodyPr/>
          <a:lstStyle/>
          <a:p>
            <a:fld id="{D904D311-73F7-5D42-B843-E8305C73070F}" type="slidenum">
              <a:rPr lang="en-US"/>
              <a:t>12</a:t>
            </a:fld>
            <a:endParaRPr lang="en-US"/>
          </a:p>
        </p:txBody>
      </p:sp>
    </p:spTree>
    <p:extLst>
      <p:ext uri="{BB962C8B-B14F-4D97-AF65-F5344CB8AC3E}">
        <p14:creationId xmlns:p14="http://schemas.microsoft.com/office/powerpoint/2010/main" val="428694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360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78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4634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735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525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8228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94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2468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0010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878" y="0"/>
            <a:ext cx="9152878" cy="914456"/>
          </a:xfrm>
          <a:prstGeom prst="rect">
            <a:avLst/>
          </a:prstGeom>
        </p:spPr>
      </p:pic>
      <p:pic>
        <p:nvPicPr>
          <p:cNvPr id="10" name="Picture 9"/>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5592279"/>
            <a:ext cx="9144000" cy="1265724"/>
          </a:xfrm>
          <a:prstGeom prst="rect">
            <a:avLst/>
          </a:prstGeom>
        </p:spPr>
      </p:pic>
      <p:sp>
        <p:nvSpPr>
          <p:cNvPr id="4" name="Right Triangle 3"/>
          <p:cNvSpPr/>
          <p:nvPr userDrawn="1"/>
        </p:nvSpPr>
        <p:spPr>
          <a:xfrm flipH="1">
            <a:off x="5578522" y="6239434"/>
            <a:ext cx="731521" cy="623592"/>
          </a:xfrm>
          <a:prstGeom prst="rtTriangle">
            <a:avLst/>
          </a:prstGeom>
          <a:solidFill>
            <a:schemeClr val="bg1">
              <a:lumMod val="5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6310043" y="6239434"/>
            <a:ext cx="2833957" cy="6235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406768" y="6378210"/>
            <a:ext cx="2428757" cy="352058"/>
          </a:xfrm>
          <a:prstGeom prst="rect">
            <a:avLst/>
          </a:prstGeom>
        </p:spPr>
      </p:pic>
    </p:spTree>
    <p:extLst>
      <p:ext uri="{BB962C8B-B14F-4D97-AF65-F5344CB8AC3E}">
        <p14:creationId xmlns:p14="http://schemas.microsoft.com/office/powerpoint/2010/main" val="189630664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hyperlink" Target="https://softwareengineering.stackexchange.com/questions/255210/large-internal-features-on-kanban" TargetMode="External"/><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hyperlink" Target="https://creativecommons.org/licenses/by-sa/3.0/" TargetMode="Externa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en.wikipedia.org/wiki/File:Green_Building,_MIT,_Cambridge,_Massachusetts.JPG" TargetMode="External"/><Relationship Id="rId5" Type="http://schemas.openxmlformats.org/officeDocument/2006/relationships/hyperlink" Target="https://creativecommons.org/licenses/by-sa/3.0/"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0B67-A238-44D1-A089-6B8E2CAAC1B5}"/>
              </a:ext>
            </a:extLst>
          </p:cNvPr>
          <p:cNvSpPr>
            <a:spLocks noGrp="1"/>
          </p:cNvSpPr>
          <p:nvPr>
            <p:ph type="ctrTitle"/>
          </p:nvPr>
        </p:nvSpPr>
        <p:spPr>
          <a:xfrm>
            <a:off x="1143000" y="1122363"/>
            <a:ext cx="6858000" cy="3149598"/>
          </a:xfrm>
          <a:solidFill>
            <a:schemeClr val="bg2"/>
          </a:solidFill>
          <a:ln w="57150">
            <a:solidFill>
              <a:srgbClr val="C00000"/>
            </a:solidFill>
          </a:ln>
        </p:spPr>
        <p:txBody>
          <a:bodyPr/>
          <a:lstStyle/>
          <a:p>
            <a:r>
              <a:rPr lang="en-US" sz="1800" i="1" dirty="0">
                <a:cs typeface="Arial"/>
              </a:rPr>
              <a:t>Works In Progress Webinar:</a:t>
            </a:r>
            <a:r>
              <a:rPr lang="en-US" dirty="0">
                <a:cs typeface="Arial"/>
              </a:rPr>
              <a:t> </a:t>
            </a:r>
            <a:br>
              <a:rPr lang="en-US" dirty="0">
                <a:cs typeface="Arial"/>
              </a:rPr>
            </a:br>
            <a:r>
              <a:rPr lang="en-US" sz="3600" dirty="0">
                <a:cs typeface="Arial"/>
              </a:rPr>
              <a:t>Managing Archival Technical Services with Agile Software Development Methods at </a:t>
            </a:r>
            <a:br>
              <a:rPr lang="en-US" sz="3600" dirty="0">
                <a:cs typeface="Arial"/>
              </a:rPr>
            </a:br>
            <a:r>
              <a:rPr lang="en-US" sz="3600" dirty="0">
                <a:cs typeface="Arial"/>
              </a:rPr>
              <a:t>Ohio State University Libraries</a:t>
            </a:r>
            <a:br>
              <a:rPr lang="en-US" sz="3600" dirty="0">
                <a:cs typeface="Arial"/>
              </a:rPr>
            </a:br>
            <a:endParaRPr lang="en-US" sz="3600" dirty="0">
              <a:cs typeface="Arial"/>
            </a:endParaRPr>
          </a:p>
        </p:txBody>
      </p:sp>
      <p:sp>
        <p:nvSpPr>
          <p:cNvPr id="3" name="Subtitle 2">
            <a:extLst>
              <a:ext uri="{FF2B5EF4-FFF2-40B4-BE49-F238E27FC236}">
                <a16:creationId xmlns:a16="http://schemas.microsoft.com/office/drawing/2014/main" id="{1893BC0A-A515-4F91-848B-CE2D0039F183}"/>
              </a:ext>
            </a:extLst>
          </p:cNvPr>
          <p:cNvSpPr>
            <a:spLocks noGrp="1"/>
          </p:cNvSpPr>
          <p:nvPr>
            <p:ph type="subTitle" idx="1"/>
          </p:nvPr>
        </p:nvSpPr>
        <p:spPr>
          <a:xfrm>
            <a:off x="1143000" y="4080503"/>
            <a:ext cx="6858000" cy="1655762"/>
          </a:xfrm>
        </p:spPr>
        <p:txBody>
          <a:bodyPr anchor="b"/>
          <a:lstStyle/>
          <a:p>
            <a:r>
              <a:rPr lang="en-US" sz="1800" dirty="0">
                <a:cs typeface="Arial"/>
              </a:rPr>
              <a:t>Morag Boyd – Acquisitions &amp; Discovery Strategist</a:t>
            </a:r>
            <a:br>
              <a:rPr lang="en-US" sz="1800" dirty="0">
                <a:cs typeface="Arial"/>
              </a:rPr>
            </a:br>
            <a:r>
              <a:rPr lang="en-US" sz="1800" dirty="0">
                <a:cs typeface="Arial"/>
              </a:rPr>
              <a:t>Cate </a:t>
            </a:r>
            <a:r>
              <a:rPr lang="en-US" sz="1800" dirty="0" err="1">
                <a:cs typeface="Arial"/>
              </a:rPr>
              <a:t>Putirskis</a:t>
            </a:r>
            <a:r>
              <a:rPr lang="en-US" sz="1800" dirty="0">
                <a:cs typeface="Arial"/>
              </a:rPr>
              <a:t> – Archival Description &amp; Access Unit Lead</a:t>
            </a:r>
            <a:br>
              <a:rPr lang="en-US" sz="1800" dirty="0">
                <a:cs typeface="Arial"/>
              </a:rPr>
            </a:br>
            <a:r>
              <a:rPr lang="en-US" sz="1800" dirty="0">
                <a:cs typeface="Arial"/>
              </a:rPr>
              <a:t>Russell </a:t>
            </a:r>
            <a:r>
              <a:rPr lang="en-US" sz="1800" dirty="0" err="1">
                <a:cs typeface="Arial"/>
              </a:rPr>
              <a:t>Schelby</a:t>
            </a:r>
            <a:r>
              <a:rPr lang="en-US" sz="1800" dirty="0">
                <a:cs typeface="Arial"/>
              </a:rPr>
              <a:t> – Lead, Applications Development</a:t>
            </a:r>
            <a:br>
              <a:rPr lang="en-US" sz="1800" dirty="0">
                <a:cs typeface="Arial"/>
              </a:rPr>
            </a:br>
            <a:br>
              <a:rPr lang="en-US" sz="1800" dirty="0">
                <a:cs typeface="Arial"/>
              </a:rPr>
            </a:br>
            <a:r>
              <a:rPr lang="en-US" sz="1800" dirty="0">
                <a:cs typeface="Arial"/>
              </a:rPr>
              <a:t>November 14, 2019</a:t>
            </a:r>
            <a:endParaRPr lang="en-US" sz="1800" dirty="0"/>
          </a:p>
        </p:txBody>
      </p:sp>
    </p:spTree>
    <p:extLst>
      <p:ext uri="{BB962C8B-B14F-4D97-AF65-F5344CB8AC3E}">
        <p14:creationId xmlns:p14="http://schemas.microsoft.com/office/powerpoint/2010/main" val="290063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10A6-FC01-4C94-A8C3-47B64549C501}"/>
              </a:ext>
            </a:extLst>
          </p:cNvPr>
          <p:cNvSpPr>
            <a:spLocks noGrp="1"/>
          </p:cNvSpPr>
          <p:nvPr>
            <p:ph type="title"/>
          </p:nvPr>
        </p:nvSpPr>
        <p:spPr/>
        <p:txBody>
          <a:bodyPr anchor="t"/>
          <a:lstStyle/>
          <a:p>
            <a:r>
              <a:rPr lang="en-US" dirty="0"/>
              <a:t>Agile, Briefly.</a:t>
            </a:r>
          </a:p>
        </p:txBody>
      </p:sp>
      <p:sp>
        <p:nvSpPr>
          <p:cNvPr id="4" name="Content Placeholder 3">
            <a:extLst>
              <a:ext uri="{FF2B5EF4-FFF2-40B4-BE49-F238E27FC236}">
                <a16:creationId xmlns:a16="http://schemas.microsoft.com/office/drawing/2014/main" id="{CEDA1DE2-7E74-46D5-9704-658E054F955E}"/>
              </a:ext>
            </a:extLst>
          </p:cNvPr>
          <p:cNvSpPr>
            <a:spLocks noGrp="1"/>
          </p:cNvSpPr>
          <p:nvPr>
            <p:ph sz="half" idx="2"/>
          </p:nvPr>
        </p:nvSpPr>
        <p:spPr/>
        <p:txBody>
          <a:bodyPr anchor="t"/>
          <a:lstStyle/>
          <a:p>
            <a:r>
              <a:rPr lang="en-US" dirty="0">
                <a:cs typeface="Arial"/>
              </a:rPr>
              <a:t>Sprints:</a:t>
            </a:r>
            <a:br>
              <a:rPr lang="en-US" dirty="0">
                <a:cs typeface="Arial"/>
              </a:rPr>
            </a:br>
            <a:r>
              <a:rPr lang="en-US" dirty="0">
                <a:cs typeface="Arial"/>
              </a:rPr>
              <a:t>limited period of work</a:t>
            </a:r>
            <a:br>
              <a:rPr lang="en-US" dirty="0">
                <a:cs typeface="Arial"/>
              </a:rPr>
            </a:br>
            <a:endParaRPr lang="en-US" dirty="0">
              <a:cs typeface="Arial"/>
            </a:endParaRPr>
          </a:p>
          <a:p>
            <a:r>
              <a:rPr lang="en-US" dirty="0">
                <a:cs typeface="Arial"/>
              </a:rPr>
              <a:t>Projects ==&gt; Scrum</a:t>
            </a:r>
            <a:br>
              <a:rPr lang="en-US" dirty="0">
                <a:cs typeface="Arial"/>
              </a:rPr>
            </a:br>
            <a:endParaRPr lang="en-US">
              <a:cs typeface="Arial"/>
            </a:endParaRPr>
          </a:p>
          <a:p>
            <a:r>
              <a:rPr lang="en-US" dirty="0">
                <a:cs typeface="Arial"/>
              </a:rPr>
              <a:t>Tasks ==&gt; Kanban</a:t>
            </a:r>
            <a:br>
              <a:rPr lang="en-US" dirty="0">
                <a:cs typeface="Arial"/>
              </a:rPr>
            </a:br>
            <a:endParaRPr lang="en-US" dirty="0">
              <a:cs typeface="Arial"/>
            </a:endParaRPr>
          </a:p>
        </p:txBody>
      </p:sp>
      <p:sp>
        <p:nvSpPr>
          <p:cNvPr id="12" name="Content Placeholder 2">
            <a:extLst>
              <a:ext uri="{FF2B5EF4-FFF2-40B4-BE49-F238E27FC236}">
                <a16:creationId xmlns:a16="http://schemas.microsoft.com/office/drawing/2014/main" id="{E8DC5039-2173-4C3E-B47C-475BB62D2A56}"/>
              </a:ext>
            </a:extLst>
          </p:cNvPr>
          <p:cNvSpPr txBox="1">
            <a:spLocks/>
          </p:cNvSpPr>
          <p:nvPr/>
        </p:nvSpPr>
        <p:spPr>
          <a:xfrm>
            <a:off x="628650" y="1825624"/>
            <a:ext cx="3083379" cy="3513138"/>
          </a:xfrm>
          <a:prstGeom prst="rect">
            <a:avLst/>
          </a:prstGeom>
        </p:spPr>
        <p:style>
          <a:lnRef idx="1">
            <a:schemeClr val="accent1"/>
          </a:lnRef>
          <a:fillRef idx="2">
            <a:schemeClr val="accent1"/>
          </a:fillRef>
          <a:effectRef idx="1">
            <a:schemeClr val="accent1"/>
          </a:effectRef>
          <a:fontRef idx="minor">
            <a:schemeClr val="dk1"/>
          </a:fontRef>
        </p:style>
        <p:txBody>
          <a:bodyPr anchor="t"/>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a:buFont typeface="Wingdings"/>
              <a:buChar char="ü"/>
            </a:pPr>
            <a:r>
              <a:rPr lang="en-US" dirty="0"/>
              <a:t>Software </a:t>
            </a:r>
            <a:br>
              <a:rPr lang="en-US" dirty="0"/>
            </a:br>
            <a:r>
              <a:rPr lang="en-US" dirty="0"/>
              <a:t>Method </a:t>
            </a:r>
            <a:br>
              <a:rPr lang="en-US" dirty="0"/>
            </a:br>
            <a:endParaRPr lang="en-US">
              <a:cs typeface="Arial"/>
            </a:endParaRPr>
          </a:p>
          <a:p>
            <a:pPr>
              <a:buFont typeface="Wingdings"/>
              <a:buChar char="ü"/>
            </a:pPr>
            <a:r>
              <a:rPr lang="en-US" u="sng" dirty="0"/>
              <a:t>Scrum vs Kanban</a:t>
            </a:r>
            <a:br>
              <a:rPr lang="en-US" dirty="0"/>
            </a:br>
            <a:endParaRPr lang="en-US" dirty="0">
              <a:cs typeface="Arial"/>
            </a:endParaRPr>
          </a:p>
          <a:p>
            <a:pPr>
              <a:buFont typeface="Wingdings"/>
              <a:buChar char="ü"/>
            </a:pPr>
            <a:endParaRPr lang="en-US" dirty="0">
              <a:cs typeface="Arial"/>
            </a:endParaRPr>
          </a:p>
        </p:txBody>
      </p:sp>
      <p:sp>
        <p:nvSpPr>
          <p:cNvPr id="3" name="Content Placeholder 2">
            <a:extLst>
              <a:ext uri="{FF2B5EF4-FFF2-40B4-BE49-F238E27FC236}">
                <a16:creationId xmlns:a16="http://schemas.microsoft.com/office/drawing/2014/main" id="{75E2183A-806F-44A5-AAB5-5C451C524C91}"/>
              </a:ext>
            </a:extLst>
          </p:cNvPr>
          <p:cNvSpPr>
            <a:spLocks noGrp="1"/>
          </p:cNvSpPr>
          <p:nvPr>
            <p:ph sz="half" idx="1"/>
          </p:nvPr>
        </p:nvSpPr>
        <p:spPr>
          <a:xfrm>
            <a:off x="628650" y="1825625"/>
            <a:ext cx="3083379" cy="4075845"/>
          </a:xfrm>
        </p:spPr>
        <p:style>
          <a:lnRef idx="1">
            <a:schemeClr val="accent1"/>
          </a:lnRef>
          <a:fillRef idx="2">
            <a:schemeClr val="accent1"/>
          </a:fillRef>
          <a:effectRef idx="1">
            <a:schemeClr val="accent1"/>
          </a:effectRef>
          <a:fontRef idx="minor">
            <a:schemeClr val="dk1"/>
          </a:fontRef>
        </p:style>
        <p:txBody>
          <a:bodyPr anchor="t"/>
          <a:lstStyle/>
          <a:p>
            <a:pPr>
              <a:buFont typeface="Wingdings"/>
              <a:buChar char="ü"/>
            </a:pPr>
            <a:r>
              <a:rPr lang="en-US" dirty="0"/>
              <a:t>Software </a:t>
            </a:r>
            <a:br>
              <a:rPr lang="en-US" dirty="0"/>
            </a:br>
            <a:r>
              <a:rPr lang="en-US" dirty="0"/>
              <a:t>Method </a:t>
            </a:r>
          </a:p>
          <a:p>
            <a:pPr>
              <a:buFont typeface="Wingdings"/>
              <a:buChar char="ü"/>
            </a:pPr>
            <a:r>
              <a:rPr lang="en-US" dirty="0"/>
              <a:t>Scrum vs Kanban</a:t>
            </a:r>
            <a:endParaRPr lang="en-US" dirty="0">
              <a:cs typeface="Arial"/>
            </a:endParaRPr>
          </a:p>
          <a:p>
            <a:pPr>
              <a:buFont typeface="Wingdings"/>
              <a:buChar char="ü"/>
            </a:pPr>
            <a:endParaRPr lang="en-US" dirty="0">
              <a:cs typeface="Arial"/>
            </a:endParaRPr>
          </a:p>
        </p:txBody>
      </p:sp>
    </p:spTree>
    <p:extLst>
      <p:ext uri="{BB962C8B-B14F-4D97-AF65-F5344CB8AC3E}">
        <p14:creationId xmlns:p14="http://schemas.microsoft.com/office/powerpoint/2010/main" val="397948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10A6-FC01-4C94-A8C3-47B64549C501}"/>
              </a:ext>
            </a:extLst>
          </p:cNvPr>
          <p:cNvSpPr>
            <a:spLocks noGrp="1"/>
          </p:cNvSpPr>
          <p:nvPr>
            <p:ph type="title"/>
          </p:nvPr>
        </p:nvSpPr>
        <p:spPr/>
        <p:txBody>
          <a:bodyPr anchor="t"/>
          <a:lstStyle/>
          <a:p>
            <a:r>
              <a:rPr lang="en-US" dirty="0"/>
              <a:t>Agile, Briefly.</a:t>
            </a:r>
          </a:p>
        </p:txBody>
      </p:sp>
      <p:sp>
        <p:nvSpPr>
          <p:cNvPr id="3" name="Content Placeholder 2">
            <a:extLst>
              <a:ext uri="{FF2B5EF4-FFF2-40B4-BE49-F238E27FC236}">
                <a16:creationId xmlns:a16="http://schemas.microsoft.com/office/drawing/2014/main" id="{D6FD9EA4-1F34-4360-A5D9-2E87A18AA366}"/>
              </a:ext>
            </a:extLst>
          </p:cNvPr>
          <p:cNvSpPr>
            <a:spLocks noGrp="1"/>
          </p:cNvSpPr>
          <p:nvPr>
            <p:ph sz="half" idx="1"/>
          </p:nvPr>
        </p:nvSpPr>
        <p:spPr>
          <a:xfrm>
            <a:off x="628650" y="1825625"/>
            <a:ext cx="3083379" cy="3513138"/>
          </a:xfrm>
        </p:spPr>
        <p:style>
          <a:lnRef idx="1">
            <a:schemeClr val="accent1"/>
          </a:lnRef>
          <a:fillRef idx="2">
            <a:schemeClr val="accent1"/>
          </a:fillRef>
          <a:effectRef idx="1">
            <a:schemeClr val="accent1"/>
          </a:effectRef>
          <a:fontRef idx="minor">
            <a:schemeClr val="dk1"/>
          </a:fontRef>
        </p:style>
        <p:txBody>
          <a:bodyPr anchor="t"/>
          <a:lstStyle/>
          <a:p>
            <a:pPr>
              <a:buFont typeface="Wingdings"/>
              <a:buChar char="ü"/>
            </a:pPr>
            <a:r>
              <a:rPr lang="en-US" dirty="0"/>
              <a:t>Software </a:t>
            </a:r>
            <a:br>
              <a:rPr lang="en-US" dirty="0"/>
            </a:br>
            <a:r>
              <a:rPr lang="en-US" dirty="0"/>
              <a:t>Method </a:t>
            </a:r>
          </a:p>
          <a:p>
            <a:pPr>
              <a:buFont typeface="Wingdings"/>
              <a:buChar char="ü"/>
            </a:pPr>
            <a:r>
              <a:rPr lang="en-US" dirty="0"/>
              <a:t>Scrum vs Kanban</a:t>
            </a:r>
            <a:br>
              <a:rPr lang="en-US" dirty="0"/>
            </a:br>
            <a:endParaRPr lang="en-US">
              <a:cs typeface="Arial"/>
            </a:endParaRPr>
          </a:p>
          <a:p>
            <a:pPr>
              <a:buFont typeface="Wingdings"/>
              <a:buChar char="ü"/>
            </a:pPr>
            <a:r>
              <a:rPr lang="en-US" u="sng" dirty="0"/>
              <a:t>Agile Roles</a:t>
            </a:r>
            <a:endParaRPr lang="en-US" u="sng" dirty="0">
              <a:cs typeface="Arial"/>
            </a:endParaRPr>
          </a:p>
        </p:txBody>
      </p:sp>
      <p:sp>
        <p:nvSpPr>
          <p:cNvPr id="4" name="Content Placeholder 3">
            <a:extLst>
              <a:ext uri="{FF2B5EF4-FFF2-40B4-BE49-F238E27FC236}">
                <a16:creationId xmlns:a16="http://schemas.microsoft.com/office/drawing/2014/main" id="{CEDA1DE2-7E74-46D5-9704-658E054F955E}"/>
              </a:ext>
            </a:extLst>
          </p:cNvPr>
          <p:cNvSpPr>
            <a:spLocks noGrp="1"/>
          </p:cNvSpPr>
          <p:nvPr>
            <p:ph sz="half" idx="2"/>
          </p:nvPr>
        </p:nvSpPr>
        <p:spPr/>
        <p:txBody>
          <a:bodyPr anchor="t"/>
          <a:lstStyle/>
          <a:p>
            <a:r>
              <a:rPr lang="en-US" dirty="0">
                <a:cs typeface="Arial"/>
              </a:rPr>
              <a:t>Scrum Master  </a:t>
            </a:r>
            <a:r>
              <a:rPr lang="en-US" sz="1800" i="1" dirty="0">
                <a:cs typeface="Arial"/>
              </a:rPr>
              <a:t>or</a:t>
            </a:r>
            <a:r>
              <a:rPr lang="en-US" i="1" dirty="0">
                <a:cs typeface="Arial"/>
              </a:rPr>
              <a:t> </a:t>
            </a:r>
            <a:r>
              <a:rPr lang="en-US" dirty="0">
                <a:cs typeface="Arial"/>
              </a:rPr>
              <a:t> </a:t>
            </a:r>
            <a:br>
              <a:rPr lang="en-US" dirty="0">
                <a:cs typeface="Arial"/>
              </a:rPr>
            </a:br>
            <a:r>
              <a:rPr lang="en-US" dirty="0">
                <a:cs typeface="Arial"/>
              </a:rPr>
              <a:t>Leader of Boards</a:t>
            </a:r>
            <a:br>
              <a:rPr lang="en-US" dirty="0">
                <a:cs typeface="Arial"/>
              </a:rPr>
            </a:br>
            <a:endParaRPr lang="en-US" dirty="0">
              <a:cs typeface="Arial"/>
            </a:endParaRPr>
          </a:p>
          <a:p>
            <a:r>
              <a:rPr lang="en-US" dirty="0">
                <a:cs typeface="Arial"/>
              </a:rPr>
              <a:t>Service Owner  </a:t>
            </a:r>
            <a:r>
              <a:rPr lang="en-US" sz="1800" i="1" dirty="0">
                <a:cs typeface="Arial"/>
              </a:rPr>
              <a:t>or</a:t>
            </a:r>
            <a:br>
              <a:rPr lang="en-US" dirty="0">
                <a:cs typeface="Arial"/>
              </a:rPr>
            </a:br>
            <a:r>
              <a:rPr lang="en-US" dirty="0">
                <a:cs typeface="Arial"/>
              </a:rPr>
              <a:t>Board Leader</a:t>
            </a:r>
            <a:br>
              <a:rPr lang="en-US" dirty="0">
                <a:cs typeface="Arial"/>
              </a:rPr>
            </a:br>
            <a:endParaRPr lang="en-US" dirty="0">
              <a:cs typeface="Arial"/>
            </a:endParaRPr>
          </a:p>
          <a:p>
            <a:r>
              <a:rPr lang="en-US" dirty="0">
                <a:cs typeface="Arial"/>
              </a:rPr>
              <a:t>Product Owner  </a:t>
            </a:r>
            <a:r>
              <a:rPr lang="en-US" sz="1800" i="1" dirty="0">
                <a:cs typeface="Arial"/>
              </a:rPr>
              <a:t>or</a:t>
            </a:r>
            <a:br>
              <a:rPr lang="en-US" dirty="0">
                <a:cs typeface="Arial"/>
              </a:rPr>
            </a:br>
            <a:r>
              <a:rPr lang="en-US" dirty="0">
                <a:cs typeface="Arial"/>
              </a:rPr>
              <a:t>Stakeholders</a:t>
            </a:r>
          </a:p>
        </p:txBody>
      </p:sp>
      <p:sp>
        <p:nvSpPr>
          <p:cNvPr id="6" name="Content Placeholder 2">
            <a:extLst>
              <a:ext uri="{FF2B5EF4-FFF2-40B4-BE49-F238E27FC236}">
                <a16:creationId xmlns:a16="http://schemas.microsoft.com/office/drawing/2014/main" id="{9265204E-B5EE-4B06-B2FF-FC950B49EA74}"/>
              </a:ext>
            </a:extLst>
          </p:cNvPr>
          <p:cNvSpPr txBox="1">
            <a:spLocks/>
          </p:cNvSpPr>
          <p:nvPr/>
        </p:nvSpPr>
        <p:spPr>
          <a:xfrm>
            <a:off x="628650" y="1825625"/>
            <a:ext cx="3083379" cy="4075845"/>
          </a:xfrm>
          <a:prstGeom prst="rect">
            <a:avLst/>
          </a:prstGeom>
        </p:spPr>
        <p:style>
          <a:lnRef idx="1">
            <a:schemeClr val="accent1"/>
          </a:lnRef>
          <a:fillRef idx="2">
            <a:schemeClr val="accent1"/>
          </a:fillRef>
          <a:effectRef idx="1">
            <a:schemeClr val="accent1"/>
          </a:effectRef>
          <a:fontRef idx="minor">
            <a:schemeClr val="dk1"/>
          </a:fontRef>
        </p:style>
        <p:txBody>
          <a:bodyPr anchor="t"/>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a:buFont typeface="Wingdings"/>
              <a:buChar char="ü"/>
            </a:pPr>
            <a:r>
              <a:rPr lang="en-US" dirty="0"/>
              <a:t>Software </a:t>
            </a:r>
            <a:br>
              <a:rPr lang="en-US" dirty="0"/>
            </a:br>
            <a:r>
              <a:rPr lang="en-US" dirty="0"/>
              <a:t>Method </a:t>
            </a:r>
          </a:p>
          <a:p>
            <a:pPr>
              <a:buFont typeface="Wingdings"/>
              <a:buChar char="ü"/>
            </a:pPr>
            <a:r>
              <a:rPr lang="en-US" dirty="0"/>
              <a:t>Scrum vs Kanban</a:t>
            </a:r>
            <a:endParaRPr lang="en-US" dirty="0">
              <a:cs typeface="Arial"/>
            </a:endParaRPr>
          </a:p>
          <a:p>
            <a:pPr>
              <a:buFont typeface="Wingdings"/>
              <a:buChar char="ü"/>
            </a:pPr>
            <a:r>
              <a:rPr lang="en-US" dirty="0"/>
              <a:t>Agile Roles</a:t>
            </a:r>
            <a:endParaRPr lang="en-US" dirty="0">
              <a:cs typeface="Arial"/>
            </a:endParaRPr>
          </a:p>
          <a:p>
            <a:pPr>
              <a:buFont typeface="Wingdings"/>
              <a:buChar char="ü"/>
            </a:pPr>
            <a:endParaRPr lang="en-US" dirty="0">
              <a:cs typeface="Arial"/>
            </a:endParaRPr>
          </a:p>
        </p:txBody>
      </p:sp>
    </p:spTree>
    <p:extLst>
      <p:ext uri="{BB962C8B-B14F-4D97-AF65-F5344CB8AC3E}">
        <p14:creationId xmlns:p14="http://schemas.microsoft.com/office/powerpoint/2010/main" val="359662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10A6-FC01-4C94-A8C3-47B64549C501}"/>
              </a:ext>
            </a:extLst>
          </p:cNvPr>
          <p:cNvSpPr>
            <a:spLocks noGrp="1"/>
          </p:cNvSpPr>
          <p:nvPr>
            <p:ph type="title"/>
          </p:nvPr>
        </p:nvSpPr>
        <p:spPr/>
        <p:txBody>
          <a:bodyPr anchor="t"/>
          <a:lstStyle/>
          <a:p>
            <a:r>
              <a:rPr lang="en-US" dirty="0"/>
              <a:t>Agile, Briefly.</a:t>
            </a:r>
          </a:p>
        </p:txBody>
      </p:sp>
      <p:sp>
        <p:nvSpPr>
          <p:cNvPr id="3" name="Content Placeholder 2">
            <a:extLst>
              <a:ext uri="{FF2B5EF4-FFF2-40B4-BE49-F238E27FC236}">
                <a16:creationId xmlns:a16="http://schemas.microsoft.com/office/drawing/2014/main" id="{D6FD9EA4-1F34-4360-A5D9-2E87A18AA366}"/>
              </a:ext>
            </a:extLst>
          </p:cNvPr>
          <p:cNvSpPr>
            <a:spLocks noGrp="1"/>
          </p:cNvSpPr>
          <p:nvPr>
            <p:ph sz="half" idx="1"/>
          </p:nvPr>
        </p:nvSpPr>
        <p:spPr>
          <a:xfrm>
            <a:off x="628650" y="1825625"/>
            <a:ext cx="3083379" cy="4075845"/>
          </a:xfrm>
        </p:spPr>
        <p:style>
          <a:lnRef idx="1">
            <a:schemeClr val="accent1"/>
          </a:lnRef>
          <a:fillRef idx="2">
            <a:schemeClr val="accent1"/>
          </a:fillRef>
          <a:effectRef idx="1">
            <a:schemeClr val="accent1"/>
          </a:effectRef>
          <a:fontRef idx="minor">
            <a:schemeClr val="dk1"/>
          </a:fontRef>
        </p:style>
        <p:txBody>
          <a:bodyPr anchor="t"/>
          <a:lstStyle/>
          <a:p>
            <a:pPr>
              <a:buFont typeface="Wingdings"/>
              <a:buChar char="ü"/>
            </a:pPr>
            <a:r>
              <a:rPr lang="en-US" dirty="0"/>
              <a:t>Software </a:t>
            </a:r>
            <a:br>
              <a:rPr lang="en-US" dirty="0"/>
            </a:br>
            <a:r>
              <a:rPr lang="en-US" dirty="0"/>
              <a:t>Method </a:t>
            </a:r>
          </a:p>
          <a:p>
            <a:pPr>
              <a:buFont typeface="Wingdings"/>
              <a:buChar char="ü"/>
            </a:pPr>
            <a:r>
              <a:rPr lang="en-US" dirty="0"/>
              <a:t>Scrum vs Kanban</a:t>
            </a:r>
            <a:endParaRPr lang="en-US" dirty="0">
              <a:cs typeface="Arial"/>
            </a:endParaRPr>
          </a:p>
          <a:p>
            <a:pPr>
              <a:buFont typeface="Wingdings"/>
              <a:buChar char="ü"/>
            </a:pPr>
            <a:r>
              <a:rPr lang="en-US" dirty="0"/>
              <a:t>Agile Roles</a:t>
            </a:r>
            <a:endParaRPr lang="en-US" dirty="0">
              <a:cs typeface="Arial"/>
            </a:endParaRPr>
          </a:p>
          <a:p>
            <a:pPr>
              <a:buFont typeface="Wingdings"/>
              <a:buChar char="ü"/>
            </a:pPr>
            <a:r>
              <a:rPr lang="en-US" dirty="0">
                <a:cs typeface="Arial"/>
              </a:rPr>
              <a:t>Project As Cake</a:t>
            </a:r>
          </a:p>
        </p:txBody>
      </p:sp>
      <p:pic>
        <p:nvPicPr>
          <p:cNvPr id="5" name="Picture 5" descr="A piece of cake on a plate&#10;&#10;Description generated with high confidence">
            <a:extLst>
              <a:ext uri="{FF2B5EF4-FFF2-40B4-BE49-F238E27FC236}">
                <a16:creationId xmlns:a16="http://schemas.microsoft.com/office/drawing/2014/main" id="{B8974698-F6D1-4EAD-8283-5D35969B4BD1}"/>
              </a:ext>
            </a:extLst>
          </p:cNvPr>
          <p:cNvPicPr>
            <a:picLocks noGrp="1" noChangeAspect="1"/>
          </p:cNvPicPr>
          <p:nvPr>
            <p:ph sz="half" idx="2"/>
          </p:nvPr>
        </p:nvPicPr>
        <p:blipFill>
          <a:blip r:embed="rId3"/>
          <a:stretch>
            <a:fillRect/>
          </a:stretch>
        </p:blipFill>
        <p:spPr>
          <a:xfrm>
            <a:off x="4570764" y="1755287"/>
            <a:ext cx="3186753" cy="4245830"/>
          </a:xfrm>
        </p:spPr>
      </p:pic>
    </p:spTree>
    <p:extLst>
      <p:ext uri="{BB962C8B-B14F-4D97-AF65-F5344CB8AC3E}">
        <p14:creationId xmlns:p14="http://schemas.microsoft.com/office/powerpoint/2010/main" val="4919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10A6-FC01-4C94-A8C3-47B64549C501}"/>
              </a:ext>
            </a:extLst>
          </p:cNvPr>
          <p:cNvSpPr>
            <a:spLocks noGrp="1"/>
          </p:cNvSpPr>
          <p:nvPr>
            <p:ph type="title"/>
          </p:nvPr>
        </p:nvSpPr>
        <p:spPr/>
        <p:txBody>
          <a:bodyPr/>
          <a:lstStyle/>
          <a:p>
            <a:r>
              <a:rPr lang="en-US" dirty="0"/>
              <a:t>Why Agile for Archival Work?</a:t>
            </a:r>
          </a:p>
        </p:txBody>
      </p:sp>
      <p:sp>
        <p:nvSpPr>
          <p:cNvPr id="3" name="Content Placeholder 2">
            <a:extLst>
              <a:ext uri="{FF2B5EF4-FFF2-40B4-BE49-F238E27FC236}">
                <a16:creationId xmlns:a16="http://schemas.microsoft.com/office/drawing/2014/main" id="{D6FD9EA4-1F34-4360-A5D9-2E87A18AA366}"/>
              </a:ext>
            </a:extLst>
          </p:cNvPr>
          <p:cNvSpPr>
            <a:spLocks noGrp="1"/>
          </p:cNvSpPr>
          <p:nvPr>
            <p:ph idx="1"/>
          </p:nvPr>
        </p:nvSpPr>
        <p:spPr/>
        <p:txBody>
          <a:bodyPr/>
          <a:lstStyle/>
          <a:p>
            <a:r>
              <a:rPr lang="en-US" dirty="0"/>
              <a:t>Value of assigning </a:t>
            </a:r>
            <a:r>
              <a:rPr lang="en-US" u="sng" dirty="0"/>
              <a:t>People to Work</a:t>
            </a:r>
            <a:r>
              <a:rPr lang="en-US" dirty="0"/>
              <a:t> instead of </a:t>
            </a:r>
            <a:r>
              <a:rPr lang="en-US" u="sng" dirty="0"/>
              <a:t>Work to People</a:t>
            </a:r>
          </a:p>
          <a:p>
            <a:r>
              <a:rPr lang="en-US" dirty="0"/>
              <a:t>Most value sooner: priorities are set together with partners; work is done when “good enough” because iteration is part of the workflow</a:t>
            </a:r>
            <a:endParaRPr lang="en-US" u="sng" dirty="0"/>
          </a:p>
          <a:p>
            <a:pPr lvl="0"/>
            <a:r>
              <a:rPr lang="en-US" dirty="0"/>
              <a:t>Agile is the workflow realization of MPLP iteration concepts</a:t>
            </a:r>
          </a:p>
        </p:txBody>
      </p:sp>
    </p:spTree>
    <p:extLst>
      <p:ext uri="{BB962C8B-B14F-4D97-AF65-F5344CB8AC3E}">
        <p14:creationId xmlns:p14="http://schemas.microsoft.com/office/powerpoint/2010/main" val="315619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5EB2-6F44-49CF-A64C-AF6DAD65CDBA}"/>
              </a:ext>
            </a:extLst>
          </p:cNvPr>
          <p:cNvSpPr>
            <a:spLocks noGrp="1"/>
          </p:cNvSpPr>
          <p:nvPr>
            <p:ph type="title"/>
          </p:nvPr>
        </p:nvSpPr>
        <p:spPr/>
        <p:txBody>
          <a:bodyPr anchor="t"/>
          <a:lstStyle/>
          <a:p>
            <a:r>
              <a:rPr lang="en-US" dirty="0"/>
              <a:t>Implementation: </a:t>
            </a:r>
            <a:br>
              <a:rPr lang="en-US" dirty="0"/>
            </a:br>
            <a:r>
              <a:rPr lang="en-US" dirty="0"/>
              <a:t>First Attempt</a:t>
            </a:r>
          </a:p>
        </p:txBody>
      </p:sp>
      <p:sp>
        <p:nvSpPr>
          <p:cNvPr id="3" name="Content Placeholder 2">
            <a:extLst>
              <a:ext uri="{FF2B5EF4-FFF2-40B4-BE49-F238E27FC236}">
                <a16:creationId xmlns:a16="http://schemas.microsoft.com/office/drawing/2014/main" id="{6296D7DC-7DE1-4AD5-9858-B22D091BF978}"/>
              </a:ext>
            </a:extLst>
          </p:cNvPr>
          <p:cNvSpPr>
            <a:spLocks noGrp="1"/>
          </p:cNvSpPr>
          <p:nvPr>
            <p:ph idx="1"/>
          </p:nvPr>
        </p:nvSpPr>
        <p:spPr/>
        <p:txBody>
          <a:bodyPr/>
          <a:lstStyle/>
          <a:p>
            <a:r>
              <a:rPr lang="en-US" dirty="0"/>
              <a:t>Scrum</a:t>
            </a:r>
          </a:p>
          <a:p>
            <a:r>
              <a:rPr lang="en-US" dirty="0"/>
              <a:t>Things tried:</a:t>
            </a:r>
          </a:p>
          <a:p>
            <a:pPr lvl="1"/>
            <a:r>
              <a:rPr lang="en-US" dirty="0"/>
              <a:t>Sprints/sprint planning </a:t>
            </a:r>
          </a:p>
          <a:p>
            <a:pPr lvl="1"/>
            <a:r>
              <a:rPr lang="en-US" dirty="0"/>
              <a:t>Planning Poker</a:t>
            </a:r>
          </a:p>
          <a:p>
            <a:pPr lvl="1"/>
            <a:r>
              <a:rPr lang="en-US" dirty="0"/>
              <a:t>Daily stand-ups</a:t>
            </a:r>
          </a:p>
          <a:p>
            <a:pPr lvl="1"/>
            <a:r>
              <a:rPr lang="en-US" dirty="0"/>
              <a:t>Sprint reviews</a:t>
            </a:r>
          </a:p>
          <a:p>
            <a:pPr lvl="1"/>
            <a:r>
              <a:rPr lang="en-US" dirty="0"/>
              <a:t>Bi-weekly report outs to partners</a:t>
            </a:r>
          </a:p>
          <a:p>
            <a:pPr marL="0" indent="0">
              <a:buNone/>
            </a:pPr>
            <a:endParaRPr lang="en-US" dirty="0"/>
          </a:p>
        </p:txBody>
      </p:sp>
    </p:spTree>
    <p:extLst>
      <p:ext uri="{BB962C8B-B14F-4D97-AF65-F5344CB8AC3E}">
        <p14:creationId xmlns:p14="http://schemas.microsoft.com/office/powerpoint/2010/main" val="133855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5EB2-6F44-49CF-A64C-AF6DAD65CDBA}"/>
              </a:ext>
            </a:extLst>
          </p:cNvPr>
          <p:cNvSpPr>
            <a:spLocks noGrp="1"/>
          </p:cNvSpPr>
          <p:nvPr>
            <p:ph type="title"/>
          </p:nvPr>
        </p:nvSpPr>
        <p:spPr/>
        <p:txBody>
          <a:bodyPr anchor="t"/>
          <a:lstStyle/>
          <a:p>
            <a:r>
              <a:rPr lang="en-US" dirty="0"/>
              <a:t>Implementation: </a:t>
            </a:r>
            <a:br>
              <a:rPr lang="en-US" dirty="0"/>
            </a:br>
            <a:r>
              <a:rPr lang="en-US" dirty="0"/>
              <a:t>Second Attempt</a:t>
            </a:r>
          </a:p>
        </p:txBody>
      </p:sp>
      <p:sp>
        <p:nvSpPr>
          <p:cNvPr id="3" name="Content Placeholder 2">
            <a:extLst>
              <a:ext uri="{FF2B5EF4-FFF2-40B4-BE49-F238E27FC236}">
                <a16:creationId xmlns:a16="http://schemas.microsoft.com/office/drawing/2014/main" id="{6296D7DC-7DE1-4AD5-9858-B22D091BF978}"/>
              </a:ext>
            </a:extLst>
          </p:cNvPr>
          <p:cNvSpPr>
            <a:spLocks noGrp="1"/>
          </p:cNvSpPr>
          <p:nvPr>
            <p:ph idx="1"/>
          </p:nvPr>
        </p:nvSpPr>
        <p:spPr/>
        <p:txBody>
          <a:bodyPr/>
          <a:lstStyle/>
          <a:p>
            <a:pPr lvl="0"/>
            <a:r>
              <a:rPr lang="en-US" dirty="0"/>
              <a:t>Kanban</a:t>
            </a:r>
          </a:p>
          <a:p>
            <a:r>
              <a:rPr lang="en-US" dirty="0"/>
              <a:t>Things kept from Scrum:</a:t>
            </a:r>
          </a:p>
          <a:p>
            <a:pPr lvl="1"/>
            <a:r>
              <a:rPr lang="en-US" dirty="0"/>
              <a:t>Sprints—kind of</a:t>
            </a:r>
          </a:p>
          <a:p>
            <a:pPr lvl="1"/>
            <a:r>
              <a:rPr lang="en-US" dirty="0"/>
              <a:t>Daily stands-ups</a:t>
            </a:r>
          </a:p>
          <a:p>
            <a:pPr lvl="1"/>
            <a:r>
              <a:rPr lang="en-US" dirty="0"/>
              <a:t>Bi-weekly reporting out</a:t>
            </a:r>
          </a:p>
          <a:p>
            <a:pPr marL="457200" lvl="1" indent="0">
              <a:buNone/>
            </a:pPr>
            <a:endParaRPr lang="en-US" dirty="0"/>
          </a:p>
          <a:p>
            <a:pPr lvl="0"/>
            <a:r>
              <a:rPr lang="en-US" dirty="0"/>
              <a:t>Things added:</a:t>
            </a:r>
          </a:p>
          <a:p>
            <a:pPr lvl="1"/>
            <a:r>
              <a:rPr lang="en-US" dirty="0"/>
              <a:t>Functional area/project boards</a:t>
            </a:r>
          </a:p>
          <a:p>
            <a:pPr lvl="1"/>
            <a:r>
              <a:rPr lang="en-US" dirty="0"/>
              <a:t>WIP (Works in Progress) limits</a:t>
            </a:r>
          </a:p>
          <a:p>
            <a:pPr lvl="1"/>
            <a:r>
              <a:rPr lang="en-US" dirty="0"/>
              <a:t>Tracking Progress/Blocked status</a:t>
            </a:r>
          </a:p>
          <a:p>
            <a:pPr lvl="1"/>
            <a:endParaRPr lang="en-US" dirty="0"/>
          </a:p>
        </p:txBody>
      </p:sp>
    </p:spTree>
    <p:extLst>
      <p:ext uri="{BB962C8B-B14F-4D97-AF65-F5344CB8AC3E}">
        <p14:creationId xmlns:p14="http://schemas.microsoft.com/office/powerpoint/2010/main" val="13303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5EB2-6F44-49CF-A64C-AF6DAD65CDBA}"/>
              </a:ext>
            </a:extLst>
          </p:cNvPr>
          <p:cNvSpPr>
            <a:spLocks noGrp="1"/>
          </p:cNvSpPr>
          <p:nvPr>
            <p:ph type="title"/>
          </p:nvPr>
        </p:nvSpPr>
        <p:spPr/>
        <p:txBody>
          <a:bodyPr anchor="t"/>
          <a:lstStyle/>
          <a:p>
            <a:r>
              <a:rPr lang="en-US" dirty="0"/>
              <a:t>Implementation: </a:t>
            </a:r>
            <a:br>
              <a:rPr lang="en-US" dirty="0"/>
            </a:br>
            <a:r>
              <a:rPr lang="en-US"/>
              <a:t>Quality </a:t>
            </a:r>
            <a:r>
              <a:rPr lang="en-US" dirty="0"/>
              <a:t>Control</a:t>
            </a:r>
          </a:p>
        </p:txBody>
      </p:sp>
      <p:sp>
        <p:nvSpPr>
          <p:cNvPr id="3" name="Content Placeholder 2">
            <a:extLst>
              <a:ext uri="{FF2B5EF4-FFF2-40B4-BE49-F238E27FC236}">
                <a16:creationId xmlns:a16="http://schemas.microsoft.com/office/drawing/2014/main" id="{6296D7DC-7DE1-4AD5-9858-B22D091BF978}"/>
              </a:ext>
            </a:extLst>
          </p:cNvPr>
          <p:cNvSpPr>
            <a:spLocks noGrp="1"/>
          </p:cNvSpPr>
          <p:nvPr>
            <p:ph idx="1"/>
          </p:nvPr>
        </p:nvSpPr>
        <p:spPr/>
        <p:txBody>
          <a:bodyPr/>
          <a:lstStyle/>
          <a:p>
            <a:pPr lvl="0"/>
            <a:r>
              <a:rPr lang="en-US" dirty="0"/>
              <a:t>Kanban emphasizes a strong QC (or, QA—Quality Assurance) process</a:t>
            </a:r>
          </a:p>
          <a:p>
            <a:pPr lvl="0"/>
            <a:r>
              <a:rPr lang="en-US" dirty="0"/>
              <a:t>QC is time well spent:</a:t>
            </a:r>
          </a:p>
          <a:p>
            <a:pPr lvl="1"/>
            <a:r>
              <a:rPr lang="en-US" dirty="0"/>
              <a:t>Catches more errors before work is considered “done”</a:t>
            </a:r>
          </a:p>
          <a:p>
            <a:pPr lvl="1"/>
            <a:r>
              <a:rPr lang="en-US" dirty="0"/>
              <a:t>Builds individual knowledge</a:t>
            </a:r>
          </a:p>
          <a:p>
            <a:pPr lvl="1"/>
            <a:r>
              <a:rPr lang="en-US" dirty="0"/>
              <a:t>Builds collaborative skills</a:t>
            </a:r>
          </a:p>
          <a:p>
            <a:pPr lvl="1"/>
            <a:r>
              <a:rPr lang="en-US" dirty="0"/>
              <a:t>Finds shared </a:t>
            </a:r>
            <a:r>
              <a:rPr lang="en-US"/>
              <a:t>misunderstandings quickly</a:t>
            </a:r>
            <a:endParaRPr lang="en-US" dirty="0"/>
          </a:p>
        </p:txBody>
      </p:sp>
    </p:spTree>
    <p:extLst>
      <p:ext uri="{BB962C8B-B14F-4D97-AF65-F5344CB8AC3E}">
        <p14:creationId xmlns:p14="http://schemas.microsoft.com/office/powerpoint/2010/main" val="46876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4675B34-EFE5-48E4-B83B-5591119FD05D}"/>
              </a:ext>
            </a:extLst>
          </p:cNvPr>
          <p:cNvSpPr/>
          <p:nvPr/>
        </p:nvSpPr>
        <p:spPr>
          <a:xfrm>
            <a:off x="5091232" y="1823056"/>
            <a:ext cx="3659897" cy="4234269"/>
          </a:xfrm>
          <a:prstGeom prst="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C5EB2-6F44-49CF-A64C-AF6DAD65CDBA}"/>
              </a:ext>
            </a:extLst>
          </p:cNvPr>
          <p:cNvSpPr>
            <a:spLocks noGrp="1"/>
          </p:cNvSpPr>
          <p:nvPr>
            <p:ph type="title"/>
          </p:nvPr>
        </p:nvSpPr>
        <p:spPr/>
        <p:txBody>
          <a:bodyPr anchor="t"/>
          <a:lstStyle/>
          <a:p>
            <a:r>
              <a:rPr lang="en-US" dirty="0">
                <a:cs typeface="Arial"/>
              </a:rPr>
              <a:t>Tools </a:t>
            </a:r>
            <a:endParaRPr lang="en-US" dirty="0"/>
          </a:p>
        </p:txBody>
      </p:sp>
      <p:sp>
        <p:nvSpPr>
          <p:cNvPr id="3" name="Content Placeholder 2">
            <a:extLst>
              <a:ext uri="{FF2B5EF4-FFF2-40B4-BE49-F238E27FC236}">
                <a16:creationId xmlns:a16="http://schemas.microsoft.com/office/drawing/2014/main" id="{6296D7DC-7DE1-4AD5-9858-B22D091BF978}"/>
              </a:ext>
            </a:extLst>
          </p:cNvPr>
          <p:cNvSpPr>
            <a:spLocks noGrp="1"/>
          </p:cNvSpPr>
          <p:nvPr>
            <p:ph sz="half" idx="1"/>
          </p:nvPr>
        </p:nvSpPr>
        <p:spPr>
          <a:xfrm>
            <a:off x="1242658" y="1825625"/>
            <a:ext cx="3253142" cy="4351338"/>
          </a:xfrm>
        </p:spPr>
        <p:txBody>
          <a:bodyPr anchor="t"/>
          <a:lstStyle/>
          <a:p>
            <a:pPr marL="0" indent="0">
              <a:buNone/>
            </a:pPr>
            <a:r>
              <a:rPr lang="en-US" u="sng" dirty="0">
                <a:ea typeface="+mn-lt"/>
                <a:cs typeface="+mn-lt"/>
              </a:rPr>
              <a:t>White Boards</a:t>
            </a:r>
            <a:br>
              <a:rPr lang="en-US" u="sng" dirty="0">
                <a:ea typeface="+mn-lt"/>
                <a:cs typeface="+mn-lt"/>
              </a:rPr>
            </a:br>
            <a:r>
              <a:rPr lang="en-US" u="sng" dirty="0">
                <a:ea typeface="+mn-lt"/>
                <a:cs typeface="+mn-lt"/>
              </a:rPr>
              <a:t>Bulletin Boards</a:t>
            </a:r>
          </a:p>
          <a:p>
            <a:pPr marL="0" indent="0">
              <a:buNone/>
            </a:pPr>
            <a:endParaRPr lang="en-US" dirty="0">
              <a:cs typeface="Arial"/>
            </a:endParaRPr>
          </a:p>
          <a:p>
            <a:pPr marL="0" indent="0">
              <a:buNone/>
            </a:pPr>
            <a:endParaRPr lang="en-US" dirty="0">
              <a:cs typeface="Arial"/>
            </a:endParaRPr>
          </a:p>
          <a:p>
            <a:pPr marL="0" indent="0">
              <a:buNone/>
            </a:pPr>
            <a:br>
              <a:rPr lang="en-US" dirty="0">
                <a:cs typeface="Arial"/>
              </a:rPr>
            </a:br>
            <a:endParaRPr lang="en-US" dirty="0">
              <a:cs typeface="Arial"/>
            </a:endParaRPr>
          </a:p>
        </p:txBody>
      </p:sp>
      <p:pic>
        <p:nvPicPr>
          <p:cNvPr id="17" name="Picture 17" descr="A picture containing cabinet, keyboard, computer&#10;&#10;Description generated with very high confidence">
            <a:extLst>
              <a:ext uri="{FF2B5EF4-FFF2-40B4-BE49-F238E27FC236}">
                <a16:creationId xmlns:a16="http://schemas.microsoft.com/office/drawing/2014/main" id="{CFEB65A1-595A-4222-9A2F-A25127CA63DD}"/>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5247174" y="1963111"/>
            <a:ext cx="3369935" cy="2525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Graphic 4" descr="Hammer">
            <a:extLst>
              <a:ext uri="{FF2B5EF4-FFF2-40B4-BE49-F238E27FC236}">
                <a16:creationId xmlns:a16="http://schemas.microsoft.com/office/drawing/2014/main" id="{D71C722C-72BB-4250-9493-3B88F796CAA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90802" y="522514"/>
            <a:ext cx="370115" cy="370115"/>
          </a:xfrm>
          <a:prstGeom prst="rect">
            <a:avLst/>
          </a:prstGeom>
        </p:spPr>
      </p:pic>
      <p:pic>
        <p:nvPicPr>
          <p:cNvPr id="6" name="Graphic 6" descr="Wrench">
            <a:extLst>
              <a:ext uri="{FF2B5EF4-FFF2-40B4-BE49-F238E27FC236}">
                <a16:creationId xmlns:a16="http://schemas.microsoft.com/office/drawing/2014/main" id="{AAC95245-9ACA-438D-A054-75D3FA3FEA3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2276" y="491218"/>
            <a:ext cx="402773" cy="391886"/>
          </a:xfrm>
          <a:prstGeom prst="rect">
            <a:avLst/>
          </a:prstGeom>
        </p:spPr>
      </p:pic>
      <p:pic>
        <p:nvPicPr>
          <p:cNvPr id="8" name="Graphic 8" descr="Saw">
            <a:extLst>
              <a:ext uri="{FF2B5EF4-FFF2-40B4-BE49-F238E27FC236}">
                <a16:creationId xmlns:a16="http://schemas.microsoft.com/office/drawing/2014/main" id="{713107EF-B59E-453C-A728-4D8663383A8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01637" y="514350"/>
            <a:ext cx="391886" cy="391886"/>
          </a:xfrm>
          <a:prstGeom prst="rect">
            <a:avLst/>
          </a:prstGeom>
        </p:spPr>
      </p:pic>
      <p:pic>
        <p:nvPicPr>
          <p:cNvPr id="9" name="Graphic 8" descr="Saw">
            <a:extLst>
              <a:ext uri="{FF2B5EF4-FFF2-40B4-BE49-F238E27FC236}">
                <a16:creationId xmlns:a16="http://schemas.microsoft.com/office/drawing/2014/main" id="{048139E3-1EF5-412C-A517-C9719664CCA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0232" y="2054094"/>
            <a:ext cx="391886" cy="391886"/>
          </a:xfrm>
          <a:prstGeom prst="rect">
            <a:avLst/>
          </a:prstGeom>
        </p:spPr>
      </p:pic>
      <p:sp>
        <p:nvSpPr>
          <p:cNvPr id="19" name="TextBox 18">
            <a:extLst>
              <a:ext uri="{FF2B5EF4-FFF2-40B4-BE49-F238E27FC236}">
                <a16:creationId xmlns:a16="http://schemas.microsoft.com/office/drawing/2014/main" id="{3D1229C5-8573-40C5-8A2E-FEBD37ED4431}"/>
              </a:ext>
            </a:extLst>
          </p:cNvPr>
          <p:cNvSpPr txBox="1"/>
          <p:nvPr/>
        </p:nvSpPr>
        <p:spPr>
          <a:xfrm>
            <a:off x="5247174" y="4568291"/>
            <a:ext cx="2990850" cy="317500"/>
          </a:xfrm>
          <a:prstGeom prst="rect">
            <a:avLst/>
          </a:prstGeom>
        </p:spPr>
        <p:txBody>
          <a:bodyPr>
            <a:normAutofit fontScale="47500" lnSpcReduction="20000"/>
          </a:bodyPr>
          <a:lstStyle/>
          <a:p>
            <a:r>
              <a:rPr lang="en-US">
                <a:hlinkClick r:id="rId11"/>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28171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5EB2-6F44-49CF-A64C-AF6DAD65CDBA}"/>
              </a:ext>
            </a:extLst>
          </p:cNvPr>
          <p:cNvSpPr>
            <a:spLocks noGrp="1"/>
          </p:cNvSpPr>
          <p:nvPr>
            <p:ph type="title"/>
          </p:nvPr>
        </p:nvSpPr>
        <p:spPr/>
        <p:txBody>
          <a:bodyPr anchor="t"/>
          <a:lstStyle/>
          <a:p>
            <a:r>
              <a:rPr lang="en-US" dirty="0">
                <a:cs typeface="Arial"/>
              </a:rPr>
              <a:t>Tools </a:t>
            </a:r>
            <a:endParaRPr lang="en-US" dirty="0"/>
          </a:p>
        </p:txBody>
      </p:sp>
      <p:sp>
        <p:nvSpPr>
          <p:cNvPr id="3" name="Content Placeholder 2">
            <a:extLst>
              <a:ext uri="{FF2B5EF4-FFF2-40B4-BE49-F238E27FC236}">
                <a16:creationId xmlns:a16="http://schemas.microsoft.com/office/drawing/2014/main" id="{6296D7DC-7DE1-4AD5-9858-B22D091BF978}"/>
              </a:ext>
            </a:extLst>
          </p:cNvPr>
          <p:cNvSpPr>
            <a:spLocks noGrp="1"/>
          </p:cNvSpPr>
          <p:nvPr>
            <p:ph sz="half" idx="1"/>
          </p:nvPr>
        </p:nvSpPr>
        <p:spPr>
          <a:xfrm>
            <a:off x="1242658" y="1825625"/>
            <a:ext cx="3253142" cy="4351338"/>
          </a:xfrm>
        </p:spPr>
        <p:txBody>
          <a:bodyPr anchor="t"/>
          <a:lstStyle/>
          <a:p>
            <a:pPr marL="0" indent="0">
              <a:buNone/>
            </a:pPr>
            <a:r>
              <a:rPr lang="en-US" dirty="0">
                <a:ea typeface="+mn-lt"/>
                <a:cs typeface="+mn-lt"/>
              </a:rPr>
              <a:t>White Boards</a:t>
            </a:r>
            <a:br>
              <a:rPr lang="en-US" dirty="0">
                <a:ea typeface="+mn-lt"/>
                <a:cs typeface="+mn-lt"/>
              </a:rPr>
            </a:br>
            <a:r>
              <a:rPr lang="en-US" dirty="0">
                <a:ea typeface="+mn-lt"/>
                <a:cs typeface="+mn-lt"/>
              </a:rPr>
              <a:t>Bulletin Boards</a:t>
            </a:r>
          </a:p>
          <a:p>
            <a:pPr marL="0" indent="0">
              <a:buNone/>
            </a:pPr>
            <a:endParaRPr lang="en-US" dirty="0">
              <a:cs typeface="Arial"/>
            </a:endParaRPr>
          </a:p>
          <a:p>
            <a:pPr marL="0" indent="0">
              <a:buNone/>
            </a:pPr>
            <a:r>
              <a:rPr lang="en-US" u="sng" dirty="0">
                <a:cs typeface="Arial"/>
              </a:rPr>
              <a:t>Software Boards</a:t>
            </a:r>
          </a:p>
          <a:p>
            <a:pPr marL="0" indent="0">
              <a:buNone/>
            </a:pPr>
            <a:endParaRPr lang="en-US" dirty="0">
              <a:cs typeface="Arial"/>
            </a:endParaRPr>
          </a:p>
          <a:p>
            <a:pPr marL="0" indent="0">
              <a:buNone/>
            </a:pPr>
            <a:br>
              <a:rPr lang="en-US" dirty="0">
                <a:cs typeface="Arial"/>
              </a:rPr>
            </a:br>
            <a:endParaRPr lang="en-US">
              <a:cs typeface="Arial"/>
            </a:endParaRPr>
          </a:p>
        </p:txBody>
      </p:sp>
      <p:pic>
        <p:nvPicPr>
          <p:cNvPr id="4" name="Graphic 4" descr="Hammer">
            <a:extLst>
              <a:ext uri="{FF2B5EF4-FFF2-40B4-BE49-F238E27FC236}">
                <a16:creationId xmlns:a16="http://schemas.microsoft.com/office/drawing/2014/main" id="{D71C722C-72BB-4250-9493-3B88F796CAA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90802" y="522514"/>
            <a:ext cx="370115" cy="370115"/>
          </a:xfrm>
          <a:prstGeom prst="rect">
            <a:avLst/>
          </a:prstGeom>
        </p:spPr>
      </p:pic>
      <p:pic>
        <p:nvPicPr>
          <p:cNvPr id="6" name="Graphic 6" descr="Wrench">
            <a:extLst>
              <a:ext uri="{FF2B5EF4-FFF2-40B4-BE49-F238E27FC236}">
                <a16:creationId xmlns:a16="http://schemas.microsoft.com/office/drawing/2014/main" id="{AAC95245-9ACA-438D-A054-75D3FA3FEA3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62276" y="491218"/>
            <a:ext cx="402773" cy="391886"/>
          </a:xfrm>
          <a:prstGeom prst="rect">
            <a:avLst/>
          </a:prstGeom>
        </p:spPr>
      </p:pic>
      <p:pic>
        <p:nvPicPr>
          <p:cNvPr id="8" name="Graphic 8" descr="Saw">
            <a:extLst>
              <a:ext uri="{FF2B5EF4-FFF2-40B4-BE49-F238E27FC236}">
                <a16:creationId xmlns:a16="http://schemas.microsoft.com/office/drawing/2014/main" id="{713107EF-B59E-453C-A728-4D8663383A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01637" y="514350"/>
            <a:ext cx="391886" cy="391886"/>
          </a:xfrm>
          <a:prstGeom prst="rect">
            <a:avLst/>
          </a:prstGeom>
        </p:spPr>
      </p:pic>
      <p:pic>
        <p:nvPicPr>
          <p:cNvPr id="9" name="Graphic 8" descr="Saw">
            <a:extLst>
              <a:ext uri="{FF2B5EF4-FFF2-40B4-BE49-F238E27FC236}">
                <a16:creationId xmlns:a16="http://schemas.microsoft.com/office/drawing/2014/main" id="{048139E3-1EF5-412C-A517-C9719664CCA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0232" y="2054094"/>
            <a:ext cx="391886" cy="391886"/>
          </a:xfrm>
          <a:prstGeom prst="rect">
            <a:avLst/>
          </a:prstGeom>
        </p:spPr>
      </p:pic>
      <p:pic>
        <p:nvPicPr>
          <p:cNvPr id="10" name="Graphic 4" descr="Hammer">
            <a:extLst>
              <a:ext uri="{FF2B5EF4-FFF2-40B4-BE49-F238E27FC236}">
                <a16:creationId xmlns:a16="http://schemas.microsoft.com/office/drawing/2014/main" id="{BA945480-50E1-43D7-AAE1-B68F7BB67F8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2099" y="3290274"/>
            <a:ext cx="370115" cy="370115"/>
          </a:xfrm>
          <a:prstGeom prst="rect">
            <a:avLst/>
          </a:prstGeom>
        </p:spPr>
      </p:pic>
      <p:sp>
        <p:nvSpPr>
          <p:cNvPr id="7" name="Rectangle 6">
            <a:extLst>
              <a:ext uri="{FF2B5EF4-FFF2-40B4-BE49-F238E27FC236}">
                <a16:creationId xmlns:a16="http://schemas.microsoft.com/office/drawing/2014/main" id="{98CB3391-653E-4F7C-8F4F-2BFA517C6B34}"/>
              </a:ext>
            </a:extLst>
          </p:cNvPr>
          <p:cNvSpPr/>
          <p:nvPr/>
        </p:nvSpPr>
        <p:spPr>
          <a:xfrm>
            <a:off x="5091232" y="1823056"/>
            <a:ext cx="3659897" cy="4234269"/>
          </a:xfrm>
          <a:prstGeom prst="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A screenshot of a sprint board in JIRA.">
            <a:extLst>
              <a:ext uri="{FF2B5EF4-FFF2-40B4-BE49-F238E27FC236}">
                <a16:creationId xmlns:a16="http://schemas.microsoft.com/office/drawing/2014/main" id="{0F31F795-CC91-4BED-93DB-2F8003E1E0A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31109" y="1964575"/>
            <a:ext cx="3386496" cy="2048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71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5EB2-6F44-49CF-A64C-AF6DAD65CDBA}"/>
              </a:ext>
            </a:extLst>
          </p:cNvPr>
          <p:cNvSpPr>
            <a:spLocks noGrp="1"/>
          </p:cNvSpPr>
          <p:nvPr>
            <p:ph type="title"/>
          </p:nvPr>
        </p:nvSpPr>
        <p:spPr/>
        <p:txBody>
          <a:bodyPr anchor="t"/>
          <a:lstStyle/>
          <a:p>
            <a:r>
              <a:rPr lang="en-US" dirty="0">
                <a:cs typeface="Arial"/>
              </a:rPr>
              <a:t>Tools </a:t>
            </a:r>
            <a:endParaRPr lang="en-US" dirty="0"/>
          </a:p>
        </p:txBody>
      </p:sp>
      <p:sp>
        <p:nvSpPr>
          <p:cNvPr id="3" name="Content Placeholder 2">
            <a:extLst>
              <a:ext uri="{FF2B5EF4-FFF2-40B4-BE49-F238E27FC236}">
                <a16:creationId xmlns:a16="http://schemas.microsoft.com/office/drawing/2014/main" id="{6296D7DC-7DE1-4AD5-9858-B22D091BF978}"/>
              </a:ext>
            </a:extLst>
          </p:cNvPr>
          <p:cNvSpPr>
            <a:spLocks noGrp="1"/>
          </p:cNvSpPr>
          <p:nvPr>
            <p:ph sz="half" idx="1"/>
          </p:nvPr>
        </p:nvSpPr>
        <p:spPr>
          <a:xfrm>
            <a:off x="1242658" y="1825625"/>
            <a:ext cx="3253142" cy="4351338"/>
          </a:xfrm>
        </p:spPr>
        <p:txBody>
          <a:bodyPr anchor="t"/>
          <a:lstStyle/>
          <a:p>
            <a:pPr marL="0" indent="0">
              <a:buNone/>
            </a:pPr>
            <a:r>
              <a:rPr lang="en-US" dirty="0">
                <a:ea typeface="+mn-lt"/>
                <a:cs typeface="+mn-lt"/>
              </a:rPr>
              <a:t>White Boards</a:t>
            </a:r>
            <a:br>
              <a:rPr lang="en-US" dirty="0">
                <a:ea typeface="+mn-lt"/>
                <a:cs typeface="+mn-lt"/>
              </a:rPr>
            </a:br>
            <a:r>
              <a:rPr lang="en-US" dirty="0">
                <a:ea typeface="+mn-lt"/>
                <a:cs typeface="+mn-lt"/>
              </a:rPr>
              <a:t>Bulletin Boards</a:t>
            </a:r>
          </a:p>
          <a:p>
            <a:pPr marL="0" indent="0">
              <a:buNone/>
            </a:pPr>
            <a:endParaRPr lang="en-US" dirty="0">
              <a:cs typeface="Arial"/>
            </a:endParaRPr>
          </a:p>
          <a:p>
            <a:pPr marL="0" indent="0">
              <a:buNone/>
            </a:pPr>
            <a:r>
              <a:rPr lang="en-US" dirty="0">
                <a:cs typeface="Arial"/>
              </a:rPr>
              <a:t>Software Boards</a:t>
            </a:r>
          </a:p>
          <a:p>
            <a:pPr marL="0" indent="0">
              <a:buNone/>
            </a:pPr>
            <a:endParaRPr lang="en-US" dirty="0">
              <a:cs typeface="Arial"/>
            </a:endParaRPr>
          </a:p>
          <a:p>
            <a:pPr marL="0" indent="0">
              <a:buNone/>
            </a:pPr>
            <a:r>
              <a:rPr lang="en-US" u="sng" dirty="0">
                <a:cs typeface="Arial"/>
              </a:rPr>
              <a:t>Scaling</a:t>
            </a:r>
            <a:br>
              <a:rPr lang="en-US" u="sng" dirty="0">
                <a:cs typeface="Arial"/>
              </a:rPr>
            </a:br>
            <a:endParaRPr lang="en-US">
              <a:cs typeface="Arial"/>
            </a:endParaRPr>
          </a:p>
        </p:txBody>
      </p:sp>
      <p:pic>
        <p:nvPicPr>
          <p:cNvPr id="4" name="Graphic 4" descr="Hammer">
            <a:extLst>
              <a:ext uri="{FF2B5EF4-FFF2-40B4-BE49-F238E27FC236}">
                <a16:creationId xmlns:a16="http://schemas.microsoft.com/office/drawing/2014/main" id="{D71C722C-72BB-4250-9493-3B88F796CAA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90802" y="522514"/>
            <a:ext cx="370115" cy="370115"/>
          </a:xfrm>
          <a:prstGeom prst="rect">
            <a:avLst/>
          </a:prstGeom>
        </p:spPr>
      </p:pic>
      <p:pic>
        <p:nvPicPr>
          <p:cNvPr id="6" name="Graphic 6" descr="Wrench">
            <a:extLst>
              <a:ext uri="{FF2B5EF4-FFF2-40B4-BE49-F238E27FC236}">
                <a16:creationId xmlns:a16="http://schemas.microsoft.com/office/drawing/2014/main" id="{AAC95245-9ACA-438D-A054-75D3FA3FEA3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62276" y="491218"/>
            <a:ext cx="402773" cy="391886"/>
          </a:xfrm>
          <a:prstGeom prst="rect">
            <a:avLst/>
          </a:prstGeom>
        </p:spPr>
      </p:pic>
      <p:pic>
        <p:nvPicPr>
          <p:cNvPr id="8" name="Graphic 8" descr="Saw">
            <a:extLst>
              <a:ext uri="{FF2B5EF4-FFF2-40B4-BE49-F238E27FC236}">
                <a16:creationId xmlns:a16="http://schemas.microsoft.com/office/drawing/2014/main" id="{713107EF-B59E-453C-A728-4D8663383A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01637" y="514350"/>
            <a:ext cx="391886" cy="391886"/>
          </a:xfrm>
          <a:prstGeom prst="rect">
            <a:avLst/>
          </a:prstGeom>
        </p:spPr>
      </p:pic>
      <p:pic>
        <p:nvPicPr>
          <p:cNvPr id="9" name="Graphic 8" descr="Saw">
            <a:extLst>
              <a:ext uri="{FF2B5EF4-FFF2-40B4-BE49-F238E27FC236}">
                <a16:creationId xmlns:a16="http://schemas.microsoft.com/office/drawing/2014/main" id="{048139E3-1EF5-412C-A517-C9719664CCA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0232" y="2054094"/>
            <a:ext cx="391886" cy="391886"/>
          </a:xfrm>
          <a:prstGeom prst="rect">
            <a:avLst/>
          </a:prstGeom>
        </p:spPr>
      </p:pic>
      <p:pic>
        <p:nvPicPr>
          <p:cNvPr id="10" name="Graphic 4" descr="Hammer">
            <a:extLst>
              <a:ext uri="{FF2B5EF4-FFF2-40B4-BE49-F238E27FC236}">
                <a16:creationId xmlns:a16="http://schemas.microsoft.com/office/drawing/2014/main" id="{BA945480-50E1-43D7-AAE1-B68F7BB67F8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2099" y="3290274"/>
            <a:ext cx="370115" cy="370115"/>
          </a:xfrm>
          <a:prstGeom prst="rect">
            <a:avLst/>
          </a:prstGeom>
        </p:spPr>
      </p:pic>
      <p:pic>
        <p:nvPicPr>
          <p:cNvPr id="11" name="Graphic 6" descr="Wrench">
            <a:extLst>
              <a:ext uri="{FF2B5EF4-FFF2-40B4-BE49-F238E27FC236}">
                <a16:creationId xmlns:a16="http://schemas.microsoft.com/office/drawing/2014/main" id="{9698E2CD-F8CC-4782-9B23-42EE3C617C4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9044" y="4326408"/>
            <a:ext cx="402773" cy="391886"/>
          </a:xfrm>
          <a:prstGeom prst="rect">
            <a:avLst/>
          </a:prstGeom>
        </p:spPr>
      </p:pic>
      <p:sp>
        <p:nvSpPr>
          <p:cNvPr id="7" name="Rectangle 6">
            <a:extLst>
              <a:ext uri="{FF2B5EF4-FFF2-40B4-BE49-F238E27FC236}">
                <a16:creationId xmlns:a16="http://schemas.microsoft.com/office/drawing/2014/main" id="{D8725116-F4ED-4D06-842B-8661811A7A7B}"/>
              </a:ext>
            </a:extLst>
          </p:cNvPr>
          <p:cNvSpPr/>
          <p:nvPr/>
        </p:nvSpPr>
        <p:spPr>
          <a:xfrm>
            <a:off x="5091232" y="1823056"/>
            <a:ext cx="3659897" cy="4234269"/>
          </a:xfrm>
          <a:prstGeom prst="rect">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1" descr="A picture of a stack of post-it notes. ">
            <a:extLst>
              <a:ext uri="{FF2B5EF4-FFF2-40B4-BE49-F238E27FC236}">
                <a16:creationId xmlns:a16="http://schemas.microsoft.com/office/drawing/2014/main" id="{CE5D3AE9-D185-4EC8-9916-0AC6893892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09191" y="2054742"/>
            <a:ext cx="3212804" cy="2411818"/>
          </a:xfrm>
          <a:prstGeom prst="rect">
            <a:avLst/>
          </a:prstGeom>
        </p:spPr>
      </p:pic>
    </p:spTree>
    <p:extLst>
      <p:ext uri="{BB962C8B-B14F-4D97-AF65-F5344CB8AC3E}">
        <p14:creationId xmlns:p14="http://schemas.microsoft.com/office/powerpoint/2010/main" val="331816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30F8-B791-4898-B1CA-7296B25A3F3B}"/>
              </a:ext>
            </a:extLst>
          </p:cNvPr>
          <p:cNvSpPr>
            <a:spLocks noGrp="1"/>
          </p:cNvSpPr>
          <p:nvPr>
            <p:ph type="title"/>
          </p:nvPr>
        </p:nvSpPr>
        <p:spPr/>
        <p:txBody>
          <a:bodyPr anchor="t"/>
          <a:lstStyle/>
          <a:p>
            <a:r>
              <a:rPr lang="en-US" dirty="0"/>
              <a:t>Setting the Stage</a:t>
            </a:r>
          </a:p>
        </p:txBody>
      </p:sp>
      <p:sp>
        <p:nvSpPr>
          <p:cNvPr id="3" name="Content Placeholder 2">
            <a:extLst>
              <a:ext uri="{FF2B5EF4-FFF2-40B4-BE49-F238E27FC236}">
                <a16:creationId xmlns:a16="http://schemas.microsoft.com/office/drawing/2014/main" id="{750EA567-3481-4D9E-A25A-D49130597F47}"/>
              </a:ext>
            </a:extLst>
          </p:cNvPr>
          <p:cNvSpPr>
            <a:spLocks noGrp="1"/>
          </p:cNvSpPr>
          <p:nvPr>
            <p:ph idx="1"/>
          </p:nvPr>
        </p:nvSpPr>
        <p:spPr/>
        <p:txBody>
          <a:bodyPr anchor="t"/>
          <a:lstStyle/>
          <a:p>
            <a:r>
              <a:rPr lang="en-US" dirty="0"/>
              <a:t>The Ohio State University Libraries</a:t>
            </a:r>
          </a:p>
          <a:p>
            <a:pPr lvl="1"/>
            <a:r>
              <a:rPr lang="en-US" dirty="0">
                <a:cs typeface="Arial"/>
              </a:rPr>
              <a:t>Seven special collections in three buildings</a:t>
            </a:r>
          </a:p>
          <a:p>
            <a:pPr lvl="1"/>
            <a:r>
              <a:rPr lang="en-US" dirty="0">
                <a:cs typeface="Arial"/>
              </a:rPr>
              <a:t>2011-2016 Strategic Plan</a:t>
            </a:r>
          </a:p>
          <a:p>
            <a:pPr lvl="2"/>
            <a:r>
              <a:rPr lang="en-US" dirty="0">
                <a:ea typeface="+mn-lt"/>
                <a:cs typeface="+mn-lt"/>
              </a:rPr>
              <a:t>Position distinctive collections, spaces and services in user's pathways, in both physical and virtual environments, to promote intellectual inquiry and encourage lifelong learning</a:t>
            </a:r>
          </a:p>
          <a:p>
            <a:pPr lvl="2"/>
            <a:r>
              <a:rPr lang="en-US" dirty="0">
                <a:ea typeface="+mn-lt"/>
                <a:cs typeface="+mn-lt"/>
              </a:rPr>
              <a:t>Increase the scale and scope of distinctive and digital  collections and enhance access to and usage of these materials to support research and anytime, anywhere learning</a:t>
            </a:r>
            <a:endParaRPr lang="en-US" dirty="0">
              <a:cs typeface="Arial"/>
            </a:endParaRPr>
          </a:p>
          <a:p>
            <a:pPr lvl="1"/>
            <a:r>
              <a:rPr lang="en-US" dirty="0">
                <a:cs typeface="Arial"/>
              </a:rPr>
              <a:t>Creation of one central Processing Program</a:t>
            </a:r>
          </a:p>
          <a:p>
            <a:pPr lvl="1"/>
            <a:endParaRPr lang="en-US" dirty="0">
              <a:cs typeface="Arial"/>
            </a:endParaRPr>
          </a:p>
        </p:txBody>
      </p:sp>
    </p:spTree>
    <p:extLst>
      <p:ext uri="{BB962C8B-B14F-4D97-AF65-F5344CB8AC3E}">
        <p14:creationId xmlns:p14="http://schemas.microsoft.com/office/powerpoint/2010/main" val="2807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9FE0-62F3-43A9-9D01-A9D1AABF55C6}"/>
              </a:ext>
            </a:extLst>
          </p:cNvPr>
          <p:cNvSpPr>
            <a:spLocks noGrp="1"/>
          </p:cNvSpPr>
          <p:nvPr>
            <p:ph type="title"/>
          </p:nvPr>
        </p:nvSpPr>
        <p:spPr/>
        <p:txBody>
          <a:bodyPr anchor="t"/>
          <a:lstStyle/>
          <a:p>
            <a:r>
              <a:rPr lang="en-US" dirty="0">
                <a:cs typeface="Arial"/>
              </a:rPr>
              <a:t>Results</a:t>
            </a:r>
          </a:p>
        </p:txBody>
      </p:sp>
      <p:sp>
        <p:nvSpPr>
          <p:cNvPr id="3" name="Content Placeholder 2">
            <a:extLst>
              <a:ext uri="{FF2B5EF4-FFF2-40B4-BE49-F238E27FC236}">
                <a16:creationId xmlns:a16="http://schemas.microsoft.com/office/drawing/2014/main" id="{D68F4074-2A2D-451E-B3E7-331512A312C5}"/>
              </a:ext>
            </a:extLst>
          </p:cNvPr>
          <p:cNvSpPr>
            <a:spLocks noGrp="1"/>
          </p:cNvSpPr>
          <p:nvPr>
            <p:ph idx="1"/>
          </p:nvPr>
        </p:nvSpPr>
        <p:spPr/>
        <p:txBody>
          <a:bodyPr anchor="t"/>
          <a:lstStyle/>
          <a:p>
            <a:r>
              <a:rPr lang="en-US" dirty="0">
                <a:cs typeface="Arial"/>
              </a:rPr>
              <a:t>Productivity gains</a:t>
            </a:r>
          </a:p>
          <a:p>
            <a:pPr lvl="1"/>
            <a:r>
              <a:rPr lang="en-US" dirty="0">
                <a:cs typeface="Arial"/>
              </a:rPr>
              <a:t>More projects completed sooner</a:t>
            </a:r>
          </a:p>
          <a:p>
            <a:pPr lvl="1"/>
            <a:r>
              <a:rPr lang="en-US" dirty="0">
                <a:cs typeface="Arial"/>
              </a:rPr>
              <a:t>People spending time more effectively</a:t>
            </a:r>
          </a:p>
          <a:p>
            <a:r>
              <a:rPr lang="en-US" dirty="0">
                <a:cs typeface="Arial"/>
              </a:rPr>
              <a:t>Transparency</a:t>
            </a:r>
          </a:p>
          <a:p>
            <a:r>
              <a:rPr lang="en-US" dirty="0">
                <a:cs typeface="Arial"/>
              </a:rPr>
              <a:t>Communication</a:t>
            </a:r>
          </a:p>
          <a:p>
            <a:pPr lvl="1"/>
            <a:r>
              <a:rPr lang="en-US" dirty="0">
                <a:cs typeface="Arial"/>
              </a:rPr>
              <a:t>Periodic </a:t>
            </a:r>
            <a:r>
              <a:rPr lang="en-US" strike="sngStrike" dirty="0">
                <a:cs typeface="Arial"/>
              </a:rPr>
              <a:t>sprint </a:t>
            </a:r>
            <a:r>
              <a:rPr lang="en-US" dirty="0">
                <a:cs typeface="Arial"/>
              </a:rPr>
              <a:t>reports to wide range of stakeholders</a:t>
            </a:r>
            <a:endParaRPr lang="en-US" dirty="0"/>
          </a:p>
        </p:txBody>
      </p:sp>
    </p:spTree>
    <p:extLst>
      <p:ext uri="{BB962C8B-B14F-4D97-AF65-F5344CB8AC3E}">
        <p14:creationId xmlns:p14="http://schemas.microsoft.com/office/powerpoint/2010/main" val="3687729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9FE0-62F3-43A9-9D01-A9D1AABF55C6}"/>
              </a:ext>
            </a:extLst>
          </p:cNvPr>
          <p:cNvSpPr>
            <a:spLocks noGrp="1"/>
          </p:cNvSpPr>
          <p:nvPr>
            <p:ph type="title"/>
          </p:nvPr>
        </p:nvSpPr>
        <p:spPr/>
        <p:txBody>
          <a:bodyPr anchor="t"/>
          <a:lstStyle/>
          <a:p>
            <a:r>
              <a:rPr lang="en-US" dirty="0"/>
              <a:t>Results: Partner Relationship</a:t>
            </a:r>
          </a:p>
        </p:txBody>
      </p:sp>
      <p:sp>
        <p:nvSpPr>
          <p:cNvPr id="3" name="Content Placeholder 2">
            <a:extLst>
              <a:ext uri="{FF2B5EF4-FFF2-40B4-BE49-F238E27FC236}">
                <a16:creationId xmlns:a16="http://schemas.microsoft.com/office/drawing/2014/main" id="{D68F4074-2A2D-451E-B3E7-331512A312C5}"/>
              </a:ext>
            </a:extLst>
          </p:cNvPr>
          <p:cNvSpPr>
            <a:spLocks noGrp="1"/>
          </p:cNvSpPr>
          <p:nvPr>
            <p:ph idx="1"/>
          </p:nvPr>
        </p:nvSpPr>
        <p:spPr/>
        <p:txBody>
          <a:bodyPr anchor="t"/>
          <a:lstStyle/>
          <a:p>
            <a:pPr marL="0" indent="0">
              <a:buNone/>
            </a:pPr>
            <a:r>
              <a:rPr lang="en-US" b="1" dirty="0">
                <a:cs typeface="Arial" panose="020B0604020202020204"/>
              </a:rPr>
              <a:t>Special Collections </a:t>
            </a:r>
            <a:r>
              <a:rPr lang="en-US" dirty="0">
                <a:cs typeface="Arial" panose="020B0604020202020204"/>
              </a:rPr>
              <a:t>units gained</a:t>
            </a:r>
          </a:p>
          <a:p>
            <a:r>
              <a:rPr lang="en-US" dirty="0">
                <a:cs typeface="Arial" panose="020B0604020202020204"/>
              </a:rPr>
              <a:t>Clearer understanding of what is being done</a:t>
            </a:r>
          </a:p>
          <a:p>
            <a:r>
              <a:rPr lang="en-US" dirty="0">
                <a:cs typeface="Arial" panose="020B0604020202020204"/>
              </a:rPr>
              <a:t>Demonstrated improved productivity</a:t>
            </a:r>
          </a:p>
          <a:p>
            <a:r>
              <a:rPr lang="en-US" dirty="0">
                <a:cs typeface="Arial" panose="020B0604020202020204"/>
              </a:rPr>
              <a:t>Understanding of a range of activities and priorities across all units</a:t>
            </a:r>
          </a:p>
          <a:p>
            <a:pPr marL="0" indent="0">
              <a:buNone/>
            </a:pPr>
            <a:endParaRPr lang="en-US" dirty="0">
              <a:cs typeface="Arial" panose="020B0604020202020204"/>
            </a:endParaRPr>
          </a:p>
          <a:p>
            <a:endParaRPr lang="en-US" dirty="0">
              <a:cs typeface="Arial" panose="020B0604020202020204"/>
            </a:endParaRPr>
          </a:p>
        </p:txBody>
      </p:sp>
    </p:spTree>
    <p:extLst>
      <p:ext uri="{BB962C8B-B14F-4D97-AF65-F5344CB8AC3E}">
        <p14:creationId xmlns:p14="http://schemas.microsoft.com/office/powerpoint/2010/main" val="145719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9FE0-62F3-43A9-9D01-A9D1AABF55C6}"/>
              </a:ext>
            </a:extLst>
          </p:cNvPr>
          <p:cNvSpPr>
            <a:spLocks noGrp="1"/>
          </p:cNvSpPr>
          <p:nvPr>
            <p:ph type="title"/>
          </p:nvPr>
        </p:nvSpPr>
        <p:spPr/>
        <p:txBody>
          <a:bodyPr anchor="t"/>
          <a:lstStyle/>
          <a:p>
            <a:r>
              <a:rPr lang="en-US" dirty="0"/>
              <a:t>Results: Administration and Planning</a:t>
            </a:r>
          </a:p>
        </p:txBody>
      </p:sp>
      <p:sp>
        <p:nvSpPr>
          <p:cNvPr id="3" name="Content Placeholder 2">
            <a:extLst>
              <a:ext uri="{FF2B5EF4-FFF2-40B4-BE49-F238E27FC236}">
                <a16:creationId xmlns:a16="http://schemas.microsoft.com/office/drawing/2014/main" id="{D68F4074-2A2D-451E-B3E7-331512A312C5}"/>
              </a:ext>
            </a:extLst>
          </p:cNvPr>
          <p:cNvSpPr>
            <a:spLocks noGrp="1"/>
          </p:cNvSpPr>
          <p:nvPr>
            <p:ph idx="1"/>
          </p:nvPr>
        </p:nvSpPr>
        <p:spPr/>
        <p:txBody>
          <a:bodyPr anchor="t"/>
          <a:lstStyle/>
          <a:p>
            <a:r>
              <a:rPr lang="en-US" dirty="0">
                <a:cs typeface="Arial"/>
              </a:rPr>
              <a:t>Projections of work and resources to achieve goals</a:t>
            </a:r>
            <a:endParaRPr lang="en-US" dirty="0"/>
          </a:p>
          <a:p>
            <a:r>
              <a:rPr lang="en-US" dirty="0">
                <a:cs typeface="Arial"/>
              </a:rPr>
              <a:t>Enabled term and permanent staff positions</a:t>
            </a:r>
          </a:p>
          <a:p>
            <a:r>
              <a:rPr lang="en-US" dirty="0">
                <a:cs typeface="Arial"/>
              </a:rPr>
              <a:t>Leveraging expertise and collaboration towards aspirational future state</a:t>
            </a:r>
          </a:p>
          <a:p>
            <a:r>
              <a:rPr lang="en-US" dirty="0">
                <a:cs typeface="Arial"/>
              </a:rPr>
              <a:t>Identify and eliminate duplicative work</a:t>
            </a:r>
            <a:endParaRPr lang="en-US" dirty="0"/>
          </a:p>
          <a:p>
            <a:endParaRPr lang="en-US" dirty="0">
              <a:cs typeface="Arial"/>
            </a:endParaRPr>
          </a:p>
          <a:p>
            <a:pPr marL="0" indent="0">
              <a:buNone/>
            </a:pPr>
            <a:endParaRPr lang="en-US" dirty="0">
              <a:cs typeface="Arial"/>
            </a:endParaRPr>
          </a:p>
          <a:p>
            <a:endParaRPr lang="en-US" dirty="0">
              <a:cs typeface="Arial"/>
            </a:endParaRPr>
          </a:p>
        </p:txBody>
      </p:sp>
    </p:spTree>
    <p:extLst>
      <p:ext uri="{BB962C8B-B14F-4D97-AF65-F5344CB8AC3E}">
        <p14:creationId xmlns:p14="http://schemas.microsoft.com/office/powerpoint/2010/main" val="156910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44344-C09A-4B19-9F9E-4F3A1B778B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35" y="0"/>
            <a:ext cx="9009529" cy="6961909"/>
          </a:xfrm>
          <a:prstGeom prst="rect">
            <a:avLst/>
          </a:prstGeom>
        </p:spPr>
      </p:pic>
    </p:spTree>
    <p:extLst>
      <p:ext uri="{BB962C8B-B14F-4D97-AF65-F5344CB8AC3E}">
        <p14:creationId xmlns:p14="http://schemas.microsoft.com/office/powerpoint/2010/main" val="133232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DDA46B-EC5C-452A-BFEB-07D5E25D10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675" y="1079292"/>
            <a:ext cx="8135700" cy="4122295"/>
          </a:xfrm>
          <a:prstGeom prst="rect">
            <a:avLst/>
          </a:prstGeom>
        </p:spPr>
      </p:pic>
      <p:sp>
        <p:nvSpPr>
          <p:cNvPr id="3" name="TextBox 2">
            <a:extLst>
              <a:ext uri="{FF2B5EF4-FFF2-40B4-BE49-F238E27FC236}">
                <a16:creationId xmlns:a16="http://schemas.microsoft.com/office/drawing/2014/main" id="{47D0E558-4F04-4217-8EFA-8D40C68761F9}"/>
              </a:ext>
            </a:extLst>
          </p:cNvPr>
          <p:cNvSpPr txBox="1"/>
          <p:nvPr/>
        </p:nvSpPr>
        <p:spPr>
          <a:xfrm>
            <a:off x="869429" y="5351489"/>
            <a:ext cx="7760945" cy="276999"/>
          </a:xfrm>
          <a:prstGeom prst="rect">
            <a:avLst/>
          </a:prstGeom>
          <a:noFill/>
        </p:spPr>
        <p:txBody>
          <a:bodyPr wrap="square" rtlCol="0">
            <a:spAutoFit/>
          </a:bodyPr>
          <a:lstStyle/>
          <a:p>
            <a:r>
              <a:rPr lang="en-US" sz="1200" dirty="0"/>
              <a:t>https://library.osu.edu/strategic-directions/current-initiatives/agile-processing-for-special-collections</a:t>
            </a:r>
          </a:p>
        </p:txBody>
      </p:sp>
    </p:spTree>
    <p:extLst>
      <p:ext uri="{BB962C8B-B14F-4D97-AF65-F5344CB8AC3E}">
        <p14:creationId xmlns:p14="http://schemas.microsoft.com/office/powerpoint/2010/main" val="385030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3079-EEC1-40F9-A24B-2B9FFB154D6B}"/>
              </a:ext>
            </a:extLst>
          </p:cNvPr>
          <p:cNvSpPr>
            <a:spLocks noGrp="1"/>
          </p:cNvSpPr>
          <p:nvPr>
            <p:ph type="title"/>
          </p:nvPr>
        </p:nvSpPr>
        <p:spPr/>
        <p:txBody>
          <a:bodyPr/>
          <a:lstStyle/>
          <a:p>
            <a:r>
              <a:rPr lang="en-US" dirty="0"/>
              <a:t>Archivists: Is Agile Worth It?</a:t>
            </a:r>
          </a:p>
        </p:txBody>
      </p:sp>
      <p:sp>
        <p:nvSpPr>
          <p:cNvPr id="3" name="Content Placeholder 2">
            <a:extLst>
              <a:ext uri="{FF2B5EF4-FFF2-40B4-BE49-F238E27FC236}">
                <a16:creationId xmlns:a16="http://schemas.microsoft.com/office/drawing/2014/main" id="{9E7D211A-EBA2-459E-82B9-0153A866843D}"/>
              </a:ext>
            </a:extLst>
          </p:cNvPr>
          <p:cNvSpPr>
            <a:spLocks noGrp="1"/>
          </p:cNvSpPr>
          <p:nvPr>
            <p:ph idx="1"/>
          </p:nvPr>
        </p:nvSpPr>
        <p:spPr/>
        <p:txBody>
          <a:bodyPr/>
          <a:lstStyle/>
          <a:p>
            <a:r>
              <a:rPr lang="en-US" dirty="0"/>
              <a:t>Agile looks different for everyone, but has something for everyone</a:t>
            </a:r>
          </a:p>
          <a:p>
            <a:r>
              <a:rPr lang="en-US" dirty="0"/>
              <a:t>Can improve transparency and communication</a:t>
            </a:r>
          </a:p>
          <a:p>
            <a:r>
              <a:rPr lang="en-US" dirty="0"/>
              <a:t>Fairly easy to learn</a:t>
            </a:r>
          </a:p>
          <a:p>
            <a:r>
              <a:rPr lang="en-US" dirty="0"/>
              <a:t>Improves output, decreases time from start to finish of most projects</a:t>
            </a:r>
          </a:p>
        </p:txBody>
      </p:sp>
    </p:spTree>
    <p:extLst>
      <p:ext uri="{BB962C8B-B14F-4D97-AF65-F5344CB8AC3E}">
        <p14:creationId xmlns:p14="http://schemas.microsoft.com/office/powerpoint/2010/main" val="47698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3079-EEC1-40F9-A24B-2B9FFB154D6B}"/>
              </a:ext>
            </a:extLst>
          </p:cNvPr>
          <p:cNvSpPr>
            <a:spLocks noGrp="1"/>
          </p:cNvSpPr>
          <p:nvPr>
            <p:ph type="title"/>
          </p:nvPr>
        </p:nvSpPr>
        <p:spPr/>
        <p:txBody>
          <a:bodyPr anchor="t"/>
          <a:lstStyle/>
          <a:p>
            <a:r>
              <a:rPr lang="en-US" dirty="0">
                <a:ea typeface="+mj-lt"/>
                <a:cs typeface="+mj-lt"/>
              </a:rPr>
              <a:t>Building Relationships</a:t>
            </a:r>
            <a:endParaRPr lang="en-US" dirty="0"/>
          </a:p>
        </p:txBody>
      </p:sp>
      <p:sp>
        <p:nvSpPr>
          <p:cNvPr id="9" name="Content Placeholder 8">
            <a:extLst>
              <a:ext uri="{FF2B5EF4-FFF2-40B4-BE49-F238E27FC236}">
                <a16:creationId xmlns:a16="http://schemas.microsoft.com/office/drawing/2014/main" id="{461FD79E-8112-491C-A6EE-3301871F8622}"/>
              </a:ext>
            </a:extLst>
          </p:cNvPr>
          <p:cNvSpPr>
            <a:spLocks noGrp="1"/>
          </p:cNvSpPr>
          <p:nvPr>
            <p:ph sz="half" idx="1"/>
          </p:nvPr>
        </p:nvSpPr>
        <p:spPr>
          <a:xfrm>
            <a:off x="628650" y="1315671"/>
            <a:ext cx="3867150" cy="4351338"/>
          </a:xfrm>
          <a:solidFill>
            <a:schemeClr val="tx2">
              <a:lumMod val="20000"/>
              <a:lumOff val="80000"/>
            </a:schemeClr>
          </a:solidFill>
        </p:spPr>
        <p:txBody>
          <a:bodyPr anchor="t"/>
          <a:lstStyle/>
          <a:p>
            <a:r>
              <a:rPr lang="en-US" dirty="0">
                <a:cs typeface="Arial"/>
              </a:rPr>
              <a:t>Time Investment</a:t>
            </a:r>
            <a:endParaRPr lang="en-US" dirty="0"/>
          </a:p>
          <a:p>
            <a:r>
              <a:rPr lang="en-US" dirty="0">
                <a:cs typeface="Arial"/>
              </a:rPr>
              <a:t>Talk About Projects</a:t>
            </a:r>
          </a:p>
          <a:p>
            <a:r>
              <a:rPr lang="en-US" dirty="0">
                <a:cs typeface="Arial"/>
              </a:rPr>
              <a:t>Talk About </a:t>
            </a:r>
            <a:br>
              <a:rPr lang="en-US" dirty="0">
                <a:cs typeface="Arial"/>
              </a:rPr>
            </a:br>
            <a:r>
              <a:rPr lang="en-US" dirty="0">
                <a:cs typeface="Arial"/>
              </a:rPr>
              <a:t>Not-Projects</a:t>
            </a:r>
          </a:p>
          <a:p>
            <a:r>
              <a:rPr lang="en-US" dirty="0">
                <a:cs typeface="Arial"/>
              </a:rPr>
              <a:t>Complex Collaboration</a:t>
            </a:r>
          </a:p>
        </p:txBody>
      </p:sp>
      <p:pic>
        <p:nvPicPr>
          <p:cNvPr id="10" name="Picture 10" descr="A screenshot of a cell phone&#10;&#10;Description generated with very high confidence">
            <a:extLst>
              <a:ext uri="{FF2B5EF4-FFF2-40B4-BE49-F238E27FC236}">
                <a16:creationId xmlns:a16="http://schemas.microsoft.com/office/drawing/2014/main" id="{DB0D4CBF-343F-4CB0-8EA9-FDDCB572FF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348" y="2457425"/>
            <a:ext cx="5115105" cy="3361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280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792D78A9-79C7-4A6E-9ABC-0D2C0992B2BD}"/>
              </a:ext>
            </a:extLst>
          </p:cNvPr>
          <p:cNvPicPr>
            <a:picLocks noGrp="1" noChangeAspect="1"/>
          </p:cNvPicPr>
          <p:nvPr>
            <p:ph idx="4294967295"/>
          </p:nvPr>
        </p:nvPicPr>
        <p:blipFill>
          <a:blip r:embed="rId2"/>
          <a:stretch>
            <a:fillRect/>
          </a:stretch>
        </p:blipFill>
        <p:spPr>
          <a:xfrm>
            <a:off x="143774" y="795038"/>
            <a:ext cx="9000226" cy="5062627"/>
          </a:xfrm>
          <a:prstGeom prst="rect">
            <a:avLst/>
          </a:prstGeom>
        </p:spPr>
      </p:pic>
    </p:spTree>
    <p:extLst>
      <p:ext uri="{BB962C8B-B14F-4D97-AF65-F5344CB8AC3E}">
        <p14:creationId xmlns:p14="http://schemas.microsoft.com/office/powerpoint/2010/main" val="60102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C74E-F338-463B-8B1D-B21B68E6BFCB}"/>
              </a:ext>
            </a:extLst>
          </p:cNvPr>
          <p:cNvSpPr>
            <a:spLocks noGrp="1"/>
          </p:cNvSpPr>
          <p:nvPr>
            <p:ph type="title"/>
          </p:nvPr>
        </p:nvSpPr>
        <p:spPr/>
        <p:txBody>
          <a:bodyPr anchor="t"/>
          <a:lstStyle/>
          <a:p>
            <a:r>
              <a:rPr lang="en-US" b="1" dirty="0"/>
              <a:t>Thank You!</a:t>
            </a:r>
            <a:br>
              <a:rPr lang="en-US" b="1" dirty="0"/>
            </a:br>
            <a:r>
              <a:rPr lang="en-US" b="1" dirty="0"/>
              <a:t>Questions?</a:t>
            </a:r>
            <a:endParaRPr lang="en-US" dirty="0"/>
          </a:p>
        </p:txBody>
      </p:sp>
      <p:sp>
        <p:nvSpPr>
          <p:cNvPr id="3" name="Content Placeholder 2">
            <a:extLst>
              <a:ext uri="{FF2B5EF4-FFF2-40B4-BE49-F238E27FC236}">
                <a16:creationId xmlns:a16="http://schemas.microsoft.com/office/drawing/2014/main" id="{C7E3CA92-8A01-48F1-9A7A-C7ED098FDEB7}"/>
              </a:ext>
            </a:extLst>
          </p:cNvPr>
          <p:cNvSpPr>
            <a:spLocks noGrp="1"/>
          </p:cNvSpPr>
          <p:nvPr>
            <p:ph idx="1"/>
          </p:nvPr>
        </p:nvSpPr>
        <p:spPr>
          <a:solidFill>
            <a:schemeClr val="bg1">
              <a:lumMod val="95000"/>
            </a:schemeClr>
          </a:solidFill>
          <a:ln w="57150">
            <a:solidFill>
              <a:srgbClr val="C00000"/>
            </a:solidFill>
          </a:ln>
        </p:spPr>
        <p:txBody>
          <a:bodyPr anchor="t"/>
          <a:lstStyle/>
          <a:p>
            <a:pPr marL="0" indent="0" algn="ctr">
              <a:buNone/>
            </a:pPr>
            <a:br>
              <a:rPr lang="en-US" b="1" dirty="0">
                <a:cs typeface="Arial"/>
              </a:rPr>
            </a:br>
            <a:r>
              <a:rPr lang="en-US" b="1" dirty="0">
                <a:cs typeface="Arial"/>
              </a:rPr>
              <a:t>Morag Boyd</a:t>
            </a:r>
            <a:br>
              <a:rPr lang="en-US" b="1" dirty="0">
                <a:cs typeface="Arial"/>
              </a:rPr>
            </a:br>
            <a:r>
              <a:rPr lang="en-US" b="1" i="1" dirty="0">
                <a:cs typeface="Arial"/>
              </a:rPr>
              <a:t>boyd.402@osu.edu</a:t>
            </a:r>
            <a:endParaRPr lang="en-US"/>
          </a:p>
          <a:p>
            <a:pPr marL="0" indent="0" algn="ctr">
              <a:buNone/>
            </a:pPr>
            <a:br>
              <a:rPr lang="en-US" b="1" dirty="0">
                <a:cs typeface="Arial"/>
              </a:rPr>
            </a:br>
            <a:r>
              <a:rPr lang="en-US" b="1" dirty="0">
                <a:cs typeface="Arial"/>
              </a:rPr>
              <a:t>Cate </a:t>
            </a:r>
            <a:r>
              <a:rPr lang="en-US" b="1" dirty="0" err="1">
                <a:cs typeface="Arial"/>
              </a:rPr>
              <a:t>Putirskis</a:t>
            </a:r>
            <a:br>
              <a:rPr lang="en-US" b="1" dirty="0">
                <a:cs typeface="Arial"/>
              </a:rPr>
            </a:br>
            <a:r>
              <a:rPr lang="en-US" b="1" i="1" dirty="0">
                <a:cs typeface="Arial"/>
              </a:rPr>
              <a:t>putirskis.1@osu.edu</a:t>
            </a:r>
          </a:p>
          <a:p>
            <a:pPr marL="0" indent="0" algn="ctr">
              <a:buNone/>
            </a:pPr>
            <a:br>
              <a:rPr lang="en-US" b="1" dirty="0">
                <a:cs typeface="Arial"/>
              </a:rPr>
            </a:br>
            <a:r>
              <a:rPr lang="en-US" b="1" dirty="0">
                <a:cs typeface="Arial"/>
              </a:rPr>
              <a:t>Russell </a:t>
            </a:r>
            <a:r>
              <a:rPr lang="en-US" b="1" dirty="0" err="1">
                <a:cs typeface="Arial"/>
              </a:rPr>
              <a:t>Schelby</a:t>
            </a:r>
            <a:br>
              <a:rPr lang="en-US" b="1" dirty="0">
                <a:cs typeface="Arial"/>
              </a:rPr>
            </a:br>
            <a:r>
              <a:rPr lang="en-US" b="1" i="1" dirty="0">
                <a:cs typeface="Arial"/>
              </a:rPr>
              <a:t>schelby.1@osu.edu</a:t>
            </a:r>
          </a:p>
          <a:p>
            <a:pPr marL="0" indent="0" algn="ctr">
              <a:buNone/>
            </a:pPr>
            <a:endParaRPr lang="en-US" dirty="0">
              <a:cs typeface="Arial"/>
            </a:endParaRPr>
          </a:p>
        </p:txBody>
      </p:sp>
    </p:spTree>
    <p:extLst>
      <p:ext uri="{BB962C8B-B14F-4D97-AF65-F5344CB8AC3E}">
        <p14:creationId xmlns:p14="http://schemas.microsoft.com/office/powerpoint/2010/main" val="20368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1441-4F43-48D3-9F47-B758F2A8E727}"/>
              </a:ext>
            </a:extLst>
          </p:cNvPr>
          <p:cNvSpPr>
            <a:spLocks noGrp="1"/>
          </p:cNvSpPr>
          <p:nvPr>
            <p:ph type="title"/>
          </p:nvPr>
        </p:nvSpPr>
        <p:spPr/>
        <p:txBody>
          <a:bodyPr anchor="t"/>
          <a:lstStyle/>
          <a:p>
            <a:r>
              <a:rPr lang="en-US" dirty="0">
                <a:cs typeface="Arial"/>
              </a:rPr>
              <a:t>Goals</a:t>
            </a:r>
            <a:endParaRPr lang="en-US" dirty="0"/>
          </a:p>
        </p:txBody>
      </p:sp>
      <p:sp>
        <p:nvSpPr>
          <p:cNvPr id="3" name="Content Placeholder 2">
            <a:extLst>
              <a:ext uri="{FF2B5EF4-FFF2-40B4-BE49-F238E27FC236}">
                <a16:creationId xmlns:a16="http://schemas.microsoft.com/office/drawing/2014/main" id="{857FA6E9-603F-4D3D-B7FF-5466E9B6A53D}"/>
              </a:ext>
            </a:extLst>
          </p:cNvPr>
          <p:cNvSpPr>
            <a:spLocks noGrp="1"/>
          </p:cNvSpPr>
          <p:nvPr>
            <p:ph idx="1"/>
          </p:nvPr>
        </p:nvSpPr>
        <p:spPr/>
        <p:txBody>
          <a:bodyPr anchor="t"/>
          <a:lstStyle/>
          <a:p>
            <a:pPr marL="457200" lvl="1" indent="0">
              <a:buNone/>
            </a:pPr>
            <a:r>
              <a:rPr lang="en-US" sz="3200" dirty="0">
                <a:ea typeface="+mn-lt"/>
                <a:cs typeface="+mn-lt"/>
              </a:rPr>
              <a:t>All collections discoverable by  researchers</a:t>
            </a:r>
          </a:p>
          <a:p>
            <a:pPr lvl="1"/>
            <a:r>
              <a:rPr lang="en-US" dirty="0">
                <a:ea typeface="+mn-lt"/>
                <a:cs typeface="+mn-lt"/>
              </a:rPr>
              <a:t>Consolidation to supported tool set</a:t>
            </a:r>
          </a:p>
          <a:p>
            <a:pPr lvl="1"/>
            <a:r>
              <a:rPr lang="en-US" dirty="0">
                <a:ea typeface="+mn-lt"/>
                <a:cs typeface="+mn-lt"/>
              </a:rPr>
              <a:t>Standards based description that could interoperate across discovery and management tools</a:t>
            </a:r>
          </a:p>
          <a:p>
            <a:pPr lvl="1"/>
            <a:r>
              <a:rPr lang="en-US" dirty="0">
                <a:ea typeface="+mn-lt"/>
                <a:cs typeface="+mn-lt"/>
              </a:rPr>
              <a:t>Minimum description for everything</a:t>
            </a:r>
          </a:p>
          <a:p>
            <a:pPr marL="457200" lvl="1" indent="0">
              <a:buNone/>
            </a:pPr>
            <a:endParaRPr lang="en-US" sz="3200" dirty="0">
              <a:cs typeface="Arial"/>
            </a:endParaRPr>
          </a:p>
          <a:p>
            <a:pPr marL="457200" lvl="1" indent="0">
              <a:buNone/>
            </a:pPr>
            <a:r>
              <a:rPr lang="en-US" sz="3200" dirty="0">
                <a:cs typeface="Arial"/>
              </a:rPr>
              <a:t>All collection material managed appropriately</a:t>
            </a:r>
            <a:endParaRPr lang="en-US" dirty="0" err="1"/>
          </a:p>
          <a:p>
            <a:pPr marL="457200" lvl="1" indent="0">
              <a:buNone/>
            </a:pPr>
            <a:endParaRPr lang="en-US" dirty="0">
              <a:cs typeface="Arial"/>
            </a:endParaRPr>
          </a:p>
          <a:p>
            <a:pPr marL="457200" lvl="1" indent="0">
              <a:buNone/>
            </a:pPr>
            <a:endParaRPr lang="en-US" dirty="0">
              <a:cs typeface="Arial"/>
            </a:endParaRPr>
          </a:p>
          <a:p>
            <a:pPr lvl="1"/>
            <a:endParaRPr lang="en-US" dirty="0">
              <a:cs typeface="Arial"/>
            </a:endParaRPr>
          </a:p>
          <a:p>
            <a:pPr marL="457200" lvl="1" indent="0">
              <a:buNone/>
            </a:pPr>
            <a:endParaRPr lang="en-US" dirty="0">
              <a:cs typeface="Arial"/>
            </a:endParaRPr>
          </a:p>
          <a:p>
            <a:pPr lvl="1"/>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302559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5CC0-69F3-4817-B916-E856A685582D}"/>
              </a:ext>
            </a:extLst>
          </p:cNvPr>
          <p:cNvSpPr>
            <a:spLocks noGrp="1"/>
          </p:cNvSpPr>
          <p:nvPr>
            <p:ph type="title"/>
          </p:nvPr>
        </p:nvSpPr>
        <p:spPr/>
        <p:txBody>
          <a:bodyPr anchor="t"/>
          <a:lstStyle/>
          <a:p>
            <a:r>
              <a:rPr lang="en-US" dirty="0"/>
              <a:t>The Gap</a:t>
            </a:r>
          </a:p>
        </p:txBody>
      </p:sp>
      <p:sp>
        <p:nvSpPr>
          <p:cNvPr id="3" name="Content Placeholder 2">
            <a:extLst>
              <a:ext uri="{FF2B5EF4-FFF2-40B4-BE49-F238E27FC236}">
                <a16:creationId xmlns:a16="http://schemas.microsoft.com/office/drawing/2014/main" id="{E96F7148-CB92-4B21-A4D3-BC8A95248F28}"/>
              </a:ext>
            </a:extLst>
          </p:cNvPr>
          <p:cNvSpPr>
            <a:spLocks noGrp="1"/>
          </p:cNvSpPr>
          <p:nvPr>
            <p:ph idx="1"/>
          </p:nvPr>
        </p:nvSpPr>
        <p:spPr>
          <a:xfrm>
            <a:off x="628650" y="1376892"/>
            <a:ext cx="7886700" cy="4351338"/>
          </a:xfrm>
        </p:spPr>
        <p:txBody>
          <a:bodyPr anchor="t"/>
          <a:lstStyle/>
          <a:p>
            <a:r>
              <a:rPr lang="en-US" dirty="0"/>
              <a:t>History of decentralized archival and artifact management </a:t>
            </a:r>
            <a:endParaRPr lang="en-US" dirty="0">
              <a:cs typeface="Arial"/>
            </a:endParaRPr>
          </a:p>
          <a:p>
            <a:r>
              <a:rPr lang="en-US" dirty="0">
                <a:cs typeface="Arial"/>
              </a:rPr>
              <a:t>Several systems and standards/practices</a:t>
            </a:r>
          </a:p>
          <a:p>
            <a:pPr lvl="1"/>
            <a:r>
              <a:rPr lang="en-US" dirty="0">
                <a:cs typeface="Arial"/>
              </a:rPr>
              <a:t>Often multiple tools within one unit</a:t>
            </a:r>
          </a:p>
          <a:p>
            <a:pPr lvl="1"/>
            <a:r>
              <a:rPr lang="en-US" dirty="0">
                <a:cs typeface="Arial"/>
              </a:rPr>
              <a:t>Some data sources had no public access</a:t>
            </a:r>
          </a:p>
          <a:p>
            <a:r>
              <a:rPr lang="en-US" dirty="0">
                <a:ea typeface="+mn-lt"/>
                <a:cs typeface="+mn-lt"/>
              </a:rPr>
              <a:t>Balancing needs of multiple collections units and curators</a:t>
            </a:r>
          </a:p>
          <a:p>
            <a:r>
              <a:rPr lang="en-US" dirty="0">
                <a:cs typeface="Arial"/>
              </a:rPr>
              <a:t>Unprocessed collections</a:t>
            </a:r>
            <a:endParaRPr lang="en-US" dirty="0"/>
          </a:p>
          <a:p>
            <a:r>
              <a:rPr lang="en-US" dirty="0">
                <a:cs typeface="Arial"/>
              </a:rPr>
              <a:t>High volume of collecting</a:t>
            </a:r>
          </a:p>
          <a:p>
            <a:r>
              <a:rPr lang="en-US" dirty="0">
                <a:cs typeface="Arial"/>
              </a:rPr>
              <a:t>Implementation of off-site storage</a:t>
            </a:r>
          </a:p>
          <a:p>
            <a:r>
              <a:rPr lang="en-US" dirty="0">
                <a:cs typeface="Arial"/>
              </a:rPr>
              <a:t>Limited resources</a:t>
            </a:r>
          </a:p>
          <a:p>
            <a:endParaRPr lang="en-US" dirty="0">
              <a:cs typeface="Arial"/>
            </a:endParaRPr>
          </a:p>
        </p:txBody>
      </p:sp>
    </p:spTree>
    <p:extLst>
      <p:ext uri="{BB962C8B-B14F-4D97-AF65-F5344CB8AC3E}">
        <p14:creationId xmlns:p14="http://schemas.microsoft.com/office/powerpoint/2010/main" val="230217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2486-96E1-4D01-B699-504F3BB22B44}"/>
              </a:ext>
            </a:extLst>
          </p:cNvPr>
          <p:cNvSpPr>
            <a:spLocks noGrp="1"/>
          </p:cNvSpPr>
          <p:nvPr>
            <p:ph type="title"/>
          </p:nvPr>
        </p:nvSpPr>
        <p:spPr/>
        <p:txBody>
          <a:bodyPr/>
          <a:lstStyle/>
          <a:p>
            <a:r>
              <a:rPr lang="en-US" dirty="0"/>
              <a:t>Archival Technical Services at OSU Libraries</a:t>
            </a:r>
          </a:p>
        </p:txBody>
      </p:sp>
      <p:sp>
        <p:nvSpPr>
          <p:cNvPr id="3" name="Content Placeholder 2">
            <a:extLst>
              <a:ext uri="{FF2B5EF4-FFF2-40B4-BE49-F238E27FC236}">
                <a16:creationId xmlns:a16="http://schemas.microsoft.com/office/drawing/2014/main" id="{51C06AB0-99AD-42AA-9A9E-80EE06FCDE85}"/>
              </a:ext>
            </a:extLst>
          </p:cNvPr>
          <p:cNvSpPr>
            <a:spLocks noGrp="1"/>
          </p:cNvSpPr>
          <p:nvPr>
            <p:ph idx="1"/>
          </p:nvPr>
        </p:nvSpPr>
        <p:spPr/>
        <p:txBody>
          <a:bodyPr/>
          <a:lstStyle/>
          <a:p>
            <a:pPr lvl="0"/>
            <a:r>
              <a:rPr lang="en-US" dirty="0"/>
              <a:t>Accessioning </a:t>
            </a:r>
            <a:r>
              <a:rPr lang="en-US" sz="1800" dirty="0"/>
              <a:t>(including coordinating transport of materials to us &amp; completing legal and gift paperwork)</a:t>
            </a:r>
          </a:p>
          <a:p>
            <a:pPr lvl="0"/>
            <a:r>
              <a:rPr lang="en-US" dirty="0"/>
              <a:t>Enhancement work </a:t>
            </a:r>
            <a:r>
              <a:rPr lang="en-US" sz="1800" dirty="0"/>
              <a:t>(including processing and other iterative improvements, corrections/updates requests, etc.)</a:t>
            </a:r>
          </a:p>
          <a:p>
            <a:pPr lvl="0"/>
            <a:r>
              <a:rPr lang="en-US" dirty="0"/>
              <a:t>Exposing backlogs </a:t>
            </a:r>
            <a:r>
              <a:rPr lang="en-US" sz="1800" dirty="0"/>
              <a:t>(creating/migrating description for legacy holdings, remediating discrepancies across data sources, etc.)</a:t>
            </a:r>
          </a:p>
          <a:p>
            <a:pPr lvl="0"/>
            <a:r>
              <a:rPr lang="en-US" dirty="0"/>
              <a:t>Logistics </a:t>
            </a:r>
            <a:r>
              <a:rPr lang="en-US" sz="1800" dirty="0"/>
              <a:t>(shelving and storage management, archival CMS management, online description publishing &amp; maintenance, conservation/housing activities, ordering archival supplies, etc.)</a:t>
            </a:r>
          </a:p>
          <a:p>
            <a:pPr lvl="0"/>
            <a:r>
              <a:rPr lang="en-US" dirty="0"/>
              <a:t>Policy Management </a:t>
            </a:r>
            <a:r>
              <a:rPr lang="en-US" sz="1800" dirty="0"/>
              <a:t>(writing and maintaining manuals, documentation, and workflows; archival training for colleagues, etc.)</a:t>
            </a:r>
          </a:p>
          <a:p>
            <a:pPr lvl="0"/>
            <a:endParaRPr lang="en-US" dirty="0"/>
          </a:p>
        </p:txBody>
      </p:sp>
    </p:spTree>
    <p:extLst>
      <p:ext uri="{BB962C8B-B14F-4D97-AF65-F5344CB8AC3E}">
        <p14:creationId xmlns:p14="http://schemas.microsoft.com/office/powerpoint/2010/main" val="414889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2486-96E1-4D01-B699-504F3BB22B44}"/>
              </a:ext>
            </a:extLst>
          </p:cNvPr>
          <p:cNvSpPr>
            <a:spLocks noGrp="1"/>
          </p:cNvSpPr>
          <p:nvPr>
            <p:ph type="title"/>
          </p:nvPr>
        </p:nvSpPr>
        <p:spPr/>
        <p:txBody>
          <a:bodyPr/>
          <a:lstStyle/>
          <a:p>
            <a:r>
              <a:rPr lang="en-US" dirty="0"/>
              <a:t>Archival Description &amp; Access Unit</a:t>
            </a:r>
          </a:p>
        </p:txBody>
      </p:sp>
      <p:sp>
        <p:nvSpPr>
          <p:cNvPr id="3" name="Content Placeholder 2">
            <a:extLst>
              <a:ext uri="{FF2B5EF4-FFF2-40B4-BE49-F238E27FC236}">
                <a16:creationId xmlns:a16="http://schemas.microsoft.com/office/drawing/2014/main" id="{51C06AB0-99AD-42AA-9A9E-80EE06FCDE85}"/>
              </a:ext>
            </a:extLst>
          </p:cNvPr>
          <p:cNvSpPr>
            <a:spLocks noGrp="1"/>
          </p:cNvSpPr>
          <p:nvPr>
            <p:ph idx="1"/>
          </p:nvPr>
        </p:nvSpPr>
        <p:spPr/>
        <p:txBody>
          <a:bodyPr/>
          <a:lstStyle/>
          <a:p>
            <a:pPr lvl="0"/>
            <a:r>
              <a:rPr lang="en-US" dirty="0"/>
              <a:t>Challenges:</a:t>
            </a:r>
          </a:p>
          <a:p>
            <a:pPr lvl="1"/>
            <a:r>
              <a:rPr lang="en-US" dirty="0"/>
              <a:t>Inconsistent staffing</a:t>
            </a:r>
          </a:p>
          <a:p>
            <a:pPr lvl="1"/>
            <a:r>
              <a:rPr lang="en-US" dirty="0"/>
              <a:t>Staff generally new to the profession</a:t>
            </a:r>
          </a:p>
          <a:p>
            <a:pPr lvl="1"/>
            <a:r>
              <a:rPr lang="en-US" dirty="0"/>
              <a:t>Lots of dependency on student support, etc.</a:t>
            </a:r>
          </a:p>
          <a:p>
            <a:pPr lvl="1"/>
            <a:endParaRPr lang="en-US" dirty="0"/>
          </a:p>
          <a:p>
            <a:r>
              <a:rPr lang="en-US" dirty="0"/>
              <a:t>New staff + new department = continual work </a:t>
            </a:r>
            <a:r>
              <a:rPr lang="en-US"/>
              <a:t>in progress</a:t>
            </a:r>
            <a:endParaRPr lang="en-US" dirty="0"/>
          </a:p>
          <a:p>
            <a:r>
              <a:rPr lang="en-US" dirty="0"/>
              <a:t>But also: opportunity to be experimental in our solutions</a:t>
            </a:r>
          </a:p>
          <a:p>
            <a:pPr lvl="0"/>
            <a:endParaRPr lang="en-US" dirty="0"/>
          </a:p>
        </p:txBody>
      </p:sp>
    </p:spTree>
    <p:extLst>
      <p:ext uri="{BB962C8B-B14F-4D97-AF65-F5344CB8AC3E}">
        <p14:creationId xmlns:p14="http://schemas.microsoft.com/office/powerpoint/2010/main" val="387667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2486-96E1-4D01-B699-504F3BB22B44}"/>
              </a:ext>
            </a:extLst>
          </p:cNvPr>
          <p:cNvSpPr>
            <a:spLocks noGrp="1"/>
          </p:cNvSpPr>
          <p:nvPr>
            <p:ph type="title"/>
          </p:nvPr>
        </p:nvSpPr>
        <p:spPr/>
        <p:txBody>
          <a:bodyPr anchor="t"/>
          <a:lstStyle/>
          <a:p>
            <a:r>
              <a:rPr lang="en-US" dirty="0">
                <a:cs typeface="Arial"/>
              </a:rPr>
              <a:t>Similar Situations</a:t>
            </a:r>
            <a:endParaRPr lang="en-US" dirty="0"/>
          </a:p>
        </p:txBody>
      </p:sp>
      <p:sp>
        <p:nvSpPr>
          <p:cNvPr id="3" name="Content Placeholder 2">
            <a:extLst>
              <a:ext uri="{FF2B5EF4-FFF2-40B4-BE49-F238E27FC236}">
                <a16:creationId xmlns:a16="http://schemas.microsoft.com/office/drawing/2014/main" id="{51C06AB0-99AD-42AA-9A9E-80EE06FCDE85}"/>
              </a:ext>
            </a:extLst>
          </p:cNvPr>
          <p:cNvSpPr>
            <a:spLocks noGrp="1"/>
          </p:cNvSpPr>
          <p:nvPr>
            <p:ph sz="half" idx="1"/>
          </p:nvPr>
        </p:nvSpPr>
        <p:spPr/>
        <p:style>
          <a:lnRef idx="2">
            <a:schemeClr val="accent2">
              <a:shade val="50000"/>
            </a:schemeClr>
          </a:lnRef>
          <a:fillRef idx="1">
            <a:schemeClr val="accent2"/>
          </a:fillRef>
          <a:effectRef idx="0">
            <a:schemeClr val="accent2"/>
          </a:effectRef>
          <a:fontRef idx="minor">
            <a:schemeClr val="lt1"/>
          </a:fontRef>
        </p:style>
        <p:txBody>
          <a:bodyPr anchor="ctr"/>
          <a:lstStyle/>
          <a:p>
            <a:pPr marL="0" indent="0">
              <a:buNone/>
            </a:pPr>
            <a:r>
              <a:rPr lang="en-US" sz="3600" dirty="0">
                <a:cs typeface="Arial"/>
              </a:rPr>
              <a:t>Archival</a:t>
            </a:r>
            <a:br>
              <a:rPr lang="en-US" sz="3600" dirty="0">
                <a:cs typeface="Arial"/>
              </a:rPr>
            </a:br>
            <a:r>
              <a:rPr lang="en-US" sz="3600" dirty="0">
                <a:cs typeface="Arial"/>
              </a:rPr>
              <a:t>Description</a:t>
            </a:r>
            <a:br>
              <a:rPr lang="en-US" sz="3600" dirty="0">
                <a:cs typeface="Arial"/>
              </a:rPr>
            </a:br>
            <a:r>
              <a:rPr lang="en-US" sz="3600" dirty="0">
                <a:cs typeface="Arial"/>
              </a:rPr>
              <a:t> &amp; </a:t>
            </a:r>
            <a:br>
              <a:rPr lang="en-US" sz="3600" dirty="0">
                <a:cs typeface="Arial"/>
              </a:rPr>
            </a:br>
            <a:r>
              <a:rPr lang="en-US" sz="3600" dirty="0">
                <a:cs typeface="Arial"/>
              </a:rPr>
              <a:t>Application</a:t>
            </a:r>
            <a:br>
              <a:rPr lang="en-US" sz="3600" dirty="0">
                <a:cs typeface="Arial"/>
              </a:rPr>
            </a:br>
            <a:r>
              <a:rPr lang="en-US" sz="3600" dirty="0">
                <a:cs typeface="Arial"/>
              </a:rPr>
              <a:t>Development</a:t>
            </a:r>
          </a:p>
        </p:txBody>
      </p:sp>
      <p:sp>
        <p:nvSpPr>
          <p:cNvPr id="4" name="Content Placeholder 3">
            <a:extLst>
              <a:ext uri="{FF2B5EF4-FFF2-40B4-BE49-F238E27FC236}">
                <a16:creationId xmlns:a16="http://schemas.microsoft.com/office/drawing/2014/main" id="{883532E8-BCD1-44BE-91A6-FA784E2EA6DC}"/>
              </a:ext>
            </a:extLst>
          </p:cNvPr>
          <p:cNvSpPr>
            <a:spLocks noGrp="1"/>
          </p:cNvSpPr>
          <p:nvPr>
            <p:ph sz="half" idx="2"/>
          </p:nvPr>
        </p:nvSpPr>
        <p:spPr>
          <a:xfrm>
            <a:off x="3595920" y="2197764"/>
            <a:ext cx="5543549" cy="3208338"/>
          </a:xfrm>
          <a:solidFill>
            <a:schemeClr val="accent2">
              <a:lumMod val="20000"/>
              <a:lumOff val="80000"/>
            </a:schemeClr>
          </a:solidFill>
          <a:ln>
            <a:solidFill>
              <a:schemeClr val="accent2"/>
            </a:solidFill>
          </a:ln>
        </p:spPr>
        <p:txBody>
          <a:bodyPr anchor="ctr"/>
          <a:lstStyle/>
          <a:p>
            <a:r>
              <a:rPr lang="en-US" dirty="0">
                <a:ea typeface="+mn-lt"/>
                <a:cs typeface="+mn-lt"/>
              </a:rPr>
              <a:t>Project vs. Maintenance</a:t>
            </a:r>
          </a:p>
          <a:p>
            <a:r>
              <a:rPr lang="en-US" dirty="0">
                <a:cs typeface="Arial"/>
              </a:rPr>
              <a:t>Disparate Clients</a:t>
            </a:r>
          </a:p>
          <a:p>
            <a:r>
              <a:rPr lang="en-US" dirty="0">
                <a:cs typeface="Arial"/>
              </a:rPr>
              <a:t>Changing Priorities</a:t>
            </a:r>
          </a:p>
          <a:p>
            <a:r>
              <a:rPr lang="en-US" dirty="0">
                <a:cs typeface="Arial"/>
              </a:rPr>
              <a:t>Large Backlogs</a:t>
            </a:r>
          </a:p>
          <a:p>
            <a:r>
              <a:rPr lang="en-US" dirty="0">
                <a:cs typeface="Arial"/>
              </a:rPr>
              <a:t>Uncertain Effort </a:t>
            </a:r>
          </a:p>
        </p:txBody>
      </p:sp>
    </p:spTree>
    <p:extLst>
      <p:ext uri="{BB962C8B-B14F-4D97-AF65-F5344CB8AC3E}">
        <p14:creationId xmlns:p14="http://schemas.microsoft.com/office/powerpoint/2010/main" val="304675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B8E6-EC97-4499-ADE8-F7050CF7C9BD}"/>
              </a:ext>
            </a:extLst>
          </p:cNvPr>
          <p:cNvSpPr>
            <a:spLocks noGrp="1"/>
          </p:cNvSpPr>
          <p:nvPr>
            <p:ph type="title"/>
          </p:nvPr>
        </p:nvSpPr>
        <p:spPr/>
        <p:txBody>
          <a:bodyPr/>
          <a:lstStyle/>
          <a:p>
            <a:r>
              <a:rPr lang="en-US" dirty="0"/>
              <a:t>Box surprise!</a:t>
            </a:r>
          </a:p>
        </p:txBody>
      </p:sp>
      <p:pic>
        <p:nvPicPr>
          <p:cNvPr id="5" name="Picture 5" descr="A picture containing indoor, sitting, food, table&#10;&#10;Description generated with very high confidence">
            <a:extLst>
              <a:ext uri="{FF2B5EF4-FFF2-40B4-BE49-F238E27FC236}">
                <a16:creationId xmlns:a16="http://schemas.microsoft.com/office/drawing/2014/main" id="{6AD3EBC2-5AF5-45A6-A650-5CB7A18A4B6B}"/>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33839" y="1381776"/>
            <a:ext cx="6363841" cy="4786048"/>
          </a:xfrm>
        </p:spPr>
      </p:pic>
    </p:spTree>
    <p:extLst>
      <p:ext uri="{BB962C8B-B14F-4D97-AF65-F5344CB8AC3E}">
        <p14:creationId xmlns:p14="http://schemas.microsoft.com/office/powerpoint/2010/main" val="199526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10A6-FC01-4C94-A8C3-47B64549C501}"/>
              </a:ext>
            </a:extLst>
          </p:cNvPr>
          <p:cNvSpPr>
            <a:spLocks noGrp="1"/>
          </p:cNvSpPr>
          <p:nvPr>
            <p:ph type="title"/>
          </p:nvPr>
        </p:nvSpPr>
        <p:spPr>
          <a:xfrm>
            <a:off x="628650" y="365127"/>
            <a:ext cx="7886700" cy="1325563"/>
          </a:xfrm>
        </p:spPr>
        <p:txBody>
          <a:bodyPr anchor="t"/>
          <a:lstStyle/>
          <a:p>
            <a:r>
              <a:rPr lang="en-US" dirty="0"/>
              <a:t>Agile, Briefly.</a:t>
            </a:r>
          </a:p>
        </p:txBody>
      </p:sp>
      <p:pic>
        <p:nvPicPr>
          <p:cNvPr id="5" name="Picture 5" descr="A picture of an imaginary software box labeled Web 2.0.">
            <a:extLst>
              <a:ext uri="{FF2B5EF4-FFF2-40B4-BE49-F238E27FC236}">
                <a16:creationId xmlns:a16="http://schemas.microsoft.com/office/drawing/2014/main" id="{369BC592-9464-4411-A1BD-FEFD0D52AA6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919806" y="1825625"/>
            <a:ext cx="1527796" cy="2000024"/>
          </a:xfrm>
        </p:spPr>
      </p:pic>
      <p:sp>
        <p:nvSpPr>
          <p:cNvPr id="7" name="TextBox 6">
            <a:extLst>
              <a:ext uri="{FF2B5EF4-FFF2-40B4-BE49-F238E27FC236}">
                <a16:creationId xmlns:a16="http://schemas.microsoft.com/office/drawing/2014/main" id="{A512832F-B9B9-4081-9F6C-F363B36F9F2F}"/>
              </a:ext>
            </a:extLst>
          </p:cNvPr>
          <p:cNvSpPr txBox="1"/>
          <p:nvPr/>
        </p:nvSpPr>
        <p:spPr>
          <a:xfrm>
            <a:off x="6596743" y="2503714"/>
            <a:ext cx="2220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Agile</a:t>
            </a:r>
            <a:br>
              <a:rPr lang="en-US" dirty="0"/>
            </a:br>
            <a:r>
              <a:rPr lang="en-US" dirty="0"/>
              <a:t>Versioned Software</a:t>
            </a:r>
          </a:p>
        </p:txBody>
      </p:sp>
      <p:pic>
        <p:nvPicPr>
          <p:cNvPr id="8" name="Picture 8" descr="A large tall tower with a clock on the side of a building&#10;&#10;Description generated with high confidence">
            <a:extLst>
              <a:ext uri="{FF2B5EF4-FFF2-40B4-BE49-F238E27FC236}">
                <a16:creationId xmlns:a16="http://schemas.microsoft.com/office/drawing/2014/main" id="{B4E5BD9C-166F-4663-8EE3-20FA93319826}"/>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955971" y="3820886"/>
            <a:ext cx="1502229" cy="1992086"/>
          </a:xfrm>
          <a:prstGeom prst="rect">
            <a:avLst/>
          </a:prstGeom>
        </p:spPr>
      </p:pic>
      <p:sp>
        <p:nvSpPr>
          <p:cNvPr id="10" name="TextBox 9">
            <a:extLst>
              <a:ext uri="{FF2B5EF4-FFF2-40B4-BE49-F238E27FC236}">
                <a16:creationId xmlns:a16="http://schemas.microsoft.com/office/drawing/2014/main" id="{C31FCA06-BA3A-4163-A837-5201A861A137}"/>
              </a:ext>
            </a:extLst>
          </p:cNvPr>
          <p:cNvSpPr txBox="1"/>
          <p:nvPr/>
        </p:nvSpPr>
        <p:spPr>
          <a:xfrm>
            <a:off x="6847114" y="5845629"/>
            <a:ext cx="1709058" cy="371927"/>
          </a:xfrm>
          <a:prstGeom prst="rect">
            <a:avLst/>
          </a:prstGeom>
        </p:spPr>
        <p:txBody>
          <a:bodyPr>
            <a:normAutofit fontScale="40000" lnSpcReduction="20000"/>
          </a:bodyPr>
          <a:lstStyle/>
          <a:p>
            <a:r>
              <a:rPr lang="en-US">
                <a:hlinkClick r:id="rId6"/>
              </a:rPr>
              <a:t>This Photo</a:t>
            </a:r>
            <a:r>
              <a:rPr lang="en-US"/>
              <a:t> by Unknown author is licensed under </a:t>
            </a:r>
            <a:r>
              <a:rPr lang="en-US">
                <a:hlinkClick r:id="rId5"/>
              </a:rPr>
              <a:t>CC BY-SA</a:t>
            </a:r>
            <a:r>
              <a:rPr lang="en-US"/>
              <a:t>.</a:t>
            </a:r>
          </a:p>
        </p:txBody>
      </p:sp>
      <p:sp>
        <p:nvSpPr>
          <p:cNvPr id="12" name="TextBox 11">
            <a:extLst>
              <a:ext uri="{FF2B5EF4-FFF2-40B4-BE49-F238E27FC236}">
                <a16:creationId xmlns:a16="http://schemas.microsoft.com/office/drawing/2014/main" id="{4901FBDB-5E7B-4BC6-91EA-4F641E699081}"/>
              </a:ext>
            </a:extLst>
          </p:cNvPr>
          <p:cNvSpPr txBox="1"/>
          <p:nvPr/>
        </p:nvSpPr>
        <p:spPr>
          <a:xfrm>
            <a:off x="4508046" y="4486275"/>
            <a:ext cx="2340429" cy="657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Waterfall</a:t>
            </a:r>
            <a:br>
              <a:rPr lang="en-US" dirty="0">
                <a:cs typeface="Arial"/>
              </a:rPr>
            </a:br>
            <a:r>
              <a:rPr lang="en-US" dirty="0">
                <a:cs typeface="Arial"/>
              </a:rPr>
              <a:t>Well-Defined Product</a:t>
            </a:r>
          </a:p>
        </p:txBody>
      </p:sp>
      <p:sp>
        <p:nvSpPr>
          <p:cNvPr id="16" name="Content Placeholder 2">
            <a:extLst>
              <a:ext uri="{FF2B5EF4-FFF2-40B4-BE49-F238E27FC236}">
                <a16:creationId xmlns:a16="http://schemas.microsoft.com/office/drawing/2014/main" id="{2D63E6E4-F5A5-4306-A7D8-1978DA1E88E5}"/>
              </a:ext>
            </a:extLst>
          </p:cNvPr>
          <p:cNvSpPr txBox="1">
            <a:spLocks/>
          </p:cNvSpPr>
          <p:nvPr/>
        </p:nvSpPr>
        <p:spPr>
          <a:xfrm>
            <a:off x="628650" y="1825624"/>
            <a:ext cx="3083379" cy="3513138"/>
          </a:xfrm>
          <a:prstGeom prst="rect">
            <a:avLst/>
          </a:prstGeom>
        </p:spPr>
        <p:style>
          <a:lnRef idx="1">
            <a:schemeClr val="accent1"/>
          </a:lnRef>
          <a:fillRef idx="2">
            <a:schemeClr val="accent1"/>
          </a:fillRef>
          <a:effectRef idx="1">
            <a:schemeClr val="accent1"/>
          </a:effectRef>
          <a:fontRef idx="minor">
            <a:schemeClr val="dk1"/>
          </a:fontRef>
        </p:style>
        <p:txBody>
          <a:bodyPr anchor="t"/>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a:buFont typeface="Wingdings"/>
              <a:buChar char="ü"/>
            </a:pPr>
            <a:r>
              <a:rPr lang="en-US" u="sng" dirty="0"/>
              <a:t>Software </a:t>
            </a:r>
            <a:br>
              <a:rPr lang="en-US" u="sng" dirty="0"/>
            </a:br>
            <a:r>
              <a:rPr lang="en-US" u="sng" dirty="0"/>
              <a:t>Method </a:t>
            </a:r>
            <a:br>
              <a:rPr lang="en-US" u="sng" dirty="0"/>
            </a:br>
            <a:endParaRPr lang="en-US">
              <a:cs typeface="Arial"/>
            </a:endParaRPr>
          </a:p>
          <a:p>
            <a:pPr>
              <a:buFont typeface="Wingdings"/>
              <a:buChar char="ü"/>
            </a:pPr>
            <a:endParaRPr lang="en-US" dirty="0"/>
          </a:p>
        </p:txBody>
      </p:sp>
      <p:sp>
        <p:nvSpPr>
          <p:cNvPr id="3" name="Content Placeholder 2">
            <a:extLst>
              <a:ext uri="{FF2B5EF4-FFF2-40B4-BE49-F238E27FC236}">
                <a16:creationId xmlns:a16="http://schemas.microsoft.com/office/drawing/2014/main" id="{492FA1F7-6388-4DC0-903F-4ECA28A80388}"/>
              </a:ext>
            </a:extLst>
          </p:cNvPr>
          <p:cNvSpPr>
            <a:spLocks noGrp="1"/>
          </p:cNvSpPr>
          <p:nvPr>
            <p:ph sz="half" idx="1"/>
          </p:nvPr>
        </p:nvSpPr>
        <p:spPr>
          <a:xfrm>
            <a:off x="628650" y="1825625"/>
            <a:ext cx="3083379" cy="4075845"/>
          </a:xfrm>
        </p:spPr>
        <p:style>
          <a:lnRef idx="1">
            <a:schemeClr val="accent1"/>
          </a:lnRef>
          <a:fillRef idx="2">
            <a:schemeClr val="accent1"/>
          </a:fillRef>
          <a:effectRef idx="1">
            <a:schemeClr val="accent1"/>
          </a:effectRef>
          <a:fontRef idx="minor">
            <a:schemeClr val="dk1"/>
          </a:fontRef>
        </p:style>
        <p:txBody>
          <a:bodyPr anchor="t"/>
          <a:lstStyle/>
          <a:p>
            <a:pPr>
              <a:buFont typeface="Wingdings"/>
              <a:buChar char="ü"/>
            </a:pPr>
            <a:r>
              <a:rPr lang="en-US" dirty="0"/>
              <a:t>Software </a:t>
            </a:r>
            <a:br>
              <a:rPr lang="en-US" dirty="0"/>
            </a:br>
            <a:r>
              <a:rPr lang="en-US" dirty="0"/>
              <a:t>Method </a:t>
            </a:r>
          </a:p>
          <a:p>
            <a:pPr>
              <a:buFont typeface="Wingdings"/>
              <a:buChar char="ü"/>
            </a:pPr>
            <a:endParaRPr lang="en-US" dirty="0">
              <a:cs typeface="Arial"/>
            </a:endParaRPr>
          </a:p>
        </p:txBody>
      </p:sp>
    </p:spTree>
    <p:extLst>
      <p:ext uri="{BB962C8B-B14F-4D97-AF65-F5344CB8AC3E}">
        <p14:creationId xmlns:p14="http://schemas.microsoft.com/office/powerpoint/2010/main" val="269630140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UL PowerPoint_Template1" id="{15CFEBC9-F055-8742-BA17-5334D2727B0E}" vid="{CCB4E33D-421C-C744-AB64-A25A8F2F13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OSUL_Template1</Template>
  <TotalTime>293</TotalTime>
  <Words>2739</Words>
  <Application>Microsoft Office PowerPoint</Application>
  <PresentationFormat>On-screen Show (4:3)</PresentationFormat>
  <Paragraphs>333</Paragraphs>
  <Slides>28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Custom Design</vt:lpstr>
      <vt:lpstr>Works In Progress Webinar:  Managing Archival Technical Services with Agile Software Development Methods at  Ohio State University Libraries </vt:lpstr>
      <vt:lpstr>Setting the Stage</vt:lpstr>
      <vt:lpstr>Goals</vt:lpstr>
      <vt:lpstr>The Gap</vt:lpstr>
      <vt:lpstr>Archival Technical Services at OSU Libraries</vt:lpstr>
      <vt:lpstr>Archival Description &amp; Access Unit</vt:lpstr>
      <vt:lpstr>Similar Situations</vt:lpstr>
      <vt:lpstr>Box surprise!</vt:lpstr>
      <vt:lpstr>Agile, Briefly.</vt:lpstr>
      <vt:lpstr>Agile, Briefly.</vt:lpstr>
      <vt:lpstr>Agile, Briefly.</vt:lpstr>
      <vt:lpstr>Agile, Briefly.</vt:lpstr>
      <vt:lpstr>Why Agile for Archival Work?</vt:lpstr>
      <vt:lpstr>Implementation:  First Attempt</vt:lpstr>
      <vt:lpstr>Implementation:  Second Attempt</vt:lpstr>
      <vt:lpstr>Implementation:  Quality Control</vt:lpstr>
      <vt:lpstr>Tools </vt:lpstr>
      <vt:lpstr>Tools </vt:lpstr>
      <vt:lpstr>Tools </vt:lpstr>
      <vt:lpstr>Results</vt:lpstr>
      <vt:lpstr>Results: Partner Relationship</vt:lpstr>
      <vt:lpstr>Results: Administration and Planning</vt:lpstr>
      <vt:lpstr>PowerPoint Presentation</vt:lpstr>
      <vt:lpstr>PowerPoint Presentation</vt:lpstr>
      <vt:lpstr>Archivists: Is Agile Worth It?</vt:lpstr>
      <vt:lpstr>Building Relationships</vt:lpstr>
      <vt:lpstr>PowerPoint Presentation</vt:lpstr>
      <vt:lpstr>Thank You! Questions?</vt:lpstr>
    </vt:vector>
  </TitlesOfParts>
  <Manager/>
  <Company>OSU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putirskis.1, Cate</dc:creator>
  <cp:keywords/>
  <dc:description/>
  <cp:lastModifiedBy>Procaccini,Mercy</cp:lastModifiedBy>
  <cp:revision>807</cp:revision>
  <cp:lastPrinted>2018-03-27T17:17:12Z</cp:lastPrinted>
  <dcterms:created xsi:type="dcterms:W3CDTF">2019-11-04T20:54:43Z</dcterms:created>
  <dcterms:modified xsi:type="dcterms:W3CDTF">2019-11-14T05:30:50Z</dcterms:modified>
  <cp:category/>
</cp:coreProperties>
</file>