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32"/>
  </p:notesMasterIdLst>
  <p:handoutMasterIdLst>
    <p:handoutMasterId r:id="rId33"/>
  </p:handoutMasterIdLst>
  <p:sldIdLst>
    <p:sldId id="2076" r:id="rId5"/>
    <p:sldId id="2037" r:id="rId6"/>
    <p:sldId id="2040" r:id="rId7"/>
    <p:sldId id="2039" r:id="rId8"/>
    <p:sldId id="2053" r:id="rId9"/>
    <p:sldId id="2047" r:id="rId10"/>
    <p:sldId id="2072" r:id="rId11"/>
    <p:sldId id="2078" r:id="rId12"/>
    <p:sldId id="2071" r:id="rId13"/>
    <p:sldId id="2067" r:id="rId14"/>
    <p:sldId id="2073" r:id="rId15"/>
    <p:sldId id="2074" r:id="rId16"/>
    <p:sldId id="2048" r:id="rId17"/>
    <p:sldId id="2070" r:id="rId18"/>
    <p:sldId id="2033" r:id="rId19"/>
    <p:sldId id="480" r:id="rId20"/>
    <p:sldId id="2069" r:id="rId21"/>
    <p:sldId id="2057" r:id="rId22"/>
    <p:sldId id="2079" r:id="rId23"/>
    <p:sldId id="2080" r:id="rId24"/>
    <p:sldId id="2075" r:id="rId25"/>
    <p:sldId id="2081" r:id="rId26"/>
    <p:sldId id="2082" r:id="rId27"/>
    <p:sldId id="2044" r:id="rId28"/>
    <p:sldId id="2045" r:id="rId29"/>
    <p:sldId id="2046" r:id="rId30"/>
    <p:sldId id="2077" r:id="rId31"/>
  </p:sldIdLst>
  <p:sldSz cx="9144000" cy="6858000" type="screen4x3"/>
  <p:notesSz cx="9144000" cy="6858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CCCE4892-1EB9-4B4F-9257-CBE84AD16A10}">
          <p14:sldIdLst>
            <p14:sldId id="2076"/>
            <p14:sldId id="2037"/>
            <p14:sldId id="2040"/>
            <p14:sldId id="2039"/>
            <p14:sldId id="2053"/>
            <p14:sldId id="2047"/>
            <p14:sldId id="2072"/>
            <p14:sldId id="2078"/>
            <p14:sldId id="2071"/>
            <p14:sldId id="2067"/>
            <p14:sldId id="2073"/>
            <p14:sldId id="2074"/>
            <p14:sldId id="2048"/>
            <p14:sldId id="2070"/>
            <p14:sldId id="2033"/>
            <p14:sldId id="480"/>
            <p14:sldId id="2069"/>
            <p14:sldId id="2057"/>
            <p14:sldId id="2079"/>
            <p14:sldId id="2080"/>
            <p14:sldId id="2075"/>
            <p14:sldId id="2081"/>
            <p14:sldId id="2082"/>
            <p14:sldId id="2044"/>
            <p14:sldId id="2045"/>
            <p14:sldId id="2046"/>
            <p14:sldId id="2077"/>
          </p14:sldIdLst>
        </p14:section>
        <p14:section name="Untitled Section" id="{935DED2F-CB5C-4119-92C3-B398ADE4BB97}">
          <p14:sldIdLst/>
        </p14:section>
      </p14:sectionLst>
    </p:ext>
    <p:ext uri="{EFAFB233-063F-42B5-8137-9DF3F51BA10A}">
      <p15:sldGuideLst xmlns:p15="http://schemas.microsoft.com/office/powerpoint/2012/main">
        <p15:guide id="1" orient="horz" pos="2400" userDrawn="1">
          <p15:clr>
            <a:srgbClr val="A4A3A4"/>
          </p15:clr>
        </p15:guide>
        <p15:guide id="2" pos="552" userDrawn="1">
          <p15:clr>
            <a:srgbClr val="A4A3A4"/>
          </p15:clr>
        </p15:guide>
      </p15:sldGuideLst>
    </p:ext>
    <p:ext uri="{2D200454-40CA-4A62-9FC3-DE9A4176ACB9}">
      <p15:notesGuideLst xmlns:p15="http://schemas.microsoft.com/office/powerpoint/2012/main">
        <p15:guide id="1" orient="horz" pos="2160" userDrawn="1">
          <p15:clr>
            <a:srgbClr val="A4A3A4"/>
          </p15:clr>
        </p15:guide>
        <p15:guide id="2" pos="2880"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DDD9C3"/>
    <a:srgbClr val="FFFFFF"/>
    <a:srgbClr val="F2F2F2"/>
    <a:srgbClr val="EEECE1"/>
    <a:srgbClr val="236192"/>
    <a:srgbClr val="DE6126"/>
    <a:srgbClr val="1F497D"/>
    <a:srgbClr val="C6D9F1"/>
    <a:srgbClr val="5E6262"/>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8683" autoAdjust="0"/>
    <p:restoredTop sz="71020" autoAdjust="0"/>
  </p:normalViewPr>
  <p:slideViewPr>
    <p:cSldViewPr snapToGrid="0" snapToObjects="1">
      <p:cViewPr varScale="1">
        <p:scale>
          <a:sx n="89" d="100"/>
          <a:sy n="89" d="100"/>
        </p:scale>
        <p:origin x="3264" y="168"/>
      </p:cViewPr>
      <p:guideLst>
        <p:guide orient="horz" pos="2400"/>
        <p:guide pos="552"/>
      </p:guideLst>
    </p:cSldViewPr>
  </p:slideViewPr>
  <p:outlineViewPr>
    <p:cViewPr>
      <p:scale>
        <a:sx n="33" d="100"/>
        <a:sy n="33" d="100"/>
      </p:scale>
      <p:origin x="0" y="0"/>
    </p:cViewPr>
  </p:outlineViewPr>
  <p:notesTextViewPr>
    <p:cViewPr>
      <p:scale>
        <a:sx n="3" d="2"/>
        <a:sy n="3" d="2"/>
      </p:scale>
      <p:origin x="0" y="0"/>
    </p:cViewPr>
  </p:notesTextViewPr>
  <p:sorterViewPr>
    <p:cViewPr varScale="1">
      <p:scale>
        <a:sx n="100" d="100"/>
        <a:sy n="100" d="100"/>
      </p:scale>
      <p:origin x="0" y="-936"/>
    </p:cViewPr>
  </p:sorterViewPr>
  <p:notesViewPr>
    <p:cSldViewPr snapToGrid="0" snapToObjects="1" showGuides="1">
      <p:cViewPr>
        <p:scale>
          <a:sx n="160" d="100"/>
          <a:sy n="160" d="100"/>
        </p:scale>
        <p:origin x="402" y="114"/>
      </p:cViewPr>
      <p:guideLst>
        <p:guide orient="horz" pos="2160"/>
        <p:guide pos="288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21" Type="http://schemas.openxmlformats.org/officeDocument/2006/relationships/slide" Target="slides/slide17.xml"/><Relationship Id="rId34"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handoutMaster" Target="handoutMasters/handout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notesMaster" Target="notesMasters/notesMaster1.xml"/><Relationship Id="rId37"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viewProps" Target="viewProps.xml"/><Relationship Id="rId8" Type="http://schemas.openxmlformats.org/officeDocument/2006/relationships/slide" Target="slides/slide4.xml"/><Relationship Id="rId3" Type="http://schemas.openxmlformats.org/officeDocument/2006/relationships/customXml" Target="../customXml/item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5179484" y="0"/>
            <a:ext cx="3962400" cy="342900"/>
          </a:xfrm>
          <a:prstGeom prst="rect">
            <a:avLst/>
          </a:prstGeom>
        </p:spPr>
        <p:txBody>
          <a:bodyPr vert="horz" lIns="91440" tIns="45720" rIns="91440" bIns="45720" rtlCol="0"/>
          <a:lstStyle>
            <a:lvl1pPr algn="r">
              <a:defRPr sz="1200"/>
            </a:lvl1pPr>
          </a:lstStyle>
          <a:p>
            <a:fld id="{1EA7726C-ACAE-124E-B040-09E55DEF4DA0}" type="datetimeFigureOut">
              <a:rPr lang="en-US" smtClean="0"/>
              <a:t>12/5/19</a:t>
            </a:fld>
            <a:endParaRPr lang="en-US" dirty="0"/>
          </a:p>
        </p:txBody>
      </p:sp>
      <p:sp>
        <p:nvSpPr>
          <p:cNvPr id="4" name="Footer Placeholder 3"/>
          <p:cNvSpPr>
            <a:spLocks noGrp="1"/>
          </p:cNvSpPr>
          <p:nvPr>
            <p:ph type="ftr" sz="quarter" idx="2"/>
          </p:nvPr>
        </p:nvSpPr>
        <p:spPr>
          <a:xfrm>
            <a:off x="0" y="6513910"/>
            <a:ext cx="3962400" cy="342900"/>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5179484" y="6513910"/>
            <a:ext cx="3962400" cy="342900"/>
          </a:xfrm>
          <a:prstGeom prst="rect">
            <a:avLst/>
          </a:prstGeom>
        </p:spPr>
        <p:txBody>
          <a:bodyPr vert="horz" lIns="91440" tIns="45720" rIns="91440" bIns="45720" rtlCol="0" anchor="b"/>
          <a:lstStyle>
            <a:lvl1pPr algn="r">
              <a:defRPr sz="1200"/>
            </a:lvl1pPr>
          </a:lstStyle>
          <a:p>
            <a:fld id="{681C18C3-2E63-8349-A502-4ACA2BEDD3E4}" type="slidenum">
              <a:rPr lang="en-US" smtClean="0"/>
              <a:t>‹#›</a:t>
            </a:fld>
            <a:endParaRPr lang="en-US" dirty="0"/>
          </a:p>
        </p:txBody>
      </p:sp>
    </p:spTree>
    <p:extLst>
      <p:ext uri="{BB962C8B-B14F-4D97-AF65-F5344CB8AC3E}">
        <p14:creationId xmlns:p14="http://schemas.microsoft.com/office/powerpoint/2010/main" val="86118985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44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5180013" y="0"/>
            <a:ext cx="3962400" cy="344488"/>
          </a:xfrm>
          <a:prstGeom prst="rect">
            <a:avLst/>
          </a:prstGeom>
        </p:spPr>
        <p:txBody>
          <a:bodyPr vert="horz" lIns="91440" tIns="45720" rIns="91440" bIns="45720" rtlCol="0"/>
          <a:lstStyle>
            <a:lvl1pPr algn="r">
              <a:defRPr sz="1200"/>
            </a:lvl1pPr>
          </a:lstStyle>
          <a:p>
            <a:fld id="{41306602-79AD-460A-9E4B-7429FD54D0A3}" type="datetimeFigureOut">
              <a:rPr lang="en-US" smtClean="0"/>
              <a:t>12/5/19</a:t>
            </a:fld>
            <a:endParaRPr lang="en-US" dirty="0"/>
          </a:p>
        </p:txBody>
      </p:sp>
      <p:sp>
        <p:nvSpPr>
          <p:cNvPr id="4" name="Slide Image Placeholder 3"/>
          <p:cNvSpPr>
            <a:spLocks noGrp="1" noRot="1" noChangeAspect="1"/>
          </p:cNvSpPr>
          <p:nvPr>
            <p:ph type="sldImg" idx="2"/>
          </p:nvPr>
        </p:nvSpPr>
        <p:spPr>
          <a:xfrm>
            <a:off x="3028950" y="857250"/>
            <a:ext cx="3086100" cy="2314575"/>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914400" y="3300413"/>
            <a:ext cx="7315200" cy="2700337"/>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6513513"/>
            <a:ext cx="3962400" cy="3444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5180013" y="6513513"/>
            <a:ext cx="3962400" cy="344487"/>
          </a:xfrm>
          <a:prstGeom prst="rect">
            <a:avLst/>
          </a:prstGeom>
        </p:spPr>
        <p:txBody>
          <a:bodyPr vert="horz" lIns="91440" tIns="45720" rIns="91440" bIns="45720" rtlCol="0" anchor="b"/>
          <a:lstStyle>
            <a:lvl1pPr algn="r">
              <a:defRPr sz="1200"/>
            </a:lvl1pPr>
          </a:lstStyle>
          <a:p>
            <a:fld id="{299D7421-AD5D-46DA-91F4-10FFFF42BEC0}" type="slidenum">
              <a:rPr lang="en-US" smtClean="0"/>
              <a:t>‹#›</a:t>
            </a:fld>
            <a:endParaRPr lang="en-US" dirty="0"/>
          </a:p>
        </p:txBody>
      </p:sp>
    </p:spTree>
    <p:extLst>
      <p:ext uri="{BB962C8B-B14F-4D97-AF65-F5344CB8AC3E}">
        <p14:creationId xmlns:p14="http://schemas.microsoft.com/office/powerpoint/2010/main" val="245985498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3" Type="http://schemas.openxmlformats.org/officeDocument/2006/relationships/hyperlink" Target="https://www.cla.temple.edu/africology-and-african-american-studies/blockson-collection/" TargetMode="External"/><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www.oclc.org/content/dam/research/publications/2019/oclcresearch-creating-library-linked-data-with-wikibase-project-passage.pdf" TargetMode="External"/><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3" Type="http://schemas.openxmlformats.org/officeDocument/2006/relationships/hyperlink" Target="https://www.loc.gov/aba/pcc/taskgroup/task-groups.html" TargetMode="External"/><Relationship Id="rId2" Type="http://schemas.openxmlformats.org/officeDocument/2006/relationships/slide" Target="../slides/slide21.xml"/><Relationship Id="rId1" Type="http://schemas.openxmlformats.org/officeDocument/2006/relationships/notesMaster" Target="../notesMasters/notesMaster1.xml"/><Relationship Id="rId5" Type="http://schemas.openxmlformats.org/officeDocument/2006/relationships/hyperlink" Target="http://www.ala.org/alcts/confevents/upcoming/webinar/120617" TargetMode="External"/><Relationship Id="rId4" Type="http://schemas.openxmlformats.org/officeDocument/2006/relationships/hyperlink" Target="https://www.loc.gov/aba/pcc/taskgroup/PCC-TG-Identity-Management-in-NACO-rev2018-05-22.pdf" TargetMode="Externa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3" Type="http://schemas.openxmlformats.org/officeDocument/2006/relationships/hyperlink" Target="https://www.oclc.org/research/themes/data-science/linkeddata/contentdm-linked-data-pilot.html" TargetMode="External"/><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99D7421-AD5D-46DA-91F4-10FFFF42BEC0}" type="slidenum">
              <a:rPr lang="en-US" smtClean="0"/>
              <a:t>1</a:t>
            </a:fld>
            <a:endParaRPr lang="en-US" dirty="0"/>
          </a:p>
        </p:txBody>
      </p:sp>
    </p:spTree>
    <p:extLst>
      <p:ext uri="{BB962C8B-B14F-4D97-AF65-F5344CB8AC3E}">
        <p14:creationId xmlns:p14="http://schemas.microsoft.com/office/powerpoint/2010/main" val="253473588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99D7421-AD5D-46DA-91F4-10FFFF42BEC0}" type="slidenum">
              <a:rPr lang="en-US" smtClean="0"/>
              <a:t>10</a:t>
            </a:fld>
            <a:endParaRPr lang="en-US" dirty="0"/>
          </a:p>
        </p:txBody>
      </p:sp>
      <p:sp>
        <p:nvSpPr>
          <p:cNvPr id="5" name="TextBox 4">
            <a:extLst>
              <a:ext uri="{FF2B5EF4-FFF2-40B4-BE49-F238E27FC236}">
                <a16:creationId xmlns:a16="http://schemas.microsoft.com/office/drawing/2014/main" id="{EBD6AE39-1128-4A14-8186-F63AB3EE6137}"/>
              </a:ext>
            </a:extLst>
          </p:cNvPr>
          <p:cNvSpPr txBox="1"/>
          <p:nvPr/>
        </p:nvSpPr>
        <p:spPr>
          <a:xfrm>
            <a:off x="3028950" y="2418318"/>
            <a:ext cx="633506" cy="738664"/>
          </a:xfrm>
          <a:prstGeom prst="rect">
            <a:avLst/>
          </a:prstGeom>
          <a:noFill/>
        </p:spPr>
        <p:txBody>
          <a:bodyPr wrap="square" rtlCol="0">
            <a:spAutoFit/>
          </a:bodyPr>
          <a:lstStyle/>
          <a:p>
            <a:r>
              <a:rPr lang="en-US" sz="1050" dirty="0"/>
              <a:t>Source: Passage Report, Figure 7</a:t>
            </a:r>
          </a:p>
        </p:txBody>
      </p:sp>
    </p:spTree>
    <p:extLst>
      <p:ext uri="{BB962C8B-B14F-4D97-AF65-F5344CB8AC3E}">
        <p14:creationId xmlns:p14="http://schemas.microsoft.com/office/powerpoint/2010/main" val="44223803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Passage Retriever was developed to support a slightly more complex workflow than the one I have described so far.  If I want to create a new item entity, I would like to check known sources first to find out if it has already been defined. If so, I would like to import that data into Passage as a first draft for my description. That’s what this image illustrates. This is Figure 7 in the report. It shows the steps for creating an item entity for the Elizabeth Gould, an American neuroscientist. </a:t>
            </a:r>
          </a:p>
          <a:p>
            <a:endParaRPr lang="en-US" dirty="0"/>
          </a:p>
          <a:p>
            <a:r>
              <a:rPr lang="en-US" b="1" dirty="0"/>
              <a:t>In Step 1, </a:t>
            </a:r>
            <a:r>
              <a:rPr lang="en-US" dirty="0"/>
              <a:t>the Retriever searches </a:t>
            </a:r>
            <a:r>
              <a:rPr lang="en-US" dirty="0" err="1"/>
              <a:t>Wikidata</a:t>
            </a:r>
            <a:r>
              <a:rPr lang="en-US" dirty="0"/>
              <a:t>, VIAF and FAST for the label. If found, the data is retrieved from those sources to create a list for the editor to choose from. In addition to the neuroscientist, the Retriever found Elizabeth Gould the artist and writer, as well several other Elizabeth </a:t>
            </a:r>
            <a:r>
              <a:rPr lang="en-US" dirty="0" err="1"/>
              <a:t>Goulds</a:t>
            </a:r>
            <a:r>
              <a:rPr lang="en-US" dirty="0"/>
              <a:t> who had a range of lifespan dates over the 19</a:t>
            </a:r>
            <a:r>
              <a:rPr lang="en-US" baseline="30000" dirty="0"/>
              <a:t>th</a:t>
            </a:r>
            <a:r>
              <a:rPr lang="en-US" dirty="0"/>
              <a:t> and 20</a:t>
            </a:r>
            <a:r>
              <a:rPr lang="en-US" baseline="30000" dirty="0"/>
              <a:t>th</a:t>
            </a:r>
            <a:r>
              <a:rPr lang="en-US" dirty="0"/>
              <a:t> centuries.</a:t>
            </a:r>
          </a:p>
          <a:p>
            <a:endParaRPr lang="en-US" dirty="0"/>
          </a:p>
          <a:p>
            <a:r>
              <a:rPr lang="en-US" b="1" dirty="0"/>
              <a:t>In Step 2, </a:t>
            </a:r>
            <a:r>
              <a:rPr lang="en-US" dirty="0"/>
              <a:t>the user selects the neuroscientist, and in </a:t>
            </a:r>
            <a:r>
              <a:rPr lang="en-US" b="1" dirty="0"/>
              <a:t>Step 3 </a:t>
            </a:r>
            <a:r>
              <a:rPr lang="en-US" dirty="0"/>
              <a:t>the data is normalized and imported into a Passage item entity. The user can now finish filling in the item entity form as I described previously. </a:t>
            </a:r>
          </a:p>
        </p:txBody>
      </p:sp>
      <p:sp>
        <p:nvSpPr>
          <p:cNvPr id="4" name="Slide Number Placeholder 3"/>
          <p:cNvSpPr>
            <a:spLocks noGrp="1"/>
          </p:cNvSpPr>
          <p:nvPr>
            <p:ph type="sldNum" sz="quarter" idx="5"/>
          </p:nvPr>
        </p:nvSpPr>
        <p:spPr/>
        <p:txBody>
          <a:bodyPr/>
          <a:lstStyle/>
          <a:p>
            <a:fld id="{299D7421-AD5D-46DA-91F4-10FFFF42BEC0}" type="slidenum">
              <a:rPr lang="en-US" smtClean="0"/>
              <a:t>11</a:t>
            </a:fld>
            <a:endParaRPr lang="en-US" dirty="0"/>
          </a:p>
        </p:txBody>
      </p:sp>
    </p:spTree>
    <p:extLst>
      <p:ext uri="{BB962C8B-B14F-4D97-AF65-F5344CB8AC3E}">
        <p14:creationId xmlns:p14="http://schemas.microsoft.com/office/powerpoint/2010/main" val="115674956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marR="0" lvl="0" indent="-228600" algn="l" defTabSz="457200" rtl="0" eaLnBrk="1" fontAlgn="auto" latinLnBrk="0" hangingPunct="1">
              <a:lnSpc>
                <a:spcPct val="100000"/>
              </a:lnSpc>
              <a:spcBef>
                <a:spcPts val="0"/>
              </a:spcBef>
              <a:spcAft>
                <a:spcPts val="0"/>
              </a:spcAft>
              <a:buClrTx/>
              <a:buSzTx/>
              <a:buFontTx/>
              <a:buAutoNum type="arabicPeriod"/>
              <a:tabLst/>
              <a:defRPr/>
            </a:pPr>
            <a:r>
              <a:rPr lang="en-US" dirty="0">
                <a:cs typeface="Calibri"/>
              </a:rPr>
              <a:t>Realistic: </a:t>
            </a:r>
            <a:r>
              <a:rPr lang="en-US" dirty="0" err="1">
                <a:cs typeface="Calibri"/>
              </a:rPr>
              <a:t>Wikibase</a:t>
            </a:r>
            <a:r>
              <a:rPr lang="en-US" dirty="0">
                <a:cs typeface="Calibri"/>
              </a:rPr>
              <a:t> is richly featured, and it already exists. </a:t>
            </a:r>
          </a:p>
          <a:p>
            <a:pPr marL="228600" marR="0" lvl="0" indent="-228600" algn="l" defTabSz="457200" rtl="0" eaLnBrk="1" fontAlgn="auto" latinLnBrk="0" hangingPunct="1">
              <a:lnSpc>
                <a:spcPct val="100000"/>
              </a:lnSpc>
              <a:spcBef>
                <a:spcPts val="0"/>
              </a:spcBef>
              <a:spcAft>
                <a:spcPts val="0"/>
              </a:spcAft>
              <a:buClrTx/>
              <a:buSzTx/>
              <a:buFontTx/>
              <a:buAutoNum type="arabicPeriod"/>
              <a:tabLst/>
              <a:defRPr/>
            </a:pPr>
            <a:r>
              <a:rPr lang="en-US" dirty="0">
                <a:cs typeface="Calibri"/>
              </a:rPr>
              <a:t>The result is actionable model of our domain. Our data is ‘</a:t>
            </a:r>
            <a:r>
              <a:rPr lang="en-US" dirty="0" err="1">
                <a:cs typeface="Calibri"/>
              </a:rPr>
              <a:t>entified</a:t>
            </a:r>
            <a:r>
              <a:rPr lang="en-US" dirty="0">
                <a:cs typeface="Calibri"/>
              </a:rPr>
              <a:t>.’ It weaves libraries into the web, where most users begin their search for information. This is a long-term goal in the transition from current standards to linked data. </a:t>
            </a:r>
          </a:p>
          <a:p>
            <a:pPr marL="228600" marR="0" lvl="0" indent="-228600" algn="l" defTabSz="457200" rtl="0" eaLnBrk="1" fontAlgn="auto" latinLnBrk="0" hangingPunct="1">
              <a:lnSpc>
                <a:spcPct val="100000"/>
              </a:lnSpc>
              <a:spcBef>
                <a:spcPts val="0"/>
              </a:spcBef>
              <a:spcAft>
                <a:spcPts val="0"/>
              </a:spcAft>
              <a:buClrTx/>
              <a:buSzTx/>
              <a:buFontTx/>
              <a:buAutoNum type="arabicPeriod"/>
              <a:tabLst/>
              <a:defRPr/>
            </a:pPr>
            <a:r>
              <a:rPr lang="en-US" dirty="0">
                <a:cs typeface="Calibri"/>
              </a:rPr>
              <a:t>To get these benefits, all the human editor has to do is initialize an HTML form, add a set of labels, then add a set of structured statements. That’s pretty easy. </a:t>
            </a:r>
            <a:endParaRPr lang="en-US" dirty="0"/>
          </a:p>
        </p:txBody>
      </p:sp>
      <p:sp>
        <p:nvSpPr>
          <p:cNvPr id="4" name="Slide Number Placeholder 3"/>
          <p:cNvSpPr>
            <a:spLocks noGrp="1"/>
          </p:cNvSpPr>
          <p:nvPr>
            <p:ph type="sldNum" sz="quarter" idx="5"/>
          </p:nvPr>
        </p:nvSpPr>
        <p:spPr/>
        <p:txBody>
          <a:bodyPr/>
          <a:lstStyle/>
          <a:p>
            <a:fld id="{299D7421-AD5D-46DA-91F4-10FFFF42BEC0}" type="slidenum">
              <a:rPr lang="en-US" smtClean="0"/>
              <a:t>12</a:t>
            </a:fld>
            <a:endParaRPr lang="en-US" dirty="0"/>
          </a:p>
        </p:txBody>
      </p:sp>
    </p:spTree>
    <p:extLst>
      <p:ext uri="{BB962C8B-B14F-4D97-AF65-F5344CB8AC3E}">
        <p14:creationId xmlns:p14="http://schemas.microsoft.com/office/powerpoint/2010/main" val="293412293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For pilot participants, Passage was a hands-on resource description exercise with a locally installed </a:t>
            </a:r>
            <a:r>
              <a:rPr lang="en-US" dirty="0" err="1"/>
              <a:t>Wikibase</a:t>
            </a:r>
            <a:r>
              <a:rPr lang="en-US" dirty="0"/>
              <a:t> instance that had been with data imported from </a:t>
            </a:r>
            <a:r>
              <a:rPr lang="en-US" dirty="0" err="1"/>
              <a:t>Wikidata</a:t>
            </a:r>
            <a:r>
              <a:rPr lang="en-US" dirty="0"/>
              <a:t>, VIAF, FAST, and </a:t>
            </a:r>
            <a:r>
              <a:rPr lang="en-US" dirty="0" err="1"/>
              <a:t>WorldCat</a:t>
            </a:r>
            <a:r>
              <a:rPr lang="en-US" dirty="0"/>
              <a:t>.  At the beginning of the pilot Passage dataset was seeded with about 1 million </a:t>
            </a:r>
            <a:r>
              <a:rPr lang="en-US" dirty="0" err="1"/>
              <a:t>Wikidata</a:t>
            </a:r>
            <a:r>
              <a:rPr lang="en-US" dirty="0"/>
              <a:t> pages (or “Item entities”) that also contained identifiers from these library-community resources.  More data would be bulk-loaded later in the pilot, but the study focused on the editing experience.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Editing was both simple and complex. The editing environment was intuitive and easy to learn. We all learned a lot. The rich discussion that took place in the office hours was one of the highlights of the Passage experience. </a:t>
            </a:r>
          </a:p>
          <a:p>
            <a:endParaRPr lang="en-US" dirty="0"/>
          </a:p>
        </p:txBody>
      </p:sp>
      <p:sp>
        <p:nvSpPr>
          <p:cNvPr id="4" name="Slide Number Placeholder 3"/>
          <p:cNvSpPr>
            <a:spLocks noGrp="1"/>
          </p:cNvSpPr>
          <p:nvPr>
            <p:ph type="sldNum" sz="quarter" idx="5"/>
          </p:nvPr>
        </p:nvSpPr>
        <p:spPr/>
        <p:txBody>
          <a:bodyPr/>
          <a:lstStyle/>
          <a:p>
            <a:fld id="{299D7421-AD5D-46DA-91F4-10FFFF42BEC0}" type="slidenum">
              <a:rPr lang="en-US" smtClean="0"/>
              <a:t>13</a:t>
            </a:fld>
            <a:endParaRPr lang="en-US" dirty="0"/>
          </a:p>
        </p:txBody>
      </p:sp>
    </p:spTree>
    <p:extLst>
      <p:ext uri="{BB962C8B-B14F-4D97-AF65-F5344CB8AC3E}">
        <p14:creationId xmlns:p14="http://schemas.microsoft.com/office/powerpoint/2010/main" val="369670005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914400" y="3300413"/>
            <a:ext cx="7315200" cy="2700337"/>
          </a:xfrm>
        </p:spPr>
        <p:txBody>
          <a:bodyPr/>
          <a:lstStyle/>
          <a:p>
            <a:r>
              <a:rPr lang="en-US" dirty="0"/>
              <a:t>Pilot participants selected the people, places, things, and creative works they wanted to describe and share with the group. These are the </a:t>
            </a:r>
            <a:r>
              <a:rPr lang="en-US" dirty="0" err="1"/>
              <a:t>Wikibase</a:t>
            </a:r>
            <a:r>
              <a:rPr lang="en-US" dirty="0"/>
              <a:t> “items of interest” described in the report. </a:t>
            </a:r>
          </a:p>
          <a:p>
            <a:endParaRPr lang="en-US" dirty="0"/>
          </a:p>
          <a:p>
            <a:r>
              <a:rPr lang="en-US" dirty="0"/>
              <a:t>Some are shown here: a map, a work of German philosophy that had been translated many times, photographs of famous people and historical figures and a musical score. These are the case studies that are described in detail in the middle pages of the report. They are also the empirical grounding for the more wide-ranging reflection captured in the final sections of the report. But our engagement with the </a:t>
            </a:r>
            <a:r>
              <a:rPr lang="en-US" dirty="0" err="1"/>
              <a:t>Wikibase</a:t>
            </a:r>
            <a:r>
              <a:rPr lang="en-US" dirty="0"/>
              <a:t> editing environment didn’t stop here. I can speak for my colleagues at OCLC and say that these examples became patterns or archetypes in a pool of common knowledge that demanded follow-up study. I’ll touch on some of this new work at the end of this presentation.</a:t>
            </a:r>
          </a:p>
          <a:p>
            <a:endParaRPr lang="en-US" dirty="0"/>
          </a:p>
          <a:p>
            <a:r>
              <a:rPr lang="en-US" dirty="0"/>
              <a:t>In the next few slides, I’ll discuss two examples that reveal especially interesting insights about the nature of the resource-description task in </a:t>
            </a:r>
            <a:r>
              <a:rPr lang="en-US" dirty="0" err="1"/>
              <a:t>Wikibase</a:t>
            </a:r>
            <a:r>
              <a:rPr lang="en-US" dirty="0"/>
              <a:t>—and the value and possible limits of structured data. </a:t>
            </a:r>
          </a:p>
        </p:txBody>
      </p:sp>
      <p:sp>
        <p:nvSpPr>
          <p:cNvPr id="4" name="Slide Number Placeholder 3"/>
          <p:cNvSpPr>
            <a:spLocks noGrp="1"/>
          </p:cNvSpPr>
          <p:nvPr>
            <p:ph type="sldNum" sz="quarter" idx="5"/>
          </p:nvPr>
        </p:nvSpPr>
        <p:spPr/>
        <p:txBody>
          <a:bodyPr/>
          <a:lstStyle/>
          <a:p>
            <a:fld id="{299D7421-AD5D-46DA-91F4-10FFFF42BEC0}" type="slidenum">
              <a:rPr lang="en-US" smtClean="0"/>
              <a:t>14</a:t>
            </a:fld>
            <a:endParaRPr lang="en-US" dirty="0"/>
          </a:p>
        </p:txBody>
      </p:sp>
    </p:spTree>
    <p:extLst>
      <p:ext uri="{BB962C8B-B14F-4D97-AF65-F5344CB8AC3E}">
        <p14:creationId xmlns:p14="http://schemas.microsoft.com/office/powerpoint/2010/main" val="131711129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29298" y="3429000"/>
            <a:ext cx="5745193" cy="2034755"/>
          </a:xfrm>
        </p:spPr>
        <p:txBody>
          <a:bodyPr/>
          <a:lstStyle/>
          <a:p>
            <a:r>
              <a:rPr lang="en-US" sz="800" dirty="0"/>
              <a:t>The first is a poster that is an item in the Minnesota Reflections Digital Library. This resource was described in the Passage pilot by Kalan Davis, University of Minnesota Library. </a:t>
            </a:r>
          </a:p>
          <a:p>
            <a:endParaRPr lang="en-US" sz="800" dirty="0"/>
          </a:p>
          <a:p>
            <a:r>
              <a:rPr lang="en-US" sz="800" dirty="0"/>
              <a:t>What is remarkable about it:</a:t>
            </a:r>
          </a:p>
          <a:p>
            <a:pPr marL="228600" indent="-228600" algn="l">
              <a:buAutoNum type="arabicPeriod"/>
            </a:pPr>
            <a:r>
              <a:rPr lang="en-US" sz="800" dirty="0"/>
              <a:t>A famous rock and roll duo who performed in the 1950s and 1960s had a concert in a small city in Lakeside Ballroom in </a:t>
            </a:r>
            <a:r>
              <a:rPr lang="en-US" sz="800" dirty="0" err="1"/>
              <a:t>Glennwood</a:t>
            </a:r>
            <a:r>
              <a:rPr lang="en-US" sz="800" dirty="0"/>
              <a:t>, MN. That’s a west-central Minnesota that has never had more than 2600 residents, according to Wikipedia.</a:t>
            </a:r>
          </a:p>
          <a:p>
            <a:pPr marL="228600" indent="-228600" algn="l">
              <a:buAutoNum type="arabicPeriod"/>
            </a:pPr>
            <a:r>
              <a:rPr lang="en-US" sz="800" dirty="0"/>
              <a:t>The historic Lakeside Ballroom stood for 90 years on the shore of Lake Minnewaska. </a:t>
            </a:r>
          </a:p>
          <a:p>
            <a:pPr marL="228600" indent="-228600" algn="l">
              <a:buAutoNum type="arabicPeriod"/>
            </a:pPr>
            <a:r>
              <a:rPr lang="en-US" sz="800" dirty="0"/>
              <a:t>In the 1960s it was a performance venue that attracted some nationally-known performers.</a:t>
            </a:r>
          </a:p>
          <a:p>
            <a:pPr algn="l"/>
            <a:endParaRPr lang="en-US" sz="800" dirty="0"/>
          </a:p>
          <a:p>
            <a:pPr algn="l"/>
            <a:r>
              <a:rPr lang="en-US" sz="800" dirty="0"/>
              <a:t>The problem: many of the entities in the context of the poster were not “notable”, at least by </a:t>
            </a:r>
            <a:r>
              <a:rPr lang="en-US" sz="800" dirty="0" err="1"/>
              <a:t>Wikidata’s</a:t>
            </a:r>
            <a:r>
              <a:rPr lang="en-US" sz="800" dirty="0"/>
              <a:t> standards. To describe this poster, it was necessary to define several other item entities. They are underlined in the slide.  </a:t>
            </a:r>
          </a:p>
          <a:p>
            <a:endParaRPr lang="en-US" sz="800" dirty="0"/>
          </a:p>
          <a:p>
            <a:r>
              <a:rPr lang="en-US" sz="800" dirty="0"/>
              <a:t>A convention established in the pilot was to use the fingerprint data to list the important entities for the item of interest. If they don’t have a </a:t>
            </a:r>
            <a:r>
              <a:rPr lang="en-US" sz="800" dirty="0" err="1"/>
              <a:t>Wikibase</a:t>
            </a:r>
            <a:r>
              <a:rPr lang="en-US" sz="800" dirty="0"/>
              <a:t> item entity, you need to create one. For example, </a:t>
            </a:r>
            <a:r>
              <a:rPr lang="en-US" sz="800" b="0" i="0" kern="1200" dirty="0">
                <a:solidFill>
                  <a:schemeClr val="tx1"/>
                </a:solidFill>
                <a:effectLst/>
                <a:latin typeface="+mn-lt"/>
                <a:ea typeface="+mn-ea"/>
                <a:cs typeface="+mn-cs"/>
              </a:rPr>
              <a:t>Burch Ray and the Walkers was a rock and roll band formed in 1961 in Miles City, Montana. </a:t>
            </a:r>
          </a:p>
          <a:p>
            <a:endParaRPr lang="en-US" sz="1200" b="0" i="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98A389F8-C112-4532-A52F-BFCEF6781DFE}" type="slidenum">
              <a:rPr lang="en-US" smtClean="0"/>
              <a:t>15</a:t>
            </a:fld>
            <a:endParaRPr lang="en-US"/>
          </a:p>
        </p:txBody>
      </p:sp>
    </p:spTree>
    <p:extLst>
      <p:ext uri="{BB962C8B-B14F-4D97-AF65-F5344CB8AC3E}">
        <p14:creationId xmlns:p14="http://schemas.microsoft.com/office/powerpoint/2010/main" val="177202203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This resource was described in the Passage pilot by Holly </a:t>
            </a:r>
            <a:r>
              <a:rPr lang="en-US" dirty="0" err="1"/>
              <a:t>Tomren</a:t>
            </a:r>
            <a:r>
              <a:rPr lang="en-US" dirty="0"/>
              <a:t>, Temple University Library. </a:t>
            </a:r>
          </a:p>
          <a:p>
            <a:endParaRPr lang="en-US" b="1" dirty="0"/>
          </a:p>
          <a:p>
            <a:r>
              <a:rPr lang="en-US" b="1" dirty="0"/>
              <a:t>From the digital library item description: </a:t>
            </a:r>
          </a:p>
          <a:p>
            <a:r>
              <a:rPr lang="en-US" sz="1200" b="0" i="0" kern="1200" dirty="0">
                <a:solidFill>
                  <a:schemeClr val="tx1"/>
                </a:solidFill>
                <a:effectLst/>
                <a:latin typeface="+mn-lt"/>
                <a:ea typeface="+mn-ea"/>
                <a:cs typeface="+mn-cs"/>
              </a:rPr>
              <a:t>Shown</a:t>
            </a:r>
          </a:p>
          <a:p>
            <a:endParaRPr lang="en-US" sz="1200" b="0" i="0" kern="1200" dirty="0">
              <a:solidFill>
                <a:schemeClr val="tx1"/>
              </a:solidFill>
              <a:effectLst/>
              <a:latin typeface="+mn-lt"/>
              <a:ea typeface="+mn-ea"/>
              <a:cs typeface="+mn-cs"/>
            </a:endParaRPr>
          </a:p>
          <a:p>
            <a:r>
              <a:rPr lang="en-US" sz="1200" b="1" i="0" kern="1200" dirty="0">
                <a:solidFill>
                  <a:schemeClr val="tx1"/>
                </a:solidFill>
                <a:effectLst/>
                <a:latin typeface="+mn-lt"/>
                <a:ea typeface="+mn-ea"/>
                <a:cs typeface="+mn-cs"/>
              </a:rPr>
              <a:t>From the collection description</a:t>
            </a:r>
          </a:p>
          <a:p>
            <a:r>
              <a:rPr lang="en-US" sz="1200" b="0" i="0" kern="1200" dirty="0">
                <a:solidFill>
                  <a:schemeClr val="tx1"/>
                </a:solidFill>
                <a:effectLst/>
                <a:latin typeface="+mn-lt"/>
                <a:ea typeface="+mn-ea"/>
                <a:cs typeface="+mn-cs"/>
              </a:rPr>
              <a:t>The John W. Mosley collection of the Charles L. </a:t>
            </a:r>
            <a:r>
              <a:rPr lang="en-US" sz="1200" b="0" i="0" kern="1200" dirty="0" err="1">
                <a:solidFill>
                  <a:schemeClr val="tx1"/>
                </a:solidFill>
                <a:effectLst/>
                <a:latin typeface="+mn-lt"/>
                <a:ea typeface="+mn-ea"/>
                <a:cs typeface="+mn-cs"/>
              </a:rPr>
              <a:t>Blockson</a:t>
            </a:r>
            <a:r>
              <a:rPr lang="en-US" sz="1200" b="0" i="0" kern="1200" dirty="0">
                <a:solidFill>
                  <a:schemeClr val="tx1"/>
                </a:solidFill>
                <a:effectLst/>
                <a:latin typeface="+mn-lt"/>
                <a:ea typeface="+mn-ea"/>
                <a:cs typeface="+mn-cs"/>
              </a:rPr>
              <a:t> Afro-American Collection at Temple University Library is one of the most prestigious collections of African American </a:t>
            </a:r>
            <a:r>
              <a:rPr lang="en-US" sz="1200" b="0" i="0" kern="1200" dirty="0" err="1">
                <a:solidFill>
                  <a:schemeClr val="tx1"/>
                </a:solidFill>
                <a:effectLst/>
                <a:latin typeface="+mn-lt"/>
                <a:ea typeface="+mn-ea"/>
                <a:cs typeface="+mn-cs"/>
              </a:rPr>
              <a:t>artificats</a:t>
            </a:r>
            <a:r>
              <a:rPr lang="en-US" sz="1200" b="0" i="0" kern="1200" dirty="0">
                <a:solidFill>
                  <a:schemeClr val="tx1"/>
                </a:solidFill>
                <a:effectLst/>
                <a:latin typeface="+mn-lt"/>
                <a:ea typeface="+mn-ea"/>
                <a:cs typeface="+mn-cs"/>
              </a:rPr>
              <a:t> in the U.S. It contains over 500,000 items.</a:t>
            </a:r>
          </a:p>
          <a:p>
            <a:r>
              <a:rPr lang="en-US" dirty="0">
                <a:hlinkClick r:id="rId3"/>
              </a:rPr>
              <a:t>https://www.cla.temple.edu/africology-and-african-american-studies/blockson-collection/</a:t>
            </a:r>
            <a:endParaRPr lang="en-US" dirty="0"/>
          </a:p>
        </p:txBody>
      </p:sp>
      <p:sp>
        <p:nvSpPr>
          <p:cNvPr id="4" name="Slide Number Placeholder 3"/>
          <p:cNvSpPr>
            <a:spLocks noGrp="1"/>
          </p:cNvSpPr>
          <p:nvPr>
            <p:ph type="sldNum" sz="quarter" idx="5"/>
          </p:nvPr>
        </p:nvSpPr>
        <p:spPr/>
        <p:txBody>
          <a:bodyPr/>
          <a:lstStyle/>
          <a:p>
            <a:fld id="{299D7421-AD5D-46DA-91F4-10FFFF42BEC0}" type="slidenum">
              <a:rPr lang="en-US" smtClean="0"/>
              <a:t>16</a:t>
            </a:fld>
            <a:endParaRPr lang="en-US" dirty="0"/>
          </a:p>
        </p:txBody>
      </p:sp>
    </p:spTree>
    <p:extLst>
      <p:ext uri="{BB962C8B-B14F-4D97-AF65-F5344CB8AC3E}">
        <p14:creationId xmlns:p14="http://schemas.microsoft.com/office/powerpoint/2010/main" val="35671379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mn-ea"/>
                <a:cs typeface="+mn-cs"/>
              </a:rPr>
              <a:t>The superimposed images are taken from Figures 25 and 27 in the Passage report. They show two contexts for creating structured data for the photograph. They are represented as knowledge graphs.</a:t>
            </a:r>
          </a:p>
          <a:p>
            <a:endParaRPr lang="en-US" sz="1200" b="0" i="0" kern="1200" dirty="0">
              <a:solidFill>
                <a:schemeClr val="tx1"/>
              </a:solidFill>
              <a:effectLst/>
              <a:latin typeface="+mn-lt"/>
              <a:ea typeface="+mn-ea"/>
              <a:cs typeface="+mn-cs"/>
            </a:endParaRPr>
          </a:p>
          <a:p>
            <a:r>
              <a:rPr lang="en-US" sz="1200" b="1" i="0" kern="1200" dirty="0">
                <a:solidFill>
                  <a:schemeClr val="tx1"/>
                </a:solidFill>
                <a:effectLst/>
                <a:latin typeface="+mn-lt"/>
                <a:ea typeface="+mn-ea"/>
                <a:cs typeface="+mn-cs"/>
              </a:rPr>
              <a:t>The first image shows </a:t>
            </a:r>
            <a:r>
              <a:rPr lang="en-US" sz="1200" b="0" i="0" kern="1200" dirty="0">
                <a:solidFill>
                  <a:schemeClr val="tx1"/>
                </a:solidFill>
                <a:effectLst/>
                <a:latin typeface="+mn-lt"/>
                <a:ea typeface="+mn-ea"/>
                <a:cs typeface="+mn-cs"/>
              </a:rPr>
              <a:t>content relationships—such as the place, time and date of the gathering, a civil rights demonstration at Girard college in Philadelphia in 1965. The statements also identify two famous people: Cecil B. Moore (who is addressing the crowd) and Martin Luther King. The exercise revealed a lot of discomfort about how to represent the content. The “depicts” property was good for picking out who or what is “in” the photo but not for stating *what* this scene is about. The “subject” statements--about desegregation and civil and political rights—seemed better suited for this more abstract purpose. </a:t>
            </a:r>
          </a:p>
          <a:p>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Fingerprint data was another place to add context. Note how descriptive they are. This exercise raised issues about how to build interpretive context for items in a collection. Should this context be created in structured data? If it doesn’t go there, the only other place to put it is fingerprint data. Would narrative or expository text be a better solution?</a:t>
            </a:r>
          </a:p>
          <a:p>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This photograph is also an item in a collection within a research institution. </a:t>
            </a:r>
            <a:r>
              <a:rPr lang="en-US" sz="1100" b="1" i="0" kern="1200" dirty="0">
                <a:solidFill>
                  <a:schemeClr val="tx1"/>
                </a:solidFill>
                <a:effectLst/>
                <a:latin typeface="+mn-lt"/>
                <a:ea typeface="+mn-ea"/>
                <a:cs typeface="+mn-cs"/>
              </a:rPr>
              <a:t>This context is shown in the second image</a:t>
            </a:r>
            <a:r>
              <a:rPr lang="en-US" sz="1200" b="0" i="0" kern="1200" dirty="0">
                <a:solidFill>
                  <a:schemeClr val="tx1"/>
                </a:solidFill>
                <a:effectLst/>
                <a:latin typeface="+mn-lt"/>
                <a:ea typeface="+mn-ea"/>
                <a:cs typeface="+mn-cs"/>
              </a:rPr>
              <a:t>. The Passage descriptions for the archive were a by-product of the need to describe the photograph. The image can be found more easily with structured data that identifies the institutional context for the item. And this one is especially complex. </a:t>
            </a:r>
          </a:p>
        </p:txBody>
      </p:sp>
      <p:sp>
        <p:nvSpPr>
          <p:cNvPr id="4" name="Slide Number Placeholder 3"/>
          <p:cNvSpPr>
            <a:spLocks noGrp="1"/>
          </p:cNvSpPr>
          <p:nvPr>
            <p:ph type="sldNum" sz="quarter" idx="5"/>
          </p:nvPr>
        </p:nvSpPr>
        <p:spPr/>
        <p:txBody>
          <a:bodyPr/>
          <a:lstStyle/>
          <a:p>
            <a:fld id="{299D7421-AD5D-46DA-91F4-10FFFF42BEC0}" type="slidenum">
              <a:rPr lang="en-US" smtClean="0"/>
              <a:t>17</a:t>
            </a:fld>
            <a:endParaRPr lang="en-US" dirty="0"/>
          </a:p>
        </p:txBody>
      </p:sp>
    </p:spTree>
    <p:extLst>
      <p:ext uri="{BB962C8B-B14F-4D97-AF65-F5344CB8AC3E}">
        <p14:creationId xmlns:p14="http://schemas.microsoft.com/office/powerpoint/2010/main" val="34065108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mn-ea"/>
                <a:cs typeface="+mn-cs"/>
              </a:rPr>
              <a:t>And now, finally, I can answer the question in the title of this presentation.</a:t>
            </a:r>
          </a:p>
          <a:p>
            <a:endParaRPr lang="en-US" sz="1200" b="0" i="0" kern="1200" dirty="0">
              <a:solidFill>
                <a:schemeClr val="tx1"/>
              </a:solidFill>
              <a:effectLst/>
              <a:latin typeface="+mn-lt"/>
              <a:ea typeface="+mn-ea"/>
              <a:cs typeface="+mn-cs"/>
            </a:endParaRPr>
          </a:p>
          <a:p>
            <a:r>
              <a:rPr lang="en-US" sz="1200" b="1" i="0" kern="1200" dirty="0">
                <a:solidFill>
                  <a:schemeClr val="tx1"/>
                </a:solidFill>
                <a:effectLst/>
                <a:latin typeface="+mn-lt"/>
                <a:ea typeface="+mn-ea"/>
                <a:cs typeface="+mn-cs"/>
              </a:rPr>
              <a:t>Starting and stopping: This is a difficult question when the deliverable is no longer a record, but a piece of a knowledge graph. </a:t>
            </a:r>
            <a:r>
              <a:rPr lang="en-US" sz="1200" b="0" i="0" kern="1200" dirty="0">
                <a:solidFill>
                  <a:schemeClr val="tx1"/>
                </a:solidFill>
                <a:effectLst/>
                <a:latin typeface="+mn-lt"/>
                <a:ea typeface="+mn-ea"/>
                <a:cs typeface="+mn-cs"/>
              </a:rPr>
              <a:t>In the previous slide, the statements in the yellow background are simply the focus--the items of interest--in a given resource description task. They’re not special in any other way.</a:t>
            </a:r>
          </a:p>
          <a:p>
            <a:endParaRPr lang="en-US" sz="1200" b="0" i="0" kern="1200" dirty="0">
              <a:solidFill>
                <a:schemeClr val="tx1"/>
              </a:solidFill>
              <a:effectLst/>
              <a:latin typeface="+mn-lt"/>
              <a:ea typeface="+mn-ea"/>
              <a:cs typeface="+mn-cs"/>
            </a:endParaRPr>
          </a:p>
          <a:p>
            <a:r>
              <a:rPr lang="en-US" dirty="0"/>
              <a:t>Kalan, reflecting on the experience of describing the Everly Brothers poster, points to an answer.</a:t>
            </a:r>
          </a:p>
          <a:p>
            <a:endParaRPr lang="en-US" dirty="0"/>
          </a:p>
          <a:p>
            <a:r>
              <a:rPr lang="en-US" dirty="0"/>
              <a:t>“As we catalog in this new environment, we are forced to think through the answer to the question: </a:t>
            </a:r>
            <a:r>
              <a:rPr lang="en-US" i="1" dirty="0"/>
              <a:t>What entities matter to this object?</a:t>
            </a:r>
            <a:r>
              <a:rPr lang="en-US" dirty="0"/>
              <a:t>” Identifying “the entities that matter” will drive the construction of the future bibliographic universe. This imperative will perhaps supersede the traditional rationale for bibliographic description, which focuses on the ‘item in hand’ and is informally referred to Cutter’s now-infamous “cult of the title page.”</a:t>
            </a:r>
          </a:p>
          <a:p>
            <a:endParaRPr lang="en-US" dirty="0"/>
          </a:p>
          <a:p>
            <a:r>
              <a:rPr lang="en-US" b="1" dirty="0"/>
              <a:t>Second row: expressions of discomfort about how to format the description to reproduce (and improve upon) human-readable records, which are more compact and readable. </a:t>
            </a:r>
            <a:r>
              <a:rPr lang="en-US" dirty="0"/>
              <a:t>Holly, reflecting on this experience: </a:t>
            </a:r>
          </a:p>
          <a:p>
            <a:endParaRPr lang="en-US" dirty="0"/>
          </a:p>
          <a:p>
            <a:r>
              <a:rPr lang="en-US" sz="1200" kern="1200" dirty="0">
                <a:solidFill>
                  <a:schemeClr val="tx1"/>
                </a:solidFill>
                <a:effectLst/>
                <a:latin typeface="+mn-lt"/>
                <a:ea typeface="+mn-ea"/>
                <a:cs typeface="+mn-cs"/>
              </a:rPr>
              <a:t>Descriptions in Passage can “cascade”, which is a different approach to description than traditional flat record-based cataloging. The original descriptions in Temple’s digital library included a variety of subject headings. In Passage, however, some of those subject headings were not applied to the description of the photograph itself, but to the entities depicted in the photograph, whether they were persons, events, or places. In some cases the original “subject” could be three or four “skips” away from the photograph description.”</a:t>
            </a:r>
            <a:endParaRPr lang="en-US" dirty="0"/>
          </a:p>
          <a:p>
            <a:endParaRPr lang="en-US" dirty="0"/>
          </a:p>
          <a:p>
            <a:r>
              <a:rPr lang="en-US" b="1" dirty="0"/>
              <a:t>Third row: Doing the work: </a:t>
            </a:r>
            <a:r>
              <a:rPr lang="en-US" dirty="0"/>
              <a:t>Descriptions of individual items in a collection support knowledge discovery and are one of the biggest benefits of linked data, but librarians don’t typically do too much at this level. Perhaps in the future, subject matter experts will do this work instead, in coordination with library staff. A section of Passage report discusses this topic.</a:t>
            </a:r>
          </a:p>
          <a:p>
            <a:endParaRPr lang="en-US" dirty="0"/>
          </a:p>
          <a:p>
            <a:r>
              <a:rPr lang="en-US" b="1" dirty="0"/>
              <a:t>But one thing is clear: These are foundational questions. </a:t>
            </a:r>
            <a:r>
              <a:rPr lang="en-US" dirty="0"/>
              <a:t>The very fact that they were being asked in the Passage pilot is evidence that the creation of entities and relationships in a knowledge graph represents a paradigm shift in how library resources are described. At the end of the report. the authors reflected on what that shift looks like by taking stock. What are the new tasks? What tasks are obsolete? And what stays the same?</a:t>
            </a:r>
          </a:p>
        </p:txBody>
      </p:sp>
      <p:sp>
        <p:nvSpPr>
          <p:cNvPr id="4" name="Slide Number Placeholder 3"/>
          <p:cNvSpPr>
            <a:spLocks noGrp="1"/>
          </p:cNvSpPr>
          <p:nvPr>
            <p:ph type="sldNum" sz="quarter" idx="5"/>
          </p:nvPr>
        </p:nvSpPr>
        <p:spPr/>
        <p:txBody>
          <a:bodyPr/>
          <a:lstStyle/>
          <a:p>
            <a:fld id="{299D7421-AD5D-46DA-91F4-10FFFF42BEC0}" type="slidenum">
              <a:rPr lang="en-US" smtClean="0"/>
              <a:t>18</a:t>
            </a:fld>
            <a:endParaRPr lang="en-US" dirty="0"/>
          </a:p>
        </p:txBody>
      </p:sp>
    </p:spTree>
    <p:extLst>
      <p:ext uri="{BB962C8B-B14F-4D97-AF65-F5344CB8AC3E}">
        <p14:creationId xmlns:p14="http://schemas.microsoft.com/office/powerpoint/2010/main" val="393743585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There is no item of interest. It’s just a cloud of nodes and edges. The yellow boxes I’ve shown simply indicate where someone decides to work on the graph right now. Identifying that place to work, how to fill it out, and how to make use of the results can be exciting. But disorienting, too.</a:t>
            </a:r>
          </a:p>
        </p:txBody>
      </p:sp>
      <p:sp>
        <p:nvSpPr>
          <p:cNvPr id="4" name="Slide Number Placeholder 3"/>
          <p:cNvSpPr>
            <a:spLocks noGrp="1"/>
          </p:cNvSpPr>
          <p:nvPr>
            <p:ph type="sldNum" sz="quarter" idx="5"/>
          </p:nvPr>
        </p:nvSpPr>
        <p:spPr/>
        <p:txBody>
          <a:bodyPr/>
          <a:lstStyle/>
          <a:p>
            <a:fld id="{299D7421-AD5D-46DA-91F4-10FFFF42BEC0}" type="slidenum">
              <a:rPr lang="en-US" smtClean="0"/>
              <a:t>19</a:t>
            </a:fld>
            <a:endParaRPr lang="en-US" dirty="0"/>
          </a:p>
        </p:txBody>
      </p:sp>
    </p:spTree>
    <p:extLst>
      <p:ext uri="{BB962C8B-B14F-4D97-AF65-F5344CB8AC3E}">
        <p14:creationId xmlns:p14="http://schemas.microsoft.com/office/powerpoint/2010/main" val="71099681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hlinkClick r:id="rId3"/>
              </a:rPr>
              <a:t>https://www.oclc.org/content/dam/research/publications/2019/oclcresearch-creating-library-linked-data-with-wikibase-project-passage.pdf</a:t>
            </a:r>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299D7421-AD5D-46DA-91F4-10FFFF42BEC0}" type="slidenum">
              <a:rPr lang="en-US" smtClean="0"/>
              <a:t>2</a:t>
            </a:fld>
            <a:endParaRPr lang="en-US" dirty="0"/>
          </a:p>
        </p:txBody>
      </p:sp>
    </p:spTree>
    <p:extLst>
      <p:ext uri="{BB962C8B-B14F-4D97-AF65-F5344CB8AC3E}">
        <p14:creationId xmlns:p14="http://schemas.microsoft.com/office/powerpoint/2010/main" val="379941162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But next steps are already being taken. Some are identified in the report. All need coordinated community effort. I’ll close by talking about two what’s and a how that OCLC is involved in.</a:t>
            </a:r>
          </a:p>
        </p:txBody>
      </p:sp>
      <p:sp>
        <p:nvSpPr>
          <p:cNvPr id="4" name="Slide Number Placeholder 3"/>
          <p:cNvSpPr>
            <a:spLocks noGrp="1"/>
          </p:cNvSpPr>
          <p:nvPr>
            <p:ph type="sldNum" sz="quarter" idx="5"/>
          </p:nvPr>
        </p:nvSpPr>
        <p:spPr/>
        <p:txBody>
          <a:bodyPr/>
          <a:lstStyle/>
          <a:p>
            <a:fld id="{299D7421-AD5D-46DA-91F4-10FFFF42BEC0}" type="slidenum">
              <a:rPr lang="en-US" smtClean="0"/>
              <a:t>20</a:t>
            </a:fld>
            <a:endParaRPr lang="en-US" dirty="0"/>
          </a:p>
        </p:txBody>
      </p:sp>
    </p:spTree>
    <p:extLst>
      <p:ext uri="{BB962C8B-B14F-4D97-AF65-F5344CB8AC3E}">
        <p14:creationId xmlns:p14="http://schemas.microsoft.com/office/powerpoint/2010/main" val="188693656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u="sng" dirty="0">
                <a:hlinkClick r:id="rId3">
                  <a:extLst>
                    <a:ext uri="{A12FA001-AC4F-418D-AE19-62706E023703}">
                      <ahyp:hlinkClr xmlns:ahyp="http://schemas.microsoft.com/office/drawing/2018/hyperlinkcolor" val="tx"/>
                    </a:ext>
                  </a:extLst>
                </a:hlinkClick>
              </a:rPr>
              <a:t>First step: Define and advocate for best practices that will help practitioners determine what to describe, how to start and stop, and how much detail to give. The Passage report suggests that a good starting point for this discussion is a concept in current practice: bibliographic significance</a:t>
            </a:r>
            <a:r>
              <a:rPr lang="en-US" u="sng" dirty="0">
                <a:hlinkClick r:id="rId3">
                  <a:extLst>
                    <a:ext uri="{A12FA001-AC4F-418D-AE19-62706E023703}">
                      <ahyp:hlinkClr xmlns:ahyp="http://schemas.microsoft.com/office/drawing/2018/hyperlinkcolor" val="tx"/>
                    </a:ext>
                  </a:extLst>
                </a:hlinkClick>
              </a:rPr>
              <a:t>. </a:t>
            </a:r>
          </a:p>
          <a:p>
            <a:endParaRPr lang="en-US" u="sng" dirty="0">
              <a:hlinkClick r:id="rId3">
                <a:extLst>
                  <a:ext uri="{A12FA001-AC4F-418D-AE19-62706E023703}">
                    <ahyp:hlinkClr xmlns:ahyp="http://schemas.microsoft.com/office/drawing/2018/hyperlinkcolor" val="tx"/>
                  </a:ext>
                </a:extLst>
              </a:hlinkClick>
            </a:endParaRPr>
          </a:p>
          <a:p>
            <a:r>
              <a:rPr lang="en-US" u="sng" dirty="0">
                <a:hlinkClick r:id="rId3">
                  <a:extLst>
                    <a:ext uri="{A12FA001-AC4F-418D-AE19-62706E023703}">
                      <ahyp:hlinkClr xmlns:ahyp="http://schemas.microsoft.com/office/drawing/2018/hyperlinkcolor" val="tx"/>
                    </a:ext>
                  </a:extLst>
                </a:hlinkClick>
              </a:rPr>
              <a:t>Much of this discussion is happing in the PCC Task Group on Identity Management in NACO.</a:t>
            </a:r>
          </a:p>
          <a:p>
            <a:endParaRPr lang="en-US" u="sng" dirty="0">
              <a:hlinkClick r:id="rId3">
                <a:extLst>
                  <a:ext uri="{A12FA001-AC4F-418D-AE19-62706E023703}">
                    <ahyp:hlinkClr xmlns:ahyp="http://schemas.microsoft.com/office/drawing/2018/hyperlinkcolor" val="tx"/>
                  </a:ext>
                </a:extLst>
              </a:hlinkClick>
            </a:endParaRPr>
          </a:p>
          <a:p>
            <a:r>
              <a:rPr lang="en-US" dirty="0">
                <a:hlinkClick r:id="rId3">
                  <a:extLst>
                    <a:ext uri="{A12FA001-AC4F-418D-AE19-62706E023703}">
                      <ahyp:hlinkClr xmlns:ahyp="http://schemas.microsoft.com/office/drawing/2018/hyperlinkcolor" val="tx"/>
                    </a:ext>
                  </a:extLst>
                </a:hlinkClick>
              </a:rPr>
              <a:t>https://www.loc.gov/aba/pcc/taskgroup/task-groups.html</a:t>
            </a:r>
            <a:endParaRPr lang="en-US" dirty="0"/>
          </a:p>
          <a:p>
            <a:r>
              <a:rPr lang="en-US" dirty="0">
                <a:hlinkClick r:id="rId4"/>
              </a:rPr>
              <a:t>https://www.loc.gov/aba/pcc/taskgroup/PCC-TG-Identity-Management-in-NACO-rev2018-05-22.pdf</a:t>
            </a: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hlinkClick r:id="rId5"/>
              </a:rPr>
              <a:t>http://www.ala.org/alcts/confevents/upcoming/webinar/120617</a:t>
            </a:r>
            <a:endParaRPr lang="en-US" dirty="0"/>
          </a:p>
          <a:p>
            <a:endParaRPr lang="en-US" dirty="0"/>
          </a:p>
          <a:p>
            <a:r>
              <a:rPr lang="en-US" dirty="0"/>
              <a:t>Purpose of the group: “Provide leadership for the shift in authority control from an approach primarily based on creating text strings to one focused on managing identities and entities.” </a:t>
            </a:r>
          </a:p>
          <a:p>
            <a:endParaRPr lang="en-US" dirty="0"/>
          </a:p>
          <a:p>
            <a:r>
              <a:rPr lang="en-US" dirty="0"/>
              <a:t>Part of this leadership is the conduct of pilot studies. OCLC is working with this group to design two studies:</a:t>
            </a:r>
          </a:p>
          <a:p>
            <a:r>
              <a:rPr lang="en-US" dirty="0"/>
              <a:t>URIs in MARC  -- Making connections between the current standard and the linked data environment. If </a:t>
            </a:r>
            <a:r>
              <a:rPr lang="en-US" dirty="0" err="1"/>
              <a:t>Wikidata</a:t>
            </a:r>
            <a:r>
              <a:rPr lang="en-US" dirty="0"/>
              <a:t> and </a:t>
            </a:r>
            <a:r>
              <a:rPr lang="en-US" dirty="0" err="1"/>
              <a:t>Wikibase</a:t>
            </a:r>
            <a:r>
              <a:rPr lang="en-US" dirty="0"/>
              <a:t> URIs are in MARC records, how to we take advantage of them?</a:t>
            </a:r>
          </a:p>
          <a:p>
            <a:endParaRPr lang="en-US" dirty="0"/>
          </a:p>
          <a:p>
            <a:r>
              <a:rPr lang="en-US" dirty="0" err="1"/>
              <a:t>Wikidata</a:t>
            </a:r>
            <a:r>
              <a:rPr lang="en-US" dirty="0"/>
              <a:t> or </a:t>
            </a:r>
            <a:r>
              <a:rPr lang="en-US" dirty="0" err="1"/>
              <a:t>Wikibase</a:t>
            </a:r>
            <a:r>
              <a:rPr lang="en-US" dirty="0"/>
              <a:t> pilot – Involve a larger audience in the sandbox experience described in the Passage report. </a:t>
            </a:r>
          </a:p>
          <a:p>
            <a:endParaRPr lang="en-US" dirty="0"/>
          </a:p>
        </p:txBody>
      </p:sp>
      <p:sp>
        <p:nvSpPr>
          <p:cNvPr id="4" name="Slide Number Placeholder 3"/>
          <p:cNvSpPr>
            <a:spLocks noGrp="1"/>
          </p:cNvSpPr>
          <p:nvPr>
            <p:ph type="sldNum" sz="quarter" idx="5"/>
          </p:nvPr>
        </p:nvSpPr>
        <p:spPr/>
        <p:txBody>
          <a:bodyPr/>
          <a:lstStyle/>
          <a:p>
            <a:fld id="{299D7421-AD5D-46DA-91F4-10FFFF42BEC0}" type="slidenum">
              <a:rPr lang="en-US" smtClean="0"/>
              <a:t>21</a:t>
            </a:fld>
            <a:endParaRPr lang="en-US" dirty="0"/>
          </a:p>
        </p:txBody>
      </p:sp>
    </p:spTree>
    <p:extLst>
      <p:ext uri="{BB962C8B-B14F-4D97-AF65-F5344CB8AC3E}">
        <p14:creationId xmlns:p14="http://schemas.microsoft.com/office/powerpoint/2010/main" val="187472474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base"/>
            <a:r>
              <a:rPr lang="en-US" sz="1200" b="1" i="0" kern="1200" dirty="0">
                <a:solidFill>
                  <a:schemeClr val="tx1"/>
                </a:solidFill>
                <a:effectLst/>
                <a:latin typeface="+mn-lt"/>
                <a:ea typeface="+mn-ea"/>
                <a:cs typeface="+mn-cs"/>
              </a:rPr>
              <a:t>Second step: Domain-specific exploration. </a:t>
            </a:r>
          </a:p>
          <a:p>
            <a:pPr fontAlgn="base"/>
            <a:endParaRPr lang="en-US" sz="1200" b="0" i="0" kern="1200" dirty="0">
              <a:solidFill>
                <a:schemeClr val="tx1"/>
              </a:solidFill>
              <a:effectLst/>
              <a:latin typeface="+mn-lt"/>
              <a:ea typeface="+mn-ea"/>
              <a:cs typeface="+mn-cs"/>
            </a:endParaRPr>
          </a:p>
          <a:p>
            <a:pPr fontAlgn="base"/>
            <a:r>
              <a:rPr lang="en-US" sz="1200" b="0" i="0" kern="1200" dirty="0">
                <a:solidFill>
                  <a:schemeClr val="tx1"/>
                </a:solidFill>
                <a:effectLst/>
                <a:latin typeface="+mn-lt"/>
                <a:ea typeface="+mn-ea"/>
                <a:cs typeface="+mn-cs"/>
              </a:rPr>
              <a:t>The OCLC Research Library Partnership has recently formed a working group on the impact of linked data on archives and special collections. But all resource types need this kind of attention.</a:t>
            </a:r>
          </a:p>
          <a:p>
            <a:endParaRPr lang="en-US" dirty="0"/>
          </a:p>
        </p:txBody>
      </p:sp>
      <p:sp>
        <p:nvSpPr>
          <p:cNvPr id="4" name="Slide Number Placeholder 3"/>
          <p:cNvSpPr>
            <a:spLocks noGrp="1"/>
          </p:cNvSpPr>
          <p:nvPr>
            <p:ph type="sldNum" sz="quarter" idx="5"/>
          </p:nvPr>
        </p:nvSpPr>
        <p:spPr/>
        <p:txBody>
          <a:bodyPr/>
          <a:lstStyle/>
          <a:p>
            <a:fld id="{299D7421-AD5D-46DA-91F4-10FFFF42BEC0}" type="slidenum">
              <a:rPr lang="en-US" smtClean="0"/>
              <a:t>22</a:t>
            </a:fld>
            <a:endParaRPr lang="en-US" dirty="0"/>
          </a:p>
        </p:txBody>
      </p:sp>
    </p:spTree>
    <p:extLst>
      <p:ext uri="{BB962C8B-B14F-4D97-AF65-F5344CB8AC3E}">
        <p14:creationId xmlns:p14="http://schemas.microsoft.com/office/powerpoint/2010/main" val="241607302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base"/>
            <a:r>
              <a:rPr lang="en-US" sz="1200" b="0" i="0" kern="1200" dirty="0">
                <a:solidFill>
                  <a:schemeClr val="tx1"/>
                </a:solidFill>
                <a:effectLst/>
                <a:latin typeface="+mn-lt"/>
                <a:ea typeface="+mn-ea"/>
                <a:cs typeface="+mn-cs"/>
              </a:rPr>
              <a:t>Current membership will discuss the big questions: What are the pain points in current practice? What is the potential for linked data to address these problems and take archival description to a new level?</a:t>
            </a:r>
          </a:p>
          <a:p>
            <a:endParaRPr lang="en-US" dirty="0"/>
          </a:p>
        </p:txBody>
      </p:sp>
      <p:sp>
        <p:nvSpPr>
          <p:cNvPr id="4" name="Slide Number Placeholder 3"/>
          <p:cNvSpPr>
            <a:spLocks noGrp="1"/>
          </p:cNvSpPr>
          <p:nvPr>
            <p:ph type="sldNum" sz="quarter" idx="5"/>
          </p:nvPr>
        </p:nvSpPr>
        <p:spPr/>
        <p:txBody>
          <a:bodyPr/>
          <a:lstStyle/>
          <a:p>
            <a:fld id="{299D7421-AD5D-46DA-91F4-10FFFF42BEC0}" type="slidenum">
              <a:rPr lang="en-US" smtClean="0"/>
              <a:t>23</a:t>
            </a:fld>
            <a:endParaRPr lang="en-US" dirty="0"/>
          </a:p>
        </p:txBody>
      </p:sp>
    </p:spTree>
    <p:extLst>
      <p:ext uri="{BB962C8B-B14F-4D97-AF65-F5344CB8AC3E}">
        <p14:creationId xmlns:p14="http://schemas.microsoft.com/office/powerpoint/2010/main" val="184973241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Bruce Washburn, Jeff </a:t>
            </a:r>
            <a:r>
              <a:rPr lang="en-US" dirty="0" err="1"/>
              <a:t>Mixter</a:t>
            </a:r>
            <a:r>
              <a:rPr lang="en-US" dirty="0"/>
              <a:t>, and Mario Einaudi. Introducing the </a:t>
            </a:r>
            <a:r>
              <a:rPr lang="en-US" dirty="0" err="1"/>
              <a:t>CONTENTdm</a:t>
            </a:r>
            <a:r>
              <a:rPr lang="en-US" dirty="0"/>
              <a:t> Linked Data Pilot. https://www.oclc.org/content/dam/research/presentations/2019/Mixter-Washburn-Intro-CONTENTdm-Linked-Data-Pilot-08072019.pptx</a:t>
            </a:r>
          </a:p>
          <a:p>
            <a:endParaRPr lang="en-US" dirty="0"/>
          </a:p>
          <a:p>
            <a:r>
              <a:rPr lang="en-US" dirty="0"/>
              <a:t>The </a:t>
            </a:r>
            <a:r>
              <a:rPr lang="en-US" dirty="0" err="1"/>
              <a:t>CONTENTdm</a:t>
            </a:r>
            <a:r>
              <a:rPr lang="en-US" dirty="0"/>
              <a:t> Linked Data pilot picks up where the Passage discussion about image objects.  This work promises to advance our understanding of how images should be curated in a linked data environment. </a:t>
            </a:r>
          </a:p>
          <a:p>
            <a:endParaRPr lang="en-US" dirty="0"/>
          </a:p>
          <a:p>
            <a:r>
              <a:rPr lang="en-US" dirty="0"/>
              <a:t>Among the goals:</a:t>
            </a:r>
          </a:p>
          <a:p>
            <a:pPr marL="361930" lvl="0" indent="-285744">
              <a:buFont typeface="Arial" panose="020B0604020202020204" pitchFamily="34" charset="0"/>
              <a:buChar char="•"/>
            </a:pPr>
            <a:r>
              <a:rPr lang="en-US" sz="1200" dirty="0"/>
              <a:t>Add context to the </a:t>
            </a:r>
            <a:r>
              <a:rPr lang="en-US" sz="1200" dirty="0" err="1"/>
              <a:t>CONTENTdm</a:t>
            </a:r>
            <a:r>
              <a:rPr lang="en-US" sz="1200" dirty="0"/>
              <a:t> production user interface, based on information found through </a:t>
            </a:r>
            <a:r>
              <a:rPr lang="en-US" sz="1200" dirty="0" err="1"/>
              <a:t>Wikibase</a:t>
            </a:r>
            <a:r>
              <a:rPr lang="en-US" sz="1200" dirty="0"/>
              <a:t> connections to external sources</a:t>
            </a:r>
          </a:p>
          <a:p>
            <a:pPr marL="361930" lvl="0" indent="-285744">
              <a:buFont typeface="Arial" panose="020B0604020202020204" pitchFamily="34" charset="0"/>
              <a:buChar char="•"/>
            </a:pPr>
            <a:r>
              <a:rPr lang="en-US" sz="1200" dirty="0"/>
              <a:t>Evaluate </a:t>
            </a:r>
            <a:r>
              <a:rPr lang="en-US" sz="1200" dirty="0" err="1"/>
              <a:t>Wikibase</a:t>
            </a:r>
            <a:r>
              <a:rPr lang="en-US" sz="1200" dirty="0"/>
              <a:t> as a platform for creating and managing </a:t>
            </a:r>
            <a:r>
              <a:rPr lang="en-US" sz="1200" dirty="0" err="1"/>
              <a:t>CONTENTdm</a:t>
            </a:r>
            <a:r>
              <a:rPr lang="en-US" sz="1200" dirty="0"/>
              <a:t> metadata</a:t>
            </a:r>
            <a:endParaRPr lang="en-US" sz="1400" b="1" dirty="0"/>
          </a:p>
          <a:p>
            <a:pPr marL="361930" lvl="0" indent="-285744">
              <a:buFont typeface="Arial" panose="020B0604020202020204" pitchFamily="34" charset="0"/>
              <a:buChar char="•"/>
            </a:pPr>
            <a:r>
              <a:rPr lang="en-US" sz="1200" dirty="0"/>
              <a:t>Evaluate </a:t>
            </a:r>
            <a:r>
              <a:rPr lang="en-US" sz="1200" dirty="0" err="1"/>
              <a:t>Wikibase</a:t>
            </a:r>
            <a:r>
              <a:rPr lang="en-US" sz="1200" dirty="0"/>
              <a:t> as a platform on which to build </a:t>
            </a:r>
            <a:r>
              <a:rPr lang="en-US" sz="1200" dirty="0" err="1"/>
              <a:t>CONTENTdm</a:t>
            </a:r>
            <a:r>
              <a:rPr lang="en-US" sz="1200" dirty="0"/>
              <a:t> discovery interfaces</a:t>
            </a:r>
          </a:p>
          <a:p>
            <a:endParaRPr lang="en-US" dirty="0"/>
          </a:p>
          <a:p>
            <a:r>
              <a:rPr lang="en-US" dirty="0"/>
              <a:t>The </a:t>
            </a:r>
            <a:r>
              <a:rPr lang="en-US" dirty="0" err="1"/>
              <a:t>CONTENTdm</a:t>
            </a:r>
            <a:r>
              <a:rPr lang="en-US" dirty="0"/>
              <a:t> Linked Data pilot is currently underway with several partners in the library community: Cleveland Public Library, Huntington Library, University of Minnesota.</a:t>
            </a:r>
          </a:p>
          <a:p>
            <a:endParaRPr lang="en-US" dirty="0"/>
          </a:p>
          <a:p>
            <a:endParaRPr lang="en-US" dirty="0"/>
          </a:p>
        </p:txBody>
      </p:sp>
      <p:sp>
        <p:nvSpPr>
          <p:cNvPr id="4" name="Slide Number Placeholder 3"/>
          <p:cNvSpPr>
            <a:spLocks noGrp="1"/>
          </p:cNvSpPr>
          <p:nvPr>
            <p:ph type="sldNum" sz="quarter" idx="5"/>
          </p:nvPr>
        </p:nvSpPr>
        <p:spPr/>
        <p:txBody>
          <a:bodyPr/>
          <a:lstStyle/>
          <a:p>
            <a:fld id="{299D7421-AD5D-46DA-91F4-10FFFF42BEC0}" type="slidenum">
              <a:rPr lang="en-US" smtClean="0"/>
              <a:t>24</a:t>
            </a:fld>
            <a:endParaRPr lang="en-US" dirty="0"/>
          </a:p>
        </p:txBody>
      </p:sp>
    </p:spTree>
    <p:extLst>
      <p:ext uri="{BB962C8B-B14F-4D97-AF65-F5344CB8AC3E}">
        <p14:creationId xmlns:p14="http://schemas.microsoft.com/office/powerpoint/2010/main" val="285812246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hlinkClick r:id="rId3"/>
              </a:rPr>
              <a:t>https://www.oclc.org/research/themes/data-science/linkeddata/contentdm-linked-data-pilot.html</a:t>
            </a:r>
            <a:endParaRPr lang="en-US" dirty="0"/>
          </a:p>
        </p:txBody>
      </p:sp>
      <p:sp>
        <p:nvSpPr>
          <p:cNvPr id="4" name="Slide Number Placeholder 3"/>
          <p:cNvSpPr>
            <a:spLocks noGrp="1"/>
          </p:cNvSpPr>
          <p:nvPr>
            <p:ph type="sldNum" sz="quarter" idx="5"/>
          </p:nvPr>
        </p:nvSpPr>
        <p:spPr/>
        <p:txBody>
          <a:bodyPr/>
          <a:lstStyle/>
          <a:p>
            <a:fld id="{299D7421-AD5D-46DA-91F4-10FFFF42BEC0}" type="slidenum">
              <a:rPr lang="en-US" smtClean="0"/>
              <a:t>25</a:t>
            </a:fld>
            <a:endParaRPr lang="en-US" dirty="0"/>
          </a:p>
        </p:txBody>
      </p:sp>
    </p:spTree>
    <p:extLst>
      <p:ext uri="{BB962C8B-B14F-4D97-AF65-F5344CB8AC3E}">
        <p14:creationId xmlns:p14="http://schemas.microsoft.com/office/powerpoint/2010/main" val="181324333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99D7421-AD5D-46DA-91F4-10FFFF42BEC0}" type="slidenum">
              <a:rPr lang="en-US" smtClean="0"/>
              <a:t>27</a:t>
            </a:fld>
            <a:endParaRPr lang="en-US" dirty="0"/>
          </a:p>
        </p:txBody>
      </p:sp>
    </p:spTree>
    <p:extLst>
      <p:ext uri="{BB962C8B-B14F-4D97-AF65-F5344CB8AC3E}">
        <p14:creationId xmlns:p14="http://schemas.microsoft.com/office/powerpoint/2010/main" val="388333279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908424" y="3300413"/>
            <a:ext cx="7315200" cy="2700337"/>
          </a:xfrm>
        </p:spPr>
        <p:txBody>
          <a:bodyPr/>
          <a:lstStyle/>
          <a:p>
            <a:r>
              <a:rPr lang="en-US" sz="900" u="sng" dirty="0"/>
              <a:t>1. Sandbox: A place for hands-on experimentation. </a:t>
            </a:r>
            <a:r>
              <a:rPr lang="en-US" sz="900" dirty="0"/>
              <a:t>How do I create a linked data representation for the resource I am looking at right now? How does this process compare with the method I may have already used to describe the resource? Pilot tests of original description with linked data have been conducted by the Library of Congress and other libraries, but this one has a different focus. The is an open-ended exploration that meets catalogers where they are – with resources on their to-do lists, which can be described either in the existing paradigm or a new one. </a:t>
            </a:r>
          </a:p>
          <a:p>
            <a:endParaRPr lang="en-US" sz="900" dirty="0"/>
          </a:p>
          <a:p>
            <a:pPr marL="228600" indent="-228600">
              <a:buAutoNum type="arabicPeriod" startAt="2"/>
            </a:pPr>
            <a:r>
              <a:rPr lang="en-US" sz="900" b="0" u="sng" dirty="0" err="1"/>
              <a:t>Wikibase</a:t>
            </a:r>
            <a:r>
              <a:rPr lang="en-US" sz="900" b="0" u="sng" dirty="0"/>
              <a:t>: The open-source software package that powers </a:t>
            </a:r>
            <a:r>
              <a:rPr lang="en-US" sz="900" b="0" u="sng" dirty="0" err="1"/>
              <a:t>Wikidata</a:t>
            </a:r>
            <a:r>
              <a:rPr lang="en-US" sz="900" b="0" u="sng" dirty="0"/>
              <a:t>. </a:t>
            </a:r>
            <a:endParaRPr lang="en-US" sz="900" b="1"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900" dirty="0" err="1"/>
              <a:t>Wikidata</a:t>
            </a:r>
            <a:r>
              <a:rPr lang="en-US" sz="900" dirty="0"/>
              <a:t> or </a:t>
            </a:r>
            <a:r>
              <a:rPr lang="en-US" sz="900" dirty="0" err="1"/>
              <a:t>Wikibase</a:t>
            </a:r>
            <a:r>
              <a:rPr lang="en-US" sz="900" dirty="0"/>
              <a:t>? Practitioners are being encouraged to evaluate both, and to base their decision on use cases. We chose </a:t>
            </a:r>
            <a:r>
              <a:rPr lang="en-US" sz="900" dirty="0" err="1"/>
              <a:t>Wikibase</a:t>
            </a:r>
            <a:r>
              <a:rPr lang="en-US" sz="900" dirty="0"/>
              <a:t> for the Passage study because it enabled us to create a fully configurable environment for experimentation. </a:t>
            </a:r>
            <a:endParaRPr lang="en-US" sz="900" b="1" dirty="0"/>
          </a:p>
          <a:p>
            <a:r>
              <a:rPr lang="en-US" sz="900" b="1" dirty="0"/>
              <a:t>* Many features for editing and crowdsourcing</a:t>
            </a:r>
          </a:p>
          <a:p>
            <a:r>
              <a:rPr lang="en-US" sz="900" b="1" dirty="0"/>
              <a:t>* Many technical features </a:t>
            </a:r>
            <a:r>
              <a:rPr lang="en-US" sz="900" dirty="0"/>
              <a:t>(mature end-to-end system, native multilingual support, full support for linked data creation)</a:t>
            </a:r>
          </a:p>
          <a:p>
            <a:pPr marL="0" lvl="0" indent="0">
              <a:buFont typeface="Arial" panose="020B0604020202020204" pitchFamily="34" charset="0"/>
              <a:buNone/>
            </a:pPr>
            <a:r>
              <a:rPr lang="en-US" sz="900" b="1" dirty="0"/>
              <a:t>* Dataset. </a:t>
            </a:r>
            <a:r>
              <a:rPr lang="en-US" sz="900" b="1" dirty="0" err="1"/>
              <a:t>Wikidata</a:t>
            </a:r>
            <a:r>
              <a:rPr lang="en-US" sz="900" b="1" dirty="0"/>
              <a:t> </a:t>
            </a:r>
            <a:r>
              <a:rPr lang="en-US" sz="900" dirty="0"/>
              <a:t>has hundreds of thousands of real-world object descriptions, to which library-community and other identifiers have already been applied.</a:t>
            </a:r>
          </a:p>
          <a:p>
            <a:pPr marL="0" indent="0">
              <a:buFont typeface="Arial" panose="020B0604020202020204" pitchFamily="34" charset="0"/>
              <a:buNone/>
            </a:pPr>
            <a:r>
              <a:rPr lang="en-US" sz="900" b="1" dirty="0"/>
              <a:t>* An abstraction layer– T</a:t>
            </a:r>
            <a:r>
              <a:rPr lang="en-US" sz="900" dirty="0"/>
              <a:t>hese features are mostly hidden from human users. This means that metadata librarians are free to concentrate on the work they want to do, not the technical details of a linked data implementation.</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900" dirty="0"/>
          </a:p>
          <a:p>
            <a:r>
              <a:rPr lang="en-US" sz="900" b="0" u="sng" dirty="0"/>
              <a:t>3. This work aligns with PCC goals:</a:t>
            </a:r>
            <a:r>
              <a:rPr lang="en-US" sz="900" b="1" dirty="0"/>
              <a:t> PCC strategic directions for 2018-2021</a:t>
            </a:r>
          </a:p>
          <a:p>
            <a:r>
              <a:rPr lang="en-US" sz="900" dirty="0"/>
              <a:t> • Accelerate the movement toward </a:t>
            </a:r>
            <a:r>
              <a:rPr lang="en-US" sz="900" b="1" dirty="0"/>
              <a:t>ubiquitous identifier creation and identity management at the network level </a:t>
            </a:r>
            <a:r>
              <a:rPr lang="en-US" sz="900" dirty="0"/>
              <a:t>by increasing the numbers and proportions of entities receiving persistent identifiers.  Expand </a:t>
            </a:r>
            <a:r>
              <a:rPr lang="en-US" sz="900" b="1" dirty="0"/>
              <a:t>the use of linked data value vocabularies</a:t>
            </a:r>
            <a:r>
              <a:rPr lang="en-US" sz="900" dirty="0"/>
              <a:t> to augment, and replace existing metadata practices.</a:t>
            </a:r>
          </a:p>
          <a:p>
            <a:endParaRPr lang="en-US" sz="900" dirty="0"/>
          </a:p>
          <a:p>
            <a:pPr marL="0" indent="0">
              <a:buFont typeface="Arial" panose="020B0604020202020204" pitchFamily="34" charset="0"/>
              <a:buNone/>
            </a:pPr>
            <a:endParaRPr lang="en-US" sz="900" dirty="0"/>
          </a:p>
        </p:txBody>
      </p:sp>
      <p:sp>
        <p:nvSpPr>
          <p:cNvPr id="4" name="Slide Number Placeholder 3"/>
          <p:cNvSpPr>
            <a:spLocks noGrp="1"/>
          </p:cNvSpPr>
          <p:nvPr>
            <p:ph type="sldNum" sz="quarter" idx="5"/>
          </p:nvPr>
        </p:nvSpPr>
        <p:spPr/>
        <p:txBody>
          <a:bodyPr/>
          <a:lstStyle/>
          <a:p>
            <a:fld id="{299D7421-AD5D-46DA-91F4-10FFFF42BEC0}" type="slidenum">
              <a:rPr lang="en-US" smtClean="0"/>
              <a:t>3</a:t>
            </a:fld>
            <a:endParaRPr lang="en-US" dirty="0"/>
          </a:p>
        </p:txBody>
      </p:sp>
    </p:spTree>
    <p:extLst>
      <p:ext uri="{BB962C8B-B14F-4D97-AF65-F5344CB8AC3E}">
        <p14:creationId xmlns:p14="http://schemas.microsoft.com/office/powerpoint/2010/main" val="409918895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pilot ran from January to July 2018 with participants from the libraries listed on the screen.</a:t>
            </a:r>
          </a:p>
        </p:txBody>
      </p:sp>
      <p:sp>
        <p:nvSpPr>
          <p:cNvPr id="4" name="Slide Number Placeholder 3"/>
          <p:cNvSpPr>
            <a:spLocks noGrp="1"/>
          </p:cNvSpPr>
          <p:nvPr>
            <p:ph type="sldNum" sz="quarter" idx="5"/>
          </p:nvPr>
        </p:nvSpPr>
        <p:spPr/>
        <p:txBody>
          <a:bodyPr/>
          <a:lstStyle/>
          <a:p>
            <a:fld id="{299D7421-AD5D-46DA-91F4-10FFFF42BEC0}" type="slidenum">
              <a:rPr lang="en-US" smtClean="0"/>
              <a:t>4</a:t>
            </a:fld>
            <a:endParaRPr lang="en-US" dirty="0"/>
          </a:p>
        </p:txBody>
      </p:sp>
    </p:spTree>
    <p:extLst>
      <p:ext uri="{BB962C8B-B14F-4D97-AF65-F5344CB8AC3E}">
        <p14:creationId xmlns:p14="http://schemas.microsoft.com/office/powerpoint/2010/main" val="367905778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asked participants at the beginning and end of the pilot how the Passage experience differed from other library linked data efforts.  Some responses are shown. This table is published in the report.</a:t>
            </a:r>
          </a:p>
          <a:p>
            <a:endParaRPr lang="en-US" dirty="0"/>
          </a:p>
          <a:p>
            <a:r>
              <a:rPr lang="en-US" dirty="0"/>
              <a:t>Not shown:</a:t>
            </a:r>
          </a:p>
          <a:p>
            <a:r>
              <a:rPr lang="en-US" dirty="0"/>
              <a:t>* Focus on new description (not conversion)</a:t>
            </a:r>
          </a:p>
          <a:p>
            <a:r>
              <a:rPr lang="en-US" dirty="0"/>
              <a:t>* Pilot design – interactive development</a:t>
            </a:r>
          </a:p>
          <a:p>
            <a:endParaRPr lang="en-US" dirty="0"/>
          </a:p>
          <a:p>
            <a:r>
              <a:rPr lang="en-US" b="1" dirty="0"/>
              <a:t>The bottom line is that because Project Passage is built on the mature </a:t>
            </a:r>
            <a:r>
              <a:rPr lang="en-US" b="1" dirty="0" err="1"/>
              <a:t>Wikibase</a:t>
            </a:r>
            <a:r>
              <a:rPr lang="en-US" b="1" dirty="0"/>
              <a:t> software platform, users could interact with a richly featured environment for viewing, editing, and creating linked data descriptions. </a:t>
            </a:r>
          </a:p>
          <a:p>
            <a:endParaRPr lang="en-US" dirty="0"/>
          </a:p>
          <a:p>
            <a:r>
              <a:rPr lang="en-US" b="1" dirty="0"/>
              <a:t>Users also expressed appreciation for the close interaction with OCLC staff. </a:t>
            </a:r>
            <a:r>
              <a:rPr lang="en-US" dirty="0"/>
              <a:t>There were many opportunities, but the virtual office hours were the favorite. In these sessions, someone – usually a pilot participant – led a discussion about resource description task. They celebrated successes. They asked questions and raised issues. Some of the rich discussion from these sessions was captured in the “case studies” section of the report.</a:t>
            </a:r>
          </a:p>
          <a:p>
            <a:endParaRPr lang="en-US" dirty="0"/>
          </a:p>
        </p:txBody>
      </p:sp>
      <p:sp>
        <p:nvSpPr>
          <p:cNvPr id="4" name="Slide Number Placeholder 3"/>
          <p:cNvSpPr>
            <a:spLocks noGrp="1"/>
          </p:cNvSpPr>
          <p:nvPr>
            <p:ph type="sldNum" sz="quarter" idx="5"/>
          </p:nvPr>
        </p:nvSpPr>
        <p:spPr/>
        <p:txBody>
          <a:bodyPr/>
          <a:lstStyle/>
          <a:p>
            <a:fld id="{299D7421-AD5D-46DA-91F4-10FFFF42BEC0}" type="slidenum">
              <a:rPr lang="en-US" smtClean="0"/>
              <a:t>5</a:t>
            </a:fld>
            <a:endParaRPr lang="en-US" dirty="0"/>
          </a:p>
        </p:txBody>
      </p:sp>
    </p:spTree>
    <p:extLst>
      <p:ext uri="{BB962C8B-B14F-4D97-AF65-F5344CB8AC3E}">
        <p14:creationId xmlns:p14="http://schemas.microsoft.com/office/powerpoint/2010/main" val="35041987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For pilot participants, Passage was a hands-on resource description exercise with a locally installed </a:t>
            </a:r>
            <a:r>
              <a:rPr lang="en-US" dirty="0" err="1"/>
              <a:t>Wikibase</a:t>
            </a:r>
            <a:r>
              <a:rPr lang="en-US" dirty="0"/>
              <a:t> instance that had been with data imported from </a:t>
            </a:r>
            <a:r>
              <a:rPr lang="en-US" dirty="0" err="1"/>
              <a:t>Wikidata</a:t>
            </a:r>
            <a:r>
              <a:rPr lang="en-US" dirty="0"/>
              <a:t>, VIAF, FAST, and </a:t>
            </a:r>
            <a:r>
              <a:rPr lang="en-US" dirty="0" err="1"/>
              <a:t>WorldCat</a:t>
            </a:r>
            <a:r>
              <a:rPr lang="en-US" dirty="0"/>
              <a:t>.  At the beginning of the pilot Passage dataset was seeded with about 1 million </a:t>
            </a:r>
            <a:r>
              <a:rPr lang="en-US" dirty="0" err="1"/>
              <a:t>Wikidata</a:t>
            </a:r>
            <a:r>
              <a:rPr lang="en-US" dirty="0"/>
              <a:t> pages (or “Item entities”) that also contained identifiers from these library-community resources.  More data would be bulk-loaded later in the pilot, but the study focused on the editing experience.  It was both simple and complex. The editing </a:t>
            </a:r>
            <a:r>
              <a:rPr lang="en-US" dirty="0" err="1"/>
              <a:t>enviroment</a:t>
            </a:r>
            <a:r>
              <a:rPr lang="en-US" dirty="0"/>
              <a:t> was intuitive and easy to learn, but also sometimes challenging.</a:t>
            </a:r>
          </a:p>
          <a:p>
            <a:endParaRPr lang="en-US" dirty="0"/>
          </a:p>
        </p:txBody>
      </p:sp>
      <p:sp>
        <p:nvSpPr>
          <p:cNvPr id="4" name="Slide Number Placeholder 3"/>
          <p:cNvSpPr>
            <a:spLocks noGrp="1"/>
          </p:cNvSpPr>
          <p:nvPr>
            <p:ph type="sldNum" sz="quarter" idx="5"/>
          </p:nvPr>
        </p:nvSpPr>
        <p:spPr/>
        <p:txBody>
          <a:bodyPr/>
          <a:lstStyle/>
          <a:p>
            <a:fld id="{299D7421-AD5D-46DA-91F4-10FFFF42BEC0}" type="slidenum">
              <a:rPr lang="en-US" smtClean="0"/>
              <a:t>6</a:t>
            </a:fld>
            <a:endParaRPr lang="en-US" dirty="0"/>
          </a:p>
        </p:txBody>
      </p:sp>
    </p:spTree>
    <p:extLst>
      <p:ext uri="{BB962C8B-B14F-4D97-AF65-F5344CB8AC3E}">
        <p14:creationId xmlns:p14="http://schemas.microsoft.com/office/powerpoint/2010/main" val="200499306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a:t>
            </a:r>
            <a:r>
              <a:rPr lang="en-US" dirty="0" err="1"/>
              <a:t>Wikibase</a:t>
            </a:r>
            <a:r>
              <a:rPr lang="en-US" dirty="0"/>
              <a:t> editing workflow has three steps.</a:t>
            </a:r>
          </a:p>
          <a:p>
            <a:endParaRPr lang="en-US" dirty="0"/>
          </a:p>
          <a:p>
            <a:pPr marL="228600" indent="-228600">
              <a:buAutoNum type="arabicPeriod"/>
            </a:pPr>
            <a:r>
              <a:rPr lang="en-US" b="1" dirty="0"/>
              <a:t>Identify the thing of interest </a:t>
            </a:r>
            <a:r>
              <a:rPr lang="en-US" dirty="0"/>
              <a:t>– a </a:t>
            </a:r>
            <a:r>
              <a:rPr lang="en-US" dirty="0" err="1"/>
              <a:t>Wikibase</a:t>
            </a:r>
            <a:r>
              <a:rPr lang="en-US" dirty="0"/>
              <a:t> item entity. This means “creating a new item” entering a label such as “Ann B. Davis” into an HTML form. The system responds by assigning an identifier (Q1224734) and creating a page URL. Ann B. Davis was an American actress who was best known for her role as the housekeeper in The Brady Bunch, a popular TV sitcom in the 1970s.</a:t>
            </a:r>
          </a:p>
          <a:p>
            <a:pPr marL="228600" indent="-228600">
              <a:buAutoNum type="arabicPeriod"/>
            </a:pPr>
            <a:r>
              <a:rPr lang="en-US" b="1" dirty="0"/>
              <a:t>Add fingerprint data, </a:t>
            </a:r>
            <a:r>
              <a:rPr lang="en-US" dirty="0"/>
              <a:t>as shown in the middle of the screen – They’re just labels, but they do a lot of work. Fingerprint data is expressed in the user’s chosen language—in this example, English. Fingerprints consist of the label, plus a description (“An American Actress”) and “Also known as” labels (Ann Davis, Ann Bradford Davis). Fingerprint data is used for searching and disambiguation, as shown in the inset. It is also used to prevent duplicates from being added to the system. Like a human fingerprint, </a:t>
            </a:r>
            <a:r>
              <a:rPr lang="en-US" dirty="0" err="1"/>
              <a:t>Wikibase</a:t>
            </a:r>
            <a:r>
              <a:rPr lang="en-US" dirty="0"/>
              <a:t> fingerprints must be uniquely associated with an entity. </a:t>
            </a:r>
          </a:p>
          <a:p>
            <a:pPr marL="228600" indent="-228600">
              <a:buAutoNum type="arabicPeriod"/>
            </a:pPr>
            <a:r>
              <a:rPr lang="en-US" b="1" dirty="0"/>
              <a:t>Step 3. Add structured data -- simple statements that can be interpreted by machine processes.</a:t>
            </a:r>
            <a:r>
              <a:rPr lang="en-US" dirty="0"/>
              <a:t> An example is shown at the bottom of the image: Ann B. Davis has the occupation “actor”.</a:t>
            </a:r>
          </a:p>
        </p:txBody>
      </p:sp>
      <p:sp>
        <p:nvSpPr>
          <p:cNvPr id="4" name="Slide Number Placeholder 3"/>
          <p:cNvSpPr>
            <a:spLocks noGrp="1"/>
          </p:cNvSpPr>
          <p:nvPr>
            <p:ph type="sldNum" sz="quarter" idx="5"/>
          </p:nvPr>
        </p:nvSpPr>
        <p:spPr/>
        <p:txBody>
          <a:bodyPr/>
          <a:lstStyle/>
          <a:p>
            <a:fld id="{299D7421-AD5D-46DA-91F4-10FFFF42BEC0}" type="slidenum">
              <a:rPr lang="en-US" smtClean="0"/>
              <a:t>7</a:t>
            </a:fld>
            <a:endParaRPr lang="en-US" dirty="0"/>
          </a:p>
        </p:txBody>
      </p:sp>
    </p:spTree>
    <p:extLst>
      <p:ext uri="{BB962C8B-B14F-4D97-AF65-F5344CB8AC3E}">
        <p14:creationId xmlns:p14="http://schemas.microsoft.com/office/powerpoint/2010/main" val="375106610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t>
            </a:r>
            <a:r>
              <a:rPr lang="en-US" dirty="0" err="1"/>
              <a:t>Wikibase</a:t>
            </a:r>
            <a:r>
              <a:rPr lang="en-US" dirty="0"/>
              <a:t> concepts can also be mapped to key linked-data concepts (shown in green).</a:t>
            </a:r>
          </a:p>
          <a:p>
            <a:r>
              <a:rPr lang="en-US" dirty="0"/>
              <a:t>* And to library-authority file concepts (shown in blue).</a:t>
            </a:r>
          </a:p>
          <a:p>
            <a:endParaRPr lang="en-US" dirty="0"/>
          </a:p>
          <a:p>
            <a:r>
              <a:rPr lang="en-US" dirty="0"/>
              <a:t>These alignments have inspired members of the library community to take a hard look at </a:t>
            </a:r>
            <a:r>
              <a:rPr lang="en-US" dirty="0" err="1"/>
              <a:t>Wikidata</a:t>
            </a:r>
            <a:r>
              <a:rPr lang="en-US" dirty="0"/>
              <a:t> or </a:t>
            </a:r>
            <a:r>
              <a:rPr lang="en-US" dirty="0" err="1"/>
              <a:t>Wikibase</a:t>
            </a:r>
            <a:r>
              <a:rPr lang="en-US" dirty="0"/>
              <a:t> as a solution for fast-tracking the creation and maintenance of library authority files in a linked data environment. In the process, library data is “</a:t>
            </a:r>
            <a:r>
              <a:rPr lang="en-US" dirty="0" err="1"/>
              <a:t>entified</a:t>
            </a:r>
            <a:r>
              <a:rPr lang="en-US" dirty="0"/>
              <a:t>.” And authority management evolves into identity management. Facilitating this change is part of the charge for several task groups in the PCC. More on this point at the end of this presentation.</a:t>
            </a:r>
          </a:p>
        </p:txBody>
      </p:sp>
      <p:sp>
        <p:nvSpPr>
          <p:cNvPr id="4" name="Slide Number Placeholder 3"/>
          <p:cNvSpPr>
            <a:spLocks noGrp="1"/>
          </p:cNvSpPr>
          <p:nvPr>
            <p:ph type="sldNum" sz="quarter" idx="5"/>
          </p:nvPr>
        </p:nvSpPr>
        <p:spPr/>
        <p:txBody>
          <a:bodyPr/>
          <a:lstStyle/>
          <a:p>
            <a:fld id="{299D7421-AD5D-46DA-91F4-10FFFF42BEC0}" type="slidenum">
              <a:rPr lang="en-US" smtClean="0"/>
              <a:t>8</a:t>
            </a:fld>
            <a:endParaRPr lang="en-US" dirty="0"/>
          </a:p>
        </p:txBody>
      </p:sp>
    </p:spTree>
    <p:extLst>
      <p:ext uri="{BB962C8B-B14F-4D97-AF65-F5344CB8AC3E}">
        <p14:creationId xmlns:p14="http://schemas.microsoft.com/office/powerpoint/2010/main" val="157420288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During the Passage pilot, OCLC developed two utilities that were compatible with the </a:t>
            </a:r>
            <a:r>
              <a:rPr lang="en-US" dirty="0" err="1"/>
              <a:t>Wikibase</a:t>
            </a:r>
            <a:r>
              <a:rPr lang="en-US" dirty="0"/>
              <a:t> software package.</a:t>
            </a:r>
          </a:p>
          <a:p>
            <a:endParaRPr lang="en-US" dirty="0"/>
          </a:p>
          <a:p>
            <a:r>
              <a:rPr lang="en-US" dirty="0"/>
              <a:t>The Passage Explorer is shown here. It is an end-user discovery interface with a now-familiar tile or Bento-box design. The interface is built in real time from multiple sources to fill in a human-readable display that invites further exploration. In this example, information about the British science fiction writer Douglas Adams is extracted from Wikipedia and </a:t>
            </a:r>
            <a:r>
              <a:rPr lang="en-US" dirty="0" err="1"/>
              <a:t>Dbpedia</a:t>
            </a:r>
            <a:r>
              <a:rPr lang="en-US" dirty="0"/>
              <a:t> to fill in the panels on the left. On the right, a list of books authored by Douglas Adams, including Hitchhiker’s Guide to the Galaxy, is extracted from a SPARQL query issued on the Passage dataset (which includes Item entities exported from </a:t>
            </a:r>
            <a:r>
              <a:rPr lang="en-US" dirty="0" err="1"/>
              <a:t>Wikidata</a:t>
            </a:r>
            <a:r>
              <a:rPr lang="en-US" dirty="0"/>
              <a:t>). The user can click on any of the links to continue exploring.</a:t>
            </a:r>
          </a:p>
        </p:txBody>
      </p:sp>
      <p:sp>
        <p:nvSpPr>
          <p:cNvPr id="4" name="Slide Number Placeholder 3"/>
          <p:cNvSpPr>
            <a:spLocks noGrp="1"/>
          </p:cNvSpPr>
          <p:nvPr>
            <p:ph type="sldNum" sz="quarter" idx="5"/>
          </p:nvPr>
        </p:nvSpPr>
        <p:spPr/>
        <p:txBody>
          <a:bodyPr/>
          <a:lstStyle/>
          <a:p>
            <a:fld id="{299D7421-AD5D-46DA-91F4-10FFFF42BEC0}" type="slidenum">
              <a:rPr lang="en-US" smtClean="0"/>
              <a:t>9</a:t>
            </a:fld>
            <a:endParaRPr lang="en-US" dirty="0"/>
          </a:p>
        </p:txBody>
      </p:sp>
    </p:spTree>
    <p:extLst>
      <p:ext uri="{BB962C8B-B14F-4D97-AF65-F5344CB8AC3E}">
        <p14:creationId xmlns:p14="http://schemas.microsoft.com/office/powerpoint/2010/main" val="192560944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ntent - Bar">
    <p:spTree>
      <p:nvGrpSpPr>
        <p:cNvPr id="1" name=""/>
        <p:cNvGrpSpPr/>
        <p:nvPr/>
      </p:nvGrpSpPr>
      <p:grpSpPr>
        <a:xfrm>
          <a:off x="0" y="0"/>
          <a:ext cx="0" cy="0"/>
          <a:chOff x="0" y="0"/>
          <a:chExt cx="0" cy="0"/>
        </a:xfrm>
      </p:grpSpPr>
      <p:sp>
        <p:nvSpPr>
          <p:cNvPr id="18" name="Rectangle 17"/>
          <p:cNvSpPr/>
          <p:nvPr userDrawn="1"/>
        </p:nvSpPr>
        <p:spPr>
          <a:xfrm>
            <a:off x="0" y="6248400"/>
            <a:ext cx="2209800" cy="609600"/>
          </a:xfrm>
          <a:prstGeom prst="rect">
            <a:avLst/>
          </a:prstGeom>
          <a:solidFill>
            <a:srgbClr val="23619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solidFill>
                <a:srgbClr val="3D527F"/>
              </a:solidFill>
            </a:endParaRPr>
          </a:p>
        </p:txBody>
      </p:sp>
      <p:sp>
        <p:nvSpPr>
          <p:cNvPr id="19" name="Rectangle 18"/>
          <p:cNvSpPr/>
          <p:nvPr userDrawn="1"/>
        </p:nvSpPr>
        <p:spPr>
          <a:xfrm>
            <a:off x="2209800" y="6248400"/>
            <a:ext cx="1060450" cy="609600"/>
          </a:xfrm>
          <a:prstGeom prst="rect">
            <a:avLst/>
          </a:prstGeom>
          <a:solidFill>
            <a:srgbClr val="007DBA"/>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solidFill>
                <a:srgbClr val="3D527F"/>
              </a:solidFill>
            </a:endParaRPr>
          </a:p>
        </p:txBody>
      </p:sp>
      <p:sp>
        <p:nvSpPr>
          <p:cNvPr id="20" name="Rectangle 19"/>
          <p:cNvSpPr/>
          <p:nvPr userDrawn="1"/>
        </p:nvSpPr>
        <p:spPr>
          <a:xfrm>
            <a:off x="3270250" y="6248400"/>
            <a:ext cx="5873750" cy="609600"/>
          </a:xfrm>
          <a:prstGeom prst="rect">
            <a:avLst/>
          </a:prstGeom>
          <a:solidFill>
            <a:srgbClr val="00AFD7"/>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solidFill>
                <a:srgbClr val="3D527F"/>
              </a:solidFill>
            </a:endParaRPr>
          </a:p>
        </p:txBody>
      </p:sp>
      <p:pic>
        <p:nvPicPr>
          <p:cNvPr id="6" name="Picture 5"/>
          <p:cNvPicPr>
            <a:picLocks noChangeAspect="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8207867" y="6457306"/>
            <a:ext cx="743238" cy="2410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30345983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losing Slide - 2">
    <p:spTree>
      <p:nvGrpSpPr>
        <p:cNvPr id="1" name=""/>
        <p:cNvGrpSpPr/>
        <p:nvPr/>
      </p:nvGrpSpPr>
      <p:grpSpPr>
        <a:xfrm>
          <a:off x="0" y="0"/>
          <a:ext cx="0" cy="0"/>
          <a:chOff x="0" y="0"/>
          <a:chExt cx="0" cy="0"/>
        </a:xfrm>
      </p:grpSpPr>
      <p:sp>
        <p:nvSpPr>
          <p:cNvPr id="7" name="Rectangle 6"/>
          <p:cNvSpPr/>
          <p:nvPr userDrawn="1"/>
        </p:nvSpPr>
        <p:spPr>
          <a:xfrm rot="16200000">
            <a:off x="479425" y="4983163"/>
            <a:ext cx="603250" cy="292100"/>
          </a:xfrm>
          <a:prstGeom prst="rect">
            <a:avLst/>
          </a:prstGeom>
          <a:solidFill>
            <a:srgbClr val="007DBA"/>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solidFill>
                <a:srgbClr val="3D527F"/>
              </a:solidFill>
            </a:endParaRPr>
          </a:p>
        </p:txBody>
      </p:sp>
      <p:pic>
        <p:nvPicPr>
          <p:cNvPr id="9" name="Picture 9" descr="OCLC_H_PMS.eps"/>
          <p:cNvPicPr>
            <a:picLocks noChangeAspect="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7293521" y="5960853"/>
            <a:ext cx="1498090" cy="48809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0" name="TextBox 8"/>
          <p:cNvSpPr txBox="1">
            <a:spLocks noChangeArrowheads="1"/>
          </p:cNvSpPr>
          <p:nvPr userDrawn="1"/>
        </p:nvSpPr>
        <p:spPr bwMode="auto">
          <a:xfrm>
            <a:off x="5924929" y="4935538"/>
            <a:ext cx="422275" cy="1857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chemeClr val="tx1"/>
                </a:solidFill>
                <a:latin typeface="Arial" charset="0"/>
                <a:ea typeface="ＭＳ Ｐゴシック" charset="0"/>
                <a:cs typeface="ＭＳ Ｐゴシック" charset="0"/>
              </a:defRPr>
            </a:lvl1pPr>
            <a:lvl2pPr marL="742950" indent="-285750">
              <a:defRPr>
                <a:solidFill>
                  <a:schemeClr val="tx1"/>
                </a:solidFill>
                <a:latin typeface="Arial" charset="0"/>
                <a:ea typeface="ＭＳ Ｐゴシック" charset="0"/>
              </a:defRPr>
            </a:lvl2pPr>
            <a:lvl3pPr marL="1143000" indent="-228600">
              <a:defRPr>
                <a:solidFill>
                  <a:schemeClr val="tx1"/>
                </a:solidFill>
                <a:latin typeface="Arial" charset="0"/>
                <a:ea typeface="ＭＳ Ｐゴシック" charset="0"/>
              </a:defRPr>
            </a:lvl3pPr>
            <a:lvl4pPr marL="1600200" indent="-228600">
              <a:defRPr>
                <a:solidFill>
                  <a:schemeClr val="tx1"/>
                </a:solidFill>
                <a:latin typeface="Arial" charset="0"/>
                <a:ea typeface="ＭＳ Ｐゴシック" charset="0"/>
              </a:defRPr>
            </a:lvl4pPr>
            <a:lvl5pPr marL="2057400" indent="-228600">
              <a:defRPr>
                <a:solidFill>
                  <a:schemeClr val="tx1"/>
                </a:solidFill>
                <a:latin typeface="Arial" charset="0"/>
                <a:ea typeface="ＭＳ Ｐゴシック" charset="0"/>
              </a:defRPr>
            </a:lvl5pPr>
            <a:lvl6pPr marL="2514600" indent="-228600" fontAlgn="base">
              <a:spcBef>
                <a:spcPct val="0"/>
              </a:spcBef>
              <a:spcAft>
                <a:spcPct val="0"/>
              </a:spcAft>
              <a:defRPr>
                <a:solidFill>
                  <a:schemeClr val="tx1"/>
                </a:solidFill>
                <a:latin typeface="Arial" charset="0"/>
                <a:ea typeface="ＭＳ Ｐゴシック" charset="0"/>
              </a:defRPr>
            </a:lvl6pPr>
            <a:lvl7pPr marL="2971800" indent="-228600" fontAlgn="base">
              <a:spcBef>
                <a:spcPct val="0"/>
              </a:spcBef>
              <a:spcAft>
                <a:spcPct val="0"/>
              </a:spcAft>
              <a:defRPr>
                <a:solidFill>
                  <a:schemeClr val="tx1"/>
                </a:solidFill>
                <a:latin typeface="Arial" charset="0"/>
                <a:ea typeface="ＭＳ Ｐゴシック" charset="0"/>
              </a:defRPr>
            </a:lvl7pPr>
            <a:lvl8pPr marL="3429000" indent="-228600" fontAlgn="base">
              <a:spcBef>
                <a:spcPct val="0"/>
              </a:spcBef>
              <a:spcAft>
                <a:spcPct val="0"/>
              </a:spcAft>
              <a:defRPr>
                <a:solidFill>
                  <a:schemeClr val="tx1"/>
                </a:solidFill>
                <a:latin typeface="Arial" charset="0"/>
                <a:ea typeface="ＭＳ Ｐゴシック" charset="0"/>
              </a:defRPr>
            </a:lvl8pPr>
            <a:lvl9pPr marL="3886200" indent="-228600" fontAlgn="base">
              <a:spcBef>
                <a:spcPct val="0"/>
              </a:spcBef>
              <a:spcAft>
                <a:spcPct val="0"/>
              </a:spcAft>
              <a:defRPr>
                <a:solidFill>
                  <a:schemeClr val="tx1"/>
                </a:solidFill>
                <a:latin typeface="Arial" charset="0"/>
                <a:ea typeface="ＭＳ Ｐゴシック" charset="0"/>
              </a:defRPr>
            </a:lvl9pPr>
          </a:lstStyle>
          <a:p>
            <a:r>
              <a:rPr lang="en-US" sz="600" dirty="0">
                <a:solidFill>
                  <a:schemeClr val="bg1"/>
                </a:solidFill>
              </a:rPr>
              <a:t>SM</a:t>
            </a:r>
          </a:p>
        </p:txBody>
      </p:sp>
      <p:sp>
        <p:nvSpPr>
          <p:cNvPr id="11" name="Rectangle 10"/>
          <p:cNvSpPr/>
          <p:nvPr userDrawn="1"/>
        </p:nvSpPr>
        <p:spPr>
          <a:xfrm>
            <a:off x="0" y="4827588"/>
            <a:ext cx="635000" cy="603250"/>
          </a:xfrm>
          <a:prstGeom prst="rect">
            <a:avLst/>
          </a:prstGeom>
          <a:solidFill>
            <a:srgbClr val="23619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solidFill>
                <a:srgbClr val="3D527F"/>
              </a:solidFill>
            </a:endParaRPr>
          </a:p>
        </p:txBody>
      </p:sp>
      <p:sp>
        <p:nvSpPr>
          <p:cNvPr id="12" name="Text Placeholder 18"/>
          <p:cNvSpPr>
            <a:spLocks noGrp="1"/>
          </p:cNvSpPr>
          <p:nvPr>
            <p:ph type="body" sz="quarter" idx="10" hasCustomPrompt="1"/>
          </p:nvPr>
        </p:nvSpPr>
        <p:spPr>
          <a:xfrm>
            <a:off x="731838" y="1108606"/>
            <a:ext cx="4177899" cy="1492716"/>
          </a:xfrm>
          <a:prstGeom prst="rect">
            <a:avLst/>
          </a:prstGeom>
          <a:ln w="101600" cmpd="sng">
            <a:solidFill>
              <a:srgbClr val="236192"/>
            </a:solidFill>
            <a:miter lim="800000"/>
          </a:ln>
        </p:spPr>
        <p:txBody>
          <a:bodyPr vert="horz" wrap="none" lIns="548640" tIns="274320" rIns="457200" bIns="365760">
            <a:spAutoFit/>
          </a:bodyPr>
          <a:lstStyle>
            <a:lvl1pPr marL="0" indent="0" algn="l">
              <a:spcBef>
                <a:spcPts val="0"/>
              </a:spcBef>
              <a:buNone/>
              <a:defRPr sz="5500" b="1" baseline="0">
                <a:ln w="0" cmpd="sng">
                  <a:noFill/>
                </a:ln>
                <a:solidFill>
                  <a:srgbClr val="236192"/>
                </a:solidFill>
              </a:defRPr>
            </a:lvl1pPr>
          </a:lstStyle>
          <a:p>
            <a:pPr lvl="0"/>
            <a:r>
              <a:rPr lang="en-US" dirty="0"/>
              <a:t>Text Here</a:t>
            </a:r>
          </a:p>
        </p:txBody>
      </p:sp>
      <p:sp>
        <p:nvSpPr>
          <p:cNvPr id="13" name="Text Placeholder 20"/>
          <p:cNvSpPr>
            <a:spLocks noGrp="1"/>
          </p:cNvSpPr>
          <p:nvPr>
            <p:ph type="body" sz="quarter" idx="11" hasCustomPrompt="1"/>
          </p:nvPr>
        </p:nvSpPr>
        <p:spPr>
          <a:xfrm>
            <a:off x="608544" y="2860151"/>
            <a:ext cx="3887788" cy="405719"/>
          </a:xfrm>
          <a:prstGeom prst="rect">
            <a:avLst/>
          </a:prstGeom>
        </p:spPr>
        <p:txBody>
          <a:bodyPr vert="horz">
            <a:normAutofit/>
          </a:bodyPr>
          <a:lstStyle>
            <a:lvl1pPr marL="0" indent="0">
              <a:buNone/>
              <a:defRPr sz="1800" b="1" baseline="0">
                <a:solidFill>
                  <a:srgbClr val="000000"/>
                </a:solidFill>
              </a:defRPr>
            </a:lvl1pPr>
          </a:lstStyle>
          <a:p>
            <a:pPr lvl="0"/>
            <a:r>
              <a:rPr lang="en-US" dirty="0"/>
              <a:t>Speaker Name</a:t>
            </a:r>
          </a:p>
        </p:txBody>
      </p:sp>
      <p:sp>
        <p:nvSpPr>
          <p:cNvPr id="14" name="Text Placeholder 20"/>
          <p:cNvSpPr>
            <a:spLocks noGrp="1"/>
          </p:cNvSpPr>
          <p:nvPr>
            <p:ph type="body" sz="quarter" idx="12" hasCustomPrompt="1"/>
          </p:nvPr>
        </p:nvSpPr>
        <p:spPr>
          <a:xfrm>
            <a:off x="608357" y="3229582"/>
            <a:ext cx="3887788" cy="359027"/>
          </a:xfrm>
          <a:prstGeom prst="rect">
            <a:avLst/>
          </a:prstGeom>
        </p:spPr>
        <p:txBody>
          <a:bodyPr vert="horz">
            <a:normAutofit/>
          </a:bodyPr>
          <a:lstStyle>
            <a:lvl1pPr marL="0" indent="0">
              <a:buNone/>
              <a:defRPr sz="1400" b="0" baseline="0">
                <a:solidFill>
                  <a:srgbClr val="000000"/>
                </a:solidFill>
              </a:defRPr>
            </a:lvl1pPr>
          </a:lstStyle>
          <a:p>
            <a:pPr lvl="0"/>
            <a:r>
              <a:rPr lang="en-US" dirty="0"/>
              <a:t>Speaker Title</a:t>
            </a:r>
          </a:p>
        </p:txBody>
      </p:sp>
      <p:sp>
        <p:nvSpPr>
          <p:cNvPr id="15" name="Text Placeholder 20"/>
          <p:cNvSpPr>
            <a:spLocks noGrp="1"/>
          </p:cNvSpPr>
          <p:nvPr>
            <p:ph type="body" sz="quarter" idx="13" hasCustomPrompt="1"/>
          </p:nvPr>
        </p:nvSpPr>
        <p:spPr>
          <a:xfrm>
            <a:off x="608357" y="3588611"/>
            <a:ext cx="3887788" cy="305495"/>
          </a:xfrm>
          <a:prstGeom prst="rect">
            <a:avLst/>
          </a:prstGeom>
        </p:spPr>
        <p:txBody>
          <a:bodyPr vert="horz">
            <a:normAutofit/>
          </a:bodyPr>
          <a:lstStyle>
            <a:lvl1pPr marL="0" indent="0">
              <a:buNone/>
              <a:defRPr sz="1400" b="1" baseline="0">
                <a:solidFill>
                  <a:schemeClr val="accent2"/>
                </a:solidFill>
              </a:defRPr>
            </a:lvl1pPr>
          </a:lstStyle>
          <a:p>
            <a:pPr lvl="0"/>
            <a:r>
              <a:rPr lang="en-US" dirty="0"/>
              <a:t>Speaker Contact</a:t>
            </a:r>
          </a:p>
        </p:txBody>
      </p:sp>
      <p:sp>
        <p:nvSpPr>
          <p:cNvPr id="18" name="Text Placeholder 16"/>
          <p:cNvSpPr>
            <a:spLocks noGrp="1"/>
          </p:cNvSpPr>
          <p:nvPr>
            <p:ph type="body" sz="quarter" idx="14" hasCustomPrompt="1"/>
          </p:nvPr>
        </p:nvSpPr>
        <p:spPr>
          <a:xfrm>
            <a:off x="0" y="587632"/>
            <a:ext cx="3679825" cy="566309"/>
          </a:xfrm>
          <a:prstGeom prst="rect">
            <a:avLst/>
          </a:prstGeom>
          <a:solidFill>
            <a:srgbClr val="236192"/>
          </a:solidFill>
        </p:spPr>
        <p:txBody>
          <a:bodyPr vert="horz" wrap="square" lIns="640080" tIns="91440" bIns="164592">
            <a:spAutoFit/>
          </a:bodyPr>
          <a:lstStyle>
            <a:lvl1pPr marL="0" indent="0">
              <a:buNone/>
              <a:defRPr sz="2000" baseline="0">
                <a:solidFill>
                  <a:schemeClr val="bg1"/>
                </a:solidFill>
              </a:defRPr>
            </a:lvl1pPr>
          </a:lstStyle>
          <a:p>
            <a:pPr lvl="0"/>
            <a:r>
              <a:rPr lang="en-US" dirty="0"/>
              <a:t>Event Title</a:t>
            </a:r>
          </a:p>
        </p:txBody>
      </p:sp>
      <p:sp>
        <p:nvSpPr>
          <p:cNvPr id="19" name="Rectangle 18"/>
          <p:cNvSpPr/>
          <p:nvPr userDrawn="1"/>
        </p:nvSpPr>
        <p:spPr>
          <a:xfrm>
            <a:off x="927100" y="4827588"/>
            <a:ext cx="8216900" cy="603250"/>
          </a:xfrm>
          <a:prstGeom prst="rect">
            <a:avLst/>
          </a:prstGeom>
          <a:solidFill>
            <a:schemeClr val="accent1"/>
          </a:solidFill>
          <a:effectLst/>
        </p:spPr>
        <p:style>
          <a:lnRef idx="1">
            <a:schemeClr val="accent1"/>
          </a:lnRef>
          <a:fillRef idx="3">
            <a:schemeClr val="accent1"/>
          </a:fillRef>
          <a:effectRef idx="2">
            <a:schemeClr val="accent1"/>
          </a:effectRef>
          <a:fontRef idx="minor">
            <a:schemeClr val="lt1"/>
          </a:fontRef>
        </p:style>
        <p:txBody>
          <a:bodyPr rtlCol="0" anchor="ctr"/>
          <a:lstStyle/>
          <a:p>
            <a:pPr algn="l"/>
            <a:r>
              <a:rPr lang="en-US" sz="2000" b="1" dirty="0">
                <a:solidFill>
                  <a:schemeClr val="bg1"/>
                </a:solidFill>
                <a:latin typeface="+mj-lt"/>
              </a:rPr>
              <a:t>Together we make breakthroughs</a:t>
            </a:r>
            <a:r>
              <a:rPr lang="en-US" sz="2000" b="1" baseline="0" dirty="0">
                <a:solidFill>
                  <a:schemeClr val="bg1"/>
                </a:solidFill>
                <a:latin typeface="+mj-lt"/>
              </a:rPr>
              <a:t> possible.</a:t>
            </a:r>
            <a:endParaRPr lang="en-US" sz="2000" b="1" dirty="0">
              <a:solidFill>
                <a:schemeClr val="bg1"/>
              </a:solidFill>
              <a:latin typeface="+mj-lt"/>
            </a:endParaRPr>
          </a:p>
        </p:txBody>
      </p:sp>
    </p:spTree>
    <p:extLst>
      <p:ext uri="{BB962C8B-B14F-4D97-AF65-F5344CB8AC3E}">
        <p14:creationId xmlns:p14="http://schemas.microsoft.com/office/powerpoint/2010/main" val="16219496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1_Content- Header">
    <p:spTree>
      <p:nvGrpSpPr>
        <p:cNvPr id="1" name=""/>
        <p:cNvGrpSpPr/>
        <p:nvPr/>
      </p:nvGrpSpPr>
      <p:grpSpPr>
        <a:xfrm>
          <a:off x="0" y="0"/>
          <a:ext cx="0" cy="0"/>
          <a:chOff x="0" y="0"/>
          <a:chExt cx="0" cy="0"/>
        </a:xfrm>
      </p:grpSpPr>
      <p:sp>
        <p:nvSpPr>
          <p:cNvPr id="18" name="Rectangle 17"/>
          <p:cNvSpPr/>
          <p:nvPr userDrawn="1"/>
        </p:nvSpPr>
        <p:spPr>
          <a:xfrm>
            <a:off x="0" y="6248400"/>
            <a:ext cx="2209800" cy="609600"/>
          </a:xfrm>
          <a:prstGeom prst="rect">
            <a:avLst/>
          </a:prstGeom>
          <a:solidFill>
            <a:srgbClr val="23619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a:solidFill>
                <a:srgbClr val="3D527F"/>
              </a:solidFill>
            </a:endParaRPr>
          </a:p>
        </p:txBody>
      </p:sp>
      <p:sp>
        <p:nvSpPr>
          <p:cNvPr id="19" name="Rectangle 18"/>
          <p:cNvSpPr/>
          <p:nvPr userDrawn="1"/>
        </p:nvSpPr>
        <p:spPr>
          <a:xfrm>
            <a:off x="2209800" y="6248400"/>
            <a:ext cx="1060450" cy="609600"/>
          </a:xfrm>
          <a:prstGeom prst="rect">
            <a:avLst/>
          </a:prstGeom>
          <a:solidFill>
            <a:srgbClr val="007DBA"/>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a:solidFill>
                <a:srgbClr val="3D527F"/>
              </a:solidFill>
            </a:endParaRPr>
          </a:p>
        </p:txBody>
      </p:sp>
      <p:sp>
        <p:nvSpPr>
          <p:cNvPr id="20" name="Rectangle 19"/>
          <p:cNvSpPr/>
          <p:nvPr userDrawn="1"/>
        </p:nvSpPr>
        <p:spPr>
          <a:xfrm>
            <a:off x="3270250" y="6248400"/>
            <a:ext cx="5873750" cy="609600"/>
          </a:xfrm>
          <a:prstGeom prst="rect">
            <a:avLst/>
          </a:prstGeom>
          <a:solidFill>
            <a:srgbClr val="00AFD7"/>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a:solidFill>
                <a:srgbClr val="3D527F"/>
              </a:solidFill>
            </a:endParaRPr>
          </a:p>
        </p:txBody>
      </p:sp>
      <p:sp>
        <p:nvSpPr>
          <p:cNvPr id="6" name="Text Placeholder 5"/>
          <p:cNvSpPr>
            <a:spLocks noGrp="1"/>
          </p:cNvSpPr>
          <p:nvPr>
            <p:ph type="body" sz="quarter" idx="13" hasCustomPrompt="1"/>
          </p:nvPr>
        </p:nvSpPr>
        <p:spPr>
          <a:xfrm>
            <a:off x="340787" y="457739"/>
            <a:ext cx="8439148" cy="915256"/>
          </a:xfrm>
          <a:prstGeom prst="rect">
            <a:avLst/>
          </a:prstGeom>
        </p:spPr>
        <p:txBody>
          <a:bodyPr vert="horz"/>
          <a:lstStyle>
            <a:lvl1pPr marL="0" indent="0">
              <a:buNone/>
              <a:defRPr sz="3600" b="1" baseline="0">
                <a:solidFill>
                  <a:schemeClr val="tx2"/>
                </a:solidFill>
              </a:defRPr>
            </a:lvl1pPr>
          </a:lstStyle>
          <a:p>
            <a:pPr lvl="0"/>
            <a:r>
              <a:rPr lang="en-US"/>
              <a:t>Title of slide</a:t>
            </a:r>
          </a:p>
        </p:txBody>
      </p:sp>
      <p:pic>
        <p:nvPicPr>
          <p:cNvPr id="8" name="Picture 5"/>
          <p:cNvPicPr>
            <a:picLocks noChangeAspect="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8310055" y="6422994"/>
            <a:ext cx="687170" cy="2916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29406580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11" name="Rectangle 10"/>
          <p:cNvSpPr/>
          <p:nvPr/>
        </p:nvSpPr>
        <p:spPr>
          <a:xfrm>
            <a:off x="0" y="2"/>
            <a:ext cx="3270249" cy="1385363"/>
          </a:xfrm>
          <a:prstGeom prst="rect">
            <a:avLst/>
          </a:prstGeom>
          <a:solidFill>
            <a:srgbClr val="00AFD7"/>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solidFill>
                <a:srgbClr val="3D527F"/>
              </a:solidFill>
            </a:endParaRPr>
          </a:p>
        </p:txBody>
      </p:sp>
      <p:pic>
        <p:nvPicPr>
          <p:cNvPr id="6" name="Picture 5"/>
          <p:cNvPicPr>
            <a:picLocks noChangeAspect="1"/>
          </p:cNvPicPr>
          <p:nvPr userDrawn="1"/>
        </p:nvPicPr>
        <p:blipFill rotWithShape="1">
          <a:blip r:embed="rId2" cstate="screen">
            <a:extLst>
              <a:ext uri="{28A0092B-C50C-407E-A947-70E740481C1C}">
                <a14:useLocalDpi xmlns:a14="http://schemas.microsoft.com/office/drawing/2010/main"/>
              </a:ext>
            </a:extLst>
          </a:blip>
          <a:srcRect l="19610" b="29158"/>
          <a:stretch/>
        </p:blipFill>
        <p:spPr>
          <a:xfrm>
            <a:off x="3184539" y="2"/>
            <a:ext cx="5980110" cy="1385363"/>
          </a:xfrm>
          <a:prstGeom prst="rect">
            <a:avLst/>
          </a:prstGeom>
        </p:spPr>
      </p:pic>
      <p:sp>
        <p:nvSpPr>
          <p:cNvPr id="22" name="Rectangle 21"/>
          <p:cNvSpPr/>
          <p:nvPr userDrawn="1"/>
        </p:nvSpPr>
        <p:spPr>
          <a:xfrm>
            <a:off x="0" y="6248400"/>
            <a:ext cx="2209800" cy="609600"/>
          </a:xfrm>
          <a:prstGeom prst="rect">
            <a:avLst/>
          </a:prstGeom>
          <a:solidFill>
            <a:srgbClr val="23619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solidFill>
                <a:srgbClr val="3D527F"/>
              </a:solidFill>
            </a:endParaRPr>
          </a:p>
        </p:txBody>
      </p:sp>
      <p:sp>
        <p:nvSpPr>
          <p:cNvPr id="23" name="Rectangle 22"/>
          <p:cNvSpPr/>
          <p:nvPr userDrawn="1"/>
        </p:nvSpPr>
        <p:spPr>
          <a:xfrm>
            <a:off x="2209800" y="6248400"/>
            <a:ext cx="1060450" cy="609600"/>
          </a:xfrm>
          <a:prstGeom prst="rect">
            <a:avLst/>
          </a:prstGeom>
          <a:solidFill>
            <a:srgbClr val="007DBA"/>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solidFill>
                <a:srgbClr val="3D527F"/>
              </a:solidFill>
            </a:endParaRPr>
          </a:p>
        </p:txBody>
      </p:sp>
      <p:sp>
        <p:nvSpPr>
          <p:cNvPr id="24" name="Rectangle 23"/>
          <p:cNvSpPr/>
          <p:nvPr userDrawn="1"/>
        </p:nvSpPr>
        <p:spPr>
          <a:xfrm>
            <a:off x="3270250" y="6248400"/>
            <a:ext cx="5873750" cy="609600"/>
          </a:xfrm>
          <a:prstGeom prst="rect">
            <a:avLst/>
          </a:prstGeom>
          <a:solidFill>
            <a:srgbClr val="00AFD7"/>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solidFill>
                <a:srgbClr val="3D527F"/>
              </a:solidFill>
            </a:endParaRPr>
          </a:p>
        </p:txBody>
      </p:sp>
      <p:sp>
        <p:nvSpPr>
          <p:cNvPr id="36" name="Text Placeholder 35"/>
          <p:cNvSpPr>
            <a:spLocks noGrp="1"/>
          </p:cNvSpPr>
          <p:nvPr>
            <p:ph type="body" sz="quarter" idx="12" hasCustomPrompt="1"/>
          </p:nvPr>
        </p:nvSpPr>
        <p:spPr>
          <a:xfrm>
            <a:off x="1" y="1962170"/>
            <a:ext cx="3582591" cy="569387"/>
          </a:xfrm>
          <a:prstGeom prst="rect">
            <a:avLst/>
          </a:prstGeom>
          <a:solidFill>
            <a:schemeClr val="accent2"/>
          </a:solidFill>
          <a:ln>
            <a:noFill/>
          </a:ln>
        </p:spPr>
        <p:txBody>
          <a:bodyPr vert="horz" wrap="none" lIns="457200" tIns="137160" rIns="274320" bIns="182880">
            <a:spAutoFit/>
          </a:bodyPr>
          <a:lstStyle>
            <a:lvl1pPr marL="0" marR="0" indent="0" algn="l" defTabSz="457200" rtl="0" eaLnBrk="1" fontAlgn="auto" latinLnBrk="0" hangingPunct="1">
              <a:lnSpc>
                <a:spcPct val="100000"/>
              </a:lnSpc>
              <a:spcBef>
                <a:spcPts val="0"/>
              </a:spcBef>
              <a:spcAft>
                <a:spcPts val="0"/>
              </a:spcAft>
              <a:buClrTx/>
              <a:buSzTx/>
              <a:buFontTx/>
              <a:buNone/>
              <a:tabLst/>
              <a:defRPr sz="1600" baseline="0">
                <a:ln>
                  <a:noFill/>
                </a:ln>
                <a:solidFill>
                  <a:schemeClr val="bg1"/>
                </a:solidFill>
                <a:effectLst/>
              </a:defRPr>
            </a:lvl1p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600" dirty="0">
                <a:solidFill>
                  <a:schemeClr val="bg1"/>
                </a:solidFill>
                <a:cs typeface="Arial" charset="0"/>
              </a:rPr>
              <a:t>Event Location • June 25, 2015 </a:t>
            </a:r>
          </a:p>
        </p:txBody>
      </p:sp>
      <p:sp>
        <p:nvSpPr>
          <p:cNvPr id="16" name="Text Placeholder 18"/>
          <p:cNvSpPr>
            <a:spLocks noGrp="1"/>
          </p:cNvSpPr>
          <p:nvPr>
            <p:ph type="body" sz="quarter" idx="16" hasCustomPrompt="1"/>
          </p:nvPr>
        </p:nvSpPr>
        <p:spPr>
          <a:xfrm>
            <a:off x="779470" y="2483369"/>
            <a:ext cx="7754770" cy="1323439"/>
          </a:xfrm>
          <a:prstGeom prst="rect">
            <a:avLst/>
          </a:prstGeom>
          <a:ln w="101600" cmpd="sng">
            <a:solidFill>
              <a:schemeClr val="accent2"/>
            </a:solidFill>
            <a:miter lim="800000"/>
          </a:ln>
        </p:spPr>
        <p:txBody>
          <a:bodyPr vert="horz" wrap="square" lIns="548640" tIns="274320" rIns="457200" bIns="365760">
            <a:normAutofit/>
          </a:bodyPr>
          <a:lstStyle>
            <a:lvl1pPr marL="0" indent="0" algn="l">
              <a:spcBef>
                <a:spcPts val="0"/>
              </a:spcBef>
              <a:buNone/>
              <a:defRPr sz="4400" b="1" baseline="0">
                <a:ln w="0" cmpd="sng">
                  <a:noFill/>
                </a:ln>
                <a:solidFill>
                  <a:schemeClr val="accent2"/>
                </a:solidFill>
              </a:defRPr>
            </a:lvl1pPr>
          </a:lstStyle>
          <a:p>
            <a:pPr lvl="0"/>
            <a:r>
              <a:rPr lang="en-US" dirty="0"/>
              <a:t>Place title here</a:t>
            </a:r>
          </a:p>
        </p:txBody>
      </p:sp>
      <p:pic>
        <p:nvPicPr>
          <p:cNvPr id="18" name="Picture 5"/>
          <p:cNvPicPr>
            <a:picLocks noChangeAspect="1"/>
          </p:cNvPicPr>
          <p:nvPr userDrawn="1"/>
        </p:nvPicPr>
        <p:blipFill>
          <a:blip r:embed="rId3" cstate="screen">
            <a:extLst>
              <a:ext uri="{28A0092B-C50C-407E-A947-70E740481C1C}">
                <a14:useLocalDpi xmlns:a14="http://schemas.microsoft.com/office/drawing/2010/main"/>
              </a:ext>
            </a:extLst>
          </a:blip>
          <a:srcRect/>
          <a:stretch>
            <a:fillRect/>
          </a:stretch>
        </p:blipFill>
        <p:spPr bwMode="auto">
          <a:xfrm>
            <a:off x="8207867" y="6457306"/>
            <a:ext cx="743238" cy="2410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 name="Text Placeholder 2"/>
          <p:cNvSpPr>
            <a:spLocks noGrp="1"/>
          </p:cNvSpPr>
          <p:nvPr>
            <p:ph type="body" sz="quarter" idx="17" hasCustomPrompt="1"/>
          </p:nvPr>
        </p:nvSpPr>
        <p:spPr>
          <a:xfrm>
            <a:off x="728694" y="4014387"/>
            <a:ext cx="1860270" cy="400110"/>
          </a:xfrm>
          <a:prstGeom prst="rect">
            <a:avLst/>
          </a:prstGeom>
        </p:spPr>
        <p:txBody>
          <a:bodyPr vert="horz" wrap="none" lIns="0">
            <a:spAutoFit/>
          </a:bodyPr>
          <a:lstStyle>
            <a:lvl1pPr marL="0" indent="0">
              <a:buNone/>
              <a:defRPr sz="2000" b="1"/>
            </a:lvl1pPr>
            <a:lvl2pPr marL="457200" indent="0">
              <a:buNone/>
              <a:defRPr/>
            </a:lvl2pPr>
            <a:lvl5pPr marL="1828800" indent="0">
              <a:buNone/>
              <a:defRPr/>
            </a:lvl5pPr>
          </a:lstStyle>
          <a:p>
            <a:pPr lvl="0"/>
            <a:r>
              <a:rPr lang="en-US" dirty="0"/>
              <a:t>Speaker Name</a:t>
            </a:r>
          </a:p>
        </p:txBody>
      </p:sp>
      <p:sp>
        <p:nvSpPr>
          <p:cNvPr id="17" name="Text Placeholder 2"/>
          <p:cNvSpPr>
            <a:spLocks noGrp="1"/>
          </p:cNvSpPr>
          <p:nvPr>
            <p:ph type="body" sz="quarter" idx="18" hasCustomPrompt="1"/>
          </p:nvPr>
        </p:nvSpPr>
        <p:spPr>
          <a:xfrm>
            <a:off x="728694" y="4415447"/>
            <a:ext cx="1364723" cy="307777"/>
          </a:xfrm>
          <a:prstGeom prst="rect">
            <a:avLst/>
          </a:prstGeom>
        </p:spPr>
        <p:txBody>
          <a:bodyPr vert="horz" wrap="none" lIns="0" tIns="0">
            <a:spAutoFit/>
          </a:bodyPr>
          <a:lstStyle>
            <a:lvl1pPr marL="0" indent="0">
              <a:buNone/>
              <a:defRPr sz="1700" b="0"/>
            </a:lvl1pPr>
            <a:lvl2pPr marL="457200" indent="0">
              <a:buNone/>
              <a:defRPr/>
            </a:lvl2pPr>
            <a:lvl5pPr marL="1828800" indent="0">
              <a:buNone/>
              <a:defRPr/>
            </a:lvl5pPr>
          </a:lstStyle>
          <a:p>
            <a:pPr lvl="0"/>
            <a:r>
              <a:rPr lang="en-US" dirty="0"/>
              <a:t>Speaker Title</a:t>
            </a:r>
          </a:p>
        </p:txBody>
      </p:sp>
      <p:sp>
        <p:nvSpPr>
          <p:cNvPr id="20" name="Rectangle 19"/>
          <p:cNvSpPr/>
          <p:nvPr userDrawn="1"/>
        </p:nvSpPr>
        <p:spPr>
          <a:xfrm>
            <a:off x="3045849" y="2"/>
            <a:ext cx="536743" cy="1385363"/>
          </a:xfrm>
          <a:prstGeom prst="rect">
            <a:avLst/>
          </a:prstGeom>
          <a:solidFill>
            <a:srgbClr val="00AFD7">
              <a:alpha val="58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solidFill>
                <a:srgbClr val="3D527F"/>
              </a:solidFill>
            </a:endParaRPr>
          </a:p>
        </p:txBody>
      </p:sp>
    </p:spTree>
    <p:extLst>
      <p:ext uri="{BB962C8B-B14F-4D97-AF65-F5344CB8AC3E}">
        <p14:creationId xmlns:p14="http://schemas.microsoft.com/office/powerpoint/2010/main" val="30165248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peaker Intro">
    <p:spTree>
      <p:nvGrpSpPr>
        <p:cNvPr id="1" name=""/>
        <p:cNvGrpSpPr/>
        <p:nvPr/>
      </p:nvGrpSpPr>
      <p:grpSpPr>
        <a:xfrm>
          <a:off x="0" y="0"/>
          <a:ext cx="0" cy="0"/>
          <a:chOff x="0" y="0"/>
          <a:chExt cx="0" cy="0"/>
        </a:xfrm>
      </p:grpSpPr>
      <p:sp>
        <p:nvSpPr>
          <p:cNvPr id="9" name="Picture Placeholder 8"/>
          <p:cNvSpPr>
            <a:spLocks noGrp="1"/>
          </p:cNvSpPr>
          <p:nvPr>
            <p:ph type="pic" sz="quarter" idx="10"/>
          </p:nvPr>
        </p:nvSpPr>
        <p:spPr>
          <a:xfrm>
            <a:off x="882650" y="1990726"/>
            <a:ext cx="2016125" cy="2571750"/>
          </a:xfrm>
          <a:prstGeom prst="rect">
            <a:avLst/>
          </a:prstGeom>
        </p:spPr>
        <p:txBody>
          <a:bodyPr vert="horz" anchor="t" anchorCtr="0"/>
          <a:lstStyle>
            <a:lvl1pPr marL="0" indent="0" algn="ctr">
              <a:spcBef>
                <a:spcPts val="0"/>
              </a:spcBef>
              <a:buNone/>
              <a:defRPr sz="1400" baseline="0">
                <a:solidFill>
                  <a:schemeClr val="tx1"/>
                </a:solidFill>
                <a:latin typeface="+mn-lt"/>
              </a:defRPr>
            </a:lvl1pPr>
          </a:lstStyle>
          <a:p>
            <a:endParaRPr lang="en-US" dirty="0"/>
          </a:p>
          <a:p>
            <a:endParaRPr lang="en-US" dirty="0"/>
          </a:p>
          <a:p>
            <a:endParaRPr lang="en-US" dirty="0"/>
          </a:p>
          <a:p>
            <a:r>
              <a:rPr lang="en-US" dirty="0"/>
              <a:t>Place Speaker </a:t>
            </a:r>
            <a:br>
              <a:rPr lang="en-US" dirty="0"/>
            </a:br>
            <a:r>
              <a:rPr lang="en-US" dirty="0"/>
              <a:t>Photo Here</a:t>
            </a:r>
          </a:p>
        </p:txBody>
      </p:sp>
      <p:sp>
        <p:nvSpPr>
          <p:cNvPr id="5" name="Rectangle 4"/>
          <p:cNvSpPr/>
          <p:nvPr userDrawn="1"/>
        </p:nvSpPr>
        <p:spPr>
          <a:xfrm rot="5400000">
            <a:off x="-846139" y="2833690"/>
            <a:ext cx="2574927" cy="882650"/>
          </a:xfrm>
          <a:prstGeom prst="rect">
            <a:avLst/>
          </a:prstGeom>
          <a:solidFill>
            <a:srgbClr val="23619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solidFill>
                <a:srgbClr val="3D527F"/>
              </a:solidFill>
            </a:endParaRPr>
          </a:p>
        </p:txBody>
      </p:sp>
      <p:sp>
        <p:nvSpPr>
          <p:cNvPr id="13" name="Text Placeholder 12"/>
          <p:cNvSpPr>
            <a:spLocks noGrp="1"/>
          </p:cNvSpPr>
          <p:nvPr>
            <p:ph type="body" sz="quarter" idx="12" hasCustomPrompt="1"/>
          </p:nvPr>
        </p:nvSpPr>
        <p:spPr>
          <a:xfrm>
            <a:off x="3416307" y="2638427"/>
            <a:ext cx="5727699" cy="852172"/>
          </a:xfrm>
          <a:prstGeom prst="rect">
            <a:avLst/>
          </a:prstGeom>
        </p:spPr>
        <p:txBody>
          <a:bodyPr vert="horz">
            <a:normAutofit/>
          </a:bodyPr>
          <a:lstStyle>
            <a:lvl1pPr marL="0" marR="0" indent="0" algn="l" defTabSz="457200" rtl="0" eaLnBrk="1" fontAlgn="auto" latinLnBrk="0" hangingPunct="1">
              <a:lnSpc>
                <a:spcPct val="100000"/>
              </a:lnSpc>
              <a:spcBef>
                <a:spcPct val="0"/>
              </a:spcBef>
              <a:spcAft>
                <a:spcPts val="0"/>
              </a:spcAft>
              <a:buClrTx/>
              <a:buSzTx/>
              <a:buFont typeface="Arial"/>
              <a:buNone/>
              <a:tabLst/>
              <a:defRPr sz="2400" b="0" i="0"/>
            </a:lvl1pPr>
          </a:lstStyle>
          <a:p>
            <a:pPr marL="0" marR="0" lvl="0" indent="0" algn="l" defTabSz="457200" rtl="0" eaLnBrk="1" fontAlgn="auto" latinLnBrk="0" hangingPunct="1">
              <a:lnSpc>
                <a:spcPct val="100000"/>
              </a:lnSpc>
              <a:spcBef>
                <a:spcPct val="0"/>
              </a:spcBef>
              <a:spcAft>
                <a:spcPts val="0"/>
              </a:spcAft>
              <a:buClrTx/>
              <a:buSzTx/>
              <a:buFont typeface="Arial"/>
              <a:buNone/>
              <a:tabLst/>
              <a:defRPr/>
            </a:pPr>
            <a:r>
              <a:rPr kumimoji="0" lang="en-US" sz="2400" b="0" i="0" u="none" strike="noStrike" kern="1200" cap="none" spc="0" normalizeH="0" baseline="0" noProof="0" dirty="0">
                <a:ln>
                  <a:noFill/>
                </a:ln>
                <a:solidFill>
                  <a:srgbClr val="000000">
                    <a:lumMod val="85000"/>
                    <a:lumOff val="15000"/>
                  </a:srgbClr>
                </a:solidFill>
                <a:effectLst/>
                <a:uLnTx/>
                <a:uFillTx/>
                <a:latin typeface="+mn-lt"/>
                <a:ea typeface="ＭＳ Ｐゴシック" charset="0"/>
                <a:cs typeface="Arial"/>
              </a:rPr>
              <a:t>Speaker Position, Speaker Title</a:t>
            </a:r>
          </a:p>
        </p:txBody>
      </p:sp>
      <p:cxnSp>
        <p:nvCxnSpPr>
          <p:cNvPr id="17" name="Straight Connector 16"/>
          <p:cNvCxnSpPr/>
          <p:nvPr userDrawn="1"/>
        </p:nvCxnSpPr>
        <p:spPr>
          <a:xfrm>
            <a:off x="3416300" y="3986213"/>
            <a:ext cx="5727700" cy="0"/>
          </a:xfrm>
          <a:prstGeom prst="line">
            <a:avLst/>
          </a:prstGeom>
          <a:ln w="19050" cmpd="sng">
            <a:solidFill>
              <a:schemeClr val="tx1">
                <a:lumMod val="75000"/>
                <a:lumOff val="25000"/>
              </a:schemeClr>
            </a:solidFill>
          </a:ln>
          <a:effectLst/>
        </p:spPr>
        <p:style>
          <a:lnRef idx="2">
            <a:schemeClr val="accent1"/>
          </a:lnRef>
          <a:fillRef idx="0">
            <a:schemeClr val="accent1"/>
          </a:fillRef>
          <a:effectRef idx="1">
            <a:schemeClr val="accent1"/>
          </a:effectRef>
          <a:fontRef idx="minor">
            <a:schemeClr val="tx1"/>
          </a:fontRef>
        </p:style>
      </p:cxnSp>
      <p:sp>
        <p:nvSpPr>
          <p:cNvPr id="3" name="Text Placeholder 2"/>
          <p:cNvSpPr>
            <a:spLocks noGrp="1"/>
          </p:cNvSpPr>
          <p:nvPr>
            <p:ph type="body" sz="quarter" idx="13" hasCustomPrompt="1"/>
          </p:nvPr>
        </p:nvSpPr>
        <p:spPr>
          <a:xfrm>
            <a:off x="3416300" y="1987552"/>
            <a:ext cx="5727700" cy="650875"/>
          </a:xfrm>
          <a:prstGeom prst="rect">
            <a:avLst/>
          </a:prstGeom>
        </p:spPr>
        <p:txBody>
          <a:bodyPr vert="horz"/>
          <a:lstStyle>
            <a:lvl1pPr marL="0" indent="0">
              <a:buNone/>
              <a:defRPr sz="3600" b="1" baseline="0">
                <a:solidFill>
                  <a:srgbClr val="236192"/>
                </a:solidFill>
              </a:defRPr>
            </a:lvl1pPr>
          </a:lstStyle>
          <a:p>
            <a:pPr lvl="0"/>
            <a:r>
              <a:rPr lang="en-US" dirty="0"/>
              <a:t>Speaker Name</a:t>
            </a:r>
          </a:p>
        </p:txBody>
      </p:sp>
      <p:sp>
        <p:nvSpPr>
          <p:cNvPr id="10" name="Text Placeholder 14"/>
          <p:cNvSpPr>
            <a:spLocks noGrp="1"/>
          </p:cNvSpPr>
          <p:nvPr>
            <p:ph type="body" sz="quarter" idx="15" hasCustomPrompt="1"/>
          </p:nvPr>
        </p:nvSpPr>
        <p:spPr>
          <a:xfrm>
            <a:off x="882650" y="1990724"/>
            <a:ext cx="161925" cy="2571752"/>
          </a:xfrm>
          <a:prstGeom prst="rect">
            <a:avLst/>
          </a:prstGeom>
          <a:solidFill>
            <a:srgbClr val="236192">
              <a:alpha val="72000"/>
            </a:srgbClr>
          </a:solidFill>
          <a:ln>
            <a:noFill/>
          </a:ln>
        </p:spPr>
        <p:txBody>
          <a:bodyPr vert="horz"/>
          <a:lstStyle>
            <a:lvl1pPr marL="0" indent="0">
              <a:buNone/>
              <a:defRPr>
                <a:ln>
                  <a:noFill/>
                </a:ln>
                <a:solidFill>
                  <a:schemeClr val="accent1"/>
                </a:solidFill>
              </a:defRPr>
            </a:lvl1pPr>
          </a:lstStyle>
          <a:p>
            <a:pPr lvl="0"/>
            <a:r>
              <a:rPr lang="en-US" dirty="0"/>
              <a:t>     </a:t>
            </a:r>
          </a:p>
          <a:p>
            <a:pPr lvl="0"/>
            <a:endParaRPr lang="en-US" dirty="0"/>
          </a:p>
          <a:p>
            <a:pPr lvl="0"/>
            <a:r>
              <a:rPr lang="en-US" dirty="0"/>
              <a:t> </a:t>
            </a:r>
          </a:p>
          <a:p>
            <a:pPr lvl="0"/>
            <a:r>
              <a:rPr lang="en-US" dirty="0"/>
              <a:t> </a:t>
            </a:r>
          </a:p>
          <a:p>
            <a:pPr lvl="0"/>
            <a:r>
              <a:rPr lang="en-US" dirty="0"/>
              <a:t> </a:t>
            </a:r>
          </a:p>
          <a:p>
            <a:pPr lvl="0"/>
            <a:endParaRPr lang="en-US" dirty="0"/>
          </a:p>
        </p:txBody>
      </p:sp>
    </p:spTree>
    <p:extLst>
      <p:ext uri="{BB962C8B-B14F-4D97-AF65-F5344CB8AC3E}">
        <p14:creationId xmlns:p14="http://schemas.microsoft.com/office/powerpoint/2010/main" val="32370853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New Section">
    <p:spTree>
      <p:nvGrpSpPr>
        <p:cNvPr id="1" name=""/>
        <p:cNvGrpSpPr/>
        <p:nvPr/>
      </p:nvGrpSpPr>
      <p:grpSpPr>
        <a:xfrm>
          <a:off x="0" y="0"/>
          <a:ext cx="0" cy="0"/>
          <a:chOff x="0" y="0"/>
          <a:chExt cx="0" cy="0"/>
        </a:xfrm>
      </p:grpSpPr>
      <p:sp>
        <p:nvSpPr>
          <p:cNvPr id="3" name="Rectangle 2"/>
          <p:cNvSpPr/>
          <p:nvPr userDrawn="1"/>
        </p:nvSpPr>
        <p:spPr>
          <a:xfrm>
            <a:off x="0" y="0"/>
            <a:ext cx="9144000" cy="6858000"/>
          </a:xfrm>
          <a:prstGeom prst="rect">
            <a:avLst/>
          </a:prstGeom>
          <a:solidFill>
            <a:srgbClr val="00AFD7"/>
          </a:solidFill>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1" name="Text Placeholder 8"/>
          <p:cNvSpPr>
            <a:spLocks noGrp="1"/>
          </p:cNvSpPr>
          <p:nvPr>
            <p:ph type="body" sz="quarter" idx="10" hasCustomPrompt="1"/>
          </p:nvPr>
        </p:nvSpPr>
        <p:spPr>
          <a:xfrm>
            <a:off x="315259" y="1108081"/>
            <a:ext cx="8174038" cy="692497"/>
          </a:xfrm>
          <a:prstGeom prst="rect">
            <a:avLst/>
          </a:prstGeom>
          <a:ln w="28575" cmpd="sng">
            <a:solidFill>
              <a:srgbClr val="FFFFFF"/>
            </a:solidFill>
          </a:ln>
        </p:spPr>
        <p:txBody>
          <a:bodyPr vert="horz" lIns="274320" tIns="45720" rIns="274320" bIns="91440">
            <a:spAutoFit/>
          </a:bodyPr>
          <a:lstStyle>
            <a:lvl1pPr marL="0" marR="0" indent="0" algn="l" defTabSz="457200" rtl="0" eaLnBrk="1" fontAlgn="auto" latinLnBrk="0" hangingPunct="1">
              <a:lnSpc>
                <a:spcPct val="100000"/>
              </a:lnSpc>
              <a:spcBef>
                <a:spcPct val="20000"/>
              </a:spcBef>
              <a:spcAft>
                <a:spcPts val="0"/>
              </a:spcAft>
              <a:buClrTx/>
              <a:buSzTx/>
              <a:buFont typeface="Arial"/>
              <a:buNone/>
              <a:tabLst/>
              <a:defRPr sz="3600" b="1" i="0" cap="all" baseline="0">
                <a:solidFill>
                  <a:schemeClr val="bg1"/>
                </a:solidFill>
              </a:defRPr>
            </a:lvl1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en-US" sz="3600" b="1" dirty="0">
                <a:solidFill>
                  <a:schemeClr val="bg1"/>
                </a:solidFill>
                <a:cs typeface="Arial" charset="0"/>
              </a:rPr>
              <a:t>NEW SECTION TITLE</a:t>
            </a:r>
          </a:p>
        </p:txBody>
      </p:sp>
      <p:pic>
        <p:nvPicPr>
          <p:cNvPr id="10" name="Picture 5"/>
          <p:cNvPicPr>
            <a:picLocks noChangeAspect="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8207867" y="6457306"/>
            <a:ext cx="743238" cy="2410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4" name="Text Placeholder 3"/>
          <p:cNvSpPr>
            <a:spLocks noGrp="1"/>
          </p:cNvSpPr>
          <p:nvPr>
            <p:ph type="body" sz="quarter" idx="11" hasCustomPrompt="1"/>
          </p:nvPr>
        </p:nvSpPr>
        <p:spPr>
          <a:xfrm>
            <a:off x="176213" y="850900"/>
            <a:ext cx="265112" cy="6007100"/>
          </a:xfrm>
          <a:prstGeom prst="rect">
            <a:avLst/>
          </a:prstGeom>
          <a:solidFill>
            <a:srgbClr val="00AFD7"/>
          </a:solidFill>
        </p:spPr>
        <p:txBody>
          <a:bodyPr vert="horz"/>
          <a:lstStyle>
            <a:lvl1pPr marL="0" indent="0">
              <a:buNone/>
              <a:defRPr baseline="0"/>
            </a:lvl1pPr>
          </a:lstStyle>
          <a:p>
            <a:pPr lvl="0"/>
            <a:r>
              <a:rPr lang="en-US" dirty="0"/>
              <a:t>     </a:t>
            </a:r>
          </a:p>
        </p:txBody>
      </p:sp>
      <p:sp>
        <p:nvSpPr>
          <p:cNvPr id="12" name="Text Placeholder 3"/>
          <p:cNvSpPr>
            <a:spLocks noGrp="1"/>
          </p:cNvSpPr>
          <p:nvPr>
            <p:ph type="body" sz="quarter" idx="12" hasCustomPrompt="1"/>
          </p:nvPr>
        </p:nvSpPr>
        <p:spPr>
          <a:xfrm>
            <a:off x="8411956" y="850900"/>
            <a:ext cx="265112" cy="5432839"/>
          </a:xfrm>
          <a:prstGeom prst="rect">
            <a:avLst/>
          </a:prstGeom>
          <a:solidFill>
            <a:srgbClr val="00AFD7"/>
          </a:solidFill>
        </p:spPr>
        <p:txBody>
          <a:bodyPr vert="horz"/>
          <a:lstStyle>
            <a:lvl1pPr marL="0" indent="0">
              <a:buNone/>
              <a:defRPr baseline="0"/>
            </a:lvl1pPr>
          </a:lstStyle>
          <a:p>
            <a:pPr lvl="0"/>
            <a:r>
              <a:rPr lang="en-US" dirty="0"/>
              <a:t>     </a:t>
            </a:r>
          </a:p>
        </p:txBody>
      </p:sp>
    </p:spTree>
    <p:extLst>
      <p:ext uri="{BB962C8B-B14F-4D97-AF65-F5344CB8AC3E}">
        <p14:creationId xmlns:p14="http://schemas.microsoft.com/office/powerpoint/2010/main" val="13239748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ntent- Bullet">
    <p:spTree>
      <p:nvGrpSpPr>
        <p:cNvPr id="1" name=""/>
        <p:cNvGrpSpPr/>
        <p:nvPr/>
      </p:nvGrpSpPr>
      <p:grpSpPr>
        <a:xfrm>
          <a:off x="0" y="0"/>
          <a:ext cx="0" cy="0"/>
          <a:chOff x="0" y="0"/>
          <a:chExt cx="0" cy="0"/>
        </a:xfrm>
      </p:grpSpPr>
      <p:sp>
        <p:nvSpPr>
          <p:cNvPr id="18" name="Rectangle 17"/>
          <p:cNvSpPr/>
          <p:nvPr userDrawn="1"/>
        </p:nvSpPr>
        <p:spPr>
          <a:xfrm>
            <a:off x="0" y="6248400"/>
            <a:ext cx="2209800" cy="609600"/>
          </a:xfrm>
          <a:prstGeom prst="rect">
            <a:avLst/>
          </a:prstGeom>
          <a:solidFill>
            <a:srgbClr val="23619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solidFill>
                <a:srgbClr val="3D527F"/>
              </a:solidFill>
            </a:endParaRPr>
          </a:p>
        </p:txBody>
      </p:sp>
      <p:sp>
        <p:nvSpPr>
          <p:cNvPr id="19" name="Rectangle 18"/>
          <p:cNvSpPr/>
          <p:nvPr userDrawn="1"/>
        </p:nvSpPr>
        <p:spPr>
          <a:xfrm>
            <a:off x="2209800" y="6248400"/>
            <a:ext cx="1060450" cy="609600"/>
          </a:xfrm>
          <a:prstGeom prst="rect">
            <a:avLst/>
          </a:prstGeom>
          <a:solidFill>
            <a:srgbClr val="007DBA"/>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solidFill>
                <a:srgbClr val="3D527F"/>
              </a:solidFill>
            </a:endParaRPr>
          </a:p>
        </p:txBody>
      </p:sp>
      <p:sp>
        <p:nvSpPr>
          <p:cNvPr id="20" name="Rectangle 19"/>
          <p:cNvSpPr/>
          <p:nvPr userDrawn="1"/>
        </p:nvSpPr>
        <p:spPr>
          <a:xfrm>
            <a:off x="3270250" y="6248400"/>
            <a:ext cx="5873750" cy="609600"/>
          </a:xfrm>
          <a:prstGeom prst="rect">
            <a:avLst/>
          </a:prstGeom>
          <a:solidFill>
            <a:srgbClr val="00AFD7"/>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solidFill>
                <a:srgbClr val="3D527F"/>
              </a:solidFill>
            </a:endParaRPr>
          </a:p>
        </p:txBody>
      </p:sp>
      <p:pic>
        <p:nvPicPr>
          <p:cNvPr id="9" name="Picture 5"/>
          <p:cNvPicPr>
            <a:picLocks noChangeAspect="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8207867" y="6457306"/>
            <a:ext cx="743238" cy="2410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4" name="Text Placeholder 3"/>
          <p:cNvSpPr>
            <a:spLocks noGrp="1"/>
          </p:cNvSpPr>
          <p:nvPr>
            <p:ph type="body" sz="quarter" idx="12" hasCustomPrompt="1"/>
          </p:nvPr>
        </p:nvSpPr>
        <p:spPr>
          <a:xfrm>
            <a:off x="477838" y="1135919"/>
            <a:ext cx="8181975" cy="4475171"/>
          </a:xfrm>
          <a:prstGeom prst="rect">
            <a:avLst/>
          </a:prstGeom>
        </p:spPr>
        <p:txBody>
          <a:bodyPr vert="horz"/>
          <a:lstStyle>
            <a:lvl1pPr marL="342900" indent="-342900">
              <a:buFont typeface="Arial"/>
              <a:buChar char="•"/>
              <a:defRPr sz="2400" baseline="0"/>
            </a:lvl1pPr>
          </a:lstStyle>
          <a:p>
            <a:pPr lvl="0"/>
            <a:r>
              <a:rPr lang="en-US" dirty="0"/>
              <a:t>Click to add copy</a:t>
            </a:r>
          </a:p>
        </p:txBody>
      </p:sp>
      <p:sp>
        <p:nvSpPr>
          <p:cNvPr id="6" name="Text Placeholder 5"/>
          <p:cNvSpPr>
            <a:spLocks noGrp="1"/>
          </p:cNvSpPr>
          <p:nvPr>
            <p:ph type="body" sz="quarter" idx="13" hasCustomPrompt="1"/>
          </p:nvPr>
        </p:nvSpPr>
        <p:spPr>
          <a:xfrm>
            <a:off x="477838" y="220663"/>
            <a:ext cx="8181975" cy="915256"/>
          </a:xfrm>
          <a:prstGeom prst="rect">
            <a:avLst/>
          </a:prstGeom>
        </p:spPr>
        <p:txBody>
          <a:bodyPr vert="horz"/>
          <a:lstStyle>
            <a:lvl1pPr marL="0" indent="0">
              <a:buNone/>
              <a:defRPr sz="3600" b="1" baseline="0">
                <a:solidFill>
                  <a:schemeClr val="tx2"/>
                </a:solidFill>
              </a:defRPr>
            </a:lvl1pPr>
          </a:lstStyle>
          <a:p>
            <a:pPr lvl="0"/>
            <a:r>
              <a:rPr lang="en-US" dirty="0"/>
              <a:t>Title of slide</a:t>
            </a:r>
          </a:p>
        </p:txBody>
      </p:sp>
    </p:spTree>
    <p:extLst>
      <p:ext uri="{BB962C8B-B14F-4D97-AF65-F5344CB8AC3E}">
        <p14:creationId xmlns:p14="http://schemas.microsoft.com/office/powerpoint/2010/main" val="16720743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ntent - Bar">
    <p:spTree>
      <p:nvGrpSpPr>
        <p:cNvPr id="1" name=""/>
        <p:cNvGrpSpPr/>
        <p:nvPr/>
      </p:nvGrpSpPr>
      <p:grpSpPr>
        <a:xfrm>
          <a:off x="0" y="0"/>
          <a:ext cx="0" cy="0"/>
          <a:chOff x="0" y="0"/>
          <a:chExt cx="0" cy="0"/>
        </a:xfrm>
      </p:grpSpPr>
      <p:sp>
        <p:nvSpPr>
          <p:cNvPr id="18" name="Rectangle 17"/>
          <p:cNvSpPr/>
          <p:nvPr userDrawn="1"/>
        </p:nvSpPr>
        <p:spPr>
          <a:xfrm>
            <a:off x="0" y="6248400"/>
            <a:ext cx="2209800" cy="609600"/>
          </a:xfrm>
          <a:prstGeom prst="rect">
            <a:avLst/>
          </a:prstGeom>
          <a:solidFill>
            <a:srgbClr val="23619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solidFill>
                <a:srgbClr val="3D527F"/>
              </a:solidFill>
            </a:endParaRPr>
          </a:p>
        </p:txBody>
      </p:sp>
      <p:sp>
        <p:nvSpPr>
          <p:cNvPr id="19" name="Rectangle 18"/>
          <p:cNvSpPr/>
          <p:nvPr userDrawn="1"/>
        </p:nvSpPr>
        <p:spPr>
          <a:xfrm>
            <a:off x="2209800" y="6248400"/>
            <a:ext cx="1060450" cy="609600"/>
          </a:xfrm>
          <a:prstGeom prst="rect">
            <a:avLst/>
          </a:prstGeom>
          <a:solidFill>
            <a:srgbClr val="007DBA"/>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solidFill>
                <a:srgbClr val="3D527F"/>
              </a:solidFill>
            </a:endParaRPr>
          </a:p>
        </p:txBody>
      </p:sp>
      <p:sp>
        <p:nvSpPr>
          <p:cNvPr id="20" name="Rectangle 19"/>
          <p:cNvSpPr/>
          <p:nvPr userDrawn="1"/>
        </p:nvSpPr>
        <p:spPr>
          <a:xfrm>
            <a:off x="3270250" y="6248400"/>
            <a:ext cx="5873750" cy="609600"/>
          </a:xfrm>
          <a:prstGeom prst="rect">
            <a:avLst/>
          </a:prstGeom>
          <a:solidFill>
            <a:srgbClr val="00AFD7"/>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solidFill>
                <a:srgbClr val="3D527F"/>
              </a:solidFill>
            </a:endParaRPr>
          </a:p>
        </p:txBody>
      </p:sp>
      <p:pic>
        <p:nvPicPr>
          <p:cNvPr id="7" name="Picture 5"/>
          <p:cNvPicPr>
            <a:picLocks noChangeAspect="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8207867" y="6457306"/>
            <a:ext cx="743238" cy="2410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30345983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ntent- Blank">
    <p:spTree>
      <p:nvGrpSpPr>
        <p:cNvPr id="1" name=""/>
        <p:cNvGrpSpPr/>
        <p:nvPr/>
      </p:nvGrpSpPr>
      <p:grpSpPr>
        <a:xfrm>
          <a:off x="0" y="0"/>
          <a:ext cx="0" cy="0"/>
          <a:chOff x="0" y="0"/>
          <a:chExt cx="0" cy="0"/>
        </a:xfrm>
      </p:grpSpPr>
      <p:pic>
        <p:nvPicPr>
          <p:cNvPr id="4" name="Picture 26" descr="OCLC_H_PMS.eps"/>
          <p:cNvPicPr>
            <a:picLocks noChangeAspect="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8206209" y="6456544"/>
            <a:ext cx="742882" cy="24203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24582560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Full page image">
    <p:spTree>
      <p:nvGrpSpPr>
        <p:cNvPr id="1" name=""/>
        <p:cNvGrpSpPr/>
        <p:nvPr/>
      </p:nvGrpSpPr>
      <p:grpSpPr>
        <a:xfrm>
          <a:off x="0" y="0"/>
          <a:ext cx="0" cy="0"/>
          <a:chOff x="0" y="0"/>
          <a:chExt cx="0" cy="0"/>
        </a:xfrm>
      </p:grpSpPr>
      <p:sp>
        <p:nvSpPr>
          <p:cNvPr id="4" name="Picture Placeholder 3"/>
          <p:cNvSpPr>
            <a:spLocks noGrp="1"/>
          </p:cNvSpPr>
          <p:nvPr>
            <p:ph type="pic" sz="quarter" idx="10" hasCustomPrompt="1"/>
          </p:nvPr>
        </p:nvSpPr>
        <p:spPr>
          <a:xfrm>
            <a:off x="0" y="-1"/>
            <a:ext cx="9144000" cy="6858000"/>
          </a:xfrm>
          <a:prstGeom prst="rect">
            <a:avLst/>
          </a:prstGeom>
        </p:spPr>
        <p:txBody>
          <a:bodyPr vert="horz" anchor="ctr"/>
          <a:lstStyle>
            <a:lvl1pPr marL="0" indent="0" algn="l">
              <a:buNone/>
              <a:defRPr sz="1900" baseline="0">
                <a:sym typeface="Wingdings"/>
              </a:defRPr>
            </a:lvl1pPr>
            <a:lvl2pPr marL="457200" indent="0">
              <a:buNone/>
              <a:defRPr sz="2400"/>
            </a:lvl2pPr>
          </a:lstStyle>
          <a:p>
            <a:pPr lvl="1"/>
            <a:r>
              <a:rPr lang="en-US" dirty="0"/>
              <a:t>Drag and drop photo here</a:t>
            </a:r>
          </a:p>
        </p:txBody>
      </p:sp>
      <p:sp>
        <p:nvSpPr>
          <p:cNvPr id="15" name="Text Placeholder 14"/>
          <p:cNvSpPr>
            <a:spLocks noGrp="1"/>
          </p:cNvSpPr>
          <p:nvPr>
            <p:ph type="body" sz="quarter" idx="13" hasCustomPrompt="1"/>
          </p:nvPr>
        </p:nvSpPr>
        <p:spPr>
          <a:xfrm>
            <a:off x="7583490" y="-20638"/>
            <a:ext cx="433387" cy="6899276"/>
          </a:xfrm>
          <a:prstGeom prst="rect">
            <a:avLst/>
          </a:prstGeom>
          <a:solidFill>
            <a:schemeClr val="accent1">
              <a:alpha val="78000"/>
            </a:schemeClr>
          </a:solidFill>
        </p:spPr>
        <p:txBody>
          <a:bodyPr vert="horz"/>
          <a:lstStyle>
            <a:lvl1pPr marL="0" indent="0">
              <a:buNone/>
              <a:defRPr>
                <a:solidFill>
                  <a:schemeClr val="accent1"/>
                </a:solidFill>
              </a:defRPr>
            </a:lvl1pPr>
          </a:lstStyle>
          <a:p>
            <a:pPr lvl="0"/>
            <a:r>
              <a:rPr lang="en-US" dirty="0"/>
              <a:t>     </a:t>
            </a:r>
          </a:p>
          <a:p>
            <a:pPr lvl="0"/>
            <a:endParaRPr lang="en-US" dirty="0"/>
          </a:p>
          <a:p>
            <a:pPr lvl="0"/>
            <a:r>
              <a:rPr lang="en-US" dirty="0"/>
              <a:t> </a:t>
            </a:r>
          </a:p>
          <a:p>
            <a:pPr lvl="0"/>
            <a:r>
              <a:rPr lang="en-US" dirty="0"/>
              <a:t> </a:t>
            </a:r>
          </a:p>
          <a:p>
            <a:pPr lvl="0"/>
            <a:r>
              <a:rPr lang="en-US" dirty="0"/>
              <a:t> </a:t>
            </a:r>
          </a:p>
          <a:p>
            <a:pPr lvl="0"/>
            <a:endParaRPr lang="en-US" dirty="0"/>
          </a:p>
        </p:txBody>
      </p:sp>
      <p:sp>
        <p:nvSpPr>
          <p:cNvPr id="16" name="Text Placeholder 14"/>
          <p:cNvSpPr>
            <a:spLocks noGrp="1"/>
          </p:cNvSpPr>
          <p:nvPr>
            <p:ph type="body" sz="quarter" idx="14" hasCustomPrompt="1"/>
          </p:nvPr>
        </p:nvSpPr>
        <p:spPr>
          <a:xfrm>
            <a:off x="8016877" y="-20638"/>
            <a:ext cx="1127125" cy="6899276"/>
          </a:xfrm>
          <a:prstGeom prst="rect">
            <a:avLst/>
          </a:prstGeom>
          <a:solidFill>
            <a:schemeClr val="accent1"/>
          </a:solidFill>
        </p:spPr>
        <p:txBody>
          <a:bodyPr vert="horz"/>
          <a:lstStyle>
            <a:lvl1pPr marL="0" indent="0">
              <a:buNone/>
              <a:defRPr>
                <a:solidFill>
                  <a:schemeClr val="accent1"/>
                </a:solidFill>
              </a:defRPr>
            </a:lvl1pPr>
          </a:lstStyle>
          <a:p>
            <a:pPr lvl="0"/>
            <a:r>
              <a:rPr lang="en-US" dirty="0"/>
              <a:t> </a:t>
            </a:r>
          </a:p>
          <a:p>
            <a:pPr lvl="0"/>
            <a:r>
              <a:rPr lang="en-US" dirty="0"/>
              <a:t> </a:t>
            </a:r>
          </a:p>
          <a:p>
            <a:pPr lvl="0"/>
            <a:r>
              <a:rPr lang="en-US" dirty="0"/>
              <a:t> </a:t>
            </a:r>
          </a:p>
          <a:p>
            <a:pPr lvl="0"/>
            <a:r>
              <a:rPr lang="en-US" dirty="0"/>
              <a:t> </a:t>
            </a:r>
          </a:p>
          <a:p>
            <a:pPr lvl="0"/>
            <a:r>
              <a:rPr lang="en-US" dirty="0"/>
              <a:t> </a:t>
            </a:r>
          </a:p>
        </p:txBody>
      </p:sp>
      <p:sp>
        <p:nvSpPr>
          <p:cNvPr id="11" name="Text Placeholder 10"/>
          <p:cNvSpPr>
            <a:spLocks noGrp="1"/>
          </p:cNvSpPr>
          <p:nvPr>
            <p:ph type="body" sz="quarter" idx="11" hasCustomPrompt="1"/>
          </p:nvPr>
        </p:nvSpPr>
        <p:spPr>
          <a:xfrm>
            <a:off x="-14111" y="4997709"/>
            <a:ext cx="6153150" cy="954107"/>
          </a:xfrm>
          <a:prstGeom prst="rect">
            <a:avLst/>
          </a:prstGeom>
          <a:solidFill>
            <a:schemeClr val="bg1"/>
          </a:solidFill>
        </p:spPr>
        <p:txBody>
          <a:bodyPr vert="horz" lIns="640080"/>
          <a:lstStyle>
            <a:lvl1pPr marL="0" indent="0">
              <a:buNone/>
              <a:defRPr sz="2400" b="1" baseline="0">
                <a:solidFill>
                  <a:srgbClr val="236192"/>
                </a:solidFill>
              </a:defRPr>
            </a:lvl1pPr>
          </a:lstStyle>
          <a:p>
            <a:pPr lvl="0"/>
            <a:r>
              <a:rPr lang="en-US" dirty="0"/>
              <a:t>Persons Name</a:t>
            </a:r>
          </a:p>
        </p:txBody>
      </p:sp>
      <p:sp>
        <p:nvSpPr>
          <p:cNvPr id="12" name="Text Placeholder 10"/>
          <p:cNvSpPr>
            <a:spLocks noGrp="1"/>
          </p:cNvSpPr>
          <p:nvPr>
            <p:ph type="body" sz="quarter" idx="12" hasCustomPrompt="1"/>
          </p:nvPr>
        </p:nvSpPr>
        <p:spPr>
          <a:xfrm>
            <a:off x="528161" y="5411260"/>
            <a:ext cx="5610225" cy="352425"/>
          </a:xfrm>
          <a:prstGeom prst="rect">
            <a:avLst/>
          </a:prstGeom>
        </p:spPr>
        <p:txBody>
          <a:bodyPr vert="horz"/>
          <a:lstStyle>
            <a:lvl1pPr marL="0" indent="0">
              <a:buNone/>
              <a:defRPr sz="1800" b="0" baseline="0">
                <a:solidFill>
                  <a:schemeClr val="tx1"/>
                </a:solidFill>
              </a:defRPr>
            </a:lvl1pPr>
          </a:lstStyle>
          <a:p>
            <a:pPr lvl="0"/>
            <a:r>
              <a:rPr lang="en-US" dirty="0"/>
              <a:t>Persons Title</a:t>
            </a:r>
          </a:p>
        </p:txBody>
      </p:sp>
      <p:pic>
        <p:nvPicPr>
          <p:cNvPr id="9" name="Picture 5"/>
          <p:cNvPicPr>
            <a:picLocks noChangeAspect="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8207867" y="6457306"/>
            <a:ext cx="743238" cy="2410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30923677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losing Slide - 1">
    <p:spTree>
      <p:nvGrpSpPr>
        <p:cNvPr id="1" name=""/>
        <p:cNvGrpSpPr/>
        <p:nvPr/>
      </p:nvGrpSpPr>
      <p:grpSpPr>
        <a:xfrm>
          <a:off x="0" y="0"/>
          <a:ext cx="0" cy="0"/>
          <a:chOff x="0" y="0"/>
          <a:chExt cx="0" cy="0"/>
        </a:xfrm>
      </p:grpSpPr>
      <p:pic>
        <p:nvPicPr>
          <p:cNvPr id="12" name="Picture 11" descr="ppt-because-pattern.psd"/>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4546829" y="1"/>
            <a:ext cx="4597172" cy="5850946"/>
          </a:xfrm>
          <a:prstGeom prst="rect">
            <a:avLst/>
          </a:prstGeom>
        </p:spPr>
      </p:pic>
      <p:sp>
        <p:nvSpPr>
          <p:cNvPr id="19" name="Text Placeholder 18"/>
          <p:cNvSpPr>
            <a:spLocks noGrp="1"/>
          </p:cNvSpPr>
          <p:nvPr>
            <p:ph type="body" sz="quarter" idx="10" hasCustomPrompt="1"/>
          </p:nvPr>
        </p:nvSpPr>
        <p:spPr>
          <a:xfrm>
            <a:off x="240428" y="259642"/>
            <a:ext cx="3980966" cy="1041400"/>
          </a:xfrm>
          <a:prstGeom prst="rect">
            <a:avLst/>
          </a:prstGeom>
        </p:spPr>
        <p:txBody>
          <a:bodyPr vert="horz"/>
          <a:lstStyle>
            <a:lvl1pPr marL="0" indent="0">
              <a:buNone/>
              <a:defRPr sz="3200" b="1" baseline="0">
                <a:solidFill>
                  <a:srgbClr val="236192"/>
                </a:solidFill>
              </a:defRPr>
            </a:lvl1pPr>
          </a:lstStyle>
          <a:p>
            <a:pPr lvl="0"/>
            <a:r>
              <a:rPr lang="en-US" dirty="0"/>
              <a:t>Closing Message</a:t>
            </a:r>
          </a:p>
        </p:txBody>
      </p:sp>
      <p:pic>
        <p:nvPicPr>
          <p:cNvPr id="8" name="Picture 26" descr="OCLC_H_PMS.eps"/>
          <p:cNvPicPr>
            <a:picLocks noChangeAspect="1"/>
          </p:cNvPicPr>
          <p:nvPr userDrawn="1"/>
        </p:nvPicPr>
        <p:blipFill>
          <a:blip r:embed="rId3" cstate="screen">
            <a:extLst>
              <a:ext uri="{28A0092B-C50C-407E-A947-70E740481C1C}">
                <a14:useLocalDpi xmlns:a14="http://schemas.microsoft.com/office/drawing/2010/main"/>
              </a:ext>
            </a:extLst>
          </a:blip>
          <a:srcRect/>
          <a:stretch>
            <a:fillRect/>
          </a:stretch>
        </p:blipFill>
        <p:spPr bwMode="auto">
          <a:xfrm>
            <a:off x="7777166" y="6281740"/>
            <a:ext cx="1125537" cy="3667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9" name="Rectangle 8"/>
          <p:cNvSpPr/>
          <p:nvPr userDrawn="1"/>
        </p:nvSpPr>
        <p:spPr>
          <a:xfrm rot="10800000">
            <a:off x="11338" y="5850666"/>
            <a:ext cx="9144000" cy="239713"/>
          </a:xfrm>
          <a:prstGeom prst="rect">
            <a:avLst/>
          </a:prstGeom>
          <a:solidFill>
            <a:srgbClr val="00AFD7"/>
          </a:solidFill>
          <a:ln w="9525" cap="flat" cmpd="sng" algn="ctr">
            <a:no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3D527F"/>
              </a:solidFill>
              <a:effectLst/>
              <a:uLnTx/>
              <a:uFillTx/>
              <a:latin typeface="Calibri"/>
              <a:ea typeface="+mn-ea"/>
              <a:cs typeface="+mn-cs"/>
            </a:endParaRPr>
          </a:p>
        </p:txBody>
      </p:sp>
      <p:sp>
        <p:nvSpPr>
          <p:cNvPr id="21" name="Text Placeholder 20"/>
          <p:cNvSpPr>
            <a:spLocks noGrp="1"/>
          </p:cNvSpPr>
          <p:nvPr>
            <p:ph type="body" sz="quarter" idx="11" hasCustomPrompt="1"/>
          </p:nvPr>
        </p:nvSpPr>
        <p:spPr>
          <a:xfrm>
            <a:off x="240615" y="1321003"/>
            <a:ext cx="3887788" cy="405719"/>
          </a:xfrm>
          <a:prstGeom prst="rect">
            <a:avLst/>
          </a:prstGeom>
        </p:spPr>
        <p:txBody>
          <a:bodyPr vert="horz">
            <a:normAutofit/>
          </a:bodyPr>
          <a:lstStyle>
            <a:lvl1pPr marL="0" indent="0">
              <a:buNone/>
              <a:defRPr sz="1800" b="1" baseline="0"/>
            </a:lvl1pPr>
          </a:lstStyle>
          <a:p>
            <a:pPr lvl="0"/>
            <a:r>
              <a:rPr lang="en-US" dirty="0"/>
              <a:t>Speaker Name</a:t>
            </a:r>
          </a:p>
        </p:txBody>
      </p:sp>
      <p:sp>
        <p:nvSpPr>
          <p:cNvPr id="22" name="Text Placeholder 20"/>
          <p:cNvSpPr>
            <a:spLocks noGrp="1"/>
          </p:cNvSpPr>
          <p:nvPr>
            <p:ph type="body" sz="quarter" idx="12" hasCustomPrompt="1"/>
          </p:nvPr>
        </p:nvSpPr>
        <p:spPr>
          <a:xfrm>
            <a:off x="240428" y="1690434"/>
            <a:ext cx="3887788" cy="359027"/>
          </a:xfrm>
          <a:prstGeom prst="rect">
            <a:avLst/>
          </a:prstGeom>
        </p:spPr>
        <p:txBody>
          <a:bodyPr vert="horz">
            <a:normAutofit/>
          </a:bodyPr>
          <a:lstStyle>
            <a:lvl1pPr marL="0" indent="0">
              <a:buNone/>
              <a:defRPr sz="1400" b="0" baseline="0"/>
            </a:lvl1pPr>
          </a:lstStyle>
          <a:p>
            <a:pPr lvl="0"/>
            <a:r>
              <a:rPr lang="en-US" dirty="0"/>
              <a:t>Speaker Title</a:t>
            </a:r>
          </a:p>
        </p:txBody>
      </p:sp>
      <p:sp>
        <p:nvSpPr>
          <p:cNvPr id="23" name="Text Placeholder 20"/>
          <p:cNvSpPr>
            <a:spLocks noGrp="1"/>
          </p:cNvSpPr>
          <p:nvPr>
            <p:ph type="body" sz="quarter" idx="13" hasCustomPrompt="1"/>
          </p:nvPr>
        </p:nvSpPr>
        <p:spPr>
          <a:xfrm>
            <a:off x="240428" y="2010978"/>
            <a:ext cx="3887788" cy="305495"/>
          </a:xfrm>
          <a:prstGeom prst="rect">
            <a:avLst/>
          </a:prstGeom>
        </p:spPr>
        <p:txBody>
          <a:bodyPr vert="horz">
            <a:normAutofit/>
          </a:bodyPr>
          <a:lstStyle>
            <a:lvl1pPr marL="0" indent="0">
              <a:buNone/>
              <a:defRPr sz="1400" b="1" baseline="0">
                <a:solidFill>
                  <a:srgbClr val="236192"/>
                </a:solidFill>
              </a:defRPr>
            </a:lvl1pPr>
          </a:lstStyle>
          <a:p>
            <a:pPr lvl="0"/>
            <a:r>
              <a:rPr lang="en-US" dirty="0"/>
              <a:t>Speaker Contact</a:t>
            </a:r>
          </a:p>
        </p:txBody>
      </p:sp>
    </p:spTree>
    <p:extLst>
      <p:ext uri="{BB962C8B-B14F-4D97-AF65-F5344CB8AC3E}">
        <p14:creationId xmlns:p14="http://schemas.microsoft.com/office/powerpoint/2010/main" val="21414870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860395708"/>
      </p:ext>
    </p:extLst>
  </p:cSld>
  <p:clrMap bg1="lt1" tx1="dk1" bg2="lt2" tx2="dk2" accent1="accent1" accent2="accent2" accent3="accent3" accent4="accent4" accent5="accent5" accent6="accent6" hlink="hlink" folHlink="folHlink"/>
  <p:sldLayoutIdLst>
    <p:sldLayoutId id="2147483686" r:id="rId1"/>
    <p:sldLayoutId id="2147483650" r:id="rId2"/>
    <p:sldLayoutId id="2147483652" r:id="rId3"/>
    <p:sldLayoutId id="2147483655" r:id="rId4"/>
    <p:sldLayoutId id="2147483653" r:id="rId5"/>
    <p:sldLayoutId id="2147483691" r:id="rId6"/>
    <p:sldLayoutId id="2147483658" r:id="rId7"/>
    <p:sldLayoutId id="2147483657" r:id="rId8"/>
    <p:sldLayoutId id="2147483656" r:id="rId9"/>
    <p:sldLayoutId id="2147483659" r:id="rId10"/>
    <p:sldLayoutId id="2147483697" r:id="rId11"/>
  </p:sldLayoutIdLst>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openxmlformats.org/officeDocument/2006/relationships/hyperlink" Target="https://www.oclc.org/research/publications/2019/oclcresearch-creating-library-linked-data-with-wikibase-project-passage.html"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1.xml"/><Relationship Id="rId1" Type="http://schemas.openxmlformats.org/officeDocument/2006/relationships/slideLayout" Target="../slideLayouts/slideLayout7.xml"/><Relationship Id="rId4" Type="http://schemas.openxmlformats.org/officeDocument/2006/relationships/hyperlink" Target="https://www.oclc.org/research/publications/2019/oclcresearch-creating-library-linked-data-with-wikibase-project-passage.html" TargetMode="Externa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8" Type="http://schemas.openxmlformats.org/officeDocument/2006/relationships/image" Target="../media/image16.jpeg"/><Relationship Id="rId3" Type="http://schemas.openxmlformats.org/officeDocument/2006/relationships/image" Target="../media/image11.png"/><Relationship Id="rId7" Type="http://schemas.openxmlformats.org/officeDocument/2006/relationships/image" Target="../media/image15.png"/><Relationship Id="rId2" Type="http://schemas.openxmlformats.org/officeDocument/2006/relationships/notesSlide" Target="../notesSlides/notesSlide14.xml"/><Relationship Id="rId1" Type="http://schemas.openxmlformats.org/officeDocument/2006/relationships/slideLayout" Target="../slideLayouts/slideLayout6.xml"/><Relationship Id="rId6" Type="http://schemas.openxmlformats.org/officeDocument/2006/relationships/image" Target="../media/image14.png"/><Relationship Id="rId5" Type="http://schemas.openxmlformats.org/officeDocument/2006/relationships/image" Target="../media/image13.jpg"/><Relationship Id="rId4" Type="http://schemas.openxmlformats.org/officeDocument/2006/relationships/image" Target="../media/image12.png"/><Relationship Id="rId9" Type="http://schemas.openxmlformats.org/officeDocument/2006/relationships/image" Target="../media/image17.jpeg"/></Relationships>
</file>

<file path=ppt/slides/_rels/slide15.xml.rels><?xml version="1.0" encoding="UTF-8" standalone="yes"?>
<Relationships xmlns="http://schemas.openxmlformats.org/package/2006/relationships"><Relationship Id="rId3" Type="http://schemas.openxmlformats.org/officeDocument/2006/relationships/hyperlink" Target="https://mndigital.org/projects/minnesota-reflections" TargetMode="External"/><Relationship Id="rId2" Type="http://schemas.openxmlformats.org/officeDocument/2006/relationships/notesSlide" Target="../notesSlides/notesSlide15.xml"/><Relationship Id="rId1" Type="http://schemas.openxmlformats.org/officeDocument/2006/relationships/slideLayout" Target="../slideLayouts/slideLayout11.xml"/><Relationship Id="rId4" Type="http://schemas.openxmlformats.org/officeDocument/2006/relationships/image" Target="../media/image12.png"/></Relationships>
</file>

<file path=ppt/slides/_rels/slide1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6.xml"/><Relationship Id="rId1" Type="http://schemas.openxmlformats.org/officeDocument/2006/relationships/slideLayout" Target="../slideLayouts/slideLayout1.xml"/><Relationship Id="rId4" Type="http://schemas.openxmlformats.org/officeDocument/2006/relationships/hyperlink" Target="https://digital.library.temple.edu/digital/collection/p15037coll17/id/37/rec/2" TargetMode="External"/></Relationships>
</file>

<file path=ppt/slides/_rels/slide1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7.xml"/><Relationship Id="rId1" Type="http://schemas.openxmlformats.org/officeDocument/2006/relationships/slideLayout" Target="../slideLayouts/slideLayout1.xml"/><Relationship Id="rId5" Type="http://schemas.openxmlformats.org/officeDocument/2006/relationships/image" Target="../media/image21.png"/><Relationship Id="rId4" Type="http://schemas.openxmlformats.org/officeDocument/2006/relationships/image" Target="../media/image20.pn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9.xml"/><Relationship Id="rId1" Type="http://schemas.openxmlformats.org/officeDocument/2006/relationships/slideLayout" Target="../slideLayouts/slideLayout1.xml"/><Relationship Id="rId4" Type="http://schemas.openxmlformats.org/officeDocument/2006/relationships/hyperlink" Target="http://sites.linkeddata.center/blog/archive/1-2-3linkedopendataarehere"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1.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22.xml"/><Relationship Id="rId1" Type="http://schemas.openxmlformats.org/officeDocument/2006/relationships/slideLayout" Target="../slideLayouts/slideLayout7.xml"/><Relationship Id="rId4" Type="http://schemas.openxmlformats.org/officeDocument/2006/relationships/hyperlink" Target="https://www.oclc.org/research/partnership/working-groups/archives-special-collections-linked-data-review.html" TargetMode="External"/></Relationships>
</file>

<file path=ppt/slides/_rels/slide23.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23.xml"/><Relationship Id="rId1" Type="http://schemas.openxmlformats.org/officeDocument/2006/relationships/slideLayout" Target="../slideLayouts/slideLayout7.xml"/><Relationship Id="rId5" Type="http://schemas.openxmlformats.org/officeDocument/2006/relationships/image" Target="../media/image25.png"/><Relationship Id="rId4" Type="http://schemas.openxmlformats.org/officeDocument/2006/relationships/hyperlink" Target="https://www.oclc.org/research/partnership/working-groups/archives-special-collections-linked-data-review.html" TargetMode="External"/></Relationships>
</file>

<file path=ppt/slides/_rels/slide2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4.xml"/><Relationship Id="rId1" Type="http://schemas.openxmlformats.org/officeDocument/2006/relationships/slideLayout" Target="../slideLayouts/slideLayout7.xml"/><Relationship Id="rId4" Type="http://schemas.openxmlformats.org/officeDocument/2006/relationships/hyperlink" Target="https://www.oclc.org/research/themes/data-science/linkeddata/contentdm-linked-data-pilot.html" TargetMode="External"/></Relationships>
</file>

<file path=ppt/slides/_rels/slide2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5.xml"/><Relationship Id="rId1" Type="http://schemas.openxmlformats.org/officeDocument/2006/relationships/slideLayout" Target="../slideLayouts/slideLayout7.xml"/><Relationship Id="rId4" Type="http://schemas.openxmlformats.org/officeDocument/2006/relationships/hyperlink" Target="https://www.oclc.org/content/marketing/publish/en_us/contentdm.html" TargetMode="External"/></Relationships>
</file>

<file path=ppt/slides/_rels/slide26.xml.rels><?xml version="1.0" encoding="UTF-8" standalone="yes"?>
<Relationships xmlns="http://schemas.openxmlformats.org/package/2006/relationships"><Relationship Id="rId2" Type="http://schemas.openxmlformats.org/officeDocument/2006/relationships/hyperlink" Target="https://www.oclc.org/research/themes/data-science/linkeddata.html" TargetMode="External"/><Relationship Id="rId1" Type="http://schemas.openxmlformats.org/officeDocument/2006/relationships/slideLayout" Target="../slideLayouts/slideLayout9.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1.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hyperlink" Target="https://www.oclc.org/research/publications/2019/oclcresearch-creating-library-linked-data-with-wikibase-project-passage.html" TargetMode="Externa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6.xml"/><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image" Target="../media/image8.png"/></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B4921E1-2598-426D-8A3B-BAC871CDE9DF}"/>
              </a:ext>
            </a:extLst>
          </p:cNvPr>
          <p:cNvSpPr>
            <a:spLocks noGrp="1"/>
          </p:cNvSpPr>
          <p:nvPr>
            <p:ph type="body" sz="quarter" idx="12"/>
          </p:nvPr>
        </p:nvSpPr>
        <p:spPr>
          <a:xfrm>
            <a:off x="1" y="1962170"/>
            <a:ext cx="7212680" cy="569387"/>
          </a:xfrm>
        </p:spPr>
        <p:txBody>
          <a:bodyPr/>
          <a:lstStyle/>
          <a:p>
            <a:r>
              <a:rPr lang="en-US" dirty="0"/>
              <a:t>NISO Webinar: Implementing Library Linked Data – 13 November 2019</a:t>
            </a:r>
          </a:p>
        </p:txBody>
      </p:sp>
      <p:sp>
        <p:nvSpPr>
          <p:cNvPr id="3" name="Text Placeholder 2">
            <a:extLst>
              <a:ext uri="{FF2B5EF4-FFF2-40B4-BE49-F238E27FC236}">
                <a16:creationId xmlns:a16="http://schemas.microsoft.com/office/drawing/2014/main" id="{35296CC8-94A5-4112-8DD4-4D6D9819C1D1}"/>
              </a:ext>
            </a:extLst>
          </p:cNvPr>
          <p:cNvSpPr>
            <a:spLocks noGrp="1"/>
          </p:cNvSpPr>
          <p:nvPr>
            <p:ph type="body" sz="quarter" idx="16"/>
          </p:nvPr>
        </p:nvSpPr>
        <p:spPr/>
        <p:txBody>
          <a:bodyPr>
            <a:normAutofit fontScale="55000" lnSpcReduction="20000"/>
          </a:bodyPr>
          <a:lstStyle/>
          <a:p>
            <a:r>
              <a:rPr lang="en-US" dirty="0"/>
              <a:t>What are the “entities that matter?” And how much should we say about them?</a:t>
            </a:r>
          </a:p>
        </p:txBody>
      </p:sp>
      <p:sp>
        <p:nvSpPr>
          <p:cNvPr id="4" name="Text Placeholder 3">
            <a:extLst>
              <a:ext uri="{FF2B5EF4-FFF2-40B4-BE49-F238E27FC236}">
                <a16:creationId xmlns:a16="http://schemas.microsoft.com/office/drawing/2014/main" id="{2B3CFCB3-5F8D-464A-A8C4-32ECF0564FF0}"/>
              </a:ext>
            </a:extLst>
          </p:cNvPr>
          <p:cNvSpPr>
            <a:spLocks noGrp="1"/>
          </p:cNvSpPr>
          <p:nvPr>
            <p:ph type="body" sz="quarter" idx="17"/>
          </p:nvPr>
        </p:nvSpPr>
        <p:spPr>
          <a:xfrm>
            <a:off x="728694" y="4014387"/>
            <a:ext cx="1560684" cy="400110"/>
          </a:xfrm>
        </p:spPr>
        <p:txBody>
          <a:bodyPr/>
          <a:lstStyle/>
          <a:p>
            <a:r>
              <a:rPr lang="en-US" dirty="0"/>
              <a:t>Jean Godby</a:t>
            </a:r>
          </a:p>
        </p:txBody>
      </p:sp>
      <p:sp>
        <p:nvSpPr>
          <p:cNvPr id="5" name="Text Placeholder 4">
            <a:extLst>
              <a:ext uri="{FF2B5EF4-FFF2-40B4-BE49-F238E27FC236}">
                <a16:creationId xmlns:a16="http://schemas.microsoft.com/office/drawing/2014/main" id="{9E28FCB8-CEEF-4900-9582-2646CEAE0083}"/>
              </a:ext>
            </a:extLst>
          </p:cNvPr>
          <p:cNvSpPr>
            <a:spLocks noGrp="1"/>
          </p:cNvSpPr>
          <p:nvPr>
            <p:ph type="body" sz="quarter" idx="18"/>
          </p:nvPr>
        </p:nvSpPr>
        <p:spPr>
          <a:xfrm>
            <a:off x="728694" y="4415447"/>
            <a:ext cx="4329070" cy="307777"/>
          </a:xfrm>
        </p:spPr>
        <p:txBody>
          <a:bodyPr/>
          <a:lstStyle/>
          <a:p>
            <a:r>
              <a:rPr lang="en-US" dirty="0"/>
              <a:t>Senior Research Scientist, OCLC Research</a:t>
            </a:r>
          </a:p>
        </p:txBody>
      </p:sp>
    </p:spTree>
    <p:extLst>
      <p:ext uri="{BB962C8B-B14F-4D97-AF65-F5344CB8AC3E}">
        <p14:creationId xmlns:p14="http://schemas.microsoft.com/office/powerpoint/2010/main" val="30556346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4437FFC4-0617-46B9-81C8-8744BE407C58}"/>
              </a:ext>
            </a:extLst>
          </p:cNvPr>
          <p:cNvPicPr>
            <a:picLocks noChangeAspect="1"/>
          </p:cNvPicPr>
          <p:nvPr/>
        </p:nvPicPr>
        <p:blipFill>
          <a:blip r:embed="rId3"/>
          <a:stretch>
            <a:fillRect/>
          </a:stretch>
        </p:blipFill>
        <p:spPr>
          <a:xfrm>
            <a:off x="1981035" y="402926"/>
            <a:ext cx="7055708" cy="6739279"/>
          </a:xfrm>
          <a:prstGeom prst="rect">
            <a:avLst/>
          </a:prstGeom>
          <a:ln>
            <a:noFill/>
          </a:ln>
          <a:effectLst>
            <a:outerShdw blurRad="292100" dist="139700" dir="2700000" algn="tl" rotWithShape="0">
              <a:srgbClr val="333333">
                <a:alpha val="65000"/>
              </a:srgbClr>
            </a:outerShdw>
          </a:effectLst>
        </p:spPr>
      </p:pic>
      <p:sp>
        <p:nvSpPr>
          <p:cNvPr id="3" name="TextBox 2">
            <a:extLst>
              <a:ext uri="{FF2B5EF4-FFF2-40B4-BE49-F238E27FC236}">
                <a16:creationId xmlns:a16="http://schemas.microsoft.com/office/drawing/2014/main" id="{C6902C8D-F377-447E-924E-D2484326235E}"/>
              </a:ext>
            </a:extLst>
          </p:cNvPr>
          <p:cNvSpPr txBox="1"/>
          <p:nvPr/>
        </p:nvSpPr>
        <p:spPr>
          <a:xfrm>
            <a:off x="158553" y="2068718"/>
            <a:ext cx="1744388" cy="1384995"/>
          </a:xfrm>
          <a:prstGeom prst="rect">
            <a:avLst/>
          </a:prstGeom>
          <a:noFill/>
        </p:spPr>
        <p:txBody>
          <a:bodyPr wrap="none" rtlCol="0">
            <a:spAutoFit/>
          </a:bodyPr>
          <a:lstStyle/>
          <a:p>
            <a:r>
              <a:rPr lang="en-US" sz="2800" b="1" dirty="0">
                <a:solidFill>
                  <a:schemeClr val="tx2"/>
                </a:solidFill>
              </a:rPr>
              <a:t>The </a:t>
            </a:r>
          </a:p>
          <a:p>
            <a:r>
              <a:rPr lang="en-US" sz="2800" b="1" dirty="0">
                <a:solidFill>
                  <a:schemeClr val="tx2"/>
                </a:solidFill>
              </a:rPr>
              <a:t>Passage </a:t>
            </a:r>
          </a:p>
          <a:p>
            <a:r>
              <a:rPr lang="en-US" sz="2800" b="1" dirty="0">
                <a:solidFill>
                  <a:schemeClr val="tx2"/>
                </a:solidFill>
              </a:rPr>
              <a:t>Retriever</a:t>
            </a:r>
          </a:p>
        </p:txBody>
      </p:sp>
      <p:sp>
        <p:nvSpPr>
          <p:cNvPr id="4" name="TextBox 3">
            <a:extLst>
              <a:ext uri="{FF2B5EF4-FFF2-40B4-BE49-F238E27FC236}">
                <a16:creationId xmlns:a16="http://schemas.microsoft.com/office/drawing/2014/main" id="{D56054C0-A571-476C-8F29-F4C09059F37C}"/>
              </a:ext>
            </a:extLst>
          </p:cNvPr>
          <p:cNvSpPr txBox="1"/>
          <p:nvPr/>
        </p:nvSpPr>
        <p:spPr>
          <a:xfrm>
            <a:off x="107257" y="6045696"/>
            <a:ext cx="1795684" cy="738664"/>
          </a:xfrm>
          <a:prstGeom prst="rect">
            <a:avLst/>
          </a:prstGeom>
          <a:noFill/>
        </p:spPr>
        <p:txBody>
          <a:bodyPr wrap="none" rtlCol="0">
            <a:spAutoFit/>
          </a:bodyPr>
          <a:lstStyle/>
          <a:p>
            <a:r>
              <a:rPr lang="en-US" sz="1400" dirty="0">
                <a:solidFill>
                  <a:schemeClr val="bg1">
                    <a:lumMod val="65000"/>
                  </a:schemeClr>
                </a:solidFill>
              </a:rPr>
              <a:t>Image source: </a:t>
            </a:r>
          </a:p>
          <a:p>
            <a:r>
              <a:rPr lang="en-US" sz="1400" dirty="0">
                <a:solidFill>
                  <a:schemeClr val="bg1">
                    <a:lumMod val="65000"/>
                  </a:schemeClr>
                </a:solidFill>
              </a:rPr>
              <a:t>the Passage report</a:t>
            </a:r>
            <a:r>
              <a:rPr lang="en-US" sz="1400" dirty="0"/>
              <a:t>, </a:t>
            </a:r>
          </a:p>
          <a:p>
            <a:r>
              <a:rPr lang="en-US" sz="1400" dirty="0">
                <a:hlinkClick r:id="rId4"/>
              </a:rPr>
              <a:t>figure 7</a:t>
            </a:r>
            <a:endParaRPr lang="en-US" sz="1400" dirty="0"/>
          </a:p>
        </p:txBody>
      </p:sp>
    </p:spTree>
    <p:extLst>
      <p:ext uri="{BB962C8B-B14F-4D97-AF65-F5344CB8AC3E}">
        <p14:creationId xmlns:p14="http://schemas.microsoft.com/office/powerpoint/2010/main" val="38537757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FB029001-49BB-41FB-BD9A-F3B25A8B0948}"/>
              </a:ext>
            </a:extLst>
          </p:cNvPr>
          <p:cNvPicPr>
            <a:picLocks noChangeAspect="1"/>
          </p:cNvPicPr>
          <p:nvPr/>
        </p:nvPicPr>
        <p:blipFill>
          <a:blip r:embed="rId3"/>
          <a:stretch>
            <a:fillRect/>
          </a:stretch>
        </p:blipFill>
        <p:spPr>
          <a:xfrm>
            <a:off x="1981035" y="402926"/>
            <a:ext cx="7055708" cy="6739279"/>
          </a:xfrm>
          <a:prstGeom prst="rect">
            <a:avLst/>
          </a:prstGeom>
          <a:ln>
            <a:noFill/>
          </a:ln>
          <a:effectLst>
            <a:outerShdw blurRad="292100" dist="139700" dir="2700000" algn="tl" rotWithShape="0">
              <a:srgbClr val="333333">
                <a:alpha val="65000"/>
              </a:srgbClr>
            </a:outerShdw>
          </a:effectLst>
        </p:spPr>
      </p:pic>
      <p:sp>
        <p:nvSpPr>
          <p:cNvPr id="3" name="TextBox 2">
            <a:extLst>
              <a:ext uri="{FF2B5EF4-FFF2-40B4-BE49-F238E27FC236}">
                <a16:creationId xmlns:a16="http://schemas.microsoft.com/office/drawing/2014/main" id="{0D004594-D348-456F-8EF6-7DE939FB2AA8}"/>
              </a:ext>
            </a:extLst>
          </p:cNvPr>
          <p:cNvSpPr txBox="1"/>
          <p:nvPr/>
        </p:nvSpPr>
        <p:spPr>
          <a:xfrm>
            <a:off x="158553" y="2068718"/>
            <a:ext cx="1744388" cy="1384995"/>
          </a:xfrm>
          <a:prstGeom prst="rect">
            <a:avLst/>
          </a:prstGeom>
          <a:noFill/>
        </p:spPr>
        <p:txBody>
          <a:bodyPr wrap="none" rtlCol="0">
            <a:spAutoFit/>
          </a:bodyPr>
          <a:lstStyle/>
          <a:p>
            <a:r>
              <a:rPr lang="en-US" sz="2800" b="1" dirty="0">
                <a:solidFill>
                  <a:schemeClr val="tx2"/>
                </a:solidFill>
              </a:rPr>
              <a:t>The </a:t>
            </a:r>
          </a:p>
          <a:p>
            <a:r>
              <a:rPr lang="en-US" sz="2800" b="1" dirty="0">
                <a:solidFill>
                  <a:schemeClr val="tx2"/>
                </a:solidFill>
              </a:rPr>
              <a:t>Passage </a:t>
            </a:r>
          </a:p>
          <a:p>
            <a:r>
              <a:rPr lang="en-US" sz="2800" b="1" dirty="0">
                <a:solidFill>
                  <a:schemeClr val="tx2"/>
                </a:solidFill>
              </a:rPr>
              <a:t>Retriever</a:t>
            </a:r>
          </a:p>
        </p:txBody>
      </p:sp>
      <p:sp>
        <p:nvSpPr>
          <p:cNvPr id="4" name="TextBox 3">
            <a:extLst>
              <a:ext uri="{FF2B5EF4-FFF2-40B4-BE49-F238E27FC236}">
                <a16:creationId xmlns:a16="http://schemas.microsoft.com/office/drawing/2014/main" id="{447BA8EE-FDB0-41B8-BA92-C53498E69DB4}"/>
              </a:ext>
            </a:extLst>
          </p:cNvPr>
          <p:cNvSpPr txBox="1"/>
          <p:nvPr/>
        </p:nvSpPr>
        <p:spPr>
          <a:xfrm>
            <a:off x="107257" y="6045696"/>
            <a:ext cx="1795684" cy="738664"/>
          </a:xfrm>
          <a:prstGeom prst="rect">
            <a:avLst/>
          </a:prstGeom>
          <a:noFill/>
        </p:spPr>
        <p:txBody>
          <a:bodyPr wrap="none" rtlCol="0">
            <a:spAutoFit/>
          </a:bodyPr>
          <a:lstStyle/>
          <a:p>
            <a:r>
              <a:rPr lang="en-US" sz="1400" dirty="0">
                <a:solidFill>
                  <a:schemeClr val="bg1">
                    <a:lumMod val="65000"/>
                  </a:schemeClr>
                </a:solidFill>
              </a:rPr>
              <a:t>Image source: </a:t>
            </a:r>
          </a:p>
          <a:p>
            <a:r>
              <a:rPr lang="en-US" sz="1400" dirty="0">
                <a:solidFill>
                  <a:schemeClr val="bg1">
                    <a:lumMod val="65000"/>
                  </a:schemeClr>
                </a:solidFill>
              </a:rPr>
              <a:t>the Passage report</a:t>
            </a:r>
            <a:r>
              <a:rPr lang="en-US" sz="1400" dirty="0"/>
              <a:t>, </a:t>
            </a:r>
          </a:p>
          <a:p>
            <a:r>
              <a:rPr lang="en-US" sz="1400" dirty="0">
                <a:hlinkClick r:id="rId4"/>
              </a:rPr>
              <a:t>figure 7</a:t>
            </a:r>
            <a:endParaRPr lang="en-US" sz="1400" dirty="0"/>
          </a:p>
        </p:txBody>
      </p:sp>
      <p:sp>
        <p:nvSpPr>
          <p:cNvPr id="5" name="Oval 4">
            <a:extLst>
              <a:ext uri="{FF2B5EF4-FFF2-40B4-BE49-F238E27FC236}">
                <a16:creationId xmlns:a16="http://schemas.microsoft.com/office/drawing/2014/main" id="{E819B93C-4F50-4787-9892-43BF6794810A}"/>
              </a:ext>
            </a:extLst>
          </p:cNvPr>
          <p:cNvSpPr/>
          <p:nvPr/>
        </p:nvSpPr>
        <p:spPr>
          <a:xfrm>
            <a:off x="4516395" y="143434"/>
            <a:ext cx="4609070" cy="827902"/>
          </a:xfrm>
          <a:prstGeom prst="ellipse">
            <a:avLst/>
          </a:prstGeom>
          <a:noFill/>
          <a:ln w="57150">
            <a:solidFill>
              <a:schemeClr val="accent6"/>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Oval 5">
            <a:extLst>
              <a:ext uri="{FF2B5EF4-FFF2-40B4-BE49-F238E27FC236}">
                <a16:creationId xmlns:a16="http://schemas.microsoft.com/office/drawing/2014/main" id="{BB254475-3389-4016-9A1C-E5EF5EC7EF8F}"/>
              </a:ext>
            </a:extLst>
          </p:cNvPr>
          <p:cNvSpPr/>
          <p:nvPr/>
        </p:nvSpPr>
        <p:spPr>
          <a:xfrm>
            <a:off x="6311253" y="1917606"/>
            <a:ext cx="2674194" cy="649249"/>
          </a:xfrm>
          <a:prstGeom prst="ellipse">
            <a:avLst/>
          </a:prstGeom>
          <a:noFill/>
          <a:ln w="57150">
            <a:solidFill>
              <a:schemeClr val="accent6"/>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E973B77B-2BD4-4696-80E8-D6764D479427}"/>
              </a:ext>
            </a:extLst>
          </p:cNvPr>
          <p:cNvSpPr/>
          <p:nvPr/>
        </p:nvSpPr>
        <p:spPr>
          <a:xfrm>
            <a:off x="6135210" y="4067682"/>
            <a:ext cx="2958399" cy="649249"/>
          </a:xfrm>
          <a:prstGeom prst="ellipse">
            <a:avLst/>
          </a:prstGeom>
          <a:noFill/>
          <a:ln w="57150">
            <a:solidFill>
              <a:schemeClr val="accent6"/>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8" name="Connector: Curved 7">
            <a:extLst>
              <a:ext uri="{FF2B5EF4-FFF2-40B4-BE49-F238E27FC236}">
                <a16:creationId xmlns:a16="http://schemas.microsoft.com/office/drawing/2014/main" id="{65C54D26-CD3C-4DC5-AEAF-23D6AFF68234}"/>
              </a:ext>
            </a:extLst>
          </p:cNvPr>
          <p:cNvCxnSpPr>
            <a:cxnSpLocks/>
          </p:cNvCxnSpPr>
          <p:nvPr/>
        </p:nvCxnSpPr>
        <p:spPr>
          <a:xfrm rot="16200000" flipH="1">
            <a:off x="6932163" y="2838687"/>
            <a:ext cx="1500824" cy="957163"/>
          </a:xfrm>
          <a:prstGeom prst="curvedConnector3">
            <a:avLst/>
          </a:prstGeom>
          <a:ln w="57150">
            <a:solidFill>
              <a:schemeClr val="accent6"/>
            </a:solidFill>
            <a:tailEnd type="triangle"/>
          </a:ln>
        </p:spPr>
        <p:style>
          <a:lnRef idx="2">
            <a:schemeClr val="accent1"/>
          </a:lnRef>
          <a:fillRef idx="0">
            <a:schemeClr val="accent1"/>
          </a:fillRef>
          <a:effectRef idx="1">
            <a:schemeClr val="accent1"/>
          </a:effectRef>
          <a:fontRef idx="minor">
            <a:schemeClr val="tx1"/>
          </a:fontRef>
        </p:style>
      </p:cxnSp>
      <p:cxnSp>
        <p:nvCxnSpPr>
          <p:cNvPr id="9" name="Connector: Curved 8">
            <a:extLst>
              <a:ext uri="{FF2B5EF4-FFF2-40B4-BE49-F238E27FC236}">
                <a16:creationId xmlns:a16="http://schemas.microsoft.com/office/drawing/2014/main" id="{75010D88-208C-43BF-8B9C-A98D0DD2E659}"/>
              </a:ext>
            </a:extLst>
          </p:cNvPr>
          <p:cNvCxnSpPr/>
          <p:nvPr/>
        </p:nvCxnSpPr>
        <p:spPr>
          <a:xfrm rot="16200000" flipH="1">
            <a:off x="5679565" y="1119327"/>
            <a:ext cx="946270" cy="704335"/>
          </a:xfrm>
          <a:prstGeom prst="curvedConnector3">
            <a:avLst/>
          </a:prstGeom>
          <a:ln w="57150">
            <a:solidFill>
              <a:schemeClr val="accent6"/>
            </a:solidFill>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6905592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5C62718-7F95-4A41-85BF-2C37B1B224BB}"/>
              </a:ext>
            </a:extLst>
          </p:cNvPr>
          <p:cNvSpPr>
            <a:spLocks noGrp="1"/>
          </p:cNvSpPr>
          <p:nvPr>
            <p:ph type="body" sz="quarter" idx="12"/>
          </p:nvPr>
        </p:nvSpPr>
        <p:spPr>
          <a:xfrm>
            <a:off x="477838" y="1874955"/>
            <a:ext cx="8181975" cy="4475171"/>
          </a:xfrm>
        </p:spPr>
        <p:txBody>
          <a:bodyPr/>
          <a:lstStyle/>
          <a:p>
            <a:pPr marL="457200" indent="-457200">
              <a:buAutoNum type="arabicPeriod"/>
            </a:pPr>
            <a:r>
              <a:rPr lang="en-US" dirty="0"/>
              <a:t>Editing in </a:t>
            </a:r>
            <a:r>
              <a:rPr lang="en-US" dirty="0" err="1"/>
              <a:t>Wikibase</a:t>
            </a:r>
            <a:r>
              <a:rPr lang="en-US" dirty="0"/>
              <a:t> is a </a:t>
            </a:r>
            <a:r>
              <a:rPr lang="en-US" dirty="0">
                <a:solidFill>
                  <a:schemeClr val="accent4"/>
                </a:solidFill>
              </a:rPr>
              <a:t>realistic solution for defining entities and relationships</a:t>
            </a:r>
            <a:r>
              <a:rPr lang="en-US" dirty="0"/>
              <a:t> that are important to library resource description.</a:t>
            </a:r>
          </a:p>
          <a:p>
            <a:pPr marL="457200" indent="-457200">
              <a:buAutoNum type="arabicPeriod"/>
            </a:pPr>
            <a:r>
              <a:rPr lang="en-US" dirty="0">
                <a:solidFill>
                  <a:schemeClr val="accent6"/>
                </a:solidFill>
              </a:rPr>
              <a:t>The result can be expressed in a form that software processes inside and outside the library community can interpret</a:t>
            </a:r>
            <a:r>
              <a:rPr lang="en-US" dirty="0"/>
              <a:t>.</a:t>
            </a:r>
          </a:p>
          <a:p>
            <a:pPr marL="457200" indent="-457200">
              <a:buFont typeface="Arial"/>
              <a:buAutoNum type="arabicPeriod"/>
            </a:pPr>
            <a:r>
              <a:rPr lang="en-US" dirty="0">
                <a:cs typeface="Calibri"/>
              </a:rPr>
              <a:t>This </a:t>
            </a:r>
            <a:r>
              <a:rPr lang="en-US" dirty="0"/>
              <a:t>simple and intuitive editing interface </a:t>
            </a:r>
            <a:r>
              <a:rPr lang="en-US" dirty="0">
                <a:solidFill>
                  <a:schemeClr val="tx2">
                    <a:lumMod val="60000"/>
                    <a:lumOff val="40000"/>
                  </a:schemeClr>
                </a:solidFill>
              </a:rPr>
              <a:t>enables users to create and consume linked data</a:t>
            </a:r>
            <a:r>
              <a:rPr lang="en-US" dirty="0"/>
              <a:t>. They can accomplish this goal </a:t>
            </a:r>
            <a:r>
              <a:rPr lang="en-US" dirty="0">
                <a:solidFill>
                  <a:schemeClr val="tx2">
                    <a:lumMod val="60000"/>
                    <a:lumOff val="40000"/>
                  </a:schemeClr>
                </a:solidFill>
              </a:rPr>
              <a:t>without having to write software or manipulate raw RDF. </a:t>
            </a:r>
          </a:p>
          <a:p>
            <a:pPr marL="457200" indent="-457200">
              <a:buAutoNum type="arabicPeriod"/>
            </a:pPr>
            <a:endParaRPr lang="en-US" dirty="0"/>
          </a:p>
          <a:p>
            <a:pPr marL="457200" indent="-457200">
              <a:buAutoNum type="arabicPeriod"/>
            </a:pPr>
            <a:endParaRPr lang="en-US" dirty="0"/>
          </a:p>
        </p:txBody>
      </p:sp>
      <p:sp>
        <p:nvSpPr>
          <p:cNvPr id="3" name="Text Placeholder 2">
            <a:extLst>
              <a:ext uri="{FF2B5EF4-FFF2-40B4-BE49-F238E27FC236}">
                <a16:creationId xmlns:a16="http://schemas.microsoft.com/office/drawing/2014/main" id="{5FE6A3FA-2F1D-4A43-8DF8-0874937D5C43}"/>
              </a:ext>
            </a:extLst>
          </p:cNvPr>
          <p:cNvSpPr>
            <a:spLocks noGrp="1"/>
          </p:cNvSpPr>
          <p:nvPr>
            <p:ph type="body" sz="quarter" idx="13"/>
          </p:nvPr>
        </p:nvSpPr>
        <p:spPr/>
        <p:txBody>
          <a:bodyPr/>
          <a:lstStyle/>
          <a:p>
            <a:pPr algn="ctr"/>
            <a:r>
              <a:rPr lang="en-US" sz="4000" dirty="0"/>
              <a:t>Three takeaways about editing in </a:t>
            </a:r>
            <a:r>
              <a:rPr lang="en-US" sz="4000" dirty="0" err="1"/>
              <a:t>Wikibase</a:t>
            </a:r>
            <a:endParaRPr lang="en-US" sz="4000" dirty="0"/>
          </a:p>
        </p:txBody>
      </p:sp>
    </p:spTree>
    <p:extLst>
      <p:ext uri="{BB962C8B-B14F-4D97-AF65-F5344CB8AC3E}">
        <p14:creationId xmlns:p14="http://schemas.microsoft.com/office/powerpoint/2010/main" val="2013005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8C0F1A9-BE9F-49A2-AE57-9980B9591A3B}"/>
              </a:ext>
            </a:extLst>
          </p:cNvPr>
          <p:cNvSpPr>
            <a:spLocks noGrp="1"/>
          </p:cNvSpPr>
          <p:nvPr>
            <p:ph type="body" sz="quarter" idx="10"/>
          </p:nvPr>
        </p:nvSpPr>
        <p:spPr>
          <a:xfrm>
            <a:off x="315259" y="1108081"/>
            <a:ext cx="8174038" cy="1246495"/>
          </a:xfrm>
        </p:spPr>
        <p:txBody>
          <a:bodyPr/>
          <a:lstStyle/>
          <a:p>
            <a:r>
              <a:rPr lang="en-US" dirty="0"/>
              <a:t>Studies in resource description</a:t>
            </a:r>
          </a:p>
        </p:txBody>
      </p:sp>
      <p:sp>
        <p:nvSpPr>
          <p:cNvPr id="3" name="Text Placeholder 2">
            <a:extLst>
              <a:ext uri="{FF2B5EF4-FFF2-40B4-BE49-F238E27FC236}">
                <a16:creationId xmlns:a16="http://schemas.microsoft.com/office/drawing/2014/main" id="{B7A5939F-4FB0-4AE5-A726-39CEA93A3CE4}"/>
              </a:ext>
            </a:extLst>
          </p:cNvPr>
          <p:cNvSpPr>
            <a:spLocks noGrp="1"/>
          </p:cNvSpPr>
          <p:nvPr>
            <p:ph type="body" sz="quarter" idx="11"/>
          </p:nvPr>
        </p:nvSpPr>
        <p:spPr/>
        <p:txBody>
          <a:bodyPr/>
          <a:lstStyle/>
          <a:p>
            <a:endParaRPr lang="en-US"/>
          </a:p>
        </p:txBody>
      </p:sp>
      <p:sp>
        <p:nvSpPr>
          <p:cNvPr id="4" name="Text Placeholder 3">
            <a:extLst>
              <a:ext uri="{FF2B5EF4-FFF2-40B4-BE49-F238E27FC236}">
                <a16:creationId xmlns:a16="http://schemas.microsoft.com/office/drawing/2014/main" id="{33FAADD6-E305-4CED-97AA-F24F788C2832}"/>
              </a:ext>
            </a:extLst>
          </p:cNvPr>
          <p:cNvSpPr>
            <a:spLocks noGrp="1"/>
          </p:cNvSpPr>
          <p:nvPr>
            <p:ph type="body" sz="quarter" idx="12"/>
          </p:nvPr>
        </p:nvSpPr>
        <p:spPr/>
        <p:txBody>
          <a:bodyPr/>
          <a:lstStyle/>
          <a:p>
            <a:endParaRPr lang="en-US"/>
          </a:p>
        </p:txBody>
      </p:sp>
    </p:spTree>
    <p:extLst>
      <p:ext uri="{BB962C8B-B14F-4D97-AF65-F5344CB8AC3E}">
        <p14:creationId xmlns:p14="http://schemas.microsoft.com/office/powerpoint/2010/main" val="8634781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981B270-5C7E-45BF-9ACC-1CED8A9AA994}"/>
              </a:ext>
            </a:extLst>
          </p:cNvPr>
          <p:cNvSpPr txBox="1">
            <a:spLocks/>
          </p:cNvSpPr>
          <p:nvPr/>
        </p:nvSpPr>
        <p:spPr>
          <a:xfrm>
            <a:off x="179081" y="436101"/>
            <a:ext cx="6610865" cy="842295"/>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sz="3600" b="1" dirty="0">
                <a:solidFill>
                  <a:srgbClr val="1F497D"/>
                </a:solidFill>
              </a:rPr>
              <a:t>Some “Items of interest”</a:t>
            </a:r>
          </a:p>
        </p:txBody>
      </p:sp>
      <p:pic>
        <p:nvPicPr>
          <p:cNvPr id="3" name="Picture 2">
            <a:extLst>
              <a:ext uri="{FF2B5EF4-FFF2-40B4-BE49-F238E27FC236}">
                <a16:creationId xmlns:a16="http://schemas.microsoft.com/office/drawing/2014/main" id="{BAC8D742-C81D-4FD8-9C01-37D71D263B98}"/>
              </a:ext>
            </a:extLst>
          </p:cNvPr>
          <p:cNvPicPr>
            <a:picLocks noChangeAspect="1"/>
          </p:cNvPicPr>
          <p:nvPr/>
        </p:nvPicPr>
        <p:blipFill>
          <a:blip r:embed="rId3"/>
          <a:stretch>
            <a:fillRect/>
          </a:stretch>
        </p:blipFill>
        <p:spPr>
          <a:xfrm>
            <a:off x="179081" y="1664204"/>
            <a:ext cx="2668603" cy="2087871"/>
          </a:xfrm>
          <a:prstGeom prst="rect">
            <a:avLst/>
          </a:prstGeom>
        </p:spPr>
      </p:pic>
      <p:pic>
        <p:nvPicPr>
          <p:cNvPr id="4" name="Picture 3">
            <a:extLst>
              <a:ext uri="{FF2B5EF4-FFF2-40B4-BE49-F238E27FC236}">
                <a16:creationId xmlns:a16="http://schemas.microsoft.com/office/drawing/2014/main" id="{C601226A-F603-45A9-9B2D-13397BD66675}"/>
              </a:ext>
            </a:extLst>
          </p:cNvPr>
          <p:cNvPicPr>
            <a:picLocks noChangeAspect="1"/>
          </p:cNvPicPr>
          <p:nvPr/>
        </p:nvPicPr>
        <p:blipFill>
          <a:blip r:embed="rId4"/>
          <a:stretch>
            <a:fillRect/>
          </a:stretch>
        </p:blipFill>
        <p:spPr>
          <a:xfrm>
            <a:off x="3004911" y="3481950"/>
            <a:ext cx="1632480" cy="2518801"/>
          </a:xfrm>
          <a:prstGeom prst="rect">
            <a:avLst/>
          </a:prstGeom>
        </p:spPr>
      </p:pic>
      <p:pic>
        <p:nvPicPr>
          <p:cNvPr id="5" name="Picture 4" descr="A person wearing a dress&#10;&#10;Description generated with very high confidence">
            <a:extLst>
              <a:ext uri="{FF2B5EF4-FFF2-40B4-BE49-F238E27FC236}">
                <a16:creationId xmlns:a16="http://schemas.microsoft.com/office/drawing/2014/main" id="{E442DA65-B41C-40D1-8DF2-10B62AF42FCB}"/>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807554" y="1174055"/>
            <a:ext cx="1552575" cy="2353583"/>
          </a:xfrm>
          <a:prstGeom prst="rect">
            <a:avLst/>
          </a:prstGeom>
        </p:spPr>
      </p:pic>
      <p:pic>
        <p:nvPicPr>
          <p:cNvPr id="6" name="Picture 5">
            <a:extLst>
              <a:ext uri="{FF2B5EF4-FFF2-40B4-BE49-F238E27FC236}">
                <a16:creationId xmlns:a16="http://schemas.microsoft.com/office/drawing/2014/main" id="{F8B6F1B5-8335-42A8-A470-E2AF9CD81E94}"/>
              </a:ext>
            </a:extLst>
          </p:cNvPr>
          <p:cNvPicPr/>
          <p:nvPr/>
        </p:nvPicPr>
        <p:blipFill>
          <a:blip r:embed="rId6"/>
          <a:stretch>
            <a:fillRect/>
          </a:stretch>
        </p:blipFill>
        <p:spPr>
          <a:xfrm>
            <a:off x="7456445" y="1939145"/>
            <a:ext cx="1552575" cy="1254125"/>
          </a:xfrm>
          <a:prstGeom prst="rect">
            <a:avLst/>
          </a:prstGeom>
        </p:spPr>
      </p:pic>
      <p:pic>
        <p:nvPicPr>
          <p:cNvPr id="7" name="Picture 6">
            <a:extLst>
              <a:ext uri="{FF2B5EF4-FFF2-40B4-BE49-F238E27FC236}">
                <a16:creationId xmlns:a16="http://schemas.microsoft.com/office/drawing/2014/main" id="{354310AD-7E0E-47AE-A3A2-E205972E62DD}"/>
              </a:ext>
            </a:extLst>
          </p:cNvPr>
          <p:cNvPicPr/>
          <p:nvPr/>
        </p:nvPicPr>
        <p:blipFill>
          <a:blip r:embed="rId7"/>
          <a:stretch>
            <a:fillRect/>
          </a:stretch>
        </p:blipFill>
        <p:spPr>
          <a:xfrm>
            <a:off x="5033135" y="3730918"/>
            <a:ext cx="3686175" cy="1697355"/>
          </a:xfrm>
          <a:prstGeom prst="rect">
            <a:avLst/>
          </a:prstGeom>
        </p:spPr>
      </p:pic>
      <p:pic>
        <p:nvPicPr>
          <p:cNvPr id="8" name="Picture 2">
            <a:extLst>
              <a:ext uri="{FF2B5EF4-FFF2-40B4-BE49-F238E27FC236}">
                <a16:creationId xmlns:a16="http://schemas.microsoft.com/office/drawing/2014/main" id="{73AACE61-411D-4F9C-B0EA-33CE911B65AE}"/>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flipH="1">
            <a:off x="600932" y="3976796"/>
            <a:ext cx="2004955" cy="1956054"/>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4">
            <a:extLst>
              <a:ext uri="{FF2B5EF4-FFF2-40B4-BE49-F238E27FC236}">
                <a16:creationId xmlns:a16="http://schemas.microsoft.com/office/drawing/2014/main" id="{119573A3-218C-4D8B-BE26-336B5F25637A}"/>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432765" y="1642764"/>
            <a:ext cx="2278472" cy="176959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392389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E1C06915-2ED6-420C-89DB-4E77E456CE74}"/>
              </a:ext>
            </a:extLst>
          </p:cNvPr>
          <p:cNvSpPr>
            <a:spLocks noGrp="1"/>
          </p:cNvSpPr>
          <p:nvPr>
            <p:ph type="body" sz="quarter" idx="13"/>
          </p:nvPr>
        </p:nvSpPr>
        <p:spPr>
          <a:xfrm>
            <a:off x="68247" y="410575"/>
            <a:ext cx="8773297" cy="1034645"/>
          </a:xfrm>
        </p:spPr>
        <p:txBody>
          <a:bodyPr/>
          <a:lstStyle/>
          <a:p>
            <a:r>
              <a:rPr lang="en-US" dirty="0"/>
              <a:t>A poster for an Everly Brothers concert</a:t>
            </a:r>
          </a:p>
        </p:txBody>
      </p:sp>
      <p:sp>
        <p:nvSpPr>
          <p:cNvPr id="5" name="Rectangle 4">
            <a:extLst>
              <a:ext uri="{FF2B5EF4-FFF2-40B4-BE49-F238E27FC236}">
                <a16:creationId xmlns:a16="http://schemas.microsoft.com/office/drawing/2014/main" id="{5FE395F1-6EF9-455B-AEB9-55F6AE035366}"/>
              </a:ext>
            </a:extLst>
          </p:cNvPr>
          <p:cNvSpPr/>
          <p:nvPr/>
        </p:nvSpPr>
        <p:spPr>
          <a:xfrm>
            <a:off x="0" y="5696552"/>
            <a:ext cx="4846198" cy="523220"/>
          </a:xfrm>
          <a:prstGeom prst="rect">
            <a:avLst/>
          </a:prstGeom>
        </p:spPr>
        <p:txBody>
          <a:bodyPr wrap="none">
            <a:spAutoFit/>
          </a:bodyPr>
          <a:lstStyle/>
          <a:p>
            <a:r>
              <a:rPr lang="en-US" sz="1400" b="1" dirty="0">
                <a:solidFill>
                  <a:schemeClr val="bg1">
                    <a:lumMod val="65000"/>
                  </a:schemeClr>
                </a:solidFill>
              </a:rPr>
              <a:t>Source: Kalan Davis, University of Minnesota Library</a:t>
            </a:r>
          </a:p>
          <a:p>
            <a:r>
              <a:rPr lang="en-US" sz="1400" b="1" dirty="0">
                <a:solidFill>
                  <a:schemeClr val="bg1">
                    <a:lumMod val="65000"/>
                  </a:schemeClr>
                </a:solidFill>
              </a:rPr>
              <a:t>Image source: </a:t>
            </a:r>
            <a:r>
              <a:rPr lang="en-US" sz="1400" b="1" dirty="0">
                <a:solidFill>
                  <a:schemeClr val="bg1">
                    <a:lumMod val="65000"/>
                  </a:schemeClr>
                </a:solidFill>
                <a:hlinkClick r:id="rId3"/>
              </a:rPr>
              <a:t>Minnesota Reflections Digital Library</a:t>
            </a:r>
            <a:endParaRPr lang="en-US" sz="1400" b="1" dirty="0">
              <a:solidFill>
                <a:schemeClr val="bg1">
                  <a:lumMod val="65000"/>
                </a:schemeClr>
              </a:solidFill>
            </a:endParaRPr>
          </a:p>
        </p:txBody>
      </p:sp>
      <p:pic>
        <p:nvPicPr>
          <p:cNvPr id="7" name="Picture 6">
            <a:extLst>
              <a:ext uri="{FF2B5EF4-FFF2-40B4-BE49-F238E27FC236}">
                <a16:creationId xmlns:a16="http://schemas.microsoft.com/office/drawing/2014/main" id="{C3E711CB-BC50-4F26-B0A3-36281CD4B5BA}"/>
              </a:ext>
            </a:extLst>
          </p:cNvPr>
          <p:cNvPicPr>
            <a:picLocks noChangeAspect="1"/>
          </p:cNvPicPr>
          <p:nvPr/>
        </p:nvPicPr>
        <p:blipFill>
          <a:blip r:embed="rId4"/>
          <a:stretch>
            <a:fillRect/>
          </a:stretch>
        </p:blipFill>
        <p:spPr>
          <a:xfrm>
            <a:off x="236412" y="1777159"/>
            <a:ext cx="2183336" cy="3368733"/>
          </a:xfrm>
          <a:prstGeom prst="rect">
            <a:avLst/>
          </a:prstGeom>
          <a:ln>
            <a:noFill/>
          </a:ln>
          <a:effectLst>
            <a:outerShdw blurRad="292100" dist="139700" dir="2700000" algn="tl" rotWithShape="0">
              <a:srgbClr val="333333">
                <a:alpha val="65000"/>
              </a:srgbClr>
            </a:outerShdw>
          </a:effectLst>
        </p:spPr>
      </p:pic>
      <p:sp>
        <p:nvSpPr>
          <p:cNvPr id="8" name="Rectangle 7">
            <a:extLst>
              <a:ext uri="{FF2B5EF4-FFF2-40B4-BE49-F238E27FC236}">
                <a16:creationId xmlns:a16="http://schemas.microsoft.com/office/drawing/2014/main" id="{BCB5C275-51EC-496D-812F-B5961FF6470C}"/>
              </a:ext>
            </a:extLst>
          </p:cNvPr>
          <p:cNvSpPr/>
          <p:nvPr/>
        </p:nvSpPr>
        <p:spPr>
          <a:xfrm>
            <a:off x="2677585" y="1351508"/>
            <a:ext cx="6230003" cy="4154984"/>
          </a:xfrm>
          <a:prstGeom prst="rect">
            <a:avLst/>
          </a:prstGeom>
        </p:spPr>
        <p:txBody>
          <a:bodyPr wrap="square">
            <a:spAutoFit/>
          </a:bodyPr>
          <a:lstStyle/>
          <a:p>
            <a:r>
              <a:rPr lang="en-US" sz="2400" b="1" dirty="0">
                <a:cs typeface="Calibri" panose="020F0502020204030204" pitchFamily="34" charset="0"/>
              </a:rPr>
              <a:t>Label</a:t>
            </a:r>
            <a:r>
              <a:rPr lang="en-US" sz="2400" dirty="0">
                <a:cs typeface="Calibri" panose="020F0502020204030204" pitchFamily="34" charset="0"/>
              </a:rPr>
              <a:t>: </a:t>
            </a:r>
            <a:r>
              <a:rPr lang="en-US" sz="2400" u="sng" dirty="0">
                <a:cs typeface="Calibri" panose="020F0502020204030204" pitchFamily="34" charset="0"/>
              </a:rPr>
              <a:t>Everly Brothers performance poster</a:t>
            </a:r>
            <a:r>
              <a:rPr lang="en-US" sz="2400" dirty="0">
                <a:cs typeface="Calibri" panose="020F0502020204030204" pitchFamily="34" charset="0"/>
              </a:rPr>
              <a:t>, </a:t>
            </a:r>
            <a:r>
              <a:rPr lang="en-US" sz="2400" u="sng" dirty="0">
                <a:cs typeface="Calibri" panose="020F0502020204030204" pitchFamily="34" charset="0"/>
              </a:rPr>
              <a:t>Lakeside Ballroom</a:t>
            </a:r>
            <a:r>
              <a:rPr lang="en-US" sz="2400" dirty="0">
                <a:cs typeface="Calibri" panose="020F0502020204030204" pitchFamily="34" charset="0"/>
              </a:rPr>
              <a:t>, </a:t>
            </a:r>
            <a:r>
              <a:rPr lang="en-US" sz="2400" u="sng" dirty="0">
                <a:cs typeface="Calibri" panose="020F0502020204030204" pitchFamily="34" charset="0"/>
              </a:rPr>
              <a:t>Glenwood, Minn</a:t>
            </a:r>
            <a:r>
              <a:rPr lang="en-US" sz="2400" dirty="0">
                <a:cs typeface="Calibri" panose="020F0502020204030204" pitchFamily="34" charset="0"/>
              </a:rPr>
              <a:t>., July 27, 1965</a:t>
            </a:r>
          </a:p>
          <a:p>
            <a:endParaRPr lang="en-US" sz="2400" dirty="0"/>
          </a:p>
          <a:p>
            <a:r>
              <a:rPr lang="en-US" sz="2400" b="1" dirty="0">
                <a:cs typeface="Calibri" panose="020F0502020204030204" pitchFamily="34" charset="0"/>
              </a:rPr>
              <a:t>Description</a:t>
            </a:r>
            <a:r>
              <a:rPr lang="en-US" sz="2400" dirty="0">
                <a:cs typeface="Calibri" panose="020F0502020204030204" pitchFamily="34" charset="0"/>
              </a:rPr>
              <a:t>: Everly Brothers performance poster, appearing with </a:t>
            </a:r>
            <a:r>
              <a:rPr lang="en-US" sz="2400" u="sng" dirty="0">
                <a:cs typeface="Calibri" panose="020F0502020204030204" pitchFamily="34" charset="0"/>
              </a:rPr>
              <a:t>Burch Ray and the Walkers</a:t>
            </a:r>
            <a:r>
              <a:rPr lang="en-US" sz="2400" dirty="0">
                <a:cs typeface="Calibri" panose="020F0502020204030204" pitchFamily="34" charset="0"/>
              </a:rPr>
              <a:t> at the Lakeside Ballroom, Glenwood, Minn., July 27, 1965</a:t>
            </a:r>
            <a:endParaRPr lang="en-US" sz="2400" dirty="0"/>
          </a:p>
          <a:p>
            <a:endParaRPr lang="en-US" sz="2400" b="1" dirty="0">
              <a:cs typeface="Calibri" panose="020F0502020204030204" pitchFamily="34" charset="0"/>
            </a:endParaRPr>
          </a:p>
          <a:p>
            <a:r>
              <a:rPr lang="en-US" sz="2400" b="1" dirty="0">
                <a:cs typeface="Calibri" panose="020F0502020204030204" pitchFamily="34" charset="0"/>
              </a:rPr>
              <a:t>Also known as</a:t>
            </a:r>
            <a:r>
              <a:rPr lang="en-US" sz="2400" dirty="0">
                <a:cs typeface="Calibri" panose="020F0502020204030204" pitchFamily="34" charset="0"/>
              </a:rPr>
              <a:t>: In Person, the Everly Brothers</a:t>
            </a:r>
            <a:endParaRPr lang="en-US" sz="2400" dirty="0"/>
          </a:p>
        </p:txBody>
      </p:sp>
    </p:spTree>
    <p:extLst>
      <p:ext uri="{BB962C8B-B14F-4D97-AF65-F5344CB8AC3E}">
        <p14:creationId xmlns:p14="http://schemas.microsoft.com/office/powerpoint/2010/main" val="13494569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4000" b="-4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87096F-474A-474D-BE22-82C5428B3EDC}"/>
              </a:ext>
            </a:extLst>
          </p:cNvPr>
          <p:cNvSpPr txBox="1">
            <a:spLocks/>
          </p:cNvSpPr>
          <p:nvPr/>
        </p:nvSpPr>
        <p:spPr>
          <a:xfrm>
            <a:off x="154461" y="30667"/>
            <a:ext cx="9076037" cy="1009616"/>
          </a:xfrm>
          <a:prstGeom prst="rect">
            <a:avLst/>
          </a:prstGeom>
          <a:solidFill>
            <a:srgbClr val="FFFFFF">
              <a:alpha val="50196"/>
            </a:srgbClr>
          </a:solidFill>
        </p:spPr>
        <p:txBody>
          <a:bodyPr vert="horz" lIns="91440" tIns="45720" rIns="91440" bIns="45720" rtlCol="0" anchor="ctr">
            <a:noAutofit/>
          </a:bodyPr>
          <a:lstStyle>
            <a:defPPr>
              <a:defRPr lang="en-US"/>
            </a:defPPr>
            <a:lvl1pPr marL="0" algn="l" defTabSz="685800" rtl="0" eaLnBrk="1" latinLnBrk="0" hangingPunct="1">
              <a:spcBef>
                <a:spcPct val="0"/>
              </a:spcBef>
              <a:buNone/>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r>
              <a:rPr lang="en-US" sz="3600" b="1" dirty="0">
                <a:solidFill>
                  <a:srgbClr val="1F497D"/>
                </a:solidFill>
                <a:latin typeface="Arial" panose="020B0604020202020204" pitchFamily="34" charset="0"/>
                <a:cs typeface="Arial" panose="020B0604020202020204" pitchFamily="34" charset="0"/>
              </a:rPr>
              <a:t>A photograph of a demonstration</a:t>
            </a:r>
            <a:endParaRPr lang="en-US" sz="3600" dirty="0">
              <a:solidFill>
                <a:srgbClr val="1F497D"/>
              </a:solidFill>
              <a:latin typeface="Arial" panose="020B0604020202020204" pitchFamily="34" charset="0"/>
              <a:cs typeface="Arial" panose="020B0604020202020204" pitchFamily="34" charset="0"/>
            </a:endParaRPr>
          </a:p>
        </p:txBody>
      </p:sp>
      <p:sp>
        <p:nvSpPr>
          <p:cNvPr id="7" name="TextBox 6">
            <a:extLst>
              <a:ext uri="{FF2B5EF4-FFF2-40B4-BE49-F238E27FC236}">
                <a16:creationId xmlns:a16="http://schemas.microsoft.com/office/drawing/2014/main" id="{37ED7F10-F766-4A09-825D-4A8932C74FCD}"/>
              </a:ext>
            </a:extLst>
          </p:cNvPr>
          <p:cNvSpPr txBox="1"/>
          <p:nvPr/>
        </p:nvSpPr>
        <p:spPr>
          <a:xfrm>
            <a:off x="127076" y="6375400"/>
            <a:ext cx="7631128" cy="369332"/>
          </a:xfrm>
          <a:prstGeom prst="rect">
            <a:avLst/>
          </a:prstGeom>
          <a:solidFill>
            <a:srgbClr val="FFFFFF">
              <a:alpha val="50196"/>
            </a:srgbClr>
          </a:solidFill>
        </p:spPr>
        <p:txBody>
          <a:bodyPr wrap="none" rtlCol="0">
            <a:spAutoFit/>
          </a:bodyPr>
          <a:lstStyle/>
          <a:p>
            <a:r>
              <a:rPr lang="en-US" dirty="0">
                <a:hlinkClick r:id="rId4"/>
              </a:rPr>
              <a:t>https://digital.library.temple.edu/digital/collection/p15037coll17/id/37/rec/2</a:t>
            </a:r>
            <a:endParaRPr lang="en-US" dirty="0"/>
          </a:p>
        </p:txBody>
      </p:sp>
      <p:sp>
        <p:nvSpPr>
          <p:cNvPr id="3" name="TextBox 2">
            <a:extLst>
              <a:ext uri="{FF2B5EF4-FFF2-40B4-BE49-F238E27FC236}">
                <a16:creationId xmlns:a16="http://schemas.microsoft.com/office/drawing/2014/main" id="{A8B72E9B-26C5-4FB8-8B65-2A7506AA7258}"/>
              </a:ext>
            </a:extLst>
          </p:cNvPr>
          <p:cNvSpPr txBox="1"/>
          <p:nvPr/>
        </p:nvSpPr>
        <p:spPr>
          <a:xfrm rot="21439048">
            <a:off x="1575316" y="4270073"/>
            <a:ext cx="6876879" cy="2031325"/>
          </a:xfrm>
          <a:prstGeom prst="rect">
            <a:avLst/>
          </a:prstGeom>
          <a:solidFill>
            <a:schemeClr val="accent5">
              <a:lumMod val="40000"/>
              <a:lumOff val="60000"/>
            </a:schemeClr>
          </a:solidFill>
          <a:ln w="76200">
            <a:solidFill>
              <a:schemeClr val="accent5">
                <a:lumMod val="75000"/>
              </a:schemeClr>
            </a:solidFill>
          </a:ln>
        </p:spPr>
        <p:txBody>
          <a:bodyPr wrap="square" rtlCol="0">
            <a:spAutoFit/>
          </a:bodyPr>
          <a:lstStyle/>
          <a:p>
            <a:r>
              <a:rPr lang="en-US" b="1" dirty="0">
                <a:solidFill>
                  <a:srgbClr val="000000"/>
                </a:solidFill>
              </a:rPr>
              <a:t>Title: </a:t>
            </a:r>
            <a:r>
              <a:rPr lang="en-US" dirty="0"/>
              <a:t>Cecil B. Moore at Girard College. </a:t>
            </a:r>
          </a:p>
          <a:p>
            <a:endParaRPr lang="en-US" dirty="0"/>
          </a:p>
          <a:p>
            <a:r>
              <a:rPr lang="en-US" b="1" dirty="0"/>
              <a:t>Description: </a:t>
            </a:r>
            <a:r>
              <a:rPr lang="en-US" dirty="0"/>
              <a:t>Cecil B. Moore, President of the local chapter of the NAACP, addresses civil rights demonstrators at Girard College in Philadelphia on August 3, 1965.</a:t>
            </a:r>
          </a:p>
          <a:p>
            <a:endParaRPr lang="en-US" dirty="0"/>
          </a:p>
          <a:p>
            <a:r>
              <a:rPr lang="en-US" b="1" dirty="0"/>
              <a:t>Subject:</a:t>
            </a:r>
            <a:r>
              <a:rPr lang="en-US" dirty="0"/>
              <a:t> civil and political rights</a:t>
            </a:r>
            <a:r>
              <a:rPr lang="en-US"/>
              <a:t>; demonstration</a:t>
            </a:r>
            <a:endParaRPr lang="en-US" dirty="0"/>
          </a:p>
        </p:txBody>
      </p:sp>
    </p:spTree>
    <p:extLst>
      <p:ext uri="{BB962C8B-B14F-4D97-AF65-F5344CB8AC3E}">
        <p14:creationId xmlns:p14="http://schemas.microsoft.com/office/powerpoint/2010/main" val="9971432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4000" b="-4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87096F-474A-474D-BE22-82C5428B3EDC}"/>
              </a:ext>
            </a:extLst>
          </p:cNvPr>
          <p:cNvSpPr txBox="1">
            <a:spLocks/>
          </p:cNvSpPr>
          <p:nvPr/>
        </p:nvSpPr>
        <p:spPr>
          <a:xfrm>
            <a:off x="154461" y="30667"/>
            <a:ext cx="9076037" cy="1009616"/>
          </a:xfrm>
          <a:prstGeom prst="rect">
            <a:avLst/>
          </a:prstGeom>
          <a:solidFill>
            <a:srgbClr val="FFFFFF">
              <a:alpha val="50196"/>
            </a:srgbClr>
          </a:solidFill>
        </p:spPr>
        <p:txBody>
          <a:bodyPr vert="horz" lIns="91440" tIns="45720" rIns="91440" bIns="45720" rtlCol="0" anchor="ctr">
            <a:noAutofit/>
          </a:bodyPr>
          <a:lstStyle>
            <a:defPPr>
              <a:defRPr lang="en-US"/>
            </a:defPPr>
            <a:lvl1pPr marL="0" algn="l" defTabSz="685800" rtl="0" eaLnBrk="1" latinLnBrk="0" hangingPunct="1">
              <a:spcBef>
                <a:spcPct val="0"/>
              </a:spcBef>
              <a:buNone/>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r>
              <a:rPr lang="en-US" sz="3600" b="1" dirty="0">
                <a:solidFill>
                  <a:srgbClr val="1F497D"/>
                </a:solidFill>
                <a:latin typeface="Arial" panose="020B0604020202020204" pitchFamily="34" charset="0"/>
                <a:cs typeface="Arial" panose="020B0604020202020204" pitchFamily="34" charset="0"/>
              </a:rPr>
              <a:t>A photograph of a demonstration</a:t>
            </a:r>
            <a:endParaRPr lang="en-US" sz="3600" dirty="0">
              <a:solidFill>
                <a:srgbClr val="1F497D"/>
              </a:solidFill>
              <a:latin typeface="Arial" panose="020B0604020202020204" pitchFamily="34" charset="0"/>
              <a:cs typeface="Arial" panose="020B0604020202020204" pitchFamily="34" charset="0"/>
            </a:endParaRPr>
          </a:p>
        </p:txBody>
      </p:sp>
      <p:pic>
        <p:nvPicPr>
          <p:cNvPr id="8" name="Picture 7">
            <a:extLst>
              <a:ext uri="{FF2B5EF4-FFF2-40B4-BE49-F238E27FC236}">
                <a16:creationId xmlns:a16="http://schemas.microsoft.com/office/drawing/2014/main" id="{8F68B726-50DD-4822-96AC-73D07DC69356}"/>
              </a:ext>
            </a:extLst>
          </p:cNvPr>
          <p:cNvPicPr>
            <a:picLocks noChangeAspect="1"/>
          </p:cNvPicPr>
          <p:nvPr/>
        </p:nvPicPr>
        <p:blipFill>
          <a:blip r:embed="rId4"/>
          <a:stretch>
            <a:fillRect/>
          </a:stretch>
        </p:blipFill>
        <p:spPr>
          <a:xfrm>
            <a:off x="213575" y="959322"/>
            <a:ext cx="7475868" cy="2796782"/>
          </a:xfrm>
          <a:prstGeom prst="rect">
            <a:avLst/>
          </a:prstGeom>
        </p:spPr>
      </p:pic>
      <p:pic>
        <p:nvPicPr>
          <p:cNvPr id="9" name="Picture 8">
            <a:extLst>
              <a:ext uri="{FF2B5EF4-FFF2-40B4-BE49-F238E27FC236}">
                <a16:creationId xmlns:a16="http://schemas.microsoft.com/office/drawing/2014/main" id="{D46ECAD2-83F5-437F-BE73-C7426738315E}"/>
              </a:ext>
            </a:extLst>
          </p:cNvPr>
          <p:cNvPicPr>
            <a:picLocks noChangeAspect="1"/>
          </p:cNvPicPr>
          <p:nvPr/>
        </p:nvPicPr>
        <p:blipFill>
          <a:blip r:embed="rId5"/>
          <a:stretch>
            <a:fillRect/>
          </a:stretch>
        </p:blipFill>
        <p:spPr>
          <a:xfrm>
            <a:off x="1438982" y="4371993"/>
            <a:ext cx="7145512" cy="1773709"/>
          </a:xfrm>
          <a:prstGeom prst="rect">
            <a:avLst/>
          </a:prstGeom>
        </p:spPr>
      </p:pic>
      <p:sp>
        <p:nvSpPr>
          <p:cNvPr id="3" name="Right Brace 2">
            <a:extLst>
              <a:ext uri="{FF2B5EF4-FFF2-40B4-BE49-F238E27FC236}">
                <a16:creationId xmlns:a16="http://schemas.microsoft.com/office/drawing/2014/main" id="{C14EDCAA-60D0-4E4D-B3DE-CE270963BCF6}"/>
              </a:ext>
            </a:extLst>
          </p:cNvPr>
          <p:cNvSpPr/>
          <p:nvPr/>
        </p:nvSpPr>
        <p:spPr>
          <a:xfrm>
            <a:off x="7717755" y="833216"/>
            <a:ext cx="173594" cy="2952915"/>
          </a:xfrm>
          <a:prstGeom prst="rightBrace">
            <a:avLst/>
          </a:prstGeom>
          <a:noFill/>
          <a:ln w="76200">
            <a:solidFill>
              <a:schemeClr val="accent6"/>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Right Brace 6">
            <a:extLst>
              <a:ext uri="{FF2B5EF4-FFF2-40B4-BE49-F238E27FC236}">
                <a16:creationId xmlns:a16="http://schemas.microsoft.com/office/drawing/2014/main" id="{66D0EBB6-EAC9-4701-B590-81F27792E329}"/>
              </a:ext>
            </a:extLst>
          </p:cNvPr>
          <p:cNvSpPr/>
          <p:nvPr/>
        </p:nvSpPr>
        <p:spPr>
          <a:xfrm>
            <a:off x="8666984" y="4344128"/>
            <a:ext cx="214264" cy="1829440"/>
          </a:xfrm>
          <a:prstGeom prst="rightBrace">
            <a:avLst/>
          </a:prstGeom>
          <a:noFill/>
          <a:ln w="76200">
            <a:solidFill>
              <a:schemeClr val="accent6"/>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B0C66F74-C56B-4048-A75F-1E9AEAB41932}"/>
              </a:ext>
            </a:extLst>
          </p:cNvPr>
          <p:cNvSpPr txBox="1"/>
          <p:nvPr/>
        </p:nvSpPr>
        <p:spPr>
          <a:xfrm>
            <a:off x="6334138" y="572620"/>
            <a:ext cx="1346844" cy="461665"/>
          </a:xfrm>
          <a:prstGeom prst="rect">
            <a:avLst/>
          </a:prstGeom>
          <a:solidFill>
            <a:srgbClr val="FFFFFF">
              <a:alpha val="81961"/>
            </a:srgbClr>
          </a:solidFill>
        </p:spPr>
        <p:txBody>
          <a:bodyPr wrap="none" rtlCol="0">
            <a:spAutoFit/>
          </a:bodyPr>
          <a:lstStyle/>
          <a:p>
            <a:r>
              <a:rPr lang="en-US" sz="2400" b="1" dirty="0">
                <a:solidFill>
                  <a:schemeClr val="accent6"/>
                </a:solidFill>
              </a:rPr>
              <a:t>Content</a:t>
            </a:r>
          </a:p>
        </p:txBody>
      </p:sp>
      <p:sp>
        <p:nvSpPr>
          <p:cNvPr id="10" name="TextBox 9">
            <a:extLst>
              <a:ext uri="{FF2B5EF4-FFF2-40B4-BE49-F238E27FC236}">
                <a16:creationId xmlns:a16="http://schemas.microsoft.com/office/drawing/2014/main" id="{8BFB0E2C-5FD4-4B29-BC0B-DAB2592490A2}"/>
              </a:ext>
            </a:extLst>
          </p:cNvPr>
          <p:cNvSpPr txBox="1"/>
          <p:nvPr/>
        </p:nvSpPr>
        <p:spPr>
          <a:xfrm>
            <a:off x="5509796" y="3954357"/>
            <a:ext cx="3079689" cy="461665"/>
          </a:xfrm>
          <a:prstGeom prst="rect">
            <a:avLst/>
          </a:prstGeom>
          <a:solidFill>
            <a:srgbClr val="F2F2F2">
              <a:alpha val="74118"/>
            </a:srgbClr>
          </a:solidFill>
        </p:spPr>
        <p:txBody>
          <a:bodyPr wrap="none" rtlCol="0">
            <a:spAutoFit/>
          </a:bodyPr>
          <a:lstStyle/>
          <a:p>
            <a:r>
              <a:rPr lang="en-US" sz="2400" b="1" dirty="0">
                <a:solidFill>
                  <a:schemeClr val="accent6"/>
                </a:solidFill>
              </a:rPr>
              <a:t>Institutional context</a:t>
            </a:r>
          </a:p>
        </p:txBody>
      </p:sp>
    </p:spTree>
    <p:extLst>
      <p:ext uri="{BB962C8B-B14F-4D97-AF65-F5344CB8AC3E}">
        <p14:creationId xmlns:p14="http://schemas.microsoft.com/office/powerpoint/2010/main" val="29674652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735C8DAE-C358-4666-9ECD-B15957F68DAE}"/>
              </a:ext>
            </a:extLst>
          </p:cNvPr>
          <p:cNvSpPr/>
          <p:nvPr/>
        </p:nvSpPr>
        <p:spPr>
          <a:xfrm>
            <a:off x="0" y="2642656"/>
            <a:ext cx="9144000" cy="2402295"/>
          </a:xfrm>
          <a:prstGeom prst="rect">
            <a:avLst/>
          </a:prstGeom>
          <a:solidFill>
            <a:srgbClr val="DDD9C3">
              <a:alpha val="18824"/>
            </a:srgbClr>
          </a:solidFill>
          <a:ln>
            <a:noFill/>
          </a:ln>
          <a:effectLst>
            <a:outerShdw blurRad="40000" dist="23000" dir="5400000" rotWithShape="0">
              <a:srgbClr val="000000">
                <a:alpha val="35000"/>
              </a:srgbClr>
            </a:outerShdw>
            <a:softEdge rad="127000"/>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 name="Text Placeholder 2">
            <a:extLst>
              <a:ext uri="{FF2B5EF4-FFF2-40B4-BE49-F238E27FC236}">
                <a16:creationId xmlns:a16="http://schemas.microsoft.com/office/drawing/2014/main" id="{3CD1FDBB-56B5-47F5-AC1E-8277D4ABE164}"/>
              </a:ext>
            </a:extLst>
          </p:cNvPr>
          <p:cNvSpPr>
            <a:spLocks noGrp="1"/>
          </p:cNvSpPr>
          <p:nvPr>
            <p:ph type="body" sz="quarter" idx="13"/>
          </p:nvPr>
        </p:nvSpPr>
        <p:spPr/>
        <p:txBody>
          <a:bodyPr/>
          <a:lstStyle/>
          <a:p>
            <a:pPr algn="ctr"/>
            <a:r>
              <a:rPr lang="en-US" sz="3200" dirty="0"/>
              <a:t>What are the entities that matter, and how much should we say about them?</a:t>
            </a:r>
          </a:p>
        </p:txBody>
      </p:sp>
      <p:sp>
        <p:nvSpPr>
          <p:cNvPr id="4" name="Speech Bubble: Rectangle 3">
            <a:extLst>
              <a:ext uri="{FF2B5EF4-FFF2-40B4-BE49-F238E27FC236}">
                <a16:creationId xmlns:a16="http://schemas.microsoft.com/office/drawing/2014/main" id="{14227413-EABD-43F4-8AA5-5357A9F7834B}"/>
              </a:ext>
            </a:extLst>
          </p:cNvPr>
          <p:cNvSpPr/>
          <p:nvPr/>
        </p:nvSpPr>
        <p:spPr>
          <a:xfrm>
            <a:off x="963827" y="1539782"/>
            <a:ext cx="2891482" cy="1187153"/>
          </a:xfrm>
          <a:prstGeom prst="wedgeRectCallout">
            <a:avLst/>
          </a:prstGeom>
          <a:solidFill>
            <a:schemeClr val="accent1">
              <a:lumMod val="20000"/>
              <a:lumOff val="80000"/>
            </a:schemeClr>
          </a:solidFill>
          <a:ln w="57150">
            <a:solidFill>
              <a:schemeClr val="accent6"/>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600" dirty="0">
                <a:solidFill>
                  <a:schemeClr val="tx2"/>
                </a:solidFill>
              </a:rPr>
              <a:t>Where do you stop?</a:t>
            </a:r>
          </a:p>
        </p:txBody>
      </p:sp>
      <p:sp>
        <p:nvSpPr>
          <p:cNvPr id="5" name="Speech Bubble: Rectangle 4">
            <a:extLst>
              <a:ext uri="{FF2B5EF4-FFF2-40B4-BE49-F238E27FC236}">
                <a16:creationId xmlns:a16="http://schemas.microsoft.com/office/drawing/2014/main" id="{7B24526E-9D8E-4782-9F8C-F6818B80BFDD}"/>
              </a:ext>
            </a:extLst>
          </p:cNvPr>
          <p:cNvSpPr/>
          <p:nvPr/>
        </p:nvSpPr>
        <p:spPr>
          <a:xfrm>
            <a:off x="5039283" y="1594198"/>
            <a:ext cx="3620530" cy="1072464"/>
          </a:xfrm>
          <a:prstGeom prst="wedgeRectCallout">
            <a:avLst/>
          </a:prstGeom>
          <a:solidFill>
            <a:schemeClr val="accent1">
              <a:lumMod val="20000"/>
              <a:lumOff val="80000"/>
            </a:schemeClr>
          </a:solidFill>
          <a:ln w="57150">
            <a:solidFill>
              <a:schemeClr val="accent2"/>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800" dirty="0">
                <a:solidFill>
                  <a:schemeClr val="accent1"/>
                </a:solidFill>
              </a:rPr>
              <a:t>…</a:t>
            </a:r>
            <a:r>
              <a:rPr lang="en-US" sz="2800" b="1" dirty="0">
                <a:solidFill>
                  <a:schemeClr val="accent1"/>
                </a:solidFill>
              </a:rPr>
              <a:t>Actually, where do you start?</a:t>
            </a:r>
          </a:p>
        </p:txBody>
      </p:sp>
      <p:sp>
        <p:nvSpPr>
          <p:cNvPr id="9" name="Speech Bubble: Rectangle 8">
            <a:extLst>
              <a:ext uri="{FF2B5EF4-FFF2-40B4-BE49-F238E27FC236}">
                <a16:creationId xmlns:a16="http://schemas.microsoft.com/office/drawing/2014/main" id="{8794C02A-A799-48DD-9E7D-EF976FDEAF73}"/>
              </a:ext>
            </a:extLst>
          </p:cNvPr>
          <p:cNvSpPr/>
          <p:nvPr/>
        </p:nvSpPr>
        <p:spPr>
          <a:xfrm>
            <a:off x="185351" y="3429000"/>
            <a:ext cx="2891482" cy="1174257"/>
          </a:xfrm>
          <a:prstGeom prst="wedgeRectCallout">
            <a:avLst/>
          </a:prstGeom>
          <a:solidFill>
            <a:schemeClr val="bg1"/>
          </a:solidFill>
          <a:ln w="57150">
            <a:solidFill>
              <a:schemeClr val="accent6"/>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dirty="0">
                <a:solidFill>
                  <a:schemeClr val="accent6"/>
                </a:solidFill>
              </a:rPr>
              <a:t>What form should the description take?</a:t>
            </a:r>
          </a:p>
        </p:txBody>
      </p:sp>
      <p:sp>
        <p:nvSpPr>
          <p:cNvPr id="10" name="Speech Bubble: Rectangle 9">
            <a:extLst>
              <a:ext uri="{FF2B5EF4-FFF2-40B4-BE49-F238E27FC236}">
                <a16:creationId xmlns:a16="http://schemas.microsoft.com/office/drawing/2014/main" id="{0E92B715-A3F4-4BB8-90E4-D2DCF24E1C27}"/>
              </a:ext>
            </a:extLst>
          </p:cNvPr>
          <p:cNvSpPr/>
          <p:nvPr/>
        </p:nvSpPr>
        <p:spPr>
          <a:xfrm>
            <a:off x="6116596" y="3384224"/>
            <a:ext cx="2891482" cy="1181968"/>
          </a:xfrm>
          <a:prstGeom prst="wedgeRectCallout">
            <a:avLst/>
          </a:prstGeom>
          <a:solidFill>
            <a:schemeClr val="accent5">
              <a:lumMod val="20000"/>
              <a:lumOff val="80000"/>
            </a:schemeClr>
          </a:solidFill>
          <a:ln w="57150">
            <a:solidFill>
              <a:schemeClr val="accent4"/>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000" dirty="0">
                <a:solidFill>
                  <a:schemeClr val="accent4"/>
                </a:solidFill>
              </a:rPr>
              <a:t>But do opinions and interpretation need a different treatment?</a:t>
            </a:r>
          </a:p>
        </p:txBody>
      </p:sp>
      <p:sp>
        <p:nvSpPr>
          <p:cNvPr id="11" name="Speech Bubble: Rectangle 10">
            <a:extLst>
              <a:ext uri="{FF2B5EF4-FFF2-40B4-BE49-F238E27FC236}">
                <a16:creationId xmlns:a16="http://schemas.microsoft.com/office/drawing/2014/main" id="{8C088CB2-CC99-4402-B4D6-0D0E213E7C40}"/>
              </a:ext>
            </a:extLst>
          </p:cNvPr>
          <p:cNvSpPr/>
          <p:nvPr/>
        </p:nvSpPr>
        <p:spPr>
          <a:xfrm>
            <a:off x="3262184" y="2892097"/>
            <a:ext cx="2743200" cy="984254"/>
          </a:xfrm>
          <a:prstGeom prst="wedgeRectCallout">
            <a:avLst/>
          </a:prstGeom>
          <a:solidFill>
            <a:schemeClr val="accent5">
              <a:lumMod val="20000"/>
              <a:lumOff val="80000"/>
            </a:schemeClr>
          </a:solidFill>
          <a:ln w="57150">
            <a:solidFill>
              <a:schemeClr val="accent4"/>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000" dirty="0">
                <a:solidFill>
                  <a:schemeClr val="accent4"/>
                </a:solidFill>
              </a:rPr>
              <a:t>Structured data works well for verifiable facts.</a:t>
            </a:r>
          </a:p>
        </p:txBody>
      </p:sp>
      <p:sp>
        <p:nvSpPr>
          <p:cNvPr id="12" name="Speech Bubble: Rectangle 11">
            <a:extLst>
              <a:ext uri="{FF2B5EF4-FFF2-40B4-BE49-F238E27FC236}">
                <a16:creationId xmlns:a16="http://schemas.microsoft.com/office/drawing/2014/main" id="{A59D97F5-6038-44D9-933D-DDCFBE4690A4}"/>
              </a:ext>
            </a:extLst>
          </p:cNvPr>
          <p:cNvSpPr/>
          <p:nvPr/>
        </p:nvSpPr>
        <p:spPr>
          <a:xfrm>
            <a:off x="1257214" y="4901873"/>
            <a:ext cx="6623222" cy="1072465"/>
          </a:xfrm>
          <a:prstGeom prst="wedgeRectCallout">
            <a:avLst/>
          </a:prstGeom>
          <a:solidFill>
            <a:schemeClr val="accent2">
              <a:lumMod val="20000"/>
              <a:lumOff val="80000"/>
            </a:schemeClr>
          </a:solidFill>
          <a:ln w="57150">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200" dirty="0">
                <a:solidFill>
                  <a:schemeClr val="accent2"/>
                </a:solidFill>
              </a:rPr>
              <a:t>…And who will do the work?</a:t>
            </a:r>
          </a:p>
        </p:txBody>
      </p:sp>
    </p:spTree>
    <p:extLst>
      <p:ext uri="{BB962C8B-B14F-4D97-AF65-F5344CB8AC3E}">
        <p14:creationId xmlns:p14="http://schemas.microsoft.com/office/powerpoint/2010/main" val="42016844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9EAEACF5-F76B-440A-A24C-75970CE4967C}"/>
              </a:ext>
            </a:extLst>
          </p:cNvPr>
          <p:cNvPicPr>
            <a:picLocks noChangeAspect="1"/>
          </p:cNvPicPr>
          <p:nvPr/>
        </p:nvPicPr>
        <p:blipFill>
          <a:blip r:embed="rId3"/>
          <a:stretch>
            <a:fillRect/>
          </a:stretch>
        </p:blipFill>
        <p:spPr>
          <a:xfrm>
            <a:off x="962371" y="849715"/>
            <a:ext cx="6907424" cy="5158570"/>
          </a:xfrm>
          <a:prstGeom prst="rect">
            <a:avLst/>
          </a:prstGeom>
        </p:spPr>
      </p:pic>
      <p:sp>
        <p:nvSpPr>
          <p:cNvPr id="3" name="TextBox 2">
            <a:extLst>
              <a:ext uri="{FF2B5EF4-FFF2-40B4-BE49-F238E27FC236}">
                <a16:creationId xmlns:a16="http://schemas.microsoft.com/office/drawing/2014/main" id="{2989EE4B-DE68-48A1-A68B-DB146F304A01}"/>
              </a:ext>
            </a:extLst>
          </p:cNvPr>
          <p:cNvSpPr txBox="1"/>
          <p:nvPr/>
        </p:nvSpPr>
        <p:spPr>
          <a:xfrm>
            <a:off x="111211" y="5928122"/>
            <a:ext cx="7300396" cy="338554"/>
          </a:xfrm>
          <a:prstGeom prst="rect">
            <a:avLst/>
          </a:prstGeom>
          <a:noFill/>
        </p:spPr>
        <p:txBody>
          <a:bodyPr wrap="none" rtlCol="0">
            <a:spAutoFit/>
          </a:bodyPr>
          <a:lstStyle/>
          <a:p>
            <a:r>
              <a:rPr lang="en-US" sz="1600" dirty="0"/>
              <a:t>source: </a:t>
            </a:r>
            <a:r>
              <a:rPr lang="en-US" sz="1600" dirty="0">
                <a:hlinkClick r:id="rId4"/>
              </a:rPr>
              <a:t>http://sites.linkeddata.center/blog/archive/1-2-3linkedopendataarehere</a:t>
            </a:r>
            <a:endParaRPr lang="en-US" sz="1600" dirty="0"/>
          </a:p>
        </p:txBody>
      </p:sp>
      <p:sp>
        <p:nvSpPr>
          <p:cNvPr id="4" name="Title 1">
            <a:extLst>
              <a:ext uri="{FF2B5EF4-FFF2-40B4-BE49-F238E27FC236}">
                <a16:creationId xmlns:a16="http://schemas.microsoft.com/office/drawing/2014/main" id="{FD1B9E1A-CFBD-4986-A7B0-650F2574F06A}"/>
              </a:ext>
            </a:extLst>
          </p:cNvPr>
          <p:cNvSpPr txBox="1">
            <a:spLocks/>
          </p:cNvSpPr>
          <p:nvPr/>
        </p:nvSpPr>
        <p:spPr>
          <a:xfrm>
            <a:off x="1144719" y="445668"/>
            <a:ext cx="7036910" cy="872325"/>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3300" b="1" dirty="0">
                <a:solidFill>
                  <a:srgbClr val="002060"/>
                </a:solidFill>
                <a:latin typeface="+mn-lt"/>
              </a:rPr>
              <a:t>A more realistic visualization of Linked Data</a:t>
            </a:r>
          </a:p>
        </p:txBody>
      </p:sp>
    </p:spTree>
    <p:extLst>
      <p:ext uri="{BB962C8B-B14F-4D97-AF65-F5344CB8AC3E}">
        <p14:creationId xmlns:p14="http://schemas.microsoft.com/office/powerpoint/2010/main" val="7916189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5FE55F32-C8D8-46C8-8A86-076C19AD0A5F}"/>
              </a:ext>
            </a:extLst>
          </p:cNvPr>
          <p:cNvPicPr>
            <a:picLocks noChangeAspect="1"/>
          </p:cNvPicPr>
          <p:nvPr/>
        </p:nvPicPr>
        <p:blipFill>
          <a:blip r:embed="rId3"/>
          <a:stretch>
            <a:fillRect/>
          </a:stretch>
        </p:blipFill>
        <p:spPr>
          <a:xfrm>
            <a:off x="4014391" y="98854"/>
            <a:ext cx="4737723" cy="602315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3" name="Text Placeholder 2">
            <a:extLst>
              <a:ext uri="{FF2B5EF4-FFF2-40B4-BE49-F238E27FC236}">
                <a16:creationId xmlns:a16="http://schemas.microsoft.com/office/drawing/2014/main" id="{93BA1A66-8C47-4541-AEC1-225183E5958E}"/>
              </a:ext>
            </a:extLst>
          </p:cNvPr>
          <p:cNvSpPr txBox="1">
            <a:spLocks/>
          </p:cNvSpPr>
          <p:nvPr/>
        </p:nvSpPr>
        <p:spPr>
          <a:xfrm>
            <a:off x="0" y="245382"/>
            <a:ext cx="3872917" cy="810531"/>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sz="3600" b="1" dirty="0">
                <a:solidFill>
                  <a:schemeClr val="tx2"/>
                </a:solidFill>
              </a:rPr>
              <a:t>Goals for today</a:t>
            </a:r>
          </a:p>
          <a:p>
            <a:pPr marL="0" indent="0">
              <a:buNone/>
            </a:pPr>
            <a:endParaRPr lang="en-US" dirty="0"/>
          </a:p>
          <a:p>
            <a:pPr marL="0" indent="0">
              <a:buNone/>
            </a:pPr>
            <a:r>
              <a:rPr lang="en-US" sz="2800" dirty="0"/>
              <a:t>Discuss highlights</a:t>
            </a:r>
          </a:p>
          <a:p>
            <a:pPr marL="0" indent="0">
              <a:buNone/>
            </a:pPr>
            <a:r>
              <a:rPr lang="en-US" sz="2800" dirty="0"/>
              <a:t>of the report</a:t>
            </a:r>
          </a:p>
          <a:p>
            <a:pPr marL="0" indent="0">
              <a:buNone/>
            </a:pPr>
            <a:endParaRPr lang="en-US" sz="2800" dirty="0"/>
          </a:p>
          <a:p>
            <a:pPr marL="0" indent="0">
              <a:buNone/>
            </a:pPr>
            <a:r>
              <a:rPr lang="en-US" sz="2800" dirty="0"/>
              <a:t>Answer the question(s) in the title</a:t>
            </a:r>
          </a:p>
          <a:p>
            <a:pPr marL="0" indent="0">
              <a:buNone/>
            </a:pPr>
            <a:endParaRPr lang="en-US" sz="2800" dirty="0"/>
          </a:p>
          <a:p>
            <a:pPr marL="0" indent="0">
              <a:buNone/>
            </a:pPr>
            <a:r>
              <a:rPr lang="en-US" sz="2800" dirty="0"/>
              <a:t>List some imperatives for follow-up</a:t>
            </a:r>
          </a:p>
        </p:txBody>
      </p:sp>
    </p:spTree>
    <p:extLst>
      <p:ext uri="{BB962C8B-B14F-4D97-AF65-F5344CB8AC3E}">
        <p14:creationId xmlns:p14="http://schemas.microsoft.com/office/powerpoint/2010/main" val="12148746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5A27094-73A9-4790-A1C1-F1728CFCC3DE}"/>
              </a:ext>
            </a:extLst>
          </p:cNvPr>
          <p:cNvSpPr>
            <a:spLocks noGrp="1"/>
          </p:cNvSpPr>
          <p:nvPr>
            <p:ph type="body" sz="quarter" idx="10"/>
          </p:nvPr>
        </p:nvSpPr>
        <p:spPr>
          <a:xfrm>
            <a:off x="315259" y="1108081"/>
            <a:ext cx="8174038" cy="1246495"/>
          </a:xfrm>
        </p:spPr>
        <p:txBody>
          <a:bodyPr/>
          <a:lstStyle/>
          <a:p>
            <a:r>
              <a:rPr lang="en-US" dirty="0"/>
              <a:t>After Passage: Two “what’s” and a “how”</a:t>
            </a:r>
          </a:p>
        </p:txBody>
      </p:sp>
      <p:sp>
        <p:nvSpPr>
          <p:cNvPr id="3" name="Text Placeholder 2">
            <a:extLst>
              <a:ext uri="{FF2B5EF4-FFF2-40B4-BE49-F238E27FC236}">
                <a16:creationId xmlns:a16="http://schemas.microsoft.com/office/drawing/2014/main" id="{1A752BAC-3E77-470D-92E3-7FE5D681FF66}"/>
              </a:ext>
            </a:extLst>
          </p:cNvPr>
          <p:cNvSpPr>
            <a:spLocks noGrp="1"/>
          </p:cNvSpPr>
          <p:nvPr>
            <p:ph type="body" sz="quarter" idx="11"/>
          </p:nvPr>
        </p:nvSpPr>
        <p:spPr/>
        <p:txBody>
          <a:bodyPr/>
          <a:lstStyle/>
          <a:p>
            <a:endParaRPr lang="en-US"/>
          </a:p>
        </p:txBody>
      </p:sp>
      <p:sp>
        <p:nvSpPr>
          <p:cNvPr id="4" name="Text Placeholder 3">
            <a:extLst>
              <a:ext uri="{FF2B5EF4-FFF2-40B4-BE49-F238E27FC236}">
                <a16:creationId xmlns:a16="http://schemas.microsoft.com/office/drawing/2014/main" id="{A5190E2E-90EC-4D1E-A1FC-8CE17A71459F}"/>
              </a:ext>
            </a:extLst>
          </p:cNvPr>
          <p:cNvSpPr>
            <a:spLocks noGrp="1"/>
          </p:cNvSpPr>
          <p:nvPr>
            <p:ph type="body" sz="quarter" idx="12"/>
          </p:nvPr>
        </p:nvSpPr>
        <p:spPr/>
        <p:txBody>
          <a:bodyPr/>
          <a:lstStyle/>
          <a:p>
            <a:endParaRPr lang="en-US"/>
          </a:p>
        </p:txBody>
      </p:sp>
    </p:spTree>
    <p:extLst>
      <p:ext uri="{BB962C8B-B14F-4D97-AF65-F5344CB8AC3E}">
        <p14:creationId xmlns:p14="http://schemas.microsoft.com/office/powerpoint/2010/main" val="38384865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D91D7DCA-BBF9-4280-BCD5-445608C88B06}"/>
              </a:ext>
            </a:extLst>
          </p:cNvPr>
          <p:cNvPicPr>
            <a:picLocks noChangeAspect="1"/>
          </p:cNvPicPr>
          <p:nvPr/>
        </p:nvPicPr>
        <p:blipFill>
          <a:blip r:embed="rId3"/>
          <a:stretch>
            <a:fillRect/>
          </a:stretch>
        </p:blipFill>
        <p:spPr>
          <a:xfrm>
            <a:off x="0" y="426308"/>
            <a:ext cx="9144000" cy="5931243"/>
          </a:xfrm>
          <a:prstGeom prst="rect">
            <a:avLst/>
          </a:prstGeom>
        </p:spPr>
      </p:pic>
      <p:grpSp>
        <p:nvGrpSpPr>
          <p:cNvPr id="8" name="Group 7">
            <a:extLst>
              <a:ext uri="{FF2B5EF4-FFF2-40B4-BE49-F238E27FC236}">
                <a16:creationId xmlns:a16="http://schemas.microsoft.com/office/drawing/2014/main" id="{89DE0717-5552-4091-8A6F-532A30CBA15C}"/>
              </a:ext>
            </a:extLst>
          </p:cNvPr>
          <p:cNvGrpSpPr/>
          <p:nvPr/>
        </p:nvGrpSpPr>
        <p:grpSpPr>
          <a:xfrm>
            <a:off x="2545493" y="3566409"/>
            <a:ext cx="6277231" cy="1487505"/>
            <a:chOff x="2545493" y="3566409"/>
            <a:chExt cx="6277231" cy="1487505"/>
          </a:xfrm>
        </p:grpSpPr>
        <p:sp>
          <p:nvSpPr>
            <p:cNvPr id="3" name="Oval 2">
              <a:extLst>
                <a:ext uri="{FF2B5EF4-FFF2-40B4-BE49-F238E27FC236}">
                  <a16:creationId xmlns:a16="http://schemas.microsoft.com/office/drawing/2014/main" id="{D4DD217B-B8AE-437B-84E1-4F4270D2447E}"/>
                </a:ext>
              </a:extLst>
            </p:cNvPr>
            <p:cNvSpPr/>
            <p:nvPr/>
          </p:nvSpPr>
          <p:spPr>
            <a:xfrm>
              <a:off x="2545493" y="4090087"/>
              <a:ext cx="5226908" cy="963827"/>
            </a:xfrm>
            <a:prstGeom prst="ellipse">
              <a:avLst/>
            </a:prstGeom>
            <a:noFill/>
            <a:ln w="57150">
              <a:solidFill>
                <a:schemeClr val="accent6"/>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2C1D2895-CFEF-4EBD-9435-E7B680244E43}"/>
                </a:ext>
              </a:extLst>
            </p:cNvPr>
            <p:cNvSpPr txBox="1"/>
            <p:nvPr/>
          </p:nvSpPr>
          <p:spPr>
            <a:xfrm>
              <a:off x="2545493" y="3566409"/>
              <a:ext cx="6277231" cy="400110"/>
            </a:xfrm>
            <a:prstGeom prst="rect">
              <a:avLst/>
            </a:prstGeom>
            <a:solidFill>
              <a:schemeClr val="bg1"/>
            </a:solidFill>
            <a:ln w="57150">
              <a:solidFill>
                <a:schemeClr val="accent6"/>
              </a:solidFill>
            </a:ln>
            <a:effectLst>
              <a:outerShdw blurRad="50800" dist="38100" dir="2700000" algn="tl" rotWithShape="0">
                <a:prstClr val="black">
                  <a:alpha val="40000"/>
                </a:prstClr>
              </a:outerShdw>
            </a:effectLst>
          </p:spPr>
          <p:txBody>
            <a:bodyPr wrap="square" rtlCol="0">
              <a:spAutoFit/>
            </a:bodyPr>
            <a:lstStyle/>
            <a:p>
              <a:r>
                <a:rPr lang="en-US" sz="2000" b="1" dirty="0">
                  <a:solidFill>
                    <a:schemeClr val="accent6"/>
                  </a:solidFill>
                </a:rPr>
                <a:t>PCC Task Group on Identity Management in NACO</a:t>
              </a:r>
              <a:endParaRPr lang="en-US" b="1" dirty="0">
                <a:solidFill>
                  <a:schemeClr val="accent6"/>
                </a:solidFill>
              </a:endParaRPr>
            </a:p>
          </p:txBody>
        </p:sp>
        <p:cxnSp>
          <p:nvCxnSpPr>
            <p:cNvPr id="6" name="Straight Connector 5">
              <a:extLst>
                <a:ext uri="{FF2B5EF4-FFF2-40B4-BE49-F238E27FC236}">
                  <a16:creationId xmlns:a16="http://schemas.microsoft.com/office/drawing/2014/main" id="{ABAADE23-FB76-44A5-81B8-C40D90D135D5}"/>
                </a:ext>
              </a:extLst>
            </p:cNvPr>
            <p:cNvCxnSpPr>
              <a:cxnSpLocks/>
              <a:stCxn id="4" idx="2"/>
            </p:cNvCxnSpPr>
            <p:nvPr/>
          </p:nvCxnSpPr>
          <p:spPr>
            <a:xfrm>
              <a:off x="5684109" y="3966519"/>
              <a:ext cx="0" cy="137409"/>
            </a:xfrm>
            <a:prstGeom prst="line">
              <a:avLst/>
            </a:prstGeom>
            <a:ln w="57150">
              <a:solidFill>
                <a:schemeClr val="accent6"/>
              </a:solidFill>
            </a:ln>
          </p:spPr>
          <p:style>
            <a:lnRef idx="2">
              <a:schemeClr val="accent1"/>
            </a:lnRef>
            <a:fillRef idx="0">
              <a:schemeClr val="accent1"/>
            </a:fillRef>
            <a:effectRef idx="1">
              <a:schemeClr val="accent1"/>
            </a:effectRef>
            <a:fontRef idx="minor">
              <a:schemeClr val="tx1"/>
            </a:fontRef>
          </p:style>
        </p:cxnSp>
      </p:grpSp>
    </p:spTree>
    <p:extLst>
      <p:ext uri="{BB962C8B-B14F-4D97-AF65-F5344CB8AC3E}">
        <p14:creationId xmlns:p14="http://schemas.microsoft.com/office/powerpoint/2010/main" val="13871217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screenshot of a cell phone&#10;&#10;Description automatically generated">
            <a:extLst>
              <a:ext uri="{FF2B5EF4-FFF2-40B4-BE49-F238E27FC236}">
                <a16:creationId xmlns:a16="http://schemas.microsoft.com/office/drawing/2014/main" id="{9FBBAA77-C55E-4D7D-89B5-93069DD28C0A}"/>
              </a:ext>
            </a:extLst>
          </p:cNvPr>
          <p:cNvPicPr>
            <a:picLocks noChangeAspect="1"/>
          </p:cNvPicPr>
          <p:nvPr/>
        </p:nvPicPr>
        <p:blipFill>
          <a:blip r:embed="rId3"/>
          <a:stretch>
            <a:fillRect/>
          </a:stretch>
        </p:blipFill>
        <p:spPr>
          <a:xfrm>
            <a:off x="265200" y="252149"/>
            <a:ext cx="7872194" cy="5983777"/>
          </a:xfrm>
          <a:prstGeom prst="rect">
            <a:avLst/>
          </a:prstGeom>
          <a:ln>
            <a:noFill/>
          </a:ln>
          <a:effectLst>
            <a:outerShdw blurRad="292100" dist="139700" dir="2700000" algn="tl" rotWithShape="0">
              <a:srgbClr val="333333">
                <a:alpha val="65000"/>
              </a:srgbClr>
            </a:outerShdw>
          </a:effectLst>
        </p:spPr>
      </p:pic>
      <p:sp>
        <p:nvSpPr>
          <p:cNvPr id="4" name="Rectangle 3">
            <a:extLst>
              <a:ext uri="{FF2B5EF4-FFF2-40B4-BE49-F238E27FC236}">
                <a16:creationId xmlns:a16="http://schemas.microsoft.com/office/drawing/2014/main" id="{55A261D5-FCF8-4FD0-B96C-01D8EC79B76C}"/>
              </a:ext>
            </a:extLst>
          </p:cNvPr>
          <p:cNvSpPr/>
          <p:nvPr/>
        </p:nvSpPr>
        <p:spPr>
          <a:xfrm flipH="1">
            <a:off x="172995" y="6334780"/>
            <a:ext cx="8056605" cy="523220"/>
          </a:xfrm>
          <a:prstGeom prst="rect">
            <a:avLst/>
          </a:prstGeom>
        </p:spPr>
        <p:txBody>
          <a:bodyPr wrap="square">
            <a:spAutoFit/>
          </a:bodyPr>
          <a:lstStyle/>
          <a:p>
            <a:r>
              <a:rPr lang="en-US" sz="1400" dirty="0">
                <a:hlinkClick r:id="rId4"/>
              </a:rPr>
              <a:t>https://www.oclc.org/research/partnership/working-groups/archives-special-collections-linked-data-review.html</a:t>
            </a:r>
            <a:endParaRPr lang="en-US" sz="1400" dirty="0"/>
          </a:p>
        </p:txBody>
      </p:sp>
      <p:sp>
        <p:nvSpPr>
          <p:cNvPr id="5" name="Oval 4">
            <a:extLst>
              <a:ext uri="{FF2B5EF4-FFF2-40B4-BE49-F238E27FC236}">
                <a16:creationId xmlns:a16="http://schemas.microsoft.com/office/drawing/2014/main" id="{7DA75EEC-30D8-4073-AF5A-A82B0932014A}"/>
              </a:ext>
            </a:extLst>
          </p:cNvPr>
          <p:cNvSpPr/>
          <p:nvPr/>
        </p:nvSpPr>
        <p:spPr>
          <a:xfrm>
            <a:off x="265200" y="2051223"/>
            <a:ext cx="6592800" cy="1377778"/>
          </a:xfrm>
          <a:prstGeom prst="ellipse">
            <a:avLst/>
          </a:prstGeom>
          <a:noFill/>
          <a:ln w="76200">
            <a:solidFill>
              <a:schemeClr val="accent6"/>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590662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screenshot of a cell phone&#10;&#10;Description automatically generated">
            <a:extLst>
              <a:ext uri="{FF2B5EF4-FFF2-40B4-BE49-F238E27FC236}">
                <a16:creationId xmlns:a16="http://schemas.microsoft.com/office/drawing/2014/main" id="{9FBBAA77-C55E-4D7D-89B5-93069DD28C0A}"/>
              </a:ext>
            </a:extLst>
          </p:cNvPr>
          <p:cNvPicPr>
            <a:picLocks noChangeAspect="1"/>
          </p:cNvPicPr>
          <p:nvPr/>
        </p:nvPicPr>
        <p:blipFill>
          <a:blip r:embed="rId3"/>
          <a:stretch>
            <a:fillRect/>
          </a:stretch>
        </p:blipFill>
        <p:spPr>
          <a:xfrm>
            <a:off x="265200" y="252149"/>
            <a:ext cx="7872194" cy="5983777"/>
          </a:xfrm>
          <a:prstGeom prst="rect">
            <a:avLst/>
          </a:prstGeom>
          <a:ln>
            <a:noFill/>
          </a:ln>
          <a:effectLst>
            <a:outerShdw blurRad="292100" dist="139700" dir="2700000" algn="tl" rotWithShape="0">
              <a:srgbClr val="333333">
                <a:alpha val="65000"/>
              </a:srgbClr>
            </a:outerShdw>
          </a:effectLst>
        </p:spPr>
      </p:pic>
      <p:sp>
        <p:nvSpPr>
          <p:cNvPr id="4" name="Rectangle 3">
            <a:extLst>
              <a:ext uri="{FF2B5EF4-FFF2-40B4-BE49-F238E27FC236}">
                <a16:creationId xmlns:a16="http://schemas.microsoft.com/office/drawing/2014/main" id="{55A261D5-FCF8-4FD0-B96C-01D8EC79B76C}"/>
              </a:ext>
            </a:extLst>
          </p:cNvPr>
          <p:cNvSpPr/>
          <p:nvPr/>
        </p:nvSpPr>
        <p:spPr>
          <a:xfrm flipH="1">
            <a:off x="172995" y="6334780"/>
            <a:ext cx="8056605" cy="523220"/>
          </a:xfrm>
          <a:prstGeom prst="rect">
            <a:avLst/>
          </a:prstGeom>
        </p:spPr>
        <p:txBody>
          <a:bodyPr wrap="square">
            <a:spAutoFit/>
          </a:bodyPr>
          <a:lstStyle/>
          <a:p>
            <a:r>
              <a:rPr lang="en-US" sz="1400" dirty="0">
                <a:hlinkClick r:id="rId4"/>
              </a:rPr>
              <a:t>https://www.oclc.org/research/partnership/working-groups/archives-special-collections-linked-data-review.html</a:t>
            </a:r>
            <a:endParaRPr lang="en-US" sz="1400" dirty="0"/>
          </a:p>
        </p:txBody>
      </p:sp>
      <p:sp>
        <p:nvSpPr>
          <p:cNvPr id="5" name="Oval 4">
            <a:extLst>
              <a:ext uri="{FF2B5EF4-FFF2-40B4-BE49-F238E27FC236}">
                <a16:creationId xmlns:a16="http://schemas.microsoft.com/office/drawing/2014/main" id="{7DA75EEC-30D8-4073-AF5A-A82B0932014A}"/>
              </a:ext>
            </a:extLst>
          </p:cNvPr>
          <p:cNvSpPr/>
          <p:nvPr/>
        </p:nvSpPr>
        <p:spPr>
          <a:xfrm>
            <a:off x="265200" y="2051223"/>
            <a:ext cx="6592800" cy="1377778"/>
          </a:xfrm>
          <a:prstGeom prst="ellipse">
            <a:avLst/>
          </a:prstGeom>
          <a:noFill/>
          <a:ln w="76200">
            <a:solidFill>
              <a:schemeClr val="accent6"/>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2" name="Picture 1">
            <a:extLst>
              <a:ext uri="{FF2B5EF4-FFF2-40B4-BE49-F238E27FC236}">
                <a16:creationId xmlns:a16="http://schemas.microsoft.com/office/drawing/2014/main" id="{100D8B3A-7239-4BBD-86C5-DECA0E104C29}"/>
              </a:ext>
            </a:extLst>
          </p:cNvPr>
          <p:cNvPicPr>
            <a:picLocks noChangeAspect="1"/>
          </p:cNvPicPr>
          <p:nvPr/>
        </p:nvPicPr>
        <p:blipFill>
          <a:blip r:embed="rId5"/>
          <a:stretch>
            <a:fillRect/>
          </a:stretch>
        </p:blipFill>
        <p:spPr>
          <a:xfrm>
            <a:off x="1272399" y="865823"/>
            <a:ext cx="7606401" cy="5126354"/>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0012643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0F88566B-7BDB-4E90-B10B-8350995AE2D5}"/>
              </a:ext>
            </a:extLst>
          </p:cNvPr>
          <p:cNvPicPr>
            <a:picLocks noChangeAspect="1"/>
          </p:cNvPicPr>
          <p:nvPr/>
        </p:nvPicPr>
        <p:blipFill>
          <a:blip r:embed="rId3"/>
          <a:stretch>
            <a:fillRect/>
          </a:stretch>
        </p:blipFill>
        <p:spPr>
          <a:xfrm>
            <a:off x="150126" y="157037"/>
            <a:ext cx="8843747" cy="5996458"/>
          </a:xfrm>
          <a:prstGeom prst="rect">
            <a:avLst/>
          </a:prstGeom>
        </p:spPr>
      </p:pic>
      <p:sp>
        <p:nvSpPr>
          <p:cNvPr id="3" name="TextBox 2">
            <a:extLst>
              <a:ext uri="{FF2B5EF4-FFF2-40B4-BE49-F238E27FC236}">
                <a16:creationId xmlns:a16="http://schemas.microsoft.com/office/drawing/2014/main" id="{63720548-F0E6-4FF8-B5A7-6F77E4962E65}"/>
              </a:ext>
            </a:extLst>
          </p:cNvPr>
          <p:cNvSpPr txBox="1"/>
          <p:nvPr/>
        </p:nvSpPr>
        <p:spPr>
          <a:xfrm>
            <a:off x="0" y="6129464"/>
            <a:ext cx="8784649" cy="615553"/>
          </a:xfrm>
          <a:prstGeom prst="rect">
            <a:avLst/>
          </a:prstGeom>
          <a:noFill/>
        </p:spPr>
        <p:txBody>
          <a:bodyPr wrap="none" rtlCol="0">
            <a:spAutoFit/>
          </a:bodyPr>
          <a:lstStyle/>
          <a:p>
            <a:r>
              <a:rPr lang="en-US" sz="1600" dirty="0">
                <a:hlinkClick r:id="rId4"/>
              </a:rPr>
              <a:t>https://www.oclc.org/research/themes/data-science/linkeddata/contentdm-linked-data-pilot.html</a:t>
            </a:r>
            <a:endParaRPr lang="en-US" sz="1600" dirty="0"/>
          </a:p>
          <a:p>
            <a:endParaRPr lang="en-US" dirty="0"/>
          </a:p>
        </p:txBody>
      </p:sp>
    </p:spTree>
    <p:extLst>
      <p:ext uri="{BB962C8B-B14F-4D97-AF65-F5344CB8AC3E}">
        <p14:creationId xmlns:p14="http://schemas.microsoft.com/office/powerpoint/2010/main" val="42267022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0F88566B-7BDB-4E90-B10B-8350995AE2D5}"/>
              </a:ext>
            </a:extLst>
          </p:cNvPr>
          <p:cNvPicPr>
            <a:picLocks noChangeAspect="1"/>
          </p:cNvPicPr>
          <p:nvPr/>
        </p:nvPicPr>
        <p:blipFill>
          <a:blip r:embed="rId3"/>
          <a:stretch>
            <a:fillRect/>
          </a:stretch>
        </p:blipFill>
        <p:spPr>
          <a:xfrm>
            <a:off x="150126" y="157037"/>
            <a:ext cx="8843747" cy="5996458"/>
          </a:xfrm>
          <a:prstGeom prst="rect">
            <a:avLst/>
          </a:prstGeom>
        </p:spPr>
      </p:pic>
      <p:sp>
        <p:nvSpPr>
          <p:cNvPr id="3" name="TextBox 2">
            <a:extLst>
              <a:ext uri="{FF2B5EF4-FFF2-40B4-BE49-F238E27FC236}">
                <a16:creationId xmlns:a16="http://schemas.microsoft.com/office/drawing/2014/main" id="{7EA06599-3650-4EC9-A71D-66A92485F422}"/>
              </a:ext>
            </a:extLst>
          </p:cNvPr>
          <p:cNvSpPr txBox="1"/>
          <p:nvPr/>
        </p:nvSpPr>
        <p:spPr>
          <a:xfrm>
            <a:off x="1395539" y="704505"/>
            <a:ext cx="7477753" cy="923330"/>
          </a:xfrm>
          <a:prstGeom prst="rect">
            <a:avLst/>
          </a:prstGeom>
          <a:solidFill>
            <a:schemeClr val="accent5">
              <a:lumMod val="20000"/>
              <a:lumOff val="80000"/>
            </a:schemeClr>
          </a:solidFill>
          <a:ln w="57150">
            <a:solidFill>
              <a:schemeClr val="accent1"/>
            </a:solidFill>
          </a:ln>
        </p:spPr>
        <p:txBody>
          <a:bodyPr wrap="none" rtlCol="0">
            <a:spAutoFit/>
          </a:bodyPr>
          <a:lstStyle/>
          <a:p>
            <a:r>
              <a:rPr lang="en-US" dirty="0"/>
              <a:t>“In this project, OCLC is partnering with libraries to increase end-users’ </a:t>
            </a:r>
          </a:p>
          <a:p>
            <a:r>
              <a:rPr lang="en-US" dirty="0"/>
              <a:t>ability to discover, evaluate, and use the unique digital resources in </a:t>
            </a:r>
          </a:p>
          <a:p>
            <a:r>
              <a:rPr lang="en-US" u="sng" dirty="0" err="1">
                <a:hlinkClick r:id="rId4"/>
              </a:rPr>
              <a:t>CONTENTdm</a:t>
            </a:r>
            <a:r>
              <a:rPr lang="en-US" dirty="0"/>
              <a:t> repositories.”</a:t>
            </a:r>
          </a:p>
        </p:txBody>
      </p:sp>
      <p:sp>
        <p:nvSpPr>
          <p:cNvPr id="4" name="TextBox 3">
            <a:extLst>
              <a:ext uri="{FF2B5EF4-FFF2-40B4-BE49-F238E27FC236}">
                <a16:creationId xmlns:a16="http://schemas.microsoft.com/office/drawing/2014/main" id="{D4FEE0D2-1272-4762-9431-3CA2B5A686D5}"/>
              </a:ext>
            </a:extLst>
          </p:cNvPr>
          <p:cNvSpPr txBox="1"/>
          <p:nvPr/>
        </p:nvSpPr>
        <p:spPr>
          <a:xfrm>
            <a:off x="432079" y="5553330"/>
            <a:ext cx="6781023" cy="1200329"/>
          </a:xfrm>
          <a:prstGeom prst="rect">
            <a:avLst/>
          </a:prstGeom>
          <a:solidFill>
            <a:schemeClr val="accent5">
              <a:lumMod val="20000"/>
              <a:lumOff val="80000"/>
            </a:schemeClr>
          </a:solidFill>
          <a:ln w="57150">
            <a:solidFill>
              <a:schemeClr val="accent1"/>
            </a:solidFill>
          </a:ln>
        </p:spPr>
        <p:txBody>
          <a:bodyPr wrap="none" rtlCol="0">
            <a:spAutoFit/>
          </a:bodyPr>
          <a:lstStyle/>
          <a:p>
            <a:r>
              <a:rPr lang="en-US" dirty="0"/>
              <a:t>“The project is focused on developing the scalable methods and </a:t>
            </a:r>
          </a:p>
          <a:p>
            <a:r>
              <a:rPr lang="en-US" dirty="0"/>
              <a:t>approaches needed to produce richer, state-of-the-art machine</a:t>
            </a:r>
          </a:p>
          <a:p>
            <a:r>
              <a:rPr lang="en-US" dirty="0"/>
              <a:t>representations of entities and relationships to make visible </a:t>
            </a:r>
          </a:p>
          <a:p>
            <a:r>
              <a:rPr lang="en-US" dirty="0"/>
              <a:t>connections that were formerly invisible.”</a:t>
            </a:r>
          </a:p>
        </p:txBody>
      </p:sp>
    </p:spTree>
    <p:extLst>
      <p:ext uri="{BB962C8B-B14F-4D97-AF65-F5344CB8AC3E}">
        <p14:creationId xmlns:p14="http://schemas.microsoft.com/office/powerpoint/2010/main" val="34767749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6D22F46-B206-4FC1-910F-7E0A20AF7C13}"/>
              </a:ext>
            </a:extLst>
          </p:cNvPr>
          <p:cNvSpPr>
            <a:spLocks noGrp="1"/>
          </p:cNvSpPr>
          <p:nvPr>
            <p:ph type="body" sz="quarter" idx="10"/>
          </p:nvPr>
        </p:nvSpPr>
        <p:spPr>
          <a:xfrm>
            <a:off x="259979" y="205041"/>
            <a:ext cx="3980966" cy="1041400"/>
          </a:xfrm>
        </p:spPr>
        <p:txBody>
          <a:bodyPr/>
          <a:lstStyle/>
          <a:p>
            <a:r>
              <a:rPr lang="en-US" sz="2800" dirty="0">
                <a:hlinkClick r:id="rId2"/>
              </a:rPr>
              <a:t>Linked Data Research</a:t>
            </a:r>
          </a:p>
          <a:p>
            <a:r>
              <a:rPr lang="en-US" sz="2800" dirty="0">
                <a:hlinkClick r:id="rId2"/>
              </a:rPr>
              <a:t>at OCLC</a:t>
            </a:r>
            <a:endParaRPr lang="en-US" sz="2800" dirty="0"/>
          </a:p>
          <a:p>
            <a:endParaRPr lang="en-US" dirty="0"/>
          </a:p>
        </p:txBody>
      </p:sp>
      <p:sp>
        <p:nvSpPr>
          <p:cNvPr id="3" name="Text Placeholder 2">
            <a:extLst>
              <a:ext uri="{FF2B5EF4-FFF2-40B4-BE49-F238E27FC236}">
                <a16:creationId xmlns:a16="http://schemas.microsoft.com/office/drawing/2014/main" id="{5C6D0AB5-9DF8-4F15-9EB3-DBAAFBA851E0}"/>
              </a:ext>
            </a:extLst>
          </p:cNvPr>
          <p:cNvSpPr>
            <a:spLocks noGrp="1"/>
          </p:cNvSpPr>
          <p:nvPr>
            <p:ph type="body" sz="quarter" idx="11"/>
          </p:nvPr>
        </p:nvSpPr>
        <p:spPr/>
        <p:txBody>
          <a:bodyPr/>
          <a:lstStyle/>
          <a:p>
            <a:r>
              <a:rPr lang="en-US" dirty="0"/>
              <a:t>Jean Godby</a:t>
            </a:r>
          </a:p>
        </p:txBody>
      </p:sp>
      <p:sp>
        <p:nvSpPr>
          <p:cNvPr id="4" name="Text Placeholder 3">
            <a:extLst>
              <a:ext uri="{FF2B5EF4-FFF2-40B4-BE49-F238E27FC236}">
                <a16:creationId xmlns:a16="http://schemas.microsoft.com/office/drawing/2014/main" id="{07D42C7E-0382-4781-A362-7EA2A9556E5F}"/>
              </a:ext>
            </a:extLst>
          </p:cNvPr>
          <p:cNvSpPr>
            <a:spLocks noGrp="1"/>
          </p:cNvSpPr>
          <p:nvPr>
            <p:ph type="body" sz="quarter" idx="12"/>
          </p:nvPr>
        </p:nvSpPr>
        <p:spPr/>
        <p:txBody>
          <a:bodyPr/>
          <a:lstStyle/>
          <a:p>
            <a:r>
              <a:rPr lang="en-US" dirty="0"/>
              <a:t>Senior Research Scientist</a:t>
            </a:r>
          </a:p>
        </p:txBody>
      </p:sp>
      <p:sp>
        <p:nvSpPr>
          <p:cNvPr id="5" name="Text Placeholder 4">
            <a:extLst>
              <a:ext uri="{FF2B5EF4-FFF2-40B4-BE49-F238E27FC236}">
                <a16:creationId xmlns:a16="http://schemas.microsoft.com/office/drawing/2014/main" id="{048910F5-F9B6-4DB3-8461-96AD16FDA80C}"/>
              </a:ext>
            </a:extLst>
          </p:cNvPr>
          <p:cNvSpPr>
            <a:spLocks noGrp="1"/>
          </p:cNvSpPr>
          <p:nvPr>
            <p:ph type="body" sz="quarter" idx="13"/>
          </p:nvPr>
        </p:nvSpPr>
        <p:spPr>
          <a:xfrm>
            <a:off x="240428" y="2092984"/>
            <a:ext cx="3887788" cy="305495"/>
          </a:xfrm>
        </p:spPr>
        <p:txBody>
          <a:bodyPr>
            <a:noAutofit/>
          </a:bodyPr>
          <a:lstStyle/>
          <a:p>
            <a:r>
              <a:rPr lang="en-US" sz="2400" dirty="0"/>
              <a:t>godby@oclc.org</a:t>
            </a:r>
          </a:p>
        </p:txBody>
      </p:sp>
    </p:spTree>
    <p:extLst>
      <p:ext uri="{BB962C8B-B14F-4D97-AF65-F5344CB8AC3E}">
        <p14:creationId xmlns:p14="http://schemas.microsoft.com/office/powerpoint/2010/main" val="32567095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537A0E2A-00C7-4E8B-B6E7-F48F4BFF56CE}"/>
              </a:ext>
            </a:extLst>
          </p:cNvPr>
          <p:cNvSpPr>
            <a:spLocks noGrp="1"/>
          </p:cNvSpPr>
          <p:nvPr>
            <p:ph type="body" sz="quarter" idx="10"/>
          </p:nvPr>
        </p:nvSpPr>
        <p:spPr>
          <a:xfrm>
            <a:off x="731838" y="1356447"/>
            <a:ext cx="7592784" cy="1261884"/>
          </a:xfrm>
        </p:spPr>
        <p:txBody>
          <a:bodyPr/>
          <a:lstStyle/>
          <a:p>
            <a:r>
              <a:rPr lang="en-US" sz="2000" dirty="0"/>
              <a:t>Special thanks to the participants in Project Passage, </a:t>
            </a:r>
          </a:p>
          <a:p>
            <a:r>
              <a:rPr lang="en-US" sz="2000" dirty="0"/>
              <a:t>and to the coauthors of the report. </a:t>
            </a:r>
          </a:p>
        </p:txBody>
      </p:sp>
      <p:sp>
        <p:nvSpPr>
          <p:cNvPr id="3" name="Text Placeholder 2">
            <a:extLst>
              <a:ext uri="{FF2B5EF4-FFF2-40B4-BE49-F238E27FC236}">
                <a16:creationId xmlns:a16="http://schemas.microsoft.com/office/drawing/2014/main" id="{DD5234AA-F3F1-4833-8121-EC699290A2C4}"/>
              </a:ext>
            </a:extLst>
          </p:cNvPr>
          <p:cNvSpPr>
            <a:spLocks noGrp="1"/>
          </p:cNvSpPr>
          <p:nvPr>
            <p:ph type="body" sz="quarter" idx="11"/>
          </p:nvPr>
        </p:nvSpPr>
        <p:spPr/>
        <p:txBody>
          <a:bodyPr/>
          <a:lstStyle/>
          <a:p>
            <a:r>
              <a:rPr lang="en-US" dirty="0"/>
              <a:t>Jean Godby</a:t>
            </a:r>
          </a:p>
        </p:txBody>
      </p:sp>
      <p:sp>
        <p:nvSpPr>
          <p:cNvPr id="4" name="Text Placeholder 3">
            <a:extLst>
              <a:ext uri="{FF2B5EF4-FFF2-40B4-BE49-F238E27FC236}">
                <a16:creationId xmlns:a16="http://schemas.microsoft.com/office/drawing/2014/main" id="{DD0CF951-355C-4441-A050-117B4DA0F37D}"/>
              </a:ext>
            </a:extLst>
          </p:cNvPr>
          <p:cNvSpPr>
            <a:spLocks noGrp="1"/>
          </p:cNvSpPr>
          <p:nvPr>
            <p:ph type="body" sz="quarter" idx="12"/>
          </p:nvPr>
        </p:nvSpPr>
        <p:spPr/>
        <p:txBody>
          <a:bodyPr/>
          <a:lstStyle/>
          <a:p>
            <a:r>
              <a:rPr lang="en-US" dirty="0"/>
              <a:t>Senior Research Scientist</a:t>
            </a:r>
          </a:p>
        </p:txBody>
      </p:sp>
      <p:sp>
        <p:nvSpPr>
          <p:cNvPr id="5" name="Text Placeholder 4">
            <a:extLst>
              <a:ext uri="{FF2B5EF4-FFF2-40B4-BE49-F238E27FC236}">
                <a16:creationId xmlns:a16="http://schemas.microsoft.com/office/drawing/2014/main" id="{01E57895-3122-4B10-A3D0-3519EB26F450}"/>
              </a:ext>
            </a:extLst>
          </p:cNvPr>
          <p:cNvSpPr>
            <a:spLocks noGrp="1"/>
          </p:cNvSpPr>
          <p:nvPr>
            <p:ph type="body" sz="quarter" idx="13"/>
          </p:nvPr>
        </p:nvSpPr>
        <p:spPr/>
        <p:txBody>
          <a:bodyPr/>
          <a:lstStyle/>
          <a:p>
            <a:r>
              <a:rPr lang="en-US" dirty="0"/>
              <a:t>godby@oclc.org</a:t>
            </a:r>
          </a:p>
        </p:txBody>
      </p:sp>
      <p:sp>
        <p:nvSpPr>
          <p:cNvPr id="6" name="Text Placeholder 5">
            <a:extLst>
              <a:ext uri="{FF2B5EF4-FFF2-40B4-BE49-F238E27FC236}">
                <a16:creationId xmlns:a16="http://schemas.microsoft.com/office/drawing/2014/main" id="{E0A6BBD1-3F6A-43C3-B7A9-35FEA97C3D76}"/>
              </a:ext>
            </a:extLst>
          </p:cNvPr>
          <p:cNvSpPr>
            <a:spLocks noGrp="1"/>
          </p:cNvSpPr>
          <p:nvPr>
            <p:ph type="body" sz="quarter" idx="14"/>
          </p:nvPr>
        </p:nvSpPr>
        <p:spPr>
          <a:xfrm>
            <a:off x="0" y="302196"/>
            <a:ext cx="3679825" cy="1181862"/>
          </a:xfrm>
        </p:spPr>
        <p:txBody>
          <a:bodyPr/>
          <a:lstStyle/>
          <a:p>
            <a:r>
              <a:rPr lang="en-US" dirty="0"/>
              <a:t>NISO Webinar: Implementing Library Linked Data</a:t>
            </a:r>
          </a:p>
        </p:txBody>
      </p:sp>
    </p:spTree>
    <p:extLst>
      <p:ext uri="{BB962C8B-B14F-4D97-AF65-F5344CB8AC3E}">
        <p14:creationId xmlns:p14="http://schemas.microsoft.com/office/powerpoint/2010/main" val="33875071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A805241-EC00-4BAF-961F-E64CF7A0BCD2}"/>
              </a:ext>
            </a:extLst>
          </p:cNvPr>
          <p:cNvSpPr>
            <a:spLocks noGrp="1"/>
          </p:cNvSpPr>
          <p:nvPr>
            <p:ph type="body" sz="quarter" idx="12"/>
          </p:nvPr>
        </p:nvSpPr>
        <p:spPr/>
        <p:txBody>
          <a:bodyPr/>
          <a:lstStyle/>
          <a:p>
            <a:r>
              <a:rPr lang="en-US" dirty="0"/>
              <a:t>Provide a sandbox for a hands-on test of linked-data creation in the library resource-description workflow </a:t>
            </a:r>
          </a:p>
          <a:p>
            <a:pPr marL="0" indent="0">
              <a:buNone/>
            </a:pPr>
            <a:endParaRPr lang="en-US" dirty="0"/>
          </a:p>
          <a:p>
            <a:r>
              <a:rPr lang="en-US" dirty="0"/>
              <a:t>Evaluate </a:t>
            </a:r>
            <a:r>
              <a:rPr lang="en-US" dirty="0" err="1"/>
              <a:t>Wikibase</a:t>
            </a:r>
            <a:r>
              <a:rPr lang="en-US" dirty="0"/>
              <a:t> as a platform for this work</a:t>
            </a:r>
          </a:p>
          <a:p>
            <a:endParaRPr lang="en-US" dirty="0"/>
          </a:p>
          <a:p>
            <a:r>
              <a:rPr lang="en-US" dirty="0"/>
              <a:t>Advance PCC’s strategic goals identified for Linked Data in the plan for 2018-2021</a:t>
            </a:r>
          </a:p>
          <a:p>
            <a:pPr marL="0" indent="0">
              <a:buNone/>
            </a:pPr>
            <a:endParaRPr lang="en-US" dirty="0"/>
          </a:p>
        </p:txBody>
      </p:sp>
      <p:sp>
        <p:nvSpPr>
          <p:cNvPr id="3" name="Text Placeholder 2">
            <a:extLst>
              <a:ext uri="{FF2B5EF4-FFF2-40B4-BE49-F238E27FC236}">
                <a16:creationId xmlns:a16="http://schemas.microsoft.com/office/drawing/2014/main" id="{5B2B949D-7C17-48D4-8F53-594B17E3E571}"/>
              </a:ext>
            </a:extLst>
          </p:cNvPr>
          <p:cNvSpPr>
            <a:spLocks noGrp="1"/>
          </p:cNvSpPr>
          <p:nvPr>
            <p:ph type="body" sz="quarter" idx="13"/>
          </p:nvPr>
        </p:nvSpPr>
        <p:spPr/>
        <p:txBody>
          <a:bodyPr/>
          <a:lstStyle/>
          <a:p>
            <a:r>
              <a:rPr lang="en-US" dirty="0"/>
              <a:t>Motivations for the study</a:t>
            </a:r>
          </a:p>
        </p:txBody>
      </p:sp>
    </p:spTree>
    <p:extLst>
      <p:ext uri="{BB962C8B-B14F-4D97-AF65-F5344CB8AC3E}">
        <p14:creationId xmlns:p14="http://schemas.microsoft.com/office/powerpoint/2010/main" val="21367363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5D17A50-B9CD-43AC-9B8D-B5DEA7187545}"/>
              </a:ext>
            </a:extLst>
          </p:cNvPr>
          <p:cNvSpPr>
            <a:spLocks noGrp="1"/>
          </p:cNvSpPr>
          <p:nvPr>
            <p:ph type="body" sz="quarter" idx="13"/>
          </p:nvPr>
        </p:nvSpPr>
        <p:spPr/>
        <p:txBody>
          <a:bodyPr/>
          <a:lstStyle/>
          <a:p>
            <a:pPr algn="ctr"/>
            <a:r>
              <a:rPr lang="en-US" dirty="0"/>
              <a:t>Pilot Participants</a:t>
            </a:r>
          </a:p>
        </p:txBody>
      </p:sp>
      <p:sp>
        <p:nvSpPr>
          <p:cNvPr id="3" name="Rectangle 2">
            <a:extLst>
              <a:ext uri="{FF2B5EF4-FFF2-40B4-BE49-F238E27FC236}">
                <a16:creationId xmlns:a16="http://schemas.microsoft.com/office/drawing/2014/main" id="{FDA2A9B0-6405-4A0C-848A-5AC1814E8540}"/>
              </a:ext>
            </a:extLst>
          </p:cNvPr>
          <p:cNvSpPr/>
          <p:nvPr/>
        </p:nvSpPr>
        <p:spPr>
          <a:xfrm>
            <a:off x="481915" y="1797034"/>
            <a:ext cx="4238367" cy="2954655"/>
          </a:xfrm>
          <a:prstGeom prst="rect">
            <a:avLst/>
          </a:prstGeom>
        </p:spPr>
        <p:txBody>
          <a:bodyPr wrap="square">
            <a:spAutoFit/>
          </a:bodyPr>
          <a:lstStyle/>
          <a:p>
            <a:pPr marL="285743" indent="-285743" fontAlgn="base"/>
            <a:r>
              <a:rPr lang="en-US" sz="2400" dirty="0"/>
              <a:t>American University</a:t>
            </a:r>
          </a:p>
          <a:p>
            <a:pPr marL="285743" indent="-285743" fontAlgn="base"/>
            <a:r>
              <a:rPr lang="en-US" sz="2400" dirty="0"/>
              <a:t>Brigham Young University</a:t>
            </a:r>
            <a:endParaRPr lang="en-US" sz="2400" dirty="0">
              <a:cs typeface="Arial"/>
            </a:endParaRPr>
          </a:p>
          <a:p>
            <a:pPr marL="285743" indent="-285743" fontAlgn="base"/>
            <a:r>
              <a:rPr lang="en-US" sz="2400" dirty="0"/>
              <a:t>Cleveland Public Library</a:t>
            </a:r>
          </a:p>
          <a:p>
            <a:pPr marL="285743" indent="-285743" fontAlgn="base"/>
            <a:r>
              <a:rPr lang="en-US" sz="2400" dirty="0"/>
              <a:t>Cornell University Library</a:t>
            </a:r>
          </a:p>
          <a:p>
            <a:pPr marL="285743" indent="-285743" fontAlgn="base"/>
            <a:r>
              <a:rPr lang="en-US" sz="2400" dirty="0"/>
              <a:t>Harvard University</a:t>
            </a:r>
          </a:p>
          <a:p>
            <a:pPr marL="285743" indent="-285743" fontAlgn="base"/>
            <a:r>
              <a:rPr lang="en-US" sz="2400" dirty="0"/>
              <a:t>Michigan State University</a:t>
            </a:r>
          </a:p>
          <a:p>
            <a:pPr marL="285743" indent="-285743" fontAlgn="base"/>
            <a:r>
              <a:rPr lang="en-US" sz="2400" dirty="0"/>
              <a:t>National Library of Medicine</a:t>
            </a:r>
          </a:p>
          <a:p>
            <a:pPr marL="285743" indent="-285743" fontAlgn="base"/>
            <a:endParaRPr lang="en-US" dirty="0"/>
          </a:p>
        </p:txBody>
      </p:sp>
      <p:sp>
        <p:nvSpPr>
          <p:cNvPr id="4" name="TextBox 3">
            <a:extLst>
              <a:ext uri="{FF2B5EF4-FFF2-40B4-BE49-F238E27FC236}">
                <a16:creationId xmlns:a16="http://schemas.microsoft.com/office/drawing/2014/main" id="{E48ECFB0-1D45-4767-BEC6-7E051F7B4012}"/>
              </a:ext>
            </a:extLst>
          </p:cNvPr>
          <p:cNvSpPr txBox="1"/>
          <p:nvPr/>
        </p:nvSpPr>
        <p:spPr>
          <a:xfrm>
            <a:off x="4560361" y="1797034"/>
            <a:ext cx="4413388" cy="3693319"/>
          </a:xfrm>
          <a:prstGeom prst="rect">
            <a:avLst/>
          </a:prstGeom>
          <a:noFill/>
        </p:spPr>
        <p:txBody>
          <a:bodyPr wrap="none" rtlCol="0">
            <a:spAutoFit/>
          </a:bodyPr>
          <a:lstStyle/>
          <a:p>
            <a:pPr marL="285743" indent="-285743" fontAlgn="base"/>
            <a:r>
              <a:rPr lang="en-US" sz="2400" dirty="0"/>
              <a:t>North Carolina State University</a:t>
            </a:r>
          </a:p>
          <a:p>
            <a:pPr marL="285743" indent="-285743" fontAlgn="base"/>
            <a:r>
              <a:rPr lang="en-US" sz="2400" dirty="0"/>
              <a:t>Northwestern University</a:t>
            </a:r>
          </a:p>
          <a:p>
            <a:pPr marL="285743" indent="-285743" fontAlgn="base"/>
            <a:r>
              <a:rPr lang="en-US" sz="2400" dirty="0"/>
              <a:t>Princeton University</a:t>
            </a:r>
          </a:p>
          <a:p>
            <a:pPr marL="285743" indent="-285743" fontAlgn="base"/>
            <a:r>
              <a:rPr lang="en-US" sz="2400" dirty="0"/>
              <a:t>Smithsonian Library</a:t>
            </a:r>
          </a:p>
          <a:p>
            <a:pPr marL="285743" indent="-285743" fontAlgn="base"/>
            <a:r>
              <a:rPr lang="en-US" sz="2400" dirty="0"/>
              <a:t>Temple University</a:t>
            </a:r>
          </a:p>
          <a:p>
            <a:pPr marL="285743" indent="-285743" fontAlgn="base"/>
            <a:r>
              <a:rPr lang="en-US" sz="2400" dirty="0"/>
              <a:t>UC Davis Library</a:t>
            </a:r>
          </a:p>
          <a:p>
            <a:pPr marL="285743" indent="-285743" fontAlgn="base"/>
            <a:r>
              <a:rPr lang="en-US" sz="2400" dirty="0"/>
              <a:t>University of Minnesota</a:t>
            </a:r>
          </a:p>
          <a:p>
            <a:pPr marL="285743" indent="-285743" fontAlgn="base"/>
            <a:r>
              <a:rPr lang="en-US" sz="2400" dirty="0"/>
              <a:t>University of New Hampshire</a:t>
            </a:r>
          </a:p>
          <a:p>
            <a:pPr marL="285743" indent="-285743" fontAlgn="base"/>
            <a:r>
              <a:rPr lang="en-US" sz="2400" dirty="0"/>
              <a:t>Yale University</a:t>
            </a:r>
          </a:p>
          <a:p>
            <a:endParaRPr lang="en-US" dirty="0"/>
          </a:p>
        </p:txBody>
      </p:sp>
    </p:spTree>
    <p:extLst>
      <p:ext uri="{BB962C8B-B14F-4D97-AF65-F5344CB8AC3E}">
        <p14:creationId xmlns:p14="http://schemas.microsoft.com/office/powerpoint/2010/main" val="20775887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2A472A70-5BA6-45F8-A924-D50EEF30832F}"/>
              </a:ext>
            </a:extLst>
          </p:cNvPr>
          <p:cNvPicPr>
            <a:picLocks noChangeAspect="1"/>
          </p:cNvPicPr>
          <p:nvPr/>
        </p:nvPicPr>
        <p:blipFill>
          <a:blip r:embed="rId3"/>
          <a:stretch>
            <a:fillRect/>
          </a:stretch>
        </p:blipFill>
        <p:spPr>
          <a:xfrm>
            <a:off x="260902" y="0"/>
            <a:ext cx="8622196" cy="6858000"/>
          </a:xfrm>
          <a:prstGeom prst="rect">
            <a:avLst/>
          </a:prstGeom>
          <a:ln>
            <a:noFill/>
          </a:ln>
          <a:effectLst>
            <a:outerShdw blurRad="292100" dist="139700" dir="2700000" algn="tl" rotWithShape="0">
              <a:srgbClr val="333333">
                <a:alpha val="65000"/>
              </a:srgbClr>
            </a:outerShdw>
          </a:effectLst>
        </p:spPr>
      </p:pic>
      <p:sp>
        <p:nvSpPr>
          <p:cNvPr id="3" name="TextBox 2">
            <a:extLst>
              <a:ext uri="{FF2B5EF4-FFF2-40B4-BE49-F238E27FC236}">
                <a16:creationId xmlns:a16="http://schemas.microsoft.com/office/drawing/2014/main" id="{E3C62479-BB48-4FB9-B720-4B8F5688A266}"/>
              </a:ext>
            </a:extLst>
          </p:cNvPr>
          <p:cNvSpPr txBox="1"/>
          <p:nvPr/>
        </p:nvSpPr>
        <p:spPr>
          <a:xfrm>
            <a:off x="6542393" y="6314988"/>
            <a:ext cx="2340705" cy="584775"/>
          </a:xfrm>
          <a:prstGeom prst="rect">
            <a:avLst/>
          </a:prstGeom>
          <a:noFill/>
        </p:spPr>
        <p:txBody>
          <a:bodyPr wrap="none" rtlCol="0">
            <a:spAutoFit/>
          </a:bodyPr>
          <a:lstStyle/>
          <a:p>
            <a:r>
              <a:rPr lang="en-US" sz="1600" dirty="0">
                <a:solidFill>
                  <a:schemeClr val="bg1">
                    <a:lumMod val="65000"/>
                  </a:schemeClr>
                </a:solidFill>
              </a:rPr>
              <a:t>Source:</a:t>
            </a:r>
            <a:r>
              <a:rPr lang="en-US" sz="1600" dirty="0"/>
              <a:t> </a:t>
            </a:r>
            <a:r>
              <a:rPr lang="en-US" sz="1600" dirty="0">
                <a:hlinkClick r:id="rId4"/>
              </a:rPr>
              <a:t>Passage report</a:t>
            </a:r>
            <a:endParaRPr lang="en-US" sz="1600" dirty="0"/>
          </a:p>
          <a:p>
            <a:r>
              <a:rPr lang="en-US" sz="1600" dirty="0">
                <a:solidFill>
                  <a:schemeClr val="bg1">
                    <a:lumMod val="65000"/>
                  </a:schemeClr>
                </a:solidFill>
              </a:rPr>
              <a:t>Table 5</a:t>
            </a:r>
          </a:p>
        </p:txBody>
      </p:sp>
    </p:spTree>
    <p:extLst>
      <p:ext uri="{BB962C8B-B14F-4D97-AF65-F5344CB8AC3E}">
        <p14:creationId xmlns:p14="http://schemas.microsoft.com/office/powerpoint/2010/main" val="27434503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37327AA-7DCD-4803-B4FB-88B9FAEE218F}"/>
              </a:ext>
            </a:extLst>
          </p:cNvPr>
          <p:cNvSpPr>
            <a:spLocks noGrp="1"/>
          </p:cNvSpPr>
          <p:nvPr>
            <p:ph type="body" sz="quarter" idx="10"/>
          </p:nvPr>
        </p:nvSpPr>
        <p:spPr>
          <a:xfrm>
            <a:off x="315259" y="1108081"/>
            <a:ext cx="8174038" cy="1246495"/>
          </a:xfrm>
        </p:spPr>
        <p:txBody>
          <a:bodyPr/>
          <a:lstStyle/>
          <a:p>
            <a:r>
              <a:rPr lang="en-US" dirty="0"/>
              <a:t>The resource description workflow in Passage</a:t>
            </a:r>
          </a:p>
        </p:txBody>
      </p:sp>
      <p:sp>
        <p:nvSpPr>
          <p:cNvPr id="3" name="Text Placeholder 2">
            <a:extLst>
              <a:ext uri="{FF2B5EF4-FFF2-40B4-BE49-F238E27FC236}">
                <a16:creationId xmlns:a16="http://schemas.microsoft.com/office/drawing/2014/main" id="{5D612956-594F-4305-A651-E320DC2D09EE}"/>
              </a:ext>
            </a:extLst>
          </p:cNvPr>
          <p:cNvSpPr>
            <a:spLocks noGrp="1"/>
          </p:cNvSpPr>
          <p:nvPr>
            <p:ph type="body" sz="quarter" idx="11"/>
          </p:nvPr>
        </p:nvSpPr>
        <p:spPr/>
        <p:txBody>
          <a:bodyPr/>
          <a:lstStyle/>
          <a:p>
            <a:endParaRPr lang="en-US"/>
          </a:p>
        </p:txBody>
      </p:sp>
      <p:sp>
        <p:nvSpPr>
          <p:cNvPr id="4" name="Text Placeholder 3">
            <a:extLst>
              <a:ext uri="{FF2B5EF4-FFF2-40B4-BE49-F238E27FC236}">
                <a16:creationId xmlns:a16="http://schemas.microsoft.com/office/drawing/2014/main" id="{BD7C5655-8D0E-4451-B8B8-90A060788F36}"/>
              </a:ext>
            </a:extLst>
          </p:cNvPr>
          <p:cNvSpPr>
            <a:spLocks noGrp="1"/>
          </p:cNvSpPr>
          <p:nvPr>
            <p:ph type="body" sz="quarter" idx="12"/>
          </p:nvPr>
        </p:nvSpPr>
        <p:spPr/>
        <p:txBody>
          <a:bodyPr/>
          <a:lstStyle/>
          <a:p>
            <a:endParaRPr lang="en-US"/>
          </a:p>
        </p:txBody>
      </p:sp>
    </p:spTree>
    <p:extLst>
      <p:ext uri="{BB962C8B-B14F-4D97-AF65-F5344CB8AC3E}">
        <p14:creationId xmlns:p14="http://schemas.microsoft.com/office/powerpoint/2010/main" val="26131765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ABF390C2-00B9-46CF-994A-66A84F56AFEA}"/>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612559" y="1064869"/>
            <a:ext cx="8586020" cy="4383235"/>
          </a:xfrm>
          <a:prstGeom prst="rect">
            <a:avLst/>
          </a:prstGeom>
        </p:spPr>
      </p:pic>
      <p:sp>
        <p:nvSpPr>
          <p:cNvPr id="3" name="TextBox 2">
            <a:extLst>
              <a:ext uri="{FF2B5EF4-FFF2-40B4-BE49-F238E27FC236}">
                <a16:creationId xmlns:a16="http://schemas.microsoft.com/office/drawing/2014/main" id="{047B1CB9-8E15-440A-9BEA-BBBEADA29201}"/>
              </a:ext>
            </a:extLst>
          </p:cNvPr>
          <p:cNvSpPr txBox="1"/>
          <p:nvPr/>
        </p:nvSpPr>
        <p:spPr>
          <a:xfrm>
            <a:off x="1580313" y="4085154"/>
            <a:ext cx="3652174" cy="369332"/>
          </a:xfrm>
          <a:prstGeom prst="rect">
            <a:avLst/>
          </a:prstGeom>
          <a:noFill/>
          <a:ln>
            <a:noFill/>
          </a:ln>
        </p:spPr>
        <p:txBody>
          <a:bodyPr wrap="square" rtlCol="0">
            <a:spAutoFit/>
          </a:bodyPr>
          <a:lstStyle/>
          <a:p>
            <a:r>
              <a:rPr lang="en-US" b="1" dirty="0">
                <a:solidFill>
                  <a:schemeClr val="accent6"/>
                </a:solidFill>
              </a:rPr>
              <a:t>Structured data</a:t>
            </a:r>
            <a:endParaRPr lang="en-US" sz="1350" b="1" dirty="0">
              <a:solidFill>
                <a:schemeClr val="accent6"/>
              </a:solidFill>
            </a:endParaRPr>
          </a:p>
        </p:txBody>
      </p:sp>
      <p:sp>
        <p:nvSpPr>
          <p:cNvPr id="4" name="TextBox 3">
            <a:extLst>
              <a:ext uri="{FF2B5EF4-FFF2-40B4-BE49-F238E27FC236}">
                <a16:creationId xmlns:a16="http://schemas.microsoft.com/office/drawing/2014/main" id="{F3089788-A993-440F-A962-2648284E247E}"/>
              </a:ext>
            </a:extLst>
          </p:cNvPr>
          <p:cNvSpPr txBox="1"/>
          <p:nvPr/>
        </p:nvSpPr>
        <p:spPr>
          <a:xfrm>
            <a:off x="2559188" y="1859211"/>
            <a:ext cx="5916143" cy="369332"/>
          </a:xfrm>
          <a:prstGeom prst="rect">
            <a:avLst/>
          </a:prstGeom>
          <a:noFill/>
          <a:ln>
            <a:noFill/>
          </a:ln>
        </p:spPr>
        <p:txBody>
          <a:bodyPr wrap="square" rtlCol="0">
            <a:spAutoFit/>
          </a:bodyPr>
          <a:lstStyle/>
          <a:p>
            <a:r>
              <a:rPr lang="en-US" b="1" dirty="0">
                <a:solidFill>
                  <a:schemeClr val="accent6"/>
                </a:solidFill>
              </a:rPr>
              <a:t>Fingerprint  data: Label, Description, Also known as </a:t>
            </a:r>
          </a:p>
        </p:txBody>
      </p:sp>
      <p:sp>
        <p:nvSpPr>
          <p:cNvPr id="5" name="Left Brace 4">
            <a:extLst>
              <a:ext uri="{FF2B5EF4-FFF2-40B4-BE49-F238E27FC236}">
                <a16:creationId xmlns:a16="http://schemas.microsoft.com/office/drawing/2014/main" id="{F2AB2FE3-0D5F-4CA1-944A-900517702A2C}"/>
              </a:ext>
            </a:extLst>
          </p:cNvPr>
          <p:cNvSpPr/>
          <p:nvPr/>
        </p:nvSpPr>
        <p:spPr>
          <a:xfrm>
            <a:off x="250191" y="1339473"/>
            <a:ext cx="362368" cy="2713739"/>
          </a:xfrm>
          <a:prstGeom prst="leftBrace">
            <a:avLst/>
          </a:prstGeom>
          <a:ln w="57150">
            <a:solidFill>
              <a:schemeClr val="accent6"/>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350"/>
          </a:p>
        </p:txBody>
      </p:sp>
      <p:sp>
        <p:nvSpPr>
          <p:cNvPr id="6" name="Left Brace 5">
            <a:extLst>
              <a:ext uri="{FF2B5EF4-FFF2-40B4-BE49-F238E27FC236}">
                <a16:creationId xmlns:a16="http://schemas.microsoft.com/office/drawing/2014/main" id="{090AC80D-923C-416E-9602-2867D9744C63}"/>
              </a:ext>
            </a:extLst>
          </p:cNvPr>
          <p:cNvSpPr/>
          <p:nvPr/>
        </p:nvSpPr>
        <p:spPr>
          <a:xfrm>
            <a:off x="346229" y="4406099"/>
            <a:ext cx="206406" cy="1112429"/>
          </a:xfrm>
          <a:prstGeom prst="leftBrace">
            <a:avLst/>
          </a:prstGeom>
          <a:ln w="57150">
            <a:solidFill>
              <a:schemeClr val="accent6"/>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350"/>
          </a:p>
        </p:txBody>
      </p:sp>
      <p:sp>
        <p:nvSpPr>
          <p:cNvPr id="7" name="Title 1">
            <a:extLst>
              <a:ext uri="{FF2B5EF4-FFF2-40B4-BE49-F238E27FC236}">
                <a16:creationId xmlns:a16="http://schemas.microsoft.com/office/drawing/2014/main" id="{514D53DD-DBB9-4B12-8D1F-FDCD4D8A469C}"/>
              </a:ext>
            </a:extLst>
          </p:cNvPr>
          <p:cNvSpPr txBox="1">
            <a:spLocks/>
          </p:cNvSpPr>
          <p:nvPr/>
        </p:nvSpPr>
        <p:spPr>
          <a:xfrm>
            <a:off x="1144719" y="445668"/>
            <a:ext cx="7036910" cy="872325"/>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300" b="1" dirty="0">
                <a:solidFill>
                  <a:srgbClr val="002060"/>
                </a:solidFill>
                <a:latin typeface="+mn-lt"/>
              </a:rPr>
              <a:t>The </a:t>
            </a:r>
            <a:r>
              <a:rPr lang="en-US" sz="3300" b="1" dirty="0" err="1">
                <a:solidFill>
                  <a:srgbClr val="002060"/>
                </a:solidFill>
                <a:latin typeface="+mn-lt"/>
              </a:rPr>
              <a:t>Wikibase</a:t>
            </a:r>
            <a:r>
              <a:rPr lang="en-US" sz="3300" b="1" dirty="0">
                <a:solidFill>
                  <a:srgbClr val="002060"/>
                </a:solidFill>
                <a:latin typeface="+mn-lt"/>
              </a:rPr>
              <a:t> editing interface</a:t>
            </a:r>
          </a:p>
        </p:txBody>
      </p:sp>
      <p:pic>
        <p:nvPicPr>
          <p:cNvPr id="8" name="Picture 7">
            <a:extLst>
              <a:ext uri="{FF2B5EF4-FFF2-40B4-BE49-F238E27FC236}">
                <a16:creationId xmlns:a16="http://schemas.microsoft.com/office/drawing/2014/main" id="{75F7549E-BEFA-4833-A23A-8712F7DC85BF}"/>
              </a:ext>
            </a:extLst>
          </p:cNvPr>
          <p:cNvPicPr>
            <a:picLocks noChangeAspect="1"/>
          </p:cNvPicPr>
          <p:nvPr/>
        </p:nvPicPr>
        <p:blipFill>
          <a:blip r:embed="rId4"/>
          <a:stretch>
            <a:fillRect/>
          </a:stretch>
        </p:blipFill>
        <p:spPr>
          <a:xfrm>
            <a:off x="4217838" y="3576402"/>
            <a:ext cx="4675971" cy="2412920"/>
          </a:xfrm>
          <a:prstGeom prst="rect">
            <a:avLst/>
          </a:prstGeom>
          <a:ln w="57150">
            <a:solidFill>
              <a:schemeClr val="accent6"/>
            </a:solidFill>
          </a:ln>
          <a:effectLst>
            <a:outerShdw blurRad="292100" dist="139700" dir="2700000" algn="tl" rotWithShape="0">
              <a:srgbClr val="333333">
                <a:alpha val="65000"/>
              </a:srgbClr>
            </a:outerShdw>
          </a:effectLst>
        </p:spPr>
      </p:pic>
      <p:sp>
        <p:nvSpPr>
          <p:cNvPr id="9" name="Rectangle 8">
            <a:extLst>
              <a:ext uri="{FF2B5EF4-FFF2-40B4-BE49-F238E27FC236}">
                <a16:creationId xmlns:a16="http://schemas.microsoft.com/office/drawing/2014/main" id="{60B15706-43CC-4D59-817C-3DB560D7FF42}"/>
              </a:ext>
            </a:extLst>
          </p:cNvPr>
          <p:cNvSpPr/>
          <p:nvPr/>
        </p:nvSpPr>
        <p:spPr>
          <a:xfrm>
            <a:off x="682132" y="1504115"/>
            <a:ext cx="3214007" cy="253916"/>
          </a:xfrm>
          <a:prstGeom prst="rect">
            <a:avLst/>
          </a:prstGeom>
          <a:solidFill>
            <a:schemeClr val="bg1"/>
          </a:solidFill>
        </p:spPr>
        <p:txBody>
          <a:bodyPr wrap="square">
            <a:spAutoFit/>
          </a:bodyPr>
          <a:lstStyle/>
          <a:p>
            <a:r>
              <a:rPr lang="en-US" sz="1050" dirty="0">
                <a:solidFill>
                  <a:srgbClr val="72777D"/>
                </a:solidFill>
                <a:latin typeface="Linux Libertine"/>
              </a:rPr>
              <a:t>http://18.218.102.193/entity/Q1224734</a:t>
            </a:r>
            <a:endParaRPr lang="en-US" sz="1050" dirty="0"/>
          </a:p>
        </p:txBody>
      </p:sp>
      <p:sp>
        <p:nvSpPr>
          <p:cNvPr id="10" name="TextBox 9">
            <a:extLst>
              <a:ext uri="{FF2B5EF4-FFF2-40B4-BE49-F238E27FC236}">
                <a16:creationId xmlns:a16="http://schemas.microsoft.com/office/drawing/2014/main" id="{9C72D8C3-C40E-4CD8-8F3A-D05826E00652}"/>
              </a:ext>
            </a:extLst>
          </p:cNvPr>
          <p:cNvSpPr txBox="1"/>
          <p:nvPr/>
        </p:nvSpPr>
        <p:spPr>
          <a:xfrm>
            <a:off x="3227857" y="1420783"/>
            <a:ext cx="4591379" cy="369332"/>
          </a:xfrm>
          <a:prstGeom prst="rect">
            <a:avLst/>
          </a:prstGeom>
          <a:noFill/>
          <a:ln>
            <a:noFill/>
          </a:ln>
        </p:spPr>
        <p:txBody>
          <a:bodyPr wrap="square" rtlCol="0">
            <a:spAutoFit/>
          </a:bodyPr>
          <a:lstStyle/>
          <a:p>
            <a:r>
              <a:rPr lang="en-US" b="1" dirty="0">
                <a:solidFill>
                  <a:schemeClr val="accent6"/>
                </a:solidFill>
              </a:rPr>
              <a:t>Page URL</a:t>
            </a:r>
            <a:r>
              <a:rPr lang="en-US" b="1" dirty="0">
                <a:solidFill>
                  <a:schemeClr val="accent4"/>
                </a:solidFill>
              </a:rPr>
              <a:t> </a:t>
            </a:r>
          </a:p>
        </p:txBody>
      </p:sp>
      <p:sp>
        <p:nvSpPr>
          <p:cNvPr id="11" name="TextBox 10">
            <a:extLst>
              <a:ext uri="{FF2B5EF4-FFF2-40B4-BE49-F238E27FC236}">
                <a16:creationId xmlns:a16="http://schemas.microsoft.com/office/drawing/2014/main" id="{74154D59-486D-4992-9879-725685941C8A}"/>
              </a:ext>
            </a:extLst>
          </p:cNvPr>
          <p:cNvSpPr txBox="1"/>
          <p:nvPr/>
        </p:nvSpPr>
        <p:spPr>
          <a:xfrm>
            <a:off x="1970569" y="1065689"/>
            <a:ext cx="5455842" cy="369332"/>
          </a:xfrm>
          <a:prstGeom prst="rect">
            <a:avLst/>
          </a:prstGeom>
          <a:noFill/>
          <a:ln>
            <a:noFill/>
          </a:ln>
        </p:spPr>
        <p:txBody>
          <a:bodyPr wrap="square" rtlCol="0">
            <a:spAutoFit/>
          </a:bodyPr>
          <a:lstStyle/>
          <a:p>
            <a:r>
              <a:rPr lang="en-US" b="1" dirty="0">
                <a:solidFill>
                  <a:schemeClr val="accent6"/>
                </a:solidFill>
              </a:rPr>
              <a:t>Label</a:t>
            </a:r>
            <a:r>
              <a:rPr lang="en-US" b="1" dirty="0">
                <a:solidFill>
                  <a:schemeClr val="tx2">
                    <a:lumMod val="60000"/>
                    <a:lumOff val="40000"/>
                  </a:schemeClr>
                </a:solidFill>
              </a:rPr>
              <a:t> </a:t>
            </a:r>
          </a:p>
        </p:txBody>
      </p:sp>
    </p:spTree>
    <p:extLst>
      <p:ext uri="{BB962C8B-B14F-4D97-AF65-F5344CB8AC3E}">
        <p14:creationId xmlns:p14="http://schemas.microsoft.com/office/powerpoint/2010/main" val="28813681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ABF390C2-00B9-46CF-994A-66A84F56AFEA}"/>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612559" y="1064869"/>
            <a:ext cx="8586020" cy="4383235"/>
          </a:xfrm>
          <a:prstGeom prst="rect">
            <a:avLst/>
          </a:prstGeom>
        </p:spPr>
      </p:pic>
      <p:sp>
        <p:nvSpPr>
          <p:cNvPr id="3" name="TextBox 2">
            <a:extLst>
              <a:ext uri="{FF2B5EF4-FFF2-40B4-BE49-F238E27FC236}">
                <a16:creationId xmlns:a16="http://schemas.microsoft.com/office/drawing/2014/main" id="{047B1CB9-8E15-440A-9BEA-BBBEADA29201}"/>
              </a:ext>
            </a:extLst>
          </p:cNvPr>
          <p:cNvSpPr txBox="1"/>
          <p:nvPr/>
        </p:nvSpPr>
        <p:spPr>
          <a:xfrm>
            <a:off x="1580313" y="4085154"/>
            <a:ext cx="3652174" cy="369332"/>
          </a:xfrm>
          <a:prstGeom prst="rect">
            <a:avLst/>
          </a:prstGeom>
          <a:noFill/>
          <a:ln>
            <a:noFill/>
          </a:ln>
        </p:spPr>
        <p:txBody>
          <a:bodyPr wrap="square" rtlCol="0">
            <a:spAutoFit/>
          </a:bodyPr>
          <a:lstStyle/>
          <a:p>
            <a:r>
              <a:rPr lang="en-US" b="1" dirty="0">
                <a:solidFill>
                  <a:schemeClr val="accent6"/>
                </a:solidFill>
              </a:rPr>
              <a:t>Structured data</a:t>
            </a:r>
            <a:endParaRPr lang="en-US" sz="1350" b="1" dirty="0">
              <a:solidFill>
                <a:schemeClr val="accent6"/>
              </a:solidFill>
            </a:endParaRPr>
          </a:p>
        </p:txBody>
      </p:sp>
      <p:sp>
        <p:nvSpPr>
          <p:cNvPr id="4" name="TextBox 3">
            <a:extLst>
              <a:ext uri="{FF2B5EF4-FFF2-40B4-BE49-F238E27FC236}">
                <a16:creationId xmlns:a16="http://schemas.microsoft.com/office/drawing/2014/main" id="{F3089788-A993-440F-A962-2648284E247E}"/>
              </a:ext>
            </a:extLst>
          </p:cNvPr>
          <p:cNvSpPr txBox="1"/>
          <p:nvPr/>
        </p:nvSpPr>
        <p:spPr>
          <a:xfrm>
            <a:off x="2559188" y="1859211"/>
            <a:ext cx="5916143" cy="369332"/>
          </a:xfrm>
          <a:prstGeom prst="rect">
            <a:avLst/>
          </a:prstGeom>
          <a:noFill/>
          <a:ln>
            <a:noFill/>
          </a:ln>
        </p:spPr>
        <p:txBody>
          <a:bodyPr wrap="square" rtlCol="0">
            <a:spAutoFit/>
          </a:bodyPr>
          <a:lstStyle/>
          <a:p>
            <a:r>
              <a:rPr lang="en-US" b="1" dirty="0">
                <a:solidFill>
                  <a:schemeClr val="accent6"/>
                </a:solidFill>
              </a:rPr>
              <a:t>Fingerprint  data: </a:t>
            </a:r>
            <a:r>
              <a:rPr lang="en-US" b="1" dirty="0">
                <a:solidFill>
                  <a:schemeClr val="tx2">
                    <a:lumMod val="60000"/>
                    <a:lumOff val="40000"/>
                  </a:schemeClr>
                </a:solidFill>
              </a:rPr>
              <a:t>heading , note, alternate heading </a:t>
            </a:r>
          </a:p>
        </p:txBody>
      </p:sp>
      <p:sp>
        <p:nvSpPr>
          <p:cNvPr id="5" name="Left Brace 4">
            <a:extLst>
              <a:ext uri="{FF2B5EF4-FFF2-40B4-BE49-F238E27FC236}">
                <a16:creationId xmlns:a16="http://schemas.microsoft.com/office/drawing/2014/main" id="{F2AB2FE3-0D5F-4CA1-944A-900517702A2C}"/>
              </a:ext>
            </a:extLst>
          </p:cNvPr>
          <p:cNvSpPr/>
          <p:nvPr/>
        </p:nvSpPr>
        <p:spPr>
          <a:xfrm>
            <a:off x="250191" y="1339473"/>
            <a:ext cx="362368" cy="2713739"/>
          </a:xfrm>
          <a:prstGeom prst="leftBrace">
            <a:avLst/>
          </a:prstGeom>
          <a:ln w="57150">
            <a:solidFill>
              <a:schemeClr val="accent6"/>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350"/>
          </a:p>
        </p:txBody>
      </p:sp>
      <p:sp>
        <p:nvSpPr>
          <p:cNvPr id="6" name="Left Brace 5">
            <a:extLst>
              <a:ext uri="{FF2B5EF4-FFF2-40B4-BE49-F238E27FC236}">
                <a16:creationId xmlns:a16="http://schemas.microsoft.com/office/drawing/2014/main" id="{090AC80D-923C-416E-9602-2867D9744C63}"/>
              </a:ext>
            </a:extLst>
          </p:cNvPr>
          <p:cNvSpPr/>
          <p:nvPr/>
        </p:nvSpPr>
        <p:spPr>
          <a:xfrm>
            <a:off x="346229" y="4406099"/>
            <a:ext cx="206406" cy="1112429"/>
          </a:xfrm>
          <a:prstGeom prst="leftBrace">
            <a:avLst/>
          </a:prstGeom>
          <a:ln w="57150">
            <a:solidFill>
              <a:schemeClr val="accent6"/>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350"/>
          </a:p>
        </p:txBody>
      </p:sp>
      <p:sp>
        <p:nvSpPr>
          <p:cNvPr id="7" name="Title 1">
            <a:extLst>
              <a:ext uri="{FF2B5EF4-FFF2-40B4-BE49-F238E27FC236}">
                <a16:creationId xmlns:a16="http://schemas.microsoft.com/office/drawing/2014/main" id="{514D53DD-DBB9-4B12-8D1F-FDCD4D8A469C}"/>
              </a:ext>
            </a:extLst>
          </p:cNvPr>
          <p:cNvSpPr txBox="1">
            <a:spLocks/>
          </p:cNvSpPr>
          <p:nvPr/>
        </p:nvSpPr>
        <p:spPr>
          <a:xfrm>
            <a:off x="1144719" y="445668"/>
            <a:ext cx="7036910" cy="872325"/>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300" b="1" dirty="0">
                <a:solidFill>
                  <a:srgbClr val="002060"/>
                </a:solidFill>
                <a:latin typeface="+mn-lt"/>
              </a:rPr>
              <a:t>The </a:t>
            </a:r>
            <a:r>
              <a:rPr lang="en-US" sz="3300" b="1" dirty="0" err="1">
                <a:solidFill>
                  <a:srgbClr val="002060"/>
                </a:solidFill>
                <a:latin typeface="+mn-lt"/>
              </a:rPr>
              <a:t>Wikibase</a:t>
            </a:r>
            <a:r>
              <a:rPr lang="en-US" sz="3300" b="1" dirty="0">
                <a:solidFill>
                  <a:srgbClr val="002060"/>
                </a:solidFill>
                <a:latin typeface="+mn-lt"/>
              </a:rPr>
              <a:t> editing interface</a:t>
            </a:r>
          </a:p>
        </p:txBody>
      </p:sp>
      <p:pic>
        <p:nvPicPr>
          <p:cNvPr id="8" name="Picture 7">
            <a:extLst>
              <a:ext uri="{FF2B5EF4-FFF2-40B4-BE49-F238E27FC236}">
                <a16:creationId xmlns:a16="http://schemas.microsoft.com/office/drawing/2014/main" id="{75F7549E-BEFA-4833-A23A-8712F7DC85BF}"/>
              </a:ext>
            </a:extLst>
          </p:cNvPr>
          <p:cNvPicPr>
            <a:picLocks noChangeAspect="1"/>
          </p:cNvPicPr>
          <p:nvPr/>
        </p:nvPicPr>
        <p:blipFill>
          <a:blip r:embed="rId4"/>
          <a:stretch>
            <a:fillRect/>
          </a:stretch>
        </p:blipFill>
        <p:spPr>
          <a:xfrm>
            <a:off x="4217838" y="3576402"/>
            <a:ext cx="4675971" cy="2412920"/>
          </a:xfrm>
          <a:prstGeom prst="rect">
            <a:avLst/>
          </a:prstGeom>
          <a:ln w="57150">
            <a:solidFill>
              <a:schemeClr val="accent6"/>
            </a:solidFill>
          </a:ln>
          <a:effectLst>
            <a:outerShdw blurRad="292100" dist="139700" dir="2700000" algn="tl" rotWithShape="0">
              <a:srgbClr val="333333">
                <a:alpha val="65000"/>
              </a:srgbClr>
            </a:outerShdw>
          </a:effectLst>
        </p:spPr>
      </p:pic>
      <p:sp>
        <p:nvSpPr>
          <p:cNvPr id="9" name="Rectangle 8">
            <a:extLst>
              <a:ext uri="{FF2B5EF4-FFF2-40B4-BE49-F238E27FC236}">
                <a16:creationId xmlns:a16="http://schemas.microsoft.com/office/drawing/2014/main" id="{60B15706-43CC-4D59-817C-3DB560D7FF42}"/>
              </a:ext>
            </a:extLst>
          </p:cNvPr>
          <p:cNvSpPr/>
          <p:nvPr/>
        </p:nvSpPr>
        <p:spPr>
          <a:xfrm>
            <a:off x="682132" y="1504115"/>
            <a:ext cx="3214007" cy="253916"/>
          </a:xfrm>
          <a:prstGeom prst="rect">
            <a:avLst/>
          </a:prstGeom>
          <a:solidFill>
            <a:schemeClr val="bg1"/>
          </a:solidFill>
        </p:spPr>
        <p:txBody>
          <a:bodyPr wrap="square">
            <a:spAutoFit/>
          </a:bodyPr>
          <a:lstStyle/>
          <a:p>
            <a:r>
              <a:rPr lang="en-US" sz="1050" dirty="0">
                <a:solidFill>
                  <a:srgbClr val="72777D"/>
                </a:solidFill>
                <a:latin typeface="Linux Libertine"/>
              </a:rPr>
              <a:t>http://18.218.102.193/entity/Q1224734</a:t>
            </a:r>
            <a:endParaRPr lang="en-US" sz="1050" dirty="0"/>
          </a:p>
        </p:txBody>
      </p:sp>
      <p:sp>
        <p:nvSpPr>
          <p:cNvPr id="10" name="TextBox 9">
            <a:extLst>
              <a:ext uri="{FF2B5EF4-FFF2-40B4-BE49-F238E27FC236}">
                <a16:creationId xmlns:a16="http://schemas.microsoft.com/office/drawing/2014/main" id="{9C72D8C3-C40E-4CD8-8F3A-D05826E00652}"/>
              </a:ext>
            </a:extLst>
          </p:cNvPr>
          <p:cNvSpPr txBox="1"/>
          <p:nvPr/>
        </p:nvSpPr>
        <p:spPr>
          <a:xfrm>
            <a:off x="3106456" y="1435021"/>
            <a:ext cx="6037544" cy="369332"/>
          </a:xfrm>
          <a:prstGeom prst="rect">
            <a:avLst/>
          </a:prstGeom>
          <a:noFill/>
          <a:ln>
            <a:noFill/>
          </a:ln>
        </p:spPr>
        <p:txBody>
          <a:bodyPr wrap="square" rtlCol="0">
            <a:spAutoFit/>
          </a:bodyPr>
          <a:lstStyle/>
          <a:p>
            <a:pPr algn="ctr"/>
            <a:r>
              <a:rPr lang="en-US" b="1" dirty="0">
                <a:solidFill>
                  <a:schemeClr val="tx2">
                    <a:lumMod val="60000"/>
                    <a:lumOff val="40000"/>
                  </a:schemeClr>
                </a:solidFill>
              </a:rPr>
              <a:t>Identifier;</a:t>
            </a:r>
            <a:r>
              <a:rPr lang="en-US" b="1" dirty="0">
                <a:solidFill>
                  <a:schemeClr val="accent6"/>
                </a:solidFill>
              </a:rPr>
              <a:t> </a:t>
            </a:r>
            <a:r>
              <a:rPr lang="en-US" b="1" dirty="0">
                <a:solidFill>
                  <a:schemeClr val="accent4"/>
                </a:solidFill>
              </a:rPr>
              <a:t>globally unique URI for a real-world object </a:t>
            </a:r>
          </a:p>
        </p:txBody>
      </p:sp>
      <p:sp>
        <p:nvSpPr>
          <p:cNvPr id="11" name="TextBox 10">
            <a:extLst>
              <a:ext uri="{FF2B5EF4-FFF2-40B4-BE49-F238E27FC236}">
                <a16:creationId xmlns:a16="http://schemas.microsoft.com/office/drawing/2014/main" id="{74154D59-486D-4992-9879-725685941C8A}"/>
              </a:ext>
            </a:extLst>
          </p:cNvPr>
          <p:cNvSpPr txBox="1"/>
          <p:nvPr/>
        </p:nvSpPr>
        <p:spPr>
          <a:xfrm>
            <a:off x="1970569" y="1065689"/>
            <a:ext cx="5455842" cy="369332"/>
          </a:xfrm>
          <a:prstGeom prst="rect">
            <a:avLst/>
          </a:prstGeom>
          <a:noFill/>
          <a:ln>
            <a:noFill/>
          </a:ln>
        </p:spPr>
        <p:txBody>
          <a:bodyPr wrap="square" rtlCol="0">
            <a:spAutoFit/>
          </a:bodyPr>
          <a:lstStyle/>
          <a:p>
            <a:r>
              <a:rPr lang="en-US" b="1" dirty="0">
                <a:solidFill>
                  <a:schemeClr val="accent6"/>
                </a:solidFill>
              </a:rPr>
              <a:t>Label; </a:t>
            </a:r>
            <a:r>
              <a:rPr lang="en-US" b="1" dirty="0">
                <a:solidFill>
                  <a:schemeClr val="accent4"/>
                </a:solidFill>
              </a:rPr>
              <a:t>RWO name; </a:t>
            </a:r>
            <a:r>
              <a:rPr lang="en-US" b="1" dirty="0">
                <a:solidFill>
                  <a:schemeClr val="tx2">
                    <a:lumMod val="60000"/>
                    <a:lumOff val="40000"/>
                  </a:schemeClr>
                </a:solidFill>
              </a:rPr>
              <a:t>(un) controlled heading  </a:t>
            </a:r>
          </a:p>
        </p:txBody>
      </p:sp>
      <p:sp>
        <p:nvSpPr>
          <p:cNvPr id="12" name="TextBox 11">
            <a:extLst>
              <a:ext uri="{FF2B5EF4-FFF2-40B4-BE49-F238E27FC236}">
                <a16:creationId xmlns:a16="http://schemas.microsoft.com/office/drawing/2014/main" id="{ADE4CC14-9781-484D-AF2D-652AD3270B75}"/>
              </a:ext>
            </a:extLst>
          </p:cNvPr>
          <p:cNvSpPr txBox="1"/>
          <p:nvPr/>
        </p:nvSpPr>
        <p:spPr>
          <a:xfrm>
            <a:off x="0" y="5366260"/>
            <a:ext cx="4412983" cy="646331"/>
          </a:xfrm>
          <a:prstGeom prst="rect">
            <a:avLst/>
          </a:prstGeom>
          <a:noFill/>
        </p:spPr>
        <p:txBody>
          <a:bodyPr wrap="square" rtlCol="0">
            <a:spAutoFit/>
          </a:bodyPr>
          <a:lstStyle/>
          <a:p>
            <a:r>
              <a:rPr lang="en-US" b="1" dirty="0">
                <a:solidFill>
                  <a:schemeClr val="accent4"/>
                </a:solidFill>
              </a:rPr>
              <a:t>                 A “triple”</a:t>
            </a:r>
          </a:p>
          <a:p>
            <a:r>
              <a:rPr lang="en-US" b="1" dirty="0">
                <a:solidFill>
                  <a:schemeClr val="accent4"/>
                </a:solidFill>
              </a:rPr>
              <a:t>&lt;Ann B. Davis&gt;&lt;occupation&gt;&lt;actor&gt;</a:t>
            </a:r>
          </a:p>
        </p:txBody>
      </p:sp>
    </p:spTree>
    <p:extLst>
      <p:ext uri="{BB962C8B-B14F-4D97-AF65-F5344CB8AC3E}">
        <p14:creationId xmlns:p14="http://schemas.microsoft.com/office/powerpoint/2010/main" val="6566853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1C832345-DA7D-44D8-9E5D-A57FC0C0C6A9}"/>
              </a:ext>
            </a:extLst>
          </p:cNvPr>
          <p:cNvPicPr>
            <a:picLocks noChangeAspect="1"/>
          </p:cNvPicPr>
          <p:nvPr/>
        </p:nvPicPr>
        <p:blipFill>
          <a:blip r:embed="rId3"/>
          <a:stretch>
            <a:fillRect/>
          </a:stretch>
        </p:blipFill>
        <p:spPr>
          <a:xfrm>
            <a:off x="823808" y="794077"/>
            <a:ext cx="7504646" cy="5330776"/>
          </a:xfrm>
          <a:prstGeom prst="rect">
            <a:avLst/>
          </a:prstGeom>
          <a:ln>
            <a:noFill/>
          </a:ln>
          <a:effectLst>
            <a:outerShdw blurRad="292100" dist="139700" dir="2700000" algn="tl" rotWithShape="0">
              <a:srgbClr val="333333">
                <a:alpha val="65000"/>
              </a:srgbClr>
            </a:outerShdw>
          </a:effectLst>
        </p:spPr>
      </p:pic>
      <p:sp>
        <p:nvSpPr>
          <p:cNvPr id="3" name="Text Placeholder 1">
            <a:extLst>
              <a:ext uri="{FF2B5EF4-FFF2-40B4-BE49-F238E27FC236}">
                <a16:creationId xmlns:a16="http://schemas.microsoft.com/office/drawing/2014/main" id="{73A68B66-D5CA-40E9-9C61-60725D45893F}"/>
              </a:ext>
            </a:extLst>
          </p:cNvPr>
          <p:cNvSpPr txBox="1">
            <a:spLocks/>
          </p:cNvSpPr>
          <p:nvPr/>
        </p:nvSpPr>
        <p:spPr>
          <a:xfrm>
            <a:off x="1407319" y="279245"/>
            <a:ext cx="6131729" cy="487579"/>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3000" b="1" dirty="0">
                <a:solidFill>
                  <a:srgbClr val="002060"/>
                </a:solidFill>
              </a:rPr>
              <a:t>The Passage Explorer</a:t>
            </a:r>
          </a:p>
        </p:txBody>
      </p:sp>
    </p:spTree>
    <p:extLst>
      <p:ext uri="{BB962C8B-B14F-4D97-AF65-F5344CB8AC3E}">
        <p14:creationId xmlns:p14="http://schemas.microsoft.com/office/powerpoint/2010/main" val="11552163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theme/theme1.xml><?xml version="1.0" encoding="utf-8"?>
<a:theme xmlns:a="http://schemas.openxmlformats.org/drawingml/2006/main" name="Master_Slides_V2">
  <a:themeElements>
    <a:clrScheme name="Custom 2">
      <a:dk1>
        <a:srgbClr val="000000"/>
      </a:dk1>
      <a:lt1>
        <a:sysClr val="window" lastClr="FFFFFF"/>
      </a:lt1>
      <a:dk2>
        <a:srgbClr val="1F497D"/>
      </a:dk2>
      <a:lt2>
        <a:srgbClr val="EEECE1"/>
      </a:lt2>
      <a:accent1>
        <a:srgbClr val="00AFD7"/>
      </a:accent1>
      <a:accent2>
        <a:srgbClr val="236192"/>
      </a:accent2>
      <a:accent3>
        <a:srgbClr val="8A1B61"/>
      </a:accent3>
      <a:accent4>
        <a:srgbClr val="007749"/>
      </a:accent4>
      <a:accent5>
        <a:srgbClr val="F6BE00"/>
      </a:accent5>
      <a:accent6>
        <a:srgbClr val="AE2573"/>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B9810520324AA94B9221E53ACB322F89" ma:contentTypeVersion="6" ma:contentTypeDescription="Create a new document." ma:contentTypeScope="" ma:versionID="aa7904c1d208f87d435060cdf6b02141">
  <xsd:schema xmlns:xsd="http://www.w3.org/2001/XMLSchema" xmlns:xs="http://www.w3.org/2001/XMLSchema" xmlns:p="http://schemas.microsoft.com/office/2006/metadata/properties" xmlns:ns2="98a89f5d-e304-4ca3-b53f-ee2263ef26fc" xmlns:ns3="c908eeb5-9d00-41e0-9796-81e9ccc774c3" targetNamespace="http://schemas.microsoft.com/office/2006/metadata/properties" ma:root="true" ma:fieldsID="113b62743a24c908ba473b2d05d8c2eb" ns2:_="" ns3:_="">
    <xsd:import namespace="98a89f5d-e304-4ca3-b53f-ee2263ef26fc"/>
    <xsd:import namespace="c908eeb5-9d00-41e0-9796-81e9ccc774c3"/>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EventHashCode" minOccurs="0"/>
                <xsd:element ref="ns2:MediaServiceGenerationTim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8a89f5d-e304-4ca3-b53f-ee2263ef26fc" elementFormDefault="qualified">
    <xsd:import namespace="http://schemas.microsoft.com/office/2006/documentManagement/types"/>
    <xsd:import namespace="http://schemas.microsoft.com/office/infopath/2007/PartnerControls"/>
    <xsd:element name="MediaServiceMetadata" ma:index="8" nillable="true" ma:displayName="MediaServiceMetadata" ma:description="" ma:hidden="true" ma:internalName="MediaServiceMetadata" ma:readOnly="true">
      <xsd:simpleType>
        <xsd:restriction base="dms:Note"/>
      </xsd:simpleType>
    </xsd:element>
    <xsd:element name="MediaServiceFastMetadata" ma:index="9" nillable="true" ma:displayName="MediaServiceFastMetadata" ma:description="" ma:hidden="true" ma:internalName="MediaServiceFastMetadata" ma:readOnly="true">
      <xsd:simpleType>
        <xsd:restriction base="dms:Note"/>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c908eeb5-9d00-41e0-9796-81e9ccc774c3" elementFormDefault="qualified">
    <xsd:import namespace="http://schemas.microsoft.com/office/2006/documentManagement/types"/>
    <xsd:import namespace="http://schemas.microsoft.com/office/infopath/2007/PartnerControls"/>
    <xsd:element name="SharedWithUsers" ma:index="10"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description=""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C689BD22-2FBB-4E52-A635-275BC6CE785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8a89f5d-e304-4ca3-b53f-ee2263ef26fc"/>
    <ds:schemaRef ds:uri="c908eeb5-9d00-41e0-9796-81e9ccc774c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3980D380-74CE-4297-B5E7-308ED0E92CEA}">
  <ds:schemaRefs>
    <ds:schemaRef ds:uri="http://schemas.microsoft.com/sharepoint/v3/contenttype/forms"/>
  </ds:schemaRefs>
</ds:datastoreItem>
</file>

<file path=customXml/itemProps3.xml><?xml version="1.0" encoding="utf-8"?>
<ds:datastoreItem xmlns:ds="http://schemas.openxmlformats.org/officeDocument/2006/customXml" ds:itemID="{D01DD34A-CB25-4289-BA6D-86B787436459}">
  <ds:schemaRefs>
    <ds:schemaRef ds:uri="http://schemas.microsoft.com/office/2006/metadata/properties"/>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emplate/>
  <TotalTime>22141</TotalTime>
  <Words>4183</Words>
  <Application>Microsoft Macintosh PowerPoint</Application>
  <PresentationFormat>On-screen Show (4:3)</PresentationFormat>
  <Paragraphs>270</Paragraphs>
  <Slides>27</Slides>
  <Notes>26</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27</vt:i4>
      </vt:variant>
    </vt:vector>
  </HeadingPairs>
  <TitlesOfParts>
    <vt:vector size="31" baseType="lpstr">
      <vt:lpstr>Arial</vt:lpstr>
      <vt:lpstr>Calibri</vt:lpstr>
      <vt:lpstr>Linux Libertine</vt:lpstr>
      <vt:lpstr>Master_Slides_V2</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Manager/>
  <Company>OCLC</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What are the “entities that matter?” And how much should we say about them?  </dc:title>
  <dc:subject/>
  <dc:creator>Jean Godby</dc:creator>
  <cp:keywords/>
  <dc:description/>
  <cp:lastModifiedBy>Shipengrover,JD</cp:lastModifiedBy>
  <cp:revision>739</cp:revision>
  <dcterms:created xsi:type="dcterms:W3CDTF">2015-04-17T19:58:50Z</dcterms:created>
  <dcterms:modified xsi:type="dcterms:W3CDTF">2019-12-05T13:38:55Z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0x010100B9810520324AA94B9221E53ACB322F89</vt:lpwstr>
  </property>
</Properties>
</file>