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tiff" ContentType="image/tiff"/>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charts/chartEx1.xml" ContentType="application/vnd.ms-office.chartex+xml"/>
  <Override PartName="/ppt/charts/style1.xml" ContentType="application/vnd.ms-office.chartstyle+xml"/>
  <Override PartName="/ppt/charts/colors1.xml" ContentType="application/vnd.ms-office.chartcolorstyl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5" r:id="rId1"/>
  </p:sldMasterIdLst>
  <p:notesMasterIdLst>
    <p:notesMasterId r:id="rId52"/>
  </p:notesMasterIdLst>
  <p:sldIdLst>
    <p:sldId id="265" r:id="rId2"/>
    <p:sldId id="500" r:id="rId3"/>
    <p:sldId id="503" r:id="rId4"/>
    <p:sldId id="504" r:id="rId5"/>
    <p:sldId id="487" r:id="rId6"/>
    <p:sldId id="495" r:id="rId7"/>
    <p:sldId id="488" r:id="rId8"/>
    <p:sldId id="492" r:id="rId9"/>
    <p:sldId id="494" r:id="rId10"/>
    <p:sldId id="493" r:id="rId11"/>
    <p:sldId id="486" r:id="rId12"/>
    <p:sldId id="496" r:id="rId13"/>
    <p:sldId id="476" r:id="rId14"/>
    <p:sldId id="482" r:id="rId15"/>
    <p:sldId id="474" r:id="rId16"/>
    <p:sldId id="473" r:id="rId17"/>
    <p:sldId id="483" r:id="rId18"/>
    <p:sldId id="477" r:id="rId19"/>
    <p:sldId id="489" r:id="rId20"/>
    <p:sldId id="490" r:id="rId21"/>
    <p:sldId id="498" r:id="rId22"/>
    <p:sldId id="491" r:id="rId23"/>
    <p:sldId id="497" r:id="rId24"/>
    <p:sldId id="484" r:id="rId25"/>
    <p:sldId id="481" r:id="rId26"/>
    <p:sldId id="479" r:id="rId27"/>
    <p:sldId id="485" r:id="rId28"/>
    <p:sldId id="480" r:id="rId29"/>
    <p:sldId id="1973" r:id="rId30"/>
    <p:sldId id="1974" r:id="rId31"/>
    <p:sldId id="499" r:id="rId32"/>
    <p:sldId id="502" r:id="rId33"/>
    <p:sldId id="506" r:id="rId34"/>
    <p:sldId id="1954" r:id="rId35"/>
    <p:sldId id="535" r:id="rId36"/>
    <p:sldId id="1955" r:id="rId37"/>
    <p:sldId id="1937" r:id="rId38"/>
    <p:sldId id="1950" r:id="rId39"/>
    <p:sldId id="1945" r:id="rId40"/>
    <p:sldId id="1951" r:id="rId41"/>
    <p:sldId id="1958" r:id="rId42"/>
    <p:sldId id="1949" r:id="rId43"/>
    <p:sldId id="1965" r:id="rId44"/>
    <p:sldId id="1941" r:id="rId45"/>
    <p:sldId id="1971" r:id="rId46"/>
    <p:sldId id="1959" r:id="rId47"/>
    <p:sldId id="1946" r:id="rId48"/>
    <p:sldId id="1972" r:id="rId49"/>
    <p:sldId id="472" r:id="rId50"/>
    <p:sldId id="389" r:id="rId5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559" autoAdjust="0"/>
    <p:restoredTop sz="84653" autoAdjust="0"/>
  </p:normalViewPr>
  <p:slideViewPr>
    <p:cSldViewPr snapToGrid="0">
      <p:cViewPr varScale="1">
        <p:scale>
          <a:sx n="70" d="100"/>
          <a:sy n="70" d="100"/>
        </p:scale>
        <p:origin x="614" y="43"/>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microsoft.com/office/2016/11/relationships/changesInfo" Target="changesInfos/changesInfo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clId="Web-{D12636DF-539E-4ED8-B614-A5C603EB14AA}"/>
    <pc:docChg chg="modSld">
      <pc:chgData name="" userId="" providerId="" clId="Web-{D12636DF-539E-4ED8-B614-A5C603EB14AA}" dt="2019-10-22T06:35:20.463" v="89" actId="20577"/>
      <pc:docMkLst>
        <pc:docMk/>
      </pc:docMkLst>
      <pc:sldChg chg="modSp">
        <pc:chgData name="" userId="" providerId="" clId="Web-{D12636DF-539E-4ED8-B614-A5C603EB14AA}" dt="2019-10-22T06:31:40.072" v="0" actId="1076"/>
        <pc:sldMkLst>
          <pc:docMk/>
          <pc:sldMk cId="602409329" sldId="265"/>
        </pc:sldMkLst>
        <pc:spChg chg="mod">
          <ac:chgData name="" userId="" providerId="" clId="Web-{D12636DF-539E-4ED8-B614-A5C603EB14AA}" dt="2019-10-22T06:31:40.072" v="0" actId="1076"/>
          <ac:spMkLst>
            <pc:docMk/>
            <pc:sldMk cId="602409329" sldId="265"/>
            <ac:spMk id="5" creationId="{00000000-0000-0000-0000-000000000000}"/>
          </ac:spMkLst>
        </pc:spChg>
      </pc:sldChg>
      <pc:sldChg chg="modSp">
        <pc:chgData name="" userId="" providerId="" clId="Web-{D12636DF-539E-4ED8-B614-A5C603EB14AA}" dt="2019-10-22T06:32:33.306" v="21" actId="20577"/>
        <pc:sldMkLst>
          <pc:docMk/>
          <pc:sldMk cId="1005067912" sldId="473"/>
        </pc:sldMkLst>
        <pc:spChg chg="mod">
          <ac:chgData name="" userId="" providerId="" clId="Web-{D12636DF-539E-4ED8-B614-A5C603EB14AA}" dt="2019-10-22T06:32:33.306" v="21" actId="20577"/>
          <ac:spMkLst>
            <pc:docMk/>
            <pc:sldMk cId="1005067912" sldId="473"/>
            <ac:spMk id="3" creationId="{C9796AFB-75F7-48E0-AC44-300A6F6B9B02}"/>
          </ac:spMkLst>
        </pc:spChg>
      </pc:sldChg>
      <pc:sldChg chg="modSp">
        <pc:chgData name="" userId="" providerId="" clId="Web-{D12636DF-539E-4ED8-B614-A5C603EB14AA}" dt="2019-10-22T06:32:20.510" v="12" actId="20577"/>
        <pc:sldMkLst>
          <pc:docMk/>
          <pc:sldMk cId="4201147103" sldId="474"/>
        </pc:sldMkLst>
        <pc:spChg chg="mod">
          <ac:chgData name="" userId="" providerId="" clId="Web-{D12636DF-539E-4ED8-B614-A5C603EB14AA}" dt="2019-10-22T06:32:20.510" v="12" actId="20577"/>
          <ac:spMkLst>
            <pc:docMk/>
            <pc:sldMk cId="4201147103" sldId="474"/>
            <ac:spMk id="3" creationId="{F308B5B4-17B1-4675-AB1A-81005E2B2DE5}"/>
          </ac:spMkLst>
        </pc:spChg>
      </pc:sldChg>
      <pc:sldChg chg="modSp">
        <pc:chgData name="" userId="" providerId="" clId="Web-{D12636DF-539E-4ED8-B614-A5C603EB14AA}" dt="2019-10-22T06:34:59.432" v="86" actId="20577"/>
        <pc:sldMkLst>
          <pc:docMk/>
          <pc:sldMk cId="3024235313" sldId="480"/>
        </pc:sldMkLst>
        <pc:spChg chg="mod">
          <ac:chgData name="" userId="" providerId="" clId="Web-{D12636DF-539E-4ED8-B614-A5C603EB14AA}" dt="2019-10-22T06:34:59.432" v="86" actId="20577"/>
          <ac:spMkLst>
            <pc:docMk/>
            <pc:sldMk cId="3024235313" sldId="480"/>
            <ac:spMk id="3" creationId="{4067C650-AB76-4466-A4A4-7D832AD096B0}"/>
          </ac:spMkLst>
        </pc:spChg>
      </pc:sldChg>
      <pc:sldChg chg="modSp">
        <pc:chgData name="" userId="" providerId="" clId="Web-{D12636DF-539E-4ED8-B614-A5C603EB14AA}" dt="2019-10-22T06:32:12.572" v="7" actId="20577"/>
        <pc:sldMkLst>
          <pc:docMk/>
          <pc:sldMk cId="3455887325" sldId="482"/>
        </pc:sldMkLst>
        <pc:spChg chg="mod">
          <ac:chgData name="" userId="" providerId="" clId="Web-{D12636DF-539E-4ED8-B614-A5C603EB14AA}" dt="2019-10-22T06:32:12.572" v="7" actId="20577"/>
          <ac:spMkLst>
            <pc:docMk/>
            <pc:sldMk cId="3455887325" sldId="482"/>
            <ac:spMk id="4" creationId="{C46C16A8-5FE6-4A74-9F80-A36D3013EB5A}"/>
          </ac:spMkLst>
        </pc:spChg>
      </pc:sldChg>
      <pc:sldChg chg="modNotes">
        <pc:chgData name="" userId="" providerId="" clId="Web-{D12636DF-539E-4ED8-B614-A5C603EB14AA}" dt="2019-10-22T06:34:50.260" v="83"/>
        <pc:sldMkLst>
          <pc:docMk/>
          <pc:sldMk cId="2514269697" sldId="484"/>
        </pc:sldMkLst>
      </pc:sldChg>
      <pc:sldChg chg="modSp modNotes">
        <pc:chgData name="" userId="" providerId="" clId="Web-{D12636DF-539E-4ED8-B614-A5C603EB14AA}" dt="2019-10-22T06:33:44.072" v="73" actId="20577"/>
        <pc:sldMkLst>
          <pc:docMk/>
          <pc:sldMk cId="2891067804" sldId="491"/>
        </pc:sldMkLst>
        <pc:spChg chg="mod">
          <ac:chgData name="" userId="" providerId="" clId="Web-{D12636DF-539E-4ED8-B614-A5C603EB14AA}" dt="2019-10-22T06:33:44.072" v="73" actId="20577"/>
          <ac:spMkLst>
            <pc:docMk/>
            <pc:sldMk cId="2891067804" sldId="491"/>
            <ac:spMk id="3" creationId="{31CEFD74-CA03-4B3E-A889-609462314A5B}"/>
          </ac:spMkLst>
        </pc:spChg>
      </pc:sldChg>
      <pc:sldChg chg="modSp">
        <pc:chgData name="" userId="" providerId="" clId="Web-{D12636DF-539E-4ED8-B614-A5C603EB14AA}" dt="2019-10-22T06:34:12.994" v="80" actId="20577"/>
        <pc:sldMkLst>
          <pc:docMk/>
          <pc:sldMk cId="3957161289" sldId="497"/>
        </pc:sldMkLst>
        <pc:spChg chg="mod">
          <ac:chgData name="" userId="" providerId="" clId="Web-{D12636DF-539E-4ED8-B614-A5C603EB14AA}" dt="2019-10-22T06:34:12.994" v="80" actId="20577"/>
          <ac:spMkLst>
            <pc:docMk/>
            <pc:sldMk cId="3957161289" sldId="497"/>
            <ac:spMk id="3" creationId="{D58AD259-C3E4-40E7-95E9-2C115DDEC844}"/>
          </ac:spMkLst>
        </pc:spChg>
      </pc:sldChg>
      <pc:sldChg chg="modSp">
        <pc:chgData name="" userId="" providerId="" clId="Web-{D12636DF-539E-4ED8-B614-A5C603EB14AA}" dt="2019-10-22T06:32:51.073" v="26" actId="20577"/>
        <pc:sldMkLst>
          <pc:docMk/>
          <pc:sldMk cId="998731188" sldId="498"/>
        </pc:sldMkLst>
        <pc:spChg chg="mod">
          <ac:chgData name="" userId="" providerId="" clId="Web-{D12636DF-539E-4ED8-B614-A5C603EB14AA}" dt="2019-10-22T06:32:51.073" v="26" actId="20577"/>
          <ac:spMkLst>
            <pc:docMk/>
            <pc:sldMk cId="998731188" sldId="498"/>
            <ac:spMk id="5" creationId="{A70EE071-9C9A-4DE3-9949-E2CE7ADEF154}"/>
          </ac:spMkLst>
        </pc:spChg>
      </pc:sldChg>
      <pc:sldChg chg="modSp">
        <pc:chgData name="" userId="" providerId="" clId="Web-{D12636DF-539E-4ED8-B614-A5C603EB14AA}" dt="2019-10-22T06:32:09.635" v="5" actId="20577"/>
        <pc:sldMkLst>
          <pc:docMk/>
          <pc:sldMk cId="1319823387" sldId="504"/>
        </pc:sldMkLst>
        <pc:spChg chg="mod">
          <ac:chgData name="" userId="" providerId="" clId="Web-{D12636DF-539E-4ED8-B614-A5C603EB14AA}" dt="2019-10-22T06:32:09.635" v="5" actId="20577"/>
          <ac:spMkLst>
            <pc:docMk/>
            <pc:sldMk cId="1319823387" sldId="504"/>
            <ac:spMk id="4" creationId="{13DE3407-9F6D-4CD8-B4DD-1FF9CBAD2AA7}"/>
          </ac:spMkLst>
        </pc:spChg>
      </pc:sldChg>
      <pc:sldChg chg="modSp">
        <pc:chgData name="" userId="" providerId="" clId="Web-{D12636DF-539E-4ED8-B614-A5C603EB14AA}" dt="2019-10-22T06:35:20.463" v="89" actId="20577"/>
        <pc:sldMkLst>
          <pc:docMk/>
          <pc:sldMk cId="1000677862" sldId="1954"/>
        </pc:sldMkLst>
        <pc:spChg chg="mod">
          <ac:chgData name="" userId="" providerId="" clId="Web-{D12636DF-539E-4ED8-B614-A5C603EB14AA}" dt="2019-10-22T06:35:20.463" v="89" actId="20577"/>
          <ac:spMkLst>
            <pc:docMk/>
            <pc:sldMk cId="1000677862" sldId="1954"/>
            <ac:spMk id="2" creationId="{7297D786-F093-4161-9E8D-FD3D7CE07050}"/>
          </ac:spMkLst>
        </pc:spChg>
      </pc:sldChg>
    </pc:docChg>
  </pc:docChgLst>
  <pc:docChgLst>
    <pc:chgData clId="Web-{4ADAEEFB-D537-4D23-AD54-BAAB2EF96E2E}"/>
    <pc:docChg chg="modSld">
      <pc:chgData name="" userId="" providerId="" clId="Web-{4ADAEEFB-D537-4D23-AD54-BAAB2EF96E2E}" dt="2019-10-16T00:56:55.572" v="190" actId="1076"/>
      <pc:docMkLst>
        <pc:docMk/>
      </pc:docMkLst>
      <pc:sldChg chg="delSp modSp">
        <pc:chgData name="" userId="" providerId="" clId="Web-{4ADAEEFB-D537-4D23-AD54-BAAB2EF96E2E}" dt="2019-10-16T00:56:55.572" v="190" actId="1076"/>
        <pc:sldMkLst>
          <pc:docMk/>
          <pc:sldMk cId="4013687416" sldId="1974"/>
        </pc:sldMkLst>
        <pc:spChg chg="mod">
          <ac:chgData name="" userId="" providerId="" clId="Web-{4ADAEEFB-D537-4D23-AD54-BAAB2EF96E2E}" dt="2019-10-16T00:56:55.572" v="190" actId="1076"/>
          <ac:spMkLst>
            <pc:docMk/>
            <pc:sldMk cId="4013687416" sldId="1974"/>
            <ac:spMk id="3" creationId="{D6E941A9-636F-49BA-8F15-EB34A3AD1B05}"/>
          </ac:spMkLst>
        </pc:spChg>
        <pc:spChg chg="del">
          <ac:chgData name="" userId="" providerId="" clId="Web-{4ADAEEFB-D537-4D23-AD54-BAAB2EF96E2E}" dt="2019-10-16T00:48:52.774" v="106"/>
          <ac:spMkLst>
            <pc:docMk/>
            <pc:sldMk cId="4013687416" sldId="1974"/>
            <ac:spMk id="4" creationId="{75CC3D01-6BC3-42D4-A554-C0423CD95A0D}"/>
          </ac:spMkLst>
        </pc:spChg>
      </pc:sldChg>
    </pc:docChg>
  </pc:docChgLst>
</pc:chgInfo>
</file>

<file path=ppt/charts/_rels/chartEx1.xml.rels><?xml version="1.0" encoding="UTF-8" standalone="yes"?>
<Relationships xmlns="http://schemas.openxmlformats.org/package/2006/relationships"><Relationship Id="rId3" Type="http://schemas.microsoft.com/office/2011/relationships/chartColorStyle" Target="colors1.xml"/><Relationship Id="rId2" Type="http://schemas.microsoft.com/office/2011/relationships/chartStyle" Target="style1.xml"/><Relationship Id="rId1" Type="http://schemas.openxmlformats.org/officeDocument/2006/relationships/oleObject" Target="file:///C:\Users\spencen\AppData\Local\Microsoft\Windows\INetCache\Content.Outlook\TW5KU8XQ\Fulfillment%20Interviews%20(002).xlsx" TargetMode="External"/></Relationships>
</file>

<file path=ppt/charts/chartEx1.xml><?xml version="1.0" encoding="utf-8"?>
<cx:chartSpace xmlns:a="http://schemas.openxmlformats.org/drawingml/2006/main" xmlns:r="http://schemas.openxmlformats.org/officeDocument/2006/relationships" xmlns:cx="http://schemas.microsoft.com/office/drawing/2014/chartex">
  <cx:chartData>
    <cx:externalData r:id="rId1" cx:autoUpdate="0"/>
    <cx:data id="0">
      <cx:strDim type="cat">
        <cx:f>Sheet2!$A$175:$A$184</cx:f>
        <cx:lvl ptCount="10">
          <cx:pt idx="0">Communication Clarity</cx:pt>
          <cx:pt idx="1">Consolidation</cx:pt>
          <cx:pt idx="2">Citation Tools</cx:pt>
          <cx:pt idx="3">Confidence in Process</cx:pt>
          <cx:pt idx="4">Suggestions</cx:pt>
          <cx:pt idx="5">Open Access</cx:pt>
          <cx:pt idx="6">Human Interface</cx:pt>
          <cx:pt idx="7">Tutorials</cx:pt>
          <cx:pt idx="8">Automation</cx:pt>
          <cx:pt idx="9">Returning Items</cx:pt>
        </cx:lvl>
      </cx:strDim>
      <cx:numDim type="size">
        <cx:f>Sheet2!$B$175:$B$184</cx:f>
        <cx:lvl ptCount="10" formatCode="General">
          <cx:pt idx="0">18</cx:pt>
          <cx:pt idx="1">10</cx:pt>
          <cx:pt idx="2">10</cx:pt>
          <cx:pt idx="3">8</cx:pt>
          <cx:pt idx="4">7</cx:pt>
          <cx:pt idx="5">6</cx:pt>
          <cx:pt idx="6">5</cx:pt>
          <cx:pt idx="7">5</cx:pt>
          <cx:pt idx="8">4</cx:pt>
          <cx:pt idx="9">3</cx:pt>
        </cx:lvl>
      </cx:numDim>
    </cx:data>
  </cx:chartData>
  <cx:chart>
    <cx:plotArea>
      <cx:plotAreaRegion>
        <cx:series layoutId="treemap" uniqueId="{A89C48B6-CA81-3D42-BC6B-FFE4B46EF7EA}">
          <cx:dataLabels pos="inEnd">
            <cx:txPr>
              <a:bodyPr spcFirstLastPara="1" vertOverflow="ellipsis" horzOverflow="overflow" wrap="square" lIns="0" tIns="0" rIns="0" bIns="0" anchor="ctr" anchorCtr="1"/>
              <a:lstStyle/>
              <a:p>
                <a:pPr algn="ctr" rtl="0">
                  <a:defRPr sz="1400"/>
                </a:pPr>
                <a:endParaRPr lang="en-US" sz="1400" b="0" i="0" u="none" strike="noStrike" baseline="0">
                  <a:solidFill>
                    <a:sysClr val="window" lastClr="FFFFFF"/>
                  </a:solidFill>
                  <a:latin typeface="Calibri" panose="020F0502020204030204"/>
                </a:endParaRPr>
              </a:p>
            </cx:txPr>
            <cx:visibility seriesName="0" categoryName="1" value="1"/>
            <cx:separator>
</cx:separator>
            <cx:dataLabel idx="0">
              <cx:txPr>
                <a:bodyPr spcFirstLastPara="1" vertOverflow="ellipsis" horzOverflow="overflow" wrap="square" lIns="0" tIns="0" rIns="0" bIns="0" anchor="ctr" anchorCtr="1"/>
                <a:lstStyle/>
                <a:p>
                  <a:pPr algn="ctr" rtl="0">
                    <a:defRPr sz="2400">
                      <a:solidFill>
                        <a:sysClr val="window" lastClr="FFFFFF"/>
                      </a:solidFill>
                    </a:defRPr>
                  </a:pPr>
                  <a:r>
                    <a:rPr lang="en-US" sz="2400" b="0" i="0" u="none" strike="noStrike" baseline="0">
                      <a:solidFill>
                        <a:sysClr val="window" lastClr="FFFFFF"/>
                      </a:solidFill>
                      <a:latin typeface="Calibri" panose="020F0502020204030204"/>
                    </a:rPr>
                    <a:t>Communication Clarity
18</a:t>
                  </a:r>
                </a:p>
              </cx:txPr>
              <cx:visibility seriesName="0" categoryName="1" value="1"/>
              <cx:separator>
</cx:separator>
            </cx:dataLabel>
            <cx:dataLabel idx="1">
              <cx:txPr>
                <a:bodyPr spcFirstLastPara="1" vertOverflow="ellipsis" horzOverflow="overflow" wrap="square" lIns="0" tIns="0" rIns="0" bIns="0" anchor="ctr" anchorCtr="1"/>
                <a:lstStyle/>
                <a:p>
                  <a:pPr algn="ctr" rtl="0">
                    <a:defRPr sz="2400"/>
                  </a:pPr>
                  <a:r>
                    <a:rPr lang="en-US" sz="2400" b="0" i="0" u="none" strike="noStrike" baseline="0">
                      <a:solidFill>
                        <a:sysClr val="window" lastClr="FFFFFF"/>
                      </a:solidFill>
                      <a:latin typeface="Calibri" panose="020F0502020204030204"/>
                    </a:rPr>
                    <a:t>Consolidation
10</a:t>
                  </a:r>
                </a:p>
              </cx:txPr>
              <cx:visibility seriesName="0" categoryName="1" value="1"/>
              <cx:separator>
</cx:separator>
            </cx:dataLabel>
            <cx:dataLabel idx="2">
              <cx:txPr>
                <a:bodyPr spcFirstLastPara="1" vertOverflow="ellipsis" horzOverflow="overflow" wrap="square" lIns="0" tIns="0" rIns="0" bIns="0" anchor="ctr" anchorCtr="1"/>
                <a:lstStyle/>
                <a:p>
                  <a:pPr algn="ctr" rtl="0">
                    <a:defRPr sz="2400"/>
                  </a:pPr>
                  <a:r>
                    <a:rPr lang="en-US" sz="2400" b="0" i="0" u="none" strike="noStrike" baseline="0">
                      <a:solidFill>
                        <a:sysClr val="window" lastClr="FFFFFF"/>
                      </a:solidFill>
                      <a:latin typeface="Calibri" panose="020F0502020204030204"/>
                    </a:rPr>
                    <a:t>Citation Tools
10</a:t>
                  </a:r>
                </a:p>
              </cx:txPr>
              <cx:visibility seriesName="0" categoryName="1" value="1"/>
              <cx:separator>
</cx:separator>
            </cx:dataLabel>
            <cx:dataLabel idx="3">
              <cx:txPr>
                <a:bodyPr spcFirstLastPara="1" vertOverflow="ellipsis" horzOverflow="overflow" wrap="square" lIns="0" tIns="0" rIns="0" bIns="0" anchor="ctr" anchorCtr="1"/>
                <a:lstStyle/>
                <a:p>
                  <a:pPr algn="ctr" rtl="0">
                    <a:defRPr sz="2000"/>
                  </a:pPr>
                  <a:r>
                    <a:rPr lang="en-US" sz="2000" b="0" i="0" u="none" strike="noStrike" baseline="0">
                      <a:solidFill>
                        <a:sysClr val="window" lastClr="FFFFFF"/>
                      </a:solidFill>
                      <a:latin typeface="Calibri" panose="020F0502020204030204"/>
                    </a:rPr>
                    <a:t>Confidence in Process
8</a:t>
                  </a:r>
                </a:p>
              </cx:txPr>
              <cx:visibility seriesName="0" categoryName="1" value="1"/>
              <cx:separator>
</cx:separator>
            </cx:dataLabel>
            <cx:dataLabel idx="4">
              <cx:txPr>
                <a:bodyPr spcFirstLastPara="1" vertOverflow="ellipsis" horzOverflow="overflow" wrap="square" lIns="0" tIns="0" rIns="0" bIns="0" anchor="ctr" anchorCtr="1"/>
                <a:lstStyle/>
                <a:p>
                  <a:pPr algn="ctr" rtl="0">
                    <a:defRPr sz="2000"/>
                  </a:pPr>
                  <a:r>
                    <a:rPr lang="en-US" sz="2000" b="0" i="0" u="none" strike="noStrike" baseline="0">
                      <a:solidFill>
                        <a:sysClr val="window" lastClr="FFFFFF"/>
                      </a:solidFill>
                      <a:latin typeface="Calibri" panose="020F0502020204030204"/>
                    </a:rPr>
                    <a:t>Suggestions
7</a:t>
                  </a:r>
                </a:p>
              </cx:txPr>
              <cx:visibility seriesName="0" categoryName="1" value="1"/>
              <cx:separator>
</cx:separator>
            </cx:dataLabel>
            <cx:dataLabel idx="5">
              <cx:txPr>
                <a:bodyPr spcFirstLastPara="1" vertOverflow="ellipsis" horzOverflow="overflow" wrap="square" lIns="0" tIns="0" rIns="0" bIns="0" anchor="ctr" anchorCtr="1"/>
                <a:lstStyle/>
                <a:p>
                  <a:pPr algn="ctr" rtl="0">
                    <a:defRPr sz="2000"/>
                  </a:pPr>
                  <a:r>
                    <a:rPr lang="en-US" sz="2000" b="0" i="0" u="none" strike="noStrike" baseline="0">
                      <a:solidFill>
                        <a:sysClr val="window" lastClr="FFFFFF"/>
                      </a:solidFill>
                      <a:latin typeface="Calibri" panose="020F0502020204030204"/>
                    </a:rPr>
                    <a:t>Open Access
6</a:t>
                  </a:r>
                </a:p>
              </cx:txPr>
              <cx:visibility seriesName="0" categoryName="1" value="1"/>
              <cx:separator>
</cx:separator>
            </cx:dataLabel>
            <cx:dataLabel idx="6">
              <cx:txPr>
                <a:bodyPr spcFirstLastPara="1" vertOverflow="ellipsis" horzOverflow="overflow" wrap="square" lIns="0" tIns="0" rIns="0" bIns="0" anchor="ctr" anchorCtr="1"/>
                <a:lstStyle/>
                <a:p>
                  <a:pPr algn="ctr" rtl="0">
                    <a:defRPr sz="2000"/>
                  </a:pPr>
                  <a:r>
                    <a:rPr lang="en-US" sz="2000" b="0" i="0" u="none" strike="noStrike" baseline="0">
                      <a:solidFill>
                        <a:sysClr val="window" lastClr="FFFFFF"/>
                      </a:solidFill>
                      <a:latin typeface="Calibri" panose="020F0502020204030204"/>
                    </a:rPr>
                    <a:t>Human Interface
5</a:t>
                  </a:r>
                </a:p>
              </cx:txPr>
              <cx:visibility seriesName="0" categoryName="1" value="1"/>
              <cx:separator>
</cx:separator>
            </cx:dataLabel>
            <cx:dataLabel idx="7">
              <cx:txPr>
                <a:bodyPr spcFirstLastPara="1" vertOverflow="ellipsis" horzOverflow="overflow" wrap="square" lIns="0" tIns="0" rIns="0" bIns="0" anchor="ctr" anchorCtr="1"/>
                <a:lstStyle/>
                <a:p>
                  <a:pPr algn="ctr" rtl="0">
                    <a:defRPr sz="2000"/>
                  </a:pPr>
                  <a:r>
                    <a:rPr lang="en-US" sz="2000" b="0" i="0" u="none" strike="noStrike" baseline="0">
                      <a:solidFill>
                        <a:sysClr val="window" lastClr="FFFFFF"/>
                      </a:solidFill>
                      <a:latin typeface="Calibri" panose="020F0502020204030204"/>
                    </a:rPr>
                    <a:t>Tutorials
5</a:t>
                  </a:r>
                </a:p>
              </cx:txPr>
              <cx:visibility seriesName="0" categoryName="1" value="1"/>
              <cx:separator>
</cx:separator>
            </cx:dataLabel>
            <cx:dataLabel idx="8">
              <cx:txPr>
                <a:bodyPr spcFirstLastPara="1" vertOverflow="ellipsis" horzOverflow="overflow" wrap="square" lIns="0" tIns="0" rIns="0" bIns="0" anchor="ctr" anchorCtr="1"/>
                <a:lstStyle/>
                <a:p>
                  <a:pPr algn="ctr" rtl="0">
                    <a:defRPr sz="1800"/>
                  </a:pPr>
                  <a:r>
                    <a:rPr lang="en-US" sz="1800" b="0" i="0" u="none" strike="noStrike" baseline="0">
                      <a:solidFill>
                        <a:sysClr val="window" lastClr="FFFFFF"/>
                      </a:solidFill>
                      <a:latin typeface="Calibri" panose="020F0502020204030204"/>
                    </a:rPr>
                    <a:t>Automation
4</a:t>
                  </a:r>
                </a:p>
              </cx:txPr>
              <cx:visibility seriesName="0" categoryName="1" value="1"/>
              <cx:separator>
</cx:separator>
            </cx:dataLabel>
            <cx:dataLabel idx="9">
              <cx:txPr>
                <a:bodyPr spcFirstLastPara="1" vertOverflow="ellipsis" horzOverflow="overflow" wrap="square" lIns="0" tIns="0" rIns="0" bIns="0" anchor="ctr" anchorCtr="1"/>
                <a:lstStyle/>
                <a:p>
                  <a:pPr algn="ctr" rtl="0">
                    <a:defRPr sz="1600"/>
                  </a:pPr>
                  <a:r>
                    <a:rPr lang="en-US" sz="1600" b="0" i="0" u="none" strike="noStrike" baseline="0">
                      <a:solidFill>
                        <a:sysClr val="window" lastClr="FFFFFF"/>
                      </a:solidFill>
                      <a:latin typeface="Calibri" panose="020F0502020204030204"/>
                    </a:rPr>
                    <a:t>Returning Items
3</a:t>
                  </a:r>
                </a:p>
              </cx:txPr>
              <cx:visibility seriesName="0" categoryName="1" value="1"/>
              <cx:separator>
</cx:separator>
            </cx:dataLabel>
          </cx:dataLabels>
          <cx:dataId val="0"/>
          <cx:layoutPr>
            <cx:parentLabelLayout val="overlapping"/>
          </cx:layoutPr>
        </cx:series>
      </cx:plotAreaRegion>
    </cx:plotArea>
  </cx:chart>
</cx: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410">
  <cs:axisTitle>
    <cs:lnRef idx="0"/>
    <cs:fillRef idx="0"/>
    <cs:effectRef idx="0"/>
    <cs:fontRef idx="minor">
      <a:schemeClr val="tx1">
        <a:lumMod val="65000"/>
        <a:lumOff val="35000"/>
      </a:schemeClr>
    </cs:fontRef>
    <cs:spPr>
      <a:solidFill>
        <a:schemeClr val="bg1">
          <a:lumMod val="65000"/>
        </a:schemeClr>
      </a:solidFill>
      <a:ln w="19050">
        <a:solidFill>
          <a:schemeClr val="bg1"/>
        </a:solidFill>
      </a:ln>
    </cs:spPr>
    <cs:defRPr sz="9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cs:chartArea>
  <cs:dataLabel>
    <cs:lnRef idx="0"/>
    <cs:fillRef idx="0"/>
    <cs:effectRef idx="0"/>
    <cs:fontRef idx="minor">
      <a:schemeClr val="lt1"/>
    </cs:fontRef>
    <cs:defRPr sz="9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tx1"/>
    </cs:fontRef>
    <cs:spPr>
      <a:solidFill>
        <a:schemeClr val="phClr"/>
      </a:solidFill>
      <a:ln w="19050">
        <a:solidFill>
          <a:schemeClr val="lt1"/>
        </a:solidFill>
      </a:ln>
    </cs:spPr>
  </cs:dataPoint>
  <cs:dataPoint3D>
    <cs:lnRef idx="0"/>
    <cs:fillRef idx="0">
      <cs:styleClr val="auto"/>
    </cs:fillRef>
    <cs:effectRef idx="0"/>
    <cs:fontRef idx="minor">
      <a:schemeClr val="tx1"/>
    </cs:fontRef>
    <cs:spPr>
      <a:solidFill>
        <a:schemeClr val="phClr"/>
      </a:solidFill>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fillRef idx="0">
      <cs:styleClr val="auto"/>
    </cs:fillRef>
    <cs:effectRef idx="0"/>
    <cs:fontRef idx="minor">
      <a:schemeClr val="tx1"/>
    </cs:fontRef>
    <cs:spPr>
      <a:solidFill>
        <a:schemeClr val="phClr"/>
      </a:solidFill>
      <a:ln w="9525">
        <a:solidFill>
          <a:schemeClr val="lt1"/>
        </a:solidFill>
      </a:ln>
    </cs:spPr>
  </cs:dataPointMarker>
  <cs:dataPointMarkerLayout symbol="circle" size="5"/>
  <cs:dataPointWireframe>
    <cs:lnRef idx="0">
      <cs:styleClr val="auto"/>
    </cs:lnRef>
    <cs:fillRef idx="0"/>
    <cs:effectRef idx="0"/>
    <cs:fontRef idx="minor">
      <a:schemeClr val="tx1"/>
    </cs:fontRef>
    <cs:spPr>
      <a:ln w="28575" cap="rnd">
        <a:solidFill>
          <a:schemeClr val="phClr"/>
        </a:solidFill>
        <a:round/>
      </a:ln>
    </cs:spPr>
  </cs:dataPointWireframe>
  <cs:dataTable>
    <cs:lnRef idx="0"/>
    <cs:fillRef idx="0"/>
    <cs:effectRef idx="0"/>
    <cs:fontRef idx="minor">
      <a:schemeClr val="tx1">
        <a:lumMod val="65000"/>
        <a:lumOff val="35000"/>
      </a:schemeClr>
    </cs:fontRef>
    <cs:spPr>
      <a:ln w="9525">
        <a:solidFill>
          <a:schemeClr val="tx1">
            <a:lumMod val="15000"/>
            <a:lumOff val="85000"/>
          </a:schemeClr>
        </a:solidFill>
      </a:ln>
    </cs:spPr>
    <cs:defRPr sz="9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15000"/>
            <a:lumOff val="8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cs:seriesAxis>
  <cs:seriesLine>
    <cs:lnRef idx="0"/>
    <cs:fillRef idx="0"/>
    <cs:effectRef idx="0"/>
    <cs:fontRef idx="minor">
      <a:schemeClr val="tx1"/>
    </cs:fontRef>
    <cs:spPr>
      <a:ln w="9525" cap="flat">
        <a:solidFill>
          <a:srgbClr val="D9D9D9"/>
        </a:solidFill>
        <a:round/>
      </a:ln>
    </cs:spPr>
  </cs:seriesLine>
  <cs:title>
    <cs:lnRef idx="0"/>
    <cs:fillRef idx="0"/>
    <cs:effectRef idx="0"/>
    <cs:fontRef idx="minor">
      <a:schemeClr val="tx1">
        <a:lumMod val="65000"/>
        <a:lumOff val="35000"/>
      </a:schemeClr>
    </cs:fontRef>
    <cs:defRPr sz="1400"/>
  </cs:title>
  <cs:trendline>
    <cs:lnRef idx="0">
      <cs:styleClr val="auto"/>
    </cs:lnRef>
    <cs:fillRef idx="0"/>
    <cs:effectRef idx="0"/>
    <cs:fontRef idx="minor">
      <a:schemeClr val="tx1"/>
    </cs:fontRef>
    <cs:spPr>
      <a:ln w="19050" cap="rnd">
        <a:solidFill>
          <a:schemeClr val="phClr"/>
        </a:solidFill>
        <a:prstDash val="sysDash"/>
      </a:ln>
    </cs:spPr>
  </cs:trendline>
  <cs:trendlineLabel>
    <cs:lnRef idx="0"/>
    <cs:fillRef idx="0"/>
    <cs:effectRef idx="0"/>
    <cs:fontRef idx="minor">
      <a:schemeClr val="tx1">
        <a:lumMod val="65000"/>
        <a:lumOff val="35000"/>
      </a:schemeClr>
    </cs:fontRef>
    <cs:defRPr sz="9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cs:valueAxis>
  <cs:wall>
    <cs:lnRef idx="0"/>
    <cs:fillRef idx="0"/>
    <cs:effectRef idx="0"/>
    <cs:fontRef idx="minor">
      <a:schemeClr val="tx1"/>
    </cs:fontRef>
  </cs:wall>
</cs:chartStyle>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9B95252-4DF8-6548-9528-90C50B13B76F}" type="doc">
      <dgm:prSet loTypeId="urn:microsoft.com/office/officeart/2005/8/layout/matrix1" loCatId="matrix" qsTypeId="urn:microsoft.com/office/officeart/2005/8/quickstyle/simple1" qsCatId="simple" csTypeId="urn:microsoft.com/office/officeart/2005/8/colors/accent1_2" csCatId="accent1" phldr="1"/>
      <dgm:spPr/>
      <dgm:t>
        <a:bodyPr/>
        <a:lstStyle/>
        <a:p>
          <a:endParaRPr lang="en-US"/>
        </a:p>
      </dgm:t>
    </dgm:pt>
    <dgm:pt modelId="{7B8065BD-828E-C042-AA22-C7E551027CDE}">
      <dgm:prSet/>
      <dgm:spPr>
        <a:solidFill>
          <a:schemeClr val="bg1"/>
        </a:solidFill>
      </dgm:spPr>
      <dgm:t>
        <a:bodyPr/>
        <a:lstStyle/>
        <a:p>
          <a:r>
            <a:rPr lang="en-US" b="1" dirty="0"/>
            <a:t>Learning Together</a:t>
          </a:r>
        </a:p>
      </dgm:t>
    </dgm:pt>
    <dgm:pt modelId="{DA720785-0F8F-BB40-AB4E-88FDCD0CDA04}" type="parTrans" cxnId="{20A5CE3C-5F06-A944-8A99-CBAA875E573E}">
      <dgm:prSet/>
      <dgm:spPr/>
      <dgm:t>
        <a:bodyPr/>
        <a:lstStyle/>
        <a:p>
          <a:endParaRPr lang="en-US"/>
        </a:p>
      </dgm:t>
    </dgm:pt>
    <dgm:pt modelId="{20D6BF64-4FDA-9C4A-B01B-490CFDDC9CBC}" type="sibTrans" cxnId="{20A5CE3C-5F06-A944-8A99-CBAA875E573E}">
      <dgm:prSet/>
      <dgm:spPr/>
      <dgm:t>
        <a:bodyPr/>
        <a:lstStyle/>
        <a:p>
          <a:endParaRPr lang="en-US"/>
        </a:p>
      </dgm:t>
    </dgm:pt>
    <dgm:pt modelId="{6720A55F-1CA5-7E4D-9B4E-19FEBB9626FB}">
      <dgm:prSet/>
      <dgm:spPr>
        <a:solidFill>
          <a:schemeClr val="tx2"/>
        </a:solidFill>
      </dgm:spPr>
      <dgm:t>
        <a:bodyPr/>
        <a:lstStyle/>
        <a:p>
          <a:r>
            <a:rPr lang="en-US" dirty="0"/>
            <a:t>Research support</a:t>
          </a:r>
        </a:p>
      </dgm:t>
    </dgm:pt>
    <dgm:pt modelId="{84061753-C141-8544-8E9A-8E403FD7FC9C}" type="parTrans" cxnId="{188E5C5D-3302-9C43-9A4D-1EDA4DBD09AF}">
      <dgm:prSet/>
      <dgm:spPr/>
      <dgm:t>
        <a:bodyPr/>
        <a:lstStyle/>
        <a:p>
          <a:endParaRPr lang="en-US"/>
        </a:p>
      </dgm:t>
    </dgm:pt>
    <dgm:pt modelId="{5F0DE648-D26D-7F49-9D3F-EF7603343988}" type="sibTrans" cxnId="{188E5C5D-3302-9C43-9A4D-1EDA4DBD09AF}">
      <dgm:prSet/>
      <dgm:spPr/>
      <dgm:t>
        <a:bodyPr/>
        <a:lstStyle/>
        <a:p>
          <a:endParaRPr lang="en-US"/>
        </a:p>
      </dgm:t>
    </dgm:pt>
    <dgm:pt modelId="{5D1601EC-B4CE-D34F-BD7B-70BDBD183D06}">
      <dgm:prSet/>
      <dgm:spPr>
        <a:solidFill>
          <a:schemeClr val="tx2"/>
        </a:solidFill>
      </dgm:spPr>
      <dgm:t>
        <a:bodyPr/>
        <a:lstStyle/>
        <a:p>
          <a:r>
            <a:rPr lang="en-US" dirty="0"/>
            <a:t>Unique and distinctive collections</a:t>
          </a:r>
        </a:p>
      </dgm:t>
    </dgm:pt>
    <dgm:pt modelId="{9AE8A660-9D97-8846-B6D2-CD695856BD0B}" type="parTrans" cxnId="{351FAD80-DF5E-024A-957A-6DB0BE991B6E}">
      <dgm:prSet/>
      <dgm:spPr/>
      <dgm:t>
        <a:bodyPr/>
        <a:lstStyle/>
        <a:p>
          <a:endParaRPr lang="en-US"/>
        </a:p>
      </dgm:t>
    </dgm:pt>
    <dgm:pt modelId="{BDE17B22-60E7-D145-943E-0FFB4D3A9E1A}" type="sibTrans" cxnId="{351FAD80-DF5E-024A-957A-6DB0BE991B6E}">
      <dgm:prSet/>
      <dgm:spPr/>
      <dgm:t>
        <a:bodyPr/>
        <a:lstStyle/>
        <a:p>
          <a:endParaRPr lang="en-US"/>
        </a:p>
      </dgm:t>
    </dgm:pt>
    <dgm:pt modelId="{F12122A8-ED04-5049-B30F-5F642D04F7C9}">
      <dgm:prSet/>
      <dgm:spPr>
        <a:solidFill>
          <a:schemeClr val="tx2"/>
        </a:solidFill>
      </dgm:spPr>
      <dgm:t>
        <a:bodyPr/>
        <a:lstStyle/>
        <a:p>
          <a:r>
            <a:rPr lang="en-US" dirty="0"/>
            <a:t>Resource sharing / Collective collections</a:t>
          </a:r>
        </a:p>
      </dgm:t>
    </dgm:pt>
    <dgm:pt modelId="{C9F46940-19F9-924D-8863-4BB9D0920B9D}" type="parTrans" cxnId="{B9A2B565-B93B-A24F-B03A-0E2E5BE2AE38}">
      <dgm:prSet/>
      <dgm:spPr/>
      <dgm:t>
        <a:bodyPr/>
        <a:lstStyle/>
        <a:p>
          <a:endParaRPr lang="en-US"/>
        </a:p>
      </dgm:t>
    </dgm:pt>
    <dgm:pt modelId="{81E551E9-3FAB-5B46-88D8-EDC6A909FA79}" type="sibTrans" cxnId="{B9A2B565-B93B-A24F-B03A-0E2E5BE2AE38}">
      <dgm:prSet/>
      <dgm:spPr/>
      <dgm:t>
        <a:bodyPr/>
        <a:lstStyle/>
        <a:p>
          <a:endParaRPr lang="en-US"/>
        </a:p>
      </dgm:t>
    </dgm:pt>
    <dgm:pt modelId="{59D2C5CE-31BF-48CB-AC48-21537830A3E2}">
      <dgm:prSet/>
      <dgm:spPr>
        <a:solidFill>
          <a:schemeClr val="tx2"/>
        </a:solidFill>
      </dgm:spPr>
      <dgm:t>
        <a:bodyPr/>
        <a:lstStyle/>
        <a:p>
          <a:r>
            <a:rPr lang="en-US" dirty="0"/>
            <a:t>Next generation metadata</a:t>
          </a:r>
        </a:p>
      </dgm:t>
    </dgm:pt>
    <dgm:pt modelId="{015B99C3-05D4-42FE-A736-FCD92F262104}" type="parTrans" cxnId="{C3616E7B-2EB7-424B-8040-E263615C032C}">
      <dgm:prSet/>
      <dgm:spPr/>
      <dgm:t>
        <a:bodyPr/>
        <a:lstStyle/>
        <a:p>
          <a:endParaRPr lang="en-US"/>
        </a:p>
      </dgm:t>
    </dgm:pt>
    <dgm:pt modelId="{74BF4910-2299-465F-961C-33960F427E98}" type="sibTrans" cxnId="{C3616E7B-2EB7-424B-8040-E263615C032C}">
      <dgm:prSet/>
      <dgm:spPr/>
      <dgm:t>
        <a:bodyPr/>
        <a:lstStyle/>
        <a:p>
          <a:endParaRPr lang="en-US"/>
        </a:p>
      </dgm:t>
    </dgm:pt>
    <dgm:pt modelId="{72C66D3D-F4BD-4FCE-8AEC-B54F222686ED}">
      <dgm:prSet/>
      <dgm:spPr/>
      <dgm:t>
        <a:bodyPr/>
        <a:lstStyle/>
        <a:p>
          <a:endParaRPr lang="en-US"/>
        </a:p>
      </dgm:t>
    </dgm:pt>
    <dgm:pt modelId="{39B83E4C-E661-4925-9E2D-2488396131E4}" type="parTrans" cxnId="{57ED1FB3-1A17-42A5-9AEA-E3AA77FD8C29}">
      <dgm:prSet/>
      <dgm:spPr/>
      <dgm:t>
        <a:bodyPr/>
        <a:lstStyle/>
        <a:p>
          <a:endParaRPr lang="en-US"/>
        </a:p>
      </dgm:t>
    </dgm:pt>
    <dgm:pt modelId="{8D5BE1F5-C6F9-4D20-B848-E80D22986C3E}" type="sibTrans" cxnId="{57ED1FB3-1A17-42A5-9AEA-E3AA77FD8C29}">
      <dgm:prSet/>
      <dgm:spPr/>
      <dgm:t>
        <a:bodyPr/>
        <a:lstStyle/>
        <a:p>
          <a:endParaRPr lang="en-US"/>
        </a:p>
      </dgm:t>
    </dgm:pt>
    <dgm:pt modelId="{027A53E4-FCC3-41E6-8E43-D3468C213F0B}" type="pres">
      <dgm:prSet presAssocID="{A9B95252-4DF8-6548-9528-90C50B13B76F}" presName="diagram" presStyleCnt="0">
        <dgm:presLayoutVars>
          <dgm:chMax val="1"/>
          <dgm:dir/>
          <dgm:animLvl val="ctr"/>
          <dgm:resizeHandles val="exact"/>
        </dgm:presLayoutVars>
      </dgm:prSet>
      <dgm:spPr/>
    </dgm:pt>
    <dgm:pt modelId="{FBB4DDDC-5D28-462A-9089-EE05F59936A1}" type="pres">
      <dgm:prSet presAssocID="{A9B95252-4DF8-6548-9528-90C50B13B76F}" presName="matrix" presStyleCnt="0"/>
      <dgm:spPr/>
    </dgm:pt>
    <dgm:pt modelId="{73503059-22F5-4D45-9FC0-B551890F2095}" type="pres">
      <dgm:prSet presAssocID="{A9B95252-4DF8-6548-9528-90C50B13B76F}" presName="tile1" presStyleLbl="node1" presStyleIdx="0" presStyleCnt="4" custLinFactNeighborX="295" custLinFactNeighborY="448"/>
      <dgm:spPr>
        <a:prstGeom prst="rect">
          <a:avLst/>
        </a:prstGeom>
      </dgm:spPr>
    </dgm:pt>
    <dgm:pt modelId="{A499F7C9-35B5-4928-8349-5BD37E78CE5F}" type="pres">
      <dgm:prSet presAssocID="{A9B95252-4DF8-6548-9528-90C50B13B76F}" presName="tile1text" presStyleLbl="node1" presStyleIdx="0" presStyleCnt="4">
        <dgm:presLayoutVars>
          <dgm:chMax val="0"/>
          <dgm:chPref val="0"/>
          <dgm:bulletEnabled val="1"/>
        </dgm:presLayoutVars>
      </dgm:prSet>
      <dgm:spPr/>
    </dgm:pt>
    <dgm:pt modelId="{B07F38B7-5C13-44F7-AEEC-C330C738AB24}" type="pres">
      <dgm:prSet presAssocID="{A9B95252-4DF8-6548-9528-90C50B13B76F}" presName="tile2" presStyleLbl="node1" presStyleIdx="1" presStyleCnt="4"/>
      <dgm:spPr>
        <a:prstGeom prst="rect">
          <a:avLst/>
        </a:prstGeom>
      </dgm:spPr>
    </dgm:pt>
    <dgm:pt modelId="{2BC7A0E6-C6C8-4FF8-AF30-970BF24490FE}" type="pres">
      <dgm:prSet presAssocID="{A9B95252-4DF8-6548-9528-90C50B13B76F}" presName="tile2text" presStyleLbl="node1" presStyleIdx="1" presStyleCnt="4">
        <dgm:presLayoutVars>
          <dgm:chMax val="0"/>
          <dgm:chPref val="0"/>
          <dgm:bulletEnabled val="1"/>
        </dgm:presLayoutVars>
      </dgm:prSet>
      <dgm:spPr/>
    </dgm:pt>
    <dgm:pt modelId="{9AA50AF3-8563-4244-97A7-EAA8B159AD1C}" type="pres">
      <dgm:prSet presAssocID="{A9B95252-4DF8-6548-9528-90C50B13B76F}" presName="tile3" presStyleLbl="node1" presStyleIdx="2" presStyleCnt="4"/>
      <dgm:spPr>
        <a:prstGeom prst="rect">
          <a:avLst/>
        </a:prstGeom>
      </dgm:spPr>
    </dgm:pt>
    <dgm:pt modelId="{97CF08C0-A020-4567-9042-D6C16C3292D9}" type="pres">
      <dgm:prSet presAssocID="{A9B95252-4DF8-6548-9528-90C50B13B76F}" presName="tile3text" presStyleLbl="node1" presStyleIdx="2" presStyleCnt="4">
        <dgm:presLayoutVars>
          <dgm:chMax val="0"/>
          <dgm:chPref val="0"/>
          <dgm:bulletEnabled val="1"/>
        </dgm:presLayoutVars>
      </dgm:prSet>
      <dgm:spPr/>
    </dgm:pt>
    <dgm:pt modelId="{AC4175CE-DD2A-4500-82A8-F043D8F28068}" type="pres">
      <dgm:prSet presAssocID="{A9B95252-4DF8-6548-9528-90C50B13B76F}" presName="tile4" presStyleLbl="node1" presStyleIdx="3" presStyleCnt="4"/>
      <dgm:spPr>
        <a:prstGeom prst="rect">
          <a:avLst/>
        </a:prstGeom>
      </dgm:spPr>
    </dgm:pt>
    <dgm:pt modelId="{0D80173C-9CBB-4ECA-8560-D35BC13755E4}" type="pres">
      <dgm:prSet presAssocID="{A9B95252-4DF8-6548-9528-90C50B13B76F}" presName="tile4text" presStyleLbl="node1" presStyleIdx="3" presStyleCnt="4">
        <dgm:presLayoutVars>
          <dgm:chMax val="0"/>
          <dgm:chPref val="0"/>
          <dgm:bulletEnabled val="1"/>
        </dgm:presLayoutVars>
      </dgm:prSet>
      <dgm:spPr/>
    </dgm:pt>
    <dgm:pt modelId="{07A8493F-8727-4062-B5FE-A889BDAE5297}" type="pres">
      <dgm:prSet presAssocID="{A9B95252-4DF8-6548-9528-90C50B13B76F}" presName="centerTile" presStyleLbl="fgShp" presStyleIdx="0" presStyleCnt="1" custScaleX="150454">
        <dgm:presLayoutVars>
          <dgm:chMax val="0"/>
          <dgm:chPref val="0"/>
        </dgm:presLayoutVars>
      </dgm:prSet>
      <dgm:spPr>
        <a:prstGeom prst="rect">
          <a:avLst/>
        </a:prstGeom>
      </dgm:spPr>
    </dgm:pt>
  </dgm:ptLst>
  <dgm:cxnLst>
    <dgm:cxn modelId="{2B889605-50E1-4C67-8B96-2BBE6AD799A7}" type="presOf" srcId="{6720A55F-1CA5-7E4D-9B4E-19FEBB9626FB}" destId="{73503059-22F5-4D45-9FC0-B551890F2095}" srcOrd="0" destOrd="0" presId="urn:microsoft.com/office/officeart/2005/8/layout/matrix1"/>
    <dgm:cxn modelId="{20A5CE3C-5F06-A944-8A99-CBAA875E573E}" srcId="{A9B95252-4DF8-6548-9528-90C50B13B76F}" destId="{7B8065BD-828E-C042-AA22-C7E551027CDE}" srcOrd="0" destOrd="0" parTransId="{DA720785-0F8F-BB40-AB4E-88FDCD0CDA04}" sibTransId="{20D6BF64-4FDA-9C4A-B01B-490CFDDC9CBC}"/>
    <dgm:cxn modelId="{A5AFFB5B-A2C8-43FA-92A6-0ABCA48E7185}" type="presOf" srcId="{F12122A8-ED04-5049-B30F-5F642D04F7C9}" destId="{97CF08C0-A020-4567-9042-D6C16C3292D9}" srcOrd="1" destOrd="0" presId="urn:microsoft.com/office/officeart/2005/8/layout/matrix1"/>
    <dgm:cxn modelId="{188E5C5D-3302-9C43-9A4D-1EDA4DBD09AF}" srcId="{7B8065BD-828E-C042-AA22-C7E551027CDE}" destId="{6720A55F-1CA5-7E4D-9B4E-19FEBB9626FB}" srcOrd="0" destOrd="0" parTransId="{84061753-C141-8544-8E9A-8E403FD7FC9C}" sibTransId="{5F0DE648-D26D-7F49-9D3F-EF7603343988}"/>
    <dgm:cxn modelId="{B9A2B565-B93B-A24F-B03A-0E2E5BE2AE38}" srcId="{7B8065BD-828E-C042-AA22-C7E551027CDE}" destId="{F12122A8-ED04-5049-B30F-5F642D04F7C9}" srcOrd="2" destOrd="0" parTransId="{C9F46940-19F9-924D-8863-4BB9D0920B9D}" sibTransId="{81E551E9-3FAB-5B46-88D8-EDC6A909FA79}"/>
    <dgm:cxn modelId="{B9AD0E4A-DA50-47C9-B4BD-E5AD4C6D10D9}" type="presOf" srcId="{6720A55F-1CA5-7E4D-9B4E-19FEBB9626FB}" destId="{A499F7C9-35B5-4928-8349-5BD37E78CE5F}" srcOrd="1" destOrd="0" presId="urn:microsoft.com/office/officeart/2005/8/layout/matrix1"/>
    <dgm:cxn modelId="{4585926C-053C-4C0D-888F-6A96C8C09B86}" type="presOf" srcId="{7B8065BD-828E-C042-AA22-C7E551027CDE}" destId="{07A8493F-8727-4062-B5FE-A889BDAE5297}" srcOrd="0" destOrd="0" presId="urn:microsoft.com/office/officeart/2005/8/layout/matrix1"/>
    <dgm:cxn modelId="{C3616E7B-2EB7-424B-8040-E263615C032C}" srcId="{7B8065BD-828E-C042-AA22-C7E551027CDE}" destId="{59D2C5CE-31BF-48CB-AC48-21537830A3E2}" srcOrd="3" destOrd="0" parTransId="{015B99C3-05D4-42FE-A736-FCD92F262104}" sibTransId="{74BF4910-2299-465F-961C-33960F427E98}"/>
    <dgm:cxn modelId="{351FAD80-DF5E-024A-957A-6DB0BE991B6E}" srcId="{7B8065BD-828E-C042-AA22-C7E551027CDE}" destId="{5D1601EC-B4CE-D34F-BD7B-70BDBD183D06}" srcOrd="1" destOrd="0" parTransId="{9AE8A660-9D97-8846-B6D2-CD695856BD0B}" sibTransId="{BDE17B22-60E7-D145-943E-0FFB4D3A9E1A}"/>
    <dgm:cxn modelId="{0DE61183-5864-4503-8065-95B4CFD5C08B}" type="presOf" srcId="{F12122A8-ED04-5049-B30F-5F642D04F7C9}" destId="{9AA50AF3-8563-4244-97A7-EAA8B159AD1C}" srcOrd="0" destOrd="0" presId="urn:microsoft.com/office/officeart/2005/8/layout/matrix1"/>
    <dgm:cxn modelId="{B5B35285-AA08-4AD6-9399-2D5DDE7CDE3D}" type="presOf" srcId="{A9B95252-4DF8-6548-9528-90C50B13B76F}" destId="{027A53E4-FCC3-41E6-8E43-D3468C213F0B}" srcOrd="0" destOrd="0" presId="urn:microsoft.com/office/officeart/2005/8/layout/matrix1"/>
    <dgm:cxn modelId="{E1028EA5-B00F-4814-BEB7-10E81E1B2D7C}" type="presOf" srcId="{59D2C5CE-31BF-48CB-AC48-21537830A3E2}" destId="{AC4175CE-DD2A-4500-82A8-F043D8F28068}" srcOrd="0" destOrd="0" presId="urn:microsoft.com/office/officeart/2005/8/layout/matrix1"/>
    <dgm:cxn modelId="{57ED1FB3-1A17-42A5-9AEA-E3AA77FD8C29}" srcId="{7B8065BD-828E-C042-AA22-C7E551027CDE}" destId="{72C66D3D-F4BD-4FCE-8AEC-B54F222686ED}" srcOrd="4" destOrd="0" parTransId="{39B83E4C-E661-4925-9E2D-2488396131E4}" sibTransId="{8D5BE1F5-C6F9-4D20-B848-E80D22986C3E}"/>
    <dgm:cxn modelId="{A56013D1-6797-4B8A-8D70-E3F2F321F348}" type="presOf" srcId="{5D1601EC-B4CE-D34F-BD7B-70BDBD183D06}" destId="{2BC7A0E6-C6C8-4FF8-AF30-970BF24490FE}" srcOrd="1" destOrd="0" presId="urn:microsoft.com/office/officeart/2005/8/layout/matrix1"/>
    <dgm:cxn modelId="{A86082D8-E72D-4C1B-B148-192BFE6696F7}" type="presOf" srcId="{5D1601EC-B4CE-D34F-BD7B-70BDBD183D06}" destId="{B07F38B7-5C13-44F7-AEEC-C330C738AB24}" srcOrd="0" destOrd="0" presId="urn:microsoft.com/office/officeart/2005/8/layout/matrix1"/>
    <dgm:cxn modelId="{A4CDDDEC-51EA-4DAA-A0D5-FE129F05A33C}" type="presOf" srcId="{59D2C5CE-31BF-48CB-AC48-21537830A3E2}" destId="{0D80173C-9CBB-4ECA-8560-D35BC13755E4}" srcOrd="1" destOrd="0" presId="urn:microsoft.com/office/officeart/2005/8/layout/matrix1"/>
    <dgm:cxn modelId="{CEA03B86-1FD2-41BD-9385-EF8EE21A0AF6}" type="presParOf" srcId="{027A53E4-FCC3-41E6-8E43-D3468C213F0B}" destId="{FBB4DDDC-5D28-462A-9089-EE05F59936A1}" srcOrd="0" destOrd="0" presId="urn:microsoft.com/office/officeart/2005/8/layout/matrix1"/>
    <dgm:cxn modelId="{65306A78-0564-4A49-B945-973FA585661E}" type="presParOf" srcId="{FBB4DDDC-5D28-462A-9089-EE05F59936A1}" destId="{73503059-22F5-4D45-9FC0-B551890F2095}" srcOrd="0" destOrd="0" presId="urn:microsoft.com/office/officeart/2005/8/layout/matrix1"/>
    <dgm:cxn modelId="{4F8BAB86-8C35-4AC3-A6DC-B338694E1468}" type="presParOf" srcId="{FBB4DDDC-5D28-462A-9089-EE05F59936A1}" destId="{A499F7C9-35B5-4928-8349-5BD37E78CE5F}" srcOrd="1" destOrd="0" presId="urn:microsoft.com/office/officeart/2005/8/layout/matrix1"/>
    <dgm:cxn modelId="{4C8A7FDA-744F-4391-91AA-9E392C40869F}" type="presParOf" srcId="{FBB4DDDC-5D28-462A-9089-EE05F59936A1}" destId="{B07F38B7-5C13-44F7-AEEC-C330C738AB24}" srcOrd="2" destOrd="0" presId="urn:microsoft.com/office/officeart/2005/8/layout/matrix1"/>
    <dgm:cxn modelId="{969D95E2-B455-4CDD-84F7-EC7D52A8534C}" type="presParOf" srcId="{FBB4DDDC-5D28-462A-9089-EE05F59936A1}" destId="{2BC7A0E6-C6C8-4FF8-AF30-970BF24490FE}" srcOrd="3" destOrd="0" presId="urn:microsoft.com/office/officeart/2005/8/layout/matrix1"/>
    <dgm:cxn modelId="{394C2EB0-ECDE-4AB7-8601-67FCBB55927F}" type="presParOf" srcId="{FBB4DDDC-5D28-462A-9089-EE05F59936A1}" destId="{9AA50AF3-8563-4244-97A7-EAA8B159AD1C}" srcOrd="4" destOrd="0" presId="urn:microsoft.com/office/officeart/2005/8/layout/matrix1"/>
    <dgm:cxn modelId="{16EED814-E7CF-48E1-A81D-0A93F98BB1FB}" type="presParOf" srcId="{FBB4DDDC-5D28-462A-9089-EE05F59936A1}" destId="{97CF08C0-A020-4567-9042-D6C16C3292D9}" srcOrd="5" destOrd="0" presId="urn:microsoft.com/office/officeart/2005/8/layout/matrix1"/>
    <dgm:cxn modelId="{23CAC23D-7181-4387-87DF-285E4607759C}" type="presParOf" srcId="{FBB4DDDC-5D28-462A-9089-EE05F59936A1}" destId="{AC4175CE-DD2A-4500-82A8-F043D8F28068}" srcOrd="6" destOrd="0" presId="urn:microsoft.com/office/officeart/2005/8/layout/matrix1"/>
    <dgm:cxn modelId="{047C5DCD-E1CE-4AE7-A735-63D716568C14}" type="presParOf" srcId="{FBB4DDDC-5D28-462A-9089-EE05F59936A1}" destId="{0D80173C-9CBB-4ECA-8560-D35BC13755E4}" srcOrd="7" destOrd="0" presId="urn:microsoft.com/office/officeart/2005/8/layout/matrix1"/>
    <dgm:cxn modelId="{A6345210-4E87-426D-91FE-A0D28DE2A01D}" type="presParOf" srcId="{027A53E4-FCC3-41E6-8E43-D3468C213F0B}" destId="{07A8493F-8727-4062-B5FE-A889BDAE5297}" srcOrd="1" destOrd="0" presId="urn:microsoft.com/office/officeart/2005/8/layout/matrix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3503059-22F5-4D45-9FC0-B551890F2095}">
      <dsp:nvSpPr>
        <dsp:cNvPr id="0" name=""/>
        <dsp:cNvSpPr/>
      </dsp:nvSpPr>
      <dsp:spPr>
        <a:xfrm rot="16200000">
          <a:off x="1618347" y="-1593585"/>
          <a:ext cx="2059990" cy="5265618"/>
        </a:xfrm>
        <a:prstGeom prst="rect">
          <a:avLst/>
        </a:prstGeom>
        <a:solidFill>
          <a:schemeClr val="tx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0256" tIns="270256" rIns="270256" bIns="270256" numCol="1" spcCol="1270" anchor="ctr" anchorCtr="0">
          <a:noAutofit/>
        </a:bodyPr>
        <a:lstStyle/>
        <a:p>
          <a:pPr marL="0" lvl="0" indent="0" algn="ctr" defTabSz="1689100">
            <a:lnSpc>
              <a:spcPct val="90000"/>
            </a:lnSpc>
            <a:spcBef>
              <a:spcPct val="0"/>
            </a:spcBef>
            <a:spcAft>
              <a:spcPct val="35000"/>
            </a:spcAft>
            <a:buNone/>
          </a:pPr>
          <a:r>
            <a:rPr lang="en-US" sz="3800" kern="1200" dirty="0"/>
            <a:t>Research support</a:t>
          </a:r>
        </a:p>
      </dsp:txBody>
      <dsp:txXfrm rot="5400000">
        <a:off x="15533" y="9230"/>
        <a:ext cx="5265618" cy="1544992"/>
      </dsp:txXfrm>
    </dsp:sp>
    <dsp:sp modelId="{B07F38B7-5C13-44F7-AEEC-C330C738AB24}">
      <dsp:nvSpPr>
        <dsp:cNvPr id="0" name=""/>
        <dsp:cNvSpPr/>
      </dsp:nvSpPr>
      <dsp:spPr>
        <a:xfrm>
          <a:off x="5265618" y="0"/>
          <a:ext cx="5265618" cy="2059990"/>
        </a:xfrm>
        <a:prstGeom prst="rect">
          <a:avLst/>
        </a:prstGeom>
        <a:solidFill>
          <a:schemeClr val="tx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0256" tIns="270256" rIns="270256" bIns="270256" numCol="1" spcCol="1270" anchor="ctr" anchorCtr="0">
          <a:noAutofit/>
        </a:bodyPr>
        <a:lstStyle/>
        <a:p>
          <a:pPr marL="0" lvl="0" indent="0" algn="ctr" defTabSz="1689100">
            <a:lnSpc>
              <a:spcPct val="90000"/>
            </a:lnSpc>
            <a:spcBef>
              <a:spcPct val="0"/>
            </a:spcBef>
            <a:spcAft>
              <a:spcPct val="35000"/>
            </a:spcAft>
            <a:buNone/>
          </a:pPr>
          <a:r>
            <a:rPr lang="en-US" sz="3800" kern="1200" dirty="0"/>
            <a:t>Unique and distinctive collections</a:t>
          </a:r>
        </a:p>
      </dsp:txBody>
      <dsp:txXfrm>
        <a:off x="5265618" y="0"/>
        <a:ext cx="5265618" cy="1544992"/>
      </dsp:txXfrm>
    </dsp:sp>
    <dsp:sp modelId="{9AA50AF3-8563-4244-97A7-EAA8B159AD1C}">
      <dsp:nvSpPr>
        <dsp:cNvPr id="0" name=""/>
        <dsp:cNvSpPr/>
      </dsp:nvSpPr>
      <dsp:spPr>
        <a:xfrm rot="10800000">
          <a:off x="0" y="2059990"/>
          <a:ext cx="5265618" cy="2059990"/>
        </a:xfrm>
        <a:prstGeom prst="rect">
          <a:avLst/>
        </a:prstGeom>
        <a:solidFill>
          <a:schemeClr val="tx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0256" tIns="270256" rIns="270256" bIns="270256" numCol="1" spcCol="1270" anchor="ctr" anchorCtr="0">
          <a:noAutofit/>
        </a:bodyPr>
        <a:lstStyle/>
        <a:p>
          <a:pPr marL="0" lvl="0" indent="0" algn="ctr" defTabSz="1689100">
            <a:lnSpc>
              <a:spcPct val="90000"/>
            </a:lnSpc>
            <a:spcBef>
              <a:spcPct val="0"/>
            </a:spcBef>
            <a:spcAft>
              <a:spcPct val="35000"/>
            </a:spcAft>
            <a:buNone/>
          </a:pPr>
          <a:r>
            <a:rPr lang="en-US" sz="3800" kern="1200" dirty="0"/>
            <a:t>Resource sharing / Collective collections</a:t>
          </a:r>
        </a:p>
      </dsp:txBody>
      <dsp:txXfrm rot="10800000">
        <a:off x="0" y="2574987"/>
        <a:ext cx="5265618" cy="1544992"/>
      </dsp:txXfrm>
    </dsp:sp>
    <dsp:sp modelId="{AC4175CE-DD2A-4500-82A8-F043D8F28068}">
      <dsp:nvSpPr>
        <dsp:cNvPr id="0" name=""/>
        <dsp:cNvSpPr/>
      </dsp:nvSpPr>
      <dsp:spPr>
        <a:xfrm rot="5400000">
          <a:off x="6868432" y="457176"/>
          <a:ext cx="2059990" cy="5265618"/>
        </a:xfrm>
        <a:prstGeom prst="rect">
          <a:avLst/>
        </a:prstGeom>
        <a:solidFill>
          <a:schemeClr val="tx2"/>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0256" tIns="270256" rIns="270256" bIns="270256" numCol="1" spcCol="1270" anchor="ctr" anchorCtr="0">
          <a:noAutofit/>
        </a:bodyPr>
        <a:lstStyle/>
        <a:p>
          <a:pPr marL="0" lvl="0" indent="0" algn="ctr" defTabSz="1689100">
            <a:lnSpc>
              <a:spcPct val="90000"/>
            </a:lnSpc>
            <a:spcBef>
              <a:spcPct val="0"/>
            </a:spcBef>
            <a:spcAft>
              <a:spcPct val="35000"/>
            </a:spcAft>
            <a:buNone/>
          </a:pPr>
          <a:r>
            <a:rPr lang="en-US" sz="3800" kern="1200" dirty="0"/>
            <a:t>Next generation metadata</a:t>
          </a:r>
        </a:p>
      </dsp:txBody>
      <dsp:txXfrm rot="-5400000">
        <a:off x="5265617" y="2574987"/>
        <a:ext cx="5265618" cy="1544992"/>
      </dsp:txXfrm>
    </dsp:sp>
    <dsp:sp modelId="{07A8493F-8727-4062-B5FE-A889BDAE5297}">
      <dsp:nvSpPr>
        <dsp:cNvPr id="0" name=""/>
        <dsp:cNvSpPr/>
      </dsp:nvSpPr>
      <dsp:spPr>
        <a:xfrm>
          <a:off x="2888918" y="1544992"/>
          <a:ext cx="4753399" cy="1029995"/>
        </a:xfrm>
        <a:prstGeom prst="rect">
          <a:avLst/>
        </a:prstGeom>
        <a:solidFill>
          <a:schemeClr val="bg1"/>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4780" tIns="144780" rIns="144780" bIns="144780" numCol="1" spcCol="1270" anchor="ctr" anchorCtr="0">
          <a:noAutofit/>
        </a:bodyPr>
        <a:lstStyle/>
        <a:p>
          <a:pPr marL="0" lvl="0" indent="0" algn="ctr" defTabSz="1689100">
            <a:lnSpc>
              <a:spcPct val="90000"/>
            </a:lnSpc>
            <a:spcBef>
              <a:spcPct val="0"/>
            </a:spcBef>
            <a:spcAft>
              <a:spcPct val="35000"/>
            </a:spcAft>
            <a:buNone/>
          </a:pPr>
          <a:r>
            <a:rPr lang="en-US" sz="3800" b="1" kern="1200" dirty="0"/>
            <a:t>Learning Together</a:t>
          </a:r>
        </a:p>
      </dsp:txBody>
      <dsp:txXfrm>
        <a:off x="2888918" y="1544992"/>
        <a:ext cx="4753399" cy="1029995"/>
      </dsp:txXfrm>
    </dsp:sp>
  </dsp:spTree>
</dsp:drawing>
</file>

<file path=ppt/diagrams/layout1.xml><?xml version="1.0" encoding="utf-8"?>
<dgm:layoutDef xmlns:dgm="http://schemas.openxmlformats.org/drawingml/2006/diagram" xmlns:a="http://schemas.openxmlformats.org/drawingml/2006/main" uniqueId="urn:microsoft.com/office/officeart/2005/8/layout/matrix1">
  <dgm:title val=""/>
  <dgm:desc val=""/>
  <dgm:catLst>
    <dgm:cat type="matrix" pri="2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3" destOrd="0"/>
      </dgm:cxnLst>
      <dgm:bg/>
      <dgm:whole/>
    </dgm:dataModel>
  </dgm:styleData>
  <dgm:clrData>
    <dgm:dataModel>
      <dgm:ptLst>
        <dgm:pt modelId="0" type="doc"/>
        <dgm:pt modelId="1"/>
        <dgm:pt modelId="11"/>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3" destOrd="0"/>
      </dgm:cxnLst>
      <dgm:bg/>
      <dgm:whole/>
    </dgm:dataModel>
  </dgm:clrData>
  <dgm:layoutNode name="diagram">
    <dgm:varLst>
      <dgm:chMax val="1"/>
      <dgm:dir/>
      <dgm:animLvl val="ctr"/>
      <dgm:resizeHandles val="exact"/>
    </dgm:varLst>
    <dgm:alg type="composite"/>
    <dgm:shape xmlns:r="http://schemas.openxmlformats.org/officeDocument/2006/relationships" r:blip="">
      <dgm:adjLst/>
    </dgm:shape>
    <dgm:presOf/>
    <dgm:constrLst>
      <dgm:constr type="ctrX" for="ch" forName="matrix" refType="w" fact="0.5"/>
      <dgm:constr type="ctrY" for="ch" forName="matrix" refType="h" fact="0.5"/>
      <dgm:constr type="w" for="ch" forName="matrix" refType="w"/>
      <dgm:constr type="h" for="ch" forName="matrix" refType="h"/>
      <dgm:constr type="ctrX" for="ch" forName="centerTile" refType="w" fact="0.5"/>
      <dgm:constr type="ctrY" for="ch" forName="centerTile" refType="h" fact="0.5"/>
      <dgm:constr type="w" for="ch" forName="centerTile" refType="w" fact="0.3"/>
      <dgm:constr type="h" for="ch" forName="centerTile" refType="h" fact="0.25"/>
      <dgm:constr type="primFontSz" for="des" ptType="node" op="equ" val="65"/>
    </dgm:constrLst>
    <dgm:ruleLst/>
    <dgm:choose name="Name0">
      <dgm:if name="Name1" axis="ch" ptType="node" func="cnt" op="gte" val="1">
        <dgm:layoutNode name="matrix">
          <dgm:alg type="composite"/>
          <dgm:shape xmlns:r="http://schemas.openxmlformats.org/officeDocument/2006/relationships" r:blip="">
            <dgm:adjLst/>
          </dgm:shape>
          <dgm:presOf/>
          <dgm:constrLst>
            <dgm:constr type="l" for="ch" forName="tile1"/>
            <dgm:constr type="t" for="ch" forName="tile1"/>
            <dgm:constr type="r" for="ch" forName="tile1" refType="w" fact="0.5"/>
            <dgm:constr type="b" for="ch" forName="tile1" refType="h" fact="0.5"/>
            <dgm:constr type="l" for="ch" forName="tile1text" refType="l" refFor="ch" refForName="tile1"/>
            <dgm:constr type="t" for="ch" forName="tile1text" refType="t" refFor="ch" refForName="tile1"/>
            <dgm:constr type="w" for="ch" forName="tile1text" refType="w" refFor="ch" refForName="tile1"/>
            <dgm:constr type="h" for="ch" forName="tile1text" refType="h" refFor="ch" refForName="tile1" fact="0.75"/>
            <dgm:constr type="r" for="ch" forName="tile2" refType="w"/>
            <dgm:constr type="t" for="ch" forName="tile2"/>
            <dgm:constr type="l" for="ch" forName="tile2" refType="w" fact="0.5"/>
            <dgm:constr type="b" for="ch" forName="tile2" refType="h" fact="0.5"/>
            <dgm:constr type="r" for="ch" forName="tile2text" refType="r" refFor="ch" refForName="tile2"/>
            <dgm:constr type="t" for="ch" forName="tile2text" refType="t" refFor="ch" refForName="tile2"/>
            <dgm:constr type="w" for="ch" forName="tile2text" refType="w" refFor="ch" refForName="tile2"/>
            <dgm:constr type="h" for="ch" forName="tile2text" refType="h" refFor="ch" refForName="tile2" fact="0.75"/>
            <dgm:constr type="l" for="ch" forName="tile3"/>
            <dgm:constr type="b" for="ch" forName="tile3" refType="h"/>
            <dgm:constr type="r" for="ch" forName="tile3" refType="w" fact="0.5"/>
            <dgm:constr type="t" for="ch" forName="tile3" refType="h" fact="0.5"/>
            <dgm:constr type="l" for="ch" forName="tile3text" refType="l" refFor="ch" refForName="tile3"/>
            <dgm:constr type="b" for="ch" forName="tile3text" refType="b" refFor="ch" refForName="tile3"/>
            <dgm:constr type="w" for="ch" forName="tile3text" refType="w" refFor="ch" refForName="tile3"/>
            <dgm:constr type="h" for="ch" forName="tile3text" refType="h" refFor="ch" refForName="tile3" fact="0.75"/>
            <dgm:constr type="r" for="ch" forName="tile4" refType="w"/>
            <dgm:constr type="b" for="ch" forName="tile4" refType="h"/>
            <dgm:constr type="l" for="ch" forName="tile4" refType="w" fact="0.5"/>
            <dgm:constr type="t" for="ch" forName="tile4" refType="h" fact="0.5"/>
            <dgm:constr type="r" for="ch" forName="tile4text" refType="r" refFor="ch" refForName="tile4"/>
            <dgm:constr type="b" for="ch" forName="tile4text" refType="b" refFor="ch" refForName="tile4"/>
            <dgm:constr type="w" for="ch" forName="tile4text" refType="w" refFor="ch" refForName="tile4"/>
            <dgm:constr type="h" for="ch" forName="tile4text" refType="h" refFor="ch" refForName="tile4" fact="0.75"/>
          </dgm:constrLst>
          <dgm:ruleLst/>
          <dgm:layoutNode name="tile1" styleLbl="node1">
            <dgm:alg type="sp"/>
            <dgm:shape xmlns:r="http://schemas.openxmlformats.org/officeDocument/2006/relationships" rot="270" type="round1Rect" r:blip="">
              <dgm:adjLst/>
            </dgm:shape>
            <dgm:choose name="Name2">
              <dgm:if name="Name3" func="var" arg="dir" op="equ" val="norm">
                <dgm:presOf axis="ch ch desOrSelf" ptType="node node node" st="1 1 1" cnt="1 1 0"/>
              </dgm:if>
              <dgm:else name="Name4">
                <dgm:presOf axis="ch ch desOrSelf" ptType="node node node" st="1 2 1" cnt="1 1 0"/>
              </dgm:else>
            </dgm:choose>
            <dgm:constrLst/>
            <dgm:ruleLst/>
          </dgm:layoutNode>
          <dgm:layoutNode name="tile1text" styleLbl="node1">
            <dgm:varLst>
              <dgm:chMax val="0"/>
              <dgm:chPref val="0"/>
              <dgm:bulletEnabled val="1"/>
            </dgm:varLst>
            <dgm:choose name="Name5">
              <dgm:if name="Name6" axis="root des" func="maxDepth" op="gte" val="3">
                <dgm:alg type="tx">
                  <dgm:param type="txAnchorVert" val="t"/>
                  <dgm:param type="parTxLTRAlign" val="l"/>
                  <dgm:param type="parTxRTLAlign" val="r"/>
                </dgm:alg>
              </dgm:if>
              <dgm:else name="Name7">
                <dgm:alg type="tx"/>
              </dgm:else>
            </dgm:choose>
            <dgm:shape xmlns:r="http://schemas.openxmlformats.org/officeDocument/2006/relationships" rot="270" type="rect" r:blip="" hideGeom="1">
              <dgm:adjLst>
                <dgm:adj idx="1" val="0.2"/>
              </dgm:adjLst>
            </dgm:shape>
            <dgm:choose name="Name8">
              <dgm:if name="Name9" func="var" arg="dir" op="equ" val="norm">
                <dgm:presOf axis="ch ch desOrSelf" ptType="node node node" st="1 1 1" cnt="1 1 0"/>
              </dgm:if>
              <dgm:else name="Name10">
                <dgm:presOf axis="ch ch desOrSelf" ptType="node node node" st="1 2 1" cnt="1 1 0"/>
              </dgm:else>
            </dgm:choose>
            <dgm:constrLst/>
            <dgm:ruleLst>
              <dgm:rule type="primFontSz" val="5" fact="NaN" max="NaN"/>
            </dgm:ruleLst>
          </dgm:layoutNode>
          <dgm:layoutNode name="tile2" styleLbl="node1">
            <dgm:alg type="sp"/>
            <dgm:shape xmlns:r="http://schemas.openxmlformats.org/officeDocument/2006/relationships" type="round1Rect" r:blip="">
              <dgm:adjLst/>
            </dgm:shape>
            <dgm:choose name="Name11">
              <dgm:if name="Name12" func="var" arg="dir" op="equ" val="norm">
                <dgm:presOf axis="ch ch desOrSelf" ptType="node node node" st="1 2 1" cnt="1 1 0"/>
              </dgm:if>
              <dgm:else name="Name13">
                <dgm:presOf axis="ch ch desOrSelf" ptType="node node node" st="1 1 1" cnt="1 1 0"/>
              </dgm:else>
            </dgm:choose>
            <dgm:constrLst/>
            <dgm:ruleLst/>
          </dgm:layoutNode>
          <dgm:layoutNode name="tile2text" styleLbl="node1">
            <dgm:varLst>
              <dgm:chMax val="0"/>
              <dgm:chPref val="0"/>
              <dgm:bulletEnabled val="1"/>
            </dgm:varLst>
            <dgm:choose name="Name14">
              <dgm:if name="Name15" axis="root des" func="maxDepth" op="gte" val="3">
                <dgm:alg type="tx">
                  <dgm:param type="txAnchorVert" val="t"/>
                  <dgm:param type="parTxLTRAlign" val="l"/>
                  <dgm:param type="parTxRTLAlign" val="r"/>
                </dgm:alg>
              </dgm:if>
              <dgm:else name="Name16">
                <dgm:alg type="tx"/>
              </dgm:else>
            </dgm:choose>
            <dgm:shape xmlns:r="http://schemas.openxmlformats.org/officeDocument/2006/relationships" type="rect" r:blip="" hideGeom="1">
              <dgm:adjLst/>
            </dgm:shape>
            <dgm:choose name="Name17">
              <dgm:if name="Name18" func="var" arg="dir" op="equ" val="norm">
                <dgm:presOf axis="ch ch desOrSelf" ptType="node node node" st="1 2 1" cnt="1 1 0"/>
              </dgm:if>
              <dgm:else name="Name19">
                <dgm:presOf axis="ch ch desOrSelf" ptType="node node node" st="1 1 1" cnt="1 1 0"/>
              </dgm:else>
            </dgm:choose>
            <dgm:constrLst/>
            <dgm:ruleLst>
              <dgm:rule type="primFontSz" val="5" fact="NaN" max="NaN"/>
            </dgm:ruleLst>
          </dgm:layoutNode>
          <dgm:layoutNode name="tile3" styleLbl="node1">
            <dgm:alg type="sp"/>
            <dgm:shape xmlns:r="http://schemas.openxmlformats.org/officeDocument/2006/relationships" rot="180" type="round1Rect" r:blip="">
              <dgm:adjLst/>
            </dgm:shape>
            <dgm:choose name="Name20">
              <dgm:if name="Name21" func="var" arg="dir" op="equ" val="norm">
                <dgm:presOf axis="ch ch desOrSelf" ptType="node node node" st="1 3 1" cnt="1 1 0"/>
              </dgm:if>
              <dgm:else name="Name22">
                <dgm:presOf axis="ch ch desOrSelf" ptType="node node node" st="1 4 1" cnt="1 1 0"/>
              </dgm:else>
            </dgm:choose>
            <dgm:constrLst/>
            <dgm:ruleLst/>
          </dgm:layoutNode>
          <dgm:layoutNode name="tile3text" styleLbl="node1">
            <dgm:varLst>
              <dgm:chMax val="0"/>
              <dgm:chPref val="0"/>
              <dgm:bulletEnabled val="1"/>
            </dgm:varLst>
            <dgm:choose name="Name23">
              <dgm:if name="Name24" axis="root des" func="maxDepth" op="gte" val="3">
                <dgm:alg type="tx">
                  <dgm:param type="txAnchorVert" val="t"/>
                  <dgm:param type="parTxLTRAlign" val="l"/>
                  <dgm:param type="parTxRTLAlign" val="r"/>
                </dgm:alg>
              </dgm:if>
              <dgm:else name="Name25">
                <dgm:alg type="tx"/>
              </dgm:else>
            </dgm:choose>
            <dgm:shape xmlns:r="http://schemas.openxmlformats.org/officeDocument/2006/relationships" rot="180" type="rect" r:blip="" hideGeom="1">
              <dgm:adjLst/>
            </dgm:shape>
            <dgm:choose name="Name26">
              <dgm:if name="Name27" func="var" arg="dir" op="equ" val="norm">
                <dgm:presOf axis="ch ch desOrSelf" ptType="node node node" st="1 3 1" cnt="1 1 0"/>
              </dgm:if>
              <dgm:else name="Name28">
                <dgm:presOf axis="ch ch desOrSelf" ptType="node node node" st="1 4 1" cnt="1 1 0"/>
              </dgm:else>
            </dgm:choose>
            <dgm:constrLst/>
            <dgm:ruleLst>
              <dgm:rule type="primFontSz" val="5" fact="NaN" max="NaN"/>
            </dgm:ruleLst>
          </dgm:layoutNode>
          <dgm:layoutNode name="tile4" styleLbl="node1">
            <dgm:alg type="sp"/>
            <dgm:shape xmlns:r="http://schemas.openxmlformats.org/officeDocument/2006/relationships" rot="90" type="round1Rect" r:blip="">
              <dgm:adjLst/>
            </dgm:shape>
            <dgm:choose name="Name29">
              <dgm:if name="Name30" func="var" arg="dir" op="equ" val="norm">
                <dgm:presOf axis="ch ch desOrSelf" ptType="node node node" st="1 4 1" cnt="1 1 0"/>
              </dgm:if>
              <dgm:else name="Name31">
                <dgm:presOf axis="ch ch desOrSelf" ptType="node node node" st="1 3 1" cnt="1 1 0"/>
              </dgm:else>
            </dgm:choose>
            <dgm:constrLst/>
            <dgm:ruleLst/>
          </dgm:layoutNode>
          <dgm:layoutNode name="tile4text" styleLbl="node1">
            <dgm:varLst>
              <dgm:chMax val="0"/>
              <dgm:chPref val="0"/>
              <dgm:bulletEnabled val="1"/>
            </dgm:varLst>
            <dgm:choose name="Name32">
              <dgm:if name="Name33" axis="root des" func="maxDepth" op="gte" val="3">
                <dgm:alg type="tx">
                  <dgm:param type="txAnchorVert" val="t"/>
                  <dgm:param type="parTxLTRAlign" val="l"/>
                  <dgm:param type="parTxRTLAlign" val="r"/>
                </dgm:alg>
              </dgm:if>
              <dgm:else name="Name34">
                <dgm:alg type="tx"/>
              </dgm:else>
            </dgm:choose>
            <dgm:shape xmlns:r="http://schemas.openxmlformats.org/officeDocument/2006/relationships" rot="90" type="rect" r:blip="" hideGeom="1">
              <dgm:adjLst/>
            </dgm:shape>
            <dgm:choose name="Name35">
              <dgm:if name="Name36" func="var" arg="dir" op="equ" val="norm">
                <dgm:presOf axis="ch ch desOrSelf" ptType="node node node" st="1 4 1" cnt="1 1 0"/>
              </dgm:if>
              <dgm:else name="Name37">
                <dgm:presOf axis="ch ch desOrSelf" ptType="node node node" st="1 3 1" cnt="1 1 0"/>
              </dgm:else>
            </dgm:choose>
            <dgm:constrLst/>
            <dgm:ruleLst>
              <dgm:rule type="primFontSz" val="5" fact="NaN" max="NaN"/>
            </dgm:ruleLst>
          </dgm:layoutNode>
        </dgm:layoutNode>
        <dgm:layoutNode name="centerTile" styleLbl="fgShp">
          <dgm:varLst>
            <dgm:chMax val="0"/>
            <dgm:chPref val="0"/>
          </dgm:varLst>
          <dgm:alg type="tx"/>
          <dgm:shape xmlns:r="http://schemas.openxmlformats.org/officeDocument/2006/relationships" type="roundRect" r:blip="">
            <dgm:adjLst/>
          </dgm:shape>
          <dgm:presOf axis="ch" ptType="node" cnt="1"/>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38"/>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6BB375F-A682-47F2-8393-3A37D9DF2766}" type="datetimeFigureOut">
              <a:rPr lang="en-US" smtClean="0"/>
              <a:t>11/19/2019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13147EF-3021-45A5-9913-DFA74141326A}" type="slidenum">
              <a:rPr lang="en-US" smtClean="0"/>
              <a:t>‹#›</a:t>
            </a:fld>
            <a:endParaRPr lang="en-US"/>
          </a:p>
        </p:txBody>
      </p:sp>
    </p:spTree>
    <p:extLst>
      <p:ext uri="{BB962C8B-B14F-4D97-AF65-F5344CB8AC3E}">
        <p14:creationId xmlns:p14="http://schemas.microsoft.com/office/powerpoint/2010/main" val="299583539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www.flickr.com/photos/satanoid/5851823198/" TargetMode="External"/><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www.flickr.com/photos/rexness/4513981469/" TargetMode="External"/><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www.flickr.com/photos/skellner/4203154536/" TargetMode="External"/><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flickr.com/photos/thetejon/4051985062/" TargetMode="External"/><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www.flickr.com/photos/56001877@N04/8126838599/" TargetMode="External"/><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flickr.com/photos/strausser/10926019275/"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flickr.com/photos/loloieg/3459011184/" TargetMode="External"/><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s://www.flickr.com/photos/hsin-yen/35173724402/" TargetMode="External"/><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s://www.flickr.com/photos/thaths/4314445838/" TargetMode="External"/><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s://www.flickr.com/photos/duncan/15262071481/" TargetMode="External"/><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s://www.flickr.com/photos/fransdewit/4052612802/" TargetMode="External"/><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s://www.flickr.com/photos/oprior/64409980/" TargetMode="External"/><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s://www.flickr.com/photos/jhlau/15969832976/" TargetMode="External"/><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s://www.flickr.com/photos/davem/14803922/" TargetMode="External"/><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3" Type="http://schemas.openxmlformats.org/officeDocument/2006/relationships/hyperlink" Target="https://www.flickr.com/photos/101643643@N08/15749180169/" TargetMode="External"/><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s://www.flickr.com/photos/laurie_brooker/354514974/" TargetMode="External"/><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s://www.flickr.com/photos/130540439@N05/16544443591/"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3" Type="http://schemas.openxmlformats.org/officeDocument/2006/relationships/hyperlink" Target="https://www.flickr.com/photos/kool_skatkat/795393193/" TargetMode="External"/><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www.flickr.com/photos/ncole458/5251071720/"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www.flickr.com/photos/thetejon/4182681980/"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3" Type="http://schemas.openxmlformats.org/officeDocument/2006/relationships/hyperlink" Target="https://www.flickr.com/photos/huangce/8390725539/" TargetMode="External"/><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s://www.flickr.com/photos/rogermeyer/5244084417/" TargetMode="External"/><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s://www.flickr.com/photos/fernando/3992060782/" TargetMode="External"/><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s://www.flickr.com/photos/147621582@N02/35993391071/" TargetMode="External"/><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s://www.flickr.com/photos/karlnorling/14668687253/" TargetMode="External"/><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3" Type="http://schemas.openxmlformats.org/officeDocument/2006/relationships/hyperlink" Target="https://www.flickr.com/photos/duncan/39921909493/" TargetMode="External"/><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3" Type="http://schemas.openxmlformats.org/officeDocument/2006/relationships/hyperlink" Target="https://www.flickr.com/photos/shiridenovo/5318874705/" TargetMode="External"/><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3" Type="http://schemas.openxmlformats.org/officeDocument/2006/relationships/hyperlink" Target="https://www.flickr.com/photos/satanoid/5851908184/" TargetMode="External"/><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3" Type="http://schemas.openxmlformats.org/officeDocument/2006/relationships/hyperlink" Target="https://www.flickr.com/photos/majiksbox/24923950387/" TargetMode="External"/><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8" Type="http://schemas.openxmlformats.org/officeDocument/2006/relationships/hyperlink" Target="https://protect-us.mimecast.com/s/FL5kCQWXq6HkMGposARQpg?domain=oclc.org" TargetMode="External"/><Relationship Id="rId3" Type="http://schemas.openxmlformats.org/officeDocument/2006/relationships/hyperlink" Target="https://protect-us.mimecast.com/s/bMqrCL9GlvFRyxrQhBb_XJ?domain=oclc.org" TargetMode="External"/><Relationship Id="rId7" Type="http://schemas.openxmlformats.org/officeDocument/2006/relationships/hyperlink" Target="https://protect-us.mimecast.com/s/IMJkCPNGpzIK8YR3c6LrR2?domain=oclc.org" TargetMode="External"/><Relationship Id="rId2" Type="http://schemas.openxmlformats.org/officeDocument/2006/relationships/slide" Target="../slides/slide37.xml"/><Relationship Id="rId1" Type="http://schemas.openxmlformats.org/officeDocument/2006/relationships/notesMaster" Target="../notesMasters/notesMaster1.xml"/><Relationship Id="rId6" Type="http://schemas.openxmlformats.org/officeDocument/2006/relationships/hyperlink" Target="https://protect-us.mimecast.com/s/ok3LCOYGoPupzVjvirX2If?domain=oclc.org" TargetMode="External"/><Relationship Id="rId5" Type="http://schemas.openxmlformats.org/officeDocument/2006/relationships/hyperlink" Target="https://protect-us.mimecast.com/s/HWPXCNkGnYt0DK8jcjxY2q?domain=oclc.org" TargetMode="External"/><Relationship Id="rId4" Type="http://schemas.openxmlformats.org/officeDocument/2006/relationships/hyperlink" Target="https://protect-us.mimecast.com/s/q5OzCM8XmJFqMK1zskC2hS?domain=oclc.org" TargetMode="External"/><Relationship Id="rId9" Type="http://schemas.openxmlformats.org/officeDocument/2006/relationships/hyperlink" Target="https://protect-us.mimecast.com/s/ET7YCR6XrPhvj915CQ5HJ-?domain=oclc.org" TargetMode="External"/></Relationships>
</file>

<file path=ppt/notesSlides/_rels/notesSlide38.xml.rels><?xml version="1.0" encoding="UTF-8" standalone="yes"?>
<Relationships xmlns="http://schemas.openxmlformats.org/package/2006/relationships"><Relationship Id="rId3" Type="http://schemas.openxmlformats.org/officeDocument/2006/relationships/hyperlink" Target="https://www.oclc.org/research/partnership/interest-groups/rdm-interest.html" TargetMode="External"/><Relationship Id="rId7" Type="http://schemas.openxmlformats.org/officeDocument/2006/relationships/hyperlink" Target="https://www.oclc.org/research/partnership/interest-groups/research-support-interest.html" TargetMode="External"/><Relationship Id="rId2" Type="http://schemas.openxmlformats.org/officeDocument/2006/relationships/slide" Target="../slides/slide38.xml"/><Relationship Id="rId1" Type="http://schemas.openxmlformats.org/officeDocument/2006/relationships/notesMaster" Target="../notesMasters/notesMaster1.xml"/><Relationship Id="rId6" Type="http://schemas.openxmlformats.org/officeDocument/2006/relationships/hyperlink" Target="http://www.oclc.org/blog/main/rdm-a-challenge-too-big-to-tackle-alone/" TargetMode="External"/><Relationship Id="rId5" Type="http://schemas.openxmlformats.org/officeDocument/2006/relationships/hyperlink" Target="https://protect-us.mimecast.com/s/jkqPCJ61jNhq6pxDhpS1QY?domain=oclc.org" TargetMode="External"/><Relationship Id="rId4" Type="http://schemas.openxmlformats.org/officeDocument/2006/relationships/hyperlink" Target="https://protect-us.mimecast.com/s/hd56CG6A7Mh1DWwQu0EP49?domain=oclc.org" TargetMode="Externa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3" Type="http://schemas.openxmlformats.org/officeDocument/2006/relationships/hyperlink" Target="https://protect-us.mimecast.com/s/qasICM8XmJFqwxjAhRsmoe?domain=oclc.org" TargetMode="External"/><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3" Type="http://schemas.openxmlformats.org/officeDocument/2006/relationships/hyperlink" Target="http://www.oclc.org/blog/main/too-much-metadata/" TargetMode="External"/><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52475" y="1206500"/>
            <a:ext cx="5681663" cy="3195638"/>
          </a:xfrm>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035E6FC-CCC7-F34C-83D9-78C7523946F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6459289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err="1">
                <a:latin typeface="Arial" panose="020B0604020202020204" pitchFamily="34" charset="0"/>
                <a:cs typeface="Arial" panose="020B0604020202020204" pitchFamily="34" charset="0"/>
              </a:rPr>
              <a:t>Image:</a:t>
            </a:r>
            <a:r>
              <a:rPr lang="en-US" sz="1400" b="0" dirty="0" err="1">
                <a:latin typeface="Arial" panose="020B0604020202020204" pitchFamily="34" charset="0"/>
                <a:cs typeface="Arial" panose="020B0604020202020204" pitchFamily="34" charset="0"/>
                <a:hlinkClick r:id="rId3"/>
              </a:rPr>
              <a:t>https</a:t>
            </a:r>
            <a:r>
              <a:rPr lang="en-US" sz="1400" b="0" dirty="0">
                <a:latin typeface="Arial" panose="020B0604020202020204" pitchFamily="34" charset="0"/>
                <a:cs typeface="Arial" panose="020B0604020202020204" pitchFamily="34" charset="0"/>
                <a:hlinkClick r:id="rId3"/>
              </a:rPr>
              <a:t>://www.flickr.com/photos/satanoid/5851823198/</a:t>
            </a:r>
            <a:r>
              <a:rPr lang="en-US" sz="1400" b="0" dirty="0">
                <a:latin typeface="Arial" panose="020B0604020202020204" pitchFamily="34" charset="0"/>
                <a:cs typeface="Arial" panose="020B0604020202020204" pitchFamily="34" charset="0"/>
              </a:rPr>
              <a:t>by </a:t>
            </a:r>
            <a:r>
              <a:rPr lang="en-US" sz="1400" b="0" dirty="0" err="1">
                <a:latin typeface="Arial" panose="020B0604020202020204" pitchFamily="34" charset="0"/>
                <a:cs typeface="Arial" panose="020B0604020202020204" pitchFamily="34" charset="0"/>
              </a:rPr>
              <a:t>satanoid</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p:txBody>
      </p:sp>
      <p:sp>
        <p:nvSpPr>
          <p:cNvPr id="4" name="Slide Number Placeholder 3"/>
          <p:cNvSpPr>
            <a:spLocks noGrp="1"/>
          </p:cNvSpPr>
          <p:nvPr>
            <p:ph type="sldNum" sz="quarter" idx="5"/>
          </p:nvPr>
        </p:nvSpPr>
        <p:spPr/>
        <p:txBody>
          <a:bodyPr/>
          <a:lstStyle/>
          <a:p>
            <a:fld id="{413147EF-3021-45A5-9913-DFA74141326A}" type="slidenum">
              <a:rPr lang="en-US" smtClean="0"/>
              <a:t>2</a:t>
            </a:fld>
            <a:endParaRPr lang="en-US"/>
          </a:p>
        </p:txBody>
      </p:sp>
    </p:spTree>
    <p:extLst>
      <p:ext uri="{BB962C8B-B14F-4D97-AF65-F5344CB8AC3E}">
        <p14:creationId xmlns:p14="http://schemas.microsoft.com/office/powerpoint/2010/main" val="131772693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https://www.flickr.com/photos/rexness/4513981469/</a:t>
            </a:r>
            <a:r>
              <a:rPr lang="en-US" sz="1400" b="0" dirty="0">
                <a:latin typeface="Arial" panose="020B0604020202020204" pitchFamily="34" charset="0"/>
                <a:cs typeface="Arial" panose="020B0604020202020204" pitchFamily="34" charset="0"/>
              </a:rPr>
              <a:t> by </a:t>
            </a:r>
            <a:r>
              <a:rPr lang="en-US" sz="1400" b="0" dirty="0" err="1">
                <a:latin typeface="Arial" panose="020B0604020202020204" pitchFamily="34" charset="0"/>
                <a:cs typeface="Arial" panose="020B0604020202020204" pitchFamily="34" charset="0"/>
              </a:rPr>
              <a:t>Rexness</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BY-SA 2.0</a:t>
            </a:r>
          </a:p>
        </p:txBody>
      </p:sp>
      <p:sp>
        <p:nvSpPr>
          <p:cNvPr id="4" name="Slide Number Placeholder 3"/>
          <p:cNvSpPr>
            <a:spLocks noGrp="1"/>
          </p:cNvSpPr>
          <p:nvPr>
            <p:ph type="sldNum" sz="quarter" idx="5"/>
          </p:nvPr>
        </p:nvSpPr>
        <p:spPr/>
        <p:txBody>
          <a:bodyPr/>
          <a:lstStyle/>
          <a:p>
            <a:fld id="{413147EF-3021-45A5-9913-DFA74141326A}" type="slidenum">
              <a:rPr lang="en-US" smtClean="0"/>
              <a:t>3</a:t>
            </a:fld>
            <a:endParaRPr lang="en-US"/>
          </a:p>
        </p:txBody>
      </p:sp>
    </p:spTree>
    <p:extLst>
      <p:ext uri="{BB962C8B-B14F-4D97-AF65-F5344CB8AC3E}">
        <p14:creationId xmlns:p14="http://schemas.microsoft.com/office/powerpoint/2010/main" val="382423914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https://www.flickr.com/photos/skellner/4203154536/</a:t>
            </a:r>
            <a:r>
              <a:rPr lang="en-US" sz="1400" b="0" dirty="0">
                <a:latin typeface="Arial" panose="020B0604020202020204" pitchFamily="34" charset="0"/>
                <a:cs typeface="Arial" panose="020B0604020202020204" pitchFamily="34" charset="0"/>
              </a:rPr>
              <a:t> by Stefan Kellner/</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p:txBody>
      </p:sp>
      <p:sp>
        <p:nvSpPr>
          <p:cNvPr id="4" name="Slide Number Placeholder 3"/>
          <p:cNvSpPr>
            <a:spLocks noGrp="1"/>
          </p:cNvSpPr>
          <p:nvPr>
            <p:ph type="sldNum" sz="quarter" idx="5"/>
          </p:nvPr>
        </p:nvSpPr>
        <p:spPr/>
        <p:txBody>
          <a:bodyPr/>
          <a:lstStyle/>
          <a:p>
            <a:fld id="{413147EF-3021-45A5-9913-DFA74141326A}" type="slidenum">
              <a:rPr lang="en-US" smtClean="0"/>
              <a:t>4</a:t>
            </a:fld>
            <a:endParaRPr lang="en-US"/>
          </a:p>
        </p:txBody>
      </p:sp>
    </p:spTree>
    <p:extLst>
      <p:ext uri="{BB962C8B-B14F-4D97-AF65-F5344CB8AC3E}">
        <p14:creationId xmlns:p14="http://schemas.microsoft.com/office/powerpoint/2010/main" val="24851225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5</a:t>
            </a:fld>
            <a:endParaRPr lang="en-US"/>
          </a:p>
        </p:txBody>
      </p:sp>
    </p:spTree>
    <p:extLst>
      <p:ext uri="{BB962C8B-B14F-4D97-AF65-F5344CB8AC3E}">
        <p14:creationId xmlns:p14="http://schemas.microsoft.com/office/powerpoint/2010/main" val="295221819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err="1">
                <a:latin typeface="Arial" panose="020B0604020202020204" pitchFamily="34" charset="0"/>
                <a:cs typeface="Arial" panose="020B0604020202020204" pitchFamily="34" charset="0"/>
              </a:rPr>
              <a:t>Image:</a:t>
            </a:r>
            <a:r>
              <a:rPr lang="en-US" sz="1400" dirty="0" err="1">
                <a:latin typeface="Arial" panose="020B0604020202020204" pitchFamily="34" charset="0"/>
                <a:cs typeface="Arial" panose="020B0604020202020204" pitchFamily="34" charset="0"/>
                <a:hlinkClick r:id="rId3"/>
              </a:rPr>
              <a:t>https</a:t>
            </a:r>
            <a:r>
              <a:rPr lang="en-US" sz="1400" dirty="0">
                <a:latin typeface="Arial" panose="020B0604020202020204" pitchFamily="34" charset="0"/>
                <a:cs typeface="Arial" panose="020B0604020202020204" pitchFamily="34" charset="0"/>
                <a:hlinkClick r:id="rId3"/>
              </a:rPr>
              <a:t>://www.flickr.com/photos/thetejon/4051985062/</a:t>
            </a:r>
            <a:r>
              <a:rPr lang="en-US" sz="1400" dirty="0">
                <a:latin typeface="Arial" panose="020B0604020202020204" pitchFamily="34" charset="0"/>
                <a:cs typeface="Arial" panose="020B0604020202020204" pitchFamily="34" charset="0"/>
              </a:rPr>
              <a:t> by Jon/(CC BY-SA 2.0)</a:t>
            </a:r>
          </a:p>
        </p:txBody>
      </p:sp>
      <p:sp>
        <p:nvSpPr>
          <p:cNvPr id="4" name="Slide Number Placeholder 3"/>
          <p:cNvSpPr>
            <a:spLocks noGrp="1"/>
          </p:cNvSpPr>
          <p:nvPr>
            <p:ph type="sldNum" sz="quarter" idx="5"/>
          </p:nvPr>
        </p:nvSpPr>
        <p:spPr/>
        <p:txBody>
          <a:bodyPr/>
          <a:lstStyle/>
          <a:p>
            <a:fld id="{413147EF-3021-45A5-9913-DFA74141326A}" type="slidenum">
              <a:rPr lang="en-US" smtClean="0"/>
              <a:t>6</a:t>
            </a:fld>
            <a:endParaRPr lang="en-US"/>
          </a:p>
        </p:txBody>
      </p:sp>
    </p:spTree>
    <p:extLst>
      <p:ext uri="{BB962C8B-B14F-4D97-AF65-F5344CB8AC3E}">
        <p14:creationId xmlns:p14="http://schemas.microsoft.com/office/powerpoint/2010/main" val="221524877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https://www.flickr.com/photos/56001877@N04/8126838599/</a:t>
            </a:r>
            <a:r>
              <a:rPr lang="en-US" sz="1400" b="0" dirty="0">
                <a:latin typeface="Arial" panose="020B0604020202020204" pitchFamily="34" charset="0"/>
                <a:cs typeface="Arial" panose="020B0604020202020204" pitchFamily="34" charset="0"/>
              </a:rPr>
              <a:t>by </a:t>
            </a:r>
            <a:r>
              <a:rPr lang="en-US" sz="1400" b="0" dirty="0" err="1">
                <a:latin typeface="Arial" panose="020B0604020202020204" pitchFamily="34" charset="0"/>
                <a:cs typeface="Arial" panose="020B0604020202020204" pitchFamily="34" charset="0"/>
              </a:rPr>
              <a:t>runmonty</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Standardization:  parsing multiple systems that don’t interact with one another. Makes fast fulfilment difficult for users.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Request Volume:  Librarians are frustrated by a high volume of short notice requests. Usually from students working on assignments.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Funding: Librarians operate on limited funds to meet user fulfilment requests</a:t>
            </a:r>
          </a:p>
        </p:txBody>
      </p:sp>
      <p:sp>
        <p:nvSpPr>
          <p:cNvPr id="4" name="Slide Number Placeholder 3"/>
          <p:cNvSpPr>
            <a:spLocks noGrp="1"/>
          </p:cNvSpPr>
          <p:nvPr>
            <p:ph type="sldNum" sz="quarter" idx="5"/>
          </p:nvPr>
        </p:nvSpPr>
        <p:spPr/>
        <p:txBody>
          <a:bodyPr/>
          <a:lstStyle/>
          <a:p>
            <a:fld id="{413147EF-3021-45A5-9913-DFA74141326A}" type="slidenum">
              <a:rPr lang="en-US" smtClean="0"/>
              <a:t>7</a:t>
            </a:fld>
            <a:endParaRPr lang="en-US"/>
          </a:p>
        </p:txBody>
      </p:sp>
    </p:spTree>
    <p:extLst>
      <p:ext uri="{BB962C8B-B14F-4D97-AF65-F5344CB8AC3E}">
        <p14:creationId xmlns:p14="http://schemas.microsoft.com/office/powerpoint/2010/main" val="317511711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https://www.flickr.com/photos/strausser/10926019275/</a:t>
            </a:r>
            <a:r>
              <a:rPr lang="en-US" sz="1400" b="0" dirty="0">
                <a:latin typeface="Arial" panose="020B0604020202020204" pitchFamily="34" charset="0"/>
                <a:cs typeface="Arial" panose="020B0604020202020204" pitchFamily="34" charset="0"/>
              </a:rPr>
              <a:t> by free range </a:t>
            </a:r>
            <a:r>
              <a:rPr lang="en-US" sz="1400" b="0" dirty="0" err="1">
                <a:latin typeface="Arial" panose="020B0604020202020204" pitchFamily="34" charset="0"/>
                <a:cs typeface="Arial" panose="020B0604020202020204" pitchFamily="34" charset="0"/>
              </a:rPr>
              <a:t>jace</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Libraries do business with multiple ILL consortia that have high variation between their systems that makes both the logistics of shipping items and giving projected transit time difficult.</a:t>
            </a:r>
          </a:p>
        </p:txBody>
      </p:sp>
      <p:sp>
        <p:nvSpPr>
          <p:cNvPr id="4" name="Slide Number Placeholder 3"/>
          <p:cNvSpPr>
            <a:spLocks noGrp="1"/>
          </p:cNvSpPr>
          <p:nvPr>
            <p:ph type="sldNum" sz="quarter" idx="5"/>
          </p:nvPr>
        </p:nvSpPr>
        <p:spPr/>
        <p:txBody>
          <a:bodyPr/>
          <a:lstStyle/>
          <a:p>
            <a:fld id="{413147EF-3021-45A5-9913-DFA74141326A}" type="slidenum">
              <a:rPr lang="en-US" smtClean="0"/>
              <a:t>8</a:t>
            </a:fld>
            <a:endParaRPr lang="en-US"/>
          </a:p>
        </p:txBody>
      </p:sp>
    </p:spTree>
    <p:extLst>
      <p:ext uri="{BB962C8B-B14F-4D97-AF65-F5344CB8AC3E}">
        <p14:creationId xmlns:p14="http://schemas.microsoft.com/office/powerpoint/2010/main" val="221821380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https://www.flickr.com/photos/loloieg/3459011184/</a:t>
            </a:r>
            <a:r>
              <a:rPr lang="en-US" sz="1400" b="0" dirty="0">
                <a:latin typeface="Arial" panose="020B0604020202020204" pitchFamily="34" charset="0"/>
                <a:cs typeface="Arial" panose="020B0604020202020204" pitchFamily="34" charset="0"/>
              </a:rPr>
              <a:t> by </a:t>
            </a:r>
            <a:r>
              <a:rPr lang="en-US" sz="1400" b="0" dirty="0" err="1">
                <a:latin typeface="Arial" panose="020B0604020202020204" pitchFamily="34" charset="0"/>
                <a:cs typeface="Arial" panose="020B0604020202020204" pitchFamily="34" charset="0"/>
              </a:rPr>
              <a:t>Loloieg</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BY-ND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Librarians are held responsible by users when something goes wrong at any point in the ILL process even though the shipping phase can be prone to errors and slowdown outside of librarian control</a:t>
            </a:r>
          </a:p>
        </p:txBody>
      </p:sp>
      <p:sp>
        <p:nvSpPr>
          <p:cNvPr id="4" name="Slide Number Placeholder 3"/>
          <p:cNvSpPr>
            <a:spLocks noGrp="1"/>
          </p:cNvSpPr>
          <p:nvPr>
            <p:ph type="sldNum" sz="quarter" idx="5"/>
          </p:nvPr>
        </p:nvSpPr>
        <p:spPr/>
        <p:txBody>
          <a:bodyPr/>
          <a:lstStyle/>
          <a:p>
            <a:fld id="{413147EF-3021-45A5-9913-DFA74141326A}" type="slidenum">
              <a:rPr lang="en-US" smtClean="0"/>
              <a:t>9</a:t>
            </a:fld>
            <a:endParaRPr lang="en-US"/>
          </a:p>
        </p:txBody>
      </p:sp>
    </p:spTree>
    <p:extLst>
      <p:ext uri="{BB962C8B-B14F-4D97-AF65-F5344CB8AC3E}">
        <p14:creationId xmlns:p14="http://schemas.microsoft.com/office/powerpoint/2010/main" val="160281828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https://www.flickr.com/photos/hsin-yen/35173724402/</a:t>
            </a:r>
            <a:r>
              <a:rPr lang="en-US" sz="1400" b="0" dirty="0">
                <a:latin typeface="Arial" panose="020B0604020202020204" pitchFamily="34" charset="0"/>
                <a:cs typeface="Arial" panose="020B0604020202020204" pitchFamily="34" charset="0"/>
              </a:rPr>
              <a:t>by </a:t>
            </a:r>
            <a:r>
              <a:rPr lang="en-US" sz="1400" b="0" dirty="0" err="1">
                <a:latin typeface="Arial" panose="020B0604020202020204" pitchFamily="34" charset="0"/>
                <a:cs typeface="Arial" panose="020B0604020202020204" pitchFamily="34" charset="0"/>
              </a:rPr>
              <a:t>Hsin</a:t>
            </a:r>
            <a:r>
              <a:rPr lang="en-US" sz="1400" b="0" dirty="0">
                <a:latin typeface="Arial" panose="020B0604020202020204" pitchFamily="34" charset="0"/>
                <a:cs typeface="Arial" panose="020B0604020202020204" pitchFamily="34" charset="0"/>
              </a:rPr>
              <a:t>-Yen Lin/</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Many librarians want to expand the resources offered through ILL but funding is a limiting factor.</a:t>
            </a:r>
          </a:p>
        </p:txBody>
      </p:sp>
      <p:sp>
        <p:nvSpPr>
          <p:cNvPr id="4" name="Slide Number Placeholder 3"/>
          <p:cNvSpPr>
            <a:spLocks noGrp="1"/>
          </p:cNvSpPr>
          <p:nvPr>
            <p:ph type="sldNum" sz="quarter" idx="5"/>
          </p:nvPr>
        </p:nvSpPr>
        <p:spPr/>
        <p:txBody>
          <a:bodyPr/>
          <a:lstStyle/>
          <a:p>
            <a:fld id="{413147EF-3021-45A5-9913-DFA74141326A}" type="slidenum">
              <a:rPr lang="en-US" smtClean="0"/>
              <a:t>10</a:t>
            </a:fld>
            <a:endParaRPr lang="en-US"/>
          </a:p>
        </p:txBody>
      </p:sp>
    </p:spTree>
    <p:extLst>
      <p:ext uri="{BB962C8B-B14F-4D97-AF65-F5344CB8AC3E}">
        <p14:creationId xmlns:p14="http://schemas.microsoft.com/office/powerpoint/2010/main" val="157680694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11</a:t>
            </a:fld>
            <a:endParaRPr lang="en-US"/>
          </a:p>
        </p:txBody>
      </p:sp>
    </p:spTree>
    <p:extLst>
      <p:ext uri="{BB962C8B-B14F-4D97-AF65-F5344CB8AC3E}">
        <p14:creationId xmlns:p14="http://schemas.microsoft.com/office/powerpoint/2010/main" val="387082245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latin typeface="Arial" panose="020B0604020202020204" pitchFamily="34" charset="0"/>
                <a:cs typeface="Arial" panose="020B0604020202020204" pitchFamily="34" charset="0"/>
              </a:rPr>
              <a:t>Image: </a:t>
            </a:r>
            <a:r>
              <a:rPr lang="en-US" sz="1400" dirty="0">
                <a:latin typeface="Arial" panose="020B0604020202020204" pitchFamily="34" charset="0"/>
                <a:cs typeface="Arial" panose="020B0604020202020204" pitchFamily="34" charset="0"/>
                <a:hlinkClick r:id="rId3"/>
              </a:rPr>
              <a:t>https://www.flickr.com/photos/thaths/4314445838/</a:t>
            </a:r>
            <a:r>
              <a:rPr lang="en-US" sz="1400" dirty="0">
                <a:latin typeface="Arial" panose="020B0604020202020204" pitchFamily="34" charset="0"/>
                <a:cs typeface="Arial" panose="020B0604020202020204" pitchFamily="34" charset="0"/>
              </a:rPr>
              <a:t> by </a:t>
            </a:r>
            <a:r>
              <a:rPr lang="en-US" sz="1400" dirty="0" err="1">
                <a:latin typeface="Arial" panose="020B0604020202020204" pitchFamily="34" charset="0"/>
                <a:cs typeface="Arial" panose="020B0604020202020204" pitchFamily="34" charset="0"/>
              </a:rPr>
              <a:t>thaths</a:t>
            </a:r>
            <a:r>
              <a:rPr lang="en-US" sz="1400" dirty="0">
                <a:latin typeface="Arial" panose="020B0604020202020204" pitchFamily="34" charset="0"/>
                <a:cs typeface="Arial" panose="020B0604020202020204" pitchFamily="34" charset="0"/>
              </a:rPr>
              <a:t>/(CC BY-NC 2.0)</a:t>
            </a:r>
          </a:p>
        </p:txBody>
      </p:sp>
      <p:sp>
        <p:nvSpPr>
          <p:cNvPr id="4" name="Slide Number Placeholder 3"/>
          <p:cNvSpPr>
            <a:spLocks noGrp="1"/>
          </p:cNvSpPr>
          <p:nvPr>
            <p:ph type="sldNum" sz="quarter" idx="5"/>
          </p:nvPr>
        </p:nvSpPr>
        <p:spPr/>
        <p:txBody>
          <a:bodyPr/>
          <a:lstStyle/>
          <a:p>
            <a:fld id="{413147EF-3021-45A5-9913-DFA74141326A}" type="slidenum">
              <a:rPr lang="en-US" smtClean="0"/>
              <a:t>12</a:t>
            </a:fld>
            <a:endParaRPr lang="en-US"/>
          </a:p>
        </p:txBody>
      </p:sp>
    </p:spTree>
    <p:extLst>
      <p:ext uri="{BB962C8B-B14F-4D97-AF65-F5344CB8AC3E}">
        <p14:creationId xmlns:p14="http://schemas.microsoft.com/office/powerpoint/2010/main" val="13127461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https://www.flickr.com/photos/duncan/15262071481/</a:t>
            </a:r>
            <a:r>
              <a:rPr lang="en-US" sz="1400" b="0" dirty="0">
                <a:latin typeface="Arial" panose="020B0604020202020204" pitchFamily="34" charset="0"/>
                <a:cs typeface="Arial" panose="020B0604020202020204" pitchFamily="34" charset="0"/>
              </a:rPr>
              <a:t>by Duncan c/</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p:txBody>
      </p:sp>
      <p:sp>
        <p:nvSpPr>
          <p:cNvPr id="4" name="Slide Number Placeholder 3"/>
          <p:cNvSpPr>
            <a:spLocks noGrp="1"/>
          </p:cNvSpPr>
          <p:nvPr>
            <p:ph type="sldNum" sz="quarter" idx="5"/>
          </p:nvPr>
        </p:nvSpPr>
        <p:spPr/>
        <p:txBody>
          <a:bodyPr/>
          <a:lstStyle/>
          <a:p>
            <a:fld id="{413147EF-3021-45A5-9913-DFA74141326A}" type="slidenum">
              <a:rPr lang="en-US" smtClean="0"/>
              <a:t>13</a:t>
            </a:fld>
            <a:endParaRPr lang="en-US"/>
          </a:p>
        </p:txBody>
      </p:sp>
    </p:spTree>
    <p:extLst>
      <p:ext uri="{BB962C8B-B14F-4D97-AF65-F5344CB8AC3E}">
        <p14:creationId xmlns:p14="http://schemas.microsoft.com/office/powerpoint/2010/main" val="139177482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err="1">
                <a:latin typeface="Arial" panose="020B0604020202020204" pitchFamily="34" charset="0"/>
                <a:cs typeface="Arial" panose="020B0604020202020204" pitchFamily="34" charset="0"/>
              </a:rPr>
              <a:t>Image:</a:t>
            </a:r>
            <a:r>
              <a:rPr lang="en-US" sz="1400" b="0" dirty="0" err="1">
                <a:latin typeface="Arial" panose="020B0604020202020204" pitchFamily="34" charset="0"/>
                <a:cs typeface="Arial" panose="020B0604020202020204" pitchFamily="34" charset="0"/>
                <a:hlinkClick r:id="rId3"/>
              </a:rPr>
              <a:t>https</a:t>
            </a:r>
            <a:r>
              <a:rPr lang="en-US" sz="1400" b="0" dirty="0">
                <a:latin typeface="Arial" panose="020B0604020202020204" pitchFamily="34" charset="0"/>
                <a:cs typeface="Arial" panose="020B0604020202020204" pitchFamily="34" charset="0"/>
                <a:hlinkClick r:id="rId3"/>
              </a:rPr>
              <a:t>://www.flickr.com/photos/fransdewit/4052612802/</a:t>
            </a:r>
            <a:r>
              <a:rPr lang="en-US" sz="1400" b="0" dirty="0">
                <a:latin typeface="Arial" panose="020B0604020202020204" pitchFamily="34" charset="0"/>
                <a:cs typeface="Arial" panose="020B0604020202020204" pitchFamily="34" charset="0"/>
              </a:rPr>
              <a:t>by Frans de Wit/</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0" i="0" kern="1200" dirty="0">
              <a:solidFill>
                <a:schemeClr val="tx1"/>
              </a:solidFill>
              <a:effectLst/>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Speed stood out as the most important aspect of ILL even overshadowing quality. ILL is frequently seen as not worth the time needed and unless the item is mandatory it will be skipped by the user. Digital items are preferred when high speed is a necessity.</a:t>
            </a:r>
          </a:p>
        </p:txBody>
      </p:sp>
      <p:sp>
        <p:nvSpPr>
          <p:cNvPr id="4" name="Slide Number Placeholder 3"/>
          <p:cNvSpPr>
            <a:spLocks noGrp="1"/>
          </p:cNvSpPr>
          <p:nvPr>
            <p:ph type="sldNum" sz="quarter" idx="5"/>
          </p:nvPr>
        </p:nvSpPr>
        <p:spPr/>
        <p:txBody>
          <a:bodyPr/>
          <a:lstStyle/>
          <a:p>
            <a:fld id="{413147EF-3021-45A5-9913-DFA74141326A}" type="slidenum">
              <a:rPr lang="en-US" smtClean="0"/>
              <a:t>14</a:t>
            </a:fld>
            <a:endParaRPr lang="en-US"/>
          </a:p>
        </p:txBody>
      </p:sp>
    </p:spTree>
    <p:extLst>
      <p:ext uri="{BB962C8B-B14F-4D97-AF65-F5344CB8AC3E}">
        <p14:creationId xmlns:p14="http://schemas.microsoft.com/office/powerpoint/2010/main" val="27929204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https://www.flickr.com/photos/oprior/64409980/</a:t>
            </a:r>
            <a:r>
              <a:rPr lang="en-US" sz="1400" b="0" dirty="0">
                <a:latin typeface="Arial" panose="020B0604020202020204" pitchFamily="34" charset="0"/>
                <a:cs typeface="Arial" panose="020B0604020202020204" pitchFamily="34" charset="0"/>
              </a:rPr>
              <a:t>by Owen Prior/</a:t>
            </a:r>
            <a:r>
              <a:rPr lang="en-US" sz="1400" b="0" i="0" kern="1200" dirty="0">
                <a:solidFill>
                  <a:schemeClr val="tx1"/>
                </a:solidFill>
                <a:effectLst/>
                <a:latin typeface="Arial" panose="020B0604020202020204" pitchFamily="34" charset="0"/>
                <a:ea typeface="+mn-ea"/>
                <a:cs typeface="Arial" panose="020B0604020202020204" pitchFamily="34" charset="0"/>
              </a:rPr>
              <a:t>CC BY-SA 2.0</a:t>
            </a:r>
          </a:p>
        </p:txBody>
      </p:sp>
      <p:sp>
        <p:nvSpPr>
          <p:cNvPr id="4" name="Slide Number Placeholder 3"/>
          <p:cNvSpPr>
            <a:spLocks noGrp="1"/>
          </p:cNvSpPr>
          <p:nvPr>
            <p:ph type="sldNum" sz="quarter" idx="5"/>
          </p:nvPr>
        </p:nvSpPr>
        <p:spPr/>
        <p:txBody>
          <a:bodyPr/>
          <a:lstStyle/>
          <a:p>
            <a:fld id="{413147EF-3021-45A5-9913-DFA74141326A}" type="slidenum">
              <a:rPr lang="en-US" smtClean="0"/>
              <a:t>15</a:t>
            </a:fld>
            <a:endParaRPr lang="en-US"/>
          </a:p>
        </p:txBody>
      </p:sp>
    </p:spTree>
    <p:extLst>
      <p:ext uri="{BB962C8B-B14F-4D97-AF65-F5344CB8AC3E}">
        <p14:creationId xmlns:p14="http://schemas.microsoft.com/office/powerpoint/2010/main" val="124389368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err="1">
                <a:latin typeface="Arial" panose="020B0604020202020204" pitchFamily="34" charset="0"/>
                <a:cs typeface="Arial" panose="020B0604020202020204" pitchFamily="34" charset="0"/>
              </a:rPr>
              <a:t>Image:</a:t>
            </a:r>
            <a:r>
              <a:rPr lang="en-US" sz="1400" b="0" dirty="0" err="1">
                <a:latin typeface="Arial" panose="020B0604020202020204" pitchFamily="34" charset="0"/>
                <a:cs typeface="Arial" panose="020B0604020202020204" pitchFamily="34" charset="0"/>
                <a:hlinkClick r:id="rId3"/>
              </a:rPr>
              <a:t>https</a:t>
            </a:r>
            <a:r>
              <a:rPr lang="en-US" sz="1400" b="0" dirty="0">
                <a:latin typeface="Arial" panose="020B0604020202020204" pitchFamily="34" charset="0"/>
                <a:cs typeface="Arial" panose="020B0604020202020204" pitchFamily="34" charset="0"/>
                <a:hlinkClick r:id="rId3"/>
              </a:rPr>
              <a:t>://www.flickr.com/photos/jhlau/15969832976/</a:t>
            </a:r>
            <a:r>
              <a:rPr lang="en-US" sz="1400" b="0" dirty="0">
                <a:latin typeface="Arial" panose="020B0604020202020204" pitchFamily="34" charset="0"/>
                <a:cs typeface="Arial" panose="020B0604020202020204" pitchFamily="34" charset="0"/>
              </a:rPr>
              <a:t> by </a:t>
            </a:r>
            <a:r>
              <a:rPr lang="en-US" sz="1400" b="0" dirty="0" err="1">
                <a:latin typeface="Arial" panose="020B0604020202020204" pitchFamily="34" charset="0"/>
                <a:cs typeface="Arial" panose="020B0604020202020204" pitchFamily="34" charset="0"/>
              </a:rPr>
              <a:t>a.canvas.of.light</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p:txBody>
      </p:sp>
      <p:sp>
        <p:nvSpPr>
          <p:cNvPr id="4" name="Slide Number Placeholder 3"/>
          <p:cNvSpPr>
            <a:spLocks noGrp="1"/>
          </p:cNvSpPr>
          <p:nvPr>
            <p:ph type="sldNum" sz="quarter" idx="5"/>
          </p:nvPr>
        </p:nvSpPr>
        <p:spPr/>
        <p:txBody>
          <a:bodyPr/>
          <a:lstStyle/>
          <a:p>
            <a:fld id="{413147EF-3021-45A5-9913-DFA74141326A}" type="slidenum">
              <a:rPr lang="en-US" smtClean="0"/>
              <a:t>16</a:t>
            </a:fld>
            <a:endParaRPr lang="en-US"/>
          </a:p>
        </p:txBody>
      </p:sp>
    </p:spTree>
    <p:extLst>
      <p:ext uri="{BB962C8B-B14F-4D97-AF65-F5344CB8AC3E}">
        <p14:creationId xmlns:p14="http://schemas.microsoft.com/office/powerpoint/2010/main" val="136723028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https://www.flickr.com/photos/davem/14803922/</a:t>
            </a:r>
            <a:r>
              <a:rPr lang="en-US" sz="1400" b="0" dirty="0">
                <a:latin typeface="Arial" panose="020B0604020202020204" pitchFamily="34" charset="0"/>
                <a:cs typeface="Arial" panose="020B0604020202020204" pitchFamily="34" charset="0"/>
              </a:rPr>
              <a:t> by Dave &amp; Lorelle/</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While price points weren’t mentioned as specifically high or low the issue of paid access vs free access was frequently mentioned. Paid options were unanimously ignored in the presence of a free alternative. If the first choice item turns out to be paid only the user will pass it up in favor of a different item. Users broadly wanted more items to be available for free even outside of universities.</a:t>
            </a:r>
          </a:p>
        </p:txBody>
      </p:sp>
      <p:sp>
        <p:nvSpPr>
          <p:cNvPr id="4" name="Slide Number Placeholder 3"/>
          <p:cNvSpPr>
            <a:spLocks noGrp="1"/>
          </p:cNvSpPr>
          <p:nvPr>
            <p:ph type="sldNum" sz="quarter" idx="5"/>
          </p:nvPr>
        </p:nvSpPr>
        <p:spPr/>
        <p:txBody>
          <a:bodyPr/>
          <a:lstStyle/>
          <a:p>
            <a:fld id="{413147EF-3021-45A5-9913-DFA74141326A}" type="slidenum">
              <a:rPr lang="en-US" smtClean="0"/>
              <a:t>17</a:t>
            </a:fld>
            <a:endParaRPr lang="en-US"/>
          </a:p>
        </p:txBody>
      </p:sp>
    </p:spTree>
    <p:extLst>
      <p:ext uri="{BB962C8B-B14F-4D97-AF65-F5344CB8AC3E}">
        <p14:creationId xmlns:p14="http://schemas.microsoft.com/office/powerpoint/2010/main" val="286342259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https://www.flickr.com/photos/101643643@N08/15749180169/</a:t>
            </a:r>
            <a:r>
              <a:rPr lang="en-US" sz="1400" b="0" dirty="0">
                <a:latin typeface="Arial" panose="020B0604020202020204" pitchFamily="34" charset="0"/>
                <a:cs typeface="Arial" panose="020B0604020202020204" pitchFamily="34" charset="0"/>
              </a:rPr>
              <a:t> by WANG-HSIN PEI/</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p:txBody>
      </p:sp>
      <p:sp>
        <p:nvSpPr>
          <p:cNvPr id="4" name="Slide Number Placeholder 3"/>
          <p:cNvSpPr>
            <a:spLocks noGrp="1"/>
          </p:cNvSpPr>
          <p:nvPr>
            <p:ph type="sldNum" sz="quarter" idx="5"/>
          </p:nvPr>
        </p:nvSpPr>
        <p:spPr/>
        <p:txBody>
          <a:bodyPr/>
          <a:lstStyle/>
          <a:p>
            <a:fld id="{413147EF-3021-45A5-9913-DFA74141326A}" type="slidenum">
              <a:rPr lang="en-US" smtClean="0"/>
              <a:t>18</a:t>
            </a:fld>
            <a:endParaRPr lang="en-US"/>
          </a:p>
        </p:txBody>
      </p:sp>
    </p:spTree>
    <p:extLst>
      <p:ext uri="{BB962C8B-B14F-4D97-AF65-F5344CB8AC3E}">
        <p14:creationId xmlns:p14="http://schemas.microsoft.com/office/powerpoint/2010/main" val="267151067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err="1">
                <a:latin typeface="Arial" panose="020B0604020202020204" pitchFamily="34" charset="0"/>
                <a:cs typeface="Arial" panose="020B0604020202020204" pitchFamily="34" charset="0"/>
              </a:rPr>
              <a:t>Image:</a:t>
            </a:r>
            <a:r>
              <a:rPr lang="en-US" sz="1400" b="0" dirty="0" err="1">
                <a:latin typeface="Arial" panose="020B0604020202020204" pitchFamily="34" charset="0"/>
                <a:cs typeface="Arial" panose="020B0604020202020204" pitchFamily="34" charset="0"/>
                <a:hlinkClick r:id="rId3"/>
              </a:rPr>
              <a:t>https</a:t>
            </a:r>
            <a:r>
              <a:rPr lang="en-US" sz="1400" b="0" dirty="0">
                <a:latin typeface="Arial" panose="020B0604020202020204" pitchFamily="34" charset="0"/>
                <a:cs typeface="Arial" panose="020B0604020202020204" pitchFamily="34" charset="0"/>
                <a:hlinkClick r:id="rId3"/>
              </a:rPr>
              <a:t>://www.flickr.com/photos/laurie_brooker/354514974/</a:t>
            </a:r>
            <a:r>
              <a:rPr lang="en-US" sz="1400" b="0" dirty="0">
                <a:latin typeface="Arial" panose="020B0604020202020204" pitchFamily="34" charset="0"/>
                <a:cs typeface="Arial" panose="020B0604020202020204" pitchFamily="34" charset="0"/>
              </a:rPr>
              <a:t>by Laurie Brooker/</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0" i="0" kern="1200" dirty="0">
              <a:solidFill>
                <a:schemeClr val="tx1"/>
              </a:solidFill>
              <a:effectLst/>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Item format (digital physical) was dependent on the situation and the needs of the user except for a few “format loyalists” who overwhelmingly preferred one format type to another.</a:t>
            </a:r>
          </a:p>
        </p:txBody>
      </p:sp>
      <p:sp>
        <p:nvSpPr>
          <p:cNvPr id="4" name="Slide Number Placeholder 3"/>
          <p:cNvSpPr>
            <a:spLocks noGrp="1"/>
          </p:cNvSpPr>
          <p:nvPr>
            <p:ph type="sldNum" sz="quarter" idx="5"/>
          </p:nvPr>
        </p:nvSpPr>
        <p:spPr/>
        <p:txBody>
          <a:bodyPr/>
          <a:lstStyle/>
          <a:p>
            <a:fld id="{413147EF-3021-45A5-9913-DFA74141326A}" type="slidenum">
              <a:rPr lang="en-US" smtClean="0"/>
              <a:t>19</a:t>
            </a:fld>
            <a:endParaRPr lang="en-US"/>
          </a:p>
        </p:txBody>
      </p:sp>
    </p:spTree>
    <p:extLst>
      <p:ext uri="{BB962C8B-B14F-4D97-AF65-F5344CB8AC3E}">
        <p14:creationId xmlns:p14="http://schemas.microsoft.com/office/powerpoint/2010/main" val="318148075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https://www.flickr.com/photos/130540439@N05/16544443591/</a:t>
            </a:r>
            <a:r>
              <a:rPr lang="en-US" sz="1400" b="0" dirty="0">
                <a:latin typeface="Arial" panose="020B0604020202020204" pitchFamily="34" charset="0"/>
                <a:cs typeface="Arial" panose="020B0604020202020204" pitchFamily="34" charset="0"/>
              </a:rPr>
              <a:t>by LT Photography/</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0" i="0" kern="1200" dirty="0">
              <a:solidFill>
                <a:schemeClr val="tx1"/>
              </a:solidFill>
              <a:effectLst/>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Journals and eBooks were the most frequently mentioned digital resources, accessed through google scholar, specialized databases, and amazon. Physical journals were never mentioned with the exception of remarking that the user had never worked with them or worked with them a long time ago but not anymore.  Speed, flexibility and portability were commonly mentioned as the best aspects of digital media.</a:t>
            </a:r>
          </a:p>
        </p:txBody>
      </p:sp>
      <p:sp>
        <p:nvSpPr>
          <p:cNvPr id="4" name="Slide Number Placeholder 3"/>
          <p:cNvSpPr>
            <a:spLocks noGrp="1"/>
          </p:cNvSpPr>
          <p:nvPr>
            <p:ph type="sldNum" sz="quarter" idx="5"/>
          </p:nvPr>
        </p:nvSpPr>
        <p:spPr/>
        <p:txBody>
          <a:bodyPr/>
          <a:lstStyle/>
          <a:p>
            <a:fld id="{413147EF-3021-45A5-9913-DFA74141326A}" type="slidenum">
              <a:rPr lang="en-US" smtClean="0"/>
              <a:t>20</a:t>
            </a:fld>
            <a:endParaRPr lang="en-US"/>
          </a:p>
        </p:txBody>
      </p:sp>
    </p:spTree>
    <p:extLst>
      <p:ext uri="{BB962C8B-B14F-4D97-AF65-F5344CB8AC3E}">
        <p14:creationId xmlns:p14="http://schemas.microsoft.com/office/powerpoint/2010/main" val="346008734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err="1">
                <a:latin typeface="Arial" panose="020B0604020202020204" pitchFamily="34" charset="0"/>
                <a:cs typeface="Arial" panose="020B0604020202020204" pitchFamily="34" charset="0"/>
              </a:rPr>
              <a:t>Image:</a:t>
            </a:r>
            <a:r>
              <a:rPr lang="en-US" sz="1400" dirty="0" err="1">
                <a:latin typeface="Arial" panose="020B0604020202020204" pitchFamily="34" charset="0"/>
                <a:cs typeface="Arial" panose="020B0604020202020204" pitchFamily="34" charset="0"/>
                <a:hlinkClick r:id="rId3"/>
              </a:rPr>
              <a:t>https</a:t>
            </a:r>
            <a:r>
              <a:rPr lang="en-US" sz="1400" dirty="0">
                <a:latin typeface="Arial" panose="020B0604020202020204" pitchFamily="34" charset="0"/>
                <a:cs typeface="Arial" panose="020B0604020202020204" pitchFamily="34" charset="0"/>
                <a:hlinkClick r:id="rId3"/>
              </a:rPr>
              <a:t>://www.flickr.com/photos/kool_skatkat/795393193/</a:t>
            </a:r>
            <a:r>
              <a:rPr lang="en-US" sz="1400" dirty="0">
                <a:latin typeface="Arial" panose="020B0604020202020204" pitchFamily="34" charset="0"/>
                <a:cs typeface="Arial" panose="020B0604020202020204" pitchFamily="34" charset="0"/>
              </a:rPr>
              <a:t>by </a:t>
            </a:r>
            <a:r>
              <a:rPr lang="en-US" sz="1400" dirty="0" err="1">
                <a:latin typeface="Arial" panose="020B0604020202020204" pitchFamily="34" charset="0"/>
                <a:cs typeface="Arial" panose="020B0604020202020204" pitchFamily="34" charset="0"/>
              </a:rPr>
              <a:t>kool_skatkat</a:t>
            </a:r>
            <a:r>
              <a:rPr lang="en-US" sz="1400" dirty="0">
                <a:latin typeface="Arial" panose="020B0604020202020204" pitchFamily="34" charset="0"/>
                <a:cs typeface="Arial" panose="020B0604020202020204" pitchFamily="34" charset="0"/>
              </a:rPr>
              <a:t>/(CC BY-NC-ND 2.0)</a:t>
            </a:r>
          </a:p>
        </p:txBody>
      </p:sp>
      <p:sp>
        <p:nvSpPr>
          <p:cNvPr id="4" name="Slide Number Placeholder 3"/>
          <p:cNvSpPr>
            <a:spLocks noGrp="1"/>
          </p:cNvSpPr>
          <p:nvPr>
            <p:ph type="sldNum" sz="quarter" idx="5"/>
          </p:nvPr>
        </p:nvSpPr>
        <p:spPr/>
        <p:txBody>
          <a:bodyPr/>
          <a:lstStyle/>
          <a:p>
            <a:fld id="{413147EF-3021-45A5-9913-DFA74141326A}" type="slidenum">
              <a:rPr lang="en-US" smtClean="0"/>
              <a:t>21</a:t>
            </a:fld>
            <a:endParaRPr lang="en-US"/>
          </a:p>
        </p:txBody>
      </p:sp>
    </p:spTree>
    <p:extLst>
      <p:ext uri="{BB962C8B-B14F-4D97-AF65-F5344CB8AC3E}">
        <p14:creationId xmlns:p14="http://schemas.microsoft.com/office/powerpoint/2010/main" val="196741647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https://www.flickr.com/photos/ncole458/5251071720/</a:t>
            </a:r>
            <a:r>
              <a:rPr lang="en-US" sz="1400" b="0" dirty="0">
                <a:latin typeface="Arial" panose="020B0604020202020204" pitchFamily="34" charset="0"/>
                <a:cs typeface="Arial" panose="020B0604020202020204" pitchFamily="34" charset="0"/>
              </a:rPr>
              <a:t> by Nicholas Cole/</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a:p>
            <a:pPr>
              <a:defRPr/>
            </a:pPr>
            <a:r>
              <a:rPr lang="en-US" sz="1400" b="0" i="0" kern="1200" dirty="0">
                <a:solidFill>
                  <a:schemeClr val="tx1"/>
                </a:solidFill>
                <a:effectLst/>
                <a:latin typeface="Arial"/>
                <a:cs typeface="Arial"/>
              </a:rPr>
              <a:t>Books were overwhelmingly the most popular physical media with immersion into the text (sitting down and reading for an extended period) and the ability to pick up and read the book offline were frequently mentioned. Additionally, books were mentioned for both use in</a:t>
            </a:r>
            <a:r>
              <a:rPr lang="en-US" sz="1400" dirty="0">
                <a:latin typeface="Arial"/>
                <a:cs typeface="Arial"/>
              </a:rPr>
              <a:t> personal and</a:t>
            </a:r>
            <a:r>
              <a:rPr lang="en-US" sz="1400" b="0" i="0" kern="1200" dirty="0">
                <a:solidFill>
                  <a:schemeClr val="tx1"/>
                </a:solidFill>
                <a:effectLst/>
                <a:latin typeface="Arial"/>
                <a:cs typeface="Arial"/>
              </a:rPr>
              <a:t> professional settings. While the individual materials didn’t often overlap, the medium of print books was still ubiquitous.</a:t>
            </a:r>
          </a:p>
        </p:txBody>
      </p:sp>
      <p:sp>
        <p:nvSpPr>
          <p:cNvPr id="4" name="Slide Number Placeholder 3"/>
          <p:cNvSpPr>
            <a:spLocks noGrp="1"/>
          </p:cNvSpPr>
          <p:nvPr>
            <p:ph type="sldNum" sz="quarter" idx="5"/>
          </p:nvPr>
        </p:nvSpPr>
        <p:spPr/>
        <p:txBody>
          <a:bodyPr/>
          <a:lstStyle/>
          <a:p>
            <a:fld id="{413147EF-3021-45A5-9913-DFA74141326A}" type="slidenum">
              <a:rPr lang="en-US" smtClean="0"/>
              <a:t>22</a:t>
            </a:fld>
            <a:endParaRPr lang="en-US"/>
          </a:p>
        </p:txBody>
      </p:sp>
    </p:spTree>
    <p:extLst>
      <p:ext uri="{BB962C8B-B14F-4D97-AF65-F5344CB8AC3E}">
        <p14:creationId xmlns:p14="http://schemas.microsoft.com/office/powerpoint/2010/main" val="53604442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err="1">
                <a:latin typeface="Arial" panose="020B0604020202020204" pitchFamily="34" charset="0"/>
                <a:cs typeface="Arial" panose="020B0604020202020204" pitchFamily="34" charset="0"/>
              </a:rPr>
              <a:t>Image:</a:t>
            </a:r>
            <a:r>
              <a:rPr lang="en-US" sz="1400" dirty="0" err="1">
                <a:latin typeface="Arial" panose="020B0604020202020204" pitchFamily="34" charset="0"/>
                <a:cs typeface="Arial" panose="020B0604020202020204" pitchFamily="34" charset="0"/>
                <a:hlinkClick r:id="rId3"/>
              </a:rPr>
              <a:t>https</a:t>
            </a:r>
            <a:r>
              <a:rPr lang="en-US" sz="1400" dirty="0">
                <a:latin typeface="Arial" panose="020B0604020202020204" pitchFamily="34" charset="0"/>
                <a:cs typeface="Arial" panose="020B0604020202020204" pitchFamily="34" charset="0"/>
                <a:hlinkClick r:id="rId3"/>
              </a:rPr>
              <a:t>://www.flickr.com/photos/thetejon/4182681980/</a:t>
            </a:r>
            <a:r>
              <a:rPr lang="en-US" sz="1400" dirty="0">
                <a:latin typeface="Arial" panose="020B0604020202020204" pitchFamily="34" charset="0"/>
                <a:cs typeface="Arial" panose="020B0604020202020204" pitchFamily="34" charset="0"/>
              </a:rPr>
              <a:t>by Jon/(CC BY-SA 2.0)</a:t>
            </a:r>
          </a:p>
        </p:txBody>
      </p:sp>
      <p:sp>
        <p:nvSpPr>
          <p:cNvPr id="4" name="Slide Number Placeholder 3"/>
          <p:cNvSpPr>
            <a:spLocks noGrp="1"/>
          </p:cNvSpPr>
          <p:nvPr>
            <p:ph type="sldNum" sz="quarter" idx="5"/>
          </p:nvPr>
        </p:nvSpPr>
        <p:spPr/>
        <p:txBody>
          <a:bodyPr/>
          <a:lstStyle/>
          <a:p>
            <a:fld id="{413147EF-3021-45A5-9913-DFA74141326A}" type="slidenum">
              <a:rPr lang="en-US" smtClean="0"/>
              <a:t>23</a:t>
            </a:fld>
            <a:endParaRPr lang="en-US"/>
          </a:p>
        </p:txBody>
      </p:sp>
    </p:spTree>
    <p:extLst>
      <p:ext uri="{BB962C8B-B14F-4D97-AF65-F5344CB8AC3E}">
        <p14:creationId xmlns:p14="http://schemas.microsoft.com/office/powerpoint/2010/main" val="308111237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https://www.flickr.com/photos/huangce/8390725539/</a:t>
            </a:r>
            <a:r>
              <a:rPr lang="en-US" sz="1400" b="0" dirty="0">
                <a:latin typeface="Arial" panose="020B0604020202020204" pitchFamily="34" charset="0"/>
                <a:cs typeface="Arial" panose="020B0604020202020204" pitchFamily="34" charset="0"/>
              </a:rPr>
              <a:t> by TripNotice.com/</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a:cs typeface="Arial"/>
              </a:rPr>
              <a:t>Many users have a connotation that ILL is slow and unreliable, this is reinforced by their own avoidance of ILL (</a:t>
            </a:r>
            <a:r>
              <a:rPr lang="en-US" sz="1400" dirty="0">
                <a:latin typeface="Arial"/>
                <a:cs typeface="Arial"/>
              </a:rPr>
              <a:t>self-fulfilling</a:t>
            </a:r>
            <a:r>
              <a:rPr lang="en-US" sz="1400" b="0" i="0" kern="1200" dirty="0">
                <a:solidFill>
                  <a:schemeClr val="tx1"/>
                </a:solidFill>
                <a:effectLst/>
                <a:latin typeface="Arial"/>
                <a:cs typeface="Arial"/>
              </a:rPr>
              <a:t> prophecy). Those who do use ILL tend to be satisfied with it but see where improvements could be made. The issue of clarity is important. Many users complain about anxiety in not knowing when their item will arrive or if it will arrive on time. In contrast to this users also mentioned not wanting to be swamped with updates across multiple channels. Emails at key points in shipping were most often cited as ideal.</a:t>
            </a:r>
          </a:p>
        </p:txBody>
      </p:sp>
      <p:sp>
        <p:nvSpPr>
          <p:cNvPr id="4" name="Slide Number Placeholder 3"/>
          <p:cNvSpPr>
            <a:spLocks noGrp="1"/>
          </p:cNvSpPr>
          <p:nvPr>
            <p:ph type="sldNum" sz="quarter" idx="5"/>
          </p:nvPr>
        </p:nvSpPr>
        <p:spPr/>
        <p:txBody>
          <a:bodyPr/>
          <a:lstStyle/>
          <a:p>
            <a:fld id="{413147EF-3021-45A5-9913-DFA74141326A}" type="slidenum">
              <a:rPr lang="en-US" smtClean="0"/>
              <a:t>24</a:t>
            </a:fld>
            <a:endParaRPr lang="en-US"/>
          </a:p>
        </p:txBody>
      </p:sp>
    </p:spTree>
    <p:extLst>
      <p:ext uri="{BB962C8B-B14F-4D97-AF65-F5344CB8AC3E}">
        <p14:creationId xmlns:p14="http://schemas.microsoft.com/office/powerpoint/2010/main" val="2466675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https://www.flickr.com/photos/rogermeyer/5244084417/</a:t>
            </a:r>
            <a:r>
              <a:rPr lang="en-US" sz="1400" b="0" dirty="0">
                <a:latin typeface="Arial" panose="020B0604020202020204" pitchFamily="34" charset="0"/>
                <a:cs typeface="Arial" panose="020B0604020202020204" pitchFamily="34" charset="0"/>
              </a:rPr>
              <a:t> by Rodger Meyer/</a:t>
            </a:r>
            <a:r>
              <a:rPr lang="en-US" sz="1400" b="0" i="0" kern="1200" dirty="0">
                <a:solidFill>
                  <a:schemeClr val="tx1"/>
                </a:solidFill>
                <a:effectLst/>
                <a:latin typeface="Arial" panose="020B0604020202020204" pitchFamily="34" charset="0"/>
                <a:ea typeface="+mn-ea"/>
                <a:cs typeface="Arial" panose="020B0604020202020204" pitchFamily="34" charset="0"/>
              </a:rPr>
              <a:t>CC BY-NC-ND 2.0</a:t>
            </a:r>
          </a:p>
        </p:txBody>
      </p:sp>
      <p:sp>
        <p:nvSpPr>
          <p:cNvPr id="4" name="Slide Number Placeholder 3"/>
          <p:cNvSpPr>
            <a:spLocks noGrp="1"/>
          </p:cNvSpPr>
          <p:nvPr>
            <p:ph type="sldNum" sz="quarter" idx="5"/>
          </p:nvPr>
        </p:nvSpPr>
        <p:spPr/>
        <p:txBody>
          <a:bodyPr/>
          <a:lstStyle/>
          <a:p>
            <a:fld id="{413147EF-3021-45A5-9913-DFA74141326A}" type="slidenum">
              <a:rPr lang="en-US" smtClean="0"/>
              <a:t>25</a:t>
            </a:fld>
            <a:endParaRPr lang="en-US"/>
          </a:p>
        </p:txBody>
      </p:sp>
    </p:spTree>
    <p:extLst>
      <p:ext uri="{BB962C8B-B14F-4D97-AF65-F5344CB8AC3E}">
        <p14:creationId xmlns:p14="http://schemas.microsoft.com/office/powerpoint/2010/main" val="370815386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err="1">
                <a:latin typeface="Arial" panose="020B0604020202020204" pitchFamily="34" charset="0"/>
                <a:cs typeface="Arial" panose="020B0604020202020204" pitchFamily="34" charset="0"/>
              </a:rPr>
              <a:t>Image:</a:t>
            </a:r>
            <a:r>
              <a:rPr lang="en-US" sz="1400" b="0" dirty="0" err="1">
                <a:latin typeface="Arial" panose="020B0604020202020204" pitchFamily="34" charset="0"/>
                <a:cs typeface="Arial" panose="020B0604020202020204" pitchFamily="34" charset="0"/>
                <a:hlinkClick r:id="rId3"/>
              </a:rPr>
              <a:t>https</a:t>
            </a:r>
            <a:r>
              <a:rPr lang="en-US" sz="1400" b="0" dirty="0">
                <a:latin typeface="Arial" panose="020B0604020202020204" pitchFamily="34" charset="0"/>
                <a:cs typeface="Arial" panose="020B0604020202020204" pitchFamily="34" charset="0"/>
                <a:hlinkClick r:id="rId3"/>
              </a:rPr>
              <a:t>://www.flickr.com/photos/fernando/3992060782/</a:t>
            </a:r>
            <a:r>
              <a:rPr lang="en-US" sz="1400" b="0" dirty="0">
                <a:latin typeface="Arial" panose="020B0604020202020204" pitchFamily="34" charset="0"/>
                <a:cs typeface="Arial" panose="020B0604020202020204" pitchFamily="34" charset="0"/>
              </a:rPr>
              <a:t>by Fernando de Sousa/</a:t>
            </a:r>
            <a:r>
              <a:rPr lang="en-US" sz="1400" b="0" i="0" kern="1200" dirty="0">
                <a:solidFill>
                  <a:schemeClr val="tx1"/>
                </a:solidFill>
                <a:effectLst/>
                <a:latin typeface="Arial" panose="020B0604020202020204" pitchFamily="34" charset="0"/>
                <a:ea typeface="+mn-ea"/>
                <a:cs typeface="Arial" panose="020B0604020202020204" pitchFamily="34" charset="0"/>
              </a:rPr>
              <a:t>CC BY-SA 2.0</a:t>
            </a:r>
          </a:p>
        </p:txBody>
      </p:sp>
      <p:sp>
        <p:nvSpPr>
          <p:cNvPr id="4" name="Slide Number Placeholder 3"/>
          <p:cNvSpPr>
            <a:spLocks noGrp="1"/>
          </p:cNvSpPr>
          <p:nvPr>
            <p:ph type="sldNum" sz="quarter" idx="5"/>
          </p:nvPr>
        </p:nvSpPr>
        <p:spPr/>
        <p:txBody>
          <a:bodyPr/>
          <a:lstStyle/>
          <a:p>
            <a:fld id="{413147EF-3021-45A5-9913-DFA74141326A}" type="slidenum">
              <a:rPr lang="en-US" smtClean="0"/>
              <a:t>26</a:t>
            </a:fld>
            <a:endParaRPr lang="en-US"/>
          </a:p>
        </p:txBody>
      </p:sp>
    </p:spTree>
    <p:extLst>
      <p:ext uri="{BB962C8B-B14F-4D97-AF65-F5344CB8AC3E}">
        <p14:creationId xmlns:p14="http://schemas.microsoft.com/office/powerpoint/2010/main" val="351784314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https://www.flickr.com/photos/147621582@N02/35993391071/</a:t>
            </a:r>
            <a:r>
              <a:rPr lang="en-US" sz="1400" b="0" dirty="0">
                <a:latin typeface="Arial" panose="020B0604020202020204" pitchFamily="34" charset="0"/>
                <a:cs typeface="Arial" panose="020B0604020202020204" pitchFamily="34" charset="0"/>
              </a:rPr>
              <a:t>by </a:t>
            </a:r>
            <a:r>
              <a:rPr lang="en-US" sz="1400" b="0" dirty="0" err="1">
                <a:latin typeface="Arial" panose="020B0604020202020204" pitchFamily="34" charset="0"/>
                <a:cs typeface="Arial" panose="020B0604020202020204" pitchFamily="34" charset="0"/>
              </a:rPr>
              <a:t>Staffan</a:t>
            </a:r>
            <a:r>
              <a:rPr lang="en-US" sz="1400" b="0" dirty="0">
                <a:latin typeface="Arial" panose="020B0604020202020204" pitchFamily="34" charset="0"/>
                <a:cs typeface="Arial" panose="020B0604020202020204" pitchFamily="34" charset="0"/>
              </a:rPr>
              <a:t> Andersson/</a:t>
            </a:r>
            <a:r>
              <a:rPr lang="en-US" sz="1400" b="0" i="0" kern="1200" dirty="0">
                <a:solidFill>
                  <a:schemeClr val="tx1"/>
                </a:solidFill>
                <a:effectLst/>
                <a:latin typeface="Arial" panose="020B0604020202020204" pitchFamily="34" charset="0"/>
                <a:ea typeface="+mn-ea"/>
                <a:cs typeface="Arial" panose="020B0604020202020204" pitchFamily="34" charset="0"/>
              </a:rPr>
              <a:t>CC0 1.0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i="0" kern="1200" dirty="0">
                <a:solidFill>
                  <a:schemeClr val="tx1"/>
                </a:solidFill>
                <a:effectLst/>
                <a:latin typeface="Arial" panose="020B0604020202020204" pitchFamily="34" charset="0"/>
                <a:ea typeface="+mn-ea"/>
                <a:cs typeface="Arial" panose="020B0604020202020204" pitchFamily="34" charset="0"/>
              </a:rPr>
              <a:t>Open access was occasionally mentioned but for a handful of interviews it was a key issue they spoke about at length. Open access wasn’t commonly talked about as a present issue but more so as a future goal. Something that would be nice to pursue eventually, once other issues were addressed.</a:t>
            </a:r>
          </a:p>
        </p:txBody>
      </p:sp>
      <p:sp>
        <p:nvSpPr>
          <p:cNvPr id="4" name="Slide Number Placeholder 3"/>
          <p:cNvSpPr>
            <a:spLocks noGrp="1"/>
          </p:cNvSpPr>
          <p:nvPr>
            <p:ph type="sldNum" sz="quarter" idx="5"/>
          </p:nvPr>
        </p:nvSpPr>
        <p:spPr/>
        <p:txBody>
          <a:bodyPr/>
          <a:lstStyle/>
          <a:p>
            <a:fld id="{413147EF-3021-45A5-9913-DFA74141326A}" type="slidenum">
              <a:rPr lang="en-US" smtClean="0"/>
              <a:t>27</a:t>
            </a:fld>
            <a:endParaRPr lang="en-US"/>
          </a:p>
        </p:txBody>
      </p:sp>
    </p:spTree>
    <p:extLst>
      <p:ext uri="{BB962C8B-B14F-4D97-AF65-F5344CB8AC3E}">
        <p14:creationId xmlns:p14="http://schemas.microsoft.com/office/powerpoint/2010/main" val="408763304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https://www.flickr.com/photos/karlnorling/14668687253/</a:t>
            </a:r>
            <a:r>
              <a:rPr lang="en-US" sz="1400" b="0" dirty="0">
                <a:latin typeface="Arial" panose="020B0604020202020204" pitchFamily="34" charset="0"/>
                <a:cs typeface="Arial" panose="020B0604020202020204" pitchFamily="34" charset="0"/>
              </a:rPr>
              <a:t>by </a:t>
            </a:r>
            <a:r>
              <a:rPr lang="en-US" sz="1400" b="0" dirty="0" err="1">
                <a:latin typeface="Arial" panose="020B0604020202020204" pitchFamily="34" charset="0"/>
                <a:cs typeface="Arial" panose="020B0604020202020204" pitchFamily="34" charset="0"/>
              </a:rPr>
              <a:t>karlnorling</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 2.0</a:t>
            </a:r>
          </a:p>
        </p:txBody>
      </p:sp>
      <p:sp>
        <p:nvSpPr>
          <p:cNvPr id="4" name="Slide Number Placeholder 3"/>
          <p:cNvSpPr>
            <a:spLocks noGrp="1"/>
          </p:cNvSpPr>
          <p:nvPr>
            <p:ph type="sldNum" sz="quarter" idx="5"/>
          </p:nvPr>
        </p:nvSpPr>
        <p:spPr/>
        <p:txBody>
          <a:bodyPr/>
          <a:lstStyle/>
          <a:p>
            <a:fld id="{413147EF-3021-45A5-9913-DFA74141326A}" type="slidenum">
              <a:rPr lang="en-US" smtClean="0"/>
              <a:t>28</a:t>
            </a:fld>
            <a:endParaRPr lang="en-US"/>
          </a:p>
        </p:txBody>
      </p:sp>
    </p:spTree>
    <p:extLst>
      <p:ext uri="{BB962C8B-B14F-4D97-AF65-F5344CB8AC3E}">
        <p14:creationId xmlns:p14="http://schemas.microsoft.com/office/powerpoint/2010/main" val="383892482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https://www.flickr.com/photos/duncan/39921909493/</a:t>
            </a:r>
            <a:r>
              <a:rPr lang="en-US" sz="1400" b="0" dirty="0">
                <a:latin typeface="Arial" panose="020B0604020202020204" pitchFamily="34" charset="0"/>
                <a:cs typeface="Arial" panose="020B0604020202020204" pitchFamily="34" charset="0"/>
              </a:rPr>
              <a:t>by Duncan c/</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p:txBody>
      </p:sp>
      <p:sp>
        <p:nvSpPr>
          <p:cNvPr id="4" name="Slide Number Placeholder 3"/>
          <p:cNvSpPr>
            <a:spLocks noGrp="1"/>
          </p:cNvSpPr>
          <p:nvPr>
            <p:ph type="sldNum" sz="quarter" idx="5"/>
          </p:nvPr>
        </p:nvSpPr>
        <p:spPr/>
        <p:txBody>
          <a:bodyPr/>
          <a:lstStyle/>
          <a:p>
            <a:fld id="{413147EF-3021-45A5-9913-DFA74141326A}" type="slidenum">
              <a:rPr lang="en-US" smtClean="0"/>
              <a:t>29</a:t>
            </a:fld>
            <a:endParaRPr lang="en-US"/>
          </a:p>
        </p:txBody>
      </p:sp>
    </p:spTree>
    <p:extLst>
      <p:ext uri="{BB962C8B-B14F-4D97-AF65-F5344CB8AC3E}">
        <p14:creationId xmlns:p14="http://schemas.microsoft.com/office/powerpoint/2010/main" val="275473940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lvl="0" indent="-171450">
              <a:buFont typeface="Arial" panose="020B0604020202020204" pitchFamily="34" charset="0"/>
              <a:buChar char="•"/>
            </a:pPr>
            <a:r>
              <a:rPr lang="en-US" sz="1400" kern="1200" dirty="0">
                <a:solidFill>
                  <a:schemeClr val="tx1"/>
                </a:solidFill>
                <a:effectLst/>
                <a:latin typeface="Arial" panose="020B0604020202020204" pitchFamily="34" charset="0"/>
                <a:ea typeface="+mn-ea"/>
                <a:cs typeface="Arial" panose="020B0604020202020204" pitchFamily="34" charset="0"/>
              </a:rPr>
              <a:t>While both groups cared about convenience and speed, graduate/postgraduate students appear to be more sensitive to it. </a:t>
            </a:r>
          </a:p>
          <a:p>
            <a:pPr marL="171450" lvl="0" indent="-171450">
              <a:buFont typeface="Arial" panose="020B0604020202020204" pitchFamily="34" charset="0"/>
              <a:buChar char="•"/>
            </a:pPr>
            <a:r>
              <a:rPr lang="en-US" sz="1400" kern="1200" dirty="0">
                <a:solidFill>
                  <a:schemeClr val="tx1"/>
                </a:solidFill>
                <a:effectLst/>
                <a:latin typeface="Arial" panose="020B0604020202020204" pitchFamily="34" charset="0"/>
                <a:ea typeface="+mn-ea"/>
                <a:cs typeface="Arial" panose="020B0604020202020204" pitchFamily="34" charset="0"/>
              </a:rPr>
              <a:t>Because of this, they have a much bigger preference for PDFs than faculty. </a:t>
            </a:r>
          </a:p>
          <a:p>
            <a:pPr marL="171450" lvl="0" indent="-171450">
              <a:buFont typeface="Arial" panose="020B0604020202020204" pitchFamily="34" charset="0"/>
              <a:buChar char="•"/>
            </a:pPr>
            <a:r>
              <a:rPr lang="en-US" sz="1400" kern="1200" dirty="0">
                <a:solidFill>
                  <a:schemeClr val="tx1"/>
                </a:solidFill>
                <a:effectLst/>
                <a:latin typeface="Arial" panose="020B0604020202020204" pitchFamily="34" charset="0"/>
                <a:ea typeface="+mn-ea"/>
                <a:cs typeface="Arial" panose="020B0604020202020204" pitchFamily="34" charset="0"/>
              </a:rPr>
              <a:t>Faculty are more interested in open content than graduate/postgraduate students </a:t>
            </a:r>
          </a:p>
          <a:p>
            <a:pPr marL="171450" indent="-171450">
              <a:buFont typeface="Arial" panose="020B0604020202020204" pitchFamily="34" charset="0"/>
              <a:buChar char="•"/>
            </a:pPr>
            <a:r>
              <a:rPr lang="en-US" sz="1400" kern="1200" dirty="0">
                <a:solidFill>
                  <a:schemeClr val="tx1"/>
                </a:solidFill>
                <a:effectLst/>
                <a:latin typeface="Arial" panose="020B0604020202020204" pitchFamily="34" charset="0"/>
                <a:ea typeface="+mn-ea"/>
                <a:cs typeface="Arial" panose="020B0604020202020204" pitchFamily="34" charset="0"/>
              </a:rPr>
              <a:t>While Americans and Australians differed in their wish for clarity in communication, faculty and graduate/postgraduate students do not appear to differ at all.</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sz="1400" b="0" dirty="0">
                <a:latin typeface="Arial" panose="020B0604020202020204" pitchFamily="34" charset="0"/>
                <a:cs typeface="Arial" panose="020B0604020202020204" pitchFamily="34" charset="0"/>
              </a:rPr>
              <a:t>Image: </a:t>
            </a:r>
            <a:r>
              <a:rPr lang="en-US" sz="1400" b="0" dirty="0">
                <a:latin typeface="Arial" panose="020B0604020202020204" pitchFamily="34" charset="0"/>
                <a:cs typeface="Arial" panose="020B0604020202020204" pitchFamily="34" charset="0"/>
                <a:hlinkClick r:id="rId3"/>
              </a:rPr>
              <a:t>https://www.flickr.com/photos/shiridenovo/5318874705/</a:t>
            </a:r>
            <a:r>
              <a:rPr lang="en-US" sz="1400" b="0" dirty="0">
                <a:latin typeface="Arial" panose="020B0604020202020204" pitchFamily="34" charset="0"/>
                <a:cs typeface="Arial" panose="020B0604020202020204" pitchFamily="34" charset="0"/>
              </a:rPr>
              <a:t> by Carey </a:t>
            </a:r>
            <a:r>
              <a:rPr lang="en-US" sz="1400" b="0" dirty="0" err="1">
                <a:latin typeface="Arial" panose="020B0604020202020204" pitchFamily="34" charset="0"/>
                <a:cs typeface="Arial" panose="020B0604020202020204" pitchFamily="34" charset="0"/>
              </a:rPr>
              <a:t>Ciuro</a:t>
            </a:r>
            <a:r>
              <a:rPr lang="en-US" sz="1400" b="0" dirty="0">
                <a:latin typeface="Arial" panose="020B0604020202020204" pitchFamily="34" charset="0"/>
                <a:cs typeface="Arial" panose="020B0604020202020204" pitchFamily="34" charset="0"/>
              </a:rPr>
              <a:t>/</a:t>
            </a:r>
            <a:r>
              <a:rPr lang="en-US" sz="1400" b="0" i="0" kern="1200" dirty="0">
                <a:solidFill>
                  <a:schemeClr val="tx1"/>
                </a:solidFill>
                <a:effectLst/>
                <a:latin typeface="Arial" panose="020B0604020202020204" pitchFamily="34" charset="0"/>
                <a:ea typeface="+mn-ea"/>
                <a:cs typeface="Arial" panose="020B0604020202020204" pitchFamily="34" charset="0"/>
              </a:rPr>
              <a:t>CC BY-NC 2.0</a:t>
            </a:r>
          </a:p>
        </p:txBody>
      </p:sp>
      <p:sp>
        <p:nvSpPr>
          <p:cNvPr id="4" name="Slide Number Placeholder 3"/>
          <p:cNvSpPr>
            <a:spLocks noGrp="1"/>
          </p:cNvSpPr>
          <p:nvPr>
            <p:ph type="sldNum" sz="quarter" idx="5"/>
          </p:nvPr>
        </p:nvSpPr>
        <p:spPr/>
        <p:txBody>
          <a:bodyPr/>
          <a:lstStyle/>
          <a:p>
            <a:fld id="{413147EF-3021-45A5-9913-DFA74141326A}" type="slidenum">
              <a:rPr lang="en-US" smtClean="0"/>
              <a:t>30</a:t>
            </a:fld>
            <a:endParaRPr lang="en-US"/>
          </a:p>
        </p:txBody>
      </p:sp>
    </p:spTree>
    <p:extLst>
      <p:ext uri="{BB962C8B-B14F-4D97-AF65-F5344CB8AC3E}">
        <p14:creationId xmlns:p14="http://schemas.microsoft.com/office/powerpoint/2010/main" val="197400218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latin typeface="Arial" panose="020B0604020202020204" pitchFamily="34" charset="0"/>
                <a:cs typeface="Arial" panose="020B0604020202020204" pitchFamily="34" charset="0"/>
              </a:rPr>
              <a:t>Image: </a:t>
            </a:r>
            <a:r>
              <a:rPr lang="en-US" sz="1400" dirty="0">
                <a:latin typeface="Arial" panose="020B0604020202020204" pitchFamily="34" charset="0"/>
                <a:cs typeface="Arial" panose="020B0604020202020204" pitchFamily="34" charset="0"/>
                <a:hlinkClick r:id="rId3"/>
              </a:rPr>
              <a:t>https://www.flickr.com/photos/satanoid/5851908184/</a:t>
            </a:r>
            <a:r>
              <a:rPr lang="en-US" sz="1400" dirty="0">
                <a:latin typeface="Arial" panose="020B0604020202020204" pitchFamily="34" charset="0"/>
                <a:cs typeface="Arial" panose="020B0604020202020204" pitchFamily="34" charset="0"/>
              </a:rPr>
              <a:t>by </a:t>
            </a:r>
            <a:r>
              <a:rPr lang="en-US" sz="1400" dirty="0" err="1">
                <a:latin typeface="Arial" panose="020B0604020202020204" pitchFamily="34" charset="0"/>
                <a:cs typeface="Arial" panose="020B0604020202020204" pitchFamily="34" charset="0"/>
              </a:rPr>
              <a:t>satanoid</a:t>
            </a:r>
            <a:r>
              <a:rPr lang="en-US" sz="1400" dirty="0">
                <a:latin typeface="Arial" panose="020B0604020202020204" pitchFamily="34" charset="0"/>
                <a:cs typeface="Arial" panose="020B0604020202020204" pitchFamily="34" charset="0"/>
              </a:rPr>
              <a:t>/(CC BY 2.0)</a:t>
            </a:r>
          </a:p>
        </p:txBody>
      </p:sp>
      <p:sp>
        <p:nvSpPr>
          <p:cNvPr id="4" name="Slide Number Placeholder 3"/>
          <p:cNvSpPr>
            <a:spLocks noGrp="1"/>
          </p:cNvSpPr>
          <p:nvPr>
            <p:ph type="sldNum" sz="quarter" idx="5"/>
          </p:nvPr>
        </p:nvSpPr>
        <p:spPr/>
        <p:txBody>
          <a:bodyPr/>
          <a:lstStyle/>
          <a:p>
            <a:fld id="{413147EF-3021-45A5-9913-DFA74141326A}" type="slidenum">
              <a:rPr lang="en-US" smtClean="0"/>
              <a:t>31</a:t>
            </a:fld>
            <a:endParaRPr lang="en-US"/>
          </a:p>
        </p:txBody>
      </p:sp>
    </p:spTree>
    <p:extLst>
      <p:ext uri="{BB962C8B-B14F-4D97-AF65-F5344CB8AC3E}">
        <p14:creationId xmlns:p14="http://schemas.microsoft.com/office/powerpoint/2010/main" val="354130199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0" dirty="0" err="1"/>
              <a:t>Image:</a:t>
            </a:r>
            <a:r>
              <a:rPr lang="en-US" b="0" dirty="0" err="1">
                <a:hlinkClick r:id="rId3"/>
              </a:rPr>
              <a:t>https</a:t>
            </a:r>
            <a:r>
              <a:rPr lang="en-US" b="0" dirty="0">
                <a:hlinkClick r:id="rId3"/>
              </a:rPr>
              <a:t>://www.flickr.com/photos/majiksbox/24923950387/</a:t>
            </a:r>
            <a:r>
              <a:rPr lang="en-US" b="0" dirty="0"/>
              <a:t>by Dave – resting/</a:t>
            </a:r>
            <a:r>
              <a:rPr lang="en-US" sz="1200" b="0" i="0" kern="1200" dirty="0">
                <a:solidFill>
                  <a:schemeClr val="tx1"/>
                </a:solidFill>
                <a:effectLst/>
                <a:latin typeface="+mn-lt"/>
                <a:ea typeface="+mn-ea"/>
                <a:cs typeface="+mn-cs"/>
              </a:rPr>
              <a:t>CC BY-SA 2.0</a:t>
            </a:r>
          </a:p>
          <a:p>
            <a:endParaRPr lang="en-US" dirty="0"/>
          </a:p>
        </p:txBody>
      </p:sp>
      <p:sp>
        <p:nvSpPr>
          <p:cNvPr id="4" name="Slide Number Placeholder 3"/>
          <p:cNvSpPr>
            <a:spLocks noGrp="1"/>
          </p:cNvSpPr>
          <p:nvPr>
            <p:ph type="sldNum" sz="quarter" idx="5"/>
          </p:nvPr>
        </p:nvSpPr>
        <p:spPr/>
        <p:txBody>
          <a:bodyPr/>
          <a:lstStyle/>
          <a:p>
            <a:fld id="{413147EF-3021-45A5-9913-DFA74141326A}" type="slidenum">
              <a:rPr lang="en-US" smtClean="0"/>
              <a:t>32</a:t>
            </a:fld>
            <a:endParaRPr lang="en-US"/>
          </a:p>
        </p:txBody>
      </p:sp>
    </p:spTree>
    <p:extLst>
      <p:ext uri="{BB962C8B-B14F-4D97-AF65-F5344CB8AC3E}">
        <p14:creationId xmlns:p14="http://schemas.microsoft.com/office/powerpoint/2010/main" val="174065409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33</a:t>
            </a:fld>
            <a:endParaRPr lang="en-US"/>
          </a:p>
        </p:txBody>
      </p:sp>
    </p:spTree>
    <p:extLst>
      <p:ext uri="{BB962C8B-B14F-4D97-AF65-F5344CB8AC3E}">
        <p14:creationId xmlns:p14="http://schemas.microsoft.com/office/powerpoint/2010/main" val="373721863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34</a:t>
            </a:fld>
            <a:endParaRPr lang="en-US"/>
          </a:p>
        </p:txBody>
      </p:sp>
    </p:spTree>
    <p:extLst>
      <p:ext uri="{BB962C8B-B14F-4D97-AF65-F5344CB8AC3E}">
        <p14:creationId xmlns:p14="http://schemas.microsoft.com/office/powerpoint/2010/main" val="381607385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C7E911E4-7CD8-4F9C-B647-4242FE4D1061}" type="slidenum">
              <a:rPr lang="de-DE" smtClean="0"/>
              <a:t>35</a:t>
            </a:fld>
            <a:endParaRPr lang="de-DE"/>
          </a:p>
        </p:txBody>
      </p:sp>
    </p:spTree>
    <p:extLst>
      <p:ext uri="{BB962C8B-B14F-4D97-AF65-F5344CB8AC3E}">
        <p14:creationId xmlns:p14="http://schemas.microsoft.com/office/powerpoint/2010/main" val="2436077649"/>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C7E911E4-7CD8-4F9C-B647-4242FE4D1061}" type="slidenum">
              <a:rPr lang="de-DE" smtClean="0"/>
              <a:t>36</a:t>
            </a:fld>
            <a:endParaRPr lang="de-DE"/>
          </a:p>
        </p:txBody>
      </p:sp>
    </p:spTree>
    <p:extLst>
      <p:ext uri="{BB962C8B-B14F-4D97-AF65-F5344CB8AC3E}">
        <p14:creationId xmlns:p14="http://schemas.microsoft.com/office/powerpoint/2010/main" val="408522171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400" b="1" dirty="0">
                <a:latin typeface="Arial" panose="020B0604020202020204" pitchFamily="34" charset="0"/>
                <a:cs typeface="Arial" panose="020B0604020202020204" pitchFamily="34" charset="0"/>
              </a:rPr>
              <a:t>Research support activities</a:t>
            </a:r>
            <a:r>
              <a:rPr lang="en-US" sz="1400" dirty="0">
                <a:latin typeface="Arial" panose="020B0604020202020204" pitchFamily="34" charset="0"/>
                <a:cs typeface="Arial" panose="020B0604020202020204" pitchFamily="34" charset="0"/>
              </a:rPr>
              <a:t>: </a:t>
            </a:r>
            <a:r>
              <a:rPr lang="en-US" sz="1400" u="sng" dirty="0">
                <a:latin typeface="Arial" panose="020B0604020202020204" pitchFamily="34" charset="0"/>
                <a:cs typeface="Arial" panose="020B0604020202020204" pitchFamily="34" charset="0"/>
                <a:hlinkClick r:id="rId3"/>
              </a:rPr>
              <a:t>Research Data Management</a:t>
            </a:r>
            <a:r>
              <a:rPr lang="en-US" sz="1400" dirty="0">
                <a:latin typeface="Arial" panose="020B0604020202020204" pitchFamily="34" charset="0"/>
                <a:cs typeface="Arial" panose="020B0604020202020204" pitchFamily="34" charset="0"/>
              </a:rPr>
              <a:t> and </a:t>
            </a:r>
            <a:r>
              <a:rPr lang="en-US" sz="1400" u="sng" dirty="0">
                <a:latin typeface="Arial" panose="020B0604020202020204" pitchFamily="34" charset="0"/>
                <a:cs typeface="Arial" panose="020B0604020202020204" pitchFamily="34" charset="0"/>
                <a:hlinkClick r:id="rId4"/>
              </a:rPr>
              <a:t>Research Information Management</a:t>
            </a:r>
            <a:r>
              <a:rPr lang="en-US" sz="1400" dirty="0">
                <a:latin typeface="Arial" panose="020B0604020202020204" pitchFamily="34" charset="0"/>
                <a:cs typeface="Arial" panose="020B0604020202020204" pitchFamily="34" charset="0"/>
              </a:rPr>
              <a:t> have emerged as areas of focus where RLP institutions can learn and evolve best practices with one another. </a:t>
            </a:r>
          </a:p>
          <a:p>
            <a:pPr lvl="0"/>
            <a:r>
              <a:rPr lang="en-US" sz="1400" b="1" dirty="0">
                <a:latin typeface="Arial" panose="020B0604020202020204" pitchFamily="34" charset="0"/>
                <a:cs typeface="Arial" panose="020B0604020202020204" pitchFamily="34" charset="0"/>
              </a:rPr>
              <a:t>Unique and distinctive collection</a:t>
            </a:r>
            <a:r>
              <a:rPr lang="en-US" sz="1400" dirty="0">
                <a:latin typeface="Arial" panose="020B0604020202020204" pitchFamily="34" charset="0"/>
                <a:cs typeface="Arial" panose="020B0604020202020204" pitchFamily="34" charset="0"/>
              </a:rPr>
              <a:t>: Our </a:t>
            </a:r>
            <a:r>
              <a:rPr lang="en-US" sz="1400" u="sng" dirty="0">
                <a:latin typeface="Arial" panose="020B0604020202020204" pitchFamily="34" charset="0"/>
                <a:cs typeface="Arial" panose="020B0604020202020204" pitchFamily="34" charset="0"/>
                <a:hlinkClick r:id="rId5"/>
              </a:rPr>
              <a:t>Research and Learning Agenda</a:t>
            </a:r>
            <a:r>
              <a:rPr lang="en-US" sz="1400" dirty="0">
                <a:latin typeface="Arial" panose="020B0604020202020204" pitchFamily="34" charset="0"/>
                <a:cs typeface="Arial" panose="020B0604020202020204" pitchFamily="34" charset="0"/>
              </a:rPr>
              <a:t> outlines additional challenges for the profession. As an example of the new work we are leading, we have a new working group on </a:t>
            </a:r>
            <a:r>
              <a:rPr lang="en-US" sz="1400" u="sng" dirty="0">
                <a:latin typeface="Arial" panose="020B0604020202020204" pitchFamily="34" charset="0"/>
                <a:cs typeface="Arial" panose="020B0604020202020204" pitchFamily="34" charset="0"/>
                <a:hlinkClick r:id="rId6"/>
              </a:rPr>
              <a:t>Collection Building and Operational Impacts</a:t>
            </a:r>
            <a:r>
              <a:rPr lang="en-US" sz="1400" dirty="0">
                <a:latin typeface="Arial" panose="020B0604020202020204" pitchFamily="34" charset="0"/>
                <a:cs typeface="Arial" panose="020B0604020202020204" pitchFamily="34" charset="0"/>
              </a:rPr>
              <a:t>.  Gearing up to perhaps redo the survey we did in the US / Canada, UK / Ireland</a:t>
            </a:r>
          </a:p>
          <a:p>
            <a:pPr lvl="0"/>
            <a:r>
              <a:rPr lang="en-US" sz="1400" b="1" dirty="0">
                <a:latin typeface="Arial" panose="020B0604020202020204" pitchFamily="34" charset="0"/>
                <a:cs typeface="Arial" panose="020B0604020202020204" pitchFamily="34" charset="0"/>
              </a:rPr>
              <a:t>Resource sharing</a:t>
            </a:r>
            <a:r>
              <a:rPr lang="en-US" sz="1400" dirty="0">
                <a:latin typeface="Arial" panose="020B0604020202020204" pitchFamily="34" charset="0"/>
                <a:cs typeface="Arial" panose="020B0604020202020204" pitchFamily="34" charset="0"/>
              </a:rPr>
              <a:t>: </a:t>
            </a:r>
            <a:r>
              <a:rPr lang="en-US" sz="1400" u="sng" dirty="0">
                <a:latin typeface="Arial" panose="020B0604020202020204" pitchFamily="34" charset="0"/>
                <a:cs typeface="Arial" panose="020B0604020202020204" pitchFamily="34" charset="0"/>
                <a:hlinkClick r:id="rId7"/>
              </a:rPr>
              <a:t>SHARES</a:t>
            </a:r>
            <a:r>
              <a:rPr lang="en-US" sz="1400" dirty="0">
                <a:latin typeface="Arial" panose="020B0604020202020204" pitchFamily="34" charset="0"/>
                <a:cs typeface="Arial" panose="020B0604020202020204" pitchFamily="34" charset="0"/>
              </a:rPr>
              <a:t>, the resource sharing arm of the RLP, is a generous resource sharing program, which provides access to libraries’ strong, rich, diverse, and unique collections. SHARES also supports active collaboration to innovate and support best practices for resource sharing. </a:t>
            </a:r>
          </a:p>
          <a:p>
            <a:pPr lvl="0"/>
            <a:r>
              <a:rPr lang="en-US" sz="1400" b="1" dirty="0">
                <a:latin typeface="Arial" panose="020B0604020202020204" pitchFamily="34" charset="0"/>
                <a:cs typeface="Arial" panose="020B0604020202020204" pitchFamily="34" charset="0"/>
              </a:rPr>
              <a:t>Making metadata work harder and smarter</a:t>
            </a:r>
            <a:r>
              <a:rPr lang="en-US" sz="1400" dirty="0">
                <a:latin typeface="Arial" panose="020B0604020202020204" pitchFamily="34" charset="0"/>
                <a:cs typeface="Arial" panose="020B0604020202020204" pitchFamily="34" charset="0"/>
              </a:rPr>
              <a:t>: OCLC and institutions in the RLP lead by developing innovative approaches to </a:t>
            </a:r>
            <a:r>
              <a:rPr lang="en-US" sz="1400" u="sng" dirty="0">
                <a:latin typeface="Arial" panose="020B0604020202020204" pitchFamily="34" charset="0"/>
                <a:cs typeface="Arial" panose="020B0604020202020204" pitchFamily="34" charset="0"/>
                <a:hlinkClick r:id="rId8"/>
              </a:rPr>
              <a:t>linked data</a:t>
            </a:r>
            <a:r>
              <a:rPr lang="en-US" sz="1400" dirty="0">
                <a:latin typeface="Arial" panose="020B0604020202020204" pitchFamily="34" charset="0"/>
                <a:cs typeface="Arial" panose="020B0604020202020204" pitchFamily="34" charset="0"/>
              </a:rPr>
              <a:t> and collaborating around other topics related to </a:t>
            </a:r>
            <a:r>
              <a:rPr lang="en-US" sz="1400" u="sng" dirty="0">
                <a:latin typeface="Arial" panose="020B0604020202020204" pitchFamily="34" charset="0"/>
                <a:cs typeface="Arial" panose="020B0604020202020204" pitchFamily="34" charset="0"/>
                <a:hlinkClick r:id="rId9"/>
              </a:rPr>
              <a:t>metadata management</a:t>
            </a:r>
            <a:r>
              <a:rPr lang="en-US" sz="1400" dirty="0">
                <a:latin typeface="Arial" panose="020B0604020202020204" pitchFamily="34" charset="0"/>
                <a:cs typeface="Arial" panose="020B0604020202020204" pitchFamily="34" charset="0"/>
              </a:rPr>
              <a:t>. </a:t>
            </a:r>
          </a:p>
          <a:p>
            <a:r>
              <a:rPr lang="en-US" sz="1400" dirty="0">
                <a:latin typeface="Arial" panose="020B0604020202020204" pitchFamily="34" charset="0"/>
                <a:cs typeface="Arial" panose="020B0604020202020204" pitchFamily="34" charset="0"/>
              </a:rPr>
              <a:t>Nascent initiatives around Wikipedia and Wikidata, as well as investigations for priorities in “open” materials</a:t>
            </a:r>
          </a:p>
        </p:txBody>
      </p:sp>
      <p:sp>
        <p:nvSpPr>
          <p:cNvPr id="4" name="Slide Number Placeholder 3"/>
          <p:cNvSpPr>
            <a:spLocks noGrp="1"/>
          </p:cNvSpPr>
          <p:nvPr>
            <p:ph type="sldNum" sz="quarter" idx="10"/>
          </p:nvPr>
        </p:nvSpPr>
        <p:spPr/>
        <p:txBody>
          <a:bodyPr/>
          <a:lstStyle/>
          <a:p>
            <a:fld id="{C7E911E4-7CD8-4F9C-B647-4242FE4D1061}" type="slidenum">
              <a:rPr lang="de-DE" smtClean="0"/>
              <a:t>37</a:t>
            </a:fld>
            <a:endParaRPr lang="de-DE"/>
          </a:p>
        </p:txBody>
      </p:sp>
    </p:spTree>
    <p:extLst>
      <p:ext uri="{BB962C8B-B14F-4D97-AF65-F5344CB8AC3E}">
        <p14:creationId xmlns:p14="http://schemas.microsoft.com/office/powerpoint/2010/main" val="339404851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kern="1200" dirty="0">
                <a:solidFill>
                  <a:schemeClr val="tx1"/>
                </a:solidFill>
                <a:effectLst/>
                <a:latin typeface="Arial" panose="020B0604020202020204" pitchFamily="34" charset="0"/>
                <a:ea typeface="+mn-ea"/>
                <a:cs typeface="Arial" panose="020B0604020202020204" pitchFamily="34" charset="0"/>
              </a:rPr>
              <a:t>The provision of research support services is an area of significant investment for our member libraries. Our research and programming offers resources for libraries to learn how other institutions are responding and to discuss local challenges with other libraries worldwide. This is a relatively recent area of investment for the OCLC RLP and we are pleased with the overwhelming interested and engagement displayed by our partners. </a:t>
            </a:r>
          </a:p>
          <a:p>
            <a:r>
              <a:rPr lang="en-US" sz="1400" kern="1200" dirty="0">
                <a:solidFill>
                  <a:schemeClr val="tx1"/>
                </a:solidFill>
                <a:effectLst/>
                <a:latin typeface="Arial" panose="020B0604020202020204" pitchFamily="34" charset="0"/>
                <a:ea typeface="+mn-ea"/>
                <a:cs typeface="Arial" panose="020B0604020202020204" pitchFamily="34" charset="0"/>
              </a:rPr>
              <a:t> </a:t>
            </a:r>
          </a:p>
          <a:p>
            <a:r>
              <a:rPr lang="en-US" sz="1400" kern="1200" dirty="0">
                <a:solidFill>
                  <a:schemeClr val="tx1"/>
                </a:solidFill>
                <a:effectLst/>
                <a:latin typeface="Arial" panose="020B0604020202020204" pitchFamily="34" charset="0"/>
                <a:ea typeface="+mn-ea"/>
                <a:cs typeface="Arial" panose="020B0604020202020204" pitchFamily="34" charset="0"/>
              </a:rPr>
              <a:t>In late 2018 we hosted a </a:t>
            </a:r>
            <a:r>
              <a:rPr lang="en-US" sz="1400" u="sng" kern="1200" dirty="0">
                <a:solidFill>
                  <a:schemeClr val="tx1"/>
                </a:solidFill>
                <a:effectLst/>
                <a:latin typeface="Arial" panose="020B0604020202020204" pitchFamily="34" charset="0"/>
                <a:ea typeface="+mn-ea"/>
                <a:cs typeface="Arial" panose="020B0604020202020204" pitchFamily="34" charset="0"/>
                <a:hlinkClick r:id="rId3"/>
              </a:rPr>
              <a:t>Research Data Management webinar series and interest group</a:t>
            </a:r>
            <a:r>
              <a:rPr lang="en-US" sz="1400" kern="1200" dirty="0">
                <a:solidFill>
                  <a:schemeClr val="tx1"/>
                </a:solidFill>
                <a:effectLst/>
                <a:latin typeface="Arial" panose="020B0604020202020204" pitchFamily="34" charset="0"/>
                <a:ea typeface="+mn-ea"/>
                <a:cs typeface="Arial" panose="020B0604020202020204" pitchFamily="34" charset="0"/>
              </a:rPr>
              <a:t> for RLP members, based on the extensive work encompassed in </a:t>
            </a:r>
            <a:r>
              <a:rPr lang="en-US" sz="1400" u="sng" kern="1200" dirty="0">
                <a:solidFill>
                  <a:schemeClr val="tx1"/>
                </a:solidFill>
                <a:effectLst/>
                <a:latin typeface="Arial" panose="020B0604020202020204" pitchFamily="34" charset="0"/>
                <a:ea typeface="+mn-ea"/>
                <a:cs typeface="Arial" panose="020B0604020202020204" pitchFamily="34" charset="0"/>
                <a:hlinkClick r:id="rId4"/>
              </a:rPr>
              <a:t>The Realities of Research Data Management</a:t>
            </a:r>
            <a:r>
              <a:rPr lang="en-US" sz="1400" kern="1200" dirty="0">
                <a:solidFill>
                  <a:schemeClr val="tx1"/>
                </a:solidFill>
                <a:effectLst/>
                <a:latin typeface="Arial" panose="020B0604020202020204" pitchFamily="34" charset="0"/>
                <a:ea typeface="+mn-ea"/>
                <a:cs typeface="Arial" panose="020B0604020202020204" pitchFamily="34" charset="0"/>
              </a:rPr>
              <a:t> report series. This learning curriculum is now condensed into an </a:t>
            </a:r>
            <a:r>
              <a:rPr lang="en-US" sz="1400" u="sng" kern="1200" dirty="0">
                <a:solidFill>
                  <a:schemeClr val="tx1"/>
                </a:solidFill>
                <a:effectLst/>
                <a:latin typeface="Arial" panose="020B0604020202020204" pitchFamily="34" charset="0"/>
                <a:ea typeface="+mn-ea"/>
                <a:cs typeface="Arial" panose="020B0604020202020204" pitchFamily="34" charset="0"/>
                <a:hlinkClick r:id="rId5"/>
              </a:rPr>
              <a:t>RDM Planning Guide</a:t>
            </a:r>
            <a:r>
              <a:rPr lang="en-US" sz="1400" kern="1200" dirty="0">
                <a:solidFill>
                  <a:schemeClr val="tx1"/>
                </a:solidFill>
                <a:effectLst/>
                <a:latin typeface="Arial" panose="020B0604020202020204" pitchFamily="34" charset="0"/>
                <a:ea typeface="+mn-ea"/>
                <a:cs typeface="Arial" panose="020B0604020202020204" pitchFamily="34" charset="0"/>
              </a:rPr>
              <a:t>. </a:t>
            </a:r>
          </a:p>
          <a:p>
            <a:r>
              <a:rPr lang="en-US" sz="1400" kern="1200" dirty="0">
                <a:solidFill>
                  <a:schemeClr val="tx1"/>
                </a:solidFill>
                <a:effectLst/>
                <a:latin typeface="Arial" panose="020B0604020202020204" pitchFamily="34" charset="0"/>
                <a:ea typeface="+mn-ea"/>
                <a:cs typeface="Arial" panose="020B0604020202020204" pitchFamily="34" charset="0"/>
              </a:rPr>
              <a:t> </a:t>
            </a:r>
          </a:p>
          <a:p>
            <a:r>
              <a:rPr lang="en-US" sz="1400" kern="1200" dirty="0">
                <a:solidFill>
                  <a:schemeClr val="tx1"/>
                </a:solidFill>
                <a:effectLst/>
                <a:latin typeface="Arial" panose="020B0604020202020204" pitchFamily="34" charset="0"/>
                <a:ea typeface="+mn-ea"/>
                <a:cs typeface="Arial" panose="020B0604020202020204" pitchFamily="34" charset="0"/>
              </a:rPr>
              <a:t>“The RDM Interest Group has provided us with . . . an advanced introduction to the specific issues regarding the best practices for implementing RDM services. . . .[T]</a:t>
            </a:r>
            <a:r>
              <a:rPr lang="en-US" sz="1400" kern="1200" dirty="0" err="1">
                <a:solidFill>
                  <a:schemeClr val="tx1"/>
                </a:solidFill>
                <a:effectLst/>
                <a:latin typeface="Arial" panose="020B0604020202020204" pitchFamily="34" charset="0"/>
                <a:ea typeface="+mn-ea"/>
                <a:cs typeface="Arial" panose="020B0604020202020204" pitchFamily="34" charset="0"/>
              </a:rPr>
              <a:t>hese</a:t>
            </a:r>
            <a:r>
              <a:rPr lang="en-US" sz="1400" kern="1200" dirty="0">
                <a:solidFill>
                  <a:schemeClr val="tx1"/>
                </a:solidFill>
                <a:effectLst/>
                <a:latin typeface="Arial" panose="020B0604020202020204" pitchFamily="34" charset="0"/>
                <a:ea typeface="+mn-ea"/>
                <a:cs typeface="Arial" panose="020B0604020202020204" pitchFamily="34" charset="0"/>
              </a:rPr>
              <a:t> interest group discussions have been a critical resource in formulating our future RDM strategy at our laboratory.”</a:t>
            </a:r>
          </a:p>
          <a:p>
            <a:r>
              <a:rPr lang="en-US" sz="1400" kern="1200" dirty="0">
                <a:solidFill>
                  <a:schemeClr val="tx1"/>
                </a:solidFill>
                <a:effectLst/>
                <a:latin typeface="Arial" panose="020B0604020202020204" pitchFamily="34" charset="0"/>
                <a:ea typeface="+mn-ea"/>
                <a:cs typeface="Arial" panose="020B0604020202020204" pitchFamily="34" charset="0"/>
              </a:rPr>
              <a:t>Adrian Gomez, Science </a:t>
            </a:r>
            <a:r>
              <a:rPr lang="en-US" sz="1400" kern="1200" dirty="0" err="1">
                <a:solidFill>
                  <a:schemeClr val="tx1"/>
                </a:solidFill>
                <a:effectLst/>
                <a:latin typeface="Arial" panose="020B0604020202020204" pitchFamily="34" charset="0"/>
                <a:ea typeface="+mn-ea"/>
                <a:cs typeface="Arial" panose="020B0604020202020204" pitchFamily="34" charset="0"/>
              </a:rPr>
              <a:t>Informationist</a:t>
            </a:r>
            <a:r>
              <a:rPr lang="en-US" sz="1400" kern="1200" dirty="0">
                <a:solidFill>
                  <a:schemeClr val="tx1"/>
                </a:solidFill>
                <a:effectLst/>
                <a:latin typeface="Arial" panose="020B0604020202020204" pitchFamily="34" charset="0"/>
                <a:ea typeface="+mn-ea"/>
                <a:cs typeface="Arial" panose="020B0604020202020204" pitchFamily="34" charset="0"/>
              </a:rPr>
              <a:t>, Cold Spring Harbor Laboratory</a:t>
            </a:r>
          </a:p>
          <a:p>
            <a:br>
              <a:rPr lang="en-US" sz="1400" kern="1200" dirty="0">
                <a:solidFill>
                  <a:schemeClr val="tx1"/>
                </a:solidFill>
                <a:effectLst/>
                <a:latin typeface="Arial" panose="020B0604020202020204" pitchFamily="34" charset="0"/>
                <a:ea typeface="+mn-ea"/>
                <a:cs typeface="Arial" panose="020B0604020202020204" pitchFamily="34" charset="0"/>
              </a:rPr>
            </a:br>
            <a:r>
              <a:rPr lang="en-US" sz="1400" kern="1200" dirty="0">
                <a:solidFill>
                  <a:schemeClr val="tx1"/>
                </a:solidFill>
                <a:effectLst/>
                <a:latin typeface="Arial" panose="020B0604020202020204" pitchFamily="34" charset="0"/>
                <a:ea typeface="+mn-ea"/>
                <a:cs typeface="Arial" panose="020B0604020202020204" pitchFamily="34" charset="0"/>
              </a:rPr>
              <a:t>[read more, </a:t>
            </a:r>
            <a:r>
              <a:rPr lang="en-US" sz="1400" u="sng" kern="1200" dirty="0">
                <a:solidFill>
                  <a:schemeClr val="tx1"/>
                </a:solidFill>
                <a:effectLst/>
                <a:latin typeface="Arial" panose="020B0604020202020204" pitchFamily="34" charset="0"/>
                <a:ea typeface="+mn-ea"/>
                <a:cs typeface="Arial" panose="020B0604020202020204" pitchFamily="34" charset="0"/>
                <a:hlinkClick r:id="rId6"/>
              </a:rPr>
              <a:t>RDM: A challenge too big to tackle alone</a:t>
            </a:r>
            <a:r>
              <a:rPr lang="en-US" sz="1400" kern="1200" dirty="0">
                <a:solidFill>
                  <a:schemeClr val="tx1"/>
                </a:solidFill>
                <a:effectLst/>
                <a:latin typeface="Arial" panose="020B0604020202020204" pitchFamily="34" charset="0"/>
                <a:ea typeface="+mn-ea"/>
                <a:cs typeface="Arial" panose="020B0604020202020204" pitchFamily="34" charset="0"/>
              </a:rPr>
              <a:t>]</a:t>
            </a:r>
          </a:p>
          <a:p>
            <a:br>
              <a:rPr lang="en-US" sz="1400" dirty="0">
                <a:effectLst/>
                <a:latin typeface="Arial" panose="020B0604020202020204" pitchFamily="34" charset="0"/>
                <a:cs typeface="Arial" panose="020B0604020202020204" pitchFamily="34" charset="0"/>
              </a:rPr>
            </a:br>
            <a:r>
              <a:rPr lang="en-US" sz="1400" kern="1200" dirty="0">
                <a:solidFill>
                  <a:schemeClr val="tx1"/>
                </a:solidFill>
                <a:effectLst/>
                <a:latin typeface="Arial" panose="020B0604020202020204" pitchFamily="34" charset="0"/>
                <a:ea typeface="+mn-ea"/>
                <a:cs typeface="Arial" panose="020B0604020202020204" pitchFamily="34" charset="0"/>
              </a:rPr>
              <a:t>We’re continuing this engagement through the </a:t>
            </a:r>
            <a:r>
              <a:rPr lang="en-US" sz="1400" u="sng" kern="1200" dirty="0">
                <a:solidFill>
                  <a:schemeClr val="tx1"/>
                </a:solidFill>
                <a:effectLst/>
                <a:latin typeface="Arial" panose="020B0604020202020204" pitchFamily="34" charset="0"/>
                <a:ea typeface="+mn-ea"/>
                <a:cs typeface="Arial" panose="020B0604020202020204" pitchFamily="34" charset="0"/>
                <a:hlinkClick r:id="rId7"/>
              </a:rPr>
              <a:t>Research Support Interest Group</a:t>
            </a:r>
            <a:r>
              <a:rPr lang="en-US" sz="1400" kern="1200" dirty="0">
                <a:solidFill>
                  <a:schemeClr val="tx1"/>
                </a:solidFill>
                <a:effectLst/>
                <a:latin typeface="Arial" panose="020B0604020202020204" pitchFamily="34" charset="0"/>
                <a:ea typeface="+mn-ea"/>
                <a:cs typeface="Arial" panose="020B0604020202020204" pitchFamily="34" charset="0"/>
              </a:rPr>
              <a:t>, which meets quarterly on topics of interest, sourced by its participants.</a:t>
            </a:r>
            <a:r>
              <a:rPr lang="en-US" sz="1400" dirty="0">
                <a:effectLst/>
                <a:latin typeface="Arial" panose="020B0604020202020204" pitchFamily="34" charset="0"/>
                <a:cs typeface="Arial" panose="020B0604020202020204" pitchFamily="34" charset="0"/>
              </a:rPr>
              <a:t> </a:t>
            </a:r>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C7E911E4-7CD8-4F9C-B647-4242FE4D1061}" type="slidenum">
              <a:rPr lang="de-DE" smtClean="0"/>
              <a:t>38</a:t>
            </a:fld>
            <a:endParaRPr lang="de-DE"/>
          </a:p>
        </p:txBody>
      </p:sp>
    </p:spTree>
    <p:extLst>
      <p:ext uri="{BB962C8B-B14F-4D97-AF65-F5344CB8AC3E}">
        <p14:creationId xmlns:p14="http://schemas.microsoft.com/office/powerpoint/2010/main" val="1272965087"/>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C7E911E4-7CD8-4F9C-B647-4242FE4D1061}" type="slidenum">
              <a:rPr lang="de-DE" smtClean="0"/>
              <a:t>39</a:t>
            </a:fld>
            <a:endParaRPr lang="de-DE"/>
          </a:p>
        </p:txBody>
      </p:sp>
    </p:spTree>
    <p:extLst>
      <p:ext uri="{BB962C8B-B14F-4D97-AF65-F5344CB8AC3E}">
        <p14:creationId xmlns:p14="http://schemas.microsoft.com/office/powerpoint/2010/main" val="172392099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t>
            </a:r>
            <a:endParaRPr lang="en-US" sz="1400" dirty="0">
              <a:latin typeface="Arial" panose="020B0604020202020204" pitchFamily="34" charset="0"/>
              <a:cs typeface="Arial" panose="020B0604020202020204" pitchFamily="34" charset="0"/>
            </a:endParaRPr>
          </a:p>
          <a:p>
            <a:r>
              <a:rPr lang="en-US" sz="1400" dirty="0">
                <a:latin typeface="Arial" panose="020B0604020202020204" pitchFamily="34" charset="0"/>
                <a:cs typeface="Arial" panose="020B0604020202020204" pitchFamily="34" charset="0"/>
              </a:rPr>
              <a:t>This is a longstanding area of focus for the OCLC RLP. Here we have invested in surveys of archives and special collections that show change over time in practices, investments and areas of focus and concern. </a:t>
            </a:r>
          </a:p>
          <a:p>
            <a:endParaRPr lang="en-US" sz="1400" dirty="0">
              <a:latin typeface="Arial" panose="020B0604020202020204" pitchFamily="34" charset="0"/>
              <a:cs typeface="Arial" panose="020B0604020202020204" pitchFamily="34" charset="0"/>
            </a:endParaRPr>
          </a:p>
          <a:p>
            <a:r>
              <a:rPr lang="en-US" sz="1400" dirty="0">
                <a:latin typeface="Arial" panose="020B0604020202020204" pitchFamily="34" charset="0"/>
                <a:cs typeface="Arial" panose="020B0604020202020204" pitchFamily="34" charset="0"/>
              </a:rPr>
              <a:t>Recently we’ve been digging into the balancing act between building collections and the responsible stewardship of those collections, trying to ensure that we can articulate what funding is needed to describe and serve collections. We are also investing in exploring issues around audio visual materials in special collections. </a:t>
            </a:r>
          </a:p>
        </p:txBody>
      </p:sp>
      <p:sp>
        <p:nvSpPr>
          <p:cNvPr id="4" name="Slide Number Placeholder 3"/>
          <p:cNvSpPr>
            <a:spLocks noGrp="1"/>
          </p:cNvSpPr>
          <p:nvPr>
            <p:ph type="sldNum" sz="quarter" idx="5"/>
          </p:nvPr>
        </p:nvSpPr>
        <p:spPr/>
        <p:txBody>
          <a:bodyPr/>
          <a:lstStyle/>
          <a:p>
            <a:fld id="{C7E911E4-7CD8-4F9C-B647-4242FE4D1061}" type="slidenum">
              <a:rPr lang="de-DE" smtClean="0"/>
              <a:t>40</a:t>
            </a:fld>
            <a:endParaRPr lang="de-DE"/>
          </a:p>
        </p:txBody>
      </p:sp>
    </p:spTree>
    <p:extLst>
      <p:ext uri="{BB962C8B-B14F-4D97-AF65-F5344CB8AC3E}">
        <p14:creationId xmlns:p14="http://schemas.microsoft.com/office/powerpoint/2010/main" val="2825380837"/>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kern="1200" dirty="0">
                <a:solidFill>
                  <a:schemeClr val="tx1"/>
                </a:solidFill>
                <a:effectLst/>
                <a:latin typeface="Arial" panose="020B0604020202020204" pitchFamily="34" charset="0"/>
                <a:ea typeface="+mn-ea"/>
                <a:cs typeface="Arial" panose="020B0604020202020204" pitchFamily="34" charset="0"/>
              </a:rPr>
              <a:t>One of our major outputs is the Research and Learning Agenda for Archives and Special Collections which is a snapshot of high level concerns for the special collections communities. This OCLC member story from Northeaster University shows how this document is being utilized as a critical component in strategic planning for that organization..</a:t>
            </a:r>
          </a:p>
          <a:p>
            <a:endParaRPr lang="en-US" dirty="0"/>
          </a:p>
        </p:txBody>
      </p:sp>
      <p:sp>
        <p:nvSpPr>
          <p:cNvPr id="4" name="Slide Number Placeholder 3"/>
          <p:cNvSpPr>
            <a:spLocks noGrp="1"/>
          </p:cNvSpPr>
          <p:nvPr>
            <p:ph type="sldNum" sz="quarter" idx="5"/>
          </p:nvPr>
        </p:nvSpPr>
        <p:spPr/>
        <p:txBody>
          <a:bodyPr/>
          <a:lstStyle/>
          <a:p>
            <a:fld id="{C7E911E4-7CD8-4F9C-B647-4242FE4D1061}" type="slidenum">
              <a:rPr lang="de-DE" smtClean="0"/>
              <a:t>41</a:t>
            </a:fld>
            <a:endParaRPr lang="de-DE"/>
          </a:p>
        </p:txBody>
      </p:sp>
    </p:spTree>
    <p:extLst>
      <p:ext uri="{BB962C8B-B14F-4D97-AF65-F5344CB8AC3E}">
        <p14:creationId xmlns:p14="http://schemas.microsoft.com/office/powerpoint/2010/main" val="2212860003"/>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kern="1200" dirty="0">
                <a:solidFill>
                  <a:schemeClr val="tx1"/>
                </a:solidFill>
                <a:effectLst/>
                <a:latin typeface="Arial" panose="020B0604020202020204" pitchFamily="34" charset="0"/>
                <a:ea typeface="+mn-ea"/>
                <a:cs typeface="Arial" panose="020B0604020202020204" pitchFamily="34" charset="0"/>
              </a:rPr>
              <a:t>A commitment to metadata is part of OCLC’s DNA. The OCLC RLP </a:t>
            </a:r>
            <a:r>
              <a:rPr lang="en-US" sz="1400" u="sng" kern="1200" dirty="0">
                <a:solidFill>
                  <a:schemeClr val="tx1"/>
                </a:solidFill>
                <a:effectLst/>
                <a:latin typeface="Arial" panose="020B0604020202020204" pitchFamily="34" charset="0"/>
                <a:ea typeface="+mn-ea"/>
                <a:cs typeface="Arial" panose="020B0604020202020204" pitchFamily="34" charset="0"/>
                <a:hlinkClick r:id="rId3"/>
              </a:rPr>
              <a:t>Metadata Managers Focus Group</a:t>
            </a:r>
            <a:r>
              <a:rPr lang="en-US" sz="1400" kern="1200" dirty="0">
                <a:solidFill>
                  <a:schemeClr val="tx1"/>
                </a:solidFill>
                <a:effectLst/>
                <a:latin typeface="Arial" panose="020B0604020202020204" pitchFamily="34" charset="0"/>
                <a:ea typeface="+mn-ea"/>
                <a:cs typeface="Arial" panose="020B0604020202020204" pitchFamily="34" charset="0"/>
              </a:rPr>
              <a:t> explores strategies on how metadata can work harder and smarter. Over the last year, the focus group held fourteen in-depth conversations on topics ranging from measuring the value of cataloging to creating metadata for equity, diversity, and inclusion, to serving needs of audio-visual collections. </a:t>
            </a:r>
          </a:p>
          <a:p>
            <a:r>
              <a:rPr lang="en-US" sz="1400" kern="1200" dirty="0">
                <a:solidFill>
                  <a:schemeClr val="tx1"/>
                </a:solidFill>
                <a:effectLst/>
                <a:latin typeface="Arial" panose="020B0604020202020204" pitchFamily="34" charset="0"/>
                <a:ea typeface="+mn-ea"/>
                <a:cs typeface="Arial" panose="020B0604020202020204" pitchFamily="34" charset="0"/>
              </a:rPr>
              <a:t> </a:t>
            </a:r>
          </a:p>
          <a:p>
            <a:endParaRPr lang="en-US" sz="1400" kern="1200" dirty="0">
              <a:solidFill>
                <a:schemeClr val="tx1"/>
              </a:solidFill>
              <a:effectLst/>
              <a:latin typeface="Arial" panose="020B0604020202020204" pitchFamily="34" charset="0"/>
              <a:ea typeface="+mn-ea"/>
              <a:cs typeface="Arial" panose="020B0604020202020204" pitchFamily="34" charset="0"/>
            </a:endParaRPr>
          </a:p>
          <a:p>
            <a:br>
              <a:rPr lang="en-US" sz="1400" dirty="0">
                <a:effectLst/>
                <a:latin typeface="Arial" panose="020B0604020202020204" pitchFamily="34" charset="0"/>
                <a:cs typeface="Arial" panose="020B0604020202020204" pitchFamily="34" charset="0"/>
              </a:rPr>
            </a:br>
            <a:r>
              <a:rPr lang="en-US" sz="1400" kern="1200" dirty="0">
                <a:solidFill>
                  <a:schemeClr val="tx1"/>
                </a:solidFill>
                <a:effectLst/>
                <a:latin typeface="Arial" panose="020B0604020202020204" pitchFamily="34" charset="0"/>
                <a:ea typeface="+mn-ea"/>
                <a:cs typeface="Arial" panose="020B0604020202020204" pitchFamily="34" charset="0"/>
              </a:rPr>
              <a:t>This group is a locus point that connects our community both to influence OCLC’s data research and to new pilot programs and also is the home for our long standing metadata managers focus group, which meets in person and virtually 8 times annually. </a:t>
            </a:r>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C7E911E4-7CD8-4F9C-B647-4242FE4D1061}" type="slidenum">
              <a:rPr lang="de-DE" smtClean="0"/>
              <a:t>42</a:t>
            </a:fld>
            <a:endParaRPr lang="de-DE"/>
          </a:p>
        </p:txBody>
      </p:sp>
    </p:spTree>
    <p:extLst>
      <p:ext uri="{BB962C8B-B14F-4D97-AF65-F5344CB8AC3E}">
        <p14:creationId xmlns:p14="http://schemas.microsoft.com/office/powerpoint/2010/main" val="427196123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kern="1200" dirty="0">
                <a:solidFill>
                  <a:schemeClr val="tx1"/>
                </a:solidFill>
                <a:effectLst/>
                <a:latin typeface="Arial" panose="020B0604020202020204" pitchFamily="34" charset="0"/>
                <a:ea typeface="+mn-ea"/>
                <a:cs typeface="Arial" panose="020B0604020202020204" pitchFamily="34" charset="0"/>
              </a:rPr>
              <a:t>“I get a chance to meet with others excited by metadata challenges and really dive deep into the issues that are at the forefront of our daily working lives.” </a:t>
            </a:r>
          </a:p>
          <a:p>
            <a:r>
              <a:rPr lang="en-US" sz="1400" kern="1200" dirty="0">
                <a:solidFill>
                  <a:schemeClr val="tx1"/>
                </a:solidFill>
                <a:effectLst/>
                <a:latin typeface="Arial" panose="020B0604020202020204" pitchFamily="34" charset="0"/>
                <a:ea typeface="+mn-ea"/>
                <a:cs typeface="Arial" panose="020B0604020202020204" pitchFamily="34" charset="0"/>
              </a:rPr>
              <a:t>Stephen Hearn, Metadata Strategist, University of Minnesota</a:t>
            </a:r>
            <a:br>
              <a:rPr lang="en-US" sz="1400" kern="1200" dirty="0">
                <a:solidFill>
                  <a:schemeClr val="tx1"/>
                </a:solidFill>
                <a:effectLst/>
                <a:latin typeface="Arial" panose="020B0604020202020204" pitchFamily="34" charset="0"/>
                <a:ea typeface="+mn-ea"/>
                <a:cs typeface="Arial" panose="020B0604020202020204" pitchFamily="34" charset="0"/>
              </a:rPr>
            </a:br>
            <a:r>
              <a:rPr lang="en-US" sz="1400" dirty="0">
                <a:latin typeface="Arial" panose="020B0604020202020204" pitchFamily="34" charset="0"/>
                <a:cs typeface="Arial" panose="020B0604020202020204" pitchFamily="34" charset="0"/>
              </a:rPr>
              <a:t>[read more, </a:t>
            </a:r>
            <a:r>
              <a:rPr lang="en-US" sz="1400" u="sng" dirty="0">
                <a:latin typeface="Arial" panose="020B0604020202020204" pitchFamily="34" charset="0"/>
                <a:cs typeface="Arial" panose="020B0604020202020204" pitchFamily="34" charset="0"/>
                <a:hlinkClick r:id="rId3"/>
              </a:rPr>
              <a:t>Too much metadata?</a:t>
            </a:r>
            <a:r>
              <a:rPr lang="en-US" sz="1400" dirty="0">
                <a:latin typeface="Arial" panose="020B0604020202020204" pitchFamily="34" charset="0"/>
                <a:cs typeface="Arial" panose="020B0604020202020204" pitchFamily="34" charset="0"/>
              </a:rPr>
              <a:t>] http://www.oclc.org/blog/main/too-much-metadata/</a:t>
            </a:r>
          </a:p>
          <a:p>
            <a:endParaRPr lang="en-US" dirty="0"/>
          </a:p>
        </p:txBody>
      </p:sp>
      <p:sp>
        <p:nvSpPr>
          <p:cNvPr id="4" name="Slide Number Placeholder 3"/>
          <p:cNvSpPr>
            <a:spLocks noGrp="1"/>
          </p:cNvSpPr>
          <p:nvPr>
            <p:ph type="sldNum" sz="quarter" idx="5"/>
          </p:nvPr>
        </p:nvSpPr>
        <p:spPr/>
        <p:txBody>
          <a:bodyPr/>
          <a:lstStyle/>
          <a:p>
            <a:fld id="{C7E911E4-7CD8-4F9C-B647-4242FE4D1061}" type="slidenum">
              <a:rPr lang="de-DE" smtClean="0"/>
              <a:pPr/>
              <a:t>43</a:t>
            </a:fld>
            <a:endParaRPr lang="de-DE" dirty="0"/>
          </a:p>
        </p:txBody>
      </p:sp>
    </p:spTree>
    <p:extLst>
      <p:ext uri="{BB962C8B-B14F-4D97-AF65-F5344CB8AC3E}">
        <p14:creationId xmlns:p14="http://schemas.microsoft.com/office/powerpoint/2010/main" val="326889867"/>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400" kern="1200" dirty="0">
                <a:solidFill>
                  <a:schemeClr val="tx1"/>
                </a:solidFill>
                <a:effectLst/>
                <a:latin typeface="Arial" panose="020B0604020202020204" pitchFamily="34" charset="0"/>
                <a:ea typeface="+mn-ea"/>
                <a:cs typeface="Arial" panose="020B0604020202020204" pitchFamily="34" charset="0"/>
              </a:rPr>
              <a:t>Comprehensive, expedited access to partners' collections.</a:t>
            </a:r>
          </a:p>
          <a:p>
            <a:pPr fontAlgn="base"/>
            <a:r>
              <a:rPr lang="en-US" sz="1400" kern="1200" dirty="0">
                <a:solidFill>
                  <a:schemeClr val="tx1"/>
                </a:solidFill>
                <a:effectLst/>
                <a:latin typeface="Arial" panose="020B0604020202020204" pitchFamily="34" charset="0"/>
                <a:ea typeface="+mn-ea"/>
                <a:cs typeface="Arial" panose="020B0604020202020204" pitchFamily="34" charset="0"/>
              </a:rPr>
              <a:t>Access to restricted, noncirculating, and special collections materials that partners would not normally lend.</a:t>
            </a:r>
          </a:p>
          <a:p>
            <a:pPr fontAlgn="base"/>
            <a:r>
              <a:rPr lang="en-US" sz="1400" kern="1200" dirty="0">
                <a:solidFill>
                  <a:schemeClr val="tx1"/>
                </a:solidFill>
                <a:effectLst/>
                <a:latin typeface="Arial" panose="020B0604020202020204" pitchFamily="34" charset="0"/>
                <a:ea typeface="+mn-ea"/>
                <a:cs typeface="Arial" panose="020B0604020202020204" pitchFamily="34" charset="0"/>
              </a:rPr>
              <a:t>Costs of interlibrary loan and document supply held to minimum through agreements to supply one another at fixed below-market prices.</a:t>
            </a:r>
          </a:p>
          <a:p>
            <a:pPr fontAlgn="base"/>
            <a:r>
              <a:rPr lang="en-US" sz="1400" kern="1200" dirty="0">
                <a:solidFill>
                  <a:schemeClr val="tx1"/>
                </a:solidFill>
                <a:effectLst/>
                <a:latin typeface="Arial" panose="020B0604020202020204" pitchFamily="34" charset="0"/>
                <a:ea typeface="+mn-ea"/>
                <a:cs typeface="Arial" panose="020B0604020202020204" pitchFamily="34" charset="0"/>
              </a:rPr>
              <a:t>On-site access for one's constituency: partners give each other's visiting faculty and scholars the same degree of access to collections and services that they provide for their own communities.</a:t>
            </a:r>
          </a:p>
          <a:p>
            <a:pPr fontAlgn="base"/>
            <a:r>
              <a:rPr lang="en-US" sz="1400" kern="1200" dirty="0">
                <a:solidFill>
                  <a:schemeClr val="tx1"/>
                </a:solidFill>
                <a:effectLst/>
                <a:latin typeface="Arial" panose="020B0604020202020204" pitchFamily="34" charset="0"/>
                <a:ea typeface="+mn-ea"/>
                <a:cs typeface="Arial" panose="020B0604020202020204" pitchFamily="34" charset="0"/>
              </a:rPr>
              <a:t>Collegiality, trust, mentoring, sharing expertise, and going the extra mile.</a:t>
            </a:r>
          </a:p>
          <a:p>
            <a:endParaRPr lang="en-US" sz="1400" dirty="0">
              <a:latin typeface="Arial" panose="020B0604020202020204" pitchFamily="34" charset="0"/>
              <a:cs typeface="Arial" panose="020B0604020202020204" pitchFamily="34" charset="0"/>
            </a:endParaRPr>
          </a:p>
          <a:p>
            <a:r>
              <a:rPr lang="en-US" sz="1400" dirty="0">
                <a:latin typeface="Arial" panose="020B0604020202020204" pitchFamily="34" charset="0"/>
                <a:cs typeface="Arial" panose="020B0604020202020204" pitchFamily="34" charset="0"/>
              </a:rPr>
              <a:t>Policy rethink with executive committee</a:t>
            </a:r>
          </a:p>
          <a:p>
            <a:endParaRPr lang="en-US" sz="1400" dirty="0">
              <a:latin typeface="Arial" panose="020B0604020202020204" pitchFamily="34" charset="0"/>
              <a:cs typeface="Arial" panose="020B0604020202020204" pitchFamily="34" charset="0"/>
            </a:endParaRPr>
          </a:p>
          <a:p>
            <a:r>
              <a:rPr lang="en-US" sz="1400" dirty="0">
                <a:latin typeface="Arial" panose="020B0604020202020204" pitchFamily="34" charset="0"/>
                <a:cs typeface="Arial" panose="020B0604020202020204" pitchFamily="34" charset="0"/>
              </a:rPr>
              <a:t>SHARES https://protect-us.mimecast.com/s/-A0OCL9GlvFRGNLZt1uwpl?domain=oclc.org</a:t>
            </a:r>
          </a:p>
        </p:txBody>
      </p:sp>
      <p:sp>
        <p:nvSpPr>
          <p:cNvPr id="4" name="Slide Number Placeholder 3"/>
          <p:cNvSpPr>
            <a:spLocks noGrp="1"/>
          </p:cNvSpPr>
          <p:nvPr>
            <p:ph type="sldNum" sz="quarter" idx="10"/>
          </p:nvPr>
        </p:nvSpPr>
        <p:spPr/>
        <p:txBody>
          <a:bodyPr/>
          <a:lstStyle/>
          <a:p>
            <a:fld id="{C7E911E4-7CD8-4F9C-B647-4242FE4D1061}" type="slidenum">
              <a:rPr lang="de-DE" smtClean="0"/>
              <a:t>44</a:t>
            </a:fld>
            <a:endParaRPr lang="de-DE"/>
          </a:p>
        </p:txBody>
      </p:sp>
    </p:spTree>
    <p:extLst>
      <p:ext uri="{BB962C8B-B14F-4D97-AF65-F5344CB8AC3E}">
        <p14:creationId xmlns:p14="http://schemas.microsoft.com/office/powerpoint/2010/main" val="1837090441"/>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45</a:t>
            </a:fld>
            <a:endParaRPr lang="en-US"/>
          </a:p>
        </p:txBody>
      </p:sp>
    </p:spTree>
    <p:extLst>
      <p:ext uri="{BB962C8B-B14F-4D97-AF65-F5344CB8AC3E}">
        <p14:creationId xmlns:p14="http://schemas.microsoft.com/office/powerpoint/2010/main" val="226968938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413147EF-3021-45A5-9913-DFA74141326A}" type="slidenum">
              <a:rPr lang="en-US" smtClean="0"/>
              <a:t>46</a:t>
            </a:fld>
            <a:endParaRPr lang="en-US"/>
          </a:p>
        </p:txBody>
      </p:sp>
    </p:spTree>
    <p:extLst>
      <p:ext uri="{BB962C8B-B14F-4D97-AF65-F5344CB8AC3E}">
        <p14:creationId xmlns:p14="http://schemas.microsoft.com/office/powerpoint/2010/main" val="176979032"/>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latin typeface="Arial" panose="020B0604020202020204" pitchFamily="34" charset="0"/>
                <a:cs typeface="Arial" panose="020B0604020202020204" pitchFamily="34" charset="0"/>
              </a:rPr>
              <a:t>Organize viewing sessions to develop a learning cohort at your institution</a:t>
            </a:r>
          </a:p>
          <a:p>
            <a:r>
              <a:rPr lang="en-US" sz="1400" dirty="0">
                <a:latin typeface="Arial" panose="020B0604020202020204" pitchFamily="34" charset="0"/>
                <a:cs typeface="Arial" panose="020B0604020202020204" pitchFamily="34" charset="0"/>
              </a:rPr>
              <a:t>Meet colleagues from around the globe</a:t>
            </a:r>
          </a:p>
        </p:txBody>
      </p:sp>
      <p:sp>
        <p:nvSpPr>
          <p:cNvPr id="4" name="Slide Number Placeholder 3"/>
          <p:cNvSpPr>
            <a:spLocks noGrp="1"/>
          </p:cNvSpPr>
          <p:nvPr>
            <p:ph type="sldNum" sz="quarter" idx="5"/>
          </p:nvPr>
        </p:nvSpPr>
        <p:spPr/>
        <p:txBody>
          <a:bodyPr/>
          <a:lstStyle/>
          <a:p>
            <a:fld id="{C7E911E4-7CD8-4F9C-B647-4242FE4D1061}" type="slidenum">
              <a:rPr lang="de-DE" smtClean="0"/>
              <a:t>47</a:t>
            </a:fld>
            <a:endParaRPr lang="de-DE"/>
          </a:p>
        </p:txBody>
      </p:sp>
    </p:spTree>
    <p:extLst>
      <p:ext uri="{BB962C8B-B14F-4D97-AF65-F5344CB8AC3E}">
        <p14:creationId xmlns:p14="http://schemas.microsoft.com/office/powerpoint/2010/main" val="1271156107"/>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latin typeface="Arial" panose="020B0604020202020204" pitchFamily="34" charset="0"/>
                <a:cs typeface="Arial" panose="020B0604020202020204" pitchFamily="34" charset="0"/>
              </a:rPr>
              <a:t>If you could wave a magic wand and ask OCLC Research to dig into a topic on behalf of the Australian Research Library community, what topic area would that be?</a:t>
            </a:r>
          </a:p>
          <a:p>
            <a:r>
              <a:rPr lang="en-US" sz="1400" dirty="0">
                <a:latin typeface="Arial" panose="020B0604020202020204" pitchFamily="34" charset="0"/>
                <a:cs typeface="Arial" panose="020B0604020202020204" pitchFamily="34" charset="0"/>
              </a:rPr>
              <a:t>Feb 14</a:t>
            </a:r>
            <a:r>
              <a:rPr lang="en-US" sz="1400" baseline="30000" dirty="0">
                <a:latin typeface="Arial" panose="020B0604020202020204" pitchFamily="34" charset="0"/>
                <a:cs typeface="Arial" panose="020B0604020202020204" pitchFamily="34" charset="0"/>
              </a:rPr>
              <a:t>th</a:t>
            </a:r>
            <a:r>
              <a:rPr lang="en-US" sz="1400" dirty="0">
                <a:latin typeface="Arial" panose="020B0604020202020204" pitchFamily="34" charset="0"/>
                <a:cs typeface="Arial" panose="020B0604020202020204" pitchFamily="34" charset="0"/>
              </a:rPr>
              <a:t>!</a:t>
            </a:r>
          </a:p>
        </p:txBody>
      </p:sp>
      <p:sp>
        <p:nvSpPr>
          <p:cNvPr id="4" name="Slide Number Placeholder 3"/>
          <p:cNvSpPr>
            <a:spLocks noGrp="1"/>
          </p:cNvSpPr>
          <p:nvPr>
            <p:ph type="sldNum" sz="quarter" idx="5"/>
          </p:nvPr>
        </p:nvSpPr>
        <p:spPr/>
        <p:txBody>
          <a:bodyPr/>
          <a:lstStyle/>
          <a:p>
            <a:fld id="{C7E911E4-7CD8-4F9C-B647-4242FE4D1061}" type="slidenum">
              <a:rPr lang="de-DE" smtClean="0"/>
              <a:pPr/>
              <a:t>48</a:t>
            </a:fld>
            <a:endParaRPr lang="de-DE" dirty="0"/>
          </a:p>
        </p:txBody>
      </p:sp>
    </p:spTree>
    <p:extLst>
      <p:ext uri="{BB962C8B-B14F-4D97-AF65-F5344CB8AC3E}">
        <p14:creationId xmlns:p14="http://schemas.microsoft.com/office/powerpoint/2010/main" val="614846283"/>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842D9BD-ECE9-F44B-A193-E8522ECD77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4857602"/>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35A6DD34-2E5D-44F1-8091-20CC79DD3A1A}" type="slidenum">
              <a:rPr lang="en-US" smtClean="0"/>
              <a:t>50</a:t>
            </a:fld>
            <a:endParaRPr lang="en-US"/>
          </a:p>
        </p:txBody>
      </p:sp>
    </p:spTree>
    <p:extLst>
      <p:ext uri="{BB962C8B-B14F-4D97-AF65-F5344CB8AC3E}">
        <p14:creationId xmlns:p14="http://schemas.microsoft.com/office/powerpoint/2010/main" val="41265826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6.jpeg"/><Relationship Id="rId5" Type="http://schemas.microsoft.com/office/2007/relationships/hdphoto" Target="../media/hdphoto1.wdp"/><Relationship Id="rId4" Type="http://schemas.openxmlformats.org/officeDocument/2006/relationships/image" Target="../media/image5.png"/></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7.png"/><Relationship Id="rId1" Type="http://schemas.openxmlformats.org/officeDocument/2006/relationships/slideMaster" Target="../slideMasters/slideMaster1.xml"/><Relationship Id="rId4" Type="http://schemas.openxmlformats.org/officeDocument/2006/relationships/image" Target="../media/image6.jpeg"/></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4218519" y="4"/>
            <a:ext cx="7973480" cy="1413417"/>
          </a:xfrm>
          <a:prstGeom prst="rect">
            <a:avLst/>
          </a:prstGeom>
        </p:spPr>
      </p:pic>
      <p:sp>
        <p:nvSpPr>
          <p:cNvPr id="22" name="Rectangle 21"/>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3" name="Rectangle 22"/>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4" name="Rectangle 23"/>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1" name="Rectangle 10"/>
          <p:cNvSpPr/>
          <p:nvPr/>
        </p:nvSpPr>
        <p:spPr>
          <a:xfrm>
            <a:off x="-1" y="3"/>
            <a:ext cx="4254500" cy="141342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6" name="Text Placeholder 35"/>
          <p:cNvSpPr>
            <a:spLocks noGrp="1"/>
          </p:cNvSpPr>
          <p:nvPr>
            <p:ph type="body" sz="quarter" idx="12" hasCustomPrompt="1"/>
          </p:nvPr>
        </p:nvSpPr>
        <p:spPr>
          <a:xfrm>
            <a:off x="3" y="1773169"/>
            <a:ext cx="4601901" cy="651397"/>
          </a:xfrm>
          <a:prstGeom prst="rect">
            <a:avLst/>
          </a:prstGeom>
          <a:solidFill>
            <a:schemeClr val="accent2"/>
          </a:solidFill>
          <a:ln>
            <a:noFill/>
          </a:ln>
        </p:spPr>
        <p:txBody>
          <a:bodyPr vert="horz" wrap="none" lIns="457200" tIns="137160" rIns="274320" bIns="182880">
            <a:spAutoFit/>
          </a:bodyPr>
          <a:lstStyle>
            <a:lvl1pPr marL="0" marR="0" indent="0" algn="l" defTabSz="609585" rtl="0" eaLnBrk="1" fontAlgn="auto" latinLnBrk="0" hangingPunct="1">
              <a:lnSpc>
                <a:spcPct val="100000"/>
              </a:lnSpc>
              <a:spcBef>
                <a:spcPts val="0"/>
              </a:spcBef>
              <a:spcAft>
                <a:spcPts val="0"/>
              </a:spcAft>
              <a:buClrTx/>
              <a:buSzTx/>
              <a:buFontTx/>
              <a:buNone/>
              <a:tabLst/>
              <a:defRPr sz="2133" baseline="0">
                <a:ln>
                  <a:noFill/>
                </a:ln>
                <a:solidFill>
                  <a:schemeClr val="bg1"/>
                </a:solidFill>
                <a:effectLst/>
              </a:defRPr>
            </a:lvl1pPr>
          </a:lstStyle>
          <a:p>
            <a:pPr marL="0" marR="0" lvl="0" indent="0" algn="l" defTabSz="609585" rtl="0" eaLnBrk="1" fontAlgn="auto" latinLnBrk="0" hangingPunct="1">
              <a:lnSpc>
                <a:spcPct val="100000"/>
              </a:lnSpc>
              <a:spcBef>
                <a:spcPts val="0"/>
              </a:spcBef>
              <a:spcAft>
                <a:spcPts val="0"/>
              </a:spcAft>
              <a:buClrTx/>
              <a:buSzTx/>
              <a:buFontTx/>
              <a:buNone/>
              <a:tabLst/>
              <a:defRPr/>
            </a:pPr>
            <a:r>
              <a:rPr lang="en-US" sz="2133"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1039293" y="2469870"/>
            <a:ext cx="10339693" cy="1646364"/>
          </a:xfrm>
          <a:prstGeom prst="rect">
            <a:avLst/>
          </a:prstGeom>
          <a:ln w="101600" cmpd="sng">
            <a:solidFill>
              <a:schemeClr val="accent2"/>
            </a:solidFill>
            <a:miter lim="800000"/>
          </a:ln>
        </p:spPr>
        <p:txBody>
          <a:bodyPr vert="horz" wrap="square" lIns="548640" tIns="274320" rIns="457200" bIns="365760">
            <a:normAutofit/>
          </a:bodyPr>
          <a:lstStyle>
            <a:lvl1pPr marL="0" indent="0" algn="l">
              <a:spcBef>
                <a:spcPts val="0"/>
              </a:spcBef>
              <a:buNone/>
              <a:defRPr sz="5867"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971592" y="4275963"/>
            <a:ext cx="2451953" cy="502766"/>
          </a:xfrm>
          <a:prstGeom prst="rect">
            <a:avLst/>
          </a:prstGeom>
        </p:spPr>
        <p:txBody>
          <a:bodyPr vert="horz" wrap="none" lIns="0">
            <a:spAutoFit/>
          </a:bodyPr>
          <a:lstStyle>
            <a:lvl1pPr marL="0" indent="0">
              <a:buNone/>
              <a:defRPr sz="2667" b="1"/>
            </a:lvl1pPr>
            <a:lvl2pPr marL="609585" indent="0">
              <a:buNone/>
              <a:defRPr/>
            </a:lvl2pPr>
            <a:lvl5pPr marL="2438339"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971594" y="4818452"/>
            <a:ext cx="1819631" cy="410369"/>
          </a:xfrm>
          <a:prstGeom prst="rect">
            <a:avLst/>
          </a:prstGeom>
        </p:spPr>
        <p:txBody>
          <a:bodyPr vert="horz" wrap="none" lIns="0" tIns="0">
            <a:spAutoFit/>
          </a:bodyPr>
          <a:lstStyle>
            <a:lvl1pPr marL="0" indent="0">
              <a:buNone/>
              <a:defRPr sz="2267" b="0"/>
            </a:lvl1pPr>
            <a:lvl2pPr marL="609585" indent="0">
              <a:buNone/>
              <a:defRPr/>
            </a:lvl2pPr>
            <a:lvl5pPr marL="2438339" indent="0">
              <a:buNone/>
              <a:defRPr/>
            </a:lvl5pPr>
          </a:lstStyle>
          <a:p>
            <a:pPr lvl="0"/>
            <a:r>
              <a:rPr lang="en-US" dirty="0"/>
              <a:t>Speaker Title</a:t>
            </a:r>
          </a:p>
        </p:txBody>
      </p:sp>
      <p:sp>
        <p:nvSpPr>
          <p:cNvPr id="15" name="Rectangle 14"/>
          <p:cNvSpPr/>
          <p:nvPr userDrawn="1"/>
        </p:nvSpPr>
        <p:spPr>
          <a:xfrm>
            <a:off x="4182534" y="1"/>
            <a:ext cx="594257" cy="1413420"/>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Tree>
    <p:extLst>
      <p:ext uri="{BB962C8B-B14F-4D97-AF65-F5344CB8AC3E}">
        <p14:creationId xmlns:p14="http://schemas.microsoft.com/office/powerpoint/2010/main" val="400064770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1990726"/>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699030" y="2686581"/>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3" name="Text Placeholder 12"/>
          <p:cNvSpPr>
            <a:spLocks noGrp="1"/>
          </p:cNvSpPr>
          <p:nvPr>
            <p:ph type="body" sz="quarter" idx="12" hasCustomPrompt="1"/>
          </p:nvPr>
        </p:nvSpPr>
        <p:spPr>
          <a:xfrm>
            <a:off x="4555078" y="2764533"/>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3616704"/>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1987552"/>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1990724"/>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273623340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787658"/>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699030" y="1483513"/>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3" name="Text Placeholder 12"/>
          <p:cNvSpPr>
            <a:spLocks noGrp="1"/>
          </p:cNvSpPr>
          <p:nvPr>
            <p:ph type="body" sz="quarter" idx="12" hasCustomPrompt="1"/>
          </p:nvPr>
        </p:nvSpPr>
        <p:spPr>
          <a:xfrm>
            <a:off x="4555078" y="1561465"/>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2413636"/>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784484"/>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787656"/>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1176869" y="3831857"/>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11" name="Rectangle 10"/>
          <p:cNvSpPr/>
          <p:nvPr userDrawn="1"/>
        </p:nvSpPr>
        <p:spPr>
          <a:xfrm rot="5400000">
            <a:off x="-699030" y="4527712"/>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2" name="Text Placeholder 12"/>
          <p:cNvSpPr>
            <a:spLocks noGrp="1"/>
          </p:cNvSpPr>
          <p:nvPr>
            <p:ph type="body" sz="quarter" idx="17" hasCustomPrompt="1"/>
          </p:nvPr>
        </p:nvSpPr>
        <p:spPr>
          <a:xfrm>
            <a:off x="4555078" y="4605663"/>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4555067" y="5457835"/>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4555067" y="3828682"/>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1176869" y="3831855"/>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42336227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12192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p>
        </p:txBody>
      </p:sp>
      <p:sp>
        <p:nvSpPr>
          <p:cNvPr id="11" name="Text Placeholder 8"/>
          <p:cNvSpPr>
            <a:spLocks noGrp="1"/>
          </p:cNvSpPr>
          <p:nvPr>
            <p:ph type="body" sz="quarter" idx="10" hasCustomPrompt="1"/>
          </p:nvPr>
        </p:nvSpPr>
        <p:spPr>
          <a:xfrm>
            <a:off x="420346" y="1108082"/>
            <a:ext cx="10898717" cy="877163"/>
          </a:xfrm>
          <a:prstGeom prst="rect">
            <a:avLst/>
          </a:prstGeom>
          <a:ln w="28575" cmpd="sng">
            <a:solidFill>
              <a:srgbClr val="FFFFFF"/>
            </a:solidFill>
          </a:ln>
        </p:spPr>
        <p:txBody>
          <a:bodyPr vert="horz" lIns="274320" tIns="45720" rIns="274320" bIns="91440">
            <a:spAutoFit/>
          </a:bodyPr>
          <a:lstStyle>
            <a:lvl1pPr marL="0" marR="0" indent="0" algn="l" defTabSz="609585" rtl="0" eaLnBrk="1" fontAlgn="auto" latinLnBrk="0" hangingPunct="1">
              <a:lnSpc>
                <a:spcPct val="100000"/>
              </a:lnSpc>
              <a:spcBef>
                <a:spcPct val="20000"/>
              </a:spcBef>
              <a:spcAft>
                <a:spcPts val="0"/>
              </a:spcAft>
              <a:buClrTx/>
              <a:buSzTx/>
              <a:buFont typeface="Arial"/>
              <a:buNone/>
              <a:tabLst/>
              <a:defRPr sz="4800" b="1" i="0" cap="all" baseline="0">
                <a:solidFill>
                  <a:schemeClr val="bg1"/>
                </a:solidFill>
              </a:defRPr>
            </a:lvl1pPr>
          </a:lstStyle>
          <a:p>
            <a:pPr marL="0" marR="0" lvl="0" indent="0" algn="l" defTabSz="609585" rtl="0" eaLnBrk="1" fontAlgn="auto" latinLnBrk="0" hangingPunct="1">
              <a:lnSpc>
                <a:spcPct val="100000"/>
              </a:lnSpc>
              <a:spcBef>
                <a:spcPct val="20000"/>
              </a:spcBef>
              <a:spcAft>
                <a:spcPts val="0"/>
              </a:spcAft>
              <a:buClrTx/>
              <a:buSzTx/>
              <a:buFont typeface="Arial"/>
              <a:buNone/>
              <a:tabLst/>
              <a:defRPr/>
            </a:pPr>
            <a:r>
              <a:rPr lang="en-US" sz="48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234951" y="850901"/>
            <a:ext cx="353483" cy="6007100"/>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11215941" y="850902"/>
            <a:ext cx="353483" cy="543283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24908827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4"/>
          </p:nvPr>
        </p:nvSpPr>
        <p:spPr>
          <a:xfrm>
            <a:off x="455084" y="1373718"/>
            <a:ext cx="11252200" cy="4423833"/>
          </a:xfrm>
          <a:prstGeom prst="rect">
            <a:avLst/>
          </a:prstGeom>
        </p:spPr>
        <p:txBody>
          <a:bodyPr vert="horz"/>
          <a:lstStyle>
            <a:lvl1pPr>
              <a:defRPr sz="3733"/>
            </a:lvl1pPr>
            <a:lvl2pPr>
              <a:defRPr sz="3200"/>
            </a:lvl2pPr>
            <a:lvl3pPr>
              <a:defRPr sz="2667"/>
            </a:lvl3pPr>
            <a:lvl4pPr>
              <a:defRPr sz="2400"/>
            </a:lvl4pPr>
            <a:lvl5pPr>
              <a:defRPr sz="2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62905166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10206360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38078808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28297572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12192000" cy="6858000"/>
          </a:xfrm>
          <a:prstGeom prst="rect">
            <a:avLst/>
          </a:prstGeom>
        </p:spPr>
        <p:txBody>
          <a:bodyPr vert="horz" anchor="ctr"/>
          <a:lstStyle>
            <a:lvl1pPr marL="0" indent="0" algn="l">
              <a:buNone/>
              <a:defRPr sz="2533" baseline="0">
                <a:sym typeface="Wingdings"/>
              </a:defRPr>
            </a:lvl1pPr>
            <a:lvl2pPr marL="609585" indent="0">
              <a:buNone/>
              <a:defRPr sz="3200"/>
            </a:lvl2pPr>
          </a:lstStyle>
          <a:p>
            <a:pPr lvl="1"/>
            <a:r>
              <a:rPr lang="en-US" dirty="0"/>
              <a:t>Drag and drop photo here</a:t>
            </a:r>
          </a:p>
        </p:txBody>
      </p:sp>
      <p:sp>
        <p:nvSpPr>
          <p:cNvPr id="15" name="Text Placeholder 14"/>
          <p:cNvSpPr>
            <a:spLocks noGrp="1"/>
          </p:cNvSpPr>
          <p:nvPr>
            <p:ph type="body" sz="quarter" idx="13" hasCustomPrompt="1"/>
          </p:nvPr>
        </p:nvSpPr>
        <p:spPr>
          <a:xfrm>
            <a:off x="10111322" y="-20638"/>
            <a:ext cx="577849" cy="6899276"/>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10689172" y="-20638"/>
            <a:ext cx="1502833" cy="6899276"/>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8815" y="4997709"/>
            <a:ext cx="8204200" cy="954107"/>
          </a:xfrm>
          <a:prstGeom prst="rect">
            <a:avLst/>
          </a:prstGeom>
          <a:solidFill>
            <a:schemeClr val="bg1"/>
          </a:solidFill>
        </p:spPr>
        <p:txBody>
          <a:bodyPr vert="horz" lIns="640080"/>
          <a:lstStyle>
            <a:lvl1pPr marL="0" indent="0">
              <a:buNone/>
              <a:defRPr sz="32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713223" y="5447286"/>
            <a:ext cx="7480300" cy="352425"/>
          </a:xfrm>
          <a:prstGeom prst="rect">
            <a:avLst/>
          </a:prstGeom>
        </p:spPr>
        <p:txBody>
          <a:bodyPr vert="horz"/>
          <a:lstStyle>
            <a:lvl1pPr marL="0" indent="0">
              <a:buNone/>
              <a:defRPr sz="24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2127964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320571" y="259643"/>
            <a:ext cx="5307955" cy="1041400"/>
          </a:xfrm>
          <a:prstGeom prst="rect">
            <a:avLst/>
          </a:prstGeom>
        </p:spPr>
        <p:txBody>
          <a:bodyPr vert="horz"/>
          <a:lstStyle>
            <a:lvl1pPr marL="0" indent="0">
              <a:buNone/>
              <a:defRPr sz="4267" b="1" baseline="0">
                <a:solidFill>
                  <a:srgbClr val="236192"/>
                </a:solidFill>
              </a:defRPr>
            </a:lvl1pPr>
          </a:lstStyle>
          <a:p>
            <a:pPr lvl="0"/>
            <a:r>
              <a:rPr lang="en-US" dirty="0"/>
              <a:t>Closing Message</a:t>
            </a:r>
          </a:p>
        </p:txBody>
      </p:sp>
      <p:sp>
        <p:nvSpPr>
          <p:cNvPr id="21" name="Text Placeholder 20"/>
          <p:cNvSpPr>
            <a:spLocks noGrp="1"/>
          </p:cNvSpPr>
          <p:nvPr>
            <p:ph type="body" sz="quarter" idx="11" hasCustomPrompt="1"/>
          </p:nvPr>
        </p:nvSpPr>
        <p:spPr>
          <a:xfrm>
            <a:off x="320820" y="1321005"/>
            <a:ext cx="5183717" cy="405719"/>
          </a:xfrm>
          <a:prstGeom prst="rect">
            <a:avLst/>
          </a:prstGeom>
        </p:spPr>
        <p:txBody>
          <a:bodyPr vert="horz">
            <a:normAutofit/>
          </a:bodyPr>
          <a:lstStyle>
            <a:lvl1pPr marL="0" indent="0">
              <a:buNone/>
              <a:defRPr sz="2400" b="1" baseline="0"/>
            </a:lvl1pPr>
          </a:lstStyle>
          <a:p>
            <a:pPr lvl="0"/>
            <a:r>
              <a:rPr lang="en-US" dirty="0"/>
              <a:t>Speaker Name</a:t>
            </a:r>
          </a:p>
        </p:txBody>
      </p:sp>
      <p:sp>
        <p:nvSpPr>
          <p:cNvPr id="22" name="Text Placeholder 20"/>
          <p:cNvSpPr>
            <a:spLocks noGrp="1"/>
          </p:cNvSpPr>
          <p:nvPr>
            <p:ph type="body" sz="quarter" idx="12" hasCustomPrompt="1"/>
          </p:nvPr>
        </p:nvSpPr>
        <p:spPr>
          <a:xfrm>
            <a:off x="320571" y="1690435"/>
            <a:ext cx="5183717" cy="359027"/>
          </a:xfrm>
          <a:prstGeom prst="rect">
            <a:avLst/>
          </a:prstGeom>
        </p:spPr>
        <p:txBody>
          <a:bodyPr vert="horz">
            <a:normAutofit/>
          </a:bodyPr>
          <a:lstStyle>
            <a:lvl1pPr marL="0" indent="0">
              <a:buNone/>
              <a:defRPr sz="1867" b="0" baseline="0"/>
            </a:lvl1pPr>
          </a:lstStyle>
          <a:p>
            <a:pPr lvl="0"/>
            <a:r>
              <a:rPr lang="en-US" dirty="0"/>
              <a:t>Speaker Title</a:t>
            </a:r>
          </a:p>
        </p:txBody>
      </p:sp>
      <p:sp>
        <p:nvSpPr>
          <p:cNvPr id="23" name="Text Placeholder 20"/>
          <p:cNvSpPr>
            <a:spLocks noGrp="1"/>
          </p:cNvSpPr>
          <p:nvPr>
            <p:ph type="body" sz="quarter" idx="13" hasCustomPrompt="1"/>
          </p:nvPr>
        </p:nvSpPr>
        <p:spPr>
          <a:xfrm>
            <a:off x="320571" y="2010979"/>
            <a:ext cx="5183717" cy="305495"/>
          </a:xfrm>
          <a:prstGeom prst="rect">
            <a:avLst/>
          </a:prstGeom>
        </p:spPr>
        <p:txBody>
          <a:bodyPr vert="horz">
            <a:normAutofit/>
          </a:bodyPr>
          <a:lstStyle>
            <a:lvl1pPr marL="0" indent="0">
              <a:buNone/>
              <a:defRPr sz="1867" b="1" baseline="0">
                <a:solidFill>
                  <a:srgbClr val="236192"/>
                </a:solidFill>
              </a:defRPr>
            </a:lvl1pPr>
          </a:lstStyle>
          <a:p>
            <a:pPr lvl="0"/>
            <a:r>
              <a:rPr lang="en-US" dirty="0"/>
              <a:t>Speaker Contact</a:t>
            </a:r>
          </a:p>
        </p:txBody>
      </p:sp>
      <p:pic>
        <p:nvPicPr>
          <p:cNvPr id="11" name="Picture 10" descr="ppt-because-pattern.psd"/>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6062439" y="2"/>
            <a:ext cx="6129563" cy="5442225"/>
          </a:xfrm>
          <a:prstGeom prst="rect">
            <a:avLst/>
          </a:prstGeom>
        </p:spPr>
      </p:pic>
      <p:sp>
        <p:nvSpPr>
          <p:cNvPr id="9" name="Rectangle 8"/>
          <p:cNvSpPr/>
          <p:nvPr userDrawn="1"/>
        </p:nvSpPr>
        <p:spPr>
          <a:xfrm rot="10800000">
            <a:off x="15117" y="5239201"/>
            <a:ext cx="12192000" cy="239713"/>
          </a:xfrm>
          <a:prstGeom prst="rect">
            <a:avLst/>
          </a:prstGeom>
          <a:solidFill>
            <a:srgbClr val="00AFD7"/>
          </a:solidFill>
          <a:ln w="9525" cap="flat" cmpd="sng" algn="ctr">
            <a:noFill/>
            <a:prstDash val="solid"/>
          </a:ln>
          <a:effectLst/>
        </p:spPr>
        <p:txBody>
          <a:bodyPr anchor="ctr"/>
          <a:lstStyle/>
          <a:p>
            <a:pPr marL="0" marR="0" lvl="0" indent="0" algn="ctr" defTabSz="1219170" eaLnBrk="1" fontAlgn="auto" latinLnBrk="0" hangingPunct="1">
              <a:lnSpc>
                <a:spcPct val="100000"/>
              </a:lnSpc>
              <a:spcBef>
                <a:spcPts val="0"/>
              </a:spcBef>
              <a:spcAft>
                <a:spcPts val="0"/>
              </a:spcAft>
              <a:buClrTx/>
              <a:buSzTx/>
              <a:buFontTx/>
              <a:buNone/>
              <a:tabLst/>
              <a:defRPr/>
            </a:pPr>
            <a:endParaRPr kumimoji="0" lang="en-US" sz="2400" b="0" i="0" u="none" strike="noStrike" kern="0" cap="none" spc="0" normalizeH="0" baseline="0" noProof="0">
              <a:ln>
                <a:noFill/>
              </a:ln>
              <a:solidFill>
                <a:srgbClr val="3D527F"/>
              </a:solidFill>
              <a:effectLst/>
              <a:uLnTx/>
              <a:uFillTx/>
              <a:latin typeface="Calibri"/>
              <a:ea typeface="+mn-ea"/>
              <a:cs typeface="+mn-cs"/>
            </a:endParaRPr>
          </a:p>
        </p:txBody>
      </p:sp>
      <p:pic>
        <p:nvPicPr>
          <p:cNvPr id="12" name="Picture 9"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9836604" y="5839974"/>
            <a:ext cx="1997453" cy="65079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5" name="Picture 14"/>
          <p:cNvPicPr>
            <a:picLocks noChangeAspect="1"/>
          </p:cNvPicPr>
          <p:nvPr userDrawn="1"/>
        </p:nvPicPr>
        <p:blipFill rotWithShape="1">
          <a:blip r:embed="rId4" cstate="print">
            <a:duotone>
              <a:schemeClr val="bg2">
                <a:shade val="45000"/>
                <a:satMod val="135000"/>
              </a:schemeClr>
              <a:prstClr val="white"/>
            </a:duotone>
            <a:extLst>
              <a:ext uri="{BEBA8EAE-BF5A-486C-A8C5-ECC9F3942E4B}">
                <a14:imgProps xmlns:a14="http://schemas.microsoft.com/office/drawing/2010/main">
                  <a14:imgLayer r:embed="rId5">
                    <a14:imgEffect>
                      <a14:colorTemperature colorTemp="11200"/>
                    </a14:imgEffect>
                  </a14:imgLayer>
                </a14:imgProps>
              </a:ext>
              <a:ext uri="{28A0092B-C50C-407E-A947-70E740481C1C}">
                <a14:useLocalDpi xmlns:a14="http://schemas.microsoft.com/office/drawing/2010/main"/>
              </a:ext>
            </a:extLst>
          </a:blip>
          <a:srcRect/>
          <a:stretch/>
        </p:blipFill>
        <p:spPr>
          <a:xfrm>
            <a:off x="320571" y="5942065"/>
            <a:ext cx="833847" cy="400600"/>
          </a:xfrm>
          <a:prstGeom prst="rect">
            <a:avLst/>
          </a:prstGeom>
        </p:spPr>
      </p:pic>
      <p:pic>
        <p:nvPicPr>
          <p:cNvPr id="2" name="Picture 1"/>
          <p:cNvPicPr>
            <a:picLocks noChangeAspect="1"/>
          </p:cNvPicPr>
          <p:nvPr userDrawn="1"/>
        </p:nvPicPr>
        <p:blipFill>
          <a:blip r:embed="rId6" cstate="print">
            <a:alphaModFix/>
            <a:extLst>
              <a:ext uri="{28A0092B-C50C-407E-A947-70E740481C1C}">
                <a14:useLocalDpi xmlns:a14="http://schemas.microsoft.com/office/drawing/2010/main"/>
              </a:ext>
            </a:extLst>
          </a:blip>
          <a:stretch>
            <a:fillRect/>
          </a:stretch>
        </p:blipFill>
        <p:spPr>
          <a:xfrm>
            <a:off x="301521" y="5967987"/>
            <a:ext cx="811868" cy="432864"/>
          </a:xfrm>
          <a:prstGeom prst="rect">
            <a:avLst/>
          </a:prstGeom>
        </p:spPr>
      </p:pic>
    </p:spTree>
    <p:extLst>
      <p:ext uri="{BB962C8B-B14F-4D97-AF65-F5344CB8AC3E}">
        <p14:creationId xmlns:p14="http://schemas.microsoft.com/office/powerpoint/2010/main" val="18827907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636253" y="4865763"/>
            <a:ext cx="810295" cy="389467"/>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0" name="TextBox 8"/>
          <p:cNvSpPr txBox="1">
            <a:spLocks noChangeArrowheads="1"/>
          </p:cNvSpPr>
          <p:nvPr userDrawn="1"/>
        </p:nvSpPr>
        <p:spPr bwMode="auto">
          <a:xfrm>
            <a:off x="7899907" y="4963811"/>
            <a:ext cx="563033" cy="215444"/>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800" dirty="0">
                <a:solidFill>
                  <a:schemeClr val="bg1"/>
                </a:solidFill>
              </a:rPr>
              <a:t>SM</a:t>
            </a:r>
          </a:p>
        </p:txBody>
      </p:sp>
      <p:sp>
        <p:nvSpPr>
          <p:cNvPr id="11" name="Rectangle 10"/>
          <p:cNvSpPr/>
          <p:nvPr userDrawn="1"/>
        </p:nvSpPr>
        <p:spPr>
          <a:xfrm>
            <a:off x="0" y="4655349"/>
            <a:ext cx="846667" cy="810295"/>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2" name="Text Placeholder 18"/>
          <p:cNvSpPr>
            <a:spLocks noGrp="1"/>
          </p:cNvSpPr>
          <p:nvPr>
            <p:ph type="body" sz="quarter" idx="10" hasCustomPrompt="1"/>
          </p:nvPr>
        </p:nvSpPr>
        <p:spPr>
          <a:xfrm>
            <a:off x="975786" y="967252"/>
            <a:ext cx="5229124" cy="1774781"/>
          </a:xfrm>
          <a:prstGeom prst="rect">
            <a:avLst/>
          </a:prstGeom>
          <a:ln w="101600" cmpd="sng">
            <a:solidFill>
              <a:srgbClr val="236192"/>
            </a:solidFill>
            <a:miter lim="800000"/>
          </a:ln>
        </p:spPr>
        <p:txBody>
          <a:bodyPr vert="horz" wrap="none" lIns="548640" tIns="274320" rIns="457200" bIns="365760">
            <a:spAutoFit/>
          </a:bodyPr>
          <a:lstStyle>
            <a:lvl1pPr marL="0" indent="0" algn="l">
              <a:spcBef>
                <a:spcPts val="0"/>
              </a:spcBef>
              <a:buNone/>
              <a:defRPr sz="7333"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931002" y="3055369"/>
            <a:ext cx="5183717" cy="405719"/>
          </a:xfrm>
          <a:prstGeom prst="rect">
            <a:avLst/>
          </a:prstGeom>
        </p:spPr>
        <p:txBody>
          <a:bodyPr vert="horz">
            <a:normAutofit/>
          </a:bodyPr>
          <a:lstStyle>
            <a:lvl1pPr marL="0" indent="0">
              <a:buNone/>
              <a:defRPr sz="24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930752" y="3442815"/>
            <a:ext cx="5183717" cy="359027"/>
          </a:xfrm>
          <a:prstGeom prst="rect">
            <a:avLst/>
          </a:prstGeom>
        </p:spPr>
        <p:txBody>
          <a:bodyPr vert="horz">
            <a:normAutofit/>
          </a:bodyPr>
          <a:lstStyle>
            <a:lvl1pPr marL="0" indent="0">
              <a:buNone/>
              <a:defRPr sz="1867"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930752" y="3801845"/>
            <a:ext cx="5183717" cy="305495"/>
          </a:xfrm>
          <a:prstGeom prst="rect">
            <a:avLst/>
          </a:prstGeom>
        </p:spPr>
        <p:txBody>
          <a:bodyPr vert="horz">
            <a:normAutofit/>
          </a:bodyPr>
          <a:lstStyle>
            <a:lvl1pPr marL="0" indent="0">
              <a:buNone/>
              <a:defRPr sz="1867"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2" y="275235"/>
            <a:ext cx="4906433" cy="668966"/>
          </a:xfrm>
          <a:prstGeom prst="rect">
            <a:avLst/>
          </a:prstGeom>
          <a:solidFill>
            <a:srgbClr val="236192"/>
          </a:solidFill>
        </p:spPr>
        <p:txBody>
          <a:bodyPr vert="horz" wrap="square" lIns="640080" tIns="91440" bIns="164592">
            <a:spAutoFit/>
          </a:bodyPr>
          <a:lstStyle>
            <a:lvl1pPr marL="0" indent="0">
              <a:buNone/>
              <a:defRPr sz="2667" baseline="0">
                <a:solidFill>
                  <a:schemeClr val="bg1"/>
                </a:solidFill>
              </a:defRPr>
            </a:lvl1pPr>
          </a:lstStyle>
          <a:p>
            <a:pPr lvl="0"/>
            <a:r>
              <a:rPr lang="en-US" dirty="0"/>
              <a:t>Event Title</a:t>
            </a:r>
          </a:p>
        </p:txBody>
      </p:sp>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1224844" y="4655349"/>
            <a:ext cx="10955859" cy="810295"/>
          </a:xfrm>
          <a:prstGeom prst="rect">
            <a:avLst/>
          </a:prstGeom>
        </p:spPr>
      </p:pic>
      <p:pic>
        <p:nvPicPr>
          <p:cNvPr id="20" name="Picture 9"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9836604" y="5839974"/>
            <a:ext cx="1997453" cy="65079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7" name="Picture 16"/>
          <p:cNvPicPr>
            <a:picLocks noChangeAspect="1"/>
          </p:cNvPicPr>
          <p:nvPr userDrawn="1"/>
        </p:nvPicPr>
        <p:blipFill>
          <a:blip r:embed="rId4" cstate="print">
            <a:alphaModFix/>
            <a:extLst>
              <a:ext uri="{28A0092B-C50C-407E-A947-70E740481C1C}">
                <a14:useLocalDpi xmlns:a14="http://schemas.microsoft.com/office/drawing/2010/main"/>
              </a:ext>
            </a:extLst>
          </a:blip>
          <a:stretch>
            <a:fillRect/>
          </a:stretch>
        </p:blipFill>
        <p:spPr>
          <a:xfrm>
            <a:off x="301521" y="5967987"/>
            <a:ext cx="811868" cy="432864"/>
          </a:xfrm>
          <a:prstGeom prst="rect">
            <a:avLst/>
          </a:prstGeom>
        </p:spPr>
      </p:pic>
    </p:spTree>
    <p:extLst>
      <p:ext uri="{BB962C8B-B14F-4D97-AF65-F5344CB8AC3E}">
        <p14:creationId xmlns:p14="http://schemas.microsoft.com/office/powerpoint/2010/main" val="5995002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105644406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Large Head and Two Content">
    <p:spTree>
      <p:nvGrpSpPr>
        <p:cNvPr id="1" name=""/>
        <p:cNvGrpSpPr/>
        <p:nvPr/>
      </p:nvGrpSpPr>
      <p:grpSpPr>
        <a:xfrm>
          <a:off x="0" y="0"/>
          <a:ext cx="0" cy="0"/>
          <a:chOff x="0" y="0"/>
          <a:chExt cx="0" cy="0"/>
        </a:xfrm>
      </p:grpSpPr>
      <p:grpSp>
        <p:nvGrpSpPr>
          <p:cNvPr id="2" name="Group 7"/>
          <p:cNvGrpSpPr/>
          <p:nvPr userDrawn="1"/>
        </p:nvGrpSpPr>
        <p:grpSpPr>
          <a:xfrm>
            <a:off x="0" y="0"/>
            <a:ext cx="12192000" cy="1759220"/>
            <a:chOff x="228600" y="228600"/>
            <a:chExt cx="9144000" cy="1759220"/>
          </a:xfrm>
          <a:solidFill>
            <a:srgbClr val="195A88"/>
          </a:solidFill>
        </p:grpSpPr>
        <p:sp>
          <p:nvSpPr>
            <p:cNvPr id="6" name="Rounded Rectangle 5"/>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dirty="0"/>
            </a:p>
          </p:txBody>
        </p:sp>
        <p:sp>
          <p:nvSpPr>
            <p:cNvPr id="7" name="Isosceles Triangle 6"/>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200"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sz="half" idx="1"/>
          </p:nvPr>
        </p:nvSpPr>
        <p:spPr>
          <a:xfrm>
            <a:off x="952501" y="2000251"/>
            <a:ext cx="4953001" cy="4143375"/>
          </a:xfrm>
          <a:prstGeom prst="rect">
            <a:avLst/>
          </a:prstGeo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p:cNvSpPr>
            <a:spLocks noGrp="1"/>
          </p:cNvSpPr>
          <p:nvPr>
            <p:ph sz="half" idx="2"/>
          </p:nvPr>
        </p:nvSpPr>
        <p:spPr>
          <a:xfrm>
            <a:off x="6286500" y="2000251"/>
            <a:ext cx="4953000" cy="4143375"/>
          </a:xfrm>
          <a:prstGeom prst="rect">
            <a:avLst/>
          </a:prstGeo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8" name="Title 1"/>
          <p:cNvSpPr>
            <a:spLocks noGrp="1"/>
          </p:cNvSpPr>
          <p:nvPr>
            <p:ph type="title"/>
          </p:nvPr>
        </p:nvSpPr>
        <p:spPr>
          <a:xfrm>
            <a:off x="609600" y="381000"/>
            <a:ext cx="10972800" cy="914400"/>
          </a:xfrm>
          <a:prstGeom prst="rect">
            <a:avLst/>
          </a:prstGeom>
        </p:spPr>
        <p:txBody>
          <a:bodyPr wrap="none"/>
          <a:lstStyle>
            <a:lvl1pPr algn="l">
              <a:defRPr>
                <a:solidFill>
                  <a:schemeClr val="bg1"/>
                </a:solidFill>
              </a:defRPr>
            </a:lvl1pPr>
          </a:lstStyle>
          <a:p>
            <a:r>
              <a:rPr lang="en-US"/>
              <a:t>Click to edit Master title style</a:t>
            </a:r>
            <a:endParaRPr lang="en-US" dirty="0"/>
          </a:p>
        </p:txBody>
      </p:sp>
    </p:spTree>
    <p:extLst>
      <p:ext uri="{BB962C8B-B14F-4D97-AF65-F5344CB8AC3E}">
        <p14:creationId xmlns:p14="http://schemas.microsoft.com/office/powerpoint/2010/main" val="12333590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78549593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1_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 name="Picture Placeholder 2"/>
          <p:cNvSpPr>
            <a:spLocks noGrp="1"/>
          </p:cNvSpPr>
          <p:nvPr>
            <p:ph type="pic" sz="quarter" idx="10"/>
          </p:nvPr>
        </p:nvSpPr>
        <p:spPr>
          <a:xfrm>
            <a:off x="0" y="0"/>
            <a:ext cx="12192000" cy="6248400"/>
          </a:xfrm>
          <a:prstGeom prst="rect">
            <a:avLst/>
          </a:prstGeom>
        </p:spPr>
        <p:txBody>
          <a:bodyPr/>
          <a:lstStyle/>
          <a:p>
            <a:endParaRPr lang="en-US"/>
          </a:p>
        </p:txBody>
      </p:sp>
      <p:sp>
        <p:nvSpPr>
          <p:cNvPr id="5" name="Text Placeholder 4"/>
          <p:cNvSpPr>
            <a:spLocks noGrp="1"/>
          </p:cNvSpPr>
          <p:nvPr>
            <p:ph type="body" sz="quarter" idx="11"/>
          </p:nvPr>
        </p:nvSpPr>
        <p:spPr>
          <a:xfrm>
            <a:off x="1" y="1"/>
            <a:ext cx="5001684" cy="5295900"/>
          </a:xfrm>
          <a:prstGeom prst="rect">
            <a:avLst/>
          </a:prstGeom>
          <a:solidFill>
            <a:schemeClr val="tx1">
              <a:alpha val="6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p:cNvGrpSpPr/>
          <p:nvPr userDrawn="1"/>
        </p:nvGrpSpPr>
        <p:grpSpPr>
          <a:xfrm>
            <a:off x="0" y="6185684"/>
            <a:ext cx="12192000" cy="646331"/>
            <a:chOff x="0" y="4639262"/>
            <a:chExt cx="9144000" cy="484748"/>
          </a:xfrm>
        </p:grpSpPr>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 name="Picture 11"/>
            <p:cNvPicPr>
              <a:picLocks noChangeAspect="1"/>
            </p:cNvPicPr>
            <p:nvPr userDrawn="1"/>
          </p:nvPicPr>
          <p:blipFill rotWithShape="1">
            <a:blip r:embed="rId3" cstate="print">
              <a:biLevel thresh="25000"/>
              <a:extLst>
                <a:ext uri="{28A0092B-C50C-407E-A947-70E740481C1C}">
                  <a14:useLocalDpi xmlns:a14="http://schemas.microsoft.com/office/drawing/2010/main"/>
                </a:ext>
              </a:extLst>
            </a:blip>
            <a:srcRect/>
            <a:stretch/>
          </p:blipFill>
          <p:spPr>
            <a:xfrm>
              <a:off x="6834248" y="4770249"/>
              <a:ext cx="1329030" cy="312708"/>
            </a:xfrm>
            <a:prstGeom prst="rect">
              <a:avLst/>
            </a:prstGeom>
          </p:spPr>
        </p:pic>
        <p:sp>
          <p:nvSpPr>
            <p:cNvPr id="7" name="Rectangle 6"/>
            <p:cNvSpPr/>
            <p:nvPr userDrawn="1"/>
          </p:nvSpPr>
          <p:spPr>
            <a:xfrm>
              <a:off x="0" y="4639262"/>
              <a:ext cx="9144000" cy="484748"/>
            </a:xfrm>
            <a:prstGeom prst="rect">
              <a:avLst/>
            </a:prstGeom>
          </p:spPr>
          <p:txBody>
            <a:bodyPr wrap="square">
              <a:spAutoFit/>
            </a:bodyPr>
            <a:lstStyle/>
            <a:p>
              <a:pPr marL="0" marR="0" lvl="0" indent="0" algn="ctr" defTabSz="1219170" eaLnBrk="1" fontAlgn="auto" latinLnBrk="0" hangingPunct="1">
                <a:lnSpc>
                  <a:spcPct val="100000"/>
                </a:lnSpc>
                <a:spcBef>
                  <a:spcPts val="0"/>
                </a:spcBef>
                <a:spcAft>
                  <a:spcPts val="0"/>
                </a:spcAft>
                <a:buClrTx/>
                <a:buSzTx/>
                <a:buFontTx/>
                <a:buNone/>
                <a:tabLst/>
                <a:defRPr/>
              </a:pPr>
              <a:r>
                <a:rPr kumimoji="0" lang="en-US" sz="2400" b="1" i="1" u="none" strike="noStrike" kern="0" cap="none" spc="0" normalizeH="0" baseline="0" noProof="0">
                  <a:ln>
                    <a:noFill/>
                  </a:ln>
                  <a:solidFill>
                    <a:schemeClr val="bg1"/>
                  </a:solidFill>
                  <a:effectLst/>
                  <a:uLnTx/>
                  <a:uFillTx/>
                  <a:latin typeface="Myriad Pro" pitchFamily="34" charset="0"/>
                </a:rPr>
                <a:t>Value</a:t>
              </a:r>
              <a:br>
                <a:rPr kumimoji="0" lang="en-US" sz="2400" b="1" i="0" u="none" strike="noStrike" kern="0" cap="none" spc="0" normalizeH="0" baseline="0" noProof="0">
                  <a:ln>
                    <a:noFill/>
                  </a:ln>
                  <a:solidFill>
                    <a:schemeClr val="bg1"/>
                  </a:solidFill>
                  <a:effectLst/>
                  <a:uLnTx/>
                  <a:uFillTx/>
                  <a:latin typeface="Myriad Pro" pitchFamily="34" charset="0"/>
                </a:rPr>
              </a:br>
              <a:r>
                <a:rPr kumimoji="0" lang="en-US" sz="1200" b="1" i="0" u="none" strike="noStrike" kern="0" cap="none" spc="0" normalizeH="0" baseline="0" noProof="0">
                  <a:ln>
                    <a:noFill/>
                  </a:ln>
                  <a:solidFill>
                    <a:schemeClr val="bg1"/>
                  </a:solidFill>
                  <a:effectLst/>
                  <a:uLnTx/>
                  <a:uFillTx/>
                  <a:latin typeface="Myriad Pro" pitchFamily="34" charset="0"/>
                </a:rPr>
                <a:t>of Academic Libraries</a:t>
              </a:r>
            </a:p>
          </p:txBody>
        </p:sp>
      </p:grpSp>
    </p:spTree>
    <p:extLst>
      <p:ext uri="{BB962C8B-B14F-4D97-AF65-F5344CB8AC3E}">
        <p14:creationId xmlns:p14="http://schemas.microsoft.com/office/powerpoint/2010/main" val="240603239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2_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 name="Picture Placeholder 2"/>
          <p:cNvSpPr>
            <a:spLocks noGrp="1"/>
          </p:cNvSpPr>
          <p:nvPr>
            <p:ph type="pic" sz="quarter" idx="10"/>
          </p:nvPr>
        </p:nvSpPr>
        <p:spPr>
          <a:xfrm>
            <a:off x="0" y="0"/>
            <a:ext cx="12192000" cy="6248400"/>
          </a:xfrm>
          <a:prstGeom prst="rect">
            <a:avLst/>
          </a:prstGeom>
        </p:spPr>
        <p:txBody>
          <a:bodyPr/>
          <a:lstStyle/>
          <a:p>
            <a:endParaRPr lang="en-US"/>
          </a:p>
        </p:txBody>
      </p:sp>
      <p:sp>
        <p:nvSpPr>
          <p:cNvPr id="5" name="Text Placeholder 4"/>
          <p:cNvSpPr>
            <a:spLocks noGrp="1"/>
          </p:cNvSpPr>
          <p:nvPr>
            <p:ph type="body" sz="quarter" idx="11"/>
          </p:nvPr>
        </p:nvSpPr>
        <p:spPr>
          <a:xfrm>
            <a:off x="1" y="1"/>
            <a:ext cx="5001684" cy="5295900"/>
          </a:xfrm>
          <a:prstGeom prst="rect">
            <a:avLst/>
          </a:prstGeom>
          <a:solidFill>
            <a:schemeClr val="tx1">
              <a:alpha val="6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p:cNvGrpSpPr/>
          <p:nvPr userDrawn="1"/>
        </p:nvGrpSpPr>
        <p:grpSpPr>
          <a:xfrm>
            <a:off x="0" y="6185684"/>
            <a:ext cx="12192000" cy="646331"/>
            <a:chOff x="0" y="4639262"/>
            <a:chExt cx="9144000" cy="484748"/>
          </a:xfrm>
        </p:grpSpPr>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 name="Picture 11"/>
            <p:cNvPicPr>
              <a:picLocks noChangeAspect="1"/>
            </p:cNvPicPr>
            <p:nvPr userDrawn="1"/>
          </p:nvPicPr>
          <p:blipFill rotWithShape="1">
            <a:blip r:embed="rId3" cstate="print">
              <a:biLevel thresh="25000"/>
              <a:extLst>
                <a:ext uri="{28A0092B-C50C-407E-A947-70E740481C1C}">
                  <a14:useLocalDpi xmlns:a14="http://schemas.microsoft.com/office/drawing/2010/main"/>
                </a:ext>
              </a:extLst>
            </a:blip>
            <a:srcRect/>
            <a:stretch/>
          </p:blipFill>
          <p:spPr>
            <a:xfrm>
              <a:off x="6834248" y="4770249"/>
              <a:ext cx="1329030" cy="312708"/>
            </a:xfrm>
            <a:prstGeom prst="rect">
              <a:avLst/>
            </a:prstGeom>
          </p:spPr>
        </p:pic>
        <p:sp>
          <p:nvSpPr>
            <p:cNvPr id="7" name="Rectangle 6"/>
            <p:cNvSpPr/>
            <p:nvPr userDrawn="1"/>
          </p:nvSpPr>
          <p:spPr>
            <a:xfrm>
              <a:off x="0" y="4639262"/>
              <a:ext cx="9144000" cy="484748"/>
            </a:xfrm>
            <a:prstGeom prst="rect">
              <a:avLst/>
            </a:prstGeom>
          </p:spPr>
          <p:txBody>
            <a:bodyPr wrap="square">
              <a:spAutoFit/>
            </a:bodyPr>
            <a:lstStyle/>
            <a:p>
              <a:pPr marL="0" marR="0" lvl="0" indent="0" algn="ctr" defTabSz="1219170" eaLnBrk="1" fontAlgn="auto" latinLnBrk="0" hangingPunct="1">
                <a:lnSpc>
                  <a:spcPct val="100000"/>
                </a:lnSpc>
                <a:spcBef>
                  <a:spcPts val="0"/>
                </a:spcBef>
                <a:spcAft>
                  <a:spcPts val="0"/>
                </a:spcAft>
                <a:buClrTx/>
                <a:buSzTx/>
                <a:buFontTx/>
                <a:buNone/>
                <a:tabLst/>
                <a:defRPr/>
              </a:pPr>
              <a:r>
                <a:rPr kumimoji="0" lang="en-US" sz="2400" b="1" i="1" u="none" strike="noStrike" kern="0" cap="none" spc="0" normalizeH="0" baseline="0" noProof="0">
                  <a:ln>
                    <a:noFill/>
                  </a:ln>
                  <a:solidFill>
                    <a:schemeClr val="bg1"/>
                  </a:solidFill>
                  <a:effectLst/>
                  <a:uLnTx/>
                  <a:uFillTx/>
                  <a:latin typeface="Myriad Pro" pitchFamily="34" charset="0"/>
                </a:rPr>
                <a:t>Value</a:t>
              </a:r>
              <a:br>
                <a:rPr kumimoji="0" lang="en-US" sz="2400" b="1" i="0" u="none" strike="noStrike" kern="0" cap="none" spc="0" normalizeH="0" baseline="0" noProof="0">
                  <a:ln>
                    <a:noFill/>
                  </a:ln>
                  <a:solidFill>
                    <a:schemeClr val="bg1"/>
                  </a:solidFill>
                  <a:effectLst/>
                  <a:uLnTx/>
                  <a:uFillTx/>
                  <a:latin typeface="Myriad Pro" pitchFamily="34" charset="0"/>
                </a:rPr>
              </a:br>
              <a:r>
                <a:rPr kumimoji="0" lang="en-US" sz="1200" b="1" i="0" u="none" strike="noStrike" kern="0" cap="none" spc="0" normalizeH="0" baseline="0" noProof="0">
                  <a:ln>
                    <a:noFill/>
                  </a:ln>
                  <a:solidFill>
                    <a:schemeClr val="bg1"/>
                  </a:solidFill>
                  <a:effectLst/>
                  <a:uLnTx/>
                  <a:uFillTx/>
                  <a:latin typeface="Myriad Pro" pitchFamily="34" charset="0"/>
                </a:rPr>
                <a:t>of Academic Libraries</a:t>
              </a:r>
            </a:p>
          </p:txBody>
        </p:sp>
      </p:grpSp>
    </p:spTree>
    <p:extLst>
      <p:ext uri="{BB962C8B-B14F-4D97-AF65-F5344CB8AC3E}">
        <p14:creationId xmlns:p14="http://schemas.microsoft.com/office/powerpoint/2010/main" val="24001249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3_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 name="Picture Placeholder 2"/>
          <p:cNvSpPr>
            <a:spLocks noGrp="1"/>
          </p:cNvSpPr>
          <p:nvPr>
            <p:ph type="pic" sz="quarter" idx="10"/>
          </p:nvPr>
        </p:nvSpPr>
        <p:spPr>
          <a:xfrm>
            <a:off x="0" y="0"/>
            <a:ext cx="12192000" cy="6248400"/>
          </a:xfrm>
          <a:prstGeom prst="rect">
            <a:avLst/>
          </a:prstGeom>
        </p:spPr>
        <p:txBody>
          <a:bodyPr/>
          <a:lstStyle/>
          <a:p>
            <a:endParaRPr lang="en-US"/>
          </a:p>
        </p:txBody>
      </p:sp>
      <p:sp>
        <p:nvSpPr>
          <p:cNvPr id="5" name="Text Placeholder 4"/>
          <p:cNvSpPr>
            <a:spLocks noGrp="1"/>
          </p:cNvSpPr>
          <p:nvPr>
            <p:ph type="body" sz="quarter" idx="11"/>
          </p:nvPr>
        </p:nvSpPr>
        <p:spPr>
          <a:xfrm>
            <a:off x="1" y="1"/>
            <a:ext cx="5001684" cy="5295900"/>
          </a:xfrm>
          <a:prstGeom prst="rect">
            <a:avLst/>
          </a:prstGeom>
          <a:solidFill>
            <a:schemeClr val="tx1">
              <a:alpha val="6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p:cNvGrpSpPr/>
          <p:nvPr userDrawn="1"/>
        </p:nvGrpSpPr>
        <p:grpSpPr>
          <a:xfrm>
            <a:off x="0" y="6185684"/>
            <a:ext cx="12192000" cy="646331"/>
            <a:chOff x="0" y="4639262"/>
            <a:chExt cx="9144000" cy="484748"/>
          </a:xfrm>
        </p:grpSpPr>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 name="Picture 11"/>
            <p:cNvPicPr>
              <a:picLocks noChangeAspect="1"/>
            </p:cNvPicPr>
            <p:nvPr userDrawn="1"/>
          </p:nvPicPr>
          <p:blipFill rotWithShape="1">
            <a:blip r:embed="rId3" cstate="print">
              <a:biLevel thresh="25000"/>
              <a:extLst>
                <a:ext uri="{28A0092B-C50C-407E-A947-70E740481C1C}">
                  <a14:useLocalDpi xmlns:a14="http://schemas.microsoft.com/office/drawing/2010/main"/>
                </a:ext>
              </a:extLst>
            </a:blip>
            <a:srcRect/>
            <a:stretch/>
          </p:blipFill>
          <p:spPr>
            <a:xfrm>
              <a:off x="6834248" y="4770249"/>
              <a:ext cx="1329030" cy="312708"/>
            </a:xfrm>
            <a:prstGeom prst="rect">
              <a:avLst/>
            </a:prstGeom>
          </p:spPr>
        </p:pic>
        <p:sp>
          <p:nvSpPr>
            <p:cNvPr id="7" name="Rectangle 6"/>
            <p:cNvSpPr/>
            <p:nvPr userDrawn="1"/>
          </p:nvSpPr>
          <p:spPr>
            <a:xfrm>
              <a:off x="0" y="4639262"/>
              <a:ext cx="9144000" cy="484748"/>
            </a:xfrm>
            <a:prstGeom prst="rect">
              <a:avLst/>
            </a:prstGeom>
          </p:spPr>
          <p:txBody>
            <a:bodyPr wrap="square">
              <a:spAutoFit/>
            </a:bodyPr>
            <a:lstStyle/>
            <a:p>
              <a:pPr marL="0" marR="0" lvl="0" indent="0" algn="ctr" defTabSz="1219170" eaLnBrk="1" fontAlgn="auto" latinLnBrk="0" hangingPunct="1">
                <a:lnSpc>
                  <a:spcPct val="100000"/>
                </a:lnSpc>
                <a:spcBef>
                  <a:spcPts val="0"/>
                </a:spcBef>
                <a:spcAft>
                  <a:spcPts val="0"/>
                </a:spcAft>
                <a:buClrTx/>
                <a:buSzTx/>
                <a:buFontTx/>
                <a:buNone/>
                <a:tabLst/>
                <a:defRPr/>
              </a:pPr>
              <a:r>
                <a:rPr kumimoji="0" lang="en-US" sz="2400" b="1" i="1" u="none" strike="noStrike" kern="0" cap="none" spc="0" normalizeH="0" baseline="0" noProof="0">
                  <a:ln>
                    <a:noFill/>
                  </a:ln>
                  <a:solidFill>
                    <a:schemeClr val="bg1"/>
                  </a:solidFill>
                  <a:effectLst/>
                  <a:uLnTx/>
                  <a:uFillTx/>
                  <a:latin typeface="Myriad Pro" pitchFamily="34" charset="0"/>
                </a:rPr>
                <a:t>Value</a:t>
              </a:r>
              <a:br>
                <a:rPr kumimoji="0" lang="en-US" sz="2400" b="1" i="0" u="none" strike="noStrike" kern="0" cap="none" spc="0" normalizeH="0" baseline="0" noProof="0">
                  <a:ln>
                    <a:noFill/>
                  </a:ln>
                  <a:solidFill>
                    <a:schemeClr val="bg1"/>
                  </a:solidFill>
                  <a:effectLst/>
                  <a:uLnTx/>
                  <a:uFillTx/>
                  <a:latin typeface="Myriad Pro" pitchFamily="34" charset="0"/>
                </a:rPr>
              </a:br>
              <a:r>
                <a:rPr kumimoji="0" lang="en-US" sz="1200" b="1" i="0" u="none" strike="noStrike" kern="0" cap="none" spc="0" normalizeH="0" baseline="0" noProof="0">
                  <a:ln>
                    <a:noFill/>
                  </a:ln>
                  <a:solidFill>
                    <a:schemeClr val="bg1"/>
                  </a:solidFill>
                  <a:effectLst/>
                  <a:uLnTx/>
                  <a:uFillTx/>
                  <a:latin typeface="Myriad Pro" pitchFamily="34" charset="0"/>
                </a:rPr>
                <a:t>of Academic Libraries</a:t>
              </a:r>
            </a:p>
          </p:txBody>
        </p:sp>
      </p:grpSp>
    </p:spTree>
    <p:extLst>
      <p:ext uri="{BB962C8B-B14F-4D97-AF65-F5344CB8AC3E}">
        <p14:creationId xmlns:p14="http://schemas.microsoft.com/office/powerpoint/2010/main" val="105993937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6_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 name="Picture Placeholder 2"/>
          <p:cNvSpPr>
            <a:spLocks noGrp="1"/>
          </p:cNvSpPr>
          <p:nvPr>
            <p:ph type="pic" sz="quarter" idx="10"/>
          </p:nvPr>
        </p:nvSpPr>
        <p:spPr>
          <a:xfrm>
            <a:off x="0" y="0"/>
            <a:ext cx="12192000" cy="6248400"/>
          </a:xfrm>
          <a:prstGeom prst="rect">
            <a:avLst/>
          </a:prstGeom>
        </p:spPr>
        <p:txBody>
          <a:bodyPr/>
          <a:lstStyle/>
          <a:p>
            <a:endParaRPr lang="en-US"/>
          </a:p>
        </p:txBody>
      </p:sp>
      <p:sp>
        <p:nvSpPr>
          <p:cNvPr id="5" name="Text Placeholder 4"/>
          <p:cNvSpPr>
            <a:spLocks noGrp="1"/>
          </p:cNvSpPr>
          <p:nvPr>
            <p:ph type="body" sz="quarter" idx="11"/>
          </p:nvPr>
        </p:nvSpPr>
        <p:spPr>
          <a:xfrm>
            <a:off x="1" y="1"/>
            <a:ext cx="5001684" cy="5295900"/>
          </a:xfrm>
          <a:prstGeom prst="rect">
            <a:avLst/>
          </a:prstGeom>
          <a:solidFill>
            <a:schemeClr val="tx1">
              <a:alpha val="6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p:cNvGrpSpPr/>
          <p:nvPr userDrawn="1"/>
        </p:nvGrpSpPr>
        <p:grpSpPr>
          <a:xfrm>
            <a:off x="0" y="6185684"/>
            <a:ext cx="12192000" cy="646331"/>
            <a:chOff x="0" y="4639262"/>
            <a:chExt cx="9144000" cy="484748"/>
          </a:xfrm>
        </p:grpSpPr>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 name="Picture 11"/>
            <p:cNvPicPr>
              <a:picLocks noChangeAspect="1"/>
            </p:cNvPicPr>
            <p:nvPr userDrawn="1"/>
          </p:nvPicPr>
          <p:blipFill rotWithShape="1">
            <a:blip r:embed="rId3" cstate="print">
              <a:biLevel thresh="25000"/>
              <a:extLst>
                <a:ext uri="{28A0092B-C50C-407E-A947-70E740481C1C}">
                  <a14:useLocalDpi xmlns:a14="http://schemas.microsoft.com/office/drawing/2010/main"/>
                </a:ext>
              </a:extLst>
            </a:blip>
            <a:srcRect/>
            <a:stretch/>
          </p:blipFill>
          <p:spPr>
            <a:xfrm>
              <a:off x="6834248" y="4770249"/>
              <a:ext cx="1329030" cy="312708"/>
            </a:xfrm>
            <a:prstGeom prst="rect">
              <a:avLst/>
            </a:prstGeom>
          </p:spPr>
        </p:pic>
        <p:sp>
          <p:nvSpPr>
            <p:cNvPr id="7" name="Rectangle 6"/>
            <p:cNvSpPr/>
            <p:nvPr userDrawn="1"/>
          </p:nvSpPr>
          <p:spPr>
            <a:xfrm>
              <a:off x="0" y="4639262"/>
              <a:ext cx="9144000" cy="484748"/>
            </a:xfrm>
            <a:prstGeom prst="rect">
              <a:avLst/>
            </a:prstGeom>
          </p:spPr>
          <p:txBody>
            <a:bodyPr wrap="square">
              <a:spAutoFit/>
            </a:bodyPr>
            <a:lstStyle/>
            <a:p>
              <a:pPr marL="0" marR="0" lvl="0" indent="0" algn="ctr" defTabSz="1219170" eaLnBrk="1" fontAlgn="auto" latinLnBrk="0" hangingPunct="1">
                <a:lnSpc>
                  <a:spcPct val="100000"/>
                </a:lnSpc>
                <a:spcBef>
                  <a:spcPts val="0"/>
                </a:spcBef>
                <a:spcAft>
                  <a:spcPts val="0"/>
                </a:spcAft>
                <a:buClrTx/>
                <a:buSzTx/>
                <a:buFontTx/>
                <a:buNone/>
                <a:tabLst/>
                <a:defRPr/>
              </a:pPr>
              <a:r>
                <a:rPr kumimoji="0" lang="en-US" sz="2400" b="1" i="1" u="none" strike="noStrike" kern="0" cap="none" spc="0" normalizeH="0" baseline="0" noProof="0">
                  <a:ln>
                    <a:noFill/>
                  </a:ln>
                  <a:solidFill>
                    <a:schemeClr val="bg1"/>
                  </a:solidFill>
                  <a:effectLst/>
                  <a:uLnTx/>
                  <a:uFillTx/>
                  <a:latin typeface="Myriad Pro" pitchFamily="34" charset="0"/>
                </a:rPr>
                <a:t>Value</a:t>
              </a:r>
              <a:br>
                <a:rPr kumimoji="0" lang="en-US" sz="2400" b="1" i="0" u="none" strike="noStrike" kern="0" cap="none" spc="0" normalizeH="0" baseline="0" noProof="0">
                  <a:ln>
                    <a:noFill/>
                  </a:ln>
                  <a:solidFill>
                    <a:schemeClr val="bg1"/>
                  </a:solidFill>
                  <a:effectLst/>
                  <a:uLnTx/>
                  <a:uFillTx/>
                  <a:latin typeface="Myriad Pro" pitchFamily="34" charset="0"/>
                </a:rPr>
              </a:br>
              <a:r>
                <a:rPr kumimoji="0" lang="en-US" sz="1200" b="1" i="0" u="none" strike="noStrike" kern="0" cap="none" spc="0" normalizeH="0" baseline="0" noProof="0">
                  <a:ln>
                    <a:noFill/>
                  </a:ln>
                  <a:solidFill>
                    <a:schemeClr val="bg1"/>
                  </a:solidFill>
                  <a:effectLst/>
                  <a:uLnTx/>
                  <a:uFillTx/>
                  <a:latin typeface="Myriad Pro" pitchFamily="34" charset="0"/>
                </a:rPr>
                <a:t>of Academic Libraries</a:t>
              </a:r>
            </a:p>
          </p:txBody>
        </p:sp>
      </p:grpSp>
    </p:spTree>
    <p:extLst>
      <p:ext uri="{BB962C8B-B14F-4D97-AF65-F5344CB8AC3E}">
        <p14:creationId xmlns:p14="http://schemas.microsoft.com/office/powerpoint/2010/main" val="11924984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7_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3" name="Picture Placeholder 2"/>
          <p:cNvSpPr>
            <a:spLocks noGrp="1"/>
          </p:cNvSpPr>
          <p:nvPr>
            <p:ph type="pic" sz="quarter" idx="10"/>
          </p:nvPr>
        </p:nvSpPr>
        <p:spPr>
          <a:xfrm>
            <a:off x="0" y="0"/>
            <a:ext cx="12192000" cy="6248400"/>
          </a:xfrm>
          <a:prstGeom prst="rect">
            <a:avLst/>
          </a:prstGeom>
        </p:spPr>
        <p:txBody>
          <a:bodyPr/>
          <a:lstStyle/>
          <a:p>
            <a:endParaRPr lang="en-US"/>
          </a:p>
        </p:txBody>
      </p:sp>
      <p:sp>
        <p:nvSpPr>
          <p:cNvPr id="5" name="Text Placeholder 4"/>
          <p:cNvSpPr>
            <a:spLocks noGrp="1"/>
          </p:cNvSpPr>
          <p:nvPr>
            <p:ph type="body" sz="quarter" idx="11"/>
          </p:nvPr>
        </p:nvSpPr>
        <p:spPr>
          <a:xfrm>
            <a:off x="1" y="1"/>
            <a:ext cx="5001684" cy="5295900"/>
          </a:xfrm>
          <a:prstGeom prst="rect">
            <a:avLst/>
          </a:prstGeom>
          <a:solidFill>
            <a:schemeClr val="tx1">
              <a:alpha val="60000"/>
            </a:schemeClr>
          </a:solidFill>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p:cNvGrpSpPr/>
          <p:nvPr userDrawn="1"/>
        </p:nvGrpSpPr>
        <p:grpSpPr>
          <a:xfrm>
            <a:off x="0" y="6185684"/>
            <a:ext cx="12192000" cy="646331"/>
            <a:chOff x="0" y="4639262"/>
            <a:chExt cx="9144000" cy="484748"/>
          </a:xfrm>
        </p:grpSpPr>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 name="Picture 11"/>
            <p:cNvPicPr>
              <a:picLocks noChangeAspect="1"/>
            </p:cNvPicPr>
            <p:nvPr userDrawn="1"/>
          </p:nvPicPr>
          <p:blipFill rotWithShape="1">
            <a:blip r:embed="rId3" cstate="print">
              <a:biLevel thresh="25000"/>
              <a:extLst>
                <a:ext uri="{28A0092B-C50C-407E-A947-70E740481C1C}">
                  <a14:useLocalDpi xmlns:a14="http://schemas.microsoft.com/office/drawing/2010/main"/>
                </a:ext>
              </a:extLst>
            </a:blip>
            <a:srcRect/>
            <a:stretch/>
          </p:blipFill>
          <p:spPr>
            <a:xfrm>
              <a:off x="6834248" y="4770249"/>
              <a:ext cx="1329030" cy="312708"/>
            </a:xfrm>
            <a:prstGeom prst="rect">
              <a:avLst/>
            </a:prstGeom>
          </p:spPr>
        </p:pic>
        <p:sp>
          <p:nvSpPr>
            <p:cNvPr id="7" name="Rectangle 6"/>
            <p:cNvSpPr/>
            <p:nvPr userDrawn="1"/>
          </p:nvSpPr>
          <p:spPr>
            <a:xfrm>
              <a:off x="0" y="4639262"/>
              <a:ext cx="9144000" cy="484748"/>
            </a:xfrm>
            <a:prstGeom prst="rect">
              <a:avLst/>
            </a:prstGeom>
          </p:spPr>
          <p:txBody>
            <a:bodyPr wrap="square">
              <a:spAutoFit/>
            </a:bodyPr>
            <a:lstStyle/>
            <a:p>
              <a:pPr marL="0" marR="0" lvl="0" indent="0" algn="ctr" defTabSz="1219170" eaLnBrk="1" fontAlgn="auto" latinLnBrk="0" hangingPunct="1">
                <a:lnSpc>
                  <a:spcPct val="100000"/>
                </a:lnSpc>
                <a:spcBef>
                  <a:spcPts val="0"/>
                </a:spcBef>
                <a:spcAft>
                  <a:spcPts val="0"/>
                </a:spcAft>
                <a:buClrTx/>
                <a:buSzTx/>
                <a:buFontTx/>
                <a:buNone/>
                <a:tabLst/>
                <a:defRPr/>
              </a:pPr>
              <a:r>
                <a:rPr kumimoji="0" lang="en-US" sz="2400" b="1" i="1" u="none" strike="noStrike" kern="0" cap="none" spc="0" normalizeH="0" baseline="0" noProof="0">
                  <a:ln>
                    <a:noFill/>
                  </a:ln>
                  <a:solidFill>
                    <a:schemeClr val="bg1"/>
                  </a:solidFill>
                  <a:effectLst/>
                  <a:uLnTx/>
                  <a:uFillTx/>
                  <a:latin typeface="Myriad Pro" pitchFamily="34" charset="0"/>
                </a:rPr>
                <a:t>Value</a:t>
              </a:r>
              <a:br>
                <a:rPr kumimoji="0" lang="en-US" sz="2400" b="1" i="0" u="none" strike="noStrike" kern="0" cap="none" spc="0" normalizeH="0" baseline="0" noProof="0">
                  <a:ln>
                    <a:noFill/>
                  </a:ln>
                  <a:solidFill>
                    <a:schemeClr val="bg1"/>
                  </a:solidFill>
                  <a:effectLst/>
                  <a:uLnTx/>
                  <a:uFillTx/>
                  <a:latin typeface="Myriad Pro" pitchFamily="34" charset="0"/>
                </a:rPr>
              </a:br>
              <a:r>
                <a:rPr kumimoji="0" lang="en-US" sz="1200" b="1" i="0" u="none" strike="noStrike" kern="0" cap="none" spc="0" normalizeH="0" baseline="0" noProof="0">
                  <a:ln>
                    <a:noFill/>
                  </a:ln>
                  <a:solidFill>
                    <a:schemeClr val="bg1"/>
                  </a:solidFill>
                  <a:effectLst/>
                  <a:uLnTx/>
                  <a:uFillTx/>
                  <a:latin typeface="Myriad Pro" pitchFamily="34" charset="0"/>
                </a:rPr>
                <a:t>of Academic Libraries</a:t>
              </a:r>
            </a:p>
          </p:txBody>
        </p:sp>
      </p:grpSp>
    </p:spTree>
    <p:extLst>
      <p:ext uri="{BB962C8B-B14F-4D97-AF65-F5344CB8AC3E}">
        <p14:creationId xmlns:p14="http://schemas.microsoft.com/office/powerpoint/2010/main" val="90713005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1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4"/>
          </p:nvPr>
        </p:nvSpPr>
        <p:spPr>
          <a:xfrm>
            <a:off x="455084" y="1373718"/>
            <a:ext cx="11252200" cy="4423833"/>
          </a:xfrm>
          <a:prstGeom prst="rect">
            <a:avLst/>
          </a:prstGeom>
        </p:spPr>
        <p:txBody>
          <a:bodyPr vert="horz"/>
          <a:lstStyle>
            <a:lvl1pPr>
              <a:defRPr sz="3733"/>
            </a:lvl1pPr>
            <a:lvl2pPr>
              <a:defRPr sz="3200"/>
            </a:lvl2pPr>
            <a:lvl3pPr>
              <a:defRPr sz="2667"/>
            </a:lvl3pPr>
            <a:lvl4pPr>
              <a:defRPr sz="2400"/>
            </a:lvl4pPr>
            <a:lvl5pPr>
              <a:defRPr sz="2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13759811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1_New Section">
    <p:spTree>
      <p:nvGrpSpPr>
        <p:cNvPr id="1" name=""/>
        <p:cNvGrpSpPr/>
        <p:nvPr/>
      </p:nvGrpSpPr>
      <p:grpSpPr>
        <a:xfrm>
          <a:off x="0" y="0"/>
          <a:ext cx="0" cy="0"/>
          <a:chOff x="0" y="0"/>
          <a:chExt cx="0" cy="0"/>
        </a:xfrm>
      </p:grpSpPr>
      <p:sp>
        <p:nvSpPr>
          <p:cNvPr id="3" name="Rectangle 2"/>
          <p:cNvSpPr/>
          <p:nvPr userDrawn="1"/>
        </p:nvSpPr>
        <p:spPr>
          <a:xfrm>
            <a:off x="0" y="0"/>
            <a:ext cx="12192000" cy="6858000"/>
          </a:xfrm>
          <a:prstGeom prst="rect">
            <a:avLst/>
          </a:prstGeom>
          <a:solidFill>
            <a:schemeClr val="accent1"/>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p>
        </p:txBody>
      </p:sp>
      <p:sp>
        <p:nvSpPr>
          <p:cNvPr id="11" name="Text Placeholder 8"/>
          <p:cNvSpPr>
            <a:spLocks noGrp="1"/>
          </p:cNvSpPr>
          <p:nvPr>
            <p:ph type="body" sz="quarter" idx="10" hasCustomPrompt="1"/>
          </p:nvPr>
        </p:nvSpPr>
        <p:spPr>
          <a:xfrm>
            <a:off x="420346" y="1108082"/>
            <a:ext cx="10898717" cy="830997"/>
          </a:xfrm>
          <a:prstGeom prst="rect">
            <a:avLst/>
          </a:prstGeom>
          <a:ln w="28575" cmpd="sng">
            <a:solidFill>
              <a:srgbClr val="FFFFFF"/>
            </a:solidFill>
          </a:ln>
        </p:spPr>
        <p:txBody>
          <a:bodyPr vert="horz" lIns="274320" tIns="45720" rIns="274320" bIns="45720">
            <a:spAutoFit/>
          </a:bodyPr>
          <a:lstStyle>
            <a:lvl1pPr marL="0" marR="0" indent="0" algn="l" defTabSz="609585" rtl="0" eaLnBrk="1" fontAlgn="auto" latinLnBrk="0" hangingPunct="1">
              <a:lnSpc>
                <a:spcPct val="100000"/>
              </a:lnSpc>
              <a:spcBef>
                <a:spcPct val="20000"/>
              </a:spcBef>
              <a:spcAft>
                <a:spcPts val="0"/>
              </a:spcAft>
              <a:buClrTx/>
              <a:buSzTx/>
              <a:buFont typeface="Arial"/>
              <a:buNone/>
              <a:tabLst/>
              <a:defRPr sz="4800" b="1" i="0" cap="all" baseline="0">
                <a:solidFill>
                  <a:schemeClr val="bg1"/>
                </a:solidFill>
              </a:defRPr>
            </a:lvl1pPr>
          </a:lstStyle>
          <a:p>
            <a:pPr marL="0" marR="0" lvl="0" indent="0" algn="l" defTabSz="609585" rtl="0" eaLnBrk="1" fontAlgn="auto" latinLnBrk="0" hangingPunct="1">
              <a:lnSpc>
                <a:spcPct val="100000"/>
              </a:lnSpc>
              <a:spcBef>
                <a:spcPct val="20000"/>
              </a:spcBef>
              <a:spcAft>
                <a:spcPts val="0"/>
              </a:spcAft>
              <a:buClrTx/>
              <a:buSzTx/>
              <a:buFont typeface="Arial"/>
              <a:buNone/>
              <a:tabLst/>
              <a:defRPr/>
            </a:pPr>
            <a:r>
              <a:rPr lang="en-US" sz="48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234951" y="850901"/>
            <a:ext cx="353483" cy="5527748"/>
          </a:xfrm>
          <a:prstGeom prst="rect">
            <a:avLst/>
          </a:prstGeom>
          <a:solidFill>
            <a:schemeClr val="accent1"/>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11215941" y="850902"/>
            <a:ext cx="353483" cy="5432839"/>
          </a:xfrm>
          <a:prstGeom prst="rect">
            <a:avLst/>
          </a:prstGeom>
          <a:solidFill>
            <a:schemeClr val="accent1"/>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8" name="TextBox 7">
            <a:extLst>
              <a:ext uri="{FF2B5EF4-FFF2-40B4-BE49-F238E27FC236}">
                <a16:creationId xmlns:a16="http://schemas.microsoft.com/office/drawing/2014/main" id="{0BAB32E3-35EF-3248-B485-9A9B853D7BF6}"/>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212622368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2.xml><?xml version="1.0" encoding="utf-8"?>
<p:sldLayout xmlns:a="http://schemas.openxmlformats.org/drawingml/2006/main" xmlns:r="http://schemas.openxmlformats.org/officeDocument/2006/relationships" xmlns:p="http://schemas.openxmlformats.org/presentationml/2006/main" userDrawn="1">
  <p:cSld name="2_Content- Header">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Rectangle 10"/>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2" name="Rectangle 11"/>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3" name="Rectangle 12"/>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4"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8" name="TextBox 7">
            <a:extLst>
              <a:ext uri="{FF2B5EF4-FFF2-40B4-BE49-F238E27FC236}">
                <a16:creationId xmlns:a16="http://schemas.microsoft.com/office/drawing/2014/main" id="{C34C33CF-8F79-004D-87D4-A1ED1D8D0E3A}"/>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2482925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2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11683871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3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239628507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5.xml><?xml version="1.0" encoding="utf-8"?>
<p:sldLayout xmlns:a="http://schemas.openxmlformats.org/drawingml/2006/main" xmlns:r="http://schemas.openxmlformats.org/officeDocument/2006/relationships" xmlns:p="http://schemas.openxmlformats.org/presentationml/2006/main" userDrawn="1">
  <p:cSld name="4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18793659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6.xml><?xml version="1.0" encoding="utf-8"?>
<p:sldLayout xmlns:a="http://schemas.openxmlformats.org/drawingml/2006/main" xmlns:r="http://schemas.openxmlformats.org/officeDocument/2006/relationships" xmlns:p="http://schemas.openxmlformats.org/presentationml/2006/main" userDrawn="1">
  <p:cSld name="5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42804500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7.xml><?xml version="1.0" encoding="utf-8"?>
<p:sldLayout xmlns:a="http://schemas.openxmlformats.org/drawingml/2006/main" xmlns:r="http://schemas.openxmlformats.org/officeDocument/2006/relationships" xmlns:p="http://schemas.openxmlformats.org/presentationml/2006/main" userDrawn="1">
  <p:cSld name="6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25876199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8.xml><?xml version="1.0" encoding="utf-8"?>
<p:sldLayout xmlns:a="http://schemas.openxmlformats.org/drawingml/2006/main" xmlns:r="http://schemas.openxmlformats.org/officeDocument/2006/relationships" xmlns:p="http://schemas.openxmlformats.org/presentationml/2006/main" userDrawn="1">
  <p:cSld name="7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28983035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9.xml><?xml version="1.0" encoding="utf-8"?>
<p:sldLayout xmlns:a="http://schemas.openxmlformats.org/drawingml/2006/main" xmlns:r="http://schemas.openxmlformats.org/officeDocument/2006/relationships" xmlns:p="http://schemas.openxmlformats.org/presentationml/2006/main" userDrawn="1">
  <p:cSld name="8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39358755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0.xml><?xml version="1.0" encoding="utf-8"?>
<p:sldLayout xmlns:a="http://schemas.openxmlformats.org/drawingml/2006/main" xmlns:r="http://schemas.openxmlformats.org/officeDocument/2006/relationships" xmlns:p="http://schemas.openxmlformats.org/presentationml/2006/main" userDrawn="1">
  <p:cSld name="9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16293178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1.xml><?xml version="1.0" encoding="utf-8"?>
<p:sldLayout xmlns:a="http://schemas.openxmlformats.org/drawingml/2006/main" xmlns:r="http://schemas.openxmlformats.org/officeDocument/2006/relationships" xmlns:p="http://schemas.openxmlformats.org/presentationml/2006/main" userDrawn="1">
  <p:cSld name="10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84925070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2.xml><?xml version="1.0" encoding="utf-8"?>
<p:sldLayout xmlns:a="http://schemas.openxmlformats.org/drawingml/2006/main" xmlns:r="http://schemas.openxmlformats.org/officeDocument/2006/relationships" xmlns:p="http://schemas.openxmlformats.org/presentationml/2006/main" userDrawn="1">
  <p:cSld name="11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37467134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3.xml><?xml version="1.0" encoding="utf-8"?>
<p:sldLayout xmlns:a="http://schemas.openxmlformats.org/drawingml/2006/main" xmlns:r="http://schemas.openxmlformats.org/officeDocument/2006/relationships" xmlns:p="http://schemas.openxmlformats.org/presentationml/2006/main" userDrawn="1">
  <p:cSld name="13_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
        <p:nvSpPr>
          <p:cNvPr id="13" name="Rectangle 12"/>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4" name="Rectangle 13"/>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5" name="Rectangle 14"/>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pic>
        <p:nvPicPr>
          <p:cNvPr id="1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 name="TextBox 9">
            <a:extLst>
              <a:ext uri="{FF2B5EF4-FFF2-40B4-BE49-F238E27FC236}">
                <a16:creationId xmlns:a16="http://schemas.microsoft.com/office/drawing/2014/main" id="{B280BC75-1D4D-5147-B843-75A9725BC127}"/>
              </a:ext>
            </a:extLst>
          </p:cNvPr>
          <p:cNvSpPr txBox="1"/>
          <p:nvPr userDrawn="1"/>
        </p:nvSpPr>
        <p:spPr>
          <a:xfrm>
            <a:off x="232361" y="6374745"/>
            <a:ext cx="1098195" cy="318100"/>
          </a:xfrm>
          <a:prstGeom prst="rect">
            <a:avLst/>
          </a:prstGeom>
          <a:noFill/>
        </p:spPr>
        <p:txBody>
          <a:bodyPr wrap="square" lIns="0" rtlCol="0">
            <a:spAutoFit/>
          </a:bodyPr>
          <a:lstStyle/>
          <a:p>
            <a:pPr algn="l"/>
            <a:r>
              <a:rPr lang="en-US" sz="1467" b="1" dirty="0">
                <a:solidFill>
                  <a:schemeClr val="bg1"/>
                </a:solidFill>
                <a:latin typeface="Arial" charset="0"/>
                <a:ea typeface="Arial" charset="0"/>
                <a:cs typeface="Arial" charset="0"/>
              </a:rPr>
              <a:t>#ALAAC19</a:t>
            </a:r>
          </a:p>
        </p:txBody>
      </p:sp>
    </p:spTree>
    <p:extLst>
      <p:ext uri="{BB962C8B-B14F-4D97-AF65-F5344CB8AC3E}">
        <p14:creationId xmlns:p14="http://schemas.microsoft.com/office/powerpoint/2010/main" val="19063368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4.xml><?xml version="1.0" encoding="utf-8"?>
<p:sldLayout xmlns:a="http://schemas.openxmlformats.org/drawingml/2006/main" xmlns:r="http://schemas.openxmlformats.org/officeDocument/2006/relationships" xmlns:p="http://schemas.openxmlformats.org/presentationml/2006/main" userDrawn="1">
  <p:cSld name="12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319751789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5.xml><?xml version="1.0" encoding="utf-8"?>
<p:sldLayout xmlns:a="http://schemas.openxmlformats.org/drawingml/2006/main" xmlns:r="http://schemas.openxmlformats.org/officeDocument/2006/relationships" xmlns:p="http://schemas.openxmlformats.org/presentationml/2006/main" userDrawn="1">
  <p:cSld name="14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30363290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6.xml><?xml version="1.0" encoding="utf-8"?>
<p:sldLayout xmlns:a="http://schemas.openxmlformats.org/drawingml/2006/main" xmlns:r="http://schemas.openxmlformats.org/officeDocument/2006/relationships" xmlns:p="http://schemas.openxmlformats.org/presentationml/2006/main" userDrawn="1">
  <p:cSld name="15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27067259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7.xml><?xml version="1.0" encoding="utf-8"?>
<p:sldLayout xmlns:a="http://schemas.openxmlformats.org/drawingml/2006/main" xmlns:r="http://schemas.openxmlformats.org/officeDocument/2006/relationships" xmlns:p="http://schemas.openxmlformats.org/presentationml/2006/main" userDrawn="1">
  <p:cSld name="16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29769301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8.xml><?xml version="1.0" encoding="utf-8"?>
<p:sldLayout xmlns:a="http://schemas.openxmlformats.org/drawingml/2006/main" xmlns:r="http://schemas.openxmlformats.org/officeDocument/2006/relationships" xmlns:p="http://schemas.openxmlformats.org/presentationml/2006/main" userDrawn="1">
  <p:cSld name="17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119013097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9.xml><?xml version="1.0" encoding="utf-8"?>
<p:sldLayout xmlns:a="http://schemas.openxmlformats.org/drawingml/2006/main" xmlns:r="http://schemas.openxmlformats.org/officeDocument/2006/relationships" xmlns:p="http://schemas.openxmlformats.org/presentationml/2006/main" userDrawn="1">
  <p:cSld name="18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280381237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0.xml><?xml version="1.0" encoding="utf-8"?>
<p:sldLayout xmlns:a="http://schemas.openxmlformats.org/drawingml/2006/main" xmlns:r="http://schemas.openxmlformats.org/officeDocument/2006/relationships" xmlns:p="http://schemas.openxmlformats.org/presentationml/2006/main" userDrawn="1">
  <p:cSld name="19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6250639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1.xml><?xml version="1.0" encoding="utf-8"?>
<p:sldLayout xmlns:a="http://schemas.openxmlformats.org/drawingml/2006/main" xmlns:r="http://schemas.openxmlformats.org/officeDocument/2006/relationships" xmlns:p="http://schemas.openxmlformats.org/presentationml/2006/main" userDrawn="1">
  <p:cSld name="20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274697112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2.xml><?xml version="1.0" encoding="utf-8"?>
<p:sldLayout xmlns:a="http://schemas.openxmlformats.org/drawingml/2006/main" xmlns:r="http://schemas.openxmlformats.org/officeDocument/2006/relationships" xmlns:p="http://schemas.openxmlformats.org/presentationml/2006/main" userDrawn="1">
  <p:cSld name="21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12115605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3.xml><?xml version="1.0" encoding="utf-8"?>
<p:sldLayout xmlns:a="http://schemas.openxmlformats.org/drawingml/2006/main" xmlns:r="http://schemas.openxmlformats.org/officeDocument/2006/relationships" xmlns:p="http://schemas.openxmlformats.org/presentationml/2006/main" userDrawn="1">
  <p:cSld name="22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37083984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4.xml><?xml version="1.0" encoding="utf-8"?>
<p:sldLayout xmlns:a="http://schemas.openxmlformats.org/drawingml/2006/main" xmlns:r="http://schemas.openxmlformats.org/officeDocument/2006/relationships" xmlns:p="http://schemas.openxmlformats.org/presentationml/2006/main" userDrawn="1">
  <p:cSld name="23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33622639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5.xml><?xml version="1.0" encoding="utf-8"?>
<p:sldLayout xmlns:a="http://schemas.openxmlformats.org/drawingml/2006/main" xmlns:r="http://schemas.openxmlformats.org/officeDocument/2006/relationships" xmlns:p="http://schemas.openxmlformats.org/presentationml/2006/main" userDrawn="1">
  <p:cSld name="24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14662390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6.xml><?xml version="1.0" encoding="utf-8"?>
<p:sldLayout xmlns:a="http://schemas.openxmlformats.org/drawingml/2006/main" xmlns:r="http://schemas.openxmlformats.org/officeDocument/2006/relationships" xmlns:p="http://schemas.openxmlformats.org/presentationml/2006/main" userDrawn="1">
  <p:cSld name="25_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val="0"/>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a:p>
        </p:txBody>
      </p:sp>
    </p:spTree>
    <p:extLst>
      <p:ext uri="{BB962C8B-B14F-4D97-AF65-F5344CB8AC3E}">
        <p14:creationId xmlns:p14="http://schemas.microsoft.com/office/powerpoint/2010/main" val="204712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9" Type="http://schemas.openxmlformats.org/officeDocument/2006/relationships/slideLayout" Target="../slideLayouts/slideLayout39.xml"/><Relationship Id="rId3" Type="http://schemas.openxmlformats.org/officeDocument/2006/relationships/slideLayout" Target="../slideLayouts/slideLayout3.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42" Type="http://schemas.openxmlformats.org/officeDocument/2006/relationships/slideLayout" Target="../slideLayouts/slideLayout42.xml"/><Relationship Id="rId47"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38" Type="http://schemas.openxmlformats.org/officeDocument/2006/relationships/slideLayout" Target="../slideLayouts/slideLayout38.xml"/><Relationship Id="rId46" Type="http://schemas.openxmlformats.org/officeDocument/2006/relationships/slideLayout" Target="../slideLayouts/slideLayout46.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41" Type="http://schemas.openxmlformats.org/officeDocument/2006/relationships/slideLayout" Target="../slideLayouts/slideLayout4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slideLayout" Target="../slideLayouts/slideLayout37.xml"/><Relationship Id="rId40" Type="http://schemas.openxmlformats.org/officeDocument/2006/relationships/slideLayout" Target="../slideLayouts/slideLayout40.xml"/><Relationship Id="rId45" Type="http://schemas.openxmlformats.org/officeDocument/2006/relationships/slideLayout" Target="../slideLayouts/slideLayout45.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slideLayout" Target="../slideLayouts/slideLayout36.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4" Type="http://schemas.openxmlformats.org/officeDocument/2006/relationships/slideLayout" Target="../slideLayouts/slideLayout44.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 Id="rId43" Type="http://schemas.openxmlformats.org/officeDocument/2006/relationships/slideLayout" Target="../slideLayouts/slideLayout43.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384666699"/>
      </p:ext>
    </p:extLst>
  </p:cSld>
  <p:clrMap bg1="lt1" tx1="dk1" bg2="lt2" tx2="dk2" accent1="accent1" accent2="accent2" accent3="accent3" accent4="accent4" accent5="accent5" accent6="accent6" hlink="hlink" folHlink="folHlink"/>
  <p:sldLayoutIdLst>
    <p:sldLayoutId id="2147483676" r:id="rId1"/>
    <p:sldLayoutId id="2147483677" r:id="rId2"/>
    <p:sldLayoutId id="2147483678" r:id="rId3"/>
    <p:sldLayoutId id="2147483679" r:id="rId4"/>
    <p:sldLayoutId id="2147483680" r:id="rId5"/>
    <p:sldLayoutId id="2147483681" r:id="rId6"/>
    <p:sldLayoutId id="2147483682" r:id="rId7"/>
    <p:sldLayoutId id="2147483683" r:id="rId8"/>
    <p:sldLayoutId id="2147483684" r:id="rId9"/>
    <p:sldLayoutId id="2147483685" r:id="rId10"/>
    <p:sldLayoutId id="2147483686" r:id="rId11"/>
    <p:sldLayoutId id="2147483687" r:id="rId12"/>
    <p:sldLayoutId id="2147483688" r:id="rId13"/>
    <p:sldLayoutId id="2147483689" r:id="rId14"/>
    <p:sldLayoutId id="2147483690" r:id="rId15"/>
    <p:sldLayoutId id="2147483691" r:id="rId16"/>
    <p:sldLayoutId id="2147483692" r:id="rId17"/>
    <p:sldLayoutId id="2147483693" r:id="rId18"/>
    <p:sldLayoutId id="2147483694" r:id="rId19"/>
    <p:sldLayoutId id="2147483660" r:id="rId20"/>
    <p:sldLayoutId id="2147483661" r:id="rId21"/>
    <p:sldLayoutId id="2147483662" r:id="rId22"/>
    <p:sldLayoutId id="2147483663" r:id="rId23"/>
    <p:sldLayoutId id="2147483664" r:id="rId24"/>
    <p:sldLayoutId id="2147483665" r:id="rId25"/>
    <p:sldLayoutId id="2147483666" r:id="rId26"/>
    <p:sldLayoutId id="2147483667" r:id="rId27"/>
    <p:sldLayoutId id="2147483668" r:id="rId28"/>
    <p:sldLayoutId id="2147483669" r:id="rId29"/>
    <p:sldLayoutId id="2147483670" r:id="rId30"/>
    <p:sldLayoutId id="2147483671" r:id="rId31"/>
    <p:sldLayoutId id="2147483672" r:id="rId32"/>
    <p:sldLayoutId id="2147483673" r:id="rId33"/>
    <p:sldLayoutId id="2147483695" r:id="rId34"/>
    <p:sldLayoutId id="2147483696" r:id="rId35"/>
    <p:sldLayoutId id="2147483697" r:id="rId36"/>
    <p:sldLayoutId id="2147483698" r:id="rId37"/>
    <p:sldLayoutId id="2147483699" r:id="rId38"/>
    <p:sldLayoutId id="2147483700" r:id="rId39"/>
    <p:sldLayoutId id="2147483701" r:id="rId40"/>
    <p:sldLayoutId id="2147483702" r:id="rId41"/>
    <p:sldLayoutId id="2147483703" r:id="rId42"/>
    <p:sldLayoutId id="2147483704" r:id="rId43"/>
    <p:sldLayoutId id="2147483705" r:id="rId44"/>
    <p:sldLayoutId id="2147483706" r:id="rId45"/>
    <p:sldLayoutId id="2147483707" r:id="rId46"/>
  </p:sldLayoutIdLst>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xStyles>
    <p:titleStyle>
      <a:lvl1pPr algn="ctr" defTabSz="609585" rtl="0" eaLnBrk="1" latinLnBrk="0" hangingPunct="1">
        <a:spcBef>
          <a:spcPct val="0"/>
        </a:spcBef>
        <a:buNone/>
        <a:defRPr sz="5867" kern="1200">
          <a:solidFill>
            <a:schemeClr val="tx1"/>
          </a:solidFill>
          <a:latin typeface="+mj-lt"/>
          <a:ea typeface="+mj-ea"/>
          <a:cs typeface="+mj-cs"/>
        </a:defRPr>
      </a:lvl1pPr>
    </p:titleStyle>
    <p:bodyStyle>
      <a:lvl1pPr marL="457189" indent="-457189" algn="l" defTabSz="609585" rtl="0" eaLnBrk="1" latinLnBrk="0" hangingPunct="1">
        <a:spcBef>
          <a:spcPct val="20000"/>
        </a:spcBef>
        <a:buFont typeface="Arial"/>
        <a:buChar char="•"/>
        <a:defRPr sz="4267" kern="1200">
          <a:solidFill>
            <a:schemeClr val="tx1"/>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chemeClr val="tx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tx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tx1"/>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chemeClr val="tx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p:bodyStyle>
    <p:other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xml"/><Relationship Id="rId1" Type="http://schemas.openxmlformats.org/officeDocument/2006/relationships/slideLayout" Target="../slideLayouts/slideLayout6.xml"/><Relationship Id="rId5" Type="http://schemas.openxmlformats.org/officeDocument/2006/relationships/hyperlink" Target="https://www.flickr.com/photos/satanoid/5851823198/" TargetMode="External"/><Relationship Id="rId4" Type="http://schemas.microsoft.com/office/2007/relationships/hdphoto" Target="../media/hdphoto2.wdp"/></Relationships>
</file>

<file path=ppt/slides/_rels/slide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3.xml"/><Relationship Id="rId1" Type="http://schemas.openxmlformats.org/officeDocument/2006/relationships/slideLayout" Target="../slideLayouts/slideLayout6.xml"/><Relationship Id="rId5" Type="http://schemas.openxmlformats.org/officeDocument/2006/relationships/hyperlink" Target="https://www.flickr.com/photos/rexness/4513981469/" TargetMode="External"/><Relationship Id="rId4" Type="http://schemas.microsoft.com/office/2007/relationships/hdphoto" Target="../media/hdphoto3.wdp"/></Relationships>
</file>

<file path=ppt/slides/_rels/slide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6.xml"/><Relationship Id="rId5" Type="http://schemas.openxmlformats.org/officeDocument/2006/relationships/hyperlink" Target="https://www.flickr.com/photos/skellner/4203154536/" TargetMode="External"/><Relationship Id="rId4" Type="http://schemas.microsoft.com/office/2007/relationships/hdphoto" Target="../media/hdphoto4.wdp"/></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6.xml"/><Relationship Id="rId1" Type="http://schemas.openxmlformats.org/officeDocument/2006/relationships/slideLayout" Target="../slideLayouts/slideLayout6.xml"/><Relationship Id="rId5" Type="http://schemas.openxmlformats.org/officeDocument/2006/relationships/hyperlink" Target="https://www.flickr.com/photos/thetejon/4051985062/" TargetMode="External"/><Relationship Id="rId4" Type="http://schemas.microsoft.com/office/2007/relationships/hdphoto" Target="../media/hdphoto5.wdp"/></Relationships>
</file>

<file path=ppt/slides/_rels/slide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7.xml"/><Relationship Id="rId1" Type="http://schemas.openxmlformats.org/officeDocument/2006/relationships/slideLayout" Target="../slideLayouts/slideLayout6.xml"/><Relationship Id="rId5" Type="http://schemas.openxmlformats.org/officeDocument/2006/relationships/hyperlink" Target="https://www.flickr.com/photos/56001877@N04/8126838599/" TargetMode="External"/><Relationship Id="rId4" Type="http://schemas.microsoft.com/office/2007/relationships/hdphoto" Target="../media/hdphoto6.wdp"/></Relationships>
</file>

<file path=ppt/slides/_rels/slide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8.xml"/><Relationship Id="rId1" Type="http://schemas.openxmlformats.org/officeDocument/2006/relationships/slideLayout" Target="../slideLayouts/slideLayout6.xml"/><Relationship Id="rId5" Type="http://schemas.openxmlformats.org/officeDocument/2006/relationships/hyperlink" Target="https://www.flickr.com/photos/strausser/10926019275/" TargetMode="External"/><Relationship Id="rId4" Type="http://schemas.microsoft.com/office/2007/relationships/hdphoto" Target="../media/hdphoto7.wdp"/></Relationships>
</file>

<file path=ppt/slides/_rels/slide9.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9.xml"/><Relationship Id="rId1" Type="http://schemas.openxmlformats.org/officeDocument/2006/relationships/slideLayout" Target="../slideLayouts/slideLayout6.xml"/><Relationship Id="rId5" Type="http://schemas.openxmlformats.org/officeDocument/2006/relationships/hyperlink" Target="https://www.flickr.com/photos/loloieg/3459011184/" TargetMode="External"/><Relationship Id="rId4" Type="http://schemas.microsoft.com/office/2007/relationships/hdphoto" Target="../media/hdphoto8.wdp"/></Relationships>
</file>

<file path=ppt/slides/_rels/slide10.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6.xml"/><Relationship Id="rId5" Type="http://schemas.openxmlformats.org/officeDocument/2006/relationships/hyperlink" Target="https://www.flickr.com/photos/hsin-yen/35173724402/" TargetMode="External"/><Relationship Id="rId4" Type="http://schemas.microsoft.com/office/2007/relationships/hdphoto" Target="../media/hdphoto9.wdp"/></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2.xml"/><Relationship Id="rId1" Type="http://schemas.openxmlformats.org/officeDocument/2006/relationships/slideLayout" Target="../slideLayouts/slideLayout6.xml"/><Relationship Id="rId5" Type="http://schemas.openxmlformats.org/officeDocument/2006/relationships/hyperlink" Target="https://www.flickr.com/photos/thaths/4314445838/" TargetMode="External"/><Relationship Id="rId4" Type="http://schemas.microsoft.com/office/2007/relationships/hdphoto" Target="../media/hdphoto10.wdp"/></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3.xml"/><Relationship Id="rId1" Type="http://schemas.openxmlformats.org/officeDocument/2006/relationships/slideLayout" Target="../slideLayouts/slideLayout6.xml"/><Relationship Id="rId5" Type="http://schemas.openxmlformats.org/officeDocument/2006/relationships/hyperlink" Target="https://www.flickr.com/photos/duncan/15262071481/" TargetMode="External"/><Relationship Id="rId4" Type="http://schemas.microsoft.com/office/2007/relationships/hdphoto" Target="../media/hdphoto11.wdp"/></Relationships>
</file>

<file path=ppt/slides/_rels/slide14.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4.xml"/><Relationship Id="rId1" Type="http://schemas.openxmlformats.org/officeDocument/2006/relationships/slideLayout" Target="../slideLayouts/slideLayout6.xml"/><Relationship Id="rId5" Type="http://schemas.openxmlformats.org/officeDocument/2006/relationships/hyperlink" Target="https://www.flickr.com/photos/fransdewit/4052612802/" TargetMode="External"/><Relationship Id="rId4" Type="http://schemas.microsoft.com/office/2007/relationships/hdphoto" Target="../media/hdphoto12.wdp"/></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5.xml"/><Relationship Id="rId1" Type="http://schemas.openxmlformats.org/officeDocument/2006/relationships/slideLayout" Target="../slideLayouts/slideLayout6.xml"/><Relationship Id="rId5" Type="http://schemas.openxmlformats.org/officeDocument/2006/relationships/hyperlink" Target="https://www.flickr.com/photos/oprior/64409980/" TargetMode="External"/><Relationship Id="rId4" Type="http://schemas.microsoft.com/office/2007/relationships/hdphoto" Target="../media/hdphoto13.wdp"/></Relationships>
</file>

<file path=ppt/slides/_rels/slide1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6.xml"/><Relationship Id="rId1" Type="http://schemas.openxmlformats.org/officeDocument/2006/relationships/slideLayout" Target="../slideLayouts/slideLayout6.xml"/><Relationship Id="rId5" Type="http://schemas.openxmlformats.org/officeDocument/2006/relationships/hyperlink" Target="https://www.flickr.com/photos/jhlau/15969832976/" TargetMode="External"/><Relationship Id="rId4" Type="http://schemas.microsoft.com/office/2007/relationships/hdphoto" Target="../media/hdphoto14.wdp"/></Relationships>
</file>

<file path=ppt/slides/_rels/slide1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7.xml"/><Relationship Id="rId1" Type="http://schemas.openxmlformats.org/officeDocument/2006/relationships/slideLayout" Target="../slideLayouts/slideLayout6.xml"/><Relationship Id="rId5" Type="http://schemas.openxmlformats.org/officeDocument/2006/relationships/hyperlink" Target="https://www.flickr.com/photos/davem/14803922/" TargetMode="External"/><Relationship Id="rId4" Type="http://schemas.microsoft.com/office/2007/relationships/hdphoto" Target="../media/hdphoto15.wdp"/></Relationships>
</file>

<file path=ppt/slides/_rels/slide18.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8.xml"/><Relationship Id="rId1" Type="http://schemas.openxmlformats.org/officeDocument/2006/relationships/slideLayout" Target="../slideLayouts/slideLayout6.xml"/><Relationship Id="rId5" Type="http://schemas.openxmlformats.org/officeDocument/2006/relationships/hyperlink" Target="https://www.flickr.com/photos/101643643@N08/15749180169/" TargetMode="External"/><Relationship Id="rId4" Type="http://schemas.microsoft.com/office/2007/relationships/hdphoto" Target="../media/hdphoto16.wdp"/></Relationships>
</file>

<file path=ppt/slides/_rels/slide19.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9.xml"/><Relationship Id="rId1" Type="http://schemas.openxmlformats.org/officeDocument/2006/relationships/slideLayout" Target="../slideLayouts/slideLayout6.xml"/><Relationship Id="rId5" Type="http://schemas.openxmlformats.org/officeDocument/2006/relationships/hyperlink" Target="https://www.flickr.com/photos/laurie_brooker/354514974/" TargetMode="External"/><Relationship Id="rId4" Type="http://schemas.microsoft.com/office/2007/relationships/hdphoto" Target="../media/hdphoto17.wdp"/></Relationships>
</file>

<file path=ppt/slides/_rels/slide2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0.xml"/><Relationship Id="rId1" Type="http://schemas.openxmlformats.org/officeDocument/2006/relationships/slideLayout" Target="../slideLayouts/slideLayout6.xml"/><Relationship Id="rId5" Type="http://schemas.openxmlformats.org/officeDocument/2006/relationships/hyperlink" Target="https://www.flickr.com/photos/130540439@N05/16544443591/" TargetMode="External"/><Relationship Id="rId4" Type="http://schemas.microsoft.com/office/2007/relationships/hdphoto" Target="../media/hdphoto18.wdp"/></Relationships>
</file>

<file path=ppt/slides/_rels/slide2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1.xml"/><Relationship Id="rId1" Type="http://schemas.openxmlformats.org/officeDocument/2006/relationships/slideLayout" Target="../slideLayouts/slideLayout6.xml"/><Relationship Id="rId5" Type="http://schemas.openxmlformats.org/officeDocument/2006/relationships/hyperlink" Target="https://www.flickr.com/photos/kool_skatkat/795393193/" TargetMode="External"/><Relationship Id="rId4" Type="http://schemas.microsoft.com/office/2007/relationships/hdphoto" Target="../media/hdphoto19.wdp"/></Relationships>
</file>

<file path=ppt/slides/_rels/slide22.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22.xml"/><Relationship Id="rId1" Type="http://schemas.openxmlformats.org/officeDocument/2006/relationships/slideLayout" Target="../slideLayouts/slideLayout6.xml"/><Relationship Id="rId5" Type="http://schemas.openxmlformats.org/officeDocument/2006/relationships/hyperlink" Target="https://www.flickr.com/photos/ncole458/5251071720/" TargetMode="External"/><Relationship Id="rId4" Type="http://schemas.microsoft.com/office/2007/relationships/hdphoto" Target="../media/hdphoto20.wdp"/></Relationships>
</file>

<file path=ppt/slides/_rels/slide23.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3.xml"/><Relationship Id="rId1" Type="http://schemas.openxmlformats.org/officeDocument/2006/relationships/slideLayout" Target="../slideLayouts/slideLayout6.xml"/><Relationship Id="rId5" Type="http://schemas.openxmlformats.org/officeDocument/2006/relationships/hyperlink" Target="https://www.flickr.com/photos/thetejon/4182681980/" TargetMode="External"/><Relationship Id="rId4" Type="http://schemas.microsoft.com/office/2007/relationships/hdphoto" Target="../media/hdphoto21.wdp"/></Relationships>
</file>

<file path=ppt/slides/_rels/slide24.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24.xml"/><Relationship Id="rId1" Type="http://schemas.openxmlformats.org/officeDocument/2006/relationships/slideLayout" Target="../slideLayouts/slideLayout6.xml"/><Relationship Id="rId5" Type="http://schemas.openxmlformats.org/officeDocument/2006/relationships/hyperlink" Target="https://www.flickr.com/photos/huangce/8390725539/" TargetMode="External"/><Relationship Id="rId4" Type="http://schemas.microsoft.com/office/2007/relationships/hdphoto" Target="../media/hdphoto22.wdp"/></Relationships>
</file>

<file path=ppt/slides/_rels/slide25.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5.xml"/><Relationship Id="rId1" Type="http://schemas.openxmlformats.org/officeDocument/2006/relationships/slideLayout" Target="../slideLayouts/slideLayout6.xml"/><Relationship Id="rId5" Type="http://schemas.openxmlformats.org/officeDocument/2006/relationships/hyperlink" Target="https://www.flickr.com/photos/rogermeyer/5244084417/" TargetMode="External"/><Relationship Id="rId4" Type="http://schemas.microsoft.com/office/2007/relationships/hdphoto" Target="../media/hdphoto23.wdp"/></Relationships>
</file>

<file path=ppt/slides/_rels/slide26.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6.xml"/><Relationship Id="rId1" Type="http://schemas.openxmlformats.org/officeDocument/2006/relationships/slideLayout" Target="../slideLayouts/slideLayout6.xml"/><Relationship Id="rId5" Type="http://schemas.openxmlformats.org/officeDocument/2006/relationships/hyperlink" Target="https://www.flickr.com/photos/fernando/3992060782/" TargetMode="External"/><Relationship Id="rId4" Type="http://schemas.microsoft.com/office/2007/relationships/hdphoto" Target="../media/hdphoto24.wdp"/></Relationships>
</file>

<file path=ppt/slides/_rels/slide27.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27.xml"/><Relationship Id="rId1" Type="http://schemas.openxmlformats.org/officeDocument/2006/relationships/slideLayout" Target="../slideLayouts/slideLayout6.xml"/><Relationship Id="rId5" Type="http://schemas.openxmlformats.org/officeDocument/2006/relationships/hyperlink" Target="https://www.flickr.com/photos/147621582@N02/35993391071/" TargetMode="External"/><Relationship Id="rId4" Type="http://schemas.microsoft.com/office/2007/relationships/hdphoto" Target="../media/hdphoto25.wdp"/></Relationships>
</file>

<file path=ppt/slides/_rels/slide28.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8.xml"/><Relationship Id="rId1" Type="http://schemas.openxmlformats.org/officeDocument/2006/relationships/slideLayout" Target="../slideLayouts/slideLayout6.xml"/><Relationship Id="rId5" Type="http://schemas.openxmlformats.org/officeDocument/2006/relationships/hyperlink" Target="https://www.flickr.com/photos/karlnorling/14668687253/" TargetMode="External"/><Relationship Id="rId4" Type="http://schemas.microsoft.com/office/2007/relationships/hdphoto" Target="../media/hdphoto26.wdp"/></Relationships>
</file>

<file path=ppt/slides/_rels/slide29.xml.rels><?xml version="1.0" encoding="UTF-8" standalone="yes"?>
<Relationships xmlns="http://schemas.openxmlformats.org/package/2006/relationships"><Relationship Id="rId3" Type="http://schemas.openxmlformats.org/officeDocument/2006/relationships/image" Target="../media/image34.png"/><Relationship Id="rId7" Type="http://schemas.openxmlformats.org/officeDocument/2006/relationships/hyperlink" Target="https://www.flickr.com/photos/duncan/39921909493/" TargetMode="External"/><Relationship Id="rId2" Type="http://schemas.openxmlformats.org/officeDocument/2006/relationships/notesSlide" Target="../notesSlides/notesSlide29.xml"/><Relationship Id="rId1" Type="http://schemas.openxmlformats.org/officeDocument/2006/relationships/slideLayout" Target="../slideLayouts/slideLayout6.xml"/><Relationship Id="rId6" Type="http://schemas.openxmlformats.org/officeDocument/2006/relationships/image" Target="../media/image37.png"/><Relationship Id="rId5" Type="http://schemas.microsoft.com/office/2014/relationships/chartEx" Target="../charts/chartEx1.xml"/><Relationship Id="rId4" Type="http://schemas.microsoft.com/office/2007/relationships/hdphoto" Target="../media/hdphoto27.wdp"/></Relationships>
</file>

<file path=ppt/slides/_rels/slide30.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30.xml"/><Relationship Id="rId1" Type="http://schemas.openxmlformats.org/officeDocument/2006/relationships/slideLayout" Target="../slideLayouts/slideLayout6.xml"/><Relationship Id="rId4" Type="http://schemas.microsoft.com/office/2007/relationships/hdphoto" Target="../media/hdphoto28.wdp"/></Relationships>
</file>

<file path=ppt/slides/_rels/slide31.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31.xml"/><Relationship Id="rId1" Type="http://schemas.openxmlformats.org/officeDocument/2006/relationships/slideLayout" Target="../slideLayouts/slideLayout6.xml"/><Relationship Id="rId5" Type="http://schemas.openxmlformats.org/officeDocument/2006/relationships/hyperlink" Target="https://www.flickr.com/photos/satanoid/5851908184/" TargetMode="External"/><Relationship Id="rId4" Type="http://schemas.microsoft.com/office/2007/relationships/hdphoto" Target="../media/hdphoto29.wdp"/></Relationships>
</file>

<file path=ppt/slides/_rels/slide32.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32.xml"/><Relationship Id="rId1" Type="http://schemas.openxmlformats.org/officeDocument/2006/relationships/slideLayout" Target="../slideLayouts/slideLayout6.xml"/><Relationship Id="rId5" Type="http://schemas.openxmlformats.org/officeDocument/2006/relationships/hyperlink" Target="https://www.flickr.com/photos/majiksbox/24923950387/" TargetMode="External"/><Relationship Id="rId4" Type="http://schemas.microsoft.com/office/2007/relationships/hdphoto" Target="../media/hdphoto30.wdp"/></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4.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34.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8" Type="http://schemas.openxmlformats.org/officeDocument/2006/relationships/image" Target="../media/image44.png"/><Relationship Id="rId3" Type="http://schemas.openxmlformats.org/officeDocument/2006/relationships/image" Target="../media/image39.tiff"/><Relationship Id="rId7" Type="http://schemas.openxmlformats.org/officeDocument/2006/relationships/image" Target="../media/image43.png"/><Relationship Id="rId2" Type="http://schemas.openxmlformats.org/officeDocument/2006/relationships/notesSlide" Target="../notesSlides/notesSlide36.xml"/><Relationship Id="rId1" Type="http://schemas.openxmlformats.org/officeDocument/2006/relationships/slideLayout" Target="../slideLayouts/slideLayout35.xml"/><Relationship Id="rId6" Type="http://schemas.openxmlformats.org/officeDocument/2006/relationships/image" Target="../media/image42.png"/><Relationship Id="rId11" Type="http://schemas.openxmlformats.org/officeDocument/2006/relationships/image" Target="../media/image47.png"/><Relationship Id="rId5" Type="http://schemas.openxmlformats.org/officeDocument/2006/relationships/image" Target="../media/image41.jpeg"/><Relationship Id="rId10" Type="http://schemas.openxmlformats.org/officeDocument/2006/relationships/image" Target="../media/image46.png"/><Relationship Id="rId4" Type="http://schemas.openxmlformats.org/officeDocument/2006/relationships/image" Target="../media/image40.tiff"/><Relationship Id="rId9" Type="http://schemas.openxmlformats.org/officeDocument/2006/relationships/image" Target="../media/image45.jpeg"/></Relationships>
</file>

<file path=ppt/slides/_rels/slide3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7.xml"/><Relationship Id="rId1" Type="http://schemas.openxmlformats.org/officeDocument/2006/relationships/slideLayout" Target="../slideLayouts/slideLayout36.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38.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notesSlide" Target="../notesSlides/notesSlide38.xml"/><Relationship Id="rId1" Type="http://schemas.openxmlformats.org/officeDocument/2006/relationships/slideLayout" Target="../slideLayouts/slideLayout37.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38.xml"/></Relationships>
</file>

<file path=ppt/slides/_rels/slide40.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40.xml"/><Relationship Id="rId1" Type="http://schemas.openxmlformats.org/officeDocument/2006/relationships/slideLayout" Target="../slideLayouts/slideLayout39.xml"/></Relationships>
</file>

<file path=ppt/slides/_rels/slide41.xml.rels><?xml version="1.0" encoding="UTF-8" standalone="yes"?>
<Relationships xmlns="http://schemas.openxmlformats.org/package/2006/relationships"><Relationship Id="rId3" Type="http://schemas.openxmlformats.org/officeDocument/2006/relationships/hyperlink" Target="https://www.oclc.org/en/member-stories/northeastern.html" TargetMode="External"/><Relationship Id="rId2" Type="http://schemas.openxmlformats.org/officeDocument/2006/relationships/notesSlide" Target="../notesSlides/notesSlide41.xml"/><Relationship Id="rId1" Type="http://schemas.openxmlformats.org/officeDocument/2006/relationships/slideLayout" Target="../slideLayouts/slideLayout40.xml"/><Relationship Id="rId4" Type="http://schemas.openxmlformats.org/officeDocument/2006/relationships/image" Target="../media/image49.jpeg"/></Relationships>
</file>

<file path=ppt/slides/_rels/slide4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42.xml"/><Relationship Id="rId1" Type="http://schemas.openxmlformats.org/officeDocument/2006/relationships/slideLayout" Target="../slideLayouts/slideLayout41.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42.xml"/></Relationships>
</file>

<file path=ppt/slides/_rels/slide4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44.xml"/><Relationship Id="rId1" Type="http://schemas.openxmlformats.org/officeDocument/2006/relationships/slideLayout" Target="../slideLayouts/slideLayout43.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44.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45.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46.xml"/></Relationships>
</file>

<file path=ppt/slides/_rels/slide48.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notesSlide" Target="../notesSlides/notesSlide48.xml"/><Relationship Id="rId1" Type="http://schemas.openxmlformats.org/officeDocument/2006/relationships/slideLayout" Target="../slideLayouts/slideLayout7.xml"/><Relationship Id="rId5" Type="http://schemas.openxmlformats.org/officeDocument/2006/relationships/hyperlink" Target="https://unsplash.com/s/photos/magic-wand?utm_source=unsplash&amp;utm_medium=referral&amp;utm_content=creditCopyText" TargetMode="External"/><Relationship Id="rId4" Type="http://schemas.openxmlformats.org/officeDocument/2006/relationships/hyperlink" Target="https://unsplash.com/@almosbech?utm_source=unsplash&amp;utm_medium=referral&amp;utm_content=creditCopyText" TargetMode="Externa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4.xml"/></Relationships>
</file>

<file path=ppt/slides/_rels/slide50.xml.rels><?xml version="1.0" encoding="UTF-8" standalone="yes"?>
<Relationships xmlns="http://schemas.openxmlformats.org/package/2006/relationships"><Relationship Id="rId3" Type="http://schemas.openxmlformats.org/officeDocument/2006/relationships/hyperlink" Target="mailto:connawal@oclc.org" TargetMode="External"/><Relationship Id="rId2" Type="http://schemas.openxmlformats.org/officeDocument/2006/relationships/notesSlide" Target="../notesSlides/notesSlide50.xml"/><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2"/>
          </p:nvPr>
        </p:nvSpPr>
        <p:spPr>
          <a:xfrm>
            <a:off x="0" y="1778750"/>
            <a:ext cx="5789405" cy="651397"/>
          </a:xfrm>
        </p:spPr>
        <p:txBody>
          <a:bodyPr/>
          <a:lstStyle/>
          <a:p>
            <a:r>
              <a:rPr lang="en-US" dirty="0"/>
              <a:t>Melbourne Australia |  | 23 October 2019</a:t>
            </a:r>
          </a:p>
        </p:txBody>
      </p:sp>
      <p:sp>
        <p:nvSpPr>
          <p:cNvPr id="3" name="Text Placeholder 2"/>
          <p:cNvSpPr>
            <a:spLocks noGrp="1"/>
          </p:cNvSpPr>
          <p:nvPr>
            <p:ph type="body" sz="quarter" idx="16"/>
          </p:nvPr>
        </p:nvSpPr>
        <p:spPr>
          <a:xfrm>
            <a:off x="0" y="2430147"/>
            <a:ext cx="12152027" cy="1703437"/>
          </a:xfrm>
        </p:spPr>
        <p:txBody>
          <a:bodyPr anchor="ctr">
            <a:noAutofit/>
          </a:bodyPr>
          <a:lstStyle/>
          <a:p>
            <a:r>
              <a:rPr lang="en-US" sz="2400" dirty="0"/>
              <a:t>“I like interlibrary loans a lot. I don’t like that three- or four- days turnaround.” </a:t>
            </a:r>
          </a:p>
          <a:p>
            <a:r>
              <a:rPr lang="en-US" sz="2400" dirty="0"/>
              <a:t>Academic Librarian and User Expectations for Accessing Resources and Perceptions of ILL</a:t>
            </a:r>
          </a:p>
        </p:txBody>
      </p:sp>
      <p:sp>
        <p:nvSpPr>
          <p:cNvPr id="4" name="Text Placeholder 3"/>
          <p:cNvSpPr>
            <a:spLocks noGrp="1"/>
          </p:cNvSpPr>
          <p:nvPr>
            <p:ph type="body" sz="quarter" idx="17"/>
          </p:nvPr>
        </p:nvSpPr>
        <p:spPr>
          <a:xfrm>
            <a:off x="971592" y="4275963"/>
            <a:ext cx="3894977" cy="400110"/>
          </a:xfrm>
        </p:spPr>
        <p:txBody>
          <a:bodyPr/>
          <a:lstStyle/>
          <a:p>
            <a:r>
              <a:rPr lang="en-US" sz="2000" dirty="0"/>
              <a:t>Lynn Silipigni Connaway, Ph.D.</a:t>
            </a:r>
          </a:p>
        </p:txBody>
      </p:sp>
      <p:sp>
        <p:nvSpPr>
          <p:cNvPr id="5" name="Text Placeholder 4"/>
          <p:cNvSpPr>
            <a:spLocks noGrp="1"/>
          </p:cNvSpPr>
          <p:nvPr>
            <p:ph type="body" sz="quarter" idx="18"/>
          </p:nvPr>
        </p:nvSpPr>
        <p:spPr>
          <a:xfrm>
            <a:off x="971592" y="4784981"/>
            <a:ext cx="5516960" cy="323165"/>
          </a:xfrm>
        </p:spPr>
        <p:txBody>
          <a:bodyPr/>
          <a:lstStyle/>
          <a:p>
            <a:r>
              <a:rPr lang="en-US" sz="1800" dirty="0"/>
              <a:t>Director of Library Trends and User Research, OCLC</a:t>
            </a:r>
          </a:p>
        </p:txBody>
      </p:sp>
    </p:spTree>
    <p:extLst>
      <p:ext uri="{BB962C8B-B14F-4D97-AF65-F5344CB8AC3E}">
        <p14:creationId xmlns:p14="http://schemas.microsoft.com/office/powerpoint/2010/main" val="60240932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63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DE78978-B3D5-4C19-A8E3-8051A343B7BC}"/>
              </a:ext>
            </a:extLst>
          </p:cNvPr>
          <p:cNvSpPr>
            <a:spLocks noGrp="1"/>
          </p:cNvSpPr>
          <p:nvPr>
            <p:ph type="body" sz="quarter" idx="13"/>
          </p:nvPr>
        </p:nvSpPr>
        <p:spPr>
          <a:xfrm>
            <a:off x="256079" y="214121"/>
            <a:ext cx="3072006" cy="915256"/>
          </a:xfrm>
          <a:solidFill>
            <a:schemeClr val="tx1">
              <a:alpha val="70000"/>
            </a:schemeClr>
          </a:solidFill>
        </p:spPr>
        <p:txBody>
          <a:bodyPr/>
          <a:lstStyle/>
          <a:p>
            <a:r>
              <a:rPr lang="en-US" dirty="0">
                <a:solidFill>
                  <a:schemeClr val="bg1"/>
                </a:solidFill>
              </a:rPr>
              <a:t>Rationale</a:t>
            </a:r>
          </a:p>
        </p:txBody>
      </p:sp>
      <p:sp>
        <p:nvSpPr>
          <p:cNvPr id="3" name="Rectangle 2">
            <a:extLst>
              <a:ext uri="{FF2B5EF4-FFF2-40B4-BE49-F238E27FC236}">
                <a16:creationId xmlns:a16="http://schemas.microsoft.com/office/drawing/2014/main" id="{A1EDE0AF-7D8E-4DD6-9800-87831C2571F6}"/>
              </a:ext>
            </a:extLst>
          </p:cNvPr>
          <p:cNvSpPr/>
          <p:nvPr/>
        </p:nvSpPr>
        <p:spPr>
          <a:xfrm>
            <a:off x="1147590" y="1407934"/>
            <a:ext cx="9896820" cy="4042132"/>
          </a:xfrm>
          <a:prstGeom prst="rect">
            <a:avLst/>
          </a:prstGeom>
          <a:solidFill>
            <a:schemeClr val="tx1">
              <a:alpha val="70000"/>
            </a:schemeClr>
          </a:solidFill>
        </p:spPr>
        <p:txBody>
          <a:bodyPr wrap="square" anchor="t">
            <a:spAutoFit/>
          </a:bodyPr>
          <a:lstStyle/>
          <a:p>
            <a:pPr marL="342900" indent="-342900">
              <a:spcAft>
                <a:spcPts val="1000"/>
              </a:spcAft>
              <a:buFont typeface="Arial" panose="020B0604020202020204" pitchFamily="34" charset="0"/>
              <a:buChar char="•"/>
            </a:pPr>
            <a:r>
              <a:rPr lang="en-GB" sz="2800" b="1" dirty="0">
                <a:solidFill>
                  <a:schemeClr val="bg1"/>
                </a:solidFill>
                <a:latin typeface="Arial" panose="020B0604020202020204" pitchFamily="34" charset="0"/>
                <a:ea typeface="Calibri" panose="020F0502020204030204" pitchFamily="34" charset="0"/>
              </a:rPr>
              <a:t>Purpose of the research: Influence and guide strategic direction and product development of OCLC delivery services.</a:t>
            </a:r>
          </a:p>
          <a:p>
            <a:pPr>
              <a:spcAft>
                <a:spcPts val="1000"/>
              </a:spcAft>
            </a:pPr>
            <a:endParaRPr lang="en-US" sz="1000" b="1" dirty="0">
              <a:solidFill>
                <a:schemeClr val="bg1"/>
              </a:solidFill>
              <a:latin typeface="Calibri" panose="020F0502020204030204" pitchFamily="34" charset="0"/>
              <a:ea typeface="Calibri" panose="020F0502020204030204" pitchFamily="34" charset="0"/>
            </a:endParaRPr>
          </a:p>
          <a:p>
            <a:pPr marL="342900" indent="-342900">
              <a:buFont typeface="Arial" panose="020B0604020202020204" pitchFamily="34" charset="0"/>
              <a:buChar char="•"/>
            </a:pPr>
            <a:r>
              <a:rPr lang="en-GB" sz="2800" b="1" dirty="0">
                <a:solidFill>
                  <a:schemeClr val="bg1"/>
                </a:solidFill>
                <a:latin typeface="Arial"/>
                <a:ea typeface="Calibri" panose="020F0502020204030204" pitchFamily="34" charset="0"/>
                <a:cs typeface="Arial"/>
              </a:rPr>
              <a:t>Methodology: The project will entail focus group interviews with librarians and semi-structured interviews with faculty members and graduate/postgraduate students at select OCLC Research Library Partnership institutions</a:t>
            </a:r>
            <a:endParaRPr lang="en-US" sz="2800" b="1" dirty="0">
              <a:solidFill>
                <a:schemeClr val="bg1"/>
              </a:solidFill>
              <a:latin typeface="Arial"/>
              <a:cs typeface="Arial"/>
            </a:endParaRPr>
          </a:p>
        </p:txBody>
      </p:sp>
      <p:sp>
        <p:nvSpPr>
          <p:cNvPr id="4" name="Rectangle 3">
            <a:extLst>
              <a:ext uri="{FF2B5EF4-FFF2-40B4-BE49-F238E27FC236}">
                <a16:creationId xmlns:a16="http://schemas.microsoft.com/office/drawing/2014/main" id="{26585960-6C4B-42E7-B5BF-4666882C69A1}"/>
              </a:ext>
            </a:extLst>
          </p:cNvPr>
          <p:cNvSpPr/>
          <p:nvPr/>
        </p:nvSpPr>
        <p:spPr>
          <a:xfrm>
            <a:off x="0" y="6007180"/>
            <a:ext cx="6096000" cy="246221"/>
          </a:xfrm>
          <a:prstGeom prst="rect">
            <a:avLst/>
          </a:prstGeom>
        </p:spPr>
        <p:txBody>
          <a:bodyPr>
            <a:spAutoFit/>
          </a:bodyPr>
          <a:lstStyle/>
          <a:p>
            <a:pPr lvl="0">
              <a:defRPr/>
            </a:pPr>
            <a:r>
              <a:rPr lang="en-US" sz="1000" dirty="0" err="1">
                <a:solidFill>
                  <a:schemeClr val="bg1"/>
                </a:solidFill>
              </a:rPr>
              <a:t>Image:</a:t>
            </a:r>
            <a:r>
              <a:rPr lang="en-US" sz="1000" dirty="0" err="1">
                <a:solidFill>
                  <a:schemeClr val="bg1"/>
                </a:solidFill>
                <a:hlinkClick r:id="rId5">
                  <a:extLst>
                    <a:ext uri="{A12FA001-AC4F-418D-AE19-62706E023703}">
                      <ahyp:hlinkClr xmlns:ahyp="http://schemas.microsoft.com/office/drawing/2018/hyperlinkcolor" val="tx"/>
                    </a:ext>
                  </a:extLst>
                </a:hlinkClick>
              </a:rPr>
              <a:t>https</a:t>
            </a:r>
            <a:r>
              <a:rPr lang="en-US" sz="1000" dirty="0">
                <a:solidFill>
                  <a:schemeClr val="bg1"/>
                </a:solidFill>
                <a:hlinkClick r:id="rId5">
                  <a:extLst>
                    <a:ext uri="{A12FA001-AC4F-418D-AE19-62706E023703}">
                      <ahyp:hlinkClr xmlns:ahyp="http://schemas.microsoft.com/office/drawing/2018/hyperlinkcolor" val="tx"/>
                    </a:ext>
                  </a:extLst>
                </a:hlinkClick>
              </a:rPr>
              <a:t>://www.flickr.com/photos/satanoid/5851823198/</a:t>
            </a:r>
            <a:r>
              <a:rPr lang="en-US" sz="1000" dirty="0">
                <a:solidFill>
                  <a:schemeClr val="bg1"/>
                </a:solidFill>
              </a:rPr>
              <a:t>by </a:t>
            </a:r>
            <a:r>
              <a:rPr lang="en-US" sz="1000" dirty="0" err="1">
                <a:solidFill>
                  <a:schemeClr val="bg1"/>
                </a:solidFill>
              </a:rPr>
              <a:t>satanoid</a:t>
            </a:r>
            <a:r>
              <a:rPr lang="en-US" sz="1000" dirty="0">
                <a:solidFill>
                  <a:schemeClr val="bg1"/>
                </a:solidFill>
              </a:rPr>
              <a:t>/CC BY 2.0</a:t>
            </a:r>
          </a:p>
        </p:txBody>
      </p:sp>
    </p:spTree>
    <p:extLst>
      <p:ext uri="{BB962C8B-B14F-4D97-AF65-F5344CB8AC3E}">
        <p14:creationId xmlns:p14="http://schemas.microsoft.com/office/powerpoint/2010/main" val="105706615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8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7D33BCD-8B20-41E6-A893-3A7036CFD4BB}"/>
              </a:ext>
            </a:extLst>
          </p:cNvPr>
          <p:cNvSpPr>
            <a:spLocks noGrp="1"/>
          </p:cNvSpPr>
          <p:nvPr>
            <p:ph type="body" sz="quarter" idx="13"/>
          </p:nvPr>
        </p:nvSpPr>
        <p:spPr>
          <a:xfrm>
            <a:off x="279722" y="221433"/>
            <a:ext cx="10241015" cy="915256"/>
          </a:xfrm>
          <a:solidFill>
            <a:schemeClr val="tx1">
              <a:alpha val="70000"/>
            </a:schemeClr>
          </a:solidFill>
        </p:spPr>
        <p:txBody>
          <a:bodyPr/>
          <a:lstStyle/>
          <a:p>
            <a:r>
              <a:rPr lang="en-US" dirty="0">
                <a:solidFill>
                  <a:schemeClr val="bg1"/>
                </a:solidFill>
              </a:rPr>
              <a:t>Focus Group Research Questions</a:t>
            </a:r>
          </a:p>
        </p:txBody>
      </p:sp>
      <p:sp>
        <p:nvSpPr>
          <p:cNvPr id="3" name="Rectangle 2">
            <a:extLst>
              <a:ext uri="{FF2B5EF4-FFF2-40B4-BE49-F238E27FC236}">
                <a16:creationId xmlns:a16="http://schemas.microsoft.com/office/drawing/2014/main" id="{B5081E59-7319-4E3B-8E0F-3161490EFE44}"/>
              </a:ext>
            </a:extLst>
          </p:cNvPr>
          <p:cNvSpPr/>
          <p:nvPr/>
        </p:nvSpPr>
        <p:spPr>
          <a:xfrm>
            <a:off x="7193015" y="5974940"/>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https://www.flickr.com/photos/rexness/4513981469/</a:t>
            </a:r>
            <a:r>
              <a:rPr lang="en-US" sz="1000" dirty="0">
                <a:solidFill>
                  <a:schemeClr val="bg1"/>
                </a:solidFill>
                <a:latin typeface="Arial" panose="020B0604020202020204" pitchFamily="34" charset="0"/>
                <a:cs typeface="Arial" panose="020B0604020202020204" pitchFamily="34" charset="0"/>
              </a:rPr>
              <a:t> by </a:t>
            </a:r>
            <a:r>
              <a:rPr lang="en-US" sz="1000" dirty="0" err="1">
                <a:solidFill>
                  <a:schemeClr val="bg1"/>
                </a:solidFill>
                <a:latin typeface="Arial" panose="020B0604020202020204" pitchFamily="34" charset="0"/>
                <a:cs typeface="Arial" panose="020B0604020202020204" pitchFamily="34" charset="0"/>
              </a:rPr>
              <a:t>Rexness</a:t>
            </a:r>
            <a:r>
              <a:rPr lang="en-US" sz="1000" dirty="0">
                <a:solidFill>
                  <a:schemeClr val="bg1"/>
                </a:solidFill>
                <a:latin typeface="Arial" panose="020B0604020202020204" pitchFamily="34" charset="0"/>
                <a:cs typeface="Arial" panose="020B0604020202020204" pitchFamily="34" charset="0"/>
              </a:rPr>
              <a:t>/CC BY-SA 2.0</a:t>
            </a:r>
          </a:p>
        </p:txBody>
      </p:sp>
      <p:sp>
        <p:nvSpPr>
          <p:cNvPr id="4" name="Rectangle 3">
            <a:extLst>
              <a:ext uri="{FF2B5EF4-FFF2-40B4-BE49-F238E27FC236}">
                <a16:creationId xmlns:a16="http://schemas.microsoft.com/office/drawing/2014/main" id="{7AB4F96D-F726-4036-98E1-FC0EFB69B126}"/>
              </a:ext>
            </a:extLst>
          </p:cNvPr>
          <p:cNvSpPr/>
          <p:nvPr/>
        </p:nvSpPr>
        <p:spPr>
          <a:xfrm>
            <a:off x="279722" y="1720840"/>
            <a:ext cx="11108675" cy="4031873"/>
          </a:xfrm>
          <a:prstGeom prst="rect">
            <a:avLst/>
          </a:prstGeom>
          <a:solidFill>
            <a:schemeClr val="tx1">
              <a:alpha val="70000"/>
            </a:schemeClr>
          </a:solidFill>
        </p:spPr>
        <p:txBody>
          <a:bodyPr wrap="square">
            <a:spAutoFit/>
          </a:bodyPr>
          <a:lstStyle/>
          <a:p>
            <a:pPr marL="800100" marR="0" indent="-342900">
              <a:spcBef>
                <a:spcPts val="0"/>
              </a:spcBef>
              <a:spcAft>
                <a:spcPts val="0"/>
              </a:spcAft>
              <a:buFont typeface="Arial" panose="020B0604020202020204" pitchFamily="34" charset="0"/>
              <a:buChar char="•"/>
            </a:pPr>
            <a:r>
              <a:rPr lang="en-GB" sz="2400" b="1" dirty="0">
                <a:solidFill>
                  <a:schemeClr val="bg1"/>
                </a:solidFill>
                <a:latin typeface="Arial" panose="020B0604020202020204" pitchFamily="34" charset="0"/>
                <a:ea typeface="Calibri" panose="020F0502020204030204" pitchFamily="34" charset="0"/>
              </a:rPr>
              <a:t>RQ1: How do resource sharing/ILL librarians </a:t>
            </a:r>
            <a:r>
              <a:rPr lang="en-US" sz="2400" b="1" dirty="0">
                <a:solidFill>
                  <a:schemeClr val="bg1"/>
                </a:solidFill>
                <a:latin typeface="Arial" panose="020B0604020202020204" pitchFamily="34" charset="0"/>
                <a:ea typeface="Calibri" panose="020F0502020204030204" pitchFamily="34" charset="0"/>
              </a:rPr>
              <a:t>currently spend their time?</a:t>
            </a:r>
          </a:p>
          <a:p>
            <a:pPr marL="457200" marR="0">
              <a:spcBef>
                <a:spcPts val="0"/>
              </a:spcBef>
              <a:spcAft>
                <a:spcPts val="0"/>
              </a:spcAft>
            </a:pPr>
            <a:endParaRPr lang="en-US" sz="100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US" sz="2400" b="1" dirty="0">
                <a:solidFill>
                  <a:schemeClr val="bg1"/>
                </a:solidFill>
                <a:latin typeface="Arial" panose="020B0604020202020204" pitchFamily="34" charset="0"/>
                <a:ea typeface="Calibri" panose="020F0502020204030204" pitchFamily="34" charset="0"/>
              </a:rPr>
              <a:t>RQ2: How would they like to spend their time?</a:t>
            </a:r>
          </a:p>
          <a:p>
            <a:pPr marL="457200" marR="0">
              <a:spcBef>
                <a:spcPts val="0"/>
              </a:spcBef>
              <a:spcAft>
                <a:spcPts val="0"/>
              </a:spcAft>
            </a:pPr>
            <a:endParaRPr lang="en-US" sz="100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US" sz="2400" b="1" dirty="0">
                <a:solidFill>
                  <a:schemeClr val="bg1"/>
                </a:solidFill>
                <a:latin typeface="Arial" panose="020B0604020202020204" pitchFamily="34" charset="0"/>
                <a:ea typeface="Calibri" panose="020F0502020204030204" pitchFamily="34" charset="0"/>
              </a:rPr>
              <a:t>RQ3: What aspects of lending and fulfilment do they believe could be unmediated?</a:t>
            </a:r>
          </a:p>
          <a:p>
            <a:pPr marL="457200" marR="0">
              <a:spcBef>
                <a:spcPts val="0"/>
              </a:spcBef>
              <a:spcAft>
                <a:spcPts val="0"/>
              </a:spcAft>
            </a:pPr>
            <a:endParaRPr lang="en-US" sz="100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US" sz="2400" b="1" dirty="0">
                <a:solidFill>
                  <a:schemeClr val="bg1"/>
                </a:solidFill>
                <a:latin typeface="Arial" panose="020B0604020202020204" pitchFamily="34" charset="0"/>
                <a:ea typeface="Calibri" panose="020F0502020204030204" pitchFamily="34" charset="0"/>
              </a:rPr>
              <a:t>RQ4: Where are the inefficiencies in their workflow and what would help them overcome these and streamline their processes?</a:t>
            </a:r>
          </a:p>
          <a:p>
            <a:pPr marL="457200" marR="0">
              <a:spcBef>
                <a:spcPts val="0"/>
              </a:spcBef>
              <a:spcAft>
                <a:spcPts val="0"/>
              </a:spcAft>
            </a:pPr>
            <a:endParaRPr lang="en-US" sz="100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US" sz="2400" b="1" dirty="0">
                <a:solidFill>
                  <a:schemeClr val="bg1"/>
                </a:solidFill>
                <a:latin typeface="Arial" panose="020B0604020202020204" pitchFamily="34" charset="0"/>
                <a:ea typeface="Calibri" panose="020F0502020204030204" pitchFamily="34" charset="0"/>
              </a:rPr>
              <a:t>RQ5: What are their expectations, if any, for standardized, shared ILL and resource sharing policies?</a:t>
            </a:r>
            <a:endParaRPr lang="en-US" sz="3200" b="1" dirty="0">
              <a:solidFill>
                <a:schemeClr val="bg1"/>
              </a:solidFill>
              <a:effectLst/>
              <a:latin typeface="Calibri" panose="020F0502020204030204" pitchFamily="34" charset="0"/>
              <a:ea typeface="Calibri" panose="020F0502020204030204" pitchFamily="34" charset="0"/>
            </a:endParaRPr>
          </a:p>
        </p:txBody>
      </p:sp>
    </p:spTree>
    <p:extLst>
      <p:ext uri="{BB962C8B-B14F-4D97-AF65-F5344CB8AC3E}">
        <p14:creationId xmlns:p14="http://schemas.microsoft.com/office/powerpoint/2010/main" val="152998324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2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93B01DB2-B797-44E0-8182-A40E99EF2530}"/>
              </a:ext>
            </a:extLst>
          </p:cNvPr>
          <p:cNvSpPr>
            <a:spLocks noGrp="1"/>
          </p:cNvSpPr>
          <p:nvPr>
            <p:ph type="body" sz="quarter" idx="13"/>
          </p:nvPr>
        </p:nvSpPr>
        <p:spPr>
          <a:xfrm>
            <a:off x="289996" y="324175"/>
            <a:ext cx="10477322" cy="744337"/>
          </a:xfrm>
          <a:solidFill>
            <a:schemeClr val="tx1">
              <a:alpha val="70000"/>
            </a:schemeClr>
          </a:solidFill>
        </p:spPr>
        <p:txBody>
          <a:bodyPr/>
          <a:lstStyle/>
          <a:p>
            <a:r>
              <a:rPr lang="en-US" sz="3600" dirty="0">
                <a:solidFill>
                  <a:schemeClr val="bg1"/>
                </a:solidFill>
              </a:rPr>
              <a:t>Semi-Structured Interview Research Questions</a:t>
            </a:r>
          </a:p>
        </p:txBody>
      </p:sp>
      <p:sp>
        <p:nvSpPr>
          <p:cNvPr id="3" name="Rectangle 2">
            <a:extLst>
              <a:ext uri="{FF2B5EF4-FFF2-40B4-BE49-F238E27FC236}">
                <a16:creationId xmlns:a16="http://schemas.microsoft.com/office/drawing/2014/main" id="{F78FB7B1-B625-4FE1-881B-E3A93F84E9E8}"/>
              </a:ext>
            </a:extLst>
          </p:cNvPr>
          <p:cNvSpPr/>
          <p:nvPr/>
        </p:nvSpPr>
        <p:spPr>
          <a:xfrm>
            <a:off x="0" y="5941889"/>
            <a:ext cx="6096000" cy="246221"/>
          </a:xfrm>
          <a:prstGeom prst="rect">
            <a:avLst/>
          </a:prstGeom>
        </p:spPr>
        <p:txBody>
          <a:bodyPr>
            <a:spAutoFit/>
          </a:bodyPr>
          <a:lstStyle/>
          <a:p>
            <a:pPr lvl="0">
              <a:defRPr/>
            </a:pPr>
            <a:r>
              <a:rPr lang="en-US" sz="1000" dirty="0">
                <a:solidFill>
                  <a:schemeClr val="bg1"/>
                </a:solidFill>
              </a:rPr>
              <a:t>Image: </a:t>
            </a:r>
            <a:r>
              <a:rPr lang="en-US" sz="1000" dirty="0">
                <a:solidFill>
                  <a:schemeClr val="bg1"/>
                </a:solidFill>
                <a:hlinkClick r:id="rId5">
                  <a:extLst>
                    <a:ext uri="{A12FA001-AC4F-418D-AE19-62706E023703}">
                      <ahyp:hlinkClr xmlns:ahyp="http://schemas.microsoft.com/office/drawing/2018/hyperlinkcolor" val="tx"/>
                    </a:ext>
                  </a:extLst>
                </a:hlinkClick>
              </a:rPr>
              <a:t>https://www.flickr.com/photos/skellner/4203154536/</a:t>
            </a:r>
            <a:r>
              <a:rPr lang="en-US" sz="1000" dirty="0">
                <a:solidFill>
                  <a:schemeClr val="bg1"/>
                </a:solidFill>
              </a:rPr>
              <a:t> by Stefan Kellner/CC BY-NC 2.0</a:t>
            </a:r>
          </a:p>
        </p:txBody>
      </p:sp>
      <p:sp>
        <p:nvSpPr>
          <p:cNvPr id="4" name="Rectangle 3">
            <a:extLst>
              <a:ext uri="{FF2B5EF4-FFF2-40B4-BE49-F238E27FC236}">
                <a16:creationId xmlns:a16="http://schemas.microsoft.com/office/drawing/2014/main" id="{13DE3407-9F6D-4CD8-B4DD-1FF9CBAD2AA7}"/>
              </a:ext>
            </a:extLst>
          </p:cNvPr>
          <p:cNvSpPr/>
          <p:nvPr/>
        </p:nvSpPr>
        <p:spPr>
          <a:xfrm>
            <a:off x="236208" y="1366407"/>
            <a:ext cx="11222349" cy="4270400"/>
          </a:xfrm>
          <a:prstGeom prst="rect">
            <a:avLst/>
          </a:prstGeom>
          <a:solidFill>
            <a:schemeClr val="tx1">
              <a:alpha val="70000"/>
            </a:schemeClr>
          </a:solidFill>
        </p:spPr>
        <p:txBody>
          <a:bodyPr wrap="square" anchor="t">
            <a:spAutoFit/>
          </a:bodyPr>
          <a:lstStyle/>
          <a:p>
            <a:pPr marL="800100" marR="0" indent="-342900">
              <a:spcBef>
                <a:spcPts val="0"/>
              </a:spcBef>
              <a:spcAft>
                <a:spcPts val="0"/>
              </a:spcAft>
              <a:buFont typeface="Arial" panose="020B0604020202020204" pitchFamily="34" charset="0"/>
              <a:buChar char="•"/>
            </a:pPr>
            <a:r>
              <a:rPr lang="en-US" sz="2400" b="1" dirty="0">
                <a:solidFill>
                  <a:schemeClr val="bg1"/>
                </a:solidFill>
                <a:latin typeface="Segoe UI"/>
                <a:ea typeface="Times New Roman" panose="02020603050405020304" pitchFamily="18" charset="0"/>
                <a:cs typeface="Segoe UI"/>
              </a:rPr>
              <a:t>RQ1: H</a:t>
            </a:r>
            <a:r>
              <a:rPr lang="en-GB" sz="2400" b="1" dirty="0">
                <a:solidFill>
                  <a:schemeClr val="bg1"/>
                </a:solidFill>
                <a:latin typeface="Arial"/>
                <a:ea typeface="Times New Roman" panose="02020603050405020304" pitchFamily="18" charset="0"/>
                <a:cs typeface="Arial"/>
              </a:rPr>
              <a:t>ow do graduate/postgraduate students and faculty get access to resources?</a:t>
            </a:r>
          </a:p>
          <a:p>
            <a:pPr marL="457200" marR="0">
              <a:spcBef>
                <a:spcPts val="0"/>
              </a:spcBef>
              <a:spcAft>
                <a:spcPts val="0"/>
              </a:spcAft>
            </a:pPr>
            <a:endParaRPr lang="en-US" sz="105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GB" sz="2400" b="1" dirty="0">
                <a:solidFill>
                  <a:schemeClr val="bg1"/>
                </a:solidFill>
                <a:latin typeface="Arial" panose="020B0604020202020204" pitchFamily="34" charset="0"/>
                <a:ea typeface="Times New Roman" panose="02020603050405020304" pitchFamily="18" charset="0"/>
              </a:rPr>
              <a:t>RQ2: How do they prefer to get access to resources?</a:t>
            </a:r>
          </a:p>
          <a:p>
            <a:pPr marL="457200" marR="0">
              <a:spcBef>
                <a:spcPts val="0"/>
              </a:spcBef>
              <a:spcAft>
                <a:spcPts val="0"/>
              </a:spcAft>
            </a:pPr>
            <a:endParaRPr lang="en-US" sz="105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GB" sz="2400" b="1" dirty="0">
                <a:solidFill>
                  <a:schemeClr val="bg1"/>
                </a:solidFill>
                <a:latin typeface="Arial"/>
                <a:ea typeface="Times New Roman" panose="02020603050405020304" pitchFamily="18" charset="0"/>
                <a:cs typeface="Arial"/>
              </a:rPr>
              <a:t>RQ3: Under what circumstances and for what purposes do they choose ways of accessing resources from the library, e.g., borrowing, downloading/accessing online., ILL or requests-to-purchase?</a:t>
            </a:r>
          </a:p>
          <a:p>
            <a:pPr marL="457200" marR="0">
              <a:spcBef>
                <a:spcPts val="0"/>
              </a:spcBef>
              <a:spcAft>
                <a:spcPts val="0"/>
              </a:spcAft>
            </a:pPr>
            <a:endParaRPr lang="en-US" sz="1050" b="1" dirty="0">
              <a:solidFill>
                <a:schemeClr val="bg1"/>
              </a:solidFill>
              <a:latin typeface="Calibri" panose="020F0502020204030204" pitchFamily="34" charset="0"/>
              <a:ea typeface="Calibri" panose="020F0502020204030204" pitchFamily="34" charset="0"/>
            </a:endParaRPr>
          </a:p>
          <a:p>
            <a:pPr marL="800100" marR="0" indent="-342900">
              <a:spcBef>
                <a:spcPts val="0"/>
              </a:spcBef>
              <a:spcAft>
                <a:spcPts val="0"/>
              </a:spcAft>
              <a:buFont typeface="Arial" panose="020B0604020202020204" pitchFamily="34" charset="0"/>
              <a:buChar char="•"/>
            </a:pPr>
            <a:r>
              <a:rPr lang="en-GB" sz="2400" b="1" dirty="0">
                <a:solidFill>
                  <a:schemeClr val="bg1"/>
                </a:solidFill>
                <a:latin typeface="Arial" panose="020B0604020202020204" pitchFamily="34" charset="0"/>
                <a:ea typeface="Times New Roman" panose="02020603050405020304" pitchFamily="18" charset="0"/>
              </a:rPr>
              <a:t>RQ4: Under what circumstances and for what purposes do they choose ways of accessing resources beyond the library, e.g., purchasing from Alibris; purchasing from Amazon, Barnes &amp; Noble, etc.; borrowing from a friend or a colleague?</a:t>
            </a:r>
            <a:endParaRPr lang="en-US" sz="2400" b="1" dirty="0">
              <a:solidFill>
                <a:schemeClr val="bg1"/>
              </a:solidFill>
              <a:effectLst/>
              <a:latin typeface="Calibri" panose="020F0502020204030204" pitchFamily="34" charset="0"/>
              <a:ea typeface="Calibri" panose="020F0502020204030204" pitchFamily="34" charset="0"/>
            </a:endParaRPr>
          </a:p>
        </p:txBody>
      </p:sp>
    </p:spTree>
    <p:extLst>
      <p:ext uri="{BB962C8B-B14F-4D97-AF65-F5344CB8AC3E}">
        <p14:creationId xmlns:p14="http://schemas.microsoft.com/office/powerpoint/2010/main" val="131982338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18AC7BE-1543-4477-8CB7-7F1F24F5230C}"/>
              </a:ext>
            </a:extLst>
          </p:cNvPr>
          <p:cNvSpPr>
            <a:spLocks noGrp="1"/>
          </p:cNvSpPr>
          <p:nvPr>
            <p:ph type="body" sz="quarter" idx="10"/>
          </p:nvPr>
        </p:nvSpPr>
        <p:spPr/>
        <p:txBody>
          <a:bodyPr/>
          <a:lstStyle/>
          <a:p>
            <a:r>
              <a:rPr lang="en-US" dirty="0"/>
              <a:t>Focus Group Interviews</a:t>
            </a:r>
          </a:p>
        </p:txBody>
      </p:sp>
      <p:sp>
        <p:nvSpPr>
          <p:cNvPr id="3" name="Text Placeholder 2">
            <a:extLst>
              <a:ext uri="{FF2B5EF4-FFF2-40B4-BE49-F238E27FC236}">
                <a16:creationId xmlns:a16="http://schemas.microsoft.com/office/drawing/2014/main" id="{96C8770B-3C90-464B-9431-6186D28B233B}"/>
              </a:ext>
            </a:extLst>
          </p:cNvPr>
          <p:cNvSpPr>
            <a:spLocks noGrp="1"/>
          </p:cNvSpPr>
          <p:nvPr>
            <p:ph type="body" sz="quarter" idx="11"/>
          </p:nvPr>
        </p:nvSpPr>
        <p:spPr/>
        <p:txBody>
          <a:bodyPr/>
          <a:lstStyle/>
          <a:p>
            <a:endParaRPr lang="en-US"/>
          </a:p>
        </p:txBody>
      </p:sp>
      <p:sp>
        <p:nvSpPr>
          <p:cNvPr id="4" name="Text Placeholder 3">
            <a:extLst>
              <a:ext uri="{FF2B5EF4-FFF2-40B4-BE49-F238E27FC236}">
                <a16:creationId xmlns:a16="http://schemas.microsoft.com/office/drawing/2014/main" id="{61217A40-FA1A-46ED-B759-3BA007AB698C}"/>
              </a:ext>
            </a:extLst>
          </p:cNvPr>
          <p:cNvSpPr>
            <a:spLocks noGrp="1"/>
          </p:cNvSpPr>
          <p:nvPr>
            <p:ph type="body" sz="quarter" idx="12"/>
          </p:nvPr>
        </p:nvSpPr>
        <p:spPr/>
        <p:txBody>
          <a:bodyPr/>
          <a:lstStyle/>
          <a:p>
            <a:endParaRPr lang="en-US"/>
          </a:p>
        </p:txBody>
      </p:sp>
    </p:spTree>
    <p:extLst>
      <p:ext uri="{BB962C8B-B14F-4D97-AF65-F5344CB8AC3E}">
        <p14:creationId xmlns:p14="http://schemas.microsoft.com/office/powerpoint/2010/main" val="127424923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57000"/>
                    </a14:imgEffect>
                    <a14:imgEffect>
                      <a14:brightnessContrast bright="30000" contrast="24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F22465C6-5F08-4A7A-B629-15D3F20954A1}"/>
              </a:ext>
            </a:extLst>
          </p:cNvPr>
          <p:cNvSpPr>
            <a:spLocks noGrp="1"/>
          </p:cNvSpPr>
          <p:nvPr>
            <p:ph type="body" sz="quarter" idx="13"/>
          </p:nvPr>
        </p:nvSpPr>
        <p:spPr>
          <a:xfrm>
            <a:off x="256079" y="259435"/>
            <a:ext cx="6045569" cy="864285"/>
          </a:xfrm>
          <a:solidFill>
            <a:schemeClr val="tx1">
              <a:alpha val="70000"/>
            </a:schemeClr>
          </a:solidFill>
        </p:spPr>
        <p:txBody>
          <a:bodyPr/>
          <a:lstStyle/>
          <a:p>
            <a:r>
              <a:rPr lang="en-US" dirty="0">
                <a:solidFill>
                  <a:schemeClr val="bg1"/>
                </a:solidFill>
              </a:rPr>
              <a:t>General Information</a:t>
            </a:r>
          </a:p>
        </p:txBody>
      </p:sp>
      <p:sp>
        <p:nvSpPr>
          <p:cNvPr id="3" name="TextBox 2">
            <a:extLst>
              <a:ext uri="{FF2B5EF4-FFF2-40B4-BE49-F238E27FC236}">
                <a16:creationId xmlns:a16="http://schemas.microsoft.com/office/drawing/2014/main" id="{CB196E22-3A47-4D93-BC0B-6B280C3E0B57}"/>
              </a:ext>
            </a:extLst>
          </p:cNvPr>
          <p:cNvSpPr txBox="1"/>
          <p:nvPr/>
        </p:nvSpPr>
        <p:spPr>
          <a:xfrm>
            <a:off x="817798" y="1659285"/>
            <a:ext cx="5001658" cy="3970318"/>
          </a:xfrm>
          <a:prstGeom prst="rect">
            <a:avLst/>
          </a:prstGeom>
          <a:solidFill>
            <a:schemeClr val="tx1">
              <a:alpha val="70000"/>
            </a:schemeClr>
          </a:solidFill>
        </p:spPr>
        <p:txBody>
          <a:bodyPr wrap="square" rtlCol="0">
            <a:spAutoFit/>
          </a:bodyPr>
          <a:lstStyle/>
          <a:p>
            <a:r>
              <a:rPr lang="en-US" sz="2800" b="1" dirty="0">
                <a:solidFill>
                  <a:schemeClr val="bg1"/>
                </a:solidFill>
              </a:rPr>
              <a:t>ACRL</a:t>
            </a:r>
          </a:p>
          <a:p>
            <a:r>
              <a:rPr lang="en-US" sz="2800" b="1" dirty="0">
                <a:solidFill>
                  <a:schemeClr val="bg1"/>
                </a:solidFill>
              </a:rPr>
              <a:t>	Six participants (n=6)</a:t>
            </a:r>
          </a:p>
          <a:p>
            <a:r>
              <a:rPr lang="en-US" sz="2800" b="1" dirty="0">
                <a:solidFill>
                  <a:schemeClr val="bg1"/>
                </a:solidFill>
              </a:rPr>
              <a:t>	Cleveland, Ohio</a:t>
            </a:r>
          </a:p>
          <a:p>
            <a:r>
              <a:rPr lang="en-US" sz="2800" b="1" dirty="0">
                <a:solidFill>
                  <a:schemeClr val="bg1"/>
                </a:solidFill>
              </a:rPr>
              <a:t>	April 2019</a:t>
            </a:r>
          </a:p>
          <a:p>
            <a:endParaRPr lang="en-US" sz="2800" b="1" dirty="0">
              <a:solidFill>
                <a:schemeClr val="bg1"/>
              </a:solidFill>
            </a:endParaRPr>
          </a:p>
          <a:p>
            <a:r>
              <a:rPr lang="en-US" sz="2800" b="1" dirty="0">
                <a:solidFill>
                  <a:schemeClr val="bg1"/>
                </a:solidFill>
              </a:rPr>
              <a:t>ALIA</a:t>
            </a:r>
          </a:p>
          <a:p>
            <a:r>
              <a:rPr lang="en-US" sz="2800" b="1" dirty="0">
                <a:solidFill>
                  <a:schemeClr val="bg1"/>
                </a:solidFill>
              </a:rPr>
              <a:t>	Nine participants (n=9)</a:t>
            </a:r>
          </a:p>
          <a:p>
            <a:r>
              <a:rPr lang="en-US" sz="2800" b="1" dirty="0">
                <a:solidFill>
                  <a:schemeClr val="bg1"/>
                </a:solidFill>
              </a:rPr>
              <a:t>	Sydney, Australia</a:t>
            </a:r>
          </a:p>
          <a:p>
            <a:r>
              <a:rPr lang="en-US" sz="2800" b="1" dirty="0">
                <a:solidFill>
                  <a:schemeClr val="bg1"/>
                </a:solidFill>
              </a:rPr>
              <a:t>	February 2019</a:t>
            </a:r>
          </a:p>
        </p:txBody>
      </p:sp>
      <p:sp>
        <p:nvSpPr>
          <p:cNvPr id="4" name="Rectangle 3">
            <a:extLst>
              <a:ext uri="{FF2B5EF4-FFF2-40B4-BE49-F238E27FC236}">
                <a16:creationId xmlns:a16="http://schemas.microsoft.com/office/drawing/2014/main" id="{5C09F005-0431-4703-BBA3-84EC006AD4F5}"/>
              </a:ext>
            </a:extLst>
          </p:cNvPr>
          <p:cNvSpPr/>
          <p:nvPr/>
        </p:nvSpPr>
        <p:spPr>
          <a:xfrm>
            <a:off x="5819457" y="1659284"/>
            <a:ext cx="5554746" cy="3970317"/>
          </a:xfrm>
          <a:prstGeom prst="rect">
            <a:avLst/>
          </a:prstGeom>
          <a:solidFill>
            <a:schemeClr val="tx1">
              <a:alpha val="70000"/>
            </a:schemeClr>
          </a:solidFill>
        </p:spPr>
        <p:txBody>
          <a:bodyPr wrap="square">
            <a:noAutofit/>
          </a:bodyPr>
          <a:lstStyle/>
          <a:p>
            <a:r>
              <a:rPr lang="en-US" sz="2800" b="1" dirty="0">
                <a:solidFill>
                  <a:schemeClr val="bg1"/>
                </a:solidFill>
              </a:rPr>
              <a:t>Colorado ILL</a:t>
            </a:r>
          </a:p>
          <a:p>
            <a:r>
              <a:rPr lang="en-US" sz="2800" b="1" dirty="0">
                <a:solidFill>
                  <a:schemeClr val="bg1"/>
                </a:solidFill>
              </a:rPr>
              <a:t>	Fifteen participants (n=15)</a:t>
            </a:r>
          </a:p>
          <a:p>
            <a:r>
              <a:rPr lang="en-US" sz="2800" b="1" dirty="0">
                <a:solidFill>
                  <a:schemeClr val="bg1"/>
                </a:solidFill>
              </a:rPr>
              <a:t>	Westminster, Colorado</a:t>
            </a:r>
          </a:p>
          <a:p>
            <a:r>
              <a:rPr lang="en-US" sz="2800" b="1" dirty="0">
                <a:solidFill>
                  <a:schemeClr val="bg1"/>
                </a:solidFill>
              </a:rPr>
              <a:t>	April 2019</a:t>
            </a:r>
          </a:p>
          <a:p>
            <a:endParaRPr lang="en-US" sz="2800" b="1" dirty="0">
              <a:solidFill>
                <a:schemeClr val="bg1"/>
              </a:solidFill>
            </a:endParaRPr>
          </a:p>
          <a:p>
            <a:r>
              <a:rPr lang="en-US" sz="2800" b="1" dirty="0">
                <a:solidFill>
                  <a:schemeClr val="bg1"/>
                </a:solidFill>
              </a:rPr>
              <a:t>Resource Sharing Conference</a:t>
            </a:r>
          </a:p>
          <a:p>
            <a:r>
              <a:rPr lang="en-US" sz="2800" b="1" dirty="0">
                <a:solidFill>
                  <a:schemeClr val="bg1"/>
                </a:solidFill>
              </a:rPr>
              <a:t>	Ten participants (n=10)</a:t>
            </a:r>
          </a:p>
          <a:p>
            <a:r>
              <a:rPr lang="en-US" sz="2800" b="1" dirty="0">
                <a:solidFill>
                  <a:schemeClr val="bg1"/>
                </a:solidFill>
              </a:rPr>
              <a:t>	Jacksonville, Florida</a:t>
            </a:r>
          </a:p>
          <a:p>
            <a:r>
              <a:rPr lang="en-US" sz="2800" b="1" dirty="0">
                <a:solidFill>
                  <a:schemeClr val="bg1"/>
                </a:solidFill>
              </a:rPr>
              <a:t>	March 2019</a:t>
            </a:r>
          </a:p>
        </p:txBody>
      </p:sp>
      <p:sp>
        <p:nvSpPr>
          <p:cNvPr id="5" name="Rectangle 4">
            <a:extLst>
              <a:ext uri="{FF2B5EF4-FFF2-40B4-BE49-F238E27FC236}">
                <a16:creationId xmlns:a16="http://schemas.microsoft.com/office/drawing/2014/main" id="{9DF300C3-E079-462D-97D0-4FBFEE78FDC3}"/>
              </a:ext>
            </a:extLst>
          </p:cNvPr>
          <p:cNvSpPr/>
          <p:nvPr/>
        </p:nvSpPr>
        <p:spPr>
          <a:xfrm>
            <a:off x="0" y="5992254"/>
            <a:ext cx="6096000" cy="246221"/>
          </a:xfrm>
          <a:prstGeom prst="rect">
            <a:avLst/>
          </a:prstGeom>
        </p:spPr>
        <p:txBody>
          <a:bodyPr>
            <a:spAutoFit/>
          </a:bodyPr>
          <a:lstStyle/>
          <a:p>
            <a:r>
              <a:rPr lang="en-US" sz="1000" dirty="0" err="1">
                <a:solidFill>
                  <a:schemeClr val="bg1"/>
                </a:solidFill>
              </a:rPr>
              <a:t>Image:</a:t>
            </a:r>
            <a:r>
              <a:rPr lang="en-US" sz="1000" dirty="0" err="1">
                <a:solidFill>
                  <a:schemeClr val="bg1"/>
                </a:solidFill>
                <a:hlinkClick r:id="rId5">
                  <a:extLst>
                    <a:ext uri="{A12FA001-AC4F-418D-AE19-62706E023703}">
                      <ahyp:hlinkClr xmlns:ahyp="http://schemas.microsoft.com/office/drawing/2018/hyperlinkcolor" val="tx"/>
                    </a:ext>
                  </a:extLst>
                </a:hlinkClick>
              </a:rPr>
              <a:t>https</a:t>
            </a:r>
            <a:r>
              <a:rPr lang="en-US" sz="1000" dirty="0">
                <a:solidFill>
                  <a:schemeClr val="bg1"/>
                </a:solidFill>
                <a:hlinkClick r:id="rId5">
                  <a:extLst>
                    <a:ext uri="{A12FA001-AC4F-418D-AE19-62706E023703}">
                      <ahyp:hlinkClr xmlns:ahyp="http://schemas.microsoft.com/office/drawing/2018/hyperlinkcolor" val="tx"/>
                    </a:ext>
                  </a:extLst>
                </a:hlinkClick>
              </a:rPr>
              <a:t>://www.flickr.com/photos/thetejon/4051985062/</a:t>
            </a:r>
            <a:r>
              <a:rPr lang="en-US" sz="1000" dirty="0">
                <a:solidFill>
                  <a:schemeClr val="bg1"/>
                </a:solidFill>
              </a:rPr>
              <a:t> by Jon/(CC BY-SA 2.0)</a:t>
            </a:r>
          </a:p>
        </p:txBody>
      </p:sp>
    </p:spTree>
    <p:extLst>
      <p:ext uri="{BB962C8B-B14F-4D97-AF65-F5344CB8AC3E}">
        <p14:creationId xmlns:p14="http://schemas.microsoft.com/office/powerpoint/2010/main" val="84092342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39000"/>
                    </a14:imgEffect>
                    <a14:imgEffect>
                      <a14:colorTemperature colorTemp="6681"/>
                    </a14:imgEffect>
                    <a14:imgEffect>
                      <a14:saturation sat="114000"/>
                    </a14:imgEffect>
                    <a14:imgEffect>
                      <a14:brightnessContrast contrast="-3000"/>
                    </a14:imgEffect>
                  </a14:imgLayer>
                </a14:imgProps>
              </a:ext>
            </a:extLst>
          </a:blip>
          <a:srcRect/>
          <a:stretch>
            <a:fillRect/>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062BD4FD-A041-438D-A2D7-74FF96D5B0FD}"/>
              </a:ext>
            </a:extLst>
          </p:cNvPr>
          <p:cNvSpPr>
            <a:spLocks noGrp="1"/>
          </p:cNvSpPr>
          <p:nvPr>
            <p:ph type="body" sz="quarter" idx="13"/>
          </p:nvPr>
        </p:nvSpPr>
        <p:spPr>
          <a:xfrm>
            <a:off x="0" y="545874"/>
            <a:ext cx="12192000" cy="875302"/>
          </a:xfrm>
          <a:solidFill>
            <a:schemeClr val="tx1">
              <a:alpha val="75000"/>
            </a:schemeClr>
          </a:solidFill>
        </p:spPr>
        <p:txBody>
          <a:bodyPr/>
          <a:lstStyle/>
          <a:p>
            <a:pPr algn="ctr"/>
            <a:r>
              <a:rPr lang="en-US" dirty="0">
                <a:solidFill>
                  <a:schemeClr val="bg1"/>
                </a:solidFill>
              </a:rPr>
              <a:t>Key Librarian Issues</a:t>
            </a:r>
          </a:p>
        </p:txBody>
      </p:sp>
      <p:sp>
        <p:nvSpPr>
          <p:cNvPr id="3" name="TextBox 2">
            <a:extLst>
              <a:ext uri="{FF2B5EF4-FFF2-40B4-BE49-F238E27FC236}">
                <a16:creationId xmlns:a16="http://schemas.microsoft.com/office/drawing/2014/main" id="{8B65B698-91EA-46B1-B007-E1EBC2DC7095}"/>
              </a:ext>
            </a:extLst>
          </p:cNvPr>
          <p:cNvSpPr txBox="1"/>
          <p:nvPr/>
        </p:nvSpPr>
        <p:spPr>
          <a:xfrm>
            <a:off x="623545" y="2834090"/>
            <a:ext cx="3937438" cy="1189820"/>
          </a:xfrm>
          <a:prstGeom prst="rect">
            <a:avLst/>
          </a:prstGeom>
          <a:solidFill>
            <a:schemeClr val="tx1">
              <a:alpha val="75000"/>
            </a:schemeClr>
          </a:solidFill>
        </p:spPr>
        <p:txBody>
          <a:bodyPr wrap="square" rtlCol="0">
            <a:noAutofit/>
          </a:bodyPr>
          <a:lstStyle/>
          <a:p>
            <a:endParaRPr lang="en-US" sz="1600" b="1" dirty="0">
              <a:solidFill>
                <a:schemeClr val="bg1"/>
              </a:solidFill>
            </a:endParaRPr>
          </a:p>
          <a:p>
            <a:pPr algn="ctr"/>
            <a:r>
              <a:rPr lang="en-US" sz="3600" b="1" dirty="0">
                <a:solidFill>
                  <a:schemeClr val="bg1"/>
                </a:solidFill>
              </a:rPr>
              <a:t>Standardization</a:t>
            </a:r>
            <a:endParaRPr lang="en-US" sz="3200" b="1" dirty="0">
              <a:solidFill>
                <a:schemeClr val="bg1"/>
              </a:solidFill>
            </a:endParaRPr>
          </a:p>
        </p:txBody>
      </p:sp>
      <p:sp>
        <p:nvSpPr>
          <p:cNvPr id="4" name="Rectangle 3">
            <a:extLst>
              <a:ext uri="{FF2B5EF4-FFF2-40B4-BE49-F238E27FC236}">
                <a16:creationId xmlns:a16="http://schemas.microsoft.com/office/drawing/2014/main" id="{5551A235-157B-467A-847E-861DBA031A4C}"/>
              </a:ext>
            </a:extLst>
          </p:cNvPr>
          <p:cNvSpPr/>
          <p:nvPr/>
        </p:nvSpPr>
        <p:spPr>
          <a:xfrm>
            <a:off x="0" y="5963894"/>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https://www.flickr.com/photos/56001877@N04/8126838599/</a:t>
            </a:r>
            <a:r>
              <a:rPr lang="en-US" sz="1000" dirty="0">
                <a:solidFill>
                  <a:schemeClr val="bg1"/>
                </a:solidFill>
                <a:latin typeface="Arial" panose="020B0604020202020204" pitchFamily="34" charset="0"/>
                <a:cs typeface="Arial" panose="020B0604020202020204" pitchFamily="34" charset="0"/>
              </a:rPr>
              <a:t>by </a:t>
            </a:r>
            <a:r>
              <a:rPr lang="en-US" sz="1000" dirty="0" err="1">
                <a:solidFill>
                  <a:schemeClr val="bg1"/>
                </a:solidFill>
                <a:latin typeface="Arial" panose="020B0604020202020204" pitchFamily="34" charset="0"/>
                <a:cs typeface="Arial" panose="020B0604020202020204" pitchFamily="34" charset="0"/>
              </a:rPr>
              <a:t>runmonty</a:t>
            </a:r>
            <a:r>
              <a:rPr lang="en-US" sz="1000" dirty="0">
                <a:solidFill>
                  <a:schemeClr val="bg1"/>
                </a:solidFill>
                <a:latin typeface="Arial" panose="020B0604020202020204" pitchFamily="34" charset="0"/>
                <a:cs typeface="Arial" panose="020B0604020202020204" pitchFamily="34" charset="0"/>
              </a:rPr>
              <a:t>/CC BY-NC-ND 2.0</a:t>
            </a:r>
          </a:p>
        </p:txBody>
      </p:sp>
      <p:sp>
        <p:nvSpPr>
          <p:cNvPr id="5" name="TextBox 4">
            <a:extLst>
              <a:ext uri="{FF2B5EF4-FFF2-40B4-BE49-F238E27FC236}">
                <a16:creationId xmlns:a16="http://schemas.microsoft.com/office/drawing/2014/main" id="{B5CD105B-6318-46AF-8C5C-457DC9DE9DDE}"/>
              </a:ext>
            </a:extLst>
          </p:cNvPr>
          <p:cNvSpPr txBox="1"/>
          <p:nvPr/>
        </p:nvSpPr>
        <p:spPr>
          <a:xfrm>
            <a:off x="9397828" y="2855767"/>
            <a:ext cx="2170627" cy="1189821"/>
          </a:xfrm>
          <a:prstGeom prst="rect">
            <a:avLst/>
          </a:prstGeom>
          <a:solidFill>
            <a:schemeClr val="tx1">
              <a:alpha val="75000"/>
            </a:schemeClr>
          </a:solidFill>
        </p:spPr>
        <p:txBody>
          <a:bodyPr wrap="none" rtlCol="0">
            <a:noAutofit/>
          </a:bodyPr>
          <a:lstStyle/>
          <a:p>
            <a:endParaRPr lang="en-US" sz="1600" b="1" dirty="0">
              <a:solidFill>
                <a:schemeClr val="bg1"/>
              </a:solidFill>
            </a:endParaRPr>
          </a:p>
          <a:p>
            <a:pPr algn="ctr"/>
            <a:r>
              <a:rPr lang="en-US" sz="3600" b="1" dirty="0">
                <a:solidFill>
                  <a:schemeClr val="bg1"/>
                </a:solidFill>
              </a:rPr>
              <a:t>Funding</a:t>
            </a:r>
            <a:endParaRPr lang="en-US" b="1" dirty="0">
              <a:solidFill>
                <a:schemeClr val="bg1"/>
              </a:solidFill>
            </a:endParaRPr>
          </a:p>
        </p:txBody>
      </p:sp>
      <p:sp>
        <p:nvSpPr>
          <p:cNvPr id="6" name="TextBox 5">
            <a:extLst>
              <a:ext uri="{FF2B5EF4-FFF2-40B4-BE49-F238E27FC236}">
                <a16:creationId xmlns:a16="http://schemas.microsoft.com/office/drawing/2014/main" id="{1EE65458-4855-4FDA-9A37-F94B45DD7517}"/>
              </a:ext>
            </a:extLst>
          </p:cNvPr>
          <p:cNvSpPr txBox="1"/>
          <p:nvPr/>
        </p:nvSpPr>
        <p:spPr>
          <a:xfrm>
            <a:off x="4975352" y="2855406"/>
            <a:ext cx="3937438" cy="1189821"/>
          </a:xfrm>
          <a:prstGeom prst="rect">
            <a:avLst/>
          </a:prstGeom>
          <a:solidFill>
            <a:schemeClr val="tx1">
              <a:alpha val="75000"/>
            </a:schemeClr>
          </a:solidFill>
        </p:spPr>
        <p:txBody>
          <a:bodyPr wrap="none" rtlCol="0">
            <a:noAutofit/>
          </a:bodyPr>
          <a:lstStyle/>
          <a:p>
            <a:endParaRPr lang="en-US" sz="1400" b="1" dirty="0">
              <a:solidFill>
                <a:schemeClr val="bg1"/>
              </a:solidFill>
            </a:endParaRPr>
          </a:p>
          <a:p>
            <a:pPr algn="ctr"/>
            <a:r>
              <a:rPr lang="en-US" sz="3600" b="1" dirty="0">
                <a:solidFill>
                  <a:schemeClr val="bg1"/>
                </a:solidFill>
              </a:rPr>
              <a:t>Request</a:t>
            </a:r>
            <a:r>
              <a:rPr lang="en-US" sz="3200" b="1" dirty="0">
                <a:solidFill>
                  <a:schemeClr val="bg1"/>
                </a:solidFill>
              </a:rPr>
              <a:t> Volume</a:t>
            </a:r>
          </a:p>
        </p:txBody>
      </p:sp>
    </p:spTree>
    <p:extLst>
      <p:ext uri="{BB962C8B-B14F-4D97-AF65-F5344CB8AC3E}">
        <p14:creationId xmlns:p14="http://schemas.microsoft.com/office/powerpoint/2010/main" val="246660092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60000"/>
                    </a14:imgEffect>
                    <a14:imgEffect>
                      <a14:colorTemperature colorTemp="5773"/>
                    </a14:imgEffect>
                    <a14:imgEffect>
                      <a14:brightnessContrast bright="12000" contrast="9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1396183-C034-4072-B685-698E117EFD41}"/>
              </a:ext>
            </a:extLst>
          </p:cNvPr>
          <p:cNvSpPr>
            <a:spLocks noGrp="1"/>
          </p:cNvSpPr>
          <p:nvPr>
            <p:ph type="body" sz="quarter" idx="13"/>
          </p:nvPr>
        </p:nvSpPr>
        <p:spPr>
          <a:xfrm>
            <a:off x="0" y="501807"/>
            <a:ext cx="12192000" cy="831234"/>
          </a:xfrm>
          <a:solidFill>
            <a:schemeClr val="tx1">
              <a:alpha val="75000"/>
            </a:schemeClr>
          </a:solidFill>
        </p:spPr>
        <p:txBody>
          <a:bodyPr/>
          <a:lstStyle/>
          <a:p>
            <a:r>
              <a:rPr lang="en-US" dirty="0">
                <a:solidFill>
                  <a:schemeClr val="bg1"/>
                </a:solidFill>
              </a:rPr>
              <a:t>Standardization</a:t>
            </a:r>
          </a:p>
        </p:txBody>
      </p:sp>
      <p:sp>
        <p:nvSpPr>
          <p:cNvPr id="3" name="TextBox 2">
            <a:extLst>
              <a:ext uri="{FF2B5EF4-FFF2-40B4-BE49-F238E27FC236}">
                <a16:creationId xmlns:a16="http://schemas.microsoft.com/office/drawing/2014/main" id="{155E55FF-A8B8-494C-BB59-96E9F2FCC164}"/>
              </a:ext>
            </a:extLst>
          </p:cNvPr>
          <p:cNvSpPr txBox="1"/>
          <p:nvPr/>
        </p:nvSpPr>
        <p:spPr>
          <a:xfrm>
            <a:off x="0" y="1839818"/>
            <a:ext cx="7434470" cy="2546851"/>
          </a:xfrm>
          <a:prstGeom prst="rect">
            <a:avLst/>
          </a:prstGeom>
          <a:solidFill>
            <a:schemeClr val="tx1">
              <a:alpha val="75000"/>
            </a:schemeClr>
          </a:solidFill>
        </p:spPr>
        <p:txBody>
          <a:bodyPr wrap="square" rtlCol="0">
            <a:spAutoFit/>
          </a:bodyPr>
          <a:lstStyle/>
          <a:p>
            <a:pPr marL="285750" indent="-285750">
              <a:buFont typeface="Arial" panose="020B0604020202020204" pitchFamily="34" charset="0"/>
              <a:buChar char="•"/>
            </a:pPr>
            <a:r>
              <a:rPr lang="en-US" sz="3200" b="1" dirty="0">
                <a:solidFill>
                  <a:schemeClr val="bg1"/>
                </a:solidFill>
              </a:rPr>
              <a:t>High number of consortia</a:t>
            </a:r>
          </a:p>
          <a:p>
            <a:pPr marL="285750" indent="-285750">
              <a:buFont typeface="Arial" panose="020B0604020202020204" pitchFamily="34" charset="0"/>
              <a:buChar char="•"/>
            </a:pPr>
            <a:endParaRPr lang="en-US" sz="1050" b="1" dirty="0">
              <a:solidFill>
                <a:schemeClr val="bg1"/>
              </a:solidFill>
            </a:endParaRPr>
          </a:p>
          <a:p>
            <a:pPr marL="285750" indent="-285750">
              <a:buFont typeface="Arial" panose="020B0604020202020204" pitchFamily="34" charset="0"/>
              <a:buChar char="•"/>
            </a:pPr>
            <a:r>
              <a:rPr lang="en-US" sz="3200" b="1" dirty="0">
                <a:solidFill>
                  <a:schemeClr val="bg1"/>
                </a:solidFill>
              </a:rPr>
              <a:t>Variation between library systems</a:t>
            </a:r>
          </a:p>
          <a:p>
            <a:pPr marL="285750" indent="-285750">
              <a:buFont typeface="Arial" panose="020B0604020202020204" pitchFamily="34" charset="0"/>
              <a:buChar char="•"/>
            </a:pPr>
            <a:endParaRPr lang="en-US" sz="1050" b="1" dirty="0">
              <a:solidFill>
                <a:schemeClr val="bg1"/>
              </a:solidFill>
            </a:endParaRPr>
          </a:p>
          <a:p>
            <a:pPr marL="285750" indent="-285750">
              <a:buFont typeface="Arial" panose="020B0604020202020204" pitchFamily="34" charset="0"/>
              <a:buChar char="•"/>
            </a:pPr>
            <a:r>
              <a:rPr lang="en-US" sz="3200" b="1" dirty="0">
                <a:solidFill>
                  <a:schemeClr val="bg1"/>
                </a:solidFill>
              </a:rPr>
              <a:t>Cross consortia sharing</a:t>
            </a:r>
          </a:p>
          <a:p>
            <a:pPr marL="285750" indent="-285750">
              <a:buFont typeface="Arial" panose="020B0604020202020204" pitchFamily="34" charset="0"/>
              <a:buChar char="•"/>
            </a:pPr>
            <a:endParaRPr lang="en-US" sz="1050" b="1" dirty="0">
              <a:solidFill>
                <a:schemeClr val="bg1"/>
              </a:solidFill>
            </a:endParaRPr>
          </a:p>
          <a:p>
            <a:pPr marL="285750" indent="-285750">
              <a:buFont typeface="Arial" panose="020B0604020202020204" pitchFamily="34" charset="0"/>
              <a:buChar char="•"/>
            </a:pPr>
            <a:r>
              <a:rPr lang="en-US" sz="3200" b="1" dirty="0">
                <a:solidFill>
                  <a:schemeClr val="bg1"/>
                </a:solidFill>
              </a:rPr>
              <a:t>Makes logistics difficult to manage</a:t>
            </a:r>
          </a:p>
        </p:txBody>
      </p:sp>
      <p:sp>
        <p:nvSpPr>
          <p:cNvPr id="4" name="Rectangle 3">
            <a:extLst>
              <a:ext uri="{FF2B5EF4-FFF2-40B4-BE49-F238E27FC236}">
                <a16:creationId xmlns:a16="http://schemas.microsoft.com/office/drawing/2014/main" id="{F9299C32-F39E-4195-AAC6-2F9250D0666E}"/>
              </a:ext>
            </a:extLst>
          </p:cNvPr>
          <p:cNvSpPr/>
          <p:nvPr/>
        </p:nvSpPr>
        <p:spPr>
          <a:xfrm>
            <a:off x="0" y="5996974"/>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https://www.flickr.com/photos/strausser/10926019275/</a:t>
            </a:r>
            <a:r>
              <a:rPr lang="en-US" sz="1000" dirty="0">
                <a:solidFill>
                  <a:schemeClr val="bg1"/>
                </a:solidFill>
                <a:latin typeface="Arial" panose="020B0604020202020204" pitchFamily="34" charset="0"/>
                <a:cs typeface="Arial" panose="020B0604020202020204" pitchFamily="34" charset="0"/>
              </a:rPr>
              <a:t> by free range </a:t>
            </a:r>
            <a:r>
              <a:rPr lang="en-US" sz="1000" dirty="0" err="1">
                <a:solidFill>
                  <a:schemeClr val="bg1"/>
                </a:solidFill>
                <a:latin typeface="Arial" panose="020B0604020202020204" pitchFamily="34" charset="0"/>
                <a:cs typeface="Arial" panose="020B0604020202020204" pitchFamily="34" charset="0"/>
              </a:rPr>
              <a:t>jace</a:t>
            </a:r>
            <a:r>
              <a:rPr lang="en-US" sz="1000" dirty="0">
                <a:solidFill>
                  <a:schemeClr val="bg1"/>
                </a:solidFill>
                <a:latin typeface="Arial" panose="020B0604020202020204" pitchFamily="34" charset="0"/>
                <a:cs typeface="Arial" panose="020B0604020202020204" pitchFamily="34" charset="0"/>
              </a:rPr>
              <a:t>/CC BY-NC 2.0</a:t>
            </a:r>
          </a:p>
        </p:txBody>
      </p:sp>
    </p:spTree>
    <p:extLst>
      <p:ext uri="{BB962C8B-B14F-4D97-AF65-F5344CB8AC3E}">
        <p14:creationId xmlns:p14="http://schemas.microsoft.com/office/powerpoint/2010/main" val="397147236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72000"/>
                    </a14:imgEffect>
                    <a14:imgEffect>
                      <a14:saturation sat="122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1804034-17EB-4C1B-B3E5-13FE5D84D51A}"/>
              </a:ext>
            </a:extLst>
          </p:cNvPr>
          <p:cNvSpPr>
            <a:spLocks noGrp="1"/>
          </p:cNvSpPr>
          <p:nvPr>
            <p:ph type="body" sz="quarter" idx="13"/>
          </p:nvPr>
        </p:nvSpPr>
        <p:spPr>
          <a:xfrm>
            <a:off x="0" y="435704"/>
            <a:ext cx="12192000" cy="930387"/>
          </a:xfrm>
          <a:solidFill>
            <a:schemeClr val="tx1">
              <a:alpha val="75000"/>
            </a:schemeClr>
          </a:solidFill>
        </p:spPr>
        <p:txBody>
          <a:bodyPr/>
          <a:lstStyle/>
          <a:p>
            <a:r>
              <a:rPr lang="en-US" dirty="0">
                <a:solidFill>
                  <a:schemeClr val="bg1"/>
                </a:solidFill>
              </a:rPr>
              <a:t>Request Volume</a:t>
            </a:r>
          </a:p>
        </p:txBody>
      </p:sp>
      <p:sp>
        <p:nvSpPr>
          <p:cNvPr id="3" name="TextBox 2">
            <a:extLst>
              <a:ext uri="{FF2B5EF4-FFF2-40B4-BE49-F238E27FC236}">
                <a16:creationId xmlns:a16="http://schemas.microsoft.com/office/drawing/2014/main" id="{2EFB6FC7-4907-4FE9-8FEA-08F3485F0A74}"/>
              </a:ext>
            </a:extLst>
          </p:cNvPr>
          <p:cNvSpPr txBox="1"/>
          <p:nvPr/>
        </p:nvSpPr>
        <p:spPr>
          <a:xfrm>
            <a:off x="-2" y="2093205"/>
            <a:ext cx="8965097" cy="2598065"/>
          </a:xfrm>
          <a:prstGeom prst="rect">
            <a:avLst/>
          </a:prstGeom>
          <a:solidFill>
            <a:schemeClr val="tx1">
              <a:alpha val="75000"/>
            </a:schemeClr>
          </a:solidFill>
        </p:spPr>
        <p:txBody>
          <a:bodyPr wrap="square" rtlCol="0">
            <a:noAutofit/>
          </a:bodyPr>
          <a:lstStyle/>
          <a:p>
            <a:pPr marL="285750" indent="-285750">
              <a:buFont typeface="Arial" panose="020B0604020202020204" pitchFamily="34" charset="0"/>
              <a:buChar char="•"/>
            </a:pPr>
            <a:r>
              <a:rPr lang="en-US" sz="3200" b="1" dirty="0">
                <a:solidFill>
                  <a:schemeClr val="bg1"/>
                </a:solidFill>
              </a:rPr>
              <a:t>High number of requests</a:t>
            </a:r>
          </a:p>
          <a:p>
            <a:pPr marL="285750" indent="-285750">
              <a:buFont typeface="Arial" panose="020B0604020202020204" pitchFamily="34" charset="0"/>
              <a:buChar char="•"/>
            </a:pPr>
            <a:endParaRPr lang="en-US" sz="1100" b="1" dirty="0">
              <a:solidFill>
                <a:schemeClr val="bg1"/>
              </a:solidFill>
            </a:endParaRPr>
          </a:p>
          <a:p>
            <a:pPr marL="285750" indent="-285750">
              <a:buFont typeface="Arial" panose="020B0604020202020204" pitchFamily="34" charset="0"/>
              <a:buChar char="•"/>
            </a:pPr>
            <a:r>
              <a:rPr lang="en-US" sz="3200" b="1" dirty="0">
                <a:solidFill>
                  <a:schemeClr val="bg1"/>
                </a:solidFill>
              </a:rPr>
              <a:t>Many last minute or short notice requests</a:t>
            </a:r>
          </a:p>
          <a:p>
            <a:pPr marL="285750" indent="-285750">
              <a:buFont typeface="Arial" panose="020B0604020202020204" pitchFamily="34" charset="0"/>
              <a:buChar char="•"/>
            </a:pPr>
            <a:endParaRPr lang="en-US" sz="1100" b="1" dirty="0">
              <a:solidFill>
                <a:schemeClr val="bg1"/>
              </a:solidFill>
            </a:endParaRPr>
          </a:p>
          <a:p>
            <a:pPr marL="285750" indent="-285750">
              <a:buFont typeface="Arial" panose="020B0604020202020204" pitchFamily="34" charset="0"/>
              <a:buChar char="•"/>
            </a:pPr>
            <a:r>
              <a:rPr lang="en-US" sz="3200" b="1" dirty="0">
                <a:solidFill>
                  <a:schemeClr val="bg1"/>
                </a:solidFill>
              </a:rPr>
              <a:t>Often held responsible for system problems and user error</a:t>
            </a:r>
          </a:p>
        </p:txBody>
      </p:sp>
      <p:sp>
        <p:nvSpPr>
          <p:cNvPr id="4" name="Rectangle 3">
            <a:extLst>
              <a:ext uri="{FF2B5EF4-FFF2-40B4-BE49-F238E27FC236}">
                <a16:creationId xmlns:a16="http://schemas.microsoft.com/office/drawing/2014/main" id="{D55AD8FC-24ED-4DA5-8A0F-3010E1C2AF1A}"/>
              </a:ext>
            </a:extLst>
          </p:cNvPr>
          <p:cNvSpPr/>
          <p:nvPr/>
        </p:nvSpPr>
        <p:spPr>
          <a:xfrm>
            <a:off x="0" y="6036322"/>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https://www.flickr.com/photos/loloieg/3459011184/</a:t>
            </a:r>
            <a:r>
              <a:rPr lang="en-US" sz="1000" dirty="0">
                <a:solidFill>
                  <a:schemeClr val="bg1"/>
                </a:solidFill>
                <a:latin typeface="Arial" panose="020B0604020202020204" pitchFamily="34" charset="0"/>
                <a:cs typeface="Arial" panose="020B0604020202020204" pitchFamily="34" charset="0"/>
              </a:rPr>
              <a:t> by </a:t>
            </a:r>
            <a:r>
              <a:rPr lang="en-US" sz="1000" dirty="0" err="1">
                <a:solidFill>
                  <a:schemeClr val="bg1"/>
                </a:solidFill>
                <a:latin typeface="Arial" panose="020B0604020202020204" pitchFamily="34" charset="0"/>
                <a:cs typeface="Arial" panose="020B0604020202020204" pitchFamily="34" charset="0"/>
              </a:rPr>
              <a:t>Loloieg</a:t>
            </a:r>
            <a:r>
              <a:rPr lang="en-US" sz="1000" dirty="0">
                <a:solidFill>
                  <a:schemeClr val="bg1"/>
                </a:solidFill>
                <a:latin typeface="Arial" panose="020B0604020202020204" pitchFamily="34" charset="0"/>
                <a:cs typeface="Arial" panose="020B0604020202020204" pitchFamily="34" charset="0"/>
              </a:rPr>
              <a:t>/CC BY-ND 2.0</a:t>
            </a:r>
          </a:p>
        </p:txBody>
      </p:sp>
    </p:spTree>
    <p:extLst>
      <p:ext uri="{BB962C8B-B14F-4D97-AF65-F5344CB8AC3E}">
        <p14:creationId xmlns:p14="http://schemas.microsoft.com/office/powerpoint/2010/main" val="413751932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4000"/>
                    </a14:imgEffect>
                  </a14:imgLayer>
                </a14:imgProps>
              </a:ext>
            </a:extLst>
          </a:blip>
          <a:srcRect/>
          <a:stretch>
            <a:fillRect t="-10000" b="-10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7CD105F-B42E-458F-B8F8-095CF151B516}"/>
              </a:ext>
            </a:extLst>
          </p:cNvPr>
          <p:cNvSpPr>
            <a:spLocks noGrp="1"/>
          </p:cNvSpPr>
          <p:nvPr>
            <p:ph type="body" sz="quarter" idx="13"/>
          </p:nvPr>
        </p:nvSpPr>
        <p:spPr>
          <a:xfrm>
            <a:off x="0" y="457739"/>
            <a:ext cx="12192000" cy="952420"/>
          </a:xfrm>
          <a:solidFill>
            <a:schemeClr val="tx1">
              <a:alpha val="75000"/>
            </a:schemeClr>
          </a:solidFill>
        </p:spPr>
        <p:txBody>
          <a:bodyPr/>
          <a:lstStyle/>
          <a:p>
            <a:r>
              <a:rPr lang="en-US" dirty="0">
                <a:solidFill>
                  <a:schemeClr val="bg1"/>
                </a:solidFill>
              </a:rPr>
              <a:t>Funding</a:t>
            </a:r>
          </a:p>
        </p:txBody>
      </p:sp>
      <p:sp>
        <p:nvSpPr>
          <p:cNvPr id="3" name="TextBox 2">
            <a:extLst>
              <a:ext uri="{FF2B5EF4-FFF2-40B4-BE49-F238E27FC236}">
                <a16:creationId xmlns:a16="http://schemas.microsoft.com/office/drawing/2014/main" id="{BBC7E1D9-6E98-4DE7-AAC0-B9AEBB8B566E}"/>
              </a:ext>
            </a:extLst>
          </p:cNvPr>
          <p:cNvSpPr txBox="1"/>
          <p:nvPr/>
        </p:nvSpPr>
        <p:spPr>
          <a:xfrm>
            <a:off x="-1" y="2115238"/>
            <a:ext cx="7623313" cy="2496519"/>
          </a:xfrm>
          <a:prstGeom prst="rect">
            <a:avLst/>
          </a:prstGeom>
          <a:solidFill>
            <a:schemeClr val="tx1">
              <a:alpha val="75000"/>
            </a:schemeClr>
          </a:solidFill>
        </p:spPr>
        <p:txBody>
          <a:bodyPr wrap="square" rtlCol="0">
            <a:noAutofit/>
          </a:bodyPr>
          <a:lstStyle/>
          <a:p>
            <a:pPr marL="285750" indent="-285750">
              <a:buFont typeface="Arial" panose="020B0604020202020204" pitchFamily="34" charset="0"/>
              <a:buChar char="•"/>
            </a:pPr>
            <a:r>
              <a:rPr lang="en-US" sz="3200" b="1" dirty="0">
                <a:solidFill>
                  <a:schemeClr val="bg1"/>
                </a:solidFill>
              </a:rPr>
              <a:t>Keeping ILL within budget</a:t>
            </a:r>
          </a:p>
          <a:p>
            <a:pPr marL="285750" indent="-285750">
              <a:buFont typeface="Arial" panose="020B0604020202020204" pitchFamily="34" charset="0"/>
              <a:buChar char="•"/>
            </a:pPr>
            <a:endParaRPr lang="en-US" sz="1400" b="1" dirty="0">
              <a:solidFill>
                <a:schemeClr val="bg1"/>
              </a:solidFill>
            </a:endParaRPr>
          </a:p>
          <a:p>
            <a:pPr marL="285750" indent="-285750">
              <a:buFont typeface="Arial" panose="020B0604020202020204" pitchFamily="34" charset="0"/>
              <a:buChar char="•"/>
            </a:pPr>
            <a:r>
              <a:rPr lang="en-US" sz="3200" b="1" dirty="0">
                <a:solidFill>
                  <a:schemeClr val="bg1"/>
                </a:solidFill>
              </a:rPr>
              <a:t>Increasing number of ILL holdings</a:t>
            </a:r>
          </a:p>
          <a:p>
            <a:pPr marL="285750" indent="-285750">
              <a:buFont typeface="Arial" panose="020B0604020202020204" pitchFamily="34" charset="0"/>
              <a:buChar char="•"/>
            </a:pPr>
            <a:endParaRPr lang="en-US" sz="1400" b="1" dirty="0">
              <a:solidFill>
                <a:schemeClr val="bg1"/>
              </a:solidFill>
            </a:endParaRPr>
          </a:p>
          <a:p>
            <a:pPr marL="285750" indent="-285750">
              <a:buFont typeface="Arial" panose="020B0604020202020204" pitchFamily="34" charset="0"/>
              <a:buChar char="•"/>
            </a:pPr>
            <a:r>
              <a:rPr lang="en-US" sz="3200" b="1" dirty="0">
                <a:solidFill>
                  <a:schemeClr val="bg1"/>
                </a:solidFill>
              </a:rPr>
              <a:t>Cost of licensing</a:t>
            </a:r>
          </a:p>
        </p:txBody>
      </p:sp>
      <p:sp>
        <p:nvSpPr>
          <p:cNvPr id="4" name="Rectangle 3">
            <a:extLst>
              <a:ext uri="{FF2B5EF4-FFF2-40B4-BE49-F238E27FC236}">
                <a16:creationId xmlns:a16="http://schemas.microsoft.com/office/drawing/2014/main" id="{71C762B5-AC79-4CA1-AC8F-8B449B25EBE3}"/>
              </a:ext>
            </a:extLst>
          </p:cNvPr>
          <p:cNvSpPr/>
          <p:nvPr/>
        </p:nvSpPr>
        <p:spPr>
          <a:xfrm>
            <a:off x="0" y="6003272"/>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https://www.flickr.com/photos/hsin-yen/35173724402/</a:t>
            </a:r>
            <a:r>
              <a:rPr lang="en-US" sz="1000" dirty="0">
                <a:solidFill>
                  <a:schemeClr val="bg1"/>
                </a:solidFill>
                <a:latin typeface="Arial" panose="020B0604020202020204" pitchFamily="34" charset="0"/>
                <a:cs typeface="Arial" panose="020B0604020202020204" pitchFamily="34" charset="0"/>
              </a:rPr>
              <a:t>by </a:t>
            </a:r>
            <a:r>
              <a:rPr lang="en-US" sz="1000" dirty="0" err="1">
                <a:solidFill>
                  <a:schemeClr val="bg1"/>
                </a:solidFill>
                <a:latin typeface="Arial" panose="020B0604020202020204" pitchFamily="34" charset="0"/>
                <a:cs typeface="Arial" panose="020B0604020202020204" pitchFamily="34" charset="0"/>
              </a:rPr>
              <a:t>Hsin</a:t>
            </a:r>
            <a:r>
              <a:rPr lang="en-US" sz="1000" dirty="0">
                <a:solidFill>
                  <a:schemeClr val="bg1"/>
                </a:solidFill>
                <a:latin typeface="Arial" panose="020B0604020202020204" pitchFamily="34" charset="0"/>
                <a:cs typeface="Arial" panose="020B0604020202020204" pitchFamily="34" charset="0"/>
              </a:rPr>
              <a:t>-Yen Lin/CC BY-NC-ND 2.0</a:t>
            </a:r>
          </a:p>
        </p:txBody>
      </p:sp>
    </p:spTree>
    <p:extLst>
      <p:ext uri="{BB962C8B-B14F-4D97-AF65-F5344CB8AC3E}">
        <p14:creationId xmlns:p14="http://schemas.microsoft.com/office/powerpoint/2010/main" val="392999200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FABE73B0-5C2F-43D2-89C7-43E2F9E5564C}"/>
              </a:ext>
            </a:extLst>
          </p:cNvPr>
          <p:cNvSpPr>
            <a:spLocks noGrp="1"/>
          </p:cNvSpPr>
          <p:nvPr>
            <p:ph type="body" sz="quarter" idx="10"/>
          </p:nvPr>
        </p:nvSpPr>
        <p:spPr/>
        <p:txBody>
          <a:bodyPr/>
          <a:lstStyle/>
          <a:p>
            <a:r>
              <a:rPr lang="en-US" dirty="0"/>
              <a:t>Semi-Structured Interviews</a:t>
            </a:r>
          </a:p>
        </p:txBody>
      </p:sp>
      <p:sp>
        <p:nvSpPr>
          <p:cNvPr id="3" name="Text Placeholder 2">
            <a:extLst>
              <a:ext uri="{FF2B5EF4-FFF2-40B4-BE49-F238E27FC236}">
                <a16:creationId xmlns:a16="http://schemas.microsoft.com/office/drawing/2014/main" id="{FE8702D2-D05C-440B-95BF-BF48B7C0AAC7}"/>
              </a:ext>
            </a:extLst>
          </p:cNvPr>
          <p:cNvSpPr>
            <a:spLocks noGrp="1"/>
          </p:cNvSpPr>
          <p:nvPr>
            <p:ph type="body" sz="quarter" idx="11"/>
          </p:nvPr>
        </p:nvSpPr>
        <p:spPr/>
        <p:txBody>
          <a:bodyPr/>
          <a:lstStyle/>
          <a:p>
            <a:endParaRPr lang="en-US"/>
          </a:p>
        </p:txBody>
      </p:sp>
      <p:sp>
        <p:nvSpPr>
          <p:cNvPr id="4" name="Text Placeholder 3">
            <a:extLst>
              <a:ext uri="{FF2B5EF4-FFF2-40B4-BE49-F238E27FC236}">
                <a16:creationId xmlns:a16="http://schemas.microsoft.com/office/drawing/2014/main" id="{9CA67EE4-CD4F-4F87-A789-92D83A40B841}"/>
              </a:ext>
            </a:extLst>
          </p:cNvPr>
          <p:cNvSpPr>
            <a:spLocks noGrp="1"/>
          </p:cNvSpPr>
          <p:nvPr>
            <p:ph type="body" sz="quarter" idx="12"/>
          </p:nvPr>
        </p:nvSpPr>
        <p:spPr/>
        <p:txBody>
          <a:bodyPr/>
          <a:lstStyle/>
          <a:p>
            <a:endParaRPr lang="en-US"/>
          </a:p>
        </p:txBody>
      </p:sp>
    </p:spTree>
    <p:extLst>
      <p:ext uri="{BB962C8B-B14F-4D97-AF65-F5344CB8AC3E}">
        <p14:creationId xmlns:p14="http://schemas.microsoft.com/office/powerpoint/2010/main" val="87909331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81000"/>
                    </a14:imgEffect>
                  </a14:imgLayer>
                </a14:imgProps>
              </a:ext>
            </a:extLst>
          </a:blip>
          <a:srcRect/>
          <a:stretch>
            <a:fillRect t="-10000" b="-10000"/>
          </a:stretch>
        </a:blipFill>
        <a:effectLst/>
      </p:bgPr>
    </p:bg>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F510E256-A2B8-4D1C-820C-192EB60ADBA5}"/>
              </a:ext>
            </a:extLst>
          </p:cNvPr>
          <p:cNvSpPr txBox="1"/>
          <p:nvPr/>
        </p:nvSpPr>
        <p:spPr>
          <a:xfrm>
            <a:off x="624288" y="1143423"/>
            <a:ext cx="4942077" cy="4571154"/>
          </a:xfrm>
          <a:prstGeom prst="rect">
            <a:avLst/>
          </a:prstGeom>
          <a:solidFill>
            <a:schemeClr val="tx1">
              <a:alpha val="70000"/>
            </a:schemeClr>
          </a:solidFill>
        </p:spPr>
        <p:txBody>
          <a:bodyPr wrap="square" rtlCol="0" anchor="t">
            <a:noAutofit/>
          </a:bodyPr>
          <a:lstStyle/>
          <a:p>
            <a:r>
              <a:rPr lang="en-US" sz="2400" b="1" dirty="0">
                <a:solidFill>
                  <a:schemeClr val="bg1"/>
                </a:solidFill>
              </a:rPr>
              <a:t>Gender</a:t>
            </a:r>
          </a:p>
          <a:p>
            <a:r>
              <a:rPr lang="en-US" sz="2000" b="1" dirty="0">
                <a:solidFill>
                  <a:schemeClr val="bg1"/>
                </a:solidFill>
              </a:rPr>
              <a:t>	Female: 18 	</a:t>
            </a:r>
          </a:p>
          <a:p>
            <a:r>
              <a:rPr lang="en-US" sz="2000" b="1" dirty="0">
                <a:solidFill>
                  <a:schemeClr val="bg1"/>
                </a:solidFill>
              </a:rPr>
              <a:t>	Male:11</a:t>
            </a:r>
          </a:p>
          <a:p>
            <a:r>
              <a:rPr lang="en-US" sz="2400" b="1" dirty="0">
                <a:solidFill>
                  <a:schemeClr val="bg1"/>
                </a:solidFill>
              </a:rPr>
              <a:t>Age Ranges</a:t>
            </a:r>
          </a:p>
          <a:p>
            <a:r>
              <a:rPr lang="en-US" sz="2000" b="1" dirty="0">
                <a:solidFill>
                  <a:schemeClr val="bg1"/>
                </a:solidFill>
              </a:rPr>
              <a:t>	19-25: 5</a:t>
            </a:r>
          </a:p>
          <a:p>
            <a:r>
              <a:rPr lang="en-US" sz="2000" b="1" dirty="0">
                <a:solidFill>
                  <a:schemeClr val="bg1"/>
                </a:solidFill>
              </a:rPr>
              <a:t>	25-34: 5</a:t>
            </a:r>
          </a:p>
          <a:p>
            <a:r>
              <a:rPr lang="en-US" sz="2000" b="1" dirty="0">
                <a:solidFill>
                  <a:schemeClr val="bg1"/>
                </a:solidFill>
              </a:rPr>
              <a:t>	35-44: 9</a:t>
            </a:r>
          </a:p>
          <a:p>
            <a:r>
              <a:rPr lang="en-US" sz="2000" b="1" dirty="0">
                <a:solidFill>
                  <a:schemeClr val="bg1"/>
                </a:solidFill>
              </a:rPr>
              <a:t>	45-54: 6</a:t>
            </a:r>
          </a:p>
          <a:p>
            <a:r>
              <a:rPr lang="en-US" sz="2000" b="1" dirty="0">
                <a:solidFill>
                  <a:schemeClr val="bg1"/>
                </a:solidFill>
              </a:rPr>
              <a:t>	55-64: 4</a:t>
            </a:r>
          </a:p>
          <a:p>
            <a:r>
              <a:rPr lang="en-US" sz="2400" b="1" dirty="0">
                <a:solidFill>
                  <a:schemeClr val="bg1"/>
                </a:solidFill>
              </a:rPr>
              <a:t>Academic Level</a:t>
            </a:r>
          </a:p>
          <a:p>
            <a:r>
              <a:rPr lang="en-US" sz="2000" b="1" dirty="0">
                <a:solidFill>
                  <a:schemeClr val="bg1"/>
                </a:solidFill>
              </a:rPr>
              <a:t>	Faculty: 15</a:t>
            </a:r>
            <a:endParaRPr lang="en-US" sz="2000" b="1" dirty="0">
              <a:solidFill>
                <a:schemeClr val="bg1"/>
              </a:solidFill>
              <a:cs typeface="Arial"/>
            </a:endParaRPr>
          </a:p>
          <a:p>
            <a:pPr lvl="2"/>
            <a:r>
              <a:rPr lang="en-US" sz="2000" b="1" dirty="0">
                <a:solidFill>
                  <a:schemeClr val="bg1"/>
                </a:solidFill>
              </a:rPr>
              <a:t>Graduate/Postgraduate students: 14</a:t>
            </a:r>
            <a:endParaRPr lang="en-US" sz="2000" b="1" dirty="0">
              <a:solidFill>
                <a:schemeClr val="bg1"/>
              </a:solidFill>
              <a:cs typeface="Arial"/>
            </a:endParaRPr>
          </a:p>
          <a:p>
            <a:endParaRPr lang="en-US" dirty="0"/>
          </a:p>
        </p:txBody>
      </p:sp>
      <p:sp>
        <p:nvSpPr>
          <p:cNvPr id="6" name="Rectangle 5">
            <a:extLst>
              <a:ext uri="{FF2B5EF4-FFF2-40B4-BE49-F238E27FC236}">
                <a16:creationId xmlns:a16="http://schemas.microsoft.com/office/drawing/2014/main" id="{FF942F80-D1CF-40FC-AE20-6F3AE6C8B1CF}"/>
              </a:ext>
            </a:extLst>
          </p:cNvPr>
          <p:cNvSpPr/>
          <p:nvPr/>
        </p:nvSpPr>
        <p:spPr>
          <a:xfrm>
            <a:off x="5566365" y="1146534"/>
            <a:ext cx="6001345" cy="4571154"/>
          </a:xfrm>
          <a:prstGeom prst="rect">
            <a:avLst/>
          </a:prstGeom>
          <a:solidFill>
            <a:schemeClr val="tx1">
              <a:alpha val="70000"/>
            </a:schemeClr>
          </a:solidFill>
        </p:spPr>
        <p:txBody>
          <a:bodyPr wrap="square">
            <a:noAutofit/>
          </a:bodyPr>
          <a:lstStyle/>
          <a:p>
            <a:r>
              <a:rPr lang="en-US" sz="2400" b="1" dirty="0">
                <a:solidFill>
                  <a:schemeClr val="bg1"/>
                </a:solidFill>
              </a:rPr>
              <a:t>Countries</a:t>
            </a:r>
          </a:p>
          <a:p>
            <a:r>
              <a:rPr lang="en-US" sz="2000" b="1" dirty="0">
                <a:solidFill>
                  <a:schemeClr val="bg1"/>
                </a:solidFill>
              </a:rPr>
              <a:t>	Australia: 21</a:t>
            </a:r>
          </a:p>
          <a:p>
            <a:r>
              <a:rPr lang="en-US" sz="2000" b="1" dirty="0">
                <a:solidFill>
                  <a:schemeClr val="bg1"/>
                </a:solidFill>
              </a:rPr>
              <a:t>	USA: 8</a:t>
            </a:r>
          </a:p>
          <a:p>
            <a:r>
              <a:rPr lang="en-US" sz="2400" b="1" dirty="0">
                <a:solidFill>
                  <a:schemeClr val="bg1"/>
                </a:solidFill>
              </a:rPr>
              <a:t>Institutions</a:t>
            </a:r>
          </a:p>
          <a:p>
            <a:r>
              <a:rPr lang="en-US" sz="2000" b="1" dirty="0">
                <a:solidFill>
                  <a:schemeClr val="bg1"/>
                </a:solidFill>
              </a:rPr>
              <a:t>	University of Adelaide: 9</a:t>
            </a:r>
          </a:p>
          <a:p>
            <a:r>
              <a:rPr lang="en-US" sz="2000" b="1" dirty="0">
                <a:solidFill>
                  <a:schemeClr val="bg1"/>
                </a:solidFill>
              </a:rPr>
              <a:t>	Monash University: 4</a:t>
            </a:r>
          </a:p>
          <a:p>
            <a:r>
              <a:rPr lang="en-US" sz="2000" b="1" dirty="0">
                <a:solidFill>
                  <a:schemeClr val="bg1"/>
                </a:solidFill>
              </a:rPr>
              <a:t>	Australian National University: 2</a:t>
            </a:r>
          </a:p>
          <a:p>
            <a:r>
              <a:rPr lang="en-US" sz="2000" b="1" dirty="0">
                <a:solidFill>
                  <a:schemeClr val="bg1"/>
                </a:solidFill>
              </a:rPr>
              <a:t>	University of Melbourne: 6</a:t>
            </a:r>
          </a:p>
          <a:p>
            <a:r>
              <a:rPr lang="en-US" sz="2000" b="1" dirty="0">
                <a:solidFill>
                  <a:schemeClr val="bg1"/>
                </a:solidFill>
              </a:rPr>
              <a:t>	Montana State University: 5</a:t>
            </a:r>
          </a:p>
          <a:p>
            <a:r>
              <a:rPr lang="en-US" sz="2000" b="1" dirty="0">
                <a:solidFill>
                  <a:schemeClr val="bg1"/>
                </a:solidFill>
              </a:rPr>
              <a:t>	Swarthmore College: 3</a:t>
            </a:r>
          </a:p>
          <a:p>
            <a:endParaRPr lang="en-US" sz="2400" b="1" dirty="0">
              <a:solidFill>
                <a:schemeClr val="bg1"/>
              </a:solidFill>
            </a:endParaRPr>
          </a:p>
          <a:p>
            <a:r>
              <a:rPr lang="en-US" sz="2400" b="1" dirty="0">
                <a:solidFill>
                  <a:schemeClr val="bg1"/>
                </a:solidFill>
              </a:rPr>
              <a:t>	N = 29</a:t>
            </a:r>
          </a:p>
        </p:txBody>
      </p:sp>
      <p:sp>
        <p:nvSpPr>
          <p:cNvPr id="7" name="TextBox 6">
            <a:extLst>
              <a:ext uri="{FF2B5EF4-FFF2-40B4-BE49-F238E27FC236}">
                <a16:creationId xmlns:a16="http://schemas.microsoft.com/office/drawing/2014/main" id="{D82AF8B8-C24E-4C83-8A7F-6373627499B6}"/>
              </a:ext>
            </a:extLst>
          </p:cNvPr>
          <p:cNvSpPr txBox="1"/>
          <p:nvPr/>
        </p:nvSpPr>
        <p:spPr>
          <a:xfrm>
            <a:off x="624289" y="220212"/>
            <a:ext cx="10943421" cy="707886"/>
          </a:xfrm>
          <a:prstGeom prst="rect">
            <a:avLst/>
          </a:prstGeom>
          <a:solidFill>
            <a:schemeClr val="tx1">
              <a:alpha val="70000"/>
            </a:schemeClr>
          </a:solidFill>
        </p:spPr>
        <p:txBody>
          <a:bodyPr wrap="square" rtlCol="0">
            <a:spAutoFit/>
          </a:bodyPr>
          <a:lstStyle/>
          <a:p>
            <a:r>
              <a:rPr lang="en-US" sz="4000" b="1" dirty="0">
                <a:solidFill>
                  <a:schemeClr val="bg1"/>
                </a:solidFill>
                <a:latin typeface="+mj-lt"/>
              </a:rPr>
              <a:t>Semi-Structured Interview Demographics</a:t>
            </a:r>
          </a:p>
        </p:txBody>
      </p:sp>
      <p:sp>
        <p:nvSpPr>
          <p:cNvPr id="8" name="Rectangle 7">
            <a:extLst>
              <a:ext uri="{FF2B5EF4-FFF2-40B4-BE49-F238E27FC236}">
                <a16:creationId xmlns:a16="http://schemas.microsoft.com/office/drawing/2014/main" id="{FA7543AF-FF0F-4A8D-8BB9-2BECDDE867BB}"/>
              </a:ext>
            </a:extLst>
          </p:cNvPr>
          <p:cNvSpPr/>
          <p:nvPr/>
        </p:nvSpPr>
        <p:spPr>
          <a:xfrm>
            <a:off x="-1" y="5932729"/>
            <a:ext cx="6096000" cy="246221"/>
          </a:xfrm>
          <a:prstGeom prst="rect">
            <a:avLst/>
          </a:prstGeom>
        </p:spPr>
        <p:txBody>
          <a:bodyPr>
            <a:spAutoFit/>
          </a:bodyPr>
          <a:lstStyle/>
          <a:p>
            <a:r>
              <a:rPr lang="en-US" sz="1000" dirty="0">
                <a:solidFill>
                  <a:schemeClr val="bg1"/>
                </a:solidFill>
              </a:rPr>
              <a:t>Image: </a:t>
            </a:r>
            <a:r>
              <a:rPr lang="en-US" sz="1000" dirty="0">
                <a:solidFill>
                  <a:schemeClr val="bg1"/>
                </a:solidFill>
                <a:hlinkClick r:id="rId5">
                  <a:extLst>
                    <a:ext uri="{A12FA001-AC4F-418D-AE19-62706E023703}">
                      <ahyp:hlinkClr xmlns:ahyp="http://schemas.microsoft.com/office/drawing/2018/hyperlinkcolor" val="tx"/>
                    </a:ext>
                  </a:extLst>
                </a:hlinkClick>
              </a:rPr>
              <a:t>https://www.flickr.com/photos/thaths/4314445838/</a:t>
            </a:r>
            <a:r>
              <a:rPr lang="en-US" sz="1000" dirty="0">
                <a:solidFill>
                  <a:schemeClr val="bg1"/>
                </a:solidFill>
              </a:rPr>
              <a:t> by </a:t>
            </a:r>
            <a:r>
              <a:rPr lang="en-US" sz="1000" dirty="0" err="1">
                <a:solidFill>
                  <a:schemeClr val="bg1"/>
                </a:solidFill>
              </a:rPr>
              <a:t>thaths</a:t>
            </a:r>
            <a:r>
              <a:rPr lang="en-US" sz="1000" dirty="0">
                <a:solidFill>
                  <a:schemeClr val="bg1"/>
                </a:solidFill>
              </a:rPr>
              <a:t>/(CC BY-NC 2.0)</a:t>
            </a:r>
          </a:p>
        </p:txBody>
      </p:sp>
    </p:spTree>
    <p:extLst>
      <p:ext uri="{BB962C8B-B14F-4D97-AF65-F5344CB8AC3E}">
        <p14:creationId xmlns:p14="http://schemas.microsoft.com/office/powerpoint/2010/main" val="90428612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57000"/>
                    </a14:imgEffect>
                    <a14:imgEffect>
                      <a14:colorTemperature colorTemp="6862"/>
                    </a14:imgEffect>
                    <a14:imgEffect>
                      <a14:saturation sat="114000"/>
                    </a14:imgEffect>
                    <a14:imgEffect>
                      <a14:brightnessContrast contrast="9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C6DD7AA-6BB8-4A0A-A2A6-94532235A5DC}"/>
              </a:ext>
            </a:extLst>
          </p:cNvPr>
          <p:cNvSpPr>
            <a:spLocks noGrp="1"/>
          </p:cNvSpPr>
          <p:nvPr>
            <p:ph type="body" sz="quarter" idx="13"/>
          </p:nvPr>
        </p:nvSpPr>
        <p:spPr>
          <a:xfrm>
            <a:off x="0" y="528809"/>
            <a:ext cx="12192000" cy="969485"/>
          </a:xfrm>
          <a:solidFill>
            <a:schemeClr val="tx1">
              <a:alpha val="75000"/>
            </a:schemeClr>
          </a:solidFill>
        </p:spPr>
        <p:txBody>
          <a:bodyPr/>
          <a:lstStyle/>
          <a:p>
            <a:pPr algn="ctr"/>
            <a:r>
              <a:rPr lang="en-US" sz="5400" dirty="0">
                <a:solidFill>
                  <a:schemeClr val="bg1"/>
                </a:solidFill>
              </a:rPr>
              <a:t>Key User Considerations</a:t>
            </a:r>
          </a:p>
        </p:txBody>
      </p:sp>
      <p:sp>
        <p:nvSpPr>
          <p:cNvPr id="3" name="Rectangle 2">
            <a:extLst>
              <a:ext uri="{FF2B5EF4-FFF2-40B4-BE49-F238E27FC236}">
                <a16:creationId xmlns:a16="http://schemas.microsoft.com/office/drawing/2014/main" id="{C02A679F-C827-4D38-A8E7-E1AFF85FF7C5}"/>
              </a:ext>
            </a:extLst>
          </p:cNvPr>
          <p:cNvSpPr/>
          <p:nvPr/>
        </p:nvSpPr>
        <p:spPr>
          <a:xfrm>
            <a:off x="0" y="5963923"/>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https://www.flickr.com/photos/duncan/15262071481/</a:t>
            </a:r>
            <a:r>
              <a:rPr lang="en-US" sz="1000" dirty="0">
                <a:solidFill>
                  <a:schemeClr val="bg1"/>
                </a:solidFill>
                <a:latin typeface="Arial" panose="020B0604020202020204" pitchFamily="34" charset="0"/>
                <a:cs typeface="Arial" panose="020B0604020202020204" pitchFamily="34" charset="0"/>
              </a:rPr>
              <a:t>by Duncan c/CC BY-NC 2.0</a:t>
            </a:r>
          </a:p>
        </p:txBody>
      </p:sp>
      <p:sp>
        <p:nvSpPr>
          <p:cNvPr id="4" name="TextBox 3">
            <a:extLst>
              <a:ext uri="{FF2B5EF4-FFF2-40B4-BE49-F238E27FC236}">
                <a16:creationId xmlns:a16="http://schemas.microsoft.com/office/drawing/2014/main" id="{07F7173C-0A8C-4062-BF14-D228676CF199}"/>
              </a:ext>
            </a:extLst>
          </p:cNvPr>
          <p:cNvSpPr txBox="1"/>
          <p:nvPr/>
        </p:nvSpPr>
        <p:spPr>
          <a:xfrm>
            <a:off x="670389" y="2731770"/>
            <a:ext cx="2388114" cy="1047594"/>
          </a:xfrm>
          <a:prstGeom prst="rect">
            <a:avLst/>
          </a:prstGeom>
          <a:solidFill>
            <a:schemeClr val="tx1">
              <a:alpha val="75000"/>
            </a:schemeClr>
          </a:solidFill>
        </p:spPr>
        <p:txBody>
          <a:bodyPr wrap="square" rtlCol="0">
            <a:noAutofit/>
          </a:bodyPr>
          <a:lstStyle/>
          <a:p>
            <a:pPr algn="ctr"/>
            <a:endParaRPr lang="en-US" sz="900" b="1" dirty="0">
              <a:solidFill>
                <a:schemeClr val="bg1"/>
              </a:solidFill>
            </a:endParaRPr>
          </a:p>
          <a:p>
            <a:pPr algn="ctr"/>
            <a:r>
              <a:rPr lang="en-US" sz="4000" b="1" dirty="0">
                <a:solidFill>
                  <a:schemeClr val="bg1"/>
                </a:solidFill>
              </a:rPr>
              <a:t>Speed</a:t>
            </a:r>
            <a:endParaRPr lang="en-US" sz="3200" b="1" dirty="0">
              <a:solidFill>
                <a:schemeClr val="bg1"/>
              </a:solidFill>
            </a:endParaRPr>
          </a:p>
        </p:txBody>
      </p:sp>
      <p:sp>
        <p:nvSpPr>
          <p:cNvPr id="7" name="TextBox 6">
            <a:extLst>
              <a:ext uri="{FF2B5EF4-FFF2-40B4-BE49-F238E27FC236}">
                <a16:creationId xmlns:a16="http://schemas.microsoft.com/office/drawing/2014/main" id="{2DDE68E2-ACC7-4A66-9DF7-0D6986AFC3A6}"/>
              </a:ext>
            </a:extLst>
          </p:cNvPr>
          <p:cNvSpPr txBox="1"/>
          <p:nvPr/>
        </p:nvSpPr>
        <p:spPr>
          <a:xfrm>
            <a:off x="3416793" y="2731770"/>
            <a:ext cx="1923925" cy="1047594"/>
          </a:xfrm>
          <a:prstGeom prst="rect">
            <a:avLst/>
          </a:prstGeom>
          <a:solidFill>
            <a:schemeClr val="tx1">
              <a:alpha val="75000"/>
            </a:schemeClr>
          </a:solidFill>
        </p:spPr>
        <p:txBody>
          <a:bodyPr wrap="none" rtlCol="0">
            <a:noAutofit/>
          </a:bodyPr>
          <a:lstStyle/>
          <a:p>
            <a:pPr algn="ctr"/>
            <a:endParaRPr lang="en-US" sz="900" b="1" dirty="0">
              <a:solidFill>
                <a:schemeClr val="bg1"/>
              </a:solidFill>
            </a:endParaRPr>
          </a:p>
          <a:p>
            <a:pPr algn="ctr"/>
            <a:r>
              <a:rPr lang="en-US" sz="4000" b="1" dirty="0">
                <a:solidFill>
                  <a:schemeClr val="bg1"/>
                </a:solidFill>
              </a:rPr>
              <a:t>Cost</a:t>
            </a:r>
          </a:p>
        </p:txBody>
      </p:sp>
      <p:sp>
        <p:nvSpPr>
          <p:cNvPr id="8" name="TextBox 7">
            <a:extLst>
              <a:ext uri="{FF2B5EF4-FFF2-40B4-BE49-F238E27FC236}">
                <a16:creationId xmlns:a16="http://schemas.microsoft.com/office/drawing/2014/main" id="{F79DC44C-E040-4306-BD71-80B9C10731A6}"/>
              </a:ext>
            </a:extLst>
          </p:cNvPr>
          <p:cNvSpPr txBox="1"/>
          <p:nvPr/>
        </p:nvSpPr>
        <p:spPr>
          <a:xfrm>
            <a:off x="5586832" y="2731769"/>
            <a:ext cx="1923925" cy="1047593"/>
          </a:xfrm>
          <a:prstGeom prst="rect">
            <a:avLst/>
          </a:prstGeom>
          <a:solidFill>
            <a:schemeClr val="tx1">
              <a:alpha val="75000"/>
            </a:schemeClr>
          </a:solidFill>
        </p:spPr>
        <p:txBody>
          <a:bodyPr wrap="none" rtlCol="0">
            <a:noAutofit/>
          </a:bodyPr>
          <a:lstStyle/>
          <a:p>
            <a:endParaRPr lang="en-US" sz="900" b="1" dirty="0">
              <a:solidFill>
                <a:schemeClr val="bg1"/>
              </a:solidFill>
            </a:endParaRPr>
          </a:p>
          <a:p>
            <a:pPr algn="ctr"/>
            <a:r>
              <a:rPr lang="en-US" sz="4000" b="1" dirty="0">
                <a:solidFill>
                  <a:schemeClr val="bg1"/>
                </a:solidFill>
              </a:rPr>
              <a:t>Format</a:t>
            </a:r>
          </a:p>
        </p:txBody>
      </p:sp>
      <p:sp>
        <p:nvSpPr>
          <p:cNvPr id="9" name="TextBox 8">
            <a:extLst>
              <a:ext uri="{FF2B5EF4-FFF2-40B4-BE49-F238E27FC236}">
                <a16:creationId xmlns:a16="http://schemas.microsoft.com/office/drawing/2014/main" id="{6DB36AF0-7BAB-4759-8CE7-A08CD9AB5774}"/>
              </a:ext>
            </a:extLst>
          </p:cNvPr>
          <p:cNvSpPr txBox="1"/>
          <p:nvPr/>
        </p:nvSpPr>
        <p:spPr>
          <a:xfrm>
            <a:off x="8009263" y="3338111"/>
            <a:ext cx="184731" cy="707886"/>
          </a:xfrm>
          <a:prstGeom prst="rect">
            <a:avLst/>
          </a:prstGeom>
          <a:solidFill>
            <a:schemeClr val="tx1"/>
          </a:solidFill>
        </p:spPr>
        <p:txBody>
          <a:bodyPr wrap="none" rtlCol="0">
            <a:spAutoFit/>
          </a:bodyPr>
          <a:lstStyle/>
          <a:p>
            <a:endParaRPr lang="en-US" sz="4000" dirty="0">
              <a:solidFill>
                <a:schemeClr val="bg1"/>
              </a:solidFill>
            </a:endParaRPr>
          </a:p>
        </p:txBody>
      </p:sp>
      <p:sp>
        <p:nvSpPr>
          <p:cNvPr id="10" name="TextBox 9">
            <a:extLst>
              <a:ext uri="{FF2B5EF4-FFF2-40B4-BE49-F238E27FC236}">
                <a16:creationId xmlns:a16="http://schemas.microsoft.com/office/drawing/2014/main" id="{70C0BA05-C70C-410B-ACC3-5C92D56702C5}"/>
              </a:ext>
            </a:extLst>
          </p:cNvPr>
          <p:cNvSpPr txBox="1"/>
          <p:nvPr/>
        </p:nvSpPr>
        <p:spPr>
          <a:xfrm>
            <a:off x="4182738" y="4268071"/>
            <a:ext cx="3826525" cy="966839"/>
          </a:xfrm>
          <a:prstGeom prst="rect">
            <a:avLst/>
          </a:prstGeom>
          <a:solidFill>
            <a:schemeClr val="tx1"/>
          </a:solidFill>
        </p:spPr>
        <p:txBody>
          <a:bodyPr wrap="none" rtlCol="0">
            <a:noAutofit/>
          </a:bodyPr>
          <a:lstStyle/>
          <a:p>
            <a:pPr algn="ctr"/>
            <a:endParaRPr lang="en-US" sz="900" b="1" dirty="0">
              <a:solidFill>
                <a:schemeClr val="bg1"/>
              </a:solidFill>
            </a:endParaRPr>
          </a:p>
          <a:p>
            <a:pPr algn="ctr"/>
            <a:r>
              <a:rPr lang="en-US" sz="4000" b="1" dirty="0">
                <a:solidFill>
                  <a:schemeClr val="bg1"/>
                </a:solidFill>
              </a:rPr>
              <a:t>Accessibility</a:t>
            </a:r>
          </a:p>
        </p:txBody>
      </p:sp>
      <p:sp>
        <p:nvSpPr>
          <p:cNvPr id="11" name="TextBox 10">
            <a:extLst>
              <a:ext uri="{FF2B5EF4-FFF2-40B4-BE49-F238E27FC236}">
                <a16:creationId xmlns:a16="http://schemas.microsoft.com/office/drawing/2014/main" id="{3BBA6DAC-B7D8-4EF8-A859-EEF22AC1D520}"/>
              </a:ext>
            </a:extLst>
          </p:cNvPr>
          <p:cNvSpPr txBox="1"/>
          <p:nvPr/>
        </p:nvSpPr>
        <p:spPr>
          <a:xfrm>
            <a:off x="7756871" y="2731769"/>
            <a:ext cx="4059125" cy="1047592"/>
          </a:xfrm>
          <a:prstGeom prst="rect">
            <a:avLst/>
          </a:prstGeom>
          <a:solidFill>
            <a:schemeClr val="tx1"/>
          </a:solidFill>
        </p:spPr>
        <p:txBody>
          <a:bodyPr wrap="none" rtlCol="0">
            <a:noAutofit/>
          </a:bodyPr>
          <a:lstStyle/>
          <a:p>
            <a:endParaRPr lang="en-US" sz="900" b="1" dirty="0">
              <a:solidFill>
                <a:schemeClr val="bg1"/>
              </a:solidFill>
            </a:endParaRPr>
          </a:p>
          <a:p>
            <a:r>
              <a:rPr lang="en-US" sz="4000" b="1" dirty="0">
                <a:solidFill>
                  <a:schemeClr val="bg1"/>
                </a:solidFill>
              </a:rPr>
              <a:t>Communication</a:t>
            </a:r>
          </a:p>
        </p:txBody>
      </p:sp>
    </p:spTree>
    <p:extLst>
      <p:ext uri="{BB962C8B-B14F-4D97-AF65-F5344CB8AC3E}">
        <p14:creationId xmlns:p14="http://schemas.microsoft.com/office/powerpoint/2010/main" val="2145564586"/>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1000"/>
                    </a14:imgEffect>
                    <a14:imgEffect>
                      <a14:colorTemperature colorTemp="7409"/>
                    </a14:imgEffect>
                    <a14:imgEffect>
                      <a14:saturation sat="122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58481C1-34BA-49E4-A2A0-9856BF7B3829}"/>
              </a:ext>
            </a:extLst>
          </p:cNvPr>
          <p:cNvSpPr>
            <a:spLocks noGrp="1"/>
          </p:cNvSpPr>
          <p:nvPr>
            <p:ph type="body" sz="quarter" idx="13"/>
          </p:nvPr>
        </p:nvSpPr>
        <p:spPr>
          <a:xfrm>
            <a:off x="0" y="260877"/>
            <a:ext cx="12192000" cy="915256"/>
          </a:xfrm>
          <a:solidFill>
            <a:schemeClr val="tx1">
              <a:alpha val="75000"/>
            </a:schemeClr>
          </a:solidFill>
        </p:spPr>
        <p:txBody>
          <a:bodyPr/>
          <a:lstStyle/>
          <a:p>
            <a:r>
              <a:rPr lang="en-US" dirty="0">
                <a:solidFill>
                  <a:schemeClr val="bg1"/>
                </a:solidFill>
              </a:rPr>
              <a:t> Speed</a:t>
            </a:r>
          </a:p>
        </p:txBody>
      </p:sp>
      <p:sp>
        <p:nvSpPr>
          <p:cNvPr id="4" name="TextBox 3">
            <a:extLst>
              <a:ext uri="{FF2B5EF4-FFF2-40B4-BE49-F238E27FC236}">
                <a16:creationId xmlns:a16="http://schemas.microsoft.com/office/drawing/2014/main" id="{C46C16A8-5FE6-4A74-9F80-A36D3013EB5A}"/>
              </a:ext>
            </a:extLst>
          </p:cNvPr>
          <p:cNvSpPr txBox="1"/>
          <p:nvPr/>
        </p:nvSpPr>
        <p:spPr>
          <a:xfrm>
            <a:off x="0" y="1437170"/>
            <a:ext cx="10724322" cy="3447098"/>
          </a:xfrm>
          <a:prstGeom prst="rect">
            <a:avLst/>
          </a:prstGeom>
          <a:solidFill>
            <a:schemeClr val="tx1">
              <a:alpha val="75000"/>
            </a:schemeClr>
          </a:solidFill>
        </p:spPr>
        <p:txBody>
          <a:bodyPr wrap="square" rtlCol="0" anchor="t">
            <a:spAutoFit/>
          </a:bodyPr>
          <a:lstStyle/>
          <a:p>
            <a:pPr marL="285750" indent="-285750">
              <a:buFont typeface="Arial" panose="020B0604020202020204" pitchFamily="34" charset="0"/>
              <a:buChar char="•"/>
            </a:pPr>
            <a:r>
              <a:rPr lang="en-US" sz="2800" b="1" dirty="0">
                <a:solidFill>
                  <a:schemeClr val="bg1"/>
                </a:solidFill>
              </a:rPr>
              <a:t>Heavy focus on fast fulfilment</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Speed overshadows quality</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Slow items are considered unavailable/not worth the time</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ILL perceived as a “slower option”</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Digital access regarded as quickest</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“High speed” mentioned in 21 out of 29 total interviews</a:t>
            </a:r>
            <a:endParaRPr lang="en-US" sz="2800" b="1" dirty="0">
              <a:solidFill>
                <a:schemeClr val="bg1"/>
              </a:solidFill>
              <a:cs typeface="Arial"/>
            </a:endParaRPr>
          </a:p>
        </p:txBody>
      </p:sp>
      <p:sp>
        <p:nvSpPr>
          <p:cNvPr id="3" name="Rectangle 2">
            <a:extLst>
              <a:ext uri="{FF2B5EF4-FFF2-40B4-BE49-F238E27FC236}">
                <a16:creationId xmlns:a16="http://schemas.microsoft.com/office/drawing/2014/main" id="{B5676685-29B4-4326-AC4A-AC5F304D4F70}"/>
              </a:ext>
            </a:extLst>
          </p:cNvPr>
          <p:cNvSpPr/>
          <p:nvPr/>
        </p:nvSpPr>
        <p:spPr>
          <a:xfrm>
            <a:off x="0" y="6007080"/>
            <a:ext cx="6096000" cy="246221"/>
          </a:xfrm>
          <a:prstGeom prst="rect">
            <a:avLst/>
          </a:prstGeom>
        </p:spPr>
        <p:txBody>
          <a:bodyPr>
            <a:spAutoFit/>
          </a:bodyPr>
          <a:lstStyle/>
          <a:p>
            <a:pPr lvl="0">
              <a:defRPr/>
            </a:pPr>
            <a:r>
              <a:rPr lang="en-US" sz="1000" dirty="0" err="1">
                <a:solidFill>
                  <a:schemeClr val="bg1"/>
                </a:solidFill>
                <a:latin typeface="Arial" panose="020B0604020202020204" pitchFamily="34" charset="0"/>
                <a:cs typeface="Arial" panose="020B0604020202020204" pitchFamily="34" charset="0"/>
              </a:rPr>
              <a:t>Image:</a:t>
            </a:r>
            <a:r>
              <a:rPr lang="en-US" sz="1000" dirty="0" err="1">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://www.flickr.com/photos/fransdewit/4052612802/</a:t>
            </a:r>
            <a:r>
              <a:rPr lang="en-US" sz="1000" dirty="0">
                <a:solidFill>
                  <a:schemeClr val="bg1"/>
                </a:solidFill>
                <a:latin typeface="Arial" panose="020B0604020202020204" pitchFamily="34" charset="0"/>
                <a:cs typeface="Arial" panose="020B0604020202020204" pitchFamily="34" charset="0"/>
              </a:rPr>
              <a:t>by Frans de Wit/CC BY-NC-ND 2.0</a:t>
            </a:r>
          </a:p>
        </p:txBody>
      </p:sp>
    </p:spTree>
    <p:extLst>
      <p:ext uri="{BB962C8B-B14F-4D97-AF65-F5344CB8AC3E}">
        <p14:creationId xmlns:p14="http://schemas.microsoft.com/office/powerpoint/2010/main" val="345588732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66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F308B5B4-17B1-4675-AB1A-81005E2B2DE5}"/>
              </a:ext>
            </a:extLst>
          </p:cNvPr>
          <p:cNvSpPr/>
          <p:nvPr/>
        </p:nvSpPr>
        <p:spPr>
          <a:xfrm>
            <a:off x="1241461" y="1936283"/>
            <a:ext cx="9709078" cy="3139321"/>
          </a:xfrm>
          <a:prstGeom prst="rect">
            <a:avLst/>
          </a:prstGeom>
          <a:solidFill>
            <a:schemeClr val="tx1">
              <a:alpha val="75000"/>
            </a:schemeClr>
          </a:solidFill>
        </p:spPr>
        <p:txBody>
          <a:bodyPr wrap="square" anchor="t">
            <a:spAutoFit/>
          </a:bodyPr>
          <a:lstStyle/>
          <a:p>
            <a:r>
              <a:rPr lang="en-US" sz="3200" b="1" dirty="0">
                <a:solidFill>
                  <a:schemeClr val="bg1"/>
                </a:solidFill>
              </a:rPr>
              <a:t>"So I like interlibrary loans a lot. I think it's very useful. I do want them to be quick. I don't like that three or four days turnaround. I guess that’s because I don't want to have to think about, have I received it? I did or not?"</a:t>
            </a:r>
          </a:p>
          <a:p>
            <a:pPr algn="r"/>
            <a:r>
              <a:rPr lang="en-US" b="1" dirty="0">
                <a:solidFill>
                  <a:schemeClr val="bg1"/>
                </a:solidFill>
              </a:rPr>
              <a:t>				-Australia, Graduate/Postgraduate Student, Professions and Applied Sciences, 45-54, Female</a:t>
            </a:r>
            <a:r>
              <a:rPr lang="en-US" sz="2000" b="1" dirty="0">
                <a:solidFill>
                  <a:schemeClr val="bg1"/>
                </a:solidFill>
              </a:rPr>
              <a:t> </a:t>
            </a:r>
          </a:p>
        </p:txBody>
      </p:sp>
      <p:sp>
        <p:nvSpPr>
          <p:cNvPr id="2" name="Rectangle 1">
            <a:extLst>
              <a:ext uri="{FF2B5EF4-FFF2-40B4-BE49-F238E27FC236}">
                <a16:creationId xmlns:a16="http://schemas.microsoft.com/office/drawing/2014/main" id="{3295124A-43E6-4F70-AA0D-FFC6D58AF8E7}"/>
              </a:ext>
            </a:extLst>
          </p:cNvPr>
          <p:cNvSpPr/>
          <p:nvPr/>
        </p:nvSpPr>
        <p:spPr>
          <a:xfrm>
            <a:off x="0" y="5992254"/>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https://www.flickr.com/photos/oprior/64409980/</a:t>
            </a:r>
            <a:r>
              <a:rPr lang="en-US" sz="1000" dirty="0">
                <a:solidFill>
                  <a:schemeClr val="bg1"/>
                </a:solidFill>
                <a:latin typeface="Arial" panose="020B0604020202020204" pitchFamily="34" charset="0"/>
                <a:cs typeface="Arial" panose="020B0604020202020204" pitchFamily="34" charset="0"/>
              </a:rPr>
              <a:t>by Owen Prior/CC BY-SA 2.0</a:t>
            </a:r>
          </a:p>
        </p:txBody>
      </p:sp>
    </p:spTree>
    <p:extLst>
      <p:ext uri="{BB962C8B-B14F-4D97-AF65-F5344CB8AC3E}">
        <p14:creationId xmlns:p14="http://schemas.microsoft.com/office/powerpoint/2010/main" val="420114710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66000"/>
                    </a14:imgEffect>
                    <a14:imgEffect>
                      <a14:saturation sat="165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C9796AFB-75F7-48E0-AC44-300A6F6B9B02}"/>
              </a:ext>
            </a:extLst>
          </p:cNvPr>
          <p:cNvSpPr txBox="1"/>
          <p:nvPr/>
        </p:nvSpPr>
        <p:spPr>
          <a:xfrm>
            <a:off x="1210638" y="1690062"/>
            <a:ext cx="9770724" cy="3477875"/>
          </a:xfrm>
          <a:prstGeom prst="rect">
            <a:avLst/>
          </a:prstGeom>
          <a:solidFill>
            <a:schemeClr val="tx1">
              <a:alpha val="75000"/>
            </a:schemeClr>
          </a:solidFill>
        </p:spPr>
        <p:txBody>
          <a:bodyPr wrap="square" rtlCol="0" anchor="t">
            <a:spAutoFit/>
          </a:bodyPr>
          <a:lstStyle/>
          <a:p>
            <a:r>
              <a:rPr lang="en-US" sz="3200" b="1" dirty="0">
                <a:solidFill>
                  <a:schemeClr val="bg1"/>
                </a:solidFill>
              </a:rPr>
              <a:t>“I think there has been an occasion where I've been after a paper or something and just to get the inter-library loan, was going to take too long. Like the project needed to be finished very quickly and it wouldn't come in in time, so I haven’t issued it any further…”</a:t>
            </a:r>
          </a:p>
          <a:p>
            <a:pPr algn="r"/>
            <a:r>
              <a:rPr lang="en-US" sz="2400" b="1" dirty="0">
                <a:solidFill>
                  <a:schemeClr val="bg1"/>
                </a:solidFill>
              </a:rPr>
              <a:t>-Australia, Faculty, Social Sciences, 35-44, Male</a:t>
            </a:r>
          </a:p>
        </p:txBody>
      </p:sp>
      <p:sp>
        <p:nvSpPr>
          <p:cNvPr id="2" name="Rectangle 1">
            <a:extLst>
              <a:ext uri="{FF2B5EF4-FFF2-40B4-BE49-F238E27FC236}">
                <a16:creationId xmlns:a16="http://schemas.microsoft.com/office/drawing/2014/main" id="{D52D0CB1-A0B0-457C-A57D-5D42D6C85C37}"/>
              </a:ext>
            </a:extLst>
          </p:cNvPr>
          <p:cNvSpPr/>
          <p:nvPr/>
        </p:nvSpPr>
        <p:spPr>
          <a:xfrm>
            <a:off x="0" y="5970220"/>
            <a:ext cx="6096000" cy="246221"/>
          </a:xfrm>
          <a:prstGeom prst="rect">
            <a:avLst/>
          </a:prstGeom>
        </p:spPr>
        <p:txBody>
          <a:bodyPr>
            <a:spAutoFit/>
          </a:bodyPr>
          <a:lstStyle/>
          <a:p>
            <a:pPr lvl="0">
              <a:defRPr/>
            </a:pPr>
            <a:r>
              <a:rPr lang="en-US" sz="1000" dirty="0" err="1">
                <a:solidFill>
                  <a:schemeClr val="bg1"/>
                </a:solidFill>
                <a:latin typeface="Arial" panose="020B0604020202020204" pitchFamily="34" charset="0"/>
                <a:cs typeface="Arial" panose="020B0604020202020204" pitchFamily="34" charset="0"/>
              </a:rPr>
              <a:t>Image:</a:t>
            </a:r>
            <a:r>
              <a:rPr lang="en-US" sz="1000" dirty="0" err="1">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://www.flickr.com/photos/jhlau/15969832976/</a:t>
            </a:r>
            <a:r>
              <a:rPr lang="en-US" sz="1000" dirty="0">
                <a:solidFill>
                  <a:schemeClr val="bg1"/>
                </a:solidFill>
                <a:latin typeface="Arial" panose="020B0604020202020204" pitchFamily="34" charset="0"/>
                <a:cs typeface="Arial" panose="020B0604020202020204" pitchFamily="34" charset="0"/>
              </a:rPr>
              <a:t> by </a:t>
            </a:r>
            <a:r>
              <a:rPr lang="en-US" sz="1000" dirty="0" err="1">
                <a:solidFill>
                  <a:schemeClr val="bg1"/>
                </a:solidFill>
                <a:latin typeface="Arial" panose="020B0604020202020204" pitchFamily="34" charset="0"/>
                <a:cs typeface="Arial" panose="020B0604020202020204" pitchFamily="34" charset="0"/>
              </a:rPr>
              <a:t>a.canvas.of.light</a:t>
            </a:r>
            <a:r>
              <a:rPr lang="en-US" sz="1000" dirty="0">
                <a:solidFill>
                  <a:schemeClr val="bg1"/>
                </a:solidFill>
                <a:latin typeface="Arial" panose="020B0604020202020204" pitchFamily="34" charset="0"/>
                <a:cs typeface="Arial" panose="020B0604020202020204" pitchFamily="34" charset="0"/>
              </a:rPr>
              <a:t>/CC BY 2.0</a:t>
            </a:r>
          </a:p>
        </p:txBody>
      </p:sp>
    </p:spTree>
    <p:extLst>
      <p:ext uri="{BB962C8B-B14F-4D97-AF65-F5344CB8AC3E}">
        <p14:creationId xmlns:p14="http://schemas.microsoft.com/office/powerpoint/2010/main" val="100506791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39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EC6CD50-AD68-4C66-9226-3922388298CF}"/>
              </a:ext>
            </a:extLst>
          </p:cNvPr>
          <p:cNvSpPr>
            <a:spLocks noGrp="1"/>
          </p:cNvSpPr>
          <p:nvPr>
            <p:ph type="body" sz="quarter" idx="13"/>
          </p:nvPr>
        </p:nvSpPr>
        <p:spPr>
          <a:xfrm>
            <a:off x="0" y="344722"/>
            <a:ext cx="12192000" cy="915256"/>
          </a:xfrm>
          <a:solidFill>
            <a:schemeClr val="tx1">
              <a:alpha val="75000"/>
            </a:schemeClr>
          </a:solidFill>
        </p:spPr>
        <p:txBody>
          <a:bodyPr/>
          <a:lstStyle/>
          <a:p>
            <a:r>
              <a:rPr lang="en-US" dirty="0">
                <a:solidFill>
                  <a:schemeClr val="bg1"/>
                </a:solidFill>
              </a:rPr>
              <a:t> Cost</a:t>
            </a:r>
          </a:p>
        </p:txBody>
      </p:sp>
      <p:sp>
        <p:nvSpPr>
          <p:cNvPr id="3" name="Rectangle 2">
            <a:extLst>
              <a:ext uri="{FF2B5EF4-FFF2-40B4-BE49-F238E27FC236}">
                <a16:creationId xmlns:a16="http://schemas.microsoft.com/office/drawing/2014/main" id="{B55F02B6-B361-4325-B9EB-92AE6D4E968D}"/>
              </a:ext>
            </a:extLst>
          </p:cNvPr>
          <p:cNvSpPr/>
          <p:nvPr/>
        </p:nvSpPr>
        <p:spPr>
          <a:xfrm>
            <a:off x="0" y="1824361"/>
            <a:ext cx="9462051" cy="3277820"/>
          </a:xfrm>
          <a:prstGeom prst="rect">
            <a:avLst/>
          </a:prstGeom>
          <a:solidFill>
            <a:schemeClr val="tx1">
              <a:alpha val="75000"/>
            </a:schemeClr>
          </a:solidFill>
        </p:spPr>
        <p:txBody>
          <a:bodyPr wrap="square">
            <a:spAutoFit/>
          </a:bodyPr>
          <a:lstStyle/>
          <a:p>
            <a:pPr marL="285750" indent="-285750">
              <a:buFont typeface="Arial" panose="020B0604020202020204" pitchFamily="34" charset="0"/>
              <a:buChar char="•"/>
            </a:pPr>
            <a:r>
              <a:rPr lang="en-US" sz="2800" b="1" dirty="0">
                <a:solidFill>
                  <a:schemeClr val="bg1"/>
                </a:solidFill>
              </a:rPr>
              <a:t>Little mention of specific price points</a:t>
            </a:r>
          </a:p>
          <a:p>
            <a:endParaRPr lang="en-US" sz="1050" b="1" dirty="0">
              <a:solidFill>
                <a:schemeClr val="bg1"/>
              </a:solidFill>
            </a:endParaRPr>
          </a:p>
          <a:p>
            <a:pPr marL="285750" indent="-285750">
              <a:buFont typeface="Arial" panose="020B0604020202020204" pitchFamily="34" charset="0"/>
              <a:buChar char="•"/>
            </a:pPr>
            <a:r>
              <a:rPr lang="en-US" sz="2800" b="1" dirty="0">
                <a:solidFill>
                  <a:schemeClr val="bg1"/>
                </a:solidFill>
              </a:rPr>
              <a:t>Free vs paid rather than cheap vs expensive</a:t>
            </a:r>
          </a:p>
          <a:p>
            <a:pPr marL="285750" indent="-285750">
              <a:buFont typeface="Arial" panose="020B0604020202020204" pitchFamily="34" charset="0"/>
              <a:buChar char="•"/>
            </a:pPr>
            <a:endParaRPr lang="en-US" sz="1050" b="1" dirty="0">
              <a:solidFill>
                <a:schemeClr val="bg1"/>
              </a:solidFill>
            </a:endParaRPr>
          </a:p>
          <a:p>
            <a:pPr marL="285750" indent="-285750">
              <a:buFont typeface="Arial" panose="020B0604020202020204" pitchFamily="34" charset="0"/>
              <a:buChar char="•"/>
            </a:pPr>
            <a:r>
              <a:rPr lang="en-US" sz="2800" b="1" dirty="0">
                <a:solidFill>
                  <a:schemeClr val="bg1"/>
                </a:solidFill>
              </a:rPr>
              <a:t>Users wish items were free even when institutions cover the cost</a:t>
            </a:r>
            <a:endParaRPr lang="en-US" sz="1050" b="1" dirty="0">
              <a:solidFill>
                <a:schemeClr val="bg1"/>
              </a:solidFill>
            </a:endParaRPr>
          </a:p>
          <a:p>
            <a:pPr marL="285750" indent="-285750">
              <a:buFont typeface="Arial" panose="020B0604020202020204" pitchFamily="34" charset="0"/>
              <a:buChar char="•"/>
            </a:pPr>
            <a:r>
              <a:rPr lang="en-US" sz="2800" b="1" dirty="0">
                <a:solidFill>
                  <a:schemeClr val="bg1"/>
                </a:solidFill>
              </a:rPr>
              <a:t>Users will ignore paid options if free ones are available</a:t>
            </a:r>
          </a:p>
          <a:p>
            <a:endParaRPr lang="en-US" dirty="0"/>
          </a:p>
        </p:txBody>
      </p:sp>
      <p:sp>
        <p:nvSpPr>
          <p:cNvPr id="4" name="Rectangle 3">
            <a:extLst>
              <a:ext uri="{FF2B5EF4-FFF2-40B4-BE49-F238E27FC236}">
                <a16:creationId xmlns:a16="http://schemas.microsoft.com/office/drawing/2014/main" id="{19DC4DFC-5894-4131-A845-C07ED4FADDDB}"/>
              </a:ext>
            </a:extLst>
          </p:cNvPr>
          <p:cNvSpPr/>
          <p:nvPr/>
        </p:nvSpPr>
        <p:spPr>
          <a:xfrm>
            <a:off x="0" y="6012813"/>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https://www.flickr.com/photos/davem/14803922/</a:t>
            </a:r>
            <a:r>
              <a:rPr lang="en-US" sz="1000" dirty="0">
                <a:solidFill>
                  <a:schemeClr val="bg1"/>
                </a:solidFill>
                <a:latin typeface="Arial" panose="020B0604020202020204" pitchFamily="34" charset="0"/>
                <a:cs typeface="Arial" panose="020B0604020202020204" pitchFamily="34" charset="0"/>
              </a:rPr>
              <a:t> by Dave &amp; Lorelle/CC BY-NC 2.0</a:t>
            </a:r>
          </a:p>
        </p:txBody>
      </p:sp>
    </p:spTree>
    <p:extLst>
      <p:ext uri="{BB962C8B-B14F-4D97-AF65-F5344CB8AC3E}">
        <p14:creationId xmlns:p14="http://schemas.microsoft.com/office/powerpoint/2010/main" val="309367376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4000"/>
                    </a14:imgEffect>
                    <a14:imgEffect>
                      <a14:saturation sat="122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25CA1558-3232-4A9F-891C-3FE4F46E4AEB}"/>
              </a:ext>
            </a:extLst>
          </p:cNvPr>
          <p:cNvSpPr/>
          <p:nvPr/>
        </p:nvSpPr>
        <p:spPr>
          <a:xfrm>
            <a:off x="1729483" y="2024008"/>
            <a:ext cx="8733034" cy="3497496"/>
          </a:xfrm>
          <a:prstGeom prst="rect">
            <a:avLst/>
          </a:prstGeom>
          <a:solidFill>
            <a:schemeClr val="tx1">
              <a:alpha val="75000"/>
            </a:schemeClr>
          </a:solidFill>
        </p:spPr>
        <p:txBody>
          <a:bodyPr wrap="square" anchor="t">
            <a:spAutoFit/>
          </a:bodyPr>
          <a:lstStyle/>
          <a:p>
            <a:pPr>
              <a:lnSpc>
                <a:spcPct val="107000"/>
              </a:lnSpc>
            </a:pPr>
            <a:r>
              <a:rPr lang="en-US" sz="32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 “If something costs a ton of money or if I have to rent it or if I have to request a purchase, I'm just not going to do that, cause there's so much free research out there that it's like, why would I make anybody do that?” </a:t>
            </a:r>
          </a:p>
          <a:p>
            <a:pPr algn="r">
              <a:lnSpc>
                <a:spcPct val="107000"/>
              </a:lnSpc>
            </a:pPr>
            <a:r>
              <a:rPr lang="en-US" sz="2400" b="1" dirty="0">
                <a:solidFill>
                  <a:schemeClr val="bg1"/>
                </a:solidFill>
              </a:rPr>
              <a:t>			</a:t>
            </a:r>
            <a:r>
              <a:rPr lang="en-US" sz="2000" b="1" dirty="0">
                <a:solidFill>
                  <a:schemeClr val="bg1"/>
                </a:solidFill>
              </a:rPr>
              <a:t>-US, Graduate/Postgraduate Student, Social Sciences, 19-25, Female</a:t>
            </a:r>
            <a:endParaRPr lang="en-US" sz="2400" b="1" dirty="0">
              <a:solidFill>
                <a:schemeClr val="bg1"/>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2" name="Rectangle 1">
            <a:extLst>
              <a:ext uri="{FF2B5EF4-FFF2-40B4-BE49-F238E27FC236}">
                <a16:creationId xmlns:a16="http://schemas.microsoft.com/office/drawing/2014/main" id="{A6987108-3F9E-44F1-B490-46712F35AA05}"/>
              </a:ext>
            </a:extLst>
          </p:cNvPr>
          <p:cNvSpPr/>
          <p:nvPr/>
        </p:nvSpPr>
        <p:spPr>
          <a:xfrm>
            <a:off x="6268598" y="0"/>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https://www.flickr.com/photos/101643643@N08/15749180169/</a:t>
            </a:r>
            <a:r>
              <a:rPr lang="en-US" sz="1000" dirty="0">
                <a:solidFill>
                  <a:schemeClr val="bg1"/>
                </a:solidFill>
                <a:latin typeface="Arial" panose="020B0604020202020204" pitchFamily="34" charset="0"/>
                <a:cs typeface="Arial" panose="020B0604020202020204" pitchFamily="34" charset="0"/>
              </a:rPr>
              <a:t> by WANG-HSIN PEI/CC BY 2.0</a:t>
            </a:r>
          </a:p>
        </p:txBody>
      </p:sp>
    </p:spTree>
    <p:extLst>
      <p:ext uri="{BB962C8B-B14F-4D97-AF65-F5344CB8AC3E}">
        <p14:creationId xmlns:p14="http://schemas.microsoft.com/office/powerpoint/2010/main" val="13046499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8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4C5355D1-CBBD-4D70-A9B1-A1D6698F7720}"/>
              </a:ext>
            </a:extLst>
          </p:cNvPr>
          <p:cNvSpPr>
            <a:spLocks noGrp="1"/>
          </p:cNvSpPr>
          <p:nvPr>
            <p:ph type="body" sz="quarter" idx="13"/>
          </p:nvPr>
        </p:nvSpPr>
        <p:spPr>
          <a:xfrm>
            <a:off x="0" y="354998"/>
            <a:ext cx="12192000" cy="915256"/>
          </a:xfrm>
          <a:solidFill>
            <a:schemeClr val="tx1">
              <a:alpha val="75000"/>
            </a:schemeClr>
          </a:solidFill>
        </p:spPr>
        <p:txBody>
          <a:bodyPr/>
          <a:lstStyle/>
          <a:p>
            <a:r>
              <a:rPr lang="en-US" dirty="0">
                <a:solidFill>
                  <a:schemeClr val="bg1"/>
                </a:solidFill>
              </a:rPr>
              <a:t> Format</a:t>
            </a:r>
          </a:p>
        </p:txBody>
      </p:sp>
      <p:sp>
        <p:nvSpPr>
          <p:cNvPr id="3" name="TextBox 2">
            <a:extLst>
              <a:ext uri="{FF2B5EF4-FFF2-40B4-BE49-F238E27FC236}">
                <a16:creationId xmlns:a16="http://schemas.microsoft.com/office/drawing/2014/main" id="{8E78BBF3-A401-42A0-B393-B68D81F35E6E}"/>
              </a:ext>
            </a:extLst>
          </p:cNvPr>
          <p:cNvSpPr txBox="1"/>
          <p:nvPr/>
        </p:nvSpPr>
        <p:spPr>
          <a:xfrm>
            <a:off x="0" y="3866016"/>
            <a:ext cx="9521686" cy="1692771"/>
          </a:xfrm>
          <a:prstGeom prst="rect">
            <a:avLst/>
          </a:prstGeom>
          <a:solidFill>
            <a:schemeClr val="tx1">
              <a:alpha val="75000"/>
            </a:schemeClr>
          </a:solidFill>
        </p:spPr>
        <p:txBody>
          <a:bodyPr wrap="square" rtlCol="0">
            <a:spAutoFit/>
          </a:bodyPr>
          <a:lstStyle/>
          <a:p>
            <a:pPr marL="285750" indent="-285750">
              <a:buFont typeface="Arial" panose="020B0604020202020204" pitchFamily="34" charset="0"/>
              <a:buChar char="•"/>
            </a:pPr>
            <a:r>
              <a:rPr lang="en-US" sz="2800" b="1" dirty="0">
                <a:solidFill>
                  <a:schemeClr val="bg1"/>
                </a:solidFill>
              </a:rPr>
              <a:t>Speed and cost important to users</a:t>
            </a:r>
          </a:p>
          <a:p>
            <a:pPr marL="285750" indent="-285750">
              <a:buFont typeface="Arial" panose="020B0604020202020204" pitchFamily="34" charset="0"/>
              <a:buChar char="•"/>
            </a:pPr>
            <a:endParaRPr lang="en-US" sz="1000" b="1" dirty="0">
              <a:solidFill>
                <a:schemeClr val="bg1"/>
              </a:solidFill>
            </a:endParaRPr>
          </a:p>
          <a:p>
            <a:pPr marL="742950" lvl="1" indent="-285750">
              <a:buFont typeface="Arial" panose="020B0604020202020204" pitchFamily="34" charset="0"/>
              <a:buChar char="•"/>
            </a:pPr>
            <a:r>
              <a:rPr lang="en-US" sz="2800" b="1" dirty="0">
                <a:solidFill>
                  <a:schemeClr val="bg1"/>
                </a:solidFill>
              </a:rPr>
              <a:t>Dependent on context</a:t>
            </a:r>
          </a:p>
          <a:p>
            <a:pPr marL="285750" indent="-285750">
              <a:buFont typeface="Arial" panose="020B0604020202020204" pitchFamily="34" charset="0"/>
              <a:buChar char="•"/>
            </a:pPr>
            <a:endParaRPr lang="en-US" sz="1000" b="1" dirty="0">
              <a:solidFill>
                <a:schemeClr val="bg1"/>
              </a:solidFill>
            </a:endParaRPr>
          </a:p>
          <a:p>
            <a:pPr marL="742950" lvl="1" indent="-285750">
              <a:buFont typeface="Arial" panose="020B0604020202020204" pitchFamily="34" charset="0"/>
              <a:buChar char="•"/>
            </a:pPr>
            <a:r>
              <a:rPr lang="en-US" sz="2800" b="1" dirty="0">
                <a:solidFill>
                  <a:schemeClr val="bg1"/>
                </a:solidFill>
              </a:rPr>
              <a:t>Some users have strong preference for one format</a:t>
            </a:r>
          </a:p>
        </p:txBody>
      </p:sp>
      <p:sp>
        <p:nvSpPr>
          <p:cNvPr id="4" name="Rectangle 3">
            <a:extLst>
              <a:ext uri="{FF2B5EF4-FFF2-40B4-BE49-F238E27FC236}">
                <a16:creationId xmlns:a16="http://schemas.microsoft.com/office/drawing/2014/main" id="{EB07CF45-4EFA-43B0-B937-73E80736BE05}"/>
              </a:ext>
            </a:extLst>
          </p:cNvPr>
          <p:cNvSpPr/>
          <p:nvPr/>
        </p:nvSpPr>
        <p:spPr>
          <a:xfrm>
            <a:off x="0" y="5992254"/>
            <a:ext cx="6096000" cy="246221"/>
          </a:xfrm>
          <a:prstGeom prst="rect">
            <a:avLst/>
          </a:prstGeom>
        </p:spPr>
        <p:txBody>
          <a:bodyPr>
            <a:spAutoFit/>
          </a:bodyPr>
          <a:lstStyle/>
          <a:p>
            <a:pPr lvl="0">
              <a:defRPr/>
            </a:pPr>
            <a:r>
              <a:rPr lang="en-US" sz="1000" dirty="0" err="1">
                <a:solidFill>
                  <a:schemeClr val="bg1"/>
                </a:solidFill>
                <a:latin typeface="Arial" panose="020B0604020202020204" pitchFamily="34" charset="0"/>
                <a:cs typeface="Arial" panose="020B0604020202020204" pitchFamily="34" charset="0"/>
              </a:rPr>
              <a:t>Image:</a:t>
            </a:r>
            <a:r>
              <a:rPr lang="en-US" sz="1000" dirty="0" err="1">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://www.flickr.com/photos/laurie_brooker/354514974/</a:t>
            </a:r>
            <a:r>
              <a:rPr lang="en-US" sz="1000" dirty="0">
                <a:solidFill>
                  <a:schemeClr val="bg1"/>
                </a:solidFill>
                <a:latin typeface="Arial" panose="020B0604020202020204" pitchFamily="34" charset="0"/>
                <a:cs typeface="Arial" panose="020B0604020202020204" pitchFamily="34" charset="0"/>
              </a:rPr>
              <a:t>by Laurie Brooker/CC BY-NC-ND 2.0</a:t>
            </a:r>
          </a:p>
        </p:txBody>
      </p:sp>
    </p:spTree>
    <p:extLst>
      <p:ext uri="{BB962C8B-B14F-4D97-AF65-F5344CB8AC3E}">
        <p14:creationId xmlns:p14="http://schemas.microsoft.com/office/powerpoint/2010/main" val="266869469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5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59F1B10A-87BD-4BBD-AE77-7B055310E58A}"/>
              </a:ext>
            </a:extLst>
          </p:cNvPr>
          <p:cNvSpPr>
            <a:spLocks noGrp="1"/>
          </p:cNvSpPr>
          <p:nvPr>
            <p:ph type="body" sz="quarter" idx="13"/>
          </p:nvPr>
        </p:nvSpPr>
        <p:spPr>
          <a:xfrm>
            <a:off x="0" y="365272"/>
            <a:ext cx="12192000" cy="835567"/>
          </a:xfrm>
          <a:solidFill>
            <a:schemeClr val="tx1">
              <a:alpha val="75000"/>
            </a:schemeClr>
          </a:solidFill>
        </p:spPr>
        <p:txBody>
          <a:bodyPr/>
          <a:lstStyle/>
          <a:p>
            <a:r>
              <a:rPr lang="en-US" dirty="0">
                <a:solidFill>
                  <a:schemeClr val="bg1"/>
                </a:solidFill>
              </a:rPr>
              <a:t> Digital</a:t>
            </a:r>
          </a:p>
        </p:txBody>
      </p:sp>
      <p:sp>
        <p:nvSpPr>
          <p:cNvPr id="4" name="TextBox 3">
            <a:extLst>
              <a:ext uri="{FF2B5EF4-FFF2-40B4-BE49-F238E27FC236}">
                <a16:creationId xmlns:a16="http://schemas.microsoft.com/office/drawing/2014/main" id="{FC3AF7C1-E9D2-4826-ADEE-3CD4DB7F1645}"/>
              </a:ext>
            </a:extLst>
          </p:cNvPr>
          <p:cNvSpPr txBox="1"/>
          <p:nvPr/>
        </p:nvSpPr>
        <p:spPr>
          <a:xfrm>
            <a:off x="-1" y="1952020"/>
            <a:ext cx="10913166" cy="3108543"/>
          </a:xfrm>
          <a:prstGeom prst="rect">
            <a:avLst/>
          </a:prstGeom>
          <a:solidFill>
            <a:schemeClr val="tx1">
              <a:alpha val="75000"/>
            </a:schemeClr>
          </a:solidFill>
        </p:spPr>
        <p:txBody>
          <a:bodyPr wrap="square" rtlCol="0">
            <a:spAutoFit/>
          </a:bodyPr>
          <a:lstStyle/>
          <a:p>
            <a:pPr marL="285750" indent="-285750">
              <a:buFont typeface="Arial" panose="020B0604020202020204" pitchFamily="34" charset="0"/>
              <a:buChar char="•"/>
            </a:pPr>
            <a:r>
              <a:rPr lang="en-US" sz="2800" b="1" dirty="0">
                <a:solidFill>
                  <a:schemeClr val="bg1"/>
                </a:solidFill>
              </a:rPr>
              <a:t>Journals, eBooks and other academic materials</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Flexibility of access and use</a:t>
            </a:r>
          </a:p>
          <a:p>
            <a:pPr marL="285750" indent="-285750">
              <a:buFont typeface="Arial" panose="020B0604020202020204" pitchFamily="34" charset="0"/>
              <a:buChar char="•"/>
            </a:pPr>
            <a:r>
              <a:rPr lang="en-US" sz="2800" b="1" dirty="0">
                <a:solidFill>
                  <a:schemeClr val="bg1"/>
                </a:solidFill>
              </a:rPr>
              <a:t>Users access digital materials from multiple sources</a:t>
            </a:r>
          </a:p>
          <a:p>
            <a:pPr marL="742950" lvl="1" indent="-285750">
              <a:buFont typeface="Arial" panose="020B0604020202020204" pitchFamily="34" charset="0"/>
              <a:buChar char="•"/>
            </a:pPr>
            <a:r>
              <a:rPr lang="en-US" sz="2800" b="1" dirty="0">
                <a:solidFill>
                  <a:schemeClr val="bg1"/>
                </a:solidFill>
              </a:rPr>
              <a:t>Google Scholar</a:t>
            </a:r>
          </a:p>
          <a:p>
            <a:pPr marL="742950" lvl="1" indent="-285750">
              <a:buFont typeface="Arial" panose="020B0604020202020204" pitchFamily="34" charset="0"/>
              <a:buChar char="•"/>
            </a:pPr>
            <a:r>
              <a:rPr lang="en-US" sz="2800" b="1" dirty="0">
                <a:solidFill>
                  <a:schemeClr val="bg1"/>
                </a:solidFill>
              </a:rPr>
              <a:t>Databases</a:t>
            </a:r>
          </a:p>
          <a:p>
            <a:pPr marL="742950" lvl="1" indent="-285750">
              <a:buFont typeface="Arial" panose="020B0604020202020204" pitchFamily="34" charset="0"/>
              <a:buChar char="•"/>
            </a:pPr>
            <a:r>
              <a:rPr lang="en-US" sz="2800" b="1" dirty="0">
                <a:solidFill>
                  <a:schemeClr val="bg1"/>
                </a:solidFill>
              </a:rPr>
              <a:t>Amazon</a:t>
            </a:r>
            <a:endParaRPr lang="en-US" sz="1000" b="1" dirty="0">
              <a:solidFill>
                <a:schemeClr val="bg1"/>
              </a:solidFill>
            </a:endParaRPr>
          </a:p>
          <a:p>
            <a:endParaRPr lang="en-US" dirty="0"/>
          </a:p>
        </p:txBody>
      </p:sp>
      <p:sp>
        <p:nvSpPr>
          <p:cNvPr id="3" name="Rectangle 2">
            <a:extLst>
              <a:ext uri="{FF2B5EF4-FFF2-40B4-BE49-F238E27FC236}">
                <a16:creationId xmlns:a16="http://schemas.microsoft.com/office/drawing/2014/main" id="{D21F6068-2B36-4ED7-B815-EA946CD24813}"/>
              </a:ext>
            </a:extLst>
          </p:cNvPr>
          <p:cNvSpPr/>
          <p:nvPr/>
        </p:nvSpPr>
        <p:spPr>
          <a:xfrm>
            <a:off x="0" y="5995208"/>
            <a:ext cx="6272270" cy="246221"/>
          </a:xfrm>
          <a:prstGeom prst="rect">
            <a:avLst/>
          </a:prstGeom>
        </p:spPr>
        <p:txBody>
          <a:bodyPr wrap="square">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https://www.flickr.com/photos/130540439@N05/16544443591/</a:t>
            </a:r>
            <a:r>
              <a:rPr lang="en-US" sz="1000" dirty="0">
                <a:solidFill>
                  <a:schemeClr val="bg1"/>
                </a:solidFill>
                <a:latin typeface="Arial" panose="020B0604020202020204" pitchFamily="34" charset="0"/>
                <a:cs typeface="Arial" panose="020B0604020202020204" pitchFamily="34" charset="0"/>
              </a:rPr>
              <a:t>by LT Photography/CC BY-NC-ND 2.0</a:t>
            </a:r>
          </a:p>
        </p:txBody>
      </p:sp>
    </p:spTree>
    <p:extLst>
      <p:ext uri="{BB962C8B-B14F-4D97-AF65-F5344CB8AC3E}">
        <p14:creationId xmlns:p14="http://schemas.microsoft.com/office/powerpoint/2010/main" val="95461895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66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A70EE071-9C9A-4DE3-9949-E2CE7ADEF154}"/>
              </a:ext>
            </a:extLst>
          </p:cNvPr>
          <p:cNvSpPr/>
          <p:nvPr/>
        </p:nvSpPr>
        <p:spPr>
          <a:xfrm>
            <a:off x="1474424" y="1720840"/>
            <a:ext cx="9243152" cy="3416320"/>
          </a:xfrm>
          <a:prstGeom prst="rect">
            <a:avLst/>
          </a:prstGeom>
          <a:solidFill>
            <a:schemeClr val="tx1">
              <a:alpha val="70000"/>
            </a:schemeClr>
          </a:solidFill>
        </p:spPr>
        <p:txBody>
          <a:bodyPr wrap="square" anchor="t">
            <a:spAutoFit/>
          </a:bodyPr>
          <a:lstStyle/>
          <a:p>
            <a:r>
              <a:rPr lang="en-US" sz="3200" b="1" dirty="0">
                <a:solidFill>
                  <a:schemeClr val="bg1"/>
                </a:solidFill>
              </a:rPr>
              <a:t>"I often buy the eBook version for any books that relate to my work because they're not really a sit at home in bed and enjoy the feel and the you know. They're just the ones that you can just hold on your iPad or whatever it is and just flick through it when you need it."</a:t>
            </a:r>
          </a:p>
          <a:p>
            <a:pPr algn="r"/>
            <a:r>
              <a:rPr lang="en-US" sz="2400" b="1" dirty="0">
                <a:solidFill>
                  <a:schemeClr val="bg1"/>
                </a:solidFill>
              </a:rPr>
              <a:t>Australia, Faculty, Science Communication, 55-64, Female </a:t>
            </a:r>
            <a:endParaRPr lang="en-US" b="1" dirty="0">
              <a:solidFill>
                <a:schemeClr val="bg1"/>
              </a:solidFill>
            </a:endParaRPr>
          </a:p>
        </p:txBody>
      </p:sp>
      <p:sp>
        <p:nvSpPr>
          <p:cNvPr id="6" name="Rectangle 5">
            <a:extLst>
              <a:ext uri="{FF2B5EF4-FFF2-40B4-BE49-F238E27FC236}">
                <a16:creationId xmlns:a16="http://schemas.microsoft.com/office/drawing/2014/main" id="{5537AAD0-01A8-4712-A5EB-072B4A66FCEC}"/>
              </a:ext>
            </a:extLst>
          </p:cNvPr>
          <p:cNvSpPr/>
          <p:nvPr/>
        </p:nvSpPr>
        <p:spPr>
          <a:xfrm>
            <a:off x="6551364" y="6014288"/>
            <a:ext cx="6096000" cy="246221"/>
          </a:xfrm>
          <a:prstGeom prst="rect">
            <a:avLst/>
          </a:prstGeom>
        </p:spPr>
        <p:txBody>
          <a:bodyPr>
            <a:spAutoFit/>
          </a:bodyPr>
          <a:lstStyle/>
          <a:p>
            <a:r>
              <a:rPr lang="en-US" sz="1000" dirty="0" err="1">
                <a:solidFill>
                  <a:schemeClr val="bg1"/>
                </a:solidFill>
              </a:rPr>
              <a:t>Image:</a:t>
            </a:r>
            <a:r>
              <a:rPr lang="en-US" sz="1000" dirty="0" err="1">
                <a:solidFill>
                  <a:schemeClr val="bg1"/>
                </a:solidFill>
                <a:hlinkClick r:id="rId5">
                  <a:extLst>
                    <a:ext uri="{A12FA001-AC4F-418D-AE19-62706E023703}">
                      <ahyp:hlinkClr xmlns:ahyp="http://schemas.microsoft.com/office/drawing/2018/hyperlinkcolor" val="tx"/>
                    </a:ext>
                  </a:extLst>
                </a:hlinkClick>
              </a:rPr>
              <a:t>https</a:t>
            </a:r>
            <a:r>
              <a:rPr lang="en-US" sz="1000" dirty="0">
                <a:solidFill>
                  <a:schemeClr val="bg1"/>
                </a:solidFill>
                <a:hlinkClick r:id="rId5">
                  <a:extLst>
                    <a:ext uri="{A12FA001-AC4F-418D-AE19-62706E023703}">
                      <ahyp:hlinkClr xmlns:ahyp="http://schemas.microsoft.com/office/drawing/2018/hyperlinkcolor" val="tx"/>
                    </a:ext>
                  </a:extLst>
                </a:hlinkClick>
              </a:rPr>
              <a:t>://www.flickr.com/photos/kool_skatkat/795393193/</a:t>
            </a:r>
            <a:r>
              <a:rPr lang="en-US" sz="1000" dirty="0">
                <a:solidFill>
                  <a:schemeClr val="bg1"/>
                </a:solidFill>
              </a:rPr>
              <a:t>by </a:t>
            </a:r>
            <a:r>
              <a:rPr lang="en-US" sz="1000" dirty="0" err="1">
                <a:solidFill>
                  <a:schemeClr val="bg1"/>
                </a:solidFill>
              </a:rPr>
              <a:t>kool_skatkat</a:t>
            </a:r>
            <a:r>
              <a:rPr lang="en-US" sz="1000" dirty="0">
                <a:solidFill>
                  <a:schemeClr val="bg1"/>
                </a:solidFill>
              </a:rPr>
              <a:t>/(CC BY-NC-ND 2.0)</a:t>
            </a:r>
          </a:p>
        </p:txBody>
      </p:sp>
    </p:spTree>
    <p:extLst>
      <p:ext uri="{BB962C8B-B14F-4D97-AF65-F5344CB8AC3E}">
        <p14:creationId xmlns:p14="http://schemas.microsoft.com/office/powerpoint/2010/main" val="99873118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7000"/>
                    </a14:imgEffect>
                  </a14:imgLayer>
                </a14:imgProps>
              </a:ext>
            </a:extLst>
          </a:blip>
          <a:srcRect/>
          <a:stretch>
            <a:fillRect t="-10000" b="-10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C07C8B9-BB1C-4A18-8034-8AB1EAE10F06}"/>
              </a:ext>
            </a:extLst>
          </p:cNvPr>
          <p:cNvSpPr>
            <a:spLocks noGrp="1"/>
          </p:cNvSpPr>
          <p:nvPr>
            <p:ph type="body" sz="quarter" idx="13"/>
          </p:nvPr>
        </p:nvSpPr>
        <p:spPr>
          <a:xfrm>
            <a:off x="0" y="344723"/>
            <a:ext cx="12192000" cy="915256"/>
          </a:xfrm>
          <a:solidFill>
            <a:schemeClr val="tx1">
              <a:alpha val="75000"/>
            </a:schemeClr>
          </a:solidFill>
        </p:spPr>
        <p:txBody>
          <a:bodyPr/>
          <a:lstStyle/>
          <a:p>
            <a:r>
              <a:rPr lang="en-US" dirty="0">
                <a:solidFill>
                  <a:schemeClr val="bg1"/>
                </a:solidFill>
              </a:rPr>
              <a:t> Physical</a:t>
            </a:r>
          </a:p>
        </p:txBody>
      </p:sp>
      <p:sp>
        <p:nvSpPr>
          <p:cNvPr id="3" name="TextBox 2">
            <a:extLst>
              <a:ext uri="{FF2B5EF4-FFF2-40B4-BE49-F238E27FC236}">
                <a16:creationId xmlns:a16="http://schemas.microsoft.com/office/drawing/2014/main" id="{31CEFD74-CA03-4B3E-A889-609462314A5B}"/>
              </a:ext>
            </a:extLst>
          </p:cNvPr>
          <p:cNvSpPr txBox="1"/>
          <p:nvPr/>
        </p:nvSpPr>
        <p:spPr>
          <a:xfrm>
            <a:off x="0" y="1749171"/>
            <a:ext cx="7689774" cy="2277547"/>
          </a:xfrm>
          <a:prstGeom prst="rect">
            <a:avLst/>
          </a:prstGeom>
          <a:solidFill>
            <a:schemeClr val="tx1">
              <a:alpha val="75000"/>
            </a:schemeClr>
          </a:solidFill>
        </p:spPr>
        <p:txBody>
          <a:bodyPr wrap="square" rtlCol="0" anchor="t">
            <a:spAutoFit/>
          </a:bodyPr>
          <a:lstStyle/>
          <a:p>
            <a:pPr marL="285750" indent="-285750">
              <a:buFont typeface="Arial" panose="020B0604020202020204" pitchFamily="34" charset="0"/>
              <a:buChar char="•"/>
            </a:pPr>
            <a:r>
              <a:rPr lang="en-US" sz="2800" b="1" dirty="0">
                <a:solidFill>
                  <a:schemeClr val="bg1"/>
                </a:solidFill>
              </a:rPr>
              <a:t>Almost always prefer physical books</a:t>
            </a:r>
          </a:p>
          <a:p>
            <a:pPr marL="285750" indent="-285750">
              <a:buFont typeface="Arial" panose="020B0604020202020204" pitchFamily="34" charset="0"/>
              <a:buChar char="•"/>
            </a:pPr>
            <a:endParaRPr lang="en-US" sz="1000" b="1" dirty="0">
              <a:solidFill>
                <a:schemeClr val="bg1"/>
              </a:solidFill>
            </a:endParaRPr>
          </a:p>
          <a:p>
            <a:pPr marL="742950" lvl="1" indent="-285750">
              <a:buFont typeface="Arial" panose="020B0604020202020204" pitchFamily="34" charset="0"/>
              <a:buChar char="•"/>
            </a:pPr>
            <a:r>
              <a:rPr lang="en-US" sz="2800" b="1" dirty="0">
                <a:solidFill>
                  <a:schemeClr val="bg1"/>
                </a:solidFill>
              </a:rPr>
              <a:t>For both personal and professional use</a:t>
            </a:r>
            <a:endParaRPr lang="en-US" sz="2800" b="1" dirty="0">
              <a:solidFill>
                <a:schemeClr val="bg1"/>
              </a:solidFill>
              <a:cs typeface="Arial"/>
            </a:endParaRP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For immersion and accessibility</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Frequent reference to tactility and “feel”</a:t>
            </a:r>
          </a:p>
        </p:txBody>
      </p:sp>
      <p:sp>
        <p:nvSpPr>
          <p:cNvPr id="4" name="Rectangle 3">
            <a:extLst>
              <a:ext uri="{FF2B5EF4-FFF2-40B4-BE49-F238E27FC236}">
                <a16:creationId xmlns:a16="http://schemas.microsoft.com/office/drawing/2014/main" id="{40CC2885-0918-4889-835E-75CA880CC6F7}"/>
              </a:ext>
            </a:extLst>
          </p:cNvPr>
          <p:cNvSpPr/>
          <p:nvPr/>
        </p:nvSpPr>
        <p:spPr>
          <a:xfrm>
            <a:off x="0" y="5974940"/>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https://www.flickr.com/photos/ncole458/5251071720/</a:t>
            </a:r>
            <a:r>
              <a:rPr lang="en-US" sz="1000" dirty="0">
                <a:solidFill>
                  <a:schemeClr val="bg1"/>
                </a:solidFill>
                <a:latin typeface="Arial" panose="020B0604020202020204" pitchFamily="34" charset="0"/>
                <a:cs typeface="Arial" panose="020B0604020202020204" pitchFamily="34" charset="0"/>
              </a:rPr>
              <a:t> by Nicholas Cole/CC BY 2.0</a:t>
            </a:r>
          </a:p>
        </p:txBody>
      </p:sp>
    </p:spTree>
    <p:extLst>
      <p:ext uri="{BB962C8B-B14F-4D97-AF65-F5344CB8AC3E}">
        <p14:creationId xmlns:p14="http://schemas.microsoft.com/office/powerpoint/2010/main" val="289106780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48000"/>
                    </a14:imgEffect>
                    <a14:imgEffect>
                      <a14:brightnessContrast contrast="33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D58AD259-C3E4-40E7-95E9-2C115DDEC844}"/>
              </a:ext>
            </a:extLst>
          </p:cNvPr>
          <p:cNvSpPr/>
          <p:nvPr/>
        </p:nvSpPr>
        <p:spPr>
          <a:xfrm>
            <a:off x="1107436" y="1068878"/>
            <a:ext cx="9961085" cy="4087258"/>
          </a:xfrm>
          <a:prstGeom prst="rect">
            <a:avLst/>
          </a:prstGeom>
          <a:solidFill>
            <a:schemeClr val="tx1">
              <a:alpha val="70000"/>
            </a:schemeClr>
          </a:solidFill>
        </p:spPr>
        <p:txBody>
          <a:bodyPr wrap="square" anchor="t">
            <a:noAutofit/>
          </a:bodyPr>
          <a:lstStyle/>
          <a:p>
            <a:r>
              <a:rPr lang="en-US" sz="3200" b="1" dirty="0">
                <a:solidFill>
                  <a:schemeClr val="bg1"/>
                </a:solidFill>
              </a:rPr>
              <a:t>"If it's an eBook, forget it. I don't even </a:t>
            </a:r>
            <a:r>
              <a:rPr lang="en-US" sz="3200" b="1" dirty="0" err="1">
                <a:solidFill>
                  <a:schemeClr val="bg1"/>
                </a:solidFill>
              </a:rPr>
              <a:t>wanna</a:t>
            </a:r>
            <a:r>
              <a:rPr lang="en-US" sz="3200" b="1" dirty="0">
                <a:solidFill>
                  <a:schemeClr val="bg1"/>
                </a:solidFill>
              </a:rPr>
              <a:t> open an eBook. I hate eBooks. There's one eBook that I might have to slog through to try to figure out something ... this is kind of an important book, but I can't print it, I can't download it, I can't ... I am a person that often loves books, so I can write in them, circle them."</a:t>
            </a:r>
          </a:p>
          <a:p>
            <a:pPr algn="r"/>
            <a:r>
              <a:rPr lang="en-US" sz="2400" b="1" dirty="0">
                <a:solidFill>
                  <a:schemeClr val="bg1"/>
                </a:solidFill>
              </a:rPr>
              <a:t>Australia, Faculty, Social Sciences, 45-54, Female</a:t>
            </a:r>
          </a:p>
        </p:txBody>
      </p:sp>
      <p:sp>
        <p:nvSpPr>
          <p:cNvPr id="6" name="Rectangle 5">
            <a:extLst>
              <a:ext uri="{FF2B5EF4-FFF2-40B4-BE49-F238E27FC236}">
                <a16:creationId xmlns:a16="http://schemas.microsoft.com/office/drawing/2014/main" id="{D8C27453-FC95-4E00-B1A5-242CF2B2A998}"/>
              </a:ext>
            </a:extLst>
          </p:cNvPr>
          <p:cNvSpPr/>
          <p:nvPr/>
        </p:nvSpPr>
        <p:spPr>
          <a:xfrm>
            <a:off x="0" y="5981237"/>
            <a:ext cx="6096000" cy="246221"/>
          </a:xfrm>
          <a:prstGeom prst="rect">
            <a:avLst/>
          </a:prstGeom>
        </p:spPr>
        <p:txBody>
          <a:bodyPr>
            <a:spAutoFit/>
          </a:bodyPr>
          <a:lstStyle/>
          <a:p>
            <a:r>
              <a:rPr lang="en-US" sz="1000" dirty="0" err="1">
                <a:solidFill>
                  <a:schemeClr val="bg1"/>
                </a:solidFill>
              </a:rPr>
              <a:t>Image:</a:t>
            </a:r>
            <a:r>
              <a:rPr lang="en-US" sz="1000" dirty="0" err="1">
                <a:solidFill>
                  <a:schemeClr val="bg1"/>
                </a:solidFill>
                <a:hlinkClick r:id="rId5">
                  <a:extLst>
                    <a:ext uri="{A12FA001-AC4F-418D-AE19-62706E023703}">
                      <ahyp:hlinkClr xmlns:ahyp="http://schemas.microsoft.com/office/drawing/2018/hyperlinkcolor" val="tx"/>
                    </a:ext>
                  </a:extLst>
                </a:hlinkClick>
              </a:rPr>
              <a:t>https</a:t>
            </a:r>
            <a:r>
              <a:rPr lang="en-US" sz="1000" dirty="0">
                <a:solidFill>
                  <a:schemeClr val="bg1"/>
                </a:solidFill>
                <a:hlinkClick r:id="rId5">
                  <a:extLst>
                    <a:ext uri="{A12FA001-AC4F-418D-AE19-62706E023703}">
                      <ahyp:hlinkClr xmlns:ahyp="http://schemas.microsoft.com/office/drawing/2018/hyperlinkcolor" val="tx"/>
                    </a:ext>
                  </a:extLst>
                </a:hlinkClick>
              </a:rPr>
              <a:t>://www.flickr.com/photos/thetejon/4182681980/</a:t>
            </a:r>
            <a:r>
              <a:rPr lang="en-US" sz="1000" dirty="0">
                <a:solidFill>
                  <a:schemeClr val="bg1"/>
                </a:solidFill>
              </a:rPr>
              <a:t>by Jon/(CC BY-SA 2.0)</a:t>
            </a:r>
          </a:p>
        </p:txBody>
      </p:sp>
    </p:spTree>
    <p:extLst>
      <p:ext uri="{BB962C8B-B14F-4D97-AF65-F5344CB8AC3E}">
        <p14:creationId xmlns:p14="http://schemas.microsoft.com/office/powerpoint/2010/main" val="395716128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7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02054869-4FB9-40D5-8859-BE9D913147ED}"/>
              </a:ext>
            </a:extLst>
          </p:cNvPr>
          <p:cNvSpPr>
            <a:spLocks noGrp="1"/>
          </p:cNvSpPr>
          <p:nvPr>
            <p:ph type="body" sz="quarter" idx="13"/>
          </p:nvPr>
        </p:nvSpPr>
        <p:spPr>
          <a:xfrm>
            <a:off x="-1" y="287142"/>
            <a:ext cx="12192001" cy="849013"/>
          </a:xfrm>
          <a:solidFill>
            <a:schemeClr val="tx1">
              <a:alpha val="75000"/>
            </a:schemeClr>
          </a:solidFill>
        </p:spPr>
        <p:txBody>
          <a:bodyPr/>
          <a:lstStyle/>
          <a:p>
            <a:r>
              <a:rPr lang="en-US" dirty="0">
                <a:solidFill>
                  <a:schemeClr val="bg1"/>
                </a:solidFill>
              </a:rPr>
              <a:t> ILL and Communication Clarity</a:t>
            </a:r>
          </a:p>
        </p:txBody>
      </p:sp>
      <p:sp>
        <p:nvSpPr>
          <p:cNvPr id="3" name="TextBox 2">
            <a:extLst>
              <a:ext uri="{FF2B5EF4-FFF2-40B4-BE49-F238E27FC236}">
                <a16:creationId xmlns:a16="http://schemas.microsoft.com/office/drawing/2014/main" id="{49E88838-06DB-40D3-AB18-AC8575AC82F4}"/>
              </a:ext>
            </a:extLst>
          </p:cNvPr>
          <p:cNvSpPr txBox="1"/>
          <p:nvPr/>
        </p:nvSpPr>
        <p:spPr>
          <a:xfrm>
            <a:off x="-1" y="1376560"/>
            <a:ext cx="9034671" cy="4431983"/>
          </a:xfrm>
          <a:prstGeom prst="rect">
            <a:avLst/>
          </a:prstGeom>
          <a:solidFill>
            <a:schemeClr val="tx1">
              <a:alpha val="75000"/>
            </a:schemeClr>
          </a:solidFill>
        </p:spPr>
        <p:txBody>
          <a:bodyPr wrap="square" rtlCol="0">
            <a:spAutoFit/>
          </a:bodyPr>
          <a:lstStyle/>
          <a:p>
            <a:pPr marL="285750" indent="-285750">
              <a:buFont typeface="Arial" panose="020B0604020202020204" pitchFamily="34" charset="0"/>
              <a:buChar char="•"/>
            </a:pPr>
            <a:r>
              <a:rPr lang="en-US" sz="2800" b="1" dirty="0">
                <a:solidFill>
                  <a:schemeClr val="bg1"/>
                </a:solidFill>
              </a:rPr>
              <a:t>Users tend to avoid ILL </a:t>
            </a:r>
          </a:p>
          <a:p>
            <a:pPr marL="742950" lvl="1" indent="-285750">
              <a:buFont typeface="Arial" panose="020B0604020202020204" pitchFamily="34" charset="0"/>
              <a:buChar char="•"/>
            </a:pPr>
            <a:r>
              <a:rPr lang="en-US" sz="2800" b="1" dirty="0">
                <a:solidFill>
                  <a:schemeClr val="bg1"/>
                </a:solidFill>
              </a:rPr>
              <a:t>Concerns about clarity of communication between library and user</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Prefer correspondence via email or automated messages</a:t>
            </a:r>
          </a:p>
          <a:p>
            <a:pPr marL="285750" indent="-285750">
              <a:buFont typeface="Arial" panose="020B0604020202020204" pitchFamily="34" charset="0"/>
              <a:buChar char="•"/>
            </a:pPr>
            <a:endParaRPr lang="en-US" sz="1000" b="1" dirty="0">
              <a:solidFill>
                <a:schemeClr val="bg1"/>
              </a:solidFill>
            </a:endParaRPr>
          </a:p>
          <a:p>
            <a:pPr marL="742950" lvl="1" indent="-285750">
              <a:buFont typeface="Arial" panose="020B0604020202020204" pitchFamily="34" charset="0"/>
              <a:buChar char="•"/>
            </a:pPr>
            <a:r>
              <a:rPr lang="en-US" sz="2800" b="1" dirty="0">
                <a:solidFill>
                  <a:schemeClr val="bg1"/>
                </a:solidFill>
              </a:rPr>
              <a:t>Puts user’s mind at ease for time sensitive materials</a:t>
            </a:r>
          </a:p>
          <a:p>
            <a:pPr marL="285750" indent="-285750">
              <a:buFont typeface="Arial" panose="020B0604020202020204" pitchFamily="34" charset="0"/>
              <a:buChar char="•"/>
            </a:pPr>
            <a:endParaRPr lang="en-US" sz="1000" b="1" dirty="0">
              <a:solidFill>
                <a:schemeClr val="bg1"/>
              </a:solidFill>
            </a:endParaRPr>
          </a:p>
          <a:p>
            <a:pPr marL="285750" indent="-285750">
              <a:buFont typeface="Arial" panose="020B0604020202020204" pitchFamily="34" charset="0"/>
              <a:buChar char="•"/>
            </a:pPr>
            <a:r>
              <a:rPr lang="en-US" sz="2800" b="1" dirty="0">
                <a:solidFill>
                  <a:schemeClr val="bg1"/>
                </a:solidFill>
              </a:rPr>
              <a:t>Users don’t want unnecessary updates, but want to be informed of status of requests</a:t>
            </a:r>
          </a:p>
        </p:txBody>
      </p:sp>
      <p:sp>
        <p:nvSpPr>
          <p:cNvPr id="4" name="Rectangle 3">
            <a:extLst>
              <a:ext uri="{FF2B5EF4-FFF2-40B4-BE49-F238E27FC236}">
                <a16:creationId xmlns:a16="http://schemas.microsoft.com/office/drawing/2014/main" id="{30855172-1853-462F-8AEE-F461F772AD5E}"/>
              </a:ext>
            </a:extLst>
          </p:cNvPr>
          <p:cNvSpPr/>
          <p:nvPr/>
        </p:nvSpPr>
        <p:spPr>
          <a:xfrm>
            <a:off x="-1" y="6028576"/>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https://www.flickr.com/photos/huangce/8390725539/</a:t>
            </a:r>
            <a:r>
              <a:rPr lang="en-US" sz="1000" dirty="0">
                <a:solidFill>
                  <a:schemeClr val="bg1"/>
                </a:solidFill>
                <a:latin typeface="Arial" panose="020B0604020202020204" pitchFamily="34" charset="0"/>
                <a:cs typeface="Arial" panose="020B0604020202020204" pitchFamily="34" charset="0"/>
              </a:rPr>
              <a:t> by TripNotice.com/CC BY 2.0</a:t>
            </a:r>
          </a:p>
        </p:txBody>
      </p:sp>
    </p:spTree>
    <p:extLst>
      <p:ext uri="{BB962C8B-B14F-4D97-AF65-F5344CB8AC3E}">
        <p14:creationId xmlns:p14="http://schemas.microsoft.com/office/powerpoint/2010/main" val="251426969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75000"/>
                    </a14:imgEffect>
                    <a14:imgEffect>
                      <a14:colorTemperature colorTemp="5956"/>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25E6D388-E227-484C-9A1B-F34C9E6761D8}"/>
              </a:ext>
            </a:extLst>
          </p:cNvPr>
          <p:cNvSpPr/>
          <p:nvPr/>
        </p:nvSpPr>
        <p:spPr>
          <a:xfrm>
            <a:off x="1342490" y="1135178"/>
            <a:ext cx="9507020" cy="4550989"/>
          </a:xfrm>
          <a:prstGeom prst="rect">
            <a:avLst/>
          </a:prstGeom>
          <a:solidFill>
            <a:schemeClr val="tx1">
              <a:alpha val="75000"/>
            </a:schemeClr>
          </a:solidFill>
        </p:spPr>
        <p:txBody>
          <a:bodyPr wrap="square" anchor="t">
            <a:spAutoFit/>
          </a:bodyPr>
          <a:lstStyle/>
          <a:p>
            <a:pPr>
              <a:lnSpc>
                <a:spcPct val="107000"/>
              </a:lnSpc>
            </a:pPr>
            <a:r>
              <a:rPr lang="en-US" b="1" dirty="0">
                <a:solidFill>
                  <a:schemeClr val="bg1"/>
                </a:solidFill>
                <a:latin typeface="Calibri" panose="020F0502020204030204" pitchFamily="34" charset="0"/>
                <a:ea typeface="Calibri" panose="020F0502020204030204" pitchFamily="34" charset="0"/>
                <a:cs typeface="Times New Roman" panose="02020603050405020304" pitchFamily="18" charset="0"/>
              </a:rPr>
              <a:t> </a:t>
            </a:r>
            <a:r>
              <a:rPr lang="en-US" sz="2800" b="1" dirty="0">
                <a:solidFill>
                  <a:schemeClr val="bg1"/>
                </a:solidFill>
                <a:ea typeface="Calibri" panose="020F0502020204030204" pitchFamily="34" charset="0"/>
                <a:cs typeface="Times New Roman" panose="02020603050405020304" pitchFamily="18" charset="0"/>
              </a:rPr>
              <a:t>“Yeah, </a:t>
            </a:r>
            <a:r>
              <a:rPr lang="en-US" sz="2800" b="1" dirty="0" err="1">
                <a:solidFill>
                  <a:schemeClr val="bg1"/>
                </a:solidFill>
                <a:ea typeface="Calibri" panose="020F0502020204030204" pitchFamily="34" charset="0"/>
                <a:cs typeface="Times New Roman" panose="02020603050405020304" pitchFamily="18" charset="0"/>
              </a:rPr>
              <a:t>'cause</a:t>
            </a:r>
            <a:r>
              <a:rPr lang="en-US" sz="2800" b="1" dirty="0">
                <a:solidFill>
                  <a:schemeClr val="bg1"/>
                </a:solidFill>
                <a:ea typeface="Calibri" panose="020F0502020204030204" pitchFamily="34" charset="0"/>
                <a:cs typeface="Times New Roman" panose="02020603050405020304" pitchFamily="18" charset="0"/>
              </a:rPr>
              <a:t> if I keep getting emails of, "Hey, it's still pending," there's nothing that the library's doing wrong. It's just I'm going to get frustrated because it seems like nothing's happening, but if they don't remind me that nothing's happening, then I forget about it for a while and then I get a cool email that </a:t>
            </a:r>
            <a:r>
              <a:rPr lang="en-US" sz="2800" b="1" dirty="0" err="1">
                <a:solidFill>
                  <a:schemeClr val="bg1"/>
                </a:solidFill>
                <a:ea typeface="Calibri" panose="020F0502020204030204" pitchFamily="34" charset="0"/>
                <a:cs typeface="Times New Roman" panose="02020603050405020304" pitchFamily="18" charset="0"/>
              </a:rPr>
              <a:t>says,"Oh</a:t>
            </a:r>
            <a:r>
              <a:rPr lang="en-US" sz="2800" b="1" dirty="0">
                <a:solidFill>
                  <a:schemeClr val="bg1"/>
                </a:solidFill>
                <a:ea typeface="Calibri" panose="020F0502020204030204" pitchFamily="34" charset="0"/>
                <a:cs typeface="Times New Roman" panose="02020603050405020304" pitchFamily="18" charset="0"/>
              </a:rPr>
              <a:t>, by the way, we've been working behind the scenes and here it is."</a:t>
            </a:r>
          </a:p>
          <a:p>
            <a:pPr algn="r">
              <a:lnSpc>
                <a:spcPct val="107000"/>
              </a:lnSpc>
            </a:pPr>
            <a:r>
              <a:rPr lang="en-US" sz="2400" b="1" dirty="0">
                <a:solidFill>
                  <a:schemeClr val="bg1"/>
                </a:solidFill>
              </a:rPr>
              <a:t>				</a:t>
            </a:r>
            <a:r>
              <a:rPr lang="en-US" sz="2000" b="1" dirty="0">
                <a:solidFill>
                  <a:schemeClr val="bg1"/>
                </a:solidFill>
              </a:rPr>
              <a:t>-US, Graduate/Postgraduate Student, Social Sciences, 19-25, Female</a:t>
            </a:r>
            <a:endParaRPr lang="en-US" sz="2400" b="1" dirty="0">
              <a:solidFill>
                <a:schemeClr val="bg1"/>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2" name="Rectangle 1">
            <a:extLst>
              <a:ext uri="{FF2B5EF4-FFF2-40B4-BE49-F238E27FC236}">
                <a16:creationId xmlns:a16="http://schemas.microsoft.com/office/drawing/2014/main" id="{BDBFCDD7-F07D-4F8E-9A41-F1F4BA298E78}"/>
              </a:ext>
            </a:extLst>
          </p:cNvPr>
          <p:cNvSpPr/>
          <p:nvPr/>
        </p:nvSpPr>
        <p:spPr>
          <a:xfrm>
            <a:off x="0" y="6007991"/>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https://www.flickr.com/photos/rogermeyer/5244084417/</a:t>
            </a:r>
            <a:r>
              <a:rPr lang="en-US" sz="1000" dirty="0">
                <a:solidFill>
                  <a:schemeClr val="bg1"/>
                </a:solidFill>
                <a:latin typeface="Arial" panose="020B0604020202020204" pitchFamily="34" charset="0"/>
                <a:cs typeface="Arial" panose="020B0604020202020204" pitchFamily="34" charset="0"/>
              </a:rPr>
              <a:t> by Rodger Meyer/CC BY-NC-ND 2.0</a:t>
            </a:r>
          </a:p>
        </p:txBody>
      </p:sp>
    </p:spTree>
    <p:extLst>
      <p:ext uri="{BB962C8B-B14F-4D97-AF65-F5344CB8AC3E}">
        <p14:creationId xmlns:p14="http://schemas.microsoft.com/office/powerpoint/2010/main" val="364724383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72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3E77959C-3BA2-4975-A597-FB45D40B3635}"/>
              </a:ext>
            </a:extLst>
          </p:cNvPr>
          <p:cNvSpPr/>
          <p:nvPr/>
        </p:nvSpPr>
        <p:spPr>
          <a:xfrm>
            <a:off x="1106184" y="1497050"/>
            <a:ext cx="9979632" cy="3224922"/>
          </a:xfrm>
          <a:prstGeom prst="rect">
            <a:avLst/>
          </a:prstGeom>
          <a:solidFill>
            <a:schemeClr val="tx1">
              <a:alpha val="75000"/>
            </a:schemeClr>
          </a:solidFill>
        </p:spPr>
        <p:txBody>
          <a:bodyPr wrap="square">
            <a:spAutoFit/>
          </a:bodyPr>
          <a:lstStyle/>
          <a:p>
            <a:pPr>
              <a:lnSpc>
                <a:spcPct val="107000"/>
              </a:lnSpc>
            </a:pPr>
            <a:r>
              <a:rPr lang="en-US" sz="2800" b="1" dirty="0">
                <a:ea typeface="Calibri" panose="020F0502020204030204" pitchFamily="34" charset="0"/>
                <a:cs typeface="Times New Roman" panose="02020603050405020304" pitchFamily="18" charset="0"/>
              </a:rPr>
              <a:t> </a:t>
            </a:r>
            <a:r>
              <a:rPr lang="en-US" sz="2800" b="1" dirty="0">
                <a:solidFill>
                  <a:schemeClr val="bg1"/>
                </a:solidFill>
                <a:ea typeface="Calibri" panose="020F0502020204030204" pitchFamily="34" charset="0"/>
                <a:cs typeface="Times New Roman" panose="02020603050405020304" pitchFamily="18" charset="0"/>
              </a:rPr>
              <a:t>“ But all communication is valid, and all communication is really appreciated because I know, we're all incredibly busy, and those people that are, kind of, getting stuff for you, they will have hundreds of other people to look after, too, so I, you know, and I've worked in retail so I know that that little bit of communication can go a long way.”</a:t>
            </a:r>
          </a:p>
          <a:p>
            <a:pPr algn="r">
              <a:lnSpc>
                <a:spcPct val="107000"/>
              </a:lnSpc>
            </a:pPr>
            <a:r>
              <a:rPr lang="en-US" sz="2400" b="1" dirty="0">
                <a:solidFill>
                  <a:schemeClr val="bg1"/>
                </a:solidFill>
              </a:rPr>
              <a:t>-Australia, Faculty, 55-64, Male</a:t>
            </a:r>
            <a:endParaRPr lang="en-US" sz="2400" b="1" dirty="0">
              <a:solidFill>
                <a:schemeClr val="bg1"/>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2" name="Rectangle 1">
            <a:extLst>
              <a:ext uri="{FF2B5EF4-FFF2-40B4-BE49-F238E27FC236}">
                <a16:creationId xmlns:a16="http://schemas.microsoft.com/office/drawing/2014/main" id="{F83CE3E0-5E39-4904-9241-5F5342D83BBD}"/>
              </a:ext>
            </a:extLst>
          </p:cNvPr>
          <p:cNvSpPr/>
          <p:nvPr/>
        </p:nvSpPr>
        <p:spPr>
          <a:xfrm>
            <a:off x="0" y="5992255"/>
            <a:ext cx="6096000" cy="246221"/>
          </a:xfrm>
          <a:prstGeom prst="rect">
            <a:avLst/>
          </a:prstGeom>
        </p:spPr>
        <p:txBody>
          <a:bodyPr>
            <a:spAutoFit/>
          </a:bodyPr>
          <a:lstStyle/>
          <a:p>
            <a:pPr lvl="0">
              <a:defRPr/>
            </a:pPr>
            <a:r>
              <a:rPr lang="en-US" sz="1000" dirty="0" err="1">
                <a:solidFill>
                  <a:schemeClr val="bg1"/>
                </a:solidFill>
                <a:latin typeface="Arial" panose="020B0604020202020204" pitchFamily="34" charset="0"/>
                <a:cs typeface="Arial" panose="020B0604020202020204" pitchFamily="34" charset="0"/>
              </a:rPr>
              <a:t>Image:</a:t>
            </a:r>
            <a:r>
              <a:rPr lang="en-US" sz="1000" dirty="0" err="1">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://www.flickr.com/photos/fernando/3992060782/</a:t>
            </a:r>
            <a:r>
              <a:rPr lang="en-US" sz="1000" dirty="0">
                <a:solidFill>
                  <a:schemeClr val="bg1"/>
                </a:solidFill>
                <a:latin typeface="Arial" panose="020B0604020202020204" pitchFamily="34" charset="0"/>
                <a:cs typeface="Arial" panose="020B0604020202020204" pitchFamily="34" charset="0"/>
              </a:rPr>
              <a:t>by Fernando de Sousa/CC BY-SA 2.0</a:t>
            </a:r>
          </a:p>
        </p:txBody>
      </p:sp>
    </p:spTree>
    <p:extLst>
      <p:ext uri="{BB962C8B-B14F-4D97-AF65-F5344CB8AC3E}">
        <p14:creationId xmlns:p14="http://schemas.microsoft.com/office/powerpoint/2010/main" val="181424733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8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259A29E-3D54-4842-8094-35A1A2967B8B}"/>
              </a:ext>
            </a:extLst>
          </p:cNvPr>
          <p:cNvSpPr>
            <a:spLocks noGrp="1"/>
          </p:cNvSpPr>
          <p:nvPr>
            <p:ph type="body" sz="quarter" idx="13"/>
          </p:nvPr>
        </p:nvSpPr>
        <p:spPr>
          <a:xfrm>
            <a:off x="0" y="369604"/>
            <a:ext cx="12192000" cy="915256"/>
          </a:xfrm>
          <a:solidFill>
            <a:schemeClr val="tx1">
              <a:alpha val="75000"/>
            </a:schemeClr>
          </a:solidFill>
        </p:spPr>
        <p:txBody>
          <a:bodyPr/>
          <a:lstStyle/>
          <a:p>
            <a:r>
              <a:rPr lang="en-US" dirty="0">
                <a:solidFill>
                  <a:schemeClr val="bg1"/>
                </a:solidFill>
              </a:rPr>
              <a:t>Open Access</a:t>
            </a:r>
          </a:p>
        </p:txBody>
      </p:sp>
      <p:sp>
        <p:nvSpPr>
          <p:cNvPr id="3" name="Rectangle 2">
            <a:extLst>
              <a:ext uri="{FF2B5EF4-FFF2-40B4-BE49-F238E27FC236}">
                <a16:creationId xmlns:a16="http://schemas.microsoft.com/office/drawing/2014/main" id="{65BCD084-F314-4F35-AA30-AE140CA90D14}"/>
              </a:ext>
            </a:extLst>
          </p:cNvPr>
          <p:cNvSpPr/>
          <p:nvPr/>
        </p:nvSpPr>
        <p:spPr>
          <a:xfrm>
            <a:off x="0" y="2027103"/>
            <a:ext cx="9422295" cy="3021975"/>
          </a:xfrm>
          <a:prstGeom prst="rect">
            <a:avLst/>
          </a:prstGeom>
          <a:solidFill>
            <a:schemeClr val="tx1">
              <a:alpha val="75000"/>
            </a:schemeClr>
          </a:solidFill>
        </p:spPr>
        <p:txBody>
          <a:bodyPr wrap="square">
            <a:spAutoFit/>
          </a:bodyPr>
          <a:lstStyle/>
          <a:p>
            <a:pPr marL="457200" indent="-457200">
              <a:buFont typeface="Arial" panose="020B0604020202020204" pitchFamily="34" charset="0"/>
              <a:buChar char="•"/>
            </a:pPr>
            <a:r>
              <a:rPr lang="en-US" sz="2800" b="1" dirty="0">
                <a:solidFill>
                  <a:schemeClr val="bg1"/>
                </a:solidFill>
              </a:rPr>
              <a:t>Users want open access for themselves and for the public</a:t>
            </a:r>
          </a:p>
          <a:p>
            <a:pPr marL="457200" indent="-457200">
              <a:buFont typeface="Arial" panose="020B0604020202020204" pitchFamily="34" charset="0"/>
              <a:buChar char="•"/>
            </a:pPr>
            <a:endParaRPr lang="en-US" sz="1000" b="1" dirty="0">
              <a:solidFill>
                <a:schemeClr val="bg1"/>
              </a:solidFill>
            </a:endParaRPr>
          </a:p>
          <a:p>
            <a:pPr marL="457200" indent="-457200">
              <a:buFont typeface="Arial" panose="020B0604020202020204" pitchFamily="34" charset="0"/>
              <a:buChar char="•"/>
            </a:pPr>
            <a:r>
              <a:rPr lang="en-US" sz="2800" b="1" dirty="0">
                <a:solidFill>
                  <a:schemeClr val="bg1"/>
                </a:solidFill>
              </a:rPr>
              <a:t>Users are aware of some of the difficulties involved in making more materials openly available</a:t>
            </a:r>
          </a:p>
          <a:p>
            <a:pPr marL="457200" indent="-457200">
              <a:buFont typeface="Arial" panose="020B0604020202020204" pitchFamily="34" charset="0"/>
              <a:buChar char="•"/>
            </a:pPr>
            <a:endParaRPr lang="en-US" sz="1000" b="1" dirty="0">
              <a:solidFill>
                <a:schemeClr val="bg1"/>
              </a:solidFill>
            </a:endParaRPr>
          </a:p>
          <a:p>
            <a:pPr marL="457200" indent="-457200">
              <a:buFont typeface="Arial" panose="020B0604020202020204" pitchFamily="34" charset="0"/>
              <a:buChar char="•"/>
            </a:pPr>
            <a:r>
              <a:rPr lang="en-US" sz="2800" b="1" dirty="0">
                <a:solidFill>
                  <a:schemeClr val="bg1"/>
                </a:solidFill>
              </a:rPr>
              <a:t>Often mentioned positively and as a desired future development</a:t>
            </a:r>
          </a:p>
        </p:txBody>
      </p:sp>
      <p:sp>
        <p:nvSpPr>
          <p:cNvPr id="4" name="Rectangle 3">
            <a:extLst>
              <a:ext uri="{FF2B5EF4-FFF2-40B4-BE49-F238E27FC236}">
                <a16:creationId xmlns:a16="http://schemas.microsoft.com/office/drawing/2014/main" id="{B8897D52-5310-4181-8204-6CD171557454}"/>
              </a:ext>
            </a:extLst>
          </p:cNvPr>
          <p:cNvSpPr/>
          <p:nvPr/>
        </p:nvSpPr>
        <p:spPr>
          <a:xfrm>
            <a:off x="0" y="6007990"/>
            <a:ext cx="6096000" cy="246221"/>
          </a:xfrm>
          <a:prstGeom prst="rect">
            <a:avLst/>
          </a:prstGeom>
        </p:spPr>
        <p:txBody>
          <a:bodyPr>
            <a:spAutoFit/>
          </a:bodyPr>
          <a:lstStyle/>
          <a:p>
            <a:pPr lvl="0">
              <a:defRPr/>
            </a:pPr>
            <a:r>
              <a:rPr lang="en-US" sz="1000" dirty="0">
                <a:solidFill>
                  <a:schemeClr val="bg1"/>
                </a:solidFill>
              </a:rPr>
              <a:t>Image: </a:t>
            </a:r>
            <a:r>
              <a:rPr lang="en-US" sz="1000" dirty="0">
                <a:solidFill>
                  <a:schemeClr val="bg1"/>
                </a:solidFill>
                <a:hlinkClick r:id="rId5">
                  <a:extLst>
                    <a:ext uri="{A12FA001-AC4F-418D-AE19-62706E023703}">
                      <ahyp:hlinkClr xmlns:ahyp="http://schemas.microsoft.com/office/drawing/2018/hyperlinkcolor" val="tx"/>
                    </a:ext>
                  </a:extLst>
                </a:hlinkClick>
              </a:rPr>
              <a:t>https://www.flickr.com/photos/147621582@N02/35993391071/</a:t>
            </a:r>
            <a:r>
              <a:rPr lang="en-US" sz="1000" dirty="0">
                <a:solidFill>
                  <a:schemeClr val="bg1"/>
                </a:solidFill>
              </a:rPr>
              <a:t>by </a:t>
            </a:r>
            <a:r>
              <a:rPr lang="en-US" sz="1000" dirty="0" err="1">
                <a:solidFill>
                  <a:schemeClr val="bg1"/>
                </a:solidFill>
              </a:rPr>
              <a:t>Staffan</a:t>
            </a:r>
            <a:r>
              <a:rPr lang="en-US" sz="1000" dirty="0">
                <a:solidFill>
                  <a:schemeClr val="bg1"/>
                </a:solidFill>
              </a:rPr>
              <a:t> Andersson/CC0 1.0</a:t>
            </a:r>
          </a:p>
        </p:txBody>
      </p:sp>
    </p:spTree>
    <p:extLst>
      <p:ext uri="{BB962C8B-B14F-4D97-AF65-F5344CB8AC3E}">
        <p14:creationId xmlns:p14="http://schemas.microsoft.com/office/powerpoint/2010/main" val="273190652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8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4067C650-AB76-4466-A4A4-7D832AD096B0}"/>
              </a:ext>
            </a:extLst>
          </p:cNvPr>
          <p:cNvSpPr/>
          <p:nvPr/>
        </p:nvSpPr>
        <p:spPr>
          <a:xfrm>
            <a:off x="1030840" y="1559104"/>
            <a:ext cx="10130319" cy="3739792"/>
          </a:xfrm>
          <a:prstGeom prst="rect">
            <a:avLst/>
          </a:prstGeom>
          <a:solidFill>
            <a:schemeClr val="tx1">
              <a:alpha val="75000"/>
            </a:schemeClr>
          </a:solidFill>
        </p:spPr>
        <p:txBody>
          <a:bodyPr wrap="square" anchor="t">
            <a:spAutoFit/>
          </a:bodyPr>
          <a:lstStyle/>
          <a:p>
            <a:pPr>
              <a:lnSpc>
                <a:spcPct val="107000"/>
              </a:lnSpc>
            </a:pPr>
            <a:r>
              <a:rPr lang="en-US" sz="2800" dirty="0">
                <a:solidFill>
                  <a:schemeClr val="bg1"/>
                </a:solidFill>
                <a:latin typeface="Calibri"/>
                <a:ea typeface="Calibri" panose="020F0502020204030204" pitchFamily="34" charset="0"/>
                <a:cs typeface="Times New Roman"/>
              </a:rPr>
              <a:t> </a:t>
            </a:r>
            <a:r>
              <a:rPr lang="en-US" sz="2800" b="1" dirty="0">
                <a:solidFill>
                  <a:schemeClr val="bg1"/>
                </a:solidFill>
                <a:ea typeface="Calibri" panose="020F0502020204030204" pitchFamily="34" charset="0"/>
                <a:cs typeface="Times New Roman"/>
              </a:rPr>
              <a:t>“ I'm really thrilled when I find an electronic version of a book that I have total access to and can download in its entirety, that there's not some arbitrary 89-page limit that you can download today or print today, because of outdated notions of access. In my perfect world, every digital book would be open for people with institutional logins to download in full.”</a:t>
            </a:r>
            <a:endParaRPr lang="en-US" sz="2800" b="1" dirty="0">
              <a:solidFill>
                <a:schemeClr val="bg1"/>
              </a:solidFill>
              <a:ea typeface="Calibri" panose="020F0502020204030204" pitchFamily="34" charset="0"/>
              <a:cs typeface="Times New Roman" panose="02020603050405020304" pitchFamily="18" charset="0"/>
            </a:endParaRPr>
          </a:p>
          <a:p>
            <a:pPr algn="r">
              <a:lnSpc>
                <a:spcPct val="107000"/>
              </a:lnSpc>
            </a:pPr>
            <a:r>
              <a:rPr lang="en-US" sz="2000" b="1" dirty="0">
                <a:solidFill>
                  <a:schemeClr val="bg1"/>
                </a:solidFill>
              </a:rPr>
              <a:t>-Australia, Graduate/Postgraduate Student, 26-34, Male</a:t>
            </a:r>
            <a:endParaRPr lang="en-US" sz="2000" b="1" dirty="0">
              <a:solidFill>
                <a:schemeClr val="bg1"/>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2" name="Rectangle 1">
            <a:extLst>
              <a:ext uri="{FF2B5EF4-FFF2-40B4-BE49-F238E27FC236}">
                <a16:creationId xmlns:a16="http://schemas.microsoft.com/office/drawing/2014/main" id="{1E263DFD-C048-4469-92B0-EEE6D863D900}"/>
              </a:ext>
            </a:extLst>
          </p:cNvPr>
          <p:cNvSpPr/>
          <p:nvPr/>
        </p:nvSpPr>
        <p:spPr>
          <a:xfrm>
            <a:off x="-1" y="6030025"/>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https://www.flickr.com/photos/karlnorling/14668687253/</a:t>
            </a:r>
            <a:r>
              <a:rPr lang="en-US" sz="1000" dirty="0">
                <a:solidFill>
                  <a:schemeClr val="bg1"/>
                </a:solidFill>
                <a:latin typeface="Arial" panose="020B0604020202020204" pitchFamily="34" charset="0"/>
                <a:cs typeface="Arial" panose="020B0604020202020204" pitchFamily="34" charset="0"/>
              </a:rPr>
              <a:t>by </a:t>
            </a:r>
            <a:r>
              <a:rPr lang="en-US" sz="1000" dirty="0" err="1">
                <a:solidFill>
                  <a:schemeClr val="bg1"/>
                </a:solidFill>
                <a:latin typeface="Arial" panose="020B0604020202020204" pitchFamily="34" charset="0"/>
                <a:cs typeface="Arial" panose="020B0604020202020204" pitchFamily="34" charset="0"/>
              </a:rPr>
              <a:t>karlnorling</a:t>
            </a:r>
            <a:r>
              <a:rPr lang="en-US" sz="1000" dirty="0">
                <a:solidFill>
                  <a:schemeClr val="bg1"/>
                </a:solidFill>
                <a:latin typeface="Arial" panose="020B0604020202020204" pitchFamily="34" charset="0"/>
                <a:cs typeface="Arial" panose="020B0604020202020204" pitchFamily="34" charset="0"/>
              </a:rPr>
              <a:t>/CC BY 2.0</a:t>
            </a:r>
          </a:p>
        </p:txBody>
      </p:sp>
    </p:spTree>
    <p:extLst>
      <p:ext uri="{BB962C8B-B14F-4D97-AF65-F5344CB8AC3E}">
        <p14:creationId xmlns:p14="http://schemas.microsoft.com/office/powerpoint/2010/main" val="302423531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51000"/>
                    </a14:imgEffect>
                  </a14:imgLayer>
                </a14:imgProps>
              </a:ext>
            </a:extLst>
          </a:blip>
          <a:srcRect/>
          <a:stretch>
            <a:fillRect t="-9000" b="-9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34E2619-4A49-410D-A977-02B47DDB81B3}"/>
              </a:ext>
            </a:extLst>
          </p:cNvPr>
          <p:cNvSpPr>
            <a:spLocks noGrp="1"/>
          </p:cNvSpPr>
          <p:nvPr>
            <p:ph type="body" sz="quarter" idx="13"/>
          </p:nvPr>
        </p:nvSpPr>
        <p:spPr>
          <a:xfrm>
            <a:off x="3338781" y="5349227"/>
            <a:ext cx="5514433" cy="533780"/>
          </a:xfrm>
          <a:solidFill>
            <a:schemeClr val="tx1">
              <a:alpha val="70000"/>
            </a:schemeClr>
          </a:solidFill>
        </p:spPr>
        <p:txBody>
          <a:bodyPr/>
          <a:lstStyle/>
          <a:p>
            <a:pPr algn="ctr"/>
            <a:r>
              <a:rPr lang="en-US" sz="2800" dirty="0">
                <a:solidFill>
                  <a:schemeClr val="bg1"/>
                </a:solidFill>
              </a:rPr>
              <a:t>Top Features Desired by Users</a:t>
            </a:r>
          </a:p>
        </p:txBody>
      </p:sp>
      <mc:AlternateContent xmlns:mc="http://schemas.openxmlformats.org/markup-compatibility/2006" xmlns:cx1="http://schemas.microsoft.com/office/drawing/2015/9/8/chartex">
        <mc:Choice Requires="cx1">
          <p:graphicFrame>
            <p:nvGraphicFramePr>
              <p:cNvPr id="3" name="Chart 2">
                <a:extLst>
                  <a:ext uri="{FF2B5EF4-FFF2-40B4-BE49-F238E27FC236}">
                    <a16:creationId xmlns:a16="http://schemas.microsoft.com/office/drawing/2014/main" id="{ED85B13F-9CE5-554C-BB70-2BF62628DC25}"/>
                  </a:ext>
                </a:extLst>
              </p:cNvPr>
              <p:cNvGraphicFramePr/>
              <p:nvPr>
                <p:extLst>
                  <p:ext uri="{D42A27DB-BD31-4B8C-83A1-F6EECF244321}">
                    <p14:modId xmlns:p14="http://schemas.microsoft.com/office/powerpoint/2010/main" val="3253966849"/>
                  </p:ext>
                </p:extLst>
              </p:nvPr>
            </p:nvGraphicFramePr>
            <p:xfrm>
              <a:off x="1319770" y="214828"/>
              <a:ext cx="9552457" cy="5018183"/>
            </p:xfrm>
            <a:graphic>
              <a:graphicData uri="http://schemas.microsoft.com/office/drawing/2014/chartex">
                <cx:chart xmlns:cx="http://schemas.microsoft.com/office/drawing/2014/chartex" xmlns:r="http://schemas.openxmlformats.org/officeDocument/2006/relationships" r:id="rId5"/>
              </a:graphicData>
            </a:graphic>
          </p:graphicFrame>
        </mc:Choice>
        <mc:Fallback xmlns="">
          <p:pic>
            <p:nvPicPr>
              <p:cNvPr id="3" name="Chart 2">
                <a:extLst>
                  <a:ext uri="{FF2B5EF4-FFF2-40B4-BE49-F238E27FC236}">
                    <a16:creationId xmlns:a16="http://schemas.microsoft.com/office/drawing/2014/main" id="{ED85B13F-9CE5-554C-BB70-2BF62628DC25}"/>
                  </a:ext>
                </a:extLst>
              </p:cNvPr>
              <p:cNvPicPr>
                <a:picLocks noGrp="1" noRot="1" noChangeAspect="1" noMove="1" noResize="1" noEditPoints="1" noAdjustHandles="1" noChangeArrowheads="1" noChangeShapeType="1"/>
              </p:cNvPicPr>
              <p:nvPr/>
            </p:nvPicPr>
            <p:blipFill>
              <a:blip r:embed="rId6"/>
              <a:stretch>
                <a:fillRect/>
              </a:stretch>
            </p:blipFill>
            <p:spPr>
              <a:xfrm>
                <a:off x="1319770" y="214828"/>
                <a:ext cx="9552457" cy="5018183"/>
              </a:xfrm>
              <a:prstGeom prst="rect">
                <a:avLst/>
              </a:prstGeom>
            </p:spPr>
          </p:pic>
        </mc:Fallback>
      </mc:AlternateContent>
      <p:sp>
        <p:nvSpPr>
          <p:cNvPr id="4" name="Rectangle 3">
            <a:extLst>
              <a:ext uri="{FF2B5EF4-FFF2-40B4-BE49-F238E27FC236}">
                <a16:creationId xmlns:a16="http://schemas.microsoft.com/office/drawing/2014/main" id="{497A99A4-8F35-4342-BD4C-C7C970489F19}"/>
              </a:ext>
            </a:extLst>
          </p:cNvPr>
          <p:cNvSpPr/>
          <p:nvPr/>
        </p:nvSpPr>
        <p:spPr>
          <a:xfrm>
            <a:off x="-3" y="5999223"/>
            <a:ext cx="6096000" cy="246221"/>
          </a:xfrm>
          <a:prstGeom prst="rect">
            <a:avLst/>
          </a:prstGeom>
        </p:spPr>
        <p:txBody>
          <a:bodyPr>
            <a:spAutoFit/>
          </a:bodyPr>
          <a:lstStyle/>
          <a:p>
            <a:pPr lvl="0">
              <a:defRPr/>
            </a:pPr>
            <a:r>
              <a:rPr lang="en-US" sz="1000" dirty="0">
                <a:solidFill>
                  <a:schemeClr val="bg1"/>
                </a:solidFill>
                <a:latin typeface="Arial" panose="020B0604020202020204" pitchFamily="34" charset="0"/>
                <a:cs typeface="Arial" panose="020B0604020202020204" pitchFamily="34" charset="0"/>
              </a:rPr>
              <a:t>Image: </a:t>
            </a:r>
            <a:r>
              <a:rPr lang="en-US" sz="1000" dirty="0">
                <a:solidFill>
                  <a:schemeClr val="bg1"/>
                </a:solidFill>
                <a:latin typeface="Arial" panose="020B0604020202020204" pitchFamily="34" charset="0"/>
                <a:cs typeface="Arial" panose="020B0604020202020204" pitchFamily="34" charset="0"/>
                <a:hlinkClick r:id="rId7">
                  <a:extLst>
                    <a:ext uri="{A12FA001-AC4F-418D-AE19-62706E023703}">
                      <ahyp:hlinkClr xmlns:ahyp="http://schemas.microsoft.com/office/drawing/2018/hyperlinkcolor" val="tx"/>
                    </a:ext>
                  </a:extLst>
                </a:hlinkClick>
              </a:rPr>
              <a:t>https://www.flickr.com/photos/duncan/39921909493/</a:t>
            </a:r>
            <a:r>
              <a:rPr lang="en-US" sz="1000" dirty="0">
                <a:solidFill>
                  <a:schemeClr val="bg1"/>
                </a:solidFill>
                <a:latin typeface="Arial" panose="020B0604020202020204" pitchFamily="34" charset="0"/>
                <a:cs typeface="Arial" panose="020B0604020202020204" pitchFamily="34" charset="0"/>
              </a:rPr>
              <a:t>by Duncan c/CC BY-NC 2.0</a:t>
            </a:r>
          </a:p>
        </p:txBody>
      </p:sp>
    </p:spTree>
    <p:extLst>
      <p:ext uri="{BB962C8B-B14F-4D97-AF65-F5344CB8AC3E}">
        <p14:creationId xmlns:p14="http://schemas.microsoft.com/office/powerpoint/2010/main" val="93588043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57000"/>
                    </a14:imgEffect>
                    <a14:imgEffect>
                      <a14:brightnessContrast bright="3000" contrast="18000"/>
                    </a14:imgEffect>
                  </a14:imgLayer>
                </a14:imgProps>
              </a:ext>
            </a:extLst>
          </a:blip>
          <a:srcRect/>
          <a:stretch>
            <a:fillRect t="-38000" b="-38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18A6930-B176-4204-833B-D01367EF5D2D}"/>
              </a:ext>
            </a:extLst>
          </p:cNvPr>
          <p:cNvSpPr>
            <a:spLocks noGrp="1"/>
          </p:cNvSpPr>
          <p:nvPr>
            <p:ph type="body" sz="quarter" idx="13"/>
          </p:nvPr>
        </p:nvSpPr>
        <p:spPr>
          <a:xfrm>
            <a:off x="0" y="304009"/>
            <a:ext cx="11252197" cy="682692"/>
          </a:xfrm>
          <a:solidFill>
            <a:schemeClr val="tx1">
              <a:alpha val="70000"/>
            </a:schemeClr>
          </a:solidFill>
        </p:spPr>
        <p:txBody>
          <a:bodyPr/>
          <a:lstStyle/>
          <a:p>
            <a:r>
              <a:rPr lang="en-US" sz="3200" dirty="0">
                <a:solidFill>
                  <a:schemeClr val="bg1"/>
                </a:solidFill>
              </a:rPr>
              <a:t>Faculty and Graduate/Postgraduate Student Responses</a:t>
            </a:r>
          </a:p>
        </p:txBody>
      </p:sp>
      <p:sp>
        <p:nvSpPr>
          <p:cNvPr id="3" name="TextBox 2">
            <a:extLst>
              <a:ext uri="{FF2B5EF4-FFF2-40B4-BE49-F238E27FC236}">
                <a16:creationId xmlns:a16="http://schemas.microsoft.com/office/drawing/2014/main" id="{D6E941A9-636F-49BA-8F15-EB34A3AD1B05}"/>
              </a:ext>
            </a:extLst>
          </p:cNvPr>
          <p:cNvSpPr txBox="1"/>
          <p:nvPr/>
        </p:nvSpPr>
        <p:spPr>
          <a:xfrm>
            <a:off x="555595" y="1439865"/>
            <a:ext cx="11035984" cy="4493538"/>
          </a:xfrm>
          <a:prstGeom prst="rect">
            <a:avLst/>
          </a:prstGeom>
          <a:solidFill>
            <a:schemeClr val="tx1">
              <a:alpha val="70000"/>
            </a:schemeClr>
          </a:solidFill>
        </p:spPr>
        <p:txBody>
          <a:bodyPr wrap="square" rtlCol="0" anchor="t">
            <a:spAutoFit/>
          </a:bodyPr>
          <a:lstStyle/>
          <a:p>
            <a:pPr marL="285750" lvl="0" indent="-285750">
              <a:buFont typeface="Arial" panose="020B0604020202020204" pitchFamily="34" charset="0"/>
              <a:buChar char="•"/>
            </a:pPr>
            <a:r>
              <a:rPr lang="en-US" sz="2600" b="1" dirty="0">
                <a:solidFill>
                  <a:schemeClr val="bg1"/>
                </a:solidFill>
              </a:rPr>
              <a:t>Graduate/postgraduate students appear to be more sensitive to speed than faculty</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rPr>
              <a:t>Graduate/postgraduate students have greater preference for PDFs than faculty </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rPr>
              <a:t>Open content mentioned more by Australians than Americans</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rPr>
              <a:t>Faculty more interested in open content than graduate/postgraduate students </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rPr>
              <a:t> Americans want more clarity in communication</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rPr>
              <a:t>No difference in faculty and graduate/postgraduate student need for </a:t>
            </a:r>
            <a:r>
              <a:rPr lang="en-US" sz="2600" b="1" dirty="0">
                <a:solidFill>
                  <a:schemeClr val="bg1"/>
                </a:solidFill>
                <a:ea typeface="+mn-lt"/>
                <a:cs typeface="+mn-lt"/>
              </a:rPr>
              <a:t>clarity in communication</a:t>
            </a:r>
            <a:r>
              <a:rPr lang="en-US" sz="2600" b="1" dirty="0">
                <a:solidFill>
                  <a:schemeClr val="bg1"/>
                </a:solidFill>
              </a:rPr>
              <a:t> </a:t>
            </a:r>
            <a:endParaRPr lang="en-US" sz="2600" b="1" dirty="0">
              <a:solidFill>
                <a:schemeClr val="bg1"/>
              </a:solidFill>
              <a:cs typeface="Arial"/>
            </a:endParaRPr>
          </a:p>
          <a:p>
            <a:pPr marL="285750" indent="-285750">
              <a:buFont typeface="Arial" panose="020B0604020202020204" pitchFamily="34" charset="0"/>
              <a:buChar char="•"/>
            </a:pPr>
            <a:r>
              <a:rPr lang="en-US" sz="2600" b="1" dirty="0">
                <a:solidFill>
                  <a:schemeClr val="bg1"/>
                </a:solidFill>
                <a:cs typeface="Arial"/>
              </a:rPr>
              <a:t>Most users search Google to find information and resources</a:t>
            </a:r>
          </a:p>
        </p:txBody>
      </p:sp>
    </p:spTree>
    <p:extLst>
      <p:ext uri="{BB962C8B-B14F-4D97-AF65-F5344CB8AC3E}">
        <p14:creationId xmlns:p14="http://schemas.microsoft.com/office/powerpoint/2010/main" val="401368741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bg>
      <p:bgPr>
        <a:blipFill dpi="0" rotWithShape="1">
          <a:blip r:embed="rId3">
            <a:extLst>
              <a:ext uri="{BEBA8EAE-BF5A-486C-A8C5-ECC9F3942E4B}">
                <a14:imgProps xmlns:a14="http://schemas.microsoft.com/office/drawing/2010/main">
                  <a14:imgLayer r:embed="rId4">
                    <a14:imgEffect>
                      <a14:sharpenSoften amount="-60000"/>
                    </a14:imgEffect>
                    <a14:imgEffect>
                      <a14:brightnessContrast bright="-2000"/>
                    </a14:imgEffect>
                  </a14:imgLayer>
                </a14:imgProps>
              </a:ext>
            </a:extLst>
          </a:blip>
          <a:srcRect/>
          <a:stretch>
            <a:fillRect t="-17000" b="-17000"/>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23016EB-832E-47F9-B04C-22DF8E2B3B1C}"/>
              </a:ext>
            </a:extLst>
          </p:cNvPr>
          <p:cNvSpPr>
            <a:spLocks noGrp="1"/>
          </p:cNvSpPr>
          <p:nvPr>
            <p:ph type="body" sz="quarter" idx="13"/>
          </p:nvPr>
        </p:nvSpPr>
        <p:spPr>
          <a:xfrm>
            <a:off x="0" y="226778"/>
            <a:ext cx="6121383" cy="861468"/>
          </a:xfrm>
          <a:solidFill>
            <a:schemeClr val="tx1">
              <a:alpha val="70000"/>
            </a:schemeClr>
          </a:solidFill>
        </p:spPr>
        <p:txBody>
          <a:bodyPr vert="horz" anchor="t"/>
          <a:lstStyle/>
          <a:p>
            <a:r>
              <a:rPr lang="en-US" sz="4400" dirty="0">
                <a:solidFill>
                  <a:schemeClr val="bg1"/>
                </a:solidFill>
              </a:rPr>
              <a:t>Summary of Findings</a:t>
            </a:r>
          </a:p>
        </p:txBody>
      </p:sp>
      <p:sp>
        <p:nvSpPr>
          <p:cNvPr id="3" name="Rectangle 2">
            <a:extLst>
              <a:ext uri="{FF2B5EF4-FFF2-40B4-BE49-F238E27FC236}">
                <a16:creationId xmlns:a16="http://schemas.microsoft.com/office/drawing/2014/main" id="{47F1DCEF-64D3-4A1F-8A96-78B240D13F0A}"/>
              </a:ext>
            </a:extLst>
          </p:cNvPr>
          <p:cNvSpPr/>
          <p:nvPr/>
        </p:nvSpPr>
        <p:spPr>
          <a:xfrm>
            <a:off x="7344578" y="6007990"/>
            <a:ext cx="6096000" cy="246221"/>
          </a:xfrm>
          <a:prstGeom prst="rect">
            <a:avLst/>
          </a:prstGeom>
        </p:spPr>
        <p:txBody>
          <a:bodyPr>
            <a:spAutoFit/>
          </a:bodyPr>
          <a:lstStyle/>
          <a:p>
            <a:r>
              <a:rPr lang="en-US" sz="1000" dirty="0">
                <a:solidFill>
                  <a:schemeClr val="bg1"/>
                </a:solidFill>
              </a:rPr>
              <a:t>Image: </a:t>
            </a:r>
            <a:r>
              <a:rPr lang="en-US" sz="1000" dirty="0">
                <a:solidFill>
                  <a:schemeClr val="bg1"/>
                </a:solidFill>
                <a:hlinkClick r:id="rId5">
                  <a:extLst>
                    <a:ext uri="{A12FA001-AC4F-418D-AE19-62706E023703}">
                      <ahyp:hlinkClr xmlns:ahyp="http://schemas.microsoft.com/office/drawing/2018/hyperlinkcolor" val="tx"/>
                    </a:ext>
                  </a:extLst>
                </a:hlinkClick>
              </a:rPr>
              <a:t>https://www.flickr.com/photos/satanoid/5851908184/</a:t>
            </a:r>
            <a:r>
              <a:rPr lang="en-US" sz="1000" dirty="0">
                <a:solidFill>
                  <a:schemeClr val="bg1"/>
                </a:solidFill>
              </a:rPr>
              <a:t>by </a:t>
            </a:r>
            <a:r>
              <a:rPr lang="en-US" sz="1000" dirty="0" err="1">
                <a:solidFill>
                  <a:schemeClr val="bg1"/>
                </a:solidFill>
              </a:rPr>
              <a:t>satanoid</a:t>
            </a:r>
            <a:r>
              <a:rPr lang="en-US" sz="1000" dirty="0">
                <a:solidFill>
                  <a:schemeClr val="bg1"/>
                </a:solidFill>
              </a:rPr>
              <a:t>/(CC BY 2.0)</a:t>
            </a:r>
          </a:p>
        </p:txBody>
      </p:sp>
      <p:sp>
        <p:nvSpPr>
          <p:cNvPr id="4" name="TextBox 3">
            <a:extLst>
              <a:ext uri="{FF2B5EF4-FFF2-40B4-BE49-F238E27FC236}">
                <a16:creationId xmlns:a16="http://schemas.microsoft.com/office/drawing/2014/main" id="{A534054B-3DB3-4B2D-83BD-6006B1FBB9EB}"/>
              </a:ext>
            </a:extLst>
          </p:cNvPr>
          <p:cNvSpPr txBox="1"/>
          <p:nvPr/>
        </p:nvSpPr>
        <p:spPr>
          <a:xfrm>
            <a:off x="694723" y="1320979"/>
            <a:ext cx="5181600" cy="4493538"/>
          </a:xfrm>
          <a:prstGeom prst="rect">
            <a:avLst/>
          </a:prstGeom>
          <a:solidFill>
            <a:schemeClr val="tx1">
              <a:alpha val="70000"/>
            </a:schemeClr>
          </a:solidFill>
        </p:spPr>
        <p:txBody>
          <a:bodyPr wrap="square" rtlCol="0" anchor="t">
            <a:spAutoFit/>
          </a:bodyPr>
          <a:lstStyle/>
          <a:p>
            <a:r>
              <a:rPr lang="en-US" sz="2400" b="1" dirty="0">
                <a:solidFill>
                  <a:schemeClr val="bg1"/>
                </a:solidFill>
              </a:rPr>
              <a:t>Semi-Structured Interviews</a:t>
            </a:r>
          </a:p>
          <a:p>
            <a:endParaRPr lang="en-US" sz="2400" b="1" dirty="0">
              <a:solidFill>
                <a:schemeClr val="bg1"/>
              </a:solidFill>
            </a:endParaRPr>
          </a:p>
          <a:p>
            <a:pPr marL="285750" indent="-285750">
              <a:buFont typeface="Arial" panose="020B0604020202020204" pitchFamily="34" charset="0"/>
              <a:buChar char="•"/>
            </a:pPr>
            <a:r>
              <a:rPr lang="en-US" sz="2000" b="1" dirty="0">
                <a:solidFill>
                  <a:schemeClr val="bg1"/>
                </a:solidFill>
              </a:rPr>
              <a:t>Ease of access is a key factor for user searches</a:t>
            </a:r>
          </a:p>
          <a:p>
            <a:endParaRPr lang="en-US" sz="1000" b="1" dirty="0">
              <a:solidFill>
                <a:schemeClr val="bg1"/>
              </a:solidFill>
            </a:endParaRPr>
          </a:p>
          <a:p>
            <a:pPr marL="285750" indent="-285750">
              <a:buFont typeface="Arial" panose="020B0604020202020204" pitchFamily="34" charset="0"/>
              <a:buChar char="•"/>
            </a:pPr>
            <a:r>
              <a:rPr lang="en-US" sz="2000" b="1" dirty="0">
                <a:solidFill>
                  <a:schemeClr val="bg1"/>
                </a:solidFill>
              </a:rPr>
              <a:t>Users were familiar with Interlibrary Loan, but overall opinion was mixed</a:t>
            </a:r>
          </a:p>
          <a:p>
            <a:endParaRPr lang="en-US" sz="1000" b="1" dirty="0">
              <a:solidFill>
                <a:schemeClr val="bg1"/>
              </a:solidFill>
            </a:endParaRPr>
          </a:p>
          <a:p>
            <a:pPr marL="285750" indent="-285750">
              <a:buFont typeface="Arial" panose="020B0604020202020204" pitchFamily="34" charset="0"/>
              <a:buChar char="•"/>
            </a:pPr>
            <a:r>
              <a:rPr lang="en-US" sz="2000" b="1" dirty="0">
                <a:solidFill>
                  <a:schemeClr val="bg1"/>
                </a:solidFill>
              </a:rPr>
              <a:t>Both search engines and specialized databases were utilized by interviewees for searches</a:t>
            </a:r>
          </a:p>
          <a:p>
            <a:endParaRPr lang="en-US" sz="1000" b="1" dirty="0">
              <a:solidFill>
                <a:schemeClr val="bg1"/>
              </a:solidFill>
            </a:endParaRPr>
          </a:p>
          <a:p>
            <a:pPr marL="285750" indent="-285750">
              <a:buFont typeface="Arial" panose="020B0604020202020204" pitchFamily="34" charset="0"/>
              <a:buChar char="•"/>
            </a:pPr>
            <a:r>
              <a:rPr lang="en-US" sz="2000" b="1" dirty="0">
                <a:solidFill>
                  <a:schemeClr val="bg1"/>
                </a:solidFill>
              </a:rPr>
              <a:t>Library instruction has a positive effect on user experience</a:t>
            </a:r>
            <a:endParaRPr lang="en-US" sz="2000" b="1" dirty="0">
              <a:solidFill>
                <a:schemeClr val="bg1"/>
              </a:solidFill>
              <a:cs typeface="Arial"/>
            </a:endParaRPr>
          </a:p>
          <a:p>
            <a:pPr marL="285750" indent="-285750">
              <a:buFont typeface="Arial" panose="020B0604020202020204" pitchFamily="34" charset="0"/>
              <a:buChar char="•"/>
            </a:pPr>
            <a:endParaRPr lang="en-US" dirty="0"/>
          </a:p>
        </p:txBody>
      </p:sp>
      <p:sp>
        <p:nvSpPr>
          <p:cNvPr id="5" name="TextBox 4">
            <a:extLst>
              <a:ext uri="{FF2B5EF4-FFF2-40B4-BE49-F238E27FC236}">
                <a16:creationId xmlns:a16="http://schemas.microsoft.com/office/drawing/2014/main" id="{394E4D4A-5474-4662-BFD1-2169C197A3E8}"/>
              </a:ext>
            </a:extLst>
          </p:cNvPr>
          <p:cNvSpPr txBox="1"/>
          <p:nvPr/>
        </p:nvSpPr>
        <p:spPr>
          <a:xfrm>
            <a:off x="5876323" y="1320979"/>
            <a:ext cx="5620954" cy="4493538"/>
          </a:xfrm>
          <a:prstGeom prst="rect">
            <a:avLst/>
          </a:prstGeom>
          <a:solidFill>
            <a:schemeClr val="tx1">
              <a:alpha val="70000"/>
            </a:schemeClr>
          </a:solidFill>
        </p:spPr>
        <p:txBody>
          <a:bodyPr wrap="square" rtlCol="0" anchor="t">
            <a:noAutofit/>
          </a:bodyPr>
          <a:lstStyle/>
          <a:p>
            <a:r>
              <a:rPr lang="en-US" sz="2400" b="1" dirty="0">
                <a:solidFill>
                  <a:schemeClr val="bg1"/>
                </a:solidFill>
              </a:rPr>
              <a:t>Focus Group Interviews</a:t>
            </a:r>
          </a:p>
          <a:p>
            <a:endParaRPr lang="en-US" sz="2000" b="1" dirty="0">
              <a:solidFill>
                <a:schemeClr val="bg1"/>
              </a:solidFill>
            </a:endParaRPr>
          </a:p>
          <a:p>
            <a:pPr marL="285750" indent="-285750">
              <a:buFont typeface="Arial" panose="020B0604020202020204" pitchFamily="34" charset="0"/>
              <a:buChar char="•"/>
            </a:pPr>
            <a:r>
              <a:rPr lang="en-US" sz="2000" b="1" dirty="0">
                <a:solidFill>
                  <a:schemeClr val="bg1"/>
                </a:solidFill>
              </a:rPr>
              <a:t>Working with several isolated systems is point of frustration for librarians</a:t>
            </a:r>
            <a:endParaRPr lang="en-US" sz="2000" b="1" dirty="0">
              <a:solidFill>
                <a:schemeClr val="bg1"/>
              </a:solidFill>
              <a:cs typeface="Arial"/>
            </a:endParaRPr>
          </a:p>
          <a:p>
            <a:endParaRPr lang="en-US" sz="1000" b="1" dirty="0">
              <a:solidFill>
                <a:schemeClr val="bg1"/>
              </a:solidFill>
            </a:endParaRPr>
          </a:p>
          <a:p>
            <a:pPr marL="285750" indent="-285750">
              <a:buFont typeface="Arial" panose="020B0604020202020204" pitchFamily="34" charset="0"/>
              <a:buChar char="•"/>
            </a:pPr>
            <a:r>
              <a:rPr lang="en-US" sz="2000" b="1" dirty="0">
                <a:solidFill>
                  <a:schemeClr val="bg1"/>
                </a:solidFill>
              </a:rPr>
              <a:t>Librarians feel responsible for making fulfillment seamless</a:t>
            </a:r>
            <a:endParaRPr lang="en-US" sz="2000" b="1" dirty="0">
              <a:solidFill>
                <a:schemeClr val="bg1"/>
              </a:solidFill>
              <a:cs typeface="Arial"/>
            </a:endParaRPr>
          </a:p>
          <a:p>
            <a:endParaRPr lang="en-US" sz="1000" b="1" dirty="0">
              <a:solidFill>
                <a:schemeClr val="bg1"/>
              </a:solidFill>
            </a:endParaRPr>
          </a:p>
          <a:p>
            <a:pPr marL="285750" indent="-285750">
              <a:buFont typeface="Arial" panose="020B0604020202020204" pitchFamily="34" charset="0"/>
              <a:buChar char="•"/>
            </a:pPr>
            <a:r>
              <a:rPr lang="en-US" sz="2000" b="1" dirty="0">
                <a:solidFill>
                  <a:schemeClr val="bg1"/>
                </a:solidFill>
              </a:rPr>
              <a:t>Speed is important for users and librarians</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224179725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bg>
      <p:bgPr>
        <a:blipFill dpi="0" rotWithShape="1">
          <a:blip r:embed="rId3">
            <a:lum/>
            <a:extLst>
              <a:ext uri="{BEBA8EAE-BF5A-486C-A8C5-ECC9F3942E4B}">
                <a14:imgProps xmlns:a14="http://schemas.microsoft.com/office/drawing/2010/main">
                  <a14:imgLayer r:embed="rId4">
                    <a14:imgEffect>
                      <a14:sharpenSoften amount="-45000"/>
                    </a14:imgEffect>
                  </a14:imgLayer>
                </a14:imgProps>
              </a:ext>
            </a:extLst>
          </a:blip>
          <a:srcRect/>
          <a:stretch>
            <a:fillRect/>
          </a:stretch>
        </a:blipFill>
        <a:effectLst/>
      </p:bgPr>
    </p:bg>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040C794F-6573-4F14-A361-DA58669A3DFD}"/>
              </a:ext>
            </a:extLst>
          </p:cNvPr>
          <p:cNvSpPr>
            <a:spLocks noGrp="1"/>
          </p:cNvSpPr>
          <p:nvPr>
            <p:ph type="body" sz="quarter" idx="13"/>
          </p:nvPr>
        </p:nvSpPr>
        <p:spPr>
          <a:xfrm>
            <a:off x="0" y="431327"/>
            <a:ext cx="11116019" cy="747478"/>
          </a:xfrm>
          <a:solidFill>
            <a:schemeClr val="tx1">
              <a:alpha val="70000"/>
            </a:schemeClr>
          </a:solidFill>
        </p:spPr>
        <p:txBody>
          <a:bodyPr/>
          <a:lstStyle/>
          <a:p>
            <a:r>
              <a:rPr lang="en-US" sz="4000" dirty="0">
                <a:solidFill>
                  <a:schemeClr val="bg1"/>
                </a:solidFill>
              </a:rPr>
              <a:t>Recommendations Based on User Interviews</a:t>
            </a:r>
          </a:p>
        </p:txBody>
      </p:sp>
      <p:sp>
        <p:nvSpPr>
          <p:cNvPr id="3" name="Rectangle 2">
            <a:extLst>
              <a:ext uri="{FF2B5EF4-FFF2-40B4-BE49-F238E27FC236}">
                <a16:creationId xmlns:a16="http://schemas.microsoft.com/office/drawing/2014/main" id="{B64089A9-563A-47A5-A7DC-E08F55300E72}"/>
              </a:ext>
            </a:extLst>
          </p:cNvPr>
          <p:cNvSpPr/>
          <p:nvPr/>
        </p:nvSpPr>
        <p:spPr>
          <a:xfrm>
            <a:off x="6672549" y="5970221"/>
            <a:ext cx="6096000" cy="246221"/>
          </a:xfrm>
          <a:prstGeom prst="rect">
            <a:avLst/>
          </a:prstGeom>
        </p:spPr>
        <p:txBody>
          <a:bodyPr>
            <a:spAutoFit/>
          </a:bodyPr>
          <a:lstStyle/>
          <a:p>
            <a:pPr lvl="0">
              <a:defRPr/>
            </a:pPr>
            <a:r>
              <a:rPr lang="en-US" sz="1000" dirty="0" err="1">
                <a:solidFill>
                  <a:schemeClr val="bg1"/>
                </a:solidFill>
              </a:rPr>
              <a:t>Image:</a:t>
            </a:r>
            <a:r>
              <a:rPr lang="en-US" sz="1000" dirty="0" err="1">
                <a:solidFill>
                  <a:schemeClr val="bg1"/>
                </a:solidFill>
                <a:hlinkClick r:id="rId5">
                  <a:extLst>
                    <a:ext uri="{A12FA001-AC4F-418D-AE19-62706E023703}">
                      <ahyp:hlinkClr xmlns:ahyp="http://schemas.microsoft.com/office/drawing/2018/hyperlinkcolor" val="tx"/>
                    </a:ext>
                  </a:extLst>
                </a:hlinkClick>
              </a:rPr>
              <a:t>https</a:t>
            </a:r>
            <a:r>
              <a:rPr lang="en-US" sz="1000" dirty="0">
                <a:solidFill>
                  <a:schemeClr val="bg1"/>
                </a:solidFill>
                <a:hlinkClick r:id="rId5">
                  <a:extLst>
                    <a:ext uri="{A12FA001-AC4F-418D-AE19-62706E023703}">
                      <ahyp:hlinkClr xmlns:ahyp="http://schemas.microsoft.com/office/drawing/2018/hyperlinkcolor" val="tx"/>
                    </a:ext>
                  </a:extLst>
                </a:hlinkClick>
              </a:rPr>
              <a:t>://www.flickr.com/photos/majiksbox/24923950387/</a:t>
            </a:r>
            <a:r>
              <a:rPr lang="en-US" sz="1000" dirty="0">
                <a:solidFill>
                  <a:schemeClr val="bg1"/>
                </a:solidFill>
              </a:rPr>
              <a:t>by Dave – resting/CC BY-SA 2.0</a:t>
            </a:r>
          </a:p>
        </p:txBody>
      </p:sp>
      <p:sp>
        <p:nvSpPr>
          <p:cNvPr id="4" name="TextBox 3">
            <a:extLst>
              <a:ext uri="{FF2B5EF4-FFF2-40B4-BE49-F238E27FC236}">
                <a16:creationId xmlns:a16="http://schemas.microsoft.com/office/drawing/2014/main" id="{F80B3F04-40FF-4210-B560-3410ACE2B528}"/>
              </a:ext>
            </a:extLst>
          </p:cNvPr>
          <p:cNvSpPr txBox="1"/>
          <p:nvPr/>
        </p:nvSpPr>
        <p:spPr>
          <a:xfrm>
            <a:off x="1691286" y="1799588"/>
            <a:ext cx="8500955" cy="3258823"/>
          </a:xfrm>
          <a:prstGeom prst="rect">
            <a:avLst/>
          </a:prstGeom>
          <a:solidFill>
            <a:schemeClr val="tx1">
              <a:alpha val="70000"/>
            </a:schemeClr>
          </a:solidFill>
        </p:spPr>
        <p:txBody>
          <a:bodyPr wrap="square" rtlCol="0">
            <a:noAutofit/>
          </a:bodyPr>
          <a:lstStyle/>
          <a:p>
            <a:pPr marL="285750" indent="-285750">
              <a:buFont typeface="Arial" panose="020B0604020202020204" pitchFamily="34" charset="0"/>
              <a:buChar char="•"/>
            </a:pPr>
            <a:r>
              <a:rPr lang="en-US" sz="3200" b="1" dirty="0">
                <a:solidFill>
                  <a:schemeClr val="bg1"/>
                </a:solidFill>
              </a:rPr>
              <a:t>Clarity of communication (Tracking)</a:t>
            </a:r>
          </a:p>
          <a:p>
            <a:endParaRPr lang="en-US" sz="900" b="1" dirty="0">
              <a:solidFill>
                <a:schemeClr val="bg1"/>
              </a:solidFill>
            </a:endParaRPr>
          </a:p>
          <a:p>
            <a:pPr marL="285750" indent="-285750">
              <a:buFont typeface="Arial" panose="020B0604020202020204" pitchFamily="34" charset="0"/>
              <a:buChar char="•"/>
            </a:pPr>
            <a:r>
              <a:rPr lang="en-US" sz="3200" b="1" dirty="0">
                <a:solidFill>
                  <a:schemeClr val="bg1"/>
                </a:solidFill>
              </a:rPr>
              <a:t>Convenience/Ease of use</a:t>
            </a:r>
          </a:p>
          <a:p>
            <a:endParaRPr lang="en-US" sz="900" b="1" dirty="0">
              <a:solidFill>
                <a:schemeClr val="bg1"/>
              </a:solidFill>
            </a:endParaRPr>
          </a:p>
          <a:p>
            <a:pPr marL="285750" indent="-285750">
              <a:buFont typeface="Arial" panose="020B0604020202020204" pitchFamily="34" charset="0"/>
              <a:buChar char="•"/>
            </a:pPr>
            <a:r>
              <a:rPr lang="en-US" sz="3200" b="1" dirty="0">
                <a:solidFill>
                  <a:schemeClr val="bg1"/>
                </a:solidFill>
              </a:rPr>
              <a:t>Consolidation/One stop shopping</a:t>
            </a:r>
          </a:p>
          <a:p>
            <a:endParaRPr lang="en-US" sz="900" b="1" dirty="0">
              <a:solidFill>
                <a:schemeClr val="bg1"/>
              </a:solidFill>
            </a:endParaRPr>
          </a:p>
          <a:p>
            <a:pPr marL="285750" indent="-285750">
              <a:buFont typeface="Arial" panose="020B0604020202020204" pitchFamily="34" charset="0"/>
              <a:buChar char="•"/>
            </a:pPr>
            <a:r>
              <a:rPr lang="en-US" sz="3200" b="1" dirty="0">
                <a:solidFill>
                  <a:schemeClr val="bg1"/>
                </a:solidFill>
              </a:rPr>
              <a:t>Citation tools</a:t>
            </a:r>
          </a:p>
          <a:p>
            <a:endParaRPr lang="en-US" sz="900" b="1" dirty="0">
              <a:solidFill>
                <a:schemeClr val="bg1"/>
              </a:solidFill>
            </a:endParaRPr>
          </a:p>
          <a:p>
            <a:pPr marL="285750" indent="-285750">
              <a:buFont typeface="Arial" panose="020B0604020202020204" pitchFamily="34" charset="0"/>
              <a:buChar char="•"/>
            </a:pPr>
            <a:r>
              <a:rPr lang="en-US" sz="3200" b="1" dirty="0">
                <a:solidFill>
                  <a:schemeClr val="bg1"/>
                </a:solidFill>
              </a:rPr>
              <a:t>Speed/Timeliness </a:t>
            </a:r>
          </a:p>
        </p:txBody>
      </p:sp>
    </p:spTree>
    <p:extLst>
      <p:ext uri="{BB962C8B-B14F-4D97-AF65-F5344CB8AC3E}">
        <p14:creationId xmlns:p14="http://schemas.microsoft.com/office/powerpoint/2010/main" val="14634204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164BBDE-F73E-40DA-9EDB-1FAEC08FB37F}"/>
              </a:ext>
            </a:extLst>
          </p:cNvPr>
          <p:cNvSpPr>
            <a:spLocks noGrp="1"/>
          </p:cNvSpPr>
          <p:nvPr>
            <p:ph type="body" sz="quarter" idx="10"/>
          </p:nvPr>
        </p:nvSpPr>
        <p:spPr>
          <a:xfrm>
            <a:off x="420346" y="1108082"/>
            <a:ext cx="10898717" cy="1492716"/>
          </a:xfrm>
        </p:spPr>
        <p:txBody>
          <a:bodyPr/>
          <a:lstStyle/>
          <a:p>
            <a:r>
              <a:rPr lang="en-US" sz="4400" dirty="0"/>
              <a:t>How can we participate in </a:t>
            </a:r>
            <a:r>
              <a:rPr lang="en-US" sz="4400" dirty="0" err="1"/>
              <a:t>Oclc</a:t>
            </a:r>
            <a:r>
              <a:rPr lang="en-US" sz="4400" dirty="0"/>
              <a:t> research studies?</a:t>
            </a:r>
          </a:p>
        </p:txBody>
      </p:sp>
      <p:sp>
        <p:nvSpPr>
          <p:cNvPr id="3" name="Text Placeholder 2">
            <a:extLst>
              <a:ext uri="{FF2B5EF4-FFF2-40B4-BE49-F238E27FC236}">
                <a16:creationId xmlns:a16="http://schemas.microsoft.com/office/drawing/2014/main" id="{FB0AE5BD-DF40-4DA5-9EE1-1064D077AD74}"/>
              </a:ext>
            </a:extLst>
          </p:cNvPr>
          <p:cNvSpPr>
            <a:spLocks noGrp="1"/>
          </p:cNvSpPr>
          <p:nvPr>
            <p:ph type="body" sz="quarter" idx="11"/>
          </p:nvPr>
        </p:nvSpPr>
        <p:spPr/>
        <p:txBody>
          <a:bodyPr/>
          <a:lstStyle/>
          <a:p>
            <a:endParaRPr lang="en-US"/>
          </a:p>
        </p:txBody>
      </p:sp>
      <p:sp>
        <p:nvSpPr>
          <p:cNvPr id="4" name="Text Placeholder 3">
            <a:extLst>
              <a:ext uri="{FF2B5EF4-FFF2-40B4-BE49-F238E27FC236}">
                <a16:creationId xmlns:a16="http://schemas.microsoft.com/office/drawing/2014/main" id="{587EAEF5-6889-41AF-B0D4-1A7C74472ABE}"/>
              </a:ext>
            </a:extLst>
          </p:cNvPr>
          <p:cNvSpPr>
            <a:spLocks noGrp="1"/>
          </p:cNvSpPr>
          <p:nvPr>
            <p:ph type="body" sz="quarter" idx="12"/>
          </p:nvPr>
        </p:nvSpPr>
        <p:spPr/>
        <p:txBody>
          <a:bodyPr/>
          <a:lstStyle/>
          <a:p>
            <a:endParaRPr lang="en-US"/>
          </a:p>
        </p:txBody>
      </p:sp>
    </p:spTree>
    <p:extLst>
      <p:ext uri="{BB962C8B-B14F-4D97-AF65-F5344CB8AC3E}">
        <p14:creationId xmlns:p14="http://schemas.microsoft.com/office/powerpoint/2010/main" val="1463678599"/>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5391389C-5A2F-4603-B1C3-E6F70DDDB985}"/>
              </a:ext>
            </a:extLst>
          </p:cNvPr>
          <p:cNvSpPr>
            <a:spLocks noGrp="1"/>
          </p:cNvSpPr>
          <p:nvPr>
            <p:ph type="body" sz="quarter" idx="13"/>
          </p:nvPr>
        </p:nvSpPr>
        <p:spPr>
          <a:xfrm>
            <a:off x="527534" y="384587"/>
            <a:ext cx="11252197" cy="915256"/>
          </a:xfrm>
        </p:spPr>
        <p:txBody>
          <a:bodyPr/>
          <a:lstStyle/>
          <a:p>
            <a:r>
              <a:rPr lang="en-US" dirty="0"/>
              <a:t>OCLC Research Library Partnership	</a:t>
            </a:r>
          </a:p>
          <a:p>
            <a:endParaRPr lang="en-US" dirty="0"/>
          </a:p>
        </p:txBody>
      </p:sp>
      <p:sp>
        <p:nvSpPr>
          <p:cNvPr id="2" name="Text Placeholder 1">
            <a:extLst>
              <a:ext uri="{FF2B5EF4-FFF2-40B4-BE49-F238E27FC236}">
                <a16:creationId xmlns:a16="http://schemas.microsoft.com/office/drawing/2014/main" id="{7297D786-F093-4161-9E8D-FD3D7CE07050}"/>
              </a:ext>
            </a:extLst>
          </p:cNvPr>
          <p:cNvSpPr>
            <a:spLocks noGrp="1"/>
          </p:cNvSpPr>
          <p:nvPr>
            <p:ph type="body" sz="quarter" idx="12"/>
          </p:nvPr>
        </p:nvSpPr>
        <p:spPr>
          <a:xfrm>
            <a:off x="527534" y="1372996"/>
            <a:ext cx="11252197" cy="4475171"/>
          </a:xfrm>
        </p:spPr>
        <p:txBody>
          <a:bodyPr vert="horz" anchor="t"/>
          <a:lstStyle/>
          <a:p>
            <a:r>
              <a:rPr lang="en-US" dirty="0"/>
              <a:t>Transnational network of research libraries (130+)</a:t>
            </a:r>
          </a:p>
          <a:p>
            <a:r>
              <a:rPr lang="en-US" dirty="0"/>
              <a:t>Supported by partnership dues and co-investment from OCLC</a:t>
            </a:r>
          </a:p>
          <a:p>
            <a:pPr marL="456565" indent="-456565"/>
            <a:r>
              <a:rPr lang="en-US" dirty="0"/>
              <a:t>The RLP supports libraries as they evolve to meet 21st century challenges, providing the </a:t>
            </a:r>
            <a:r>
              <a:rPr lang="en-US" i="1" dirty="0"/>
              <a:t>connections</a:t>
            </a:r>
            <a:r>
              <a:rPr lang="en-US" dirty="0"/>
              <a:t>, </a:t>
            </a:r>
            <a:r>
              <a:rPr lang="en-US" i="1" dirty="0"/>
              <a:t>knowledge</a:t>
            </a:r>
            <a:r>
              <a:rPr lang="en-US" dirty="0"/>
              <a:t>, and </a:t>
            </a:r>
            <a:r>
              <a:rPr lang="en-US" i="1" dirty="0"/>
              <a:t>resources</a:t>
            </a:r>
            <a:r>
              <a:rPr lang="en-US" dirty="0"/>
              <a:t> to </a:t>
            </a:r>
            <a:r>
              <a:rPr lang="en-US" i="1" dirty="0"/>
              <a:t>plan with confidence </a:t>
            </a:r>
            <a:r>
              <a:rPr lang="en-US" dirty="0"/>
              <a:t>in a complex, rapidly-changing ecosystem</a:t>
            </a:r>
            <a:endParaRPr lang="en-US" dirty="0">
              <a:cs typeface="Arial"/>
            </a:endParaRPr>
          </a:p>
        </p:txBody>
      </p:sp>
    </p:spTree>
    <p:extLst>
      <p:ext uri="{BB962C8B-B14F-4D97-AF65-F5344CB8AC3E}">
        <p14:creationId xmlns:p14="http://schemas.microsoft.com/office/powerpoint/2010/main" val="100067786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Oval 15">
            <a:extLst>
              <a:ext uri="{FF2B5EF4-FFF2-40B4-BE49-F238E27FC236}">
                <a16:creationId xmlns:a16="http://schemas.microsoft.com/office/drawing/2014/main" id="{7F40DD4B-E987-7B48-94D0-20232ABA80B0}"/>
              </a:ext>
            </a:extLst>
          </p:cNvPr>
          <p:cNvSpPr/>
          <p:nvPr/>
        </p:nvSpPr>
        <p:spPr>
          <a:xfrm>
            <a:off x="1486641" y="801188"/>
            <a:ext cx="9068147" cy="4900024"/>
          </a:xfrm>
          <a:prstGeom prst="ellipse">
            <a:avLst/>
          </a:prstGeom>
          <a:noFill/>
          <a:ln w="76200">
            <a:solidFill>
              <a:schemeClr val="tx2"/>
            </a:solidFill>
            <a:prstDash val="dash"/>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2400"/>
          </a:p>
        </p:txBody>
      </p:sp>
      <p:grpSp>
        <p:nvGrpSpPr>
          <p:cNvPr id="3" name="Group 2">
            <a:extLst>
              <a:ext uri="{FF2B5EF4-FFF2-40B4-BE49-F238E27FC236}">
                <a16:creationId xmlns:a16="http://schemas.microsoft.com/office/drawing/2014/main" id="{0F6DA9CC-47F8-0A45-BB07-959F22954B4E}"/>
              </a:ext>
            </a:extLst>
          </p:cNvPr>
          <p:cNvGrpSpPr/>
          <p:nvPr/>
        </p:nvGrpSpPr>
        <p:grpSpPr>
          <a:xfrm>
            <a:off x="918395" y="408953"/>
            <a:ext cx="10204636" cy="5413228"/>
            <a:chOff x="769361" y="382251"/>
            <a:chExt cx="7653477" cy="4059921"/>
          </a:xfrm>
        </p:grpSpPr>
        <p:sp>
          <p:nvSpPr>
            <p:cNvPr id="6" name="Freeform 5">
              <a:extLst>
                <a:ext uri="{FF2B5EF4-FFF2-40B4-BE49-F238E27FC236}">
                  <a16:creationId xmlns:a16="http://schemas.microsoft.com/office/drawing/2014/main" id="{886E937A-7986-4D48-B917-C48DE1315CF8}"/>
                </a:ext>
              </a:extLst>
            </p:cNvPr>
            <p:cNvSpPr/>
            <p:nvPr/>
          </p:nvSpPr>
          <p:spPr>
            <a:xfrm>
              <a:off x="3391427" y="382251"/>
              <a:ext cx="2404732" cy="975133"/>
            </a:xfrm>
            <a:custGeom>
              <a:avLst/>
              <a:gdLst>
                <a:gd name="connsiteX0" fmla="*/ 0 w 1500204"/>
                <a:gd name="connsiteY0" fmla="*/ 0 h 975133"/>
                <a:gd name="connsiteX1" fmla="*/ 1500204 w 1500204"/>
                <a:gd name="connsiteY1" fmla="*/ 0 h 975133"/>
                <a:gd name="connsiteX2" fmla="*/ 1500204 w 1500204"/>
                <a:gd name="connsiteY2" fmla="*/ 975133 h 975133"/>
                <a:gd name="connsiteX3" fmla="*/ 0 w 1500204"/>
                <a:gd name="connsiteY3" fmla="*/ 975133 h 975133"/>
                <a:gd name="connsiteX4" fmla="*/ 0 w 1500204"/>
                <a:gd name="connsiteY4" fmla="*/ 0 h 9751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00204" h="975133">
                  <a:moveTo>
                    <a:pt x="0" y="0"/>
                  </a:moveTo>
                  <a:lnTo>
                    <a:pt x="1500204" y="0"/>
                  </a:lnTo>
                  <a:lnTo>
                    <a:pt x="1500204" y="975133"/>
                  </a:lnTo>
                  <a:lnTo>
                    <a:pt x="0" y="975133"/>
                  </a:lnTo>
                  <a:lnTo>
                    <a:pt x="0" y="0"/>
                  </a:lnTo>
                  <a:close/>
                </a:path>
              </a:pathLst>
            </a:custGeom>
            <a:ln>
              <a:noFill/>
            </a:ln>
          </p:spPr>
          <p:style>
            <a:lnRef idx="2">
              <a:scrgbClr r="0" g="0" b="0"/>
            </a:lnRef>
            <a:fillRef idx="1">
              <a:schemeClr val="dk2">
                <a:hueOff val="0"/>
                <a:satOff val="0"/>
                <a:lumOff val="0"/>
                <a:alphaOff val="0"/>
              </a:schemeClr>
            </a:fillRef>
            <a:effectRef idx="0">
              <a:schemeClr val="dk2">
                <a:hueOff val="0"/>
                <a:satOff val="0"/>
                <a:lumOff val="0"/>
                <a:alphaOff val="0"/>
              </a:schemeClr>
            </a:effectRef>
            <a:fontRef idx="minor">
              <a:schemeClr val="lt1"/>
            </a:fontRef>
          </p:style>
          <p:txBody>
            <a:bodyPr spcFirstLastPara="0" vert="horz" wrap="square" lIns="81280" tIns="81280" rIns="81280" bIns="81280" numCol="1" spcCol="1270" anchor="ctr" anchorCtr="0">
              <a:noAutofit/>
            </a:bodyPr>
            <a:lstStyle/>
            <a:p>
              <a:pPr algn="ctr" defTabSz="948243">
                <a:lnSpc>
                  <a:spcPct val="90000"/>
                </a:lnSpc>
                <a:spcBef>
                  <a:spcPct val="0"/>
                </a:spcBef>
                <a:spcAft>
                  <a:spcPct val="35000"/>
                </a:spcAft>
              </a:pPr>
              <a:r>
                <a:rPr lang="en-US" sz="2133" dirty="0"/>
                <a:t>People are connections to  knowledge</a:t>
              </a:r>
            </a:p>
          </p:txBody>
        </p:sp>
        <p:sp>
          <p:nvSpPr>
            <p:cNvPr id="8" name="Freeform 7">
              <a:extLst>
                <a:ext uri="{FF2B5EF4-FFF2-40B4-BE49-F238E27FC236}">
                  <a16:creationId xmlns:a16="http://schemas.microsoft.com/office/drawing/2014/main" id="{28F10699-71E7-DE4B-8E50-2A2C3FF02877}"/>
                </a:ext>
              </a:extLst>
            </p:cNvPr>
            <p:cNvSpPr/>
            <p:nvPr/>
          </p:nvSpPr>
          <p:spPr>
            <a:xfrm>
              <a:off x="6338187" y="1758690"/>
              <a:ext cx="2084651" cy="975133"/>
            </a:xfrm>
            <a:custGeom>
              <a:avLst/>
              <a:gdLst>
                <a:gd name="connsiteX0" fmla="*/ 0 w 1500204"/>
                <a:gd name="connsiteY0" fmla="*/ 0 h 975133"/>
                <a:gd name="connsiteX1" fmla="*/ 1500204 w 1500204"/>
                <a:gd name="connsiteY1" fmla="*/ 0 h 975133"/>
                <a:gd name="connsiteX2" fmla="*/ 1500204 w 1500204"/>
                <a:gd name="connsiteY2" fmla="*/ 975133 h 975133"/>
                <a:gd name="connsiteX3" fmla="*/ 0 w 1500204"/>
                <a:gd name="connsiteY3" fmla="*/ 975133 h 975133"/>
                <a:gd name="connsiteX4" fmla="*/ 0 w 1500204"/>
                <a:gd name="connsiteY4" fmla="*/ 0 h 9751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00204" h="975133">
                  <a:moveTo>
                    <a:pt x="0" y="0"/>
                  </a:moveTo>
                  <a:lnTo>
                    <a:pt x="1500204" y="0"/>
                  </a:lnTo>
                  <a:lnTo>
                    <a:pt x="1500204" y="975133"/>
                  </a:lnTo>
                  <a:lnTo>
                    <a:pt x="0" y="975133"/>
                  </a:lnTo>
                  <a:lnTo>
                    <a:pt x="0" y="0"/>
                  </a:lnTo>
                  <a:close/>
                </a:path>
              </a:pathLst>
            </a:custGeom>
            <a:ln>
              <a:noFill/>
            </a:ln>
          </p:spPr>
          <p:style>
            <a:lnRef idx="2">
              <a:scrgbClr r="0" g="0" b="0"/>
            </a:lnRef>
            <a:fillRef idx="1">
              <a:schemeClr val="dk2">
                <a:hueOff val="0"/>
                <a:satOff val="0"/>
                <a:lumOff val="0"/>
                <a:alphaOff val="0"/>
              </a:schemeClr>
            </a:fillRef>
            <a:effectRef idx="0">
              <a:schemeClr val="dk2">
                <a:hueOff val="0"/>
                <a:satOff val="0"/>
                <a:lumOff val="0"/>
                <a:alphaOff val="0"/>
              </a:schemeClr>
            </a:effectRef>
            <a:fontRef idx="minor">
              <a:schemeClr val="lt1"/>
            </a:fontRef>
          </p:style>
          <p:txBody>
            <a:bodyPr spcFirstLastPara="0" vert="horz" wrap="square" lIns="81280" tIns="81280" rIns="81280" bIns="81280" numCol="1" spcCol="1270" anchor="ctr" anchorCtr="0">
              <a:noAutofit/>
            </a:bodyPr>
            <a:lstStyle/>
            <a:p>
              <a:pPr algn="ctr" defTabSz="948243">
                <a:lnSpc>
                  <a:spcPct val="90000"/>
                </a:lnSpc>
                <a:spcBef>
                  <a:spcPct val="0"/>
                </a:spcBef>
                <a:spcAft>
                  <a:spcPct val="35000"/>
                </a:spcAft>
              </a:pPr>
              <a:r>
                <a:rPr lang="en-US" sz="2133" dirty="0"/>
                <a:t>Peer to peer collaborative learning</a:t>
              </a:r>
            </a:p>
          </p:txBody>
        </p:sp>
        <p:sp>
          <p:nvSpPr>
            <p:cNvPr id="10" name="Freeform 9">
              <a:extLst>
                <a:ext uri="{FF2B5EF4-FFF2-40B4-BE49-F238E27FC236}">
                  <a16:creationId xmlns:a16="http://schemas.microsoft.com/office/drawing/2014/main" id="{E9609ADE-869D-A144-BAF7-E27E4531B1B0}"/>
                </a:ext>
              </a:extLst>
            </p:cNvPr>
            <p:cNvSpPr/>
            <p:nvPr/>
          </p:nvSpPr>
          <p:spPr>
            <a:xfrm>
              <a:off x="5031131" y="3467039"/>
              <a:ext cx="2008265" cy="975133"/>
            </a:xfrm>
            <a:custGeom>
              <a:avLst/>
              <a:gdLst>
                <a:gd name="connsiteX0" fmla="*/ 0 w 1500204"/>
                <a:gd name="connsiteY0" fmla="*/ 0 h 975133"/>
                <a:gd name="connsiteX1" fmla="*/ 1500204 w 1500204"/>
                <a:gd name="connsiteY1" fmla="*/ 0 h 975133"/>
                <a:gd name="connsiteX2" fmla="*/ 1500204 w 1500204"/>
                <a:gd name="connsiteY2" fmla="*/ 975133 h 975133"/>
                <a:gd name="connsiteX3" fmla="*/ 0 w 1500204"/>
                <a:gd name="connsiteY3" fmla="*/ 975133 h 975133"/>
                <a:gd name="connsiteX4" fmla="*/ 0 w 1500204"/>
                <a:gd name="connsiteY4" fmla="*/ 0 h 9751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00204" h="975133">
                  <a:moveTo>
                    <a:pt x="0" y="0"/>
                  </a:moveTo>
                  <a:lnTo>
                    <a:pt x="1500204" y="0"/>
                  </a:lnTo>
                  <a:lnTo>
                    <a:pt x="1500204" y="975133"/>
                  </a:lnTo>
                  <a:lnTo>
                    <a:pt x="0" y="975133"/>
                  </a:lnTo>
                  <a:lnTo>
                    <a:pt x="0" y="0"/>
                  </a:lnTo>
                  <a:close/>
                </a:path>
              </a:pathLst>
            </a:custGeom>
            <a:ln>
              <a:noFill/>
            </a:ln>
          </p:spPr>
          <p:style>
            <a:lnRef idx="2">
              <a:scrgbClr r="0" g="0" b="0"/>
            </a:lnRef>
            <a:fillRef idx="1">
              <a:schemeClr val="dk2">
                <a:hueOff val="0"/>
                <a:satOff val="0"/>
                <a:lumOff val="0"/>
                <a:alphaOff val="0"/>
              </a:schemeClr>
            </a:fillRef>
            <a:effectRef idx="0">
              <a:schemeClr val="dk2">
                <a:hueOff val="0"/>
                <a:satOff val="0"/>
                <a:lumOff val="0"/>
                <a:alphaOff val="0"/>
              </a:schemeClr>
            </a:effectRef>
            <a:fontRef idx="minor">
              <a:schemeClr val="lt1"/>
            </a:fontRef>
          </p:style>
          <p:txBody>
            <a:bodyPr spcFirstLastPara="0" vert="horz" wrap="square" lIns="81280" tIns="81280" rIns="81280" bIns="81280" numCol="1" spcCol="1270" anchor="ctr" anchorCtr="0">
              <a:noAutofit/>
            </a:bodyPr>
            <a:lstStyle/>
            <a:p>
              <a:pPr algn="ctr" defTabSz="948243">
                <a:lnSpc>
                  <a:spcPct val="90000"/>
                </a:lnSpc>
                <a:spcBef>
                  <a:spcPct val="0"/>
                </a:spcBef>
                <a:spcAft>
                  <a:spcPct val="35000"/>
                </a:spcAft>
              </a:pPr>
              <a:r>
                <a:rPr lang="en-US" sz="2133" dirty="0"/>
                <a:t>Strategic thinking to practical application</a:t>
              </a:r>
            </a:p>
          </p:txBody>
        </p:sp>
        <p:sp>
          <p:nvSpPr>
            <p:cNvPr id="12" name="Freeform 11">
              <a:extLst>
                <a:ext uri="{FF2B5EF4-FFF2-40B4-BE49-F238E27FC236}">
                  <a16:creationId xmlns:a16="http://schemas.microsoft.com/office/drawing/2014/main" id="{B6147EF6-8322-DC4D-A5AE-6ED10CAEE42C}"/>
                </a:ext>
              </a:extLst>
            </p:cNvPr>
            <p:cNvSpPr/>
            <p:nvPr/>
          </p:nvSpPr>
          <p:spPr>
            <a:xfrm>
              <a:off x="1945277" y="3460089"/>
              <a:ext cx="2084651" cy="975133"/>
            </a:xfrm>
            <a:custGeom>
              <a:avLst/>
              <a:gdLst>
                <a:gd name="connsiteX0" fmla="*/ 0 w 1500204"/>
                <a:gd name="connsiteY0" fmla="*/ 0 h 975133"/>
                <a:gd name="connsiteX1" fmla="*/ 1500204 w 1500204"/>
                <a:gd name="connsiteY1" fmla="*/ 0 h 975133"/>
                <a:gd name="connsiteX2" fmla="*/ 1500204 w 1500204"/>
                <a:gd name="connsiteY2" fmla="*/ 975133 h 975133"/>
                <a:gd name="connsiteX3" fmla="*/ 0 w 1500204"/>
                <a:gd name="connsiteY3" fmla="*/ 975133 h 975133"/>
                <a:gd name="connsiteX4" fmla="*/ 0 w 1500204"/>
                <a:gd name="connsiteY4" fmla="*/ 0 h 9751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00204" h="975133">
                  <a:moveTo>
                    <a:pt x="0" y="0"/>
                  </a:moveTo>
                  <a:lnTo>
                    <a:pt x="1500204" y="0"/>
                  </a:lnTo>
                  <a:lnTo>
                    <a:pt x="1500204" y="975133"/>
                  </a:lnTo>
                  <a:lnTo>
                    <a:pt x="0" y="975133"/>
                  </a:lnTo>
                  <a:lnTo>
                    <a:pt x="0" y="0"/>
                  </a:lnTo>
                  <a:close/>
                </a:path>
              </a:pathLst>
            </a:custGeom>
            <a:ln>
              <a:noFill/>
            </a:ln>
          </p:spPr>
          <p:style>
            <a:lnRef idx="2">
              <a:scrgbClr r="0" g="0" b="0"/>
            </a:lnRef>
            <a:fillRef idx="1">
              <a:schemeClr val="dk2">
                <a:hueOff val="0"/>
                <a:satOff val="0"/>
                <a:lumOff val="0"/>
                <a:alphaOff val="0"/>
              </a:schemeClr>
            </a:fillRef>
            <a:effectRef idx="0">
              <a:schemeClr val="dk2">
                <a:hueOff val="0"/>
                <a:satOff val="0"/>
                <a:lumOff val="0"/>
                <a:alphaOff val="0"/>
              </a:schemeClr>
            </a:effectRef>
            <a:fontRef idx="minor">
              <a:schemeClr val="lt1"/>
            </a:fontRef>
          </p:style>
          <p:txBody>
            <a:bodyPr spcFirstLastPara="0" vert="horz" wrap="square" lIns="81280" tIns="81280" rIns="81280" bIns="81280" numCol="1" spcCol="1270" anchor="ctr" anchorCtr="0">
              <a:noAutofit/>
            </a:bodyPr>
            <a:lstStyle/>
            <a:p>
              <a:pPr algn="ctr" defTabSz="948243">
                <a:lnSpc>
                  <a:spcPct val="90000"/>
                </a:lnSpc>
                <a:spcBef>
                  <a:spcPct val="0"/>
                </a:spcBef>
                <a:spcAft>
                  <a:spcPct val="35000"/>
                </a:spcAft>
              </a:pPr>
              <a:r>
                <a:rPr lang="en-US" sz="2133" dirty="0"/>
                <a:t>Influence service design and future research</a:t>
              </a:r>
            </a:p>
          </p:txBody>
        </p:sp>
        <p:sp>
          <p:nvSpPr>
            <p:cNvPr id="14" name="Freeform 13">
              <a:extLst>
                <a:ext uri="{FF2B5EF4-FFF2-40B4-BE49-F238E27FC236}">
                  <a16:creationId xmlns:a16="http://schemas.microsoft.com/office/drawing/2014/main" id="{832F765D-36AF-A540-B945-D0742BB0A1F5}"/>
                </a:ext>
              </a:extLst>
            </p:cNvPr>
            <p:cNvSpPr/>
            <p:nvPr/>
          </p:nvSpPr>
          <p:spPr>
            <a:xfrm>
              <a:off x="769361" y="1758690"/>
              <a:ext cx="2084651" cy="975133"/>
            </a:xfrm>
            <a:custGeom>
              <a:avLst/>
              <a:gdLst>
                <a:gd name="connsiteX0" fmla="*/ 0 w 1500204"/>
                <a:gd name="connsiteY0" fmla="*/ 0 h 975133"/>
                <a:gd name="connsiteX1" fmla="*/ 1500204 w 1500204"/>
                <a:gd name="connsiteY1" fmla="*/ 0 h 975133"/>
                <a:gd name="connsiteX2" fmla="*/ 1500204 w 1500204"/>
                <a:gd name="connsiteY2" fmla="*/ 975133 h 975133"/>
                <a:gd name="connsiteX3" fmla="*/ 0 w 1500204"/>
                <a:gd name="connsiteY3" fmla="*/ 975133 h 975133"/>
                <a:gd name="connsiteX4" fmla="*/ 0 w 1500204"/>
                <a:gd name="connsiteY4" fmla="*/ 0 h 9751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00204" h="975133">
                  <a:moveTo>
                    <a:pt x="0" y="0"/>
                  </a:moveTo>
                  <a:lnTo>
                    <a:pt x="1500204" y="0"/>
                  </a:lnTo>
                  <a:lnTo>
                    <a:pt x="1500204" y="975133"/>
                  </a:lnTo>
                  <a:lnTo>
                    <a:pt x="0" y="975133"/>
                  </a:lnTo>
                  <a:lnTo>
                    <a:pt x="0" y="0"/>
                  </a:lnTo>
                  <a:close/>
                </a:path>
              </a:pathLst>
            </a:custGeom>
            <a:ln>
              <a:noFill/>
            </a:ln>
          </p:spPr>
          <p:style>
            <a:lnRef idx="2">
              <a:scrgbClr r="0" g="0" b="0"/>
            </a:lnRef>
            <a:fillRef idx="1">
              <a:schemeClr val="dk2">
                <a:hueOff val="0"/>
                <a:satOff val="0"/>
                <a:lumOff val="0"/>
                <a:alphaOff val="0"/>
              </a:schemeClr>
            </a:fillRef>
            <a:effectRef idx="0">
              <a:schemeClr val="dk2">
                <a:hueOff val="0"/>
                <a:satOff val="0"/>
                <a:lumOff val="0"/>
                <a:alphaOff val="0"/>
              </a:schemeClr>
            </a:effectRef>
            <a:fontRef idx="minor">
              <a:schemeClr val="lt1"/>
            </a:fontRef>
          </p:style>
          <p:txBody>
            <a:bodyPr spcFirstLastPara="0" vert="horz" wrap="square" lIns="81280" tIns="81280" rIns="81280" bIns="81280" numCol="1" spcCol="1270" anchor="ctr" anchorCtr="0">
              <a:noAutofit/>
            </a:bodyPr>
            <a:lstStyle/>
            <a:p>
              <a:pPr algn="ctr" defTabSz="948243">
                <a:lnSpc>
                  <a:spcPct val="90000"/>
                </a:lnSpc>
                <a:spcBef>
                  <a:spcPct val="0"/>
                </a:spcBef>
                <a:spcAft>
                  <a:spcPct val="35000"/>
                </a:spcAft>
              </a:pPr>
              <a:r>
                <a:rPr lang="en-US" sz="2133" dirty="0"/>
                <a:t>Shared understanding for faster innovation</a:t>
              </a:r>
            </a:p>
          </p:txBody>
        </p:sp>
      </p:grpSp>
      <p:sp>
        <p:nvSpPr>
          <p:cNvPr id="4" name="Title 2">
            <a:extLst>
              <a:ext uri="{FF2B5EF4-FFF2-40B4-BE49-F238E27FC236}">
                <a16:creationId xmlns:a16="http://schemas.microsoft.com/office/drawing/2014/main" id="{BDBB1E4F-6BB5-4342-A9B6-160BB3BE765F}"/>
              </a:ext>
            </a:extLst>
          </p:cNvPr>
          <p:cNvSpPr txBox="1">
            <a:spLocks/>
          </p:cNvSpPr>
          <p:nvPr/>
        </p:nvSpPr>
        <p:spPr>
          <a:xfrm>
            <a:off x="4059582" y="1697520"/>
            <a:ext cx="3922265" cy="3083857"/>
          </a:xfr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2667" b="1" dirty="0">
                <a:solidFill>
                  <a:schemeClr val="tx2"/>
                </a:solidFill>
              </a:rPr>
              <a:t>RLP leverages partner</a:t>
            </a:r>
            <a:br>
              <a:rPr lang="en-US" sz="2667" b="1" dirty="0">
                <a:solidFill>
                  <a:schemeClr val="tx2"/>
                </a:solidFill>
              </a:rPr>
            </a:br>
            <a:r>
              <a:rPr lang="en-US" sz="2667" b="1" dirty="0">
                <a:solidFill>
                  <a:schemeClr val="tx2"/>
                </a:solidFill>
              </a:rPr>
              <a:t>knowledge to fuel innovation</a:t>
            </a:r>
            <a:endParaRPr lang="en-US" sz="2667" b="1" i="1" dirty="0">
              <a:solidFill>
                <a:schemeClr val="tx2"/>
              </a:solidFill>
            </a:endParaRPr>
          </a:p>
        </p:txBody>
      </p:sp>
    </p:spTree>
    <p:extLst>
      <p:ext uri="{BB962C8B-B14F-4D97-AF65-F5344CB8AC3E}">
        <p14:creationId xmlns:p14="http://schemas.microsoft.com/office/powerpoint/2010/main" val="127239517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4B45832-0D67-4342-A563-20678051842A}"/>
              </a:ext>
            </a:extLst>
          </p:cNvPr>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4155132" y="4471808"/>
            <a:ext cx="1182544" cy="1635801"/>
          </a:xfrm>
          <a:prstGeom prst="rect">
            <a:avLst/>
          </a:prstGeom>
        </p:spPr>
      </p:pic>
      <p:pic>
        <p:nvPicPr>
          <p:cNvPr id="6" name="Picture 5">
            <a:extLst>
              <a:ext uri="{FF2B5EF4-FFF2-40B4-BE49-F238E27FC236}">
                <a16:creationId xmlns:a16="http://schemas.microsoft.com/office/drawing/2014/main" id="{FD2AB399-9CBA-2047-8E44-6BC2CC860C7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41415" y="4518958"/>
            <a:ext cx="1205019" cy="1592345"/>
          </a:xfrm>
          <a:prstGeom prst="rect">
            <a:avLst/>
          </a:prstGeom>
        </p:spPr>
      </p:pic>
      <p:sp>
        <p:nvSpPr>
          <p:cNvPr id="2" name="Text Placeholder 1">
            <a:extLst>
              <a:ext uri="{FF2B5EF4-FFF2-40B4-BE49-F238E27FC236}">
                <a16:creationId xmlns:a16="http://schemas.microsoft.com/office/drawing/2014/main" id="{1919E56E-75A3-4721-9798-5B03DC8A58D5}"/>
              </a:ext>
            </a:extLst>
          </p:cNvPr>
          <p:cNvSpPr>
            <a:spLocks noGrp="1"/>
          </p:cNvSpPr>
          <p:nvPr>
            <p:ph type="body" sz="quarter" idx="13"/>
          </p:nvPr>
        </p:nvSpPr>
        <p:spPr>
          <a:xfrm>
            <a:off x="127299" y="540865"/>
            <a:ext cx="11909779" cy="915256"/>
          </a:xfrm>
        </p:spPr>
        <p:txBody>
          <a:bodyPr/>
          <a:lstStyle/>
          <a:p>
            <a:pPr algn="ctr"/>
            <a:r>
              <a:rPr lang="en-US" sz="5067" dirty="0"/>
              <a:t>OCLC Research Library Partnership</a:t>
            </a:r>
          </a:p>
        </p:txBody>
      </p:sp>
      <p:sp>
        <p:nvSpPr>
          <p:cNvPr id="3" name="Text Placeholder 2">
            <a:extLst>
              <a:ext uri="{FF2B5EF4-FFF2-40B4-BE49-F238E27FC236}">
                <a16:creationId xmlns:a16="http://schemas.microsoft.com/office/drawing/2014/main" id="{1E26444A-6242-4A62-A53D-8B30428A8F3D}"/>
              </a:ext>
            </a:extLst>
          </p:cNvPr>
          <p:cNvSpPr>
            <a:spLocks noGrp="1"/>
          </p:cNvSpPr>
          <p:nvPr>
            <p:ph type="body" sz="quarter" idx="12"/>
          </p:nvPr>
        </p:nvSpPr>
        <p:spPr>
          <a:xfrm>
            <a:off x="469902" y="1687729"/>
            <a:ext cx="11252197" cy="4475171"/>
          </a:xfrm>
        </p:spPr>
        <p:txBody>
          <a:bodyPr/>
          <a:lstStyle/>
          <a:p>
            <a:pPr marL="0" indent="0" algn="ctr">
              <a:buNone/>
            </a:pPr>
            <a:r>
              <a:rPr lang="en-US" sz="3733" dirty="0"/>
              <a:t>Activities are led by an energetic team who work with member institutions to develop an array of programming for both senior library leaders and staff, virtually and in person.</a:t>
            </a:r>
          </a:p>
        </p:txBody>
      </p:sp>
      <p:pic>
        <p:nvPicPr>
          <p:cNvPr id="4" name="Picture 2">
            <a:extLst>
              <a:ext uri="{FF2B5EF4-FFF2-40B4-BE49-F238E27FC236}">
                <a16:creationId xmlns:a16="http://schemas.microsoft.com/office/drawing/2014/main" id="{32F0888C-D380-46AD-AD50-51BD647DDB86}"/>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t="-1" b="-1"/>
          <a:stretch/>
        </p:blipFill>
        <p:spPr bwMode="auto">
          <a:xfrm>
            <a:off x="1440865" y="4502011"/>
            <a:ext cx="1277472" cy="1618853"/>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Karen Smith-Yoshimura">
            <a:extLst>
              <a:ext uri="{FF2B5EF4-FFF2-40B4-BE49-F238E27FC236}">
                <a16:creationId xmlns:a16="http://schemas.microsoft.com/office/drawing/2014/main" id="{A3C3E6BC-B0E4-4905-B398-81723D36E371}"/>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812770" y="4485064"/>
            <a:ext cx="1237903" cy="16358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Dennis Massie">
            <a:extLst>
              <a:ext uri="{FF2B5EF4-FFF2-40B4-BE49-F238E27FC236}">
                <a16:creationId xmlns:a16="http://schemas.microsoft.com/office/drawing/2014/main" id="{731E4C03-C868-43EC-9F55-CB44F0079311}"/>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769881" y="4471809"/>
            <a:ext cx="1237903" cy="1635800"/>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Titia van der Werf">
            <a:extLst>
              <a:ext uri="{FF2B5EF4-FFF2-40B4-BE49-F238E27FC236}">
                <a16:creationId xmlns:a16="http://schemas.microsoft.com/office/drawing/2014/main" id="{E90EDA4F-DC69-4EF8-AC3A-59FE8FF0190E}"/>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102215" y="4458560"/>
            <a:ext cx="1247931" cy="1649051"/>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Mercy Procaccini">
            <a:extLst>
              <a:ext uri="{FF2B5EF4-FFF2-40B4-BE49-F238E27FC236}">
                <a16:creationId xmlns:a16="http://schemas.microsoft.com/office/drawing/2014/main" id="{81AE46E2-F85E-4D2C-9A96-0E81176FD06A}"/>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9444578" y="4458559"/>
            <a:ext cx="1285468" cy="1652744"/>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2" descr="Thomas Padilla">
            <a:extLst>
              <a:ext uri="{FF2B5EF4-FFF2-40B4-BE49-F238E27FC236}">
                <a16:creationId xmlns:a16="http://schemas.microsoft.com/office/drawing/2014/main" id="{284E3730-067F-4A5B-87DF-1ED10FDBD90C}"/>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0824482" y="4458554"/>
            <a:ext cx="1250729" cy="1652749"/>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12" descr="A person posing for the camera&#10;&#10;Description generated with very high confidence">
            <a:extLst>
              <a:ext uri="{FF2B5EF4-FFF2-40B4-BE49-F238E27FC236}">
                <a16:creationId xmlns:a16="http://schemas.microsoft.com/office/drawing/2014/main" id="{AD823339-F5B1-43FB-B753-5996BC97D257}"/>
              </a:ext>
            </a:extLst>
          </p:cNvPr>
          <p:cNvPicPr>
            <a:picLocks noChangeAspect="1"/>
          </p:cNvPicPr>
          <p:nvPr/>
        </p:nvPicPr>
        <p:blipFill rotWithShape="1">
          <a:blip r:embed="rId11">
            <a:extLst>
              <a:ext uri="{28A0092B-C50C-407E-A947-70E740481C1C}">
                <a14:useLocalDpi xmlns:a14="http://schemas.microsoft.com/office/drawing/2010/main" val="0"/>
              </a:ext>
            </a:extLst>
          </a:blip>
          <a:srcRect l="6481" t="-486" r="12999" b="904"/>
          <a:stretch/>
        </p:blipFill>
        <p:spPr>
          <a:xfrm>
            <a:off x="5432112" y="4488859"/>
            <a:ext cx="1243336" cy="1622444"/>
          </a:xfrm>
          <a:prstGeom prst="rect">
            <a:avLst/>
          </a:prstGeom>
        </p:spPr>
      </p:pic>
    </p:spTree>
    <p:extLst>
      <p:ext uri="{BB962C8B-B14F-4D97-AF65-F5344CB8AC3E}">
        <p14:creationId xmlns:p14="http://schemas.microsoft.com/office/powerpoint/2010/main" val="402193230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a:extLst>
              <a:ext uri="{FF2B5EF4-FFF2-40B4-BE49-F238E27FC236}">
                <a16:creationId xmlns:a16="http://schemas.microsoft.com/office/drawing/2014/main" id="{6BF679F8-39F5-6342-91AE-EE7022D17E35}"/>
              </a:ext>
            </a:extLst>
          </p:cNvPr>
          <p:cNvGraphicFramePr/>
          <p:nvPr/>
        </p:nvGraphicFramePr>
        <p:xfrm>
          <a:off x="660401" y="1573769"/>
          <a:ext cx="10531236" cy="411998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2" name="Rectangle 1">
            <a:extLst>
              <a:ext uri="{FF2B5EF4-FFF2-40B4-BE49-F238E27FC236}">
                <a16:creationId xmlns:a16="http://schemas.microsoft.com/office/drawing/2014/main" id="{1F0D9E7D-DADD-1E41-AACC-8BE77374EB06}"/>
              </a:ext>
            </a:extLst>
          </p:cNvPr>
          <p:cNvSpPr/>
          <p:nvPr/>
        </p:nvSpPr>
        <p:spPr>
          <a:xfrm>
            <a:off x="5974813" y="3244333"/>
            <a:ext cx="248786" cy="369332"/>
          </a:xfrm>
          <a:prstGeom prst="rect">
            <a:avLst/>
          </a:prstGeom>
        </p:spPr>
        <p:txBody>
          <a:bodyPr wrap="none">
            <a:spAutoFit/>
          </a:bodyPr>
          <a:lstStyle/>
          <a:p>
            <a:r>
              <a:rPr lang="en-US" dirty="0">
                <a:solidFill>
                  <a:srgbClr val="000000"/>
                </a:solidFill>
                <a:latin typeface="Arial" panose="020B0604020202020204" pitchFamily="34" charset="0"/>
              </a:rPr>
              <a:t> </a:t>
            </a:r>
            <a:endParaRPr lang="en-US" dirty="0"/>
          </a:p>
        </p:txBody>
      </p:sp>
      <p:sp>
        <p:nvSpPr>
          <p:cNvPr id="3" name="Rectangle 2">
            <a:extLst>
              <a:ext uri="{FF2B5EF4-FFF2-40B4-BE49-F238E27FC236}">
                <a16:creationId xmlns:a16="http://schemas.microsoft.com/office/drawing/2014/main" id="{92481B24-D370-8A46-9710-CA1B0268AFE2}"/>
              </a:ext>
            </a:extLst>
          </p:cNvPr>
          <p:cNvSpPr/>
          <p:nvPr/>
        </p:nvSpPr>
        <p:spPr>
          <a:xfrm>
            <a:off x="5974813" y="3244333"/>
            <a:ext cx="248786" cy="369332"/>
          </a:xfrm>
          <a:prstGeom prst="rect">
            <a:avLst/>
          </a:prstGeom>
        </p:spPr>
        <p:txBody>
          <a:bodyPr wrap="none">
            <a:spAutoFit/>
          </a:bodyPr>
          <a:lstStyle/>
          <a:p>
            <a:r>
              <a:rPr lang="en-US" dirty="0">
                <a:solidFill>
                  <a:srgbClr val="000000"/>
                </a:solidFill>
                <a:latin typeface="Arial" panose="020B0604020202020204" pitchFamily="34" charset="0"/>
              </a:rPr>
              <a:t> </a:t>
            </a:r>
            <a:endParaRPr lang="en-US" dirty="0"/>
          </a:p>
        </p:txBody>
      </p:sp>
      <p:sp>
        <p:nvSpPr>
          <p:cNvPr id="7" name="Text Placeholder 6">
            <a:extLst>
              <a:ext uri="{FF2B5EF4-FFF2-40B4-BE49-F238E27FC236}">
                <a16:creationId xmlns:a16="http://schemas.microsoft.com/office/drawing/2014/main" id="{53351FC3-9348-4BB4-8C27-8006045B0ABE}"/>
              </a:ext>
            </a:extLst>
          </p:cNvPr>
          <p:cNvSpPr>
            <a:spLocks noGrp="1"/>
          </p:cNvSpPr>
          <p:nvPr>
            <p:ph type="body" sz="quarter" idx="13"/>
          </p:nvPr>
        </p:nvSpPr>
        <p:spPr>
          <a:xfrm>
            <a:off x="528388" y="457739"/>
            <a:ext cx="11252197" cy="915256"/>
          </a:xfrm>
        </p:spPr>
        <p:txBody>
          <a:bodyPr/>
          <a:lstStyle/>
          <a:p>
            <a:r>
              <a:rPr lang="en-US" dirty="0"/>
              <a:t>OCLC RLP Activities</a:t>
            </a:r>
          </a:p>
        </p:txBody>
      </p:sp>
    </p:spTree>
    <p:extLst>
      <p:ext uri="{BB962C8B-B14F-4D97-AF65-F5344CB8AC3E}">
        <p14:creationId xmlns:p14="http://schemas.microsoft.com/office/powerpoint/2010/main" val="130276110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2">
            <a:extLst>
              <a:ext uri="{FF2B5EF4-FFF2-40B4-BE49-F238E27FC236}">
                <a16:creationId xmlns:a16="http://schemas.microsoft.com/office/drawing/2014/main" id="{52CEF143-EA12-3E41-B2E5-A33F0F313ED4}"/>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
          <a:stretch/>
        </p:blipFill>
        <p:spPr bwMode="auto">
          <a:xfrm>
            <a:off x="609595" y="584200"/>
            <a:ext cx="1395284" cy="1386240"/>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a:extLst>
              <a:ext uri="{FF2B5EF4-FFF2-40B4-BE49-F238E27FC236}">
                <a16:creationId xmlns:a16="http://schemas.microsoft.com/office/drawing/2014/main" id="{DAD8EED4-C144-8C4F-A3F7-B12F9DE65A42}"/>
              </a:ext>
            </a:extLst>
          </p:cNvPr>
          <p:cNvSpPr/>
          <p:nvPr/>
        </p:nvSpPr>
        <p:spPr>
          <a:xfrm>
            <a:off x="480751" y="2352350"/>
            <a:ext cx="11316461" cy="1853328"/>
          </a:xfrm>
          <a:prstGeom prst="rect">
            <a:avLst/>
          </a:prstGeom>
        </p:spPr>
        <p:txBody>
          <a:bodyPr wrap="square">
            <a:spAutoFit/>
          </a:bodyPr>
          <a:lstStyle/>
          <a:p>
            <a:pPr>
              <a:lnSpc>
                <a:spcPts val="3467"/>
              </a:lnSpc>
            </a:pPr>
            <a:r>
              <a:rPr lang="en-US" sz="2667" dirty="0">
                <a:solidFill>
                  <a:srgbClr val="000000"/>
                </a:solidFill>
              </a:rPr>
              <a:t>“The provision of research support services is an area of significant investment for our member libraries. Our research and programming offers resources for libraries to learn how other institutions are responding and to discuss local challenges with other libraries worldwide.” </a:t>
            </a:r>
          </a:p>
        </p:txBody>
      </p:sp>
      <p:sp>
        <p:nvSpPr>
          <p:cNvPr id="7" name="TextBox 6">
            <a:extLst>
              <a:ext uri="{FF2B5EF4-FFF2-40B4-BE49-F238E27FC236}">
                <a16:creationId xmlns:a16="http://schemas.microsoft.com/office/drawing/2014/main" id="{E4336445-C36B-1542-B276-A7C4628301F0}"/>
              </a:ext>
            </a:extLst>
          </p:cNvPr>
          <p:cNvSpPr txBox="1"/>
          <p:nvPr/>
        </p:nvSpPr>
        <p:spPr>
          <a:xfrm>
            <a:off x="1995840" y="584200"/>
            <a:ext cx="9586560" cy="1386240"/>
          </a:xfrm>
          <a:prstGeom prst="rect">
            <a:avLst/>
          </a:prstGeom>
          <a:solidFill>
            <a:schemeClr val="accent1"/>
          </a:solidFill>
        </p:spPr>
        <p:txBody>
          <a:bodyPr wrap="square" lIns="365760" rtlCol="0" anchor="ctr" anchorCtr="0">
            <a:noAutofit/>
          </a:bodyPr>
          <a:lstStyle/>
          <a:p>
            <a:endParaRPr lang="en-US" sz="4000" b="1">
              <a:solidFill>
                <a:prstClr val="white"/>
              </a:solidFill>
            </a:endParaRPr>
          </a:p>
        </p:txBody>
      </p:sp>
      <p:sp>
        <p:nvSpPr>
          <p:cNvPr id="8" name="TextBox 7">
            <a:extLst>
              <a:ext uri="{FF2B5EF4-FFF2-40B4-BE49-F238E27FC236}">
                <a16:creationId xmlns:a16="http://schemas.microsoft.com/office/drawing/2014/main" id="{F02F9E89-7589-2E4D-BE35-D3792FFEC5C8}"/>
              </a:ext>
            </a:extLst>
          </p:cNvPr>
          <p:cNvSpPr txBox="1"/>
          <p:nvPr/>
        </p:nvSpPr>
        <p:spPr>
          <a:xfrm>
            <a:off x="620485" y="4808171"/>
            <a:ext cx="4658103" cy="1077026"/>
          </a:xfrm>
          <a:prstGeom prst="rect">
            <a:avLst/>
          </a:prstGeom>
          <a:noFill/>
        </p:spPr>
        <p:txBody>
          <a:bodyPr wrap="square" lIns="0" rtlCol="0" anchor="t">
            <a:spAutoFit/>
          </a:bodyPr>
          <a:lstStyle/>
          <a:p>
            <a:r>
              <a:rPr lang="en-US" sz="2133" dirty="0"/>
              <a:t>Rebecca Bryant </a:t>
            </a:r>
            <a:br>
              <a:rPr lang="en-US" sz="2133" dirty="0"/>
            </a:br>
            <a:r>
              <a:rPr lang="en-US" sz="2133" dirty="0" err="1">
                <a:solidFill>
                  <a:srgbClr val="000000">
                    <a:lumMod val="50000"/>
                    <a:lumOff val="50000"/>
                  </a:srgbClr>
                </a:solidFill>
              </a:rPr>
              <a:t>bryantr@oclc.org</a:t>
            </a:r>
            <a:endParaRPr lang="en-US" sz="2133" dirty="0">
              <a:solidFill>
                <a:srgbClr val="000000">
                  <a:lumMod val="50000"/>
                  <a:lumOff val="50000"/>
                </a:srgbClr>
              </a:solidFill>
            </a:endParaRPr>
          </a:p>
          <a:p>
            <a:endParaRPr lang="en-US" sz="2133" dirty="0">
              <a:solidFill>
                <a:srgbClr val="000000">
                  <a:lumMod val="50000"/>
                  <a:lumOff val="50000"/>
                </a:srgbClr>
              </a:solidFill>
              <a:cs typeface="Arial"/>
            </a:endParaRPr>
          </a:p>
        </p:txBody>
      </p:sp>
      <p:cxnSp>
        <p:nvCxnSpPr>
          <p:cNvPr id="9" name="Straight Connector 8">
            <a:extLst>
              <a:ext uri="{FF2B5EF4-FFF2-40B4-BE49-F238E27FC236}">
                <a16:creationId xmlns:a16="http://schemas.microsoft.com/office/drawing/2014/main" id="{93974E7C-19CF-924E-BC6F-88B4BAE9EEC2}"/>
              </a:ext>
            </a:extLst>
          </p:cNvPr>
          <p:cNvCxnSpPr/>
          <p:nvPr/>
        </p:nvCxnSpPr>
        <p:spPr>
          <a:xfrm>
            <a:off x="620486" y="4577577"/>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E0206158-A620-4A42-86E6-4940110CB32E}"/>
              </a:ext>
            </a:extLst>
          </p:cNvPr>
          <p:cNvSpPr/>
          <p:nvPr/>
        </p:nvSpPr>
        <p:spPr>
          <a:xfrm>
            <a:off x="2263399" y="900797"/>
            <a:ext cx="4544834" cy="707886"/>
          </a:xfrm>
          <a:prstGeom prst="rect">
            <a:avLst/>
          </a:prstGeom>
        </p:spPr>
        <p:txBody>
          <a:bodyPr wrap="none">
            <a:spAutoFit/>
          </a:bodyPr>
          <a:lstStyle/>
          <a:p>
            <a:r>
              <a:rPr lang="en-US" sz="4000" b="1" dirty="0">
                <a:solidFill>
                  <a:prstClr val="white"/>
                </a:solidFill>
              </a:rPr>
              <a:t>Research support</a:t>
            </a:r>
          </a:p>
        </p:txBody>
      </p:sp>
      <p:sp>
        <p:nvSpPr>
          <p:cNvPr id="12" name="Rectangle 11">
            <a:extLst>
              <a:ext uri="{FF2B5EF4-FFF2-40B4-BE49-F238E27FC236}">
                <a16:creationId xmlns:a16="http://schemas.microsoft.com/office/drawing/2014/main" id="{CF1BE14B-C3A5-B445-8EF0-1FE78B1A2480}"/>
              </a:ext>
            </a:extLst>
          </p:cNvPr>
          <p:cNvSpPr/>
          <p:nvPr/>
        </p:nvSpPr>
        <p:spPr>
          <a:xfrm>
            <a:off x="1817917"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213366120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CEE70BC-08B1-7E4B-8829-AA6DCE3AA93A}"/>
              </a:ext>
            </a:extLst>
          </p:cNvPr>
          <p:cNvSpPr/>
          <p:nvPr/>
        </p:nvSpPr>
        <p:spPr>
          <a:xfrm>
            <a:off x="540954" y="2206708"/>
            <a:ext cx="11249431" cy="2103846"/>
          </a:xfrm>
          <a:prstGeom prst="rect">
            <a:avLst/>
          </a:prstGeom>
        </p:spPr>
        <p:txBody>
          <a:bodyPr wrap="square">
            <a:spAutoFit/>
          </a:bodyPr>
          <a:lstStyle/>
          <a:p>
            <a:pPr>
              <a:lnSpc>
                <a:spcPts val="3227"/>
              </a:lnSpc>
            </a:pPr>
            <a:r>
              <a:rPr lang="en-US" sz="2133" dirty="0"/>
              <a:t>“[the RDM working group]. . . provided us with not only an </a:t>
            </a:r>
            <a:r>
              <a:rPr lang="en-US" sz="2133" b="1" i="1" dirty="0"/>
              <a:t>advanced introduction to the specific issues regarding the best practices </a:t>
            </a:r>
            <a:r>
              <a:rPr lang="en-US" sz="2133" dirty="0"/>
              <a:t>for implementing RDM services, but it has also helped in creating an environment of shared resources between the attendees for all of our RDM interests/needs…. these interest group discussions have been a </a:t>
            </a:r>
            <a:r>
              <a:rPr lang="en-US" sz="2133" b="1" i="1" dirty="0"/>
              <a:t>critical resource in formulating our future RDM strategy</a:t>
            </a:r>
            <a:r>
              <a:rPr lang="en-US" sz="2133" dirty="0"/>
              <a:t>.”</a:t>
            </a:r>
          </a:p>
        </p:txBody>
      </p:sp>
      <p:sp>
        <p:nvSpPr>
          <p:cNvPr id="7" name="TextBox 6">
            <a:extLst>
              <a:ext uri="{FF2B5EF4-FFF2-40B4-BE49-F238E27FC236}">
                <a16:creationId xmlns:a16="http://schemas.microsoft.com/office/drawing/2014/main" id="{5A7D4F0D-F742-9049-A59B-0AAFEA1F7272}"/>
              </a:ext>
            </a:extLst>
          </p:cNvPr>
          <p:cNvSpPr txBox="1"/>
          <p:nvPr/>
        </p:nvSpPr>
        <p:spPr>
          <a:xfrm>
            <a:off x="620485" y="4710675"/>
            <a:ext cx="10474236" cy="1251625"/>
          </a:xfrm>
          <a:prstGeom prst="rect">
            <a:avLst/>
          </a:prstGeom>
          <a:noFill/>
        </p:spPr>
        <p:txBody>
          <a:bodyPr wrap="square" lIns="0" rtlCol="0" anchor="t">
            <a:spAutoFit/>
          </a:bodyPr>
          <a:lstStyle/>
          <a:p>
            <a:pPr>
              <a:lnSpc>
                <a:spcPct val="150000"/>
              </a:lnSpc>
            </a:pPr>
            <a:r>
              <a:rPr lang="en-US" sz="2133" dirty="0"/>
              <a:t>Adrian Gomez, Science </a:t>
            </a:r>
            <a:r>
              <a:rPr lang="en-US" sz="2133" dirty="0" err="1"/>
              <a:t>Informationist</a:t>
            </a:r>
            <a:r>
              <a:rPr lang="en-US" sz="2133" dirty="0"/>
              <a:t>, Cold Spring Harbor Laboratory</a:t>
            </a:r>
            <a:br>
              <a:rPr lang="en-US" sz="2133" dirty="0"/>
            </a:br>
            <a:r>
              <a:rPr lang="en-US" sz="1467" dirty="0">
                <a:solidFill>
                  <a:srgbClr val="000000">
                    <a:lumMod val="50000"/>
                    <a:lumOff val="50000"/>
                  </a:srgbClr>
                </a:solidFill>
              </a:rPr>
              <a:t>[read more, RDM: A challenge too big to tackle alone]</a:t>
            </a:r>
          </a:p>
          <a:p>
            <a:endParaRPr lang="en-US" sz="2133" dirty="0">
              <a:solidFill>
                <a:srgbClr val="000000">
                  <a:lumMod val="50000"/>
                  <a:lumOff val="50000"/>
                </a:srgbClr>
              </a:solidFill>
              <a:cs typeface="Arial"/>
            </a:endParaRPr>
          </a:p>
        </p:txBody>
      </p:sp>
      <p:cxnSp>
        <p:nvCxnSpPr>
          <p:cNvPr id="8" name="Straight Connector 7">
            <a:extLst>
              <a:ext uri="{FF2B5EF4-FFF2-40B4-BE49-F238E27FC236}">
                <a16:creationId xmlns:a16="http://schemas.microsoft.com/office/drawing/2014/main" id="{BDC66CF2-6B18-2F41-8A29-18DD8EACAC48}"/>
              </a:ext>
            </a:extLst>
          </p:cNvPr>
          <p:cNvCxnSpPr/>
          <p:nvPr/>
        </p:nvCxnSpPr>
        <p:spPr>
          <a:xfrm>
            <a:off x="620486" y="4577577"/>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9" name="TextBox 8">
            <a:extLst>
              <a:ext uri="{FF2B5EF4-FFF2-40B4-BE49-F238E27FC236}">
                <a16:creationId xmlns:a16="http://schemas.microsoft.com/office/drawing/2014/main" id="{852899BC-F877-7142-AC47-D0838E9C662F}"/>
              </a:ext>
            </a:extLst>
          </p:cNvPr>
          <p:cNvSpPr txBox="1"/>
          <p:nvPr/>
        </p:nvSpPr>
        <p:spPr>
          <a:xfrm>
            <a:off x="798407" y="584200"/>
            <a:ext cx="10783999" cy="1386240"/>
          </a:xfrm>
          <a:prstGeom prst="rect">
            <a:avLst/>
          </a:prstGeom>
          <a:solidFill>
            <a:schemeClr val="accent1"/>
          </a:solidFill>
        </p:spPr>
        <p:txBody>
          <a:bodyPr wrap="square" lIns="243840" rIns="0" rtlCol="0" anchor="ctr" anchorCtr="0">
            <a:noAutofit/>
          </a:bodyPr>
          <a:lstStyle/>
          <a:p>
            <a:r>
              <a:rPr lang="en-US" sz="3000" b="1" dirty="0">
                <a:solidFill>
                  <a:prstClr val="white"/>
                </a:solidFill>
              </a:rPr>
              <a:t>Critical resource in formulating our future RDM strategy</a:t>
            </a:r>
          </a:p>
        </p:txBody>
      </p:sp>
      <p:sp>
        <p:nvSpPr>
          <p:cNvPr id="10" name="Rectangle 9">
            <a:extLst>
              <a:ext uri="{FF2B5EF4-FFF2-40B4-BE49-F238E27FC236}">
                <a16:creationId xmlns:a16="http://schemas.microsoft.com/office/drawing/2014/main" id="{679523A9-EE95-C44D-A8BF-E6EE9AFBBFEC}"/>
              </a:ext>
            </a:extLst>
          </p:cNvPr>
          <p:cNvSpPr/>
          <p:nvPr/>
        </p:nvSpPr>
        <p:spPr>
          <a:xfrm>
            <a:off x="620485"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142774946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A person posing for the camera&#10;&#10;Description generated with very high confidence">
            <a:extLst>
              <a:ext uri="{FF2B5EF4-FFF2-40B4-BE49-F238E27FC236}">
                <a16:creationId xmlns:a16="http://schemas.microsoft.com/office/drawing/2014/main" id="{D1C0522C-956C-4318-9C76-E3FABAB2D198}"/>
              </a:ext>
            </a:extLst>
          </p:cNvPr>
          <p:cNvPicPr>
            <a:picLocks noChangeAspect="1"/>
          </p:cNvPicPr>
          <p:nvPr/>
        </p:nvPicPr>
        <p:blipFill rotWithShape="1">
          <a:blip r:embed="rId3">
            <a:extLst>
              <a:ext uri="{28A0092B-C50C-407E-A947-70E740481C1C}">
                <a14:useLocalDpi xmlns:a14="http://schemas.microsoft.com/office/drawing/2010/main" val="0"/>
              </a:ext>
            </a:extLst>
          </a:blip>
          <a:srcRect l="1760" t="-1" r="1926" b="4626"/>
          <a:stretch/>
        </p:blipFill>
        <p:spPr>
          <a:xfrm>
            <a:off x="634498" y="584201"/>
            <a:ext cx="1361343" cy="1386240"/>
          </a:xfrm>
          <a:prstGeom prst="rect">
            <a:avLst/>
          </a:prstGeom>
        </p:spPr>
      </p:pic>
      <p:sp>
        <p:nvSpPr>
          <p:cNvPr id="6" name="Rectangle 5">
            <a:extLst>
              <a:ext uri="{FF2B5EF4-FFF2-40B4-BE49-F238E27FC236}">
                <a16:creationId xmlns:a16="http://schemas.microsoft.com/office/drawing/2014/main" id="{E49CB9B1-32EC-E841-BD5D-833D86309B26}"/>
              </a:ext>
            </a:extLst>
          </p:cNvPr>
          <p:cNvSpPr/>
          <p:nvPr/>
        </p:nvSpPr>
        <p:spPr>
          <a:xfrm>
            <a:off x="494765" y="2170171"/>
            <a:ext cx="11249431" cy="2743187"/>
          </a:xfrm>
          <a:prstGeom prst="rect">
            <a:avLst/>
          </a:prstGeom>
        </p:spPr>
        <p:txBody>
          <a:bodyPr wrap="square">
            <a:spAutoFit/>
          </a:bodyPr>
          <a:lstStyle/>
          <a:p>
            <a:pPr>
              <a:lnSpc>
                <a:spcPts val="3467"/>
              </a:lnSpc>
            </a:pPr>
            <a:r>
              <a:rPr lang="en-US" sz="2400" dirty="0">
                <a:solidFill>
                  <a:srgbClr val="000000"/>
                </a:solidFill>
              </a:rPr>
              <a:t>“We work in special and distinctive collections because they are an important site of scholarly knowledge creation, made possible by libraries’ significant investment in the stewardship of these collections. The unique nature of material in special collections can make scaling a challenge, so we work to identify areas of common need and patterns of innovation to help libraries scale learning and expertise with these collections.” </a:t>
            </a:r>
          </a:p>
        </p:txBody>
      </p:sp>
      <p:sp>
        <p:nvSpPr>
          <p:cNvPr id="7" name="TextBox 6">
            <a:extLst>
              <a:ext uri="{FF2B5EF4-FFF2-40B4-BE49-F238E27FC236}">
                <a16:creationId xmlns:a16="http://schemas.microsoft.com/office/drawing/2014/main" id="{6D3C531C-1BF7-D040-BDBE-5D446BA4C226}"/>
              </a:ext>
            </a:extLst>
          </p:cNvPr>
          <p:cNvSpPr txBox="1"/>
          <p:nvPr/>
        </p:nvSpPr>
        <p:spPr>
          <a:xfrm>
            <a:off x="1995840" y="584200"/>
            <a:ext cx="9586560" cy="1386240"/>
          </a:xfrm>
          <a:prstGeom prst="rect">
            <a:avLst/>
          </a:prstGeom>
          <a:solidFill>
            <a:schemeClr val="accent1"/>
          </a:solidFill>
        </p:spPr>
        <p:txBody>
          <a:bodyPr wrap="square" lIns="365760" rtlCol="0" anchor="ctr" anchorCtr="0">
            <a:noAutofit/>
          </a:bodyPr>
          <a:lstStyle/>
          <a:p>
            <a:endParaRPr lang="en-US" sz="4000" b="1">
              <a:solidFill>
                <a:prstClr val="white"/>
              </a:solidFill>
            </a:endParaRPr>
          </a:p>
        </p:txBody>
      </p:sp>
      <p:sp>
        <p:nvSpPr>
          <p:cNvPr id="8" name="TextBox 7">
            <a:extLst>
              <a:ext uri="{FF2B5EF4-FFF2-40B4-BE49-F238E27FC236}">
                <a16:creationId xmlns:a16="http://schemas.microsoft.com/office/drawing/2014/main" id="{5C6894D7-D886-E744-A546-A4EDB8E066A4}"/>
              </a:ext>
            </a:extLst>
          </p:cNvPr>
          <p:cNvSpPr txBox="1"/>
          <p:nvPr/>
        </p:nvSpPr>
        <p:spPr>
          <a:xfrm>
            <a:off x="634498" y="5215773"/>
            <a:ext cx="4658103" cy="748795"/>
          </a:xfrm>
          <a:prstGeom prst="rect">
            <a:avLst/>
          </a:prstGeom>
          <a:noFill/>
        </p:spPr>
        <p:txBody>
          <a:bodyPr wrap="square" lIns="0" rtlCol="0" anchor="t">
            <a:spAutoFit/>
          </a:bodyPr>
          <a:lstStyle/>
          <a:p>
            <a:r>
              <a:rPr lang="en-US" sz="2133" dirty="0"/>
              <a:t>Chela Scott Weber</a:t>
            </a:r>
            <a:br>
              <a:rPr lang="en-US" sz="2133" dirty="0"/>
            </a:br>
            <a:r>
              <a:rPr lang="en-US" sz="2133" dirty="0" err="1">
                <a:solidFill>
                  <a:srgbClr val="000000">
                    <a:lumMod val="50000"/>
                    <a:lumOff val="50000"/>
                  </a:srgbClr>
                </a:solidFill>
              </a:rPr>
              <a:t>weberc@oclc.org</a:t>
            </a:r>
            <a:endParaRPr lang="en-US" sz="2133" dirty="0">
              <a:solidFill>
                <a:srgbClr val="000000">
                  <a:lumMod val="50000"/>
                  <a:lumOff val="50000"/>
                </a:srgbClr>
              </a:solidFill>
              <a:cs typeface="Arial"/>
            </a:endParaRPr>
          </a:p>
        </p:txBody>
      </p:sp>
      <p:cxnSp>
        <p:nvCxnSpPr>
          <p:cNvPr id="9" name="Straight Connector 8">
            <a:extLst>
              <a:ext uri="{FF2B5EF4-FFF2-40B4-BE49-F238E27FC236}">
                <a16:creationId xmlns:a16="http://schemas.microsoft.com/office/drawing/2014/main" id="{9328C3A7-AF11-4148-9A72-83CFDE9238E9}"/>
              </a:ext>
            </a:extLst>
          </p:cNvPr>
          <p:cNvCxnSpPr/>
          <p:nvPr/>
        </p:nvCxnSpPr>
        <p:spPr>
          <a:xfrm>
            <a:off x="634500" y="5083275"/>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ED6EBE71-AE78-D74B-8A8F-A074CAFC4FEB}"/>
              </a:ext>
            </a:extLst>
          </p:cNvPr>
          <p:cNvSpPr/>
          <p:nvPr/>
        </p:nvSpPr>
        <p:spPr>
          <a:xfrm>
            <a:off x="2263400" y="900797"/>
            <a:ext cx="8475397" cy="707886"/>
          </a:xfrm>
          <a:prstGeom prst="rect">
            <a:avLst/>
          </a:prstGeom>
        </p:spPr>
        <p:txBody>
          <a:bodyPr wrap="none">
            <a:spAutoFit/>
          </a:bodyPr>
          <a:lstStyle/>
          <a:p>
            <a:r>
              <a:rPr lang="en-US" sz="4000" b="1" dirty="0">
                <a:solidFill>
                  <a:prstClr val="white"/>
                </a:solidFill>
              </a:rPr>
              <a:t>Unique and distinctive collections</a:t>
            </a:r>
          </a:p>
        </p:txBody>
      </p:sp>
      <p:sp>
        <p:nvSpPr>
          <p:cNvPr id="11" name="Rectangle 10">
            <a:extLst>
              <a:ext uri="{FF2B5EF4-FFF2-40B4-BE49-F238E27FC236}">
                <a16:creationId xmlns:a16="http://schemas.microsoft.com/office/drawing/2014/main" id="{EF65A2BC-BA9C-034B-9030-18F304983D0B}"/>
              </a:ext>
            </a:extLst>
          </p:cNvPr>
          <p:cNvSpPr/>
          <p:nvPr/>
        </p:nvSpPr>
        <p:spPr>
          <a:xfrm>
            <a:off x="1817917"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32091323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0CFC05D-27EB-41EC-8939-D9D298085F1B}"/>
              </a:ext>
            </a:extLst>
          </p:cNvPr>
          <p:cNvSpPr>
            <a:spLocks noGrp="1"/>
          </p:cNvSpPr>
          <p:nvPr>
            <p:ph type="body" sz="quarter" idx="13"/>
          </p:nvPr>
        </p:nvSpPr>
        <p:spPr>
          <a:xfrm>
            <a:off x="511982" y="360635"/>
            <a:ext cx="11252197" cy="915256"/>
          </a:xfrm>
        </p:spPr>
        <p:txBody>
          <a:bodyPr/>
          <a:lstStyle/>
          <a:p>
            <a:r>
              <a:rPr lang="en-US" sz="4267" dirty="0"/>
              <a:t>Using the Agenda in strategic planning</a:t>
            </a:r>
          </a:p>
        </p:txBody>
      </p:sp>
      <p:sp>
        <p:nvSpPr>
          <p:cNvPr id="3" name="Text Placeholder 2">
            <a:extLst>
              <a:ext uri="{FF2B5EF4-FFF2-40B4-BE49-F238E27FC236}">
                <a16:creationId xmlns:a16="http://schemas.microsoft.com/office/drawing/2014/main" id="{789450BE-7081-407C-9D81-718DA437BDFD}"/>
              </a:ext>
            </a:extLst>
          </p:cNvPr>
          <p:cNvSpPr>
            <a:spLocks noGrp="1"/>
          </p:cNvSpPr>
          <p:nvPr>
            <p:ph type="body" sz="quarter" idx="12"/>
          </p:nvPr>
        </p:nvSpPr>
        <p:spPr>
          <a:xfrm>
            <a:off x="4803147" y="1308259"/>
            <a:ext cx="7109451" cy="4748029"/>
          </a:xfrm>
        </p:spPr>
        <p:txBody>
          <a:bodyPr/>
          <a:lstStyle/>
          <a:p>
            <a:pPr marL="0" indent="0">
              <a:buNone/>
            </a:pPr>
            <a:r>
              <a:rPr lang="en-US" dirty="0"/>
              <a:t>“Any time you have a formal report put out by a trustworthy organization, it becomes immediately a tool that administrators can use to help frame local needs, and that's exactly what I've used this report for.”</a:t>
            </a:r>
          </a:p>
          <a:p>
            <a:pPr marL="0" indent="0">
              <a:buNone/>
            </a:pPr>
            <a:endParaRPr lang="en-US" sz="1867" dirty="0"/>
          </a:p>
          <a:p>
            <a:pPr marL="0" indent="0">
              <a:buNone/>
            </a:pPr>
            <a:endParaRPr lang="en-US" sz="1867" dirty="0"/>
          </a:p>
          <a:p>
            <a:pPr marL="0" indent="0">
              <a:buNone/>
            </a:pPr>
            <a:r>
              <a:rPr lang="en-US" sz="1867" dirty="0"/>
              <a:t>Empower your strategy through valuable library research</a:t>
            </a:r>
          </a:p>
          <a:p>
            <a:pPr marL="0" indent="0">
              <a:buNone/>
            </a:pPr>
            <a:r>
              <a:rPr lang="en-US" sz="1867" dirty="0">
                <a:hlinkClick r:id="rId3"/>
              </a:rPr>
              <a:t>https://www.oclc.org/en/member-stories/northeastern.html</a:t>
            </a:r>
            <a:br>
              <a:rPr lang="en-US" sz="1867" b="1" dirty="0"/>
            </a:br>
            <a:endParaRPr lang="en-US" sz="400" b="1" dirty="0"/>
          </a:p>
        </p:txBody>
      </p:sp>
      <p:pic>
        <p:nvPicPr>
          <p:cNvPr id="2051" name="Picture 5" descr="cid:image003.png@01D5067D.982B9790">
            <a:extLst>
              <a:ext uri="{FF2B5EF4-FFF2-40B4-BE49-F238E27FC236}">
                <a16:creationId xmlns:a16="http://schemas.microsoft.com/office/drawing/2014/main" id="{45959692-9649-401B-B3A7-B56D294F8191}"/>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a:stretch/>
        </p:blipFill>
        <p:spPr bwMode="auto">
          <a:xfrm>
            <a:off x="631180" y="1308259"/>
            <a:ext cx="3965097" cy="388143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Box 3">
            <a:extLst>
              <a:ext uri="{FF2B5EF4-FFF2-40B4-BE49-F238E27FC236}">
                <a16:creationId xmlns:a16="http://schemas.microsoft.com/office/drawing/2014/main" id="{6F8F747A-59A8-AF4F-AA33-99EC95EDD037}"/>
              </a:ext>
            </a:extLst>
          </p:cNvPr>
          <p:cNvSpPr txBox="1"/>
          <p:nvPr/>
        </p:nvSpPr>
        <p:spPr>
          <a:xfrm>
            <a:off x="531181" y="5316033"/>
            <a:ext cx="12054419" cy="677108"/>
          </a:xfrm>
          <a:prstGeom prst="rect">
            <a:avLst/>
          </a:prstGeom>
          <a:noFill/>
        </p:spPr>
        <p:txBody>
          <a:bodyPr wrap="square" rtlCol="0">
            <a:spAutoFit/>
          </a:bodyPr>
          <a:lstStyle/>
          <a:p>
            <a:r>
              <a:rPr lang="en-US" sz="1400" b="1">
                <a:solidFill>
                  <a:prstClr val="black"/>
                </a:solidFill>
              </a:rPr>
              <a:t>Evan Simpson </a:t>
            </a:r>
            <a:br>
              <a:rPr lang="en-US" sz="1400" b="1">
                <a:solidFill>
                  <a:prstClr val="black"/>
                </a:solidFill>
              </a:rPr>
            </a:br>
            <a:r>
              <a:rPr lang="en-US" sz="1200">
                <a:solidFill>
                  <a:schemeClr val="tx1">
                    <a:lumMod val="50000"/>
                    <a:lumOff val="50000"/>
                  </a:schemeClr>
                </a:solidFill>
              </a:rPr>
              <a:t>Associate Dean, </a:t>
            </a:r>
            <a:br>
              <a:rPr lang="en-US" sz="1200">
                <a:solidFill>
                  <a:schemeClr val="tx1">
                    <a:lumMod val="50000"/>
                    <a:lumOff val="50000"/>
                  </a:schemeClr>
                </a:solidFill>
              </a:rPr>
            </a:br>
            <a:r>
              <a:rPr lang="en-US" sz="1200">
                <a:solidFill>
                  <a:schemeClr val="tx1">
                    <a:lumMod val="50000"/>
                    <a:lumOff val="50000"/>
                  </a:schemeClr>
                </a:solidFill>
              </a:rPr>
              <a:t>Research and Learning Services, Northeastern University</a:t>
            </a:r>
            <a:endParaRPr lang="en-US" sz="1400" dirty="0">
              <a:solidFill>
                <a:schemeClr val="tx1">
                  <a:lumMod val="50000"/>
                  <a:lumOff val="50000"/>
                </a:schemeClr>
              </a:solidFill>
            </a:endParaRPr>
          </a:p>
        </p:txBody>
      </p:sp>
    </p:spTree>
    <p:extLst>
      <p:ext uri="{BB962C8B-B14F-4D97-AF65-F5344CB8AC3E}">
        <p14:creationId xmlns:p14="http://schemas.microsoft.com/office/powerpoint/2010/main" val="276372465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Karen Smith-Yoshimura">
            <a:extLst>
              <a:ext uri="{FF2B5EF4-FFF2-40B4-BE49-F238E27FC236}">
                <a16:creationId xmlns:a16="http://schemas.microsoft.com/office/drawing/2014/main" id="{57B2E360-8B27-4CEF-B879-9D18E726B2FB}"/>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22410"/>
          <a:stretch/>
        </p:blipFill>
        <p:spPr bwMode="auto">
          <a:xfrm flipH="1">
            <a:off x="660397" y="584199"/>
            <a:ext cx="1352028" cy="1386240"/>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a:extLst>
              <a:ext uri="{FF2B5EF4-FFF2-40B4-BE49-F238E27FC236}">
                <a16:creationId xmlns:a16="http://schemas.microsoft.com/office/drawing/2014/main" id="{14537493-5322-5A49-9D5C-5DCF6734E52B}"/>
              </a:ext>
            </a:extLst>
          </p:cNvPr>
          <p:cNvSpPr/>
          <p:nvPr/>
        </p:nvSpPr>
        <p:spPr>
          <a:xfrm>
            <a:off x="494765" y="2170171"/>
            <a:ext cx="11249431" cy="2743187"/>
          </a:xfrm>
          <a:prstGeom prst="rect">
            <a:avLst/>
          </a:prstGeom>
        </p:spPr>
        <p:txBody>
          <a:bodyPr wrap="square">
            <a:spAutoFit/>
          </a:bodyPr>
          <a:lstStyle/>
          <a:p>
            <a:pPr>
              <a:lnSpc>
                <a:spcPts val="3467"/>
              </a:lnSpc>
            </a:pPr>
            <a:r>
              <a:rPr lang="en-US" sz="2400" dirty="0">
                <a:solidFill>
                  <a:srgbClr val="000000"/>
                </a:solidFill>
              </a:rPr>
              <a:t>“A commitment to metadata is part of OCLC’s DNA. The OCLC RLP Metadata Managers Focus Group explores strategies on how metadata can work harder and smarter. Over the last year, the focus group held fourteen in-depth conversations on topics ranging from measuring the value of cataloging to creating metadata for equity, diversity, and inclusion, to serving needs of audio-visual collections.” </a:t>
            </a:r>
          </a:p>
        </p:txBody>
      </p:sp>
      <p:sp>
        <p:nvSpPr>
          <p:cNvPr id="7" name="TextBox 6">
            <a:extLst>
              <a:ext uri="{FF2B5EF4-FFF2-40B4-BE49-F238E27FC236}">
                <a16:creationId xmlns:a16="http://schemas.microsoft.com/office/drawing/2014/main" id="{22441FFE-962F-B54B-B729-2EE0C569E872}"/>
              </a:ext>
            </a:extLst>
          </p:cNvPr>
          <p:cNvSpPr txBox="1"/>
          <p:nvPr/>
        </p:nvSpPr>
        <p:spPr>
          <a:xfrm>
            <a:off x="1995840" y="584200"/>
            <a:ext cx="9586560" cy="1386240"/>
          </a:xfrm>
          <a:prstGeom prst="rect">
            <a:avLst/>
          </a:prstGeom>
          <a:solidFill>
            <a:schemeClr val="accent1"/>
          </a:solidFill>
        </p:spPr>
        <p:txBody>
          <a:bodyPr wrap="square" lIns="365760" rtlCol="0" anchor="ctr" anchorCtr="0">
            <a:noAutofit/>
          </a:bodyPr>
          <a:lstStyle/>
          <a:p>
            <a:endParaRPr lang="en-US" sz="4000" b="1">
              <a:solidFill>
                <a:prstClr val="white"/>
              </a:solidFill>
            </a:endParaRPr>
          </a:p>
        </p:txBody>
      </p:sp>
      <p:sp>
        <p:nvSpPr>
          <p:cNvPr id="8" name="TextBox 7">
            <a:extLst>
              <a:ext uri="{FF2B5EF4-FFF2-40B4-BE49-F238E27FC236}">
                <a16:creationId xmlns:a16="http://schemas.microsoft.com/office/drawing/2014/main" id="{95375E53-384C-C244-8117-6753D162EA59}"/>
              </a:ext>
            </a:extLst>
          </p:cNvPr>
          <p:cNvSpPr txBox="1"/>
          <p:nvPr/>
        </p:nvSpPr>
        <p:spPr>
          <a:xfrm>
            <a:off x="634498" y="5299137"/>
            <a:ext cx="4658103" cy="1077026"/>
          </a:xfrm>
          <a:prstGeom prst="rect">
            <a:avLst/>
          </a:prstGeom>
          <a:noFill/>
        </p:spPr>
        <p:txBody>
          <a:bodyPr wrap="square" lIns="0" rtlCol="0" anchor="t">
            <a:spAutoFit/>
          </a:bodyPr>
          <a:lstStyle/>
          <a:p>
            <a:r>
              <a:rPr lang="en-US" sz="2133" dirty="0"/>
              <a:t>Karen Smith-Yoshimura</a:t>
            </a:r>
            <a:br>
              <a:rPr lang="en-US" sz="2133" dirty="0"/>
            </a:br>
            <a:r>
              <a:rPr lang="en-US" sz="2133" dirty="0" err="1">
                <a:solidFill>
                  <a:srgbClr val="000000">
                    <a:lumMod val="50000"/>
                    <a:lumOff val="50000"/>
                  </a:srgbClr>
                </a:solidFill>
              </a:rPr>
              <a:t>smithyok@oclc.org</a:t>
            </a:r>
            <a:r>
              <a:rPr lang="en-US" sz="2133" dirty="0">
                <a:solidFill>
                  <a:srgbClr val="000000">
                    <a:lumMod val="50000"/>
                    <a:lumOff val="50000"/>
                  </a:srgbClr>
                </a:solidFill>
              </a:rPr>
              <a:t> </a:t>
            </a:r>
          </a:p>
          <a:p>
            <a:endParaRPr lang="en-US" sz="2133" dirty="0">
              <a:solidFill>
                <a:srgbClr val="000000">
                  <a:lumMod val="50000"/>
                  <a:lumOff val="50000"/>
                </a:srgbClr>
              </a:solidFill>
              <a:cs typeface="Arial"/>
            </a:endParaRPr>
          </a:p>
        </p:txBody>
      </p:sp>
      <p:cxnSp>
        <p:nvCxnSpPr>
          <p:cNvPr id="9" name="Straight Connector 8">
            <a:extLst>
              <a:ext uri="{FF2B5EF4-FFF2-40B4-BE49-F238E27FC236}">
                <a16:creationId xmlns:a16="http://schemas.microsoft.com/office/drawing/2014/main" id="{3D4D6A13-2547-BA47-971F-2F567B80062D}"/>
              </a:ext>
            </a:extLst>
          </p:cNvPr>
          <p:cNvCxnSpPr/>
          <p:nvPr/>
        </p:nvCxnSpPr>
        <p:spPr>
          <a:xfrm>
            <a:off x="634500" y="5083275"/>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6ABC6049-8572-1D49-825C-E217B5504942}"/>
              </a:ext>
            </a:extLst>
          </p:cNvPr>
          <p:cNvSpPr/>
          <p:nvPr/>
        </p:nvSpPr>
        <p:spPr>
          <a:xfrm>
            <a:off x="2263399" y="900797"/>
            <a:ext cx="6457217" cy="707886"/>
          </a:xfrm>
          <a:prstGeom prst="rect">
            <a:avLst/>
          </a:prstGeom>
        </p:spPr>
        <p:txBody>
          <a:bodyPr wrap="none">
            <a:spAutoFit/>
          </a:bodyPr>
          <a:lstStyle/>
          <a:p>
            <a:r>
              <a:rPr lang="en-US" sz="4000" b="1" dirty="0">
                <a:solidFill>
                  <a:prstClr val="white"/>
                </a:solidFill>
              </a:rPr>
              <a:t>Next generation metadata</a:t>
            </a:r>
          </a:p>
        </p:txBody>
      </p:sp>
      <p:sp>
        <p:nvSpPr>
          <p:cNvPr id="11" name="Rectangle 10">
            <a:extLst>
              <a:ext uri="{FF2B5EF4-FFF2-40B4-BE49-F238E27FC236}">
                <a16:creationId xmlns:a16="http://schemas.microsoft.com/office/drawing/2014/main" id="{7DE4C3F1-440A-584B-BB92-1CFD477890EE}"/>
              </a:ext>
            </a:extLst>
          </p:cNvPr>
          <p:cNvSpPr/>
          <p:nvPr/>
        </p:nvSpPr>
        <p:spPr>
          <a:xfrm>
            <a:off x="1817917"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244080553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DA4CA3FD-DE23-2B4B-A1DD-0403E948E3B2}"/>
              </a:ext>
            </a:extLst>
          </p:cNvPr>
          <p:cNvSpPr/>
          <p:nvPr/>
        </p:nvSpPr>
        <p:spPr>
          <a:xfrm>
            <a:off x="540954" y="2115341"/>
            <a:ext cx="11249431" cy="1984326"/>
          </a:xfrm>
          <a:prstGeom prst="rect">
            <a:avLst/>
          </a:prstGeom>
        </p:spPr>
        <p:txBody>
          <a:bodyPr wrap="square">
            <a:spAutoFit/>
          </a:bodyPr>
          <a:lstStyle/>
          <a:p>
            <a:pPr>
              <a:lnSpc>
                <a:spcPts val="5120"/>
              </a:lnSpc>
            </a:pPr>
            <a:r>
              <a:rPr lang="en-US" sz="3200" dirty="0"/>
              <a:t>“I get a chance to meet with others excited by metadata challenges and really dive deep into the issues that are at the forefront of our daily working lives.” </a:t>
            </a:r>
          </a:p>
        </p:txBody>
      </p:sp>
      <p:sp>
        <p:nvSpPr>
          <p:cNvPr id="5" name="TextBox 4">
            <a:extLst>
              <a:ext uri="{FF2B5EF4-FFF2-40B4-BE49-F238E27FC236}">
                <a16:creationId xmlns:a16="http://schemas.microsoft.com/office/drawing/2014/main" id="{958428FF-A641-E243-8467-CFF1772DC63C}"/>
              </a:ext>
            </a:extLst>
          </p:cNvPr>
          <p:cNvSpPr txBox="1"/>
          <p:nvPr/>
        </p:nvSpPr>
        <p:spPr>
          <a:xfrm>
            <a:off x="660401" y="4488245"/>
            <a:ext cx="10474236" cy="881588"/>
          </a:xfrm>
          <a:prstGeom prst="rect">
            <a:avLst/>
          </a:prstGeom>
          <a:noFill/>
        </p:spPr>
        <p:txBody>
          <a:bodyPr wrap="square" lIns="0" rtlCol="0" anchor="t">
            <a:spAutoFit/>
          </a:bodyPr>
          <a:lstStyle/>
          <a:p>
            <a:pPr>
              <a:lnSpc>
                <a:spcPct val="150000"/>
              </a:lnSpc>
            </a:pPr>
            <a:r>
              <a:rPr lang="en-US" sz="2133" dirty="0"/>
              <a:t>Stephen Hearn, Metadata Strategist, University of Minnesota</a:t>
            </a:r>
            <a:br>
              <a:rPr lang="en-US" sz="2133" dirty="0"/>
            </a:br>
            <a:r>
              <a:rPr lang="en-US" sz="1467" dirty="0">
                <a:solidFill>
                  <a:srgbClr val="000000">
                    <a:lumMod val="50000"/>
                    <a:lumOff val="50000"/>
                  </a:srgbClr>
                </a:solidFill>
              </a:rPr>
              <a:t>read more, Too much metadata?</a:t>
            </a:r>
            <a:endParaRPr lang="en-US" sz="2133" dirty="0">
              <a:solidFill>
                <a:srgbClr val="000000">
                  <a:lumMod val="50000"/>
                  <a:lumOff val="50000"/>
                </a:srgbClr>
              </a:solidFill>
              <a:cs typeface="Arial"/>
            </a:endParaRPr>
          </a:p>
        </p:txBody>
      </p:sp>
      <p:cxnSp>
        <p:nvCxnSpPr>
          <p:cNvPr id="6" name="Straight Connector 5">
            <a:extLst>
              <a:ext uri="{FF2B5EF4-FFF2-40B4-BE49-F238E27FC236}">
                <a16:creationId xmlns:a16="http://schemas.microsoft.com/office/drawing/2014/main" id="{23472A59-741A-9B4D-86BF-B111E3FB7EC7}"/>
              </a:ext>
            </a:extLst>
          </p:cNvPr>
          <p:cNvCxnSpPr/>
          <p:nvPr/>
        </p:nvCxnSpPr>
        <p:spPr>
          <a:xfrm>
            <a:off x="620486" y="4355148"/>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10" name="TextBox 9">
            <a:extLst>
              <a:ext uri="{FF2B5EF4-FFF2-40B4-BE49-F238E27FC236}">
                <a16:creationId xmlns:a16="http://schemas.microsoft.com/office/drawing/2014/main" id="{D9A8CAE2-D2EF-3C4D-A6F8-10A08C9A0DCF}"/>
              </a:ext>
            </a:extLst>
          </p:cNvPr>
          <p:cNvSpPr txBox="1"/>
          <p:nvPr/>
        </p:nvSpPr>
        <p:spPr>
          <a:xfrm>
            <a:off x="798407" y="584200"/>
            <a:ext cx="10783999" cy="1386240"/>
          </a:xfrm>
          <a:prstGeom prst="rect">
            <a:avLst/>
          </a:prstGeom>
          <a:solidFill>
            <a:schemeClr val="accent1"/>
          </a:solidFill>
        </p:spPr>
        <p:txBody>
          <a:bodyPr wrap="square" lIns="243840" rIns="0" rtlCol="0" anchor="ctr" anchorCtr="0">
            <a:noAutofit/>
          </a:bodyPr>
          <a:lstStyle/>
          <a:p>
            <a:r>
              <a:rPr lang="en-US" sz="3733" b="1" dirty="0">
                <a:solidFill>
                  <a:prstClr val="white"/>
                </a:solidFill>
              </a:rPr>
              <a:t>Meet with others excited by metadata </a:t>
            </a:r>
          </a:p>
        </p:txBody>
      </p:sp>
      <p:sp>
        <p:nvSpPr>
          <p:cNvPr id="11" name="Rectangle 10">
            <a:extLst>
              <a:ext uri="{FF2B5EF4-FFF2-40B4-BE49-F238E27FC236}">
                <a16:creationId xmlns:a16="http://schemas.microsoft.com/office/drawing/2014/main" id="{8BBDECCD-DBFA-C643-AA82-326E482A811F}"/>
              </a:ext>
            </a:extLst>
          </p:cNvPr>
          <p:cNvSpPr/>
          <p:nvPr/>
        </p:nvSpPr>
        <p:spPr>
          <a:xfrm>
            <a:off x="620485"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281869538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descr="Dennis Massie">
            <a:extLst>
              <a:ext uri="{FF2B5EF4-FFF2-40B4-BE49-F238E27FC236}">
                <a16:creationId xmlns:a16="http://schemas.microsoft.com/office/drawing/2014/main" id="{6289CCF5-7D06-4A4C-BF74-025C388EADA4}"/>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21994"/>
          <a:stretch/>
        </p:blipFill>
        <p:spPr bwMode="auto">
          <a:xfrm>
            <a:off x="660402" y="586568"/>
            <a:ext cx="1342533" cy="1383873"/>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a:extLst>
              <a:ext uri="{FF2B5EF4-FFF2-40B4-BE49-F238E27FC236}">
                <a16:creationId xmlns:a16="http://schemas.microsoft.com/office/drawing/2014/main" id="{50176E4C-455A-BB4D-AAFB-D30FC044021B}"/>
              </a:ext>
            </a:extLst>
          </p:cNvPr>
          <p:cNvSpPr/>
          <p:nvPr/>
        </p:nvSpPr>
        <p:spPr>
          <a:xfrm>
            <a:off x="560604" y="2170171"/>
            <a:ext cx="10792072" cy="2751459"/>
          </a:xfrm>
          <a:prstGeom prst="rect">
            <a:avLst/>
          </a:prstGeom>
        </p:spPr>
        <p:txBody>
          <a:bodyPr wrap="square">
            <a:spAutoFit/>
          </a:bodyPr>
          <a:lstStyle/>
          <a:p>
            <a:pPr>
              <a:lnSpc>
                <a:spcPts val="2960"/>
              </a:lnSpc>
            </a:pPr>
            <a:r>
              <a:rPr lang="en-US" sz="2133" dirty="0"/>
              <a:t>“As institutions evolve toward a notion of “collective collections,” resource sharing partnerships that expand access to collections are of primary importance. The </a:t>
            </a:r>
            <a:r>
              <a:rPr lang="en-US" sz="2133" b="1" dirty="0"/>
              <a:t>SHARES</a:t>
            </a:r>
            <a:r>
              <a:rPr lang="en-US" sz="2133" dirty="0"/>
              <a:t> resource sharing consortium of the RLP is a generous network of trusted partners that provides access to libraries’ strong, rich, diverse, and unique collections. SHARES also supports active collaboration to innovate and support best practices for resource sharing. By joining the Research Library Partnership, institutions have the opportunity to join the SHARES resource sharing consortium.” </a:t>
            </a:r>
          </a:p>
        </p:txBody>
      </p:sp>
      <p:sp>
        <p:nvSpPr>
          <p:cNvPr id="7" name="TextBox 6">
            <a:extLst>
              <a:ext uri="{FF2B5EF4-FFF2-40B4-BE49-F238E27FC236}">
                <a16:creationId xmlns:a16="http://schemas.microsoft.com/office/drawing/2014/main" id="{9C9CDDBF-3803-D148-9410-4DA2C54626B0}"/>
              </a:ext>
            </a:extLst>
          </p:cNvPr>
          <p:cNvSpPr txBox="1"/>
          <p:nvPr/>
        </p:nvSpPr>
        <p:spPr>
          <a:xfrm>
            <a:off x="1995840" y="584200"/>
            <a:ext cx="9586560" cy="1386240"/>
          </a:xfrm>
          <a:prstGeom prst="rect">
            <a:avLst/>
          </a:prstGeom>
          <a:solidFill>
            <a:schemeClr val="accent1"/>
          </a:solidFill>
        </p:spPr>
        <p:txBody>
          <a:bodyPr wrap="square" lIns="365760" rtlCol="0" anchor="ctr" anchorCtr="0">
            <a:noAutofit/>
          </a:bodyPr>
          <a:lstStyle/>
          <a:p>
            <a:endParaRPr lang="en-US" sz="4000" b="1">
              <a:solidFill>
                <a:prstClr val="white"/>
              </a:solidFill>
            </a:endParaRPr>
          </a:p>
        </p:txBody>
      </p:sp>
      <p:sp>
        <p:nvSpPr>
          <p:cNvPr id="8" name="TextBox 7">
            <a:extLst>
              <a:ext uri="{FF2B5EF4-FFF2-40B4-BE49-F238E27FC236}">
                <a16:creationId xmlns:a16="http://schemas.microsoft.com/office/drawing/2014/main" id="{9B41BE44-68C8-2C4A-A140-EFB440E2963A}"/>
              </a:ext>
            </a:extLst>
          </p:cNvPr>
          <p:cNvSpPr txBox="1"/>
          <p:nvPr/>
        </p:nvSpPr>
        <p:spPr>
          <a:xfrm>
            <a:off x="634498" y="5299137"/>
            <a:ext cx="4658103" cy="1405256"/>
          </a:xfrm>
          <a:prstGeom prst="rect">
            <a:avLst/>
          </a:prstGeom>
          <a:noFill/>
        </p:spPr>
        <p:txBody>
          <a:bodyPr wrap="square" lIns="0" rtlCol="0" anchor="t">
            <a:spAutoFit/>
          </a:bodyPr>
          <a:lstStyle/>
          <a:p>
            <a:r>
              <a:rPr lang="en-US" sz="2133" dirty="0"/>
              <a:t>Dennis Massie</a:t>
            </a:r>
            <a:br>
              <a:rPr lang="en-US" sz="2133" dirty="0"/>
            </a:br>
            <a:r>
              <a:rPr lang="en-US" sz="2133" dirty="0" err="1">
                <a:solidFill>
                  <a:srgbClr val="000000">
                    <a:lumMod val="50000"/>
                    <a:lumOff val="50000"/>
                  </a:srgbClr>
                </a:solidFill>
              </a:rPr>
              <a:t>massied@oclc.org</a:t>
            </a:r>
            <a:endParaRPr lang="en-US" sz="2133" dirty="0">
              <a:solidFill>
                <a:srgbClr val="000000">
                  <a:lumMod val="50000"/>
                  <a:lumOff val="50000"/>
                </a:srgbClr>
              </a:solidFill>
            </a:endParaRPr>
          </a:p>
          <a:p>
            <a:endParaRPr lang="en-US" sz="2133" dirty="0">
              <a:solidFill>
                <a:srgbClr val="000000">
                  <a:lumMod val="50000"/>
                  <a:lumOff val="50000"/>
                </a:srgbClr>
              </a:solidFill>
            </a:endParaRPr>
          </a:p>
          <a:p>
            <a:endParaRPr lang="en-US" sz="2133" dirty="0">
              <a:solidFill>
                <a:srgbClr val="000000">
                  <a:lumMod val="50000"/>
                  <a:lumOff val="50000"/>
                </a:srgbClr>
              </a:solidFill>
              <a:cs typeface="Arial"/>
            </a:endParaRPr>
          </a:p>
        </p:txBody>
      </p:sp>
      <p:cxnSp>
        <p:nvCxnSpPr>
          <p:cNvPr id="9" name="Straight Connector 8">
            <a:extLst>
              <a:ext uri="{FF2B5EF4-FFF2-40B4-BE49-F238E27FC236}">
                <a16:creationId xmlns:a16="http://schemas.microsoft.com/office/drawing/2014/main" id="{0C1454EF-ACD4-344A-B025-B2F540DD1715}"/>
              </a:ext>
            </a:extLst>
          </p:cNvPr>
          <p:cNvCxnSpPr/>
          <p:nvPr/>
        </p:nvCxnSpPr>
        <p:spPr>
          <a:xfrm>
            <a:off x="634500" y="5083275"/>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C20EFBB1-28C9-F749-9F46-E7B9D9BEA9E9}"/>
              </a:ext>
            </a:extLst>
          </p:cNvPr>
          <p:cNvSpPr/>
          <p:nvPr/>
        </p:nvSpPr>
        <p:spPr>
          <a:xfrm>
            <a:off x="2263399" y="900797"/>
            <a:ext cx="4515980" cy="707886"/>
          </a:xfrm>
          <a:prstGeom prst="rect">
            <a:avLst/>
          </a:prstGeom>
        </p:spPr>
        <p:txBody>
          <a:bodyPr wrap="none">
            <a:spAutoFit/>
          </a:bodyPr>
          <a:lstStyle/>
          <a:p>
            <a:r>
              <a:rPr lang="en-US" sz="4000" b="1" dirty="0">
                <a:solidFill>
                  <a:prstClr val="white"/>
                </a:solidFill>
              </a:rPr>
              <a:t>Resource sharing</a:t>
            </a:r>
          </a:p>
        </p:txBody>
      </p:sp>
      <p:sp>
        <p:nvSpPr>
          <p:cNvPr id="11" name="Rectangle 10">
            <a:extLst>
              <a:ext uri="{FF2B5EF4-FFF2-40B4-BE49-F238E27FC236}">
                <a16:creationId xmlns:a16="http://schemas.microsoft.com/office/drawing/2014/main" id="{F101DD9E-588A-4149-B0D9-313A8D81C5E2}"/>
              </a:ext>
            </a:extLst>
          </p:cNvPr>
          <p:cNvSpPr/>
          <p:nvPr/>
        </p:nvSpPr>
        <p:spPr>
          <a:xfrm>
            <a:off x="1817917"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349383586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13A6F79-22A0-7641-B2CA-3EB06A8705FD}"/>
              </a:ext>
            </a:extLst>
          </p:cNvPr>
          <p:cNvSpPr/>
          <p:nvPr/>
        </p:nvSpPr>
        <p:spPr>
          <a:xfrm>
            <a:off x="540954" y="2147258"/>
            <a:ext cx="11249431" cy="2759217"/>
          </a:xfrm>
          <a:prstGeom prst="rect">
            <a:avLst/>
          </a:prstGeom>
        </p:spPr>
        <p:txBody>
          <a:bodyPr wrap="square">
            <a:spAutoFit/>
          </a:bodyPr>
          <a:lstStyle/>
          <a:p>
            <a:pPr>
              <a:lnSpc>
                <a:spcPts val="3013"/>
              </a:lnSpc>
            </a:pPr>
            <a:r>
              <a:rPr lang="en-US" sz="2400" dirty="0"/>
              <a:t>“We definitely go the extra mile for SHARES partners and really appreciate when that is reciprocated, which is most of the time. We pursue loans of unusual items with collection managers, loan larger quantities of material per transaction, arrange for expedited and/or other kinds of special shipping, give longer loan periods/renewals (&amp; more renewals), etc. It's this kind of value-added service that can really make a difference on those challenging requests that seem to crop up more and more often these days.”</a:t>
            </a:r>
          </a:p>
        </p:txBody>
      </p:sp>
      <p:sp>
        <p:nvSpPr>
          <p:cNvPr id="5" name="TextBox 4">
            <a:extLst>
              <a:ext uri="{FF2B5EF4-FFF2-40B4-BE49-F238E27FC236}">
                <a16:creationId xmlns:a16="http://schemas.microsoft.com/office/drawing/2014/main" id="{973AB01E-1B97-424F-8B48-9656238C9E61}"/>
              </a:ext>
            </a:extLst>
          </p:cNvPr>
          <p:cNvSpPr txBox="1"/>
          <p:nvPr/>
        </p:nvSpPr>
        <p:spPr>
          <a:xfrm>
            <a:off x="620485" y="5121884"/>
            <a:ext cx="10474236" cy="881588"/>
          </a:xfrm>
          <a:prstGeom prst="rect">
            <a:avLst/>
          </a:prstGeom>
          <a:noFill/>
        </p:spPr>
        <p:txBody>
          <a:bodyPr wrap="square" lIns="0" rtlCol="0" anchor="t">
            <a:spAutoFit/>
          </a:bodyPr>
          <a:lstStyle/>
          <a:p>
            <a:pPr>
              <a:lnSpc>
                <a:spcPct val="150000"/>
              </a:lnSpc>
            </a:pPr>
            <a:r>
              <a:rPr lang="en-US" sz="2133" dirty="0"/>
              <a:t>Margaret Ellingson</a:t>
            </a:r>
            <a:br>
              <a:rPr lang="en-US" sz="2133" dirty="0"/>
            </a:br>
            <a:r>
              <a:rPr lang="en-US" sz="1467" dirty="0">
                <a:solidFill>
                  <a:srgbClr val="000000">
                    <a:lumMod val="50000"/>
                    <a:lumOff val="50000"/>
                  </a:srgbClr>
                </a:solidFill>
              </a:rPr>
              <a:t>Head of Interlibrary Loan, Emory University</a:t>
            </a:r>
            <a:endParaRPr lang="en-US" sz="2133" dirty="0">
              <a:solidFill>
                <a:srgbClr val="000000">
                  <a:lumMod val="50000"/>
                  <a:lumOff val="50000"/>
                </a:srgbClr>
              </a:solidFill>
              <a:cs typeface="Arial"/>
            </a:endParaRPr>
          </a:p>
        </p:txBody>
      </p:sp>
      <p:cxnSp>
        <p:nvCxnSpPr>
          <p:cNvPr id="6" name="Straight Connector 5">
            <a:extLst>
              <a:ext uri="{FF2B5EF4-FFF2-40B4-BE49-F238E27FC236}">
                <a16:creationId xmlns:a16="http://schemas.microsoft.com/office/drawing/2014/main" id="{B47F9EB5-F2B8-E94C-A4DA-8F948319C446}"/>
              </a:ext>
            </a:extLst>
          </p:cNvPr>
          <p:cNvCxnSpPr/>
          <p:nvPr/>
        </p:nvCxnSpPr>
        <p:spPr>
          <a:xfrm>
            <a:off x="620486" y="5121884"/>
            <a:ext cx="10961921" cy="0"/>
          </a:xfrm>
          <a:prstGeom prst="line">
            <a:avLst/>
          </a:prstGeom>
          <a:ln w="12700">
            <a:solidFill>
              <a:schemeClr val="accent1"/>
            </a:solidFill>
          </a:ln>
          <a:effectLst/>
        </p:spPr>
        <p:style>
          <a:lnRef idx="2">
            <a:schemeClr val="accent1"/>
          </a:lnRef>
          <a:fillRef idx="0">
            <a:schemeClr val="accent1"/>
          </a:fillRef>
          <a:effectRef idx="1">
            <a:schemeClr val="accent1"/>
          </a:effectRef>
          <a:fontRef idx="minor">
            <a:schemeClr val="tx1"/>
          </a:fontRef>
        </p:style>
      </p:cxnSp>
      <p:sp>
        <p:nvSpPr>
          <p:cNvPr id="7" name="TextBox 6">
            <a:extLst>
              <a:ext uri="{FF2B5EF4-FFF2-40B4-BE49-F238E27FC236}">
                <a16:creationId xmlns:a16="http://schemas.microsoft.com/office/drawing/2014/main" id="{E76F5867-790F-AE4B-8E21-2DED0A3FC464}"/>
              </a:ext>
            </a:extLst>
          </p:cNvPr>
          <p:cNvSpPr txBox="1"/>
          <p:nvPr/>
        </p:nvSpPr>
        <p:spPr>
          <a:xfrm>
            <a:off x="798407" y="584200"/>
            <a:ext cx="10783999" cy="1386240"/>
          </a:xfrm>
          <a:prstGeom prst="rect">
            <a:avLst/>
          </a:prstGeom>
          <a:solidFill>
            <a:schemeClr val="accent1"/>
          </a:solidFill>
        </p:spPr>
        <p:txBody>
          <a:bodyPr wrap="square" lIns="243840" rIns="0" rtlCol="0" anchor="ctr" anchorCtr="0">
            <a:noAutofit/>
          </a:bodyPr>
          <a:lstStyle/>
          <a:p>
            <a:r>
              <a:rPr lang="en-US" sz="4267" b="1" dirty="0">
                <a:solidFill>
                  <a:prstClr val="white"/>
                </a:solidFill>
              </a:rPr>
              <a:t>We go the extra mile</a:t>
            </a:r>
          </a:p>
        </p:txBody>
      </p:sp>
      <p:sp>
        <p:nvSpPr>
          <p:cNvPr id="8" name="Rectangle 7">
            <a:extLst>
              <a:ext uri="{FF2B5EF4-FFF2-40B4-BE49-F238E27FC236}">
                <a16:creationId xmlns:a16="http://schemas.microsoft.com/office/drawing/2014/main" id="{A10FE74A-C909-7740-9BC8-7CB85BAF5376}"/>
              </a:ext>
            </a:extLst>
          </p:cNvPr>
          <p:cNvSpPr/>
          <p:nvPr/>
        </p:nvSpPr>
        <p:spPr>
          <a:xfrm>
            <a:off x="620485" y="584200"/>
            <a:ext cx="177929" cy="1386240"/>
          </a:xfrm>
          <a:prstGeom prst="rect">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3200">
              <a:solidFill>
                <a:prstClr val="white"/>
              </a:solidFill>
            </a:endParaRPr>
          </a:p>
        </p:txBody>
      </p:sp>
    </p:spTree>
    <p:extLst>
      <p:ext uri="{BB962C8B-B14F-4D97-AF65-F5344CB8AC3E}">
        <p14:creationId xmlns:p14="http://schemas.microsoft.com/office/powerpoint/2010/main" val="266141717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E05FB0C-3709-4CDD-BC76-DDDBEB5A4361}"/>
              </a:ext>
            </a:extLst>
          </p:cNvPr>
          <p:cNvSpPr>
            <a:spLocks noGrp="1"/>
          </p:cNvSpPr>
          <p:nvPr>
            <p:ph type="body" sz="quarter" idx="13"/>
          </p:nvPr>
        </p:nvSpPr>
        <p:spPr>
          <a:xfrm>
            <a:off x="546748" y="457739"/>
            <a:ext cx="11252197" cy="915256"/>
          </a:xfrm>
        </p:spPr>
        <p:txBody>
          <a:bodyPr/>
          <a:lstStyle/>
          <a:p>
            <a:r>
              <a:rPr lang="en-US" dirty="0"/>
              <a:t>Learning together	</a:t>
            </a:r>
          </a:p>
        </p:txBody>
      </p:sp>
      <p:sp>
        <p:nvSpPr>
          <p:cNvPr id="3" name="Text Placeholder 2">
            <a:extLst>
              <a:ext uri="{FF2B5EF4-FFF2-40B4-BE49-F238E27FC236}">
                <a16:creationId xmlns:a16="http://schemas.microsoft.com/office/drawing/2014/main" id="{5B01243E-E3BB-4C4C-A69D-34590D865751}"/>
              </a:ext>
            </a:extLst>
          </p:cNvPr>
          <p:cNvSpPr>
            <a:spLocks noGrp="1"/>
          </p:cNvSpPr>
          <p:nvPr>
            <p:ph type="body" sz="quarter" idx="12"/>
          </p:nvPr>
        </p:nvSpPr>
        <p:spPr>
          <a:xfrm>
            <a:off x="546748" y="1372996"/>
            <a:ext cx="11252197" cy="4475171"/>
          </a:xfrm>
        </p:spPr>
        <p:txBody>
          <a:bodyPr/>
          <a:lstStyle/>
          <a:p>
            <a:r>
              <a:rPr lang="en-US" dirty="0"/>
              <a:t>In person events</a:t>
            </a:r>
          </a:p>
          <a:p>
            <a:r>
              <a:rPr lang="en-US" dirty="0"/>
              <a:t>Convening around key questions</a:t>
            </a:r>
          </a:p>
          <a:p>
            <a:r>
              <a:rPr lang="en-US" dirty="0"/>
              <a:t>Surveys: taking the pulse</a:t>
            </a:r>
          </a:p>
          <a:p>
            <a:r>
              <a:rPr lang="en-US" dirty="0"/>
              <a:t>Prototyping efforts</a:t>
            </a:r>
          </a:p>
          <a:p>
            <a:r>
              <a:rPr lang="en-US" dirty="0"/>
              <a:t>Works in Progress Webinars (hosted 20 last year)</a:t>
            </a:r>
          </a:p>
          <a:p>
            <a:endParaRPr lang="en-US" dirty="0"/>
          </a:p>
        </p:txBody>
      </p:sp>
    </p:spTree>
    <p:extLst>
      <p:ext uri="{BB962C8B-B14F-4D97-AF65-F5344CB8AC3E}">
        <p14:creationId xmlns:p14="http://schemas.microsoft.com/office/powerpoint/2010/main" val="74820603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FC897274-C98E-4C1F-A615-294D07E542C1}"/>
              </a:ext>
            </a:extLst>
          </p:cNvPr>
          <p:cNvSpPr>
            <a:spLocks noGrp="1"/>
          </p:cNvSpPr>
          <p:nvPr>
            <p:ph type="body" sz="quarter" idx="13"/>
          </p:nvPr>
        </p:nvSpPr>
        <p:spPr>
          <a:xfrm>
            <a:off x="546748" y="457739"/>
            <a:ext cx="11252197" cy="915256"/>
          </a:xfrm>
        </p:spPr>
        <p:txBody>
          <a:bodyPr/>
          <a:lstStyle/>
          <a:p>
            <a:r>
              <a:rPr lang="en-US" dirty="0"/>
              <a:t>Professional development</a:t>
            </a:r>
          </a:p>
        </p:txBody>
      </p:sp>
      <p:sp>
        <p:nvSpPr>
          <p:cNvPr id="3" name="Text Placeholder 2">
            <a:extLst>
              <a:ext uri="{FF2B5EF4-FFF2-40B4-BE49-F238E27FC236}">
                <a16:creationId xmlns:a16="http://schemas.microsoft.com/office/drawing/2014/main" id="{10DBD923-E51D-43F3-B8A3-F46D8D04F292}"/>
              </a:ext>
            </a:extLst>
          </p:cNvPr>
          <p:cNvSpPr>
            <a:spLocks noGrp="1"/>
          </p:cNvSpPr>
          <p:nvPr>
            <p:ph type="body" sz="quarter" idx="12"/>
          </p:nvPr>
        </p:nvSpPr>
        <p:spPr>
          <a:xfrm>
            <a:off x="546748" y="1372996"/>
            <a:ext cx="11252197" cy="4475171"/>
          </a:xfrm>
        </p:spPr>
        <p:txBody>
          <a:bodyPr vert="horz" anchor="t"/>
          <a:lstStyle/>
          <a:p>
            <a:pPr marL="0" indent="0">
              <a:buNone/>
            </a:pPr>
            <a:r>
              <a:rPr lang="en-US" dirty="0"/>
              <a:t>Stay up to date</a:t>
            </a:r>
          </a:p>
          <a:p>
            <a:pPr marL="0" indent="0">
              <a:buNone/>
            </a:pPr>
            <a:r>
              <a:rPr lang="en-US" dirty="0"/>
              <a:t>Engage around emerging issues</a:t>
            </a:r>
          </a:p>
          <a:p>
            <a:pPr marL="0" indent="0">
              <a:buNone/>
            </a:pPr>
            <a:r>
              <a:rPr lang="en-US" dirty="0"/>
              <a:t>Learn alongside colleagues</a:t>
            </a:r>
          </a:p>
          <a:p>
            <a:pPr marL="0" indent="0">
              <a:buNone/>
            </a:pPr>
            <a:r>
              <a:rPr lang="en-US" dirty="0"/>
              <a:t>Virtual engagement is affordable</a:t>
            </a:r>
          </a:p>
          <a:p>
            <a:pPr marL="0" indent="0">
              <a:buNone/>
            </a:pPr>
            <a:endParaRPr lang="en-US" sz="1867" dirty="0"/>
          </a:p>
          <a:p>
            <a:pPr marL="0" indent="0">
              <a:buNone/>
            </a:pPr>
            <a:r>
              <a:rPr lang="en-US" sz="2667" dirty="0"/>
              <a:t>“…being able to </a:t>
            </a:r>
            <a:r>
              <a:rPr lang="en-US" sz="2667" b="1" i="1" dirty="0"/>
              <a:t>engage with colleagues at other universities from my desk has been an absolute lifeline for me</a:t>
            </a:r>
            <a:r>
              <a:rPr lang="en-US" sz="2667" dirty="0"/>
              <a:t>. Thank you!”</a:t>
            </a:r>
            <a:endParaRPr lang="en-US" sz="1467" dirty="0">
              <a:solidFill>
                <a:prstClr val="black"/>
              </a:solidFill>
            </a:endParaRPr>
          </a:p>
          <a:p>
            <a:pPr marL="0" indent="0" defTabSz="1219170">
              <a:spcBef>
                <a:spcPts val="0"/>
              </a:spcBef>
              <a:buNone/>
            </a:pPr>
            <a:endParaRPr lang="en-US" sz="1467" dirty="0">
              <a:solidFill>
                <a:prstClr val="black"/>
              </a:solidFill>
            </a:endParaRPr>
          </a:p>
          <a:p>
            <a:pPr marL="0" indent="0" defTabSz="1219170">
              <a:spcBef>
                <a:spcPts val="0"/>
              </a:spcBef>
              <a:buNone/>
            </a:pPr>
            <a:endParaRPr lang="en-US" sz="1467" dirty="0">
              <a:solidFill>
                <a:prstClr val="black"/>
              </a:solidFill>
            </a:endParaRPr>
          </a:p>
          <a:p>
            <a:pPr marL="0" indent="0" defTabSz="1219170">
              <a:spcBef>
                <a:spcPts val="0"/>
              </a:spcBef>
              <a:buNone/>
            </a:pPr>
            <a:r>
              <a:rPr lang="en-US" sz="1467" dirty="0">
                <a:solidFill>
                  <a:schemeClr val="tx1">
                    <a:lumMod val="50000"/>
                    <a:lumOff val="50000"/>
                  </a:schemeClr>
                </a:solidFill>
              </a:rPr>
              <a:t>Dr. Cathy Pink, Senior Data Librarian, University of Bath</a:t>
            </a:r>
            <a:endParaRPr lang="en-US" sz="1467" dirty="0">
              <a:solidFill>
                <a:schemeClr val="tx1">
                  <a:lumMod val="50000"/>
                  <a:lumOff val="50000"/>
                </a:schemeClr>
              </a:solidFill>
              <a:cs typeface="Arial"/>
            </a:endParaRPr>
          </a:p>
          <a:p>
            <a:pPr marL="0" indent="0">
              <a:buNone/>
            </a:pPr>
            <a:br>
              <a:rPr lang="en-US" dirty="0"/>
            </a:br>
            <a:endParaRPr lang="en-US" dirty="0"/>
          </a:p>
        </p:txBody>
      </p:sp>
    </p:spTree>
    <p:extLst>
      <p:ext uri="{BB962C8B-B14F-4D97-AF65-F5344CB8AC3E}">
        <p14:creationId xmlns:p14="http://schemas.microsoft.com/office/powerpoint/2010/main" val="99058692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woman blowing sprinkle in her hand">
            <a:extLst>
              <a:ext uri="{FF2B5EF4-FFF2-40B4-BE49-F238E27FC236}">
                <a16:creationId xmlns:a16="http://schemas.microsoft.com/office/drawing/2014/main" id="{4A98D0E7-4409-4C38-B9F6-69E1055DFBF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64808" y="419100"/>
            <a:ext cx="8062384" cy="5377136"/>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8105F9E0-2846-47C0-9037-F3039F5A4CEB}"/>
              </a:ext>
            </a:extLst>
          </p:cNvPr>
          <p:cNvSpPr txBox="1"/>
          <p:nvPr/>
        </p:nvSpPr>
        <p:spPr>
          <a:xfrm>
            <a:off x="6178668" y="5256923"/>
            <a:ext cx="3445816" cy="318100"/>
          </a:xfrm>
          <a:prstGeom prst="rect">
            <a:avLst/>
          </a:prstGeom>
          <a:noFill/>
        </p:spPr>
        <p:txBody>
          <a:bodyPr wrap="square" rtlCol="0">
            <a:spAutoFit/>
          </a:bodyPr>
          <a:lstStyle/>
          <a:p>
            <a:r>
              <a:rPr lang="en-US" sz="1467" dirty="0">
                <a:solidFill>
                  <a:schemeClr val="bg1"/>
                </a:solidFill>
              </a:rPr>
              <a:t>Photo by </a:t>
            </a:r>
            <a:r>
              <a:rPr lang="en-US" sz="1467" dirty="0" err="1">
                <a:solidFill>
                  <a:schemeClr val="bg1"/>
                </a:solidFill>
                <a:hlinkClick r:id="rId4">
                  <a:extLst>
                    <a:ext uri="{A12FA001-AC4F-418D-AE19-62706E023703}">
                      <ahyp:hlinkClr xmlns:ahyp="http://schemas.microsoft.com/office/drawing/2018/hyperlinkcolor" val="tx"/>
                    </a:ext>
                  </a:extLst>
                </a:hlinkClick>
              </a:rPr>
              <a:t>Almos</a:t>
            </a:r>
            <a:r>
              <a:rPr lang="en-US" sz="1467" dirty="0">
                <a:solidFill>
                  <a:schemeClr val="bg1"/>
                </a:solidFill>
                <a:hlinkClick r:id="rId4">
                  <a:extLst>
                    <a:ext uri="{A12FA001-AC4F-418D-AE19-62706E023703}">
                      <ahyp:hlinkClr xmlns:ahyp="http://schemas.microsoft.com/office/drawing/2018/hyperlinkcolor" val="tx"/>
                    </a:ext>
                  </a:extLst>
                </a:hlinkClick>
              </a:rPr>
              <a:t> Bechtold</a:t>
            </a:r>
            <a:r>
              <a:rPr lang="en-US" sz="1467" dirty="0">
                <a:solidFill>
                  <a:schemeClr val="bg1"/>
                </a:solidFill>
              </a:rPr>
              <a:t> on </a:t>
            </a:r>
            <a:r>
              <a:rPr lang="en-US" sz="1467" dirty="0" err="1">
                <a:solidFill>
                  <a:schemeClr val="bg1"/>
                </a:solidFill>
                <a:hlinkClick r:id="rId5">
                  <a:extLst>
                    <a:ext uri="{A12FA001-AC4F-418D-AE19-62706E023703}">
                      <ahyp:hlinkClr xmlns:ahyp="http://schemas.microsoft.com/office/drawing/2018/hyperlinkcolor" val="tx"/>
                    </a:ext>
                  </a:extLst>
                </a:hlinkClick>
              </a:rPr>
              <a:t>Unsplash</a:t>
            </a:r>
            <a:endParaRPr lang="en-US" sz="1467" dirty="0">
              <a:solidFill>
                <a:schemeClr val="bg1"/>
              </a:solidFill>
            </a:endParaRPr>
          </a:p>
        </p:txBody>
      </p:sp>
    </p:spTree>
    <p:extLst>
      <p:ext uri="{BB962C8B-B14F-4D97-AF65-F5344CB8AC3E}">
        <p14:creationId xmlns:p14="http://schemas.microsoft.com/office/powerpoint/2010/main" val="49633072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091C8423-D6ED-4E58-9636-E345C5B1B242}"/>
              </a:ext>
            </a:extLst>
          </p:cNvPr>
          <p:cNvSpPr>
            <a:spLocks noGrp="1"/>
          </p:cNvSpPr>
          <p:nvPr>
            <p:ph type="body" sz="quarter" idx="10"/>
          </p:nvPr>
        </p:nvSpPr>
        <p:spPr>
          <a:xfrm>
            <a:off x="420347" y="1169640"/>
            <a:ext cx="10898717" cy="754053"/>
          </a:xfrm>
        </p:spPr>
        <p:txBody>
          <a:bodyPr anchor="ctr"/>
          <a:lstStyle/>
          <a:p>
            <a:r>
              <a:rPr lang="en-US" sz="4000" dirty="0"/>
              <a:t>Acknowledgements</a:t>
            </a:r>
          </a:p>
        </p:txBody>
      </p:sp>
      <p:sp>
        <p:nvSpPr>
          <p:cNvPr id="8" name="Text Placeholder 7">
            <a:extLst>
              <a:ext uri="{FF2B5EF4-FFF2-40B4-BE49-F238E27FC236}">
                <a16:creationId xmlns:a16="http://schemas.microsoft.com/office/drawing/2014/main" id="{93C55FE8-36EC-4AF6-83B0-32D5FC176333}"/>
              </a:ext>
            </a:extLst>
          </p:cNvPr>
          <p:cNvSpPr>
            <a:spLocks noGrp="1"/>
          </p:cNvSpPr>
          <p:nvPr>
            <p:ph type="body" sz="quarter" idx="11"/>
          </p:nvPr>
        </p:nvSpPr>
        <p:spPr/>
        <p:txBody>
          <a:bodyPr/>
          <a:lstStyle/>
          <a:p>
            <a:endParaRPr lang="en-US"/>
          </a:p>
        </p:txBody>
      </p:sp>
      <p:sp>
        <p:nvSpPr>
          <p:cNvPr id="9" name="Text Placeholder 8">
            <a:extLst>
              <a:ext uri="{FF2B5EF4-FFF2-40B4-BE49-F238E27FC236}">
                <a16:creationId xmlns:a16="http://schemas.microsoft.com/office/drawing/2014/main" id="{D06616BF-E158-448D-A323-CDAC5B6A2E79}"/>
              </a:ext>
            </a:extLst>
          </p:cNvPr>
          <p:cNvSpPr>
            <a:spLocks noGrp="1"/>
          </p:cNvSpPr>
          <p:nvPr>
            <p:ph type="body" sz="quarter" idx="12"/>
          </p:nvPr>
        </p:nvSpPr>
        <p:spPr/>
        <p:txBody>
          <a:bodyPr/>
          <a:lstStyle/>
          <a:p>
            <a:endParaRPr lang="en-US"/>
          </a:p>
        </p:txBody>
      </p:sp>
      <p:sp>
        <p:nvSpPr>
          <p:cNvPr id="10" name="TextBox 9">
            <a:extLst>
              <a:ext uri="{FF2B5EF4-FFF2-40B4-BE49-F238E27FC236}">
                <a16:creationId xmlns:a16="http://schemas.microsoft.com/office/drawing/2014/main" id="{004D8CE3-A2C8-4574-A8D9-EEE73F331AC1}"/>
              </a:ext>
            </a:extLst>
          </p:cNvPr>
          <p:cNvSpPr txBox="1"/>
          <p:nvPr/>
        </p:nvSpPr>
        <p:spPr>
          <a:xfrm>
            <a:off x="834155" y="2107772"/>
            <a:ext cx="10071100" cy="954107"/>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800" b="1" dirty="0">
                <a:solidFill>
                  <a:prstClr val="white"/>
                </a:solidFill>
                <a:latin typeface="Arial"/>
              </a:rPr>
              <a:t>We</a:t>
            </a:r>
            <a:r>
              <a:rPr kumimoji="0" lang="en-US" sz="2800" b="1" i="0" u="none" strike="noStrike" kern="1200" cap="none" spc="0" normalizeH="0" baseline="0" noProof="0" dirty="0">
                <a:ln>
                  <a:noFill/>
                </a:ln>
                <a:solidFill>
                  <a:prstClr val="white"/>
                </a:solidFill>
                <a:effectLst/>
                <a:uLnTx/>
                <a:uFillTx/>
                <a:latin typeface="Arial"/>
                <a:ea typeface="+mn-ea"/>
                <a:cs typeface="+mn-cs"/>
              </a:rPr>
              <a:t> would like to thank Nick Spence for </a:t>
            </a:r>
            <a:r>
              <a:rPr lang="en-US" sz="2800" b="1" dirty="0">
                <a:solidFill>
                  <a:prstClr val="white"/>
                </a:solidFill>
                <a:latin typeface="Arial"/>
              </a:rPr>
              <a:t>his</a:t>
            </a:r>
            <a:r>
              <a:rPr kumimoji="0" lang="en-US" sz="2800" b="1" i="0" u="none" strike="noStrike" kern="1200" cap="none" spc="0" normalizeH="0" baseline="0" noProof="0" dirty="0">
                <a:ln>
                  <a:noFill/>
                </a:ln>
                <a:solidFill>
                  <a:prstClr val="white"/>
                </a:solidFill>
                <a:effectLst/>
                <a:uLnTx/>
                <a:uFillTx/>
                <a:latin typeface="Arial"/>
                <a:ea typeface="+mn-ea"/>
                <a:cs typeface="+mn-cs"/>
              </a:rPr>
              <a:t> assistance in preparing this presentation.</a:t>
            </a:r>
          </a:p>
        </p:txBody>
      </p:sp>
    </p:spTree>
    <p:extLst>
      <p:ext uri="{BB962C8B-B14F-4D97-AF65-F5344CB8AC3E}">
        <p14:creationId xmlns:p14="http://schemas.microsoft.com/office/powerpoint/2010/main" val="131517785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0"/>
          </p:nvPr>
        </p:nvSpPr>
        <p:spPr>
          <a:xfrm>
            <a:off x="320571" y="259643"/>
            <a:ext cx="5307955" cy="1751336"/>
          </a:xfrm>
        </p:spPr>
        <p:txBody>
          <a:bodyPr/>
          <a:lstStyle/>
          <a:p>
            <a:r>
              <a:rPr lang="en-US" dirty="0"/>
              <a:t>Questions &amp; Discussion</a:t>
            </a:r>
          </a:p>
        </p:txBody>
      </p:sp>
      <p:sp>
        <p:nvSpPr>
          <p:cNvPr id="5" name="Text Placeholder 4"/>
          <p:cNvSpPr>
            <a:spLocks noGrp="1"/>
          </p:cNvSpPr>
          <p:nvPr>
            <p:ph type="body" sz="quarter" idx="11"/>
          </p:nvPr>
        </p:nvSpPr>
        <p:spPr>
          <a:xfrm>
            <a:off x="128062" y="3436213"/>
            <a:ext cx="5183717" cy="505130"/>
          </a:xfrm>
        </p:spPr>
        <p:txBody>
          <a:bodyPr>
            <a:noAutofit/>
          </a:bodyPr>
          <a:lstStyle/>
          <a:p>
            <a:r>
              <a:rPr lang="en-US" sz="2000" dirty="0"/>
              <a:t>Lynn Silipigni Connaway, PhD</a:t>
            </a:r>
          </a:p>
        </p:txBody>
      </p:sp>
      <p:sp>
        <p:nvSpPr>
          <p:cNvPr id="8" name="Text Placeholder 7">
            <a:extLst>
              <a:ext uri="{FF2B5EF4-FFF2-40B4-BE49-F238E27FC236}">
                <a16:creationId xmlns:a16="http://schemas.microsoft.com/office/drawing/2014/main" id="{CEA6382D-C3AB-4F6B-9309-1520142D186F}"/>
              </a:ext>
            </a:extLst>
          </p:cNvPr>
          <p:cNvSpPr txBox="1">
            <a:spLocks/>
          </p:cNvSpPr>
          <p:nvPr/>
        </p:nvSpPr>
        <p:spPr>
          <a:xfrm>
            <a:off x="128062" y="3941343"/>
            <a:ext cx="5500464" cy="979755"/>
          </a:xfrm>
          <a:prstGeom prst="rect">
            <a:avLst/>
          </a:prstGeom>
        </p:spPr>
        <p:txBody>
          <a:bodyPr vert="horz" wrap="square" lIns="91440" tIns="0" anchor="ctr">
            <a:spAutoFit/>
          </a:bodyPr>
          <a:lstStyle>
            <a:lvl1pPr marL="0" indent="0" algn="l" defTabSz="609585" rtl="0" eaLnBrk="1" latinLnBrk="0" hangingPunct="1">
              <a:spcBef>
                <a:spcPct val="20000"/>
              </a:spcBef>
              <a:buFont typeface="Arial"/>
              <a:buNone/>
              <a:defRPr sz="2267" b="0" kern="1200">
                <a:solidFill>
                  <a:schemeClr val="tx1"/>
                </a:solidFill>
                <a:latin typeface="+mn-lt"/>
                <a:ea typeface="+mn-ea"/>
                <a:cs typeface="+mn-cs"/>
              </a:defRPr>
            </a:lvl1pPr>
            <a:lvl2pPr marL="609570" indent="0" algn="l" defTabSz="609585" rtl="0" eaLnBrk="1" latinLnBrk="0" hangingPunct="1">
              <a:spcBef>
                <a:spcPct val="20000"/>
              </a:spcBef>
              <a:buFont typeface="Arial"/>
              <a:buNone/>
              <a:defRPr sz="3733" kern="1200">
                <a:solidFill>
                  <a:schemeClr val="tx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tx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tx1"/>
                </a:solidFill>
                <a:latin typeface="+mn-lt"/>
                <a:ea typeface="+mn-ea"/>
                <a:cs typeface="+mn-cs"/>
              </a:defRPr>
            </a:lvl4pPr>
            <a:lvl5pPr marL="2438278" indent="0" algn="l" defTabSz="609585" rtl="0" eaLnBrk="1" latinLnBrk="0" hangingPunct="1">
              <a:spcBef>
                <a:spcPct val="20000"/>
              </a:spcBef>
              <a:buFont typeface="Arial"/>
              <a:buNone/>
              <a:defRPr sz="2667" kern="1200">
                <a:solidFill>
                  <a:schemeClr val="tx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a:lstStyle>
          <a:p>
            <a:pPr>
              <a:spcBef>
                <a:spcPts val="400"/>
              </a:spcBef>
            </a:pPr>
            <a:r>
              <a:rPr lang="en-US" sz="1800" dirty="0"/>
              <a:t>Director of Library Trends and User Research OCLC</a:t>
            </a:r>
          </a:p>
          <a:p>
            <a:pPr>
              <a:spcBef>
                <a:spcPts val="400"/>
              </a:spcBef>
            </a:pPr>
            <a:r>
              <a:rPr lang="en-US" sz="1800" dirty="0">
                <a:hlinkClick r:id="rId3"/>
              </a:rPr>
              <a:t>connawal@oclc.org</a:t>
            </a:r>
            <a:endParaRPr lang="en-US" sz="1800" dirty="0"/>
          </a:p>
          <a:p>
            <a:pPr>
              <a:spcBef>
                <a:spcPts val="400"/>
              </a:spcBef>
            </a:pPr>
            <a:r>
              <a:rPr lang="en-US" sz="1800" dirty="0"/>
              <a:t>@</a:t>
            </a:r>
            <a:r>
              <a:rPr lang="en-US" sz="1800" dirty="0" err="1"/>
              <a:t>LynnConnaway</a:t>
            </a:r>
            <a:endParaRPr lang="en-US" sz="1800" dirty="0"/>
          </a:p>
        </p:txBody>
      </p:sp>
    </p:spTree>
    <p:extLst>
      <p:ext uri="{BB962C8B-B14F-4D97-AF65-F5344CB8AC3E}">
        <p14:creationId xmlns:p14="http://schemas.microsoft.com/office/powerpoint/2010/main" val="191921004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theme/theme1.xml><?xml version="1.0" encoding="utf-8"?>
<a:theme xmlns:a="http://schemas.openxmlformats.org/drawingml/2006/main" name="Master_Slides_V2">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3573</TotalTime>
  <Words>4348</Words>
  <Application>Microsoft Office PowerPoint</Application>
  <PresentationFormat>Widescreen</PresentationFormat>
  <Paragraphs>457</Paragraphs>
  <Slides>50</Slides>
  <Notes>50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50</vt:i4>
      </vt:variant>
    </vt:vector>
  </HeadingPairs>
  <TitlesOfParts>
    <vt:vector size="55" baseType="lpstr">
      <vt:lpstr>Arial</vt:lpstr>
      <vt:lpstr>Calibri</vt:lpstr>
      <vt:lpstr>Myriad Pro</vt:lpstr>
      <vt:lpstr>Segoe UI</vt:lpstr>
      <vt:lpstr>Master_Slides_V2</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 like interlibrary loans a lot. I don’t like that three- or four-days turnaround.”</dc:title>
  <dc:creator>connawal@oclc.org</dc:creator>
  <cp:keywords>resource sharing</cp:keywords>
  <cp:lastModifiedBy>Schadt,Erin</cp:lastModifiedBy>
  <cp:revision>229</cp:revision>
  <dcterms:created xsi:type="dcterms:W3CDTF">2019-08-02T14:46:07Z</dcterms:created>
  <dcterms:modified xsi:type="dcterms:W3CDTF">2019-11-20T00:48:45Z</dcterms:modified>
</cp:coreProperties>
</file>